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26"/>
  </p:notesMasterIdLst>
  <p:handoutMasterIdLst>
    <p:handoutMasterId r:id="rId27"/>
  </p:handoutMasterIdLst>
  <p:sldIdLst>
    <p:sldId id="1565" r:id="rId2"/>
    <p:sldId id="1583" r:id="rId3"/>
    <p:sldId id="1557" r:id="rId4"/>
    <p:sldId id="1584" r:id="rId5"/>
    <p:sldId id="1585" r:id="rId6"/>
    <p:sldId id="1586" r:id="rId7"/>
    <p:sldId id="1587" r:id="rId8"/>
    <p:sldId id="1590" r:id="rId9"/>
    <p:sldId id="1591" r:id="rId10"/>
    <p:sldId id="1592" r:id="rId11"/>
    <p:sldId id="1588" r:id="rId12"/>
    <p:sldId id="1601" r:id="rId13"/>
    <p:sldId id="1602" r:id="rId14"/>
    <p:sldId id="1594" r:id="rId15"/>
    <p:sldId id="1595" r:id="rId16"/>
    <p:sldId id="1596" r:id="rId17"/>
    <p:sldId id="1593" r:id="rId18"/>
    <p:sldId id="1597" r:id="rId19"/>
    <p:sldId id="1598" r:id="rId20"/>
    <p:sldId id="1599" r:id="rId21"/>
    <p:sldId id="1600" r:id="rId22"/>
    <p:sldId id="1603" r:id="rId23"/>
    <p:sldId id="1604" r:id="rId24"/>
    <p:sldId id="1543" r:id="rId25"/>
  </p:sldIdLst>
  <p:sldSz cx="9906000" cy="6858000" type="A4"/>
  <p:notesSz cx="6858000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FFFF"/>
    <a:srgbClr val="334F15"/>
    <a:srgbClr val="FF0000"/>
    <a:srgbClr val="FFFF00"/>
    <a:srgbClr val="CC0000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960" y="-360"/>
      </p:cViewPr>
      <p:guideLst>
        <p:guide orient="horz" pos="2544"/>
        <p:guide pos="3120"/>
      </p:guideLst>
    </p:cSldViewPr>
  </p:slideViewPr>
  <p:outlineViewPr>
    <p:cViewPr>
      <p:scale>
        <a:sx n="75" d="100"/>
        <a:sy n="75" d="100"/>
      </p:scale>
      <p:origin x="0" y="16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84"/>
    </p:cViewPr>
  </p:sorterViewPr>
  <p:notesViewPr>
    <p:cSldViewPr>
      <p:cViewPr>
        <p:scale>
          <a:sx n="100" d="100"/>
          <a:sy n="100" d="100"/>
        </p:scale>
        <p:origin x="-864" y="1038"/>
      </p:cViewPr>
      <p:guideLst>
        <p:guide orient="horz" pos="305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024D98F-44DE-4652-8BDD-FC88CEFFDF44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4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728663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1688"/>
            <a:ext cx="5029200" cy="43703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82EE3F9-7737-4159-829A-3817412F95DB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660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21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5295A6-F505-47D4-8E30-996DF2495BD8}" type="slidenum">
              <a:rPr lang="pt-BR" altLang="pt-BR" smtClean="0">
                <a:cs typeface="Arial" charset="0"/>
              </a:rPr>
              <a:pPr>
                <a:spcBef>
                  <a:spcPct val="0"/>
                </a:spcBef>
              </a:pPr>
              <a:t>23</a:t>
            </a:fld>
            <a:endParaRPr lang="pt-BR" alt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0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  <p:sp>
        <p:nvSpPr>
          <p:cNvPr id="186371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1672414-0B41-764B-B1B1-9CA392A2E1F2}" type="slidenum">
              <a:rPr lang="pt-BR" sz="1200" b="0">
                <a:solidFill>
                  <a:schemeClr val="tx1"/>
                </a:solidFill>
              </a:rPr>
              <a:pPr/>
              <a:t>24</a:t>
            </a:fld>
            <a:endParaRPr 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invGray">
          <a:xfrm>
            <a:off x="9542463" y="0"/>
            <a:ext cx="363537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pt-BR">
              <a:ea typeface="+mn-ea"/>
            </a:endParaRPr>
          </a:p>
        </p:txBody>
      </p:sp>
      <p:sp>
        <p:nvSpPr>
          <p:cNvPr id="1027" name="Freeform 8"/>
          <p:cNvSpPr>
            <a:spLocks/>
          </p:cNvSpPr>
          <p:nvPr/>
        </p:nvSpPr>
        <p:spPr bwMode="white">
          <a:xfrm>
            <a:off x="0" y="-20638"/>
            <a:ext cx="9906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8" name="Freeform 9"/>
          <p:cNvSpPr>
            <a:spLocks/>
          </p:cNvSpPr>
          <p:nvPr/>
        </p:nvSpPr>
        <p:spPr bwMode="white">
          <a:xfrm>
            <a:off x="0" y="-20638"/>
            <a:ext cx="90868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9" name="Freeform 10"/>
          <p:cNvSpPr>
            <a:spLocks/>
          </p:cNvSpPr>
          <p:nvPr/>
        </p:nvSpPr>
        <p:spPr bwMode="white">
          <a:xfrm>
            <a:off x="0" y="-20638"/>
            <a:ext cx="4959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7" name="16 Rectángulo"/>
          <p:cNvSpPr/>
          <p:nvPr userDrawn="1"/>
        </p:nvSpPr>
        <p:spPr bwMode="auto">
          <a:xfrm>
            <a:off x="-15875" y="-65088"/>
            <a:ext cx="10239375" cy="7072313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s-EC">
              <a:ea typeface="+mn-ea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  <p:bldP spid="31746" grpId="1" animBg="1"/>
      <p:bldP spid="31746" grpId="2" animBg="1"/>
      <p:bldP spid="31746" grpId="3" animBg="1"/>
      <p:bldP spid="31746" grpId="4" animBg="1"/>
      <p:bldP spid="31746" grpId="5" animBg="1"/>
      <p:bldP spid="31746" grpId="6" animBg="1"/>
      <p:bldP spid="31746" grpId="7" animBg="1"/>
      <p:bldP spid="31746" grpId="8" animBg="1"/>
      <p:bldP spid="31746" grpId="9" animBg="1"/>
      <p:bldP spid="31746" grpId="10" animBg="1"/>
      <p:bldP spid="31746" grpId="11" animBg="1"/>
      <p:bldP spid="31746" grpId="12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goo.gl/HgeQ54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4.bcb.gov.br/top50/port/top50.asp" TargetMode="External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3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ditoriacidada.org.br" TargetMode="External"/><Relationship Id="rId4" Type="http://schemas.openxmlformats.org/officeDocument/2006/relationships/hyperlink" Target="http://www.facebook.com/auditoriacidada.pagina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28464" y="-127565"/>
            <a:ext cx="9777536" cy="703269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700" u="sng" dirty="0">
              <a:solidFill>
                <a:srgbClr val="FFFF00"/>
              </a:solidFill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r>
              <a:rPr lang="en-US" sz="2500" b="0" i="1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Maria Lucia Fattorelli</a:t>
            </a:r>
          </a:p>
          <a:p>
            <a:pPr algn="ctr"/>
            <a:endParaRPr lang="pt-BR" sz="2000" b="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pt-BR" sz="2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Audiência Pública promovida pela Comissão de Transparência e Governança Pública “SWAP CAMBIAL, PREJUÍZO OU RENTABILIDADE PARA O PAÍS ?”</a:t>
            </a:r>
            <a:r>
              <a:rPr lang="pt-BR" sz="2200" b="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algn="ctr"/>
            <a:r>
              <a:rPr lang="pt-BR" sz="2000" b="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Brasília, 29 de novembro de 2016</a:t>
            </a:r>
          </a:p>
        </p:txBody>
      </p:sp>
      <p:sp>
        <p:nvSpPr>
          <p:cNvPr id="3075" name="CaixaDeTexto 3"/>
          <p:cNvSpPr txBox="1">
            <a:spLocks noChangeArrowheads="1"/>
          </p:cNvSpPr>
          <p:nvPr/>
        </p:nvSpPr>
        <p:spPr bwMode="auto">
          <a:xfrm flipH="1">
            <a:off x="0" y="2132856"/>
            <a:ext cx="10137576" cy="2710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endParaRPr lang="pt-BR" sz="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3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SWAP CAMBIAL e a geração </a:t>
            </a:r>
            <a:r>
              <a:rPr lang="pt-BR" sz="3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de </a:t>
            </a:r>
            <a:endParaRPr lang="pt-BR" sz="3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32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“Dívida Pública” </a:t>
            </a:r>
            <a:r>
              <a:rPr lang="pt-BR" sz="32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sem contrapartida</a:t>
            </a:r>
          </a:p>
          <a:p>
            <a:pPr algn="ctr">
              <a:lnSpc>
                <a:spcPct val="120000"/>
              </a:lnSpc>
            </a:pPr>
            <a:endParaRPr lang="pt-BR" sz="32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endParaRPr lang="pt-BR" sz="32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950" y="214313"/>
            <a:ext cx="54387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  <p:extLst>
      <p:ext uri="{BB962C8B-B14F-4D97-AF65-F5344CB8AC3E}">
        <p14:creationId xmlns:p14="http://schemas.microsoft.com/office/powerpoint/2010/main" val="2992015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9633520" cy="6186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TC-012.015/2003-0 </a:t>
            </a:r>
          </a:p>
          <a:p>
            <a:r>
              <a:rPr lang="pt-BR" dirty="0" smtClean="0">
                <a:solidFill>
                  <a:srgbClr val="94C600"/>
                </a:solidFill>
                <a:latin typeface="Tahoma"/>
                <a:cs typeface="Tahoma"/>
              </a:rPr>
              <a:t>ILEGALIDADES </a:t>
            </a: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sz="2800" dirty="0" smtClean="0">
                <a:solidFill>
                  <a:srgbClr val="FFFFFF"/>
                </a:solidFill>
                <a:latin typeface="Tahoma"/>
                <a:cs typeface="Tahoma"/>
              </a:rPr>
              <a:t>BACEN concede GARANTIAS e FERE </a:t>
            </a:r>
            <a:r>
              <a:rPr lang="pt-BR" sz="2800" dirty="0" smtClean="0">
                <a:solidFill>
                  <a:srgbClr val="FFFFFF"/>
                </a:solidFill>
                <a:latin typeface="Tahoma"/>
                <a:cs typeface="Tahoma"/>
              </a:rPr>
              <a:t>LRF:</a:t>
            </a:r>
            <a:endParaRPr lang="pt-BR" sz="280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sz="2800" dirty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VEDAÇÃO EXPLÍCITA à concessão de garantias, conforme emana o art. 40, § 6</a:t>
            </a:r>
            <a:r>
              <a:rPr lang="pt-BR" i="1" baseline="3000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, da LC no 101/</a:t>
            </a:r>
            <a:r>
              <a:rPr lang="pt-BR" i="1" dirty="0" smtClean="0">
                <a:solidFill>
                  <a:srgbClr val="FFFFFF"/>
                </a:solidFill>
                <a:latin typeface="Tahoma"/>
                <a:cs typeface="Tahoma"/>
              </a:rPr>
              <a:t>2000:</a:t>
            </a:r>
          </a:p>
          <a:p>
            <a:endParaRPr lang="pt-BR" i="1" dirty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i="1" dirty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§ 6</a:t>
            </a:r>
            <a:r>
              <a:rPr lang="pt-BR" i="1" baseline="3000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 É vedado às entidades da administração indireta, inclusive suas empresas controladas e subsidiárias, conceder garantia, ainda que com recursos de fundos.”</a:t>
            </a:r>
          </a:p>
          <a:p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dirty="0" smtClean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64689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9633520" cy="6494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TC-012.015/2003-0 </a:t>
            </a:r>
          </a:p>
          <a:p>
            <a:r>
              <a:rPr lang="pt-BR" dirty="0" smtClean="0">
                <a:solidFill>
                  <a:srgbClr val="94C600"/>
                </a:solidFill>
                <a:latin typeface="Tahoma"/>
                <a:cs typeface="Tahoma"/>
              </a:rPr>
              <a:t>JUSTIFICATIVAS SEM RESPALDO EFETIVO</a:t>
            </a:r>
          </a:p>
          <a:p>
            <a:endParaRPr lang="pt-BR" sz="800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marL="342900" indent="-342900">
              <a:buFont typeface="Wingdings" charset="2"/>
              <a:buChar char="ü"/>
            </a:pP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Diz o BC</a:t>
            </a: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: Swap evita forte aumento das taxas de câmbio </a:t>
            </a: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que seria provocada por uma </a:t>
            </a: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busca excessiva pela moeda estrangeira em vias de elevar-se</a:t>
            </a:r>
          </a:p>
          <a:p>
            <a:endParaRPr lang="pt-BR" sz="1000" b="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(...) os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participantes que procuram hedge junto a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instituições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financeiras, normalmente, </a:t>
            </a:r>
            <a:r>
              <a:rPr lang="pt-BR" i="1" dirty="0" smtClean="0">
                <a:solidFill>
                  <a:srgbClr val="FFFFFF"/>
                </a:solidFill>
                <a:latin typeface="Tahoma"/>
                <a:cs typeface="Tahoma"/>
              </a:rPr>
              <a:t>não 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possuem os reais </a:t>
            </a:r>
            <a:r>
              <a:rPr lang="pt-BR" i="1" dirty="0" smtClean="0">
                <a:solidFill>
                  <a:srgbClr val="FFFFFF"/>
                </a:solidFill>
                <a:latin typeface="Tahoma"/>
                <a:cs typeface="Tahoma"/>
              </a:rPr>
              <a:t>necessários 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para cumprir as </a:t>
            </a:r>
            <a:r>
              <a:rPr lang="pt-BR" i="1" dirty="0" smtClean="0">
                <a:solidFill>
                  <a:srgbClr val="FFFFFF"/>
                </a:solidFill>
                <a:latin typeface="Tahoma"/>
                <a:cs typeface="Tahoma"/>
              </a:rPr>
              <a:t>obrigações 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que pretendem proteger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, pois essas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serão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saldadas com o fluxo de receitas de suas futuras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operações, não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podendo ser afirmado que influem expressivamente nas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cotações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de moeda estrangeira. </a:t>
            </a:r>
          </a:p>
          <a:p>
            <a:endParaRPr lang="pt-BR" sz="1000" b="0" i="1" dirty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(...) por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que um participante que possui reais em quantidade suficiente para comprar moeda estrangeira, o que faria as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cotações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subirem,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não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paga de imediato sua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obrigação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e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para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de pagar juros e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serviços,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ao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invés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de contratar hedge junto a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instituições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financeiras, sujeitando-se a riscos e taxas adicionais? </a:t>
            </a:r>
          </a:p>
        </p:txBody>
      </p:sp>
    </p:spTree>
    <p:extLst>
      <p:ext uri="{BB962C8B-B14F-4D97-AF65-F5344CB8AC3E}">
        <p14:creationId xmlns:p14="http://schemas.microsoft.com/office/powerpoint/2010/main" val="1829210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9633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SWAP CAMBIAL: OPERAÇÕES SIGILOSAS</a:t>
            </a:r>
            <a:endParaRPr lang="pt-BR" sz="800" b="0" i="1" dirty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sz="800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dirty="0" smtClean="0">
              <a:solidFill>
                <a:srgbClr val="94C600"/>
              </a:solidFill>
              <a:latin typeface="Tahoma"/>
              <a:cs typeface="Tahom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72" y="4221088"/>
            <a:ext cx="9906000" cy="24530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600" y="836712"/>
            <a:ext cx="7188200" cy="1917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7096" y="2708920"/>
            <a:ext cx="4292600" cy="14859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52600" y="2996952"/>
            <a:ext cx="4464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Resposta a Requerimento de Informa</a:t>
            </a: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ções da CFT/Câmara:</a:t>
            </a:r>
            <a:endParaRPr lang="pt-BR" b="0" dirty="0">
              <a:solidFill>
                <a:schemeClr val="tx1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106327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9633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RESULTADOS NEGATIVOS SWAP = DÍVIDA PÚBLICA</a:t>
            </a:r>
          </a:p>
          <a:p>
            <a:endParaRPr lang="pt-BR" sz="800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dirty="0" smtClean="0">
              <a:solidFill>
                <a:srgbClr val="94C600"/>
              </a:solidFill>
              <a:latin typeface="Tahoma"/>
              <a:cs typeface="Tahom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03" y="1196752"/>
            <a:ext cx="9448125" cy="48965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8464" y="6165304"/>
            <a:ext cx="9777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FFFF"/>
                </a:solidFill>
              </a:rPr>
              <a:t>Resultados Positivos = Equalização com resultado das Reservas Cambiais</a:t>
            </a:r>
            <a:endParaRPr lang="pt-B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094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4320480" cy="569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80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RESULTADOS NEGATIVOS </a:t>
            </a:r>
          </a:p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DO </a:t>
            </a:r>
          </a:p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BANCO CENTRAL</a:t>
            </a:r>
          </a:p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COM</a:t>
            </a:r>
          </a:p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SWAP CAMBIAL</a:t>
            </a:r>
          </a:p>
          <a:p>
            <a:endParaRPr lang="pt-BR" sz="280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endParaRPr lang="pt-BR" sz="2800" dirty="0">
              <a:solidFill>
                <a:srgbClr val="94C600"/>
              </a:solidFill>
              <a:latin typeface="Tahoma"/>
              <a:cs typeface="Tahoma"/>
            </a:endParaRPr>
          </a:p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SET/2014 </a:t>
            </a:r>
          </a:p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A </a:t>
            </a:r>
          </a:p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SET/2015	</a:t>
            </a:r>
          </a:p>
          <a:p>
            <a:endParaRPr lang="pt-BR" sz="2800" dirty="0" smtClean="0">
              <a:solidFill>
                <a:srgbClr val="94C600"/>
              </a:solidFill>
              <a:latin typeface="Tahoma"/>
              <a:cs typeface="Tahom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888" y="260648"/>
            <a:ext cx="5054600" cy="648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109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3024336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80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Comparativo</a:t>
            </a:r>
          </a:p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Inadequado:</a:t>
            </a:r>
          </a:p>
          <a:p>
            <a:endParaRPr lang="pt-BR" sz="2800" dirty="0">
              <a:solidFill>
                <a:srgbClr val="94C600"/>
              </a:solidFill>
              <a:latin typeface="Tahoma"/>
              <a:cs typeface="Tahoma"/>
            </a:endParaRPr>
          </a:p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RESERVAS</a:t>
            </a:r>
          </a:p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Internacionais</a:t>
            </a:r>
          </a:p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e</a:t>
            </a:r>
            <a:endParaRPr lang="pt-BR" sz="2800" dirty="0">
              <a:solidFill>
                <a:srgbClr val="94C600"/>
              </a:solidFill>
              <a:latin typeface="Tahoma"/>
              <a:cs typeface="Tahoma"/>
            </a:endParaRPr>
          </a:p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SWAP CAMBIAL</a:t>
            </a:r>
          </a:p>
          <a:p>
            <a:endParaRPr lang="pt-BR" sz="280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endParaRPr lang="pt-BR" sz="2800" dirty="0">
              <a:solidFill>
                <a:srgbClr val="94C600"/>
              </a:solidFill>
              <a:latin typeface="Tahoma"/>
              <a:cs typeface="Tahoma"/>
            </a:endParaRPr>
          </a:p>
          <a:p>
            <a:pPr algn="ctr"/>
            <a:r>
              <a:rPr lang="pt-BR" sz="2800" dirty="0" smtClean="0">
                <a:solidFill>
                  <a:schemeClr val="tx1"/>
                </a:solidFill>
                <a:latin typeface="Tahoma"/>
                <a:cs typeface="Tahoma"/>
              </a:rPr>
              <a:t>Prejuízos do</a:t>
            </a:r>
          </a:p>
          <a:p>
            <a:pPr algn="ctr"/>
            <a:r>
              <a:rPr lang="pt-BR" sz="2800" dirty="0" smtClean="0">
                <a:solidFill>
                  <a:schemeClr val="tx1"/>
                </a:solidFill>
                <a:latin typeface="Tahoma"/>
                <a:cs typeface="Tahoma"/>
              </a:rPr>
              <a:t>Banco Central</a:t>
            </a:r>
          </a:p>
          <a:p>
            <a:pPr algn="ctr"/>
            <a:r>
              <a:rPr lang="pt-BR" sz="2800" dirty="0" smtClean="0">
                <a:solidFill>
                  <a:schemeClr val="tx1"/>
                </a:solidFill>
                <a:latin typeface="Tahoma"/>
                <a:cs typeface="Tahoma"/>
              </a:rPr>
              <a:t>=</a:t>
            </a:r>
            <a:endParaRPr lang="pt-BR" sz="2800" dirty="0">
              <a:solidFill>
                <a:schemeClr val="tx1"/>
              </a:solidFill>
              <a:latin typeface="Tahoma"/>
              <a:cs typeface="Tahoma"/>
            </a:endParaRPr>
          </a:p>
          <a:p>
            <a:pPr algn="ctr"/>
            <a:r>
              <a:rPr lang="pt-BR" sz="2800" dirty="0" smtClean="0">
                <a:solidFill>
                  <a:schemeClr val="tx1"/>
                </a:solidFill>
                <a:latin typeface="Tahoma"/>
                <a:cs typeface="Tahoma"/>
              </a:rPr>
              <a:t>DÍVIDA</a:t>
            </a:r>
          </a:p>
          <a:p>
            <a:pPr algn="ctr"/>
            <a:r>
              <a:rPr lang="pt-BR" sz="2800" dirty="0" smtClean="0">
                <a:solidFill>
                  <a:schemeClr val="tx1"/>
                </a:solidFill>
                <a:latin typeface="Tahoma"/>
                <a:cs typeface="Tahoma"/>
              </a:rPr>
              <a:t>PÚBLICA</a:t>
            </a:r>
          </a:p>
          <a:p>
            <a:endParaRPr lang="pt-BR" sz="2800" dirty="0">
              <a:solidFill>
                <a:srgbClr val="94C600"/>
              </a:solidFill>
              <a:latin typeface="Tahoma"/>
              <a:cs typeface="Tahoma"/>
            </a:endParaRPr>
          </a:p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	</a:t>
            </a:r>
          </a:p>
          <a:p>
            <a:endParaRPr lang="pt-BR" sz="2800" dirty="0" smtClean="0">
              <a:solidFill>
                <a:srgbClr val="94C600"/>
              </a:solidFill>
              <a:latin typeface="Tahoma"/>
              <a:cs typeface="Tahom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095" y="0"/>
            <a:ext cx="6591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34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0472" y="188640"/>
            <a:ext cx="98650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Garantia Cambial a Títulos da Dívida Interna</a:t>
            </a:r>
            <a:endParaRPr lang="pt-BR" sz="2800" dirty="0">
              <a:solidFill>
                <a:srgbClr val="94C600"/>
              </a:solidFill>
              <a:latin typeface="Tahoma"/>
              <a:cs typeface="Tahoma"/>
            </a:endParaRPr>
          </a:p>
          <a:p>
            <a:pPr algn="ctr"/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Remanejamento Estatístico:</a:t>
            </a:r>
            <a:endParaRPr lang="pt-BR" b="0" dirty="0">
              <a:solidFill>
                <a:schemeClr val="tx1"/>
              </a:solidFill>
              <a:latin typeface="Tahoma"/>
              <a:cs typeface="Tahoma"/>
            </a:endParaRPr>
          </a:p>
          <a:p>
            <a:pPr algn="ctr"/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Títulos da Dívida Interna classificados como Dívida Externa</a:t>
            </a:r>
          </a:p>
          <a:p>
            <a:pPr algn="ctr"/>
            <a:endParaRPr lang="pt-BR" b="0" dirty="0">
              <a:solidFill>
                <a:schemeClr val="tx1"/>
              </a:solidFill>
              <a:latin typeface="Tahoma"/>
              <a:cs typeface="Tahom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496" y="3573016"/>
            <a:ext cx="9195977" cy="22441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496" y="1988840"/>
            <a:ext cx="9135606" cy="14522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0472" y="5805264"/>
            <a:ext cx="9705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600" b="0" dirty="0" smtClean="0">
              <a:solidFill>
                <a:schemeClr val="accent1"/>
              </a:solidFill>
            </a:endParaRPr>
          </a:p>
          <a:p>
            <a:pPr algn="ctr"/>
            <a:r>
              <a:rPr lang="pt-BR" sz="1600" b="0" dirty="0" smtClean="0">
                <a:solidFill>
                  <a:schemeClr val="accent1"/>
                </a:solidFill>
              </a:rPr>
              <a:t>Banco </a:t>
            </a:r>
            <a:r>
              <a:rPr lang="pt-BR" sz="1600" b="0" dirty="0">
                <a:solidFill>
                  <a:schemeClr val="accent1"/>
                </a:solidFill>
              </a:rPr>
              <a:t>Central do Brasil - Estatísticas do Setor Externo – Adoção da 6</a:t>
            </a:r>
            <a:r>
              <a:rPr lang="pt-BR" sz="1600" b="0" baseline="30000" dirty="0">
                <a:solidFill>
                  <a:schemeClr val="accent1"/>
                </a:solidFill>
              </a:rPr>
              <a:t>a</a:t>
            </a:r>
            <a:r>
              <a:rPr lang="pt-BR" sz="1600" b="0" dirty="0">
                <a:solidFill>
                  <a:schemeClr val="accent1"/>
                </a:solidFill>
              </a:rPr>
              <a:t> Edição do Manual de Balanço de Pagamentos e Posição Internacional de Investimentos (BPM6) - Nota Metodológica no 4 – Dívida externa - Junho de 2015</a:t>
            </a:r>
            <a:r>
              <a:rPr lang="pt-BR" sz="1600" b="0" dirty="0" smtClean="0">
                <a:solidFill>
                  <a:schemeClr val="accent1"/>
                </a:solidFill>
              </a:rPr>
              <a:t>.</a:t>
            </a:r>
          </a:p>
          <a:p>
            <a:pPr algn="ctr"/>
            <a:r>
              <a:rPr lang="pt-BR" sz="1600" b="0" dirty="0" smtClean="0">
                <a:solidFill>
                  <a:schemeClr val="accent1"/>
                </a:solidFill>
              </a:rPr>
              <a:t>MANUAL DO FMI = CONVERSÃO PELA MÉDIA </a:t>
            </a:r>
            <a:endParaRPr lang="pt-BR" sz="1600" b="0" dirty="0">
              <a:solidFill>
                <a:schemeClr val="accent1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230267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963352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FARRA </a:t>
            </a:r>
            <a:r>
              <a:rPr lang="pt-BR" sz="2800" dirty="0">
                <a:solidFill>
                  <a:srgbClr val="94C600"/>
                </a:solidFill>
                <a:latin typeface="Tahoma"/>
                <a:cs typeface="Tahoma"/>
              </a:rPr>
              <a:t>PARA </a:t>
            </a:r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BANQUEIROS	</a:t>
            </a:r>
          </a:p>
          <a:p>
            <a:r>
              <a:rPr lang="pt-BR" dirty="0" smtClean="0">
                <a:solidFill>
                  <a:srgbClr val="FFFFFF"/>
                </a:solidFill>
              </a:rPr>
              <a:t>Tesouro </a:t>
            </a:r>
            <a:r>
              <a:rPr lang="pt-BR" dirty="0">
                <a:solidFill>
                  <a:srgbClr val="FFFFFF"/>
                </a:solidFill>
              </a:rPr>
              <a:t>e Banco Central fazem operação casada para </a:t>
            </a:r>
            <a:r>
              <a:rPr lang="pt-BR" dirty="0" smtClean="0">
                <a:solidFill>
                  <a:srgbClr val="FFFFFF"/>
                </a:solidFill>
              </a:rPr>
              <a:t>favorecer mercado</a:t>
            </a:r>
            <a:r>
              <a:rPr lang="pt-BR" dirty="0">
                <a:solidFill>
                  <a:srgbClr val="FFFFFF"/>
                </a:solidFill>
              </a:rPr>
              <a:t>:  </a:t>
            </a:r>
            <a:r>
              <a:rPr lang="pt-BR" b="0" dirty="0" smtClean="0">
                <a:solidFill>
                  <a:srgbClr val="FFFFFF"/>
                </a:solidFill>
              </a:rPr>
              <a:t>Tesouro </a:t>
            </a:r>
            <a:r>
              <a:rPr lang="pt-BR" b="0" dirty="0">
                <a:solidFill>
                  <a:srgbClr val="FFFFFF"/>
                </a:solidFill>
              </a:rPr>
              <a:t>compra antecipadamente títulos pública e entrega $$$ aos especuladores. </a:t>
            </a:r>
            <a:r>
              <a:rPr lang="pt-BR" b="0" dirty="0" smtClean="0">
                <a:solidFill>
                  <a:srgbClr val="FFFFFF"/>
                </a:solidFill>
              </a:rPr>
              <a:t>Banco </a:t>
            </a:r>
            <a:r>
              <a:rPr lang="pt-BR" b="0" dirty="0">
                <a:solidFill>
                  <a:srgbClr val="FFFFFF"/>
                </a:solidFill>
              </a:rPr>
              <a:t>Central vende bilhões em contratos de swap, justamente quando o dólar dispara novamente. </a:t>
            </a:r>
            <a:r>
              <a:rPr lang="pt-BR" b="0" dirty="0" smtClean="0">
                <a:solidFill>
                  <a:srgbClr val="FFFFFF"/>
                </a:solidFill>
              </a:rPr>
              <a:t>Com </a:t>
            </a:r>
            <a:r>
              <a:rPr lang="pt-BR" b="0" dirty="0">
                <a:solidFill>
                  <a:srgbClr val="FFFFFF"/>
                </a:solidFill>
              </a:rPr>
              <a:t>$$$ na mão, especuladores garantem lucros. </a:t>
            </a:r>
            <a:r>
              <a:rPr lang="pt-BR" b="0" dirty="0" smtClean="0">
                <a:solidFill>
                  <a:srgbClr val="FFFFFF"/>
                </a:solidFill>
              </a:rPr>
              <a:t>O prejuízo </a:t>
            </a:r>
            <a:r>
              <a:rPr lang="pt-BR" b="0" dirty="0">
                <a:solidFill>
                  <a:srgbClr val="FFFFFF"/>
                </a:solidFill>
              </a:rPr>
              <a:t>vai virar dívida pública e todos nós pagaremos. </a:t>
            </a:r>
            <a:r>
              <a:rPr lang="pt-BR" b="0" dirty="0" smtClean="0">
                <a:solidFill>
                  <a:srgbClr val="FFFFFF"/>
                </a:solidFill>
              </a:rPr>
              <a:t>A </a:t>
            </a:r>
            <a:r>
              <a:rPr lang="pt-BR" b="0" dirty="0">
                <a:solidFill>
                  <a:srgbClr val="FFFFFF"/>
                </a:solidFill>
              </a:rPr>
              <a:t>PEC 55 vai garantir $$$ para bancar essa farra, à medida em que congela apenas as despesas primárias (saúde, educação e toda a estrutura do Estado), </a:t>
            </a:r>
            <a:r>
              <a:rPr lang="pt-BR" b="0" dirty="0" smtClean="0">
                <a:solidFill>
                  <a:srgbClr val="FFFFFF"/>
                </a:solidFill>
              </a:rPr>
              <a:t>deixando fora do teto os </a:t>
            </a:r>
            <a:r>
              <a:rPr lang="pt-BR" b="0" dirty="0">
                <a:solidFill>
                  <a:srgbClr val="FFFFFF"/>
                </a:solidFill>
              </a:rPr>
              <a:t>gastos </a:t>
            </a:r>
            <a:r>
              <a:rPr lang="pt-BR" b="0" dirty="0" smtClean="0">
                <a:solidFill>
                  <a:srgbClr val="FFFFFF"/>
                </a:solidFill>
              </a:rPr>
              <a:t>financeiros.</a:t>
            </a:r>
            <a:r>
              <a:rPr lang="pt-BR" b="0" dirty="0">
                <a:solidFill>
                  <a:srgbClr val="FFFFFF"/>
                </a:solidFill>
              </a:rPr>
              <a:t>.</a:t>
            </a:r>
            <a:r>
              <a:rPr lang="pt-BR" b="0" dirty="0" smtClean="0">
                <a:solidFill>
                  <a:srgbClr val="FFFFFF"/>
                </a:solidFill>
              </a:rPr>
              <a:t>.</a:t>
            </a:r>
          </a:p>
          <a:p>
            <a:pPr algn="ctr"/>
            <a:r>
              <a:rPr lang="pt-BR" b="0" dirty="0">
                <a:solidFill>
                  <a:srgbClr val="FFFFFF"/>
                </a:solidFill>
              </a:rPr>
              <a:t/>
            </a:r>
            <a:br>
              <a:rPr lang="pt-BR" b="0" dirty="0">
                <a:solidFill>
                  <a:srgbClr val="FFFFFF"/>
                </a:solidFill>
              </a:rPr>
            </a:br>
            <a:r>
              <a:rPr lang="pt-BR" sz="2000" b="0" dirty="0" smtClean="0">
                <a:solidFill>
                  <a:srgbClr val="FFFFFF"/>
                </a:solidFill>
              </a:rPr>
              <a:t>Correio </a:t>
            </a:r>
            <a:r>
              <a:rPr lang="pt-BR" sz="2000" b="0" dirty="0">
                <a:solidFill>
                  <a:srgbClr val="FFFFFF"/>
                </a:solidFill>
              </a:rPr>
              <a:t>Braziliense </a:t>
            </a:r>
            <a:r>
              <a:rPr lang="pt-BR" sz="2000" b="0" dirty="0" smtClean="0">
                <a:solidFill>
                  <a:srgbClr val="FFFFFF"/>
                </a:solidFill>
              </a:rPr>
              <a:t>em 15/11/2016 </a:t>
            </a:r>
            <a:r>
              <a:rPr lang="pt-BR" sz="2000" b="0" dirty="0" smtClean="0">
                <a:solidFill>
                  <a:srgbClr val="FF6700"/>
                </a:solidFill>
              </a:rPr>
              <a:t>(</a:t>
            </a:r>
            <a:r>
              <a:rPr lang="pt-BR" sz="2000" b="0" dirty="0">
                <a:solidFill>
                  <a:srgbClr val="FF6700"/>
                </a:solidFill>
                <a:hlinkClick r:id="rId2"/>
              </a:rPr>
              <a:t>https://goo.gl/</a:t>
            </a:r>
            <a:r>
              <a:rPr lang="pt-BR" sz="2000" b="0" dirty="0" smtClean="0">
                <a:solidFill>
                  <a:srgbClr val="FF6700"/>
                </a:solidFill>
                <a:hlinkClick r:id="rId2"/>
              </a:rPr>
              <a:t>HgeQ54</a:t>
            </a:r>
            <a:r>
              <a:rPr lang="pt-BR" sz="2000" b="0" dirty="0" smtClean="0">
                <a:solidFill>
                  <a:srgbClr val="FF6700"/>
                </a:solidFill>
              </a:rPr>
              <a:t>)</a:t>
            </a:r>
            <a:r>
              <a:rPr lang="pt-BR" sz="2000" b="0" dirty="0">
                <a:solidFill>
                  <a:schemeClr val="accent3"/>
                </a:solidFill>
              </a:rPr>
              <a:t>	</a:t>
            </a:r>
            <a:endParaRPr lang="pt-BR" sz="2000" b="0" dirty="0">
              <a:solidFill>
                <a:srgbClr val="FFFFFF"/>
              </a:solidFill>
            </a:endParaRPr>
          </a:p>
          <a:p>
            <a:pPr algn="ctr"/>
            <a:r>
              <a:rPr lang="pt-BR" sz="2000" b="0" dirty="0">
                <a:solidFill>
                  <a:srgbClr val="FFFFFF"/>
                </a:solidFill>
              </a:rPr>
              <a:t>Serão ofertados </a:t>
            </a:r>
            <a:r>
              <a:rPr lang="pt-BR" sz="2000" dirty="0">
                <a:solidFill>
                  <a:srgbClr val="FFFFFF"/>
                </a:solidFill>
              </a:rPr>
              <a:t>30 mil contratos de swap cambial tradicional, que equivalem à venda futura de US$ 1,5 bilhão às instituições financeiras. Não estão descartados novos leilões ao longo do dia</a:t>
            </a:r>
            <a:r>
              <a:rPr lang="pt-BR" sz="2000" b="0" dirty="0">
                <a:solidFill>
                  <a:srgbClr val="FFFFFF"/>
                </a:solidFill>
              </a:rPr>
              <a:t>.</a:t>
            </a:r>
            <a:br>
              <a:rPr lang="pt-BR" sz="2000" b="0" dirty="0">
                <a:solidFill>
                  <a:srgbClr val="FFFFFF"/>
                </a:solidFill>
              </a:rPr>
            </a:br>
            <a:r>
              <a:rPr lang="pt-BR" sz="2000" b="0" dirty="0">
                <a:solidFill>
                  <a:srgbClr val="FFFFFF"/>
                </a:solidFill>
              </a:rPr>
              <a:t>(...</a:t>
            </a:r>
            <a:r>
              <a:rPr lang="pt-BR" sz="2000" b="0" dirty="0" smtClean="0">
                <a:solidFill>
                  <a:srgbClr val="FFFFFF"/>
                </a:solidFill>
              </a:rPr>
              <a:t>) Além </a:t>
            </a:r>
            <a:r>
              <a:rPr lang="pt-BR" sz="2000" b="0" dirty="0">
                <a:solidFill>
                  <a:srgbClr val="FFFFFF"/>
                </a:solidFill>
              </a:rPr>
              <a:t>da ação do BC, o Tesouro Nacional informou que, diante “da forte volatilidade observada no mercado desde o resultado das eleições nos EUA”, fará programa de leilões diários de compra de Notas do Tesouro Nacional série </a:t>
            </a:r>
            <a:r>
              <a:rPr lang="pt-BR" sz="2000" b="0" dirty="0" err="1">
                <a:solidFill>
                  <a:srgbClr val="FFFFFF"/>
                </a:solidFill>
              </a:rPr>
              <a:t>F</a:t>
            </a:r>
            <a:r>
              <a:rPr lang="pt-BR" sz="2000" b="0" dirty="0">
                <a:solidFill>
                  <a:srgbClr val="FFFFFF"/>
                </a:solidFill>
              </a:rPr>
              <a:t> (NTN-F) com vencimentos em 1/1/2021, 1/1/2023, 1/1/2025 e 1/1/2027. </a:t>
            </a:r>
          </a:p>
        </p:txBody>
      </p:sp>
    </p:spTree>
    <p:extLst>
      <p:ext uri="{BB962C8B-B14F-4D97-AF65-F5344CB8AC3E}">
        <p14:creationId xmlns:p14="http://schemas.microsoft.com/office/powerpoint/2010/main" val="1265607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49144" y="116632"/>
            <a:ext cx="3656856" cy="6494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QUANDO COMPUTADAS TODAS AS CONTAS NÃO HÁ DEFICIT</a:t>
            </a:r>
          </a:p>
          <a:p>
            <a:pPr lvl="0" algn="ctr"/>
            <a:endParaRPr lang="pt-BR" dirty="0">
              <a:solidFill>
                <a:schemeClr val="accent1"/>
              </a:solidFill>
              <a:latin typeface="Tahoma"/>
              <a:cs typeface="Tahoma"/>
            </a:endParaRPr>
          </a:p>
          <a:p>
            <a:pPr lvl="0" algn="ctr"/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SOBRARAM </a:t>
            </a:r>
            <a:r>
              <a:rPr lang="pt-BR" dirty="0" err="1" smtClean="0">
                <a:solidFill>
                  <a:schemeClr val="accent1"/>
                </a:solidFill>
                <a:latin typeface="Tahoma"/>
                <a:cs typeface="Tahoma"/>
              </a:rPr>
              <a:t>R</a:t>
            </a:r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$ 480 </a:t>
            </a:r>
            <a:r>
              <a:rPr lang="pt-BR" dirty="0">
                <a:solidFill>
                  <a:schemeClr val="accent1"/>
                </a:solidFill>
                <a:latin typeface="Tahoma"/>
                <a:cs typeface="Tahoma"/>
              </a:rPr>
              <a:t>bilhões </a:t>
            </a:r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em 2015</a:t>
            </a:r>
          </a:p>
          <a:p>
            <a:pPr lvl="0" algn="ctr"/>
            <a:endParaRPr lang="pt-BR" dirty="0">
              <a:solidFill>
                <a:schemeClr val="accent1"/>
              </a:solidFill>
              <a:latin typeface="Tahoma"/>
              <a:cs typeface="Tahoma"/>
            </a:endParaRPr>
          </a:p>
          <a:p>
            <a:pPr lvl="0" algn="ctr"/>
            <a:r>
              <a:rPr lang="pt-BR" sz="2800" dirty="0" smtClean="0">
                <a:solidFill>
                  <a:schemeClr val="tx1"/>
                </a:solidFill>
                <a:latin typeface="Tahoma"/>
                <a:cs typeface="Tahoma"/>
              </a:rPr>
              <a:t>EMISSÃO</a:t>
            </a:r>
          </a:p>
          <a:p>
            <a:pPr lvl="0" algn="ctr"/>
            <a:r>
              <a:rPr lang="pt-BR" sz="2800" dirty="0" smtClean="0">
                <a:solidFill>
                  <a:schemeClr val="tx1"/>
                </a:solidFill>
                <a:latin typeface="Tahoma"/>
                <a:cs typeface="Tahoma"/>
              </a:rPr>
              <a:t> EXCESSIVA </a:t>
            </a:r>
          </a:p>
          <a:p>
            <a:pPr lvl="0" algn="ctr"/>
            <a:r>
              <a:rPr lang="pt-BR" sz="2800" dirty="0" smtClean="0">
                <a:solidFill>
                  <a:schemeClr val="tx1"/>
                </a:solidFill>
                <a:latin typeface="Tahoma"/>
                <a:cs typeface="Tahoma"/>
              </a:rPr>
              <a:t>DE </a:t>
            </a:r>
          </a:p>
          <a:p>
            <a:pPr lvl="0" algn="ctr"/>
            <a:r>
              <a:rPr lang="pt-BR" sz="2800" dirty="0" smtClean="0">
                <a:solidFill>
                  <a:schemeClr val="tx1"/>
                </a:solidFill>
                <a:latin typeface="Tahoma"/>
                <a:cs typeface="Tahoma"/>
              </a:rPr>
              <a:t>TÍTULOS DA DÍVIDA </a:t>
            </a:r>
          </a:p>
          <a:p>
            <a:pPr lvl="0" algn="ctr"/>
            <a:r>
              <a:rPr lang="pt-BR" sz="2800" dirty="0" smtClean="0">
                <a:solidFill>
                  <a:schemeClr val="tx1"/>
                </a:solidFill>
                <a:latin typeface="Tahoma"/>
                <a:cs typeface="Tahoma"/>
              </a:rPr>
              <a:t>EM 2015</a:t>
            </a:r>
          </a:p>
          <a:p>
            <a:pPr lvl="0"/>
            <a:endParaRPr lang="pt-BR" sz="2800" b="0" dirty="0">
              <a:solidFill>
                <a:schemeClr val="tx1"/>
              </a:solidFill>
              <a:latin typeface="Tahoma"/>
              <a:cs typeface="Tahoma"/>
            </a:endParaRPr>
          </a:p>
          <a:p>
            <a:pPr lvl="0"/>
            <a:endParaRPr lang="pt-BR" sz="2800" b="0" dirty="0">
              <a:solidFill>
                <a:schemeClr val="tx1"/>
              </a:solidFill>
              <a:latin typeface="Tahoma"/>
              <a:cs typeface="Tahom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81" y="0"/>
            <a:ext cx="59766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23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3"/>
          <p:cNvSpPr>
            <a:spLocks noChangeArrowheads="1"/>
          </p:cNvSpPr>
          <p:nvPr/>
        </p:nvSpPr>
        <p:spPr bwMode="auto">
          <a:xfrm>
            <a:off x="330200" y="1295400"/>
            <a:ext cx="9245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1313" indent="-341313" algn="ctr" defTabSz="449263" eaLnBrk="0" hangingPunct="0">
              <a:spcBef>
                <a:spcPts val="800"/>
              </a:spcBef>
              <a:buClr>
                <a:srgbClr val="FFFF00"/>
              </a:buClr>
              <a:buFont typeface="Times New Roman" charset="0"/>
              <a:buNone/>
              <a:tabLst>
                <a:tab pos="341313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320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3314" name="Text Box 9"/>
          <p:cNvSpPr txBox="1">
            <a:spLocks noChangeArrowheads="1"/>
          </p:cNvSpPr>
          <p:nvPr/>
        </p:nvSpPr>
        <p:spPr bwMode="auto">
          <a:xfrm>
            <a:off x="200025" y="214313"/>
            <a:ext cx="9705976" cy="1725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ts val="2500"/>
              </a:spcBef>
              <a:buClr>
                <a:srgbClr val="FF9900"/>
              </a:buClr>
            </a:pP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Quem ganha?</a:t>
            </a:r>
          </a:p>
          <a:p>
            <a:pPr algn="ctr">
              <a:spcBef>
                <a:spcPts val="1800"/>
              </a:spcBef>
              <a:buClr>
                <a:srgbClr val="FFFFFF"/>
              </a:buClr>
            </a:pPr>
            <a:endParaRPr lang="pt-BR" b="0" dirty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>
              <a:spcBef>
                <a:spcPts val="1800"/>
              </a:spcBef>
              <a:buClr>
                <a:srgbClr val="FFFFFF"/>
              </a:buClr>
            </a:pPr>
            <a:endParaRPr lang="en-GB" b="0" dirty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-258" y="149"/>
            <a:ext cx="1846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13317" name="Retângulo 2"/>
          <p:cNvSpPr>
            <a:spLocks noChangeArrowheads="1"/>
          </p:cNvSpPr>
          <p:nvPr/>
        </p:nvSpPr>
        <p:spPr bwMode="auto">
          <a:xfrm>
            <a:off x="776536" y="6525344"/>
            <a:ext cx="83515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/>
            <a:r>
              <a:rPr lang="pt-BR" sz="1600" b="0" dirty="0">
                <a:solidFill>
                  <a:schemeClr val="tx1"/>
                </a:solidFill>
              </a:rPr>
              <a:t>Fonte: </a:t>
            </a:r>
            <a:r>
              <a:rPr lang="pt-BR" sz="1600" b="0" dirty="0">
                <a:solidFill>
                  <a:schemeClr val="tx1"/>
                </a:solidFill>
                <a:hlinkClick r:id="rId3"/>
              </a:rPr>
              <a:t>http://www4.bcb.gov.br/top50/port/top50.asp</a:t>
            </a:r>
            <a:r>
              <a:rPr lang="pt-BR" sz="1600" b="0" dirty="0">
                <a:solidFill>
                  <a:schemeClr val="tx1"/>
                </a:solidFill>
              </a:rPr>
              <a:t> </a:t>
            </a:r>
            <a:endParaRPr lang="pt-BR" sz="1600" b="0" dirty="0" smtClean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560" y="908720"/>
            <a:ext cx="8091706" cy="56166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2680" y="1844824"/>
            <a:ext cx="2921653" cy="15251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551518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544" y="3073750"/>
            <a:ext cx="6759724" cy="37554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544" y="116632"/>
            <a:ext cx="8407400" cy="2705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05328" y="3284984"/>
            <a:ext cx="200067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3200" dirty="0" smtClean="0">
                <a:solidFill>
                  <a:srgbClr val="FFFFFF"/>
                </a:solidFill>
              </a:rPr>
              <a:t>PEC 55</a:t>
            </a:r>
          </a:p>
          <a:p>
            <a:pPr algn="ctr">
              <a:spcBef>
                <a:spcPts val="600"/>
              </a:spcBef>
            </a:pPr>
            <a:r>
              <a:rPr lang="en-US" sz="3200" u="sng" dirty="0" smtClean="0">
                <a:solidFill>
                  <a:srgbClr val="FFFFFF"/>
                </a:solidFill>
              </a:rPr>
              <a:t>N</a:t>
            </a:r>
            <a:r>
              <a:rPr lang="en-US" sz="3200" u="sng" dirty="0" smtClean="0">
                <a:solidFill>
                  <a:srgbClr val="FFFFFF"/>
                </a:solidFill>
              </a:rPr>
              <a:t>ÃO</a:t>
            </a:r>
          </a:p>
          <a:p>
            <a:pPr algn="ctr">
              <a:spcBef>
                <a:spcPts val="600"/>
              </a:spcBef>
            </a:pPr>
            <a:r>
              <a:rPr lang="en-US" sz="3200" dirty="0" smtClean="0">
                <a:solidFill>
                  <a:srgbClr val="FFFFFF"/>
                </a:solidFill>
              </a:rPr>
              <a:t>LIMITA</a:t>
            </a:r>
          </a:p>
          <a:p>
            <a:pPr algn="ctr">
              <a:spcBef>
                <a:spcPts val="600"/>
              </a:spcBef>
            </a:pPr>
            <a:r>
              <a:rPr lang="en-US" sz="3200" dirty="0" smtClean="0">
                <a:solidFill>
                  <a:srgbClr val="FFFFFF"/>
                </a:solidFill>
              </a:rPr>
              <a:t>GASTOS</a:t>
            </a:r>
          </a:p>
          <a:p>
            <a:pPr algn="ctr">
              <a:spcBef>
                <a:spcPts val="600"/>
              </a:spcBef>
            </a:pPr>
            <a:r>
              <a:rPr lang="en-US" sz="3200" dirty="0" smtClean="0">
                <a:solidFill>
                  <a:srgbClr val="FFFFFF"/>
                </a:solidFill>
              </a:rPr>
              <a:t>FINAN-CEIROS</a:t>
            </a:r>
            <a:endParaRPr lang="en-US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344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576" y="2852936"/>
            <a:ext cx="7708900" cy="3759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2480" y="188640"/>
            <a:ext cx="9633520" cy="2296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2500"/>
              </a:spcBef>
              <a:buClr>
                <a:srgbClr val="FF9900"/>
              </a:buClr>
            </a:pPr>
            <a:r>
              <a:rPr lang="pt-BR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Em 2015, apesar da desindustrialização, da queda no comércio, do desemprego e da retração do PIB em quase 4% o LUCRO DOS BANCOS foi 20% superior ao de 2014, e teria sido 300% maior não fossem as exageradas provisões que reduzem seus lucros tributáveis:</a:t>
            </a:r>
          </a:p>
        </p:txBody>
      </p:sp>
    </p:spTree>
    <p:extLst>
      <p:ext uri="{BB962C8B-B14F-4D97-AF65-F5344CB8AC3E}">
        <p14:creationId xmlns:p14="http://schemas.microsoft.com/office/powerpoint/2010/main" val="1097876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28464" y="-171400"/>
            <a:ext cx="9777536" cy="486287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700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b="0" i="1" u="sng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  <p:sp>
        <p:nvSpPr>
          <p:cNvPr id="3075" name="CaixaDeTexto 3"/>
          <p:cNvSpPr txBox="1">
            <a:spLocks noChangeArrowheads="1"/>
          </p:cNvSpPr>
          <p:nvPr/>
        </p:nvSpPr>
        <p:spPr bwMode="auto">
          <a:xfrm flipH="1">
            <a:off x="200472" y="188640"/>
            <a:ext cx="9937104" cy="652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3200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O objetivo da PEC 55 é aumentar a destinação de recursos para o setor financeiro</a:t>
            </a:r>
          </a:p>
          <a:p>
            <a:pPr algn="ctr">
              <a:lnSpc>
                <a:spcPct val="120000"/>
              </a:lnSpc>
            </a:pPr>
            <a:endParaRPr lang="pt-BR" sz="1000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algn="ctr">
              <a:lnSpc>
                <a:spcPct val="120000"/>
              </a:lnSpc>
            </a:pPr>
            <a:endParaRPr lang="pt-BR" sz="1000" b="0" dirty="0">
              <a:solidFill>
                <a:schemeClr val="tx1"/>
              </a:solidFill>
              <a:latin typeface="Tahoma"/>
              <a:cs typeface="Tahoma"/>
            </a:endParaRPr>
          </a:p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pt-BR" sz="2800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EXPOSIÇÃO DE </a:t>
            </a:r>
            <a:r>
              <a:rPr lang="pt-BR" sz="2800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MOTIVOS</a:t>
            </a:r>
            <a:r>
              <a:rPr lang="pt-BR" sz="2800" b="0" dirty="0" smtClean="0">
                <a:solidFill>
                  <a:srgbClr val="FFFFFF"/>
                </a:solidFill>
              </a:rPr>
              <a:t>: </a:t>
            </a:r>
          </a:p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pt-BR" sz="2800" b="0" i="1" dirty="0" smtClean="0">
                <a:solidFill>
                  <a:srgbClr val="FFFFFF"/>
                </a:solidFill>
              </a:rPr>
              <a:t>“</a:t>
            </a:r>
            <a:r>
              <a:rPr lang="pt-BR" sz="2800" b="0" i="1" dirty="0" smtClean="0">
                <a:solidFill>
                  <a:schemeClr val="tx1"/>
                </a:solidFill>
              </a:rPr>
              <a:t>.</a:t>
            </a:r>
            <a:r>
              <a:rPr lang="pt-BR" sz="2800" b="0" i="1" dirty="0">
                <a:solidFill>
                  <a:schemeClr val="tx1"/>
                </a:solidFill>
              </a:rPr>
              <a:t>.</a:t>
            </a:r>
            <a:r>
              <a:rPr lang="pt-BR" sz="2800" b="0" i="1" dirty="0" smtClean="0">
                <a:solidFill>
                  <a:schemeClr val="tx1"/>
                </a:solidFill>
              </a:rPr>
              <a:t>.Torna</a:t>
            </a:r>
            <a:r>
              <a:rPr lang="pt-BR" sz="2800" b="0" i="1" dirty="0">
                <a:solidFill>
                  <a:schemeClr val="tx1"/>
                </a:solidFill>
              </a:rPr>
              <a:t>-se, portanto, necessário </a:t>
            </a:r>
            <a:r>
              <a:rPr lang="pt-BR" sz="2800" b="0" i="1" u="sng" dirty="0">
                <a:solidFill>
                  <a:schemeClr val="tx1"/>
                </a:solidFill>
              </a:rPr>
              <a:t>estabilizar o crescimento da despesa primária, como instrumento para conter a expansão da dívida públic</a:t>
            </a:r>
            <a:r>
              <a:rPr lang="pt-BR" sz="2800" b="0" i="1" dirty="0">
                <a:solidFill>
                  <a:schemeClr val="tx1"/>
                </a:solidFill>
              </a:rPr>
              <a:t>a. Esse é o objetivo desta Proposta de Emenda à </a:t>
            </a:r>
            <a:r>
              <a:rPr lang="pt-BR" sz="2800" b="0" i="1" dirty="0" smtClean="0">
                <a:solidFill>
                  <a:schemeClr val="tx1"/>
                </a:solidFill>
              </a:rPr>
              <a:t>Constituição</a:t>
            </a:r>
            <a:r>
              <a:rPr lang="pt-BR" sz="2800" b="0" i="1" dirty="0" smtClean="0">
                <a:solidFill>
                  <a:srgbClr val="FFFFFF"/>
                </a:solidFill>
              </a:rPr>
              <a:t>...” </a:t>
            </a:r>
            <a:endParaRPr lang="pt-BR" sz="1000" b="0" i="1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Wingdings" charset="2"/>
              <a:buChar char="ü"/>
            </a:pPr>
            <a:r>
              <a:rPr lang="pt-BR" sz="2800" b="0" dirty="0" smtClean="0">
                <a:solidFill>
                  <a:schemeClr val="accent1"/>
                </a:solidFill>
                <a:latin typeface="Tahoma"/>
                <a:cs typeface="Tahoma"/>
              </a:rPr>
              <a:t>TETO para despesas </a:t>
            </a:r>
            <a:r>
              <a:rPr lang="pt-BR" sz="2800" dirty="0" smtClean="0">
                <a:solidFill>
                  <a:schemeClr val="accent1"/>
                </a:solidFill>
                <a:latin typeface="Tahoma"/>
                <a:cs typeface="Tahoma"/>
              </a:rPr>
              <a:t>PRIMÁRIAS</a:t>
            </a:r>
            <a:r>
              <a:rPr lang="pt-BR" sz="2800" b="0" dirty="0" smtClean="0">
                <a:solidFill>
                  <a:schemeClr val="accent1"/>
                </a:solidFill>
                <a:latin typeface="Tahoma"/>
                <a:cs typeface="Tahoma"/>
              </a:rPr>
              <a:t> por 20 anos!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endParaRPr lang="pt-BR" sz="1000" b="0" dirty="0" smtClean="0">
              <a:solidFill>
                <a:schemeClr val="accent1"/>
              </a:solidFill>
              <a:latin typeface="Tahoma"/>
              <a:cs typeface="Tahoma"/>
            </a:endParaRPr>
          </a:p>
          <a:p>
            <a:pPr marL="457200" indent="-457200">
              <a:spcBef>
                <a:spcPts val="300"/>
              </a:spcBef>
              <a:spcAft>
                <a:spcPts val="600"/>
              </a:spcAft>
              <a:buFont typeface="Wingdings" charset="2"/>
              <a:buChar char="ü"/>
            </a:pPr>
            <a:r>
              <a:rPr lang="pt-BR" sz="2800" b="0" dirty="0" smtClean="0">
                <a:solidFill>
                  <a:schemeClr val="accent1"/>
                </a:solidFill>
                <a:latin typeface="Tahoma"/>
                <a:cs typeface="Tahoma"/>
              </a:rPr>
              <a:t>Liberdade Total, SEM TETO e SEM LIMITES, para:</a:t>
            </a:r>
          </a:p>
          <a:p>
            <a:pPr marL="1371600" lvl="2" indent="-457200">
              <a:spcBef>
                <a:spcPts val="300"/>
              </a:spcBef>
              <a:spcAft>
                <a:spcPts val="600"/>
              </a:spcAft>
              <a:buFont typeface="Arial"/>
              <a:buChar char="•"/>
            </a:pPr>
            <a:r>
              <a:rPr lang="pt-BR" sz="2800" dirty="0" smtClean="0">
                <a:solidFill>
                  <a:schemeClr val="accent1"/>
                </a:solidFill>
                <a:latin typeface="Tahoma"/>
                <a:cs typeface="Tahoma"/>
              </a:rPr>
              <a:t>Juros e encargos da Dívida </a:t>
            </a:r>
            <a:r>
              <a:rPr lang="pt-BR" sz="2800" dirty="0">
                <a:solidFill>
                  <a:schemeClr val="accent1"/>
                </a:solidFill>
                <a:latin typeface="Tahoma"/>
                <a:cs typeface="Tahoma"/>
              </a:rPr>
              <a:t>P</a:t>
            </a:r>
            <a:r>
              <a:rPr lang="pt-BR" sz="2800" dirty="0" smtClean="0">
                <a:solidFill>
                  <a:schemeClr val="accent1"/>
                </a:solidFill>
                <a:latin typeface="Tahoma"/>
                <a:cs typeface="Tahoma"/>
              </a:rPr>
              <a:t>ública</a:t>
            </a:r>
          </a:p>
          <a:p>
            <a:pPr marL="1371600" lvl="2" indent="-457200">
              <a:spcBef>
                <a:spcPts val="300"/>
              </a:spcBef>
              <a:spcAft>
                <a:spcPts val="600"/>
              </a:spcAft>
              <a:buFont typeface="Arial"/>
              <a:buChar char="•"/>
            </a:pPr>
            <a:r>
              <a:rPr lang="pt-BR" sz="2800" dirty="0">
                <a:solidFill>
                  <a:schemeClr val="accent1"/>
                </a:solidFill>
                <a:latin typeface="Tahoma"/>
                <a:cs typeface="Tahoma"/>
              </a:rPr>
              <a:t>E</a:t>
            </a:r>
            <a:r>
              <a:rPr lang="pt-BR" sz="2800" dirty="0" smtClean="0">
                <a:solidFill>
                  <a:schemeClr val="accent1"/>
                </a:solidFill>
                <a:latin typeface="Tahoma"/>
                <a:cs typeface="Tahoma"/>
              </a:rPr>
              <a:t>mpresas </a:t>
            </a:r>
            <a:r>
              <a:rPr lang="pt-BR" sz="2800" dirty="0">
                <a:solidFill>
                  <a:schemeClr val="accent1"/>
                </a:solidFill>
                <a:latin typeface="Tahoma"/>
                <a:cs typeface="Tahoma"/>
              </a:rPr>
              <a:t>E</a:t>
            </a:r>
            <a:r>
              <a:rPr lang="pt-BR" sz="2800" dirty="0" smtClean="0">
                <a:solidFill>
                  <a:schemeClr val="accent1"/>
                </a:solidFill>
                <a:latin typeface="Tahoma"/>
                <a:cs typeface="Tahoma"/>
              </a:rPr>
              <a:t>statais</a:t>
            </a:r>
            <a:r>
              <a:rPr lang="pt-BR" sz="2800" b="0" dirty="0" smtClean="0">
                <a:solidFill>
                  <a:schemeClr val="accent1"/>
                </a:solidFill>
                <a:latin typeface="Tahoma"/>
                <a:cs typeface="Tahoma"/>
              </a:rPr>
              <a:t> </a:t>
            </a:r>
            <a:r>
              <a:rPr lang="pt-BR" sz="2800" dirty="0" smtClean="0">
                <a:solidFill>
                  <a:schemeClr val="accent1"/>
                </a:solidFill>
                <a:latin typeface="Tahoma"/>
                <a:cs typeface="Tahoma"/>
              </a:rPr>
              <a:t>não dependentes</a:t>
            </a:r>
            <a:r>
              <a:rPr lang="pt-BR" sz="2800" b="0" dirty="0">
                <a:solidFill>
                  <a:schemeClr val="accent1"/>
                </a:solidFill>
                <a:latin typeface="Tahoma"/>
                <a:cs typeface="Tahoma"/>
              </a:rPr>
              <a:t> </a:t>
            </a:r>
            <a:endParaRPr lang="pt-BR" sz="2800" b="0" dirty="0" smtClean="0">
              <a:solidFill>
                <a:schemeClr val="accent1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616632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426" y="188640"/>
            <a:ext cx="7161585" cy="23042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8784" y="2540915"/>
            <a:ext cx="6897216" cy="4317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0472" y="116632"/>
            <a:ext cx="2880320" cy="6924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Banco Central </a:t>
            </a:r>
          </a:p>
          <a:p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tem </a:t>
            </a:r>
          </a:p>
          <a:p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PREJU</a:t>
            </a: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ÍZO</a:t>
            </a:r>
          </a:p>
          <a:p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 enquanto</a:t>
            </a:r>
          </a:p>
          <a:p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Bancos batem </a:t>
            </a:r>
          </a:p>
          <a:p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recordes de LUCRO!</a:t>
            </a:r>
          </a:p>
          <a:p>
            <a:endParaRPr lang="pt-BR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r>
              <a:rPr lang="pt-BR" dirty="0" smtClean="0">
                <a:solidFill>
                  <a:schemeClr val="tx1"/>
                </a:solidFill>
                <a:latin typeface="Tahoma"/>
                <a:cs typeface="Tahoma"/>
              </a:rPr>
              <a:t>A PEC 55 vai aumentar a gastança financeira</a:t>
            </a:r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, 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pois congela somente as despesas primárias e deixa livre o pagamento de juros, swaps e outras benesses aos bancos.</a:t>
            </a:r>
          </a:p>
          <a:p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VOTE NÃO à PEC</a:t>
            </a:r>
            <a:endParaRPr lang="pt-BR" b="0" dirty="0">
              <a:solidFill>
                <a:schemeClr val="tx1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849634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60400" y="214313"/>
            <a:ext cx="8901112" cy="5042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lvl="1" algn="ctr">
              <a:spcBef>
                <a:spcPts val="1200"/>
              </a:spcBef>
              <a:buClr>
                <a:srgbClr val="FF9900"/>
              </a:buClr>
            </a:pPr>
            <a:endParaRPr lang="pt-BR" altLang="pt-BR" sz="2800" dirty="0" smtClean="0">
              <a:solidFill>
                <a:srgbClr val="92D050"/>
              </a:solidFill>
              <a:latin typeface="Verdana" pitchFamily="34" charset="0"/>
              <a:cs typeface="Tahoma" pitchFamily="34" charset="0"/>
            </a:endParaRPr>
          </a:p>
          <a:p>
            <a:pPr lvl="1" algn="ctr">
              <a:spcBef>
                <a:spcPts val="1200"/>
              </a:spcBef>
              <a:buClr>
                <a:srgbClr val="FF9900"/>
              </a:buClr>
            </a:pPr>
            <a:r>
              <a:rPr lang="pt-BR" altLang="pt-BR" sz="2800" dirty="0" smtClean="0">
                <a:solidFill>
                  <a:srgbClr val="FFFFFF"/>
                </a:solidFill>
                <a:latin typeface="Verdana" pitchFamily="34" charset="0"/>
                <a:cs typeface="Tahoma" pitchFamily="34" charset="0"/>
              </a:rPr>
              <a:t>PROPOSTA</a:t>
            </a:r>
          </a:p>
          <a:p>
            <a:pPr lvl="1" algn="ctr">
              <a:spcBef>
                <a:spcPts val="1200"/>
              </a:spcBef>
              <a:buClr>
                <a:srgbClr val="FF9900"/>
              </a:buClr>
            </a:pPr>
            <a:endParaRPr lang="pt-BR" altLang="pt-BR" sz="2800" dirty="0">
              <a:solidFill>
                <a:srgbClr val="92D050"/>
              </a:solidFill>
              <a:latin typeface="Verdana" pitchFamily="34" charset="0"/>
              <a:cs typeface="Tahoma" pitchFamily="34" charset="0"/>
            </a:endParaRPr>
          </a:p>
          <a:p>
            <a:pPr lvl="1" algn="ctr">
              <a:lnSpc>
                <a:spcPct val="150000"/>
              </a:lnSpc>
              <a:spcBef>
                <a:spcPts val="1200"/>
              </a:spcBef>
              <a:spcAft>
                <a:spcPts val="2400"/>
              </a:spcAft>
              <a:buClr>
                <a:srgbClr val="FF9900"/>
              </a:buClr>
            </a:pPr>
            <a:r>
              <a:rPr lang="pt-BR" altLang="pt-BR" sz="2800" b="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	</a:t>
            </a:r>
            <a:r>
              <a:rPr lang="pt-BR" altLang="pt-BR" sz="2800" b="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REQUERER AO TCU A REALIZA</a:t>
            </a:r>
            <a:r>
              <a:rPr lang="pt-BR" altLang="pt-BR" sz="2800" b="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ÇÃO DE </a:t>
            </a:r>
            <a:r>
              <a:rPr lang="pt-BR" altLang="pt-BR" sz="2800" b="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UMA AUDITORIA PARA APURAR OS PREJU</a:t>
            </a:r>
            <a:r>
              <a:rPr lang="pt-BR" altLang="pt-BR" sz="2800" b="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ÍZOS DAS OPERAÇÕES DE SWAP CAMBIAL, TOMANDO POR BASE O QUE JÁ FOI APURADO NO PROCESSO TC-012.015/2003-0.  </a:t>
            </a:r>
            <a:endParaRPr lang="pt-BR" sz="2000" dirty="0">
              <a:solidFill>
                <a:srgbClr val="94C6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175494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/>
          <p:cNvSpPr>
            <a:spLocks noChangeArrowheads="1"/>
          </p:cNvSpPr>
          <p:nvPr/>
        </p:nvSpPr>
        <p:spPr bwMode="auto">
          <a:xfrm>
            <a:off x="128464" y="0"/>
            <a:ext cx="9505056" cy="6340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2800" b="0" i="1" dirty="0" smtClean="0">
              <a:solidFill>
                <a:srgbClr val="FFFFFF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Convém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que o Povo não perceba como funciona o sistema Bancário e Monetário Global, pois se percebesse, acredito que haveria uma Revolução, antes de amanhã de manhã.</a:t>
            </a:r>
            <a:b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</a:b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Henry Ford -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1922</a:t>
            </a:r>
            <a:endParaRPr lang="pt-BR" b="0" dirty="0" smtClean="0">
              <a:solidFill>
                <a:srgbClr val="92D050"/>
              </a:solidFill>
              <a:latin typeface="Tahoma"/>
              <a:cs typeface="Tahoma"/>
            </a:endParaRPr>
          </a:p>
          <a:p>
            <a:pPr algn="r" eaLnBrk="0" hangingPunct="0">
              <a:spcBef>
                <a:spcPct val="50000"/>
              </a:spcBef>
            </a:pPr>
            <a:endParaRPr lang="pt-BR" sz="2800" b="0" dirty="0" smtClean="0">
              <a:solidFill>
                <a:srgbClr val="92D050"/>
              </a:solidFill>
              <a:latin typeface="Tahoma"/>
              <a:cs typeface="Tahoma"/>
            </a:endParaRPr>
          </a:p>
          <a:p>
            <a:pPr algn="r" eaLnBrk="0" hangingPunct="0">
              <a:spcBef>
                <a:spcPct val="50000"/>
              </a:spcBef>
            </a:pPr>
            <a:endParaRPr lang="pt-BR" sz="2800" b="0" dirty="0" smtClean="0">
              <a:solidFill>
                <a:srgbClr val="92D050"/>
              </a:solidFill>
              <a:latin typeface="Tahoma"/>
              <a:cs typeface="Tahoma"/>
            </a:endParaRPr>
          </a:p>
          <a:p>
            <a:pPr algn="r" eaLnBrk="0" hangingPunct="0">
              <a:spcBef>
                <a:spcPct val="50000"/>
              </a:spcBef>
            </a:pPr>
            <a:r>
              <a:rPr lang="pt-BR" b="0" dirty="0" smtClean="0">
                <a:solidFill>
                  <a:srgbClr val="92D050"/>
                </a:solidFill>
                <a:latin typeface="Tahoma"/>
                <a:cs typeface="Tahoma"/>
              </a:rPr>
              <a:t>Grata</a:t>
            </a:r>
            <a:endParaRPr lang="pt-BR" b="0" i="1" dirty="0" smtClean="0">
              <a:solidFill>
                <a:srgbClr val="92D050"/>
              </a:solidFill>
              <a:latin typeface="Tahoma"/>
              <a:cs typeface="Tahoma"/>
            </a:endParaRPr>
          </a:p>
          <a:p>
            <a:pPr algn="r" eaLnBrk="0" hangingPunct="0">
              <a:spcBef>
                <a:spcPct val="50000"/>
              </a:spcBef>
            </a:pPr>
            <a:r>
              <a:rPr lang="pt-BR" b="0" i="1" dirty="0" smtClean="0">
                <a:solidFill>
                  <a:srgbClr val="92D050"/>
                </a:solidFill>
                <a:latin typeface="Tahoma"/>
                <a:cs typeface="Tahoma"/>
              </a:rPr>
              <a:t>Maria Lucia Fattorelli</a:t>
            </a: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800" b="0" dirty="0" smtClean="0">
              <a:solidFill>
                <a:srgbClr val="FFFFFF"/>
              </a:solidFill>
              <a:latin typeface="Verdana" charset="0"/>
              <a:hlinkClick r:id="rId3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600" b="0" dirty="0" smtClean="0">
                <a:solidFill>
                  <a:srgbClr val="FFFFFF"/>
                </a:solidFill>
                <a:latin typeface="Verdana" charset="0"/>
                <a:hlinkClick r:id="rId3"/>
              </a:rPr>
              <a:t>www.auditoriacidada.org.br</a:t>
            </a:r>
            <a:endParaRPr lang="pt-BR" sz="3600" b="0" dirty="0" smtClean="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2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www.facebook.com</a:t>
            </a:r>
            <a:r>
              <a:rPr lang="pt-BR" sz="3200" b="0" dirty="0">
                <a:solidFill>
                  <a:srgbClr val="FFFFFF"/>
                </a:solidFill>
                <a:latin typeface="Verdana" charset="0"/>
                <a:hlinkClick r:id="rId4"/>
              </a:rPr>
              <a:t>/</a:t>
            </a:r>
            <a:r>
              <a:rPr lang="pt-BR" sz="32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auditoriacidada.pagina</a:t>
            </a:r>
            <a:endParaRPr lang="pt-BR" sz="3200" b="0" dirty="0" smtClean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4528" y="0"/>
            <a:ext cx="9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446254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963352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INVESTIGAÇÃO FEITA PELO TCU</a:t>
            </a:r>
          </a:p>
          <a:p>
            <a:pPr algn="ctr"/>
            <a:endParaRPr lang="pt-BR" sz="280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pPr algn="ctr"/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Representação TC-012.015/2003-</a:t>
            </a:r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0</a:t>
            </a:r>
          </a:p>
          <a:p>
            <a:pPr algn="ctr"/>
            <a:r>
              <a:rPr lang="pt-BR" sz="2800" b="0" dirty="0" smtClean="0">
                <a:solidFill>
                  <a:srgbClr val="94C600"/>
                </a:solidFill>
                <a:latin typeface="Tahoma"/>
                <a:cs typeface="Tahoma"/>
              </a:rPr>
              <a:t>Rodrigo Caldas Gon</a:t>
            </a:r>
            <a:r>
              <a:rPr lang="pt-BR" sz="2800" b="0" dirty="0" smtClean="0">
                <a:solidFill>
                  <a:srgbClr val="94C600"/>
                </a:solidFill>
                <a:latin typeface="Tahoma"/>
                <a:cs typeface="Tahoma"/>
              </a:rPr>
              <a:t>çalves</a:t>
            </a:r>
            <a:endParaRPr lang="pt-BR" sz="2800" b="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pPr algn="ctr"/>
            <a:endParaRPr lang="pt-BR" sz="2000" b="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pPr algn="ctr"/>
            <a:endParaRPr lang="pt-BR" sz="2000" b="0" dirty="0" smtClean="0">
              <a:solidFill>
                <a:srgbClr val="94C600"/>
              </a:solidFill>
              <a:latin typeface="Tahoma"/>
              <a:cs typeface="Tahom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80" y="2276872"/>
            <a:ext cx="9433048" cy="14978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88" y="4221088"/>
            <a:ext cx="9361040" cy="18466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6536" y="6237312"/>
            <a:ext cx="8928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dirty="0" smtClean="0">
                <a:solidFill>
                  <a:srgbClr val="FFFFFF"/>
                </a:solidFill>
              </a:rPr>
              <a:t>Gera</a:t>
            </a:r>
            <a:r>
              <a:rPr lang="pt-PT" dirty="0" smtClean="0">
                <a:solidFill>
                  <a:srgbClr val="FFFFFF"/>
                </a:solidFill>
              </a:rPr>
              <a:t>ção de Dívida Pública !</a:t>
            </a:r>
            <a:endParaRPr lang="pt-PT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655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9793088" cy="6063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TC-012.015/2003-0 </a:t>
            </a:r>
          </a:p>
          <a:p>
            <a:r>
              <a:rPr lang="pt-BR" dirty="0" smtClean="0">
                <a:solidFill>
                  <a:srgbClr val="94C600"/>
                </a:solidFill>
                <a:latin typeface="Tahoma"/>
                <a:cs typeface="Tahoma"/>
              </a:rPr>
              <a:t>ILEGALIDADES </a:t>
            </a:r>
          </a:p>
          <a:p>
            <a:endParaRPr lang="pt-BR" dirty="0">
              <a:solidFill>
                <a:srgbClr val="94C600"/>
              </a:solidFill>
              <a:latin typeface="Tahoma"/>
              <a:cs typeface="Tahoma"/>
            </a:endParaRPr>
          </a:p>
          <a:p>
            <a:r>
              <a:rPr lang="pt-BR" dirty="0">
                <a:solidFill>
                  <a:schemeClr val="tx1"/>
                </a:solidFill>
                <a:latin typeface="Tahoma"/>
                <a:cs typeface="Tahoma"/>
              </a:rPr>
              <a:t>NÃO EXISTE OPERAÇÃO CAMBIAL, MAS DE SEGURO (</a:t>
            </a:r>
            <a:r>
              <a:rPr lang="pt-BR" i="1" dirty="0">
                <a:solidFill>
                  <a:schemeClr val="tx1"/>
                </a:solidFill>
                <a:latin typeface="Tahoma"/>
                <a:cs typeface="Tahoma"/>
              </a:rPr>
              <a:t>HEDGE</a:t>
            </a:r>
            <a:r>
              <a:rPr lang="pt-BR" dirty="0" smtClean="0">
                <a:solidFill>
                  <a:schemeClr val="tx1"/>
                </a:solidFill>
                <a:latin typeface="Tahoma"/>
                <a:cs typeface="Tahoma"/>
              </a:rPr>
              <a:t>):</a:t>
            </a:r>
            <a:endParaRPr lang="pt-BR" dirty="0">
              <a:solidFill>
                <a:schemeClr val="tx1"/>
              </a:solidFill>
              <a:latin typeface="Tahoma"/>
              <a:cs typeface="Tahoma"/>
            </a:endParaRPr>
          </a:p>
          <a:p>
            <a:endParaRPr lang="pt-BR" b="0" dirty="0">
              <a:solidFill>
                <a:schemeClr val="tx1"/>
              </a:solidFill>
              <a:latin typeface="Tahoma"/>
              <a:cs typeface="Tahoma"/>
            </a:endParaRPr>
          </a:p>
          <a:p>
            <a:r>
              <a:rPr lang="pt-BR" b="0" dirty="0">
                <a:solidFill>
                  <a:schemeClr val="tx1"/>
                </a:solidFill>
                <a:latin typeface="Tahoma"/>
                <a:cs typeface="Tahoma"/>
              </a:rPr>
              <a:t>Função </a:t>
            </a:r>
            <a:r>
              <a:rPr lang="pt-BR" b="0" i="1" dirty="0">
                <a:solidFill>
                  <a:schemeClr val="tx1"/>
                </a:solidFill>
                <a:latin typeface="Tahoma"/>
                <a:cs typeface="Tahoma"/>
              </a:rPr>
              <a:t>estranha às atividades do Banco Central, que acaba atuando como comprador de risco do mercado, </a:t>
            </a:r>
            <a:r>
              <a:rPr lang="pt-BR" i="1" dirty="0">
                <a:solidFill>
                  <a:schemeClr val="tx1"/>
                </a:solidFill>
                <a:latin typeface="Tahoma"/>
                <a:cs typeface="Tahoma"/>
              </a:rPr>
              <a:t>atividade tecnicamente especulativa</a:t>
            </a:r>
            <a:r>
              <a:rPr lang="pt-BR" b="0" dirty="0">
                <a:solidFill>
                  <a:schemeClr val="tx1"/>
                </a:solidFill>
                <a:latin typeface="Tahoma"/>
                <a:cs typeface="Tahoma"/>
              </a:rPr>
              <a:t>. </a:t>
            </a:r>
          </a:p>
          <a:p>
            <a:endParaRPr lang="pt-BR" b="0" dirty="0">
              <a:solidFill>
                <a:schemeClr val="tx1"/>
              </a:solidFill>
              <a:latin typeface="Tahoma"/>
              <a:cs typeface="Tahoma"/>
            </a:endParaRPr>
          </a:p>
          <a:p>
            <a:r>
              <a:rPr lang="pt-BR" b="0" dirty="0" smtClean="0">
                <a:solidFill>
                  <a:schemeClr val="tx1"/>
                </a:solidFill>
                <a:latin typeface="Tahoma"/>
                <a:cs typeface="Tahoma"/>
              </a:rPr>
              <a:t>(...) </a:t>
            </a:r>
            <a:r>
              <a:rPr lang="pt-BR" b="0" i="1" dirty="0" smtClean="0">
                <a:solidFill>
                  <a:schemeClr val="tx1"/>
                </a:solidFill>
                <a:latin typeface="Tahoma"/>
                <a:cs typeface="Tahoma"/>
              </a:rPr>
              <a:t>na </a:t>
            </a:r>
            <a:r>
              <a:rPr lang="pt-BR" b="0" i="1" dirty="0">
                <a:solidFill>
                  <a:schemeClr val="tx1"/>
                </a:solidFill>
                <a:latin typeface="Tahoma"/>
                <a:cs typeface="Tahoma"/>
              </a:rPr>
              <a:t>descrição do swap que vem sendo realizado pelo Bacen, não existe operação cambial, pois não há pagamento em moeda estrangeira, depositada no exterior, e recebimento em nacional, ou vice-versa. </a:t>
            </a:r>
            <a:r>
              <a:rPr lang="pt-BR" i="1" dirty="0">
                <a:solidFill>
                  <a:schemeClr val="tx1"/>
                </a:solidFill>
                <a:latin typeface="Tahoma"/>
                <a:cs typeface="Tahoma"/>
              </a:rPr>
              <a:t>A operação é executada somente em moeda nacional</a:t>
            </a:r>
            <a:r>
              <a:rPr lang="pt-BR" b="0" i="1" dirty="0">
                <a:solidFill>
                  <a:schemeClr val="tx1"/>
                </a:solidFill>
                <a:latin typeface="Tahoma"/>
                <a:cs typeface="Tahoma"/>
              </a:rPr>
              <a:t>, utilizando-se da moeda estrangeira apenas como referencial para o cálculo da variação cambial, não sendo essa, de fato, </a:t>
            </a:r>
            <a:r>
              <a:rPr lang="pt-BR" b="0" i="1" dirty="0" smtClean="0">
                <a:solidFill>
                  <a:schemeClr val="tx1"/>
                </a:solidFill>
                <a:latin typeface="Tahoma"/>
                <a:cs typeface="Tahoma"/>
              </a:rPr>
              <a:t>transacionada (...)</a:t>
            </a:r>
          </a:p>
        </p:txBody>
      </p:sp>
    </p:spTree>
    <p:extLst>
      <p:ext uri="{BB962C8B-B14F-4D97-AF65-F5344CB8AC3E}">
        <p14:creationId xmlns:p14="http://schemas.microsoft.com/office/powerpoint/2010/main" val="2847611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9633520" cy="6124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TC-012.015/2003-0 </a:t>
            </a:r>
          </a:p>
          <a:p>
            <a:r>
              <a:rPr lang="pt-BR" dirty="0" smtClean="0">
                <a:solidFill>
                  <a:srgbClr val="94C600"/>
                </a:solidFill>
                <a:latin typeface="Tahoma"/>
                <a:cs typeface="Tahoma"/>
              </a:rPr>
              <a:t>ILEGALIDADES </a:t>
            </a:r>
          </a:p>
          <a:p>
            <a:endParaRPr lang="pt-BR" dirty="0">
              <a:solidFill>
                <a:srgbClr val="94C600"/>
              </a:solidFill>
              <a:latin typeface="Tahoma"/>
              <a:cs typeface="Tahoma"/>
            </a:endParaRPr>
          </a:p>
          <a:p>
            <a:endParaRPr lang="pt-BR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r>
              <a:rPr lang="pt-BR" sz="2800" dirty="0" smtClean="0">
                <a:solidFill>
                  <a:schemeClr val="tx1"/>
                </a:solidFill>
                <a:latin typeface="Tahoma"/>
                <a:cs typeface="Tahoma"/>
              </a:rPr>
              <a:t>BANCO CENTRAL: SEGURADOR OU ESPECULADOR ?</a:t>
            </a:r>
          </a:p>
          <a:p>
            <a:endParaRPr lang="pt-BR" b="0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endParaRPr lang="pt-BR" b="0" dirty="0">
              <a:solidFill>
                <a:schemeClr val="tx1"/>
              </a:solidFill>
              <a:latin typeface="Tahoma"/>
              <a:cs typeface="Tahoma"/>
            </a:endParaRPr>
          </a:p>
          <a:p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Ao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assumir uma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posição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de swap cambial com o Bacen, a contraparte busca assegurar-se da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variação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cambial que venha a deteriorar sua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posição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em moeda nacional. De forma inversa, 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o Bacen assegura à contraparte que assumirá a </a:t>
            </a:r>
            <a:r>
              <a:rPr lang="pt-BR" i="1" dirty="0" smtClean="0">
                <a:solidFill>
                  <a:srgbClr val="FFFFFF"/>
                </a:solidFill>
                <a:latin typeface="Tahoma"/>
                <a:cs typeface="Tahoma"/>
              </a:rPr>
              <a:t>variação 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cambial que ocorra em seu desfavor, prestando, de fato, um seguro contra a </a:t>
            </a:r>
            <a:r>
              <a:rPr lang="pt-BR" i="1" dirty="0" smtClean="0">
                <a:solidFill>
                  <a:srgbClr val="FFFFFF"/>
                </a:solidFill>
                <a:latin typeface="Tahoma"/>
                <a:cs typeface="Tahoma"/>
              </a:rPr>
              <a:t>desvalorização 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da moeda nacional.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 Se, por outro lado,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levássemos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em conta que o Bacen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não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estaria assumindo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posição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de segurador,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só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restaria uma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posição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a ser assumida, a de especulador, o que seria uma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atuação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absurda e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inaceitável. </a:t>
            </a:r>
            <a:endParaRPr lang="pt-BR" b="0" i="1" dirty="0" smtClean="0">
              <a:solidFill>
                <a:schemeClr val="tx1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859401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9633520" cy="659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TC-012.015/2003-0 </a:t>
            </a:r>
          </a:p>
          <a:p>
            <a:r>
              <a:rPr lang="pt-BR" dirty="0" smtClean="0">
                <a:solidFill>
                  <a:srgbClr val="94C600"/>
                </a:solidFill>
                <a:latin typeface="Tahoma"/>
                <a:cs typeface="Tahoma"/>
              </a:rPr>
              <a:t>ILEGALIDADES </a:t>
            </a:r>
          </a:p>
          <a:p>
            <a:endParaRPr lang="pt-BR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endParaRPr lang="pt-BR" sz="280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sz="2800" dirty="0" smtClean="0">
                <a:solidFill>
                  <a:srgbClr val="FFFFFF"/>
                </a:solidFill>
                <a:latin typeface="Tahoma"/>
                <a:cs typeface="Tahoma"/>
              </a:rPr>
              <a:t>Fere </a:t>
            </a:r>
            <a:r>
              <a:rPr lang="pt-BR" sz="2800" dirty="0" smtClean="0">
                <a:solidFill>
                  <a:srgbClr val="FFFFFF"/>
                </a:solidFill>
                <a:latin typeface="Tahoma"/>
                <a:cs typeface="Tahoma"/>
              </a:rPr>
              <a:t>a Lei n</a:t>
            </a:r>
            <a:r>
              <a:rPr lang="pt-BR" sz="2800" baseline="30000" dirty="0" smtClean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lang="pt-BR" sz="2800" dirty="0" smtClean="0">
                <a:solidFill>
                  <a:srgbClr val="FFFFFF"/>
                </a:solidFill>
                <a:latin typeface="Tahoma"/>
                <a:cs typeface="Tahoma"/>
              </a:rPr>
              <a:t> 4.595/</a:t>
            </a:r>
            <a:r>
              <a:rPr lang="pt-BR" sz="2800" dirty="0" smtClean="0">
                <a:solidFill>
                  <a:srgbClr val="FFFFFF"/>
                </a:solidFill>
                <a:latin typeface="Tahoma"/>
                <a:cs typeface="Tahoma"/>
              </a:rPr>
              <a:t>64:</a:t>
            </a:r>
            <a:endParaRPr lang="pt-BR" sz="280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>
              <a:lnSpc>
                <a:spcPct val="130000"/>
              </a:lnSpc>
            </a:pPr>
            <a:endParaRPr lang="pt-BR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>
              <a:lnSpc>
                <a:spcPct val="130000"/>
              </a:lnSpc>
            </a:pPr>
            <a:r>
              <a:rPr lang="pt-BR" i="1" dirty="0" smtClean="0">
                <a:solidFill>
                  <a:srgbClr val="FFFFFF"/>
                </a:solidFill>
                <a:latin typeface="Tahoma"/>
                <a:cs typeface="Tahoma"/>
              </a:rPr>
              <a:t>Não 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há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, na Lei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lang="pt-BR" b="0" i="1" baseline="30000" dirty="0" smtClean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4.595/64 ou em outra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legislação, 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dispositivo que autorize o Banco Central a atuar no ramo de seguros ou que o autorize a assumir </a:t>
            </a:r>
            <a:r>
              <a:rPr lang="pt-BR" i="1" dirty="0" smtClean="0">
                <a:solidFill>
                  <a:srgbClr val="FFFFFF"/>
                </a:solidFill>
                <a:latin typeface="Tahoma"/>
                <a:cs typeface="Tahoma"/>
              </a:rPr>
              <a:t>posições 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de agente segurador de capital, muito menos a especular com </a:t>
            </a:r>
            <a:r>
              <a:rPr lang="pt-BR" i="1" dirty="0" smtClean="0">
                <a:solidFill>
                  <a:srgbClr val="FFFFFF"/>
                </a:solidFill>
                <a:latin typeface="Tahoma"/>
                <a:cs typeface="Tahoma"/>
              </a:rPr>
              <a:t>variações 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cambiais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, assumindo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posições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que podem dar muito lucro ou muito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prejuízo. </a:t>
            </a:r>
          </a:p>
          <a:p>
            <a:pPr>
              <a:lnSpc>
                <a:spcPct val="130000"/>
              </a:lnSpc>
            </a:pPr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2966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9633520" cy="552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TC-012.015/2003-0 </a:t>
            </a:r>
          </a:p>
          <a:p>
            <a:r>
              <a:rPr lang="pt-BR" dirty="0" smtClean="0">
                <a:solidFill>
                  <a:srgbClr val="94C600"/>
                </a:solidFill>
                <a:latin typeface="Tahoma"/>
                <a:cs typeface="Tahoma"/>
              </a:rPr>
              <a:t>ILEGALIDADES </a:t>
            </a:r>
          </a:p>
          <a:p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sz="2800" dirty="0" smtClean="0">
                <a:solidFill>
                  <a:srgbClr val="FFFFFF"/>
                </a:solidFill>
                <a:latin typeface="Tahoma"/>
                <a:cs typeface="Tahoma"/>
              </a:rPr>
              <a:t>Fere a LRF, Lei n</a:t>
            </a:r>
            <a:r>
              <a:rPr lang="pt-BR" sz="2800" baseline="30000" dirty="0" smtClean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lang="pt-BR" sz="2800" dirty="0" smtClean="0">
                <a:solidFill>
                  <a:srgbClr val="FFFFFF"/>
                </a:solidFill>
                <a:latin typeface="Tahoma"/>
                <a:cs typeface="Tahoma"/>
              </a:rPr>
              <a:t> 101/</a:t>
            </a:r>
            <a:r>
              <a:rPr lang="pt-BR" sz="2800" dirty="0" smtClean="0">
                <a:solidFill>
                  <a:srgbClr val="FFFFFF"/>
                </a:solidFill>
                <a:latin typeface="Tahoma"/>
                <a:cs typeface="Tahoma"/>
              </a:rPr>
              <a:t>2000:</a:t>
            </a:r>
            <a:endParaRPr lang="pt-BR" sz="280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b="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>
              <a:lnSpc>
                <a:spcPct val="120000"/>
              </a:lnSpc>
            </a:pP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O artigo 34 tem por objetivo evitar o endividamento autônomo do Bacen por quaisquer meios, não somente a proibição de emissão de títulos. Dessa maneira, </a:t>
            </a:r>
            <a:r>
              <a:rPr lang="pt-BR" i="1" dirty="0">
                <a:solidFill>
                  <a:schemeClr val="accent1"/>
                </a:solidFill>
                <a:latin typeface="Tahoma"/>
                <a:cs typeface="Tahoma"/>
              </a:rPr>
              <a:t>as operações de swap cambial, por envolverem a assunção de compromissos financeiros, assemelham-se com as operações que geram o endividamento autônomo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,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fundamentando a decisão de proceder-se a averiguação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lang="pt-BR" b="0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911442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9633520" cy="643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TC-012.015/2003-0 </a:t>
            </a:r>
          </a:p>
          <a:p>
            <a:r>
              <a:rPr lang="pt-BR" dirty="0" smtClean="0">
                <a:solidFill>
                  <a:srgbClr val="94C600"/>
                </a:solidFill>
                <a:latin typeface="Tahoma"/>
                <a:cs typeface="Tahoma"/>
              </a:rPr>
              <a:t>ILEGALIDADES </a:t>
            </a: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sz="2800" dirty="0" smtClean="0">
                <a:solidFill>
                  <a:srgbClr val="FFFFFF"/>
                </a:solidFill>
                <a:latin typeface="Tahoma"/>
                <a:cs typeface="Tahoma"/>
              </a:rPr>
              <a:t>Fere PRINCÍPIOS DA ADMINISTRAÇÃO PÚBLICA:</a:t>
            </a:r>
          </a:p>
          <a:p>
            <a:endParaRPr lang="pt-BR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dirty="0" smtClean="0">
                <a:solidFill>
                  <a:srgbClr val="94C600"/>
                </a:solidFill>
                <a:latin typeface="Tahoma"/>
                <a:cs typeface="Tahoma"/>
              </a:rPr>
              <a:t>LEGALIDADE</a:t>
            </a:r>
            <a:endParaRPr lang="pt-BR" b="0" dirty="0" smtClean="0">
              <a:solidFill>
                <a:srgbClr val="94C600"/>
              </a:solidFill>
              <a:latin typeface="Tahoma"/>
              <a:cs typeface="Tahoma"/>
            </a:endParaRPr>
          </a:p>
          <a:p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Na Administração Pública, não há liberdade nem vontade pessoal. Enquanto na administração particular é lícito fazer tudo que a lei não proíbe, 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na Administração Pública só é permitido fazer o que a lei autoriza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. A lei para o particular significa ‘pode fazer assim’; para o administrador público significa ‘deve fazer assim’.’</a:t>
            </a:r>
          </a:p>
          <a:p>
            <a:r>
              <a:rPr lang="pt-BR" b="0" i="1" dirty="0">
                <a:solidFill>
                  <a:srgbClr val="94C600"/>
                </a:solidFill>
                <a:latin typeface="Tahoma"/>
                <a:cs typeface="Tahoma"/>
              </a:rPr>
              <a:t> </a:t>
            </a:r>
          </a:p>
          <a:p>
            <a:r>
              <a:rPr lang="pt-BR" dirty="0" smtClean="0">
                <a:solidFill>
                  <a:srgbClr val="94C600"/>
                </a:solidFill>
                <a:latin typeface="Tahoma"/>
                <a:cs typeface="Tahoma"/>
              </a:rPr>
              <a:t>MORALIDADE</a:t>
            </a:r>
          </a:p>
          <a:p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(...) a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prática de operações de swap sem a função de proteger-se, ou seja, inexistindo itens ativos ou passivos a contrabalançar ou proteger, 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configura ato especulativo e que o administrador público que especula fere o princípio da moralidade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1740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332656"/>
            <a:ext cx="96335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TC-012.015/2003-0 </a:t>
            </a:r>
          </a:p>
          <a:p>
            <a:r>
              <a:rPr lang="pt-BR" dirty="0" smtClean="0">
                <a:solidFill>
                  <a:srgbClr val="94C600"/>
                </a:solidFill>
                <a:latin typeface="Tahoma"/>
                <a:cs typeface="Tahoma"/>
              </a:rPr>
              <a:t>ILEGALIDADES </a:t>
            </a: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sz="2800" dirty="0" smtClean="0">
                <a:solidFill>
                  <a:srgbClr val="FFFFFF"/>
                </a:solidFill>
                <a:latin typeface="Tahoma"/>
                <a:cs typeface="Tahoma"/>
              </a:rPr>
              <a:t>Resolução CMN 2.939/2002 exorbitou a competência estabelecida na Lei 4.595/64:</a:t>
            </a:r>
          </a:p>
          <a:p>
            <a:endParaRPr lang="pt-BR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dirty="0" smtClean="0">
              <a:solidFill>
                <a:srgbClr val="FFFFFF"/>
              </a:solidFill>
              <a:latin typeface="Tahoma"/>
              <a:cs typeface="Tahom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88" y="2852936"/>
            <a:ext cx="9361040" cy="254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321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uls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39200</TotalTime>
  <Words>1190</Words>
  <Application>Microsoft Macintosh PowerPoint</Application>
  <PresentationFormat>A4 Paper (210x297 mm)</PresentationFormat>
  <Paragraphs>195</Paragraphs>
  <Slides>24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Pulso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Maria Lúcia F. Carneiro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Maria Lucia Fattorelli</dc:creator>
  <cp:lastModifiedBy>Maria Lucia Fattorelli</cp:lastModifiedBy>
  <cp:revision>2023</cp:revision>
  <cp:lastPrinted>2008-11-20T19:12:03Z</cp:lastPrinted>
  <dcterms:created xsi:type="dcterms:W3CDTF">2001-11-19T18:24:28Z</dcterms:created>
  <dcterms:modified xsi:type="dcterms:W3CDTF">2016-11-29T12:41:08Z</dcterms:modified>
</cp:coreProperties>
</file>