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1565" r:id="rId2"/>
    <p:sldId id="1583" r:id="rId3"/>
    <p:sldId id="1557" r:id="rId4"/>
    <p:sldId id="1584" r:id="rId5"/>
    <p:sldId id="1585" r:id="rId6"/>
    <p:sldId id="1586" r:id="rId7"/>
    <p:sldId id="1587" r:id="rId8"/>
    <p:sldId id="1590" r:id="rId9"/>
    <p:sldId id="1591" r:id="rId10"/>
    <p:sldId id="1592" r:id="rId11"/>
    <p:sldId id="1588" r:id="rId12"/>
    <p:sldId id="1601" r:id="rId13"/>
    <p:sldId id="1602" r:id="rId14"/>
    <p:sldId id="1594" r:id="rId15"/>
    <p:sldId id="1595" r:id="rId16"/>
    <p:sldId id="1596" r:id="rId17"/>
    <p:sldId id="1593" r:id="rId18"/>
    <p:sldId id="1597" r:id="rId19"/>
    <p:sldId id="1598" r:id="rId20"/>
    <p:sldId id="1599" r:id="rId21"/>
    <p:sldId id="1600" r:id="rId22"/>
    <p:sldId id="1603" r:id="rId23"/>
    <p:sldId id="1604" r:id="rId24"/>
    <p:sldId id="1543" r:id="rId2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60" y="-36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23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HgeQ5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70326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Audiência Pública promovida pela Comissão de Transparência e Governança Pública “SWAP CAMBIAL, PREJUÍZO OU RENTABILIDADE PARA O PAÍS ?”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29 de novembro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132856"/>
            <a:ext cx="10137576" cy="27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SWAP CAMBIAL e a geração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“Dívida Pública”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sem contrapartida</a:t>
            </a:r>
          </a:p>
          <a:p>
            <a:pPr algn="ctr">
              <a:lnSpc>
                <a:spcPct val="120000"/>
              </a:lnSpc>
            </a:pP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99201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TC-012.015/2003-0 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ILEGALIDADES </a:t>
            </a: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BACEN concede GARANTIAS e FERE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LRF: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VEDAÇÃO EXPLÍCITA à concessão de garantias, conforme emana o art. 40, § 6</a:t>
            </a:r>
            <a:r>
              <a:rPr lang="pt-BR" i="1" baseline="300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, da LC no 101/</a:t>
            </a: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2000:</a:t>
            </a:r>
          </a:p>
          <a:p>
            <a:endParaRPr lang="pt-BR" i="1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i="1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§ 6</a:t>
            </a:r>
            <a:r>
              <a:rPr lang="pt-BR" i="1" baseline="300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 É vedado às entidades da administração indireta, inclusive suas empresas controladas e subsidiárias, conceder garantia, ainda que com recursos de fundos.”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468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49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TC-012.015/2003-0 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JUSTIFICATIVAS SEM RESPALDO EFETIVO</a:t>
            </a:r>
          </a:p>
          <a:p>
            <a:endParaRPr lang="pt-BR" sz="800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Diz o BC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: Swap evita forte aumento das taxas de câmbio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seria provocada por uma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busca excessiva pela moeda estrangeira em vias de elevar-se</a:t>
            </a:r>
          </a:p>
          <a:p>
            <a:endParaRPr lang="pt-BR" sz="1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(...) os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participantes que procuram hedge junto 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instituições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financeiras, normalmente, </a:t>
            </a: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não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possuem os reais </a:t>
            </a: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necessários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para cumprir as </a:t>
            </a: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obrigações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que pretendem proteger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, pois essas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serão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saldadas com o fluxo de receitas de suas futuras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operações, não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podendo ser afirmado que influem expressivamente nas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cotações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de moeda estrangeira. </a:t>
            </a:r>
          </a:p>
          <a:p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(...) por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que um participante que possui reais em quantidade suficiente para comprar moeda estrangeira, o que faria as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cotações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subirem,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não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paga de imediato sua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obrigação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de pagar juros e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serviços,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ao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invés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de contratar hedge junto 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instituições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financeiras, sujeitando-se a riscos e taxas adicionais? </a:t>
            </a:r>
          </a:p>
        </p:txBody>
      </p:sp>
    </p:spTree>
    <p:extLst>
      <p:ext uri="{BB962C8B-B14F-4D97-AF65-F5344CB8AC3E}">
        <p14:creationId xmlns:p14="http://schemas.microsoft.com/office/powerpoint/2010/main" val="182921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SWAP CAMBIAL: OPERAÇÕES SIGILOSAS</a:t>
            </a:r>
            <a:endParaRPr lang="pt-BR" sz="8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800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4221088"/>
            <a:ext cx="9906000" cy="2453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188200" cy="191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096" y="2708920"/>
            <a:ext cx="4292600" cy="1485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2600" y="299695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Resposta a Requerimento de Informa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ções da CFT/Câmara: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632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RESULTADOS NEGATIVOS SWAP = DÍVIDA PÚBLICA</a:t>
            </a:r>
          </a:p>
          <a:p>
            <a:endParaRPr lang="pt-BR" sz="800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03" y="1196752"/>
            <a:ext cx="9448125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464" y="6165304"/>
            <a:ext cx="977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FF"/>
                </a:solidFill>
              </a:rPr>
              <a:t>Resultados Positivos = Equalização com resultado das Reservas Cambiais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9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432048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RESULTADOS NEGATIVOS 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DO 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BANCO CENTRAL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COM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SWAP CAMBIAL</a:t>
            </a:r>
          </a:p>
          <a:p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SET/2014 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SET/2015	</a:t>
            </a:r>
          </a:p>
          <a:p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888" y="260648"/>
            <a:ext cx="50546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302433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Comparativo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Inadequado:</a:t>
            </a:r>
          </a:p>
          <a:p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RESERVAS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Internacionais</a:t>
            </a: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SWAP CAMBIAL</a:t>
            </a:r>
          </a:p>
          <a:p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Prejuízos do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Banco Central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=</a:t>
            </a:r>
            <a:endParaRPr lang="pt-BR"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DÍVIDA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PÚBLICA</a:t>
            </a:r>
          </a:p>
          <a:p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	</a:t>
            </a:r>
          </a:p>
          <a:p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95" y="0"/>
            <a:ext cx="659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188640"/>
            <a:ext cx="9865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Garantia Cambial a Títulos da Dívida Interna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Remanejamento Estatístico: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da Dívida Interna classificados como Dívida Externa</a:t>
            </a:r>
          </a:p>
          <a:p>
            <a:pPr algn="ctr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573016"/>
            <a:ext cx="9195977" cy="224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988840"/>
            <a:ext cx="9135606" cy="1452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472" y="5805264"/>
            <a:ext cx="9705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0" dirty="0" smtClean="0">
              <a:solidFill>
                <a:schemeClr val="accent1"/>
              </a:solidFill>
            </a:endParaRPr>
          </a:p>
          <a:p>
            <a:pPr algn="ctr"/>
            <a:r>
              <a:rPr lang="pt-BR" sz="1600" b="0" dirty="0" smtClean="0">
                <a:solidFill>
                  <a:schemeClr val="accent1"/>
                </a:solidFill>
              </a:rPr>
              <a:t>Banco </a:t>
            </a:r>
            <a:r>
              <a:rPr lang="pt-BR" sz="1600" b="0" dirty="0">
                <a:solidFill>
                  <a:schemeClr val="accent1"/>
                </a:solidFill>
              </a:rPr>
              <a:t>Central do Brasil - Estatísticas do Setor Externo – Adoção da 6</a:t>
            </a:r>
            <a:r>
              <a:rPr lang="pt-BR" sz="1600" b="0" baseline="30000" dirty="0">
                <a:solidFill>
                  <a:schemeClr val="accent1"/>
                </a:solidFill>
              </a:rPr>
              <a:t>a</a:t>
            </a:r>
            <a:r>
              <a:rPr lang="pt-BR" sz="1600" b="0" dirty="0">
                <a:solidFill>
                  <a:schemeClr val="accent1"/>
                </a:solidFill>
              </a:rPr>
              <a:t> Edição do Manual de Balanço de Pagamentos e Posição Internacional de Investimentos (BPM6) - Nota Metodológica no 4 – Dívida externa - Junho de 2015</a:t>
            </a:r>
            <a:r>
              <a:rPr lang="pt-BR" sz="1600" b="0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pt-BR" sz="1600" b="0" dirty="0" smtClean="0">
                <a:solidFill>
                  <a:schemeClr val="accent1"/>
                </a:solidFill>
              </a:rPr>
              <a:t>MANUAL DO FMI = CONVERSÃO PELA MÉDIA </a:t>
            </a:r>
            <a:endParaRPr lang="pt-BR" sz="16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026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FARRA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PARA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BANQUEIROS	</a:t>
            </a:r>
          </a:p>
          <a:p>
            <a:r>
              <a:rPr lang="pt-BR" dirty="0" smtClean="0">
                <a:solidFill>
                  <a:srgbClr val="FFFFFF"/>
                </a:solidFill>
              </a:rPr>
              <a:t>Tesouro </a:t>
            </a:r>
            <a:r>
              <a:rPr lang="pt-BR" dirty="0">
                <a:solidFill>
                  <a:srgbClr val="FFFFFF"/>
                </a:solidFill>
              </a:rPr>
              <a:t>e Banco Central fazem operação casada para </a:t>
            </a:r>
            <a:r>
              <a:rPr lang="pt-BR" dirty="0" smtClean="0">
                <a:solidFill>
                  <a:srgbClr val="FFFFFF"/>
                </a:solidFill>
              </a:rPr>
              <a:t>favorecer mercado</a:t>
            </a:r>
            <a:r>
              <a:rPr lang="pt-BR" dirty="0">
                <a:solidFill>
                  <a:srgbClr val="FFFFFF"/>
                </a:solidFill>
              </a:rPr>
              <a:t>:  </a:t>
            </a:r>
            <a:r>
              <a:rPr lang="pt-BR" b="0" dirty="0" smtClean="0">
                <a:solidFill>
                  <a:srgbClr val="FFFFFF"/>
                </a:solidFill>
              </a:rPr>
              <a:t>Tesouro </a:t>
            </a:r>
            <a:r>
              <a:rPr lang="pt-BR" b="0" dirty="0">
                <a:solidFill>
                  <a:srgbClr val="FFFFFF"/>
                </a:solidFill>
              </a:rPr>
              <a:t>compra antecipadamente títulos pública e entrega $$$ aos especuladores. </a:t>
            </a:r>
            <a:r>
              <a:rPr lang="pt-BR" b="0" dirty="0" smtClean="0">
                <a:solidFill>
                  <a:srgbClr val="FFFFFF"/>
                </a:solidFill>
              </a:rPr>
              <a:t>Banco </a:t>
            </a:r>
            <a:r>
              <a:rPr lang="pt-BR" b="0" dirty="0">
                <a:solidFill>
                  <a:srgbClr val="FFFFFF"/>
                </a:solidFill>
              </a:rPr>
              <a:t>Central vende bilhões em contratos de swap, justamente quando o dólar dispara novamente. </a:t>
            </a:r>
            <a:r>
              <a:rPr lang="pt-BR" b="0" dirty="0" smtClean="0">
                <a:solidFill>
                  <a:srgbClr val="FFFFFF"/>
                </a:solidFill>
              </a:rPr>
              <a:t>Com </a:t>
            </a:r>
            <a:r>
              <a:rPr lang="pt-BR" b="0" dirty="0">
                <a:solidFill>
                  <a:srgbClr val="FFFFFF"/>
                </a:solidFill>
              </a:rPr>
              <a:t>$$$ na mão, especuladores garantem lucros. </a:t>
            </a:r>
            <a:r>
              <a:rPr lang="pt-BR" b="0" dirty="0" smtClean="0">
                <a:solidFill>
                  <a:srgbClr val="FFFFFF"/>
                </a:solidFill>
              </a:rPr>
              <a:t>O prejuízo </a:t>
            </a:r>
            <a:r>
              <a:rPr lang="pt-BR" b="0" dirty="0">
                <a:solidFill>
                  <a:srgbClr val="FFFFFF"/>
                </a:solidFill>
              </a:rPr>
              <a:t>vai virar dívida pública e todos nós pagaremos. </a:t>
            </a:r>
            <a:r>
              <a:rPr lang="pt-BR" b="0" dirty="0" smtClean="0">
                <a:solidFill>
                  <a:srgbClr val="FFFFFF"/>
                </a:solidFill>
              </a:rPr>
              <a:t>A </a:t>
            </a:r>
            <a:r>
              <a:rPr lang="pt-BR" b="0" dirty="0">
                <a:solidFill>
                  <a:srgbClr val="FFFFFF"/>
                </a:solidFill>
              </a:rPr>
              <a:t>PEC 55 vai garantir $$$ para bancar essa farra, à medida em que congela apenas as despesas primárias (saúde, educação e toda a estrutura do Estado), </a:t>
            </a:r>
            <a:r>
              <a:rPr lang="pt-BR" b="0" dirty="0" smtClean="0">
                <a:solidFill>
                  <a:srgbClr val="FFFFFF"/>
                </a:solidFill>
              </a:rPr>
              <a:t>deixando fora do teto os </a:t>
            </a:r>
            <a:r>
              <a:rPr lang="pt-BR" b="0" dirty="0">
                <a:solidFill>
                  <a:srgbClr val="FFFFFF"/>
                </a:solidFill>
              </a:rPr>
              <a:t>gastos </a:t>
            </a:r>
            <a:r>
              <a:rPr lang="pt-BR" b="0" dirty="0" smtClean="0">
                <a:solidFill>
                  <a:srgbClr val="FFFFFF"/>
                </a:solidFill>
              </a:rPr>
              <a:t>financeiros.</a:t>
            </a:r>
            <a:r>
              <a:rPr lang="pt-BR" b="0" dirty="0">
                <a:solidFill>
                  <a:srgbClr val="FFFFFF"/>
                </a:solidFill>
              </a:rPr>
              <a:t>.</a:t>
            </a:r>
            <a:r>
              <a:rPr lang="pt-BR" b="0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pt-BR" b="0" dirty="0">
                <a:solidFill>
                  <a:srgbClr val="FFFFFF"/>
                </a:solidFill>
              </a:rPr>
              <a:t/>
            </a:r>
            <a:br>
              <a:rPr lang="pt-BR" b="0" dirty="0">
                <a:solidFill>
                  <a:srgbClr val="FFFFFF"/>
                </a:solidFill>
              </a:rPr>
            </a:br>
            <a:r>
              <a:rPr lang="pt-BR" sz="2000" b="0" dirty="0" smtClean="0">
                <a:solidFill>
                  <a:srgbClr val="FFFFFF"/>
                </a:solidFill>
              </a:rPr>
              <a:t>Correio </a:t>
            </a:r>
            <a:r>
              <a:rPr lang="pt-BR" sz="2000" b="0" dirty="0">
                <a:solidFill>
                  <a:srgbClr val="FFFFFF"/>
                </a:solidFill>
              </a:rPr>
              <a:t>Braziliense </a:t>
            </a:r>
            <a:r>
              <a:rPr lang="pt-BR" sz="2000" b="0" dirty="0" smtClean="0">
                <a:solidFill>
                  <a:srgbClr val="FFFFFF"/>
                </a:solidFill>
              </a:rPr>
              <a:t>em 15/11/2016 </a:t>
            </a:r>
            <a:r>
              <a:rPr lang="pt-BR" sz="2000" b="0" dirty="0" smtClean="0">
                <a:solidFill>
                  <a:srgbClr val="FF6700"/>
                </a:solidFill>
              </a:rPr>
              <a:t>(</a:t>
            </a:r>
            <a:r>
              <a:rPr lang="pt-BR" sz="2000" b="0" dirty="0">
                <a:solidFill>
                  <a:srgbClr val="FF6700"/>
                </a:solidFill>
                <a:hlinkClick r:id="rId2"/>
              </a:rPr>
              <a:t>https://goo.gl/</a:t>
            </a:r>
            <a:r>
              <a:rPr lang="pt-BR" sz="2000" b="0" dirty="0" smtClean="0">
                <a:solidFill>
                  <a:srgbClr val="FF6700"/>
                </a:solidFill>
                <a:hlinkClick r:id="rId2"/>
              </a:rPr>
              <a:t>HgeQ54</a:t>
            </a:r>
            <a:r>
              <a:rPr lang="pt-BR" sz="2000" b="0" dirty="0" smtClean="0">
                <a:solidFill>
                  <a:srgbClr val="FF6700"/>
                </a:solidFill>
              </a:rPr>
              <a:t>)</a:t>
            </a:r>
            <a:r>
              <a:rPr lang="pt-BR" sz="2000" b="0" dirty="0">
                <a:solidFill>
                  <a:schemeClr val="accent3"/>
                </a:solidFill>
              </a:rPr>
              <a:t>	</a:t>
            </a:r>
            <a:endParaRPr lang="pt-BR" sz="2000" b="0" dirty="0">
              <a:solidFill>
                <a:srgbClr val="FFFFFF"/>
              </a:solidFill>
            </a:endParaRPr>
          </a:p>
          <a:p>
            <a:pPr algn="ctr"/>
            <a:r>
              <a:rPr lang="pt-BR" sz="2000" b="0" dirty="0">
                <a:solidFill>
                  <a:srgbClr val="FFFFFF"/>
                </a:solidFill>
              </a:rPr>
              <a:t>Serão ofertados </a:t>
            </a:r>
            <a:r>
              <a:rPr lang="pt-BR" sz="2000" dirty="0">
                <a:solidFill>
                  <a:srgbClr val="FFFFFF"/>
                </a:solidFill>
              </a:rPr>
              <a:t>30 mil contratos de swap cambial tradicional, que equivalem à venda futura de US$ 1,5 bilhão às instituições financeiras. Não estão descartados novos leilões ao longo do dia</a:t>
            </a:r>
            <a:r>
              <a:rPr lang="pt-BR" sz="2000" b="0" dirty="0">
                <a:solidFill>
                  <a:srgbClr val="FFFFFF"/>
                </a:solidFill>
              </a:rPr>
              <a:t>.</a:t>
            </a:r>
            <a:br>
              <a:rPr lang="pt-BR" sz="2000" b="0" dirty="0">
                <a:solidFill>
                  <a:srgbClr val="FFFFFF"/>
                </a:solidFill>
              </a:rPr>
            </a:br>
            <a:r>
              <a:rPr lang="pt-BR" sz="2000" b="0" dirty="0">
                <a:solidFill>
                  <a:srgbClr val="FFFFFF"/>
                </a:solidFill>
              </a:rPr>
              <a:t>(...</a:t>
            </a:r>
            <a:r>
              <a:rPr lang="pt-BR" sz="2000" b="0" dirty="0" smtClean="0">
                <a:solidFill>
                  <a:srgbClr val="FFFFFF"/>
                </a:solidFill>
              </a:rPr>
              <a:t>) Além </a:t>
            </a:r>
            <a:r>
              <a:rPr lang="pt-BR" sz="2000" b="0" dirty="0">
                <a:solidFill>
                  <a:srgbClr val="FFFFFF"/>
                </a:solidFill>
              </a:rPr>
              <a:t>da ação do BC, o Tesouro Nacional informou que, diante “da forte volatilidade observada no mercado desde o resultado das eleições nos EUA”, fará programa de leilões diários de compra de Notas do Tesouro Nacional série </a:t>
            </a:r>
            <a:r>
              <a:rPr lang="pt-BR" sz="2000" b="0" dirty="0" err="1">
                <a:solidFill>
                  <a:srgbClr val="FFFFFF"/>
                </a:solidFill>
              </a:rPr>
              <a:t>F</a:t>
            </a:r>
            <a:r>
              <a:rPr lang="pt-BR" sz="2000" b="0" dirty="0">
                <a:solidFill>
                  <a:srgbClr val="FFFFFF"/>
                </a:solidFill>
              </a:rPr>
              <a:t> (NTN-F) com vencimentos em 1/1/2021, 1/1/2023, 1/1/2025 e 1/1/2027. </a:t>
            </a:r>
          </a:p>
        </p:txBody>
      </p:sp>
    </p:spTree>
    <p:extLst>
      <p:ext uri="{BB962C8B-B14F-4D97-AF65-F5344CB8AC3E}">
        <p14:creationId xmlns:p14="http://schemas.microsoft.com/office/powerpoint/2010/main" val="126560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EMISSÃO</a:t>
            </a:r>
          </a:p>
          <a:p>
            <a:pPr lvl="0"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EXCESSIVA </a:t>
            </a:r>
          </a:p>
          <a:p>
            <a:pPr lvl="0"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</a:p>
          <a:p>
            <a:pPr lvl="0"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TÍTULOS DA DÍVIDA </a:t>
            </a:r>
          </a:p>
          <a:p>
            <a:pPr lvl="0"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0"/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5151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3073750"/>
            <a:ext cx="6759724" cy="3755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116632"/>
            <a:ext cx="8407400" cy="270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5328" y="3284984"/>
            <a:ext cx="20006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PEC 55</a:t>
            </a:r>
          </a:p>
          <a:p>
            <a:pPr algn="ctr">
              <a:spcBef>
                <a:spcPts val="600"/>
              </a:spcBef>
            </a:pPr>
            <a:r>
              <a:rPr lang="en-US" sz="3200" u="sng" dirty="0" smtClean="0">
                <a:solidFill>
                  <a:srgbClr val="FFFFFF"/>
                </a:solidFill>
              </a:rPr>
              <a:t>N</a:t>
            </a:r>
            <a:r>
              <a:rPr lang="en-US" sz="3200" u="sng" dirty="0" smtClean="0">
                <a:solidFill>
                  <a:srgbClr val="FFFFFF"/>
                </a:solidFill>
              </a:rPr>
              <a:t>ÃO</a:t>
            </a:r>
          </a:p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LIMITA</a:t>
            </a:r>
          </a:p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GASTOS</a:t>
            </a:r>
          </a:p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FINAN-CEIROS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4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109787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objetivo da PEC 55 é aumentar a destinação de recursos para o setor financeiro</a:t>
            </a:r>
          </a:p>
          <a:p>
            <a:pPr algn="ctr">
              <a:lnSpc>
                <a:spcPct val="120000"/>
              </a:lnSpc>
            </a:pPr>
            <a:endParaRPr lang="pt-BR" sz="1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EXPOSIÇÃO DE </a:t>
            </a:r>
            <a:r>
              <a:rPr lang="pt-BR" sz="2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MOTIVOS</a:t>
            </a:r>
            <a:r>
              <a:rPr lang="pt-BR" sz="2800" b="0" dirty="0" smtClean="0">
                <a:solidFill>
                  <a:srgbClr val="FFFFFF"/>
                </a:solidFill>
              </a:rPr>
              <a:t>: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i="1" dirty="0" smtClean="0">
                <a:solidFill>
                  <a:srgbClr val="FFFFFF"/>
                </a:solidFill>
              </a:rPr>
              <a:t>“</a:t>
            </a:r>
            <a:r>
              <a:rPr lang="pt-BR" sz="2800" b="0" i="1" dirty="0" smtClean="0">
                <a:solidFill>
                  <a:schemeClr val="tx1"/>
                </a:solidFill>
              </a:rPr>
              <a:t>.</a:t>
            </a:r>
            <a:r>
              <a:rPr lang="pt-BR" sz="2800" b="0" i="1" dirty="0">
                <a:solidFill>
                  <a:schemeClr val="tx1"/>
                </a:solidFill>
              </a:rPr>
              <a:t>.</a:t>
            </a:r>
            <a:r>
              <a:rPr lang="pt-BR" sz="2800" b="0" i="1" dirty="0" smtClean="0">
                <a:solidFill>
                  <a:schemeClr val="tx1"/>
                </a:solidFill>
              </a:rPr>
              <a:t>.Torna</a:t>
            </a:r>
            <a:r>
              <a:rPr lang="pt-BR" sz="2800" b="0" i="1" dirty="0">
                <a:solidFill>
                  <a:schemeClr val="tx1"/>
                </a:solidFill>
              </a:rPr>
              <a:t>-se, portanto, necessário </a:t>
            </a:r>
            <a:r>
              <a:rPr lang="pt-BR" sz="2800" b="0" i="1" u="sng" dirty="0">
                <a:solidFill>
                  <a:schemeClr val="tx1"/>
                </a:solidFill>
              </a:rPr>
              <a:t>estabilizar o crescimento da despesa primária, como instrumento para conter a expansão da dívida públic</a:t>
            </a:r>
            <a:r>
              <a:rPr lang="pt-BR" sz="2800" b="0" i="1" dirty="0">
                <a:solidFill>
                  <a:schemeClr val="tx1"/>
                </a:solidFill>
              </a:rPr>
              <a:t>a. Esse é o objetivo desta Proposta de Emenda à </a:t>
            </a:r>
            <a:r>
              <a:rPr lang="pt-BR" sz="2800" b="0" i="1" dirty="0" smtClean="0">
                <a:solidFill>
                  <a:schemeClr val="tx1"/>
                </a:solidFill>
              </a:rPr>
              <a:t>Constituição</a:t>
            </a:r>
            <a:r>
              <a:rPr lang="pt-BR" sz="2800" b="0" i="1" dirty="0" smtClean="0">
                <a:solidFill>
                  <a:srgbClr val="FFFFFF"/>
                </a:solidFill>
              </a:rPr>
              <a:t>...” </a:t>
            </a: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TETO para despesas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PRIMÁRIAS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10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Total, SEM TETO e SEM LIMITES, para: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Juros e encargos da Dívida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mpresas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statais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663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26" y="188640"/>
            <a:ext cx="7161585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784" y="2540915"/>
            <a:ext cx="6897216" cy="4317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72" y="116632"/>
            <a:ext cx="2880320" cy="692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Banco Central 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tem 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PREJU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ÍZO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enquanto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Bancos batem 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recordes de LUCRO!</a:t>
            </a:r>
          </a:p>
          <a:p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 PEC 55 vai aumentar a gastança financeira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pois congela somente as despesas primárias e deixa livre o pagamento de juros, swaps e outras benesses aos bancos.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VOTE NÃO à PEC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49634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901112" cy="50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endParaRPr lang="pt-BR" altLang="pt-BR" sz="2800" dirty="0" smtClean="0">
              <a:solidFill>
                <a:srgbClr val="92D050"/>
              </a:solidFill>
              <a:latin typeface="Verdana" pitchFamily="34" charset="0"/>
              <a:cs typeface="Tahoma" pitchFamily="34" charset="0"/>
            </a:endParaRP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 smtClean="0">
                <a:solidFill>
                  <a:srgbClr val="FFFFFF"/>
                </a:solidFill>
                <a:latin typeface="Verdana" pitchFamily="34" charset="0"/>
                <a:cs typeface="Tahoma" pitchFamily="34" charset="0"/>
              </a:rPr>
              <a:t>PROPOSTA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endParaRPr lang="pt-BR" altLang="pt-BR" sz="2800" dirty="0">
              <a:solidFill>
                <a:srgbClr val="92D050"/>
              </a:solidFill>
              <a:latin typeface="Verdana" pitchFamily="34" charset="0"/>
              <a:cs typeface="Tahoma" pitchFamily="34" charset="0"/>
            </a:endParaRPr>
          </a:p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2400"/>
              </a:spcAft>
              <a:buClr>
                <a:srgbClr val="FF9900"/>
              </a:buClr>
            </a:pPr>
            <a:r>
              <a:rPr lang="pt-BR" alt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pt-BR" alt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REQUERER AO TCU A REALIZA</a:t>
            </a:r>
            <a:r>
              <a:rPr lang="pt-BR" alt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ÇÃO DE </a:t>
            </a:r>
            <a:r>
              <a:rPr lang="pt-BR" alt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UMA AUDITORIA PARA APURAR OS PREJU</a:t>
            </a:r>
            <a:r>
              <a:rPr lang="pt-BR" alt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ÍZOS DAS OPERAÇÕES DE SWAP CAMBIAL, TOMANDO POR BASE O QUE JÁ FOI APURADO NO PROCESSO TC-012.015/2003-0.  </a:t>
            </a:r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7549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128464" y="0"/>
            <a:ext cx="9505056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2800" b="0" i="1" dirty="0" smtClean="0">
              <a:solidFill>
                <a:srgbClr val="FFFF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Convém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que o Povo não perceba como funciona o sistema Bancário e Monetário Global, pois se percebesse, acredito que haveria uma Revolução, antes de amanhã de manhã.</a:t>
            </a:r>
            <a:b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Henry Ford -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1922</a:t>
            </a:r>
            <a:endParaRPr lang="pt-BR" b="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r" eaLnBrk="0" hangingPunct="0">
              <a:spcBef>
                <a:spcPct val="50000"/>
              </a:spcBef>
            </a:pPr>
            <a:endParaRPr lang="pt-BR" sz="2800" b="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r" eaLnBrk="0" hangingPunct="0">
              <a:spcBef>
                <a:spcPct val="50000"/>
              </a:spcBef>
            </a:pPr>
            <a:endParaRPr lang="pt-BR" sz="2800" b="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b="0" dirty="0" smtClean="0">
                <a:solidFill>
                  <a:srgbClr val="92D050"/>
                </a:solidFill>
                <a:latin typeface="Tahoma"/>
                <a:cs typeface="Tahoma"/>
              </a:rPr>
              <a:t>Grata</a:t>
            </a:r>
            <a:endParaRPr lang="pt-BR" b="0" i="1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b="0" i="1" dirty="0" smtClean="0">
                <a:solidFill>
                  <a:srgbClr val="92D050"/>
                </a:solidFill>
                <a:latin typeface="Tahoma"/>
                <a:cs typeface="Tahoma"/>
              </a:rPr>
              <a:t>Maria Lucia Fattorelli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800" b="0" dirty="0" smtClean="0">
              <a:solidFill>
                <a:srgbClr val="FFFFFF"/>
              </a:solidFill>
              <a:latin typeface="Verdana" charset="0"/>
              <a:hlinkClick r:id="rId3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6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6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2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2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2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2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4625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INVESTIGAÇÃO FEITA PELO TCU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Representação TC-012.015/2003-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0</a:t>
            </a:r>
          </a:p>
          <a:p>
            <a:pPr algn="ctr"/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Rodrigo Caldas Gon</a:t>
            </a:r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çalves</a:t>
            </a:r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2276872"/>
            <a:ext cx="9433048" cy="149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4221088"/>
            <a:ext cx="9361040" cy="1846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536" y="623731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FFFFFF"/>
                </a:solidFill>
              </a:rPr>
              <a:t>Gera</a:t>
            </a:r>
            <a:r>
              <a:rPr lang="pt-PT" dirty="0" smtClean="0">
                <a:solidFill>
                  <a:srgbClr val="FFFFFF"/>
                </a:solidFill>
              </a:rPr>
              <a:t>ção de Dívida Pública !</a:t>
            </a: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5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793088" cy="606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TC-012.015/2003-0 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ILEGALIDADES 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NÃO EXISTE OPERAÇÃO CAMBIAL, MAS DE SEGURO (</a:t>
            </a:r>
            <a:r>
              <a:rPr lang="pt-BR" i="1" dirty="0">
                <a:solidFill>
                  <a:schemeClr val="tx1"/>
                </a:solidFill>
                <a:latin typeface="Tahoma"/>
                <a:cs typeface="Tahoma"/>
              </a:rPr>
              <a:t>HEDGE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):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Função </a:t>
            </a:r>
            <a:r>
              <a:rPr lang="pt-BR" b="0" i="1" dirty="0">
                <a:solidFill>
                  <a:schemeClr val="tx1"/>
                </a:solidFill>
                <a:latin typeface="Tahoma"/>
                <a:cs typeface="Tahoma"/>
              </a:rPr>
              <a:t>estranha às atividades do Banco Central, que acaba atuando como comprador de risco do mercado, </a:t>
            </a:r>
            <a:r>
              <a:rPr lang="pt-BR" i="1" dirty="0">
                <a:solidFill>
                  <a:schemeClr val="tx1"/>
                </a:solidFill>
                <a:latin typeface="Tahoma"/>
                <a:cs typeface="Tahoma"/>
              </a:rPr>
              <a:t>atividade tecnicamente especulativa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(...)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na </a:t>
            </a:r>
            <a:r>
              <a:rPr lang="pt-BR" b="0" i="1" dirty="0">
                <a:solidFill>
                  <a:schemeClr val="tx1"/>
                </a:solidFill>
                <a:latin typeface="Tahoma"/>
                <a:cs typeface="Tahoma"/>
              </a:rPr>
              <a:t>descrição do swap que vem sendo realizado pelo Bacen, não existe operação cambial, pois não há pagamento em moeda estrangeira, depositada no exterior, e recebimento em nacional, ou vice-versa. </a:t>
            </a:r>
            <a:r>
              <a:rPr lang="pt-BR" i="1" dirty="0">
                <a:solidFill>
                  <a:schemeClr val="tx1"/>
                </a:solidFill>
                <a:latin typeface="Tahoma"/>
                <a:cs typeface="Tahoma"/>
              </a:rPr>
              <a:t>A operação é executada somente em moeda nacional</a:t>
            </a:r>
            <a:r>
              <a:rPr lang="pt-BR" b="0" i="1" dirty="0">
                <a:solidFill>
                  <a:schemeClr val="tx1"/>
                </a:solidFill>
                <a:latin typeface="Tahoma"/>
                <a:cs typeface="Tahoma"/>
              </a:rPr>
              <a:t>, utilizando-se da moeda estrangeira apenas como referencial para o cálculo da variação cambial, não sendo essa, de fato,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transacionada (...)</a:t>
            </a:r>
          </a:p>
        </p:txBody>
      </p:sp>
    </p:spTree>
    <p:extLst>
      <p:ext uri="{BB962C8B-B14F-4D97-AF65-F5344CB8AC3E}">
        <p14:creationId xmlns:p14="http://schemas.microsoft.com/office/powerpoint/2010/main" val="284761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TC-012.015/2003-0 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ILEGALIDADES 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BANCO CENTRAL: SEGURADOR OU ESPECULADOR ?</a:t>
            </a:r>
          </a:p>
          <a:p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Ao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assumir uma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posição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de swap cambial com o Bacen, a contraparte busca assegurar-se da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variação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cambial que venha a deteriorar sua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posição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em moeda nacional. De forma inversa,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o Bacen assegura à contraparte que assumirá a </a:t>
            </a: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variação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cambial que ocorra em seu desfavor, prestando, de fato, um seguro contra a </a:t>
            </a: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desvalorização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da moeda nacional.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Se, por outro lado,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levássemos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em conta que o Bacen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não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estaria assumindo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posição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de segurador,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só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restaria uma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posição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a ser assumida, a de especulador, o que seria uma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atuação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absurda e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inaceitável. </a:t>
            </a:r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5940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59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TC-012.015/2003-0 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ILEGALIDADES </a:t>
            </a: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Fere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a Lei n</a:t>
            </a:r>
            <a:r>
              <a:rPr lang="pt-BR" sz="2800" baseline="3000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4.595/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64: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Não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há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, na Lei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lang="pt-BR" b="0" i="1" baseline="3000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4.595/64 ou em outra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legislação,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dispositivo que autorize o Banco Central a atuar no ramo de seguros ou que o autorize a assumir </a:t>
            </a: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posições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de agente segurador de capital, muito menos a especular com </a:t>
            </a:r>
            <a:r>
              <a:rPr lang="pt-BR" i="1" dirty="0" smtClean="0">
                <a:solidFill>
                  <a:srgbClr val="FFFFFF"/>
                </a:solidFill>
                <a:latin typeface="Tahoma"/>
                <a:cs typeface="Tahoma"/>
              </a:rPr>
              <a:t>variações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cambiais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, assumindo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posições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que podem dar muito lucro ou muito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prejuízo. </a:t>
            </a:r>
          </a:p>
          <a:p>
            <a:pPr>
              <a:lnSpc>
                <a:spcPct val="130000"/>
              </a:lnSpc>
            </a:pP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96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TC-012.015/2003-0 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ILEGALIDADES </a:t>
            </a:r>
          </a:p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Fere a LRF, Lei n</a:t>
            </a:r>
            <a:r>
              <a:rPr lang="pt-BR" sz="2800" baseline="3000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101/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2000: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O artigo 34 tem por objetivo evitar o endividamento autônomo do Bacen por quaisquer meios, não somente a proibição de emissão de títulos. Dessa maneira, </a:t>
            </a:r>
            <a:r>
              <a:rPr lang="pt-BR" i="1" dirty="0">
                <a:solidFill>
                  <a:schemeClr val="accent1"/>
                </a:solidFill>
                <a:latin typeface="Tahoma"/>
                <a:cs typeface="Tahoma"/>
              </a:rPr>
              <a:t>as operações de swap cambial, por envolverem a assunção de compromissos financeiros, assemelham-se com as operações que geram o endividamento autônomo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fundamentando a decisão de proceder-se a averiguação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1144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TC-012.015/2003-0 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ILEGALIDADES </a:t>
            </a: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Fere PRINCÍPIOS DA ADMINISTRAÇÃO PÚBLICA:</a:t>
            </a: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LEGALIDADE</a:t>
            </a:r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Na Administração Pública, não há liberdade nem vontade pessoal. Enquanto na administração particular é lícito fazer tudo que a lei não proíbe,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na Administração Pública só é permitido fazer o que a lei autoriza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. A lei para o particular significa ‘pode fazer assim’; para o administrador público significa ‘deve fazer assim’.’</a:t>
            </a:r>
          </a:p>
          <a:p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 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MORALIDADE</a:t>
            </a:r>
          </a:p>
          <a:p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(...) a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prática de operações de swap sem a função de proteger-se, ou seja, inexistindo itens ativos ou passivos a contrabalançar ou proteger, 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configura ato especulativo e que o administrador público que especula fere o princípio da moralidade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74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TC-012.015/2003-0 </a:t>
            </a: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ILEGALIDADES </a:t>
            </a: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Resolução CMN 2.939/2002 exorbitou a competência estabelecida na Lei 4.595/64:</a:t>
            </a: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852936"/>
            <a:ext cx="9361040" cy="25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39200</TotalTime>
  <Words>1190</Words>
  <Application>Microsoft Macintosh PowerPoint</Application>
  <PresentationFormat>A4 Paper (210x297 mm)</PresentationFormat>
  <Paragraphs>195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2023</cp:revision>
  <cp:lastPrinted>2008-11-20T19:12:03Z</cp:lastPrinted>
  <dcterms:created xsi:type="dcterms:W3CDTF">2001-11-19T18:24:28Z</dcterms:created>
  <dcterms:modified xsi:type="dcterms:W3CDTF">2016-11-29T12:41:08Z</dcterms:modified>
</cp:coreProperties>
</file>