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59" r:id="rId4"/>
    <p:sldId id="30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4" r:id="rId18"/>
    <p:sldId id="287" r:id="rId19"/>
    <p:sldId id="285" r:id="rId20"/>
    <p:sldId id="281" r:id="rId21"/>
    <p:sldId id="283" r:id="rId22"/>
    <p:sldId id="322" r:id="rId23"/>
    <p:sldId id="321" r:id="rId24"/>
    <p:sldId id="288" r:id="rId25"/>
    <p:sldId id="289" r:id="rId26"/>
    <p:sldId id="294" r:id="rId27"/>
    <p:sldId id="274" r:id="rId28"/>
    <p:sldId id="275" r:id="rId29"/>
    <p:sldId id="276" r:id="rId30"/>
    <p:sldId id="277" r:id="rId31"/>
    <p:sldId id="320" r:id="rId32"/>
    <p:sldId id="298" r:id="rId33"/>
    <p:sldId id="299" r:id="rId34"/>
    <p:sldId id="313" r:id="rId35"/>
    <p:sldId id="314" r:id="rId36"/>
    <p:sldId id="315" r:id="rId37"/>
    <p:sldId id="316" r:id="rId38"/>
    <p:sldId id="317" r:id="rId39"/>
    <p:sldId id="336" r:id="rId40"/>
    <p:sldId id="318" r:id="rId41"/>
    <p:sldId id="335" r:id="rId42"/>
    <p:sldId id="280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1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6F0D0-1627-4F63-B358-EC7C8140070E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DBFD1-A3D5-4CDB-B1F2-4855685DB9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10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81625-FFE8-5743-805C-D4345F13358E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28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F067-6999-4DC4-8E7D-3E4DCFDEA0B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42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F067-6999-4DC4-8E7D-3E4DCFDEA0B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8174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EF4B13D-E04B-40C1-BE64-0D2C3F1E971D}" type="datetime1">
              <a:rPr lang="en-US" smtClean="0"/>
              <a:t>11/28/2017</a:t>
            </a:fld>
            <a:endParaRPr lang="it-IT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26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C1A96-E3E3-44A3-8213-22A1E2FCC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3E44FA-B713-41BC-AABD-D8BB6C486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FB814F-6A7E-4429-B547-49D90ECEA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7FE26C-C769-425F-9AF7-82E0A00F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AFC241-667B-46E4-A022-DB7B7D0C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88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F333B-F37C-475E-AC34-26DFE70FC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973563E-80B2-4A0C-B57A-4004A7DD7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03D6EF-F104-4F4C-BEFF-F805AC51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96B6EF-5708-47A2-A4BD-823EC3D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C48CD0-74DC-4495-9ADB-2A6BE916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52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49E3D4-FB32-4370-A6CD-C1D32C2FA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460674-E2EF-4C23-A548-9A7A54644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F7A045-074D-41DE-AF81-688AB2BE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AEE2CF-34D3-4234-A94D-BD791CB3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7E8DC8-FF3F-4BB0-AFF2-AEC8E585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840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QEBUUEBQUFBQUFBYYFRQWFRUaFRYVFRYYGBUYFBUYGykgFxkjHBUXHy8gIycpLCwsFyAxNTAqNSYsLSkBCQoKDQwOGg8PFjUcGB81LC4sKik1KTUyLCktKTUvMTU1NTUpLCkuNSwpKSkpKSkpLCkpNS0pLy0sKSk1KSkpNf/AABEIAPIA0AMBIgACEQEDEQH/xAAcAAEAAgMBAQEAAAAAAAAAAAAABgcBBQgEAwL/xABQEAABAwIDBAUEDgYHBwUAAAABAAIDBBEFEiEGBzFBEyJRYXEUMkKBCBcjUlRicnSCkZOz0dIVNDVDkqEYM6KywfDxFiQlY3ODsSZTlKPT/8QAGQEBAAIDAAAAAAAAAAAAAAAAAAQGAQMF/8QAJBEBAAEDAwQCAwAAAAAAAAAAAAECAwQFERITIUFhFCIGMbH/2gAMAwEAAhEDEQA/ALxREQEREBERAREQEREBERAREQEREBERAREQEREBERAREQEREBERAREQEREBFi6iO1+9Kiw0lkzy+YfuYxmeLi4zcAy+nE314IJddLrnnHvZEVchIpIYoG8nO90k8dbNH1FQbEd42I1BPS1k+vENeWN/hjsP5IOv7pdUL7HfEpZKupbJI97egabOc5wuJAL6njYlV9trikrMTrQ2WQf73Pwe4cJXW4Hkg67umZcgYdvDxGn/AKqsnAHAOeXt/hfcfyVs7ot6dZiFZ5NVmN46JzhIGZX3ZbQ5TlN79nJBa9fj9PA4NmmjjcRcBz2g27bE8F9qHE4p25oZGSNvYljgQD2G3ArnbF8RfUTvllJL3Pde99NbBovwDeFu5SjdViMjK5sTSTHI1+dulrtbdrj4Wtp75Qqcrlc4bLTkfj82sTr896ojeY8LrRYWVNVYREQEREBERAREQEREBERAWn2n2rp8Oh6WqkDG+iOL3n3rG8XH/JstXvA3gQ4TT532fM8EQw31eRzd71g5n1DUrl/aTaefEJ3TVTy57uA4MY3k2NvotH+tzqgsDGN/1VLVRvgAhp45ATFoXStvqJXd4vo21j22Wd/eCNM0FfDrHVxtBI9+1oLCflMI/gKqhXVsv/xnZmal86eiN4ubiG3fFbxb0kfqQUqVhZKwgt/2N367U/Nx941V7t1+1K355UffOVhexu/Xan5uPvGqvduv2pW/PKj75yDRLfbF7TOw6tiqWjMGGz2XtmjcLPb42OneAtCt1shgDq+tgpm/vZAHHsYOtIfU0EoL1xrYSOvDKyimZE2pYJAyYFocX9YuB4tJBuRY/wA15osUw/Z1pfLMKmrdZpZEQS1hdrYXIYANbuIzW0UP394+11XFRxWEdJGAQOAkeBp9FgYPWVVmZaotURVyiO6fXqOVXZ6FVe9EeHZuA7QQV0LZqaQSRu5jiDza4cWuHYVs1yFsNt1PhVR0kPWY7SWEk5ZG/wCDhydy8F1Ts3tFFX0zKindmY8fSa4ec1w5OBW1AbRERAREQEREBERAREQF4sRxiGnydNKyPpHiNmZwGZ54NF+ei9U0oa0ucQAASSeAA1JPcFyjvO25OKVpe0noI7sgbw6oOryPfOOvhYckGy3z7PVcGIPmqXGWOdx6GX0Q0cIreiWjlz48yq8IV3bvNu4cVp/0Xi9nucA2GVx6z7ea0u5TN9F3pcDr51dbf7BzYVU9HJ1onXMM1tHt5g9jhfUevgQgiqsHcltJ5JijGONo6kdC7szE3jJv8YAfSKr8hfuCUscHNNnNIII4gg3BHrQSjefs35Bik8TRaNzuki7Ojk6wA8Dmb9FRNXVvUgGKYPR4pGBnY0MmtyDzldf5MoI+mqVQW/7G79dqfm4+8aq926/alb88qPvnKwvY3frtT83H3jVXu3X7UrfnlR985BolcO4zDWU8VXik+jII3MYe8ND5bd9sjR8oqoYoy4gNBJJsAOJJ4AK595sgwrA6TDGG0kozT25hpzyX7jK4AdzEFQ4vib6meSaTV8sjnu8XEmw7he3qXjRZAQZCv3ctgkuGUktZXTCnp5g3LFIQBxAbK4nzSb5QOYNzyUd3XbtoxH+ksVyspoxnjZILNeBwkkB4s7G+ke6143vM3kyYrNlZmZSxk9FH748OkkHNx5DkPWg6oY64uNR2r9KsNxe2vllH5NKbzUoDRc6uhOjD9HzP4e1WegIiICIiAiIgIiw5BV2/ra40tEKaM2kqrh1uIhb5/hmJDfDMubyVP99VZNNishmjkjY0COHO0tDo2cXNvo4FxcbjtCgBCDLHkWsbW594V57E7ZQY7SHDcVsZre4y6ZpC0dVzSeEzf7Q9YVFL6QzFrg5pLXAggg2II1BBHAoN9trsXNhdSYZxdpuYpQOrKz3w7Dwu3kfUTHlfGym0lPtJRmgxGzatjSYpbDM4tH9ZH8cek3gRc+FQ7WbJz4bUOgqG2I1Y8XyyMvYPYez/AMHRBZO5GsbWUlbhUx6ssbnx35Zhlfbwd0bvrVSYhQuglfFILPje5jh2OabH+YW22H2hOH18FRc5WPHSd8burIP4ST4gKX7+dnhDXtqY/wCrq2B9xw6RgDX/AFjI76RQbH2N367U/Nx941V7t1+1K355UffOVhexu/Xan5uPvGqvtuf2pW/PKj75yDf7ltmvLMUjc4XjpvdndmZp9zHreQfBpXi3qbS+X4nM9pvHGeii7Mkelx8p2Z30lPNlP+DbNT1h6s9bpEeBs67IreA6ST1qlSgwrT3V7smzt8vxGzKOMFzWv0EuXi51+EQ/tcOHHz7qN2Plp8rrepRR3PWNhMW+cL8oxY5neoc7fnervQ8ud5LR9SjjsNBl6Ut0BsOEYt1W+s8rB596W812JydFASyjjPUbwMhGgkeOz3reQ71X10JWEEl3e7UnDcQhnucgOSUdsT9H/V53i0LruJ4c0EEEEAgjgQeBC4haF0/uT2kNXhbGPvnpj0RJ5sAvGQefV6v0UFhIiICIiAiIgL51EmVpceABP1C6+i1u0kpZR1Dm8WwSkeIjcQgpPCd+rKhhhxiljmjdxexoIF+GaJx1t2tIK9VXumw3FWGXBaprHcTC4lzR3Fp90j9dwqRK+1HWvheHxOcx7dWuaS1wPcQbhBvdpt39bhxPlMLgzlK3rRHs644eBsVG1aWzO/qqhAjrWNq4uBJs2W3e62V/0hc9qkX+z2BY7rRyeRVLv3dg27j/AMknK7/tkIKRpat8T2vjcWPY4Oa5ps5rgbgg8ir3wPGabamhNJWZY66JpLJABckAe6xjmD6TPX2EV7tXucr6G7hH5REP3kIJsPjx+c36iO9Q7D62SnlbLE50ckbgWubo5rh/ngg9e0ezs2H1D4KluV7D9FzTwcw82m3FWzBEcc2XDGAvqqFwDWgXc7JoAANTmidbxat5gwptrKBvlTDFUU7mtdIwW42J6Nx0LXgatN8p17L2Hs9svTUEfR0kTYmm2YjznkcC9x1cdTqe1BWG5DYWsoKieSrhMTZIQ1t3MJLs4d5rXEjRRHaDdRX1GLSk07xDUVshEwLS1sb5XHO6xu0ZddQOS6TWCEHO2/vHG9PBQQaRUkYJaOAe5oDG/RjA/jK1O6zdicTk6aouyjjPXdexlI4sYeQ987kNBrwu7a3dVRYk8SSsMcuYF0kVmukHNsmlnXGl+I5FVhve286EHCqFhghhAZLYFuYAXEbBxya3J9Lw4h4N6u85tQ3yHDrMo4wGuLLAS5NA1oHCIW099x4WVWr70tE+Z4ZEx0jzwa1pc4+AGpVlbMbhquYCSte2ki4kOs6W3yb5WfSPqQVcAptstuhr6+zmxdDEf3s12gjtY22Z3qFu9Ts43gOBaU0fltS307h5Dh/zXDIz6AJUL2p30V9bdrH+TRH0IbhxHxpfOPqsO5BNRsbgmBjNiMwq6huvRcddOEDTp/3DZbPZHfayrxCKkZTNgp5LsjObrB9iWDK0ZWg2tYX48Vz299zc8TxJ/wAV9aGsdDKyRhs+N7XtPY5pBH8wg7cReHA8TbVU8U7PNmjY8d2doNvVey9yAiIgIiIC8+IRZ4nt45mOFuRu0hehYcEHDxCwrQxDcJiBmkMbYAwvdk92F8hcctxbssvP7QOJ9kH2w/BBW6yHWVj+0DifZB9sPwT2gcT7IPth+CDx7Kb46+hs0yeURD93Nd1vkyec36yO5TqPHsDx8hlVF5JVvIaHeaXOJ0tK0ZX66e6AFRH2gsT7IPth+C3OyG4+ugrqeWpEHRRSse+0tyQx2awAGpuAgujZHZiPDqSOmh1DAczyLF7zq5zh2k/UAByW6X5av0gIiICr3eHu7oquZtZXTdBHFHllILWdIM12Z3nha9hYXN7cgrCUf27wJ1dh1RTx2zyR2Zc2Gdrg5tzyF2hBVVVvbw7C2mLBaRrjwMzgWtPeSfdJPWQq02n2/rcRJ8pncWX0ib1Yh9AcfE3PepN7QWJ9kH2w/BY9oHE+yD7YfggrglYVke0DifZB9sPwT2gcT7IPth+CCt1kKx/aBxPsg+2H4L14VuCrumjFR0Iizt6Qtlu7Je7sotxtcILH3H4k79DN6cFjInyBj36NdGXZgWuPFoc5zb9ynlHi0U1xFLHIRxyOaba21se1VXvUxIskjo4xkgiiYcgADSTcNHg0NsB3lQzC8WfSyiaE5XMv6xzae0EKJXlRTXw2WTF0CvIxevz2me8R6dJgrK89FMXsa46Zmg28QvQpauTG07CIiMCIiCit+ldXUNXHLT1VTHBOywayV7WNkj0cAAbC4LT9arL2wsS+HVf28n5l0rvO2R/SWHSxNAMrPdIf+oy/V+kCW+tclvYQbEWI4g8QUG/9sLEvh1X9vJ+ZPbCxL4dV/byfmUfsthg2AVFZJ0dLC+V/Yxt7fKPBo7yQg2HthYl8Oq/t5PzLfbCbwq79JUolqqmWN0zGvjdI94c15ynqk2Ngb91lIsE3D9GzpsXqY6eMauYxzb94fK7qtPhde+beZhOENMeD0zZpLWMxBDTp6UjryP8AAWHeEF5BZUU3dbcMxajEtmtlacs0YPmO5EX1ykaj1jkpWgIiICiu87G3UeFVMrHFj8gZG4Gzg+RwYC09ouT6lKlQnsg9sWyPjoYnXEZ6Scg6Z7EMYe8Akn5Q5hBXHthYj8Oq/t5PzJ7YWJfDqv7eT8yjyIJD7YWJfDqv7eT8ye2FiXw6r+3k/Mo8iCQ+2FiXw6r+3k/Mvbg+87EIZ45H1dTK1j2l0b5Xua9oPWaQ4kai4USAVx7qdzRny1WIsIi0MVO4WMvY6QcmfF9LuHELD2q2YZjEEVTSvAeWAxuN8r43dbK63Agn67haDZ/dRN0rXVZjEbSDlY4uL7a2JsLBWyxgAsAAOxZstNViiqrlMd3Ts6rlWbM2KKvr/H4hYALDQAWAX0RFucwREQEREGCqF3k7nqioxPPQRgx1AMkhJDWRSXs/MTycesALm5dor7XyqIczS25FwRdps4XFrgjge9BR9Lupw3CmCXGqpr3cRC0lrT3Bg90k/kO1eXGN+kdPH0GDUrIYxwke1o9bYm6X73E+Cie87YGpw6pLpXPnhkPUqHXJPxZSeDx/PiO6EEINljm0tTWvz1Uz5Xcsx0b8lo6rR4BfvZvZybEKhsFM3M93P0Wt9J7zyaP9F8sCwSWtnZBTsL5HmwHYOZceTRxJV14jXU2ylD0NPllxCdt3PI4fHcPRjbrlZxcePMoPriO0NJspTspaVrairfZ8xJy3HvpCLkdjWchr4zHY/enRYkAGSCKbnBKQ19+eU8HjwN+0Bcq19e+eV8sr3Pke4ue5xuS48SV8LoO4Q5YLlxnSbU1cItFVVDABYBs0gAHcA5enC9sqmGqiqDNNI6KQPs+R5zC/Wabng4XB8UF77fb7I8On8nhiM0zHDps12saNCWtNrucQRra2vPgo3t5sZBjVL+lMJ1kIvNCLZnkeddvKZvMekLEcr6rfzg7XSU2IQaxVUQBI981odGT3lht9BQ/d/t7NhNRnZ14n2E0N9Ht7R2PHI+o6FBFXNsvyrp3jbBQ4hTjFcIs8PBfPE0am3nPa3lINczefHxpgtQflfelpHSvayNrnvcQGtaCXOJ4AAakrebH7C1WKSZKaPqg9eV1xEz5TuZ+KLldH7B7s6bCWAsHSTkWfO4DNrxEY9BvcNTzJQRDdluTbT5anEQHzaOZBoWRnkZOT393Ad54W+AgCygIiICIiAiIgIiICIiDy4lhkdRE+KdgkjeLOY4XBH+efELn3bjcXUU8odh4M8L3ABl/dIi42Adycz43Ln2roxYsgpxoptkqD0JsRnb9f+LYWnwLiPqo3FsWlqpnzTvL5JHXc48z3dgHADkAunduN0lLijjIc0NQR/XMN724Z2E2cPCx71S+0u5HEKQkxxipjF+tDq63fGetfuF/FBXqL7VNK+NxbI1zHDi1zS0jxBXysgwv03isWWz2Ywryqtp4DoJZo2E9jXOAcR6roLn2OwSTGNmzSSgsfG/8A3aV4dlLWuLmOB5gXkj05epQfaLclX0cZlHR1DGi7uhLi8AcTkcASOPC/BTveLtC5koo6c9FBTtYMrLtucoc1txbqtaW2HatNsftXJRTts4mNxa17CSRa4Ac0ciP8T6os5VEV8FgtaFfuY3yIn3t6RjdPtjU0VY2OBj54p3ASU7AST8eMcngc9ARoeRFuYhuQoqiu8pdmZG8Zn0zRla6QnU3GrWnm0c76jgppguz1PS5zTQxxGRxc8tbYuLjc3dxtflwHYtoApSvvNQYbHTxtjgY2ONos1jAA0DuAXqREBERAREQEREBERAREQEREBERAWCFlEHkrsKinFp4o5R2PY1w/tAqO1e6fC5fOo4h8jMz+4QpaiCD+0thPwX/7ZvzrZ4Xu4w+lc10FJE17TdryC5wI4EOeSQe9SVYKCs942wcs0vlFM3pHFoEkYsHHKLBzb2ubWBHcPBabZHdzPJO19VGYo2OBIcRmcW2IAAN7X5/6i5CFiyjzj0TXz8uxb1rKt4/x4n6/rfzsywWX6WAsqQ44iIgIiICIiAiIgIiICIiAiIgIsXWboCIsXQZRLpdAREQERLoCIiAiIgIl0QERLoCIiAiIgLBWVgoKr2T3wy1mLmhfBG1hfM1r2ucXAxZiC6+huGHh2q03Bc1btT/6nH/Xq/7sq6WKCsNn9776rGDh5p2NaJZ2CQPcXe4h5BItbXJ/NaXaLf3LSVk9OaWN4hmfHm6RwLg11r2y6EhRTYFwO1ZI1Bqa0g92SdarHcGFZtJPTlxYJq6RhcBctzPOoHNB0NsPtvDitN00ILXA5ZIiQXRu5A9oI1B5+oqHYrvmfTYuaF9M1zBMyLpGyEP90y2dlLbaZ9QqpwfEqrZvEyJAeqQ2aMHqTRHUFp8NWnkfWFnHMXjq9omzwOzRyVdM5psRpeIG4PAggj1ILU3kb3ZsJrhTsgilaYmPu5zw7rFwI009FSHeTvFZg8LHZOlmlLhHHcgWbbM5zgOAu3TibqofZCftdvzaP+9It77JXzqH5NR/5iWR4/6SFV8Fp/4pPxUp3fb8BX1TaeqhbE+Q2idGSWl1icr8xu0m2lr3PYpJu4wGndhNG50EJc6nYSTEwkkjUkkalael2WwQYtnjla2sbNmEAkDWtlbybFYcxe11gWDieIMp4ZJpDZkTHPcfitBJt36Kk4vZJSZhmoo8t9bSuzW7iW2upD7IHaXoKFlMw2fVP63aIoyC763ZB6iqmhdh/wCg3MMg/SBnEjR0Ul8gOTo+ky5bFpc/ja9uaDqHA8WZV08U8XmSxte3tAcL2PeOB7wqw2/31TYbiElMynikawMOZznhxzsDuWg4r8+x52n6Smlo3nrQOzxjn0Uh6wHc1+v01X++WnMmPysba7+gaL8LujYBf60HROy20MdfSR1MXmyNuRza4aPYe8EEL5bY7Tsw2jlqZNcg6jL2L5HaMYPE/UATyVKbndqZMMxB+H1d2MlkyWdwjqG9Uep+jb/JK/G+TaeTE8RZQ0l5GQvyBrf3lQ7R3qb5vd1kEy3b745cUrfJpaeOMFj3hzHOJGS2hB4/yUYxf2QFdBUTRCGlIjlkYCWy3IY8tBPunHRaXcK22MtB4iGb+QCj5xhtHjUs8kQmbHVzkxG1njO8WNwRzvw5IJf/AEjK7/2KT+Gb/wDVW1u33gMxemLw3o5YyGyx3uASLhzDzabHjqLEd6qHH98VPU0s0EeGQxOljLBJdhy5hbMA2MG44jXipD7G6ieGVkpaQx5hY13IuZnLgO22dv1rIu1ERYBERAWCsogoLa7cfW+XSTUBYY5HukaTJ0b43OcXFvqJNiOS8B3TY7bWQ/8AzHfiui7LNkFL7q9z9TQ1oqqwsb0TXCNjHZi5z2ll3ECwaA4997di/MO6ut/2g8tLYxT+WOmzdIC7JmLh1eNzwV02SyCDb0d3TcVprx2bVRC8TzpmHON596eR5HXmVVmAbjsSiq4JJGwtYyaN7j0oNmteHHQangujLJZBTe9jdhW4niLZqZsfR9DGwl0gaQQ55PV42GYKTb193LsWgjMLmtngLizMTke19szSRwPVbY9yn1lmyDm+n3P43G0NjfkaODW1RAHgAbLf7vNzFXBXsqa8sDYXZ2gPzukk1y3PIA6+pXhZLIKY293ZV+K4r0jgxlKCyNrukaXNhBu9wZ74kuNu8Ld/0fcN7an7UfkVmWWUFI7F7rK/DMXE0YYaYSSMJMozup3EgFzR6Vg11u0L67cbra2sxryuFsfQ54DcyAOtGGBxy8fRKuiyWQVNvb3Ty188dTQBgmPVmBcGZsvmPB98PN/h7F+N0+6WWgqH1VeGGUAtha12exd57yffW0Hie5W5ZLIKY3WbrK3D8S8pqRG2MRyAZZA4kvtbQcF4MM3LVL8XM1XHC6kdUSve0yAlzHF5aMo1vctV7WSyCKe1ThfwKH+1+KkWH4dHTxtjhY2ONos1jAA0eAC9SICIiAiIgIiICIiAiIgIiICIiAiIgIiICIiAiIgIiICIiAiIgIiICIiAiIgIiICIiAiIgIiICIiAiIgIiICIiAiIgIiIP//Z"/>
          <p:cNvSpPr>
            <a:spLocks noChangeAspect="1" noChangeArrowheads="1"/>
          </p:cNvSpPr>
          <p:nvPr userDrawn="1"/>
        </p:nvSpPr>
        <p:spPr bwMode="auto">
          <a:xfrm>
            <a:off x="207434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/>
            <a:endParaRPr lang="pt-BR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36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A619E-F0DF-41AF-896C-80F233C2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D8697D-3D15-4BFC-9747-209D9F53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71056C-3DA2-491C-BB42-00E236C9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4D1369-E468-4F3A-92EA-68213534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C5C07B-00F9-407C-BB5E-2E78174D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98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64DD95-18BC-431A-8151-CCD4DB40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C69D8A-7703-46BC-8F3D-71659F16C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5D15B3-87DA-4161-9ED1-D1FFF7A0C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FBFC98-5FC5-4099-8838-13020DE71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A668E7-221D-48D0-9B4B-BD2D5E0A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54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D64C31-1979-4762-A0BC-033598F3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3EAE05-F8B5-4A60-809E-5B00699BD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113C25-C8E2-4697-BACB-21ACB76F9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CA5EED-C6E7-46D0-A41D-0B867B77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529FB5-5F84-46E4-9635-FCC0CACD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792335-9611-459D-8E40-A215BE83A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33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B285B-D44A-48CD-AF83-A896D07C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F3D043-B236-436A-BC18-D253A9D33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970EDE-887C-432A-9E26-E7ADFA834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1C639D4-C14C-46B9-A9FA-79D37AF49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1F7D441-0AB1-480E-8E01-BB5E5CF77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3D8C328-892F-4E4C-A4A9-ED53E229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D499775-EE12-43FE-86CA-C447F7DD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A616E34-6109-45BF-A4D2-FE33DF8C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51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7C8386-161B-4E80-AC95-B8CCCA1DE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76D769-EC8D-4A82-9926-458BB958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624681-BAA6-446F-86B9-93070DB9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634E7D8-918E-41D3-987F-271E8947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695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28B41CF-FA3A-4174-844F-E79A42E4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3D48783-03EB-4EE1-9E43-A3B1A2B9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4A3A8D-1AC6-4FBD-AF88-F5763F78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86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41D87-288C-4406-86C3-599D70058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708357-2BD8-47D7-9C41-62BAC7DB5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8F7621-578E-4D75-8A5E-7C97D2CB7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8C77CE-1AE6-4B93-991F-DF8B7F72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87DC86-7357-4601-AA85-49F065918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8C35C65-E875-4C0A-9C26-63878E72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27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7C72D-65E6-44BA-A65D-BABAC287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C5CFB1B-E91C-43E6-AED1-B8253B66C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7A6960-9F18-4F7D-8DCB-9DC87AD97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7BD7ACB-1677-420C-AB69-6D6B7801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416A0-EE93-4696-B259-59FAC6639F6B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04C0028-5AD9-4C66-A001-31358C43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4A330A-4432-4FE6-BBDF-B8AC84A9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E2774-20F9-4AD2-8AA2-815AB7C2E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18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PRE_VERM">
            <a:extLst>
              <a:ext uri="{FF2B5EF4-FFF2-40B4-BE49-F238E27FC236}">
                <a16:creationId xmlns:a16="http://schemas.microsoft.com/office/drawing/2014/main" id="{F517F19E-CD07-4E08-8E9D-AE0310B6C9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4" y="154598"/>
            <a:ext cx="1164076" cy="130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E1922D2-B179-4038-BF9D-BD302B2A1A5B}"/>
              </a:ext>
            </a:extLst>
          </p:cNvPr>
          <p:cNvSpPr txBox="1"/>
          <p:nvPr userDrawn="1"/>
        </p:nvSpPr>
        <p:spPr>
          <a:xfrm>
            <a:off x="9777046" y="6365631"/>
            <a:ext cx="219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goncalo@unicamp.br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DACAB06-F39F-4F64-A54E-557E66FF4D2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210190" y="286483"/>
            <a:ext cx="1685925" cy="717550"/>
            <a:chOff x="2487387" y="2801862"/>
            <a:chExt cx="1686657" cy="718926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D4D54670-0BAB-4BC2-9AA4-01826569E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387" y="2801862"/>
              <a:ext cx="702128" cy="718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DD328E78-FED7-40AD-9B6B-CD59301EB211}"/>
                </a:ext>
              </a:extLst>
            </p:cNvPr>
            <p:cNvSpPr/>
            <p:nvPr/>
          </p:nvSpPr>
          <p:spPr>
            <a:xfrm>
              <a:off x="2797083" y="2924334"/>
              <a:ext cx="55587" cy="54079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05BA23CD-1354-4070-94A2-9B9B11A36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704" y="2888594"/>
              <a:ext cx="971340" cy="57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A50C6E39-EEB2-4A83-B097-4F108FE011F3}"/>
                </a:ext>
              </a:extLst>
            </p:cNvPr>
            <p:cNvSpPr/>
            <p:nvPr/>
          </p:nvSpPr>
          <p:spPr>
            <a:xfrm>
              <a:off x="2547738" y="3189955"/>
              <a:ext cx="55586" cy="55670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AE1E1000-238F-4FC2-AFF5-7CEAA5A97B80}"/>
                </a:ext>
              </a:extLst>
            </p:cNvPr>
            <p:cNvSpPr/>
            <p:nvPr/>
          </p:nvSpPr>
          <p:spPr>
            <a:xfrm>
              <a:off x="2933668" y="3385592"/>
              <a:ext cx="53998" cy="54079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0775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hotosynthetic_efficiency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Videos/Cana%20Energia%20Colheita/20140915_ce_colheita_Sertao.wmv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Videos/Cana%20Energia%20Colheita/20160130_colheira%20Rocheira_Vertis.mp4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g"/><Relationship Id="rId3" Type="http://schemas.openxmlformats.org/officeDocument/2006/relationships/image" Target="../media/image61.png"/><Relationship Id="rId7" Type="http://schemas.openxmlformats.org/officeDocument/2006/relationships/image" Target="../media/image65.tif"/><Relationship Id="rId12" Type="http://schemas.openxmlformats.org/officeDocument/2006/relationships/image" Target="../media/image7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tiff"/><Relationship Id="rId11" Type="http://schemas.openxmlformats.org/officeDocument/2006/relationships/image" Target="../media/image69.png"/><Relationship Id="rId5" Type="http://schemas.openxmlformats.org/officeDocument/2006/relationships/image" Target="../media/image63.tif"/><Relationship Id="rId15" Type="http://schemas.openxmlformats.org/officeDocument/2006/relationships/image" Target="../media/image73.png"/><Relationship Id="rId10" Type="http://schemas.openxmlformats.org/officeDocument/2006/relationships/image" Target="../media/image68.jp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098E81E-BE50-4419-935E-A07B454DD240}"/>
              </a:ext>
            </a:extLst>
          </p:cNvPr>
          <p:cNvSpPr/>
          <p:nvPr/>
        </p:nvSpPr>
        <p:spPr>
          <a:xfrm>
            <a:off x="1189094" y="2684264"/>
            <a:ext cx="9757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Desafios e Oportunidades da Agricultura na Bioeconomia</a:t>
            </a:r>
          </a:p>
        </p:txBody>
      </p:sp>
    </p:spTree>
    <p:extLst>
      <p:ext uri="{BB962C8B-B14F-4D97-AF65-F5344CB8AC3E}">
        <p14:creationId xmlns:p14="http://schemas.microsoft.com/office/powerpoint/2010/main" val="136994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414" y="2094469"/>
            <a:ext cx="3842386" cy="288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894708" y="2776378"/>
          <a:ext cx="3645243" cy="1828800"/>
        </p:xfrm>
        <a:graphic>
          <a:graphicData uri="http://schemas.openxmlformats.org/drawingml/2006/table">
            <a:tbl>
              <a:tblPr/>
              <a:tblGrid>
                <a:gridCol w="1839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Typical</a:t>
                      </a:r>
                      <a:r>
                        <a:rPr lang="en-US" sz="1800" baseline="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Plants</a:t>
                      </a:r>
                      <a:endParaRPr lang="en-US" sz="1800" noProof="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0.1%</a:t>
                      </a:r>
                      <a:r>
                        <a:rPr lang="en-US" sz="1800" b="0" i="0" u="none" strike="noStrike" baseline="300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[2]</a:t>
                      </a:r>
                      <a:br>
                        <a:rPr lang="en-US" sz="18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0.2–2%</a:t>
                      </a:r>
                      <a:r>
                        <a:rPr lang="en-US" sz="1800" b="0" i="0" u="none" strike="noStrike" baseline="300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[3]</a:t>
                      </a:r>
                      <a:endParaRPr lang="en-US" sz="1800" noProof="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Typical</a:t>
                      </a:r>
                      <a:r>
                        <a:rPr lang="en-US" sz="1800" baseline="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Cultures</a:t>
                      </a:r>
                      <a:endParaRPr lang="en-US" sz="1800" noProof="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1–2%</a:t>
                      </a:r>
                      <a:r>
                        <a:rPr lang="en-US" sz="1800" b="0" i="0" u="none" strike="noStrike" baseline="300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[2]</a:t>
                      </a:r>
                      <a:endParaRPr lang="en-US" sz="1800" noProof="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u="none" strike="noStrike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Cane</a:t>
                      </a:r>
                      <a:endParaRPr lang="en-US" sz="2400" b="1" noProof="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7-8%  peak </a:t>
                      </a:r>
                      <a:r>
                        <a:rPr lang="en-US" sz="1800" b="0" i="0" u="none" strike="noStrike" baseline="30000" noProof="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[2][4]</a:t>
                      </a:r>
                      <a:endParaRPr lang="en-US" sz="1800" noProof="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2208511" y="2087126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Eficiência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Fotossintética</a:t>
            </a:r>
            <a:endParaRPr lang="en-US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ector angulado 4"/>
          <p:cNvCxnSpPr/>
          <p:nvPr/>
        </p:nvCxnSpPr>
        <p:spPr>
          <a:xfrm rot="5400000" flipH="1">
            <a:off x="5817928" y="2504579"/>
            <a:ext cx="371079" cy="4572279"/>
          </a:xfrm>
          <a:prstGeom prst="bentConnector3">
            <a:avLst>
              <a:gd name="adj1" fmla="val -61604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7611921" y="1435387"/>
            <a:ext cx="1669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Variabilidade</a:t>
            </a:r>
            <a:endParaRPr lang="en-US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440654" y="281888"/>
            <a:ext cx="3305370" cy="54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pt-BR" dirty="0">
                <a:solidFill>
                  <a:srgbClr val="006600"/>
                </a:solidFill>
              </a:rPr>
              <a:t> Cana</a:t>
            </a:r>
            <a:endParaRPr lang="en-US" altLang="pt-B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4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881177" y="225775"/>
            <a:ext cx="2425234" cy="63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altLang="pt-BR" dirty="0"/>
              <a:t>Melhoramento</a:t>
            </a:r>
            <a:endParaRPr lang="en-US" altLang="pt-BR" dirty="0"/>
          </a:p>
        </p:txBody>
      </p:sp>
      <p:pic>
        <p:nvPicPr>
          <p:cNvPr id="2315" name="Imagem 23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269" y="2279644"/>
            <a:ext cx="2104688" cy="3709512"/>
          </a:xfrm>
          <a:prstGeom prst="rect">
            <a:avLst/>
          </a:prstGeom>
        </p:spPr>
      </p:pic>
      <p:pic>
        <p:nvPicPr>
          <p:cNvPr id="2316" name="Imagem 23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652" y="2279644"/>
            <a:ext cx="2153628" cy="3709512"/>
          </a:xfrm>
          <a:prstGeom prst="rect">
            <a:avLst/>
          </a:prstGeom>
        </p:spPr>
      </p:pic>
      <p:sp>
        <p:nvSpPr>
          <p:cNvPr id="2317" name="CaixaDeTexto 2316"/>
          <p:cNvSpPr txBox="1"/>
          <p:nvPr/>
        </p:nvSpPr>
        <p:spPr>
          <a:xfrm>
            <a:off x="3552911" y="3429003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X</a:t>
            </a:r>
          </a:p>
        </p:txBody>
      </p:sp>
      <p:sp>
        <p:nvSpPr>
          <p:cNvPr id="2318" name="CaixaDeTexto 2317"/>
          <p:cNvSpPr txBox="1"/>
          <p:nvPr/>
        </p:nvSpPr>
        <p:spPr>
          <a:xfrm>
            <a:off x="5826304" y="342900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=</a:t>
            </a:r>
          </a:p>
        </p:txBody>
      </p:sp>
      <p:cxnSp>
        <p:nvCxnSpPr>
          <p:cNvPr id="2320" name="Conector: Angulado 2319"/>
          <p:cNvCxnSpPr>
            <a:stCxn id="10" idx="0"/>
            <a:endCxn id="2316" idx="0"/>
          </p:cNvCxnSpPr>
          <p:nvPr/>
        </p:nvCxnSpPr>
        <p:spPr>
          <a:xfrm rot="16200000" flipV="1">
            <a:off x="6600407" y="683706"/>
            <a:ext cx="395671" cy="3587549"/>
          </a:xfrm>
          <a:prstGeom prst="bentConnector3">
            <a:avLst>
              <a:gd name="adj1" fmla="val 35776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202" y="2678598"/>
            <a:ext cx="2847656" cy="1705601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5004465" y="2675316"/>
            <a:ext cx="5954702" cy="3313841"/>
            <a:chOff x="3861465" y="2675315"/>
            <a:chExt cx="5954702" cy="3313841"/>
          </a:xfrm>
        </p:grpSpPr>
        <p:cxnSp>
          <p:nvCxnSpPr>
            <p:cNvPr id="2323" name="Conector: Angulado 2322"/>
            <p:cNvCxnSpPr>
              <a:stCxn id="2316" idx="2"/>
              <a:endCxn id="10" idx="2"/>
            </p:cNvCxnSpPr>
            <p:nvPr/>
          </p:nvCxnSpPr>
          <p:spPr>
            <a:xfrm rot="5400000" flipH="1" flipV="1">
              <a:off x="4857157" y="3397299"/>
              <a:ext cx="1596165" cy="3587549"/>
            </a:xfrm>
            <a:prstGeom prst="bentConnector3">
              <a:avLst>
                <a:gd name="adj1" fmla="val -14322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1863" y="2675315"/>
              <a:ext cx="4734304" cy="1717676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ED5AEC6-1A56-4C6E-B359-73CEDB649D52}"/>
              </a:ext>
            </a:extLst>
          </p:cNvPr>
          <p:cNvGrpSpPr/>
          <p:nvPr/>
        </p:nvGrpSpPr>
        <p:grpSpPr>
          <a:xfrm>
            <a:off x="8798944" y="3952223"/>
            <a:ext cx="1650923" cy="1608183"/>
            <a:chOff x="8798944" y="3952223"/>
            <a:chExt cx="1650923" cy="1608183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3B33C7F4-D867-4670-ADA8-15F7352F018F}"/>
                </a:ext>
              </a:extLst>
            </p:cNvPr>
            <p:cNvSpPr txBox="1"/>
            <p:nvPr/>
          </p:nvSpPr>
          <p:spPr>
            <a:xfrm>
              <a:off x="9561482" y="5191074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80 t/ha</a:t>
              </a:r>
            </a:p>
          </p:txBody>
        </p:sp>
        <p:cxnSp>
          <p:nvCxnSpPr>
            <p:cNvPr id="6" name="Conector: Angulado 5">
              <a:extLst>
                <a:ext uri="{FF2B5EF4-FFF2-40B4-BE49-F238E27FC236}">
                  <a16:creationId xmlns:a16="http://schemas.microsoft.com/office/drawing/2014/main" id="{00D65455-3351-469B-BF7E-7576B5F1AAC8}"/>
                </a:ext>
              </a:extLst>
            </p:cNvPr>
            <p:cNvCxnSpPr>
              <a:stCxn id="2" idx="0"/>
            </p:cNvCxnSpPr>
            <p:nvPr/>
          </p:nvCxnSpPr>
          <p:spPr>
            <a:xfrm rot="16200000" flipV="1">
              <a:off x="8782884" y="3968283"/>
              <a:ext cx="1238851" cy="1206732"/>
            </a:xfrm>
            <a:prstGeom prst="bentConnector3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6996D36-9965-420C-9895-173662B83360}"/>
              </a:ext>
            </a:extLst>
          </p:cNvPr>
          <p:cNvGrpSpPr/>
          <p:nvPr/>
        </p:nvGrpSpPr>
        <p:grpSpPr>
          <a:xfrm>
            <a:off x="9033731" y="1494856"/>
            <a:ext cx="1826141" cy="1934147"/>
            <a:chOff x="9033731" y="1494856"/>
            <a:chExt cx="1826141" cy="1934147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60D6B28D-84B2-46DD-92C2-54AE0F4F3C12}"/>
                </a:ext>
              </a:extLst>
            </p:cNvPr>
            <p:cNvSpPr txBox="1"/>
            <p:nvPr/>
          </p:nvSpPr>
          <p:spPr>
            <a:xfrm>
              <a:off x="9033731" y="1494856"/>
              <a:ext cx="18261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chemeClr val="accent6">
                      <a:lumMod val="75000"/>
                    </a:schemeClr>
                  </a:solidFill>
                </a:rPr>
                <a:t>250 t/ha</a:t>
              </a:r>
            </a:p>
          </p:txBody>
        </p:sp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3A0C4340-28F3-4A3C-85B1-4C1358E43330}"/>
                </a:ext>
              </a:extLst>
            </p:cNvPr>
            <p:cNvCxnSpPr>
              <a:endCxn id="3" idx="2"/>
            </p:cNvCxnSpPr>
            <p:nvPr/>
          </p:nvCxnSpPr>
          <p:spPr>
            <a:xfrm flipV="1">
              <a:off x="9721970" y="2141187"/>
              <a:ext cx="224832" cy="128781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543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7" grpId="0"/>
      <p:bldP spid="23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77207"/>
            <a:ext cx="7620000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659247" y="2710934"/>
            <a:ext cx="706347" cy="963456"/>
            <a:chOff x="4135245" y="2710934"/>
            <a:chExt cx="706347" cy="963456"/>
          </a:xfrm>
        </p:grpSpPr>
        <p:sp>
          <p:nvSpPr>
            <p:cNvPr id="2" name="Oval 1"/>
            <p:cNvSpPr/>
            <p:nvPr/>
          </p:nvSpPr>
          <p:spPr>
            <a:xfrm>
              <a:off x="4314092" y="3341077"/>
              <a:ext cx="410308" cy="33331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35245" y="2710934"/>
              <a:ext cx="706347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DRY</a:t>
              </a:r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40597" y="294343"/>
            <a:ext cx="2710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 err="1"/>
              <a:t>Terras</a:t>
            </a:r>
            <a:r>
              <a:rPr lang="en-US" altLang="pt-BR" dirty="0"/>
              <a:t> </a:t>
            </a:r>
            <a:r>
              <a:rPr lang="en-US" altLang="pt-BR" dirty="0" err="1"/>
              <a:t>Marginais</a:t>
            </a:r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1848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Cana sertao\20140916_135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04545"/>
            <a:ext cx="8534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81377" y="294341"/>
            <a:ext cx="2629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/>
              <a:t>“</a:t>
            </a:r>
            <a:r>
              <a:rPr lang="en-US" altLang="pt-BR" dirty="0" err="1"/>
              <a:t>Sertão</a:t>
            </a:r>
            <a:r>
              <a:rPr lang="en-US" altLang="pt-BR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72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76" y="1390389"/>
            <a:ext cx="8315060" cy="4677222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910" y="427000"/>
            <a:ext cx="2222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870534" y="3281821"/>
            <a:ext cx="463463" cy="3382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Elbow Connector 4"/>
          <p:cNvCxnSpPr>
            <a:stCxn id="3" idx="0"/>
            <a:endCxn id="1026" idx="1"/>
          </p:cNvCxnSpPr>
          <p:nvPr/>
        </p:nvCxnSpPr>
        <p:spPr>
          <a:xfrm rot="5400000" flipH="1" flipV="1">
            <a:off x="6317680" y="1862587"/>
            <a:ext cx="1203819" cy="163464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rId3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16" y="3966994"/>
            <a:ext cx="8592854" cy="1905206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807333" y="285551"/>
            <a:ext cx="25734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/>
              <a:t>A </a:t>
            </a:r>
            <a:r>
              <a:rPr lang="en-US" altLang="pt-BR" dirty="0" err="1"/>
              <a:t>Revolução</a:t>
            </a:r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2344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1170164"/>
            <a:ext cx="6992816" cy="522303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366846" y="261686"/>
            <a:ext cx="3458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/>
              <a:t>“</a:t>
            </a:r>
            <a:r>
              <a:rPr lang="en-US" altLang="pt-BR" dirty="0" err="1"/>
              <a:t>Açúcar</a:t>
            </a:r>
            <a:r>
              <a:rPr lang="en-US" altLang="pt-BR" dirty="0"/>
              <a:t>” X “</a:t>
            </a:r>
            <a:r>
              <a:rPr lang="en-US" altLang="pt-BR" dirty="0" err="1"/>
              <a:t>Energia</a:t>
            </a:r>
            <a:r>
              <a:rPr lang="en-US" altLang="pt-BR" dirty="0"/>
              <a:t>”</a:t>
            </a:r>
          </a:p>
        </p:txBody>
      </p:sp>
      <p:pic>
        <p:nvPicPr>
          <p:cNvPr id="3" name="Image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54" y="1372387"/>
            <a:ext cx="38100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687239" y="47715"/>
            <a:ext cx="28091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/>
              <a:t>2a </a:t>
            </a:r>
            <a:r>
              <a:rPr lang="en-US" altLang="pt-BR" dirty="0" err="1"/>
              <a:t>Geração</a:t>
            </a:r>
            <a:endParaRPr lang="en-US" altLang="pt-BR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52" y="1231808"/>
            <a:ext cx="2807558" cy="247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05" y="1889642"/>
            <a:ext cx="568858" cy="4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6" name="Agrupar 65"/>
          <p:cNvGrpSpPr/>
          <p:nvPr/>
        </p:nvGrpSpPr>
        <p:grpSpPr>
          <a:xfrm>
            <a:off x="6261486" y="4606976"/>
            <a:ext cx="4104241" cy="1749492"/>
            <a:chOff x="5225184" y="4333531"/>
            <a:chExt cx="4104241" cy="174949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546" y="4333531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403" y="4333531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688" y="4333531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3042" y="4914337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899" y="4914337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184" y="4914337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041" y="5587485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898" y="5587485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183" y="5587485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710" y="4333531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0567" y="4333531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852" y="4333531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710" y="4934010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0567" y="4934010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852" y="4934010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824" y="5587485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6681" y="5587485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966" y="5587485"/>
              <a:ext cx="568858" cy="49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7" name="Seta para a Direita 66"/>
          <p:cNvSpPr/>
          <p:nvPr/>
        </p:nvSpPr>
        <p:spPr>
          <a:xfrm rot="5400000">
            <a:off x="7953673" y="3776339"/>
            <a:ext cx="811068" cy="613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484EA26-FE4E-4EE5-A32C-7743F9E1AAC0}"/>
              </a:ext>
            </a:extLst>
          </p:cNvPr>
          <p:cNvSpPr/>
          <p:nvPr/>
        </p:nvSpPr>
        <p:spPr>
          <a:xfrm>
            <a:off x="419019" y="2968990"/>
            <a:ext cx="3290234" cy="60538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03A5AC2-0565-45BC-A15F-3927F56E35DE}"/>
              </a:ext>
            </a:extLst>
          </p:cNvPr>
          <p:cNvSpPr txBox="1"/>
          <p:nvPr/>
        </p:nvSpPr>
        <p:spPr>
          <a:xfrm>
            <a:off x="419019" y="1613625"/>
            <a:ext cx="4652556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pt-BR" sz="2400" dirty="0"/>
              <a:t>Cana de Açúcar– Composição Típica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FB93DC-7461-427D-BBE8-3E248F661CE3}"/>
              </a:ext>
            </a:extLst>
          </p:cNvPr>
          <p:cNvSpPr txBox="1"/>
          <p:nvPr/>
        </p:nvSpPr>
        <p:spPr>
          <a:xfrm>
            <a:off x="465992" y="2383191"/>
            <a:ext cx="323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 </a:t>
            </a:r>
            <a:r>
              <a:rPr lang="pt-BR" dirty="0" err="1"/>
              <a:t>Ton</a:t>
            </a:r>
            <a:r>
              <a:rPr lang="pt-BR" dirty="0"/>
              <a:t> Cana de açúcar</a:t>
            </a:r>
          </a:p>
          <a:p>
            <a:r>
              <a:rPr lang="pt-BR" dirty="0"/>
              <a:t>  &gt;&gt; 140 kg Açúcar</a:t>
            </a:r>
          </a:p>
          <a:p>
            <a:r>
              <a:rPr lang="pt-BR" dirty="0"/>
              <a:t>  &gt;&gt; 140 kg Bagaço (FIBRA)</a:t>
            </a:r>
          </a:p>
          <a:p>
            <a:r>
              <a:rPr lang="pt-BR" dirty="0"/>
              <a:t>  &gt;&gt; 140 kg Folha e Ponta (FIBRA)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8282697-9FEB-4737-9CC7-B0EF9689E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412" y="2748226"/>
            <a:ext cx="770842" cy="890634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3B0EF0E-59B7-436C-8604-48105E298729}"/>
              </a:ext>
            </a:extLst>
          </p:cNvPr>
          <p:cNvGrpSpPr/>
          <p:nvPr/>
        </p:nvGrpSpPr>
        <p:grpSpPr>
          <a:xfrm>
            <a:off x="575720" y="3786844"/>
            <a:ext cx="3102232" cy="890634"/>
            <a:chOff x="566928" y="3259302"/>
            <a:chExt cx="3102232" cy="890634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0E2019B-5110-498E-8A9E-7AE52987E599}"/>
                </a:ext>
              </a:extLst>
            </p:cNvPr>
            <p:cNvSpPr txBox="1"/>
            <p:nvPr/>
          </p:nvSpPr>
          <p:spPr>
            <a:xfrm>
              <a:off x="566928" y="3704619"/>
              <a:ext cx="2066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1 ha Cana de açúcar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73D595B-1CA1-407B-9CD4-E236105F6FD1}"/>
                </a:ext>
              </a:extLst>
            </p:cNvPr>
            <p:cNvSpPr txBox="1"/>
            <p:nvPr/>
          </p:nvSpPr>
          <p:spPr>
            <a:xfrm>
              <a:off x="2518790" y="372302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80</a:t>
              </a:r>
            </a:p>
          </p:txBody>
        </p: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60DB5153-DF1E-4A6F-B389-D9C27CB00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8318" y="3259302"/>
              <a:ext cx="770842" cy="890634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204E672-6B2F-46EE-BBFA-E5FFD51DE6DF}"/>
              </a:ext>
            </a:extLst>
          </p:cNvPr>
          <p:cNvGrpSpPr/>
          <p:nvPr/>
        </p:nvGrpSpPr>
        <p:grpSpPr>
          <a:xfrm>
            <a:off x="575720" y="5150960"/>
            <a:ext cx="4721615" cy="898307"/>
            <a:chOff x="566928" y="4623418"/>
            <a:chExt cx="4721615" cy="89830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3E34830A-81A8-4B85-9F57-AD0AD5915280}"/>
                </a:ext>
              </a:extLst>
            </p:cNvPr>
            <p:cNvSpPr txBox="1"/>
            <p:nvPr/>
          </p:nvSpPr>
          <p:spPr>
            <a:xfrm>
              <a:off x="566928" y="5004183"/>
              <a:ext cx="1858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1 ha Cana Energia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F0F7003-41A4-4290-BE0F-8C75464B8C13}"/>
                </a:ext>
              </a:extLst>
            </p:cNvPr>
            <p:cNvSpPr txBox="1"/>
            <p:nvPr/>
          </p:nvSpPr>
          <p:spPr>
            <a:xfrm>
              <a:off x="2460280" y="5004183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240</a:t>
              </a:r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41DB6EF2-782F-4F14-8387-1D05CCA1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8318" y="4631091"/>
              <a:ext cx="770842" cy="890634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AB063BF1-D146-4F2F-BDC1-D25C9F5C5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1777" y="4631091"/>
              <a:ext cx="770842" cy="890634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C3D42E6A-458C-4BAF-BB94-F1AF0749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7701" y="4623418"/>
              <a:ext cx="770842" cy="890634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FFDDA49E-64AE-40C3-8D95-2C318AC48977}"/>
              </a:ext>
            </a:extLst>
          </p:cNvPr>
          <p:cNvSpPr txBox="1"/>
          <p:nvPr/>
        </p:nvSpPr>
        <p:spPr>
          <a:xfrm>
            <a:off x="4368660" y="3724128"/>
            <a:ext cx="2224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accent6">
                    <a:lumMod val="75000"/>
                  </a:schemeClr>
                </a:solidFill>
              </a:rPr>
              <a:t>Por Ano</a:t>
            </a:r>
          </a:p>
        </p:txBody>
      </p:sp>
    </p:spTree>
    <p:extLst>
      <p:ext uri="{BB962C8B-B14F-4D97-AF65-F5344CB8AC3E}">
        <p14:creationId xmlns:p14="http://schemas.microsoft.com/office/powerpoint/2010/main" val="395573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" grpId="0" animBg="1"/>
      <p:bldP spid="4" grpId="0" animBg="1"/>
      <p:bldP spid="7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03960EF-2C7E-4869-AC9E-3C4423830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57" y="1572563"/>
            <a:ext cx="4108940" cy="441438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0EAAB3-FC47-4277-8185-1CFEBDB3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5" y="1572563"/>
            <a:ext cx="6431452" cy="3712874"/>
          </a:xfrm>
          <a:prstGeom prst="rect">
            <a:avLst/>
          </a:prstGeom>
        </p:spPr>
      </p:pic>
      <p:sp>
        <p:nvSpPr>
          <p:cNvPr id="4" name="CaixaDeTexto 1">
            <a:extLst>
              <a:ext uri="{FF2B5EF4-FFF2-40B4-BE49-F238E27FC236}">
                <a16:creationId xmlns:a16="http://schemas.microsoft.com/office/drawing/2014/main" id="{4F545FE7-14C0-467A-BD4B-BA9D993F7CC6}"/>
              </a:ext>
            </a:extLst>
          </p:cNvPr>
          <p:cNvSpPr txBox="1"/>
          <p:nvPr/>
        </p:nvSpPr>
        <p:spPr>
          <a:xfrm>
            <a:off x="4384442" y="307717"/>
            <a:ext cx="3423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Óleos</a:t>
            </a:r>
            <a:r>
              <a:rPr lang="en-US" dirty="0"/>
              <a:t> </a:t>
            </a:r>
            <a:r>
              <a:rPr lang="en-US" dirty="0" err="1"/>
              <a:t>Vegetais</a:t>
            </a:r>
            <a:endParaRPr lang="en-US" dirty="0"/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A18A2F29-3775-4B9A-B210-63E56A60A89A}"/>
              </a:ext>
            </a:extLst>
          </p:cNvPr>
          <p:cNvCxnSpPr/>
          <p:nvPr/>
        </p:nvCxnSpPr>
        <p:spPr>
          <a:xfrm flipV="1">
            <a:off x="8503920" y="5833872"/>
            <a:ext cx="685800" cy="5120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0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F23E2CBA-DC90-4955-93F9-937F4196D80D}"/>
              </a:ext>
            </a:extLst>
          </p:cNvPr>
          <p:cNvGrpSpPr/>
          <p:nvPr/>
        </p:nvGrpSpPr>
        <p:grpSpPr>
          <a:xfrm>
            <a:off x="257908" y="1405708"/>
            <a:ext cx="11605846" cy="4538954"/>
            <a:chOff x="257908" y="1405708"/>
            <a:chExt cx="11605846" cy="4538954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A86F9E9C-23CC-4881-8C5B-A3217E058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908" y="1405708"/>
              <a:ext cx="11605846" cy="4538954"/>
            </a:xfrm>
            <a:prstGeom prst="rect">
              <a:avLst/>
            </a:prstGeom>
          </p:spPr>
        </p:pic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2A544B73-228B-4C5A-9277-CFE0320F109F}"/>
                </a:ext>
              </a:extLst>
            </p:cNvPr>
            <p:cNvCxnSpPr>
              <a:stCxn id="2" idx="1"/>
              <a:endCxn id="2" idx="3"/>
            </p:cNvCxnSpPr>
            <p:nvPr/>
          </p:nvCxnSpPr>
          <p:spPr>
            <a:xfrm>
              <a:off x="257908" y="3675185"/>
              <a:ext cx="11605846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97FAF229-443A-4F31-A5AF-9CA238ACB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08" y="1383394"/>
            <a:ext cx="4303778" cy="45612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EA7DB8F-0E7A-4A33-93E9-5DF098553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554" y="1398710"/>
            <a:ext cx="4648200" cy="4552950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7C2EEFE-BF9B-4647-9213-8403FF137A8D}"/>
              </a:ext>
            </a:extLst>
          </p:cNvPr>
          <p:cNvGrpSpPr/>
          <p:nvPr/>
        </p:nvGrpSpPr>
        <p:grpSpPr>
          <a:xfrm>
            <a:off x="5916168" y="1405709"/>
            <a:ext cx="1299386" cy="4545951"/>
            <a:chOff x="5916168" y="1405709"/>
            <a:chExt cx="1299386" cy="4545951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7F743F27-49D8-48B8-94EF-6FA4F5506247}"/>
                </a:ext>
              </a:extLst>
            </p:cNvPr>
            <p:cNvSpPr/>
            <p:nvPr/>
          </p:nvSpPr>
          <p:spPr>
            <a:xfrm>
              <a:off x="5916168" y="3313997"/>
              <a:ext cx="658368" cy="7223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5C6B2CF7-1257-4034-94FA-09F65B76228B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6245352" y="1405709"/>
              <a:ext cx="970202" cy="1908288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>
              <a:extLst>
                <a:ext uri="{FF2B5EF4-FFF2-40B4-BE49-F238E27FC236}">
                  <a16:creationId xmlns:a16="http://schemas.microsoft.com/office/drawing/2014/main" id="{C21DAF4B-BD7E-47CF-8E8D-F7319D2CD218}"/>
                </a:ext>
              </a:extLst>
            </p:cNvPr>
            <p:cNvCxnSpPr>
              <a:stCxn id="9" idx="4"/>
            </p:cNvCxnSpPr>
            <p:nvPr/>
          </p:nvCxnSpPr>
          <p:spPr>
            <a:xfrm>
              <a:off x="6245352" y="4036373"/>
              <a:ext cx="970202" cy="1915287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ixaDeTexto 1">
            <a:extLst>
              <a:ext uri="{FF2B5EF4-FFF2-40B4-BE49-F238E27FC236}">
                <a16:creationId xmlns:a16="http://schemas.microsoft.com/office/drawing/2014/main" id="{49AE6660-CBD4-4195-BDCA-9EA32E82573B}"/>
              </a:ext>
            </a:extLst>
          </p:cNvPr>
          <p:cNvSpPr txBox="1"/>
          <p:nvPr/>
        </p:nvSpPr>
        <p:spPr>
          <a:xfrm>
            <a:off x="4384442" y="307717"/>
            <a:ext cx="3423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Onde</a:t>
            </a:r>
            <a:r>
              <a:rPr lang="en-US" dirty="0"/>
              <a:t> é </a:t>
            </a:r>
            <a:r>
              <a:rPr lang="en-US" dirty="0" err="1"/>
              <a:t>Plantado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5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9EB2A47-E0D1-4EF7-9209-D229D02B9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59" y="1332273"/>
            <a:ext cx="4076700" cy="4776168"/>
          </a:xfrm>
          <a:prstGeom prst="rect">
            <a:avLst/>
          </a:prstGeom>
        </p:spPr>
      </p:pic>
      <p:pic>
        <p:nvPicPr>
          <p:cNvPr id="3" name="Imagem 4">
            <a:extLst>
              <a:ext uri="{FF2B5EF4-FFF2-40B4-BE49-F238E27FC236}">
                <a16:creationId xmlns:a16="http://schemas.microsoft.com/office/drawing/2014/main" id="{AEF53099-EABE-4D24-B546-EB68B625A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51" y="1332273"/>
            <a:ext cx="3613640" cy="48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880C579-EB46-48A3-9988-B63611A03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767" y="2686800"/>
            <a:ext cx="2876552" cy="2627400"/>
          </a:xfrm>
          <a:prstGeom prst="rect">
            <a:avLst/>
          </a:prstGeom>
        </p:spPr>
      </p:pic>
      <p:sp>
        <p:nvSpPr>
          <p:cNvPr id="5" name="CaixaDeTexto 1">
            <a:extLst>
              <a:ext uri="{FF2B5EF4-FFF2-40B4-BE49-F238E27FC236}">
                <a16:creationId xmlns:a16="http://schemas.microsoft.com/office/drawing/2014/main" id="{B7EC9FA1-C800-4DB4-87F1-D6B05F9C7710}"/>
              </a:ext>
            </a:extLst>
          </p:cNvPr>
          <p:cNvSpPr txBox="1"/>
          <p:nvPr/>
        </p:nvSpPr>
        <p:spPr>
          <a:xfrm>
            <a:off x="3725019" y="307717"/>
            <a:ext cx="47331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Fonte Nova e </a:t>
            </a:r>
            <a:r>
              <a:rPr lang="en-US" dirty="0" err="1"/>
              <a:t>Sustentável</a:t>
            </a:r>
            <a:endParaRPr lang="en-US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1D53BDB-032C-4930-9C0E-F2EA27C163E7}"/>
              </a:ext>
            </a:extLst>
          </p:cNvPr>
          <p:cNvGrpSpPr/>
          <p:nvPr/>
        </p:nvGrpSpPr>
        <p:grpSpPr>
          <a:xfrm>
            <a:off x="5855677" y="5314200"/>
            <a:ext cx="1603131" cy="234105"/>
            <a:chOff x="5855677" y="5314200"/>
            <a:chExt cx="1603131" cy="234105"/>
          </a:xfrm>
        </p:grpSpPr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D8C5CE29-BFFC-418D-A0B1-26B5F58AC61C}"/>
                </a:ext>
              </a:extLst>
            </p:cNvPr>
            <p:cNvCxnSpPr/>
            <p:nvPr/>
          </p:nvCxnSpPr>
          <p:spPr>
            <a:xfrm>
              <a:off x="5855677" y="5314200"/>
              <a:ext cx="0" cy="2161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AB53723D-6A2E-40EF-AECE-B1E236609CB5}"/>
                </a:ext>
              </a:extLst>
            </p:cNvPr>
            <p:cNvCxnSpPr/>
            <p:nvPr/>
          </p:nvCxnSpPr>
          <p:spPr>
            <a:xfrm>
              <a:off x="7458808" y="5332143"/>
              <a:ext cx="0" cy="2161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1D718317-F744-47A7-BBE3-DD04DB9674D2}"/>
              </a:ext>
            </a:extLst>
          </p:cNvPr>
          <p:cNvCxnSpPr>
            <a:endCxn id="4" idx="2"/>
          </p:cNvCxnSpPr>
          <p:nvPr/>
        </p:nvCxnSpPr>
        <p:spPr>
          <a:xfrm flipV="1">
            <a:off x="7458808" y="5314200"/>
            <a:ext cx="3059235" cy="400800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D8624E-1765-40E7-9B67-107BF185D8C1}"/>
              </a:ext>
            </a:extLst>
          </p:cNvPr>
          <p:cNvSpPr txBox="1"/>
          <p:nvPr/>
        </p:nvSpPr>
        <p:spPr>
          <a:xfrm>
            <a:off x="9640850" y="1605010"/>
            <a:ext cx="1754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00"/>
                </a:solidFill>
              </a:rPr>
              <a:t>Cupins</a:t>
            </a:r>
            <a:endParaRPr lang="en-GB" b="1" dirty="0">
              <a:solidFill>
                <a:srgbClr val="FF0000"/>
              </a:solidFill>
            </a:endParaRP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Terra </a:t>
            </a:r>
            <a:r>
              <a:rPr lang="en-GB" b="1" dirty="0" err="1">
                <a:solidFill>
                  <a:srgbClr val="FF0000"/>
                </a:solidFill>
              </a:rPr>
              <a:t>Degradada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7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61" y="1154754"/>
            <a:ext cx="6148754" cy="5181536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519819" y="304863"/>
            <a:ext cx="3165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/>
              <a:t>CO2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770" y="1846385"/>
            <a:ext cx="5805936" cy="36400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Elipse 4"/>
          <p:cNvSpPr/>
          <p:nvPr/>
        </p:nvSpPr>
        <p:spPr>
          <a:xfrm>
            <a:off x="9183524" y="4730262"/>
            <a:ext cx="1692612" cy="110783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88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858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4C8984-4989-4E0D-BE0A-7DBA3831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0" y="1264257"/>
            <a:ext cx="4559112" cy="504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C2FCC53-B18D-43BA-A3BC-223B6CDF3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632" y="1390963"/>
            <a:ext cx="6736082" cy="4427766"/>
          </a:xfrm>
          <a:prstGeom prst="rect">
            <a:avLst/>
          </a:prstGeom>
        </p:spPr>
      </p:pic>
      <p:sp>
        <p:nvSpPr>
          <p:cNvPr id="5" name="CaixaDeTexto 1">
            <a:extLst>
              <a:ext uri="{FF2B5EF4-FFF2-40B4-BE49-F238E27FC236}">
                <a16:creationId xmlns:a16="http://schemas.microsoft.com/office/drawing/2014/main" id="{54B8CFB1-F20E-4484-853A-AA19544DC329}"/>
              </a:ext>
            </a:extLst>
          </p:cNvPr>
          <p:cNvSpPr txBox="1"/>
          <p:nvPr/>
        </p:nvSpPr>
        <p:spPr>
          <a:xfrm>
            <a:off x="3725019" y="290133"/>
            <a:ext cx="47331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Ocorrência</a:t>
            </a:r>
            <a:r>
              <a:rPr lang="en-US" dirty="0"/>
              <a:t> e </a:t>
            </a:r>
            <a:r>
              <a:rPr lang="en-US" dirty="0" err="1"/>
              <a:t>Produtividade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9B1E91-0864-48F2-9A53-C0EE58356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" y="1197864"/>
            <a:ext cx="12172468" cy="4814666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7BD674C1-1E4E-4F36-B524-BF016861EF6C}"/>
              </a:ext>
            </a:extLst>
          </p:cNvPr>
          <p:cNvSpPr txBox="1"/>
          <p:nvPr/>
        </p:nvSpPr>
        <p:spPr>
          <a:xfrm>
            <a:off x="3725019" y="307717"/>
            <a:ext cx="47331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Ocorrência</a:t>
            </a:r>
            <a:r>
              <a:rPr lang="en-US" dirty="0"/>
              <a:t> Natural </a:t>
            </a:r>
            <a:r>
              <a:rPr lang="en-US" dirty="0" err="1"/>
              <a:t>Massiva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5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90A7FB6-A83A-4870-9C6D-6CEE071E6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9" y="1599247"/>
            <a:ext cx="8591550" cy="4391025"/>
          </a:xfrm>
          <a:prstGeom prst="rect">
            <a:avLst/>
          </a:prstGeom>
        </p:spPr>
      </p:pic>
      <p:sp>
        <p:nvSpPr>
          <p:cNvPr id="5" name="CaixaDeTexto 1">
            <a:extLst>
              <a:ext uri="{FF2B5EF4-FFF2-40B4-BE49-F238E27FC236}">
                <a16:creationId xmlns:a16="http://schemas.microsoft.com/office/drawing/2014/main" id="{8F6550BA-EDE8-49B7-80BD-543397B30C14}"/>
              </a:ext>
            </a:extLst>
          </p:cNvPr>
          <p:cNvSpPr txBox="1"/>
          <p:nvPr/>
        </p:nvSpPr>
        <p:spPr>
          <a:xfrm>
            <a:off x="3786566" y="307717"/>
            <a:ext cx="46188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Área</a:t>
            </a:r>
            <a:r>
              <a:rPr lang="en-US" dirty="0"/>
              <a:t> para </a:t>
            </a:r>
            <a:r>
              <a:rPr lang="en-US" dirty="0" err="1"/>
              <a:t>Substituir</a:t>
            </a:r>
            <a:r>
              <a:rPr lang="en-US" dirty="0"/>
              <a:t> </a:t>
            </a:r>
            <a:r>
              <a:rPr lang="en-US" dirty="0" err="1"/>
              <a:t>Fósseis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2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C588080-1AB8-49CD-A3FB-E57735368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70" y="2002814"/>
            <a:ext cx="9058275" cy="31337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2AE0CDE-DA3A-4417-A277-C84F0145F147}"/>
              </a:ext>
            </a:extLst>
          </p:cNvPr>
          <p:cNvSpPr txBox="1"/>
          <p:nvPr/>
        </p:nvSpPr>
        <p:spPr>
          <a:xfrm>
            <a:off x="4656417" y="290145"/>
            <a:ext cx="2907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Valor da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Produção</a:t>
            </a:r>
            <a:endParaRPr lang="en-GB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4AE09D70-0F29-4B38-BDCB-9C56F9485AE0}"/>
              </a:ext>
            </a:extLst>
          </p:cNvPr>
          <p:cNvCxnSpPr/>
          <p:nvPr/>
        </p:nvCxnSpPr>
        <p:spPr>
          <a:xfrm flipH="1">
            <a:off x="10260623" y="4237892"/>
            <a:ext cx="355722" cy="1934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07" y="1167927"/>
            <a:ext cx="9148602" cy="5591248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4087626" y="280285"/>
            <a:ext cx="4071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E47BC9D-21E7-404C-A30C-B055989D939B}"/>
              </a:ext>
            </a:extLst>
          </p:cNvPr>
          <p:cNvSpPr txBox="1"/>
          <p:nvPr/>
        </p:nvSpPr>
        <p:spPr>
          <a:xfrm>
            <a:off x="2875085" y="290145"/>
            <a:ext cx="6451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Brasil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mal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começou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fazer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agricultura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...</a:t>
            </a:r>
            <a:endParaRPr lang="en-GB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349597" y="5656988"/>
            <a:ext cx="74928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do Pasto = 100 MM ha</a:t>
            </a:r>
          </a:p>
          <a:p>
            <a:pPr algn="ctr"/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Consumo Global de Gasolina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32497"/>
            <a:ext cx="9906000" cy="4069207"/>
          </a:xfrm>
          <a:prstGeom prst="rect">
            <a:avLst/>
          </a:prstGeom>
        </p:spPr>
      </p:pic>
      <p:sp>
        <p:nvSpPr>
          <p:cNvPr id="7" name="CaixaDeTexto 1"/>
          <p:cNvSpPr txBox="1"/>
          <p:nvPr/>
        </p:nvSpPr>
        <p:spPr>
          <a:xfrm>
            <a:off x="4384442" y="307717"/>
            <a:ext cx="3423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Oportunidade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6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AE16F2-5CBA-461E-97BD-010584F66707}"/>
              </a:ext>
            </a:extLst>
          </p:cNvPr>
          <p:cNvSpPr txBox="1"/>
          <p:nvPr/>
        </p:nvSpPr>
        <p:spPr>
          <a:xfrm>
            <a:off x="4384442" y="307717"/>
            <a:ext cx="3423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Programas</a:t>
            </a:r>
            <a:r>
              <a:rPr lang="en-US" dirty="0"/>
              <a:t> </a:t>
            </a:r>
            <a:r>
              <a:rPr lang="en-US" dirty="0" err="1"/>
              <a:t>Brasileiros</a:t>
            </a:r>
            <a:endParaRPr 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040CC2A-BB9E-45EA-B1EB-60FD92DDC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66" y="1817021"/>
            <a:ext cx="3721160" cy="3195342"/>
          </a:xfrm>
          <a:prstGeom prst="rect">
            <a:avLst/>
          </a:prstGeom>
        </p:spPr>
      </p:pic>
      <p:pic>
        <p:nvPicPr>
          <p:cNvPr id="1028" name="Picture 4" descr="Resultado de imagem para plataforma biofuturo">
            <a:extLst>
              <a:ext uri="{FF2B5EF4-FFF2-40B4-BE49-F238E27FC236}">
                <a16:creationId xmlns:a16="http://schemas.microsoft.com/office/drawing/2014/main" id="{AA29FB6C-D40C-4B56-A5FE-3C5457DDF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99" y="1474910"/>
            <a:ext cx="3883154" cy="156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rota 2030">
            <a:extLst>
              <a:ext uri="{FF2B5EF4-FFF2-40B4-BE49-F238E27FC236}">
                <a16:creationId xmlns:a16="http://schemas.microsoft.com/office/drawing/2014/main" id="{B55AD06F-4B98-4192-9204-4E246DE9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99" y="352020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39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8E27A54-BF3B-4DEA-B15D-143DEF5DBA3B}"/>
              </a:ext>
            </a:extLst>
          </p:cNvPr>
          <p:cNvSpPr/>
          <p:nvPr/>
        </p:nvSpPr>
        <p:spPr>
          <a:xfrm>
            <a:off x="1957756" y="114284"/>
            <a:ext cx="8276490" cy="9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algn="ctr" defTabSz="508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6600"/>
                </a:solidFill>
                <a:ea typeface="MS PGothic" panose="020B0600070205080204" pitchFamily="34" charset="-128"/>
              </a:rPr>
              <a:t>Vetor Econômico para Novas Tecnologias de </a:t>
            </a:r>
          </a:p>
          <a:p>
            <a:pPr algn="ctr" defTabSz="508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6600"/>
                </a:solidFill>
                <a:ea typeface="MS PGothic" panose="020B0600070205080204" pitchFamily="34" charset="-128"/>
              </a:rPr>
              <a:t>Baixo Carbono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F1F3D07-5EA0-4B54-A808-684A4BED6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202" y="1530186"/>
            <a:ext cx="4425272" cy="3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70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EB6AFB2-C79F-4C1B-A28E-F994338C8CFE}"/>
              </a:ext>
            </a:extLst>
          </p:cNvPr>
          <p:cNvSpPr/>
          <p:nvPr/>
        </p:nvSpPr>
        <p:spPr>
          <a:xfrm>
            <a:off x="1579685" y="257128"/>
            <a:ext cx="90502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/>
          <a:p>
            <a:pPr algn="ctr" defTabSz="508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006600"/>
                </a:solidFill>
                <a:ea typeface="MS PGothic" panose="020B0600070205080204" pitchFamily="34" charset="-128"/>
              </a:rPr>
              <a:t>O que é o </a:t>
            </a:r>
            <a:r>
              <a:rPr lang="en-GB" sz="2800" b="1" dirty="0" err="1">
                <a:solidFill>
                  <a:srgbClr val="006600"/>
                </a:solidFill>
                <a:ea typeface="MS PGothic" panose="020B0600070205080204" pitchFamily="34" charset="-128"/>
              </a:rPr>
              <a:t>RenovaBio</a:t>
            </a:r>
            <a:endParaRPr lang="en-GB" sz="2800" b="1" dirty="0">
              <a:solidFill>
                <a:srgbClr val="0066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Sinal de Subtração 2">
            <a:extLst>
              <a:ext uri="{FF2B5EF4-FFF2-40B4-BE49-F238E27FC236}">
                <a16:creationId xmlns:a16="http://schemas.microsoft.com/office/drawing/2014/main" id="{A70B4688-5013-4F3F-82FF-B0588184C417}"/>
              </a:ext>
            </a:extLst>
          </p:cNvPr>
          <p:cNvSpPr/>
          <p:nvPr/>
        </p:nvSpPr>
        <p:spPr>
          <a:xfrm>
            <a:off x="4038133" y="2063031"/>
            <a:ext cx="849085" cy="683985"/>
          </a:xfrm>
          <a:prstGeom prst="mathMin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  <p:sp>
        <p:nvSpPr>
          <p:cNvPr id="4" name="Igual a 3">
            <a:extLst>
              <a:ext uri="{FF2B5EF4-FFF2-40B4-BE49-F238E27FC236}">
                <a16:creationId xmlns:a16="http://schemas.microsoft.com/office/drawing/2014/main" id="{F04D3F11-800F-470E-B0F1-4DEC05F0AE2C}"/>
              </a:ext>
            </a:extLst>
          </p:cNvPr>
          <p:cNvSpPr/>
          <p:nvPr/>
        </p:nvSpPr>
        <p:spPr>
          <a:xfrm>
            <a:off x="6868421" y="2116872"/>
            <a:ext cx="872671" cy="613228"/>
          </a:xfrm>
          <a:prstGeom prst="mathEqual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>
              <a:solidFill>
                <a:schemeClr val="tx1"/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3853FC6-DF4C-484A-9C23-82EB09F0FDE9}"/>
              </a:ext>
            </a:extLst>
          </p:cNvPr>
          <p:cNvGrpSpPr/>
          <p:nvPr/>
        </p:nvGrpSpPr>
        <p:grpSpPr>
          <a:xfrm>
            <a:off x="7932426" y="1535591"/>
            <a:ext cx="1947947" cy="2471678"/>
            <a:chOff x="6869259" y="2115887"/>
            <a:chExt cx="1947947" cy="2471678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7B6C6D9-927E-4642-8363-987292ABE182}"/>
                </a:ext>
              </a:extLst>
            </p:cNvPr>
            <p:cNvSpPr txBox="1"/>
            <p:nvPr/>
          </p:nvSpPr>
          <p:spPr>
            <a:xfrm>
              <a:off x="7323848" y="4044981"/>
              <a:ext cx="1105046" cy="542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63" b="1">
                  <a:solidFill>
                    <a:schemeClr val="accent6">
                      <a:lumMod val="75000"/>
                    </a:schemeClr>
                  </a:solidFill>
                </a:rPr>
                <a:t>Mitigation</a:t>
              </a:r>
            </a:p>
            <a:p>
              <a:pPr algn="ctr"/>
              <a:r>
                <a:rPr lang="en-GB" sz="1463" b="1">
                  <a:solidFill>
                    <a:schemeClr val="accent6">
                      <a:lumMod val="75000"/>
                    </a:schemeClr>
                  </a:solidFill>
                </a:rPr>
                <a:t>g CO</a:t>
              </a:r>
              <a:r>
                <a:rPr lang="en-GB" sz="1463" b="1" baseline="-2500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GB" sz="1463" b="1">
                  <a:solidFill>
                    <a:schemeClr val="accent6">
                      <a:lumMod val="75000"/>
                    </a:schemeClr>
                  </a:solidFill>
                </a:rPr>
                <a:t>eq/MJ</a:t>
              </a:r>
            </a:p>
          </p:txBody>
        </p:sp>
        <p:pic>
          <p:nvPicPr>
            <p:cNvPr id="7" name="Picture 2" descr="Image result for co2">
              <a:extLst>
                <a:ext uri="{FF2B5EF4-FFF2-40B4-BE49-F238E27FC236}">
                  <a16:creationId xmlns:a16="http://schemas.microsoft.com/office/drawing/2014/main" id="{DF9220CB-5C17-4561-9622-E5482A601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259" y="2115887"/>
              <a:ext cx="1947947" cy="1938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F3DBC7B-4630-48C4-89D5-A465B997737F}"/>
              </a:ext>
            </a:extLst>
          </p:cNvPr>
          <p:cNvGrpSpPr/>
          <p:nvPr/>
        </p:nvGrpSpPr>
        <p:grpSpPr>
          <a:xfrm>
            <a:off x="2377063" y="1761594"/>
            <a:ext cx="1364755" cy="2245676"/>
            <a:chOff x="1313896" y="2341890"/>
            <a:chExt cx="1364755" cy="2245676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88AEE1F-4D33-4667-9426-CC35D12A9645}"/>
                </a:ext>
              </a:extLst>
            </p:cNvPr>
            <p:cNvSpPr txBox="1"/>
            <p:nvPr/>
          </p:nvSpPr>
          <p:spPr>
            <a:xfrm>
              <a:off x="1431842" y="4044982"/>
              <a:ext cx="1105046" cy="542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63" b="1"/>
                <a:t>Fossile Fuel</a:t>
              </a:r>
            </a:p>
            <a:p>
              <a:pPr algn="ctr"/>
              <a:r>
                <a:rPr lang="en-GB" sz="1463" b="1"/>
                <a:t>g CO</a:t>
              </a:r>
              <a:r>
                <a:rPr lang="en-GB" sz="1463" b="1" baseline="-25000"/>
                <a:t>2</a:t>
              </a:r>
              <a:r>
                <a:rPr lang="en-GB" sz="1463" b="1"/>
                <a:t>eq/MJ</a:t>
              </a: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C9A53138-BFA0-44A8-9DA3-4FB4F27F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896" y="2341890"/>
              <a:ext cx="1364755" cy="1455739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1462569-7701-42F5-A130-6366F86ACF22}"/>
              </a:ext>
            </a:extLst>
          </p:cNvPr>
          <p:cNvGrpSpPr/>
          <p:nvPr/>
        </p:nvGrpSpPr>
        <p:grpSpPr>
          <a:xfrm>
            <a:off x="5183535" y="1761594"/>
            <a:ext cx="1364755" cy="2245675"/>
            <a:chOff x="4120368" y="2341890"/>
            <a:chExt cx="1364755" cy="2245675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1C9B243-6572-424E-A79E-8DAE55050D1A}"/>
                </a:ext>
              </a:extLst>
            </p:cNvPr>
            <p:cNvSpPr txBox="1"/>
            <p:nvPr/>
          </p:nvSpPr>
          <p:spPr>
            <a:xfrm>
              <a:off x="4262129" y="4044981"/>
              <a:ext cx="1105046" cy="542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63" b="1">
                  <a:solidFill>
                    <a:schemeClr val="accent6">
                      <a:lumMod val="75000"/>
                    </a:schemeClr>
                  </a:solidFill>
                </a:rPr>
                <a:t>BioFuel</a:t>
              </a:r>
            </a:p>
            <a:p>
              <a:pPr algn="ctr"/>
              <a:r>
                <a:rPr lang="en-GB" sz="1463" b="1">
                  <a:solidFill>
                    <a:schemeClr val="accent6">
                      <a:lumMod val="75000"/>
                    </a:schemeClr>
                  </a:solidFill>
                </a:rPr>
                <a:t>g CO</a:t>
              </a:r>
              <a:r>
                <a:rPr lang="en-GB" sz="1463" b="1" baseline="-2500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GB" sz="1463" b="1">
                  <a:solidFill>
                    <a:schemeClr val="accent6">
                      <a:lumMod val="75000"/>
                    </a:schemeClr>
                  </a:solidFill>
                </a:rPr>
                <a:t>eq/MJ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B865EBD-CFE1-4639-891E-2CE1B85E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20368" y="2341890"/>
              <a:ext cx="1364755" cy="1455739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CA0273E-4180-41AC-9585-BCC672196A65}"/>
              </a:ext>
            </a:extLst>
          </p:cNvPr>
          <p:cNvGrpSpPr/>
          <p:nvPr/>
        </p:nvGrpSpPr>
        <p:grpSpPr>
          <a:xfrm>
            <a:off x="3272635" y="4553857"/>
            <a:ext cx="5666903" cy="1894681"/>
            <a:chOff x="3272636" y="4007268"/>
            <a:chExt cx="5666903" cy="1894681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DF16CFD1-7D21-4E74-8F93-FB5D33C968A8}"/>
                </a:ext>
              </a:extLst>
            </p:cNvPr>
            <p:cNvSpPr txBox="1"/>
            <p:nvPr/>
          </p:nvSpPr>
          <p:spPr bwMode="auto">
            <a:xfrm>
              <a:off x="3272636" y="4332291"/>
              <a:ext cx="2688550" cy="1569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37" tIns="45719" rIns="91437" bIns="45719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9600" b="1" dirty="0">
                  <a:solidFill>
                    <a:srgbClr val="366E30"/>
                  </a:solidFill>
                  <a:latin typeface="+mn-lt"/>
                </a:rPr>
                <a:t>CBIO</a:t>
              </a:r>
            </a:p>
          </p:txBody>
        </p:sp>
        <p:cxnSp>
          <p:nvCxnSpPr>
            <p:cNvPr id="17" name="Conector: Angulado 16">
              <a:extLst>
                <a:ext uri="{FF2B5EF4-FFF2-40B4-BE49-F238E27FC236}">
                  <a16:creationId xmlns:a16="http://schemas.microsoft.com/office/drawing/2014/main" id="{ABD1EE4C-6F15-4292-BF7D-14FC5F89A4DF}"/>
                </a:ext>
              </a:extLst>
            </p:cNvPr>
            <p:cNvCxnSpPr>
              <a:stCxn id="6" idx="2"/>
            </p:cNvCxnSpPr>
            <p:nvPr/>
          </p:nvCxnSpPr>
          <p:spPr>
            <a:xfrm rot="5400000">
              <a:off x="7114893" y="3292474"/>
              <a:ext cx="1109851" cy="2539440"/>
            </a:xfrm>
            <a:prstGeom prst="bentConnector2">
              <a:avLst/>
            </a:prstGeom>
            <a:ln w="5715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E757CB9-7004-4A6B-B721-7871E7844012}"/>
              </a:ext>
            </a:extLst>
          </p:cNvPr>
          <p:cNvSpPr txBox="1"/>
          <p:nvPr/>
        </p:nvSpPr>
        <p:spPr>
          <a:xfrm>
            <a:off x="2622554" y="1252631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100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A372FFA-DC9D-45BD-878E-7BF101F8DB90}"/>
              </a:ext>
            </a:extLst>
          </p:cNvPr>
          <p:cNvSpPr txBox="1"/>
          <p:nvPr/>
        </p:nvSpPr>
        <p:spPr>
          <a:xfrm>
            <a:off x="5521722" y="127398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20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C1A40B9-4ECF-415E-9081-999D31B36991}"/>
              </a:ext>
            </a:extLst>
          </p:cNvPr>
          <p:cNvSpPr txBox="1"/>
          <p:nvPr/>
        </p:nvSpPr>
        <p:spPr>
          <a:xfrm>
            <a:off x="3985760" y="4198579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accent6">
                    <a:lumMod val="75000"/>
                  </a:schemeClr>
                </a:solidFill>
              </a:rPr>
              <a:t>$80</a:t>
            </a:r>
          </a:p>
        </p:txBody>
      </p:sp>
    </p:spTree>
    <p:extLst>
      <p:ext uri="{BB962C8B-B14F-4D97-AF65-F5344CB8AC3E}">
        <p14:creationId xmlns:p14="http://schemas.microsoft.com/office/powerpoint/2010/main" val="190319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2" y="1623888"/>
            <a:ext cx="1269678" cy="458760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704" y="1605779"/>
            <a:ext cx="1269678" cy="45995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835" y="1635515"/>
            <a:ext cx="1293634" cy="458760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60" y="1560904"/>
            <a:ext cx="934290" cy="465947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9205" y="1607507"/>
            <a:ext cx="1233744" cy="4611562"/>
          </a:xfrm>
          <a:prstGeom prst="rect">
            <a:avLst/>
          </a:prstGeom>
        </p:spPr>
      </p:pic>
      <p:sp>
        <p:nvSpPr>
          <p:cNvPr id="7" name="CaixaDeTexto 9"/>
          <p:cNvSpPr txBox="1"/>
          <p:nvPr/>
        </p:nvSpPr>
        <p:spPr>
          <a:xfrm>
            <a:off x="4679683" y="291712"/>
            <a:ext cx="28372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Moeda</a:t>
            </a:r>
            <a:r>
              <a:rPr lang="en-US" dirty="0"/>
              <a:t> Verde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EA0C6FD-E2A1-4269-9003-E08DB3CD3C10}"/>
              </a:ext>
            </a:extLst>
          </p:cNvPr>
          <p:cNvSpPr txBox="1"/>
          <p:nvPr/>
        </p:nvSpPr>
        <p:spPr>
          <a:xfrm>
            <a:off x="7622330" y="1484385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>
                <a:solidFill>
                  <a:schemeClr val="accent6">
                    <a:lumMod val="75000"/>
                  </a:schemeClr>
                </a:solidFill>
              </a:rPr>
              <a:t>BioDiesel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F231FA0-7F64-4B2B-A4E1-14D824024FE2}"/>
              </a:ext>
            </a:extLst>
          </p:cNvPr>
          <p:cNvSpPr txBox="1"/>
          <p:nvPr/>
        </p:nvSpPr>
        <p:spPr>
          <a:xfrm>
            <a:off x="7622330" y="2854967"/>
            <a:ext cx="1162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>
                <a:solidFill>
                  <a:schemeClr val="accent6">
                    <a:lumMod val="75000"/>
                  </a:schemeClr>
                </a:solidFill>
              </a:rPr>
              <a:t>BioQAV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C22CC87-2FDA-4B46-8C37-AB61F2952B7F}"/>
              </a:ext>
            </a:extLst>
          </p:cNvPr>
          <p:cNvSpPr txBox="1"/>
          <p:nvPr/>
        </p:nvSpPr>
        <p:spPr>
          <a:xfrm>
            <a:off x="7622330" y="3540258"/>
            <a:ext cx="1185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Butanol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9759787-FB5B-4F9D-99F2-5253F71112C6}"/>
              </a:ext>
            </a:extLst>
          </p:cNvPr>
          <p:cNvSpPr txBox="1"/>
          <p:nvPr/>
        </p:nvSpPr>
        <p:spPr>
          <a:xfrm>
            <a:off x="7622330" y="4225549"/>
            <a:ext cx="214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Green </a:t>
            </a:r>
            <a:r>
              <a:rPr lang="pt-BR" sz="2400" b="1" dirty="0" err="1">
                <a:solidFill>
                  <a:schemeClr val="accent6">
                    <a:lumMod val="75000"/>
                  </a:schemeClr>
                </a:solidFill>
              </a:rPr>
              <a:t>Ethylene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E0BBB38-303B-4535-BA61-D1150F9D7D09}"/>
              </a:ext>
            </a:extLst>
          </p:cNvPr>
          <p:cNvSpPr txBox="1"/>
          <p:nvPr/>
        </p:nvSpPr>
        <p:spPr>
          <a:xfrm>
            <a:off x="7622330" y="4910840"/>
            <a:ext cx="2325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Green </a:t>
            </a:r>
            <a:r>
              <a:rPr lang="pt-BR" sz="2400" b="1" dirty="0" err="1">
                <a:solidFill>
                  <a:schemeClr val="accent6">
                    <a:lumMod val="75000"/>
                  </a:schemeClr>
                </a:solidFill>
              </a:rPr>
              <a:t>Propylene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Resultado de imagem para green coin">
            <a:extLst>
              <a:ext uri="{FF2B5EF4-FFF2-40B4-BE49-F238E27FC236}">
                <a16:creationId xmlns:a16="http://schemas.microsoft.com/office/drawing/2014/main" id="{0BC0A98D-A185-48DD-ADFF-3556226E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649" y="247245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70F086C-34C6-4ACF-9530-31581D5B1802}"/>
              </a:ext>
            </a:extLst>
          </p:cNvPr>
          <p:cNvSpPr txBox="1"/>
          <p:nvPr/>
        </p:nvSpPr>
        <p:spPr>
          <a:xfrm>
            <a:off x="7622330" y="2169676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>
                <a:solidFill>
                  <a:schemeClr val="accent6">
                    <a:lumMod val="75000"/>
                  </a:schemeClr>
                </a:solidFill>
              </a:rPr>
              <a:t>BioGas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5A9AB69-04BB-4A38-A7B8-FE3A302E9479}"/>
              </a:ext>
            </a:extLst>
          </p:cNvPr>
          <p:cNvSpPr txBox="1"/>
          <p:nvPr/>
        </p:nvSpPr>
        <p:spPr>
          <a:xfrm>
            <a:off x="7622330" y="5596128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.............</a:t>
            </a:r>
          </a:p>
        </p:txBody>
      </p:sp>
    </p:spTree>
    <p:extLst>
      <p:ext uri="{BB962C8B-B14F-4D97-AF65-F5344CB8AC3E}">
        <p14:creationId xmlns:p14="http://schemas.microsoft.com/office/powerpoint/2010/main" val="420511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730017" y="283793"/>
            <a:ext cx="27319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 err="1"/>
              <a:t>Aumento</a:t>
            </a:r>
            <a:r>
              <a:rPr lang="en-US" altLang="pt-BR" dirty="0"/>
              <a:t> do CO2</a:t>
            </a:r>
          </a:p>
        </p:txBody>
      </p:sp>
      <p:pic>
        <p:nvPicPr>
          <p:cNvPr id="1026" name="Picture 2" descr="http://planetasustentavel.abril.com.br/blog/blog-do-clima/files/2013/08/image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11" y="1256458"/>
            <a:ext cx="523875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lanetasustentavel.abril.com.br/blog/blog-do-clima/files/2013/08/image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2158326"/>
            <a:ext cx="523875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lanetasustentavel.abril.com.br/blog/blog-do-clima/files/2013/08/image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16" y="3060195"/>
            <a:ext cx="523875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de seta reta 3"/>
          <p:cNvCxnSpPr/>
          <p:nvPr/>
        </p:nvCxnSpPr>
        <p:spPr>
          <a:xfrm flipV="1">
            <a:off x="9807390" y="3433482"/>
            <a:ext cx="519953" cy="2420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1415634" y="5274830"/>
            <a:ext cx="367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2,13 </a:t>
            </a:r>
            <a:r>
              <a:rPr lang="pt-BR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GTc</a:t>
            </a:r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pt-BR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ppm</a:t>
            </a:r>
            <a:endParaRPr lang="pt-B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lanetasustentavel.abril.com.br/blog/blog-do-clima/files/2013/08/image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46" y="1733617"/>
            <a:ext cx="6929510" cy="39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>
          <a:xfrm flipV="1">
            <a:off x="9219303" y="1733617"/>
            <a:ext cx="341453" cy="6692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9219302" y="2436676"/>
            <a:ext cx="615488" cy="45748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388838" y="54866"/>
            <a:ext cx="34143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 err="1"/>
              <a:t>Efeito</a:t>
            </a:r>
            <a:r>
              <a:rPr lang="en-US" altLang="pt-BR" dirty="0"/>
              <a:t> da </a:t>
            </a:r>
            <a:r>
              <a:rPr lang="en-US" altLang="pt-BR" dirty="0" err="1"/>
              <a:t>Biomassa</a:t>
            </a:r>
            <a:endParaRPr lang="en-US" altLang="pt-BR" dirty="0"/>
          </a:p>
        </p:txBody>
      </p:sp>
      <p:grpSp>
        <p:nvGrpSpPr>
          <p:cNvPr id="4" name="Agrupar 3"/>
          <p:cNvGrpSpPr/>
          <p:nvPr/>
        </p:nvGrpSpPr>
        <p:grpSpPr>
          <a:xfrm>
            <a:off x="8859311" y="2000992"/>
            <a:ext cx="1310597" cy="648072"/>
            <a:chOff x="7716310" y="1580368"/>
            <a:chExt cx="1310597" cy="648072"/>
          </a:xfrm>
        </p:grpSpPr>
        <p:sp>
          <p:nvSpPr>
            <p:cNvPr id="12" name="CaixaDeTexto 11"/>
            <p:cNvSpPr txBox="1"/>
            <p:nvPr/>
          </p:nvSpPr>
          <p:spPr>
            <a:xfrm>
              <a:off x="8400132" y="1688458"/>
              <a:ext cx="626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Symbol" panose="05050102010706020507" pitchFamily="18" charset="2"/>
                </a:rPr>
                <a:t>b&gt;a</a:t>
              </a:r>
            </a:p>
          </p:txBody>
        </p:sp>
        <p:sp>
          <p:nvSpPr>
            <p:cNvPr id="16" name="Arco 15"/>
            <p:cNvSpPr/>
            <p:nvPr/>
          </p:nvSpPr>
          <p:spPr>
            <a:xfrm rot="2367082">
              <a:off x="7716310" y="1580368"/>
              <a:ext cx="689430" cy="648072"/>
            </a:xfrm>
            <a:prstGeom prst="arc">
              <a:avLst>
                <a:gd name="adj1" fmla="val 16200000"/>
                <a:gd name="adj2" fmla="val 44637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4195693" y="5742852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Engenharia de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9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>
            <a:extLst>
              <a:ext uri="{FF2B5EF4-FFF2-40B4-BE49-F238E27FC236}">
                <a16:creationId xmlns:a16="http://schemas.microsoft.com/office/drawing/2014/main" id="{A9618D63-4784-4E93-AC8B-D7E34B4EE4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472" y="6325299"/>
            <a:ext cx="2455906" cy="532701"/>
          </a:xfrm>
          <a:prstGeom prst="rect">
            <a:avLst/>
          </a:prstGeom>
        </p:spPr>
      </p:pic>
      <p:pic>
        <p:nvPicPr>
          <p:cNvPr id="40" name="Picture 2" descr="Resultado de imagem para phantom micasense">
            <a:extLst>
              <a:ext uri="{FF2B5EF4-FFF2-40B4-BE49-F238E27FC236}">
                <a16:creationId xmlns:a16="http://schemas.microsoft.com/office/drawing/2014/main" id="{6D89142C-7084-492C-B9A5-F708E9ABC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48" y="2496271"/>
            <a:ext cx="2232892" cy="10857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9" b="12601"/>
          <a:stretch/>
        </p:blipFill>
        <p:spPr>
          <a:xfrm>
            <a:off x="7606074" y="3676116"/>
            <a:ext cx="1847593" cy="2588300"/>
          </a:xfrm>
          <a:prstGeom prst="rect">
            <a:avLst/>
          </a:prstGeom>
        </p:spPr>
      </p:pic>
      <p:pic>
        <p:nvPicPr>
          <p:cNvPr id="16" name="Imagem 15" descr="Grade Reduzida.tif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4" t="13813" r="1829" b="12097"/>
          <a:stretch/>
        </p:blipFill>
        <p:spPr>
          <a:xfrm>
            <a:off x="1782886" y="4403936"/>
            <a:ext cx="2659516" cy="1523060"/>
          </a:xfrm>
          <a:prstGeom prst="rect">
            <a:avLst/>
          </a:prstGeom>
        </p:spPr>
      </p:pic>
      <p:sp>
        <p:nvSpPr>
          <p:cNvPr id="24" name="Fluxograma: Processo Alternativo 23"/>
          <p:cNvSpPr/>
          <p:nvPr/>
        </p:nvSpPr>
        <p:spPr>
          <a:xfrm>
            <a:off x="106863" y="945236"/>
            <a:ext cx="2339701" cy="67332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ysClr val="windowText" lastClr="000000"/>
                </a:solidFill>
              </a:rPr>
              <a:t>Soil</a:t>
            </a:r>
            <a:r>
              <a:rPr lang="pt-BR" b="1" dirty="0">
                <a:solidFill>
                  <a:sysClr val="windowText" lastClr="000000"/>
                </a:solidFill>
              </a:rPr>
              <a:t> </a:t>
            </a:r>
            <a:r>
              <a:rPr lang="pt-BR" b="1" dirty="0" err="1">
                <a:solidFill>
                  <a:sysClr val="windowText" lastClr="000000"/>
                </a:solidFill>
              </a:rPr>
              <a:t>Spatial</a:t>
            </a:r>
            <a:r>
              <a:rPr lang="pt-BR" b="1" dirty="0">
                <a:solidFill>
                  <a:sysClr val="windowText" lastClr="000000"/>
                </a:solidFill>
              </a:rPr>
              <a:t> </a:t>
            </a:r>
            <a:r>
              <a:rPr lang="pt-BR" b="1" dirty="0" err="1">
                <a:solidFill>
                  <a:sysClr val="windowText" lastClr="000000"/>
                </a:solidFill>
              </a:rPr>
              <a:t>Variability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5" name="Fluxograma: Processo Alternativo 24"/>
          <p:cNvSpPr/>
          <p:nvPr/>
        </p:nvSpPr>
        <p:spPr>
          <a:xfrm>
            <a:off x="7404958" y="3497929"/>
            <a:ext cx="2339701" cy="67332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ysClr val="windowText" lastClr="000000"/>
                </a:solidFill>
              </a:rPr>
              <a:t>Sugarcane</a:t>
            </a:r>
            <a:r>
              <a:rPr lang="pt-BR" b="1" dirty="0">
                <a:solidFill>
                  <a:sysClr val="windowText" lastClr="000000"/>
                </a:solidFill>
              </a:rPr>
              <a:t> </a:t>
            </a:r>
            <a:r>
              <a:rPr lang="pt-BR" b="1" dirty="0" err="1">
                <a:solidFill>
                  <a:sysClr val="windowText" lastClr="000000"/>
                </a:solidFill>
              </a:rPr>
              <a:t>Nutritional</a:t>
            </a:r>
            <a:r>
              <a:rPr lang="pt-BR" b="1" dirty="0">
                <a:solidFill>
                  <a:sysClr val="windowText" lastClr="000000"/>
                </a:solidFill>
              </a:rPr>
              <a:t> Status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6" name="Fluxograma: Processo Alternativo 25"/>
          <p:cNvSpPr/>
          <p:nvPr/>
        </p:nvSpPr>
        <p:spPr>
          <a:xfrm>
            <a:off x="2309095" y="3835705"/>
            <a:ext cx="2339701" cy="67332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ysClr val="windowText" lastClr="000000"/>
                </a:solidFill>
              </a:rPr>
              <a:t>Precision</a:t>
            </a:r>
            <a:r>
              <a:rPr lang="pt-BR" b="1" dirty="0">
                <a:solidFill>
                  <a:sysClr val="windowText" lastClr="000000"/>
                </a:solidFill>
              </a:rPr>
              <a:t> </a:t>
            </a:r>
            <a:r>
              <a:rPr lang="pt-BR" b="1" dirty="0" err="1">
                <a:solidFill>
                  <a:sysClr val="windowText" lastClr="000000"/>
                </a:solidFill>
              </a:rPr>
              <a:t>Production</a:t>
            </a:r>
            <a:r>
              <a:rPr lang="pt-BR" b="1" dirty="0">
                <a:solidFill>
                  <a:sysClr val="windowText" lastClr="000000"/>
                </a:solidFill>
              </a:rPr>
              <a:t> </a:t>
            </a:r>
            <a:r>
              <a:rPr lang="pt-BR" b="1" dirty="0" err="1">
                <a:solidFill>
                  <a:sysClr val="windowText" lastClr="000000"/>
                </a:solidFill>
              </a:rPr>
              <a:t>Environments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60465" r="52142" b="6582"/>
          <a:stretch/>
        </p:blipFill>
        <p:spPr>
          <a:xfrm>
            <a:off x="773895" y="5497961"/>
            <a:ext cx="2568684" cy="1299004"/>
          </a:xfrm>
          <a:prstGeom prst="rect">
            <a:avLst/>
          </a:prstGeom>
        </p:spPr>
      </p:pic>
      <p:sp>
        <p:nvSpPr>
          <p:cNvPr id="30" name="Fluxograma: Processo Alternativo 29"/>
          <p:cNvSpPr/>
          <p:nvPr/>
        </p:nvSpPr>
        <p:spPr>
          <a:xfrm>
            <a:off x="7976233" y="563911"/>
            <a:ext cx="2339701" cy="67332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ysClr val="windowText" lastClr="000000"/>
                </a:solidFill>
              </a:rPr>
              <a:t>Yield</a:t>
            </a:r>
            <a:r>
              <a:rPr lang="pt-BR" b="1" dirty="0">
                <a:solidFill>
                  <a:sysClr val="windowText" lastClr="000000"/>
                </a:solidFill>
              </a:rPr>
              <a:t> </a:t>
            </a:r>
            <a:r>
              <a:rPr lang="pt-BR" b="1" dirty="0" err="1">
                <a:solidFill>
                  <a:sysClr val="windowText" lastClr="000000"/>
                </a:solidFill>
              </a:rPr>
              <a:t>Mapping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9259147" y="3417667"/>
            <a:ext cx="3621882" cy="2349774"/>
          </a:xfrm>
          <a:prstGeom prst="rect">
            <a:avLst/>
          </a:prstGeom>
        </p:spPr>
      </p:pic>
      <p:sp>
        <p:nvSpPr>
          <p:cNvPr id="34" name="Fluxograma: Processo Alternativo 33"/>
          <p:cNvSpPr/>
          <p:nvPr/>
        </p:nvSpPr>
        <p:spPr>
          <a:xfrm>
            <a:off x="4806604" y="4091733"/>
            <a:ext cx="2339701" cy="67332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ysClr val="windowText" lastClr="000000"/>
                </a:solidFill>
              </a:rPr>
              <a:t>Weed</a:t>
            </a:r>
            <a:r>
              <a:rPr lang="pt-BR" b="1" dirty="0">
                <a:solidFill>
                  <a:sysClr val="windowText" lastClr="000000"/>
                </a:solidFill>
              </a:rPr>
              <a:t> </a:t>
            </a:r>
            <a:r>
              <a:rPr lang="pt-BR" b="1" dirty="0" err="1">
                <a:solidFill>
                  <a:sysClr val="windowText" lastClr="000000"/>
                </a:solidFill>
              </a:rPr>
              <a:t>Mapping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BA51A97F-F5B1-485A-9245-4DB5DBA9CF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776"/>
          <a:stretch/>
        </p:blipFill>
        <p:spPr>
          <a:xfrm>
            <a:off x="7391239" y="1864495"/>
            <a:ext cx="2325233" cy="1523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F0CD0927-D950-4427-B6E0-8090630512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1"/>
          <a:stretch/>
        </p:blipFill>
        <p:spPr>
          <a:xfrm>
            <a:off x="124216" y="1496455"/>
            <a:ext cx="2339701" cy="1556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91A32486-50C8-4CCE-80EC-2064A85AC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4272" y="2202823"/>
            <a:ext cx="2337570" cy="1523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1490" r="2468" b="1537"/>
          <a:stretch/>
        </p:blipFill>
        <p:spPr>
          <a:xfrm>
            <a:off x="43173" y="1934164"/>
            <a:ext cx="2107070" cy="3004986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C5E657D-745C-46D7-8A87-151DC6B2A06F}"/>
              </a:ext>
            </a:extLst>
          </p:cNvPr>
          <p:cNvCxnSpPr>
            <a:cxnSpLocks/>
          </p:cNvCxnSpPr>
          <p:nvPr/>
        </p:nvCxnSpPr>
        <p:spPr>
          <a:xfrm flipH="1">
            <a:off x="733922" y="5158182"/>
            <a:ext cx="1080284" cy="89162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0AE1EEF7-8642-4AF6-950D-DA3359803883}"/>
              </a:ext>
            </a:extLst>
          </p:cNvPr>
          <p:cNvCxnSpPr>
            <a:cxnSpLocks/>
          </p:cNvCxnSpPr>
          <p:nvPr/>
        </p:nvCxnSpPr>
        <p:spPr>
          <a:xfrm flipH="1">
            <a:off x="2418731" y="5631184"/>
            <a:ext cx="1080284" cy="89162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79074C2F-E08C-4E35-BD31-4F00A9BEC763}"/>
              </a:ext>
            </a:extLst>
          </p:cNvPr>
          <p:cNvCxnSpPr>
            <a:cxnSpLocks/>
          </p:cNvCxnSpPr>
          <p:nvPr/>
        </p:nvCxnSpPr>
        <p:spPr>
          <a:xfrm flipH="1">
            <a:off x="3121691" y="5615673"/>
            <a:ext cx="1080284" cy="89162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m 35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2" b="25494"/>
          <a:stretch/>
        </p:blipFill>
        <p:spPr bwMode="auto">
          <a:xfrm>
            <a:off x="4570330" y="4980560"/>
            <a:ext cx="2838780" cy="1731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mage result for drone batmap">
            <a:extLst>
              <a:ext uri="{FF2B5EF4-FFF2-40B4-BE49-F238E27FC236}">
                <a16:creationId xmlns:a16="http://schemas.microsoft.com/office/drawing/2014/main" id="{D1981070-F0CF-498B-9D0C-A518C44BD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02"/>
          <a:stretch/>
        </p:blipFill>
        <p:spPr bwMode="auto">
          <a:xfrm>
            <a:off x="4462947" y="3416090"/>
            <a:ext cx="2642058" cy="6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lhedora cana">
            <a:extLst>
              <a:ext uri="{FF2B5EF4-FFF2-40B4-BE49-F238E27FC236}">
                <a16:creationId xmlns:a16="http://schemas.microsoft.com/office/drawing/2014/main" id="{E25B169D-B3DA-4F93-8157-11B854768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28" y="1127861"/>
            <a:ext cx="2566394" cy="19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CaixaDeTexto 77">
            <a:extLst>
              <a:ext uri="{FF2B5EF4-FFF2-40B4-BE49-F238E27FC236}">
                <a16:creationId xmlns:a16="http://schemas.microsoft.com/office/drawing/2014/main" id="{41738651-BF04-4654-964C-DA68649E5F21}"/>
              </a:ext>
            </a:extLst>
          </p:cNvPr>
          <p:cNvSpPr txBox="1"/>
          <p:nvPr/>
        </p:nvSpPr>
        <p:spPr>
          <a:xfrm>
            <a:off x="2208511" y="104945"/>
            <a:ext cx="77675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dirty="0"/>
              <a:t>Agricultura de Precisão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17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72" y="1673352"/>
            <a:ext cx="8019192" cy="4476920"/>
          </a:xfrm>
          <a:prstGeom prst="rect">
            <a:avLst/>
          </a:prstGeom>
        </p:spPr>
      </p:pic>
      <p:cxnSp>
        <p:nvCxnSpPr>
          <p:cNvPr id="17" name="Conector reto 16"/>
          <p:cNvCxnSpPr/>
          <p:nvPr/>
        </p:nvCxnSpPr>
        <p:spPr>
          <a:xfrm>
            <a:off x="4498942" y="926287"/>
            <a:ext cx="0" cy="1234376"/>
          </a:xfrm>
          <a:prstGeom prst="line">
            <a:avLst/>
          </a:prstGeom>
          <a:ln w="31750">
            <a:solidFill>
              <a:schemeClr val="bg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7171194" y="1190403"/>
            <a:ext cx="2929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Histórico brasileiro de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produção de cana-de-açúcar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7110296" y="2854301"/>
            <a:ext cx="1370721" cy="81567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V="1">
            <a:off x="7171194" y="3473961"/>
            <a:ext cx="1493470" cy="79114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Seta: para a Direita 15"/>
          <p:cNvSpPr/>
          <p:nvPr/>
        </p:nvSpPr>
        <p:spPr>
          <a:xfrm rot="5400000">
            <a:off x="8229075" y="2317117"/>
            <a:ext cx="387908" cy="1870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/>
          </a:p>
        </p:txBody>
      </p:sp>
      <p:sp>
        <p:nvSpPr>
          <p:cNvPr id="19" name="CaixaDeTexto 18"/>
          <p:cNvSpPr txBox="1"/>
          <p:nvPr/>
        </p:nvSpPr>
        <p:spPr>
          <a:xfrm>
            <a:off x="7423592" y="1828485"/>
            <a:ext cx="2013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>
                <a:solidFill>
                  <a:srgbClr val="FF0000"/>
                </a:solidFill>
              </a:rPr>
              <a:t>Mechanization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8862541" y="5986890"/>
            <a:ext cx="2223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Adaptado de FAO e Conab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03F2C43-E0C1-45E7-A517-6A49D3DFCC65}"/>
              </a:ext>
            </a:extLst>
          </p:cNvPr>
          <p:cNvSpPr txBox="1"/>
          <p:nvPr/>
        </p:nvSpPr>
        <p:spPr>
          <a:xfrm>
            <a:off x="10079681" y="2020983"/>
            <a:ext cx="770029" cy="34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19" b="1" dirty="0">
                <a:highlight>
                  <a:srgbClr val="FFFF00"/>
                </a:highlight>
              </a:rPr>
              <a:t>-12%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827334" y="186566"/>
            <a:ext cx="45021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</a:lstStyle>
          <a:p>
            <a:r>
              <a:rPr lang="en-US" altLang="pt-BR" dirty="0" err="1"/>
              <a:t>Produtivida</a:t>
            </a:r>
            <a:r>
              <a:rPr lang="en-US" altLang="pt-BR" dirty="0"/>
              <a:t> de Cana de </a:t>
            </a:r>
            <a:r>
              <a:rPr lang="en-US" altLang="pt-BR" dirty="0" err="1"/>
              <a:t>Açúcar</a:t>
            </a:r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581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920849" y="19281"/>
            <a:ext cx="45021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</a:lstStyle>
          <a:p>
            <a:r>
              <a:rPr lang="en-US" altLang="pt-BR" dirty="0"/>
              <a:t>New Harvesting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DD753BD-9DCD-4D27-95AA-C217BEB5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40" y="194761"/>
            <a:ext cx="8418576" cy="6468478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A7497DDE-6777-4E44-B0B9-1B0FCD80F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19" y="45657"/>
            <a:ext cx="3517444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</a:lstStyle>
          <a:p>
            <a:r>
              <a:rPr lang="en-US" altLang="pt-BR" dirty="0"/>
              <a:t>Novos </a:t>
            </a:r>
            <a:r>
              <a:rPr lang="en-US" altLang="pt-BR" dirty="0" err="1"/>
              <a:t>Equipamentos</a:t>
            </a:r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734458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electric car co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24" y="1767255"/>
            <a:ext cx="6317552" cy="39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9"/>
          <p:cNvSpPr txBox="1"/>
          <p:nvPr/>
        </p:nvSpPr>
        <p:spPr>
          <a:xfrm>
            <a:off x="4700953" y="301474"/>
            <a:ext cx="2790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Carros</a:t>
            </a:r>
            <a:r>
              <a:rPr lang="en-US" dirty="0"/>
              <a:t> </a:t>
            </a:r>
            <a:r>
              <a:rPr lang="en-US" dirty="0" err="1"/>
              <a:t>Elétricos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9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746" y="955223"/>
            <a:ext cx="7344508" cy="5485712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2770258" y="2738159"/>
            <a:ext cx="2143664" cy="1379196"/>
            <a:chOff x="668897" y="2483191"/>
            <a:chExt cx="2143664" cy="1379196"/>
          </a:xfrm>
        </p:grpSpPr>
        <p:sp>
          <p:nvSpPr>
            <p:cNvPr id="3" name="CaixaDeTexto 2"/>
            <p:cNvSpPr txBox="1"/>
            <p:nvPr/>
          </p:nvSpPr>
          <p:spPr>
            <a:xfrm>
              <a:off x="668897" y="3493055"/>
              <a:ext cx="214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Integral Energy </a:t>
              </a:r>
              <a:r>
                <a:rPr lang="pt-BR" b="1" dirty="0" err="1">
                  <a:solidFill>
                    <a:schemeClr val="bg1"/>
                  </a:solidFill>
                </a:rPr>
                <a:t>Cane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10" descr="Flecha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190002" y="2471739"/>
              <a:ext cx="577171" cy="600075"/>
            </a:xfrm>
            <a:prstGeom prst="rect">
              <a:avLst/>
            </a:prstGeom>
          </p:spPr>
        </p:pic>
      </p:grpSp>
      <p:grpSp>
        <p:nvGrpSpPr>
          <p:cNvPr id="5" name="Agrupar 4"/>
          <p:cNvGrpSpPr/>
          <p:nvPr/>
        </p:nvGrpSpPr>
        <p:grpSpPr>
          <a:xfrm>
            <a:off x="5726425" y="3026745"/>
            <a:ext cx="1229242" cy="1109173"/>
            <a:chOff x="4583425" y="2771776"/>
            <a:chExt cx="1229242" cy="1109173"/>
          </a:xfrm>
        </p:grpSpPr>
        <p:sp>
          <p:nvSpPr>
            <p:cNvPr id="6" name="CaixaDeTexto 5"/>
            <p:cNvSpPr txBox="1"/>
            <p:nvPr/>
          </p:nvSpPr>
          <p:spPr>
            <a:xfrm>
              <a:off x="4583425" y="3511617"/>
              <a:ext cx="734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</a:rPr>
                <a:t>Straw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 descr="Flecha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224044" y="2760324"/>
              <a:ext cx="577171" cy="600075"/>
            </a:xfrm>
            <a:prstGeom prst="rect">
              <a:avLst/>
            </a:prstGeom>
          </p:spPr>
        </p:pic>
      </p:grpSp>
      <p:grpSp>
        <p:nvGrpSpPr>
          <p:cNvPr id="10" name="Agrupar 9"/>
          <p:cNvGrpSpPr/>
          <p:nvPr/>
        </p:nvGrpSpPr>
        <p:grpSpPr>
          <a:xfrm>
            <a:off x="8132092" y="2738159"/>
            <a:ext cx="945323" cy="1310938"/>
            <a:chOff x="7156146" y="2572641"/>
            <a:chExt cx="945323" cy="1310938"/>
          </a:xfrm>
        </p:grpSpPr>
        <p:sp>
          <p:nvSpPr>
            <p:cNvPr id="7" name="CaixaDeTexto 6"/>
            <p:cNvSpPr txBox="1"/>
            <p:nvPr/>
          </p:nvSpPr>
          <p:spPr>
            <a:xfrm>
              <a:off x="7156146" y="3514247"/>
              <a:ext cx="945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Bagasse</a:t>
              </a:r>
            </a:p>
          </p:txBody>
        </p:sp>
        <p:pic>
          <p:nvPicPr>
            <p:cNvPr id="12" name="Picture 10" descr="Flecha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440330" y="2561189"/>
              <a:ext cx="577171" cy="600075"/>
            </a:xfrm>
            <a:prstGeom prst="rect">
              <a:avLst/>
            </a:prstGeom>
          </p:spPr>
        </p:pic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206192" y="278306"/>
            <a:ext cx="4005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 err="1"/>
              <a:t>Eletricidade</a:t>
            </a:r>
            <a:r>
              <a:rPr lang="en-US" altLang="pt-BR" dirty="0"/>
              <a:t> da </a:t>
            </a:r>
            <a:r>
              <a:rPr lang="en-US" altLang="pt-BR" dirty="0" err="1"/>
              <a:t>Biomassa</a:t>
            </a:r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2417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389" y="1399618"/>
            <a:ext cx="4834547" cy="543810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028982" y="1463626"/>
            <a:ext cx="2323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6600"/>
                </a:solidFill>
              </a:rPr>
              <a:t>Corrente</a:t>
            </a:r>
            <a:r>
              <a:rPr lang="en-GB" sz="2400" b="1" dirty="0">
                <a:solidFill>
                  <a:srgbClr val="006600"/>
                </a:solidFill>
              </a:rPr>
              <a:t> </a:t>
            </a:r>
            <a:r>
              <a:rPr lang="en-GB" sz="2400" b="1" dirty="0" err="1">
                <a:solidFill>
                  <a:srgbClr val="006600"/>
                </a:solidFill>
              </a:rPr>
              <a:t>Elétrica</a:t>
            </a:r>
            <a:endParaRPr lang="en-GB" sz="2400" b="1" dirty="0">
              <a:solidFill>
                <a:srgbClr val="0066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867767" y="1989299"/>
            <a:ext cx="9930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6600"/>
                </a:solidFill>
              </a:rPr>
              <a:t>Etanol</a:t>
            </a:r>
            <a:endParaRPr lang="en-GB" sz="2400" b="1" dirty="0">
              <a:solidFill>
                <a:srgbClr val="006600"/>
              </a:solidFill>
            </a:endParaRPr>
          </a:p>
        </p:txBody>
      </p:sp>
      <p:pic>
        <p:nvPicPr>
          <p:cNvPr id="7" name="Picture 6" descr="Resultado de imagem para rota 2030">
            <a:extLst>
              <a:ext uri="{FF2B5EF4-FFF2-40B4-BE49-F238E27FC236}">
                <a16:creationId xmlns:a16="http://schemas.microsoft.com/office/drawing/2014/main" id="{345B87AA-F2FF-4486-9FD5-F7640F0A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58" y="92328"/>
            <a:ext cx="2437862" cy="137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25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315" y="1453677"/>
            <a:ext cx="9085384" cy="4530938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4007080" y="298573"/>
            <a:ext cx="4214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Eletricidade</a:t>
            </a:r>
            <a:r>
              <a:rPr lang="en-US" dirty="0"/>
              <a:t> do </a:t>
            </a:r>
            <a:r>
              <a:rPr lang="en-US" dirty="0" err="1"/>
              <a:t>Etanol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4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">
            <a:extLst>
              <a:ext uri="{FF2B5EF4-FFF2-40B4-BE49-F238E27FC236}">
                <a16:creationId xmlns:a16="http://schemas.microsoft.com/office/drawing/2014/main" id="{E370CCE9-7B63-4532-9223-AF732712641D}"/>
              </a:ext>
            </a:extLst>
          </p:cNvPr>
          <p:cNvSpPr txBox="1"/>
          <p:nvPr/>
        </p:nvSpPr>
        <p:spPr>
          <a:xfrm>
            <a:off x="4007080" y="298573"/>
            <a:ext cx="4214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Análise</a:t>
            </a:r>
            <a:r>
              <a:rPr lang="en-US" dirty="0"/>
              <a:t> do </a:t>
            </a:r>
            <a:r>
              <a:rPr lang="en-US" dirty="0" err="1"/>
              <a:t>Ciclo</a:t>
            </a:r>
            <a:r>
              <a:rPr lang="en-US" dirty="0"/>
              <a:t> de Vida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FCEB1E1-FA60-49D6-875A-DFF9C764D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3416" y="1324707"/>
            <a:ext cx="844175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641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rasil será estratégico para suprir demanda mundial por etanol 1G até 2050">
            <a:extLst>
              <a:ext uri="{FF2B5EF4-FFF2-40B4-BE49-F238E27FC236}">
                <a16:creationId xmlns:a16="http://schemas.microsoft.com/office/drawing/2014/main" id="{34705F0A-19DC-4E10-8F36-2CFE02666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32" y="1325880"/>
            <a:ext cx="6202376" cy="48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793A3EEE-9191-4F7E-AD34-859176072748}"/>
              </a:ext>
            </a:extLst>
          </p:cNvPr>
          <p:cNvSpPr txBox="1"/>
          <p:nvPr/>
        </p:nvSpPr>
        <p:spPr>
          <a:xfrm>
            <a:off x="4384442" y="307717"/>
            <a:ext cx="3423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Pátria</a:t>
            </a:r>
            <a:r>
              <a:rPr lang="en-US" dirty="0"/>
              <a:t> do </a:t>
            </a:r>
            <a:r>
              <a:rPr lang="en-US" dirty="0" err="1"/>
              <a:t>Etanol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3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2F6AC9A-CB29-418E-903E-2EF682CC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744" y="1215528"/>
            <a:ext cx="5657088" cy="5404728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DCED7477-E9BE-44C9-A472-4323B5A5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017" y="283793"/>
            <a:ext cx="27319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 err="1"/>
              <a:t>Recordes</a:t>
            </a:r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3388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52275418-E01B-4D81-88B9-C3BA6F2A3A3A}"/>
              </a:ext>
            </a:extLst>
          </p:cNvPr>
          <p:cNvGrpSpPr/>
          <p:nvPr/>
        </p:nvGrpSpPr>
        <p:grpSpPr>
          <a:xfrm>
            <a:off x="782845" y="3905411"/>
            <a:ext cx="10787360" cy="2088000"/>
            <a:chOff x="1404637" y="1052483"/>
            <a:chExt cx="10787360" cy="208800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895FBE4-F231-47E1-9050-52C1978B2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4637" y="1052483"/>
              <a:ext cx="6867387" cy="2088000"/>
            </a:xfrm>
            <a:prstGeom prst="rect">
              <a:avLst/>
            </a:prstGeom>
          </p:spPr>
        </p:pic>
        <p:sp>
          <p:nvSpPr>
            <p:cNvPr id="4" name="CaixaDeTexto 41">
              <a:extLst>
                <a:ext uri="{FF2B5EF4-FFF2-40B4-BE49-F238E27FC236}">
                  <a16:creationId xmlns:a16="http://schemas.microsoft.com/office/drawing/2014/main" id="{D9CB7479-56AB-4755-A12C-540625C81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62604" y="1619208"/>
              <a:ext cx="2529393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HEFA</a:t>
              </a:r>
            </a:p>
            <a:p>
              <a:pPr algn="ctr"/>
              <a:r>
                <a:rPr lang="pt-BR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Óleo Vegetal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CD36743-2869-49CB-80C2-A8E4FC56CB56}"/>
              </a:ext>
            </a:extLst>
          </p:cNvPr>
          <p:cNvGrpSpPr/>
          <p:nvPr/>
        </p:nvGrpSpPr>
        <p:grpSpPr>
          <a:xfrm>
            <a:off x="3379741" y="1827875"/>
            <a:ext cx="5949318" cy="1219200"/>
            <a:chOff x="3888356" y="1736435"/>
            <a:chExt cx="5949318" cy="1219200"/>
          </a:xfrm>
        </p:grpSpPr>
        <p:pic>
          <p:nvPicPr>
            <p:cNvPr id="6" name="Picture 28" descr="http://cdn.xl.thumbs.canstockphoto.com/canstock31559195.jpg">
              <a:extLst>
                <a:ext uri="{FF2B5EF4-FFF2-40B4-BE49-F238E27FC236}">
                  <a16:creationId xmlns:a16="http://schemas.microsoft.com/office/drawing/2014/main" id="{2722C157-B4F3-4E3F-B41A-DC3607FDE4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" t="15968" r="7396" b="22851"/>
            <a:stretch/>
          </p:blipFill>
          <p:spPr bwMode="auto">
            <a:xfrm>
              <a:off x="6859351" y="1927441"/>
              <a:ext cx="1080260" cy="83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mage.flaticon.com/icons/png/128/61/61212.png">
              <a:extLst>
                <a:ext uri="{FF2B5EF4-FFF2-40B4-BE49-F238E27FC236}">
                  <a16:creationId xmlns:a16="http://schemas.microsoft.com/office/drawing/2014/main" id="{003F480F-FE11-4AF4-89CC-398DCF379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8474" y="1736435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8" descr="http://cdn.xl.thumbs.canstockphoto.com/canstock31559195.jpg">
              <a:extLst>
                <a:ext uri="{FF2B5EF4-FFF2-40B4-BE49-F238E27FC236}">
                  <a16:creationId xmlns:a16="http://schemas.microsoft.com/office/drawing/2014/main" id="{FF166038-6D0B-4E62-B12D-1A1CAB9454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" t="15968" r="7396" b="22851"/>
            <a:stretch/>
          </p:blipFill>
          <p:spPr bwMode="auto">
            <a:xfrm>
              <a:off x="5290728" y="2006202"/>
              <a:ext cx="889760" cy="691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8" descr="http://cdn.xl.thumbs.canstockphoto.com/canstock31559195.jpg">
              <a:extLst>
                <a:ext uri="{FF2B5EF4-FFF2-40B4-BE49-F238E27FC236}">
                  <a16:creationId xmlns:a16="http://schemas.microsoft.com/office/drawing/2014/main" id="{37116C05-82EE-4F13-8262-3489833E33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" t="15968" r="7396" b="22851"/>
            <a:stretch/>
          </p:blipFill>
          <p:spPr bwMode="auto">
            <a:xfrm>
              <a:off x="3888356" y="2059410"/>
              <a:ext cx="737360" cy="57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aixaDeTexto 1">
            <a:extLst>
              <a:ext uri="{FF2B5EF4-FFF2-40B4-BE49-F238E27FC236}">
                <a16:creationId xmlns:a16="http://schemas.microsoft.com/office/drawing/2014/main" id="{8EA704BB-84F8-40B0-BD17-767777E8ECB7}"/>
              </a:ext>
            </a:extLst>
          </p:cNvPr>
          <p:cNvSpPr txBox="1"/>
          <p:nvPr/>
        </p:nvSpPr>
        <p:spPr>
          <a:xfrm>
            <a:off x="3725019" y="307717"/>
            <a:ext cx="47331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Combustível</a:t>
            </a:r>
            <a:r>
              <a:rPr lang="en-US" dirty="0"/>
              <a:t> de </a:t>
            </a:r>
            <a:r>
              <a:rPr lang="en-US" dirty="0" err="1"/>
              <a:t>Aviação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7E83917-C10E-4BF5-96F1-5866CD2C80FB}"/>
              </a:ext>
            </a:extLst>
          </p:cNvPr>
          <p:cNvSpPr txBox="1"/>
          <p:nvPr/>
        </p:nvSpPr>
        <p:spPr>
          <a:xfrm>
            <a:off x="3725019" y="307717"/>
            <a:ext cx="47331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Sugestões</a:t>
            </a:r>
            <a:endParaRPr lang="en-US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1720973-9FF7-42E8-89E3-D196215C6069}"/>
              </a:ext>
            </a:extLst>
          </p:cNvPr>
          <p:cNvSpPr txBox="1"/>
          <p:nvPr/>
        </p:nvSpPr>
        <p:spPr>
          <a:xfrm>
            <a:off x="458115" y="2177941"/>
            <a:ext cx="112669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2000" dirty="0"/>
              <a:t>Financiamento para pesquisa de longo prazo, com garantia de recursos (5-10 anos).</a:t>
            </a:r>
          </a:p>
          <a:p>
            <a:pPr marL="342900" indent="-342900">
              <a:buAutoNum type="arabicPeriod"/>
            </a:pPr>
            <a:r>
              <a:rPr lang="pt-BR" sz="2000" dirty="0"/>
              <a:t>Ampliar mecanismos para simplificar e reduzir os custos de pesquisa em empresas.</a:t>
            </a:r>
          </a:p>
          <a:p>
            <a:pPr marL="342900" indent="-342900">
              <a:buAutoNum type="arabicPeriod"/>
            </a:pPr>
            <a:r>
              <a:rPr lang="pt-BR" sz="2000" dirty="0"/>
              <a:t>Mecanismos para simplificar o relacionamento entre empresas e Universidades/</a:t>
            </a:r>
            <a:r>
              <a:rPr lang="pt-BR" sz="2000" dirty="0" err="1"/>
              <a:t>ICTs</a:t>
            </a:r>
            <a:r>
              <a:rPr lang="pt-BR" sz="2000" dirty="0"/>
              <a:t>.</a:t>
            </a:r>
          </a:p>
          <a:p>
            <a:pPr marL="342900" indent="-342900">
              <a:buAutoNum type="arabicPeriod"/>
            </a:pPr>
            <a:r>
              <a:rPr lang="pt-BR" sz="2000" dirty="0"/>
              <a:t>Incentivar a participação de Professores e Funcionários Públicos no desenvolvimento de </a:t>
            </a:r>
            <a:r>
              <a:rPr lang="pt-BR" sz="2000" dirty="0" err="1"/>
              <a:t>Start-Ups</a:t>
            </a:r>
            <a:r>
              <a:rPr lang="pt-BR" sz="2000" dirty="0"/>
              <a:t> de Tecnologia.</a:t>
            </a:r>
          </a:p>
          <a:p>
            <a:pPr marL="342900" indent="-342900">
              <a:buAutoNum type="arabicPeriod"/>
            </a:pPr>
            <a:r>
              <a:rPr lang="pt-BR" sz="2000" dirty="0"/>
              <a:t>Política para autossuficiência do Brasil em insumos agrícolas.</a:t>
            </a:r>
          </a:p>
          <a:p>
            <a:pPr marL="342900" indent="-342900">
              <a:buAutoNum type="arabicPeriod"/>
            </a:pPr>
            <a:r>
              <a:rPr lang="pt-BR" sz="2000" dirty="0"/>
              <a:t>Priorizar fundos advindos de empresas de energia para a pesquisa em atividades da BioEconomia.</a:t>
            </a:r>
          </a:p>
          <a:p>
            <a:pPr marL="342900" indent="-342900">
              <a:buAutoNum type="arabicPeriod"/>
            </a:pPr>
            <a:r>
              <a:rPr lang="pt-BR" sz="2000" dirty="0"/>
              <a:t>Ampliar a utilização das </a:t>
            </a:r>
            <a:r>
              <a:rPr lang="pt-BR" sz="2000" dirty="0" err="1"/>
              <a:t>OSs</a:t>
            </a:r>
            <a:r>
              <a:rPr lang="pt-BR" sz="2000" dirty="0"/>
              <a:t>.</a:t>
            </a:r>
          </a:p>
          <a:p>
            <a:pPr marL="342900" indent="-342900">
              <a:buAutoNum type="arabicPeriod"/>
            </a:pPr>
            <a:r>
              <a:rPr lang="pt-BR" sz="2000" dirty="0"/>
              <a:t>Reforçar a atuação da EMBRAPA, em combinação com Universidades e </a:t>
            </a:r>
            <a:r>
              <a:rPr lang="pt-BR" sz="2000" dirty="0" err="1"/>
              <a:t>ICTs</a:t>
            </a:r>
            <a:r>
              <a:rPr lang="pt-BR" sz="2000" dirty="0"/>
              <a:t>.</a:t>
            </a:r>
          </a:p>
          <a:p>
            <a:pPr marL="342900" indent="-342900">
              <a:buAutoNum type="arabicPeriod"/>
            </a:pPr>
            <a:endParaRPr lang="pt-BR" sz="2000" dirty="0"/>
          </a:p>
          <a:p>
            <a:pPr marL="342900" indent="-342900">
              <a:buAutoNum type="arabicPeriod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41489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3434" y="1805060"/>
            <a:ext cx="5971344" cy="447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C66B52-4DC4-4F77-A590-9BC8A73EF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761" y="0"/>
            <a:ext cx="399932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09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lanetasustentavel.abril.com.br/blog/blog-do-clima/files/2013/08/image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3457492"/>
            <a:ext cx="523875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297251"/>
            <a:ext cx="2816338" cy="18756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1297251"/>
            <a:ext cx="2816338" cy="1875680"/>
          </a:xfrm>
          <a:prstGeom prst="rect">
            <a:avLst/>
          </a:prstGeom>
        </p:spPr>
      </p:pic>
      <p:cxnSp>
        <p:nvCxnSpPr>
          <p:cNvPr id="11" name="Conector reto 10"/>
          <p:cNvCxnSpPr/>
          <p:nvPr/>
        </p:nvCxnSpPr>
        <p:spPr>
          <a:xfrm flipV="1">
            <a:off x="8346836" y="3241467"/>
            <a:ext cx="341453" cy="6692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Agrupar 15"/>
          <p:cNvGrpSpPr/>
          <p:nvPr/>
        </p:nvGrpSpPr>
        <p:grpSpPr>
          <a:xfrm>
            <a:off x="8346835" y="3188689"/>
            <a:ext cx="720080" cy="720080"/>
            <a:chOff x="7185248" y="2924944"/>
            <a:chExt cx="720080" cy="720080"/>
          </a:xfrm>
        </p:grpSpPr>
        <p:cxnSp>
          <p:nvCxnSpPr>
            <p:cNvPr id="7" name="Conector reto 6"/>
            <p:cNvCxnSpPr/>
            <p:nvPr/>
          </p:nvCxnSpPr>
          <p:spPr>
            <a:xfrm flipV="1">
              <a:off x="7185248" y="3187651"/>
              <a:ext cx="720080" cy="45737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o 13"/>
            <p:cNvSpPr/>
            <p:nvPr/>
          </p:nvSpPr>
          <p:spPr>
            <a:xfrm>
              <a:off x="7257256" y="3284984"/>
              <a:ext cx="242735" cy="262595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470196" y="2924944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Symbol" panose="05050102010706020507" pitchFamily="18" charset="2"/>
                </a:rPr>
                <a:t>a</a:t>
              </a:r>
            </a:p>
          </p:txBody>
        </p:sp>
      </p:grp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128408" y="297004"/>
            <a:ext cx="19366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 err="1"/>
              <a:t>Mitigação</a:t>
            </a:r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75081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BE4B2C01-482D-4AF6-9F24-159B36B78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403" y="297004"/>
            <a:ext cx="2338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fontAlgn="base">
              <a:spcBef>
                <a:spcPct val="0"/>
              </a:spcBef>
              <a:spcAft>
                <a:spcPct val="0"/>
              </a:spcAft>
              <a:defRPr sz="4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pt-BR" dirty="0" err="1"/>
              <a:t>BioEconomia</a:t>
            </a:r>
            <a:endParaRPr lang="en-US" alt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036" y="1681079"/>
            <a:ext cx="7524750" cy="37719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22910C1-EC2C-4548-91EA-8E7716345B85}"/>
              </a:ext>
            </a:extLst>
          </p:cNvPr>
          <p:cNvSpPr/>
          <p:nvPr/>
        </p:nvSpPr>
        <p:spPr>
          <a:xfrm>
            <a:off x="1170039" y="2740690"/>
            <a:ext cx="10087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Todas as atividades econômicas relacionadas ao uso de plantas para a produção de energia renovável, materiais e químicos</a:t>
            </a:r>
          </a:p>
        </p:txBody>
      </p:sp>
    </p:spTree>
    <p:extLst>
      <p:ext uri="{BB962C8B-B14F-4D97-AF65-F5344CB8AC3E}">
        <p14:creationId xmlns:p14="http://schemas.microsoft.com/office/powerpoint/2010/main" val="24415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89955" y="3163211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pic>
        <p:nvPicPr>
          <p:cNvPr id="3" name="Picture 2" descr="http://0.tqn.com/d/chemistry/1/0/y/w/Glucose-2D-skelet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527" y="3888968"/>
            <a:ext cx="2340234" cy="128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22" y="2654437"/>
            <a:ext cx="1861920" cy="162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Agrupar 4"/>
          <p:cNvGrpSpPr/>
          <p:nvPr/>
        </p:nvGrpSpPr>
        <p:grpSpPr>
          <a:xfrm>
            <a:off x="3273546" y="1866775"/>
            <a:ext cx="977301" cy="1302589"/>
            <a:chOff x="7761312" y="764704"/>
            <a:chExt cx="977301" cy="1302589"/>
          </a:xfrm>
        </p:grpSpPr>
        <p:sp>
          <p:nvSpPr>
            <p:cNvPr id="6" name="Seta em Forma de U 21"/>
            <p:cNvSpPr/>
            <p:nvPr/>
          </p:nvSpPr>
          <p:spPr>
            <a:xfrm flipH="1">
              <a:off x="7761312" y="1552367"/>
              <a:ext cx="977301" cy="514926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4492" y="764704"/>
              <a:ext cx="610940" cy="641626"/>
            </a:xfrm>
            <a:prstGeom prst="rect">
              <a:avLst/>
            </a:prstGeom>
          </p:spPr>
        </p:pic>
      </p:grpSp>
      <p:sp>
        <p:nvSpPr>
          <p:cNvPr id="8" name="Seta em Forma de U 28"/>
          <p:cNvSpPr/>
          <p:nvPr/>
        </p:nvSpPr>
        <p:spPr>
          <a:xfrm rot="16200000" flipH="1">
            <a:off x="1888927" y="3857797"/>
            <a:ext cx="1418786" cy="503828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9" name="Conector Angulado 5"/>
          <p:cNvCxnSpPr>
            <a:stCxn id="3" idx="2"/>
            <a:endCxn id="4" idx="2"/>
          </p:cNvCxnSpPr>
          <p:nvPr/>
        </p:nvCxnSpPr>
        <p:spPr>
          <a:xfrm rot="5400000" flipH="1" flipV="1">
            <a:off x="5932165" y="2391855"/>
            <a:ext cx="896797" cy="4665838"/>
          </a:xfrm>
          <a:prstGeom prst="bentConnector3">
            <a:avLst>
              <a:gd name="adj1" fmla="val -2549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016383" y="262122"/>
            <a:ext cx="4159721" cy="58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lvl1pPr algn="ctr" defTabSz="508000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5080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5080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5080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5080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5080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5080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5080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5080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2800" b="1" dirty="0" err="1">
                <a:solidFill>
                  <a:srgbClr val="366E30"/>
                </a:solidFill>
                <a:latin typeface="+mn-lt"/>
              </a:rPr>
              <a:t>Fixação</a:t>
            </a:r>
            <a:r>
              <a:rPr lang="en-GB" sz="2800" b="1" dirty="0">
                <a:solidFill>
                  <a:srgbClr val="366E30"/>
                </a:solidFill>
                <a:latin typeface="+mn-lt"/>
              </a:rPr>
              <a:t> de </a:t>
            </a:r>
            <a:r>
              <a:rPr lang="en-GB" sz="2800" b="1" dirty="0" err="1">
                <a:solidFill>
                  <a:srgbClr val="366E30"/>
                </a:solidFill>
                <a:latin typeface="+mn-lt"/>
              </a:rPr>
              <a:t>Carbono</a:t>
            </a:r>
            <a:endParaRPr lang="en-GB" sz="2800" b="1" dirty="0">
              <a:solidFill>
                <a:srgbClr val="366E3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65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34502" y="2733704"/>
            <a:ext cx="227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  <a:r>
              <a:rPr lang="pt-BR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pt-BR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Fructose</a:t>
            </a:r>
            <a:endParaRPr lang="en-US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6318570" y="2880088"/>
            <a:ext cx="8785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6282705" y="3032488"/>
            <a:ext cx="87854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942387" y="2737054"/>
            <a:ext cx="1034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Sucrose</a:t>
            </a:r>
            <a:endParaRPr lang="en-US" sz="20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" name="Grupo 8"/>
          <p:cNvGrpSpPr/>
          <p:nvPr/>
        </p:nvGrpSpPr>
        <p:grpSpPr>
          <a:xfrm>
            <a:off x="7008859" y="1170945"/>
            <a:ext cx="2591542" cy="1633233"/>
            <a:chOff x="855151" y="1457327"/>
            <a:chExt cx="2591542" cy="1633233"/>
          </a:xfrm>
        </p:grpSpPr>
        <p:pic>
          <p:nvPicPr>
            <p:cNvPr id="16" name="Picture 2" descr="http://images.google.com/images?q=tbn:ANd9GcRLcQjnwX9wryv4SlwrWppSQNkstB3oM-d5mJOZkIfP_N24Mt6A61WoC9EQ:www.mrteverett.com/pictures/science/structural/sucros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151" y="1457327"/>
              <a:ext cx="2591542" cy="1187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ixaDeTexto 16"/>
            <p:cNvSpPr txBox="1"/>
            <p:nvPr/>
          </p:nvSpPr>
          <p:spPr>
            <a:xfrm>
              <a:off x="1628984" y="272122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4" descr="http://images.google.com/images?q=tbn:ANd9GcQGwkDSZs-1fumKTst4p3Rhq1NZ0bzl9Cm3-uKmIrGka5XZyoc-gRAvjj0:conversademenina.files.wordpress.com/2009/12/acuc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20" y="3902426"/>
            <a:ext cx="1395800" cy="192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ww.nichegardens.com/images/plants/saccharum_arundinace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62" y="3601667"/>
            <a:ext cx="2753222" cy="275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86" y="1306921"/>
            <a:ext cx="1294810" cy="112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461613" y="273886"/>
            <a:ext cx="5291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508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rPr>
              <a:t>Açúcar</a:t>
            </a:r>
            <a:r>
              <a:rPr lang="en-US" sz="2800" b="1" dirty="0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rPr>
              <a:t>Solúvel</a:t>
            </a:r>
            <a:endParaRPr lang="en-US" sz="2800" b="1" dirty="0">
              <a:solidFill>
                <a:srgbClr val="366E30"/>
              </a:solidFill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1088487"/>
            <a:ext cx="1118020" cy="1174176"/>
          </a:xfrm>
          <a:prstGeom prst="rect">
            <a:avLst/>
          </a:prstGeom>
        </p:spPr>
      </p:pic>
      <p:cxnSp>
        <p:nvCxnSpPr>
          <p:cNvPr id="6" name="Conector: Angulado 5"/>
          <p:cNvCxnSpPr>
            <a:stCxn id="21" idx="3"/>
            <a:endCxn id="3" idx="0"/>
          </p:cNvCxnSpPr>
          <p:nvPr/>
        </p:nvCxnSpPr>
        <p:spPr>
          <a:xfrm>
            <a:off x="2261020" y="1675575"/>
            <a:ext cx="2212576" cy="105812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Agrupar 23"/>
          <p:cNvGrpSpPr/>
          <p:nvPr/>
        </p:nvGrpSpPr>
        <p:grpSpPr>
          <a:xfrm>
            <a:off x="2438471" y="1802168"/>
            <a:ext cx="896032" cy="1131592"/>
            <a:chOff x="1277714" y="1802168"/>
            <a:chExt cx="896032" cy="1131592"/>
          </a:xfrm>
        </p:grpSpPr>
        <p:cxnSp>
          <p:nvCxnSpPr>
            <p:cNvPr id="8" name="Conector: Angulado 7"/>
            <p:cNvCxnSpPr>
              <a:cxnSpLocks/>
              <a:stCxn id="3" idx="1"/>
              <a:endCxn id="13" idx="2"/>
            </p:cNvCxnSpPr>
            <p:nvPr/>
          </p:nvCxnSpPr>
          <p:spPr>
            <a:xfrm rot="10800000">
              <a:off x="1670287" y="1908701"/>
              <a:ext cx="503459" cy="1025059"/>
            </a:xfrm>
            <a:prstGeom prst="bentConnector2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ângulo 12"/>
            <p:cNvSpPr/>
            <p:nvPr/>
          </p:nvSpPr>
          <p:spPr>
            <a:xfrm>
              <a:off x="1277714" y="1802168"/>
              <a:ext cx="785144" cy="1065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76379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185" y="750088"/>
            <a:ext cx="2807558" cy="247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89" y="3986074"/>
            <a:ext cx="2777314" cy="261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06" y="1365040"/>
            <a:ext cx="568858" cy="4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78" y="1088487"/>
            <a:ext cx="1118020" cy="1174176"/>
          </a:xfrm>
          <a:prstGeom prst="rect">
            <a:avLst/>
          </a:prstGeom>
        </p:spPr>
      </p:pic>
      <p:cxnSp>
        <p:nvCxnSpPr>
          <p:cNvPr id="8" name="Conector: Angulado 7"/>
          <p:cNvCxnSpPr>
            <a:stCxn id="7" idx="3"/>
          </p:cNvCxnSpPr>
          <p:nvPr/>
        </p:nvCxnSpPr>
        <p:spPr>
          <a:xfrm>
            <a:off x="2269899" y="1675576"/>
            <a:ext cx="2119601" cy="105812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583279" y="3388211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Glicose</a:t>
            </a:r>
            <a:r>
              <a:rPr lang="pt-BR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pt-BR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Glicose + Glicose + ..... </a:t>
            </a:r>
            <a:endParaRPr lang="en-US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eta: para a Direita 9"/>
          <p:cNvSpPr/>
          <p:nvPr/>
        </p:nvSpPr>
        <p:spPr>
          <a:xfrm>
            <a:off x="6504019" y="3321935"/>
            <a:ext cx="1265028" cy="5326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 bwMode="auto">
          <a:xfrm>
            <a:off x="7914396" y="3382702"/>
            <a:ext cx="1291109" cy="4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37" tIns="45719" rIns="91437" bIns="45719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pt-BR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Celulose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53604" y="77634"/>
            <a:ext cx="30574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9" rIns="91437" bIns="4571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508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66E30"/>
                </a:solidFill>
                <a:ea typeface="MS PGothic" panose="020B0600070205080204" pitchFamily="34" charset="-128"/>
                <a:cs typeface="ＭＳ Ｐゴシック" charset="0"/>
              </a:defRPr>
            </a:lvl1pPr>
          </a:lstStyle>
          <a:p>
            <a:r>
              <a:rPr lang="en-US" altLang="pt-BR" dirty="0" err="1"/>
              <a:t>Açúcar</a:t>
            </a:r>
            <a:r>
              <a:rPr lang="en-US" altLang="pt-BR" dirty="0"/>
              <a:t> </a:t>
            </a:r>
            <a:r>
              <a:rPr lang="en-US" altLang="pt-BR" dirty="0" err="1"/>
              <a:t>Insolúvel</a:t>
            </a:r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6579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7150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17183</TotalTime>
  <Words>440</Words>
  <Application>Microsoft Office PowerPoint</Application>
  <PresentationFormat>Widescreen</PresentationFormat>
  <Paragraphs>128</Paragraphs>
  <Slides>42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0" baseType="lpstr">
      <vt:lpstr>MS PGothic</vt:lpstr>
      <vt:lpstr>MS PGothic</vt:lpstr>
      <vt:lpstr>Arial</vt:lpstr>
      <vt:lpstr>Calibri</vt:lpstr>
      <vt:lpstr>Calibri Light</vt:lpstr>
      <vt:lpstr>Symbol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Gonçalo</dc:creator>
  <cp:lastModifiedBy>Gonçalo</cp:lastModifiedBy>
  <cp:revision>38</cp:revision>
  <dcterms:created xsi:type="dcterms:W3CDTF">2017-10-12T14:43:18Z</dcterms:created>
  <dcterms:modified xsi:type="dcterms:W3CDTF">2017-11-28T12:46:46Z</dcterms:modified>
</cp:coreProperties>
</file>