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</p:sldMasterIdLst>
  <p:notesMasterIdLst>
    <p:notesMasterId r:id="rId25"/>
  </p:notesMasterIdLst>
  <p:handoutMasterIdLst>
    <p:handoutMasterId r:id="rId26"/>
  </p:handoutMasterIdLst>
  <p:sldIdLst>
    <p:sldId id="435" r:id="rId4"/>
    <p:sldId id="268" r:id="rId5"/>
    <p:sldId id="436" r:id="rId6"/>
    <p:sldId id="368" r:id="rId7"/>
    <p:sldId id="437" r:id="rId8"/>
    <p:sldId id="439" r:id="rId9"/>
    <p:sldId id="444" r:id="rId10"/>
    <p:sldId id="370" r:id="rId11"/>
    <p:sldId id="440" r:id="rId12"/>
    <p:sldId id="441" r:id="rId13"/>
    <p:sldId id="442" r:id="rId14"/>
    <p:sldId id="377" r:id="rId15"/>
    <p:sldId id="445" r:id="rId16"/>
    <p:sldId id="415" r:id="rId17"/>
    <p:sldId id="432" r:id="rId18"/>
    <p:sldId id="405" r:id="rId19"/>
    <p:sldId id="446" r:id="rId20"/>
    <p:sldId id="369" r:id="rId21"/>
    <p:sldId id="448" r:id="rId22"/>
    <p:sldId id="447" r:id="rId23"/>
    <p:sldId id="360" r:id="rId24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7" autoAdjust="0"/>
    <p:restoredTop sz="96993" autoAdjust="0"/>
  </p:normalViewPr>
  <p:slideViewPr>
    <p:cSldViewPr snapToGrid="0"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EEC9B-BF0A-4FBB-865E-8F297ACF79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89CBF5-DA93-488D-8437-145A22A13460}">
      <dgm:prSet/>
      <dgm:spPr/>
      <dgm:t>
        <a:bodyPr/>
        <a:lstStyle/>
        <a:p>
          <a:pPr algn="just"/>
          <a:r>
            <a:rPr 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Calibri" charset="0"/>
            </a:rPr>
            <a:t>A bacia hidrográfica como unidade de planejamento e gestão. </a:t>
          </a:r>
          <a:endParaRPr lang="pt-BR" b="0" i="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F7CC335C-11BF-4CBC-BAD0-2FF787BBF3B4}" type="par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BA6E1AE-017A-4D78-9CE2-2D20C31898C1}" type="sib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EA4A53D-8B36-43B9-9BEE-172D92DA3F73}">
      <dgm:prSet/>
      <dgm:spPr/>
      <dgm:t>
        <a:bodyPr/>
        <a:lstStyle/>
        <a:p>
          <a:pPr algn="just"/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Oportunidade de integrar a gestão das águas, a gestão ambiental e gestão urbana e demais políticas públicas</a:t>
          </a:r>
          <a:r>
            <a:rPr lang="pt-BR" b="0" i="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;</a:t>
          </a:r>
        </a:p>
      </dgm:t>
    </dgm:pt>
    <dgm:pt modelId="{BDB73C1A-80F5-4D66-9718-E02B8BCF1447}" type="par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3127F2FA-40A1-42A6-AFC2-55DC05ABCDFF}" type="sib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D34DA170-B080-4F65-ADC5-BE08D933CB39}">
      <dgm:prSet/>
      <dgm:spPr/>
      <dgm:t>
        <a:bodyPr/>
        <a:lstStyle/>
        <a:p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Potencializar a diversas ações e investimentos públicos na bacia</a:t>
          </a:r>
        </a:p>
      </dgm:t>
    </dgm:pt>
    <dgm:pt modelId="{5D0FAF90-F9EF-454E-87D8-BFD046E6B74D}" type="par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FEFCFE3-B4E8-4386-89B6-74BECEF5A451}" type="sib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F34299A-B090-4B13-A869-89E2D422D255}">
      <dgm:prSet/>
      <dgm:spPr/>
      <dgm:t>
        <a:bodyPr/>
        <a:lstStyle/>
        <a:p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Integração e fortalecimento do </a:t>
          </a:r>
          <a:r>
            <a:rPr lang="pt-BR" altLang="pt-BR" dirty="0" err="1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Singreh</a:t>
          </a:r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 e </a:t>
          </a:r>
          <a:r>
            <a:rPr lang="pt-BR" altLang="pt-BR" dirty="0" err="1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Sisnama</a:t>
          </a:r>
          <a:endParaRPr lang="pt-BR" altLang="pt-BR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B2AC8324-E065-4E73-952E-79EE54860622}" type="par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82DCD12-E79D-41B8-A370-E42BEA343CA6}" type="sib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A95F24C-1036-4E18-B6FD-9163ADEC1441}" type="pres">
      <dgm:prSet presAssocID="{412EEC9B-BF0A-4FBB-865E-8F297ACF79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ED74C5-99A2-42D4-876F-E813BBDE373E}" type="pres">
      <dgm:prSet presAssocID="{412EEC9B-BF0A-4FBB-865E-8F297ACF7903}" presName="Name1" presStyleCnt="0"/>
      <dgm:spPr/>
    </dgm:pt>
    <dgm:pt modelId="{E7C6E5EA-6581-4487-BA0F-204E9DB4DAB5}" type="pres">
      <dgm:prSet presAssocID="{412EEC9B-BF0A-4FBB-865E-8F297ACF7903}" presName="cycle" presStyleCnt="0"/>
      <dgm:spPr/>
    </dgm:pt>
    <dgm:pt modelId="{7F3C5182-037D-4A7C-823A-B5FD42712948}" type="pres">
      <dgm:prSet presAssocID="{412EEC9B-BF0A-4FBB-865E-8F297ACF7903}" presName="srcNode" presStyleLbl="node1" presStyleIdx="0" presStyleCnt="4"/>
      <dgm:spPr/>
    </dgm:pt>
    <dgm:pt modelId="{FA4E3347-6BF2-4E4D-AE44-5D9B97A6FFF5}" type="pres">
      <dgm:prSet presAssocID="{412EEC9B-BF0A-4FBB-865E-8F297ACF7903}" presName="conn" presStyleLbl="parChTrans1D2" presStyleIdx="0" presStyleCnt="1"/>
      <dgm:spPr/>
      <dgm:t>
        <a:bodyPr/>
        <a:lstStyle/>
        <a:p>
          <a:endParaRPr lang="pt-BR"/>
        </a:p>
      </dgm:t>
    </dgm:pt>
    <dgm:pt modelId="{18404F19-BE24-4BC3-8570-B7B94AAC9539}" type="pres">
      <dgm:prSet presAssocID="{412EEC9B-BF0A-4FBB-865E-8F297ACF7903}" presName="extraNode" presStyleLbl="node1" presStyleIdx="0" presStyleCnt="4"/>
      <dgm:spPr/>
    </dgm:pt>
    <dgm:pt modelId="{6F633E7D-3334-4C1F-A71F-04A3A9DF8561}" type="pres">
      <dgm:prSet presAssocID="{412EEC9B-BF0A-4FBB-865E-8F297ACF7903}" presName="dstNode" presStyleLbl="node1" presStyleIdx="0" presStyleCnt="4"/>
      <dgm:spPr/>
    </dgm:pt>
    <dgm:pt modelId="{DE8E869A-691F-4F62-A711-079076BFE7A9}" type="pres">
      <dgm:prSet presAssocID="{A889CBF5-DA93-488D-8437-145A22A1346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A6776-1655-4BC7-84FD-61B1F6C84B26}" type="pres">
      <dgm:prSet presAssocID="{A889CBF5-DA93-488D-8437-145A22A13460}" presName="accent_1" presStyleCnt="0"/>
      <dgm:spPr/>
    </dgm:pt>
    <dgm:pt modelId="{77FD6680-272D-47F7-BBDE-B7C12D151BD0}" type="pres">
      <dgm:prSet presAssocID="{A889CBF5-DA93-488D-8437-145A22A13460}" presName="accentRepeatNode" presStyleLbl="solidFgAcc1" presStyleIdx="0" presStyleCnt="4"/>
      <dgm:spPr/>
    </dgm:pt>
    <dgm:pt modelId="{FC80B54D-934C-4F01-B0F3-94EFEB966C59}" type="pres">
      <dgm:prSet presAssocID="{5EA4A53D-8B36-43B9-9BEE-172D92DA3F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44B24-E25F-4048-82E6-433256A5752D}" type="pres">
      <dgm:prSet presAssocID="{5EA4A53D-8B36-43B9-9BEE-172D92DA3F73}" presName="accent_2" presStyleCnt="0"/>
      <dgm:spPr/>
    </dgm:pt>
    <dgm:pt modelId="{496FB4E5-C108-48EF-A3C2-E44E54E53F14}" type="pres">
      <dgm:prSet presAssocID="{5EA4A53D-8B36-43B9-9BEE-172D92DA3F73}" presName="accentRepeatNode" presStyleLbl="solidFgAcc1" presStyleIdx="1" presStyleCnt="4"/>
      <dgm:spPr/>
    </dgm:pt>
    <dgm:pt modelId="{4D5F4FD8-A719-40FE-80C0-E91FA94704BD}" type="pres">
      <dgm:prSet presAssocID="{D34DA170-B080-4F65-ADC5-BE08D933CB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FB393-87E3-472D-B46B-6DDBF2AAB47B}" type="pres">
      <dgm:prSet presAssocID="{D34DA170-B080-4F65-ADC5-BE08D933CB39}" presName="accent_3" presStyleCnt="0"/>
      <dgm:spPr/>
    </dgm:pt>
    <dgm:pt modelId="{759199D4-7538-42F1-BC54-FECA6E4AC15F}" type="pres">
      <dgm:prSet presAssocID="{D34DA170-B080-4F65-ADC5-BE08D933CB39}" presName="accentRepeatNode" presStyleLbl="solidFgAcc1" presStyleIdx="2" presStyleCnt="4"/>
      <dgm:spPr/>
    </dgm:pt>
    <dgm:pt modelId="{DEADA022-CE79-490A-B920-31699B297222}" type="pres">
      <dgm:prSet presAssocID="{AF34299A-B090-4B13-A869-89E2D422D2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8C494-64C0-450C-A52D-8F63EA0BA511}" type="pres">
      <dgm:prSet presAssocID="{AF34299A-B090-4B13-A869-89E2D422D255}" presName="accent_4" presStyleCnt="0"/>
      <dgm:spPr/>
    </dgm:pt>
    <dgm:pt modelId="{764B1F93-C60E-45CB-A116-7180693E52F4}" type="pres">
      <dgm:prSet presAssocID="{AF34299A-B090-4B13-A869-89E2D422D255}" presName="accentRepeatNode" presStyleLbl="solidFgAcc1" presStyleIdx="3" presStyleCnt="4"/>
      <dgm:spPr/>
    </dgm:pt>
  </dgm:ptLst>
  <dgm:cxnLst>
    <dgm:cxn modelId="{4A883545-178E-45E6-B385-E39D5A4F3EBD}" srcId="{412EEC9B-BF0A-4FBB-865E-8F297ACF7903}" destId="{AF34299A-B090-4B13-A869-89E2D422D255}" srcOrd="3" destOrd="0" parTransId="{B2AC8324-E065-4E73-952E-79EE54860622}" sibTransId="{982DCD12-E79D-41B8-A370-E42BEA343CA6}"/>
    <dgm:cxn modelId="{E0FF76F3-1E34-4604-B018-3A257F6E2005}" srcId="{412EEC9B-BF0A-4FBB-865E-8F297ACF7903}" destId="{A889CBF5-DA93-488D-8437-145A22A13460}" srcOrd="0" destOrd="0" parTransId="{F7CC335C-11BF-4CBC-BAD0-2FF787BBF3B4}" sibTransId="{9BA6E1AE-017A-4D78-9CE2-2D20C31898C1}"/>
    <dgm:cxn modelId="{A9B07C33-F45E-47A7-B73D-F4C185F3DAF7}" type="presOf" srcId="{412EEC9B-BF0A-4FBB-865E-8F297ACF7903}" destId="{9A95F24C-1036-4E18-B6FD-9163ADEC1441}" srcOrd="0" destOrd="0" presId="urn:microsoft.com/office/officeart/2008/layout/VerticalCurvedList"/>
    <dgm:cxn modelId="{93C9DAE3-BB57-49C0-9A8E-0060018203E3}" type="presOf" srcId="{AF34299A-B090-4B13-A869-89E2D422D255}" destId="{DEADA022-CE79-490A-B920-31699B297222}" srcOrd="0" destOrd="0" presId="urn:microsoft.com/office/officeart/2008/layout/VerticalCurvedList"/>
    <dgm:cxn modelId="{48A7F2C6-E2EA-4829-ADE0-E0F075599A0D}" type="presOf" srcId="{9BA6E1AE-017A-4D78-9CE2-2D20C31898C1}" destId="{FA4E3347-6BF2-4E4D-AE44-5D9B97A6FFF5}" srcOrd="0" destOrd="0" presId="urn:microsoft.com/office/officeart/2008/layout/VerticalCurvedList"/>
    <dgm:cxn modelId="{692928B1-7A0D-44DA-AFEC-E7C0F9720DC9}" type="presOf" srcId="{D34DA170-B080-4F65-ADC5-BE08D933CB39}" destId="{4D5F4FD8-A719-40FE-80C0-E91FA94704BD}" srcOrd="0" destOrd="0" presId="urn:microsoft.com/office/officeart/2008/layout/VerticalCurvedList"/>
    <dgm:cxn modelId="{DB00A6B1-B1EB-43F3-B531-ED314A4945B4}" srcId="{412EEC9B-BF0A-4FBB-865E-8F297ACF7903}" destId="{D34DA170-B080-4F65-ADC5-BE08D933CB39}" srcOrd="2" destOrd="0" parTransId="{5D0FAF90-F9EF-454E-87D8-BFD046E6B74D}" sibTransId="{9FEFCFE3-B4E8-4386-89B6-74BECEF5A451}"/>
    <dgm:cxn modelId="{E39DCE52-01F6-4FA9-94FB-025E198AE55F}" type="presOf" srcId="{A889CBF5-DA93-488D-8437-145A22A13460}" destId="{DE8E869A-691F-4F62-A711-079076BFE7A9}" srcOrd="0" destOrd="0" presId="urn:microsoft.com/office/officeart/2008/layout/VerticalCurvedList"/>
    <dgm:cxn modelId="{819B73C7-31DA-4116-ACD8-3D7362E9EBD1}" type="presOf" srcId="{5EA4A53D-8B36-43B9-9BEE-172D92DA3F73}" destId="{FC80B54D-934C-4F01-B0F3-94EFEB966C59}" srcOrd="0" destOrd="0" presId="urn:microsoft.com/office/officeart/2008/layout/VerticalCurvedList"/>
    <dgm:cxn modelId="{2F4068F0-885C-45D2-8186-45778F4F3139}" srcId="{412EEC9B-BF0A-4FBB-865E-8F297ACF7903}" destId="{5EA4A53D-8B36-43B9-9BEE-172D92DA3F73}" srcOrd="1" destOrd="0" parTransId="{BDB73C1A-80F5-4D66-9718-E02B8BCF1447}" sibTransId="{3127F2FA-40A1-42A6-AFC2-55DC05ABCDFF}"/>
    <dgm:cxn modelId="{DF7EFDE9-80F1-414A-B2E5-B9FC88AD3370}" type="presParOf" srcId="{9A95F24C-1036-4E18-B6FD-9163ADEC1441}" destId="{BBED74C5-99A2-42D4-876F-E813BBDE373E}" srcOrd="0" destOrd="0" presId="urn:microsoft.com/office/officeart/2008/layout/VerticalCurvedList"/>
    <dgm:cxn modelId="{0CF6865A-2C53-4767-86DC-445C0F054562}" type="presParOf" srcId="{BBED74C5-99A2-42D4-876F-E813BBDE373E}" destId="{E7C6E5EA-6581-4487-BA0F-204E9DB4DAB5}" srcOrd="0" destOrd="0" presId="urn:microsoft.com/office/officeart/2008/layout/VerticalCurvedList"/>
    <dgm:cxn modelId="{12D3AFF1-E7F7-410E-A0AA-C7616DAFA488}" type="presParOf" srcId="{E7C6E5EA-6581-4487-BA0F-204E9DB4DAB5}" destId="{7F3C5182-037D-4A7C-823A-B5FD42712948}" srcOrd="0" destOrd="0" presId="urn:microsoft.com/office/officeart/2008/layout/VerticalCurvedList"/>
    <dgm:cxn modelId="{3D72F9A4-1318-4B17-B532-D0953FE6447C}" type="presParOf" srcId="{E7C6E5EA-6581-4487-BA0F-204E9DB4DAB5}" destId="{FA4E3347-6BF2-4E4D-AE44-5D9B97A6FFF5}" srcOrd="1" destOrd="0" presId="urn:microsoft.com/office/officeart/2008/layout/VerticalCurvedList"/>
    <dgm:cxn modelId="{E81A198A-627E-4823-A196-0FFF4C04DFD4}" type="presParOf" srcId="{E7C6E5EA-6581-4487-BA0F-204E9DB4DAB5}" destId="{18404F19-BE24-4BC3-8570-B7B94AAC9539}" srcOrd="2" destOrd="0" presId="urn:microsoft.com/office/officeart/2008/layout/VerticalCurvedList"/>
    <dgm:cxn modelId="{A0D28452-A369-48C7-A13F-7319B37B5C37}" type="presParOf" srcId="{E7C6E5EA-6581-4487-BA0F-204E9DB4DAB5}" destId="{6F633E7D-3334-4C1F-A71F-04A3A9DF8561}" srcOrd="3" destOrd="0" presId="urn:microsoft.com/office/officeart/2008/layout/VerticalCurvedList"/>
    <dgm:cxn modelId="{8F34CD70-E5B6-44A6-8342-3ADB07B1C641}" type="presParOf" srcId="{BBED74C5-99A2-42D4-876F-E813BBDE373E}" destId="{DE8E869A-691F-4F62-A711-079076BFE7A9}" srcOrd="1" destOrd="0" presId="urn:microsoft.com/office/officeart/2008/layout/VerticalCurvedList"/>
    <dgm:cxn modelId="{1832374A-4ABD-4162-A99F-E5E8A156A6FA}" type="presParOf" srcId="{BBED74C5-99A2-42D4-876F-E813BBDE373E}" destId="{B0CA6776-1655-4BC7-84FD-61B1F6C84B26}" srcOrd="2" destOrd="0" presId="urn:microsoft.com/office/officeart/2008/layout/VerticalCurvedList"/>
    <dgm:cxn modelId="{30B7C379-C8AC-477F-A2C5-312200AFBFE3}" type="presParOf" srcId="{B0CA6776-1655-4BC7-84FD-61B1F6C84B26}" destId="{77FD6680-272D-47F7-BBDE-B7C12D151BD0}" srcOrd="0" destOrd="0" presId="urn:microsoft.com/office/officeart/2008/layout/VerticalCurvedList"/>
    <dgm:cxn modelId="{A72A1950-01ED-451B-84AD-723E41167B92}" type="presParOf" srcId="{BBED74C5-99A2-42D4-876F-E813BBDE373E}" destId="{FC80B54D-934C-4F01-B0F3-94EFEB966C59}" srcOrd="3" destOrd="0" presId="urn:microsoft.com/office/officeart/2008/layout/VerticalCurvedList"/>
    <dgm:cxn modelId="{E691EAFA-50FA-4C6E-87B7-746D023A8255}" type="presParOf" srcId="{BBED74C5-99A2-42D4-876F-E813BBDE373E}" destId="{21244B24-E25F-4048-82E6-433256A5752D}" srcOrd="4" destOrd="0" presId="urn:microsoft.com/office/officeart/2008/layout/VerticalCurvedList"/>
    <dgm:cxn modelId="{CC2291A4-AD4C-4613-BC12-D6035738069E}" type="presParOf" srcId="{21244B24-E25F-4048-82E6-433256A5752D}" destId="{496FB4E5-C108-48EF-A3C2-E44E54E53F14}" srcOrd="0" destOrd="0" presId="urn:microsoft.com/office/officeart/2008/layout/VerticalCurvedList"/>
    <dgm:cxn modelId="{A574AFE7-96C0-48FF-9C56-8FA337F89DF0}" type="presParOf" srcId="{BBED74C5-99A2-42D4-876F-E813BBDE373E}" destId="{4D5F4FD8-A719-40FE-80C0-E91FA94704BD}" srcOrd="5" destOrd="0" presId="urn:microsoft.com/office/officeart/2008/layout/VerticalCurvedList"/>
    <dgm:cxn modelId="{5FC0E4F2-E2FE-4B30-8839-E11DCBA58F6E}" type="presParOf" srcId="{BBED74C5-99A2-42D4-876F-E813BBDE373E}" destId="{F2CFB393-87E3-472D-B46B-6DDBF2AAB47B}" srcOrd="6" destOrd="0" presId="urn:microsoft.com/office/officeart/2008/layout/VerticalCurvedList"/>
    <dgm:cxn modelId="{60900D09-8977-4A19-A606-70B7CAA15513}" type="presParOf" srcId="{F2CFB393-87E3-472D-B46B-6DDBF2AAB47B}" destId="{759199D4-7538-42F1-BC54-FECA6E4AC15F}" srcOrd="0" destOrd="0" presId="urn:microsoft.com/office/officeart/2008/layout/VerticalCurvedList"/>
    <dgm:cxn modelId="{57ACC9FB-CAA9-4149-97CA-6E64AA3E5D13}" type="presParOf" srcId="{BBED74C5-99A2-42D4-876F-E813BBDE373E}" destId="{DEADA022-CE79-490A-B920-31699B297222}" srcOrd="7" destOrd="0" presId="urn:microsoft.com/office/officeart/2008/layout/VerticalCurvedList"/>
    <dgm:cxn modelId="{6A279C4F-F69A-4D14-84FB-216DB933D09F}" type="presParOf" srcId="{BBED74C5-99A2-42D4-876F-E813BBDE373E}" destId="{8A18C494-64C0-450C-A52D-8F63EA0BA511}" srcOrd="8" destOrd="0" presId="urn:microsoft.com/office/officeart/2008/layout/VerticalCurvedList"/>
    <dgm:cxn modelId="{C045E56A-B579-4659-86FC-70582063C399}" type="presParOf" srcId="{8A18C494-64C0-450C-A52D-8F63EA0BA511}" destId="{764B1F93-C60E-45CB-A116-7180693E5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EEC9B-BF0A-4FBB-865E-8F297ACF79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1CD9E2-097D-4A2D-A6CF-CD74CB0D2FC5}">
      <dgm:prSet custT="1"/>
      <dgm:spPr/>
      <dgm:t>
        <a:bodyPr/>
        <a:lstStyle/>
        <a:p>
          <a:pPr algn="just"/>
          <a:r>
            <a:rPr lang="pt-BR" altLang="pt-BR" sz="2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Atuar nas causas da degradação</a:t>
          </a:r>
          <a:endParaRPr lang="pt-BR" sz="2400" b="0" i="0" dirty="0"/>
        </a:p>
      </dgm:t>
    </dgm:pt>
    <dgm:pt modelId="{929AD83A-AC3A-47C4-B87E-A58B10B8BDE4}" type="parTrans" cxnId="{24D2FA41-6E07-4562-8FDD-78C4CAD96DEF}">
      <dgm:prSet/>
      <dgm:spPr/>
      <dgm:t>
        <a:bodyPr/>
        <a:lstStyle/>
        <a:p>
          <a:endParaRPr lang="pt-BR"/>
        </a:p>
      </dgm:t>
    </dgm:pt>
    <dgm:pt modelId="{B3F64B3E-7C53-4E9D-9A09-2434EE081BBA}" type="sibTrans" cxnId="{24D2FA41-6E07-4562-8FDD-78C4CAD96DEF}">
      <dgm:prSet/>
      <dgm:spPr/>
      <dgm:t>
        <a:bodyPr/>
        <a:lstStyle/>
        <a:p>
          <a:endParaRPr lang="pt-BR"/>
        </a:p>
      </dgm:t>
    </dgm:pt>
    <dgm:pt modelId="{93A3011A-728B-4609-8FE2-F8A8DA58FBBF}">
      <dgm:prSet custT="1"/>
      <dgm:spPr/>
      <dgm:t>
        <a:bodyPr/>
        <a:lstStyle/>
        <a:p>
          <a:pPr algn="just"/>
          <a:r>
            <a:rPr lang="pt-BR" altLang="pt-BR" sz="2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Arial" charset="0"/>
            </a:rPr>
            <a:t>Gestão ambiental integrada</a:t>
          </a:r>
          <a:endParaRPr lang="pt-BR" sz="2400" b="0" i="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0A8018CE-D108-48E9-8D86-4F0D0DC595E6}" type="parTrans" cxnId="{564595F0-5519-4EB4-AEE5-E6B1725FDBEC}">
      <dgm:prSet/>
      <dgm:spPr/>
      <dgm:t>
        <a:bodyPr/>
        <a:lstStyle/>
        <a:p>
          <a:endParaRPr lang="pt-BR"/>
        </a:p>
      </dgm:t>
    </dgm:pt>
    <dgm:pt modelId="{3DA47BD8-26AB-458D-B51D-3DDBDBA350B9}" type="sibTrans" cxnId="{564595F0-5519-4EB4-AEE5-E6B1725FDBEC}">
      <dgm:prSet/>
      <dgm:spPr/>
      <dgm:t>
        <a:bodyPr/>
        <a:lstStyle/>
        <a:p>
          <a:endParaRPr lang="pt-BR"/>
        </a:p>
      </dgm:t>
    </dgm:pt>
    <dgm:pt modelId="{879C32AF-38E8-47AC-8696-26A5DE046D5B}">
      <dgm:prSet custT="1"/>
      <dgm:spPr/>
      <dgm:t>
        <a:bodyPr/>
        <a:lstStyle/>
        <a:p>
          <a:pPr algn="just"/>
          <a:r>
            <a:rPr lang="pt-BR" sz="24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Calibri" charset="0"/>
            </a:rPr>
            <a:t>Abordagem Sistêmica e Integrada</a:t>
          </a:r>
          <a:endParaRPr lang="pt-BR" sz="2400" dirty="0"/>
        </a:p>
      </dgm:t>
    </dgm:pt>
    <dgm:pt modelId="{3000B880-FFE4-4EC8-9D4B-45152652F71B}" type="parTrans" cxnId="{4EE4ACB4-BE75-4A17-977C-4D0505D1908F}">
      <dgm:prSet/>
      <dgm:spPr/>
      <dgm:t>
        <a:bodyPr/>
        <a:lstStyle/>
        <a:p>
          <a:endParaRPr lang="pt-BR"/>
        </a:p>
      </dgm:t>
    </dgm:pt>
    <dgm:pt modelId="{0388FEAC-E37E-4139-B8CE-22ADB22A76EB}" type="sibTrans" cxnId="{4EE4ACB4-BE75-4A17-977C-4D0505D1908F}">
      <dgm:prSet/>
      <dgm:spPr/>
      <dgm:t>
        <a:bodyPr/>
        <a:lstStyle/>
        <a:p>
          <a:endParaRPr lang="pt-BR"/>
        </a:p>
      </dgm:t>
    </dgm:pt>
    <dgm:pt modelId="{9A95F24C-1036-4E18-B6FD-9163ADEC1441}" type="pres">
      <dgm:prSet presAssocID="{412EEC9B-BF0A-4FBB-865E-8F297ACF79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ED74C5-99A2-42D4-876F-E813BBDE373E}" type="pres">
      <dgm:prSet presAssocID="{412EEC9B-BF0A-4FBB-865E-8F297ACF7903}" presName="Name1" presStyleCnt="0"/>
      <dgm:spPr/>
    </dgm:pt>
    <dgm:pt modelId="{E7C6E5EA-6581-4487-BA0F-204E9DB4DAB5}" type="pres">
      <dgm:prSet presAssocID="{412EEC9B-BF0A-4FBB-865E-8F297ACF7903}" presName="cycle" presStyleCnt="0"/>
      <dgm:spPr/>
    </dgm:pt>
    <dgm:pt modelId="{7F3C5182-037D-4A7C-823A-B5FD42712948}" type="pres">
      <dgm:prSet presAssocID="{412EEC9B-BF0A-4FBB-865E-8F297ACF7903}" presName="srcNode" presStyleLbl="node1" presStyleIdx="0" presStyleCnt="3"/>
      <dgm:spPr/>
    </dgm:pt>
    <dgm:pt modelId="{FA4E3347-6BF2-4E4D-AE44-5D9B97A6FFF5}" type="pres">
      <dgm:prSet presAssocID="{412EEC9B-BF0A-4FBB-865E-8F297ACF7903}" presName="conn" presStyleLbl="parChTrans1D2" presStyleIdx="0" presStyleCnt="1"/>
      <dgm:spPr/>
      <dgm:t>
        <a:bodyPr/>
        <a:lstStyle/>
        <a:p>
          <a:endParaRPr lang="pt-BR"/>
        </a:p>
      </dgm:t>
    </dgm:pt>
    <dgm:pt modelId="{18404F19-BE24-4BC3-8570-B7B94AAC9539}" type="pres">
      <dgm:prSet presAssocID="{412EEC9B-BF0A-4FBB-865E-8F297ACF7903}" presName="extraNode" presStyleLbl="node1" presStyleIdx="0" presStyleCnt="3"/>
      <dgm:spPr/>
    </dgm:pt>
    <dgm:pt modelId="{6F633E7D-3334-4C1F-A71F-04A3A9DF8561}" type="pres">
      <dgm:prSet presAssocID="{412EEC9B-BF0A-4FBB-865E-8F297ACF7903}" presName="dstNode" presStyleLbl="node1" presStyleIdx="0" presStyleCnt="3"/>
      <dgm:spPr/>
    </dgm:pt>
    <dgm:pt modelId="{0B630847-B108-4F50-9B2B-731E15F131C1}" type="pres">
      <dgm:prSet presAssocID="{879C32AF-38E8-47AC-8696-26A5DE046D5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8C489-A021-4402-895D-CA89F0EB49AA}" type="pres">
      <dgm:prSet presAssocID="{879C32AF-38E8-47AC-8696-26A5DE046D5B}" presName="accent_1" presStyleCnt="0"/>
      <dgm:spPr/>
    </dgm:pt>
    <dgm:pt modelId="{5F798957-4D3D-4EA3-94F2-4611D7D74E9B}" type="pres">
      <dgm:prSet presAssocID="{879C32AF-38E8-47AC-8696-26A5DE046D5B}" presName="accentRepeatNode" presStyleLbl="solidFgAcc1" presStyleIdx="0" presStyleCnt="3"/>
      <dgm:spPr/>
    </dgm:pt>
    <dgm:pt modelId="{743BA439-2A31-4ADB-94A6-859A4036762D}" type="pres">
      <dgm:prSet presAssocID="{0C1CD9E2-097D-4A2D-A6CF-CD74CB0D2F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1A5BE-9ED6-4D4A-BF9C-12FE1F00B758}" type="pres">
      <dgm:prSet presAssocID="{0C1CD9E2-097D-4A2D-A6CF-CD74CB0D2FC5}" presName="accent_2" presStyleCnt="0"/>
      <dgm:spPr/>
    </dgm:pt>
    <dgm:pt modelId="{6EADAE94-25A2-4777-86D9-9ADCB5135D5F}" type="pres">
      <dgm:prSet presAssocID="{0C1CD9E2-097D-4A2D-A6CF-CD74CB0D2FC5}" presName="accentRepeatNode" presStyleLbl="solidFgAcc1" presStyleIdx="1" presStyleCnt="3" custLinFactNeighborX="-943" custLinFactNeighborY="943"/>
      <dgm:spPr/>
    </dgm:pt>
    <dgm:pt modelId="{83B2238D-D255-4A93-A656-0DF179645D19}" type="pres">
      <dgm:prSet presAssocID="{93A3011A-728B-4609-8FE2-F8A8DA58FB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2A2A09-030A-488B-90CE-617E53A23895}" type="pres">
      <dgm:prSet presAssocID="{93A3011A-728B-4609-8FE2-F8A8DA58FBBF}" presName="accent_3" presStyleCnt="0"/>
      <dgm:spPr/>
    </dgm:pt>
    <dgm:pt modelId="{580E6B66-337E-4953-8A43-98C1F644FC28}" type="pres">
      <dgm:prSet presAssocID="{93A3011A-728B-4609-8FE2-F8A8DA58FBBF}" presName="accentRepeatNode" presStyleLbl="solidFgAcc1" presStyleIdx="2" presStyleCnt="3"/>
      <dgm:spPr/>
    </dgm:pt>
  </dgm:ptLst>
  <dgm:cxnLst>
    <dgm:cxn modelId="{564595F0-5519-4EB4-AEE5-E6B1725FDBEC}" srcId="{412EEC9B-BF0A-4FBB-865E-8F297ACF7903}" destId="{93A3011A-728B-4609-8FE2-F8A8DA58FBBF}" srcOrd="2" destOrd="0" parTransId="{0A8018CE-D108-48E9-8D86-4F0D0DC595E6}" sibTransId="{3DA47BD8-26AB-458D-B51D-3DDBDBA350B9}"/>
    <dgm:cxn modelId="{79C34D86-0BE4-4DC3-89A8-819A33313A1B}" type="presOf" srcId="{412EEC9B-BF0A-4FBB-865E-8F297ACF7903}" destId="{9A95F24C-1036-4E18-B6FD-9163ADEC1441}" srcOrd="0" destOrd="0" presId="urn:microsoft.com/office/officeart/2008/layout/VerticalCurvedList"/>
    <dgm:cxn modelId="{3C00B11E-F901-44FC-94F5-8B04073D928F}" type="presOf" srcId="{93A3011A-728B-4609-8FE2-F8A8DA58FBBF}" destId="{83B2238D-D255-4A93-A656-0DF179645D19}" srcOrd="0" destOrd="0" presId="urn:microsoft.com/office/officeart/2008/layout/VerticalCurvedList"/>
    <dgm:cxn modelId="{57329624-0597-4C87-BE95-802CBCBDE47F}" type="presOf" srcId="{0C1CD9E2-097D-4A2D-A6CF-CD74CB0D2FC5}" destId="{743BA439-2A31-4ADB-94A6-859A4036762D}" srcOrd="0" destOrd="0" presId="urn:microsoft.com/office/officeart/2008/layout/VerticalCurvedList"/>
    <dgm:cxn modelId="{24D2FA41-6E07-4562-8FDD-78C4CAD96DEF}" srcId="{412EEC9B-BF0A-4FBB-865E-8F297ACF7903}" destId="{0C1CD9E2-097D-4A2D-A6CF-CD74CB0D2FC5}" srcOrd="1" destOrd="0" parTransId="{929AD83A-AC3A-47C4-B87E-A58B10B8BDE4}" sibTransId="{B3F64B3E-7C53-4E9D-9A09-2434EE081BBA}"/>
    <dgm:cxn modelId="{CBFF3D46-9FD2-48D8-AFD9-E603F2C74CC4}" type="presOf" srcId="{879C32AF-38E8-47AC-8696-26A5DE046D5B}" destId="{0B630847-B108-4F50-9B2B-731E15F131C1}" srcOrd="0" destOrd="0" presId="urn:microsoft.com/office/officeart/2008/layout/VerticalCurvedList"/>
    <dgm:cxn modelId="{4EE4ACB4-BE75-4A17-977C-4D0505D1908F}" srcId="{412EEC9B-BF0A-4FBB-865E-8F297ACF7903}" destId="{879C32AF-38E8-47AC-8696-26A5DE046D5B}" srcOrd="0" destOrd="0" parTransId="{3000B880-FFE4-4EC8-9D4B-45152652F71B}" sibTransId="{0388FEAC-E37E-4139-B8CE-22ADB22A76EB}"/>
    <dgm:cxn modelId="{7B1B64FF-89DF-4E3F-AF5A-71301100D4E2}" type="presOf" srcId="{0388FEAC-E37E-4139-B8CE-22ADB22A76EB}" destId="{FA4E3347-6BF2-4E4D-AE44-5D9B97A6FFF5}" srcOrd="0" destOrd="0" presId="urn:microsoft.com/office/officeart/2008/layout/VerticalCurvedList"/>
    <dgm:cxn modelId="{56972AFC-55D5-4114-B27B-C69B8EC29467}" type="presParOf" srcId="{9A95F24C-1036-4E18-B6FD-9163ADEC1441}" destId="{BBED74C5-99A2-42D4-876F-E813BBDE373E}" srcOrd="0" destOrd="0" presId="urn:microsoft.com/office/officeart/2008/layout/VerticalCurvedList"/>
    <dgm:cxn modelId="{E0848178-8A6C-4A8A-B550-C7A957122334}" type="presParOf" srcId="{BBED74C5-99A2-42D4-876F-E813BBDE373E}" destId="{E7C6E5EA-6581-4487-BA0F-204E9DB4DAB5}" srcOrd="0" destOrd="0" presId="urn:microsoft.com/office/officeart/2008/layout/VerticalCurvedList"/>
    <dgm:cxn modelId="{8A22C064-6095-42B9-9FD8-32419D259F5D}" type="presParOf" srcId="{E7C6E5EA-6581-4487-BA0F-204E9DB4DAB5}" destId="{7F3C5182-037D-4A7C-823A-B5FD42712948}" srcOrd="0" destOrd="0" presId="urn:microsoft.com/office/officeart/2008/layout/VerticalCurvedList"/>
    <dgm:cxn modelId="{AA049615-7767-4086-88A6-EE2351F687F5}" type="presParOf" srcId="{E7C6E5EA-6581-4487-BA0F-204E9DB4DAB5}" destId="{FA4E3347-6BF2-4E4D-AE44-5D9B97A6FFF5}" srcOrd="1" destOrd="0" presId="urn:microsoft.com/office/officeart/2008/layout/VerticalCurvedList"/>
    <dgm:cxn modelId="{A6FA3FA0-777C-42A0-9897-307FA83AB20B}" type="presParOf" srcId="{E7C6E5EA-6581-4487-BA0F-204E9DB4DAB5}" destId="{18404F19-BE24-4BC3-8570-B7B94AAC9539}" srcOrd="2" destOrd="0" presId="urn:microsoft.com/office/officeart/2008/layout/VerticalCurvedList"/>
    <dgm:cxn modelId="{BC05DE0B-C281-41CD-A66D-D3445A39DE3C}" type="presParOf" srcId="{E7C6E5EA-6581-4487-BA0F-204E9DB4DAB5}" destId="{6F633E7D-3334-4C1F-A71F-04A3A9DF8561}" srcOrd="3" destOrd="0" presId="urn:microsoft.com/office/officeart/2008/layout/VerticalCurvedList"/>
    <dgm:cxn modelId="{682FB5F2-7364-4090-89D3-A0DEEF1E0D7F}" type="presParOf" srcId="{BBED74C5-99A2-42D4-876F-E813BBDE373E}" destId="{0B630847-B108-4F50-9B2B-731E15F131C1}" srcOrd="1" destOrd="0" presId="urn:microsoft.com/office/officeart/2008/layout/VerticalCurvedList"/>
    <dgm:cxn modelId="{19946E85-EB5F-47FB-B9C6-ED7B6F3F2B8C}" type="presParOf" srcId="{BBED74C5-99A2-42D4-876F-E813BBDE373E}" destId="{0898C489-A021-4402-895D-CA89F0EB49AA}" srcOrd="2" destOrd="0" presId="urn:microsoft.com/office/officeart/2008/layout/VerticalCurvedList"/>
    <dgm:cxn modelId="{A4C70D9D-2A68-4321-8389-2E69865F60F9}" type="presParOf" srcId="{0898C489-A021-4402-895D-CA89F0EB49AA}" destId="{5F798957-4D3D-4EA3-94F2-4611D7D74E9B}" srcOrd="0" destOrd="0" presId="urn:microsoft.com/office/officeart/2008/layout/VerticalCurvedList"/>
    <dgm:cxn modelId="{8A547B7A-DA1D-4A64-9B85-8A28F684DD59}" type="presParOf" srcId="{BBED74C5-99A2-42D4-876F-E813BBDE373E}" destId="{743BA439-2A31-4ADB-94A6-859A4036762D}" srcOrd="3" destOrd="0" presId="urn:microsoft.com/office/officeart/2008/layout/VerticalCurvedList"/>
    <dgm:cxn modelId="{AD9F8D6D-1BBB-4294-9792-262E1A02BFD0}" type="presParOf" srcId="{BBED74C5-99A2-42D4-876F-E813BBDE373E}" destId="{2051A5BE-9ED6-4D4A-BF9C-12FE1F00B758}" srcOrd="4" destOrd="0" presId="urn:microsoft.com/office/officeart/2008/layout/VerticalCurvedList"/>
    <dgm:cxn modelId="{F3ADC5ED-7353-4914-8CC5-74FB4BF04E23}" type="presParOf" srcId="{2051A5BE-9ED6-4D4A-BF9C-12FE1F00B758}" destId="{6EADAE94-25A2-4777-86D9-9ADCB5135D5F}" srcOrd="0" destOrd="0" presId="urn:microsoft.com/office/officeart/2008/layout/VerticalCurvedList"/>
    <dgm:cxn modelId="{B542D127-C7CB-4B3A-84AF-325346D00A8C}" type="presParOf" srcId="{BBED74C5-99A2-42D4-876F-E813BBDE373E}" destId="{83B2238D-D255-4A93-A656-0DF179645D19}" srcOrd="5" destOrd="0" presId="urn:microsoft.com/office/officeart/2008/layout/VerticalCurvedList"/>
    <dgm:cxn modelId="{5FD09233-9267-4741-9341-7D3A0B9DC002}" type="presParOf" srcId="{BBED74C5-99A2-42D4-876F-E813BBDE373E}" destId="{3B2A2A09-030A-488B-90CE-617E53A23895}" srcOrd="6" destOrd="0" presId="urn:microsoft.com/office/officeart/2008/layout/VerticalCurvedList"/>
    <dgm:cxn modelId="{0E91177A-BD71-4EFA-9877-A70725FDF173}" type="presParOf" srcId="{3B2A2A09-030A-488B-90CE-617E53A23895}" destId="{580E6B66-337E-4953-8A43-98C1F644FC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EEC9B-BF0A-4FBB-865E-8F297ACF79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89CBF5-DA93-488D-8437-145A22A13460}">
      <dgm:prSet/>
      <dgm:spPr/>
      <dgm:t>
        <a:bodyPr/>
        <a:lstStyle/>
        <a:p>
          <a:pPr algn="just"/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Conclusão do ZEE da Bacia do rio São Francisco</a:t>
          </a:r>
          <a:endParaRPr lang="pt-BR" b="0" i="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F7CC335C-11BF-4CBC-BAD0-2FF787BBF3B4}" type="par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BA6E1AE-017A-4D78-9CE2-2D20C31898C1}" type="sib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EA4A53D-8B36-43B9-9BEE-172D92DA3F73}">
      <dgm:prSet/>
      <dgm:spPr/>
      <dgm:t>
        <a:bodyPr/>
        <a:lstStyle/>
        <a:p>
          <a:pPr algn="just"/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Fiscalização Preventiva Integrada</a:t>
          </a:r>
          <a:endParaRPr lang="pt-BR" b="0" i="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BDB73C1A-80F5-4D66-9718-E02B8BCF1447}" type="par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3127F2FA-40A1-42A6-AFC2-55DC05ABCDFF}" type="sib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D34DA170-B080-4F65-ADC5-BE08D933CB39}">
      <dgm:prSet/>
      <dgm:spPr/>
      <dgm:t>
        <a:bodyPr/>
        <a:lstStyle/>
        <a:p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Programa Nacional de Capacitação de gestores municipais</a:t>
          </a:r>
          <a:endParaRPr lang="pt-BR" altLang="pt-BR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5D0FAF90-F9EF-454E-87D8-BFD046E6B74D}" type="par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FEFCFE3-B4E8-4386-89B6-74BECEF5A451}" type="sib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F34299A-B090-4B13-A869-89E2D422D255}">
      <dgm:prSet/>
      <dgm:spPr/>
      <dgm:t>
        <a:bodyPr/>
        <a:lstStyle/>
        <a:p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Centro de Recuperação de Áreas Degradadas</a:t>
          </a:r>
          <a:endParaRPr lang="pt-BR" altLang="pt-BR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B2AC8324-E065-4E73-952E-79EE54860622}" type="par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82DCD12-E79D-41B8-A370-E42BEA343CA6}" type="sib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A95F24C-1036-4E18-B6FD-9163ADEC1441}" type="pres">
      <dgm:prSet presAssocID="{412EEC9B-BF0A-4FBB-865E-8F297ACF79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ED74C5-99A2-42D4-876F-E813BBDE373E}" type="pres">
      <dgm:prSet presAssocID="{412EEC9B-BF0A-4FBB-865E-8F297ACF7903}" presName="Name1" presStyleCnt="0"/>
      <dgm:spPr/>
    </dgm:pt>
    <dgm:pt modelId="{E7C6E5EA-6581-4487-BA0F-204E9DB4DAB5}" type="pres">
      <dgm:prSet presAssocID="{412EEC9B-BF0A-4FBB-865E-8F297ACF7903}" presName="cycle" presStyleCnt="0"/>
      <dgm:spPr/>
    </dgm:pt>
    <dgm:pt modelId="{7F3C5182-037D-4A7C-823A-B5FD42712948}" type="pres">
      <dgm:prSet presAssocID="{412EEC9B-BF0A-4FBB-865E-8F297ACF7903}" presName="srcNode" presStyleLbl="node1" presStyleIdx="0" presStyleCnt="4"/>
      <dgm:spPr/>
    </dgm:pt>
    <dgm:pt modelId="{FA4E3347-6BF2-4E4D-AE44-5D9B97A6FFF5}" type="pres">
      <dgm:prSet presAssocID="{412EEC9B-BF0A-4FBB-865E-8F297ACF7903}" presName="conn" presStyleLbl="parChTrans1D2" presStyleIdx="0" presStyleCnt="1"/>
      <dgm:spPr/>
      <dgm:t>
        <a:bodyPr/>
        <a:lstStyle/>
        <a:p>
          <a:endParaRPr lang="pt-BR"/>
        </a:p>
      </dgm:t>
    </dgm:pt>
    <dgm:pt modelId="{18404F19-BE24-4BC3-8570-B7B94AAC9539}" type="pres">
      <dgm:prSet presAssocID="{412EEC9B-BF0A-4FBB-865E-8F297ACF7903}" presName="extraNode" presStyleLbl="node1" presStyleIdx="0" presStyleCnt="4"/>
      <dgm:spPr/>
    </dgm:pt>
    <dgm:pt modelId="{6F633E7D-3334-4C1F-A71F-04A3A9DF8561}" type="pres">
      <dgm:prSet presAssocID="{412EEC9B-BF0A-4FBB-865E-8F297ACF7903}" presName="dstNode" presStyleLbl="node1" presStyleIdx="0" presStyleCnt="4"/>
      <dgm:spPr/>
    </dgm:pt>
    <dgm:pt modelId="{DE8E869A-691F-4F62-A711-079076BFE7A9}" type="pres">
      <dgm:prSet presAssocID="{A889CBF5-DA93-488D-8437-145A22A1346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A6776-1655-4BC7-84FD-61B1F6C84B26}" type="pres">
      <dgm:prSet presAssocID="{A889CBF5-DA93-488D-8437-145A22A13460}" presName="accent_1" presStyleCnt="0"/>
      <dgm:spPr/>
    </dgm:pt>
    <dgm:pt modelId="{77FD6680-272D-47F7-BBDE-B7C12D151BD0}" type="pres">
      <dgm:prSet presAssocID="{A889CBF5-DA93-488D-8437-145A22A13460}" presName="accentRepeatNode" presStyleLbl="solidFgAcc1" presStyleIdx="0" presStyleCnt="4"/>
      <dgm:spPr/>
    </dgm:pt>
    <dgm:pt modelId="{FC80B54D-934C-4F01-B0F3-94EFEB966C59}" type="pres">
      <dgm:prSet presAssocID="{5EA4A53D-8B36-43B9-9BEE-172D92DA3F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44B24-E25F-4048-82E6-433256A5752D}" type="pres">
      <dgm:prSet presAssocID="{5EA4A53D-8B36-43B9-9BEE-172D92DA3F73}" presName="accent_2" presStyleCnt="0"/>
      <dgm:spPr/>
    </dgm:pt>
    <dgm:pt modelId="{496FB4E5-C108-48EF-A3C2-E44E54E53F14}" type="pres">
      <dgm:prSet presAssocID="{5EA4A53D-8B36-43B9-9BEE-172D92DA3F73}" presName="accentRepeatNode" presStyleLbl="solidFgAcc1" presStyleIdx="1" presStyleCnt="4"/>
      <dgm:spPr/>
    </dgm:pt>
    <dgm:pt modelId="{4D5F4FD8-A719-40FE-80C0-E91FA94704BD}" type="pres">
      <dgm:prSet presAssocID="{D34DA170-B080-4F65-ADC5-BE08D933CB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FB393-87E3-472D-B46B-6DDBF2AAB47B}" type="pres">
      <dgm:prSet presAssocID="{D34DA170-B080-4F65-ADC5-BE08D933CB39}" presName="accent_3" presStyleCnt="0"/>
      <dgm:spPr/>
    </dgm:pt>
    <dgm:pt modelId="{759199D4-7538-42F1-BC54-FECA6E4AC15F}" type="pres">
      <dgm:prSet presAssocID="{D34DA170-B080-4F65-ADC5-BE08D933CB39}" presName="accentRepeatNode" presStyleLbl="solidFgAcc1" presStyleIdx="2" presStyleCnt="4"/>
      <dgm:spPr/>
    </dgm:pt>
    <dgm:pt modelId="{DEADA022-CE79-490A-B920-31699B297222}" type="pres">
      <dgm:prSet presAssocID="{AF34299A-B090-4B13-A869-89E2D422D255}" presName="text_4" presStyleLbl="node1" presStyleIdx="3" presStyleCnt="4" custLinFactNeighborX="95250" custLinFactNeighborY="19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8C494-64C0-450C-A52D-8F63EA0BA511}" type="pres">
      <dgm:prSet presAssocID="{AF34299A-B090-4B13-A869-89E2D422D255}" presName="accent_4" presStyleCnt="0"/>
      <dgm:spPr/>
    </dgm:pt>
    <dgm:pt modelId="{764B1F93-C60E-45CB-A116-7180693E52F4}" type="pres">
      <dgm:prSet presAssocID="{AF34299A-B090-4B13-A869-89E2D422D255}" presName="accentRepeatNode" presStyleLbl="solidFgAcc1" presStyleIdx="3" presStyleCnt="4"/>
      <dgm:spPr/>
    </dgm:pt>
  </dgm:ptLst>
  <dgm:cxnLst>
    <dgm:cxn modelId="{4A883545-178E-45E6-B385-E39D5A4F3EBD}" srcId="{412EEC9B-BF0A-4FBB-865E-8F297ACF7903}" destId="{AF34299A-B090-4B13-A869-89E2D422D255}" srcOrd="3" destOrd="0" parTransId="{B2AC8324-E065-4E73-952E-79EE54860622}" sibTransId="{982DCD12-E79D-41B8-A370-E42BEA343CA6}"/>
    <dgm:cxn modelId="{E0FF76F3-1E34-4604-B018-3A257F6E2005}" srcId="{412EEC9B-BF0A-4FBB-865E-8F297ACF7903}" destId="{A889CBF5-DA93-488D-8437-145A22A13460}" srcOrd="0" destOrd="0" parTransId="{F7CC335C-11BF-4CBC-BAD0-2FF787BBF3B4}" sibTransId="{9BA6E1AE-017A-4D78-9CE2-2D20C31898C1}"/>
    <dgm:cxn modelId="{A9B07C33-F45E-47A7-B73D-F4C185F3DAF7}" type="presOf" srcId="{412EEC9B-BF0A-4FBB-865E-8F297ACF7903}" destId="{9A95F24C-1036-4E18-B6FD-9163ADEC1441}" srcOrd="0" destOrd="0" presId="urn:microsoft.com/office/officeart/2008/layout/VerticalCurvedList"/>
    <dgm:cxn modelId="{93C9DAE3-BB57-49C0-9A8E-0060018203E3}" type="presOf" srcId="{AF34299A-B090-4B13-A869-89E2D422D255}" destId="{DEADA022-CE79-490A-B920-31699B297222}" srcOrd="0" destOrd="0" presId="urn:microsoft.com/office/officeart/2008/layout/VerticalCurvedList"/>
    <dgm:cxn modelId="{48A7F2C6-E2EA-4829-ADE0-E0F075599A0D}" type="presOf" srcId="{9BA6E1AE-017A-4D78-9CE2-2D20C31898C1}" destId="{FA4E3347-6BF2-4E4D-AE44-5D9B97A6FFF5}" srcOrd="0" destOrd="0" presId="urn:microsoft.com/office/officeart/2008/layout/VerticalCurvedList"/>
    <dgm:cxn modelId="{692928B1-7A0D-44DA-AFEC-E7C0F9720DC9}" type="presOf" srcId="{D34DA170-B080-4F65-ADC5-BE08D933CB39}" destId="{4D5F4FD8-A719-40FE-80C0-E91FA94704BD}" srcOrd="0" destOrd="0" presId="urn:microsoft.com/office/officeart/2008/layout/VerticalCurvedList"/>
    <dgm:cxn modelId="{DB00A6B1-B1EB-43F3-B531-ED314A4945B4}" srcId="{412EEC9B-BF0A-4FBB-865E-8F297ACF7903}" destId="{D34DA170-B080-4F65-ADC5-BE08D933CB39}" srcOrd="2" destOrd="0" parTransId="{5D0FAF90-F9EF-454E-87D8-BFD046E6B74D}" sibTransId="{9FEFCFE3-B4E8-4386-89B6-74BECEF5A451}"/>
    <dgm:cxn modelId="{E39DCE52-01F6-4FA9-94FB-025E198AE55F}" type="presOf" srcId="{A889CBF5-DA93-488D-8437-145A22A13460}" destId="{DE8E869A-691F-4F62-A711-079076BFE7A9}" srcOrd="0" destOrd="0" presId="urn:microsoft.com/office/officeart/2008/layout/VerticalCurvedList"/>
    <dgm:cxn modelId="{819B73C7-31DA-4116-ACD8-3D7362E9EBD1}" type="presOf" srcId="{5EA4A53D-8B36-43B9-9BEE-172D92DA3F73}" destId="{FC80B54D-934C-4F01-B0F3-94EFEB966C59}" srcOrd="0" destOrd="0" presId="urn:microsoft.com/office/officeart/2008/layout/VerticalCurvedList"/>
    <dgm:cxn modelId="{2F4068F0-885C-45D2-8186-45778F4F3139}" srcId="{412EEC9B-BF0A-4FBB-865E-8F297ACF7903}" destId="{5EA4A53D-8B36-43B9-9BEE-172D92DA3F73}" srcOrd="1" destOrd="0" parTransId="{BDB73C1A-80F5-4D66-9718-E02B8BCF1447}" sibTransId="{3127F2FA-40A1-42A6-AFC2-55DC05ABCDFF}"/>
    <dgm:cxn modelId="{DF7EFDE9-80F1-414A-B2E5-B9FC88AD3370}" type="presParOf" srcId="{9A95F24C-1036-4E18-B6FD-9163ADEC1441}" destId="{BBED74C5-99A2-42D4-876F-E813BBDE373E}" srcOrd="0" destOrd="0" presId="urn:microsoft.com/office/officeart/2008/layout/VerticalCurvedList"/>
    <dgm:cxn modelId="{0CF6865A-2C53-4767-86DC-445C0F054562}" type="presParOf" srcId="{BBED74C5-99A2-42D4-876F-E813BBDE373E}" destId="{E7C6E5EA-6581-4487-BA0F-204E9DB4DAB5}" srcOrd="0" destOrd="0" presId="urn:microsoft.com/office/officeart/2008/layout/VerticalCurvedList"/>
    <dgm:cxn modelId="{12D3AFF1-E7F7-410E-A0AA-C7616DAFA488}" type="presParOf" srcId="{E7C6E5EA-6581-4487-BA0F-204E9DB4DAB5}" destId="{7F3C5182-037D-4A7C-823A-B5FD42712948}" srcOrd="0" destOrd="0" presId="urn:microsoft.com/office/officeart/2008/layout/VerticalCurvedList"/>
    <dgm:cxn modelId="{3D72F9A4-1318-4B17-B532-D0953FE6447C}" type="presParOf" srcId="{E7C6E5EA-6581-4487-BA0F-204E9DB4DAB5}" destId="{FA4E3347-6BF2-4E4D-AE44-5D9B97A6FFF5}" srcOrd="1" destOrd="0" presId="urn:microsoft.com/office/officeart/2008/layout/VerticalCurvedList"/>
    <dgm:cxn modelId="{E81A198A-627E-4823-A196-0FFF4C04DFD4}" type="presParOf" srcId="{E7C6E5EA-6581-4487-BA0F-204E9DB4DAB5}" destId="{18404F19-BE24-4BC3-8570-B7B94AAC9539}" srcOrd="2" destOrd="0" presId="urn:microsoft.com/office/officeart/2008/layout/VerticalCurvedList"/>
    <dgm:cxn modelId="{A0D28452-A369-48C7-A13F-7319B37B5C37}" type="presParOf" srcId="{E7C6E5EA-6581-4487-BA0F-204E9DB4DAB5}" destId="{6F633E7D-3334-4C1F-A71F-04A3A9DF8561}" srcOrd="3" destOrd="0" presId="urn:microsoft.com/office/officeart/2008/layout/VerticalCurvedList"/>
    <dgm:cxn modelId="{8F34CD70-E5B6-44A6-8342-3ADB07B1C641}" type="presParOf" srcId="{BBED74C5-99A2-42D4-876F-E813BBDE373E}" destId="{DE8E869A-691F-4F62-A711-079076BFE7A9}" srcOrd="1" destOrd="0" presId="urn:microsoft.com/office/officeart/2008/layout/VerticalCurvedList"/>
    <dgm:cxn modelId="{1832374A-4ABD-4162-A99F-E5E8A156A6FA}" type="presParOf" srcId="{BBED74C5-99A2-42D4-876F-E813BBDE373E}" destId="{B0CA6776-1655-4BC7-84FD-61B1F6C84B26}" srcOrd="2" destOrd="0" presId="urn:microsoft.com/office/officeart/2008/layout/VerticalCurvedList"/>
    <dgm:cxn modelId="{30B7C379-C8AC-477F-A2C5-312200AFBFE3}" type="presParOf" srcId="{B0CA6776-1655-4BC7-84FD-61B1F6C84B26}" destId="{77FD6680-272D-47F7-BBDE-B7C12D151BD0}" srcOrd="0" destOrd="0" presId="urn:microsoft.com/office/officeart/2008/layout/VerticalCurvedList"/>
    <dgm:cxn modelId="{A72A1950-01ED-451B-84AD-723E41167B92}" type="presParOf" srcId="{BBED74C5-99A2-42D4-876F-E813BBDE373E}" destId="{FC80B54D-934C-4F01-B0F3-94EFEB966C59}" srcOrd="3" destOrd="0" presId="urn:microsoft.com/office/officeart/2008/layout/VerticalCurvedList"/>
    <dgm:cxn modelId="{E691EAFA-50FA-4C6E-87B7-746D023A8255}" type="presParOf" srcId="{BBED74C5-99A2-42D4-876F-E813BBDE373E}" destId="{21244B24-E25F-4048-82E6-433256A5752D}" srcOrd="4" destOrd="0" presId="urn:microsoft.com/office/officeart/2008/layout/VerticalCurvedList"/>
    <dgm:cxn modelId="{CC2291A4-AD4C-4613-BC12-D6035738069E}" type="presParOf" srcId="{21244B24-E25F-4048-82E6-433256A5752D}" destId="{496FB4E5-C108-48EF-A3C2-E44E54E53F14}" srcOrd="0" destOrd="0" presId="urn:microsoft.com/office/officeart/2008/layout/VerticalCurvedList"/>
    <dgm:cxn modelId="{A574AFE7-96C0-48FF-9C56-8FA337F89DF0}" type="presParOf" srcId="{BBED74C5-99A2-42D4-876F-E813BBDE373E}" destId="{4D5F4FD8-A719-40FE-80C0-E91FA94704BD}" srcOrd="5" destOrd="0" presId="urn:microsoft.com/office/officeart/2008/layout/VerticalCurvedList"/>
    <dgm:cxn modelId="{5FC0E4F2-E2FE-4B30-8839-E11DCBA58F6E}" type="presParOf" srcId="{BBED74C5-99A2-42D4-876F-E813BBDE373E}" destId="{F2CFB393-87E3-472D-B46B-6DDBF2AAB47B}" srcOrd="6" destOrd="0" presId="urn:microsoft.com/office/officeart/2008/layout/VerticalCurvedList"/>
    <dgm:cxn modelId="{60900D09-8977-4A19-A606-70B7CAA15513}" type="presParOf" srcId="{F2CFB393-87E3-472D-B46B-6DDBF2AAB47B}" destId="{759199D4-7538-42F1-BC54-FECA6E4AC15F}" srcOrd="0" destOrd="0" presId="urn:microsoft.com/office/officeart/2008/layout/VerticalCurvedList"/>
    <dgm:cxn modelId="{57ACC9FB-CAA9-4149-97CA-6E64AA3E5D13}" type="presParOf" srcId="{BBED74C5-99A2-42D4-876F-E813BBDE373E}" destId="{DEADA022-CE79-490A-B920-31699B297222}" srcOrd="7" destOrd="0" presId="urn:microsoft.com/office/officeart/2008/layout/VerticalCurvedList"/>
    <dgm:cxn modelId="{6A279C4F-F69A-4D14-84FB-216DB933D09F}" type="presParOf" srcId="{BBED74C5-99A2-42D4-876F-E813BBDE373E}" destId="{8A18C494-64C0-450C-A52D-8F63EA0BA511}" srcOrd="8" destOrd="0" presId="urn:microsoft.com/office/officeart/2008/layout/VerticalCurvedList"/>
    <dgm:cxn modelId="{C045E56A-B579-4659-86FC-70582063C399}" type="presParOf" srcId="{8A18C494-64C0-450C-A52D-8F63EA0BA511}" destId="{764B1F93-C60E-45CB-A116-7180693E5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EEC9B-BF0A-4FBB-865E-8F297ACF79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1CD9E2-097D-4A2D-A6CF-CD74CB0D2FC5}">
      <dgm:prSet/>
      <dgm:spPr/>
      <dgm:t>
        <a:bodyPr/>
        <a:lstStyle/>
        <a:p>
          <a:pPr algn="just"/>
          <a:r>
            <a:rPr lang="pt-BR" b="0" i="0" dirty="0"/>
            <a:t>Instalação do Comitê Gestor de Revitalização do Rio São Francisco.</a:t>
          </a:r>
        </a:p>
      </dgm:t>
    </dgm:pt>
    <dgm:pt modelId="{929AD83A-AC3A-47C4-B87E-A58B10B8BDE4}" type="parTrans" cxnId="{24D2FA41-6E07-4562-8FDD-78C4CAD96DEF}">
      <dgm:prSet/>
      <dgm:spPr/>
      <dgm:t>
        <a:bodyPr/>
        <a:lstStyle/>
        <a:p>
          <a:endParaRPr lang="pt-BR"/>
        </a:p>
      </dgm:t>
    </dgm:pt>
    <dgm:pt modelId="{B3F64B3E-7C53-4E9D-9A09-2434EE081BBA}" type="sibTrans" cxnId="{24D2FA41-6E07-4562-8FDD-78C4CAD96DEF}">
      <dgm:prSet/>
      <dgm:spPr/>
      <dgm:t>
        <a:bodyPr/>
        <a:lstStyle/>
        <a:p>
          <a:endParaRPr lang="pt-BR"/>
        </a:p>
      </dgm:t>
    </dgm:pt>
    <dgm:pt modelId="{93A3011A-728B-4609-8FE2-F8A8DA58FBBF}">
      <dgm:prSet/>
      <dgm:spPr/>
      <dgm:t>
        <a:bodyPr/>
        <a:lstStyle/>
        <a:p>
          <a:pPr algn="just"/>
          <a:r>
            <a:rPr lang="pt-BR" b="0" i="0" dirty="0"/>
            <a:t>Decreto de conversão de multas para apoio à implementação do Plano Novo Chico.</a:t>
          </a:r>
        </a:p>
      </dgm:t>
    </dgm:pt>
    <dgm:pt modelId="{0A8018CE-D108-48E9-8D86-4F0D0DC595E6}" type="parTrans" cxnId="{564595F0-5519-4EB4-AEE5-E6B1725FDBEC}">
      <dgm:prSet/>
      <dgm:spPr/>
      <dgm:t>
        <a:bodyPr/>
        <a:lstStyle/>
        <a:p>
          <a:endParaRPr lang="pt-BR"/>
        </a:p>
      </dgm:t>
    </dgm:pt>
    <dgm:pt modelId="{3DA47BD8-26AB-458D-B51D-3DDBDBA350B9}" type="sibTrans" cxnId="{564595F0-5519-4EB4-AEE5-E6B1725FDBEC}">
      <dgm:prSet/>
      <dgm:spPr/>
      <dgm:t>
        <a:bodyPr/>
        <a:lstStyle/>
        <a:p>
          <a:endParaRPr lang="pt-BR"/>
        </a:p>
      </dgm:t>
    </dgm:pt>
    <dgm:pt modelId="{879C32AF-38E8-47AC-8696-26A5DE046D5B}">
      <dgm:prSet/>
      <dgm:spPr/>
      <dgm:t>
        <a:bodyPr/>
        <a:lstStyle/>
        <a:p>
          <a:pPr algn="just"/>
          <a:r>
            <a:rPr lang="pt-BR" dirty="0"/>
            <a:t>Estruturação do Programa Nacional de Revitalização de Bacias Hidrográficas.</a:t>
          </a:r>
        </a:p>
      </dgm:t>
    </dgm:pt>
    <dgm:pt modelId="{3000B880-FFE4-4EC8-9D4B-45152652F71B}" type="parTrans" cxnId="{4EE4ACB4-BE75-4A17-977C-4D0505D1908F}">
      <dgm:prSet/>
      <dgm:spPr/>
      <dgm:t>
        <a:bodyPr/>
        <a:lstStyle/>
        <a:p>
          <a:endParaRPr lang="pt-BR"/>
        </a:p>
      </dgm:t>
    </dgm:pt>
    <dgm:pt modelId="{0388FEAC-E37E-4139-B8CE-22ADB22A76EB}" type="sibTrans" cxnId="{4EE4ACB4-BE75-4A17-977C-4D0505D1908F}">
      <dgm:prSet/>
      <dgm:spPr/>
      <dgm:t>
        <a:bodyPr/>
        <a:lstStyle/>
        <a:p>
          <a:endParaRPr lang="pt-BR"/>
        </a:p>
      </dgm:t>
    </dgm:pt>
    <dgm:pt modelId="{9A95F24C-1036-4E18-B6FD-9163ADEC1441}" type="pres">
      <dgm:prSet presAssocID="{412EEC9B-BF0A-4FBB-865E-8F297ACF79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ED74C5-99A2-42D4-876F-E813BBDE373E}" type="pres">
      <dgm:prSet presAssocID="{412EEC9B-BF0A-4FBB-865E-8F297ACF7903}" presName="Name1" presStyleCnt="0"/>
      <dgm:spPr/>
    </dgm:pt>
    <dgm:pt modelId="{E7C6E5EA-6581-4487-BA0F-204E9DB4DAB5}" type="pres">
      <dgm:prSet presAssocID="{412EEC9B-BF0A-4FBB-865E-8F297ACF7903}" presName="cycle" presStyleCnt="0"/>
      <dgm:spPr/>
    </dgm:pt>
    <dgm:pt modelId="{7F3C5182-037D-4A7C-823A-B5FD42712948}" type="pres">
      <dgm:prSet presAssocID="{412EEC9B-BF0A-4FBB-865E-8F297ACF7903}" presName="srcNode" presStyleLbl="node1" presStyleIdx="0" presStyleCnt="3"/>
      <dgm:spPr/>
    </dgm:pt>
    <dgm:pt modelId="{FA4E3347-6BF2-4E4D-AE44-5D9B97A6FFF5}" type="pres">
      <dgm:prSet presAssocID="{412EEC9B-BF0A-4FBB-865E-8F297ACF7903}" presName="conn" presStyleLbl="parChTrans1D2" presStyleIdx="0" presStyleCnt="1"/>
      <dgm:spPr/>
      <dgm:t>
        <a:bodyPr/>
        <a:lstStyle/>
        <a:p>
          <a:endParaRPr lang="pt-BR"/>
        </a:p>
      </dgm:t>
    </dgm:pt>
    <dgm:pt modelId="{18404F19-BE24-4BC3-8570-B7B94AAC9539}" type="pres">
      <dgm:prSet presAssocID="{412EEC9B-BF0A-4FBB-865E-8F297ACF7903}" presName="extraNode" presStyleLbl="node1" presStyleIdx="0" presStyleCnt="3"/>
      <dgm:spPr/>
    </dgm:pt>
    <dgm:pt modelId="{6F633E7D-3334-4C1F-A71F-04A3A9DF8561}" type="pres">
      <dgm:prSet presAssocID="{412EEC9B-BF0A-4FBB-865E-8F297ACF7903}" presName="dstNode" presStyleLbl="node1" presStyleIdx="0" presStyleCnt="3"/>
      <dgm:spPr/>
    </dgm:pt>
    <dgm:pt modelId="{0B630847-B108-4F50-9B2B-731E15F131C1}" type="pres">
      <dgm:prSet presAssocID="{879C32AF-38E8-47AC-8696-26A5DE046D5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8C489-A021-4402-895D-CA89F0EB49AA}" type="pres">
      <dgm:prSet presAssocID="{879C32AF-38E8-47AC-8696-26A5DE046D5B}" presName="accent_1" presStyleCnt="0"/>
      <dgm:spPr/>
    </dgm:pt>
    <dgm:pt modelId="{5F798957-4D3D-4EA3-94F2-4611D7D74E9B}" type="pres">
      <dgm:prSet presAssocID="{879C32AF-38E8-47AC-8696-26A5DE046D5B}" presName="accentRepeatNode" presStyleLbl="solidFgAcc1" presStyleIdx="0" presStyleCnt="3"/>
      <dgm:spPr/>
    </dgm:pt>
    <dgm:pt modelId="{743BA439-2A31-4ADB-94A6-859A4036762D}" type="pres">
      <dgm:prSet presAssocID="{0C1CD9E2-097D-4A2D-A6CF-CD74CB0D2F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1A5BE-9ED6-4D4A-BF9C-12FE1F00B758}" type="pres">
      <dgm:prSet presAssocID="{0C1CD9E2-097D-4A2D-A6CF-CD74CB0D2FC5}" presName="accent_2" presStyleCnt="0"/>
      <dgm:spPr/>
    </dgm:pt>
    <dgm:pt modelId="{6EADAE94-25A2-4777-86D9-9ADCB5135D5F}" type="pres">
      <dgm:prSet presAssocID="{0C1CD9E2-097D-4A2D-A6CF-CD74CB0D2FC5}" presName="accentRepeatNode" presStyleLbl="solidFgAcc1" presStyleIdx="1" presStyleCnt="3"/>
      <dgm:spPr/>
    </dgm:pt>
    <dgm:pt modelId="{83B2238D-D255-4A93-A656-0DF179645D19}" type="pres">
      <dgm:prSet presAssocID="{93A3011A-728B-4609-8FE2-F8A8DA58FB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2A2A09-030A-488B-90CE-617E53A23895}" type="pres">
      <dgm:prSet presAssocID="{93A3011A-728B-4609-8FE2-F8A8DA58FBBF}" presName="accent_3" presStyleCnt="0"/>
      <dgm:spPr/>
    </dgm:pt>
    <dgm:pt modelId="{580E6B66-337E-4953-8A43-98C1F644FC28}" type="pres">
      <dgm:prSet presAssocID="{93A3011A-728B-4609-8FE2-F8A8DA58FBBF}" presName="accentRepeatNode" presStyleLbl="solidFgAcc1" presStyleIdx="2" presStyleCnt="3"/>
      <dgm:spPr/>
    </dgm:pt>
  </dgm:ptLst>
  <dgm:cxnLst>
    <dgm:cxn modelId="{564595F0-5519-4EB4-AEE5-E6B1725FDBEC}" srcId="{412EEC9B-BF0A-4FBB-865E-8F297ACF7903}" destId="{93A3011A-728B-4609-8FE2-F8A8DA58FBBF}" srcOrd="2" destOrd="0" parTransId="{0A8018CE-D108-48E9-8D86-4F0D0DC595E6}" sibTransId="{3DA47BD8-26AB-458D-B51D-3DDBDBA350B9}"/>
    <dgm:cxn modelId="{79C34D86-0BE4-4DC3-89A8-819A33313A1B}" type="presOf" srcId="{412EEC9B-BF0A-4FBB-865E-8F297ACF7903}" destId="{9A95F24C-1036-4E18-B6FD-9163ADEC1441}" srcOrd="0" destOrd="0" presId="urn:microsoft.com/office/officeart/2008/layout/VerticalCurvedList"/>
    <dgm:cxn modelId="{3C00B11E-F901-44FC-94F5-8B04073D928F}" type="presOf" srcId="{93A3011A-728B-4609-8FE2-F8A8DA58FBBF}" destId="{83B2238D-D255-4A93-A656-0DF179645D19}" srcOrd="0" destOrd="0" presId="urn:microsoft.com/office/officeart/2008/layout/VerticalCurvedList"/>
    <dgm:cxn modelId="{57329624-0597-4C87-BE95-802CBCBDE47F}" type="presOf" srcId="{0C1CD9E2-097D-4A2D-A6CF-CD74CB0D2FC5}" destId="{743BA439-2A31-4ADB-94A6-859A4036762D}" srcOrd="0" destOrd="0" presId="urn:microsoft.com/office/officeart/2008/layout/VerticalCurvedList"/>
    <dgm:cxn modelId="{24D2FA41-6E07-4562-8FDD-78C4CAD96DEF}" srcId="{412EEC9B-BF0A-4FBB-865E-8F297ACF7903}" destId="{0C1CD9E2-097D-4A2D-A6CF-CD74CB0D2FC5}" srcOrd="1" destOrd="0" parTransId="{929AD83A-AC3A-47C4-B87E-A58B10B8BDE4}" sibTransId="{B3F64B3E-7C53-4E9D-9A09-2434EE081BBA}"/>
    <dgm:cxn modelId="{CBFF3D46-9FD2-48D8-AFD9-E603F2C74CC4}" type="presOf" srcId="{879C32AF-38E8-47AC-8696-26A5DE046D5B}" destId="{0B630847-B108-4F50-9B2B-731E15F131C1}" srcOrd="0" destOrd="0" presId="urn:microsoft.com/office/officeart/2008/layout/VerticalCurvedList"/>
    <dgm:cxn modelId="{4EE4ACB4-BE75-4A17-977C-4D0505D1908F}" srcId="{412EEC9B-BF0A-4FBB-865E-8F297ACF7903}" destId="{879C32AF-38E8-47AC-8696-26A5DE046D5B}" srcOrd="0" destOrd="0" parTransId="{3000B880-FFE4-4EC8-9D4B-45152652F71B}" sibTransId="{0388FEAC-E37E-4139-B8CE-22ADB22A76EB}"/>
    <dgm:cxn modelId="{7B1B64FF-89DF-4E3F-AF5A-71301100D4E2}" type="presOf" srcId="{0388FEAC-E37E-4139-B8CE-22ADB22A76EB}" destId="{FA4E3347-6BF2-4E4D-AE44-5D9B97A6FFF5}" srcOrd="0" destOrd="0" presId="urn:microsoft.com/office/officeart/2008/layout/VerticalCurvedList"/>
    <dgm:cxn modelId="{56972AFC-55D5-4114-B27B-C69B8EC29467}" type="presParOf" srcId="{9A95F24C-1036-4E18-B6FD-9163ADEC1441}" destId="{BBED74C5-99A2-42D4-876F-E813BBDE373E}" srcOrd="0" destOrd="0" presId="urn:microsoft.com/office/officeart/2008/layout/VerticalCurvedList"/>
    <dgm:cxn modelId="{E0848178-8A6C-4A8A-B550-C7A957122334}" type="presParOf" srcId="{BBED74C5-99A2-42D4-876F-E813BBDE373E}" destId="{E7C6E5EA-6581-4487-BA0F-204E9DB4DAB5}" srcOrd="0" destOrd="0" presId="urn:microsoft.com/office/officeart/2008/layout/VerticalCurvedList"/>
    <dgm:cxn modelId="{8A22C064-6095-42B9-9FD8-32419D259F5D}" type="presParOf" srcId="{E7C6E5EA-6581-4487-BA0F-204E9DB4DAB5}" destId="{7F3C5182-037D-4A7C-823A-B5FD42712948}" srcOrd="0" destOrd="0" presId="urn:microsoft.com/office/officeart/2008/layout/VerticalCurvedList"/>
    <dgm:cxn modelId="{AA049615-7767-4086-88A6-EE2351F687F5}" type="presParOf" srcId="{E7C6E5EA-6581-4487-BA0F-204E9DB4DAB5}" destId="{FA4E3347-6BF2-4E4D-AE44-5D9B97A6FFF5}" srcOrd="1" destOrd="0" presId="urn:microsoft.com/office/officeart/2008/layout/VerticalCurvedList"/>
    <dgm:cxn modelId="{A6FA3FA0-777C-42A0-9897-307FA83AB20B}" type="presParOf" srcId="{E7C6E5EA-6581-4487-BA0F-204E9DB4DAB5}" destId="{18404F19-BE24-4BC3-8570-B7B94AAC9539}" srcOrd="2" destOrd="0" presId="urn:microsoft.com/office/officeart/2008/layout/VerticalCurvedList"/>
    <dgm:cxn modelId="{BC05DE0B-C281-41CD-A66D-D3445A39DE3C}" type="presParOf" srcId="{E7C6E5EA-6581-4487-BA0F-204E9DB4DAB5}" destId="{6F633E7D-3334-4C1F-A71F-04A3A9DF8561}" srcOrd="3" destOrd="0" presId="urn:microsoft.com/office/officeart/2008/layout/VerticalCurvedList"/>
    <dgm:cxn modelId="{682FB5F2-7364-4090-89D3-A0DEEF1E0D7F}" type="presParOf" srcId="{BBED74C5-99A2-42D4-876F-E813BBDE373E}" destId="{0B630847-B108-4F50-9B2B-731E15F131C1}" srcOrd="1" destOrd="0" presId="urn:microsoft.com/office/officeart/2008/layout/VerticalCurvedList"/>
    <dgm:cxn modelId="{19946E85-EB5F-47FB-B9C6-ED7B6F3F2B8C}" type="presParOf" srcId="{BBED74C5-99A2-42D4-876F-E813BBDE373E}" destId="{0898C489-A021-4402-895D-CA89F0EB49AA}" srcOrd="2" destOrd="0" presId="urn:microsoft.com/office/officeart/2008/layout/VerticalCurvedList"/>
    <dgm:cxn modelId="{A4C70D9D-2A68-4321-8389-2E69865F60F9}" type="presParOf" srcId="{0898C489-A021-4402-895D-CA89F0EB49AA}" destId="{5F798957-4D3D-4EA3-94F2-4611D7D74E9B}" srcOrd="0" destOrd="0" presId="urn:microsoft.com/office/officeart/2008/layout/VerticalCurvedList"/>
    <dgm:cxn modelId="{8A547B7A-DA1D-4A64-9B85-8A28F684DD59}" type="presParOf" srcId="{BBED74C5-99A2-42D4-876F-E813BBDE373E}" destId="{743BA439-2A31-4ADB-94A6-859A4036762D}" srcOrd="3" destOrd="0" presId="urn:microsoft.com/office/officeart/2008/layout/VerticalCurvedList"/>
    <dgm:cxn modelId="{AD9F8D6D-1BBB-4294-9792-262E1A02BFD0}" type="presParOf" srcId="{BBED74C5-99A2-42D4-876F-E813BBDE373E}" destId="{2051A5BE-9ED6-4D4A-BF9C-12FE1F00B758}" srcOrd="4" destOrd="0" presId="urn:microsoft.com/office/officeart/2008/layout/VerticalCurvedList"/>
    <dgm:cxn modelId="{F3ADC5ED-7353-4914-8CC5-74FB4BF04E23}" type="presParOf" srcId="{2051A5BE-9ED6-4D4A-BF9C-12FE1F00B758}" destId="{6EADAE94-25A2-4777-86D9-9ADCB5135D5F}" srcOrd="0" destOrd="0" presId="urn:microsoft.com/office/officeart/2008/layout/VerticalCurvedList"/>
    <dgm:cxn modelId="{B542D127-C7CB-4B3A-84AF-325346D00A8C}" type="presParOf" srcId="{BBED74C5-99A2-42D4-876F-E813BBDE373E}" destId="{83B2238D-D255-4A93-A656-0DF179645D19}" srcOrd="5" destOrd="0" presId="urn:microsoft.com/office/officeart/2008/layout/VerticalCurvedList"/>
    <dgm:cxn modelId="{5FD09233-9267-4741-9341-7D3A0B9DC002}" type="presParOf" srcId="{BBED74C5-99A2-42D4-876F-E813BBDE373E}" destId="{3B2A2A09-030A-488B-90CE-617E53A23895}" srcOrd="6" destOrd="0" presId="urn:microsoft.com/office/officeart/2008/layout/VerticalCurvedList"/>
    <dgm:cxn modelId="{0E91177A-BD71-4EFA-9877-A70725FDF173}" type="presParOf" srcId="{3B2A2A09-030A-488B-90CE-617E53A23895}" destId="{580E6B66-337E-4953-8A43-98C1F644FC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A9FA5FF-BE5F-4AF0-ACF5-412A795D92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96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2F45ADA-3E31-4155-9EA0-9771AEFAC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5500" cy="49696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224C4045-9E2B-4EE9-B16E-43380B9EDCB5}" type="datetimeFigureOut">
              <a:rPr lang="pt-BR" smtClean="0"/>
              <a:t>17/10/2017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1DCC486-94DE-44B2-A205-2A355EF2E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672"/>
            <a:ext cx="2945501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1FE253B-C722-4230-BFDA-31C5F7C903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87" y="9429672"/>
            <a:ext cx="2945500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BD8FC738-F8D2-4897-97D9-AB02599A6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64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55827" y="5079225"/>
            <a:ext cx="6049787" cy="481248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formato de notas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3282129" cy="535074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pt-BR" altLang="pt-BR"/>
              <a:t>&lt;cabeçalho&gt;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dt"/>
          </p:nvPr>
        </p:nvSpPr>
        <p:spPr>
          <a:xfrm>
            <a:off x="4279312" y="0"/>
            <a:ext cx="3282128" cy="535074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pt-BR" altLang="pt-BR"/>
              <a:t>&lt;data/hora&gt;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ftr"/>
          </p:nvPr>
        </p:nvSpPr>
        <p:spPr>
          <a:xfrm>
            <a:off x="1" y="10158450"/>
            <a:ext cx="3282129" cy="535074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pt-BR" altLang="pt-BR"/>
              <a:t>&lt;rodapé&gt;</a:t>
            </a:r>
          </a:p>
        </p:txBody>
      </p:sp>
      <p:sp>
        <p:nvSpPr>
          <p:cNvPr id="108" name="PlaceHolder 5"/>
          <p:cNvSpPr>
            <a:spLocks noGrp="1"/>
          </p:cNvSpPr>
          <p:nvPr>
            <p:ph type="sldNum"/>
          </p:nvPr>
        </p:nvSpPr>
        <p:spPr>
          <a:xfrm>
            <a:off x="4279312" y="10158450"/>
            <a:ext cx="3282128" cy="535074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51C6FE8F-5D5D-8F4D-AED2-AF21D9F6AC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377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stomShape 1">
            <a:extLst>
              <a:ext uri="{FF2B5EF4-FFF2-40B4-BE49-F238E27FC236}">
                <a16:creationId xmlns:a16="http://schemas.microsoft.com/office/drawing/2014/main" xmlns="" id="{CAFD923E-E04A-4D6B-8EBF-7B61E8A2E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050" y="5949315"/>
            <a:ext cx="4338063" cy="3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8" tIns="46810" rIns="90018" bIns="4681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 defTabSz="914491" eaLnBrk="1" hangingPunct="1">
              <a:spcBef>
                <a:spcPct val="0"/>
              </a:spcBef>
              <a:buSzPct val="25000"/>
              <a:buFont typeface="StarSymbol"/>
              <a:buChar char="l"/>
              <a:defRPr/>
            </a:pPr>
            <a:fld id="{8FCCCC7B-E5FF-4A9B-BD1B-E9B9D75DFB63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pPr algn="r" defTabSz="914491" eaLnBrk="1" hangingPunct="1">
                <a:spcBef>
                  <a:spcPct val="0"/>
                </a:spcBef>
                <a:buSzPct val="25000"/>
                <a:buFont typeface="StarSymbol"/>
                <a:buChar char="l"/>
                <a:defRPr/>
              </a:pPr>
              <a:t>1</a:t>
            </a:fld>
            <a:endParaRPr lang="pt-BR" altLang="pt-BR" sz="180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6147" name="PlaceHolder 2">
            <a:extLst>
              <a:ext uri="{FF2B5EF4-FFF2-40B4-BE49-F238E27FC236}">
                <a16:creationId xmlns:a16="http://schemas.microsoft.com/office/drawing/2014/main" xmlns="" id="{A5DF984D-150D-43F7-B58E-06E6DE5831E9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1001947" y="2975451"/>
            <a:ext cx="8015571" cy="2818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8" name="CustomShape 3">
            <a:extLst>
              <a:ext uri="{FF2B5EF4-FFF2-40B4-BE49-F238E27FC236}">
                <a16:creationId xmlns:a16="http://schemas.microsoft.com/office/drawing/2014/main" xmlns="" id="{EA154B02-5583-4F1C-99AB-7307EF7D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050" y="5949315"/>
            <a:ext cx="4342827" cy="3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8" tIns="46810" rIns="90018" bIns="4681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 defTabSz="914491" eaLnBrk="1" hangingPunct="1">
              <a:spcBef>
                <a:spcPct val="0"/>
              </a:spcBef>
              <a:buSzPct val="25000"/>
              <a:buFont typeface="StarSymbol"/>
              <a:buChar char="l"/>
              <a:defRPr/>
            </a:pPr>
            <a:fld id="{424B5456-538F-4F90-8ED0-E5E16C2CE01C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pPr algn="r" defTabSz="914491" eaLnBrk="1" hangingPunct="1">
                <a:spcBef>
                  <a:spcPct val="0"/>
                </a:spcBef>
                <a:buSzPct val="25000"/>
                <a:buFont typeface="StarSymbol"/>
                <a:buChar char="l"/>
                <a:defRPr/>
              </a:pPr>
              <a:t>1</a:t>
            </a:fld>
            <a:endParaRPr lang="pt-BR" altLang="pt-BR" sz="1800">
              <a:solidFill>
                <a:srgbClr val="000000"/>
              </a:solid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4655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13CAF99-780E-D043-88F3-4A3A582A0647}" type="slidenum">
              <a:rPr lang="pt-BR" altLang="pt-BR" sz="1800"/>
              <a:pPr>
                <a:spcBef>
                  <a:spcPct val="0"/>
                </a:spcBef>
              </a:pPr>
              <a:t>16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643161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491">
              <a:spcBef>
                <a:spcPct val="0"/>
              </a:spcBef>
              <a:defRPr/>
            </a:pPr>
            <a:fld id="{C13CAF99-780E-D043-88F3-4A3A582A0647}" type="slidenum">
              <a:rPr lang="pt-BR" altLang="pt-BR" sz="1800">
                <a:solidFill>
                  <a:prstClr val="black"/>
                </a:solidFill>
              </a:rPr>
              <a:pPr defTabSz="914491">
                <a:spcBef>
                  <a:spcPct val="0"/>
                </a:spcBef>
                <a:defRPr/>
              </a:pPr>
              <a:t>17</a:t>
            </a:fld>
            <a:endParaRPr lang="pt-BR" alt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7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982B5AF-3C8E-9D42-AF22-2146A1D599B5}" type="slidenum">
              <a:rPr lang="pt-BR" altLang="pt-BR" sz="1800"/>
              <a:pPr>
                <a:spcBef>
                  <a:spcPct val="0"/>
                </a:spcBef>
              </a:pPr>
              <a:t>18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1077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099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B55127E7-B927-5449-96B7-377D3909A023}" type="slidenum">
              <a:rPr lang="pt-BR" altLang="pt-BR" sz="1800"/>
              <a:pPr>
                <a:spcBef>
                  <a:spcPct val="0"/>
                </a:spcBef>
              </a:pPr>
              <a:t>2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147560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024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1732ADD-5FDE-1143-B525-40789506F43E}" type="slidenum">
              <a:rPr lang="pt-BR" altLang="pt-BR" sz="1800"/>
              <a:pPr>
                <a:spcBef>
                  <a:spcPct val="0"/>
                </a:spcBef>
              </a:pPr>
              <a:t>4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195563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D5DFB0BB-DF0E-F04F-9C94-044A84B251CF}" type="slidenum">
              <a:rPr lang="pt-BR" altLang="pt-BR" sz="1800"/>
              <a:pPr>
                <a:spcBef>
                  <a:spcPct val="0"/>
                </a:spcBef>
              </a:pPr>
              <a:t>8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92329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914491">
              <a:spcBef>
                <a:spcPct val="0"/>
              </a:spcBef>
              <a:defRPr/>
            </a:pPr>
            <a:fld id="{C13CAF99-780E-D043-88F3-4A3A582A0647}" type="slidenum">
              <a:rPr lang="pt-BR" altLang="pt-BR" sz="1800">
                <a:solidFill>
                  <a:prstClr val="black"/>
                </a:solidFill>
              </a:rPr>
              <a:pPr defTabSz="914491">
                <a:spcBef>
                  <a:spcPct val="0"/>
                </a:spcBef>
                <a:defRPr/>
              </a:pPr>
              <a:t>10</a:t>
            </a:fld>
            <a:endParaRPr lang="pt-BR" altLang="pt-B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3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F8889A3D-99A2-2243-819C-A7BE064232B9}" type="slidenum">
              <a:rPr lang="pt-BR" altLang="pt-BR" sz="1800"/>
              <a:pPr>
                <a:spcBef>
                  <a:spcPct val="0"/>
                </a:spcBef>
              </a:pPr>
              <a:t>12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132658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13CAF99-780E-D043-88F3-4A3A582A0647}" type="slidenum">
              <a:rPr lang="pt-BR" altLang="pt-BR" sz="1800"/>
              <a:pPr>
                <a:spcBef>
                  <a:spcPct val="0"/>
                </a:spcBef>
              </a:pPr>
              <a:t>13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99380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7827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3C40C142-5FF7-DB43-87BC-A10675991C8A}" type="slidenum">
              <a:rPr lang="pt-BR" altLang="pt-BR" sz="1800"/>
              <a:pPr>
                <a:spcBef>
                  <a:spcPct val="0"/>
                </a:spcBef>
              </a:pPr>
              <a:t>14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174236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13CAF99-780E-D043-88F3-4A3A582A0647}" type="slidenum">
              <a:rPr lang="pt-BR" altLang="pt-BR" sz="1800"/>
              <a:pPr>
                <a:spcBef>
                  <a:spcPct val="0"/>
                </a:spcBef>
              </a:pPr>
              <a:t>15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90230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88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7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1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2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03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49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2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23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29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36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66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15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60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698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219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482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903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59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331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82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2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177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088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006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018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754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280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176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7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58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0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76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38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51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80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/>
          <p:cNvSpPr>
            <a:spLocks noChangeArrowheads="1"/>
          </p:cNvSpPr>
          <p:nvPr/>
        </p:nvSpPr>
        <p:spPr bwMode="auto">
          <a:xfrm>
            <a:off x="3124200" y="6354763"/>
            <a:ext cx="2894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endParaRPr lang="pt-BR" altLang="pt-BR"/>
          </a:p>
        </p:txBody>
      </p:sp>
      <p:sp>
        <p:nvSpPr>
          <p:cNvPr id="102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047038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da estrutura de tópicos</a:t>
            </a:r>
          </a:p>
          <a:p>
            <a:pPr lvl="1"/>
            <a:r>
              <a:rPr lang="pt-BR" altLang="pt-BR"/>
              <a:t>2.º Nível da estrutura de tópicos</a:t>
            </a:r>
          </a:p>
          <a:p>
            <a:pPr lvl="2"/>
            <a:r>
              <a:rPr lang="pt-BR" altLang="pt-BR"/>
              <a:t>3.º Nível da estrutura de tópicos</a:t>
            </a:r>
          </a:p>
          <a:p>
            <a:pPr lvl="3"/>
            <a:r>
              <a:rPr lang="pt-BR" altLang="pt-BR"/>
              <a:t>4.º Nível da estrutura de tópicos</a:t>
            </a:r>
          </a:p>
          <a:p>
            <a:pPr lvl="4"/>
            <a:r>
              <a:rPr lang="pt-BR" altLang="pt-BR"/>
              <a:t>5.º Nível da estrutura de tópicos</a:t>
            </a:r>
          </a:p>
          <a:p>
            <a:pPr lvl="4"/>
            <a:r>
              <a:rPr lang="pt-BR" altLang="pt-BR"/>
              <a:t>6.º Nível da estrutura de tópicos</a:t>
            </a:r>
          </a:p>
          <a:p>
            <a:pPr lvl="4"/>
            <a:r>
              <a:rPr lang="pt-BR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>
            <a:extLst>
              <a:ext uri="{FF2B5EF4-FFF2-40B4-BE49-F238E27FC236}">
                <a16:creationId xmlns:a16="http://schemas.microsoft.com/office/drawing/2014/main" xmlns="" id="{69B1F380-63CA-42A2-A345-06E10CA728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xmlns="" id="{83122FE8-8BC8-4D9A-BA31-2F66CEE73D8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643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>
            <a:extLst>
              <a:ext uri="{FF2B5EF4-FFF2-40B4-BE49-F238E27FC236}">
                <a16:creationId xmlns:a16="http://schemas.microsoft.com/office/drawing/2014/main" xmlns="" id="{2BCD6614-4D7B-44CD-9195-992B7AE0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54763"/>
            <a:ext cx="2894013" cy="368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2051" name="PlaceHolder 2">
            <a:extLst>
              <a:ext uri="{FF2B5EF4-FFF2-40B4-BE49-F238E27FC236}">
                <a16:creationId xmlns:a16="http://schemas.microsoft.com/office/drawing/2014/main" xmlns="" id="{41F95A23-3059-4BD0-9B36-30F9A39081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6" name="PlaceHolder 3">
            <a:extLst>
              <a:ext uri="{FF2B5EF4-FFF2-40B4-BE49-F238E27FC236}">
                <a16:creationId xmlns:a16="http://schemas.microsoft.com/office/drawing/2014/main" xmlns="" id="{C5A9B6E0-9D95-4A8A-9D22-E66B2E84B2C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0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ustomShape 1">
            <a:extLst>
              <a:ext uri="{FF2B5EF4-FFF2-40B4-BE49-F238E27FC236}">
                <a16:creationId xmlns:a16="http://schemas.microsoft.com/office/drawing/2014/main" xmlns="" id="{DED874F3-0425-4AD0-9738-F7EE45EA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28" y="198926"/>
            <a:ext cx="82296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D49B669-122C-48F0-866C-F228F394BDFC}"/>
              </a:ext>
            </a:extLst>
          </p:cNvPr>
          <p:cNvSpPr/>
          <p:nvPr/>
        </p:nvSpPr>
        <p:spPr>
          <a:xfrm>
            <a:off x="1294228" y="991919"/>
            <a:ext cx="65696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  <a:r>
              <a:rPr lang="pt-BR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: Avaliação e Perspectivas</a:t>
            </a:r>
            <a:endParaRPr kumimoji="0" lang="pt-BR" sz="3600" b="1" i="0" u="none" strike="noStrike" kern="1200" cap="none" spc="0" normalizeH="0" baseline="0" noProof="0" dirty="0">
              <a:ln w="0"/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DejaVu Sans" panose="020B0603030804020204" pitchFamily="34" charset="0"/>
            </a:endParaRPr>
          </a:p>
        </p:txBody>
      </p:sp>
      <p:sp>
        <p:nvSpPr>
          <p:cNvPr id="5124" name="CaixaDeTexto 5">
            <a:extLst>
              <a:ext uri="{FF2B5EF4-FFF2-40B4-BE49-F238E27FC236}">
                <a16:creationId xmlns:a16="http://schemas.microsoft.com/office/drawing/2014/main" xmlns="" id="{B4193D42-0D4A-4723-A0C2-E5AB0E8E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6437313"/>
            <a:ext cx="450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8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Senado Federal</a:t>
            </a:r>
            <a:r>
              <a:rPr kumimoji="0" lang="pt-BR" altLang="pt-BR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, 17 de outubro de 2017</a:t>
            </a:r>
          </a:p>
        </p:txBody>
      </p:sp>
    </p:spTree>
    <p:extLst>
      <p:ext uri="{BB962C8B-B14F-4D97-AF65-F5344CB8AC3E}">
        <p14:creationId xmlns:p14="http://schemas.microsoft.com/office/powerpoint/2010/main" val="353179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3351" y="2848000"/>
            <a:ext cx="78851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"/>
              </a:rPr>
              <a:t>Programa de Revitalização 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"/>
              </a:rPr>
              <a:t>Bacia Hidrográfica do Rio São Francisco</a:t>
            </a:r>
          </a:p>
        </p:txBody>
      </p:sp>
    </p:spTree>
    <p:extLst>
      <p:ext uri="{BB962C8B-B14F-4D97-AF65-F5344CB8AC3E}">
        <p14:creationId xmlns:p14="http://schemas.microsoft.com/office/powerpoint/2010/main" val="355774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0E050701-4FE8-40B8-904E-4F9B468A933A}"/>
              </a:ext>
            </a:extLst>
          </p:cNvPr>
          <p:cNvSpPr/>
          <p:nvPr/>
        </p:nvSpPr>
        <p:spPr>
          <a:xfrm flipH="1">
            <a:off x="7314932" y="3535363"/>
            <a:ext cx="97262" cy="2781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B0C445F4-A7A6-4A3B-AA71-285D456348D1}"/>
              </a:ext>
            </a:extLst>
          </p:cNvPr>
          <p:cNvSpPr/>
          <p:nvPr/>
        </p:nvSpPr>
        <p:spPr>
          <a:xfrm>
            <a:off x="8650867" y="3594101"/>
            <a:ext cx="71866" cy="1479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0795CD4B-D4AC-43C8-BF15-C38B95F862BA}"/>
              </a:ext>
            </a:extLst>
          </p:cNvPr>
          <p:cNvSpPr/>
          <p:nvPr/>
        </p:nvSpPr>
        <p:spPr>
          <a:xfrm>
            <a:off x="257175" y="3330575"/>
            <a:ext cx="8723313" cy="30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C75BD42-0D0F-48F8-B3CF-A1FBEAD47F1F}"/>
              </a:ext>
            </a:extLst>
          </p:cNvPr>
          <p:cNvSpPr/>
          <p:nvPr/>
        </p:nvSpPr>
        <p:spPr>
          <a:xfrm flipH="1">
            <a:off x="2690856" y="1290638"/>
            <a:ext cx="80962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D2F9309-E0AD-4165-ACD6-0E30D22E2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3624263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1997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868A774-7F26-43A7-B346-44FF8486D521}"/>
              </a:ext>
            </a:extLst>
          </p:cNvPr>
          <p:cNvSpPr txBox="1"/>
          <p:nvPr/>
        </p:nvSpPr>
        <p:spPr>
          <a:xfrm>
            <a:off x="16095" y="683766"/>
            <a:ext cx="2024186" cy="1077218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Lei nº 9443 – Institui Política Nacional de Recursos Hídricos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751835B-18F3-4F1D-BC04-C8E45652D83C}"/>
              </a:ext>
            </a:extLst>
          </p:cNvPr>
          <p:cNvSpPr/>
          <p:nvPr/>
        </p:nvSpPr>
        <p:spPr>
          <a:xfrm flipH="1">
            <a:off x="1437526" y="3436132"/>
            <a:ext cx="49962" cy="165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7C3A7AB-C172-4653-B551-C9148A752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48" y="2979738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2001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22B1EC2-C503-4F27-B10A-32F8F3432A13}"/>
              </a:ext>
            </a:extLst>
          </p:cNvPr>
          <p:cNvSpPr txBox="1"/>
          <p:nvPr/>
        </p:nvSpPr>
        <p:spPr>
          <a:xfrm>
            <a:off x="111125" y="5027414"/>
            <a:ext cx="2497680" cy="1569660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Decreto - “Projeto de Conservação e Revitalização” e de seu Comitê Gestor;</a:t>
            </a:r>
          </a:p>
          <a:p>
            <a:pPr algn="just"/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Institui o Comitê da Bacia do São Francisco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18D26C4-DC72-43D6-A9FA-A360A481D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049" y="3563938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2004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A8CF2277-4C34-4CF2-86C8-6226EDF69783}"/>
              </a:ext>
            </a:extLst>
          </p:cNvPr>
          <p:cNvSpPr/>
          <p:nvPr/>
        </p:nvSpPr>
        <p:spPr>
          <a:xfrm flipH="1">
            <a:off x="455613" y="1814731"/>
            <a:ext cx="45719" cy="172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16900D1-CD69-402D-A4E2-F64D3A5EB262}"/>
              </a:ext>
            </a:extLst>
          </p:cNvPr>
          <p:cNvSpPr txBox="1"/>
          <p:nvPr/>
        </p:nvSpPr>
        <p:spPr>
          <a:xfrm>
            <a:off x="2162808" y="94615"/>
            <a:ext cx="2008550" cy="1200329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atin typeface="Dotum" panose="020B0600000101010101" pitchFamily="34" charset="-127"/>
                <a:ea typeface="Dotum" panose="020B0600000101010101" pitchFamily="34" charset="-127"/>
              </a:rPr>
              <a:t>Inclusão do Programa de Revitalização no PPA 04-07 </a:t>
            </a:r>
            <a:endParaRPr lang="pt-BR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77E779A3-7CA7-4205-9E00-FC8A9405B62E}"/>
              </a:ext>
            </a:extLst>
          </p:cNvPr>
          <p:cNvSpPr/>
          <p:nvPr/>
        </p:nvSpPr>
        <p:spPr>
          <a:xfrm flipH="1">
            <a:off x="3715402" y="3535363"/>
            <a:ext cx="80962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FCCC1C58-483A-4DE9-B264-83442F8EFFC7}"/>
              </a:ext>
            </a:extLst>
          </p:cNvPr>
          <p:cNvSpPr/>
          <p:nvPr/>
        </p:nvSpPr>
        <p:spPr>
          <a:xfrm>
            <a:off x="5266898" y="824934"/>
            <a:ext cx="71865" cy="259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8D12BC40-0572-491C-9FB5-97FD96256C01}"/>
              </a:ext>
            </a:extLst>
          </p:cNvPr>
          <p:cNvSpPr/>
          <p:nvPr/>
        </p:nvSpPr>
        <p:spPr>
          <a:xfrm>
            <a:off x="6215053" y="3535363"/>
            <a:ext cx="90130" cy="1417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EB1A0ADF-1084-47E2-9A61-FB0436EE7A9B}"/>
              </a:ext>
            </a:extLst>
          </p:cNvPr>
          <p:cNvSpPr/>
          <p:nvPr/>
        </p:nvSpPr>
        <p:spPr>
          <a:xfrm flipH="1">
            <a:off x="3804437" y="1951333"/>
            <a:ext cx="100218" cy="1530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40" name="Retângulo 18">
            <a:extLst>
              <a:ext uri="{FF2B5EF4-FFF2-40B4-BE49-F238E27FC236}">
                <a16:creationId xmlns:a16="http://schemas.microsoft.com/office/drawing/2014/main" xmlns="" id="{895C247E-3234-4E9D-8040-14133B59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1" y="3024450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2007</a:t>
            </a:r>
            <a:endParaRPr lang="pt-BR" altLang="pt-BR" sz="1800" dirty="0"/>
          </a:p>
        </p:txBody>
      </p:sp>
      <p:sp>
        <p:nvSpPr>
          <p:cNvPr id="26641" name="Retângulo 19">
            <a:extLst>
              <a:ext uri="{FF2B5EF4-FFF2-40B4-BE49-F238E27FC236}">
                <a16:creationId xmlns:a16="http://schemas.microsoft.com/office/drawing/2014/main" xmlns="" id="{80994515-9ACD-4F71-B6C6-FA7133BDC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063" y="301783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2015</a:t>
            </a:r>
            <a:endParaRPr lang="pt-BR" altLang="pt-BR" sz="18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5E63977C-26E6-4334-BC9A-663A14E3D115}"/>
              </a:ext>
            </a:extLst>
          </p:cNvPr>
          <p:cNvSpPr txBox="1"/>
          <p:nvPr/>
        </p:nvSpPr>
        <p:spPr>
          <a:xfrm>
            <a:off x="2738135" y="5675769"/>
            <a:ext cx="2757163" cy="1077218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Reestruturação do MMA, criação do Departamento de Revitalização de Bacias Hidrográficas – DRB/SRHU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045AC6FC-B52F-4DF4-8D99-4F7BB9554237}"/>
              </a:ext>
            </a:extLst>
          </p:cNvPr>
          <p:cNvSpPr txBox="1"/>
          <p:nvPr/>
        </p:nvSpPr>
        <p:spPr>
          <a:xfrm>
            <a:off x="4360985" y="240159"/>
            <a:ext cx="2260477" cy="584775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9900" indent="-457200" algn="just">
              <a:spcBef>
                <a:spcPts val="575"/>
              </a:spcBef>
              <a:buClr>
                <a:srgbClr val="000000"/>
              </a:buClr>
              <a:buSzPct val="90000"/>
              <a:tabLst>
                <a:tab pos="469900" algn="l"/>
                <a:tab pos="1500188" algn="l"/>
                <a:tab pos="1974850" algn="l"/>
                <a:tab pos="2898775" algn="l"/>
                <a:tab pos="3378200" algn="l"/>
                <a:tab pos="4156075" algn="l"/>
                <a:tab pos="4467225" algn="l"/>
                <a:tab pos="5338763" algn="l"/>
                <a:tab pos="6508750" algn="l"/>
                <a:tab pos="6823075" algn="l"/>
              </a:tabLst>
              <a:defRPr/>
            </a:pPr>
            <a:r>
              <a:rPr lang="pt-BR" altLang="pt-BR" sz="1600" dirty="0">
                <a:latin typeface="Dotum" pitchFamily="34" charset="-127"/>
                <a:ea typeface="Dotum" pitchFamily="34" charset="-127"/>
                <a:cs typeface="Calibri" pitchFamily="34" charset="0"/>
              </a:rPr>
              <a:t>Auditoria Operacional do TCU</a:t>
            </a:r>
          </a:p>
        </p:txBody>
      </p:sp>
      <p:sp>
        <p:nvSpPr>
          <p:cNvPr id="26644" name="Retângulo 22">
            <a:extLst>
              <a:ext uri="{FF2B5EF4-FFF2-40B4-BE49-F238E27FC236}">
                <a16:creationId xmlns:a16="http://schemas.microsoft.com/office/drawing/2014/main" xmlns="" id="{639BC8B9-E9E8-47EE-8DBC-DA1A75FB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62743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2017</a:t>
            </a:r>
            <a:endParaRPr lang="pt-BR" altLang="pt-BR" sz="1800" dirty="0"/>
          </a:p>
        </p:txBody>
      </p:sp>
      <p:sp>
        <p:nvSpPr>
          <p:cNvPr id="26645" name="Retângulo 23">
            <a:extLst>
              <a:ext uri="{FF2B5EF4-FFF2-40B4-BE49-F238E27FC236}">
                <a16:creationId xmlns:a16="http://schemas.microsoft.com/office/drawing/2014/main" xmlns="" id="{93E94E55-31AE-486D-A0C5-E72351AF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79813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2012</a:t>
            </a:r>
            <a:endParaRPr lang="pt-BR" altLang="pt-BR" sz="18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4F7A76EB-F2EE-4772-8D07-73BC56F05DF6}"/>
              </a:ext>
            </a:extLst>
          </p:cNvPr>
          <p:cNvSpPr txBox="1"/>
          <p:nvPr/>
        </p:nvSpPr>
        <p:spPr>
          <a:xfrm>
            <a:off x="5410261" y="4963489"/>
            <a:ext cx="1789845" cy="615553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PPA 2016-2019 Objetivo: </a:t>
            </a:r>
            <a:r>
              <a:rPr lang="pt-BR" dirty="0">
                <a:latin typeface="Dotum" panose="020B0600000101010101" pitchFamily="34" charset="-127"/>
                <a:ea typeface="Dotum" panose="020B0600000101010101" pitchFamily="34" charset="-127"/>
              </a:rPr>
              <a:t>1027</a:t>
            </a:r>
            <a:endParaRPr lang="pt-BR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9F11A66C-E0B3-451C-A668-814ACF070DF2}"/>
              </a:ext>
            </a:extLst>
          </p:cNvPr>
          <p:cNvSpPr txBox="1"/>
          <p:nvPr/>
        </p:nvSpPr>
        <p:spPr>
          <a:xfrm>
            <a:off x="6701006" y="90540"/>
            <a:ext cx="2224719" cy="1569660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9900" indent="-457200" algn="just">
              <a:spcBef>
                <a:spcPts val="575"/>
              </a:spcBef>
              <a:buClr>
                <a:srgbClr val="000000"/>
              </a:buClr>
              <a:buSzPct val="90000"/>
              <a:tabLst>
                <a:tab pos="469900" algn="l"/>
                <a:tab pos="1500188" algn="l"/>
                <a:tab pos="1974850" algn="l"/>
                <a:tab pos="2898775" algn="l"/>
                <a:tab pos="3378200" algn="l"/>
                <a:tab pos="4156075" algn="l"/>
                <a:tab pos="4467225" algn="l"/>
                <a:tab pos="5338763" algn="l"/>
                <a:tab pos="6508750" algn="l"/>
                <a:tab pos="6823075" algn="l"/>
              </a:tabLst>
              <a:defRPr/>
            </a:pP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Decreto nº 9884 -Institui o Programa de Revitalização e Cria seu Comitê Gestor</a:t>
            </a:r>
            <a:endParaRPr lang="pt-BR" altLang="pt-BR" sz="1600" dirty="0">
              <a:latin typeface="Dotum" panose="020B0600000101010101" pitchFamily="34" charset="-127"/>
              <a:ea typeface="Dotum" panose="020B0600000101010101" pitchFamily="34" charset="-127"/>
              <a:cs typeface="Calibri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8841D41E-9004-4A2E-A5FA-7919146050D9}"/>
              </a:ext>
            </a:extLst>
          </p:cNvPr>
          <p:cNvSpPr txBox="1"/>
          <p:nvPr/>
        </p:nvSpPr>
        <p:spPr>
          <a:xfrm>
            <a:off x="3105596" y="1525775"/>
            <a:ext cx="1971675" cy="338554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69900" indent="-457200">
              <a:spcBef>
                <a:spcPts val="575"/>
              </a:spcBef>
              <a:buClr>
                <a:srgbClr val="000000"/>
              </a:buClr>
              <a:buSzPct val="90000"/>
              <a:tabLst>
                <a:tab pos="469900" algn="l"/>
                <a:tab pos="1500188" algn="l"/>
                <a:tab pos="1974850" algn="l"/>
                <a:tab pos="2898775" algn="l"/>
                <a:tab pos="3378200" algn="l"/>
                <a:tab pos="4156075" algn="l"/>
                <a:tab pos="4467225" algn="l"/>
                <a:tab pos="5338763" algn="l"/>
                <a:tab pos="6508750" algn="l"/>
                <a:tab pos="6823075" algn="l"/>
              </a:tabLst>
              <a:defRPr/>
            </a:pPr>
            <a:r>
              <a:rPr lang="pt-BR" altLang="pt-BR" sz="1600" dirty="0">
                <a:latin typeface="Dotum" pitchFamily="34" charset="-127"/>
                <a:ea typeface="Dotum" pitchFamily="34" charset="-127"/>
                <a:cs typeface="Calibri" pitchFamily="34" charset="0"/>
              </a:rPr>
              <a:t>PAC 1 2007-2010</a:t>
            </a:r>
          </a:p>
        </p:txBody>
      </p:sp>
      <p:sp>
        <p:nvSpPr>
          <p:cNvPr id="28" name="Retângulo 22">
            <a:extLst>
              <a:ext uri="{FF2B5EF4-FFF2-40B4-BE49-F238E27FC236}">
                <a16:creationId xmlns:a16="http://schemas.microsoft.com/office/drawing/2014/main" xmlns="" id="{FD8369A5-4C14-4DC0-97DC-B388047F8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021" y="3602554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2016</a:t>
            </a:r>
            <a:endParaRPr lang="pt-BR" altLang="pt-BR" sz="1800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F9042561-0DBC-47D7-9729-A8986340E3ED}"/>
              </a:ext>
            </a:extLst>
          </p:cNvPr>
          <p:cNvSpPr txBox="1"/>
          <p:nvPr/>
        </p:nvSpPr>
        <p:spPr>
          <a:xfrm>
            <a:off x="6597187" y="6427797"/>
            <a:ext cx="1981147" cy="338554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69900" indent="-457200" algn="just">
              <a:spcBef>
                <a:spcPts val="575"/>
              </a:spcBef>
              <a:buClr>
                <a:srgbClr val="000000"/>
              </a:buClr>
              <a:buSzPct val="90000"/>
              <a:tabLst>
                <a:tab pos="469900" algn="l"/>
                <a:tab pos="1500188" algn="l"/>
                <a:tab pos="1974850" algn="l"/>
                <a:tab pos="2898775" algn="l"/>
                <a:tab pos="3378200" algn="l"/>
                <a:tab pos="4156075" algn="l"/>
                <a:tab pos="4467225" algn="l"/>
                <a:tab pos="5338763" algn="l"/>
                <a:tab pos="6508750" algn="l"/>
                <a:tab pos="6823075" algn="l"/>
              </a:tabLst>
              <a:defRPr/>
            </a:pPr>
            <a:r>
              <a:rPr lang="pt-BR" altLang="pt-BR" sz="1600" dirty="0">
                <a:latin typeface="Dotum" pitchFamily="34" charset="-127"/>
                <a:ea typeface="Dotum" pitchFamily="34" charset="-127"/>
                <a:cs typeface="Calibri" pitchFamily="34" charset="0"/>
              </a:rPr>
              <a:t>Plano Novo Chico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8FAA9312-C27C-4083-9272-97B555B94346}"/>
              </a:ext>
            </a:extLst>
          </p:cNvPr>
          <p:cNvSpPr/>
          <p:nvPr/>
        </p:nvSpPr>
        <p:spPr>
          <a:xfrm flipH="1">
            <a:off x="7195392" y="1713006"/>
            <a:ext cx="119540" cy="1714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C7BC581E-97AB-4F2D-A952-CCD41356FB7C}"/>
              </a:ext>
            </a:extLst>
          </p:cNvPr>
          <p:cNvSpPr txBox="1"/>
          <p:nvPr/>
        </p:nvSpPr>
        <p:spPr>
          <a:xfrm>
            <a:off x="7554150" y="5169004"/>
            <a:ext cx="1589850" cy="1077218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</a:rPr>
              <a:t>Reestruturação </a:t>
            </a: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do MMA, criação do DRBA/SRHU</a:t>
            </a:r>
          </a:p>
        </p:txBody>
      </p:sp>
    </p:spTree>
    <p:extLst>
      <p:ext uri="{BB962C8B-B14F-4D97-AF65-F5344CB8AC3E}">
        <p14:creationId xmlns:p14="http://schemas.microsoft.com/office/powerpoint/2010/main" val="143720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5" grpId="0" animBg="1"/>
      <p:bldP spid="6" grpId="0"/>
      <p:bldP spid="8" grpId="0" animBg="1"/>
      <p:bldP spid="9" grpId="0" animBg="1"/>
      <p:bldP spid="10" grpId="0"/>
      <p:bldP spid="13" grpId="0" animBg="1"/>
      <p:bldP spid="14" grpId="0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40388" y="527050"/>
            <a:ext cx="31623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2060"/>
                </a:solidFill>
                <a:latin typeface="Calibri" charset="0"/>
              </a:rPr>
              <a:t>Dados Gerais da BHSF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300">
              <a:solidFill>
                <a:srgbClr val="000000"/>
              </a:solidFill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5640388" y="-36035"/>
            <a:ext cx="3362325" cy="56400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Área: ≈ 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636.000 km2 (7,5% do país)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Extensão: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2.696 Km na calha principal. 121.700 km de contribuintes (51% intermitentes)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Vazão Média: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2.846 m</a:t>
            </a:r>
            <a:r>
              <a:rPr lang="pt-BR" altLang="pt-BR" sz="1800" baseline="30000" dirty="0">
                <a:latin typeface="Dotum" panose="020B0600000101010101" pitchFamily="34" charset="-127"/>
                <a:ea typeface="Dotum" panose="020B0600000101010101" pitchFamily="34" charset="-127"/>
              </a:rPr>
              <a:t>3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/</a:t>
            </a:r>
            <a:r>
              <a:rPr lang="pt-BR" altLang="pt-BR" sz="1800" dirty="0" err="1">
                <a:latin typeface="Dotum" panose="020B0600000101010101" pitchFamily="34" charset="-127"/>
                <a:ea typeface="Dotum" panose="020B0600000101010101" pitchFamily="34" charset="-127"/>
              </a:rPr>
              <a:t>s</a:t>
            </a:r>
            <a:endParaRPr lang="pt-BR" altLang="pt-BR" sz="1800" baseline="300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Municípios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505 (9%)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População: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16,5 milhões (8,1%)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PIB (2012): </a:t>
            </a:r>
            <a:r>
              <a:rPr lang="pt-BR" altLang="pt-BR" sz="1800" dirty="0" err="1">
                <a:latin typeface="Dotum" panose="020B0600000101010101" pitchFamily="34" charset="-127"/>
                <a:ea typeface="Dotum" panose="020B0600000101010101" pitchFamily="34" charset="-127"/>
              </a:rPr>
              <a:t>R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$ 264 bi (6%)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Biomas: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Caatinga (39,5%), Cerrado (57,2%) e Mata Atlântica (3,3%)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Semiárido:</a:t>
            </a: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  <a:sym typeface="Wingdings" charset="2"/>
              </a:rPr>
              <a:t>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  <a:sym typeface="Wingdings" charset="2"/>
              </a:rPr>
              <a:t>(53,9%)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00113" y="1038982"/>
            <a:ext cx="7305675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Plano Decenal da BHSF (2016 – 2025)</a:t>
            </a:r>
            <a:endParaRPr lang="pt-BR" altLang="pt-BR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862138"/>
            <a:ext cx="2941637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8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638" y="113847"/>
            <a:ext cx="914399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Teia de relações</a:t>
            </a:r>
            <a:endParaRPr lang="pt-BR" altLang="pt-BR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" y="672245"/>
            <a:ext cx="8380207" cy="61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1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166" y="757628"/>
            <a:ext cx="8384345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Programa de Revitalização do Rio São Francisco</a:t>
            </a:r>
            <a:endParaRPr lang="pt-BR" altLang="pt-BR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A603E832-0256-4D26-A696-346BD7847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619250"/>
            <a:ext cx="7920038" cy="431958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lIns="0" tIns="15120" rIns="0" bIns="0" anchor="ctr"/>
          <a:lstStyle>
            <a:lvl1pPr marL="104775"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Engloba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um conjunto de </a:t>
            </a: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projetos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e </a:t>
            </a: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ações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voltadas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para:</a:t>
            </a:r>
          </a:p>
          <a:p>
            <a:pPr algn="just">
              <a:lnSpc>
                <a:spcPct val="94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GB" altLang="pt-BR" sz="2000" b="1" dirty="0">
              <a:solidFill>
                <a:srgbClr val="000000"/>
              </a:solidFill>
              <a:latin typeface="Dotum" panose="020B0600000101010101" pitchFamily="34" charset="-127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Recuperação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áreas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degradadas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Preservação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nascentes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Controle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processos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erosivos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Conservação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da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água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e do solo;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Educação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ambiental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Atividades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controle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queimadas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Elaboração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do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Zoneamento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Ecológico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Econômico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Ações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turismo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sustentável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Ações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Fiscalizações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Integradas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Monitoramento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da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biodiversidade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da flora e fauna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nativas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06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2584475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B0E042B-756F-4AB3-B3F3-E59177B7EC9F}"/>
              </a:ext>
            </a:extLst>
          </p:cNvPr>
          <p:cNvSpPr/>
          <p:nvPr/>
        </p:nvSpPr>
        <p:spPr>
          <a:xfrm>
            <a:off x="590844" y="1212467"/>
            <a:ext cx="83702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FontTx/>
              <a:buNone/>
            </a:pPr>
            <a:r>
              <a:rPr lang="pt-B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DECRETO nº - 8.834, de 9 de agosto de 2016 </a:t>
            </a:r>
            <a:r>
              <a:rPr lang="pt-BR" sz="24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- </a:t>
            </a:r>
            <a:r>
              <a:rPr lang="pt-BR" altLang="pt-BR" sz="24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Programa de Revitalização da Bacia do Rio São Francisco – arts.1º e 2º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Objetivo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Diretrizes Gerais de Ação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 algn="r"/>
            <a:endParaRPr lang="pt-BR" altLang="pt-BR" sz="2800" b="1" dirty="0"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r>
              <a:rPr lang="pt-BR" altLang="pt-BR" sz="28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Arranjo Institucional – </a:t>
            </a:r>
            <a:r>
              <a:rPr lang="pt-BR" altLang="pt-BR" sz="2800" dirty="0" err="1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arts</a:t>
            </a:r>
            <a:r>
              <a:rPr lang="pt-BR" altLang="pt-BR" sz="28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. 3º ao 7º</a:t>
            </a:r>
          </a:p>
          <a:p>
            <a:pPr>
              <a:lnSpc>
                <a:spcPct val="100000"/>
              </a:lnSpc>
              <a:spcBef>
                <a:spcPts val="588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Composição do Comitê Gestor do PRSF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Atribuições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Composição da Câmara Técnica do PRSF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F5D5951-51A7-4052-8FC9-2373D616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43322"/>
            <a:ext cx="8581292" cy="9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1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5125" y="138869"/>
            <a:ext cx="830421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Arranjo Institucional</a:t>
            </a:r>
          </a:p>
        </p:txBody>
      </p:sp>
      <p:grpSp>
        <p:nvGrpSpPr>
          <p:cNvPr id="33795" name="Grupo 2"/>
          <p:cNvGrpSpPr>
            <a:grpSpLocks/>
          </p:cNvGrpSpPr>
          <p:nvPr/>
        </p:nvGrpSpPr>
        <p:grpSpPr bwMode="auto">
          <a:xfrm>
            <a:off x="287338" y="646113"/>
            <a:ext cx="8472487" cy="2198687"/>
            <a:chOff x="287161" y="1444977"/>
            <a:chExt cx="8472791" cy="2197881"/>
          </a:xfrm>
        </p:grpSpPr>
        <p:sp>
          <p:nvSpPr>
            <p:cNvPr id="4" name="Retângulo Arredondado 3"/>
            <p:cNvSpPr/>
            <p:nvPr/>
          </p:nvSpPr>
          <p:spPr>
            <a:xfrm>
              <a:off x="287161" y="1444977"/>
              <a:ext cx="8472791" cy="2197881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Comitê Gestor</a:t>
              </a:r>
            </a:p>
          </p:txBody>
        </p:sp>
        <p:sp>
          <p:nvSpPr>
            <p:cNvPr id="5" name="Retângulo Arredondado 4"/>
            <p:cNvSpPr/>
            <p:nvPr/>
          </p:nvSpPr>
          <p:spPr>
            <a:xfrm>
              <a:off x="3457512" y="1562409"/>
              <a:ext cx="1297035" cy="382447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kern="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rPr>
                <a:t>Casa Civil</a:t>
              </a:r>
            </a:p>
          </p:txBody>
        </p:sp>
        <p:sp>
          <p:nvSpPr>
            <p:cNvPr id="33818" name="Retângulo Arredondado 5"/>
            <p:cNvSpPr>
              <a:spLocks noChangeArrowheads="1"/>
            </p:cNvSpPr>
            <p:nvPr/>
          </p:nvSpPr>
          <p:spPr bwMode="auto">
            <a:xfrm>
              <a:off x="487193" y="1827424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MI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19" name="Retângulo Arredondado 6"/>
            <p:cNvSpPr>
              <a:spLocks noChangeArrowheads="1"/>
            </p:cNvSpPr>
            <p:nvPr/>
          </p:nvSpPr>
          <p:spPr bwMode="auto">
            <a:xfrm>
              <a:off x="1566732" y="2238436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MMA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0" name="Retângulo Arredondado 7"/>
            <p:cNvSpPr>
              <a:spLocks noChangeArrowheads="1"/>
            </p:cNvSpPr>
            <p:nvPr/>
          </p:nvSpPr>
          <p:spPr bwMode="auto">
            <a:xfrm>
              <a:off x="3643256" y="2255892"/>
              <a:ext cx="720751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MAPA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1" name="Retângulo Arredondado 8"/>
            <p:cNvSpPr>
              <a:spLocks noChangeArrowheads="1"/>
            </p:cNvSpPr>
            <p:nvPr/>
          </p:nvSpPr>
          <p:spPr bwMode="auto">
            <a:xfrm>
              <a:off x="3652782" y="2774814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MME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2" name="Retângulo Arredondado 9"/>
            <p:cNvSpPr>
              <a:spLocks noChangeArrowheads="1"/>
            </p:cNvSpPr>
            <p:nvPr/>
          </p:nvSpPr>
          <p:spPr bwMode="auto">
            <a:xfrm>
              <a:off x="487193" y="2757358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MPDG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3" name="Retângulo Arredondado 10"/>
            <p:cNvSpPr>
              <a:spLocks noChangeArrowheads="1"/>
            </p:cNvSpPr>
            <p:nvPr/>
          </p:nvSpPr>
          <p:spPr bwMode="auto">
            <a:xfrm>
              <a:off x="2604994" y="2781162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MCTI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4" name="Retângulo Arredondado 11"/>
            <p:cNvSpPr>
              <a:spLocks noChangeArrowheads="1"/>
            </p:cNvSpPr>
            <p:nvPr/>
          </p:nvSpPr>
          <p:spPr bwMode="auto">
            <a:xfrm>
              <a:off x="2604994" y="2246370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MCid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5" name="Retângulo Arredondado 12"/>
            <p:cNvSpPr>
              <a:spLocks noChangeArrowheads="1"/>
            </p:cNvSpPr>
            <p:nvPr/>
          </p:nvSpPr>
          <p:spPr bwMode="auto">
            <a:xfrm>
              <a:off x="1566732" y="2774814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SEAD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6" name="Retângulo Arredondado 13"/>
            <p:cNvSpPr>
              <a:spLocks noChangeArrowheads="1"/>
            </p:cNvSpPr>
            <p:nvPr/>
          </p:nvSpPr>
          <p:spPr bwMode="auto">
            <a:xfrm>
              <a:off x="7870920" y="2765293"/>
              <a:ext cx="684238" cy="349122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BA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7" name="Retângulo Arredondado 14"/>
            <p:cNvSpPr>
              <a:spLocks noChangeArrowheads="1"/>
            </p:cNvSpPr>
            <p:nvPr/>
          </p:nvSpPr>
          <p:spPr bwMode="auto">
            <a:xfrm>
              <a:off x="4702156" y="2754184"/>
              <a:ext cx="720751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SE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8" name="Retângulo Arredondado 15"/>
            <p:cNvSpPr>
              <a:spLocks noChangeArrowheads="1"/>
            </p:cNvSpPr>
            <p:nvPr/>
          </p:nvSpPr>
          <p:spPr bwMode="auto">
            <a:xfrm>
              <a:off x="6796145" y="2754184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AL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9" name="Retângulo Arredondado 16"/>
            <p:cNvSpPr>
              <a:spLocks noChangeArrowheads="1"/>
            </p:cNvSpPr>
            <p:nvPr/>
          </p:nvSpPr>
          <p:spPr bwMode="auto">
            <a:xfrm>
              <a:off x="5753119" y="2755771"/>
              <a:ext cx="719164" cy="360230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MG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0" name="Retângulo Arredondado 17"/>
            <p:cNvSpPr>
              <a:spLocks noChangeArrowheads="1"/>
            </p:cNvSpPr>
            <p:nvPr/>
          </p:nvSpPr>
          <p:spPr bwMode="auto">
            <a:xfrm>
              <a:off x="6796145" y="2244784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GO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1" name="Retângulo Arredondado 18"/>
            <p:cNvSpPr>
              <a:spLocks noChangeArrowheads="1"/>
            </p:cNvSpPr>
            <p:nvPr/>
          </p:nvSpPr>
          <p:spPr bwMode="auto">
            <a:xfrm>
              <a:off x="4702156" y="2255892"/>
              <a:ext cx="720751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DF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2" name="Retângulo Arredondado 19"/>
            <p:cNvSpPr>
              <a:spLocks noChangeArrowheads="1"/>
            </p:cNvSpPr>
            <p:nvPr/>
          </p:nvSpPr>
          <p:spPr bwMode="auto">
            <a:xfrm>
              <a:off x="5749944" y="2259065"/>
              <a:ext cx="719164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PE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3" name="Retângulo Arredondado 20"/>
            <p:cNvSpPr>
              <a:spLocks noChangeArrowheads="1"/>
            </p:cNvSpPr>
            <p:nvPr/>
          </p:nvSpPr>
          <p:spPr bwMode="auto">
            <a:xfrm>
              <a:off x="7834407" y="2238436"/>
              <a:ext cx="720751" cy="360230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700">
              <a:solidFill>
                <a:srgbClr val="385723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CBHSF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754546" y="1625886"/>
              <a:ext cx="1587557" cy="277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dirty="0" err="1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Presid</a:t>
              </a:r>
              <a:r>
                <a:rPr lang="pt-BR" sz="1200" kern="0" dirty="0" err="1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ê</a:t>
              </a:r>
              <a:r>
                <a:rPr lang="pt-PT" sz="1200" kern="0" dirty="0" err="1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ncia</a:t>
              </a:r>
              <a:endParaRPr lang="pt-PT" sz="12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3835" name="CaixaDeTexto 22"/>
            <p:cNvSpPr txBox="1">
              <a:spLocks noChangeArrowheads="1"/>
            </p:cNvSpPr>
            <p:nvPr/>
          </p:nvSpPr>
          <p:spPr bwMode="auto">
            <a:xfrm>
              <a:off x="1206356" y="1843293"/>
              <a:ext cx="1587557" cy="277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002060"/>
                  </a:solidFill>
                  <a:latin typeface="Calibri" charset="0"/>
                </a:rPr>
                <a:t>Secretaria Executiva</a:t>
              </a:r>
              <a:endParaRPr lang="pt-PT" altLang="pt-BR" sz="1200">
                <a:solidFill>
                  <a:srgbClr val="002060"/>
                </a:solidFill>
                <a:latin typeface="Calibri" charset="0"/>
              </a:endParaRPr>
            </a:p>
          </p:txBody>
        </p:sp>
      </p:grpSp>
      <p:sp>
        <p:nvSpPr>
          <p:cNvPr id="24" name="Retângulo Arredondado 23"/>
          <p:cNvSpPr/>
          <p:nvPr/>
        </p:nvSpPr>
        <p:spPr>
          <a:xfrm>
            <a:off x="287338" y="3189288"/>
            <a:ext cx="8472487" cy="185261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Câmara Técnica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3433763" y="3379788"/>
            <a:ext cx="1298575" cy="381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MI</a:t>
            </a:r>
          </a:p>
        </p:txBody>
      </p:sp>
      <p:sp>
        <p:nvSpPr>
          <p:cNvPr id="33798" name="Retângulo Arredondado 25"/>
          <p:cNvSpPr>
            <a:spLocks noChangeArrowheads="1"/>
          </p:cNvSpPr>
          <p:nvPr/>
        </p:nvSpPr>
        <p:spPr bwMode="auto">
          <a:xfrm>
            <a:off x="3332163" y="3970338"/>
            <a:ext cx="720725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ANA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799" name="Retângulo Arredondado 26"/>
          <p:cNvSpPr>
            <a:spLocks noChangeArrowheads="1"/>
          </p:cNvSpPr>
          <p:nvPr/>
        </p:nvSpPr>
        <p:spPr bwMode="auto">
          <a:xfrm>
            <a:off x="4254500" y="3995738"/>
            <a:ext cx="719138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MAPA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0" name="Retângulo Arredondado 27"/>
          <p:cNvSpPr>
            <a:spLocks noChangeArrowheads="1"/>
          </p:cNvSpPr>
          <p:nvPr/>
        </p:nvSpPr>
        <p:spPr bwMode="auto">
          <a:xfrm>
            <a:off x="6980238" y="400367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200">
                <a:solidFill>
                  <a:srgbClr val="FFFFFF"/>
                </a:solidFill>
                <a:latin typeface="Calibri" charset="0"/>
              </a:rPr>
              <a:t>Funasa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1" name="Retângulo Arredondado 28"/>
          <p:cNvSpPr>
            <a:spLocks noChangeArrowheads="1"/>
          </p:cNvSpPr>
          <p:nvPr/>
        </p:nvSpPr>
        <p:spPr bwMode="auto">
          <a:xfrm>
            <a:off x="469900" y="3970338"/>
            <a:ext cx="719138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000">
                <a:solidFill>
                  <a:srgbClr val="FFFFFF"/>
                </a:solidFill>
                <a:latin typeface="Calibri" charset="0"/>
              </a:rPr>
              <a:t>Codevasf</a:t>
            </a:r>
            <a:endParaRPr lang="pt-PT" altLang="pt-BR" sz="11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2" name="Retângulo Arredondado 29"/>
          <p:cNvSpPr>
            <a:spLocks noChangeArrowheads="1"/>
          </p:cNvSpPr>
          <p:nvPr/>
        </p:nvSpPr>
        <p:spPr bwMode="auto">
          <a:xfrm>
            <a:off x="6054725" y="399573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MCTI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3" name="Retângulo Arredondado 30"/>
          <p:cNvSpPr>
            <a:spLocks noChangeArrowheads="1"/>
          </p:cNvSpPr>
          <p:nvPr/>
        </p:nvSpPr>
        <p:spPr bwMode="auto">
          <a:xfrm>
            <a:off x="2387600" y="3979863"/>
            <a:ext cx="719138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MCid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4" name="Retângulo Arredondado 31"/>
          <p:cNvSpPr>
            <a:spLocks noChangeArrowheads="1"/>
          </p:cNvSpPr>
          <p:nvPr/>
        </p:nvSpPr>
        <p:spPr bwMode="auto">
          <a:xfrm>
            <a:off x="5194300" y="3995738"/>
            <a:ext cx="719138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SEAD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5" name="Retângulo Arredondado 32"/>
          <p:cNvSpPr>
            <a:spLocks noChangeArrowheads="1"/>
          </p:cNvSpPr>
          <p:nvPr/>
        </p:nvSpPr>
        <p:spPr bwMode="auto">
          <a:xfrm>
            <a:off x="7834313" y="3978275"/>
            <a:ext cx="720725" cy="360363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700">
            <a:solidFill>
              <a:srgbClr val="385723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CBHSF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6" name="CaixaDeTexto 33"/>
          <p:cNvSpPr txBox="1">
            <a:spLocks noChangeArrowheads="1"/>
          </p:cNvSpPr>
          <p:nvPr/>
        </p:nvSpPr>
        <p:spPr bwMode="auto">
          <a:xfrm>
            <a:off x="4738688" y="3432175"/>
            <a:ext cx="1587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200">
                <a:solidFill>
                  <a:srgbClr val="002060"/>
                </a:solidFill>
                <a:latin typeface="Calibri" charset="0"/>
              </a:rPr>
              <a:t>Presid</a:t>
            </a:r>
            <a:r>
              <a:rPr lang="pt-BR" altLang="pt-BR" sz="1200">
                <a:solidFill>
                  <a:srgbClr val="002060"/>
                </a:solidFill>
                <a:latin typeface="Calibri" charset="0"/>
              </a:rPr>
              <a:t>ê</a:t>
            </a:r>
            <a:r>
              <a:rPr lang="pt-PT" altLang="pt-BR" sz="1200">
                <a:solidFill>
                  <a:srgbClr val="002060"/>
                </a:solidFill>
                <a:latin typeface="Calibri" charset="0"/>
              </a:rPr>
              <a:t>ncia</a:t>
            </a:r>
          </a:p>
        </p:txBody>
      </p:sp>
      <p:sp>
        <p:nvSpPr>
          <p:cNvPr id="33807" name="Retângulo Arredondado 34"/>
          <p:cNvSpPr>
            <a:spLocks noChangeArrowheads="1"/>
          </p:cNvSpPr>
          <p:nvPr/>
        </p:nvSpPr>
        <p:spPr bwMode="auto">
          <a:xfrm>
            <a:off x="1441450" y="3970338"/>
            <a:ext cx="719138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MMA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8" name="CaixaDeTexto 35"/>
          <p:cNvSpPr txBox="1">
            <a:spLocks noChangeArrowheads="1"/>
          </p:cNvSpPr>
          <p:nvPr/>
        </p:nvSpPr>
        <p:spPr bwMode="auto">
          <a:xfrm>
            <a:off x="1377950" y="2454275"/>
            <a:ext cx="645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2060"/>
                </a:solidFill>
                <a:latin typeface="Calibri" charset="0"/>
              </a:rPr>
              <a:t>Caráter deliberativo, responsável por planejar, coordenar e monitorar ações</a:t>
            </a:r>
          </a:p>
        </p:txBody>
      </p:sp>
      <p:sp>
        <p:nvSpPr>
          <p:cNvPr id="33809" name="CaixaDeTexto 36"/>
          <p:cNvSpPr txBox="1">
            <a:spLocks noChangeArrowheads="1"/>
          </p:cNvSpPr>
          <p:nvPr/>
        </p:nvSpPr>
        <p:spPr bwMode="auto">
          <a:xfrm>
            <a:off x="5548313" y="5291138"/>
            <a:ext cx="1612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Saneamento e Obras Hídricas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(Mcid)</a:t>
            </a:r>
          </a:p>
        </p:txBody>
      </p:sp>
      <p:sp>
        <p:nvSpPr>
          <p:cNvPr id="33810" name="CaixaDeTexto 37"/>
          <p:cNvSpPr txBox="1">
            <a:spLocks noChangeArrowheads="1"/>
          </p:cNvSpPr>
          <p:nvPr/>
        </p:nvSpPr>
        <p:spPr bwMode="auto">
          <a:xfrm>
            <a:off x="7064375" y="5316538"/>
            <a:ext cx="1612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Economias Sustentáveis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(Codevasf)</a:t>
            </a:r>
          </a:p>
        </p:txBody>
      </p:sp>
      <p:sp>
        <p:nvSpPr>
          <p:cNvPr id="33811" name="CaixaDeTexto 38"/>
          <p:cNvSpPr txBox="1">
            <a:spLocks noChangeArrowheads="1"/>
          </p:cNvSpPr>
          <p:nvPr/>
        </p:nvSpPr>
        <p:spPr bwMode="auto">
          <a:xfrm>
            <a:off x="382588" y="5362575"/>
            <a:ext cx="1612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Planejamento e Monitoramento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(MI)</a:t>
            </a:r>
          </a:p>
        </p:txBody>
      </p:sp>
      <p:sp>
        <p:nvSpPr>
          <p:cNvPr id="33812" name="CaixaDeTexto 39"/>
          <p:cNvSpPr txBox="1">
            <a:spLocks noChangeArrowheads="1"/>
          </p:cNvSpPr>
          <p:nvPr/>
        </p:nvSpPr>
        <p:spPr bwMode="auto">
          <a:xfrm>
            <a:off x="3749675" y="5386388"/>
            <a:ext cx="161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Gestão Ambiental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(MMA)</a:t>
            </a:r>
          </a:p>
        </p:txBody>
      </p:sp>
      <p:sp>
        <p:nvSpPr>
          <p:cNvPr id="33813" name="CaixaDeTexto 40"/>
          <p:cNvSpPr txBox="1">
            <a:spLocks noChangeArrowheads="1"/>
          </p:cNvSpPr>
          <p:nvPr/>
        </p:nvSpPr>
        <p:spPr bwMode="auto">
          <a:xfrm>
            <a:off x="2055813" y="5303838"/>
            <a:ext cx="1612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Proteção e uso Sustentável dos Recursos Naturais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(MMA)</a:t>
            </a:r>
          </a:p>
        </p:txBody>
      </p:sp>
      <p:sp>
        <p:nvSpPr>
          <p:cNvPr id="33814" name="CaixaDeTexto 41"/>
          <p:cNvSpPr txBox="1">
            <a:spLocks noChangeArrowheads="1"/>
          </p:cNvSpPr>
          <p:nvPr/>
        </p:nvSpPr>
        <p:spPr bwMode="auto">
          <a:xfrm>
            <a:off x="3716338" y="5087938"/>
            <a:ext cx="161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2060"/>
                </a:solidFill>
                <a:latin typeface="Calibri" charset="0"/>
              </a:rPr>
              <a:t>SubGTs</a:t>
            </a:r>
            <a:endParaRPr lang="pt-BR" altLang="pt-BR" sz="1400" b="1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33815" name="CaixaDeTexto 42"/>
          <p:cNvSpPr txBox="1">
            <a:spLocks noChangeArrowheads="1"/>
          </p:cNvSpPr>
          <p:nvPr/>
        </p:nvSpPr>
        <p:spPr bwMode="auto">
          <a:xfrm>
            <a:off x="1414463" y="4700588"/>
            <a:ext cx="6348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2060"/>
                </a:solidFill>
                <a:latin typeface="Calibri" charset="0"/>
              </a:rPr>
              <a:t>Assessoramento técnico, propor metas, estratégias, prioridades e critérios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xmlns="" id="{0090E5B6-89D2-408B-A4DA-5B28B37E8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568674"/>
              </p:ext>
            </p:extLst>
          </p:nvPr>
        </p:nvGraphicFramePr>
        <p:xfrm>
          <a:off x="368301" y="1308018"/>
          <a:ext cx="8331200" cy="466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9E587A4-A12E-4E89-ABEF-C5C1824305EE}"/>
              </a:ext>
            </a:extLst>
          </p:cNvPr>
          <p:cNvSpPr/>
          <p:nvPr/>
        </p:nvSpPr>
        <p:spPr>
          <a:xfrm>
            <a:off x="0" y="10795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Plano Novo Chico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DejaVu Sans" panose="020B06030308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Ações em Andamento</a:t>
            </a:r>
          </a:p>
        </p:txBody>
      </p:sp>
    </p:spTree>
    <p:extLst>
      <p:ext uri="{BB962C8B-B14F-4D97-AF65-F5344CB8AC3E}">
        <p14:creationId xmlns:p14="http://schemas.microsoft.com/office/powerpoint/2010/main" val="20477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6763" y="1981200"/>
            <a:ext cx="788511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>
              <a:defRPr/>
            </a:pPr>
            <a:r>
              <a:rPr lang="pt-BR" sz="4000" dirty="0">
                <a:latin typeface="Dotum" panose="020B0600000101010101" pitchFamily="34" charset="-127"/>
                <a:ea typeface="Dotum" panose="020B0600000101010101" pitchFamily="34" charset="-127"/>
                <a:cs typeface=""/>
              </a:rPr>
              <a:t>Programa de Revitalização de Bacias Hidrográficas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B2A544F-EF68-4C52-8D80-C9612800AC8E}"/>
              </a:ext>
            </a:extLst>
          </p:cNvPr>
          <p:cNvSpPr/>
          <p:nvPr/>
        </p:nvSpPr>
        <p:spPr>
          <a:xfrm>
            <a:off x="520700" y="177800"/>
            <a:ext cx="8331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Perspectivas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2CEA74F-6241-47FC-AACB-DAE6614BC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847364"/>
              </p:ext>
            </p:extLst>
          </p:nvPr>
        </p:nvGraphicFramePr>
        <p:xfrm>
          <a:off x="368301" y="420914"/>
          <a:ext cx="8331200" cy="596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90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5980"/>
            <a:ext cx="915987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5588" y="1351335"/>
            <a:ext cx="8187397" cy="33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9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t-BR" altLang="en-US" sz="3600" b="1" dirty="0">
              <a:solidFill>
                <a:srgbClr val="002060"/>
              </a:solidFill>
              <a:latin typeface="Calibri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t-BR" altLang="en-US" sz="3600" b="1" dirty="0">
              <a:solidFill>
                <a:srgbClr val="002060"/>
              </a:solidFill>
              <a:latin typeface="Calibri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en-US" sz="3600" b="1" dirty="0">
                <a:latin typeface="Calibri" charset="0"/>
              </a:rPr>
              <a:t>Só uma ação integrada salvará o Rio São Francisco!</a:t>
            </a:r>
          </a:p>
          <a:p>
            <a:pPr lvl="1" algn="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en-US" sz="3600" b="1" dirty="0">
                <a:latin typeface="Calibri" charset="0"/>
              </a:rPr>
              <a:t>OBRIGADA</a:t>
            </a:r>
            <a:endParaRPr lang="pt-BR" altLang="en-US" sz="3600" dirty="0">
              <a:latin typeface="Calibri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480300" y="5099050"/>
            <a:ext cx="18018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Foto: Antônio Maria Oliveira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700" y="5125435"/>
            <a:ext cx="339883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Renato Ferreira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Diretor de Revitalização de Bacias Hidrográficas e Acesso à Água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88125" y="5337175"/>
            <a:ext cx="24447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algn="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Contato: </a:t>
            </a:r>
          </a:p>
          <a:p>
            <a:pPr marL="285750" indent="-285750" algn="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larissa.rosa@mma.gov.br</a:t>
            </a:r>
          </a:p>
          <a:p>
            <a:pPr marL="285750" indent="-285750" algn="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(61) 2028 - 2521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63913" y="5125435"/>
            <a:ext cx="340042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Larissa Rosa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Coordenadora Substituta de Revitalização de Bacias Hidrográficas e Acesso à Água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44713" y="5786449"/>
            <a:ext cx="339883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Secretaria de Recursos Hídricos e Qualidade Ambiental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2BC67F8-1D14-43FE-ACB0-49DB424925A2}"/>
              </a:ext>
            </a:extLst>
          </p:cNvPr>
          <p:cNvSpPr/>
          <p:nvPr/>
        </p:nvSpPr>
        <p:spPr>
          <a:xfrm>
            <a:off x="406399" y="114300"/>
            <a:ext cx="8626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EC45558-F1F9-4FF6-8F6D-289463679165}"/>
              </a:ext>
            </a:extLst>
          </p:cNvPr>
          <p:cNvSpPr/>
          <p:nvPr/>
        </p:nvSpPr>
        <p:spPr>
          <a:xfrm>
            <a:off x="0" y="1163638"/>
            <a:ext cx="9144000" cy="2678112"/>
          </a:xfrm>
          <a:prstGeom prst="rect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Lucida Sans Unicode" pitchFamily="34" charset="0"/>
              </a:rPr>
              <a:t>Promover a preservação e conservação de bacias hidrográficas, por meio de ações integradas e permanentes, que promovam o uso sustentável dos recursos naturais, a melhoria das condições socioambientais, o aumento da quantidade e a melhoria da qualidade da água para usos múltiplos.</a:t>
            </a:r>
            <a:r>
              <a:rPr kumimoji="0" lang="en-GB" alt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Lucida Sans Unicode" pitchFamily="34" charset="0"/>
              </a:rPr>
              <a:t> </a:t>
            </a:r>
          </a:p>
        </p:txBody>
      </p:sp>
      <p:grpSp>
        <p:nvGrpSpPr>
          <p:cNvPr id="17412" name="Group 2">
            <a:extLst>
              <a:ext uri="{FF2B5EF4-FFF2-40B4-BE49-F238E27FC236}">
                <a16:creationId xmlns:a16="http://schemas.microsoft.com/office/drawing/2014/main" xmlns="" id="{052C7197-70EC-4C81-A842-9AE7F8B4B9EA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4271963"/>
            <a:ext cx="3949700" cy="1714500"/>
            <a:chOff x="162" y="2484"/>
            <a:chExt cx="2488" cy="1080"/>
          </a:xfrm>
        </p:grpSpPr>
        <p:pic>
          <p:nvPicPr>
            <p:cNvPr id="17417" name="Picture 3">
              <a:extLst>
                <a:ext uri="{FF2B5EF4-FFF2-40B4-BE49-F238E27FC236}">
                  <a16:creationId xmlns:a16="http://schemas.microsoft.com/office/drawing/2014/main" xmlns="" id="{2FA949A9-E213-42A5-BE74-A1D50B40A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2484"/>
              <a:ext cx="2488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8" name="Text Box 4">
              <a:extLst>
                <a:ext uri="{FF2B5EF4-FFF2-40B4-BE49-F238E27FC236}">
                  <a16:creationId xmlns:a16="http://schemas.microsoft.com/office/drawing/2014/main" xmlns="" id="{235AD0FA-8531-430D-8585-F42329D58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" y="2539"/>
              <a:ext cx="24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pt-BR" altLang="pt-BR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Lucida Sans Unicode" panose="020B0602030504020204" pitchFamily="34" charset="0"/>
                </a:rPr>
                <a:t>Bacia Degradada</a:t>
              </a:r>
            </a:p>
          </p:txBody>
        </p:sp>
      </p:grpSp>
      <p:grpSp>
        <p:nvGrpSpPr>
          <p:cNvPr id="17413" name="Group 5">
            <a:extLst>
              <a:ext uri="{FF2B5EF4-FFF2-40B4-BE49-F238E27FC236}">
                <a16:creationId xmlns:a16="http://schemas.microsoft.com/office/drawing/2014/main" xmlns="" id="{16DA7DFA-D54E-4A86-B621-4591E5395B19}"/>
              </a:ext>
            </a:extLst>
          </p:cNvPr>
          <p:cNvGrpSpPr>
            <a:grpSpLocks/>
          </p:cNvGrpSpPr>
          <p:nvPr/>
        </p:nvGrpSpPr>
        <p:grpSpPr bwMode="auto">
          <a:xfrm>
            <a:off x="5081588" y="4271963"/>
            <a:ext cx="3951287" cy="1714500"/>
            <a:chOff x="3201" y="2484"/>
            <a:chExt cx="2489" cy="1080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xmlns="" id="{A70EFE27-3E4F-4537-AB83-A49345430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484"/>
              <a:ext cx="2489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6" name="Text Box 7">
              <a:extLst>
                <a:ext uri="{FF2B5EF4-FFF2-40B4-BE49-F238E27FC236}">
                  <a16:creationId xmlns:a16="http://schemas.microsoft.com/office/drawing/2014/main" xmlns="" id="{66DDE4BB-A11A-4B10-942D-2D6FB173C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" y="2522"/>
              <a:ext cx="24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pt-BR" altLang="pt-BR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Lucida Sans Unicode" panose="020B0602030504020204" pitchFamily="34" charset="0"/>
                </a:rPr>
                <a:t>Bacia Revitalizada</a:t>
              </a:r>
            </a:p>
          </p:txBody>
        </p:sp>
      </p:grpSp>
      <p:sp>
        <p:nvSpPr>
          <p:cNvPr id="17414" name="AutoShape 8">
            <a:extLst>
              <a:ext uri="{FF2B5EF4-FFF2-40B4-BE49-F238E27FC236}">
                <a16:creationId xmlns:a16="http://schemas.microsoft.com/office/drawing/2014/main" xmlns="" id="{82D49CFA-F8F2-4933-9070-1206EC73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4838700"/>
            <a:ext cx="719138" cy="504825"/>
          </a:xfrm>
          <a:prstGeom prst="rightArrow">
            <a:avLst>
              <a:gd name="adj1" fmla="val 50000"/>
              <a:gd name="adj2" fmla="val 49859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9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7713663" y="5494338"/>
            <a:ext cx="30321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6884988" y="5505450"/>
            <a:ext cx="30321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301625" y="2163763"/>
            <a:ext cx="8670925" cy="2501900"/>
          </a:xfrm>
          <a:prstGeom prst="roundRect">
            <a:avLst/>
          </a:prstGeom>
          <a:solidFill>
            <a:srgbClr val="5B9BD5">
              <a:alpha val="1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Resultados</a:t>
            </a:r>
          </a:p>
        </p:txBody>
      </p:sp>
      <p:cxnSp>
        <p:nvCxnSpPr>
          <p:cNvPr id="9221" name="Conector Reto 36"/>
          <p:cNvCxnSpPr>
            <a:cxnSpLocks noChangeShapeType="1"/>
          </p:cNvCxnSpPr>
          <p:nvPr/>
        </p:nvCxnSpPr>
        <p:spPr bwMode="auto">
          <a:xfrm flipV="1">
            <a:off x="757238" y="5514975"/>
            <a:ext cx="5781675" cy="9525"/>
          </a:xfrm>
          <a:prstGeom prst="line">
            <a:avLst/>
          </a:prstGeom>
          <a:noFill/>
          <a:ln w="6350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tângulo Arredondado 37"/>
          <p:cNvSpPr/>
          <p:nvPr/>
        </p:nvSpPr>
        <p:spPr>
          <a:xfrm>
            <a:off x="350838" y="831850"/>
            <a:ext cx="8408987" cy="1171575"/>
          </a:xfrm>
          <a:prstGeom prst="roundRect">
            <a:avLst/>
          </a:prstGeom>
          <a:solidFill>
            <a:srgbClr val="5B9BD5">
              <a:alpha val="1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Objetivo</a:t>
            </a:r>
          </a:p>
        </p:txBody>
      </p:sp>
      <p:sp>
        <p:nvSpPr>
          <p:cNvPr id="9223" name="Retângulo 38"/>
          <p:cNvSpPr>
            <a:spLocks noChangeArrowheads="1"/>
          </p:cNvSpPr>
          <p:nvPr/>
        </p:nvSpPr>
        <p:spPr bwMode="auto">
          <a:xfrm>
            <a:off x="2986088" y="1192213"/>
            <a:ext cx="3346450" cy="485775"/>
          </a:xfrm>
          <a:prstGeom prst="rect">
            <a:avLst/>
          </a:prstGeom>
          <a:solidFill>
            <a:srgbClr val="2E75B6"/>
          </a:solidFill>
          <a:ln w="12700">
            <a:solidFill>
              <a:srgbClr val="1F4E79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200">
                <a:solidFill>
                  <a:srgbClr val="FFFFFF"/>
                </a:solidFill>
                <a:latin typeface="Calibri" charset="0"/>
              </a:rPr>
              <a:t>Promover a revitalizaç</a:t>
            </a: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ão da BHSF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4" name="Retângulo 39"/>
          <p:cNvSpPr>
            <a:spLocks noChangeArrowheads="1"/>
          </p:cNvSpPr>
          <p:nvPr/>
        </p:nvSpPr>
        <p:spPr bwMode="auto">
          <a:xfrm>
            <a:off x="609600" y="5264150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MI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5" name="Retângulo 40"/>
          <p:cNvSpPr>
            <a:spLocks noChangeArrowheads="1"/>
          </p:cNvSpPr>
          <p:nvPr/>
        </p:nvSpPr>
        <p:spPr bwMode="auto">
          <a:xfrm>
            <a:off x="1514475" y="5264150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>
                <a:solidFill>
                  <a:srgbClr val="FFFFFF"/>
                </a:solidFill>
                <a:latin typeface="Calibri" charset="0"/>
              </a:rPr>
              <a:t>Codevasf</a:t>
            </a:r>
            <a:endParaRPr lang="pt-PT" altLang="pt-BR" sz="11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6" name="Retângulo 41"/>
          <p:cNvSpPr>
            <a:spLocks noChangeArrowheads="1"/>
          </p:cNvSpPr>
          <p:nvPr/>
        </p:nvSpPr>
        <p:spPr bwMode="auto">
          <a:xfrm>
            <a:off x="2449513" y="5254625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MMA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7" name="Retângulo 42"/>
          <p:cNvSpPr>
            <a:spLocks noChangeArrowheads="1"/>
          </p:cNvSpPr>
          <p:nvPr/>
        </p:nvSpPr>
        <p:spPr bwMode="auto">
          <a:xfrm>
            <a:off x="3414713" y="5254625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MCid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8" name="Retângulo 43"/>
          <p:cNvSpPr>
            <a:spLocks noChangeArrowheads="1"/>
          </p:cNvSpPr>
          <p:nvPr/>
        </p:nvSpPr>
        <p:spPr bwMode="auto">
          <a:xfrm>
            <a:off x="4337050" y="5254625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Funasa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9" name="Retângulo 44"/>
          <p:cNvSpPr>
            <a:spLocks noChangeArrowheads="1"/>
          </p:cNvSpPr>
          <p:nvPr/>
        </p:nvSpPr>
        <p:spPr bwMode="auto">
          <a:xfrm>
            <a:off x="5259388" y="5254625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MDA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0" name="Retângulo 45"/>
          <p:cNvSpPr>
            <a:spLocks noChangeArrowheads="1"/>
          </p:cNvSpPr>
          <p:nvPr/>
        </p:nvSpPr>
        <p:spPr bwMode="auto">
          <a:xfrm>
            <a:off x="6181725" y="5254625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Estados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1" name="Triângulo 46"/>
          <p:cNvSpPr>
            <a:spLocks noChangeArrowheads="1"/>
          </p:cNvSpPr>
          <p:nvPr/>
        </p:nvSpPr>
        <p:spPr bwMode="auto">
          <a:xfrm>
            <a:off x="2841625" y="2649538"/>
            <a:ext cx="3635375" cy="1474787"/>
          </a:xfrm>
          <a:prstGeom prst="triangle">
            <a:avLst>
              <a:gd name="adj" fmla="val 50000"/>
            </a:avLst>
          </a:prstGeom>
          <a:solidFill>
            <a:srgbClr val="5B9BD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2" name="Retângulo 47"/>
          <p:cNvSpPr>
            <a:spLocks noChangeArrowheads="1"/>
          </p:cNvSpPr>
          <p:nvPr/>
        </p:nvSpPr>
        <p:spPr bwMode="auto">
          <a:xfrm>
            <a:off x="2014538" y="3827463"/>
            <a:ext cx="2476500" cy="587375"/>
          </a:xfrm>
          <a:prstGeom prst="rect">
            <a:avLst/>
          </a:prstGeom>
          <a:solidFill>
            <a:srgbClr val="548235"/>
          </a:solidFill>
          <a:ln w="12700">
            <a:solidFill>
              <a:srgbClr val="385723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Uso Sustentável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dos Recursos Naturais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3" name="Retângulo 48"/>
          <p:cNvSpPr>
            <a:spLocks noChangeArrowheads="1"/>
          </p:cNvSpPr>
          <p:nvPr/>
        </p:nvSpPr>
        <p:spPr bwMode="auto">
          <a:xfrm>
            <a:off x="4827588" y="3816350"/>
            <a:ext cx="2476500" cy="587375"/>
          </a:xfrm>
          <a:prstGeom prst="rect">
            <a:avLst/>
          </a:prstGeom>
          <a:solidFill>
            <a:srgbClr val="BF9000"/>
          </a:solidFill>
          <a:ln w="12700">
            <a:solidFill>
              <a:srgbClr val="7F6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Melhoria das condições socioambientais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4" name="Retângulo 49"/>
          <p:cNvSpPr>
            <a:spLocks noChangeArrowheads="1"/>
          </p:cNvSpPr>
          <p:nvPr/>
        </p:nvSpPr>
        <p:spPr bwMode="auto">
          <a:xfrm>
            <a:off x="3419475" y="2978150"/>
            <a:ext cx="2479675" cy="587375"/>
          </a:xfrm>
          <a:prstGeom prst="rect">
            <a:avLst/>
          </a:prstGeom>
          <a:solidFill>
            <a:srgbClr val="2F5597"/>
          </a:solidFill>
          <a:ln w="12700">
            <a:solidFill>
              <a:srgbClr val="203864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Melhoria da disponibilidade de água em quantidade e qualidade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1" name="Retângulo Arredondado 50"/>
          <p:cNvSpPr/>
          <p:nvPr/>
        </p:nvSpPr>
        <p:spPr>
          <a:xfrm>
            <a:off x="301625" y="4833938"/>
            <a:ext cx="8670925" cy="1147762"/>
          </a:xfrm>
          <a:prstGeom prst="roundRect">
            <a:avLst/>
          </a:prstGeom>
          <a:solidFill>
            <a:srgbClr val="5B9BD5">
              <a:alpha val="1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Ações permanentes e integradas de </a:t>
            </a:r>
            <a:r>
              <a:rPr lang="pt-BR" sz="1400" b="1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preservação, conservação e recuperação ambiental</a:t>
            </a:r>
          </a:p>
        </p:txBody>
      </p:sp>
      <p:sp>
        <p:nvSpPr>
          <p:cNvPr id="9236" name="Retângulo 45"/>
          <p:cNvSpPr>
            <a:spLocks noChangeArrowheads="1"/>
          </p:cNvSpPr>
          <p:nvPr/>
        </p:nvSpPr>
        <p:spPr bwMode="auto">
          <a:xfrm>
            <a:off x="7062788" y="5243513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CBHSF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7" name="Retângulo 45"/>
          <p:cNvSpPr>
            <a:spLocks noChangeArrowheads="1"/>
          </p:cNvSpPr>
          <p:nvPr/>
        </p:nvSpPr>
        <p:spPr bwMode="auto">
          <a:xfrm>
            <a:off x="7947025" y="5254625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ONGs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8" name="Rectangle 1"/>
          <p:cNvSpPr>
            <a:spLocks noChangeArrowheads="1"/>
          </p:cNvSpPr>
          <p:nvPr/>
        </p:nvSpPr>
        <p:spPr bwMode="auto">
          <a:xfrm>
            <a:off x="403225" y="142875"/>
            <a:ext cx="85693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  <a:cs typeface="Arial" charset="0"/>
              </a:rPr>
              <a:t>Conceito de Revitalização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xmlns="" id="{0090E5B6-89D2-408B-A4DA-5B28B37E8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011799"/>
              </p:ext>
            </p:extLst>
          </p:nvPr>
        </p:nvGraphicFramePr>
        <p:xfrm>
          <a:off x="368301" y="1308018"/>
          <a:ext cx="8331200" cy="466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9E587A4-A12E-4E89-ABEF-C5C1824305EE}"/>
              </a:ext>
            </a:extLst>
          </p:cNvPr>
          <p:cNvSpPr/>
          <p:nvPr/>
        </p:nvSpPr>
        <p:spPr>
          <a:xfrm>
            <a:off x="0" y="10795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 w="0"/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DejaVu Sans" panose="020B06030308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Princípios: </a:t>
            </a:r>
          </a:p>
        </p:txBody>
      </p:sp>
    </p:spTree>
    <p:extLst>
      <p:ext uri="{BB962C8B-B14F-4D97-AF65-F5344CB8AC3E}">
        <p14:creationId xmlns:p14="http://schemas.microsoft.com/office/powerpoint/2010/main" val="2473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B2A544F-EF68-4C52-8D80-C9612800AC8E}"/>
              </a:ext>
            </a:extLst>
          </p:cNvPr>
          <p:cNvSpPr/>
          <p:nvPr/>
        </p:nvSpPr>
        <p:spPr>
          <a:xfrm>
            <a:off x="520700" y="177800"/>
            <a:ext cx="8623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800" b="1" dirty="0">
                <a:ln w="0"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</a:p>
          <a:p>
            <a:pPr lvl="0" algn="ctr">
              <a:defRPr/>
            </a:pPr>
            <a:endParaRPr lang="pt-BR" sz="2800" b="1" dirty="0">
              <a:ln w="0"/>
              <a:latin typeface="Dotum" panose="020B0600000101010101" pitchFamily="34" charset="-127"/>
              <a:ea typeface="Dotum" panose="020B0600000101010101" pitchFamily="34" charset="-127"/>
              <a:cs typeface="DejaVu Sans" panose="020B0603030804020204" pitchFamily="34" charset="0"/>
            </a:endParaRPr>
          </a:p>
          <a:p>
            <a:pPr lvl="0" algn="ctr">
              <a:defRPr/>
            </a:pPr>
            <a:r>
              <a:rPr lang="pt-BR" sz="2800" b="1" dirty="0">
                <a:ln w="0"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Diretrizes: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2CEA74F-6241-47FC-AACB-DAE6614BC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457863"/>
              </p:ext>
            </p:extLst>
          </p:nvPr>
        </p:nvGraphicFramePr>
        <p:xfrm>
          <a:off x="368301" y="1477108"/>
          <a:ext cx="8331200" cy="490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34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3">
            <a:extLst>
              <a:ext uri="{FF2B5EF4-FFF2-40B4-BE49-F238E27FC236}">
                <a16:creationId xmlns:a16="http://schemas.microsoft.com/office/drawing/2014/main" xmlns="" id="{63DC9E6D-B795-4446-841C-054E4A7B2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850"/>
            <a:ext cx="0" cy="1155700"/>
          </a:xfrm>
          <a:custGeom>
            <a:avLst/>
            <a:gdLst>
              <a:gd name="T0" fmla="*/ 0 h 1155700"/>
              <a:gd name="T1" fmla="*/ 1155699 h 1155700"/>
              <a:gd name="T2" fmla="*/ 0 60000 65536"/>
              <a:gd name="T3" fmla="*/ 0 60000 65536"/>
              <a:gd name="T4" fmla="*/ 0 h 1155700"/>
              <a:gd name="T5" fmla="*/ 1155700 h 11557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55700">
                <a:moveTo>
                  <a:pt x="0" y="0"/>
                </a:moveTo>
                <a:lnTo>
                  <a:pt x="0" y="1155699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2531" name="object 5">
            <a:extLst>
              <a:ext uri="{FF2B5EF4-FFF2-40B4-BE49-F238E27FC236}">
                <a16:creationId xmlns:a16="http://schemas.microsoft.com/office/drawing/2014/main" xmlns="" id="{CB80559E-98C5-4C15-96F9-E921B04A6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9850"/>
            <a:ext cx="0" cy="1155700"/>
          </a:xfrm>
          <a:custGeom>
            <a:avLst/>
            <a:gdLst>
              <a:gd name="T0" fmla="*/ 1155699 h 1155700"/>
              <a:gd name="T1" fmla="*/ 0 h 1155700"/>
              <a:gd name="T2" fmla="*/ 0 60000 65536"/>
              <a:gd name="T3" fmla="*/ 0 60000 65536"/>
              <a:gd name="T4" fmla="*/ 0 h 1155700"/>
              <a:gd name="T5" fmla="*/ 1155700 h 11557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55700">
                <a:moveTo>
                  <a:pt x="0" y="1155699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xmlns="" id="{DB2936D6-1B06-4015-BB65-ABA05D4CEAEA}"/>
              </a:ext>
            </a:extLst>
          </p:cNvPr>
          <p:cNvSpPr txBox="1"/>
          <p:nvPr/>
        </p:nvSpPr>
        <p:spPr>
          <a:xfrm>
            <a:off x="512763" y="1152525"/>
            <a:ext cx="1922462" cy="3460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ts val="1305"/>
              </a:lnSpc>
              <a:spcBef>
                <a:spcPts val="100"/>
              </a:spcBef>
              <a:defRPr/>
            </a:pPr>
            <a:r>
              <a:rPr sz="1600" spc="-2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Vazão </a:t>
            </a:r>
            <a:r>
              <a:rPr sz="16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de </a:t>
            </a:r>
            <a:r>
              <a:rPr sz="1600" spc="-1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retirada </a:t>
            </a:r>
            <a:r>
              <a:rPr sz="16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total:</a:t>
            </a:r>
            <a:r>
              <a:rPr sz="1600" spc="-5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2.373m³/s</a:t>
            </a:r>
            <a:endParaRPr sz="16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xmlns="" id="{99ABD521-7124-4EF2-89CC-98E44DEB7AB9}"/>
              </a:ext>
            </a:extLst>
          </p:cNvPr>
          <p:cNvSpPr txBox="1"/>
          <p:nvPr/>
        </p:nvSpPr>
        <p:spPr>
          <a:xfrm>
            <a:off x="536575" y="1747838"/>
            <a:ext cx="1749425" cy="1082675"/>
          </a:xfrm>
          <a:prstGeom prst="rect">
            <a:avLst/>
          </a:prstGeom>
        </p:spPr>
        <p:txBody>
          <a:bodyPr lIns="0" tIns="66040" rIns="0" bIns="0">
            <a:spAutoFit/>
          </a:bodyPr>
          <a:lstStyle/>
          <a:p>
            <a:pPr marL="294640" indent="-281940">
              <a:spcBef>
                <a:spcPts val="52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72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%</a:t>
            </a:r>
            <a:r>
              <a:rPr sz="1400" spc="-1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Irrigação</a:t>
            </a:r>
            <a:endParaRPr sz="14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  <a:p>
            <a:pPr marL="294640" indent="-281940">
              <a:spcBef>
                <a:spcPts val="42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10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%</a:t>
            </a:r>
            <a:r>
              <a:rPr sz="1400" spc="-7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Humano</a:t>
            </a:r>
            <a:endParaRPr sz="14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  <a:p>
            <a:pPr marL="294640" indent="-281940">
              <a:spcBef>
                <a:spcPts val="43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7%</a:t>
            </a:r>
            <a:r>
              <a:rPr sz="1400" spc="-5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Indústrias</a:t>
            </a:r>
            <a:endParaRPr sz="14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  <a:p>
            <a:pPr marL="294640" indent="-281940">
              <a:spcBef>
                <a:spcPts val="42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11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%</a:t>
            </a:r>
            <a:r>
              <a:rPr sz="1400" spc="-1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Ani</a:t>
            </a: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m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al</a:t>
            </a:r>
          </a:p>
        </p:txBody>
      </p:sp>
      <p:sp>
        <p:nvSpPr>
          <p:cNvPr id="22534" name="object 27">
            <a:extLst>
              <a:ext uri="{FF2B5EF4-FFF2-40B4-BE49-F238E27FC236}">
                <a16:creationId xmlns:a16="http://schemas.microsoft.com/office/drawing/2014/main" xmlns="" id="{A68F2BB3-918E-4D37-8E88-E2F93762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957513"/>
            <a:ext cx="279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01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  <a:buFontTx/>
              <a:buNone/>
            </a:pP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Área Irrigada: 6,05 milhões de ha</a:t>
            </a:r>
          </a:p>
          <a:p>
            <a:pPr>
              <a:lnSpc>
                <a:spcPts val="1163"/>
              </a:lnSpc>
              <a:spcBef>
                <a:spcPts val="800"/>
              </a:spcBef>
              <a:buFontTx/>
              <a:buNone/>
            </a:pP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Geração por hidrelétricas: 415.342  </a:t>
            </a:r>
            <a:r>
              <a:rPr lang="pt-BR" altLang="pt-BR" sz="1200" dirty="0" err="1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GWh</a:t>
            </a: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/ano</a:t>
            </a:r>
          </a:p>
          <a:p>
            <a:pPr>
              <a:spcBef>
                <a:spcPts val="538"/>
              </a:spcBef>
              <a:buFontTx/>
              <a:buNone/>
            </a:pP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Índice de Qualidade das águas (IQA):</a:t>
            </a: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xmlns="" id="{DBB5FB4C-7782-4991-902A-5905E7D79FDC}"/>
              </a:ext>
            </a:extLst>
          </p:cNvPr>
          <p:cNvSpPr txBox="1"/>
          <p:nvPr/>
        </p:nvSpPr>
        <p:spPr>
          <a:xfrm>
            <a:off x="365125" y="3881438"/>
            <a:ext cx="2376488" cy="488950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12700">
              <a:spcBef>
                <a:spcPts val="530"/>
              </a:spcBef>
              <a:buClr>
                <a:srgbClr val="9999CC"/>
              </a:buClr>
              <a:buSzPct val="79166"/>
              <a:tabLst>
                <a:tab pos="294005" algn="l"/>
                <a:tab pos="294640" algn="l"/>
              </a:tabLst>
              <a:defRPr/>
            </a:pP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82% ótima ou</a:t>
            </a:r>
            <a:r>
              <a:rPr sz="1200" spc="-3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boa</a:t>
            </a:r>
          </a:p>
          <a:p>
            <a:pPr marL="12700">
              <a:spcBef>
                <a:spcPts val="434"/>
              </a:spcBef>
              <a:buClr>
                <a:srgbClr val="9999CC"/>
              </a:buClr>
              <a:buSzPct val="79166"/>
              <a:tabLst>
                <a:tab pos="294005" algn="l"/>
                <a:tab pos="294640" algn="l"/>
              </a:tabLst>
              <a:defRPr/>
            </a:pP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18% </a:t>
            </a:r>
            <a:r>
              <a:rPr sz="1200" spc="-1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regular, </a:t>
            </a: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ruim ou</a:t>
            </a:r>
            <a:r>
              <a:rPr sz="1200" spc="-114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péssima</a:t>
            </a:r>
          </a:p>
        </p:txBody>
      </p:sp>
      <p:sp>
        <p:nvSpPr>
          <p:cNvPr id="22536" name="Retângulo 29">
            <a:extLst>
              <a:ext uri="{FF2B5EF4-FFF2-40B4-BE49-F238E27FC236}">
                <a16:creationId xmlns:a16="http://schemas.microsoft.com/office/drawing/2014/main" xmlns="" id="{7D2A1B10-3A87-43B7-8F01-48EF71B8B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5799138"/>
            <a:ext cx="2767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u="sng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Criticidade quali-</a:t>
            </a:r>
            <a:r>
              <a:rPr lang="pt-BR" altLang="pt-BR" sz="120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 </a:t>
            </a:r>
            <a:r>
              <a:rPr lang="pt-BR" altLang="pt-BR" sz="1200" u="sng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quantitativa</a:t>
            </a:r>
            <a:r>
              <a:rPr lang="pt-BR" altLang="pt-BR" sz="120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Rios em regiões metropolitanas – Alta demanda e grande carga de lançamento de esgotos domésticos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7AC9AA17-14B3-47E8-BA75-E745A6F2B4D8}"/>
              </a:ext>
            </a:extLst>
          </p:cNvPr>
          <p:cNvSpPr/>
          <p:nvPr/>
        </p:nvSpPr>
        <p:spPr>
          <a:xfrm>
            <a:off x="173038" y="4484688"/>
            <a:ext cx="35448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err="1">
                <a:latin typeface="Dotum" panose="020B0600000101010101" pitchFamily="34" charset="-127"/>
                <a:ea typeface="Dotum" panose="020B0600000101010101" pitchFamily="34" charset="-127"/>
              </a:rPr>
              <a:t>Criticidade</a:t>
            </a: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 quantitativa</a:t>
            </a:r>
          </a:p>
          <a:p>
            <a:pPr>
              <a:defRPr/>
            </a:pP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Rios no sul do Brasil. Alta demanda</a:t>
            </a:r>
          </a:p>
          <a:p>
            <a:pPr>
              <a:defRPr/>
            </a:pP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para irrigação (arroz inundado)</a:t>
            </a:r>
            <a:r>
              <a:rPr lang="pt-BR" sz="1200" u="heavy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  <a:p>
            <a:pPr>
              <a:defRPr/>
            </a:pPr>
            <a:endParaRPr lang="pt-BR" sz="1200" u="heavy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defRPr/>
            </a:pPr>
            <a:r>
              <a:rPr lang="pt-BR" sz="1200" u="heavy" dirty="0" err="1">
                <a:latin typeface="Dotum" panose="020B0600000101010101" pitchFamily="34" charset="-127"/>
                <a:ea typeface="Dotum" panose="020B0600000101010101" pitchFamily="34" charset="-127"/>
              </a:rPr>
              <a:t>Criticidade</a:t>
            </a: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pt-BR" sz="1200" u="heavy" dirty="0">
                <a:latin typeface="Dotum" panose="020B0600000101010101" pitchFamily="34" charset="-127"/>
                <a:ea typeface="Dotum" panose="020B0600000101010101" pitchFamily="34" charset="-127"/>
              </a:rPr>
              <a:t>quantitativa</a:t>
            </a:r>
            <a:endParaRPr lang="pt-BR" sz="12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defRPr/>
            </a:pP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Rios do Nordeste - Baixa disponibilidade hídrica para atender a demanda</a:t>
            </a:r>
          </a:p>
        </p:txBody>
      </p:sp>
      <p:sp>
        <p:nvSpPr>
          <p:cNvPr id="22538" name="Retângulo 1">
            <a:extLst>
              <a:ext uri="{FF2B5EF4-FFF2-40B4-BE49-F238E27FC236}">
                <a16:creationId xmlns:a16="http://schemas.microsoft.com/office/drawing/2014/main" xmlns="" id="{3BFBA582-E059-4415-BC15-CB0D7D65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140689"/>
            <a:ext cx="511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Desafios Regionais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56F7A818-E7B5-469A-B5D0-5553784641D0}"/>
              </a:ext>
            </a:extLst>
          </p:cNvPr>
          <p:cNvGrpSpPr>
            <a:grpSpLocks/>
          </p:cNvGrpSpPr>
          <p:nvPr/>
        </p:nvGrpSpPr>
        <p:grpSpPr bwMode="auto">
          <a:xfrm>
            <a:off x="3130549" y="838994"/>
            <a:ext cx="5633623" cy="5618077"/>
            <a:chOff x="4655" y="51"/>
            <a:chExt cx="9625" cy="6237"/>
          </a:xfrm>
        </p:grpSpPr>
        <p:pic>
          <p:nvPicPr>
            <p:cNvPr id="22540" name="Picture 19">
              <a:extLst>
                <a:ext uri="{FF2B5EF4-FFF2-40B4-BE49-F238E27FC236}">
                  <a16:creationId xmlns:a16="http://schemas.microsoft.com/office/drawing/2014/main" xmlns="" id="{C812F67C-B7AD-4008-A39C-0A1C95077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" y="51"/>
              <a:ext cx="9625" cy="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Freeform 18">
              <a:extLst>
                <a:ext uri="{FF2B5EF4-FFF2-40B4-BE49-F238E27FC236}">
                  <a16:creationId xmlns:a16="http://schemas.microsoft.com/office/drawing/2014/main" xmlns="" id="{CC677514-65CC-44CF-8946-0839668AD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" y="825"/>
              <a:ext cx="3589" cy="2230"/>
            </a:xfrm>
            <a:custGeom>
              <a:avLst/>
              <a:gdLst>
                <a:gd name="T0" fmla="*/ 2365 w 3589"/>
                <a:gd name="T1" fmla="*/ 0 h 2230"/>
                <a:gd name="T2" fmla="*/ 2198 w 3589"/>
                <a:gd name="T3" fmla="*/ 10 h 2230"/>
                <a:gd name="T4" fmla="*/ 2025 w 3589"/>
                <a:gd name="T5" fmla="*/ 30 h 2230"/>
                <a:gd name="T6" fmla="*/ 1848 w 3589"/>
                <a:gd name="T7" fmla="*/ 60 h 2230"/>
                <a:gd name="T8" fmla="*/ 1668 w 3589"/>
                <a:gd name="T9" fmla="*/ 102 h 2230"/>
                <a:gd name="T10" fmla="*/ 1486 w 3589"/>
                <a:gd name="T11" fmla="*/ 155 h 2230"/>
                <a:gd name="T12" fmla="*/ 1307 w 3589"/>
                <a:gd name="T13" fmla="*/ 218 h 2230"/>
                <a:gd name="T14" fmla="*/ 1136 w 3589"/>
                <a:gd name="T15" fmla="*/ 289 h 2230"/>
                <a:gd name="T16" fmla="*/ 974 w 3589"/>
                <a:gd name="T17" fmla="*/ 367 h 2230"/>
                <a:gd name="T18" fmla="*/ 822 w 3589"/>
                <a:gd name="T19" fmla="*/ 452 h 2230"/>
                <a:gd name="T20" fmla="*/ 680 w 3589"/>
                <a:gd name="T21" fmla="*/ 542 h 2230"/>
                <a:gd name="T22" fmla="*/ 550 w 3589"/>
                <a:gd name="T23" fmla="*/ 637 h 2230"/>
                <a:gd name="T24" fmla="*/ 432 w 3589"/>
                <a:gd name="T25" fmla="*/ 736 h 2230"/>
                <a:gd name="T26" fmla="*/ 326 w 3589"/>
                <a:gd name="T27" fmla="*/ 838 h 2230"/>
                <a:gd name="T28" fmla="*/ 234 w 3589"/>
                <a:gd name="T29" fmla="*/ 943 h 2230"/>
                <a:gd name="T30" fmla="*/ 156 w 3589"/>
                <a:gd name="T31" fmla="*/ 1049 h 2230"/>
                <a:gd name="T32" fmla="*/ 93 w 3589"/>
                <a:gd name="T33" fmla="*/ 1157 h 2230"/>
                <a:gd name="T34" fmla="*/ 14 w 3589"/>
                <a:gd name="T35" fmla="*/ 1372 h 2230"/>
                <a:gd name="T36" fmla="*/ 0 w 3589"/>
                <a:gd name="T37" fmla="*/ 1530 h 2230"/>
                <a:gd name="T38" fmla="*/ 26 w 3589"/>
                <a:gd name="T39" fmla="*/ 1682 h 2230"/>
                <a:gd name="T40" fmla="*/ 124 w 3589"/>
                <a:gd name="T41" fmla="*/ 1864 h 2230"/>
                <a:gd name="T42" fmla="*/ 285 w 3589"/>
                <a:gd name="T43" fmla="*/ 2011 h 2230"/>
                <a:gd name="T44" fmla="*/ 442 w 3589"/>
                <a:gd name="T45" fmla="*/ 2098 h 2230"/>
                <a:gd name="T46" fmla="*/ 562 w 3589"/>
                <a:gd name="T47" fmla="*/ 2143 h 2230"/>
                <a:gd name="T48" fmla="*/ 693 w 3589"/>
                <a:gd name="T49" fmla="*/ 2180 h 2230"/>
                <a:gd name="T50" fmla="*/ 834 w 3589"/>
                <a:gd name="T51" fmla="*/ 2206 h 2230"/>
                <a:gd name="T52" fmla="*/ 983 w 3589"/>
                <a:gd name="T53" fmla="*/ 2223 h 2230"/>
                <a:gd name="T54" fmla="*/ 1141 w 3589"/>
                <a:gd name="T55" fmla="*/ 2229 h 2230"/>
                <a:gd name="T56" fmla="*/ 1305 w 3589"/>
                <a:gd name="T57" fmla="*/ 2225 h 2230"/>
                <a:gd name="T58" fmla="*/ 1476 w 3589"/>
                <a:gd name="T59" fmla="*/ 2211 h 2230"/>
                <a:gd name="T60" fmla="*/ 1651 w 3589"/>
                <a:gd name="T61" fmla="*/ 2185 h 2230"/>
                <a:gd name="T62" fmla="*/ 1829 w 3589"/>
                <a:gd name="T63" fmla="*/ 2149 h 2230"/>
                <a:gd name="T64" fmla="*/ 2011 w 3589"/>
                <a:gd name="T65" fmla="*/ 2102 h 2230"/>
                <a:gd name="T66" fmla="*/ 2193 w 3589"/>
                <a:gd name="T67" fmla="*/ 2043 h 2230"/>
                <a:gd name="T68" fmla="*/ 2368 w 3589"/>
                <a:gd name="T69" fmla="*/ 1976 h 2230"/>
                <a:gd name="T70" fmla="*/ 2534 w 3589"/>
                <a:gd name="T71" fmla="*/ 1901 h 2230"/>
                <a:gd name="T72" fmla="*/ 2691 w 3589"/>
                <a:gd name="T73" fmla="*/ 1820 h 2230"/>
                <a:gd name="T74" fmla="*/ 2838 w 3589"/>
                <a:gd name="T75" fmla="*/ 1733 h 2230"/>
                <a:gd name="T76" fmla="*/ 2974 w 3589"/>
                <a:gd name="T77" fmla="*/ 1640 h 2230"/>
                <a:gd name="T78" fmla="*/ 3098 w 3589"/>
                <a:gd name="T79" fmla="*/ 1543 h 2230"/>
                <a:gd name="T80" fmla="*/ 3210 w 3589"/>
                <a:gd name="T81" fmla="*/ 1443 h 2230"/>
                <a:gd name="T82" fmla="*/ 3309 w 3589"/>
                <a:gd name="T83" fmla="*/ 1339 h 2230"/>
                <a:gd name="T84" fmla="*/ 3395 w 3589"/>
                <a:gd name="T85" fmla="*/ 1233 h 2230"/>
                <a:gd name="T86" fmla="*/ 3465 w 3589"/>
                <a:gd name="T87" fmla="*/ 1126 h 2230"/>
                <a:gd name="T88" fmla="*/ 3542 w 3589"/>
                <a:gd name="T89" fmla="*/ 965 h 2230"/>
                <a:gd name="T90" fmla="*/ 3588 w 3589"/>
                <a:gd name="T91" fmla="*/ 751 h 2230"/>
                <a:gd name="T92" fmla="*/ 3584 w 3589"/>
                <a:gd name="T93" fmla="*/ 648 h 2230"/>
                <a:gd name="T94" fmla="*/ 3521 w 3589"/>
                <a:gd name="T95" fmla="*/ 451 h 2230"/>
                <a:gd name="T96" fmla="*/ 3390 w 3589"/>
                <a:gd name="T97" fmla="*/ 287 h 2230"/>
                <a:gd name="T98" fmla="*/ 3201 w 3589"/>
                <a:gd name="T99" fmla="*/ 158 h 2230"/>
                <a:gd name="T100" fmla="*/ 3087 w 3589"/>
                <a:gd name="T101" fmla="*/ 107 h 2230"/>
                <a:gd name="T102" fmla="*/ 2962 w 3589"/>
                <a:gd name="T103" fmla="*/ 66 h 2230"/>
                <a:gd name="T104" fmla="*/ 2826 w 3589"/>
                <a:gd name="T105" fmla="*/ 35 h 2230"/>
                <a:gd name="T106" fmla="*/ 2680 w 3589"/>
                <a:gd name="T107" fmla="*/ 13 h 2230"/>
                <a:gd name="T108" fmla="*/ 2527 w 3589"/>
                <a:gd name="T109" fmla="*/ 2 h 2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89"/>
                <a:gd name="T166" fmla="*/ 0 h 2230"/>
                <a:gd name="T167" fmla="*/ 3589 w 3589"/>
                <a:gd name="T168" fmla="*/ 2230 h 2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89" h="2230">
                  <a:moveTo>
                    <a:pt x="2447" y="0"/>
                  </a:moveTo>
                  <a:lnTo>
                    <a:pt x="2365" y="0"/>
                  </a:lnTo>
                  <a:lnTo>
                    <a:pt x="2282" y="4"/>
                  </a:lnTo>
                  <a:lnTo>
                    <a:pt x="2198" y="10"/>
                  </a:lnTo>
                  <a:lnTo>
                    <a:pt x="2112" y="18"/>
                  </a:lnTo>
                  <a:lnTo>
                    <a:pt x="2025" y="30"/>
                  </a:lnTo>
                  <a:lnTo>
                    <a:pt x="1937" y="44"/>
                  </a:lnTo>
                  <a:lnTo>
                    <a:pt x="1848" y="60"/>
                  </a:lnTo>
                  <a:lnTo>
                    <a:pt x="1758" y="80"/>
                  </a:lnTo>
                  <a:lnTo>
                    <a:pt x="1668" y="102"/>
                  </a:lnTo>
                  <a:lnTo>
                    <a:pt x="1577" y="127"/>
                  </a:lnTo>
                  <a:lnTo>
                    <a:pt x="1486" y="155"/>
                  </a:lnTo>
                  <a:lnTo>
                    <a:pt x="1395" y="186"/>
                  </a:lnTo>
                  <a:lnTo>
                    <a:pt x="1307" y="218"/>
                  </a:lnTo>
                  <a:lnTo>
                    <a:pt x="1220" y="253"/>
                  </a:lnTo>
                  <a:lnTo>
                    <a:pt x="1136" y="289"/>
                  </a:lnTo>
                  <a:lnTo>
                    <a:pt x="1054" y="327"/>
                  </a:lnTo>
                  <a:lnTo>
                    <a:pt x="974" y="367"/>
                  </a:lnTo>
                  <a:lnTo>
                    <a:pt x="897" y="409"/>
                  </a:lnTo>
                  <a:lnTo>
                    <a:pt x="822" y="452"/>
                  </a:lnTo>
                  <a:lnTo>
                    <a:pt x="750" y="496"/>
                  </a:lnTo>
                  <a:lnTo>
                    <a:pt x="680" y="542"/>
                  </a:lnTo>
                  <a:lnTo>
                    <a:pt x="614" y="589"/>
                  </a:lnTo>
                  <a:lnTo>
                    <a:pt x="550" y="637"/>
                  </a:lnTo>
                  <a:lnTo>
                    <a:pt x="489" y="686"/>
                  </a:lnTo>
                  <a:lnTo>
                    <a:pt x="432" y="736"/>
                  </a:lnTo>
                  <a:lnTo>
                    <a:pt x="377" y="786"/>
                  </a:lnTo>
                  <a:lnTo>
                    <a:pt x="326" y="838"/>
                  </a:lnTo>
                  <a:lnTo>
                    <a:pt x="278" y="890"/>
                  </a:lnTo>
                  <a:lnTo>
                    <a:pt x="234" y="943"/>
                  </a:lnTo>
                  <a:lnTo>
                    <a:pt x="193" y="996"/>
                  </a:lnTo>
                  <a:lnTo>
                    <a:pt x="156" y="1049"/>
                  </a:lnTo>
                  <a:lnTo>
                    <a:pt x="122" y="1103"/>
                  </a:lnTo>
                  <a:lnTo>
                    <a:pt x="93" y="1157"/>
                  </a:lnTo>
                  <a:lnTo>
                    <a:pt x="45" y="1264"/>
                  </a:lnTo>
                  <a:lnTo>
                    <a:pt x="14" y="1372"/>
                  </a:lnTo>
                  <a:lnTo>
                    <a:pt x="0" y="1478"/>
                  </a:lnTo>
                  <a:lnTo>
                    <a:pt x="0" y="1530"/>
                  </a:lnTo>
                  <a:lnTo>
                    <a:pt x="4" y="1581"/>
                  </a:lnTo>
                  <a:lnTo>
                    <a:pt x="26" y="1682"/>
                  </a:lnTo>
                  <a:lnTo>
                    <a:pt x="67" y="1777"/>
                  </a:lnTo>
                  <a:lnTo>
                    <a:pt x="124" y="1864"/>
                  </a:lnTo>
                  <a:lnTo>
                    <a:pt x="198" y="1942"/>
                  </a:lnTo>
                  <a:lnTo>
                    <a:pt x="285" y="2011"/>
                  </a:lnTo>
                  <a:lnTo>
                    <a:pt x="387" y="2071"/>
                  </a:lnTo>
                  <a:lnTo>
                    <a:pt x="442" y="2098"/>
                  </a:lnTo>
                  <a:lnTo>
                    <a:pt x="501" y="2122"/>
                  </a:lnTo>
                  <a:lnTo>
                    <a:pt x="562" y="2143"/>
                  </a:lnTo>
                  <a:lnTo>
                    <a:pt x="626" y="2163"/>
                  </a:lnTo>
                  <a:lnTo>
                    <a:pt x="693" y="2180"/>
                  </a:lnTo>
                  <a:lnTo>
                    <a:pt x="762" y="2194"/>
                  </a:lnTo>
                  <a:lnTo>
                    <a:pt x="834" y="2206"/>
                  </a:lnTo>
                  <a:lnTo>
                    <a:pt x="907" y="2216"/>
                  </a:lnTo>
                  <a:lnTo>
                    <a:pt x="983" y="2223"/>
                  </a:lnTo>
                  <a:lnTo>
                    <a:pt x="1061" y="2227"/>
                  </a:lnTo>
                  <a:lnTo>
                    <a:pt x="1141" y="2229"/>
                  </a:lnTo>
                  <a:lnTo>
                    <a:pt x="1222" y="2229"/>
                  </a:lnTo>
                  <a:lnTo>
                    <a:pt x="1305" y="2225"/>
                  </a:lnTo>
                  <a:lnTo>
                    <a:pt x="1390" y="2219"/>
                  </a:lnTo>
                  <a:lnTo>
                    <a:pt x="1476" y="2211"/>
                  </a:lnTo>
                  <a:lnTo>
                    <a:pt x="1563" y="2199"/>
                  </a:lnTo>
                  <a:lnTo>
                    <a:pt x="1651" y="2185"/>
                  </a:lnTo>
                  <a:lnTo>
                    <a:pt x="1740" y="2169"/>
                  </a:lnTo>
                  <a:lnTo>
                    <a:pt x="1829" y="2149"/>
                  </a:lnTo>
                  <a:lnTo>
                    <a:pt x="1920" y="2127"/>
                  </a:lnTo>
                  <a:lnTo>
                    <a:pt x="2011" y="2102"/>
                  </a:lnTo>
                  <a:lnTo>
                    <a:pt x="2102" y="2074"/>
                  </a:lnTo>
                  <a:lnTo>
                    <a:pt x="2193" y="2043"/>
                  </a:lnTo>
                  <a:lnTo>
                    <a:pt x="2281" y="2011"/>
                  </a:lnTo>
                  <a:lnTo>
                    <a:pt x="2368" y="1976"/>
                  </a:lnTo>
                  <a:lnTo>
                    <a:pt x="2452" y="1940"/>
                  </a:lnTo>
                  <a:lnTo>
                    <a:pt x="2534" y="1901"/>
                  </a:lnTo>
                  <a:lnTo>
                    <a:pt x="2614" y="1862"/>
                  </a:lnTo>
                  <a:lnTo>
                    <a:pt x="2691" y="1820"/>
                  </a:lnTo>
                  <a:lnTo>
                    <a:pt x="2766" y="1777"/>
                  </a:lnTo>
                  <a:lnTo>
                    <a:pt x="2838" y="1733"/>
                  </a:lnTo>
                  <a:lnTo>
                    <a:pt x="2907" y="1687"/>
                  </a:lnTo>
                  <a:lnTo>
                    <a:pt x="2974" y="1640"/>
                  </a:lnTo>
                  <a:lnTo>
                    <a:pt x="3038" y="1592"/>
                  </a:lnTo>
                  <a:lnTo>
                    <a:pt x="3098" y="1543"/>
                  </a:lnTo>
                  <a:lnTo>
                    <a:pt x="3156" y="1493"/>
                  </a:lnTo>
                  <a:lnTo>
                    <a:pt x="3210" y="1443"/>
                  </a:lnTo>
                  <a:lnTo>
                    <a:pt x="3262" y="1391"/>
                  </a:lnTo>
                  <a:lnTo>
                    <a:pt x="3309" y="1339"/>
                  </a:lnTo>
                  <a:lnTo>
                    <a:pt x="3354" y="1286"/>
                  </a:lnTo>
                  <a:lnTo>
                    <a:pt x="3395" y="1233"/>
                  </a:lnTo>
                  <a:lnTo>
                    <a:pt x="3432" y="1180"/>
                  </a:lnTo>
                  <a:lnTo>
                    <a:pt x="3465" y="1126"/>
                  </a:lnTo>
                  <a:lnTo>
                    <a:pt x="3495" y="1072"/>
                  </a:lnTo>
                  <a:lnTo>
                    <a:pt x="3542" y="965"/>
                  </a:lnTo>
                  <a:lnTo>
                    <a:pt x="3574" y="857"/>
                  </a:lnTo>
                  <a:lnTo>
                    <a:pt x="3588" y="751"/>
                  </a:lnTo>
                  <a:lnTo>
                    <a:pt x="3588" y="699"/>
                  </a:lnTo>
                  <a:lnTo>
                    <a:pt x="3584" y="648"/>
                  </a:lnTo>
                  <a:lnTo>
                    <a:pt x="3561" y="547"/>
                  </a:lnTo>
                  <a:lnTo>
                    <a:pt x="3521" y="451"/>
                  </a:lnTo>
                  <a:lnTo>
                    <a:pt x="3463" y="365"/>
                  </a:lnTo>
                  <a:lnTo>
                    <a:pt x="3390" y="287"/>
                  </a:lnTo>
                  <a:lnTo>
                    <a:pt x="3303" y="218"/>
                  </a:lnTo>
                  <a:lnTo>
                    <a:pt x="3201" y="158"/>
                  </a:lnTo>
                  <a:lnTo>
                    <a:pt x="3146" y="131"/>
                  </a:lnTo>
                  <a:lnTo>
                    <a:pt x="3087" y="107"/>
                  </a:lnTo>
                  <a:lnTo>
                    <a:pt x="3026" y="86"/>
                  </a:lnTo>
                  <a:lnTo>
                    <a:pt x="2962" y="66"/>
                  </a:lnTo>
                  <a:lnTo>
                    <a:pt x="2895" y="49"/>
                  </a:lnTo>
                  <a:lnTo>
                    <a:pt x="2826" y="35"/>
                  </a:lnTo>
                  <a:lnTo>
                    <a:pt x="2754" y="23"/>
                  </a:lnTo>
                  <a:lnTo>
                    <a:pt x="2680" y="13"/>
                  </a:lnTo>
                  <a:lnTo>
                    <a:pt x="2604" y="6"/>
                  </a:lnTo>
                  <a:lnTo>
                    <a:pt x="2527" y="2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2" name="Freeform 17">
              <a:extLst>
                <a:ext uri="{FF2B5EF4-FFF2-40B4-BE49-F238E27FC236}">
                  <a16:creationId xmlns:a16="http://schemas.microsoft.com/office/drawing/2014/main" xmlns="" id="{80EFA61E-2B3C-447D-886D-F63E9DA2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" y="2370"/>
              <a:ext cx="2752" cy="1986"/>
            </a:xfrm>
            <a:custGeom>
              <a:avLst/>
              <a:gdLst>
                <a:gd name="T0" fmla="*/ 1781 w 2752"/>
                <a:gd name="T1" fmla="*/ 0 h 1986"/>
                <a:gd name="T2" fmla="*/ 1622 w 2752"/>
                <a:gd name="T3" fmla="*/ 11 h 1986"/>
                <a:gd name="T4" fmla="*/ 1458 w 2752"/>
                <a:gd name="T5" fmla="*/ 37 h 1986"/>
                <a:gd name="T6" fmla="*/ 1290 w 2752"/>
                <a:gd name="T7" fmla="*/ 76 h 1986"/>
                <a:gd name="T8" fmla="*/ 1121 w 2752"/>
                <a:gd name="T9" fmla="*/ 131 h 1986"/>
                <a:gd name="T10" fmla="*/ 952 w 2752"/>
                <a:gd name="T11" fmla="*/ 200 h 1986"/>
                <a:gd name="T12" fmla="*/ 793 w 2752"/>
                <a:gd name="T13" fmla="*/ 281 h 1986"/>
                <a:gd name="T14" fmla="*/ 646 w 2752"/>
                <a:gd name="T15" fmla="*/ 370 h 1986"/>
                <a:gd name="T16" fmla="*/ 511 w 2752"/>
                <a:gd name="T17" fmla="*/ 467 h 1986"/>
                <a:gd name="T18" fmla="*/ 391 w 2752"/>
                <a:gd name="T19" fmla="*/ 571 h 1986"/>
                <a:gd name="T20" fmla="*/ 284 w 2752"/>
                <a:gd name="T21" fmla="*/ 680 h 1986"/>
                <a:gd name="T22" fmla="*/ 193 w 2752"/>
                <a:gd name="T23" fmla="*/ 794 h 1986"/>
                <a:gd name="T24" fmla="*/ 119 w 2752"/>
                <a:gd name="T25" fmla="*/ 910 h 1986"/>
                <a:gd name="T26" fmla="*/ 62 w 2752"/>
                <a:gd name="T27" fmla="*/ 1027 h 1986"/>
                <a:gd name="T28" fmla="*/ 23 w 2752"/>
                <a:gd name="T29" fmla="*/ 1145 h 1986"/>
                <a:gd name="T30" fmla="*/ 0 w 2752"/>
                <a:gd name="T31" fmla="*/ 1319 h 1986"/>
                <a:gd name="T32" fmla="*/ 25 w 2752"/>
                <a:gd name="T33" fmla="*/ 1486 h 1986"/>
                <a:gd name="T34" fmla="*/ 130 w 2752"/>
                <a:gd name="T35" fmla="*/ 1685 h 1986"/>
                <a:gd name="T36" fmla="*/ 306 w 2752"/>
                <a:gd name="T37" fmla="*/ 1836 h 1986"/>
                <a:gd name="T38" fmla="*/ 417 w 2752"/>
                <a:gd name="T39" fmla="*/ 1892 h 1986"/>
                <a:gd name="T40" fmla="*/ 540 w 2752"/>
                <a:gd name="T41" fmla="*/ 1935 h 1986"/>
                <a:gd name="T42" fmla="*/ 674 w 2752"/>
                <a:gd name="T43" fmla="*/ 1966 h 1986"/>
                <a:gd name="T44" fmla="*/ 819 w 2752"/>
                <a:gd name="T45" fmla="*/ 1982 h 1986"/>
                <a:gd name="T46" fmla="*/ 971 w 2752"/>
                <a:gd name="T47" fmla="*/ 1985 h 1986"/>
                <a:gd name="T48" fmla="*/ 1130 w 2752"/>
                <a:gd name="T49" fmla="*/ 1974 h 1986"/>
                <a:gd name="T50" fmla="*/ 1294 w 2752"/>
                <a:gd name="T51" fmla="*/ 1949 h 1986"/>
                <a:gd name="T52" fmla="*/ 1462 w 2752"/>
                <a:gd name="T53" fmla="*/ 1909 h 1986"/>
                <a:gd name="T54" fmla="*/ 1631 w 2752"/>
                <a:gd name="T55" fmla="*/ 1854 h 1986"/>
                <a:gd name="T56" fmla="*/ 1800 w 2752"/>
                <a:gd name="T57" fmla="*/ 1785 h 1986"/>
                <a:gd name="T58" fmla="*/ 1959 w 2752"/>
                <a:gd name="T59" fmla="*/ 1705 h 1986"/>
                <a:gd name="T60" fmla="*/ 2106 w 2752"/>
                <a:gd name="T61" fmla="*/ 1616 h 1986"/>
                <a:gd name="T62" fmla="*/ 2241 w 2752"/>
                <a:gd name="T63" fmla="*/ 1518 h 1986"/>
                <a:gd name="T64" fmla="*/ 2361 w 2752"/>
                <a:gd name="T65" fmla="*/ 1414 h 1986"/>
                <a:gd name="T66" fmla="*/ 2468 w 2752"/>
                <a:gd name="T67" fmla="*/ 1305 h 1986"/>
                <a:gd name="T68" fmla="*/ 2559 w 2752"/>
                <a:gd name="T69" fmla="*/ 1192 h 1986"/>
                <a:gd name="T70" fmla="*/ 2633 w 2752"/>
                <a:gd name="T71" fmla="*/ 1076 h 1986"/>
                <a:gd name="T72" fmla="*/ 2690 w 2752"/>
                <a:gd name="T73" fmla="*/ 958 h 1986"/>
                <a:gd name="T74" fmla="*/ 2729 w 2752"/>
                <a:gd name="T75" fmla="*/ 840 h 1986"/>
                <a:gd name="T76" fmla="*/ 2752 w 2752"/>
                <a:gd name="T77" fmla="*/ 666 h 1986"/>
                <a:gd name="T78" fmla="*/ 2727 w 2752"/>
                <a:gd name="T79" fmla="*/ 499 h 1986"/>
                <a:gd name="T80" fmla="*/ 2622 w 2752"/>
                <a:gd name="T81" fmla="*/ 301 h 1986"/>
                <a:gd name="T82" fmla="*/ 2446 w 2752"/>
                <a:gd name="T83" fmla="*/ 150 h 1986"/>
                <a:gd name="T84" fmla="*/ 2335 w 2752"/>
                <a:gd name="T85" fmla="*/ 94 h 1986"/>
                <a:gd name="T86" fmla="*/ 2212 w 2752"/>
                <a:gd name="T87" fmla="*/ 50 h 1986"/>
                <a:gd name="T88" fmla="*/ 2078 w 2752"/>
                <a:gd name="T89" fmla="*/ 20 h 1986"/>
                <a:gd name="T90" fmla="*/ 1933 w 2752"/>
                <a:gd name="T91" fmla="*/ 3 h 19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52"/>
                <a:gd name="T139" fmla="*/ 0 h 1986"/>
                <a:gd name="T140" fmla="*/ 2752 w 2752"/>
                <a:gd name="T141" fmla="*/ 1986 h 19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52" h="1986">
                  <a:moveTo>
                    <a:pt x="1858" y="0"/>
                  </a:moveTo>
                  <a:lnTo>
                    <a:pt x="1781" y="0"/>
                  </a:lnTo>
                  <a:lnTo>
                    <a:pt x="1702" y="4"/>
                  </a:lnTo>
                  <a:lnTo>
                    <a:pt x="1622" y="11"/>
                  </a:lnTo>
                  <a:lnTo>
                    <a:pt x="1540" y="22"/>
                  </a:lnTo>
                  <a:lnTo>
                    <a:pt x="1458" y="37"/>
                  </a:lnTo>
                  <a:lnTo>
                    <a:pt x="1374" y="55"/>
                  </a:lnTo>
                  <a:lnTo>
                    <a:pt x="1290" y="76"/>
                  </a:lnTo>
                  <a:lnTo>
                    <a:pt x="1206" y="102"/>
                  </a:lnTo>
                  <a:lnTo>
                    <a:pt x="1121" y="131"/>
                  </a:lnTo>
                  <a:lnTo>
                    <a:pt x="1036" y="164"/>
                  </a:lnTo>
                  <a:lnTo>
                    <a:pt x="952" y="200"/>
                  </a:lnTo>
                  <a:lnTo>
                    <a:pt x="871" y="239"/>
                  </a:lnTo>
                  <a:lnTo>
                    <a:pt x="793" y="281"/>
                  </a:lnTo>
                  <a:lnTo>
                    <a:pt x="718" y="324"/>
                  </a:lnTo>
                  <a:lnTo>
                    <a:pt x="646" y="370"/>
                  </a:lnTo>
                  <a:lnTo>
                    <a:pt x="577" y="418"/>
                  </a:lnTo>
                  <a:lnTo>
                    <a:pt x="511" y="467"/>
                  </a:lnTo>
                  <a:lnTo>
                    <a:pt x="449" y="518"/>
                  </a:lnTo>
                  <a:lnTo>
                    <a:pt x="391" y="571"/>
                  </a:lnTo>
                  <a:lnTo>
                    <a:pt x="335" y="625"/>
                  </a:lnTo>
                  <a:lnTo>
                    <a:pt x="284" y="680"/>
                  </a:lnTo>
                  <a:lnTo>
                    <a:pt x="237" y="737"/>
                  </a:lnTo>
                  <a:lnTo>
                    <a:pt x="193" y="794"/>
                  </a:lnTo>
                  <a:lnTo>
                    <a:pt x="154" y="852"/>
                  </a:lnTo>
                  <a:lnTo>
                    <a:pt x="119" y="910"/>
                  </a:lnTo>
                  <a:lnTo>
                    <a:pt x="88" y="968"/>
                  </a:lnTo>
                  <a:lnTo>
                    <a:pt x="62" y="1027"/>
                  </a:lnTo>
                  <a:lnTo>
                    <a:pt x="40" y="1086"/>
                  </a:lnTo>
                  <a:lnTo>
                    <a:pt x="23" y="1145"/>
                  </a:lnTo>
                  <a:lnTo>
                    <a:pt x="3" y="1262"/>
                  </a:lnTo>
                  <a:lnTo>
                    <a:pt x="0" y="1319"/>
                  </a:lnTo>
                  <a:lnTo>
                    <a:pt x="3" y="1376"/>
                  </a:lnTo>
                  <a:lnTo>
                    <a:pt x="25" y="1486"/>
                  </a:lnTo>
                  <a:lnTo>
                    <a:pt x="68" y="1591"/>
                  </a:lnTo>
                  <a:lnTo>
                    <a:pt x="130" y="1685"/>
                  </a:lnTo>
                  <a:lnTo>
                    <a:pt x="210" y="1766"/>
                  </a:lnTo>
                  <a:lnTo>
                    <a:pt x="306" y="1836"/>
                  </a:lnTo>
                  <a:lnTo>
                    <a:pt x="360" y="1865"/>
                  </a:lnTo>
                  <a:lnTo>
                    <a:pt x="417" y="1892"/>
                  </a:lnTo>
                  <a:lnTo>
                    <a:pt x="477" y="1915"/>
                  </a:lnTo>
                  <a:lnTo>
                    <a:pt x="540" y="1935"/>
                  </a:lnTo>
                  <a:lnTo>
                    <a:pt x="606" y="1952"/>
                  </a:lnTo>
                  <a:lnTo>
                    <a:pt x="674" y="1966"/>
                  </a:lnTo>
                  <a:lnTo>
                    <a:pt x="745" y="1976"/>
                  </a:lnTo>
                  <a:lnTo>
                    <a:pt x="819" y="1982"/>
                  </a:lnTo>
                  <a:lnTo>
                    <a:pt x="894" y="1985"/>
                  </a:lnTo>
                  <a:lnTo>
                    <a:pt x="971" y="1985"/>
                  </a:lnTo>
                  <a:lnTo>
                    <a:pt x="1050" y="1981"/>
                  </a:lnTo>
                  <a:lnTo>
                    <a:pt x="1130" y="1974"/>
                  </a:lnTo>
                  <a:lnTo>
                    <a:pt x="1212" y="1963"/>
                  </a:lnTo>
                  <a:lnTo>
                    <a:pt x="1294" y="1949"/>
                  </a:lnTo>
                  <a:lnTo>
                    <a:pt x="1378" y="1931"/>
                  </a:lnTo>
                  <a:lnTo>
                    <a:pt x="1462" y="1909"/>
                  </a:lnTo>
                  <a:lnTo>
                    <a:pt x="1546" y="1883"/>
                  </a:lnTo>
                  <a:lnTo>
                    <a:pt x="1631" y="1854"/>
                  </a:lnTo>
                  <a:lnTo>
                    <a:pt x="1716" y="1821"/>
                  </a:lnTo>
                  <a:lnTo>
                    <a:pt x="1800" y="1785"/>
                  </a:lnTo>
                  <a:lnTo>
                    <a:pt x="1881" y="1746"/>
                  </a:lnTo>
                  <a:lnTo>
                    <a:pt x="1959" y="1705"/>
                  </a:lnTo>
                  <a:lnTo>
                    <a:pt x="2034" y="1661"/>
                  </a:lnTo>
                  <a:lnTo>
                    <a:pt x="2106" y="1616"/>
                  </a:lnTo>
                  <a:lnTo>
                    <a:pt x="2175" y="1568"/>
                  </a:lnTo>
                  <a:lnTo>
                    <a:pt x="2241" y="1518"/>
                  </a:lnTo>
                  <a:lnTo>
                    <a:pt x="2303" y="1467"/>
                  </a:lnTo>
                  <a:lnTo>
                    <a:pt x="2361" y="1414"/>
                  </a:lnTo>
                  <a:lnTo>
                    <a:pt x="2417" y="1360"/>
                  </a:lnTo>
                  <a:lnTo>
                    <a:pt x="2468" y="1305"/>
                  </a:lnTo>
                  <a:lnTo>
                    <a:pt x="2515" y="1249"/>
                  </a:lnTo>
                  <a:lnTo>
                    <a:pt x="2559" y="1192"/>
                  </a:lnTo>
                  <a:lnTo>
                    <a:pt x="2598" y="1134"/>
                  </a:lnTo>
                  <a:lnTo>
                    <a:pt x="2633" y="1076"/>
                  </a:lnTo>
                  <a:lnTo>
                    <a:pt x="2664" y="1017"/>
                  </a:lnTo>
                  <a:lnTo>
                    <a:pt x="2690" y="958"/>
                  </a:lnTo>
                  <a:lnTo>
                    <a:pt x="2712" y="899"/>
                  </a:lnTo>
                  <a:lnTo>
                    <a:pt x="2729" y="840"/>
                  </a:lnTo>
                  <a:lnTo>
                    <a:pt x="2749" y="724"/>
                  </a:lnTo>
                  <a:lnTo>
                    <a:pt x="2752" y="666"/>
                  </a:lnTo>
                  <a:lnTo>
                    <a:pt x="2749" y="610"/>
                  </a:lnTo>
                  <a:lnTo>
                    <a:pt x="2727" y="499"/>
                  </a:lnTo>
                  <a:lnTo>
                    <a:pt x="2684" y="394"/>
                  </a:lnTo>
                  <a:lnTo>
                    <a:pt x="2622" y="301"/>
                  </a:lnTo>
                  <a:lnTo>
                    <a:pt x="2542" y="219"/>
                  </a:lnTo>
                  <a:lnTo>
                    <a:pt x="2446" y="150"/>
                  </a:lnTo>
                  <a:lnTo>
                    <a:pt x="2392" y="120"/>
                  </a:lnTo>
                  <a:lnTo>
                    <a:pt x="2335" y="94"/>
                  </a:lnTo>
                  <a:lnTo>
                    <a:pt x="2275" y="70"/>
                  </a:lnTo>
                  <a:lnTo>
                    <a:pt x="2212" y="50"/>
                  </a:lnTo>
                  <a:lnTo>
                    <a:pt x="2146" y="33"/>
                  </a:lnTo>
                  <a:lnTo>
                    <a:pt x="2078" y="20"/>
                  </a:lnTo>
                  <a:lnTo>
                    <a:pt x="2006" y="10"/>
                  </a:lnTo>
                  <a:lnTo>
                    <a:pt x="1933" y="3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0033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3" name="Freeform 16">
              <a:extLst>
                <a:ext uri="{FF2B5EF4-FFF2-40B4-BE49-F238E27FC236}">
                  <a16:creationId xmlns:a16="http://schemas.microsoft.com/office/drawing/2014/main" xmlns="" id="{4ECE1E24-50A1-4737-980C-FCE9904E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" y="3046"/>
              <a:ext cx="3268" cy="2667"/>
            </a:xfrm>
            <a:custGeom>
              <a:avLst/>
              <a:gdLst>
                <a:gd name="T0" fmla="*/ 3203 w 3762"/>
                <a:gd name="T1" fmla="*/ 8 h 2848"/>
                <a:gd name="T2" fmla="*/ 3076 w 3762"/>
                <a:gd name="T3" fmla="*/ 29 h 2848"/>
                <a:gd name="T4" fmla="*/ 2940 w 3762"/>
                <a:gd name="T5" fmla="*/ 61 h 2848"/>
                <a:gd name="T6" fmla="*/ 2796 w 3762"/>
                <a:gd name="T7" fmla="*/ 103 h 2848"/>
                <a:gd name="T8" fmla="*/ 2644 w 3762"/>
                <a:gd name="T9" fmla="*/ 157 h 2848"/>
                <a:gd name="T10" fmla="*/ 2485 w 3762"/>
                <a:gd name="T11" fmla="*/ 221 h 2848"/>
                <a:gd name="T12" fmla="*/ 2321 w 3762"/>
                <a:gd name="T13" fmla="*/ 295 h 2848"/>
                <a:gd name="T14" fmla="*/ 2152 w 3762"/>
                <a:gd name="T15" fmla="*/ 379 h 2848"/>
                <a:gd name="T16" fmla="*/ 1980 w 3762"/>
                <a:gd name="T17" fmla="*/ 473 h 2848"/>
                <a:gd name="T18" fmla="*/ 1804 w 3762"/>
                <a:gd name="T19" fmla="*/ 576 h 2848"/>
                <a:gd name="T20" fmla="*/ 1627 w 3762"/>
                <a:gd name="T21" fmla="*/ 688 h 2848"/>
                <a:gd name="T22" fmla="*/ 1449 w 3762"/>
                <a:gd name="T23" fmla="*/ 809 h 2848"/>
                <a:gd name="T24" fmla="*/ 1275 w 3762"/>
                <a:gd name="T25" fmla="*/ 935 h 2848"/>
                <a:gd name="T26" fmla="*/ 1109 w 3762"/>
                <a:gd name="T27" fmla="*/ 1064 h 2848"/>
                <a:gd name="T28" fmla="*/ 952 w 3762"/>
                <a:gd name="T29" fmla="*/ 1194 h 2848"/>
                <a:gd name="T30" fmla="*/ 806 w 3762"/>
                <a:gd name="T31" fmla="*/ 1325 h 2848"/>
                <a:gd name="T32" fmla="*/ 669 w 3762"/>
                <a:gd name="T33" fmla="*/ 1455 h 2848"/>
                <a:gd name="T34" fmla="*/ 544 w 3762"/>
                <a:gd name="T35" fmla="*/ 1584 h 2848"/>
                <a:gd name="T36" fmla="*/ 429 w 3762"/>
                <a:gd name="T37" fmla="*/ 1711 h 2848"/>
                <a:gd name="T38" fmla="*/ 327 w 3762"/>
                <a:gd name="T39" fmla="*/ 1836 h 2848"/>
                <a:gd name="T40" fmla="*/ 238 w 3762"/>
                <a:gd name="T41" fmla="*/ 1957 h 2848"/>
                <a:gd name="T42" fmla="*/ 162 w 3762"/>
                <a:gd name="T43" fmla="*/ 2074 h 2848"/>
                <a:gd name="T44" fmla="*/ 100 w 3762"/>
                <a:gd name="T45" fmla="*/ 2186 h 2848"/>
                <a:gd name="T46" fmla="*/ 19 w 3762"/>
                <a:gd name="T47" fmla="*/ 2392 h 2848"/>
                <a:gd name="T48" fmla="*/ 0 w 3762"/>
                <a:gd name="T49" fmla="*/ 2527 h 2848"/>
                <a:gd name="T50" fmla="*/ 17 w 3762"/>
                <a:gd name="T51" fmla="*/ 2643 h 2848"/>
                <a:gd name="T52" fmla="*/ 100 w 3762"/>
                <a:gd name="T53" fmla="*/ 2761 h 2848"/>
                <a:gd name="T54" fmla="*/ 244 w 3762"/>
                <a:gd name="T55" fmla="*/ 2829 h 2848"/>
                <a:gd name="T56" fmla="*/ 388 w 3762"/>
                <a:gd name="T57" fmla="*/ 2847 h 2848"/>
                <a:gd name="T58" fmla="*/ 558 w 3762"/>
                <a:gd name="T59" fmla="*/ 2839 h 2848"/>
                <a:gd name="T60" fmla="*/ 684 w 3762"/>
                <a:gd name="T61" fmla="*/ 2818 h 2848"/>
                <a:gd name="T62" fmla="*/ 820 w 3762"/>
                <a:gd name="T63" fmla="*/ 2786 h 2848"/>
                <a:gd name="T64" fmla="*/ 964 w 3762"/>
                <a:gd name="T65" fmla="*/ 2744 h 2848"/>
                <a:gd name="T66" fmla="*/ 1116 w 3762"/>
                <a:gd name="T67" fmla="*/ 2690 h 2848"/>
                <a:gd name="T68" fmla="*/ 1275 w 3762"/>
                <a:gd name="T69" fmla="*/ 2626 h 2848"/>
                <a:gd name="T70" fmla="*/ 1439 w 3762"/>
                <a:gd name="T71" fmla="*/ 2552 h 2848"/>
                <a:gd name="T72" fmla="*/ 1608 w 3762"/>
                <a:gd name="T73" fmla="*/ 2468 h 2848"/>
                <a:gd name="T74" fmla="*/ 1781 w 3762"/>
                <a:gd name="T75" fmla="*/ 2374 h 2848"/>
                <a:gd name="T76" fmla="*/ 1956 w 3762"/>
                <a:gd name="T77" fmla="*/ 2271 h 2848"/>
                <a:gd name="T78" fmla="*/ 2133 w 3762"/>
                <a:gd name="T79" fmla="*/ 2159 h 2848"/>
                <a:gd name="T80" fmla="*/ 2312 w 3762"/>
                <a:gd name="T81" fmla="*/ 2038 h 2848"/>
                <a:gd name="T82" fmla="*/ 2486 w 3762"/>
                <a:gd name="T83" fmla="*/ 1912 h 2848"/>
                <a:gd name="T84" fmla="*/ 2652 w 3762"/>
                <a:gd name="T85" fmla="*/ 1783 h 2848"/>
                <a:gd name="T86" fmla="*/ 2808 w 3762"/>
                <a:gd name="T87" fmla="*/ 1653 h 2848"/>
                <a:gd name="T88" fmla="*/ 2955 w 3762"/>
                <a:gd name="T89" fmla="*/ 1522 h 2848"/>
                <a:gd name="T90" fmla="*/ 3091 w 3762"/>
                <a:gd name="T91" fmla="*/ 1392 h 2848"/>
                <a:gd name="T92" fmla="*/ 3217 w 3762"/>
                <a:gd name="T93" fmla="*/ 1263 h 2848"/>
                <a:gd name="T94" fmla="*/ 3331 w 3762"/>
                <a:gd name="T95" fmla="*/ 1136 h 2848"/>
                <a:gd name="T96" fmla="*/ 3433 w 3762"/>
                <a:gd name="T97" fmla="*/ 1011 h 2848"/>
                <a:gd name="T98" fmla="*/ 3522 w 3762"/>
                <a:gd name="T99" fmla="*/ 890 h 2848"/>
                <a:gd name="T100" fmla="*/ 3598 w 3762"/>
                <a:gd name="T101" fmla="*/ 773 h 2848"/>
                <a:gd name="T102" fmla="*/ 3660 w 3762"/>
                <a:gd name="T103" fmla="*/ 661 h 2848"/>
                <a:gd name="T104" fmla="*/ 3741 w 3762"/>
                <a:gd name="T105" fmla="*/ 455 h 2848"/>
                <a:gd name="T106" fmla="*/ 3761 w 3762"/>
                <a:gd name="T107" fmla="*/ 320 h 2848"/>
                <a:gd name="T108" fmla="*/ 3743 w 3762"/>
                <a:gd name="T109" fmla="*/ 204 h 2848"/>
                <a:gd name="T110" fmla="*/ 3660 w 3762"/>
                <a:gd name="T111" fmla="*/ 86 h 2848"/>
                <a:gd name="T112" fmla="*/ 3516 w 3762"/>
                <a:gd name="T113" fmla="*/ 18 h 2848"/>
                <a:gd name="T114" fmla="*/ 3319 w 3762"/>
                <a:gd name="T115" fmla="*/ 0 h 28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2"/>
                <a:gd name="T175" fmla="*/ 0 h 2848"/>
                <a:gd name="T176" fmla="*/ 3762 w 3762"/>
                <a:gd name="T177" fmla="*/ 2848 h 28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2" h="2848">
                  <a:moveTo>
                    <a:pt x="3319" y="0"/>
                  </a:moveTo>
                  <a:lnTo>
                    <a:pt x="3203" y="8"/>
                  </a:lnTo>
                  <a:lnTo>
                    <a:pt x="3141" y="17"/>
                  </a:lnTo>
                  <a:lnTo>
                    <a:pt x="3076" y="29"/>
                  </a:lnTo>
                  <a:lnTo>
                    <a:pt x="3009" y="43"/>
                  </a:lnTo>
                  <a:lnTo>
                    <a:pt x="2940" y="61"/>
                  </a:lnTo>
                  <a:lnTo>
                    <a:pt x="2869" y="81"/>
                  </a:lnTo>
                  <a:lnTo>
                    <a:pt x="2796" y="103"/>
                  </a:lnTo>
                  <a:lnTo>
                    <a:pt x="2721" y="129"/>
                  </a:lnTo>
                  <a:lnTo>
                    <a:pt x="2644" y="157"/>
                  </a:lnTo>
                  <a:lnTo>
                    <a:pt x="2565" y="188"/>
                  </a:lnTo>
                  <a:lnTo>
                    <a:pt x="2485" y="221"/>
                  </a:lnTo>
                  <a:lnTo>
                    <a:pt x="2404" y="257"/>
                  </a:lnTo>
                  <a:lnTo>
                    <a:pt x="2321" y="295"/>
                  </a:lnTo>
                  <a:lnTo>
                    <a:pt x="2237" y="336"/>
                  </a:lnTo>
                  <a:lnTo>
                    <a:pt x="2152" y="379"/>
                  </a:lnTo>
                  <a:lnTo>
                    <a:pt x="2066" y="425"/>
                  </a:lnTo>
                  <a:lnTo>
                    <a:pt x="1980" y="473"/>
                  </a:lnTo>
                  <a:lnTo>
                    <a:pt x="1892" y="523"/>
                  </a:lnTo>
                  <a:lnTo>
                    <a:pt x="1804" y="576"/>
                  </a:lnTo>
                  <a:lnTo>
                    <a:pt x="1716" y="631"/>
                  </a:lnTo>
                  <a:lnTo>
                    <a:pt x="1627" y="688"/>
                  </a:lnTo>
                  <a:lnTo>
                    <a:pt x="1538" y="747"/>
                  </a:lnTo>
                  <a:lnTo>
                    <a:pt x="1449" y="809"/>
                  </a:lnTo>
                  <a:lnTo>
                    <a:pt x="1361" y="872"/>
                  </a:lnTo>
                  <a:lnTo>
                    <a:pt x="1275" y="935"/>
                  </a:lnTo>
                  <a:lnTo>
                    <a:pt x="1191" y="1000"/>
                  </a:lnTo>
                  <a:lnTo>
                    <a:pt x="1109" y="1064"/>
                  </a:lnTo>
                  <a:lnTo>
                    <a:pt x="1029" y="1129"/>
                  </a:lnTo>
                  <a:lnTo>
                    <a:pt x="952" y="1194"/>
                  </a:lnTo>
                  <a:lnTo>
                    <a:pt x="878" y="1259"/>
                  </a:lnTo>
                  <a:lnTo>
                    <a:pt x="806" y="1325"/>
                  </a:lnTo>
                  <a:lnTo>
                    <a:pt x="736" y="1390"/>
                  </a:lnTo>
                  <a:lnTo>
                    <a:pt x="669" y="1455"/>
                  </a:lnTo>
                  <a:lnTo>
                    <a:pt x="605" y="1520"/>
                  </a:lnTo>
                  <a:lnTo>
                    <a:pt x="544" y="1584"/>
                  </a:lnTo>
                  <a:lnTo>
                    <a:pt x="485" y="1648"/>
                  </a:lnTo>
                  <a:lnTo>
                    <a:pt x="429" y="1711"/>
                  </a:lnTo>
                  <a:lnTo>
                    <a:pt x="377" y="1774"/>
                  </a:lnTo>
                  <a:lnTo>
                    <a:pt x="327" y="1836"/>
                  </a:lnTo>
                  <a:lnTo>
                    <a:pt x="281" y="1897"/>
                  </a:lnTo>
                  <a:lnTo>
                    <a:pt x="238" y="1957"/>
                  </a:lnTo>
                  <a:lnTo>
                    <a:pt x="198" y="2016"/>
                  </a:lnTo>
                  <a:lnTo>
                    <a:pt x="162" y="2074"/>
                  </a:lnTo>
                  <a:lnTo>
                    <a:pt x="129" y="2131"/>
                  </a:lnTo>
                  <a:lnTo>
                    <a:pt x="100" y="2186"/>
                  </a:lnTo>
                  <a:lnTo>
                    <a:pt x="52" y="2293"/>
                  </a:lnTo>
                  <a:lnTo>
                    <a:pt x="19" y="2392"/>
                  </a:lnTo>
                  <a:lnTo>
                    <a:pt x="2" y="2484"/>
                  </a:lnTo>
                  <a:lnTo>
                    <a:pt x="0" y="2527"/>
                  </a:lnTo>
                  <a:lnTo>
                    <a:pt x="1" y="2568"/>
                  </a:lnTo>
                  <a:lnTo>
                    <a:pt x="17" y="2643"/>
                  </a:lnTo>
                  <a:lnTo>
                    <a:pt x="50" y="2708"/>
                  </a:lnTo>
                  <a:lnTo>
                    <a:pt x="100" y="2761"/>
                  </a:lnTo>
                  <a:lnTo>
                    <a:pt x="165" y="2802"/>
                  </a:lnTo>
                  <a:lnTo>
                    <a:pt x="244" y="2829"/>
                  </a:lnTo>
                  <a:lnTo>
                    <a:pt x="337" y="2844"/>
                  </a:lnTo>
                  <a:lnTo>
                    <a:pt x="388" y="2847"/>
                  </a:lnTo>
                  <a:lnTo>
                    <a:pt x="442" y="2847"/>
                  </a:lnTo>
                  <a:lnTo>
                    <a:pt x="558" y="2839"/>
                  </a:lnTo>
                  <a:lnTo>
                    <a:pt x="620" y="2830"/>
                  </a:lnTo>
                  <a:lnTo>
                    <a:pt x="684" y="2818"/>
                  </a:lnTo>
                  <a:lnTo>
                    <a:pt x="751" y="2804"/>
                  </a:lnTo>
                  <a:lnTo>
                    <a:pt x="820" y="2786"/>
                  </a:lnTo>
                  <a:lnTo>
                    <a:pt x="891" y="2766"/>
                  </a:lnTo>
                  <a:lnTo>
                    <a:pt x="964" y="2744"/>
                  </a:lnTo>
                  <a:lnTo>
                    <a:pt x="1040" y="2718"/>
                  </a:lnTo>
                  <a:lnTo>
                    <a:pt x="1116" y="2690"/>
                  </a:lnTo>
                  <a:lnTo>
                    <a:pt x="1195" y="2659"/>
                  </a:lnTo>
                  <a:lnTo>
                    <a:pt x="1275" y="2626"/>
                  </a:lnTo>
                  <a:lnTo>
                    <a:pt x="1356" y="2590"/>
                  </a:lnTo>
                  <a:lnTo>
                    <a:pt x="1439" y="2552"/>
                  </a:lnTo>
                  <a:lnTo>
                    <a:pt x="1523" y="2511"/>
                  </a:lnTo>
                  <a:lnTo>
                    <a:pt x="1608" y="2468"/>
                  </a:lnTo>
                  <a:lnTo>
                    <a:pt x="1694" y="2422"/>
                  </a:lnTo>
                  <a:lnTo>
                    <a:pt x="1781" y="2374"/>
                  </a:lnTo>
                  <a:lnTo>
                    <a:pt x="1868" y="2324"/>
                  </a:lnTo>
                  <a:lnTo>
                    <a:pt x="1956" y="2271"/>
                  </a:lnTo>
                  <a:lnTo>
                    <a:pt x="2045" y="2216"/>
                  </a:lnTo>
                  <a:lnTo>
                    <a:pt x="2133" y="2159"/>
                  </a:lnTo>
                  <a:lnTo>
                    <a:pt x="2222" y="2100"/>
                  </a:lnTo>
                  <a:lnTo>
                    <a:pt x="2312" y="2038"/>
                  </a:lnTo>
                  <a:lnTo>
                    <a:pt x="2400" y="1975"/>
                  </a:lnTo>
                  <a:lnTo>
                    <a:pt x="2486" y="1912"/>
                  </a:lnTo>
                  <a:lnTo>
                    <a:pt x="2570" y="1847"/>
                  </a:lnTo>
                  <a:lnTo>
                    <a:pt x="2652" y="1783"/>
                  </a:lnTo>
                  <a:lnTo>
                    <a:pt x="2731" y="1718"/>
                  </a:lnTo>
                  <a:lnTo>
                    <a:pt x="2808" y="1653"/>
                  </a:lnTo>
                  <a:lnTo>
                    <a:pt x="2883" y="1588"/>
                  </a:lnTo>
                  <a:lnTo>
                    <a:pt x="2955" y="1522"/>
                  </a:lnTo>
                  <a:lnTo>
                    <a:pt x="3024" y="1457"/>
                  </a:lnTo>
                  <a:lnTo>
                    <a:pt x="3091" y="1392"/>
                  </a:lnTo>
                  <a:lnTo>
                    <a:pt x="3156" y="1327"/>
                  </a:lnTo>
                  <a:lnTo>
                    <a:pt x="3217" y="1263"/>
                  </a:lnTo>
                  <a:lnTo>
                    <a:pt x="3275" y="1199"/>
                  </a:lnTo>
                  <a:lnTo>
                    <a:pt x="3331" y="1136"/>
                  </a:lnTo>
                  <a:lnTo>
                    <a:pt x="3383" y="1073"/>
                  </a:lnTo>
                  <a:lnTo>
                    <a:pt x="3433" y="1011"/>
                  </a:lnTo>
                  <a:lnTo>
                    <a:pt x="3479" y="950"/>
                  </a:lnTo>
                  <a:lnTo>
                    <a:pt x="3522" y="890"/>
                  </a:lnTo>
                  <a:lnTo>
                    <a:pt x="3562" y="831"/>
                  </a:lnTo>
                  <a:lnTo>
                    <a:pt x="3598" y="773"/>
                  </a:lnTo>
                  <a:lnTo>
                    <a:pt x="3631" y="716"/>
                  </a:lnTo>
                  <a:lnTo>
                    <a:pt x="3660" y="661"/>
                  </a:lnTo>
                  <a:lnTo>
                    <a:pt x="3708" y="555"/>
                  </a:lnTo>
                  <a:lnTo>
                    <a:pt x="3741" y="455"/>
                  </a:lnTo>
                  <a:lnTo>
                    <a:pt x="3758" y="363"/>
                  </a:lnTo>
                  <a:lnTo>
                    <a:pt x="3761" y="320"/>
                  </a:lnTo>
                  <a:lnTo>
                    <a:pt x="3759" y="279"/>
                  </a:lnTo>
                  <a:lnTo>
                    <a:pt x="3743" y="204"/>
                  </a:lnTo>
                  <a:lnTo>
                    <a:pt x="3710" y="139"/>
                  </a:lnTo>
                  <a:lnTo>
                    <a:pt x="3660" y="86"/>
                  </a:lnTo>
                  <a:lnTo>
                    <a:pt x="3595" y="45"/>
                  </a:lnTo>
                  <a:lnTo>
                    <a:pt x="3516" y="18"/>
                  </a:lnTo>
                  <a:lnTo>
                    <a:pt x="3424" y="3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4" name="AutoShape 15">
              <a:extLst>
                <a:ext uri="{FF2B5EF4-FFF2-40B4-BE49-F238E27FC236}">
                  <a16:creationId xmlns:a16="http://schemas.microsoft.com/office/drawing/2014/main" xmlns="" id="{C18E7781-972D-4999-B933-EE5F81FB8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" y="2143"/>
              <a:ext cx="3984" cy="4123"/>
            </a:xfrm>
            <a:custGeom>
              <a:avLst/>
              <a:gdLst>
                <a:gd name="T0" fmla="*/ 1480 w 3984"/>
                <a:gd name="T1" fmla="*/ 3364 h 4123"/>
                <a:gd name="T2" fmla="*/ 1452 w 3984"/>
                <a:gd name="T3" fmla="*/ 3236 h 4123"/>
                <a:gd name="T4" fmla="*/ 1391 w 3984"/>
                <a:gd name="T5" fmla="*/ 3121 h 4123"/>
                <a:gd name="T6" fmla="*/ 1303 w 3984"/>
                <a:gd name="T7" fmla="*/ 3025 h 4123"/>
                <a:gd name="T8" fmla="*/ 1192 w 3984"/>
                <a:gd name="T9" fmla="*/ 2952 h 4123"/>
                <a:gd name="T10" fmla="*/ 1062 w 3984"/>
                <a:gd name="T11" fmla="*/ 2902 h 4123"/>
                <a:gd name="T12" fmla="*/ 920 w 3984"/>
                <a:gd name="T13" fmla="*/ 2876 h 4123"/>
                <a:gd name="T14" fmla="*/ 768 w 3984"/>
                <a:gd name="T15" fmla="*/ 2877 h 4123"/>
                <a:gd name="T16" fmla="*/ 611 w 3984"/>
                <a:gd name="T17" fmla="*/ 2906 h 4123"/>
                <a:gd name="T18" fmla="*/ 456 w 3984"/>
                <a:gd name="T19" fmla="*/ 2963 h 4123"/>
                <a:gd name="T20" fmla="*/ 318 w 3984"/>
                <a:gd name="T21" fmla="*/ 3042 h 4123"/>
                <a:gd name="T22" fmla="*/ 202 w 3984"/>
                <a:gd name="T23" fmla="*/ 3140 h 4123"/>
                <a:gd name="T24" fmla="*/ 109 w 3984"/>
                <a:gd name="T25" fmla="*/ 3252 h 4123"/>
                <a:gd name="T26" fmla="*/ 44 w 3984"/>
                <a:gd name="T27" fmla="*/ 3374 h 4123"/>
                <a:gd name="T28" fmla="*/ 7 w 3984"/>
                <a:gd name="T29" fmla="*/ 3502 h 4123"/>
                <a:gd name="T30" fmla="*/ 1 w 3984"/>
                <a:gd name="T31" fmla="*/ 3632 h 4123"/>
                <a:gd name="T32" fmla="*/ 29 w 3984"/>
                <a:gd name="T33" fmla="*/ 3759 h 4123"/>
                <a:gd name="T34" fmla="*/ 91 w 3984"/>
                <a:gd name="T35" fmla="*/ 3875 h 4123"/>
                <a:gd name="T36" fmla="*/ 179 w 3984"/>
                <a:gd name="T37" fmla="*/ 3970 h 4123"/>
                <a:gd name="T38" fmla="*/ 290 w 3984"/>
                <a:gd name="T39" fmla="*/ 4044 h 4123"/>
                <a:gd name="T40" fmla="*/ 419 w 3984"/>
                <a:gd name="T41" fmla="*/ 4094 h 4123"/>
                <a:gd name="T42" fmla="*/ 562 w 3984"/>
                <a:gd name="T43" fmla="*/ 4119 h 4123"/>
                <a:gd name="T44" fmla="*/ 714 w 3984"/>
                <a:gd name="T45" fmla="*/ 4118 h 4123"/>
                <a:gd name="T46" fmla="*/ 870 w 3984"/>
                <a:gd name="T47" fmla="*/ 4090 h 4123"/>
                <a:gd name="T48" fmla="*/ 1025 w 3984"/>
                <a:gd name="T49" fmla="*/ 4033 h 4123"/>
                <a:gd name="T50" fmla="*/ 1163 w 3984"/>
                <a:gd name="T51" fmla="*/ 3953 h 4123"/>
                <a:gd name="T52" fmla="*/ 1280 w 3984"/>
                <a:gd name="T53" fmla="*/ 3855 h 4123"/>
                <a:gd name="T54" fmla="*/ 1372 w 3984"/>
                <a:gd name="T55" fmla="*/ 3743 h 4123"/>
                <a:gd name="T56" fmla="*/ 1438 w 3984"/>
                <a:gd name="T57" fmla="*/ 3621 h 4123"/>
                <a:gd name="T58" fmla="*/ 1475 w 3984"/>
                <a:gd name="T59" fmla="*/ 3494 h 4123"/>
                <a:gd name="T60" fmla="*/ 3983 w 3984"/>
                <a:gd name="T61" fmla="*/ 555 h 4123"/>
                <a:gd name="T62" fmla="*/ 3972 w 3984"/>
                <a:gd name="T63" fmla="*/ 426 h 4123"/>
                <a:gd name="T64" fmla="*/ 3927 w 3984"/>
                <a:gd name="T65" fmla="*/ 303 h 4123"/>
                <a:gd name="T66" fmla="*/ 3851 w 3984"/>
                <a:gd name="T67" fmla="*/ 197 h 4123"/>
                <a:gd name="T68" fmla="*/ 3751 w 3984"/>
                <a:gd name="T69" fmla="*/ 112 h 4123"/>
                <a:gd name="T70" fmla="*/ 3631 w 3984"/>
                <a:gd name="T71" fmla="*/ 50 h 4123"/>
                <a:gd name="T72" fmla="*/ 3494 w 3984"/>
                <a:gd name="T73" fmla="*/ 12 h 4123"/>
                <a:gd name="T74" fmla="*/ 3346 w 3984"/>
                <a:gd name="T75" fmla="*/ 0 h 4123"/>
                <a:gd name="T76" fmla="*/ 3191 w 3984"/>
                <a:gd name="T77" fmla="*/ 14 h 4123"/>
                <a:gd name="T78" fmla="*/ 3034 w 3984"/>
                <a:gd name="T79" fmla="*/ 57 h 4123"/>
                <a:gd name="T80" fmla="*/ 2886 w 3984"/>
                <a:gd name="T81" fmla="*/ 126 h 4123"/>
                <a:gd name="T82" fmla="*/ 2759 w 3984"/>
                <a:gd name="T83" fmla="*/ 216 h 4123"/>
                <a:gd name="T84" fmla="*/ 2654 w 3984"/>
                <a:gd name="T85" fmla="*/ 321 h 4123"/>
                <a:gd name="T86" fmla="*/ 2575 w 3984"/>
                <a:gd name="T87" fmla="*/ 439 h 4123"/>
                <a:gd name="T88" fmla="*/ 2523 w 3984"/>
                <a:gd name="T89" fmla="*/ 564 h 4123"/>
                <a:gd name="T90" fmla="*/ 2501 w 3984"/>
                <a:gd name="T91" fmla="*/ 693 h 4123"/>
                <a:gd name="T92" fmla="*/ 2512 w 3984"/>
                <a:gd name="T93" fmla="*/ 823 h 4123"/>
                <a:gd name="T94" fmla="*/ 2558 w 3984"/>
                <a:gd name="T95" fmla="*/ 946 h 4123"/>
                <a:gd name="T96" fmla="*/ 2633 w 3984"/>
                <a:gd name="T97" fmla="*/ 1052 h 4123"/>
                <a:gd name="T98" fmla="*/ 2733 w 3984"/>
                <a:gd name="T99" fmla="*/ 1136 h 4123"/>
                <a:gd name="T100" fmla="*/ 2854 w 3984"/>
                <a:gd name="T101" fmla="*/ 1198 h 4123"/>
                <a:gd name="T102" fmla="*/ 2990 w 3984"/>
                <a:gd name="T103" fmla="*/ 1236 h 4123"/>
                <a:gd name="T104" fmla="*/ 3138 w 3984"/>
                <a:gd name="T105" fmla="*/ 1249 h 4123"/>
                <a:gd name="T106" fmla="*/ 3293 w 3984"/>
                <a:gd name="T107" fmla="*/ 1234 h 4123"/>
                <a:gd name="T108" fmla="*/ 3451 w 3984"/>
                <a:gd name="T109" fmla="*/ 1191 h 4123"/>
                <a:gd name="T110" fmla="*/ 3598 w 3984"/>
                <a:gd name="T111" fmla="*/ 1122 h 4123"/>
                <a:gd name="T112" fmla="*/ 3726 w 3984"/>
                <a:gd name="T113" fmla="*/ 1033 h 4123"/>
                <a:gd name="T114" fmla="*/ 3830 w 3984"/>
                <a:gd name="T115" fmla="*/ 927 h 4123"/>
                <a:gd name="T116" fmla="*/ 3910 w 3984"/>
                <a:gd name="T117" fmla="*/ 810 h 4123"/>
                <a:gd name="T118" fmla="*/ 3962 w 3984"/>
                <a:gd name="T119" fmla="*/ 685 h 4123"/>
                <a:gd name="T120" fmla="*/ 3983 w 3984"/>
                <a:gd name="T121" fmla="*/ 555 h 41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84"/>
                <a:gd name="T184" fmla="*/ 0 h 4123"/>
                <a:gd name="T185" fmla="*/ 3984 w 3984"/>
                <a:gd name="T186" fmla="*/ 4123 h 41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84" h="4123">
                  <a:moveTo>
                    <a:pt x="1482" y="3429"/>
                  </a:moveTo>
                  <a:lnTo>
                    <a:pt x="1480" y="3364"/>
                  </a:lnTo>
                  <a:lnTo>
                    <a:pt x="1471" y="3299"/>
                  </a:lnTo>
                  <a:lnTo>
                    <a:pt x="1452" y="3236"/>
                  </a:lnTo>
                  <a:lnTo>
                    <a:pt x="1425" y="3176"/>
                  </a:lnTo>
                  <a:lnTo>
                    <a:pt x="1391" y="3121"/>
                  </a:lnTo>
                  <a:lnTo>
                    <a:pt x="1350" y="3070"/>
                  </a:lnTo>
                  <a:lnTo>
                    <a:pt x="1303" y="3025"/>
                  </a:lnTo>
                  <a:lnTo>
                    <a:pt x="1250" y="2986"/>
                  </a:lnTo>
                  <a:lnTo>
                    <a:pt x="1192" y="2952"/>
                  </a:lnTo>
                  <a:lnTo>
                    <a:pt x="1129" y="2924"/>
                  </a:lnTo>
                  <a:lnTo>
                    <a:pt x="1062" y="2902"/>
                  </a:lnTo>
                  <a:lnTo>
                    <a:pt x="992" y="2886"/>
                  </a:lnTo>
                  <a:lnTo>
                    <a:pt x="920" y="2876"/>
                  </a:lnTo>
                  <a:lnTo>
                    <a:pt x="845" y="2873"/>
                  </a:lnTo>
                  <a:lnTo>
                    <a:pt x="768" y="2877"/>
                  </a:lnTo>
                  <a:lnTo>
                    <a:pt x="690" y="2888"/>
                  </a:lnTo>
                  <a:lnTo>
                    <a:pt x="611" y="2906"/>
                  </a:lnTo>
                  <a:lnTo>
                    <a:pt x="532" y="2931"/>
                  </a:lnTo>
                  <a:lnTo>
                    <a:pt x="456" y="2963"/>
                  </a:lnTo>
                  <a:lnTo>
                    <a:pt x="384" y="3000"/>
                  </a:lnTo>
                  <a:lnTo>
                    <a:pt x="318" y="3042"/>
                  </a:lnTo>
                  <a:lnTo>
                    <a:pt x="257" y="3089"/>
                  </a:lnTo>
                  <a:lnTo>
                    <a:pt x="202" y="3140"/>
                  </a:lnTo>
                  <a:lnTo>
                    <a:pt x="152" y="3195"/>
                  </a:lnTo>
                  <a:lnTo>
                    <a:pt x="109" y="3252"/>
                  </a:lnTo>
                  <a:lnTo>
                    <a:pt x="73" y="3312"/>
                  </a:lnTo>
                  <a:lnTo>
                    <a:pt x="44" y="3374"/>
                  </a:lnTo>
                  <a:lnTo>
                    <a:pt x="21" y="3437"/>
                  </a:lnTo>
                  <a:lnTo>
                    <a:pt x="7" y="3502"/>
                  </a:lnTo>
                  <a:lnTo>
                    <a:pt x="0" y="3567"/>
                  </a:lnTo>
                  <a:lnTo>
                    <a:pt x="1" y="3632"/>
                  </a:lnTo>
                  <a:lnTo>
                    <a:pt x="11" y="3696"/>
                  </a:lnTo>
                  <a:lnTo>
                    <a:pt x="29" y="3759"/>
                  </a:lnTo>
                  <a:lnTo>
                    <a:pt x="56" y="3819"/>
                  </a:lnTo>
                  <a:lnTo>
                    <a:pt x="91" y="3875"/>
                  </a:lnTo>
                  <a:lnTo>
                    <a:pt x="132" y="3925"/>
                  </a:lnTo>
                  <a:lnTo>
                    <a:pt x="179" y="3970"/>
                  </a:lnTo>
                  <a:lnTo>
                    <a:pt x="232" y="4010"/>
                  </a:lnTo>
                  <a:lnTo>
                    <a:pt x="290" y="4044"/>
                  </a:lnTo>
                  <a:lnTo>
                    <a:pt x="352" y="4072"/>
                  </a:lnTo>
                  <a:lnTo>
                    <a:pt x="419" y="4094"/>
                  </a:lnTo>
                  <a:lnTo>
                    <a:pt x="489" y="4110"/>
                  </a:lnTo>
                  <a:lnTo>
                    <a:pt x="562" y="4119"/>
                  </a:lnTo>
                  <a:lnTo>
                    <a:pt x="637" y="4122"/>
                  </a:lnTo>
                  <a:lnTo>
                    <a:pt x="714" y="4118"/>
                  </a:lnTo>
                  <a:lnTo>
                    <a:pt x="792" y="4108"/>
                  </a:lnTo>
                  <a:lnTo>
                    <a:pt x="870" y="4090"/>
                  </a:lnTo>
                  <a:lnTo>
                    <a:pt x="949" y="4065"/>
                  </a:lnTo>
                  <a:lnTo>
                    <a:pt x="1025" y="4033"/>
                  </a:lnTo>
                  <a:lnTo>
                    <a:pt x="1097" y="3995"/>
                  </a:lnTo>
                  <a:lnTo>
                    <a:pt x="1163" y="3953"/>
                  </a:lnTo>
                  <a:lnTo>
                    <a:pt x="1224" y="3906"/>
                  </a:lnTo>
                  <a:lnTo>
                    <a:pt x="1280" y="3855"/>
                  </a:lnTo>
                  <a:lnTo>
                    <a:pt x="1329" y="3801"/>
                  </a:lnTo>
                  <a:lnTo>
                    <a:pt x="1372" y="3743"/>
                  </a:lnTo>
                  <a:lnTo>
                    <a:pt x="1408" y="3683"/>
                  </a:lnTo>
                  <a:lnTo>
                    <a:pt x="1438" y="3621"/>
                  </a:lnTo>
                  <a:lnTo>
                    <a:pt x="1460" y="3558"/>
                  </a:lnTo>
                  <a:lnTo>
                    <a:pt x="1475" y="3494"/>
                  </a:lnTo>
                  <a:lnTo>
                    <a:pt x="1482" y="3429"/>
                  </a:lnTo>
                  <a:moveTo>
                    <a:pt x="3983" y="555"/>
                  </a:moveTo>
                  <a:lnTo>
                    <a:pt x="3982" y="490"/>
                  </a:lnTo>
                  <a:lnTo>
                    <a:pt x="3972" y="426"/>
                  </a:lnTo>
                  <a:lnTo>
                    <a:pt x="3953" y="363"/>
                  </a:lnTo>
                  <a:lnTo>
                    <a:pt x="3927" y="303"/>
                  </a:lnTo>
                  <a:lnTo>
                    <a:pt x="3892" y="247"/>
                  </a:lnTo>
                  <a:lnTo>
                    <a:pt x="3851" y="197"/>
                  </a:lnTo>
                  <a:lnTo>
                    <a:pt x="3804" y="152"/>
                  </a:lnTo>
                  <a:lnTo>
                    <a:pt x="3751" y="112"/>
                  </a:lnTo>
                  <a:lnTo>
                    <a:pt x="3693" y="78"/>
                  </a:lnTo>
                  <a:lnTo>
                    <a:pt x="3631" y="50"/>
                  </a:lnTo>
                  <a:lnTo>
                    <a:pt x="3564" y="28"/>
                  </a:lnTo>
                  <a:lnTo>
                    <a:pt x="3494" y="12"/>
                  </a:lnTo>
                  <a:lnTo>
                    <a:pt x="3421" y="3"/>
                  </a:lnTo>
                  <a:lnTo>
                    <a:pt x="3346" y="0"/>
                  </a:lnTo>
                  <a:lnTo>
                    <a:pt x="3269" y="4"/>
                  </a:lnTo>
                  <a:lnTo>
                    <a:pt x="3191" y="14"/>
                  </a:lnTo>
                  <a:lnTo>
                    <a:pt x="3113" y="32"/>
                  </a:lnTo>
                  <a:lnTo>
                    <a:pt x="3034" y="57"/>
                  </a:lnTo>
                  <a:lnTo>
                    <a:pt x="2958" y="89"/>
                  </a:lnTo>
                  <a:lnTo>
                    <a:pt x="2886" y="126"/>
                  </a:lnTo>
                  <a:lnTo>
                    <a:pt x="2820" y="169"/>
                  </a:lnTo>
                  <a:lnTo>
                    <a:pt x="2759" y="216"/>
                  </a:lnTo>
                  <a:lnTo>
                    <a:pt x="2703" y="267"/>
                  </a:lnTo>
                  <a:lnTo>
                    <a:pt x="2654" y="321"/>
                  </a:lnTo>
                  <a:lnTo>
                    <a:pt x="2611" y="379"/>
                  </a:lnTo>
                  <a:lnTo>
                    <a:pt x="2575" y="439"/>
                  </a:lnTo>
                  <a:lnTo>
                    <a:pt x="2545" y="501"/>
                  </a:lnTo>
                  <a:lnTo>
                    <a:pt x="2523" y="564"/>
                  </a:lnTo>
                  <a:lnTo>
                    <a:pt x="2508" y="628"/>
                  </a:lnTo>
                  <a:lnTo>
                    <a:pt x="2501" y="693"/>
                  </a:lnTo>
                  <a:lnTo>
                    <a:pt x="2503" y="758"/>
                  </a:lnTo>
                  <a:lnTo>
                    <a:pt x="2512" y="823"/>
                  </a:lnTo>
                  <a:lnTo>
                    <a:pt x="2531" y="886"/>
                  </a:lnTo>
                  <a:lnTo>
                    <a:pt x="2558" y="946"/>
                  </a:lnTo>
                  <a:lnTo>
                    <a:pt x="2592" y="1001"/>
                  </a:lnTo>
                  <a:lnTo>
                    <a:pt x="2633" y="1052"/>
                  </a:lnTo>
                  <a:lnTo>
                    <a:pt x="2680" y="1097"/>
                  </a:lnTo>
                  <a:lnTo>
                    <a:pt x="2733" y="1136"/>
                  </a:lnTo>
                  <a:lnTo>
                    <a:pt x="2791" y="1170"/>
                  </a:lnTo>
                  <a:lnTo>
                    <a:pt x="2854" y="1198"/>
                  </a:lnTo>
                  <a:lnTo>
                    <a:pt x="2920" y="1220"/>
                  </a:lnTo>
                  <a:lnTo>
                    <a:pt x="2990" y="1236"/>
                  </a:lnTo>
                  <a:lnTo>
                    <a:pt x="3063" y="1246"/>
                  </a:lnTo>
                  <a:lnTo>
                    <a:pt x="3138" y="1249"/>
                  </a:lnTo>
                  <a:lnTo>
                    <a:pt x="3215" y="1245"/>
                  </a:lnTo>
                  <a:lnTo>
                    <a:pt x="3293" y="1234"/>
                  </a:lnTo>
                  <a:lnTo>
                    <a:pt x="3372" y="1216"/>
                  </a:lnTo>
                  <a:lnTo>
                    <a:pt x="3451" y="1191"/>
                  </a:lnTo>
                  <a:lnTo>
                    <a:pt x="3527" y="1160"/>
                  </a:lnTo>
                  <a:lnTo>
                    <a:pt x="3598" y="1122"/>
                  </a:lnTo>
                  <a:lnTo>
                    <a:pt x="3665" y="1080"/>
                  </a:lnTo>
                  <a:lnTo>
                    <a:pt x="3726" y="1033"/>
                  </a:lnTo>
                  <a:lnTo>
                    <a:pt x="3781" y="982"/>
                  </a:lnTo>
                  <a:lnTo>
                    <a:pt x="3830" y="927"/>
                  </a:lnTo>
                  <a:lnTo>
                    <a:pt x="3873" y="870"/>
                  </a:lnTo>
                  <a:lnTo>
                    <a:pt x="3910" y="810"/>
                  </a:lnTo>
                  <a:lnTo>
                    <a:pt x="3939" y="748"/>
                  </a:lnTo>
                  <a:lnTo>
                    <a:pt x="3962" y="685"/>
                  </a:lnTo>
                  <a:lnTo>
                    <a:pt x="3976" y="620"/>
                  </a:lnTo>
                  <a:lnTo>
                    <a:pt x="3983" y="555"/>
                  </a:lnTo>
                </a:path>
              </a:pathLst>
            </a:custGeom>
            <a:solidFill>
              <a:srgbClr val="FFFF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5" name="Text Box 14">
              <a:extLst>
                <a:ext uri="{FF2B5EF4-FFF2-40B4-BE49-F238E27FC236}">
                  <a16:creationId xmlns:a16="http://schemas.microsoft.com/office/drawing/2014/main" xmlns="" id="{E278AC8B-E6E6-40A9-97FB-F48A75836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" y="1549"/>
              <a:ext cx="2782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Expansão da Gera</a:t>
              </a:r>
              <a:r>
                <a:rPr lang="pt-BR" altLang="pt-BR" sz="1400" b="1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ç</a:t>
              </a: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ão Hidrel</a:t>
              </a:r>
              <a:r>
                <a:rPr lang="pt-BR" altLang="pt-BR" sz="1400" b="1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é</a:t>
              </a: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trica</a:t>
              </a:r>
              <a:endParaRPr lang="pt-BR" altLang="pt-BR" sz="1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6" name="Text Box 13">
              <a:extLst>
                <a:ext uri="{FF2B5EF4-FFF2-40B4-BE49-F238E27FC236}">
                  <a16:creationId xmlns:a16="http://schemas.microsoft.com/office/drawing/2014/main" xmlns="" id="{8EAB754C-1DC9-4959-85C9-C569F1E93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7" y="2832"/>
              <a:ext cx="2365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317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Expansão da Fronteira Agr</a:t>
              </a:r>
              <a:r>
                <a:rPr lang="pt-BR" altLang="pt-BR" sz="1400" b="1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cola</a:t>
              </a:r>
              <a:endParaRPr lang="pt-BR" altLang="pt-BR" sz="1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7" name="Text Box 12">
              <a:extLst>
                <a:ext uri="{FF2B5EF4-FFF2-40B4-BE49-F238E27FC236}">
                  <a16:creationId xmlns:a16="http://schemas.microsoft.com/office/drawing/2014/main" xmlns="" id="{B5A0E878-B5FE-4F80-845C-167A79F23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" y="2383"/>
              <a:ext cx="1217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3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 dirty="0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</a:t>
              </a:r>
              <a:r>
                <a:rPr lang="pt-BR" altLang="pt-BR" sz="1400" b="1" dirty="0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é</a:t>
              </a:r>
              <a:r>
                <a:rPr lang="pt-BR" altLang="pt-BR" sz="1400" b="1" dirty="0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ficit H</a:t>
              </a:r>
              <a:r>
                <a:rPr lang="pt-BR" altLang="pt-BR" sz="1400" b="1" dirty="0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 dirty="0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drico</a:t>
              </a:r>
              <a:endParaRPr lang="pt-BR" altLang="pt-BR" sz="1800" dirty="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8" name="Text Box 11">
              <a:extLst>
                <a:ext uri="{FF2B5EF4-FFF2-40B4-BE49-F238E27FC236}">
                  <a16:creationId xmlns:a16="http://schemas.microsoft.com/office/drawing/2014/main" xmlns="" id="{3A74A082-11B4-42DD-86CF-C92D69AE2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" y="3873"/>
              <a:ext cx="138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 dirty="0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Polui</a:t>
              </a:r>
              <a:r>
                <a:rPr lang="pt-BR" altLang="pt-BR" sz="1400" b="1" dirty="0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ç</a:t>
              </a:r>
              <a:r>
                <a:rPr lang="pt-BR" altLang="pt-BR" sz="1400" b="1" dirty="0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ão H</a:t>
              </a:r>
              <a:r>
                <a:rPr lang="pt-BR" altLang="pt-BR" sz="1400" b="1" dirty="0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 dirty="0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drica</a:t>
              </a:r>
              <a:endParaRPr lang="pt-BR" altLang="pt-BR" sz="1800" dirty="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9" name="Text Box 10">
              <a:extLst>
                <a:ext uri="{FF2B5EF4-FFF2-40B4-BE49-F238E27FC236}">
                  <a16:creationId xmlns:a16="http://schemas.microsoft.com/office/drawing/2014/main" xmlns="" id="{5A972B00-EDE0-48AD-B221-917D6FAC9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2" y="5421"/>
              <a:ext cx="1083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</a:t>
              </a:r>
              <a:r>
                <a:rPr lang="pt-BR" altLang="pt-BR" sz="1400" b="1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é</a:t>
              </a: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ficit</a:t>
              </a:r>
              <a:endParaRPr lang="pt-BR" altLang="pt-BR" sz="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H</a:t>
              </a:r>
              <a:r>
                <a:rPr lang="pt-BR" altLang="pt-BR" sz="1400" b="1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drico</a:t>
              </a:r>
              <a:endParaRPr lang="pt-BR" altLang="pt-BR" sz="1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7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1"/>
          <p:cNvGrpSpPr>
            <a:grpSpLocks/>
          </p:cNvGrpSpPr>
          <p:nvPr/>
        </p:nvGrpSpPr>
        <p:grpSpPr bwMode="auto">
          <a:xfrm>
            <a:off x="1192213" y="2017713"/>
            <a:ext cx="1795462" cy="633412"/>
            <a:chOff x="287160" y="2247335"/>
            <a:chExt cx="1859560" cy="843972"/>
          </a:xfrm>
        </p:grpSpPr>
        <p:sp>
          <p:nvSpPr>
            <p:cNvPr id="15386" name="Retângulo Arredondado 2"/>
            <p:cNvSpPr>
              <a:spLocks noChangeArrowheads="1"/>
            </p:cNvSpPr>
            <p:nvPr/>
          </p:nvSpPr>
          <p:spPr bwMode="auto">
            <a:xfrm>
              <a:off x="287160" y="2247335"/>
              <a:ext cx="1856272" cy="843972"/>
            </a:xfrm>
            <a:prstGeom prst="roundRect">
              <a:avLst>
                <a:gd name="adj" fmla="val 16667"/>
              </a:avLst>
            </a:prstGeom>
            <a:solidFill>
              <a:srgbClr val="BF9000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90448" y="2346287"/>
              <a:ext cx="1856272" cy="6151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  <a:ea typeface=""/>
                  <a:cs typeface=""/>
                </a:rPr>
                <a:t>Gestão Ambiental e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  <a:ea typeface=""/>
                  <a:cs typeface=""/>
                </a:rPr>
                <a:t>de Recursos Hídricos</a:t>
              </a:r>
            </a:p>
          </p:txBody>
        </p:sp>
      </p:grpSp>
      <p:grpSp>
        <p:nvGrpSpPr>
          <p:cNvPr id="15363" name="Grupo 4"/>
          <p:cNvGrpSpPr>
            <a:grpSpLocks/>
          </p:cNvGrpSpPr>
          <p:nvPr/>
        </p:nvGrpSpPr>
        <p:grpSpPr bwMode="auto">
          <a:xfrm>
            <a:off x="1192213" y="3128963"/>
            <a:ext cx="1792287" cy="650875"/>
            <a:chOff x="287158" y="3305943"/>
            <a:chExt cx="1856273" cy="866476"/>
          </a:xfrm>
        </p:grpSpPr>
        <p:sp>
          <p:nvSpPr>
            <p:cNvPr id="15384" name="Retângulo Arredondado 5"/>
            <p:cNvSpPr>
              <a:spLocks noChangeArrowheads="1"/>
            </p:cNvSpPr>
            <p:nvPr/>
          </p:nvSpPr>
          <p:spPr bwMode="auto">
            <a:xfrm>
              <a:off x="287158" y="3305943"/>
              <a:ext cx="1856273" cy="843228"/>
            </a:xfrm>
            <a:prstGeom prst="roundRect">
              <a:avLst>
                <a:gd name="adj" fmla="val 16667"/>
              </a:avLst>
            </a:prstGeom>
            <a:solidFill>
              <a:srgbClr val="548235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87158" y="3312282"/>
              <a:ext cx="1856273" cy="860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/>
                  <a:ea typeface=""/>
                  <a:cs typeface=""/>
                </a:rPr>
                <a:t>Proteção e Uso Sustentável dos Recursos Naturais</a:t>
              </a:r>
            </a:p>
          </p:txBody>
        </p:sp>
      </p:grpSp>
      <p:grpSp>
        <p:nvGrpSpPr>
          <p:cNvPr id="15364" name="Grupo 7"/>
          <p:cNvGrpSpPr>
            <a:grpSpLocks/>
          </p:cNvGrpSpPr>
          <p:nvPr/>
        </p:nvGrpSpPr>
        <p:grpSpPr bwMode="auto">
          <a:xfrm>
            <a:off x="1189038" y="5365750"/>
            <a:ext cx="1825625" cy="633413"/>
            <a:chOff x="287158" y="5626676"/>
            <a:chExt cx="1891433" cy="843972"/>
          </a:xfrm>
        </p:grpSpPr>
        <p:sp>
          <p:nvSpPr>
            <p:cNvPr id="15382" name="Retângulo Arredondado 8"/>
            <p:cNvSpPr>
              <a:spLocks noChangeArrowheads="1"/>
            </p:cNvSpPr>
            <p:nvPr/>
          </p:nvSpPr>
          <p:spPr bwMode="auto">
            <a:xfrm>
              <a:off x="287158" y="5626676"/>
              <a:ext cx="1856893" cy="843972"/>
            </a:xfrm>
            <a:prstGeom prst="roundRect">
              <a:avLst>
                <a:gd name="adj" fmla="val 16667"/>
              </a:avLst>
            </a:prstGeom>
            <a:solidFill>
              <a:srgbClr val="2E75B6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21697" y="5867811"/>
              <a:ext cx="1856894" cy="368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Economia Sustentável</a:t>
              </a:r>
            </a:p>
          </p:txBody>
        </p:sp>
      </p:grpSp>
      <p:grpSp>
        <p:nvGrpSpPr>
          <p:cNvPr id="15365" name="Grupo 10"/>
          <p:cNvGrpSpPr>
            <a:grpSpLocks/>
          </p:cNvGrpSpPr>
          <p:nvPr/>
        </p:nvGrpSpPr>
        <p:grpSpPr bwMode="auto">
          <a:xfrm>
            <a:off x="1155700" y="949325"/>
            <a:ext cx="1792288" cy="633413"/>
            <a:chOff x="287161" y="930389"/>
            <a:chExt cx="1856272" cy="843972"/>
          </a:xfrm>
        </p:grpSpPr>
        <p:sp>
          <p:nvSpPr>
            <p:cNvPr id="15380" name="Retângulo Arredondado 11"/>
            <p:cNvSpPr>
              <a:spLocks noChangeArrowheads="1"/>
            </p:cNvSpPr>
            <p:nvPr/>
          </p:nvSpPr>
          <p:spPr bwMode="auto">
            <a:xfrm>
              <a:off x="287161" y="930389"/>
              <a:ext cx="1856272" cy="843972"/>
            </a:xfrm>
            <a:prstGeom prst="roundRect">
              <a:avLst>
                <a:gd name="adj" fmla="val 16667"/>
              </a:avLst>
            </a:prstGeom>
            <a:solidFill>
              <a:srgbClr val="D0CECE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87161" y="1040380"/>
              <a:ext cx="1856272" cy="6155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"/>
                  <a:cs typeface=""/>
                </a:rPr>
                <a:t>Planejamento e Monitoramento</a:t>
              </a:r>
            </a:p>
          </p:txBody>
        </p:sp>
      </p:grpSp>
      <p:grpSp>
        <p:nvGrpSpPr>
          <p:cNvPr id="15366" name="Grupo 13"/>
          <p:cNvGrpSpPr>
            <a:grpSpLocks/>
          </p:cNvGrpSpPr>
          <p:nvPr/>
        </p:nvGrpSpPr>
        <p:grpSpPr bwMode="auto">
          <a:xfrm>
            <a:off x="1195388" y="4314825"/>
            <a:ext cx="1792287" cy="633413"/>
            <a:chOff x="287158" y="4456312"/>
            <a:chExt cx="1856272" cy="843972"/>
          </a:xfrm>
        </p:grpSpPr>
        <p:sp>
          <p:nvSpPr>
            <p:cNvPr id="15378" name="Retângulo Arredondado 14"/>
            <p:cNvSpPr>
              <a:spLocks noChangeArrowheads="1"/>
            </p:cNvSpPr>
            <p:nvPr/>
          </p:nvSpPr>
          <p:spPr bwMode="auto">
            <a:xfrm>
              <a:off x="287158" y="4456312"/>
              <a:ext cx="1856272" cy="843972"/>
            </a:xfrm>
            <a:prstGeom prst="roundRect">
              <a:avLst>
                <a:gd name="adj" fmla="val 16667"/>
              </a:avLst>
            </a:prstGeom>
            <a:solidFill>
              <a:srgbClr val="C55A11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87158" y="4564189"/>
              <a:ext cx="1856272" cy="615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/>
                  <a:ea typeface=""/>
                  <a:cs typeface=""/>
                </a:rPr>
                <a:t>Saneamento e Obras Hídricas</a:t>
              </a:r>
            </a:p>
          </p:txBody>
        </p:sp>
      </p:grpSp>
      <p:sp>
        <p:nvSpPr>
          <p:cNvPr id="15367" name="CaixaDeTexto 16"/>
          <p:cNvSpPr txBox="1">
            <a:spLocks noChangeArrowheads="1"/>
          </p:cNvSpPr>
          <p:nvPr/>
        </p:nvSpPr>
        <p:spPr bwMode="auto">
          <a:xfrm>
            <a:off x="352425" y="1138238"/>
            <a:ext cx="69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- 1</a:t>
            </a:r>
          </a:p>
        </p:txBody>
      </p:sp>
      <p:sp>
        <p:nvSpPr>
          <p:cNvPr id="15368" name="CaixaDeTexto 17"/>
          <p:cNvSpPr txBox="1">
            <a:spLocks noChangeArrowheads="1"/>
          </p:cNvSpPr>
          <p:nvPr/>
        </p:nvSpPr>
        <p:spPr bwMode="auto">
          <a:xfrm>
            <a:off x="349250" y="2222500"/>
            <a:ext cx="693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- 2</a:t>
            </a:r>
          </a:p>
        </p:txBody>
      </p:sp>
      <p:sp>
        <p:nvSpPr>
          <p:cNvPr id="15369" name="CaixaDeTexto 18"/>
          <p:cNvSpPr txBox="1">
            <a:spLocks noChangeArrowheads="1"/>
          </p:cNvSpPr>
          <p:nvPr/>
        </p:nvSpPr>
        <p:spPr bwMode="auto">
          <a:xfrm>
            <a:off x="349250" y="3306763"/>
            <a:ext cx="693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- 3</a:t>
            </a:r>
          </a:p>
        </p:txBody>
      </p:sp>
      <p:sp>
        <p:nvSpPr>
          <p:cNvPr id="15370" name="CaixaDeTexto 19"/>
          <p:cNvSpPr txBox="1">
            <a:spLocks noChangeArrowheads="1"/>
          </p:cNvSpPr>
          <p:nvPr/>
        </p:nvSpPr>
        <p:spPr bwMode="auto">
          <a:xfrm>
            <a:off x="365125" y="4484688"/>
            <a:ext cx="693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- 4</a:t>
            </a:r>
          </a:p>
        </p:txBody>
      </p:sp>
      <p:sp>
        <p:nvSpPr>
          <p:cNvPr id="15371" name="CaixaDeTexto 20"/>
          <p:cNvSpPr txBox="1">
            <a:spLocks noChangeArrowheads="1"/>
          </p:cNvSpPr>
          <p:nvPr/>
        </p:nvSpPr>
        <p:spPr bwMode="auto">
          <a:xfrm>
            <a:off x="365125" y="5514975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- 5</a:t>
            </a:r>
          </a:p>
        </p:txBody>
      </p:sp>
      <p:sp>
        <p:nvSpPr>
          <p:cNvPr id="15372" name="Retângulo 21"/>
          <p:cNvSpPr>
            <a:spLocks noChangeArrowheads="1"/>
          </p:cNvSpPr>
          <p:nvPr/>
        </p:nvSpPr>
        <p:spPr bwMode="auto">
          <a:xfrm>
            <a:off x="3330575" y="893763"/>
            <a:ext cx="5359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Gestão da Informação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Ordenamento Territorial (Zoneamento Ecológico Econômico)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Demais Planos Setoriais</a:t>
            </a:r>
          </a:p>
        </p:txBody>
      </p:sp>
      <p:sp>
        <p:nvSpPr>
          <p:cNvPr id="15373" name="Retângulo 22"/>
          <p:cNvSpPr>
            <a:spLocks noChangeArrowheads="1"/>
          </p:cNvSpPr>
          <p:nvPr/>
        </p:nvSpPr>
        <p:spPr bwMode="auto">
          <a:xfrm>
            <a:off x="3330575" y="1939925"/>
            <a:ext cx="5359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Educação ambiental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Fiscalização ambiental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Fortalecimento institucional</a:t>
            </a:r>
          </a:p>
        </p:txBody>
      </p:sp>
      <p:sp>
        <p:nvSpPr>
          <p:cNvPr id="15374" name="Retângulo 23"/>
          <p:cNvSpPr>
            <a:spLocks noChangeArrowheads="1"/>
          </p:cNvSpPr>
          <p:nvPr/>
        </p:nvSpPr>
        <p:spPr bwMode="auto">
          <a:xfrm>
            <a:off x="3330575" y="2938463"/>
            <a:ext cx="5359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Unidades de Conservação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Recuperação da cobertura vegetal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Conservação da Biodiversidade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Conservação e recuperação de nascentes </a:t>
            </a:r>
          </a:p>
        </p:txBody>
      </p:sp>
      <p:sp>
        <p:nvSpPr>
          <p:cNvPr id="15375" name="Retângulo 24"/>
          <p:cNvSpPr>
            <a:spLocks noChangeArrowheads="1"/>
          </p:cNvSpPr>
          <p:nvPr/>
        </p:nvSpPr>
        <p:spPr bwMode="auto">
          <a:xfrm>
            <a:off x="3330575" y="4241800"/>
            <a:ext cx="5359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Esgotamento  Sanitário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Abastecimento de Água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Resíduos sólidos</a:t>
            </a:r>
          </a:p>
        </p:txBody>
      </p:sp>
      <p:sp>
        <p:nvSpPr>
          <p:cNvPr id="15376" name="Retângulo 25"/>
          <p:cNvSpPr>
            <a:spLocks noChangeArrowheads="1"/>
          </p:cNvSpPr>
          <p:nvPr/>
        </p:nvSpPr>
        <p:spPr bwMode="auto">
          <a:xfrm>
            <a:off x="3330575" y="5329238"/>
            <a:ext cx="5359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Agricultura sustentável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Fortalecimento de arranjos produtivos locais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Turismo sustentável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333060" y="208652"/>
            <a:ext cx="6150952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Arranjo Técnico Temático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15374" grpId="0"/>
      <p:bldP spid="15375" grpId="0"/>
      <p:bldP spid="153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9C8A981-D5A7-4B95-B6DE-1345DB8851DB}"/>
              </a:ext>
            </a:extLst>
          </p:cNvPr>
          <p:cNvSpPr/>
          <p:nvPr/>
        </p:nvSpPr>
        <p:spPr>
          <a:xfrm>
            <a:off x="109538" y="73025"/>
            <a:ext cx="90344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</a:p>
        </p:txBody>
      </p:sp>
      <p:pic>
        <p:nvPicPr>
          <p:cNvPr id="20483" name="Imagem 1">
            <a:extLst>
              <a:ext uri="{FF2B5EF4-FFF2-40B4-BE49-F238E27FC236}">
                <a16:creationId xmlns:a16="http://schemas.microsoft.com/office/drawing/2014/main" xmlns="" id="{E73D23FD-0BC8-4346-ACB9-74EEDEE5F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6" y="534988"/>
            <a:ext cx="7506106" cy="5598526"/>
          </a:xfrm>
          <a:prstGeom prst="rect">
            <a:avLst/>
          </a:prstGeom>
          <a:noFill/>
          <a:ln w="12700">
            <a:solidFill>
              <a:schemeClr val="tx2">
                <a:alpha val="99000"/>
              </a:schemeClr>
            </a:solidFill>
            <a:miter lim="800000"/>
            <a:headEnd/>
            <a:tailEnd/>
          </a:ln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986</Words>
  <Application>Microsoft Office PowerPoint</Application>
  <PresentationFormat>Apresentação na tela (4:3)</PresentationFormat>
  <Paragraphs>228</Paragraphs>
  <Slides>21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Dotum</vt:lpstr>
      <vt:lpstr>Arial</vt:lpstr>
      <vt:lpstr>Calibri</vt:lpstr>
      <vt:lpstr>DejaVu Sans</vt:lpstr>
      <vt:lpstr>Lucida Sans Unicode</vt:lpstr>
      <vt:lpstr>StarSymbol</vt:lpstr>
      <vt:lpstr>Times New Roman</vt:lpstr>
      <vt:lpstr>Trebuchet MS</vt:lpstr>
      <vt:lpstr>Wingdings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Pinheiro Veiga</dc:creator>
  <cp:lastModifiedBy>Maria José Gomes Mello Ribeiro</cp:lastModifiedBy>
  <cp:revision>54</cp:revision>
  <cp:lastPrinted>2017-10-17T12:08:14Z</cp:lastPrinted>
  <dcterms:created xsi:type="dcterms:W3CDTF">2016-10-12T23:02:29Z</dcterms:created>
  <dcterms:modified xsi:type="dcterms:W3CDTF">2017-10-17T13:05:00Z</dcterms:modified>
</cp:coreProperties>
</file>