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418" r:id="rId3"/>
    <p:sldId id="420" r:id="rId4"/>
    <p:sldId id="448" r:id="rId5"/>
    <p:sldId id="421" r:id="rId6"/>
    <p:sldId id="452" r:id="rId7"/>
    <p:sldId id="423" r:id="rId8"/>
    <p:sldId id="451" r:id="rId9"/>
    <p:sldId id="427" r:id="rId10"/>
    <p:sldId id="428" r:id="rId11"/>
    <p:sldId id="429" r:id="rId12"/>
    <p:sldId id="430" r:id="rId13"/>
    <p:sldId id="453" r:id="rId14"/>
    <p:sldId id="431" r:id="rId15"/>
    <p:sldId id="454" r:id="rId16"/>
    <p:sldId id="437" r:id="rId17"/>
    <p:sldId id="438" r:id="rId18"/>
    <p:sldId id="439" r:id="rId19"/>
    <p:sldId id="443" r:id="rId20"/>
    <p:sldId id="383" r:id="rId21"/>
  </p:sldIdLst>
  <p:sldSz cx="12192000" cy="6858000"/>
  <p:notesSz cx="6794500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4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2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1"/>
          </a:xfrm>
          <a:prstGeom prst="rect">
            <a:avLst/>
          </a:prstGeom>
        </p:spPr>
        <p:txBody>
          <a:bodyPr vert="horz" lIns="95418" tIns="47709" rIns="95418" bIns="47709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3" cy="497021"/>
          </a:xfrm>
          <a:prstGeom prst="rect">
            <a:avLst/>
          </a:prstGeom>
        </p:spPr>
        <p:txBody>
          <a:bodyPr vert="horz" lIns="95418" tIns="47709" rIns="95418" bIns="47709" rtlCol="0"/>
          <a:lstStyle>
            <a:lvl1pPr algn="r">
              <a:defRPr sz="1300"/>
            </a:lvl1pPr>
          </a:lstStyle>
          <a:p>
            <a:fld id="{7DCD7914-74E4-4E1E-B26F-1B1CE304B99D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8" tIns="47709" rIns="95418" bIns="4770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7"/>
          </a:xfrm>
          <a:prstGeom prst="rect">
            <a:avLst/>
          </a:prstGeom>
        </p:spPr>
        <p:txBody>
          <a:bodyPr vert="horz" lIns="95418" tIns="47709" rIns="95418" bIns="47709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44283" cy="497020"/>
          </a:xfrm>
          <a:prstGeom prst="rect">
            <a:avLst/>
          </a:prstGeom>
        </p:spPr>
        <p:txBody>
          <a:bodyPr vert="horz" lIns="95418" tIns="47709" rIns="95418" bIns="47709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8644" y="9408982"/>
            <a:ext cx="2944283" cy="497020"/>
          </a:xfrm>
          <a:prstGeom prst="rect">
            <a:avLst/>
          </a:prstGeom>
        </p:spPr>
        <p:txBody>
          <a:bodyPr vert="horz" lIns="95418" tIns="47709" rIns="95418" bIns="47709" rtlCol="0" anchor="b"/>
          <a:lstStyle>
            <a:lvl1pPr algn="r">
              <a:defRPr sz="1300"/>
            </a:lvl1pPr>
          </a:lstStyle>
          <a:p>
            <a:fld id="{BC91CAEB-384A-4F36-B876-0077A2EEC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980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F33B5-37E0-4098-B62E-666446FE9808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91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0BCE-E637-47DD-A887-DB21FFCB280B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368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F33B5-37E0-4098-B62E-666446FE9808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69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AD9A-979F-46A3-BEFE-C73E8AEAFAC5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3A41-81F3-4DD9-A9EF-7896CF90E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3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AD9A-979F-46A3-BEFE-C73E8AEAFAC5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3A41-81F3-4DD9-A9EF-7896CF90E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67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AD9A-979F-46A3-BEFE-C73E8AEAFAC5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3A41-81F3-4DD9-A9EF-7896CF90E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927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423E-ABD0-41E3-953E-3460C4C8AF7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Proposta de alteração normativa – Portarias DNPM Segurança de Barragens de Mineração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2C9-16DD-4C20-A1A1-F967F6A746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53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FA10-7079-471F-B237-204635828BC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Proposta de alteração normativa – Portarias DNPM Segurança de Barragens de Mineração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2C9-16DD-4C20-A1A1-F967F6A746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56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5F86-03FA-4B50-84F3-51491E5DD1D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Proposta de alteração normativa – Portarias DNPM Segurança de Barragens de Mineração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2C9-16DD-4C20-A1A1-F967F6A746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07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10B6-FCDE-4779-A270-0E36F44FC5FE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Proposta de alteração normativa – Portarias DNPM Segurança de Barragens de Mineração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2C9-16DD-4C20-A1A1-F967F6A746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51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7515-7D73-4416-BAE0-F951F40B377B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Proposta de alteração normativa – Portarias DNPM Segurança de Barragens de Mineração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2C9-16DD-4C20-A1A1-F967F6A746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83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F128-0D56-4302-BE31-D2865672409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Proposta de alteração normativa – Portarias DNPM Segurança de Barragens de Mineração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2C9-16DD-4C20-A1A1-F967F6A746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69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1567-7E93-4C90-93B6-562FBB82937F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Proposta de alteração normativa – Portarias DNPM Segurança de Barragens de Mineração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2C9-16DD-4C20-A1A1-F967F6A746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87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314A-F8B2-4856-B799-FB22B4B1252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Proposta de alteração normativa – Portarias DNPM Segurança de Barragens de Mineração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2C9-16DD-4C20-A1A1-F967F6A746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5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AD9A-979F-46A3-BEFE-C73E8AEAFAC5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3A41-81F3-4DD9-A9EF-7896CF90E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41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5C20-EEB1-4C08-B15A-ECEA6A6699BA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Proposta de alteração normativa – Portarias DNPM Segurança de Barragens de Mineração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2C9-16DD-4C20-A1A1-F967F6A746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22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9A17-68E9-4C1B-B651-3E2E35FFA75F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Proposta de alteração normativa – Portarias DNPM Segurança de Barragens de Mineração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2C9-16DD-4C20-A1A1-F967F6A746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57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BA69-31DF-4398-AFC6-69C55CF5BA1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Proposta de alteração normativa – Portarias DNPM Segurança de Barragens de Mineração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2C9-16DD-4C20-A1A1-F967F6A746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6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AD9A-979F-46A3-BEFE-C73E8AEAFAC5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3A41-81F3-4DD9-A9EF-7896CF90E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56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AD9A-979F-46A3-BEFE-C73E8AEAFAC5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3A41-81F3-4DD9-A9EF-7896CF90E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79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AD9A-979F-46A3-BEFE-C73E8AEAFAC5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3A41-81F3-4DD9-A9EF-7896CF90E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8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AD9A-979F-46A3-BEFE-C73E8AEAFAC5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3A41-81F3-4DD9-A9EF-7896CF90E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98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AD9A-979F-46A3-BEFE-C73E8AEAFAC5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3A41-81F3-4DD9-A9EF-7896CF90E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32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AD9A-979F-46A3-BEFE-C73E8AEAFAC5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3A41-81F3-4DD9-A9EF-7896CF90E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97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AD9A-979F-46A3-BEFE-C73E8AEAFAC5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3A41-81F3-4DD9-A9EF-7896CF90E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88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BAD9A-979F-46A3-BEFE-C73E8AEAFAC5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53A41-81F3-4DD9-A9EF-7896CF90E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26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1314-249E-4BA3-9BCB-3F75A96FD2F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Proposta de alteração normativa – Portarias DNPM Segurança de Barragens de Mineração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AD2C9-16DD-4C20-A1A1-F967F6A746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4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2C9-16DD-4C20-A1A1-F967F6A746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aixaDeTexto 7"/>
          <p:cNvSpPr txBox="1">
            <a:spLocks noChangeArrowheads="1"/>
          </p:cNvSpPr>
          <p:nvPr/>
        </p:nvSpPr>
        <p:spPr bwMode="auto">
          <a:xfrm>
            <a:off x="1530626" y="1334550"/>
            <a:ext cx="86952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AUDIÊNCIA PÚBLICA NO SENADO DA REPÚBLICA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COMISSÃO DE MEIO AMBIENTE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SEGURANÇA DE BARRAGENS</a:t>
            </a:r>
            <a:endParaRPr lang="pt-BR" altLang="pt-BR" sz="16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340725" y="5565246"/>
            <a:ext cx="7391400" cy="60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alt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alt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Brasília - DF, 14/03/2019</a:t>
            </a:r>
            <a:endParaRPr lang="pt-BR" alt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22" y="210510"/>
            <a:ext cx="1625849" cy="84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418300" y="2541249"/>
            <a:ext cx="886509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REGULAÇÃO DA SEGURANÇA DE BARRAGENS DE MINERAÇÃO NO BRASIL: PORTARIA DNPM 70.389/2017, SISTEMA DE GESTÃO - SIGBM E PROPOSIÇÃO DE APERFEIÇOAMENTOS LEGISLATIVOS</a:t>
            </a:r>
            <a:endParaRPr lang="pt-BR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VICTOR HUGO </a:t>
            </a: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FRONER </a:t>
            </a: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BICCA</a:t>
            </a:r>
          </a:p>
          <a:p>
            <a:pPr algn="r"/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DIRETOR-GERAL DA </a:t>
            </a:r>
          </a:p>
          <a:p>
            <a:pPr algn="r"/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AGÊNCIA NACIONAL DE MINERAÇÃO - ANM</a:t>
            </a:r>
            <a:endParaRPr lang="pt-BR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6534584"/>
            <a:ext cx="12192000" cy="323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1614" y="6501468"/>
            <a:ext cx="998100" cy="4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4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26986" y="614318"/>
            <a:ext cx="1184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 smtClean="0">
                <a:solidFill>
                  <a:schemeClr val="bg1">
                    <a:lumMod val="50000"/>
                  </a:schemeClr>
                </a:solidFill>
              </a:rPr>
              <a:t>Da forma</a:t>
            </a:r>
            <a:endParaRPr lang="pt-BR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8531" y="1349096"/>
            <a:ext cx="3231189" cy="482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94705">
            <a:off x="566951" y="1860548"/>
            <a:ext cx="2457924" cy="3590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08261">
            <a:off x="2222974" y="1794918"/>
            <a:ext cx="2350331" cy="3735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848889" y="181231"/>
            <a:ext cx="9820831" cy="5739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rgbClr val="0070C0"/>
                </a:solidFill>
                <a:latin typeface="+mn-lt"/>
              </a:rPr>
              <a:t>Portaria DNPM nº 70.389, de 17 de maio de 2017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168146" y="1016217"/>
            <a:ext cx="2576346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1600" b="1" dirty="0" smtClean="0"/>
              <a:t>Consulta pública por 73 dias</a:t>
            </a:r>
            <a:endParaRPr lang="pt-BR" sz="16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7677081" y="972442"/>
            <a:ext cx="2754087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1600" b="1" dirty="0" smtClean="0"/>
              <a:t>Criação de Grupo de Trabalho</a:t>
            </a:r>
            <a:endParaRPr lang="pt-BR" sz="1600" b="1" dirty="0"/>
          </a:p>
        </p:txBody>
      </p:sp>
      <p:sp>
        <p:nvSpPr>
          <p:cNvPr id="13" name="Retângulo 12"/>
          <p:cNvSpPr/>
          <p:nvPr/>
        </p:nvSpPr>
        <p:spPr>
          <a:xfrm>
            <a:off x="0" y="6534584"/>
            <a:ext cx="12192000" cy="323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1614" y="6501468"/>
            <a:ext cx="998100" cy="4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4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-60114" y="666544"/>
            <a:ext cx="7255542" cy="5848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Font typeface="+mj-lt"/>
              <a:buAutoNum type="arabicPeriod"/>
            </a:pPr>
            <a:r>
              <a:rPr lang="pt-BR" sz="1400" dirty="0" smtClean="0"/>
              <a:t>Extrato </a:t>
            </a:r>
            <a:r>
              <a:rPr lang="pt-BR" sz="1400" dirty="0"/>
              <a:t>de inspeção regular inserido quinzenalmente no </a:t>
            </a:r>
            <a:r>
              <a:rPr lang="pt-BR" sz="1400" dirty="0" smtClean="0"/>
              <a:t>SIGBM (não mais anualmente e no ano seguinte);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400" i="1" dirty="0"/>
              <a:t>Declaração de Condição de Estabilidade SEMESTRAL</a:t>
            </a:r>
            <a:r>
              <a:rPr lang="pt-BR" sz="1400" dirty="0"/>
              <a:t> ao invés de anual, via Sistema e assinada </a:t>
            </a:r>
            <a:r>
              <a:rPr lang="pt-BR" sz="1400" u="sng" dirty="0"/>
              <a:t>pelo ART e pelo empreendedor</a:t>
            </a:r>
            <a:r>
              <a:rPr lang="pt-BR" sz="1400" dirty="0"/>
              <a:t>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1400" dirty="0" smtClean="0"/>
              <a:t>Maior </a:t>
            </a:r>
            <a:r>
              <a:rPr lang="pt-BR" sz="1400" dirty="0"/>
              <a:t>criticidade para elaboração dos Relatórios que geram as DCE;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1400" dirty="0"/>
              <a:t>Inspeção Especial diária quando houver necessidade para tal (antes era semanal);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1400" dirty="0"/>
              <a:t>PAEBM para barragens com DPA alto e DPA médio quando o item “existência de população a jusante” atingir 10 pontos OU o item “impacto ambiental” atingir 10 pontos ou qualquer Barragem de Mineração quando solicitado formalmente pelo DNPM;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400" i="1" dirty="0"/>
              <a:t>Definição da Zona de Auto salvamento para ação da empresa;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1400" dirty="0" smtClean="0"/>
              <a:t>Obrigatoriedade </a:t>
            </a:r>
            <a:r>
              <a:rPr lang="pt-BR" sz="1400" dirty="0"/>
              <a:t>de se ter sirenes na ZAS;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1400" dirty="0"/>
              <a:t>Treinamentos internos sobre o PAEBM duas vezes ao ano;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1400" dirty="0"/>
              <a:t>Obrigatoriedade de se elaborar Relatório de Causas e Consequências do Evento em Emergência Nível 3 sempre que houver um acidente;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1400" dirty="0"/>
              <a:t>Obrigação do empreendedor a cumprir as determinações contidas nos relatórios de inspeção e revisão periódica de segurança no prazo ali especificado, sob pena de interdição nos casos de recomendações visando à garantia da estabilidade estrutural da barragem de mineração</a:t>
            </a:r>
            <a:r>
              <a:rPr lang="pt-BR" sz="1400" dirty="0" smtClean="0"/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400" dirty="0"/>
              <a:t>Obrigação de instalação de sistemas de MONITORAMENTO das estruturas;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1400" dirty="0" smtClean="0"/>
              <a:t>Aprimoramento </a:t>
            </a:r>
            <a:r>
              <a:rPr lang="pt-BR" sz="1400" dirty="0"/>
              <a:t>da classificação das barragens em suas características técnicas (inserção dos itens auscultação e método construtivo</a:t>
            </a:r>
            <a:r>
              <a:rPr lang="pt-BR" sz="1400" dirty="0" smtClean="0"/>
              <a:t>);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BR" sz="1400" dirty="0" smtClean="0"/>
              <a:t>Obrigação de elaboração de mapa de inundação para </a:t>
            </a:r>
            <a:r>
              <a:rPr lang="pt-BR" sz="1400" dirty="0"/>
              <a:t>todas as barragens de mineração por modelo </a:t>
            </a:r>
            <a:r>
              <a:rPr lang="pt-BR" sz="1400" dirty="0" smtClean="0"/>
              <a:t>simplificado e sistema de monitoramento.</a:t>
            </a:r>
            <a:endParaRPr lang="pt-BR" sz="1400" dirty="0"/>
          </a:p>
          <a:p>
            <a:pPr marL="342900" lvl="0" indent="-342900" algn="just">
              <a:buFont typeface="+mj-lt"/>
              <a:buAutoNum type="arabicPeriod"/>
            </a:pPr>
            <a:endParaRPr lang="pt-BR" sz="1400" b="1" dirty="0" smtClean="0"/>
          </a:p>
          <a:p>
            <a:pPr marL="228600" lvl="0" indent="-228600" algn="just">
              <a:buFont typeface="+mj-lt"/>
              <a:buAutoNum type="arabicPeriod"/>
            </a:pPr>
            <a:endParaRPr lang="pt-BR" sz="1200" dirty="0"/>
          </a:p>
          <a:p>
            <a:pPr marL="228600" indent="-228600" algn="just">
              <a:buFont typeface="+mj-lt"/>
              <a:buAutoNum type="arabicPeriod"/>
            </a:pPr>
            <a:endParaRPr lang="pt-BR" sz="1200" dirty="0" smtClean="0"/>
          </a:p>
          <a:p>
            <a:pPr marL="228600" indent="-228600" algn="just">
              <a:buFont typeface="+mj-lt"/>
              <a:buAutoNum type="arabicPeriod"/>
            </a:pPr>
            <a:endParaRPr lang="pt-BR" sz="1200" dirty="0" smtClean="0"/>
          </a:p>
          <a:p>
            <a:pPr marL="228600" indent="-228600" algn="just">
              <a:buFont typeface="+mj-lt"/>
              <a:buAutoNum type="arabicPeriod"/>
            </a:pPr>
            <a:endParaRPr lang="pt-BR" sz="1200" dirty="0" smtClean="0"/>
          </a:p>
          <a:p>
            <a:pPr marL="228600" indent="-228600" algn="just">
              <a:buFont typeface="+mj-lt"/>
              <a:buAutoNum type="arabicPeriod"/>
            </a:pPr>
            <a:endParaRPr lang="pt-BR" sz="1200" dirty="0"/>
          </a:p>
        </p:txBody>
      </p:sp>
      <p:sp>
        <p:nvSpPr>
          <p:cNvPr id="28" name="Título 1"/>
          <p:cNvSpPr txBox="1">
            <a:spLocks/>
          </p:cNvSpPr>
          <p:nvPr/>
        </p:nvSpPr>
        <p:spPr>
          <a:xfrm>
            <a:off x="3179805" y="31055"/>
            <a:ext cx="9820831" cy="2940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800" b="1" dirty="0" smtClean="0">
                <a:solidFill>
                  <a:srgbClr val="0070C0"/>
                </a:solidFill>
                <a:latin typeface="+mn-lt"/>
              </a:rPr>
              <a:t>Evolução normativa: Portaria </a:t>
            </a:r>
            <a:r>
              <a:rPr lang="pt-BR" sz="1800" b="1" dirty="0">
                <a:solidFill>
                  <a:srgbClr val="0070C0"/>
                </a:solidFill>
                <a:latin typeface="+mn-lt"/>
              </a:rPr>
              <a:t>DNPM nº 70.389, de 17 de maio de 2017</a:t>
            </a:r>
          </a:p>
        </p:txBody>
      </p:sp>
      <p:pic>
        <p:nvPicPr>
          <p:cNvPr id="21" name="Picture 2" descr="http://cdn.istoe.com.br/wp-content/uploads/sites/14/2016/11/2e5bc6533f388cd0c813668e7b9df60654a661ef-768x4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0554" y="4143493"/>
            <a:ext cx="2924228" cy="1948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ford-consulting.com/wp-content/uploads/2015/09/Proj2_DambreakInundationStatewide_Figure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2668" y="2106115"/>
            <a:ext cx="2376763" cy="1788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0101" y="427208"/>
            <a:ext cx="1683958" cy="1105276"/>
          </a:xfrm>
          <a:prstGeom prst="rect">
            <a:avLst/>
          </a:prstGeom>
        </p:spPr>
      </p:pic>
      <p:pic>
        <p:nvPicPr>
          <p:cNvPr id="25" name="Picture 2" descr="Resultado de imagem para simulado defesa civil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6973" y="848413"/>
            <a:ext cx="1842517" cy="1876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12120" y="240664"/>
            <a:ext cx="1555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 smtClean="0">
                <a:solidFill>
                  <a:schemeClr val="bg1">
                    <a:lumMod val="50000"/>
                  </a:schemeClr>
                </a:solidFill>
              </a:rPr>
              <a:t>Do Conteúdo</a:t>
            </a:r>
            <a:endParaRPr lang="pt-BR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6534584"/>
            <a:ext cx="12192000" cy="323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1614" y="6501468"/>
            <a:ext cx="998100" cy="4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3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404"/>
            <a:ext cx="9492049" cy="710385"/>
          </a:xfrm>
        </p:spPr>
        <p:txBody>
          <a:bodyPr>
            <a:norm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Evolução normativa – RESOLUÇÃO ANM Nº 04/2019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98022" y="796915"/>
            <a:ext cx="9917084" cy="5394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Proibida a utilização do método de construção ou alteamento de barragens de mineração denominado "a montante" em todo o território nacional</a:t>
            </a:r>
            <a:r>
              <a:rPr lang="pt-B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Fica proibido o empreendedor manter ou construir na Zona de Autossalvamento – ZAS instalação que inclua presença humana (prazo de adequação: até 15 de agosto de 2019</a:t>
            </a:r>
            <a:r>
              <a:rPr lang="pt-B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Fica proibido o empreendedor manter ou construir na Zona de Autossalvamento – ZAS barramento para armazenamento de efluente líquido imediatamente a jusante de barragem de mineração (prazo de adequação: até 15 de agosto de 2020);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mantido o valor de Fator de Segurança em 1,5 para análises drenadas e fixado o valor não inferior a 1,3 para análises não drenada (esse fator não existia em normas</a:t>
            </a:r>
            <a:r>
              <a:rPr lang="pt-B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Obrigatoriedade de sistemas automatizados de acionamento de sirenes para todas as barragens na Política Nacional de Segurança de Barragens – PNSB (amplia o alcance da Portaria DNPM nº 70.389/2017</a:t>
            </a:r>
            <a:r>
              <a:rPr lang="pt-B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Obrigatoriedade de </a:t>
            </a:r>
            <a:r>
              <a:rPr lang="pt-B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descomissionar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descaracterizar as barragens construídas a montante no Brasil progressivamente e com prazo final até 15 de agosto de 2021 para as barragens já desativadas e até 15 de agosto de 2023 para as barragens a montante em operação, observando que estas deverão ter paralisadas suas atividades em 15 de agosto de 2021</a:t>
            </a:r>
            <a:r>
              <a:rPr lang="pt-B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Barragens inseridas na PNSB com Dano Potencial Associado – DPA alto, deverão implementar sistema de monitoramento com acompanhamento em tempo integral, com prazo final até 15 de fevereiro de 2020 possibilitando a interligação com o Sistema Integrado de Gestão para Barragens de Mineração – SIGBM/ANM/MME; </a:t>
            </a:r>
            <a:r>
              <a:rPr lang="pt-B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Resolução em consulta pública para eventual aperfeiçoamento pelo prazo de 30 dias a partir da publicação (18/02/2019).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6534584"/>
            <a:ext cx="12192000" cy="323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1614" y="6501468"/>
            <a:ext cx="998100" cy="4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514"/>
            <a:ext cx="12192000" cy="6836230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0" y="1683657"/>
            <a:ext cx="12192000" cy="359954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84297" y="2440079"/>
            <a:ext cx="8931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SIGBM - Sistema Integrado de Gestão de Segurança de Barragens de Mineração</a:t>
            </a:r>
          </a:p>
        </p:txBody>
      </p:sp>
    </p:spTree>
    <p:extLst>
      <p:ext uri="{BB962C8B-B14F-4D97-AF65-F5344CB8AC3E}">
        <p14:creationId xmlns:p14="http://schemas.microsoft.com/office/powerpoint/2010/main" val="206112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209305" y="803764"/>
            <a:ext cx="8067675" cy="591273"/>
          </a:xfrm>
        </p:spPr>
        <p:txBody>
          <a:bodyPr>
            <a:normAutofit fontScale="90000"/>
          </a:bodyPr>
          <a:lstStyle/>
          <a:p>
            <a:pPr algn="l" defTabSz="514329">
              <a:defRPr/>
            </a:pPr>
            <a:r>
              <a:rPr lang="pt-BR" sz="3600" b="1" dirty="0" smtClean="0">
                <a:solidFill>
                  <a:srgbClr val="0070C0"/>
                </a:solidFill>
                <a:latin typeface="+mn-lt"/>
              </a:rPr>
              <a:t>SIGBM</a:t>
            </a:r>
            <a:r>
              <a:rPr lang="pt-BR" sz="3600" b="1" dirty="0">
                <a:solidFill>
                  <a:srgbClr val="0070C0"/>
                </a:solidFill>
                <a:latin typeface="+mn-lt"/>
              </a:rPr>
              <a:t/>
            </a:r>
            <a:br>
              <a:rPr lang="pt-BR" sz="3600" b="1" dirty="0">
                <a:solidFill>
                  <a:srgbClr val="0070C0"/>
                </a:solidFill>
                <a:latin typeface="+mn-lt"/>
              </a:rPr>
            </a:br>
            <a:r>
              <a:rPr lang="pt-BR" sz="2700" b="1" dirty="0">
                <a:solidFill>
                  <a:srgbClr val="0070C0"/>
                </a:solidFill>
                <a:latin typeface="+mn-lt"/>
              </a:rPr>
              <a:t/>
            </a:r>
            <a:br>
              <a:rPr lang="pt-BR" sz="2700" b="1" dirty="0">
                <a:solidFill>
                  <a:srgbClr val="0070C0"/>
                </a:solidFill>
                <a:latin typeface="+mn-lt"/>
              </a:rPr>
            </a:br>
            <a:endParaRPr lang="pt-BR" sz="27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25004" y="1464889"/>
            <a:ext cx="8208962" cy="3671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228600" indent="-228600" algn="just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12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pt-BR" sz="1600" dirty="0"/>
              <a:t>Possibilidade de CADASTRAR </a:t>
            </a:r>
            <a:r>
              <a:rPr lang="pt-BR" sz="1600" dirty="0" smtClean="0"/>
              <a:t>uma </a:t>
            </a:r>
            <a:r>
              <a:rPr lang="pt-BR" sz="1600" dirty="0"/>
              <a:t>barragem </a:t>
            </a:r>
            <a:r>
              <a:rPr lang="pt-BR" sz="1600" dirty="0" smtClean="0"/>
              <a:t>a qualquer tempo;</a:t>
            </a:r>
            <a:endParaRPr lang="pt-BR" sz="1600" dirty="0"/>
          </a:p>
          <a:p>
            <a:r>
              <a:rPr lang="pt-BR" sz="1600" dirty="0" smtClean="0"/>
              <a:t>Possibilidade </a:t>
            </a:r>
            <a:r>
              <a:rPr lang="pt-BR" sz="1600" dirty="0"/>
              <a:t>de ATUALIZAR esses atributos em tempo  real;</a:t>
            </a:r>
          </a:p>
          <a:p>
            <a:r>
              <a:rPr lang="pt-BR" sz="1600" dirty="0" smtClean="0"/>
              <a:t>CLASSIFICAÇÃO em tempo real das barragens:</a:t>
            </a:r>
          </a:p>
          <a:p>
            <a:pPr lvl="1" algn="just"/>
            <a:r>
              <a:rPr lang="pt-BR" sz="1400" dirty="0" smtClean="0"/>
              <a:t>3.1. Inserida na PNSB?;</a:t>
            </a:r>
          </a:p>
          <a:p>
            <a:pPr lvl="1" algn="just"/>
            <a:r>
              <a:rPr lang="pt-BR" sz="1400" dirty="0" smtClean="0"/>
              <a:t>3.2. Categoria de risco;</a:t>
            </a:r>
          </a:p>
          <a:p>
            <a:pPr lvl="1" algn="just"/>
            <a:r>
              <a:rPr lang="pt-BR" sz="1400" dirty="0" smtClean="0"/>
              <a:t>3.3. Dano Potencial Associado;</a:t>
            </a:r>
          </a:p>
          <a:p>
            <a:pPr lvl="1" algn="just"/>
            <a:r>
              <a:rPr lang="pt-BR" sz="1400" dirty="0" smtClean="0"/>
              <a:t>3.4. Classe;</a:t>
            </a:r>
          </a:p>
          <a:p>
            <a:pPr lvl="1" algn="just"/>
            <a:r>
              <a:rPr lang="pt-BR" sz="1400" dirty="0" smtClean="0"/>
              <a:t>3.5. Necessidade de ter PAEBM;</a:t>
            </a:r>
            <a:endParaRPr lang="pt-BR" sz="1400" dirty="0"/>
          </a:p>
          <a:p>
            <a:r>
              <a:rPr lang="pt-BR" sz="1600" dirty="0" smtClean="0"/>
              <a:t>Extrato de Inspeção Regular recebido quinzenalmente;</a:t>
            </a:r>
          </a:p>
          <a:p>
            <a:r>
              <a:rPr lang="pt-BR" sz="1600" dirty="0" smtClean="0"/>
              <a:t>Autuações e interdições emitidas diretamente no Sistema;</a:t>
            </a:r>
          </a:p>
          <a:p>
            <a:r>
              <a:rPr lang="pt-BR" sz="1600" dirty="0" smtClean="0"/>
              <a:t>Alerta a gestores de situações críticas;</a:t>
            </a:r>
          </a:p>
          <a:p>
            <a:r>
              <a:rPr lang="pt-BR" sz="1600" dirty="0" smtClean="0"/>
              <a:t>Declaração de Condição de Estabilidade via Sistema e assinada </a:t>
            </a:r>
            <a:r>
              <a:rPr lang="pt-BR" sz="1600" u="sng" dirty="0" smtClean="0"/>
              <a:t>pelo ART e pelo empreendedor</a:t>
            </a:r>
            <a:r>
              <a:rPr lang="pt-BR" sz="1600" dirty="0" smtClean="0"/>
              <a:t>;</a:t>
            </a:r>
          </a:p>
          <a:p>
            <a:r>
              <a:rPr lang="pt-BR" sz="1600" dirty="0" smtClean="0"/>
              <a:t>Possibilidade de emitir relatórios gerenciais com informações especificas (número de barragens, método construtivo...);</a:t>
            </a:r>
          </a:p>
          <a:p>
            <a:r>
              <a:rPr lang="pt-BR" sz="1600" dirty="0" err="1" smtClean="0"/>
              <a:t>Ranqueamento</a:t>
            </a:r>
            <a:r>
              <a:rPr lang="pt-BR" sz="1600" dirty="0" smtClean="0"/>
              <a:t> de estruturas criticas para planejamento de fiscalização;</a:t>
            </a:r>
          </a:p>
          <a:p>
            <a:r>
              <a:rPr lang="pt-BR" sz="1600" dirty="0" smtClean="0"/>
              <a:t>Aplicativo para fiscais – vistorias </a:t>
            </a:r>
            <a:r>
              <a:rPr lang="pt-BR" sz="1600" i="1" dirty="0" smtClean="0"/>
              <a:t>in loco</a:t>
            </a:r>
            <a:r>
              <a:rPr lang="pt-BR" sz="1600" dirty="0" smtClean="0"/>
              <a:t>;</a:t>
            </a:r>
          </a:p>
          <a:p>
            <a:r>
              <a:rPr lang="pt-BR" sz="1600" dirty="0" smtClean="0"/>
              <a:t>Padronização nas ações fiscalizatórias.</a:t>
            </a:r>
          </a:p>
          <a:p>
            <a:endParaRPr lang="pt-BR" sz="1600" dirty="0"/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751" y="323599"/>
            <a:ext cx="2513012" cy="319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0" y="6310184"/>
            <a:ext cx="12192000" cy="54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740" y="6274387"/>
            <a:ext cx="1366707" cy="5621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09305" y="994927"/>
            <a:ext cx="2040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 smtClean="0">
                <a:solidFill>
                  <a:srgbClr val="0070C0"/>
                </a:solidFill>
              </a:rPr>
              <a:t>Principais ganhos</a:t>
            </a:r>
            <a:endParaRPr lang="pt-BR" sz="2000" b="1" i="1" dirty="0">
              <a:solidFill>
                <a:srgbClr val="0070C0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7318"/>
          <a:stretch/>
        </p:blipFill>
        <p:spPr>
          <a:xfrm>
            <a:off x="9449763" y="2183426"/>
            <a:ext cx="2564487" cy="3955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211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e 20"/>
          <p:cNvSpPr/>
          <p:nvPr/>
        </p:nvSpPr>
        <p:spPr>
          <a:xfrm>
            <a:off x="1153297" y="846138"/>
            <a:ext cx="10214919" cy="165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5364" name="Grupo 37"/>
          <p:cNvGrpSpPr>
            <a:grpSpLocks/>
          </p:cNvGrpSpPr>
          <p:nvPr/>
        </p:nvGrpSpPr>
        <p:grpSpPr bwMode="auto">
          <a:xfrm>
            <a:off x="1989181" y="1216411"/>
            <a:ext cx="1258888" cy="930275"/>
            <a:chOff x="3036882" y="1401992"/>
            <a:chExt cx="1259999" cy="930909"/>
          </a:xfrm>
        </p:grpSpPr>
        <p:grpSp>
          <p:nvGrpSpPr>
            <p:cNvPr id="5" name="Grupo 4"/>
            <p:cNvGrpSpPr/>
            <p:nvPr/>
          </p:nvGrpSpPr>
          <p:grpSpPr>
            <a:xfrm>
              <a:off x="3036882" y="1401992"/>
              <a:ext cx="1259999" cy="930909"/>
              <a:chOff x="4139952" y="2564904"/>
              <a:chExt cx="3312368" cy="2880320"/>
            </a:xfrm>
            <a:solidFill>
              <a:srgbClr val="005295"/>
            </a:solidFill>
          </p:grpSpPr>
          <p:sp>
            <p:nvSpPr>
              <p:cNvPr id="7" name="Retângulo de cantos arredondados 6"/>
              <p:cNvSpPr/>
              <p:nvPr/>
            </p:nvSpPr>
            <p:spPr>
              <a:xfrm>
                <a:off x="4139952" y="2564904"/>
                <a:ext cx="3312368" cy="288032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b="1" dirty="0"/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4705779" y="2619023"/>
                <a:ext cx="2264563" cy="104751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pt-BR" sz="1600" b="1" u="sng" dirty="0"/>
              </a:p>
            </p:txBody>
          </p:sp>
        </p:grpSp>
        <p:sp>
          <p:nvSpPr>
            <p:cNvPr id="15390" name="CaixaDeTexto 39"/>
            <p:cNvSpPr txBox="1">
              <a:spLocks noChangeArrowheads="1"/>
            </p:cNvSpPr>
            <p:nvPr/>
          </p:nvSpPr>
          <p:spPr bwMode="auto">
            <a:xfrm>
              <a:off x="3036882" y="1548081"/>
              <a:ext cx="125301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Cadastrar Barragens</a:t>
              </a:r>
            </a:p>
          </p:txBody>
        </p:sp>
      </p:grpSp>
      <p:grpSp>
        <p:nvGrpSpPr>
          <p:cNvPr id="15365" name="Grupo 59"/>
          <p:cNvGrpSpPr>
            <a:grpSpLocks/>
          </p:cNvGrpSpPr>
          <p:nvPr/>
        </p:nvGrpSpPr>
        <p:grpSpPr bwMode="auto">
          <a:xfrm>
            <a:off x="7761332" y="1191011"/>
            <a:ext cx="1323975" cy="892175"/>
            <a:chOff x="2965839" y="5201611"/>
            <a:chExt cx="1324060" cy="893478"/>
          </a:xfrm>
        </p:grpSpPr>
        <p:sp>
          <p:nvSpPr>
            <p:cNvPr id="10" name="Retângulo de cantos arredondados 9"/>
            <p:cNvSpPr/>
            <p:nvPr/>
          </p:nvSpPr>
          <p:spPr>
            <a:xfrm>
              <a:off x="2965839" y="5201611"/>
              <a:ext cx="1324060" cy="89347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b="1" dirty="0"/>
            </a:p>
          </p:txBody>
        </p:sp>
        <p:sp>
          <p:nvSpPr>
            <p:cNvPr id="15388" name="CaixaDeTexto 62"/>
            <p:cNvSpPr txBox="1">
              <a:spLocks noChangeArrowheads="1"/>
            </p:cNvSpPr>
            <p:nvPr/>
          </p:nvSpPr>
          <p:spPr bwMode="auto">
            <a:xfrm>
              <a:off x="3002602" y="5355962"/>
              <a:ext cx="125650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Fiscalizar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In-Loco</a:t>
              </a:r>
            </a:p>
          </p:txBody>
        </p:sp>
      </p:grpSp>
      <p:grpSp>
        <p:nvGrpSpPr>
          <p:cNvPr id="15366" name="Grupo 77"/>
          <p:cNvGrpSpPr>
            <a:grpSpLocks/>
          </p:cNvGrpSpPr>
          <p:nvPr/>
        </p:nvGrpSpPr>
        <p:grpSpPr bwMode="auto">
          <a:xfrm>
            <a:off x="4808581" y="1195773"/>
            <a:ext cx="1397000" cy="931862"/>
            <a:chOff x="2966839" y="3045808"/>
            <a:chExt cx="1396980" cy="930909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2966839" y="3045808"/>
              <a:ext cx="1260457" cy="93090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b="1" dirty="0"/>
            </a:p>
          </p:txBody>
        </p:sp>
        <p:sp>
          <p:nvSpPr>
            <p:cNvPr id="15386" name="CaixaDeTexto 79"/>
            <p:cNvSpPr txBox="1">
              <a:spLocks noChangeArrowheads="1"/>
            </p:cNvSpPr>
            <p:nvPr/>
          </p:nvSpPr>
          <p:spPr bwMode="auto">
            <a:xfrm>
              <a:off x="3110802" y="3192774"/>
              <a:ext cx="125301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Gerenciar Barragens</a:t>
              </a:r>
            </a:p>
          </p:txBody>
        </p:sp>
      </p:grpSp>
      <p:grpSp>
        <p:nvGrpSpPr>
          <p:cNvPr id="15367" name="Grupo 77"/>
          <p:cNvGrpSpPr>
            <a:grpSpLocks/>
          </p:cNvGrpSpPr>
          <p:nvPr/>
        </p:nvGrpSpPr>
        <p:grpSpPr bwMode="auto">
          <a:xfrm>
            <a:off x="6264319" y="1194186"/>
            <a:ext cx="1295400" cy="931863"/>
            <a:chOff x="3052829" y="2758073"/>
            <a:chExt cx="1295659" cy="930909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3052829" y="2758073"/>
              <a:ext cx="1260727" cy="93090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b="1" dirty="0"/>
            </a:p>
          </p:txBody>
        </p:sp>
        <p:sp>
          <p:nvSpPr>
            <p:cNvPr id="15384" name="CaixaDeTexto 79"/>
            <p:cNvSpPr txBox="1">
              <a:spLocks noChangeArrowheads="1"/>
            </p:cNvSpPr>
            <p:nvPr/>
          </p:nvSpPr>
          <p:spPr bwMode="auto">
            <a:xfrm>
              <a:off x="3095471" y="2844045"/>
              <a:ext cx="1253017" cy="633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pt-BR" altLang="pt-BR" sz="1600"/>
                <a:t>Relatórios </a:t>
              </a:r>
            </a:p>
            <a:p>
              <a:pPr algn="ctr">
                <a:buFontTx/>
                <a:buNone/>
              </a:pPr>
              <a:r>
                <a:rPr lang="pt-BR" altLang="pt-BR" sz="1600"/>
                <a:t>Gerenciais</a:t>
              </a:r>
            </a:p>
          </p:txBody>
        </p:sp>
      </p:grpSp>
      <p:grpSp>
        <p:nvGrpSpPr>
          <p:cNvPr id="15368" name="Grupo 77"/>
          <p:cNvGrpSpPr>
            <a:grpSpLocks/>
          </p:cNvGrpSpPr>
          <p:nvPr/>
        </p:nvGrpSpPr>
        <p:grpSpPr bwMode="auto">
          <a:xfrm>
            <a:off x="3411582" y="1216411"/>
            <a:ext cx="1323975" cy="931863"/>
            <a:chOff x="2966839" y="3045808"/>
            <a:chExt cx="1324998" cy="930909"/>
          </a:xfrm>
        </p:grpSpPr>
        <p:sp>
          <p:nvSpPr>
            <p:cNvPr id="19" name="Retângulo de cantos arredondados 18"/>
            <p:cNvSpPr/>
            <p:nvPr/>
          </p:nvSpPr>
          <p:spPr>
            <a:xfrm>
              <a:off x="2966839" y="3045808"/>
              <a:ext cx="1259861" cy="93090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b="1" dirty="0"/>
            </a:p>
          </p:txBody>
        </p:sp>
        <p:sp>
          <p:nvSpPr>
            <p:cNvPr id="15382" name="CaixaDeTexto 79"/>
            <p:cNvSpPr txBox="1">
              <a:spLocks noChangeArrowheads="1"/>
            </p:cNvSpPr>
            <p:nvPr/>
          </p:nvSpPr>
          <p:spPr bwMode="auto">
            <a:xfrm>
              <a:off x="3038820" y="3173246"/>
              <a:ext cx="1253017" cy="584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Atualizar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Informações</a:t>
              </a:r>
            </a:p>
          </p:txBody>
        </p:sp>
      </p:grpSp>
      <p:grpSp>
        <p:nvGrpSpPr>
          <p:cNvPr id="15369" name="Grupo 88"/>
          <p:cNvGrpSpPr>
            <a:grpSpLocks/>
          </p:cNvGrpSpPr>
          <p:nvPr/>
        </p:nvGrpSpPr>
        <p:grpSpPr bwMode="auto">
          <a:xfrm>
            <a:off x="2586854" y="123912"/>
            <a:ext cx="849313" cy="896937"/>
            <a:chOff x="675878" y="1852075"/>
            <a:chExt cx="1830817" cy="2230730"/>
          </a:xfrm>
        </p:grpSpPr>
        <p:pic>
          <p:nvPicPr>
            <p:cNvPr id="15379" name="Picture 6" descr="group, leader, people, team, users icon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852075"/>
              <a:ext cx="1353649" cy="135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0" name="CaixaDeTexto 90"/>
            <p:cNvSpPr txBox="1">
              <a:spLocks noChangeArrowheads="1"/>
            </p:cNvSpPr>
            <p:nvPr/>
          </p:nvSpPr>
          <p:spPr bwMode="auto">
            <a:xfrm>
              <a:off x="675878" y="3240145"/>
              <a:ext cx="1830817" cy="842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600" b="1"/>
                <a:t>DNPM </a:t>
              </a:r>
            </a:p>
          </p:txBody>
        </p:sp>
      </p:grpSp>
      <p:grpSp>
        <p:nvGrpSpPr>
          <p:cNvPr id="15370" name="Grupo 88"/>
          <p:cNvGrpSpPr>
            <a:grpSpLocks/>
          </p:cNvGrpSpPr>
          <p:nvPr/>
        </p:nvGrpSpPr>
        <p:grpSpPr bwMode="auto">
          <a:xfrm>
            <a:off x="9033605" y="133736"/>
            <a:ext cx="1143000" cy="895350"/>
            <a:chOff x="359924" y="1852075"/>
            <a:chExt cx="2462732" cy="2230730"/>
          </a:xfrm>
        </p:grpSpPr>
        <p:pic>
          <p:nvPicPr>
            <p:cNvPr id="15377" name="Picture 6" descr="group, leader, people, team, users icon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852075"/>
              <a:ext cx="1353649" cy="135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8" name="CaixaDeTexto 90"/>
            <p:cNvSpPr txBox="1">
              <a:spLocks noChangeArrowheads="1"/>
            </p:cNvSpPr>
            <p:nvPr/>
          </p:nvSpPr>
          <p:spPr bwMode="auto">
            <a:xfrm>
              <a:off x="359924" y="3240145"/>
              <a:ext cx="2462732" cy="842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600" b="1"/>
                <a:t>Minerador</a:t>
              </a:r>
            </a:p>
          </p:txBody>
        </p:sp>
      </p:grpSp>
      <p:sp>
        <p:nvSpPr>
          <p:cNvPr id="15371" name="CaixaDeTexto 42"/>
          <p:cNvSpPr txBox="1">
            <a:spLocks noChangeArrowheads="1"/>
          </p:cNvSpPr>
          <p:nvPr/>
        </p:nvSpPr>
        <p:spPr bwMode="auto">
          <a:xfrm>
            <a:off x="3520303" y="157248"/>
            <a:ext cx="14239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100"/>
              <a:t>Gestor de Sistema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100"/>
              <a:t>Fiscais</a:t>
            </a:r>
          </a:p>
        </p:txBody>
      </p:sp>
      <p:sp>
        <p:nvSpPr>
          <p:cNvPr id="15372" name="CaixaDeTexto 43"/>
          <p:cNvSpPr txBox="1">
            <a:spLocks noChangeArrowheads="1"/>
          </p:cNvSpPr>
          <p:nvPr/>
        </p:nvSpPr>
        <p:spPr bwMode="auto">
          <a:xfrm>
            <a:off x="7560405" y="238512"/>
            <a:ext cx="1422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100"/>
              <a:t>Responsável Técnico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100"/>
              <a:t>Auditor Externo</a:t>
            </a:r>
          </a:p>
        </p:txBody>
      </p:sp>
      <p:sp>
        <p:nvSpPr>
          <p:cNvPr id="15373" name="Retângulo 44"/>
          <p:cNvSpPr>
            <a:spLocks noChangeArrowheads="1"/>
          </p:cNvSpPr>
          <p:nvPr/>
        </p:nvSpPr>
        <p:spPr bwMode="auto">
          <a:xfrm>
            <a:off x="1839914" y="2501901"/>
            <a:ext cx="47529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8650" indent="-171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100" b="1"/>
              <a:t>Cadastramento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pt-BR" altLang="pt-BR" sz="1100"/>
              <a:t>Dados Básicos sobre a Barragem (Disposição e tipos de Rejeitos);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pt-BR" altLang="pt-BR" sz="1100"/>
              <a:t>Localização Geográfica (Centro da Crista);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pt-BR" altLang="pt-BR" sz="1100"/>
              <a:t>Responsáveis Técnicos;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100" b="1"/>
              <a:t>Atualizar Informações 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pt-BR" altLang="pt-BR" sz="1100"/>
              <a:t>24 vistorias anuais - </a:t>
            </a:r>
            <a:r>
              <a:rPr lang="pt-BR" altLang="pt-BR" sz="1100" i="1"/>
              <a:t>Extrato de Inspeção Regular</a:t>
            </a:r>
            <a:r>
              <a:rPr lang="pt-BR" altLang="pt-BR" sz="1100"/>
              <a:t>;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pt-BR" altLang="pt-BR" sz="1100" i="1"/>
              <a:t>Declaração de Condição de Estabilidade</a:t>
            </a:r>
            <a:r>
              <a:rPr lang="pt-BR" altLang="pt-BR" sz="1100"/>
              <a:t>;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pt-BR" altLang="pt-BR" sz="1100"/>
              <a:t>Alterações de Características Técnicas;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pt-BR" altLang="pt-BR" sz="1100"/>
              <a:t>Extrato de Inspeções Especiais;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pt-BR" altLang="pt-BR" sz="1100"/>
              <a:t>Acidentes/Incidentes;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pt-BR" altLang="pt-BR" sz="1100"/>
              <a:t>Modificações Estruturais;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pt-BR" altLang="pt-BR" sz="1100"/>
              <a:t>Revisões Periódicas;</a:t>
            </a:r>
          </a:p>
        </p:txBody>
      </p:sp>
      <p:sp>
        <p:nvSpPr>
          <p:cNvPr id="15374" name="Retângulo 44"/>
          <p:cNvSpPr>
            <a:spLocks noChangeArrowheads="1"/>
          </p:cNvSpPr>
          <p:nvPr/>
        </p:nvSpPr>
        <p:spPr bwMode="auto">
          <a:xfrm>
            <a:off x="6107114" y="2501900"/>
            <a:ext cx="475297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8650" indent="-171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100" b="1"/>
              <a:t>Gerenciar Barragens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pt-BR" altLang="pt-BR" sz="1100"/>
              <a:t>Monitorar Barragens em  Tempo Real  (Ranking de Criticidade) para priorização de fiscalização;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pt-BR" altLang="pt-BR" sz="1100"/>
              <a:t>Calcula e Classifica a Barragem na PNSB, DPA, CRI e Classe: A, B, C, D e E;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pt-BR" altLang="pt-BR" sz="1100"/>
              <a:t>Comunicação entre o Minerador e DNPM através de e-mails;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pt-BR" altLang="pt-BR" sz="1100"/>
              <a:t>Gerenciar dos Ofícios gerados pelo sistemas (Emissão e Cancelamento);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pt-BR" altLang="pt-BR" sz="1100"/>
              <a:t>Gerenciar os Períodos  ativos para a atualização das Inspeções Regulares e Assinatura da Declaração de Condição de Estabilidade;  </a:t>
            </a:r>
          </a:p>
          <a:p>
            <a:pPr lvl="1">
              <a:spcBef>
                <a:spcPct val="0"/>
              </a:spcBef>
              <a:buFontTx/>
              <a:buChar char="-"/>
            </a:pPr>
            <a:endParaRPr lang="pt-BR" altLang="pt-BR" sz="1100"/>
          </a:p>
        </p:txBody>
      </p:sp>
      <p:sp>
        <p:nvSpPr>
          <p:cNvPr id="15375" name="Retângulo 44"/>
          <p:cNvSpPr>
            <a:spLocks noChangeArrowheads="1"/>
          </p:cNvSpPr>
          <p:nvPr/>
        </p:nvSpPr>
        <p:spPr bwMode="auto">
          <a:xfrm>
            <a:off x="6122989" y="4211637"/>
            <a:ext cx="47529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8650" indent="-171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100" b="1" dirty="0"/>
              <a:t>Relatórios Gerenciais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pt-BR" altLang="pt-BR" sz="1100" dirty="0"/>
              <a:t>Relatórios Quantitativos e Qualitativos que possam suprir os questionamentos em relação as barragens; 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pt-BR" altLang="pt-BR" sz="1100" i="1" dirty="0" err="1"/>
              <a:t>Dashboards</a:t>
            </a:r>
            <a:r>
              <a:rPr lang="pt-BR" altLang="pt-BR" sz="1100" dirty="0"/>
              <a:t> (Painéis de monitoramento). </a:t>
            </a:r>
          </a:p>
        </p:txBody>
      </p:sp>
      <p:sp>
        <p:nvSpPr>
          <p:cNvPr id="15376" name="Retângulo 44"/>
          <p:cNvSpPr>
            <a:spLocks noChangeArrowheads="1"/>
          </p:cNvSpPr>
          <p:nvPr/>
        </p:nvSpPr>
        <p:spPr bwMode="auto">
          <a:xfrm>
            <a:off x="1828800" y="4597401"/>
            <a:ext cx="4510088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8650" indent="-171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100" b="1" dirty="0"/>
              <a:t>Fiscalizar </a:t>
            </a:r>
            <a:r>
              <a:rPr lang="pt-BR" altLang="pt-BR" sz="1100" b="1" dirty="0" err="1"/>
              <a:t>In-Loco</a:t>
            </a:r>
            <a:endParaRPr lang="pt-BR" altLang="pt-BR" sz="1100" b="1" dirty="0"/>
          </a:p>
          <a:p>
            <a:pPr lvl="1">
              <a:spcBef>
                <a:spcPct val="0"/>
              </a:spcBef>
              <a:buFontTx/>
              <a:buChar char="-"/>
            </a:pPr>
            <a:r>
              <a:rPr lang="pt-BR" altLang="pt-BR" sz="1100" dirty="0"/>
              <a:t>Aplicativo para dispositivo móvel contendo os formulários de fiscalização das barragens;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pt-BR" altLang="pt-BR" sz="1100" dirty="0"/>
              <a:t>Armazenar as fiscalizações realizadas;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pt-BR" altLang="pt-BR" sz="1100" dirty="0"/>
              <a:t>Integração (consulta e atualização de informações) com o </a:t>
            </a:r>
            <a:r>
              <a:rPr lang="pt-BR" altLang="pt-BR" sz="1100" dirty="0" smtClean="0"/>
              <a:t>SIGBM </a:t>
            </a:r>
            <a:r>
              <a:rPr lang="pt-BR" altLang="pt-BR" sz="1100" dirty="0"/>
              <a:t>para tomada de decisão.</a:t>
            </a:r>
            <a:endParaRPr lang="pt-BR" altLang="pt-BR" sz="1100" b="1" dirty="0"/>
          </a:p>
        </p:txBody>
      </p:sp>
      <p:sp>
        <p:nvSpPr>
          <p:cNvPr id="33" name="Retângulo 32"/>
          <p:cNvSpPr/>
          <p:nvPr/>
        </p:nvSpPr>
        <p:spPr>
          <a:xfrm>
            <a:off x="0" y="6548144"/>
            <a:ext cx="12192000" cy="309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7" name="Grupo 59"/>
          <p:cNvGrpSpPr>
            <a:grpSpLocks/>
          </p:cNvGrpSpPr>
          <p:nvPr/>
        </p:nvGrpSpPr>
        <p:grpSpPr bwMode="auto">
          <a:xfrm>
            <a:off x="9198834" y="1195130"/>
            <a:ext cx="1323975" cy="892175"/>
            <a:chOff x="2965839" y="5201611"/>
            <a:chExt cx="1324060" cy="893478"/>
          </a:xfrm>
        </p:grpSpPr>
        <p:sp>
          <p:nvSpPr>
            <p:cNvPr id="38" name="Retângulo de cantos arredondados 37"/>
            <p:cNvSpPr/>
            <p:nvPr/>
          </p:nvSpPr>
          <p:spPr>
            <a:xfrm>
              <a:off x="2965839" y="5201611"/>
              <a:ext cx="1324060" cy="89347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b="1" dirty="0"/>
            </a:p>
          </p:txBody>
        </p:sp>
        <p:sp>
          <p:nvSpPr>
            <p:cNvPr id="39" name="CaixaDeTexto 62"/>
            <p:cNvSpPr txBox="1">
              <a:spLocks noChangeArrowheads="1"/>
            </p:cNvSpPr>
            <p:nvPr/>
          </p:nvSpPr>
          <p:spPr bwMode="auto">
            <a:xfrm>
              <a:off x="3002602" y="5355962"/>
              <a:ext cx="1256505" cy="585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600" dirty="0" smtClean="0"/>
                <a:t>Público Externo</a:t>
              </a:r>
              <a:endParaRPr lang="pt-BR" altLang="pt-BR" sz="1600" dirty="0"/>
            </a:p>
          </p:txBody>
        </p:sp>
      </p:grpSp>
      <p:sp>
        <p:nvSpPr>
          <p:cNvPr id="40" name="Retângulo 44"/>
          <p:cNvSpPr>
            <a:spLocks noChangeArrowheads="1"/>
          </p:cNvSpPr>
          <p:nvPr/>
        </p:nvSpPr>
        <p:spPr bwMode="auto">
          <a:xfrm>
            <a:off x="6127106" y="4948924"/>
            <a:ext cx="47529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8650" indent="-171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100" b="1" dirty="0" smtClean="0"/>
              <a:t>Público Externo</a:t>
            </a:r>
            <a:endParaRPr lang="pt-BR" altLang="pt-BR" sz="1100" b="1" dirty="0"/>
          </a:p>
          <a:p>
            <a:pPr lvl="1">
              <a:spcBef>
                <a:spcPct val="0"/>
              </a:spcBef>
              <a:buFontTx/>
              <a:buChar char="-"/>
            </a:pPr>
            <a:r>
              <a:rPr lang="pt-BR" altLang="pt-BR" sz="1100" dirty="0" smtClean="0"/>
              <a:t>Mapas em formato </a:t>
            </a:r>
            <a:r>
              <a:rPr lang="pt-BR" altLang="pt-BR" sz="1100" dirty="0" err="1" smtClean="0"/>
              <a:t>pdf</a:t>
            </a:r>
            <a:r>
              <a:rPr lang="pt-BR" altLang="pt-BR" sz="1100" dirty="0" smtClean="0"/>
              <a:t> das barragens inseridas na PNSB e não inseridas na PNSB;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pt-BR" altLang="pt-BR" sz="1100" dirty="0" smtClean="0"/>
              <a:t>Navegabilidade via Google </a:t>
            </a:r>
            <a:r>
              <a:rPr lang="pt-BR" altLang="pt-BR" sz="1100" dirty="0" err="1" smtClean="0"/>
              <a:t>Earth</a:t>
            </a:r>
            <a:r>
              <a:rPr lang="pt-BR" altLang="pt-BR" sz="1100" dirty="0" smtClean="0"/>
              <a:t>; </a:t>
            </a:r>
            <a:endParaRPr lang="pt-BR" altLang="pt-BR" sz="1100" dirty="0"/>
          </a:p>
          <a:p>
            <a:pPr lvl="1">
              <a:spcBef>
                <a:spcPct val="0"/>
              </a:spcBef>
              <a:buFontTx/>
              <a:buChar char="-"/>
            </a:pPr>
            <a:r>
              <a:rPr lang="pt-BR" altLang="pt-BR" sz="1100" dirty="0" smtClean="0"/>
              <a:t>Classificação e Cadastro Nacional de Barragens de Mineração;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pt-BR" altLang="pt-BR" sz="1100" dirty="0" smtClean="0"/>
              <a:t>Informações por estado.</a:t>
            </a:r>
            <a:endParaRPr lang="pt-BR" altLang="pt-BR" sz="1100" dirty="0"/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1614" y="6501468"/>
            <a:ext cx="998100" cy="4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82549" y="158750"/>
            <a:ext cx="5584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600" b="1" dirty="0" smtClean="0">
                <a:solidFill>
                  <a:srgbClr val="0070C0"/>
                </a:solidFill>
                <a:latin typeface="+mn-lt"/>
              </a:rPr>
              <a:t>Itens constantes do SIGBM</a:t>
            </a:r>
            <a:endParaRPr lang="pt-BR" altLang="pt-BR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534584"/>
            <a:ext cx="12192000" cy="323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691" y="1014152"/>
            <a:ext cx="2471502" cy="493448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259415" y="1422572"/>
            <a:ext cx="1952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Informações gerais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259415" y="2325298"/>
            <a:ext cx="1362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Classificação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259415" y="2907823"/>
            <a:ext cx="240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Profissionais envolvidos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259415" y="4478377"/>
            <a:ext cx="6629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Ações cotidianas a serem reportadas pelos </a:t>
            </a:r>
          </a:p>
          <a:p>
            <a:r>
              <a:rPr lang="pt-BR" dirty="0" smtClean="0"/>
              <a:t>empreendedores/consultores regulamentadas por Portaria - sanções</a:t>
            </a:r>
            <a:endParaRPr lang="pt-BR" dirty="0"/>
          </a:p>
        </p:txBody>
      </p:sp>
      <p:sp>
        <p:nvSpPr>
          <p:cNvPr id="6" name="Chave Direita 5"/>
          <p:cNvSpPr/>
          <p:nvPr/>
        </p:nvSpPr>
        <p:spPr>
          <a:xfrm>
            <a:off x="3755634" y="1166631"/>
            <a:ext cx="224444" cy="736587"/>
          </a:xfrm>
          <a:prstGeom prst="rightBrace">
            <a:avLst>
              <a:gd name="adj1" fmla="val 8333"/>
              <a:gd name="adj2" fmla="val 4637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have Direita 12"/>
          <p:cNvSpPr/>
          <p:nvPr/>
        </p:nvSpPr>
        <p:spPr>
          <a:xfrm>
            <a:off x="3755633" y="1990557"/>
            <a:ext cx="224444" cy="95622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have Direita 13"/>
          <p:cNvSpPr/>
          <p:nvPr/>
        </p:nvSpPr>
        <p:spPr>
          <a:xfrm>
            <a:off x="3755633" y="3017908"/>
            <a:ext cx="224444" cy="23437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have Direita 14"/>
          <p:cNvSpPr/>
          <p:nvPr/>
        </p:nvSpPr>
        <p:spPr>
          <a:xfrm>
            <a:off x="3755633" y="3323404"/>
            <a:ext cx="224444" cy="260245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1236690" y="1948505"/>
            <a:ext cx="2518943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236691" y="2989354"/>
            <a:ext cx="2518943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1236690" y="3285622"/>
            <a:ext cx="2518943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m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1614" y="6501468"/>
            <a:ext cx="998100" cy="4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5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82549" y="70968"/>
            <a:ext cx="26606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600" b="1" dirty="0" smtClean="0">
                <a:solidFill>
                  <a:srgbClr val="0070C0"/>
                </a:solidFill>
                <a:latin typeface="+mn-lt"/>
              </a:rPr>
              <a:t>Informações gerais</a:t>
            </a:r>
            <a:endParaRPr lang="pt-BR" altLang="pt-BR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534584"/>
            <a:ext cx="12192000" cy="323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11" y="1562793"/>
            <a:ext cx="1912483" cy="381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8966" y="3084022"/>
            <a:ext cx="6733954" cy="3052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tângulo Arredondado 10"/>
          <p:cNvSpPr/>
          <p:nvPr/>
        </p:nvSpPr>
        <p:spPr>
          <a:xfrm>
            <a:off x="714911" y="1562793"/>
            <a:ext cx="1912483" cy="665018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7823" y="282568"/>
            <a:ext cx="4375077" cy="3385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Agrupar 13"/>
          <p:cNvGrpSpPr/>
          <p:nvPr/>
        </p:nvGrpSpPr>
        <p:grpSpPr>
          <a:xfrm>
            <a:off x="3027215" y="606828"/>
            <a:ext cx="4366575" cy="3737401"/>
            <a:chOff x="3027215" y="606828"/>
            <a:chExt cx="4366575" cy="3737401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27215" y="606828"/>
              <a:ext cx="4366575" cy="37374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Retângulo 11"/>
            <p:cNvSpPr/>
            <p:nvPr/>
          </p:nvSpPr>
          <p:spPr>
            <a:xfrm>
              <a:off x="4937760" y="1180407"/>
              <a:ext cx="623455" cy="908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5" name="Imagem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1614" y="6501468"/>
            <a:ext cx="998100" cy="4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8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/>
          <p:cNvSpPr txBox="1">
            <a:spLocks noChangeArrowheads="1"/>
          </p:cNvSpPr>
          <p:nvPr/>
        </p:nvSpPr>
        <p:spPr bwMode="auto">
          <a:xfrm>
            <a:off x="238124" y="0"/>
            <a:ext cx="86564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rgbClr val="0070C0"/>
                </a:solidFill>
                <a:latin typeface="+mn-lt"/>
              </a:rPr>
              <a:t>Gerenciar – Ranking das Barragens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34584"/>
            <a:ext cx="12192000" cy="323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/>
          <p:cNvGrpSpPr/>
          <p:nvPr/>
        </p:nvGrpSpPr>
        <p:grpSpPr>
          <a:xfrm>
            <a:off x="349115" y="521334"/>
            <a:ext cx="11493769" cy="5553995"/>
            <a:chOff x="349115" y="521334"/>
            <a:chExt cx="11493769" cy="5553995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115" y="521334"/>
              <a:ext cx="11493769" cy="55539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Retângulo 2"/>
            <p:cNvSpPr/>
            <p:nvPr/>
          </p:nvSpPr>
          <p:spPr>
            <a:xfrm>
              <a:off x="1712422" y="3906982"/>
              <a:ext cx="4946073" cy="20449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9" name="Imagem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1614" y="6501468"/>
            <a:ext cx="998100" cy="4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1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4043364" y="2405449"/>
            <a:ext cx="3455987" cy="2123658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pt-B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pitchFamily="4" charset="0"/>
              </a:rPr>
              <a:t>Agradecido pela atenção!</a:t>
            </a:r>
          </a:p>
          <a:p>
            <a:pPr algn="ctr" eaLnBrk="1" hangingPunct="1">
              <a:defRPr/>
            </a:pPr>
            <a:endParaRPr lang="pt-BR" sz="44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pitchFamily="4" charset="0"/>
            </a:endParaRPr>
          </a:p>
        </p:txBody>
      </p:sp>
      <p:pic>
        <p:nvPicPr>
          <p:cNvPr id="8" name="Picture 2" descr="http://institutoejam.com.br/wp-content/uploads/2013/01/ministerio-de-minas-e-energia.jpg"/>
          <p:cNvPicPr>
            <a:picLocks noChangeAspect="1" noChangeArrowheads="1"/>
          </p:cNvPicPr>
          <p:nvPr/>
        </p:nvPicPr>
        <p:blipFill>
          <a:blip r:embed="rId2"/>
          <a:srcRect l="42065" t="35635" b="47061"/>
          <a:stretch>
            <a:fillRect/>
          </a:stretch>
        </p:blipFill>
        <p:spPr bwMode="auto">
          <a:xfrm>
            <a:off x="4856957" y="620928"/>
            <a:ext cx="1149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3" y="117606"/>
            <a:ext cx="1625849" cy="84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6534584"/>
            <a:ext cx="12192000" cy="323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1614" y="6501468"/>
            <a:ext cx="998100" cy="4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6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403940" y="1318360"/>
            <a:ext cx="1132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pt-BR" sz="2000" b="1" dirty="0" smtClean="0">
                <a:solidFill>
                  <a:srgbClr val="0070C0"/>
                </a:solidFill>
              </a:rPr>
              <a:t>1) Contextualização da Política Nacional de Segurança de Barragens </a:t>
            </a:r>
            <a:r>
              <a:rPr lang="pt-BR" sz="2000" b="1" dirty="0">
                <a:solidFill>
                  <a:srgbClr val="0070C0"/>
                </a:solidFill>
              </a:rPr>
              <a:t>-</a:t>
            </a:r>
            <a:r>
              <a:rPr lang="pt-BR" sz="2000" b="1" dirty="0" smtClean="0">
                <a:solidFill>
                  <a:srgbClr val="0070C0"/>
                </a:solidFill>
              </a:rPr>
              <a:t> PNSB: Lei 12.334/2010.</a:t>
            </a:r>
          </a:p>
          <a:p>
            <a:pPr marL="457200" indent="-457200" algn="just"/>
            <a:endParaRPr lang="pt-BR" sz="2000" b="1" dirty="0">
              <a:solidFill>
                <a:srgbClr val="0070C0"/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889833" y="454186"/>
            <a:ext cx="9820831" cy="573903"/>
          </a:xfrm>
          <a:prstGeom prst="rect">
            <a:avLst/>
          </a:prstGeom>
          <a:extLst/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rgbClr val="0070C0"/>
                </a:solidFill>
              </a:rPr>
              <a:t>Agenda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2058619" y="2849233"/>
            <a:ext cx="9760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pt-BR" sz="2000" b="1" dirty="0" smtClean="0">
                <a:solidFill>
                  <a:srgbClr val="0070C0"/>
                </a:solidFill>
              </a:rPr>
              <a:t>3) Medidas adotadas pós 2015 - Evolução Normativa com a Portaria DNPM 70.389/2017 e </a:t>
            </a:r>
            <a:r>
              <a:rPr lang="pt-BR" sz="2000" b="1" dirty="0">
                <a:solidFill>
                  <a:srgbClr val="0070C0"/>
                </a:solidFill>
              </a:rPr>
              <a:t>construção </a:t>
            </a:r>
            <a:r>
              <a:rPr lang="pt-BR" sz="2000" b="1" dirty="0" smtClean="0">
                <a:solidFill>
                  <a:srgbClr val="0070C0"/>
                </a:solidFill>
              </a:rPr>
              <a:t>do SIGBM </a:t>
            </a:r>
            <a:r>
              <a:rPr lang="pt-BR" sz="2000" b="1" dirty="0">
                <a:solidFill>
                  <a:srgbClr val="0070C0"/>
                </a:solidFill>
              </a:rPr>
              <a:t>- Sistema Integrado em Gestão das Barragens de </a:t>
            </a:r>
            <a:r>
              <a:rPr lang="pt-BR" sz="2000" b="1" dirty="0" smtClean="0">
                <a:solidFill>
                  <a:srgbClr val="0070C0"/>
                </a:solidFill>
              </a:rPr>
              <a:t>Mineração. 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992868" y="1973330"/>
            <a:ext cx="11542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pt-BR" sz="2000" b="1" dirty="0">
                <a:solidFill>
                  <a:srgbClr val="0070C0"/>
                </a:solidFill>
              </a:rPr>
              <a:t>2) Histórico da implementação da PNSB no Setor Mineral Brasileiro – Medidas e Ações</a:t>
            </a:r>
          </a:p>
          <a:p>
            <a:pPr marL="457200" indent="-457200" algn="just"/>
            <a:r>
              <a:rPr lang="pt-BR" sz="2000" b="1" dirty="0">
                <a:solidFill>
                  <a:srgbClr val="0070C0"/>
                </a:solidFill>
              </a:rPr>
              <a:t>     Adotadas antes de novembro de 2015.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3102846" y="3867362"/>
            <a:ext cx="7028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/>
            <a:r>
              <a:rPr lang="pt-BR" sz="2000" b="1" dirty="0" smtClean="0">
                <a:solidFill>
                  <a:srgbClr val="0070C0"/>
                </a:solidFill>
              </a:rPr>
              <a:t>4) Medidas adotadas pós janeiro de 2019. Propostas legislativas.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124521" y="4758165"/>
            <a:ext cx="2639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/>
            <a:r>
              <a:rPr lang="pt-BR" sz="2000" b="1" dirty="0">
                <a:solidFill>
                  <a:srgbClr val="0070C0"/>
                </a:solidFill>
              </a:rPr>
              <a:t>5</a:t>
            </a:r>
            <a:r>
              <a:rPr lang="pt-BR" sz="2000" b="1" dirty="0" smtClean="0">
                <a:solidFill>
                  <a:srgbClr val="0070C0"/>
                </a:solidFill>
              </a:rPr>
              <a:t>) </a:t>
            </a:r>
            <a:r>
              <a:rPr lang="pt-BR" sz="2000" b="1" i="1" dirty="0" smtClean="0">
                <a:solidFill>
                  <a:srgbClr val="0070C0"/>
                </a:solidFill>
              </a:rPr>
              <a:t>Considerações Finais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6534584"/>
            <a:ext cx="12192000" cy="323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1614" y="6501468"/>
            <a:ext cx="998100" cy="4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 bwMode="auto">
          <a:xfrm>
            <a:off x="2862611" y="253249"/>
            <a:ext cx="5843587" cy="686089"/>
          </a:xfrm>
          <a:ex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+mn-lt"/>
              </a:rPr>
              <a:t>Conceitos na Lei 12.334/2010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79650" y="1484314"/>
            <a:ext cx="8229600" cy="4389437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pt-BR" sz="2000" dirty="0">
                <a:latin typeface="Arial Narrow" panose="020B0606020202030204" pitchFamily="34" charset="0"/>
              </a:rPr>
              <a:t>	Importantes definições advindas da Lei 12.334/10: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marL="736092" lvl="1" indent="-342900" algn="just">
              <a:buFont typeface="+mj-lt"/>
              <a:buAutoNum type="arabicPeriod"/>
              <a:defRPr/>
            </a:pPr>
            <a:r>
              <a:rPr lang="pt-BR" sz="2000" dirty="0">
                <a:latin typeface="Arial Narrow" panose="020B0606020202030204" pitchFamily="34" charset="0"/>
              </a:rPr>
              <a:t>Órgão fiscalizador: autoridade do poder público responsável pelas ações de </a:t>
            </a:r>
            <a:r>
              <a:rPr lang="pt-BR" sz="2000" u="sng" dirty="0">
                <a:latin typeface="Arial Narrow" panose="020B0606020202030204" pitchFamily="34" charset="0"/>
              </a:rPr>
              <a:t>fiscalização</a:t>
            </a:r>
            <a:r>
              <a:rPr lang="pt-BR" sz="2000" dirty="0">
                <a:latin typeface="Arial Narrow" panose="020B0606020202030204" pitchFamily="34" charset="0"/>
              </a:rPr>
              <a:t> da segurança da barragem de sua competência (</a:t>
            </a:r>
            <a:r>
              <a:rPr lang="pt-BR" sz="2000" i="1" dirty="0">
                <a:latin typeface="Arial Narrow" panose="020B0606020202030204" pitchFamily="34" charset="0"/>
              </a:rPr>
              <a:t>Art. 2</a:t>
            </a:r>
            <a:r>
              <a:rPr lang="pt-BR" sz="2000" i="1" baseline="30000" dirty="0">
                <a:latin typeface="Arial Narrow" panose="020B0606020202030204" pitchFamily="34" charset="0"/>
              </a:rPr>
              <a:t>º</a:t>
            </a:r>
            <a:r>
              <a:rPr lang="pt-BR" sz="2000" dirty="0">
                <a:latin typeface="Arial Narrow" panose="020B0606020202030204" pitchFamily="34" charset="0"/>
              </a:rPr>
              <a:t>, </a:t>
            </a:r>
            <a:r>
              <a:rPr lang="pt-BR" sz="2000" b="1" i="1" dirty="0">
                <a:latin typeface="Arial Narrow" panose="020B0606020202030204" pitchFamily="34" charset="0"/>
              </a:rPr>
              <a:t>inciso V</a:t>
            </a:r>
            <a:r>
              <a:rPr lang="pt-BR" sz="2000" dirty="0">
                <a:latin typeface="Arial Narrow" panose="020B0606020202030204" pitchFamily="34" charset="0"/>
              </a:rPr>
              <a:t>), mais comandos específicos do Art. 16;</a:t>
            </a:r>
          </a:p>
          <a:p>
            <a:pPr marL="736092" lvl="1" indent="-342900" algn="just">
              <a:buFont typeface="+mj-lt"/>
              <a:buAutoNum type="arabicPeriod"/>
              <a:defRPr/>
            </a:pPr>
            <a:r>
              <a:rPr lang="pt-BR" sz="2000" dirty="0">
                <a:latin typeface="Arial Narrow" panose="020B0606020202030204" pitchFamily="34" charset="0"/>
              </a:rPr>
              <a:t>O </a:t>
            </a:r>
            <a:r>
              <a:rPr lang="pt-BR" sz="2000" b="1" u="sng" dirty="0">
                <a:latin typeface="Arial Narrow" panose="020B0606020202030204" pitchFamily="34" charset="0"/>
              </a:rPr>
              <a:t>empreendedor é o responsável legal pela segurança da barragem</a:t>
            </a:r>
            <a:r>
              <a:rPr lang="pt-BR" sz="2000" dirty="0">
                <a:latin typeface="Arial Narrow" panose="020B0606020202030204" pitchFamily="34" charset="0"/>
              </a:rPr>
              <a:t>, cabendo-lhe o desenvolvimento de ações para </a:t>
            </a:r>
            <a:r>
              <a:rPr lang="pt-BR" sz="2000" dirty="0" err="1">
                <a:latin typeface="Arial Narrow" panose="020B0606020202030204" pitchFamily="34" charset="0"/>
              </a:rPr>
              <a:t>garantí-la</a:t>
            </a:r>
            <a:r>
              <a:rPr lang="pt-BR" sz="2000" dirty="0">
                <a:latin typeface="Arial Narrow" panose="020B0606020202030204" pitchFamily="34" charset="0"/>
              </a:rPr>
              <a:t> (</a:t>
            </a:r>
            <a:r>
              <a:rPr lang="pt-BR" sz="2000" i="1" dirty="0">
                <a:latin typeface="Arial Narrow" panose="020B0606020202030204" pitchFamily="34" charset="0"/>
              </a:rPr>
              <a:t>Art. 4</a:t>
            </a:r>
            <a:r>
              <a:rPr lang="pt-BR" sz="2000" i="1" baseline="30000" dirty="0">
                <a:latin typeface="Arial Narrow" panose="020B0606020202030204" pitchFamily="34" charset="0"/>
              </a:rPr>
              <a:t>º</a:t>
            </a:r>
            <a:r>
              <a:rPr lang="pt-BR" sz="2000" i="1" dirty="0">
                <a:latin typeface="Arial Narrow" panose="020B0606020202030204" pitchFamily="34" charset="0"/>
              </a:rPr>
              <a:t>, inciso III</a:t>
            </a:r>
            <a:r>
              <a:rPr lang="pt-BR" sz="2000" dirty="0">
                <a:latin typeface="Arial Narrow" panose="020B0606020202030204" pitchFamily="34" charset="0"/>
              </a:rPr>
              <a:t>);</a:t>
            </a:r>
          </a:p>
          <a:p>
            <a:pPr marL="736092" lvl="1" indent="-342900" algn="just">
              <a:buFont typeface="+mj-lt"/>
              <a:buAutoNum type="arabicPeriod"/>
              <a:defRPr/>
            </a:pPr>
            <a:r>
              <a:rPr lang="pt-BR" sz="2000" dirty="0">
                <a:latin typeface="Arial Narrow" panose="020B0606020202030204" pitchFamily="34" charset="0"/>
              </a:rPr>
              <a:t>A fiscalização da segurança de barragens caberá, </a:t>
            </a:r>
            <a:r>
              <a:rPr lang="pt-BR" sz="2000" b="1" i="1" dirty="0">
                <a:latin typeface="Arial Narrow" panose="020B0606020202030204" pitchFamily="34" charset="0"/>
              </a:rPr>
              <a:t>sem prejuízo das ações fiscalizatórias dos órgãos ambientais integrantes do Sistema Nacional do Meio Ambiente (</a:t>
            </a:r>
            <a:r>
              <a:rPr lang="pt-BR" sz="2000" b="1" i="1" dirty="0" err="1">
                <a:latin typeface="Arial Narrow" panose="020B0606020202030204" pitchFamily="34" charset="0"/>
              </a:rPr>
              <a:t>Sisnama</a:t>
            </a:r>
            <a:r>
              <a:rPr lang="pt-BR" sz="2000" b="1" i="1" dirty="0">
                <a:latin typeface="Arial Narrow" panose="020B0606020202030204" pitchFamily="34" charset="0"/>
              </a:rPr>
              <a:t>) </a:t>
            </a:r>
            <a:r>
              <a:rPr lang="pt-BR" sz="2000" dirty="0">
                <a:latin typeface="Arial Narrow" panose="020B0606020202030204" pitchFamily="34" charset="0"/>
              </a:rPr>
              <a:t>(</a:t>
            </a:r>
            <a:r>
              <a:rPr lang="pt-BR" sz="2000" i="1" dirty="0">
                <a:latin typeface="Arial Narrow" panose="020B0606020202030204" pitchFamily="34" charset="0"/>
              </a:rPr>
              <a:t>Art. 5</a:t>
            </a:r>
            <a:r>
              <a:rPr lang="pt-BR" sz="2000" i="1" u="sng" baseline="30000" dirty="0">
                <a:latin typeface="Arial Narrow" panose="020B0606020202030204" pitchFamily="34" charset="0"/>
              </a:rPr>
              <a:t>o</a:t>
            </a:r>
            <a:r>
              <a:rPr lang="pt-BR" sz="2000" dirty="0">
                <a:latin typeface="Arial Narrow" panose="020B0606020202030204" pitchFamily="34" charset="0"/>
              </a:rPr>
              <a:t>):</a:t>
            </a:r>
          </a:p>
          <a:p>
            <a:pPr marL="393192" lvl="1" indent="0" algn="just">
              <a:buNone/>
              <a:defRPr/>
            </a:pPr>
            <a:r>
              <a:rPr lang="pt-BR" sz="2000" dirty="0">
                <a:latin typeface="Arial Narrow" panose="020B0606020202030204" pitchFamily="34" charset="0"/>
              </a:rPr>
              <a:t>	(...) </a:t>
            </a:r>
          </a:p>
          <a:p>
            <a:pPr marL="393192" lvl="1" indent="0" algn="just">
              <a:buNone/>
              <a:defRPr/>
            </a:pPr>
            <a:r>
              <a:rPr lang="pt-BR" sz="2000" dirty="0">
                <a:latin typeface="Arial Narrow" panose="020B0606020202030204" pitchFamily="34" charset="0"/>
              </a:rPr>
              <a:t>	III - à entidade outorgante de direitos minerários para fins de disposição final</a:t>
            </a:r>
          </a:p>
          <a:p>
            <a:pPr marL="393192" lvl="1" indent="0" algn="just">
              <a:buNone/>
              <a:defRPr/>
            </a:pPr>
            <a:r>
              <a:rPr lang="pt-BR" sz="2000" dirty="0">
                <a:latin typeface="Arial Narrow" panose="020B0606020202030204" pitchFamily="34" charset="0"/>
              </a:rPr>
              <a:t>               ou temporária de rejeitos;</a:t>
            </a:r>
          </a:p>
          <a:p>
            <a:pPr marL="640080" lvl="1" indent="-246888" algn="just">
              <a:buFont typeface="Wingdings 2"/>
              <a:buChar char=""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marL="640080" lvl="1" indent="-246888" algn="just">
              <a:buFont typeface="Wingdings 2"/>
              <a:buChar char=""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marL="640080" lvl="1" indent="-246888" algn="just">
              <a:buFont typeface="Wingdings 2"/>
              <a:buChar char=""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marL="640080" lvl="1" indent="-246888" algn="just">
              <a:buFont typeface="Wingdings 2"/>
              <a:buChar char=""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marL="640080" lvl="1" indent="-246888" algn="just">
              <a:buFont typeface="Wingdings 2"/>
              <a:buChar char=""/>
              <a:defRPr/>
            </a:pPr>
            <a:endParaRPr lang="pt-BR" sz="2000" dirty="0">
              <a:latin typeface="Arial Narrow" panose="020B0606020202030204" pitchFamily="34" charset="0"/>
            </a:endParaRPr>
          </a:p>
          <a:p>
            <a:pPr marL="640080" lvl="1" indent="-246888" algn="just">
              <a:buFont typeface="Wingdings 2"/>
              <a:buChar char=""/>
              <a:defRPr/>
            </a:pPr>
            <a:endParaRPr lang="pt-BR" sz="2000" dirty="0">
              <a:latin typeface="Arial Narrow" panose="020B0606020202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534584"/>
            <a:ext cx="12192000" cy="323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1614" y="6501468"/>
            <a:ext cx="998100" cy="4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536359" y="-110055"/>
            <a:ext cx="10690167" cy="986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0070C0"/>
                </a:solidFill>
                <a:latin typeface="+mn-lt"/>
              </a:rPr>
              <a:t>Política Nacional de Segurança de Barragens</a:t>
            </a:r>
            <a:endParaRPr lang="pt-BR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01567" y="815353"/>
            <a:ext cx="6503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 smtClean="0">
                <a:solidFill>
                  <a:srgbClr val="0070C0"/>
                </a:solidFill>
              </a:rPr>
              <a:t>Órgãos fiscalizadores – âmbito federal, estadual e municipal</a:t>
            </a:r>
            <a:endParaRPr lang="pt-BR" sz="2000" b="1" i="1" dirty="0">
              <a:solidFill>
                <a:srgbClr val="0070C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9905" y="2217807"/>
            <a:ext cx="4636786" cy="2979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tângulo 1"/>
          <p:cNvSpPr/>
          <p:nvPr/>
        </p:nvSpPr>
        <p:spPr>
          <a:xfrm>
            <a:off x="810085" y="1954830"/>
            <a:ext cx="6096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Lei 12.334/2010</a:t>
            </a:r>
          </a:p>
          <a:p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(...)</a:t>
            </a:r>
          </a:p>
          <a:p>
            <a:r>
              <a:rPr lang="pt-BR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Art</a:t>
            </a:r>
            <a:r>
              <a:rPr lang="pt-BR" i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pt-BR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5º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A fiscalização da segurança de barragens caberá, sem prejuízo das ações fiscalizatórias</a:t>
            </a:r>
            <a:b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dos órgãos ambientais integrantes do Sistema Nacional do Meio Ambiente (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</a:rPr>
              <a:t>Sisnama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):</a:t>
            </a:r>
            <a:b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(...)</a:t>
            </a:r>
          </a:p>
          <a:p>
            <a:r>
              <a:rPr lang="pt-BR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III </a:t>
            </a:r>
            <a:r>
              <a:rPr lang="pt-BR" b="1" u="sng" dirty="0">
                <a:solidFill>
                  <a:srgbClr val="000000"/>
                </a:solidFill>
                <a:latin typeface="Calibri" panose="020F0502020204030204" pitchFamily="34" charset="0"/>
              </a:rPr>
              <a:t>- à entidade outorgante de direitos minerários para fins de disposição final ou temporária </a:t>
            </a:r>
            <a:r>
              <a:rPr lang="pt-BR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 rejeitos; </a:t>
            </a:r>
            <a:r>
              <a:rPr lang="pt-BR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(MME e DNPM/ANM)</a:t>
            </a:r>
          </a:p>
          <a:p>
            <a:endParaRPr lang="pt-BR" sz="12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IV – à entidade que forneceu a licença ambiental de instalação e operação para fins de disposição de resíduos industriais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pt-BR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pt-BR" sz="12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OEMAs</a:t>
            </a:r>
            <a:r>
              <a:rPr lang="pt-BR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ou IBAMA)</a:t>
            </a:r>
            <a:endParaRPr lang="pt-BR" sz="12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0" y="6534584"/>
            <a:ext cx="12192000" cy="323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1614" y="6501468"/>
            <a:ext cx="998100" cy="4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1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/>
          <p:cNvSpPr txBox="1">
            <a:spLocks/>
          </p:cNvSpPr>
          <p:nvPr/>
        </p:nvSpPr>
        <p:spPr>
          <a:xfrm>
            <a:off x="345196" y="312549"/>
            <a:ext cx="9820831" cy="573903"/>
          </a:xfrm>
          <a:prstGeom prst="rect">
            <a:avLst/>
          </a:prstGeom>
          <a:extLst/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rgbClr val="0070C0"/>
                </a:solidFill>
              </a:rPr>
              <a:t>Histórico legal - Resumo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6310184"/>
            <a:ext cx="12192000" cy="54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740" y="6274387"/>
            <a:ext cx="1366707" cy="56215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14721" y="869616"/>
            <a:ext cx="1029108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2009-2010: Participação na discussão da elaboração da Lei 12.334/2010;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2011: </a:t>
            </a:r>
            <a:r>
              <a:rPr lang="pt-BR" sz="1600" dirty="0"/>
              <a:t>Participação </a:t>
            </a:r>
            <a:r>
              <a:rPr lang="pt-BR" sz="1600" dirty="0" smtClean="0"/>
              <a:t>no GT Interministerial para proposta de criação da Resolução CNRH nº 143/2012;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2012: Publicação da Portaria DNPM nº 416/2012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i="1" dirty="0" smtClean="0"/>
              <a:t>Cria </a:t>
            </a:r>
            <a:r>
              <a:rPr lang="pt-BR" sz="1400" i="1" dirty="0"/>
              <a:t>o Cadastro Nacional de Barragens de Mineração e dispõe sobre o Plano de Segurança, Revisão Periódica de Segurança e Inspeções Regulares e Especiais de Segurança das Barragens de Mineração conforme a Lei nº 12.334, de 20 de setembro de 2010, que dispõe sobre a Política Nacional de Segurança de Barragens. </a:t>
            </a:r>
            <a:endParaRPr lang="pt-BR" sz="1400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2013: Publicação da Portaria DNPM nº 526/2013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i="1" dirty="0" smtClean="0"/>
              <a:t>Estabelece </a:t>
            </a:r>
            <a:r>
              <a:rPr lang="pt-BR" sz="1400" i="1" dirty="0"/>
              <a:t>a periodicidade de atualização e revisão, a qualificação do responsável técnico, o conteúdo mínimo e o nível de detalhamento do Plano de Ação de Emergência das Barragens de Mineração (PAEBM) , conforme art. 8°, 11 e 12 da Lei n° 12.334, de 20 de setembro de 2010, que estabelece a Política Nacional de Segurança de Barragens (PNSB), e art. 8º da Portaria nº 416, de 3 de setembro de 2012</a:t>
            </a:r>
            <a:r>
              <a:rPr lang="pt-BR" sz="1400" i="1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400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prstClr val="black"/>
                </a:solidFill>
              </a:rPr>
              <a:t>2016: Suspendeu a análise de Planos de Aproveitamento Econômico de empreendimentos com barragens a montante;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1600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prstClr val="black"/>
                </a:solidFill>
              </a:rPr>
              <a:t>2017: Publicação da Portaria DNPM nº 70.389/2017 e revogação da 416/2012 e 526/2013 e início da operação do SIGBM (Sistema Integrado de Gestão de Segurança de Barragens de Mineração).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prstClr val="black"/>
                </a:solidFill>
              </a:rPr>
              <a:t>2019: Publicação da Resolução ANM nº 04, de 15 de fevereiro de 2019 que proibiu tacitamente novas construções ou alteamentos a montante além de dar prazo para a desativação destas estruturas além de outras determinações.</a:t>
            </a:r>
            <a:endParaRPr lang="pt-BR" sz="1600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19501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2"/>
          <p:cNvSpPr>
            <a:spLocks noChangeArrowheads="1"/>
          </p:cNvSpPr>
          <p:nvPr/>
        </p:nvSpPr>
        <p:spPr bwMode="auto">
          <a:xfrm>
            <a:off x="3257783" y="157232"/>
            <a:ext cx="5726824" cy="400110"/>
          </a:xfrm>
          <a:prstGeom prst="rect">
            <a:avLst/>
          </a:prstGeom>
          <a:noFill/>
          <a:extLst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rgbClr val="0070C0"/>
                </a:solidFill>
              </a:rPr>
              <a:t>CADASTRO DE BARRAGENS DE MINERAÇÃO - BRASIL</a:t>
            </a:r>
          </a:p>
        </p:txBody>
      </p:sp>
      <p:pic>
        <p:nvPicPr>
          <p:cNvPr id="9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3" y="117606"/>
            <a:ext cx="1625849" cy="84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871" y="807028"/>
            <a:ext cx="4666415" cy="307310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12" y="4013442"/>
            <a:ext cx="3944091" cy="24195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601" y="4013442"/>
            <a:ext cx="3781973" cy="2426681"/>
          </a:xfrm>
          <a:prstGeom prst="rect">
            <a:avLst/>
          </a:prstGeom>
        </p:spPr>
      </p:pic>
      <p:pic>
        <p:nvPicPr>
          <p:cNvPr id="10" name="Imagem 9" descr="10-1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39" y="4015047"/>
            <a:ext cx="3361719" cy="24404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ângulo 10"/>
          <p:cNvSpPr/>
          <p:nvPr/>
        </p:nvSpPr>
        <p:spPr>
          <a:xfrm>
            <a:off x="0" y="6534584"/>
            <a:ext cx="12192000" cy="323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1614" y="6501468"/>
            <a:ext cx="998100" cy="4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22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tretch>
            <a:fillRect/>
          </a:stretch>
        </p:blipFill>
        <p:spPr>
          <a:xfrm>
            <a:off x="2372498" y="601362"/>
            <a:ext cx="7768280" cy="524750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6534584"/>
            <a:ext cx="12192000" cy="323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1614" y="6501468"/>
            <a:ext cx="998100" cy="4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36230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0" y="1683657"/>
            <a:ext cx="12192000" cy="359954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84297" y="2971528"/>
            <a:ext cx="8201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Evolução normativa ANM</a:t>
            </a:r>
            <a:endParaRPr lang="pt-BR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63352" y="3690418"/>
            <a:ext cx="5976664" cy="4421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63352" y="3745640"/>
            <a:ext cx="510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Segurança de Barragens de Mineração</a:t>
            </a:r>
            <a:endParaRPr lang="pt-BR" sz="2400" b="1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2040" y="164598"/>
            <a:ext cx="9760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pt-BR" sz="2000" b="1" dirty="0" smtClean="0">
                <a:solidFill>
                  <a:schemeClr val="bg1"/>
                </a:solidFill>
              </a:rPr>
              <a:t>3) Medidas adotadas pós 2015 - Evolução Normativa com a Portaria DNPM 70.389/2017 e </a:t>
            </a:r>
            <a:r>
              <a:rPr lang="pt-BR" sz="2000" b="1" dirty="0">
                <a:solidFill>
                  <a:schemeClr val="bg1"/>
                </a:solidFill>
              </a:rPr>
              <a:t>construção </a:t>
            </a:r>
            <a:r>
              <a:rPr lang="pt-BR" sz="2000" b="1" dirty="0" smtClean="0">
                <a:solidFill>
                  <a:schemeClr val="bg1"/>
                </a:solidFill>
              </a:rPr>
              <a:t>do SIGBM </a:t>
            </a:r>
            <a:r>
              <a:rPr lang="pt-BR" sz="2000" b="1" dirty="0">
                <a:solidFill>
                  <a:schemeClr val="bg1"/>
                </a:solidFill>
              </a:rPr>
              <a:t>- Sistema Integrado em Gestão das Barragens de </a:t>
            </a:r>
            <a:r>
              <a:rPr lang="pt-BR" sz="2000" b="1" dirty="0" smtClean="0">
                <a:solidFill>
                  <a:schemeClr val="bg1"/>
                </a:solidFill>
              </a:rPr>
              <a:t>Mineração. </a:t>
            </a:r>
          </a:p>
        </p:txBody>
      </p:sp>
    </p:spTree>
    <p:extLst>
      <p:ext uri="{BB962C8B-B14F-4D97-AF65-F5344CB8AC3E}">
        <p14:creationId xmlns:p14="http://schemas.microsoft.com/office/powerpoint/2010/main" val="25356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404"/>
            <a:ext cx="9492049" cy="710385"/>
          </a:xfrm>
        </p:spPr>
        <p:txBody>
          <a:bodyPr>
            <a:norm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Evolução normativa - PORTARIA DNPM 70.389/2017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757" y="264200"/>
            <a:ext cx="3867110" cy="570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01" y="1088256"/>
            <a:ext cx="3562256" cy="4342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849" y="1088256"/>
            <a:ext cx="2921398" cy="4342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Seta para a direita 16"/>
          <p:cNvSpPr/>
          <p:nvPr/>
        </p:nvSpPr>
        <p:spPr>
          <a:xfrm rot="19937546">
            <a:off x="7222439" y="3246805"/>
            <a:ext cx="688426" cy="556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Multiplicar 17"/>
          <p:cNvSpPr/>
          <p:nvPr/>
        </p:nvSpPr>
        <p:spPr>
          <a:xfrm>
            <a:off x="68240" y="2033518"/>
            <a:ext cx="6646460" cy="3220872"/>
          </a:xfrm>
          <a:prstGeom prst="mathMultiply">
            <a:avLst>
              <a:gd name="adj1" fmla="val 86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0" y="6534584"/>
            <a:ext cx="12192000" cy="323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1614" y="6501468"/>
            <a:ext cx="998100" cy="4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4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1505</Words>
  <Application>Microsoft Office PowerPoint</Application>
  <PresentationFormat>Widescreen</PresentationFormat>
  <Paragraphs>177</Paragraphs>
  <Slides>19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Times New Roman</vt:lpstr>
      <vt:lpstr>Wingdings 2</vt:lpstr>
      <vt:lpstr>Tema do Office</vt:lpstr>
      <vt:lpstr>1_Tema do Office</vt:lpstr>
      <vt:lpstr>Apresentação do PowerPoint</vt:lpstr>
      <vt:lpstr>Apresentação do PowerPoint</vt:lpstr>
      <vt:lpstr>Conceitos na Lei 12.334/2010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Evolução normativa - PORTARIA DNPM 70.389/2017</vt:lpstr>
      <vt:lpstr>Apresentação do PowerPoint</vt:lpstr>
      <vt:lpstr>Apresentação do PowerPoint</vt:lpstr>
      <vt:lpstr>Evolução normativa – RESOLUÇÃO ANM Nº 04/2019</vt:lpstr>
      <vt:lpstr>Apresentação do PowerPoint</vt:lpstr>
      <vt:lpstr>SIGBM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</dc:creator>
  <cp:lastModifiedBy>Kiomar Oguino</cp:lastModifiedBy>
  <cp:revision>149</cp:revision>
  <cp:lastPrinted>2019-03-14T13:28:11Z</cp:lastPrinted>
  <dcterms:created xsi:type="dcterms:W3CDTF">2018-04-23T14:14:25Z</dcterms:created>
  <dcterms:modified xsi:type="dcterms:W3CDTF">2019-03-14T13:40:26Z</dcterms:modified>
</cp:coreProperties>
</file>