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90" r:id="rId2"/>
  </p:sldMasterIdLst>
  <p:notesMasterIdLst>
    <p:notesMasterId r:id="rId28"/>
  </p:notesMasterIdLst>
  <p:sldIdLst>
    <p:sldId id="256" r:id="rId3"/>
    <p:sldId id="311" r:id="rId4"/>
    <p:sldId id="295" r:id="rId5"/>
    <p:sldId id="261" r:id="rId6"/>
    <p:sldId id="272" r:id="rId7"/>
    <p:sldId id="267" r:id="rId8"/>
    <p:sldId id="293" r:id="rId9"/>
    <p:sldId id="337" r:id="rId10"/>
    <p:sldId id="322" r:id="rId11"/>
    <p:sldId id="285" r:id="rId12"/>
    <p:sldId id="324" r:id="rId13"/>
    <p:sldId id="342" r:id="rId14"/>
    <p:sldId id="335" r:id="rId15"/>
    <p:sldId id="338" r:id="rId16"/>
    <p:sldId id="325" r:id="rId17"/>
    <p:sldId id="344" r:id="rId18"/>
    <p:sldId id="339" r:id="rId19"/>
    <p:sldId id="333" r:id="rId20"/>
    <p:sldId id="341" r:id="rId21"/>
    <p:sldId id="340" r:id="rId22"/>
    <p:sldId id="334" r:id="rId23"/>
    <p:sldId id="343" r:id="rId24"/>
    <p:sldId id="317" r:id="rId25"/>
    <p:sldId id="316" r:id="rId26"/>
    <p:sldId id="323" r:id="rId27"/>
  </p:sldIdLst>
  <p:sldSz cx="9144000" cy="6858000" type="screen4x3"/>
  <p:notesSz cx="6858000" cy="9947275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000000"/>
    <a:srgbClr val="FFFF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71" autoAdjust="0"/>
  </p:normalViewPr>
  <p:slideViewPr>
    <p:cSldViewPr>
      <p:cViewPr>
        <p:scale>
          <a:sx n="75" d="100"/>
          <a:sy n="75" d="100"/>
        </p:scale>
        <p:origin x="-124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IM\Desktop\pulverizacao%20aerea%20no%20Brasil%20%20MAIS%20IMPORTANTE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IM\Desktop\pulverizacao%20aerea%20no%20Brasil%20%20MAIS%20IMPORTANT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dirty="0" err="1" smtClean="0"/>
              <a:t>Operadores</a:t>
            </a:r>
            <a:r>
              <a:rPr lang="en-US" dirty="0" smtClean="0"/>
              <a:t> de Aviação Agricola 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Plan1!$C$5:$D$5</c:f>
              <c:strCache>
                <c:ptCount val="2"/>
                <c:pt idx="0">
                  <c:v>Empresas Prestadoras de Serivços </c:v>
                </c:pt>
                <c:pt idx="1">
                  <c:v>Operadores Privados</c:v>
                </c:pt>
              </c:strCache>
            </c:strRef>
          </c:cat>
          <c:val>
            <c:numRef>
              <c:f>Plan1!$C$6:$D$6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Plan1!$C$5:$D$5</c:f>
              <c:strCache>
                <c:ptCount val="2"/>
                <c:pt idx="0">
                  <c:v>Empresas Prestadoras de Serivços </c:v>
                </c:pt>
                <c:pt idx="1">
                  <c:v>Operadores Privados</c:v>
                </c:pt>
              </c:strCache>
            </c:strRef>
          </c:cat>
          <c:val>
            <c:numRef>
              <c:f>Plan1!$C$7:$D$7</c:f>
              <c:numCache>
                <c:formatCode>General</c:formatCode>
                <c:ptCount val="2"/>
                <c:pt idx="0">
                  <c:v>231</c:v>
                </c:pt>
                <c:pt idx="1">
                  <c:v>199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4467712"/>
        <c:axId val="84469248"/>
        <c:axId val="0"/>
      </c:bar3DChart>
      <c:catAx>
        <c:axId val="84467712"/>
        <c:scaling>
          <c:orientation val="minMax"/>
        </c:scaling>
        <c:delete val="0"/>
        <c:axPos val="b"/>
        <c:majorTickMark val="none"/>
        <c:minorTickMark val="none"/>
        <c:tickLblPos val="nextTo"/>
        <c:crossAx val="84469248"/>
        <c:crosses val="autoZero"/>
        <c:auto val="1"/>
        <c:lblAlgn val="ctr"/>
        <c:lblOffset val="100"/>
        <c:noMultiLvlLbl val="0"/>
      </c:catAx>
      <c:valAx>
        <c:axId val="8446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4467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Pulverização no Brasil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Plan1!$I$24</c:f>
              <c:strCache>
                <c:ptCount val="1"/>
                <c:pt idx="0">
                  <c:v>Pulverização por Todos os Métodos</c:v>
                </c:pt>
              </c:strCache>
            </c:strRef>
          </c:tx>
          <c:invertIfNegative val="0"/>
          <c:val>
            <c:numRef>
              <c:f>Plan1!$I$25:$I$27</c:f>
              <c:numCache>
                <c:formatCode>General</c:formatCode>
                <c:ptCount val="3"/>
                <c:pt idx="1">
                  <c:v>303.5</c:v>
                </c:pt>
              </c:numCache>
            </c:numRef>
          </c:val>
        </c:ser>
        <c:ser>
          <c:idx val="1"/>
          <c:order val="1"/>
          <c:tx>
            <c:strRef>
              <c:f>Plan1!$J$24</c:f>
              <c:strCache>
                <c:ptCount val="1"/>
                <c:pt idx="0">
                  <c:v> Pulverização Aérea</c:v>
                </c:pt>
              </c:strCache>
            </c:strRef>
          </c:tx>
          <c:invertIfNegative val="0"/>
          <c:val>
            <c:numRef>
              <c:f>Plan1!$J$25:$J$27</c:f>
              <c:numCache>
                <c:formatCode>General</c:formatCode>
                <c:ptCount val="3"/>
                <c:pt idx="1">
                  <c:v>72.099999999999994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4533632"/>
        <c:axId val="84535168"/>
      </c:barChart>
      <c:catAx>
        <c:axId val="84533632"/>
        <c:scaling>
          <c:orientation val="minMax"/>
        </c:scaling>
        <c:delete val="0"/>
        <c:axPos val="b"/>
        <c:majorTickMark val="none"/>
        <c:minorTickMark val="none"/>
        <c:tickLblPos val="nextTo"/>
        <c:crossAx val="84535168"/>
        <c:crosses val="autoZero"/>
        <c:auto val="1"/>
        <c:lblAlgn val="ctr"/>
        <c:lblOffset val="100"/>
        <c:noMultiLvlLbl val="0"/>
      </c:catAx>
      <c:valAx>
        <c:axId val="84535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8453363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Culturas Pulverizadas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Plan1!$B$25:$B$33</c:f>
              <c:strCache>
                <c:ptCount val="9"/>
                <c:pt idx="0">
                  <c:v>soja</c:v>
                </c:pt>
                <c:pt idx="1">
                  <c:v>cana</c:v>
                </c:pt>
                <c:pt idx="2">
                  <c:v>algodão</c:v>
                </c:pt>
                <c:pt idx="3">
                  <c:v>milho</c:v>
                </c:pt>
                <c:pt idx="4">
                  <c:v>arroz</c:v>
                </c:pt>
                <c:pt idx="5">
                  <c:v>laranja</c:v>
                </c:pt>
                <c:pt idx="6">
                  <c:v>feijão</c:v>
                </c:pt>
                <c:pt idx="7">
                  <c:v>trigo</c:v>
                </c:pt>
                <c:pt idx="8">
                  <c:v>Outras Culturas</c:v>
                </c:pt>
              </c:strCache>
            </c:strRef>
          </c:cat>
          <c:val>
            <c:numRef>
              <c:f>Plan1!$C$25:$C$33</c:f>
            </c:numRef>
          </c:val>
        </c:ser>
        <c:ser>
          <c:idx val="1"/>
          <c:order val="1"/>
          <c:invertIfNegative val="0"/>
          <c:cat>
            <c:strRef>
              <c:f>Plan1!$B$25:$B$33</c:f>
              <c:strCache>
                <c:ptCount val="9"/>
                <c:pt idx="0">
                  <c:v>soja</c:v>
                </c:pt>
                <c:pt idx="1">
                  <c:v>cana</c:v>
                </c:pt>
                <c:pt idx="2">
                  <c:v>algodão</c:v>
                </c:pt>
                <c:pt idx="3">
                  <c:v>milho</c:v>
                </c:pt>
                <c:pt idx="4">
                  <c:v>arroz</c:v>
                </c:pt>
                <c:pt idx="5">
                  <c:v>laranja</c:v>
                </c:pt>
                <c:pt idx="6">
                  <c:v>feijão</c:v>
                </c:pt>
                <c:pt idx="7">
                  <c:v>trigo</c:v>
                </c:pt>
                <c:pt idx="8">
                  <c:v>Outras Culturas</c:v>
                </c:pt>
              </c:strCache>
            </c:strRef>
          </c:cat>
          <c:val>
            <c:numRef>
              <c:f>Plan1!$D$25:$D$33</c:f>
              <c:numCache>
                <c:formatCode>General</c:formatCode>
                <c:ptCount val="9"/>
                <c:pt idx="0">
                  <c:v>41</c:v>
                </c:pt>
                <c:pt idx="1">
                  <c:v>12.5</c:v>
                </c:pt>
                <c:pt idx="2">
                  <c:v>7</c:v>
                </c:pt>
                <c:pt idx="3">
                  <c:v>5</c:v>
                </c:pt>
                <c:pt idx="4">
                  <c:v>4</c:v>
                </c:pt>
                <c:pt idx="5">
                  <c:v>1.4</c:v>
                </c:pt>
                <c:pt idx="6">
                  <c:v>1</c:v>
                </c:pt>
                <c:pt idx="7">
                  <c:v>0.25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4575744"/>
        <c:axId val="84577280"/>
        <c:axId val="0"/>
      </c:bar3DChart>
      <c:catAx>
        <c:axId val="845757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84577280"/>
        <c:crosses val="autoZero"/>
        <c:auto val="1"/>
        <c:lblAlgn val="ctr"/>
        <c:lblOffset val="100"/>
        <c:noMultiLvlLbl val="0"/>
      </c:catAx>
      <c:valAx>
        <c:axId val="84577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4575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907" cy="496806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489" y="0"/>
            <a:ext cx="2971907" cy="496806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r">
              <a:defRPr sz="1200"/>
            </a:lvl1pPr>
          </a:lstStyle>
          <a:p>
            <a:fld id="{6A58F866-47A1-4C78-9075-160AA1B81976}" type="datetimeFigureOut">
              <a:rPr lang="pt-BR" smtClean="0"/>
              <a:pPr/>
              <a:t>04/09/2013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9" tIns="45990" rIns="91979" bIns="4599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442" y="4724438"/>
            <a:ext cx="5485117" cy="4476034"/>
          </a:xfrm>
          <a:prstGeom prst="rect">
            <a:avLst/>
          </a:prstGeom>
        </p:spPr>
        <p:txBody>
          <a:bodyPr vert="horz" lIns="91979" tIns="45990" rIns="91979" bIns="4599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876"/>
            <a:ext cx="2971907" cy="496806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489" y="9448876"/>
            <a:ext cx="2971907" cy="496806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r">
              <a:defRPr sz="1200"/>
            </a:lvl1pPr>
          </a:lstStyle>
          <a:p>
            <a:fld id="{2ADA98EA-0A48-40A0-B5D7-08608C7DD9A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296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41388" y="744538"/>
            <a:ext cx="4975225" cy="373221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Mercosul</a:t>
            </a:r>
            <a:r>
              <a:rPr lang="pt-BR" baseline="0" dirty="0" smtClean="0"/>
              <a:t> representa 3,6% da população mundial. Essa participação será 3,1% em 2050.</a:t>
            </a:r>
          </a:p>
          <a:p>
            <a:r>
              <a:rPr lang="pt-BR" baseline="0" dirty="0" smtClean="0"/>
              <a:t>A Urbanização da população do </a:t>
            </a:r>
            <a:r>
              <a:rPr lang="pt-BR" baseline="0" dirty="0" err="1" smtClean="0"/>
              <a:t>Mercosul</a:t>
            </a:r>
            <a:r>
              <a:rPr lang="pt-BR" baseline="0" dirty="0" smtClean="0"/>
              <a:t> aconteceu em meados dos anos 50.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23E26-73D1-4AB9-801E-7905A3D7BE66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rgbClr val="00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sz="2400" dirty="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7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sz="2400" dirty="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sz="1800" dirty="0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1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6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6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5052B-D6A6-46B6-A409-AB3C0F06096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550D0-2B5D-4F31-8D9F-384EA02136C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BF6E9-B196-445E-85EF-9D806F60FE1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762000" y="533400"/>
            <a:ext cx="7696200" cy="5410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FC653-DCB1-4A06-BAAE-5B0F219F081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939F4-4C97-4CE3-9070-C53E26B2D0D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3049518"/>
            <a:ext cx="504788" cy="7589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9" name="Conector reto 8"/>
          <p:cNvCxnSpPr/>
          <p:nvPr userDrawn="1"/>
        </p:nvCxnSpPr>
        <p:spPr>
          <a:xfrm>
            <a:off x="619200" y="1123201"/>
            <a:ext cx="0" cy="45523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 userDrawn="1"/>
        </p:nvCxnSpPr>
        <p:spPr>
          <a:xfrm>
            <a:off x="683568" y="1355171"/>
            <a:ext cx="0" cy="406125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619200" y="59027"/>
            <a:ext cx="8437984" cy="691277"/>
          </a:xfrm>
          <a:prstGeom prst="rect">
            <a:avLst/>
          </a:prstGeom>
        </p:spPr>
        <p:txBody>
          <a:bodyPr/>
          <a:lstStyle>
            <a:lvl1pPr algn="r">
              <a:defRPr sz="2900" b="1" i="1">
                <a:solidFill>
                  <a:srgbClr val="00006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ras Demi ITC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3" name="Retângulo de cantos arredondados 12"/>
          <p:cNvSpPr/>
          <p:nvPr userDrawn="1"/>
        </p:nvSpPr>
        <p:spPr>
          <a:xfrm rot="16200000">
            <a:off x="8757161" y="6650673"/>
            <a:ext cx="355832" cy="5882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de cantos arredondados 13"/>
          <p:cNvSpPr>
            <a:spLocks/>
          </p:cNvSpPr>
          <p:nvPr userDrawn="1"/>
        </p:nvSpPr>
        <p:spPr>
          <a:xfrm>
            <a:off x="8802000" y="6453340"/>
            <a:ext cx="250588" cy="268118"/>
          </a:xfrm>
          <a:prstGeom prst="roundRect">
            <a:avLst/>
          </a:prstGeom>
          <a:solidFill>
            <a:srgbClr val="000058"/>
          </a:solidFill>
          <a:ln w="9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Número de Slide 5"/>
          <p:cNvSpPr txBox="1">
            <a:spLocks noGrp="1"/>
          </p:cNvSpPr>
          <p:nvPr userDrawn="1"/>
        </p:nvSpPr>
        <p:spPr bwMode="auto">
          <a:xfrm>
            <a:off x="8703096" y="6393600"/>
            <a:ext cx="477416" cy="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1DAE3BE6-AD5E-4C63-8EF2-DDF8216B167F}" type="slidenum">
              <a:rPr lang="pt-BR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30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E47EF095-B58A-463C-8F34-7EB76BE992E2}" type="datetimeFigureOut">
              <a:rPr lang="pt-BR" smtClean="0"/>
              <a:pPr/>
              <a:t>04/09/2013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245160D3-8A79-4E54-B9A6-6B04414C5A7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2378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3049518"/>
            <a:ext cx="504788" cy="7589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9" name="Conector reto 8"/>
          <p:cNvCxnSpPr/>
          <p:nvPr userDrawn="1"/>
        </p:nvCxnSpPr>
        <p:spPr>
          <a:xfrm>
            <a:off x="619200" y="1123201"/>
            <a:ext cx="0" cy="45523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 userDrawn="1"/>
        </p:nvCxnSpPr>
        <p:spPr>
          <a:xfrm>
            <a:off x="683568" y="1355171"/>
            <a:ext cx="0" cy="406125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619200" y="59027"/>
            <a:ext cx="8437984" cy="691277"/>
          </a:xfrm>
          <a:prstGeom prst="rect">
            <a:avLst/>
          </a:prstGeom>
        </p:spPr>
        <p:txBody>
          <a:bodyPr/>
          <a:lstStyle>
            <a:lvl1pPr algn="r">
              <a:defRPr sz="2900" b="1" i="1">
                <a:solidFill>
                  <a:srgbClr val="00006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ras Demi ITC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3" name="Retângulo de cantos arredondados 12"/>
          <p:cNvSpPr/>
          <p:nvPr userDrawn="1"/>
        </p:nvSpPr>
        <p:spPr>
          <a:xfrm rot="16200000">
            <a:off x="8757161" y="6650673"/>
            <a:ext cx="355832" cy="5882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de cantos arredondados 13"/>
          <p:cNvSpPr>
            <a:spLocks/>
          </p:cNvSpPr>
          <p:nvPr userDrawn="1"/>
        </p:nvSpPr>
        <p:spPr>
          <a:xfrm>
            <a:off x="8802000" y="6453340"/>
            <a:ext cx="250588" cy="268118"/>
          </a:xfrm>
          <a:prstGeom prst="roundRect">
            <a:avLst/>
          </a:prstGeom>
          <a:solidFill>
            <a:srgbClr val="000058"/>
          </a:solidFill>
          <a:ln w="9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Número de Slide 5"/>
          <p:cNvSpPr txBox="1">
            <a:spLocks noGrp="1"/>
          </p:cNvSpPr>
          <p:nvPr userDrawn="1"/>
        </p:nvSpPr>
        <p:spPr bwMode="auto">
          <a:xfrm>
            <a:off x="8703096" y="6393600"/>
            <a:ext cx="477416" cy="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1DAE3BE6-AD5E-4C63-8EF2-DDF8216B167F}" type="slidenum">
              <a:rPr lang="pt-BR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30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E47EF095-B58A-463C-8F34-7EB76BE992E2}" type="datetimeFigureOut">
              <a:rPr lang="pt-BR" smtClean="0"/>
              <a:pPr/>
              <a:t>04/09/2013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245160D3-8A79-4E54-B9A6-6B04414C5A7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4354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E47EF095-B58A-463C-8F34-7EB76BE992E2}" type="datetimeFigureOut">
              <a:rPr lang="pt-BR" smtClean="0"/>
              <a:pPr/>
              <a:t>04/09/2013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245160D3-8A79-4E54-B9A6-6B04414C5A7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572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E47EF095-B58A-463C-8F34-7EB76BE992E2}" type="datetimeFigureOut">
              <a:rPr lang="pt-BR" smtClean="0"/>
              <a:pPr/>
              <a:t>04/09/2013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245160D3-8A79-4E54-B9A6-6B04414C5A7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4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3FD4B-0492-4377-8547-86F1854161B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E47EF095-B58A-463C-8F34-7EB76BE992E2}" type="datetimeFigureOut">
              <a:rPr lang="pt-BR" smtClean="0"/>
              <a:pPr/>
              <a:t>04/09/2013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245160D3-8A79-4E54-B9A6-6B04414C5A7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487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E47EF095-B58A-463C-8F34-7EB76BE992E2}" type="datetimeFigureOut">
              <a:rPr lang="pt-BR" smtClean="0"/>
              <a:pPr/>
              <a:t>04/09/2013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245160D3-8A79-4E54-B9A6-6B04414C5A7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0436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73052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E47EF095-B58A-463C-8F34-7EB76BE992E2}" type="datetimeFigureOut">
              <a:rPr lang="pt-BR" smtClean="0"/>
              <a:pPr/>
              <a:t>04/09/2013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245160D3-8A79-4E54-B9A6-6B04414C5A7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2019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E47EF095-B58A-463C-8F34-7EB76BE992E2}" type="datetimeFigureOut">
              <a:rPr lang="pt-BR" smtClean="0"/>
              <a:pPr/>
              <a:t>04/09/2013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245160D3-8A79-4E54-B9A6-6B04414C5A7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4762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E47EF095-B58A-463C-8F34-7EB76BE992E2}" type="datetimeFigureOut">
              <a:rPr lang="pt-BR" smtClean="0"/>
              <a:pPr/>
              <a:t>04/09/2013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245160D3-8A79-4E54-B9A6-6B04414C5A7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1214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E47EF095-B58A-463C-8F34-7EB76BE992E2}" type="datetimeFigureOut">
              <a:rPr lang="pt-BR" smtClean="0"/>
              <a:pPr/>
              <a:t>04/09/2013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245160D3-8A79-4E54-B9A6-6B04414C5A7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9623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3049518"/>
            <a:ext cx="504788" cy="7589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9" name="Conector reto 8"/>
          <p:cNvCxnSpPr/>
          <p:nvPr userDrawn="1"/>
        </p:nvCxnSpPr>
        <p:spPr>
          <a:xfrm>
            <a:off x="619200" y="1123201"/>
            <a:ext cx="0" cy="45523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 userDrawn="1"/>
        </p:nvCxnSpPr>
        <p:spPr>
          <a:xfrm>
            <a:off x="683568" y="1355171"/>
            <a:ext cx="0" cy="406125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619200" y="59027"/>
            <a:ext cx="8437984" cy="691277"/>
          </a:xfrm>
          <a:prstGeom prst="rect">
            <a:avLst/>
          </a:prstGeom>
        </p:spPr>
        <p:txBody>
          <a:bodyPr/>
          <a:lstStyle>
            <a:lvl1pPr algn="r">
              <a:defRPr sz="2900" b="1" i="1">
                <a:solidFill>
                  <a:srgbClr val="00006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ras Demi ITC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3" name="Retângulo de cantos arredondados 12"/>
          <p:cNvSpPr/>
          <p:nvPr userDrawn="1"/>
        </p:nvSpPr>
        <p:spPr>
          <a:xfrm rot="16200000">
            <a:off x="8757161" y="6650673"/>
            <a:ext cx="355832" cy="5882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de cantos arredondados 13"/>
          <p:cNvSpPr>
            <a:spLocks/>
          </p:cNvSpPr>
          <p:nvPr userDrawn="1"/>
        </p:nvSpPr>
        <p:spPr>
          <a:xfrm>
            <a:off x="8802000" y="6453340"/>
            <a:ext cx="250588" cy="268118"/>
          </a:xfrm>
          <a:prstGeom prst="roundRect">
            <a:avLst/>
          </a:prstGeom>
          <a:solidFill>
            <a:srgbClr val="000058"/>
          </a:solidFill>
          <a:ln w="9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spaço Reservado para Número de Slide 5"/>
          <p:cNvSpPr txBox="1">
            <a:spLocks noGrp="1"/>
          </p:cNvSpPr>
          <p:nvPr userDrawn="1"/>
        </p:nvSpPr>
        <p:spPr bwMode="auto">
          <a:xfrm>
            <a:off x="8703096" y="6393600"/>
            <a:ext cx="477416" cy="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1DAE3BE6-AD5E-4C63-8EF2-DDF8216B167F}" type="slidenum">
              <a:rPr lang="pt-BR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‹nº›</a:t>
            </a:fld>
            <a:endParaRPr lang="pt-BR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821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8062F-029F-4239-8015-63762C9AD10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CC010-BD5F-489A-92C2-91B1F57A0B6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393B0-A288-4358-AC7D-F01121E430F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83BD4-0E57-4850-90CE-B2DD3CAF440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817EE-C3A3-4927-B256-184913EE931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774FC-CA5A-4CD8-A5F4-854BFBC1835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6C99-2623-403E-B91D-212BA325E12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6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94CB44E8-D6FB-40AF-9165-3BBFBBF7D38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grpSp>
        <p:nvGrpSpPr>
          <p:cNvPr id="9223" name="Group 7"/>
          <p:cNvGrpSpPr>
            <a:grpSpLocks/>
          </p:cNvGrpSpPr>
          <p:nvPr/>
        </p:nvGrpSpPr>
        <p:grpSpPr bwMode="auto">
          <a:xfrm>
            <a:off x="168277" y="228600"/>
            <a:ext cx="8823325" cy="6096000"/>
            <a:chOff x="106" y="144"/>
            <a:chExt cx="5558" cy="3840"/>
          </a:xfrm>
        </p:grpSpPr>
        <p:sp>
          <p:nvSpPr>
            <p:cNvPr id="48136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 sz="2400" dirty="0">
                <a:latin typeface="Times New Roman" pitchFamily="18" charset="0"/>
              </a:endParaRPr>
            </a:p>
          </p:txBody>
        </p:sp>
        <p:sp>
          <p:nvSpPr>
            <p:cNvPr id="48137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16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6804027" y="549275"/>
          <a:ext cx="1622425" cy="1076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r:id="rId3" imgW="8066667" imgH="5353797" progId="">
                  <p:embed/>
                </p:oleObj>
              </mc:Choice>
              <mc:Fallback>
                <p:oleObj r:id="rId3" imgW="8066667" imgH="5353797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7" y="549275"/>
                        <a:ext cx="1622425" cy="10763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900115" y="1916114"/>
            <a:ext cx="73437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03300">
                <a:alpha val="28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SINDAG – SINDICATO NACIONAL DAS EMPRESAS DE AVIAÇÃO AGRÍCOLA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619250" y="4005264"/>
            <a:ext cx="59769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AVIAÇÃO </a:t>
            </a:r>
            <a:r>
              <a:rPr lang="pt-BR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AGRÍCOLA BRASILEIRA</a:t>
            </a:r>
            <a:endParaRPr lang="pt-BR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00808"/>
            <a:ext cx="7696200" cy="424279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 smtClean="0"/>
              <a:t>FROTA DE AERONAVES AGRICOLAS NO BRASIL</a:t>
            </a:r>
          </a:p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endParaRPr lang="pt-BR" sz="1800" dirty="0"/>
          </a:p>
          <a:p>
            <a:pPr marL="0" indent="0">
              <a:buFont typeface="Wingdings" pitchFamily="2" charset="2"/>
              <a:buNone/>
            </a:pPr>
            <a:endParaRPr lang="pt-BR" sz="2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 smtClean="0"/>
          </a:p>
          <a:p>
            <a:pPr marL="0" indent="0" algn="r">
              <a:buNone/>
            </a:pPr>
            <a:r>
              <a:rPr lang="en-US" sz="1100" dirty="0" err="1" smtClean="0"/>
              <a:t>Incluindo</a:t>
            </a:r>
            <a:r>
              <a:rPr lang="en-US" sz="1100" dirty="0" smtClean="0"/>
              <a:t> </a:t>
            </a:r>
            <a:r>
              <a:rPr lang="en-US" sz="1100" dirty="0" err="1" smtClean="0"/>
              <a:t>Operadores</a:t>
            </a:r>
            <a:r>
              <a:rPr lang="en-US" sz="1100" dirty="0" smtClean="0"/>
              <a:t> </a:t>
            </a:r>
            <a:r>
              <a:rPr lang="en-US" sz="1100" dirty="0" err="1" smtClean="0"/>
              <a:t>Privados</a:t>
            </a:r>
            <a:r>
              <a:rPr lang="en-US" sz="1100" dirty="0" smtClean="0"/>
              <a:t> </a:t>
            </a:r>
          </a:p>
          <a:p>
            <a:pPr marL="0" indent="0" algn="r">
              <a:buNone/>
            </a:pPr>
            <a:r>
              <a:rPr lang="en-US" sz="1100" dirty="0" err="1" smtClean="0"/>
              <a:t>Fonte</a:t>
            </a:r>
            <a:r>
              <a:rPr lang="en-US" sz="1100" dirty="0" smtClean="0"/>
              <a:t> </a:t>
            </a:r>
            <a:r>
              <a:rPr lang="en-US" sz="1100" dirty="0" err="1"/>
              <a:t>Anac</a:t>
            </a:r>
            <a:r>
              <a:rPr lang="en-US" sz="1100" dirty="0"/>
              <a:t> </a:t>
            </a:r>
            <a:r>
              <a:rPr lang="en-US" sz="1100" dirty="0" err="1"/>
              <a:t>maio</a:t>
            </a:r>
            <a:r>
              <a:rPr lang="en-US" sz="1100" dirty="0"/>
              <a:t>/2011.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83972" name="Object 4"/>
          <p:cNvGraphicFramePr>
            <a:graphicFrameLocks noGrp="1" noChangeAspect="1"/>
          </p:cNvGraphicFramePr>
          <p:nvPr>
            <p:ph type="title"/>
          </p:nvPr>
        </p:nvGraphicFramePr>
        <p:xfrm>
          <a:off x="6804027" y="549275"/>
          <a:ext cx="16557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3" r:id="rId3" imgW="8066667" imgH="5353797" progId="">
                  <p:embed/>
                </p:oleObj>
              </mc:Choice>
              <mc:Fallback>
                <p:oleObj r:id="rId3" imgW="8066667" imgH="535379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7" y="549275"/>
                        <a:ext cx="1655763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139" name="Picture 107" descr="C:\Users\PAIM\Pictures\downloa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783" y="2564904"/>
            <a:ext cx="52006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6659563" y="620714"/>
          <a:ext cx="1604962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83" r:id="rId3" imgW="8066667" imgH="5353797" progId="">
                  <p:embed/>
                </p:oleObj>
              </mc:Choice>
              <mc:Fallback>
                <p:oleObj r:id="rId3" imgW="8066667" imgH="5353797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620714"/>
                        <a:ext cx="1604962" cy="1065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4911726" y="34480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pt-BR" sz="1800"/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827584" y="1357298"/>
            <a:ext cx="632249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/>
              <a:t>    </a:t>
            </a:r>
            <a:endParaRPr lang="pt-BR" sz="2400" b="1" dirty="0">
              <a:solidFill>
                <a:srgbClr val="006600"/>
              </a:solidFill>
            </a:endParaRPr>
          </a:p>
          <a:p>
            <a:r>
              <a:rPr lang="pt-BR" sz="2400" b="1" dirty="0" smtClean="0">
                <a:solidFill>
                  <a:srgbClr val="006600"/>
                </a:solidFill>
              </a:rPr>
              <a:t>Pessoas Envolvidas</a:t>
            </a:r>
            <a:endParaRPr lang="pt-BR" b="1" dirty="0" smtClean="0">
              <a:solidFill>
                <a:srgbClr val="006600"/>
              </a:solidFill>
            </a:endParaRPr>
          </a:p>
          <a:p>
            <a:endParaRPr lang="pt-BR" dirty="0" smtClean="0">
              <a:solidFill>
                <a:srgbClr val="00330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006600"/>
                </a:solidFill>
              </a:rPr>
              <a:t>1.434 </a:t>
            </a:r>
            <a:r>
              <a:rPr lang="en-US" dirty="0" err="1" smtClean="0">
                <a:solidFill>
                  <a:srgbClr val="006600"/>
                </a:solidFill>
              </a:rPr>
              <a:t>Pilotos</a:t>
            </a:r>
            <a:endParaRPr lang="en-US" dirty="0" smtClean="0">
              <a:solidFill>
                <a:srgbClr val="00660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006600"/>
                </a:solidFill>
              </a:rPr>
              <a:t>   456 </a:t>
            </a:r>
            <a:r>
              <a:rPr lang="en-US" dirty="0" err="1" smtClean="0">
                <a:solidFill>
                  <a:srgbClr val="006600"/>
                </a:solidFill>
              </a:rPr>
              <a:t>Agronomos</a:t>
            </a:r>
            <a:endParaRPr lang="en-US" dirty="0" smtClean="0">
              <a:solidFill>
                <a:srgbClr val="00660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006600"/>
                </a:solidFill>
              </a:rPr>
              <a:t>1.332 </a:t>
            </a:r>
            <a:r>
              <a:rPr lang="en-US" dirty="0" err="1" smtClean="0">
                <a:solidFill>
                  <a:srgbClr val="006600"/>
                </a:solidFill>
              </a:rPr>
              <a:t>Técnicos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 err="1" smtClean="0">
                <a:solidFill>
                  <a:srgbClr val="006600"/>
                </a:solidFill>
              </a:rPr>
              <a:t>agricolas</a:t>
            </a:r>
            <a:endParaRPr lang="en-US" dirty="0" smtClean="0">
              <a:solidFill>
                <a:srgbClr val="00660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006600"/>
                </a:solidFill>
              </a:rPr>
              <a:t>3.827  </a:t>
            </a:r>
            <a:r>
              <a:rPr lang="en-US" dirty="0" err="1" smtClean="0">
                <a:solidFill>
                  <a:srgbClr val="006600"/>
                </a:solidFill>
              </a:rPr>
              <a:t>Auxiliares</a:t>
            </a:r>
            <a:endParaRPr lang="en-US" dirty="0" smtClean="0">
              <a:solidFill>
                <a:srgbClr val="00660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US" dirty="0">
              <a:solidFill>
                <a:srgbClr val="00660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006600"/>
                </a:solidFill>
              </a:rPr>
              <a:t>7.049 </a:t>
            </a:r>
            <a:r>
              <a:rPr lang="en-US" dirty="0" err="1" smtClean="0">
                <a:solidFill>
                  <a:srgbClr val="006600"/>
                </a:solidFill>
              </a:rPr>
              <a:t>Pessoas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 err="1" smtClean="0">
                <a:solidFill>
                  <a:srgbClr val="006600"/>
                </a:solidFill>
              </a:rPr>
              <a:t>diretamente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endParaRPr lang="pt-BR" dirty="0" smtClean="0">
              <a:solidFill>
                <a:srgbClr val="006600"/>
              </a:solidFill>
            </a:endParaRPr>
          </a:p>
          <a:p>
            <a:r>
              <a:rPr lang="pt-BR" sz="2400" b="1" dirty="0" smtClean="0">
                <a:solidFill>
                  <a:srgbClr val="003300"/>
                </a:solidFill>
              </a:rPr>
              <a:t> </a:t>
            </a:r>
          </a:p>
          <a:p>
            <a:r>
              <a:rPr lang="pt-BR" b="1" dirty="0" smtClean="0"/>
              <a:t> </a:t>
            </a:r>
            <a:endParaRPr lang="pt-BR" dirty="0"/>
          </a:p>
          <a:p>
            <a:pPr algn="l"/>
            <a:r>
              <a:rPr lang="pt-BR" sz="2400" b="1" dirty="0"/>
              <a:t>                     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1"/>
          </p:nvPr>
        </p:nvSpPr>
        <p:spPr>
          <a:xfrm>
            <a:off x="762000" y="1916832"/>
            <a:ext cx="8130480" cy="4038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916114"/>
            <a:ext cx="7697788" cy="4752976"/>
          </a:xfrm>
        </p:spPr>
        <p:txBody>
          <a:bodyPr/>
          <a:lstStyle/>
          <a:p>
            <a:pPr marL="514350" indent="-514350"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t-BR" sz="700" dirty="0" smtClean="0"/>
              <a:t>       </a:t>
            </a:r>
            <a:endParaRPr lang="en-US" sz="2400" dirty="0" smtClean="0">
              <a:solidFill>
                <a:srgbClr val="0033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400" dirty="0" smtClean="0">
                <a:solidFill>
                  <a:srgbClr val="003300"/>
                </a:solidFill>
              </a:rPr>
              <a:t>             </a:t>
            </a:r>
            <a:endParaRPr lang="pt-BR" sz="2400" dirty="0" smtClean="0">
              <a:solidFill>
                <a:srgbClr val="003300"/>
              </a:solidFill>
            </a:endParaRPr>
          </a:p>
          <a:p>
            <a:pPr marL="514350" indent="-514350" algn="just" eaLnBrk="1" hangingPunct="1">
              <a:lnSpc>
                <a:spcPct val="80000"/>
              </a:lnSpc>
              <a:buClr>
                <a:schemeClr val="tx1"/>
              </a:buClr>
              <a:buNone/>
            </a:pPr>
            <a:endParaRPr lang="pt-BR" sz="2000" dirty="0" smtClean="0">
              <a:solidFill>
                <a:srgbClr val="003300"/>
              </a:solidFill>
            </a:endParaRPr>
          </a:p>
          <a:p>
            <a:pPr marL="514350" indent="-514350" algn="just" eaLnBrk="1" hangingPunct="1">
              <a:lnSpc>
                <a:spcPct val="80000"/>
              </a:lnSpc>
              <a:buClr>
                <a:schemeClr val="tx1"/>
              </a:buClr>
              <a:buNone/>
            </a:pPr>
            <a:endParaRPr lang="pt-BR" sz="2000" dirty="0" smtClean="0">
              <a:solidFill>
                <a:srgbClr val="003300"/>
              </a:solidFill>
            </a:endParaRPr>
          </a:p>
          <a:p>
            <a:pPr marL="514350" indent="-514350" algn="just" eaLnBrk="1" hangingPunct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dirty="0" smtClean="0">
                <a:solidFill>
                  <a:srgbClr val="003300"/>
                </a:solidFill>
              </a:rPr>
              <a:t>          </a:t>
            </a:r>
            <a:r>
              <a:rPr lang="en-US" sz="2400" dirty="0" smtClean="0">
                <a:solidFill>
                  <a:srgbClr val="003300"/>
                </a:solidFill>
              </a:rPr>
              <a:t>     </a:t>
            </a:r>
          </a:p>
          <a:p>
            <a:pPr marL="514350" indent="-514350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pt-BR" sz="2000" dirty="0" smtClean="0">
              <a:solidFill>
                <a:srgbClr val="003300"/>
              </a:solidFill>
            </a:endParaRPr>
          </a:p>
          <a:p>
            <a:pPr marL="514350" indent="-514350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t-BR" sz="2000" dirty="0" smtClean="0"/>
              <a:t>       </a:t>
            </a:r>
          </a:p>
          <a:p>
            <a:pPr marL="514350" indent="-514350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000" dirty="0" smtClean="0"/>
              <a:t>	</a:t>
            </a:r>
            <a:endParaRPr lang="pt-BR" sz="2000" dirty="0" smtClean="0"/>
          </a:p>
          <a:p>
            <a:pPr marL="514350" indent="-514350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pt-BR" sz="20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pt-BR" sz="2000" dirty="0" smtClean="0"/>
          </a:p>
          <a:p>
            <a:pPr marL="514350" indent="-5143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200" dirty="0" smtClean="0"/>
              <a:t>     </a:t>
            </a:r>
          </a:p>
          <a:p>
            <a:pPr marL="514350" indent="-514350"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2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pt-BR" sz="200" b="1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/>
          </a:p>
          <a:p>
            <a:pPr marL="0" indent="0" algn="r" eaLnBrk="1" hangingPunct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" dirty="0" smtClean="0"/>
              <a:t>*</a:t>
            </a:r>
            <a:r>
              <a:rPr lang="en-US" sz="1600" dirty="0" smtClean="0"/>
              <a:t>* </a:t>
            </a:r>
            <a:r>
              <a:rPr lang="en-US" sz="1600" dirty="0" err="1" smtClean="0"/>
              <a:t>Milhões</a:t>
            </a:r>
            <a:r>
              <a:rPr lang="en-US" sz="1600" dirty="0" smtClean="0"/>
              <a:t> de Hectares</a:t>
            </a:r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 smtClean="0"/>
          </a:p>
          <a:p>
            <a:pPr marL="514350" indent="-514350" algn="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" dirty="0" smtClean="0"/>
              <a:t>*</a:t>
            </a:r>
            <a:r>
              <a:rPr lang="en-US" sz="1600" dirty="0" smtClean="0"/>
              <a:t>* </a:t>
            </a:r>
            <a:r>
              <a:rPr lang="en-US" sz="1600" dirty="0" err="1" smtClean="0"/>
              <a:t>Pulverização</a:t>
            </a:r>
            <a:r>
              <a:rPr lang="en-US" sz="1600" dirty="0" smtClean="0"/>
              <a:t> </a:t>
            </a:r>
            <a:r>
              <a:rPr lang="en-US" sz="1600" dirty="0" err="1" smtClean="0"/>
              <a:t>aérea</a:t>
            </a:r>
            <a:r>
              <a:rPr lang="en-US" sz="1600" dirty="0" smtClean="0"/>
              <a:t> 24%</a:t>
            </a:r>
            <a:endParaRPr lang="en-US" sz="200" dirty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/>
          </a:p>
          <a:p>
            <a:pPr marL="0" indent="0" algn="r" eaLnBrk="1" hangingPunct="1">
              <a:lnSpc>
                <a:spcPct val="80000"/>
              </a:lnSpc>
              <a:buClr>
                <a:schemeClr val="tx1"/>
              </a:buClr>
              <a:buNone/>
            </a:pPr>
            <a:endParaRPr lang="en-US" sz="200" dirty="0" smtClean="0"/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877052" y="549275"/>
          <a:ext cx="1604963" cy="1065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53" r:id="rId3" imgW="8066667" imgH="5353797" progId="">
                  <p:embed/>
                </p:oleObj>
              </mc:Choice>
              <mc:Fallback>
                <p:oleObj r:id="rId3" imgW="8066667" imgH="53537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2" y="549275"/>
                        <a:ext cx="1604963" cy="1065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755650" y="1125539"/>
            <a:ext cx="52959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180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03005"/>
              </p:ext>
            </p:extLst>
          </p:nvPr>
        </p:nvGraphicFramePr>
        <p:xfrm>
          <a:off x="1907704" y="2057400"/>
          <a:ext cx="4950296" cy="2739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574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6659563" y="620714"/>
          <a:ext cx="1604962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1" r:id="rId3" imgW="8066667" imgH="5353797" progId="">
                  <p:embed/>
                </p:oleObj>
              </mc:Choice>
              <mc:Fallback>
                <p:oleObj r:id="rId3" imgW="8066667" imgH="53537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620714"/>
                        <a:ext cx="1604962" cy="1065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4911726" y="34480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pt-BR" sz="1800"/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1785918" y="1357298"/>
            <a:ext cx="5364162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dirty="0"/>
              <a:t>    </a:t>
            </a:r>
          </a:p>
          <a:p>
            <a:r>
              <a:rPr lang="pt-BR" sz="2400" b="1" dirty="0">
                <a:solidFill>
                  <a:srgbClr val="003300"/>
                </a:solidFill>
              </a:rPr>
              <a:t>   </a:t>
            </a:r>
            <a:endParaRPr lang="pt-BR" sz="2400" b="1" dirty="0" smtClean="0">
              <a:solidFill>
                <a:srgbClr val="003300"/>
              </a:solidFill>
            </a:endParaRPr>
          </a:p>
          <a:p>
            <a:endParaRPr lang="en-US" sz="2400" b="1" dirty="0">
              <a:solidFill>
                <a:srgbClr val="003300"/>
              </a:solidFill>
            </a:endParaRPr>
          </a:p>
          <a:p>
            <a:endParaRPr lang="en-US" sz="2400" b="1" dirty="0" smtClean="0">
              <a:solidFill>
                <a:srgbClr val="003300"/>
              </a:solidFill>
            </a:endParaRPr>
          </a:p>
          <a:p>
            <a:endParaRPr lang="en-US" sz="2400" b="1" dirty="0">
              <a:solidFill>
                <a:srgbClr val="003300"/>
              </a:solidFill>
            </a:endParaRPr>
          </a:p>
          <a:p>
            <a:endParaRPr lang="pt-BR" sz="2400" b="1" dirty="0" smtClean="0">
              <a:solidFill>
                <a:srgbClr val="003300"/>
              </a:solidFill>
            </a:endParaRPr>
          </a:p>
          <a:p>
            <a:r>
              <a:rPr lang="pt-BR" b="1" dirty="0" smtClean="0"/>
              <a:t> </a:t>
            </a:r>
            <a:endParaRPr lang="pt-BR" dirty="0"/>
          </a:p>
          <a:p>
            <a:pPr algn="l"/>
            <a:r>
              <a:rPr lang="pt-BR" sz="2400" b="1" dirty="0"/>
              <a:t>                     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1"/>
          </p:nvPr>
        </p:nvSpPr>
        <p:spPr>
          <a:xfrm>
            <a:off x="762000" y="1988840"/>
            <a:ext cx="8130480" cy="4038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r"/>
            <a:r>
              <a:rPr lang="en-US" sz="1600" dirty="0" smtClean="0"/>
              <a:t>*  </a:t>
            </a:r>
            <a:r>
              <a:rPr lang="en-US" sz="1600" dirty="0" err="1" smtClean="0"/>
              <a:t>Milhões</a:t>
            </a:r>
            <a:r>
              <a:rPr lang="en-US" sz="1600" dirty="0" smtClean="0"/>
              <a:t> de Hectares</a:t>
            </a:r>
            <a:endParaRPr lang="en-US" dirty="0" smtClean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922234"/>
              </p:ext>
            </p:extLst>
          </p:nvPr>
        </p:nvGraphicFramePr>
        <p:xfrm>
          <a:off x="1785918" y="1916832"/>
          <a:ext cx="5364162" cy="339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6503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6659563" y="620714"/>
          <a:ext cx="1604962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80" r:id="rId3" imgW="8066667" imgH="5353797" progId="">
                  <p:embed/>
                </p:oleObj>
              </mc:Choice>
              <mc:Fallback>
                <p:oleObj r:id="rId3" imgW="8066667" imgH="53537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620714"/>
                        <a:ext cx="1604962" cy="1065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4911726" y="34480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pt-BR" sz="1800"/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1785918" y="1357298"/>
            <a:ext cx="5364162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dirty="0"/>
              <a:t>    </a:t>
            </a:r>
          </a:p>
          <a:p>
            <a:r>
              <a:rPr lang="pt-BR" sz="2400" b="1" dirty="0">
                <a:solidFill>
                  <a:srgbClr val="003300"/>
                </a:solidFill>
              </a:rPr>
              <a:t>   </a:t>
            </a:r>
            <a:endParaRPr lang="pt-BR" sz="2400" b="1" dirty="0" smtClean="0">
              <a:solidFill>
                <a:srgbClr val="003300"/>
              </a:solidFill>
            </a:endParaRPr>
          </a:p>
          <a:p>
            <a:endParaRPr lang="en-US" sz="2400" b="1" dirty="0">
              <a:solidFill>
                <a:srgbClr val="003300"/>
              </a:solidFill>
            </a:endParaRPr>
          </a:p>
          <a:p>
            <a:endParaRPr lang="en-US" sz="2400" b="1" dirty="0" smtClean="0">
              <a:solidFill>
                <a:srgbClr val="003300"/>
              </a:solidFill>
            </a:endParaRPr>
          </a:p>
          <a:p>
            <a:endParaRPr lang="en-US" sz="2400" b="1" dirty="0">
              <a:solidFill>
                <a:srgbClr val="003300"/>
              </a:solidFill>
            </a:endParaRPr>
          </a:p>
          <a:p>
            <a:endParaRPr lang="pt-BR" sz="2400" b="1" dirty="0" smtClean="0">
              <a:solidFill>
                <a:srgbClr val="003300"/>
              </a:solidFill>
            </a:endParaRPr>
          </a:p>
          <a:p>
            <a:r>
              <a:rPr lang="pt-BR" b="1" dirty="0" smtClean="0"/>
              <a:t> </a:t>
            </a:r>
            <a:endParaRPr lang="pt-BR" dirty="0"/>
          </a:p>
          <a:p>
            <a:pPr algn="l"/>
            <a:r>
              <a:rPr lang="pt-BR" sz="2400" b="1" dirty="0"/>
              <a:t>                     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8130480" cy="4038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006600"/>
                </a:solidFill>
              </a:rPr>
              <a:t>DADOS OPERACIONAIS</a:t>
            </a:r>
          </a:p>
          <a:p>
            <a:pPr marL="0" indent="0" algn="ctr">
              <a:buNone/>
            </a:pPr>
            <a:endParaRPr lang="en-US" sz="2800" dirty="0">
              <a:solidFill>
                <a:srgbClr val="0066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6600"/>
                </a:solidFill>
              </a:rPr>
              <a:t>495.000        </a:t>
            </a:r>
            <a:r>
              <a:rPr lang="en-US" sz="2400" dirty="0" err="1" smtClean="0">
                <a:solidFill>
                  <a:srgbClr val="006600"/>
                </a:solidFill>
              </a:rPr>
              <a:t>Horas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voadas</a:t>
            </a:r>
            <a:r>
              <a:rPr lang="en-US" sz="2400" dirty="0" smtClean="0">
                <a:solidFill>
                  <a:srgbClr val="006600"/>
                </a:solidFill>
              </a:rPr>
              <a:t>/</a:t>
            </a:r>
            <a:r>
              <a:rPr lang="en-US" sz="2400" dirty="0" err="1" smtClean="0">
                <a:solidFill>
                  <a:srgbClr val="006600"/>
                </a:solidFill>
              </a:rPr>
              <a:t>ano</a:t>
            </a:r>
            <a:endParaRPr lang="en-US" sz="2400" dirty="0" smtClean="0">
              <a:solidFill>
                <a:srgbClr val="0066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6600"/>
                </a:solidFill>
              </a:rPr>
              <a:t>45.000.000   </a:t>
            </a:r>
            <a:r>
              <a:rPr lang="en-US" sz="2400" dirty="0" err="1" smtClean="0">
                <a:solidFill>
                  <a:srgbClr val="006600"/>
                </a:solidFill>
              </a:rPr>
              <a:t>Milhoes</a:t>
            </a:r>
            <a:r>
              <a:rPr lang="en-US" sz="2400" dirty="0" smtClean="0">
                <a:solidFill>
                  <a:srgbClr val="006600"/>
                </a:solidFill>
              </a:rPr>
              <a:t> de </a:t>
            </a:r>
            <a:r>
              <a:rPr lang="en-US" sz="2400" dirty="0" err="1" smtClean="0">
                <a:solidFill>
                  <a:srgbClr val="006600"/>
                </a:solidFill>
              </a:rPr>
              <a:t>Litros</a:t>
            </a:r>
            <a:r>
              <a:rPr lang="en-US" sz="2400" dirty="0" smtClean="0">
                <a:solidFill>
                  <a:srgbClr val="006600"/>
                </a:solidFill>
              </a:rPr>
              <a:t> de </a:t>
            </a:r>
            <a:r>
              <a:rPr lang="en-US" sz="2400" dirty="0" err="1" smtClean="0">
                <a:solidFill>
                  <a:srgbClr val="006600"/>
                </a:solidFill>
              </a:rPr>
              <a:t>combustivel</a:t>
            </a:r>
            <a:endParaRPr lang="en-US" sz="2400" dirty="0" smtClean="0">
              <a:solidFill>
                <a:srgbClr val="0066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6600"/>
                </a:solidFill>
              </a:rPr>
              <a:t>936.000.000 </a:t>
            </a:r>
            <a:r>
              <a:rPr lang="en-US" sz="2400" dirty="0" err="1" smtClean="0">
                <a:solidFill>
                  <a:srgbClr val="006600"/>
                </a:solidFill>
              </a:rPr>
              <a:t>Milhões</a:t>
            </a:r>
            <a:r>
              <a:rPr lang="en-US" sz="2400" dirty="0" smtClean="0">
                <a:solidFill>
                  <a:srgbClr val="006600"/>
                </a:solidFill>
              </a:rPr>
              <a:t> em </a:t>
            </a:r>
            <a:r>
              <a:rPr lang="en-US" sz="2400" dirty="0" err="1" smtClean="0">
                <a:solidFill>
                  <a:srgbClr val="006600"/>
                </a:solidFill>
              </a:rPr>
              <a:t>Faturamento</a:t>
            </a:r>
            <a:endParaRPr lang="en-US" sz="2400" dirty="0" smtClean="0">
              <a:solidFill>
                <a:srgbClr val="0066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6600"/>
                </a:solidFill>
              </a:rPr>
              <a:t>234.000.000 </a:t>
            </a:r>
            <a:r>
              <a:rPr lang="en-US" sz="2400" dirty="0" err="1" smtClean="0">
                <a:solidFill>
                  <a:srgbClr val="006600"/>
                </a:solidFill>
              </a:rPr>
              <a:t>Milhões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Impostos</a:t>
            </a:r>
            <a:endParaRPr lang="en-US" sz="2400" dirty="0" smtClean="0">
              <a:solidFill>
                <a:srgbClr val="0066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pt-BR" sz="2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49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lang="en-US" sz="2400" dirty="0" smtClean="0">
                <a:solidFill>
                  <a:srgbClr val="006600"/>
                </a:solidFill>
              </a:rPr>
              <a:t>DIFICULDADES DO SETOR</a:t>
            </a: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endParaRPr lang="en-US" sz="2400" dirty="0" smtClean="0">
              <a:solidFill>
                <a:srgbClr val="00660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sz="1800" dirty="0" err="1" smtClean="0">
                <a:solidFill>
                  <a:srgbClr val="006600"/>
                </a:solidFill>
              </a:rPr>
              <a:t>Exesso</a:t>
            </a:r>
            <a:r>
              <a:rPr lang="en-US" sz="1800" dirty="0" smtClean="0">
                <a:solidFill>
                  <a:srgbClr val="006600"/>
                </a:solidFill>
              </a:rPr>
              <a:t> de </a:t>
            </a:r>
            <a:r>
              <a:rPr lang="en-US" sz="1800" dirty="0" err="1" smtClean="0">
                <a:solidFill>
                  <a:srgbClr val="006600"/>
                </a:solidFill>
              </a:rPr>
              <a:t>Legislação</a:t>
            </a:r>
            <a:endParaRPr lang="en-US" sz="1300" dirty="0" smtClean="0">
              <a:solidFill>
                <a:srgbClr val="00660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6600"/>
                </a:solidFill>
              </a:rPr>
              <a:t>Alta </a:t>
            </a:r>
            <a:r>
              <a:rPr lang="en-US" sz="1800" dirty="0" err="1" smtClean="0">
                <a:solidFill>
                  <a:srgbClr val="006600"/>
                </a:solidFill>
              </a:rPr>
              <a:t>carga</a:t>
            </a:r>
            <a:r>
              <a:rPr lang="en-US" sz="1800" dirty="0" smtClean="0">
                <a:solidFill>
                  <a:srgbClr val="006600"/>
                </a:solidFill>
              </a:rPr>
              <a:t> </a:t>
            </a:r>
            <a:r>
              <a:rPr lang="en-US" sz="1800" dirty="0" err="1" smtClean="0">
                <a:solidFill>
                  <a:srgbClr val="006600"/>
                </a:solidFill>
              </a:rPr>
              <a:t>Tributaria</a:t>
            </a:r>
            <a:r>
              <a:rPr lang="en-US" sz="1800" dirty="0" smtClean="0">
                <a:solidFill>
                  <a:srgbClr val="006600"/>
                </a:solidFill>
              </a:rPr>
              <a:t>  25% </a:t>
            </a:r>
            <a:r>
              <a:rPr lang="en-US" sz="1800" dirty="0" err="1" smtClean="0">
                <a:solidFill>
                  <a:srgbClr val="006600"/>
                </a:solidFill>
              </a:rPr>
              <a:t>sobre</a:t>
            </a:r>
            <a:r>
              <a:rPr lang="en-US" sz="1800" dirty="0" smtClean="0">
                <a:solidFill>
                  <a:srgbClr val="006600"/>
                </a:solidFill>
              </a:rPr>
              <a:t> o </a:t>
            </a:r>
            <a:r>
              <a:rPr lang="en-US" sz="1800" dirty="0" err="1" smtClean="0">
                <a:solidFill>
                  <a:srgbClr val="006600"/>
                </a:solidFill>
              </a:rPr>
              <a:t>faturamento</a:t>
            </a:r>
            <a:endParaRPr lang="en-US" sz="1300" dirty="0" smtClean="0">
              <a:solidFill>
                <a:srgbClr val="00660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sz="1800" dirty="0" err="1" smtClean="0">
                <a:solidFill>
                  <a:srgbClr val="006600"/>
                </a:solidFill>
              </a:rPr>
              <a:t>Custo</a:t>
            </a:r>
            <a:r>
              <a:rPr lang="en-US" sz="1800" dirty="0" smtClean="0">
                <a:solidFill>
                  <a:srgbClr val="006600"/>
                </a:solidFill>
              </a:rPr>
              <a:t> </a:t>
            </a:r>
            <a:r>
              <a:rPr lang="en-US" sz="1800" dirty="0" err="1" smtClean="0">
                <a:solidFill>
                  <a:srgbClr val="006600"/>
                </a:solidFill>
              </a:rPr>
              <a:t>Elevado</a:t>
            </a:r>
            <a:r>
              <a:rPr lang="en-US" sz="1800" dirty="0" smtClean="0">
                <a:solidFill>
                  <a:srgbClr val="006600"/>
                </a:solidFill>
              </a:rPr>
              <a:t> dos </a:t>
            </a:r>
            <a:r>
              <a:rPr lang="en-US" sz="1800" dirty="0" err="1" smtClean="0">
                <a:solidFill>
                  <a:srgbClr val="006600"/>
                </a:solidFill>
              </a:rPr>
              <a:t>Combustiveis</a:t>
            </a:r>
            <a:r>
              <a:rPr lang="en-US" sz="1800" dirty="0" smtClean="0">
                <a:solidFill>
                  <a:srgbClr val="006600"/>
                </a:solidFill>
              </a:rPr>
              <a:t> 32% do </a:t>
            </a:r>
            <a:r>
              <a:rPr lang="en-US" sz="1800" dirty="0" err="1" smtClean="0">
                <a:solidFill>
                  <a:srgbClr val="006600"/>
                </a:solidFill>
              </a:rPr>
              <a:t>faturamento</a:t>
            </a:r>
            <a:endParaRPr lang="en-US" sz="1800" dirty="0" smtClean="0">
              <a:solidFill>
                <a:srgbClr val="00660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sz="1800" dirty="0" err="1" smtClean="0">
                <a:solidFill>
                  <a:srgbClr val="006600"/>
                </a:solidFill>
              </a:rPr>
              <a:t>Falta</a:t>
            </a:r>
            <a:r>
              <a:rPr lang="en-US" sz="1800" dirty="0" smtClean="0">
                <a:solidFill>
                  <a:srgbClr val="006600"/>
                </a:solidFill>
              </a:rPr>
              <a:t> de </a:t>
            </a:r>
            <a:r>
              <a:rPr lang="en-US" sz="1800" dirty="0" err="1" smtClean="0">
                <a:solidFill>
                  <a:srgbClr val="006600"/>
                </a:solidFill>
              </a:rPr>
              <a:t>pilotos</a:t>
            </a:r>
            <a:r>
              <a:rPr lang="en-US" sz="1800" dirty="0" smtClean="0">
                <a:solidFill>
                  <a:srgbClr val="006600"/>
                </a:solidFill>
              </a:rPr>
              <a:t> </a:t>
            </a:r>
            <a:r>
              <a:rPr lang="en-US" sz="1800" dirty="0" err="1" smtClean="0">
                <a:solidFill>
                  <a:srgbClr val="006600"/>
                </a:solidFill>
              </a:rPr>
              <a:t>agricolas</a:t>
            </a:r>
            <a:r>
              <a:rPr lang="en-US" sz="1800" dirty="0" smtClean="0">
                <a:solidFill>
                  <a:srgbClr val="006600"/>
                </a:solidFill>
              </a:rPr>
              <a:t> </a:t>
            </a:r>
          </a:p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sz="1800" dirty="0" err="1" smtClean="0">
                <a:solidFill>
                  <a:srgbClr val="006600"/>
                </a:solidFill>
              </a:rPr>
              <a:t>Falta</a:t>
            </a:r>
            <a:r>
              <a:rPr lang="en-US" sz="1800" dirty="0" smtClean="0">
                <a:solidFill>
                  <a:srgbClr val="006600"/>
                </a:solidFill>
              </a:rPr>
              <a:t> </a:t>
            </a:r>
            <a:r>
              <a:rPr lang="en-US" sz="1800" dirty="0" err="1" smtClean="0">
                <a:solidFill>
                  <a:srgbClr val="006600"/>
                </a:solidFill>
              </a:rPr>
              <a:t>linhas</a:t>
            </a:r>
            <a:r>
              <a:rPr lang="en-US" sz="1800" dirty="0" smtClean="0">
                <a:solidFill>
                  <a:srgbClr val="006600"/>
                </a:solidFill>
              </a:rPr>
              <a:t> de </a:t>
            </a:r>
            <a:r>
              <a:rPr lang="en-US" sz="1800" dirty="0" err="1" smtClean="0">
                <a:solidFill>
                  <a:srgbClr val="006600"/>
                </a:solidFill>
              </a:rPr>
              <a:t>créditos</a:t>
            </a:r>
            <a:r>
              <a:rPr lang="en-US" sz="1800" dirty="0" smtClean="0">
                <a:solidFill>
                  <a:srgbClr val="006600"/>
                </a:solidFill>
              </a:rPr>
              <a:t> </a:t>
            </a:r>
            <a:r>
              <a:rPr lang="en-US" sz="1800" dirty="0" err="1" smtClean="0">
                <a:solidFill>
                  <a:srgbClr val="006600"/>
                </a:solidFill>
              </a:rPr>
              <a:t>para</a:t>
            </a:r>
            <a:r>
              <a:rPr lang="en-US" sz="1800" dirty="0" smtClean="0">
                <a:solidFill>
                  <a:srgbClr val="006600"/>
                </a:solidFill>
              </a:rPr>
              <a:t> </a:t>
            </a:r>
            <a:r>
              <a:rPr lang="en-US" sz="1800" dirty="0" err="1" smtClean="0">
                <a:solidFill>
                  <a:srgbClr val="006600"/>
                </a:solidFill>
              </a:rPr>
              <a:t>financiamentos</a:t>
            </a:r>
            <a:r>
              <a:rPr lang="en-US" sz="1800" dirty="0" smtClean="0">
                <a:solidFill>
                  <a:srgbClr val="006600"/>
                </a:solidFill>
              </a:rPr>
              <a:t> de </a:t>
            </a:r>
            <a:r>
              <a:rPr lang="en-US" sz="1800" dirty="0" err="1" smtClean="0">
                <a:solidFill>
                  <a:srgbClr val="006600"/>
                </a:solidFill>
              </a:rPr>
              <a:t>aeronaves</a:t>
            </a:r>
            <a:endParaRPr lang="en-US" sz="1800" dirty="0" smtClean="0">
              <a:solidFill>
                <a:srgbClr val="00660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sz="1800" dirty="0" err="1" smtClean="0">
                <a:solidFill>
                  <a:srgbClr val="006600"/>
                </a:solidFill>
              </a:rPr>
              <a:t>Tentativas</a:t>
            </a:r>
            <a:r>
              <a:rPr lang="en-US" sz="1800" dirty="0" smtClean="0">
                <a:solidFill>
                  <a:srgbClr val="006600"/>
                </a:solidFill>
              </a:rPr>
              <a:t> de </a:t>
            </a:r>
            <a:r>
              <a:rPr lang="en-US" sz="1800" dirty="0" err="1" smtClean="0">
                <a:solidFill>
                  <a:srgbClr val="006600"/>
                </a:solidFill>
              </a:rPr>
              <a:t>Proibições</a:t>
            </a:r>
            <a:r>
              <a:rPr lang="en-US" sz="1800" dirty="0" smtClean="0">
                <a:solidFill>
                  <a:srgbClr val="006600"/>
                </a:solidFill>
              </a:rPr>
              <a:t> da </a:t>
            </a:r>
            <a:r>
              <a:rPr lang="en-US" sz="1800" dirty="0" err="1" smtClean="0">
                <a:solidFill>
                  <a:srgbClr val="006600"/>
                </a:solidFill>
              </a:rPr>
              <a:t>Atividade</a:t>
            </a:r>
            <a:endParaRPr lang="en-US" sz="1800" dirty="0" smtClean="0">
              <a:solidFill>
                <a:srgbClr val="00660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endParaRPr lang="en-US" sz="1800" dirty="0">
              <a:solidFill>
                <a:srgbClr val="006600"/>
              </a:solidFill>
            </a:endParaRP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ct val="0"/>
              </a:spcBef>
              <a:buClrTx/>
              <a:buSzTx/>
              <a:buFontTx/>
              <a:buNone/>
            </a:pPr>
            <a:endParaRPr lang="en-US" sz="2000" dirty="0" smtClean="0"/>
          </a:p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endParaRPr lang="en-US" sz="2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83972" name="Object 4"/>
          <p:cNvGraphicFramePr>
            <a:graphicFrameLocks noGrp="1" noChangeAspect="1"/>
          </p:cNvGraphicFramePr>
          <p:nvPr>
            <p:ph type="title"/>
          </p:nvPr>
        </p:nvGraphicFramePr>
        <p:xfrm>
          <a:off x="6804027" y="549275"/>
          <a:ext cx="16557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11" r:id="rId3" imgW="8066667" imgH="5353797" progId="">
                  <p:embed/>
                </p:oleObj>
              </mc:Choice>
              <mc:Fallback>
                <p:oleObj r:id="rId3" imgW="8066667" imgH="535379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7" y="549275"/>
                        <a:ext cx="1655763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lang="en-US" sz="2400" dirty="0" smtClean="0">
                <a:solidFill>
                  <a:srgbClr val="006600"/>
                </a:solidFill>
              </a:rPr>
              <a:t>BUROCRACIA </a:t>
            </a: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endParaRPr lang="en-US" sz="2400" dirty="0" smtClean="0">
              <a:solidFill>
                <a:srgbClr val="00660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sz="1800" dirty="0" err="1" smtClean="0">
                <a:solidFill>
                  <a:srgbClr val="006600"/>
                </a:solidFill>
              </a:rPr>
              <a:t>Exesso</a:t>
            </a:r>
            <a:r>
              <a:rPr lang="en-US" sz="1800" dirty="0" smtClean="0">
                <a:solidFill>
                  <a:srgbClr val="006600"/>
                </a:solidFill>
              </a:rPr>
              <a:t> de </a:t>
            </a:r>
            <a:r>
              <a:rPr lang="en-US" sz="1800" dirty="0" err="1" smtClean="0">
                <a:solidFill>
                  <a:srgbClr val="006600"/>
                </a:solidFill>
              </a:rPr>
              <a:t>Burocracia</a:t>
            </a:r>
            <a:r>
              <a:rPr lang="en-US" sz="1800" dirty="0" smtClean="0">
                <a:solidFill>
                  <a:srgbClr val="006600"/>
                </a:solidFill>
              </a:rPr>
              <a:t> da </a:t>
            </a:r>
            <a:r>
              <a:rPr lang="en-US" sz="1800" dirty="0" err="1" smtClean="0">
                <a:solidFill>
                  <a:srgbClr val="006600"/>
                </a:solidFill>
              </a:rPr>
              <a:t>Anac</a:t>
            </a:r>
            <a:endParaRPr lang="en-US" sz="1800" dirty="0" smtClean="0">
              <a:solidFill>
                <a:srgbClr val="00660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sz="1800" dirty="0" err="1" smtClean="0">
                <a:solidFill>
                  <a:srgbClr val="006600"/>
                </a:solidFill>
              </a:rPr>
              <a:t>Falta</a:t>
            </a:r>
            <a:r>
              <a:rPr lang="en-US" sz="1800" dirty="0" smtClean="0">
                <a:solidFill>
                  <a:srgbClr val="006600"/>
                </a:solidFill>
              </a:rPr>
              <a:t> de </a:t>
            </a:r>
            <a:r>
              <a:rPr lang="en-US" sz="1800" dirty="0" err="1" smtClean="0">
                <a:solidFill>
                  <a:srgbClr val="006600"/>
                </a:solidFill>
              </a:rPr>
              <a:t>Politica</a:t>
            </a:r>
            <a:r>
              <a:rPr lang="en-US" sz="1800" dirty="0" smtClean="0">
                <a:solidFill>
                  <a:srgbClr val="006600"/>
                </a:solidFill>
              </a:rPr>
              <a:t> </a:t>
            </a:r>
            <a:r>
              <a:rPr lang="en-US" sz="1800" dirty="0" err="1" smtClean="0">
                <a:solidFill>
                  <a:srgbClr val="006600"/>
                </a:solidFill>
              </a:rPr>
              <a:t>Estrutural</a:t>
            </a:r>
            <a:r>
              <a:rPr lang="en-US" sz="1800" dirty="0" smtClean="0">
                <a:solidFill>
                  <a:srgbClr val="006600"/>
                </a:solidFill>
              </a:rPr>
              <a:t> da Aviação Civil</a:t>
            </a:r>
            <a:endParaRPr lang="en-US" sz="1300" dirty="0" smtClean="0">
              <a:solidFill>
                <a:srgbClr val="00660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sz="1800" dirty="0" err="1" smtClean="0">
                <a:solidFill>
                  <a:srgbClr val="006600"/>
                </a:solidFill>
              </a:rPr>
              <a:t>Lentidão</a:t>
            </a:r>
            <a:r>
              <a:rPr lang="en-US" sz="1800" dirty="0" smtClean="0">
                <a:solidFill>
                  <a:srgbClr val="006600"/>
                </a:solidFill>
              </a:rPr>
              <a:t> </a:t>
            </a:r>
            <a:r>
              <a:rPr lang="en-US" sz="1800" dirty="0" err="1" smtClean="0">
                <a:solidFill>
                  <a:srgbClr val="006600"/>
                </a:solidFill>
              </a:rPr>
              <a:t>nos</a:t>
            </a:r>
            <a:r>
              <a:rPr lang="en-US" sz="1800" dirty="0" smtClean="0">
                <a:solidFill>
                  <a:srgbClr val="006600"/>
                </a:solidFill>
              </a:rPr>
              <a:t> </a:t>
            </a:r>
            <a:r>
              <a:rPr lang="en-US" sz="1800" dirty="0" err="1" smtClean="0">
                <a:solidFill>
                  <a:srgbClr val="006600"/>
                </a:solidFill>
              </a:rPr>
              <a:t>processos</a:t>
            </a:r>
            <a:r>
              <a:rPr lang="en-US" sz="1800" dirty="0" smtClean="0">
                <a:solidFill>
                  <a:srgbClr val="006600"/>
                </a:solidFill>
              </a:rPr>
              <a:t> de </a:t>
            </a:r>
            <a:r>
              <a:rPr lang="en-US" sz="1800" dirty="0" err="1" smtClean="0">
                <a:solidFill>
                  <a:srgbClr val="006600"/>
                </a:solidFill>
              </a:rPr>
              <a:t>Registros</a:t>
            </a:r>
            <a:r>
              <a:rPr lang="en-US" sz="1800" dirty="0" smtClean="0">
                <a:solidFill>
                  <a:srgbClr val="006600"/>
                </a:solidFill>
              </a:rPr>
              <a:t> de Empresas, </a:t>
            </a:r>
            <a:r>
              <a:rPr lang="en-US" sz="1800" dirty="0" err="1" smtClean="0">
                <a:solidFill>
                  <a:srgbClr val="006600"/>
                </a:solidFill>
              </a:rPr>
              <a:t>aeronaves</a:t>
            </a:r>
            <a:r>
              <a:rPr lang="en-US" sz="1800" dirty="0" smtClean="0">
                <a:solidFill>
                  <a:srgbClr val="006600"/>
                </a:solidFill>
              </a:rPr>
              <a:t>, </a:t>
            </a:r>
            <a:r>
              <a:rPr lang="en-US" sz="1800" dirty="0" err="1" smtClean="0">
                <a:solidFill>
                  <a:srgbClr val="006600"/>
                </a:solidFill>
              </a:rPr>
              <a:t>pilotos</a:t>
            </a:r>
            <a:endParaRPr lang="en-US" sz="1800" dirty="0" smtClean="0">
              <a:solidFill>
                <a:srgbClr val="00660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sz="1800" dirty="0" err="1" smtClean="0">
                <a:solidFill>
                  <a:srgbClr val="006600"/>
                </a:solidFill>
              </a:rPr>
              <a:t>Dificuldade</a:t>
            </a:r>
            <a:r>
              <a:rPr lang="en-US" sz="1800" dirty="0" smtClean="0">
                <a:solidFill>
                  <a:srgbClr val="006600"/>
                </a:solidFill>
              </a:rPr>
              <a:t> de </a:t>
            </a:r>
            <a:r>
              <a:rPr lang="en-US" sz="1800" dirty="0" err="1" smtClean="0">
                <a:solidFill>
                  <a:srgbClr val="006600"/>
                </a:solidFill>
              </a:rPr>
              <a:t>comunicação</a:t>
            </a:r>
            <a:r>
              <a:rPr lang="en-US" sz="1800" dirty="0" smtClean="0">
                <a:solidFill>
                  <a:srgbClr val="006600"/>
                </a:solidFill>
              </a:rPr>
              <a:t> com </a:t>
            </a:r>
            <a:r>
              <a:rPr lang="en-US" sz="1800" dirty="0" err="1" smtClean="0">
                <a:solidFill>
                  <a:srgbClr val="006600"/>
                </a:solidFill>
              </a:rPr>
              <a:t>os</a:t>
            </a:r>
            <a:r>
              <a:rPr lang="en-US" sz="1800" dirty="0" smtClean="0">
                <a:solidFill>
                  <a:srgbClr val="006600"/>
                </a:solidFill>
              </a:rPr>
              <a:t> </a:t>
            </a:r>
            <a:r>
              <a:rPr lang="en-US" sz="1800" dirty="0" err="1" smtClean="0">
                <a:solidFill>
                  <a:srgbClr val="006600"/>
                </a:solidFill>
              </a:rPr>
              <a:t>Orgãos</a:t>
            </a:r>
            <a:endParaRPr lang="en-US" sz="1800" dirty="0" smtClean="0">
              <a:solidFill>
                <a:srgbClr val="00660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endParaRPr lang="en-US" sz="1800" dirty="0" smtClean="0">
              <a:solidFill>
                <a:srgbClr val="006600"/>
              </a:solidFill>
            </a:endParaRPr>
          </a:p>
          <a:p>
            <a:pPr marL="0" indent="0" algn="just">
              <a:spcBef>
                <a:spcPct val="0"/>
              </a:spcBef>
              <a:buClrTx/>
              <a:buSzTx/>
              <a:buNone/>
            </a:pPr>
            <a:endParaRPr lang="en-US" sz="1800" dirty="0" smtClean="0">
              <a:solidFill>
                <a:srgbClr val="006600"/>
              </a:solidFill>
            </a:endParaRPr>
          </a:p>
          <a:p>
            <a:pPr marL="0" indent="0" algn="just">
              <a:spcBef>
                <a:spcPct val="0"/>
              </a:spcBef>
              <a:buClrTx/>
              <a:buSzTx/>
              <a:buNone/>
            </a:pPr>
            <a:r>
              <a:rPr lang="en-US" sz="1800" dirty="0" smtClean="0">
                <a:solidFill>
                  <a:srgbClr val="006600"/>
                </a:solidFill>
              </a:rPr>
              <a:t> </a:t>
            </a:r>
          </a:p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ct val="0"/>
              </a:spcBef>
              <a:buClrTx/>
              <a:buSzTx/>
              <a:buFontTx/>
              <a:buNone/>
            </a:pPr>
            <a:endParaRPr lang="en-US" sz="2000" dirty="0" smtClean="0"/>
          </a:p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endParaRPr lang="en-US" sz="2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83972" name="Object 4"/>
          <p:cNvGraphicFramePr>
            <a:graphicFrameLocks noGrp="1" noChangeAspect="1"/>
          </p:cNvGraphicFramePr>
          <p:nvPr>
            <p:ph type="title"/>
          </p:nvPr>
        </p:nvGraphicFramePr>
        <p:xfrm>
          <a:off x="6804027" y="549275"/>
          <a:ext cx="16557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0" r:id="rId3" imgW="8066667" imgH="5353797" progId="">
                  <p:embed/>
                </p:oleObj>
              </mc:Choice>
              <mc:Fallback>
                <p:oleObj r:id="rId3" imgW="8066667" imgH="53537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7" y="549275"/>
                        <a:ext cx="1655763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12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0"/>
            <a:ext cx="7696200" cy="40386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ClrTx/>
              <a:buSzTx/>
              <a:buNone/>
            </a:pPr>
            <a:endParaRPr lang="en-US" sz="2400" dirty="0" smtClean="0">
              <a:solidFill>
                <a:srgbClr val="006600"/>
              </a:solidFill>
            </a:endParaRP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lang="en-US" sz="2400" dirty="0" smtClean="0">
                <a:solidFill>
                  <a:srgbClr val="006600"/>
                </a:solidFill>
              </a:rPr>
              <a:t>CARGA TRIBUTÁRIA</a:t>
            </a:r>
          </a:p>
          <a:p>
            <a:pPr marL="457200" lvl="1" indent="0" algn="just">
              <a:spcBef>
                <a:spcPct val="0"/>
              </a:spcBef>
              <a:buClrTx/>
              <a:buSzTx/>
              <a:buNone/>
            </a:pPr>
            <a:endParaRPr lang="en-US" sz="1600" dirty="0" smtClean="0">
              <a:solidFill>
                <a:srgbClr val="00660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006600"/>
                </a:solidFill>
              </a:rPr>
              <a:t>Impostos</a:t>
            </a:r>
            <a:r>
              <a:rPr lang="en-US" sz="2000" dirty="0" smtClean="0">
                <a:solidFill>
                  <a:srgbClr val="006600"/>
                </a:solidFill>
              </a:rPr>
              <a:t> :</a:t>
            </a:r>
          </a:p>
          <a:p>
            <a:pPr lvl="1" algn="just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006600"/>
                </a:solidFill>
              </a:rPr>
              <a:t>Até</a:t>
            </a:r>
            <a:r>
              <a:rPr lang="en-US" sz="2000" dirty="0" smtClean="0">
                <a:solidFill>
                  <a:srgbClr val="006600"/>
                </a:solidFill>
              </a:rPr>
              <a:t> 25% do </a:t>
            </a:r>
            <a:r>
              <a:rPr lang="en-US" sz="2000" dirty="0" err="1" smtClean="0">
                <a:solidFill>
                  <a:srgbClr val="006600"/>
                </a:solidFill>
              </a:rPr>
              <a:t>faturamento</a:t>
            </a:r>
            <a:endParaRPr lang="en-US" sz="2000" dirty="0" smtClean="0">
              <a:solidFill>
                <a:srgbClr val="006600"/>
              </a:solidFill>
            </a:endParaRPr>
          </a:p>
          <a:p>
            <a:pPr lvl="1" algn="just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6600"/>
                </a:solidFill>
              </a:rPr>
              <a:t>Outros </a:t>
            </a:r>
            <a:r>
              <a:rPr lang="en-US" sz="2000" dirty="0" err="1" smtClean="0">
                <a:solidFill>
                  <a:srgbClr val="006600"/>
                </a:solidFill>
              </a:rPr>
              <a:t>paises</a:t>
            </a:r>
            <a:r>
              <a:rPr lang="en-US" sz="2000" dirty="0" smtClean="0">
                <a:solidFill>
                  <a:srgbClr val="006600"/>
                </a:solidFill>
              </a:rPr>
              <a:t> em </a:t>
            </a:r>
            <a:r>
              <a:rPr lang="en-US" sz="2000" dirty="0" err="1" smtClean="0">
                <a:solidFill>
                  <a:srgbClr val="006600"/>
                </a:solidFill>
              </a:rPr>
              <a:t>média</a:t>
            </a:r>
            <a:r>
              <a:rPr lang="en-US" sz="2000" dirty="0" smtClean="0">
                <a:solidFill>
                  <a:srgbClr val="006600"/>
                </a:solidFill>
              </a:rPr>
              <a:t> 8%</a:t>
            </a:r>
          </a:p>
          <a:p>
            <a:pPr lvl="1" algn="just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en-US" sz="2000" dirty="0">
              <a:solidFill>
                <a:srgbClr val="006600"/>
              </a:solidFill>
            </a:endParaRPr>
          </a:p>
          <a:p>
            <a:pPr lvl="2" algn="just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6600"/>
                </a:solidFill>
              </a:rPr>
              <a:t>Necessidade</a:t>
            </a:r>
            <a:r>
              <a:rPr lang="en-US" sz="1800" dirty="0" smtClean="0">
                <a:solidFill>
                  <a:srgbClr val="006600"/>
                </a:solidFill>
              </a:rPr>
              <a:t> de </a:t>
            </a:r>
            <a:r>
              <a:rPr lang="en-US" sz="1800" dirty="0" err="1" smtClean="0">
                <a:solidFill>
                  <a:srgbClr val="006600"/>
                </a:solidFill>
              </a:rPr>
              <a:t>Redução</a:t>
            </a:r>
            <a:r>
              <a:rPr lang="en-US" sz="1800" dirty="0" smtClean="0">
                <a:solidFill>
                  <a:srgbClr val="006600"/>
                </a:solidFill>
              </a:rPr>
              <a:t> da </a:t>
            </a:r>
            <a:r>
              <a:rPr lang="en-US" sz="1800" dirty="0" err="1" smtClean="0">
                <a:solidFill>
                  <a:srgbClr val="006600"/>
                </a:solidFill>
              </a:rPr>
              <a:t>carga</a:t>
            </a:r>
            <a:r>
              <a:rPr lang="en-US" sz="1800" dirty="0" smtClean="0">
                <a:solidFill>
                  <a:srgbClr val="006600"/>
                </a:solidFill>
              </a:rPr>
              <a:t> </a:t>
            </a:r>
            <a:r>
              <a:rPr lang="en-US" sz="1800" dirty="0" err="1" smtClean="0">
                <a:solidFill>
                  <a:srgbClr val="006600"/>
                </a:solidFill>
              </a:rPr>
              <a:t>tributária</a:t>
            </a:r>
            <a:endParaRPr lang="en-US" sz="1800" dirty="0">
              <a:solidFill>
                <a:srgbClr val="006600"/>
              </a:solidFill>
            </a:endParaRPr>
          </a:p>
          <a:p>
            <a:pPr marL="457200" lvl="1" indent="0" algn="just">
              <a:spcBef>
                <a:spcPct val="0"/>
              </a:spcBef>
              <a:buClrTx/>
              <a:buSzTx/>
              <a:buNone/>
            </a:pPr>
            <a:endParaRPr lang="en-US" sz="2000" dirty="0" smtClean="0">
              <a:solidFill>
                <a:srgbClr val="006600"/>
              </a:solidFill>
            </a:endParaRPr>
          </a:p>
          <a:p>
            <a:pPr lvl="1" algn="just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en-US" sz="2000" dirty="0" smtClean="0">
              <a:solidFill>
                <a:srgbClr val="006600"/>
              </a:solidFill>
            </a:endParaRPr>
          </a:p>
          <a:p>
            <a:pPr marL="0" indent="0" algn="just">
              <a:spcBef>
                <a:spcPct val="0"/>
              </a:spcBef>
              <a:buClrTx/>
              <a:buSzTx/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ct val="0"/>
              </a:spcBef>
              <a:buClrTx/>
              <a:buSzTx/>
              <a:buNone/>
            </a:pPr>
            <a:endParaRPr lang="en-US" sz="1800" dirty="0">
              <a:solidFill>
                <a:srgbClr val="006600"/>
              </a:solidFill>
            </a:endParaRP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ct val="0"/>
              </a:spcBef>
              <a:buClrTx/>
              <a:buSzTx/>
              <a:buFontTx/>
              <a:buNone/>
            </a:pPr>
            <a:endParaRPr lang="en-US" sz="2000" dirty="0" smtClean="0"/>
          </a:p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endParaRPr lang="en-US" sz="2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83972" name="Object 4"/>
          <p:cNvGraphicFramePr>
            <a:graphicFrameLocks noGrp="1" noChangeAspect="1"/>
          </p:cNvGraphicFramePr>
          <p:nvPr>
            <p:ph type="title"/>
          </p:nvPr>
        </p:nvGraphicFramePr>
        <p:xfrm>
          <a:off x="6804027" y="549275"/>
          <a:ext cx="16557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95" r:id="rId3" imgW="8066667" imgH="5353797" progId="">
                  <p:embed/>
                </p:oleObj>
              </mc:Choice>
              <mc:Fallback>
                <p:oleObj r:id="rId3" imgW="8066667" imgH="53537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7" y="549275"/>
                        <a:ext cx="1655763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50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0"/>
            <a:ext cx="7696200" cy="40386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ClrTx/>
              <a:buSzTx/>
              <a:buNone/>
            </a:pPr>
            <a:endParaRPr lang="en-US" sz="2400" dirty="0" smtClean="0">
              <a:solidFill>
                <a:srgbClr val="006600"/>
              </a:solidFill>
            </a:endParaRP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lang="en-US" sz="2400" dirty="0" smtClean="0">
                <a:solidFill>
                  <a:srgbClr val="006600"/>
                </a:solidFill>
              </a:rPr>
              <a:t>COMBUSTIVEIS</a:t>
            </a: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endParaRPr lang="en-US" sz="1800" dirty="0" smtClean="0">
              <a:solidFill>
                <a:srgbClr val="00660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sz="1800" dirty="0" err="1" smtClean="0">
                <a:solidFill>
                  <a:srgbClr val="006600"/>
                </a:solidFill>
              </a:rPr>
              <a:t>Incentivos</a:t>
            </a:r>
            <a:r>
              <a:rPr lang="en-US" sz="1800" dirty="0" smtClean="0">
                <a:solidFill>
                  <a:srgbClr val="006600"/>
                </a:solidFill>
              </a:rPr>
              <a:t> </a:t>
            </a:r>
            <a:r>
              <a:rPr lang="en-US" sz="1800" dirty="0" err="1" smtClean="0">
                <a:solidFill>
                  <a:srgbClr val="006600"/>
                </a:solidFill>
              </a:rPr>
              <a:t>para</a:t>
            </a:r>
            <a:r>
              <a:rPr lang="en-US" sz="1800" dirty="0" smtClean="0">
                <a:solidFill>
                  <a:srgbClr val="006600"/>
                </a:solidFill>
              </a:rPr>
              <a:t> </a:t>
            </a:r>
            <a:r>
              <a:rPr lang="en-US" sz="1800" dirty="0" err="1" smtClean="0">
                <a:solidFill>
                  <a:srgbClr val="006600"/>
                </a:solidFill>
              </a:rPr>
              <a:t>Combustiveis</a:t>
            </a:r>
            <a:r>
              <a:rPr lang="en-US" sz="1800" dirty="0" smtClean="0">
                <a:solidFill>
                  <a:srgbClr val="006600"/>
                </a:solidFill>
              </a:rPr>
              <a:t> :</a:t>
            </a:r>
          </a:p>
          <a:p>
            <a:pPr lvl="1" algn="just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6600"/>
                </a:solidFill>
              </a:rPr>
              <a:t>Querozene</a:t>
            </a:r>
            <a:r>
              <a:rPr lang="en-US" sz="1800" dirty="0" smtClean="0">
                <a:solidFill>
                  <a:srgbClr val="006600"/>
                </a:solidFill>
              </a:rPr>
              <a:t> R$ 4,80  (EUA R$ 1,58) </a:t>
            </a:r>
          </a:p>
          <a:p>
            <a:pPr lvl="1" algn="just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6600"/>
                </a:solidFill>
              </a:rPr>
              <a:t>Gazolina</a:t>
            </a:r>
            <a:r>
              <a:rPr lang="en-US" sz="1800" dirty="0" smtClean="0">
                <a:solidFill>
                  <a:srgbClr val="006600"/>
                </a:solidFill>
              </a:rPr>
              <a:t>     R$ 4,20  (EUA R$ 1,89). </a:t>
            </a:r>
          </a:p>
          <a:p>
            <a:pPr marL="914400" lvl="2" indent="0" algn="just">
              <a:spcBef>
                <a:spcPct val="0"/>
              </a:spcBef>
              <a:buClrTx/>
              <a:buSzTx/>
              <a:buNone/>
            </a:pPr>
            <a:endParaRPr lang="en-US" sz="1400" dirty="0" smtClean="0">
              <a:solidFill>
                <a:srgbClr val="006600"/>
              </a:solidFill>
            </a:endParaRPr>
          </a:p>
          <a:p>
            <a:pPr lvl="2" algn="just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6600"/>
                </a:solidFill>
              </a:rPr>
              <a:t>Exclusão</a:t>
            </a:r>
            <a:r>
              <a:rPr lang="en-US" sz="1800" dirty="0" smtClean="0">
                <a:solidFill>
                  <a:srgbClr val="006600"/>
                </a:solidFill>
              </a:rPr>
              <a:t> da CIDE – </a:t>
            </a:r>
            <a:r>
              <a:rPr lang="en-US" sz="1800" dirty="0" err="1" smtClean="0">
                <a:solidFill>
                  <a:srgbClr val="006600"/>
                </a:solidFill>
              </a:rPr>
              <a:t>Contribuição</a:t>
            </a:r>
            <a:r>
              <a:rPr lang="en-US" sz="1800" dirty="0" smtClean="0">
                <a:solidFill>
                  <a:srgbClr val="006600"/>
                </a:solidFill>
              </a:rPr>
              <a:t> de </a:t>
            </a:r>
            <a:r>
              <a:rPr lang="en-US" sz="1800" dirty="0" err="1" smtClean="0">
                <a:solidFill>
                  <a:srgbClr val="006600"/>
                </a:solidFill>
              </a:rPr>
              <a:t>Intervenção</a:t>
            </a:r>
            <a:r>
              <a:rPr lang="en-US" sz="1800" dirty="0" smtClean="0">
                <a:solidFill>
                  <a:srgbClr val="006600"/>
                </a:solidFill>
              </a:rPr>
              <a:t> no </a:t>
            </a:r>
            <a:r>
              <a:rPr lang="en-US" sz="1800" dirty="0" err="1" smtClean="0">
                <a:solidFill>
                  <a:srgbClr val="006600"/>
                </a:solidFill>
              </a:rPr>
              <a:t>Dominio</a:t>
            </a:r>
            <a:r>
              <a:rPr lang="en-US" sz="1800" dirty="0" smtClean="0">
                <a:solidFill>
                  <a:srgbClr val="006600"/>
                </a:solidFill>
              </a:rPr>
              <a:t> </a:t>
            </a:r>
            <a:r>
              <a:rPr lang="en-US" sz="1800" dirty="0" err="1" smtClean="0">
                <a:solidFill>
                  <a:srgbClr val="006600"/>
                </a:solidFill>
              </a:rPr>
              <a:t>Econômico</a:t>
            </a:r>
            <a:r>
              <a:rPr lang="en-US" sz="1800" dirty="0" smtClean="0">
                <a:solidFill>
                  <a:srgbClr val="006600"/>
                </a:solidFill>
              </a:rPr>
              <a:t>.</a:t>
            </a:r>
          </a:p>
          <a:p>
            <a:pPr marL="457200" lvl="1" indent="0" algn="just">
              <a:spcBef>
                <a:spcPct val="0"/>
              </a:spcBef>
              <a:buClrTx/>
              <a:buSzTx/>
              <a:buNone/>
            </a:pPr>
            <a:endParaRPr lang="en-US" sz="1600" dirty="0" smtClean="0">
              <a:solidFill>
                <a:srgbClr val="006600"/>
              </a:solidFill>
            </a:endParaRPr>
          </a:p>
          <a:p>
            <a:pPr marL="0" indent="0" algn="just">
              <a:spcBef>
                <a:spcPct val="0"/>
              </a:spcBef>
              <a:buClrTx/>
              <a:buSzTx/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just">
              <a:spcBef>
                <a:spcPct val="0"/>
              </a:spcBef>
              <a:buClrTx/>
              <a:buSzTx/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ct val="0"/>
              </a:spcBef>
              <a:buClrTx/>
              <a:buSzTx/>
              <a:buNone/>
            </a:pPr>
            <a:endParaRPr lang="en-US" sz="1800" dirty="0">
              <a:solidFill>
                <a:srgbClr val="006600"/>
              </a:solidFill>
            </a:endParaRP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ct val="0"/>
              </a:spcBef>
              <a:buClrTx/>
              <a:buSzTx/>
              <a:buFontTx/>
              <a:buNone/>
            </a:pPr>
            <a:endParaRPr lang="en-US" sz="2000" dirty="0" smtClean="0"/>
          </a:p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endParaRPr lang="en-US" sz="2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83972" name="Object 4"/>
          <p:cNvGraphicFramePr>
            <a:graphicFrameLocks noGrp="1" noChangeAspect="1"/>
          </p:cNvGraphicFramePr>
          <p:nvPr>
            <p:ph type="title"/>
          </p:nvPr>
        </p:nvGraphicFramePr>
        <p:xfrm>
          <a:off x="6804027" y="549275"/>
          <a:ext cx="16557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78" r:id="rId3" imgW="8066667" imgH="5353797" progId="">
                  <p:embed/>
                </p:oleObj>
              </mc:Choice>
              <mc:Fallback>
                <p:oleObj r:id="rId3" imgW="8066667" imgH="53537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7" y="549275"/>
                        <a:ext cx="1655763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969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0"/>
            <a:ext cx="7696200" cy="40386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ClrTx/>
              <a:buSzTx/>
              <a:buNone/>
            </a:pPr>
            <a:endParaRPr lang="en-US" sz="2400" dirty="0" smtClean="0">
              <a:solidFill>
                <a:srgbClr val="006600"/>
              </a:solidFill>
            </a:endParaRP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lang="en-US" sz="2400" dirty="0" smtClean="0">
                <a:solidFill>
                  <a:srgbClr val="006600"/>
                </a:solidFill>
              </a:rPr>
              <a:t>FORMAÇÃO DE PILOTOS</a:t>
            </a:r>
          </a:p>
          <a:p>
            <a:pPr marL="457200" lvl="1" indent="0" algn="just">
              <a:spcBef>
                <a:spcPct val="0"/>
              </a:spcBef>
              <a:buClrTx/>
              <a:buSzTx/>
              <a:buNone/>
            </a:pPr>
            <a:endParaRPr lang="en-US" sz="1600" dirty="0" smtClean="0">
              <a:solidFill>
                <a:srgbClr val="00660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006600"/>
                </a:solidFill>
              </a:rPr>
              <a:t>Formação</a:t>
            </a:r>
            <a:r>
              <a:rPr lang="en-US" sz="2000" dirty="0" smtClean="0">
                <a:solidFill>
                  <a:srgbClr val="006600"/>
                </a:solidFill>
              </a:rPr>
              <a:t> de </a:t>
            </a:r>
            <a:r>
              <a:rPr lang="en-US" sz="2000" dirty="0" err="1" smtClean="0">
                <a:solidFill>
                  <a:srgbClr val="006600"/>
                </a:solidFill>
              </a:rPr>
              <a:t>Pilotos</a:t>
            </a:r>
            <a:r>
              <a:rPr lang="en-US" sz="2000" dirty="0" smtClean="0">
                <a:solidFill>
                  <a:srgbClr val="006600"/>
                </a:solidFill>
              </a:rPr>
              <a:t> :</a:t>
            </a:r>
          </a:p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endParaRPr lang="en-US" sz="2000" dirty="0" smtClean="0">
              <a:solidFill>
                <a:srgbClr val="006600"/>
              </a:solidFill>
            </a:endParaRPr>
          </a:p>
          <a:p>
            <a:pPr lvl="1" algn="just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006600"/>
                </a:solidFill>
              </a:rPr>
              <a:t>Falta</a:t>
            </a:r>
            <a:r>
              <a:rPr lang="en-US" sz="2000" dirty="0" smtClean="0">
                <a:solidFill>
                  <a:srgbClr val="006600"/>
                </a:solidFill>
              </a:rPr>
              <a:t> de </a:t>
            </a:r>
            <a:r>
              <a:rPr lang="en-US" sz="2000" dirty="0" err="1" smtClean="0">
                <a:solidFill>
                  <a:srgbClr val="006600"/>
                </a:solidFill>
              </a:rPr>
              <a:t>pilotos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agricolas</a:t>
            </a:r>
            <a:r>
              <a:rPr lang="en-US" sz="2000" dirty="0" smtClean="0">
                <a:solidFill>
                  <a:srgbClr val="006600"/>
                </a:solidFill>
              </a:rPr>
              <a:t> no </a:t>
            </a:r>
            <a:r>
              <a:rPr lang="en-US" sz="2000" dirty="0" err="1" smtClean="0">
                <a:solidFill>
                  <a:srgbClr val="006600"/>
                </a:solidFill>
              </a:rPr>
              <a:t>mercado</a:t>
            </a:r>
            <a:endParaRPr lang="en-US" sz="2000" dirty="0" smtClean="0">
              <a:solidFill>
                <a:srgbClr val="006600"/>
              </a:solidFill>
            </a:endParaRPr>
          </a:p>
          <a:p>
            <a:pPr lvl="1" algn="just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006600"/>
                </a:solidFill>
              </a:rPr>
              <a:t>Custo</a:t>
            </a:r>
            <a:r>
              <a:rPr lang="en-US" sz="2000" dirty="0" smtClean="0">
                <a:solidFill>
                  <a:srgbClr val="006600"/>
                </a:solidFill>
              </a:rPr>
              <a:t> do </a:t>
            </a:r>
            <a:r>
              <a:rPr lang="en-US" sz="2000" dirty="0" err="1" smtClean="0">
                <a:solidFill>
                  <a:srgbClr val="006600"/>
                </a:solidFill>
              </a:rPr>
              <a:t>Curso</a:t>
            </a:r>
            <a:r>
              <a:rPr lang="en-US" sz="2000" dirty="0" smtClean="0">
                <a:solidFill>
                  <a:srgbClr val="006600"/>
                </a:solidFill>
              </a:rPr>
              <a:t> é </a:t>
            </a:r>
            <a:r>
              <a:rPr lang="en-US" sz="2000" dirty="0" err="1" smtClean="0">
                <a:solidFill>
                  <a:srgbClr val="006600"/>
                </a:solidFill>
              </a:rPr>
              <a:t>muito</a:t>
            </a:r>
            <a:r>
              <a:rPr lang="en-US" sz="2000" dirty="0" smtClean="0">
                <a:solidFill>
                  <a:srgbClr val="006600"/>
                </a:solidFill>
              </a:rPr>
              <a:t> alto </a:t>
            </a:r>
            <a:r>
              <a:rPr lang="en-US" sz="2000" dirty="0" err="1" smtClean="0">
                <a:solidFill>
                  <a:srgbClr val="006600"/>
                </a:solidFill>
              </a:rPr>
              <a:t>para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os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jovens</a:t>
            </a:r>
            <a:r>
              <a:rPr lang="en-US" sz="2000" dirty="0" smtClean="0">
                <a:solidFill>
                  <a:srgbClr val="006600"/>
                </a:solidFill>
              </a:rPr>
              <a:t>.</a:t>
            </a:r>
          </a:p>
          <a:p>
            <a:pPr lvl="1" algn="just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en-US" sz="2000" dirty="0">
              <a:solidFill>
                <a:srgbClr val="006600"/>
              </a:solidFill>
            </a:endParaRPr>
          </a:p>
          <a:p>
            <a:pPr lvl="2" algn="just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6600"/>
                </a:solidFill>
              </a:rPr>
              <a:t>Criar</a:t>
            </a:r>
            <a:r>
              <a:rPr lang="en-US" sz="1800" dirty="0" smtClean="0">
                <a:solidFill>
                  <a:srgbClr val="006600"/>
                </a:solidFill>
              </a:rPr>
              <a:t> </a:t>
            </a:r>
            <a:r>
              <a:rPr lang="en-US" sz="1800" dirty="0" err="1" smtClean="0">
                <a:solidFill>
                  <a:srgbClr val="006600"/>
                </a:solidFill>
              </a:rPr>
              <a:t>Programas</a:t>
            </a:r>
            <a:r>
              <a:rPr lang="en-US" sz="1800" dirty="0" smtClean="0">
                <a:solidFill>
                  <a:srgbClr val="006600"/>
                </a:solidFill>
              </a:rPr>
              <a:t> </a:t>
            </a:r>
            <a:r>
              <a:rPr lang="en-US" sz="1800" dirty="0">
                <a:solidFill>
                  <a:srgbClr val="006600"/>
                </a:solidFill>
              </a:rPr>
              <a:t>de </a:t>
            </a:r>
            <a:r>
              <a:rPr lang="en-US" sz="1800" dirty="0" err="1">
                <a:solidFill>
                  <a:srgbClr val="006600"/>
                </a:solidFill>
              </a:rPr>
              <a:t>financiamentos</a:t>
            </a:r>
            <a:r>
              <a:rPr lang="en-US" sz="1800" dirty="0">
                <a:solidFill>
                  <a:srgbClr val="006600"/>
                </a:solidFill>
              </a:rPr>
              <a:t> </a:t>
            </a:r>
            <a:r>
              <a:rPr lang="en-US" sz="1800" dirty="0" err="1">
                <a:solidFill>
                  <a:srgbClr val="006600"/>
                </a:solidFill>
              </a:rPr>
              <a:t>para</a:t>
            </a:r>
            <a:r>
              <a:rPr lang="en-US" sz="1800" dirty="0">
                <a:solidFill>
                  <a:srgbClr val="006600"/>
                </a:solidFill>
              </a:rPr>
              <a:t> </a:t>
            </a:r>
            <a:r>
              <a:rPr lang="en-US" sz="1800" dirty="0" err="1" smtClean="0">
                <a:solidFill>
                  <a:srgbClr val="006600"/>
                </a:solidFill>
              </a:rPr>
              <a:t>pilotos</a:t>
            </a:r>
            <a:r>
              <a:rPr lang="en-US" sz="1800" dirty="0" smtClean="0">
                <a:solidFill>
                  <a:srgbClr val="006600"/>
                </a:solidFill>
              </a:rPr>
              <a:t> </a:t>
            </a:r>
            <a:r>
              <a:rPr lang="en-US" sz="1800" dirty="0" err="1" smtClean="0">
                <a:solidFill>
                  <a:srgbClr val="006600"/>
                </a:solidFill>
              </a:rPr>
              <a:t>para</a:t>
            </a:r>
            <a:r>
              <a:rPr lang="en-US" sz="1800" dirty="0" smtClean="0">
                <a:solidFill>
                  <a:srgbClr val="006600"/>
                </a:solidFill>
              </a:rPr>
              <a:t> </a:t>
            </a:r>
            <a:r>
              <a:rPr lang="en-US" sz="1800" dirty="0" err="1" smtClean="0">
                <a:solidFill>
                  <a:srgbClr val="006600"/>
                </a:solidFill>
              </a:rPr>
              <a:t>aviação</a:t>
            </a:r>
            <a:r>
              <a:rPr lang="en-US" sz="1800" dirty="0" smtClean="0">
                <a:solidFill>
                  <a:srgbClr val="006600"/>
                </a:solidFill>
              </a:rPr>
              <a:t> Civil.</a:t>
            </a:r>
            <a:endParaRPr lang="en-US" sz="1800" dirty="0">
              <a:solidFill>
                <a:srgbClr val="006600"/>
              </a:solidFill>
            </a:endParaRP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ct val="0"/>
              </a:spcBef>
              <a:buClrTx/>
              <a:buSzTx/>
              <a:buFontTx/>
              <a:buNone/>
            </a:pPr>
            <a:endParaRPr lang="en-US" sz="2000" dirty="0" smtClean="0"/>
          </a:p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endParaRPr lang="en-US" sz="2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83972" name="Object 4"/>
          <p:cNvGraphicFramePr>
            <a:graphicFrameLocks noGrp="1" noChangeAspect="1"/>
          </p:cNvGraphicFramePr>
          <p:nvPr>
            <p:ph type="title"/>
          </p:nvPr>
        </p:nvGraphicFramePr>
        <p:xfrm>
          <a:off x="6804027" y="549275"/>
          <a:ext cx="16557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42" r:id="rId3" imgW="8066667" imgH="5353797" progId="">
                  <p:embed/>
                </p:oleObj>
              </mc:Choice>
              <mc:Fallback>
                <p:oleObj r:id="rId3" imgW="8066667" imgH="53537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7" y="549275"/>
                        <a:ext cx="1655763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12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8"/>
          <p:cNvGraphicFramePr>
            <a:graphicFrameLocks noGrp="1" noChangeAspect="1"/>
          </p:cNvGraphicFramePr>
          <p:nvPr>
            <p:ph/>
          </p:nvPr>
        </p:nvGraphicFramePr>
        <p:xfrm>
          <a:off x="6837365" y="549275"/>
          <a:ext cx="1622425" cy="1076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5" r:id="rId3" imgW="8066667" imgH="5353797" progId="">
                  <p:embed/>
                </p:oleObj>
              </mc:Choice>
              <mc:Fallback>
                <p:oleObj r:id="rId3" imgW="8066667" imgH="5353797" progId="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365" y="549275"/>
                        <a:ext cx="1622425" cy="10763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3579813" y="4354513"/>
            <a:ext cx="184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pt-BR" sz="1800" dirty="0"/>
          </a:p>
        </p:txBody>
      </p:sp>
      <p:sp>
        <p:nvSpPr>
          <p:cNvPr id="2052" name="Rectangle 14"/>
          <p:cNvSpPr>
            <a:spLocks noChangeArrowheads="1"/>
          </p:cNvSpPr>
          <p:nvPr/>
        </p:nvSpPr>
        <p:spPr bwMode="auto">
          <a:xfrm>
            <a:off x="785786" y="1928804"/>
            <a:ext cx="792961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</a:rPr>
              <a:t>ATIVIDADES DA AVIAÇÃO AGRICOLA</a:t>
            </a:r>
          </a:p>
          <a:p>
            <a:endParaRPr lang="en-US" sz="2800" dirty="0" smtClean="0">
              <a:solidFill>
                <a:srgbClr val="0033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006600"/>
                </a:solidFill>
              </a:rPr>
              <a:t>Pulverização Aérea na agricultura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006600"/>
                </a:solidFill>
              </a:rPr>
              <a:t> Combate a Incêndios Florestais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006600"/>
                </a:solidFill>
              </a:rPr>
              <a:t> Combate a Vetores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006600"/>
                </a:solidFill>
              </a:rPr>
              <a:t>Adubaçao em florestas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006600"/>
                </a:solidFill>
              </a:rPr>
              <a:t>Semeadura de pastagens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006600"/>
                </a:solidFill>
              </a:rPr>
              <a:t>Povoamento de aguas</a:t>
            </a:r>
          </a:p>
          <a:p>
            <a:pPr algn="just"/>
            <a:endParaRPr lang="en-US" b="1" dirty="0" smtClean="0">
              <a:solidFill>
                <a:srgbClr val="003300"/>
              </a:solidFill>
            </a:endParaRPr>
          </a:p>
          <a:p>
            <a:pPr algn="just"/>
            <a:endParaRPr lang="en-US" b="1" dirty="0" smtClean="0">
              <a:solidFill>
                <a:srgbClr val="00330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0"/>
            <a:ext cx="7696200" cy="40386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ClrTx/>
              <a:buSzTx/>
              <a:buNone/>
            </a:pPr>
            <a:endParaRPr lang="en-US" sz="2400" dirty="0" smtClean="0">
              <a:solidFill>
                <a:srgbClr val="006600"/>
              </a:solidFill>
            </a:endParaRP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lang="en-US" sz="2400" dirty="0" smtClean="0">
                <a:solidFill>
                  <a:srgbClr val="006600"/>
                </a:solidFill>
              </a:rPr>
              <a:t>FINANCIAMENTOS DE AERONAVES</a:t>
            </a:r>
          </a:p>
          <a:p>
            <a:pPr marL="0" indent="0" algn="just">
              <a:spcBef>
                <a:spcPct val="0"/>
              </a:spcBef>
              <a:buClrTx/>
              <a:buSzTx/>
              <a:buNone/>
            </a:pPr>
            <a:endParaRPr lang="en-US" sz="2000" dirty="0" smtClean="0">
              <a:solidFill>
                <a:srgbClr val="00660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006600"/>
                </a:solidFill>
              </a:rPr>
              <a:t>Financiamentos</a:t>
            </a:r>
            <a:r>
              <a:rPr lang="en-US" sz="2000" dirty="0" smtClean="0">
                <a:solidFill>
                  <a:srgbClr val="006600"/>
                </a:solidFill>
              </a:rPr>
              <a:t> de </a:t>
            </a:r>
            <a:r>
              <a:rPr lang="en-US" sz="2000" dirty="0" err="1" smtClean="0">
                <a:solidFill>
                  <a:srgbClr val="006600"/>
                </a:solidFill>
              </a:rPr>
              <a:t>aeronaves</a:t>
            </a:r>
            <a:r>
              <a:rPr lang="en-US" sz="2000" dirty="0" smtClean="0">
                <a:solidFill>
                  <a:srgbClr val="006600"/>
                </a:solidFill>
              </a:rPr>
              <a:t>:</a:t>
            </a:r>
          </a:p>
          <a:p>
            <a:pPr lvl="1" algn="just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006600"/>
                </a:solidFill>
              </a:rPr>
              <a:t>Dificuldade</a:t>
            </a:r>
            <a:r>
              <a:rPr lang="en-US" sz="2000" dirty="0" smtClean="0">
                <a:solidFill>
                  <a:srgbClr val="006600"/>
                </a:solidFill>
              </a:rPr>
              <a:t> de </a:t>
            </a:r>
            <a:r>
              <a:rPr lang="en-US" sz="2000" dirty="0" err="1" smtClean="0">
                <a:solidFill>
                  <a:srgbClr val="006600"/>
                </a:solidFill>
              </a:rPr>
              <a:t>acesso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ao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financiamento</a:t>
            </a:r>
            <a:endParaRPr lang="en-US" sz="2000" dirty="0" smtClean="0">
              <a:solidFill>
                <a:srgbClr val="006600"/>
              </a:solidFill>
            </a:endParaRPr>
          </a:p>
          <a:p>
            <a:pPr lvl="1" algn="just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006600"/>
                </a:solidFill>
              </a:rPr>
              <a:t>Linhas</a:t>
            </a:r>
            <a:r>
              <a:rPr lang="en-US" sz="2000" dirty="0" smtClean="0">
                <a:solidFill>
                  <a:srgbClr val="006600"/>
                </a:solidFill>
              </a:rPr>
              <a:t> de </a:t>
            </a:r>
            <a:r>
              <a:rPr lang="en-US" sz="2000" dirty="0" err="1" smtClean="0">
                <a:solidFill>
                  <a:srgbClr val="006600"/>
                </a:solidFill>
              </a:rPr>
              <a:t>Creditos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somente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para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Operadores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Privados</a:t>
            </a:r>
            <a:endParaRPr lang="en-US" sz="2000" dirty="0" smtClean="0">
              <a:solidFill>
                <a:srgbClr val="006600"/>
              </a:solidFill>
            </a:endParaRPr>
          </a:p>
          <a:p>
            <a:pPr lvl="1" algn="just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006600"/>
                </a:solidFill>
              </a:rPr>
              <a:t>Linha</a:t>
            </a:r>
            <a:r>
              <a:rPr lang="en-US" sz="2000" dirty="0" smtClean="0">
                <a:solidFill>
                  <a:srgbClr val="006600"/>
                </a:solidFill>
              </a:rPr>
              <a:t> de </a:t>
            </a:r>
            <a:r>
              <a:rPr lang="en-US" sz="2000" dirty="0" err="1" smtClean="0">
                <a:solidFill>
                  <a:srgbClr val="006600"/>
                </a:solidFill>
              </a:rPr>
              <a:t>credito</a:t>
            </a:r>
            <a:r>
              <a:rPr lang="en-US" sz="2000" dirty="0" smtClean="0">
                <a:solidFill>
                  <a:srgbClr val="006600"/>
                </a:solidFill>
              </a:rPr>
              <a:t> BNDS </a:t>
            </a:r>
            <a:r>
              <a:rPr lang="en-US" sz="2000" dirty="0" err="1" smtClean="0">
                <a:solidFill>
                  <a:srgbClr val="006600"/>
                </a:solidFill>
              </a:rPr>
              <a:t>anual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</a:p>
          <a:p>
            <a:pPr lvl="1" algn="just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6600"/>
                </a:solidFill>
              </a:rPr>
              <a:t>65% </a:t>
            </a:r>
            <a:r>
              <a:rPr lang="en-US" sz="2000" dirty="0" err="1" smtClean="0">
                <a:solidFill>
                  <a:srgbClr val="006600"/>
                </a:solidFill>
              </a:rPr>
              <a:t>frota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são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aeronaves</a:t>
            </a:r>
            <a:r>
              <a:rPr lang="en-US" sz="2000" dirty="0" smtClean="0">
                <a:solidFill>
                  <a:srgbClr val="006600"/>
                </a:solidFill>
              </a:rPr>
              <a:t> com </a:t>
            </a:r>
            <a:r>
              <a:rPr lang="en-US" sz="2000" dirty="0" err="1" smtClean="0">
                <a:solidFill>
                  <a:srgbClr val="006600"/>
                </a:solidFill>
              </a:rPr>
              <a:t>mais</a:t>
            </a:r>
            <a:r>
              <a:rPr lang="en-US" sz="2000" dirty="0" smtClean="0">
                <a:solidFill>
                  <a:srgbClr val="006600"/>
                </a:solidFill>
              </a:rPr>
              <a:t> de 15 </a:t>
            </a:r>
            <a:r>
              <a:rPr lang="en-US" sz="2000" dirty="0" err="1" smtClean="0">
                <a:solidFill>
                  <a:srgbClr val="006600"/>
                </a:solidFill>
              </a:rPr>
              <a:t>anos</a:t>
            </a:r>
            <a:endParaRPr lang="en-US" sz="2000" dirty="0" smtClean="0">
              <a:solidFill>
                <a:srgbClr val="006600"/>
              </a:solidFill>
            </a:endParaRPr>
          </a:p>
          <a:p>
            <a:pPr lvl="1" algn="just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en-US" sz="2000" dirty="0">
              <a:solidFill>
                <a:srgbClr val="006600"/>
              </a:solidFill>
            </a:endParaRPr>
          </a:p>
          <a:p>
            <a:pPr lvl="2" algn="just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6600"/>
                </a:solidFill>
              </a:rPr>
              <a:t>Liberar</a:t>
            </a:r>
            <a:r>
              <a:rPr lang="en-US" sz="1800" dirty="0" smtClean="0">
                <a:solidFill>
                  <a:srgbClr val="006600"/>
                </a:solidFill>
              </a:rPr>
              <a:t> </a:t>
            </a:r>
            <a:r>
              <a:rPr lang="en-US" sz="1800" dirty="0" err="1" smtClean="0">
                <a:solidFill>
                  <a:srgbClr val="006600"/>
                </a:solidFill>
              </a:rPr>
              <a:t>financiamentos</a:t>
            </a:r>
            <a:r>
              <a:rPr lang="en-US" sz="1800" dirty="0" smtClean="0">
                <a:solidFill>
                  <a:srgbClr val="006600"/>
                </a:solidFill>
              </a:rPr>
              <a:t> </a:t>
            </a:r>
            <a:r>
              <a:rPr lang="en-US" sz="1800" dirty="0" err="1" smtClean="0">
                <a:solidFill>
                  <a:srgbClr val="006600"/>
                </a:solidFill>
              </a:rPr>
              <a:t>através</a:t>
            </a:r>
            <a:r>
              <a:rPr lang="en-US" sz="1800" dirty="0" smtClean="0">
                <a:solidFill>
                  <a:srgbClr val="006600"/>
                </a:solidFill>
              </a:rPr>
              <a:t> do BNDS.</a:t>
            </a:r>
            <a:endParaRPr lang="en-US" sz="1800" dirty="0">
              <a:solidFill>
                <a:srgbClr val="006600"/>
              </a:solidFill>
            </a:endParaRPr>
          </a:p>
          <a:p>
            <a:pPr marL="0" indent="0" algn="just">
              <a:spcBef>
                <a:spcPct val="0"/>
              </a:spcBef>
              <a:buClrTx/>
              <a:buSzTx/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0" indent="0" algn="just">
              <a:spcBef>
                <a:spcPct val="0"/>
              </a:spcBef>
              <a:buClrTx/>
              <a:buSzTx/>
              <a:buNone/>
            </a:pPr>
            <a:endParaRPr lang="en-US" sz="1800" dirty="0">
              <a:solidFill>
                <a:srgbClr val="006600"/>
              </a:solidFill>
            </a:endParaRP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ct val="0"/>
              </a:spcBef>
              <a:buClrTx/>
              <a:buSzTx/>
              <a:buFontTx/>
              <a:buNone/>
            </a:pPr>
            <a:endParaRPr lang="en-US" sz="2000" dirty="0" smtClean="0"/>
          </a:p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endParaRPr lang="en-US" sz="2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83972" name="Object 4"/>
          <p:cNvGraphicFramePr>
            <a:graphicFrameLocks noGrp="1" noChangeAspect="1"/>
          </p:cNvGraphicFramePr>
          <p:nvPr>
            <p:ph type="title"/>
          </p:nvPr>
        </p:nvGraphicFramePr>
        <p:xfrm>
          <a:off x="6804027" y="549275"/>
          <a:ext cx="16557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19" r:id="rId3" imgW="8066667" imgH="5353797" progId="">
                  <p:embed/>
                </p:oleObj>
              </mc:Choice>
              <mc:Fallback>
                <p:oleObj r:id="rId3" imgW="8066667" imgH="53537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7" y="549275"/>
                        <a:ext cx="1655763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003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0"/>
            <a:ext cx="7696200" cy="40386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ClrTx/>
              <a:buSzTx/>
              <a:buNone/>
            </a:pPr>
            <a:endParaRPr lang="en-US" sz="2400" dirty="0" smtClean="0">
              <a:solidFill>
                <a:srgbClr val="006600"/>
              </a:solidFill>
            </a:endParaRP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lang="en-US" sz="2400" dirty="0" smtClean="0">
                <a:solidFill>
                  <a:srgbClr val="006600"/>
                </a:solidFill>
              </a:rPr>
              <a:t>TENTATIVAS DE  PROIBIÇÃO </a:t>
            </a: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endParaRPr lang="en-US" sz="1800" dirty="0" smtClean="0">
              <a:solidFill>
                <a:srgbClr val="00660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006600"/>
                </a:solidFill>
              </a:rPr>
              <a:t>Projetos</a:t>
            </a:r>
            <a:r>
              <a:rPr lang="en-US" sz="2000" dirty="0" smtClean="0">
                <a:solidFill>
                  <a:srgbClr val="006600"/>
                </a:solidFill>
              </a:rPr>
              <a:t> de Proibição da Aviação Agricola:</a:t>
            </a:r>
          </a:p>
          <a:p>
            <a:pPr marL="0" indent="0" algn="just">
              <a:spcBef>
                <a:spcPct val="0"/>
              </a:spcBef>
              <a:buClrTx/>
              <a:buSzTx/>
              <a:buNone/>
            </a:pPr>
            <a:endParaRPr lang="en-US" sz="2000" dirty="0" smtClean="0">
              <a:solidFill>
                <a:srgbClr val="006600"/>
              </a:solidFill>
            </a:endParaRPr>
          </a:p>
          <a:p>
            <a:pPr lvl="1" algn="just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6600"/>
                </a:solidFill>
              </a:rPr>
              <a:t>PL 740/2003 Dep. Dr. </a:t>
            </a:r>
            <a:r>
              <a:rPr lang="en-US" sz="2000" dirty="0" err="1" smtClean="0">
                <a:solidFill>
                  <a:srgbClr val="006600"/>
                </a:solidFill>
              </a:rPr>
              <a:t>Rosinha</a:t>
            </a:r>
            <a:r>
              <a:rPr lang="en-US" sz="2000" dirty="0" smtClean="0">
                <a:solidFill>
                  <a:srgbClr val="006600"/>
                </a:solidFill>
              </a:rPr>
              <a:t>/PR</a:t>
            </a:r>
          </a:p>
          <a:p>
            <a:pPr lvl="1" algn="just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6600"/>
                </a:solidFill>
              </a:rPr>
              <a:t>PLS 681/2011 Sen. Ana Rita/ES</a:t>
            </a:r>
          </a:p>
          <a:p>
            <a:pPr lvl="1" algn="just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6600"/>
                </a:solidFill>
              </a:rPr>
              <a:t>PL 3614/2012 Dep. Padre </a:t>
            </a:r>
            <a:r>
              <a:rPr lang="en-US" sz="2000" dirty="0" err="1" smtClean="0">
                <a:solidFill>
                  <a:srgbClr val="006600"/>
                </a:solidFill>
              </a:rPr>
              <a:t>Jõao</a:t>
            </a:r>
            <a:r>
              <a:rPr lang="en-US" sz="2000" dirty="0" smtClean="0">
                <a:solidFill>
                  <a:srgbClr val="006600"/>
                </a:solidFill>
              </a:rPr>
              <a:t>/MG</a:t>
            </a:r>
          </a:p>
          <a:p>
            <a:pPr lvl="1" algn="just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6600"/>
                </a:solidFill>
              </a:rPr>
              <a:t>PL 3615/2012 Dep. Padre </a:t>
            </a:r>
            <a:r>
              <a:rPr lang="en-US" sz="2000" dirty="0" err="1" smtClean="0">
                <a:solidFill>
                  <a:srgbClr val="006600"/>
                </a:solidFill>
              </a:rPr>
              <a:t>Jõao</a:t>
            </a:r>
            <a:r>
              <a:rPr lang="en-US" sz="2000" dirty="0" smtClean="0">
                <a:solidFill>
                  <a:srgbClr val="006600"/>
                </a:solidFill>
              </a:rPr>
              <a:t>/MG</a:t>
            </a:r>
          </a:p>
          <a:p>
            <a:pPr lvl="1" algn="just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006600"/>
                </a:solidFill>
              </a:rPr>
              <a:t>Comunicado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Ibama</a:t>
            </a:r>
            <a:r>
              <a:rPr lang="en-US" sz="2000" dirty="0" smtClean="0">
                <a:solidFill>
                  <a:srgbClr val="006600"/>
                </a:solidFill>
              </a:rPr>
              <a:t> 19/07/2012.</a:t>
            </a:r>
          </a:p>
          <a:p>
            <a:pPr lvl="2" algn="just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en-US" sz="1800" dirty="0">
              <a:solidFill>
                <a:srgbClr val="006600"/>
              </a:solidFill>
            </a:endParaRPr>
          </a:p>
          <a:p>
            <a:pPr marL="457200" lvl="1" indent="0" algn="just">
              <a:spcBef>
                <a:spcPct val="0"/>
              </a:spcBef>
              <a:buClrTx/>
              <a:buSzTx/>
              <a:buNone/>
            </a:pPr>
            <a:endParaRPr lang="en-US" sz="1600" dirty="0" smtClean="0">
              <a:solidFill>
                <a:srgbClr val="0070C0"/>
              </a:solidFill>
            </a:endParaRPr>
          </a:p>
          <a:p>
            <a:pPr marL="0" indent="0" algn="just">
              <a:spcBef>
                <a:spcPct val="0"/>
              </a:spcBef>
              <a:buClrTx/>
              <a:buSzTx/>
              <a:buNone/>
            </a:pPr>
            <a:endParaRPr lang="en-US" sz="1800" dirty="0">
              <a:solidFill>
                <a:srgbClr val="006600"/>
              </a:solidFill>
            </a:endParaRP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ct val="0"/>
              </a:spcBef>
              <a:buClrTx/>
              <a:buSzTx/>
              <a:buFontTx/>
              <a:buNone/>
            </a:pPr>
            <a:endParaRPr lang="en-US" sz="2000" dirty="0" smtClean="0"/>
          </a:p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endParaRPr lang="en-US" sz="2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83972" name="Object 4"/>
          <p:cNvGraphicFramePr>
            <a:graphicFrameLocks noGrp="1" noChangeAspect="1"/>
          </p:cNvGraphicFramePr>
          <p:nvPr>
            <p:ph type="title"/>
          </p:nvPr>
        </p:nvGraphicFramePr>
        <p:xfrm>
          <a:off x="6804027" y="549275"/>
          <a:ext cx="16557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01" r:id="rId3" imgW="8066667" imgH="5353797" progId="">
                  <p:embed/>
                </p:oleObj>
              </mc:Choice>
              <mc:Fallback>
                <p:oleObj r:id="rId3" imgW="8066667" imgH="53537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7" y="549275"/>
                        <a:ext cx="1655763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86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0"/>
            <a:ext cx="7696200" cy="40386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ClrTx/>
              <a:buSzTx/>
              <a:buNone/>
            </a:pPr>
            <a:endParaRPr lang="en-US" sz="2400" dirty="0" smtClean="0">
              <a:solidFill>
                <a:srgbClr val="006600"/>
              </a:solidFill>
            </a:endParaRP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lang="en-US" sz="2400" dirty="0" smtClean="0">
                <a:solidFill>
                  <a:srgbClr val="006600"/>
                </a:solidFill>
              </a:rPr>
              <a:t>PREJUIZOS COM RESTRIÇÃO</a:t>
            </a: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endParaRPr lang="en-US" sz="1800" dirty="0" smtClean="0">
              <a:solidFill>
                <a:srgbClr val="00660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006600"/>
                </a:solidFill>
              </a:rPr>
              <a:t>Quebra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na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produção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agricola</a:t>
            </a:r>
            <a:r>
              <a:rPr lang="en-US" sz="2000" dirty="0" smtClean="0">
                <a:solidFill>
                  <a:srgbClr val="006600"/>
                </a:solidFill>
              </a:rPr>
              <a:t> em 34%</a:t>
            </a:r>
          </a:p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006600"/>
                </a:solidFill>
              </a:rPr>
              <a:t>Prejuizo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Financeiro</a:t>
            </a:r>
            <a:r>
              <a:rPr lang="en-US" sz="2000" dirty="0" smtClean="0">
                <a:solidFill>
                  <a:srgbClr val="006600"/>
                </a:solidFill>
              </a:rPr>
              <a:t> de 24 </a:t>
            </a:r>
            <a:r>
              <a:rPr lang="en-US" sz="2000" dirty="0" err="1" smtClean="0">
                <a:solidFill>
                  <a:srgbClr val="006600"/>
                </a:solidFill>
              </a:rPr>
              <a:t>bilhões</a:t>
            </a:r>
            <a:r>
              <a:rPr lang="en-US" sz="2000" dirty="0" smtClean="0">
                <a:solidFill>
                  <a:srgbClr val="006600"/>
                </a:solidFill>
              </a:rPr>
              <a:t> em 2012.</a:t>
            </a:r>
          </a:p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006600"/>
                </a:solidFill>
              </a:rPr>
              <a:t>Falta</a:t>
            </a:r>
            <a:r>
              <a:rPr lang="en-US" sz="2000" dirty="0" smtClean="0">
                <a:solidFill>
                  <a:srgbClr val="006600"/>
                </a:solidFill>
              </a:rPr>
              <a:t> de </a:t>
            </a:r>
            <a:r>
              <a:rPr lang="en-US" sz="2000" dirty="0" err="1" smtClean="0">
                <a:solidFill>
                  <a:srgbClr val="006600"/>
                </a:solidFill>
              </a:rPr>
              <a:t>alimentos</a:t>
            </a:r>
            <a:r>
              <a:rPr lang="en-US" sz="2000" dirty="0" smtClean="0">
                <a:solidFill>
                  <a:srgbClr val="006600"/>
                </a:solidFill>
              </a:rPr>
              <a:t> no </a:t>
            </a:r>
            <a:r>
              <a:rPr lang="en-US" sz="2000" dirty="0" err="1" smtClean="0">
                <a:solidFill>
                  <a:srgbClr val="006600"/>
                </a:solidFill>
              </a:rPr>
              <a:t>Mundo</a:t>
            </a:r>
            <a:endParaRPr lang="en-US" sz="2000" dirty="0" smtClean="0">
              <a:solidFill>
                <a:srgbClr val="00660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006600"/>
                </a:solidFill>
              </a:rPr>
              <a:t>Quebra</a:t>
            </a:r>
            <a:r>
              <a:rPr lang="en-US" sz="2000" dirty="0" smtClean="0">
                <a:solidFill>
                  <a:srgbClr val="006600"/>
                </a:solidFill>
              </a:rPr>
              <a:t>  </a:t>
            </a:r>
            <a:r>
              <a:rPr lang="en-US" sz="2000" dirty="0" err="1" smtClean="0">
                <a:solidFill>
                  <a:srgbClr val="006600"/>
                </a:solidFill>
              </a:rPr>
              <a:t>na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cadeia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>
                <a:solidFill>
                  <a:srgbClr val="006600"/>
                </a:solidFill>
              </a:rPr>
              <a:t>economica</a:t>
            </a:r>
            <a:r>
              <a:rPr lang="en-US" sz="2000" dirty="0" smtClean="0">
                <a:solidFill>
                  <a:srgbClr val="006600"/>
                </a:solidFill>
              </a:rPr>
              <a:t>, </a:t>
            </a:r>
            <a:r>
              <a:rPr lang="en-US" sz="2000" dirty="0" err="1" smtClean="0">
                <a:solidFill>
                  <a:srgbClr val="006600"/>
                </a:solidFill>
              </a:rPr>
              <a:t>serviços</a:t>
            </a:r>
            <a:r>
              <a:rPr lang="en-US" sz="2000" dirty="0" smtClean="0">
                <a:solidFill>
                  <a:srgbClr val="006600"/>
                </a:solidFill>
              </a:rPr>
              <a:t>, </a:t>
            </a:r>
            <a:r>
              <a:rPr lang="en-US" sz="2000" dirty="0" err="1" smtClean="0">
                <a:solidFill>
                  <a:srgbClr val="006600"/>
                </a:solidFill>
              </a:rPr>
              <a:t>empregos</a:t>
            </a:r>
            <a:r>
              <a:rPr lang="en-US" sz="2000" dirty="0" smtClean="0">
                <a:solidFill>
                  <a:srgbClr val="006600"/>
                </a:solidFill>
              </a:rPr>
              <a:t>, </a:t>
            </a:r>
            <a:r>
              <a:rPr lang="en-US" sz="2000" dirty="0" err="1" smtClean="0">
                <a:solidFill>
                  <a:srgbClr val="006600"/>
                </a:solidFill>
              </a:rPr>
              <a:t>aumento</a:t>
            </a:r>
            <a:r>
              <a:rPr lang="en-US" sz="2000" dirty="0" smtClean="0">
                <a:solidFill>
                  <a:srgbClr val="006600"/>
                </a:solidFill>
              </a:rPr>
              <a:t> no </a:t>
            </a:r>
            <a:r>
              <a:rPr lang="en-US" sz="2000" dirty="0" err="1" smtClean="0">
                <a:solidFill>
                  <a:srgbClr val="006600"/>
                </a:solidFill>
              </a:rPr>
              <a:t>custo</a:t>
            </a:r>
            <a:r>
              <a:rPr lang="en-US" sz="2000" dirty="0" smtClean="0">
                <a:solidFill>
                  <a:srgbClr val="006600"/>
                </a:solidFill>
              </a:rPr>
              <a:t> dos </a:t>
            </a:r>
            <a:r>
              <a:rPr lang="en-US" sz="2000" dirty="0" err="1" smtClean="0">
                <a:solidFill>
                  <a:srgbClr val="006600"/>
                </a:solidFill>
              </a:rPr>
              <a:t>alimentos</a:t>
            </a:r>
            <a:r>
              <a:rPr lang="en-US" sz="2000" dirty="0" smtClean="0">
                <a:solidFill>
                  <a:srgbClr val="006600"/>
                </a:solidFill>
              </a:rPr>
              <a:t>.</a:t>
            </a:r>
          </a:p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006600"/>
                </a:solidFill>
              </a:rPr>
              <a:t>Redução</a:t>
            </a:r>
            <a:r>
              <a:rPr lang="en-US" sz="2000" dirty="0" smtClean="0">
                <a:solidFill>
                  <a:srgbClr val="006600"/>
                </a:solidFill>
              </a:rPr>
              <a:t> das </a:t>
            </a:r>
            <a:r>
              <a:rPr lang="en-US" sz="2000" dirty="0" err="1" smtClean="0">
                <a:solidFill>
                  <a:srgbClr val="006600"/>
                </a:solidFill>
              </a:rPr>
              <a:t>exportações</a:t>
            </a:r>
            <a:endParaRPr lang="en-US" sz="2000" dirty="0" smtClean="0">
              <a:solidFill>
                <a:srgbClr val="00660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006600"/>
                </a:solidFill>
              </a:rPr>
              <a:t>Queda</a:t>
            </a:r>
            <a:r>
              <a:rPr lang="en-US" sz="2000" dirty="0" smtClean="0">
                <a:solidFill>
                  <a:srgbClr val="006600"/>
                </a:solidFill>
              </a:rPr>
              <a:t> da </a:t>
            </a:r>
            <a:r>
              <a:rPr lang="en-US" sz="2000" dirty="0" err="1" smtClean="0">
                <a:solidFill>
                  <a:srgbClr val="006600"/>
                </a:solidFill>
              </a:rPr>
              <a:t>balança</a:t>
            </a:r>
            <a:r>
              <a:rPr lang="en-US" sz="2000" dirty="0" smtClean="0">
                <a:solidFill>
                  <a:srgbClr val="006600"/>
                </a:solidFill>
              </a:rPr>
              <a:t> comercial</a:t>
            </a:r>
            <a:endParaRPr lang="en-US" sz="2000" dirty="0">
              <a:solidFill>
                <a:srgbClr val="00660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006600"/>
                </a:solidFill>
              </a:rPr>
              <a:t>Aumento</a:t>
            </a:r>
            <a:r>
              <a:rPr lang="en-US" sz="2000" dirty="0" smtClean="0">
                <a:solidFill>
                  <a:srgbClr val="006600"/>
                </a:solidFill>
              </a:rPr>
              <a:t> da </a:t>
            </a:r>
            <a:r>
              <a:rPr lang="en-US" sz="2000" dirty="0" err="1" smtClean="0">
                <a:solidFill>
                  <a:srgbClr val="006600"/>
                </a:solidFill>
              </a:rPr>
              <a:t>Inflação</a:t>
            </a:r>
            <a:endParaRPr lang="en-US" sz="2000" dirty="0" smtClean="0">
              <a:solidFill>
                <a:srgbClr val="006600"/>
              </a:solidFill>
            </a:endParaRPr>
          </a:p>
          <a:p>
            <a:pPr marL="457200" lvl="1" indent="0" algn="just">
              <a:spcBef>
                <a:spcPct val="0"/>
              </a:spcBef>
              <a:buClrTx/>
              <a:buSzTx/>
              <a:buNone/>
            </a:pPr>
            <a:endParaRPr lang="en-US" sz="1600" dirty="0" smtClean="0">
              <a:solidFill>
                <a:srgbClr val="0070C0"/>
              </a:solidFill>
            </a:endParaRPr>
          </a:p>
          <a:p>
            <a:pPr marL="0" indent="0" algn="just">
              <a:spcBef>
                <a:spcPct val="0"/>
              </a:spcBef>
              <a:buClrTx/>
              <a:buSzTx/>
              <a:buNone/>
            </a:pPr>
            <a:endParaRPr lang="en-US" sz="1800" dirty="0">
              <a:solidFill>
                <a:srgbClr val="006600"/>
              </a:solidFill>
            </a:endParaRP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ct val="0"/>
              </a:spcBef>
              <a:buClrTx/>
              <a:buSzTx/>
              <a:buFontTx/>
              <a:buNone/>
            </a:pPr>
            <a:endParaRPr lang="en-US" sz="2000" dirty="0" smtClean="0"/>
          </a:p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endParaRPr lang="en-US" sz="2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83972" name="Object 4"/>
          <p:cNvGraphicFramePr>
            <a:graphicFrameLocks noGrp="1" noChangeAspect="1"/>
          </p:cNvGraphicFramePr>
          <p:nvPr>
            <p:ph type="title"/>
          </p:nvPr>
        </p:nvGraphicFramePr>
        <p:xfrm>
          <a:off x="6804027" y="549275"/>
          <a:ext cx="16557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9" r:id="rId3" imgW="8066667" imgH="5353797" progId="">
                  <p:embed/>
                </p:oleObj>
              </mc:Choice>
              <mc:Fallback>
                <p:oleObj r:id="rId3" imgW="8066667" imgH="53537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7" y="549275"/>
                        <a:ext cx="1655763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422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750302"/>
            <a:ext cx="971600" cy="5443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48" y="3710959"/>
            <a:ext cx="4611600" cy="292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13004"/>
            <a:ext cx="4687200" cy="29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Drivers da demanda mundial</a:t>
            </a:r>
            <a:endParaRPr lang="pt-BR" b="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95536" y="6539750"/>
            <a:ext cx="8352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Fontes: ONU (dez/2010) e FMI (</a:t>
            </a:r>
            <a:r>
              <a:rPr lang="pt-BR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abr</a:t>
            </a:r>
            <a:r>
              <a:rPr lang="pt-B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/2011).  Elaboração: Fiesp-</a:t>
            </a:r>
            <a:r>
              <a:rPr lang="pt-BR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Deagro</a:t>
            </a:r>
            <a:endParaRPr lang="pt-BR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047824" y="564806"/>
            <a:ext cx="3600400" cy="69127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spcBef>
                <a:spcPct val="0"/>
              </a:spcBef>
              <a:buNone/>
              <a:defRPr sz="2900" b="1" i="1" kern="1200">
                <a:solidFill>
                  <a:srgbClr val="00006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ras Demi ITC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 smtClean="0">
                <a:solidFill>
                  <a:srgbClr val="C00000"/>
                </a:solidFill>
              </a:rPr>
              <a:t>Crescimento da População</a:t>
            </a:r>
            <a:r>
              <a:rPr lang="pt-BR" sz="2000" b="0" dirty="0" smtClean="0">
                <a:solidFill>
                  <a:srgbClr val="C00000"/>
                </a:solidFill>
              </a:rPr>
              <a:t/>
            </a:r>
            <a:br>
              <a:rPr lang="pt-BR" sz="2000" b="0" dirty="0" smtClean="0">
                <a:solidFill>
                  <a:srgbClr val="C00000"/>
                </a:solidFill>
              </a:rPr>
            </a:br>
            <a:r>
              <a:rPr lang="pt-BR" sz="1600" b="0" dirty="0" smtClean="0">
                <a:solidFill>
                  <a:srgbClr val="C00000"/>
                </a:solidFill>
              </a:rPr>
              <a:t>(bilhões)</a:t>
            </a:r>
            <a:endParaRPr lang="pt-BR" sz="1800" b="0" dirty="0">
              <a:solidFill>
                <a:srgbClr val="C0000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11560" y="497322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solidFill>
                  <a:srgbClr val="00004C"/>
                </a:solidFill>
              </a:rPr>
              <a:t>Rural</a:t>
            </a:r>
            <a:endParaRPr lang="pt-BR" b="1" i="1" dirty="0">
              <a:solidFill>
                <a:srgbClr val="00004C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203848" y="4022717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smtClean="0">
                <a:solidFill>
                  <a:srgbClr val="C00000"/>
                </a:solidFill>
              </a:rPr>
              <a:t>Urbana</a:t>
            </a:r>
            <a:endParaRPr lang="pt-BR" b="1" i="1" dirty="0">
              <a:solidFill>
                <a:srgbClr val="C00000"/>
              </a:solidFill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908724" y="3256182"/>
            <a:ext cx="3600400" cy="69127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spcBef>
                <a:spcPct val="0"/>
              </a:spcBef>
              <a:buNone/>
              <a:defRPr sz="2900" b="1" i="1" kern="1200">
                <a:solidFill>
                  <a:srgbClr val="00006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Eras Demi ITC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pt-BR" sz="2000" dirty="0" smtClean="0">
                <a:solidFill>
                  <a:srgbClr val="C00000"/>
                </a:solidFill>
              </a:rPr>
              <a:t>Urbanização</a:t>
            </a:r>
            <a:r>
              <a:rPr lang="pt-BR" sz="2000" b="0" dirty="0" smtClean="0">
                <a:solidFill>
                  <a:srgbClr val="C00000"/>
                </a:solidFill>
              </a:rPr>
              <a:t> </a:t>
            </a:r>
            <a:r>
              <a:rPr lang="pt-BR" sz="1600" b="0" dirty="0" smtClean="0">
                <a:solidFill>
                  <a:srgbClr val="C00000"/>
                </a:solidFill>
              </a:rPr>
              <a:t>(bilhões)</a:t>
            </a:r>
            <a:endParaRPr lang="pt-BR" sz="1800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125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1331640" y="923122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/>
              <a:t>PIB</a:t>
            </a:r>
            <a:br>
              <a:rPr lang="pt-BR" sz="2600" b="1" dirty="0" smtClean="0"/>
            </a:br>
            <a:r>
              <a:rPr lang="pt-BR" sz="1400" b="1" dirty="0" smtClean="0"/>
              <a:t>(2009)</a:t>
            </a:r>
            <a:endParaRPr lang="pt-BR" sz="14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995936" y="92312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/>
              <a:t>Emprego</a:t>
            </a:r>
            <a:br>
              <a:rPr lang="pt-BR" sz="2600" b="1" dirty="0" smtClean="0"/>
            </a:br>
            <a:r>
              <a:rPr lang="pt-BR" sz="1400" b="1" dirty="0" smtClean="0"/>
              <a:t>(2007)</a:t>
            </a:r>
            <a:endParaRPr lang="pt-BR" sz="14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6588224" y="923122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/>
              <a:t>Exportação</a:t>
            </a:r>
            <a:br>
              <a:rPr lang="pt-BR" sz="2600" b="1" dirty="0" smtClean="0"/>
            </a:br>
            <a:r>
              <a:rPr lang="pt-BR" sz="1400" b="1" dirty="0" smtClean="0"/>
              <a:t>(2010)</a:t>
            </a:r>
            <a:endParaRPr lang="pt-B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071677"/>
            <a:ext cx="7715304" cy="414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14290"/>
            <a:ext cx="8437984" cy="691277"/>
          </a:xfrm>
        </p:spPr>
        <p:txBody>
          <a:bodyPr/>
          <a:lstStyle/>
          <a:p>
            <a:r>
              <a:rPr lang="pt-BR" dirty="0" smtClean="0"/>
              <a:t>Brasil – a importância do agronegócio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403648" y="5196913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23,1%</a:t>
            </a:r>
            <a:br>
              <a:rPr lang="pt-BR" sz="2800" b="1" dirty="0" smtClean="0">
                <a:solidFill>
                  <a:schemeClr val="bg1"/>
                </a:solidFill>
              </a:rPr>
            </a:br>
            <a:r>
              <a:rPr lang="pt-BR" sz="2000" b="1" dirty="0" smtClean="0">
                <a:solidFill>
                  <a:schemeClr val="bg1"/>
                </a:solidFill>
              </a:rPr>
              <a:t>R$ 735 bi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95936" y="507078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37%</a:t>
            </a:r>
            <a:endParaRPr lang="pt-BR" sz="28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588224" y="4897965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37,9%</a:t>
            </a:r>
            <a:br>
              <a:rPr lang="pt-BR" sz="2800" b="1" dirty="0" smtClean="0">
                <a:solidFill>
                  <a:schemeClr val="bg1"/>
                </a:solidFill>
              </a:rPr>
            </a:br>
            <a:r>
              <a:rPr lang="pt-BR" sz="2000" b="1" dirty="0" smtClean="0">
                <a:solidFill>
                  <a:schemeClr val="bg1"/>
                </a:solidFill>
              </a:rPr>
              <a:t>US$ 76,4 bi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319986" y="3043700"/>
            <a:ext cx="2505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Demais setores</a:t>
            </a:r>
            <a:endParaRPr lang="pt-BR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 rot="16200000">
            <a:off x="2983044" y="3043701"/>
            <a:ext cx="2505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Demais setores</a:t>
            </a:r>
            <a:endParaRPr lang="pt-BR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 rot="16200000">
            <a:off x="5647340" y="3043700"/>
            <a:ext cx="2505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Demais setores</a:t>
            </a:r>
            <a:endParaRPr lang="pt-BR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5496" y="6539748"/>
            <a:ext cx="8352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Fontes: CEPEA/USP, CNA, MAPA e MDIC.  Elaboração: Fiesp-</a:t>
            </a:r>
            <a:r>
              <a:rPr lang="pt-BR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Deagro</a:t>
            </a:r>
            <a:endParaRPr lang="pt-BR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587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>
            <a:spLocks noGrp="1" noChangeArrowheads="1"/>
          </p:cNvSpPr>
          <p:nvPr>
            <p:ph type="body" sz="half" idx="1"/>
          </p:nvPr>
        </p:nvSpPr>
        <p:spPr>
          <a:xfrm>
            <a:off x="900115" y="1905000"/>
            <a:ext cx="7697787" cy="4038600"/>
          </a:xfrm>
          <a:noFill/>
        </p:spPr>
        <p:txBody>
          <a:bodyPr/>
          <a:lstStyle/>
          <a:p>
            <a:pPr marL="514350" indent="-514350" algn="ctr" eaLnBrk="1" hangingPunct="1">
              <a:lnSpc>
                <a:spcPct val="150000"/>
              </a:lnSpc>
              <a:buClr>
                <a:schemeClr val="tx1"/>
              </a:buClr>
              <a:buNone/>
            </a:pPr>
            <a:endParaRPr lang="en-US" sz="2400" dirty="0" smtClean="0">
              <a:solidFill>
                <a:srgbClr val="003300"/>
              </a:solidFill>
            </a:endParaRPr>
          </a:p>
          <a:p>
            <a:pPr marL="514350" indent="-514350" algn="ctr" eaLnBrk="1" hangingPunct="1">
              <a:lnSpc>
                <a:spcPct val="150000"/>
              </a:lnSpc>
              <a:buClr>
                <a:schemeClr val="tx1"/>
              </a:buClr>
              <a:buNone/>
            </a:pPr>
            <a:endParaRPr lang="en-US" sz="2400" dirty="0" smtClean="0">
              <a:solidFill>
                <a:srgbClr val="003300"/>
              </a:solidFill>
            </a:endParaRPr>
          </a:p>
          <a:p>
            <a:pPr marL="514350" indent="-514350" algn="ctr" eaLnBrk="1" hangingPunct="1">
              <a:lnSpc>
                <a:spcPct val="150000"/>
              </a:lnSpc>
              <a:buClr>
                <a:schemeClr val="tx1"/>
              </a:buClr>
              <a:buNone/>
            </a:pPr>
            <a:endParaRPr lang="en-US" sz="2400" dirty="0" smtClean="0">
              <a:solidFill>
                <a:srgbClr val="003300"/>
              </a:solidFill>
            </a:endParaRPr>
          </a:p>
          <a:p>
            <a:pPr marL="514350" indent="-514350" algn="ctr" eaLnBrk="1" hangingPunct="1">
              <a:lnSpc>
                <a:spcPct val="150000"/>
              </a:lnSpc>
              <a:buClr>
                <a:schemeClr val="tx1"/>
              </a:buClr>
              <a:buNone/>
            </a:pPr>
            <a:endParaRPr lang="en-US" sz="2400" dirty="0" smtClean="0">
              <a:solidFill>
                <a:srgbClr val="003300"/>
              </a:solidFill>
            </a:endParaRPr>
          </a:p>
          <a:p>
            <a:pPr marL="514350" indent="-514350" algn="ctr" eaLnBrk="1" hangingPunct="1">
              <a:lnSpc>
                <a:spcPct val="150000"/>
              </a:lnSpc>
              <a:buClr>
                <a:schemeClr val="tx1"/>
              </a:buClr>
              <a:buNone/>
            </a:pPr>
            <a:endParaRPr lang="en-US" sz="2400" dirty="0" smtClean="0">
              <a:solidFill>
                <a:srgbClr val="003300"/>
              </a:solidFill>
            </a:endParaRPr>
          </a:p>
          <a:p>
            <a:pPr marL="514350" indent="-514350" algn="ctr" eaLnBrk="1" hangingPunct="1">
              <a:lnSpc>
                <a:spcPct val="150000"/>
              </a:lnSpc>
              <a:buClr>
                <a:schemeClr val="tx1"/>
              </a:buClr>
              <a:buNone/>
            </a:pPr>
            <a:endParaRPr lang="en-US" sz="2400" dirty="0" smtClean="0">
              <a:solidFill>
                <a:srgbClr val="003300"/>
              </a:solidFill>
            </a:endParaRPr>
          </a:p>
          <a:p>
            <a:pPr marL="514350" indent="-514350" algn="ctr" eaLnBrk="1" hangingPunct="1">
              <a:lnSpc>
                <a:spcPct val="150000"/>
              </a:lnSpc>
              <a:buClr>
                <a:schemeClr val="tx1"/>
              </a:buClr>
              <a:buNone/>
            </a:pPr>
            <a:endParaRPr lang="en-US" sz="2400" dirty="0" smtClean="0">
              <a:solidFill>
                <a:srgbClr val="003300"/>
              </a:solidFill>
            </a:endParaRPr>
          </a:p>
          <a:p>
            <a:pPr marL="514350" indent="-514350" eaLnBrk="1" hangingPunct="1">
              <a:lnSpc>
                <a:spcPct val="150000"/>
              </a:lnSpc>
              <a:buClr>
                <a:schemeClr val="tx1"/>
              </a:buClr>
              <a:buNone/>
            </a:pPr>
            <a:endParaRPr lang="pt-BR" sz="2400" dirty="0" smtClean="0">
              <a:solidFill>
                <a:srgbClr val="003300"/>
              </a:solidFill>
            </a:endParaRPr>
          </a:p>
          <a:p>
            <a:pPr marL="514350" indent="-514350" eaLnBrk="1" hangingPunct="1">
              <a:lnSpc>
                <a:spcPct val="150000"/>
              </a:lnSpc>
              <a:buClr>
                <a:schemeClr val="tx1"/>
              </a:buClr>
              <a:buNone/>
            </a:pPr>
            <a:endParaRPr lang="pt-BR" sz="2400" dirty="0" smtClean="0">
              <a:solidFill>
                <a:srgbClr val="003300"/>
              </a:solidFill>
            </a:endParaRPr>
          </a:p>
          <a:p>
            <a:pPr marL="514350" indent="-514350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pt-BR" sz="2400" dirty="0" smtClean="0"/>
          </a:p>
          <a:p>
            <a:pPr marL="514350" indent="-514350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pt-BR" sz="2400" dirty="0" smtClean="0"/>
          </a:p>
        </p:txBody>
      </p:sp>
      <p:graphicFrame>
        <p:nvGraphicFramePr>
          <p:cNvPr id="8194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6659563" y="620714"/>
          <a:ext cx="1604962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17" r:id="rId3" imgW="8066667" imgH="5353797" progId="">
                  <p:embed/>
                </p:oleObj>
              </mc:Choice>
              <mc:Fallback>
                <p:oleObj r:id="rId3" imgW="8066667" imgH="5353797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620714"/>
                        <a:ext cx="1604962" cy="1065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4911726" y="34480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pt-BR" sz="1800" dirty="0"/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1857356" y="214292"/>
            <a:ext cx="536416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/>
              <a:t>    </a:t>
            </a:r>
            <a:r>
              <a:rPr lang="pt-BR" sz="2400" b="1" dirty="0" smtClean="0"/>
              <a:t>    </a:t>
            </a:r>
          </a:p>
          <a:p>
            <a:endParaRPr lang="en-US" sz="2400" b="1" dirty="0" smtClean="0">
              <a:solidFill>
                <a:srgbClr val="003300"/>
              </a:solidFill>
            </a:endParaRPr>
          </a:p>
          <a:p>
            <a:endParaRPr lang="pt-BR" sz="2400" b="1" dirty="0" smtClean="0">
              <a:solidFill>
                <a:srgbClr val="003300"/>
              </a:solidFill>
            </a:endParaRPr>
          </a:p>
          <a:p>
            <a:r>
              <a:rPr lang="pt-BR" sz="2400" b="1" dirty="0" smtClean="0">
                <a:solidFill>
                  <a:srgbClr val="003300"/>
                </a:solidFill>
              </a:rPr>
              <a:t>     </a:t>
            </a:r>
          </a:p>
          <a:p>
            <a:endParaRPr lang="en-US" sz="2400" b="1" dirty="0" smtClean="0">
              <a:solidFill>
                <a:srgbClr val="006600"/>
              </a:solidFill>
            </a:endParaRPr>
          </a:p>
          <a:p>
            <a:endParaRPr lang="en-US" sz="2400" b="1" dirty="0" smtClean="0">
              <a:solidFill>
                <a:srgbClr val="006600"/>
              </a:solidFill>
            </a:endParaRPr>
          </a:p>
          <a:p>
            <a:r>
              <a:rPr lang="en-US" sz="2400" b="1" dirty="0" smtClean="0">
                <a:solidFill>
                  <a:srgbClr val="006600"/>
                </a:solidFill>
              </a:rPr>
              <a:t>Nelson A Paim</a:t>
            </a:r>
          </a:p>
          <a:p>
            <a:r>
              <a:rPr lang="en-US" sz="2400" b="1" dirty="0" smtClean="0">
                <a:solidFill>
                  <a:srgbClr val="006600"/>
                </a:solidFill>
              </a:rPr>
              <a:t>Presidente</a:t>
            </a:r>
            <a:endParaRPr lang="pt-BR" sz="2400" b="1" dirty="0" smtClean="0">
              <a:solidFill>
                <a:srgbClr val="006600"/>
              </a:solidFill>
            </a:endParaRPr>
          </a:p>
          <a:p>
            <a:r>
              <a:rPr lang="pt-BR" sz="2400" b="1" dirty="0" smtClean="0">
                <a:solidFill>
                  <a:srgbClr val="006600"/>
                </a:solidFill>
              </a:rPr>
              <a:t>www.sindag.org.br            </a:t>
            </a:r>
          </a:p>
          <a:p>
            <a:r>
              <a:rPr lang="pt-BR" sz="2400" b="1" dirty="0" smtClean="0">
                <a:solidFill>
                  <a:srgbClr val="006600"/>
                </a:solidFill>
              </a:rPr>
              <a:t>    </a:t>
            </a:r>
            <a:r>
              <a:rPr lang="pt-BR" sz="2400" b="1" dirty="0">
                <a:solidFill>
                  <a:srgbClr val="006600"/>
                </a:solidFill>
              </a:rPr>
              <a:t>E-mail: </a:t>
            </a:r>
            <a:r>
              <a:rPr lang="pt-BR" sz="2400" b="1" dirty="0" smtClean="0">
                <a:solidFill>
                  <a:srgbClr val="006600"/>
                </a:solidFill>
              </a:rPr>
              <a:t>sindag@terra.com.br</a:t>
            </a:r>
            <a:endParaRPr lang="pt-BR" sz="2400" dirty="0" smtClean="0">
              <a:solidFill>
                <a:srgbClr val="006600"/>
              </a:solidFill>
            </a:endParaRPr>
          </a:p>
          <a:p>
            <a:r>
              <a:rPr lang="pt-BR" sz="2400" dirty="0" smtClean="0">
                <a:solidFill>
                  <a:srgbClr val="006600"/>
                </a:solidFill>
              </a:rPr>
              <a:t>(</a:t>
            </a:r>
            <a:r>
              <a:rPr lang="pt-BR" sz="2400" dirty="0">
                <a:solidFill>
                  <a:srgbClr val="006600"/>
                </a:solidFill>
              </a:rPr>
              <a:t>51) 3337 5013 </a:t>
            </a:r>
            <a:endParaRPr lang="en-US" sz="2400" dirty="0" smtClean="0">
              <a:solidFill>
                <a:srgbClr val="006600"/>
              </a:solidFill>
            </a:endParaRPr>
          </a:p>
          <a:p>
            <a:endParaRPr lang="pt-BR" sz="2400" dirty="0">
              <a:solidFill>
                <a:srgbClr val="003300"/>
              </a:solidFill>
            </a:endParaRPr>
          </a:p>
          <a:p>
            <a:r>
              <a:rPr lang="pt-BR" sz="2400" dirty="0">
                <a:solidFill>
                  <a:srgbClr val="003300"/>
                </a:solidFill>
              </a:rPr>
              <a:t>   </a:t>
            </a:r>
          </a:p>
          <a:p>
            <a:endParaRPr lang="pt-BR" sz="2400" dirty="0">
              <a:solidFill>
                <a:srgbClr val="003300"/>
              </a:solidFill>
            </a:endParaRPr>
          </a:p>
          <a:p>
            <a:pPr algn="l"/>
            <a:endParaRPr lang="pt-BR" sz="2400" dirty="0"/>
          </a:p>
          <a:p>
            <a:pPr algn="l"/>
            <a:r>
              <a:rPr lang="pt-BR" sz="2400" b="1" dirty="0"/>
              <a:t>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8"/>
          <p:cNvGraphicFramePr>
            <a:graphicFrameLocks noGrp="1" noChangeAspect="1"/>
          </p:cNvGraphicFramePr>
          <p:nvPr>
            <p:ph/>
          </p:nvPr>
        </p:nvGraphicFramePr>
        <p:xfrm>
          <a:off x="6837365" y="549275"/>
          <a:ext cx="1622425" cy="1076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5" r:id="rId3" imgW="8066667" imgH="5353797" progId="">
                  <p:embed/>
                </p:oleObj>
              </mc:Choice>
              <mc:Fallback>
                <p:oleObj r:id="rId3" imgW="8066667" imgH="5353797" progId="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365" y="549275"/>
                        <a:ext cx="1622425" cy="10763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3579813" y="4354513"/>
            <a:ext cx="184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pt-BR" sz="1800" dirty="0"/>
          </a:p>
        </p:txBody>
      </p:sp>
      <p:sp>
        <p:nvSpPr>
          <p:cNvPr id="2052" name="Rectangle 14"/>
          <p:cNvSpPr>
            <a:spLocks noChangeArrowheads="1"/>
          </p:cNvSpPr>
          <p:nvPr/>
        </p:nvSpPr>
        <p:spPr bwMode="auto">
          <a:xfrm>
            <a:off x="714348" y="1564337"/>
            <a:ext cx="792961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pt-BR" dirty="0"/>
          </a:p>
          <a:p>
            <a:pPr algn="just"/>
            <a:endParaRPr lang="en-US" dirty="0" smtClean="0">
              <a:solidFill>
                <a:srgbClr val="003300"/>
              </a:solidFill>
            </a:endParaRPr>
          </a:p>
          <a:p>
            <a:r>
              <a:rPr lang="en-US" sz="2400" dirty="0" smtClean="0">
                <a:solidFill>
                  <a:srgbClr val="003300"/>
                </a:solidFill>
              </a:rPr>
              <a:t>ORGÃOS REGULADORES </a:t>
            </a:r>
          </a:p>
          <a:p>
            <a:r>
              <a:rPr lang="en-US" sz="2400" dirty="0" smtClean="0">
                <a:solidFill>
                  <a:srgbClr val="003300"/>
                </a:solidFill>
              </a:rPr>
              <a:t>E FISCALIZADORES</a:t>
            </a:r>
          </a:p>
          <a:p>
            <a:pPr algn="just"/>
            <a:endParaRPr lang="pt-BR" sz="2800" dirty="0">
              <a:solidFill>
                <a:srgbClr val="0033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006600"/>
                </a:solidFill>
              </a:rPr>
              <a:t>Ministério da Agricultura – MAPA</a:t>
            </a:r>
          </a:p>
          <a:p>
            <a:pPr algn="just">
              <a:buFont typeface="Wingdings" pitchFamily="2" charset="2"/>
              <a:buChar char="Ø"/>
            </a:pPr>
            <a:r>
              <a:rPr lang="pt-BR" dirty="0" smtClean="0">
                <a:solidFill>
                  <a:srgbClr val="006600"/>
                </a:solidFill>
              </a:rPr>
              <a:t> ANAC – Agencia Nacional de Aviação Civil</a:t>
            </a:r>
          </a:p>
          <a:p>
            <a:pPr algn="just"/>
            <a:endParaRPr lang="en-US" dirty="0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8"/>
          <p:cNvGraphicFramePr>
            <a:graphicFrameLocks noGrp="1" noChangeAspect="1"/>
          </p:cNvGraphicFramePr>
          <p:nvPr>
            <p:ph/>
          </p:nvPr>
        </p:nvGraphicFramePr>
        <p:xfrm>
          <a:off x="6837365" y="549275"/>
          <a:ext cx="1622425" cy="1076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r:id="rId3" imgW="8066667" imgH="5353797" progId="">
                  <p:embed/>
                </p:oleObj>
              </mc:Choice>
              <mc:Fallback>
                <p:oleObj r:id="rId3" imgW="8066667" imgH="5353797" progId="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365" y="549275"/>
                        <a:ext cx="1622425" cy="10763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3579813" y="4354513"/>
            <a:ext cx="184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pt-BR" sz="1800" dirty="0"/>
          </a:p>
        </p:txBody>
      </p:sp>
      <p:sp>
        <p:nvSpPr>
          <p:cNvPr id="2052" name="Rectangle 14"/>
          <p:cNvSpPr>
            <a:spLocks noChangeArrowheads="1"/>
          </p:cNvSpPr>
          <p:nvPr/>
        </p:nvSpPr>
        <p:spPr bwMode="auto">
          <a:xfrm>
            <a:off x="755650" y="1844675"/>
            <a:ext cx="76327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 dirty="0" smtClean="0">
                <a:solidFill>
                  <a:srgbClr val="003300"/>
                </a:solidFill>
              </a:rPr>
              <a:t>LEGISLAÇÃO</a:t>
            </a:r>
          </a:p>
          <a:p>
            <a:endParaRPr lang="en-US" sz="2800" dirty="0" smtClean="0">
              <a:solidFill>
                <a:srgbClr val="0033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pt-BR" sz="1800" dirty="0" smtClean="0">
                <a:solidFill>
                  <a:srgbClr val="006600"/>
                </a:solidFill>
              </a:rPr>
              <a:t>Decreto Lei 917 de 07 de setembro de 1969</a:t>
            </a:r>
          </a:p>
          <a:p>
            <a:pPr algn="l">
              <a:buFont typeface="Wingdings" pitchFamily="2" charset="2"/>
              <a:buChar char="Ø"/>
            </a:pPr>
            <a:r>
              <a:rPr lang="pt-BR" sz="1800" dirty="0" smtClean="0">
                <a:solidFill>
                  <a:srgbClr val="006600"/>
                </a:solidFill>
              </a:rPr>
              <a:t>Decreto 86.765, de 22 de dezembro de 1981</a:t>
            </a:r>
            <a:endParaRPr lang="pt-BR" sz="1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Lei do Aeronauta Lei </a:t>
            </a:r>
            <a:r>
              <a:rPr lang="pt-BR" sz="1800" dirty="0" smtClean="0">
                <a:solidFill>
                  <a:srgbClr val="006600"/>
                </a:solidFill>
              </a:rPr>
              <a:t>7.183/84</a:t>
            </a:r>
          </a:p>
          <a:p>
            <a:pPr algn="l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Codigo Brasileiro de Aeronautica </a:t>
            </a:r>
            <a:r>
              <a:rPr lang="pt-BR" sz="1800" dirty="0" smtClean="0">
                <a:solidFill>
                  <a:srgbClr val="006600"/>
                </a:solidFill>
              </a:rPr>
              <a:t>Lei </a:t>
            </a:r>
            <a:r>
              <a:rPr lang="pt-BR" sz="1800" dirty="0">
                <a:solidFill>
                  <a:srgbClr val="006600"/>
                </a:solidFill>
              </a:rPr>
              <a:t>Nº 7.565</a:t>
            </a:r>
            <a:endParaRPr lang="pt-BR" sz="1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pt-BR" sz="1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Intrução Normativa Nº 02, de 03 de Janeiro de 2008</a:t>
            </a:r>
          </a:p>
          <a:p>
            <a:pPr algn="l">
              <a:buFont typeface="Wingdings" pitchFamily="2" charset="2"/>
              <a:buChar char="Ø"/>
            </a:pPr>
            <a:r>
              <a:rPr lang="en-US" sz="1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Nota técnica </a:t>
            </a:r>
            <a:r>
              <a:rPr lang="en-US" sz="1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MAPA 01/2011</a:t>
            </a:r>
            <a:endParaRPr lang="en-US" sz="1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RBAC 137 Operações Aeroagricolas </a:t>
            </a:r>
            <a:endParaRPr lang="en-US" sz="1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pt-BR" sz="18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endParaRPr lang="pt-BR" sz="18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srgbClr val="003300"/>
              </a:solidFill>
            </a:endParaRPr>
          </a:p>
          <a:p>
            <a:pPr marL="457200" indent="-457200" algn="just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928663" y="1698573"/>
            <a:ext cx="7489825" cy="6217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Ø"/>
            </a:pPr>
            <a:endParaRPr lang="pt-BR" sz="1800" dirty="0"/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Ø"/>
            </a:pPr>
            <a:endParaRPr lang="pt-BR" dirty="0"/>
          </a:p>
        </p:txBody>
      </p:sp>
      <p:sp>
        <p:nvSpPr>
          <p:cNvPr id="7172" name="Título 3"/>
          <p:cNvSpPr>
            <a:spLocks noGrp="1"/>
          </p:cNvSpPr>
          <p:nvPr>
            <p:ph type="title"/>
          </p:nvPr>
        </p:nvSpPr>
        <p:spPr>
          <a:xfrm>
            <a:off x="671612" y="6021288"/>
            <a:ext cx="7772400" cy="1362076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>
          <a:xfrm>
            <a:off x="671264" y="3501008"/>
            <a:ext cx="7747224" cy="3168352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>
              <a:solidFill>
                <a:srgbClr val="003300"/>
              </a:solidFill>
            </a:endParaRPr>
          </a:p>
          <a:p>
            <a:pPr algn="ctr"/>
            <a:endParaRPr lang="en-US" dirty="0" smtClean="0">
              <a:solidFill>
                <a:srgbClr val="003300"/>
              </a:solidFill>
            </a:endParaRPr>
          </a:p>
          <a:p>
            <a:pPr algn="ctr"/>
            <a:endParaRPr lang="en-US" dirty="0" smtClean="0">
              <a:solidFill>
                <a:srgbClr val="003300"/>
              </a:solidFill>
            </a:endParaRPr>
          </a:p>
          <a:p>
            <a:pPr algn="ctr"/>
            <a:endParaRPr lang="en-US" sz="2400" dirty="0" smtClean="0">
              <a:solidFill>
                <a:srgbClr val="003300"/>
              </a:solidFill>
            </a:endParaRPr>
          </a:p>
          <a:p>
            <a:pPr algn="ctr"/>
            <a:endParaRPr lang="en-US" sz="2400" dirty="0" smtClean="0">
              <a:solidFill>
                <a:srgbClr val="003300"/>
              </a:solidFill>
            </a:endParaRPr>
          </a:p>
          <a:p>
            <a:pPr algn="ctr"/>
            <a:endParaRPr lang="en-US" sz="2400" dirty="0" smtClean="0">
              <a:solidFill>
                <a:srgbClr val="003300"/>
              </a:solidFill>
            </a:endParaRPr>
          </a:p>
          <a:p>
            <a:pPr algn="ctr"/>
            <a:endParaRPr lang="en-US" sz="2400" dirty="0" smtClean="0">
              <a:solidFill>
                <a:srgbClr val="003300"/>
              </a:solidFill>
            </a:endParaRPr>
          </a:p>
          <a:p>
            <a:pPr algn="ctr"/>
            <a:endParaRPr lang="en-US" sz="2400" dirty="0" smtClean="0">
              <a:solidFill>
                <a:srgbClr val="006600"/>
              </a:solidFill>
            </a:endParaRPr>
          </a:p>
          <a:p>
            <a:pPr algn="ctr"/>
            <a:endParaRPr lang="en-US" sz="2400" dirty="0">
              <a:solidFill>
                <a:srgbClr val="006600"/>
              </a:solidFill>
            </a:endParaRPr>
          </a:p>
          <a:p>
            <a:pPr algn="ctr"/>
            <a:endParaRPr lang="en-US" sz="2400" dirty="0" smtClean="0">
              <a:solidFill>
                <a:srgbClr val="006600"/>
              </a:solidFill>
            </a:endParaRPr>
          </a:p>
          <a:p>
            <a:pPr algn="ctr"/>
            <a:endParaRPr lang="en-US" sz="2400" dirty="0">
              <a:solidFill>
                <a:srgbClr val="006600"/>
              </a:solidFill>
            </a:endParaRPr>
          </a:p>
          <a:p>
            <a:pPr algn="ctr"/>
            <a:endParaRPr lang="en-US" sz="2400" dirty="0" smtClean="0">
              <a:solidFill>
                <a:srgbClr val="006600"/>
              </a:solidFill>
            </a:endParaRPr>
          </a:p>
          <a:p>
            <a:pPr algn="ctr"/>
            <a:endParaRPr lang="en-US" sz="2400" dirty="0">
              <a:solidFill>
                <a:srgbClr val="006600"/>
              </a:solidFill>
            </a:endParaRPr>
          </a:p>
          <a:p>
            <a:pPr algn="ctr"/>
            <a:endParaRPr lang="en-US" sz="2400" dirty="0" smtClean="0">
              <a:solidFill>
                <a:srgbClr val="006600"/>
              </a:solidFill>
            </a:endParaRPr>
          </a:p>
          <a:p>
            <a:pPr algn="ctr"/>
            <a:endParaRPr lang="en-US" sz="2400" dirty="0">
              <a:solidFill>
                <a:srgbClr val="006600"/>
              </a:solidFill>
            </a:endParaRPr>
          </a:p>
          <a:p>
            <a:pPr algn="ctr"/>
            <a:endParaRPr lang="en-US" sz="2400" dirty="0" smtClean="0">
              <a:solidFill>
                <a:srgbClr val="006600"/>
              </a:solidFill>
            </a:endParaRPr>
          </a:p>
          <a:p>
            <a:pPr algn="ctr"/>
            <a:endParaRPr lang="en-US" sz="2400" dirty="0">
              <a:solidFill>
                <a:srgbClr val="006600"/>
              </a:solidFill>
            </a:endParaRPr>
          </a:p>
          <a:p>
            <a:pPr algn="ctr"/>
            <a:endParaRPr lang="en-US" sz="2400" dirty="0" smtClean="0">
              <a:solidFill>
                <a:srgbClr val="006600"/>
              </a:solidFill>
            </a:endParaRPr>
          </a:p>
          <a:p>
            <a:pPr algn="ctr"/>
            <a:endParaRPr lang="en-US" sz="2400" dirty="0">
              <a:solidFill>
                <a:srgbClr val="006600"/>
              </a:solidFill>
            </a:endParaRPr>
          </a:p>
          <a:p>
            <a:pPr algn="ctr"/>
            <a:endParaRPr lang="en-US" sz="2400" dirty="0" smtClean="0">
              <a:solidFill>
                <a:srgbClr val="006600"/>
              </a:solidFill>
            </a:endParaRPr>
          </a:p>
          <a:p>
            <a:pPr algn="ctr"/>
            <a:endParaRPr lang="en-US" sz="2400" dirty="0">
              <a:solidFill>
                <a:srgbClr val="006600"/>
              </a:solidFill>
            </a:endParaRPr>
          </a:p>
          <a:p>
            <a:pPr algn="ctr"/>
            <a:endParaRPr lang="en-US" sz="2400" dirty="0" smtClean="0">
              <a:solidFill>
                <a:srgbClr val="006600"/>
              </a:solidFill>
            </a:endParaRPr>
          </a:p>
          <a:p>
            <a:pPr algn="ctr"/>
            <a:endParaRPr lang="en-US" sz="2400" dirty="0">
              <a:solidFill>
                <a:srgbClr val="006600"/>
              </a:solidFill>
            </a:endParaRPr>
          </a:p>
          <a:p>
            <a:pPr algn="ctr"/>
            <a:endParaRPr lang="en-US" sz="2400" dirty="0" smtClean="0">
              <a:solidFill>
                <a:srgbClr val="006600"/>
              </a:solidFill>
            </a:endParaRPr>
          </a:p>
          <a:p>
            <a:pPr algn="ctr"/>
            <a:endParaRPr lang="en-US" sz="2400" dirty="0">
              <a:solidFill>
                <a:srgbClr val="006600"/>
              </a:solidFill>
            </a:endParaRPr>
          </a:p>
          <a:p>
            <a:pPr algn="ctr"/>
            <a:endParaRPr lang="en-US" sz="2400" dirty="0" smtClean="0">
              <a:solidFill>
                <a:srgbClr val="006600"/>
              </a:solidFill>
            </a:endParaRPr>
          </a:p>
          <a:p>
            <a:pPr algn="ctr"/>
            <a:endParaRPr lang="en-US" sz="2400" dirty="0">
              <a:solidFill>
                <a:srgbClr val="006600"/>
              </a:solidFill>
            </a:endParaRPr>
          </a:p>
          <a:p>
            <a:pPr algn="ctr"/>
            <a:endParaRPr lang="en-US" sz="2400" dirty="0" smtClean="0">
              <a:solidFill>
                <a:srgbClr val="006600"/>
              </a:solidFill>
            </a:endParaRPr>
          </a:p>
          <a:p>
            <a:pPr algn="ctr"/>
            <a:endParaRPr lang="en-US" sz="2400" dirty="0">
              <a:solidFill>
                <a:srgbClr val="006600"/>
              </a:solidFill>
            </a:endParaRPr>
          </a:p>
          <a:p>
            <a:pPr algn="ctr"/>
            <a:endParaRPr lang="en-US" sz="2400" dirty="0" smtClean="0">
              <a:solidFill>
                <a:srgbClr val="006600"/>
              </a:solidFill>
            </a:endParaRPr>
          </a:p>
          <a:p>
            <a:pPr algn="ctr"/>
            <a:endParaRPr lang="en-US" sz="2400" dirty="0">
              <a:solidFill>
                <a:srgbClr val="006600"/>
              </a:solidFill>
            </a:endParaRPr>
          </a:p>
          <a:p>
            <a:pPr algn="ctr"/>
            <a:endParaRPr lang="en-US" sz="2400" dirty="0" smtClean="0">
              <a:solidFill>
                <a:srgbClr val="006600"/>
              </a:solidFill>
            </a:endParaRPr>
          </a:p>
          <a:p>
            <a:pPr algn="ctr"/>
            <a:endParaRPr lang="en-US" sz="2400" dirty="0">
              <a:solidFill>
                <a:srgbClr val="006600"/>
              </a:solidFill>
            </a:endParaRPr>
          </a:p>
          <a:p>
            <a:pPr algn="ctr"/>
            <a:endParaRPr lang="en-US" sz="2400" dirty="0" smtClean="0">
              <a:solidFill>
                <a:srgbClr val="006600"/>
              </a:solidFill>
            </a:endParaRPr>
          </a:p>
          <a:p>
            <a:pPr algn="ctr"/>
            <a:endParaRPr lang="en-US" sz="2400" dirty="0">
              <a:solidFill>
                <a:srgbClr val="006600"/>
              </a:solidFill>
            </a:endParaRPr>
          </a:p>
          <a:p>
            <a:pPr algn="ctr"/>
            <a:endParaRPr lang="en-US" sz="2400" dirty="0" smtClean="0">
              <a:solidFill>
                <a:srgbClr val="006600"/>
              </a:solidFill>
            </a:endParaRPr>
          </a:p>
          <a:p>
            <a:pPr algn="ctr"/>
            <a:endParaRPr lang="en-US" sz="2400" dirty="0">
              <a:solidFill>
                <a:srgbClr val="006600"/>
              </a:solidFill>
            </a:endParaRPr>
          </a:p>
          <a:p>
            <a:pPr algn="ctr"/>
            <a:endParaRPr lang="en-US" sz="2400" dirty="0" smtClean="0">
              <a:solidFill>
                <a:srgbClr val="006600"/>
              </a:solidFill>
            </a:endParaRPr>
          </a:p>
          <a:p>
            <a:pPr algn="ctr"/>
            <a:endParaRPr lang="en-US" sz="2400" dirty="0">
              <a:solidFill>
                <a:srgbClr val="006600"/>
              </a:solidFill>
            </a:endParaRPr>
          </a:p>
          <a:p>
            <a:pPr algn="ctr"/>
            <a:endParaRPr lang="en-US" sz="2400" dirty="0" smtClean="0">
              <a:solidFill>
                <a:srgbClr val="006600"/>
              </a:solidFill>
            </a:endParaRPr>
          </a:p>
          <a:p>
            <a:pPr algn="ctr"/>
            <a:endParaRPr lang="en-US" sz="2400" dirty="0">
              <a:solidFill>
                <a:srgbClr val="006600"/>
              </a:solidFill>
            </a:endParaRPr>
          </a:p>
          <a:p>
            <a:pPr algn="ctr"/>
            <a:endParaRPr lang="en-US" sz="2400" dirty="0" smtClean="0">
              <a:solidFill>
                <a:srgbClr val="006600"/>
              </a:solidFill>
            </a:endParaRPr>
          </a:p>
          <a:p>
            <a:pPr algn="ctr"/>
            <a:endParaRPr lang="en-US" sz="2400" dirty="0">
              <a:solidFill>
                <a:srgbClr val="006600"/>
              </a:solidFill>
            </a:endParaRPr>
          </a:p>
          <a:p>
            <a:pPr algn="ctr"/>
            <a:endParaRPr lang="en-US" sz="2400" dirty="0" smtClean="0">
              <a:solidFill>
                <a:srgbClr val="006600"/>
              </a:solidFill>
            </a:endParaRPr>
          </a:p>
          <a:p>
            <a:pPr algn="ctr"/>
            <a:endParaRPr lang="en-US" sz="2400" dirty="0">
              <a:solidFill>
                <a:srgbClr val="006600"/>
              </a:solidFill>
            </a:endParaRPr>
          </a:p>
          <a:p>
            <a:pPr algn="ctr"/>
            <a:endParaRPr lang="en-US" sz="2400" dirty="0" smtClean="0">
              <a:solidFill>
                <a:srgbClr val="006600"/>
              </a:solidFill>
            </a:endParaRPr>
          </a:p>
          <a:p>
            <a:pPr algn="ctr"/>
            <a:endParaRPr lang="en-US" sz="2400" dirty="0">
              <a:solidFill>
                <a:srgbClr val="006600"/>
              </a:solidFill>
            </a:endParaRPr>
          </a:p>
          <a:p>
            <a:pPr algn="ctr"/>
            <a:endParaRPr lang="en-US" sz="2400" dirty="0" smtClean="0">
              <a:solidFill>
                <a:srgbClr val="006600"/>
              </a:solidFill>
            </a:endParaRPr>
          </a:p>
          <a:p>
            <a:pPr algn="ctr"/>
            <a:endParaRPr lang="en-US" sz="2400" dirty="0">
              <a:solidFill>
                <a:srgbClr val="006600"/>
              </a:solidFill>
            </a:endParaRPr>
          </a:p>
          <a:p>
            <a:pPr algn="ctr"/>
            <a:endParaRPr lang="en-US" sz="2400" dirty="0" smtClean="0">
              <a:solidFill>
                <a:srgbClr val="006600"/>
              </a:solidFill>
            </a:endParaRPr>
          </a:p>
          <a:p>
            <a:pPr algn="ctr"/>
            <a:endParaRPr lang="en-US" sz="2400" dirty="0">
              <a:solidFill>
                <a:srgbClr val="006600"/>
              </a:solidFill>
            </a:endParaRPr>
          </a:p>
          <a:p>
            <a:pPr algn="ctr"/>
            <a:endParaRPr lang="en-US" sz="2400" dirty="0" smtClean="0">
              <a:solidFill>
                <a:srgbClr val="006600"/>
              </a:solidFill>
            </a:endParaRPr>
          </a:p>
          <a:p>
            <a:pPr algn="ctr"/>
            <a:endParaRPr lang="en-US" sz="2400" dirty="0">
              <a:solidFill>
                <a:srgbClr val="006600"/>
              </a:solidFill>
            </a:endParaRPr>
          </a:p>
          <a:p>
            <a:pPr algn="ctr"/>
            <a:endParaRPr lang="en-US" sz="2400" dirty="0" smtClean="0">
              <a:solidFill>
                <a:srgbClr val="006600"/>
              </a:solidFill>
            </a:endParaRPr>
          </a:p>
          <a:p>
            <a:pPr algn="ctr"/>
            <a:endParaRPr lang="en-US" sz="2400" dirty="0">
              <a:solidFill>
                <a:srgbClr val="006600"/>
              </a:solidFill>
            </a:endParaRPr>
          </a:p>
          <a:p>
            <a:pPr algn="ctr"/>
            <a:endParaRPr lang="en-US" sz="2400" dirty="0" smtClean="0">
              <a:solidFill>
                <a:srgbClr val="006600"/>
              </a:solidFill>
            </a:endParaRPr>
          </a:p>
          <a:p>
            <a:pPr algn="ctr"/>
            <a:endParaRPr lang="en-US" sz="2400" dirty="0">
              <a:solidFill>
                <a:srgbClr val="006600"/>
              </a:solidFill>
            </a:endParaRPr>
          </a:p>
          <a:p>
            <a:pPr algn="ctr"/>
            <a:endParaRPr lang="en-US" sz="2400" dirty="0" smtClean="0">
              <a:solidFill>
                <a:srgbClr val="006600"/>
              </a:solidFill>
            </a:endParaRPr>
          </a:p>
          <a:p>
            <a:pPr algn="ctr"/>
            <a:endParaRPr lang="en-US" sz="2400" dirty="0">
              <a:solidFill>
                <a:srgbClr val="006600"/>
              </a:solidFill>
            </a:endParaRPr>
          </a:p>
          <a:p>
            <a:pPr algn="ctr"/>
            <a:endParaRPr lang="en-US" sz="2400" dirty="0" smtClean="0">
              <a:solidFill>
                <a:srgbClr val="006600"/>
              </a:solidFill>
            </a:endParaRPr>
          </a:p>
          <a:p>
            <a:pPr algn="ctr"/>
            <a:endParaRPr lang="en-US" sz="2400" dirty="0">
              <a:solidFill>
                <a:srgbClr val="006600"/>
              </a:solidFill>
            </a:endParaRPr>
          </a:p>
          <a:p>
            <a:pPr algn="ctr"/>
            <a:endParaRPr lang="en-US" sz="2400" dirty="0" smtClean="0">
              <a:solidFill>
                <a:srgbClr val="006600"/>
              </a:solidFill>
            </a:endParaRPr>
          </a:p>
          <a:p>
            <a:pPr algn="ctr"/>
            <a:endParaRPr lang="en-US" sz="2400" dirty="0">
              <a:solidFill>
                <a:srgbClr val="006600"/>
              </a:solidFill>
            </a:endParaRPr>
          </a:p>
          <a:p>
            <a:pPr algn="ctr"/>
            <a:endParaRPr lang="en-US" sz="2400" dirty="0" smtClean="0">
              <a:solidFill>
                <a:srgbClr val="006600"/>
              </a:solidFill>
            </a:endParaRPr>
          </a:p>
          <a:p>
            <a:pPr algn="ctr"/>
            <a:endParaRPr lang="en-US" sz="2400" dirty="0">
              <a:solidFill>
                <a:srgbClr val="006600"/>
              </a:solidFill>
            </a:endParaRPr>
          </a:p>
          <a:p>
            <a:pPr algn="ctr"/>
            <a:endParaRPr lang="en-US" sz="2400" dirty="0" smtClean="0">
              <a:solidFill>
                <a:srgbClr val="006600"/>
              </a:solidFill>
            </a:endParaRPr>
          </a:p>
          <a:p>
            <a:pPr algn="ctr"/>
            <a:endParaRPr lang="en-US" sz="2400" dirty="0">
              <a:solidFill>
                <a:srgbClr val="006600"/>
              </a:solidFill>
            </a:endParaRPr>
          </a:p>
          <a:p>
            <a:pPr algn="ctr"/>
            <a:endParaRPr lang="en-US" sz="2400" dirty="0" smtClean="0">
              <a:solidFill>
                <a:srgbClr val="006600"/>
              </a:solidFill>
            </a:endParaRPr>
          </a:p>
          <a:p>
            <a:pPr algn="ctr"/>
            <a:endParaRPr lang="en-US" sz="2400" dirty="0">
              <a:solidFill>
                <a:srgbClr val="006600"/>
              </a:solidFill>
            </a:endParaRPr>
          </a:p>
          <a:p>
            <a:pPr algn="ctr"/>
            <a:endParaRPr lang="en-US" sz="2400" dirty="0" smtClean="0">
              <a:solidFill>
                <a:srgbClr val="006600"/>
              </a:solidFill>
            </a:endParaRPr>
          </a:p>
          <a:p>
            <a:pPr algn="ctr"/>
            <a:endParaRPr lang="en-US" sz="2400" dirty="0" smtClean="0">
              <a:solidFill>
                <a:srgbClr val="006600"/>
              </a:solidFill>
            </a:endParaRPr>
          </a:p>
          <a:p>
            <a:pPr algn="ctr"/>
            <a:endParaRPr lang="en-US" sz="2400" dirty="0">
              <a:solidFill>
                <a:srgbClr val="006600"/>
              </a:solidFill>
            </a:endParaRPr>
          </a:p>
          <a:p>
            <a:pPr algn="ctr"/>
            <a:endParaRPr lang="en-US" sz="2400" dirty="0" smtClean="0">
              <a:solidFill>
                <a:srgbClr val="006600"/>
              </a:solidFill>
            </a:endParaRPr>
          </a:p>
          <a:p>
            <a:pPr algn="ctr"/>
            <a:endParaRPr lang="en-US" sz="2400" dirty="0">
              <a:solidFill>
                <a:srgbClr val="006600"/>
              </a:solidFill>
            </a:endParaRPr>
          </a:p>
          <a:p>
            <a:pPr algn="ctr"/>
            <a:endParaRPr lang="en-US" sz="2400" dirty="0" smtClean="0">
              <a:solidFill>
                <a:srgbClr val="006600"/>
              </a:solidFill>
            </a:endParaRPr>
          </a:p>
          <a:p>
            <a:pPr algn="ctr"/>
            <a:endParaRPr lang="en-US" sz="2400" dirty="0">
              <a:solidFill>
                <a:srgbClr val="00660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solidFill>
                <a:srgbClr val="00000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just"/>
            <a:endParaRPr lang="en-US" sz="2400" dirty="0" smtClean="0">
              <a:solidFill>
                <a:srgbClr val="006600"/>
              </a:solidFill>
            </a:endParaRPr>
          </a:p>
          <a:p>
            <a:pPr algn="just"/>
            <a:endParaRPr lang="en-US" sz="2400" dirty="0">
              <a:solidFill>
                <a:srgbClr val="006600"/>
              </a:solidFill>
            </a:endParaRPr>
          </a:p>
          <a:p>
            <a:pPr algn="ctr"/>
            <a:r>
              <a:rPr lang="en-US" sz="2400" dirty="0" smtClean="0">
                <a:solidFill>
                  <a:srgbClr val="003300"/>
                </a:solidFill>
              </a:rPr>
              <a:t>LEGISLAÇÃO ESPECIFICA DO MAPA</a:t>
            </a:r>
            <a:endParaRPr lang="en-US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6600"/>
                </a:solidFill>
              </a:rPr>
              <a:t>Aeronaves </a:t>
            </a:r>
            <a:r>
              <a:rPr lang="en-US" sz="1800" dirty="0" err="1" smtClean="0">
                <a:solidFill>
                  <a:srgbClr val="006600"/>
                </a:solidFill>
              </a:rPr>
              <a:t>agricolas</a:t>
            </a:r>
            <a:r>
              <a:rPr lang="en-US" sz="1800" dirty="0" smtClean="0">
                <a:solidFill>
                  <a:srgbClr val="006600"/>
                </a:solidFill>
              </a:rPr>
              <a:t> </a:t>
            </a:r>
            <a:r>
              <a:rPr lang="en-US" sz="1800" dirty="0" err="1" smtClean="0">
                <a:solidFill>
                  <a:srgbClr val="006600"/>
                </a:solidFill>
              </a:rPr>
              <a:t>especificas</a:t>
            </a:r>
            <a:r>
              <a:rPr lang="en-US" sz="1800" dirty="0" smtClean="0">
                <a:solidFill>
                  <a:srgbClr val="006600"/>
                </a:solidFill>
              </a:rPr>
              <a:t> para a atividade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6600"/>
                </a:solidFill>
              </a:rPr>
              <a:t>Pilotos agricolas habilitados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6600"/>
                </a:solidFill>
              </a:rPr>
              <a:t>Parametros climaticos de </a:t>
            </a:r>
            <a:r>
              <a:rPr lang="en-US" sz="1800" dirty="0" err="1" smtClean="0">
                <a:solidFill>
                  <a:srgbClr val="006600"/>
                </a:solidFill>
              </a:rPr>
              <a:t>aplicação</a:t>
            </a:r>
            <a:r>
              <a:rPr lang="en-US" sz="1800" dirty="0" smtClean="0">
                <a:solidFill>
                  <a:srgbClr val="006600"/>
                </a:solidFill>
              </a:rPr>
              <a:t>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1800" dirty="0" err="1" smtClean="0">
                <a:solidFill>
                  <a:srgbClr val="006600"/>
                </a:solidFill>
              </a:rPr>
              <a:t>Limites</a:t>
            </a:r>
            <a:r>
              <a:rPr lang="en-US" sz="1800" dirty="0" smtClean="0">
                <a:solidFill>
                  <a:srgbClr val="006600"/>
                </a:solidFill>
              </a:rPr>
              <a:t> de </a:t>
            </a:r>
            <a:r>
              <a:rPr lang="en-US" sz="1800" dirty="0" err="1" smtClean="0">
                <a:solidFill>
                  <a:srgbClr val="006600"/>
                </a:solidFill>
              </a:rPr>
              <a:t>distancia</a:t>
            </a:r>
            <a:r>
              <a:rPr lang="en-US" sz="1800" dirty="0" smtClean="0">
                <a:solidFill>
                  <a:srgbClr val="006600"/>
                </a:solidFill>
              </a:rPr>
              <a:t> de </a:t>
            </a:r>
            <a:r>
              <a:rPr lang="en-US" sz="1800" dirty="0" err="1" smtClean="0">
                <a:solidFill>
                  <a:srgbClr val="006600"/>
                </a:solidFill>
              </a:rPr>
              <a:t>proteção</a:t>
            </a:r>
            <a:r>
              <a:rPr lang="en-US" sz="1800" dirty="0" smtClean="0">
                <a:solidFill>
                  <a:srgbClr val="006600"/>
                </a:solidFill>
              </a:rPr>
              <a:t> a </a:t>
            </a:r>
            <a:r>
              <a:rPr lang="en-US" sz="1800" dirty="0" err="1" smtClean="0">
                <a:solidFill>
                  <a:srgbClr val="006600"/>
                </a:solidFill>
              </a:rPr>
              <a:t>povoamento</a:t>
            </a:r>
            <a:r>
              <a:rPr lang="en-US" sz="1800" dirty="0">
                <a:solidFill>
                  <a:srgbClr val="006600"/>
                </a:solidFill>
              </a:rPr>
              <a:t> </a:t>
            </a:r>
            <a:r>
              <a:rPr lang="en-US" sz="1800" dirty="0" smtClean="0">
                <a:solidFill>
                  <a:srgbClr val="006600"/>
                </a:solidFill>
              </a:rPr>
              <a:t>e </a:t>
            </a:r>
            <a:r>
              <a:rPr lang="en-US" sz="1800" dirty="0" err="1" smtClean="0">
                <a:solidFill>
                  <a:srgbClr val="006600"/>
                </a:solidFill>
              </a:rPr>
              <a:t>manciais</a:t>
            </a:r>
            <a:endParaRPr lang="en-US" sz="1800" dirty="0" smtClean="0">
              <a:solidFill>
                <a:srgbClr val="00660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1800" dirty="0" err="1" smtClean="0">
                <a:solidFill>
                  <a:srgbClr val="006600"/>
                </a:solidFill>
              </a:rPr>
              <a:t>Relatório</a:t>
            </a:r>
            <a:r>
              <a:rPr lang="en-US" sz="1800" dirty="0" smtClean="0">
                <a:solidFill>
                  <a:srgbClr val="006600"/>
                </a:solidFill>
              </a:rPr>
              <a:t> </a:t>
            </a:r>
            <a:r>
              <a:rPr lang="en-US" sz="1800" dirty="0" err="1" smtClean="0">
                <a:solidFill>
                  <a:srgbClr val="006600"/>
                </a:solidFill>
              </a:rPr>
              <a:t>operacional</a:t>
            </a:r>
            <a:r>
              <a:rPr lang="en-US" sz="1800" dirty="0" smtClean="0">
                <a:solidFill>
                  <a:srgbClr val="006600"/>
                </a:solidFill>
              </a:rPr>
              <a:t>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1800" dirty="0" err="1" smtClean="0">
                <a:solidFill>
                  <a:srgbClr val="006600"/>
                </a:solidFill>
              </a:rPr>
              <a:t>Receituario</a:t>
            </a:r>
            <a:r>
              <a:rPr lang="en-US" sz="1800" dirty="0" smtClean="0">
                <a:solidFill>
                  <a:srgbClr val="006600"/>
                </a:solidFill>
              </a:rPr>
              <a:t> </a:t>
            </a:r>
            <a:r>
              <a:rPr lang="en-US" sz="1800" dirty="0" err="1" smtClean="0">
                <a:solidFill>
                  <a:srgbClr val="006600"/>
                </a:solidFill>
              </a:rPr>
              <a:t>agronomico</a:t>
            </a:r>
            <a:endParaRPr lang="en-US" sz="1800" dirty="0" smtClean="0">
              <a:solidFill>
                <a:srgbClr val="0066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6600"/>
                </a:solidFill>
              </a:rPr>
              <a:t>   </a:t>
            </a:r>
            <a:r>
              <a:rPr lang="en-US" sz="1800" dirty="0" err="1" smtClean="0">
                <a:solidFill>
                  <a:srgbClr val="006600"/>
                </a:solidFill>
              </a:rPr>
              <a:t>Produtos</a:t>
            </a:r>
            <a:r>
              <a:rPr lang="en-US" sz="1800" dirty="0" smtClean="0">
                <a:solidFill>
                  <a:srgbClr val="006600"/>
                </a:solidFill>
              </a:rPr>
              <a:t> </a:t>
            </a:r>
            <a:r>
              <a:rPr lang="en-US" sz="1800" dirty="0" err="1">
                <a:solidFill>
                  <a:srgbClr val="006600"/>
                </a:solidFill>
              </a:rPr>
              <a:t>Aprovados</a:t>
            </a:r>
            <a:r>
              <a:rPr lang="en-US" sz="1800" dirty="0">
                <a:solidFill>
                  <a:srgbClr val="006600"/>
                </a:solidFill>
              </a:rPr>
              <a:t> </a:t>
            </a:r>
            <a:r>
              <a:rPr lang="en-US" sz="1800" dirty="0" err="1">
                <a:solidFill>
                  <a:srgbClr val="006600"/>
                </a:solidFill>
              </a:rPr>
              <a:t>pela</a:t>
            </a:r>
            <a:r>
              <a:rPr lang="en-US" sz="1800" dirty="0">
                <a:solidFill>
                  <a:srgbClr val="006600"/>
                </a:solidFill>
              </a:rPr>
              <a:t> </a:t>
            </a:r>
            <a:r>
              <a:rPr lang="en-US" sz="1800" dirty="0" err="1">
                <a:solidFill>
                  <a:srgbClr val="006600"/>
                </a:solidFill>
              </a:rPr>
              <a:t>Anvisa</a:t>
            </a:r>
            <a:r>
              <a:rPr lang="en-US" sz="1800" dirty="0">
                <a:solidFill>
                  <a:srgbClr val="006600"/>
                </a:solidFill>
              </a:rPr>
              <a:t> e </a:t>
            </a:r>
            <a:r>
              <a:rPr lang="en-US" sz="1800" dirty="0" err="1">
                <a:solidFill>
                  <a:srgbClr val="006600"/>
                </a:solidFill>
              </a:rPr>
              <a:t>Ibama</a:t>
            </a:r>
            <a:endParaRPr lang="en-US" sz="1800" dirty="0">
              <a:solidFill>
                <a:srgbClr val="0066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6600"/>
                </a:solidFill>
              </a:rPr>
              <a:t>   </a:t>
            </a:r>
            <a:r>
              <a:rPr lang="en-US" sz="1800" dirty="0" err="1" smtClean="0">
                <a:solidFill>
                  <a:srgbClr val="006600"/>
                </a:solidFill>
              </a:rPr>
              <a:t>Produtos</a:t>
            </a:r>
            <a:r>
              <a:rPr lang="en-US" sz="1800" dirty="0" smtClean="0">
                <a:solidFill>
                  <a:srgbClr val="006600"/>
                </a:solidFill>
              </a:rPr>
              <a:t> </a:t>
            </a:r>
            <a:r>
              <a:rPr lang="en-US" sz="1800" dirty="0" err="1">
                <a:solidFill>
                  <a:srgbClr val="006600"/>
                </a:solidFill>
              </a:rPr>
              <a:t>Registrados</a:t>
            </a:r>
            <a:r>
              <a:rPr lang="en-US" sz="1800" dirty="0">
                <a:solidFill>
                  <a:srgbClr val="006600"/>
                </a:solidFill>
              </a:rPr>
              <a:t> no MAPA  </a:t>
            </a:r>
            <a:r>
              <a:rPr lang="en-US" sz="1800" dirty="0" err="1">
                <a:solidFill>
                  <a:srgbClr val="006600"/>
                </a:solidFill>
              </a:rPr>
              <a:t>Pulverização</a:t>
            </a:r>
            <a:r>
              <a:rPr lang="en-US" sz="1800" dirty="0">
                <a:solidFill>
                  <a:srgbClr val="006600"/>
                </a:solidFill>
              </a:rPr>
              <a:t> </a:t>
            </a:r>
            <a:r>
              <a:rPr lang="en-US" sz="1800" dirty="0" err="1">
                <a:solidFill>
                  <a:srgbClr val="006600"/>
                </a:solidFill>
              </a:rPr>
              <a:t>Aérea</a:t>
            </a:r>
            <a:endParaRPr lang="en-US" sz="1800" dirty="0">
              <a:solidFill>
                <a:srgbClr val="0066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6600"/>
                </a:solidFill>
              </a:rPr>
              <a:t>   Equipamentos </a:t>
            </a:r>
            <a:r>
              <a:rPr lang="en-US" sz="1800" dirty="0">
                <a:solidFill>
                  <a:srgbClr val="006600"/>
                </a:solidFill>
              </a:rPr>
              <a:t>de </a:t>
            </a:r>
            <a:r>
              <a:rPr lang="en-US" sz="1800" dirty="0" err="1">
                <a:solidFill>
                  <a:srgbClr val="006600"/>
                </a:solidFill>
              </a:rPr>
              <a:t>proteção</a:t>
            </a:r>
            <a:r>
              <a:rPr lang="en-US" sz="1800" dirty="0">
                <a:solidFill>
                  <a:srgbClr val="006600"/>
                </a:solidFill>
              </a:rPr>
              <a:t> individual - EPI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6600"/>
                </a:solidFill>
              </a:rPr>
              <a:t>   </a:t>
            </a:r>
            <a:r>
              <a:rPr lang="en-US" sz="1800" dirty="0" err="1" smtClean="0">
                <a:solidFill>
                  <a:srgbClr val="006600"/>
                </a:solidFill>
              </a:rPr>
              <a:t>Relatorio</a:t>
            </a:r>
            <a:r>
              <a:rPr lang="en-US" sz="1800" dirty="0" smtClean="0">
                <a:solidFill>
                  <a:srgbClr val="006600"/>
                </a:solidFill>
              </a:rPr>
              <a:t> </a:t>
            </a:r>
            <a:r>
              <a:rPr lang="en-US" sz="1800" dirty="0">
                <a:solidFill>
                  <a:srgbClr val="006600"/>
                </a:solidFill>
              </a:rPr>
              <a:t>mensal das </a:t>
            </a:r>
            <a:r>
              <a:rPr lang="en-US" sz="1800" dirty="0" err="1">
                <a:solidFill>
                  <a:srgbClr val="006600"/>
                </a:solidFill>
              </a:rPr>
              <a:t>atividades</a:t>
            </a:r>
            <a:r>
              <a:rPr lang="en-US" sz="1800" dirty="0">
                <a:solidFill>
                  <a:srgbClr val="006600"/>
                </a:solidFill>
              </a:rPr>
              <a:t> da </a:t>
            </a:r>
            <a:r>
              <a:rPr lang="en-US" sz="1800" dirty="0" err="1">
                <a:solidFill>
                  <a:srgbClr val="006600"/>
                </a:solidFill>
              </a:rPr>
              <a:t>empresa</a:t>
            </a:r>
            <a:endParaRPr lang="en-US" sz="1800" dirty="0">
              <a:solidFill>
                <a:srgbClr val="0066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6600"/>
                </a:solidFill>
              </a:rPr>
              <a:t>   Patio </a:t>
            </a:r>
            <a:r>
              <a:rPr lang="en-US" sz="1800" dirty="0">
                <a:solidFill>
                  <a:srgbClr val="006600"/>
                </a:solidFill>
              </a:rPr>
              <a:t>de </a:t>
            </a:r>
            <a:r>
              <a:rPr lang="en-US" sz="1800" dirty="0" err="1">
                <a:solidFill>
                  <a:srgbClr val="006600"/>
                </a:solidFill>
              </a:rPr>
              <a:t>descontaminação</a:t>
            </a:r>
            <a:r>
              <a:rPr lang="en-US" sz="1800" dirty="0">
                <a:solidFill>
                  <a:srgbClr val="006600"/>
                </a:solidFill>
              </a:rPr>
              <a:t> das </a:t>
            </a:r>
            <a:r>
              <a:rPr lang="en-US" sz="1800" dirty="0" err="1">
                <a:solidFill>
                  <a:srgbClr val="006600"/>
                </a:solidFill>
              </a:rPr>
              <a:t>aeronaves</a:t>
            </a:r>
            <a:endParaRPr lang="en-US" sz="1800" dirty="0">
              <a:solidFill>
                <a:srgbClr val="00660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US" sz="1800" dirty="0" smtClean="0">
              <a:solidFill>
                <a:srgbClr val="006600"/>
              </a:solidFill>
            </a:endParaRPr>
          </a:p>
          <a:p>
            <a:pPr algn="just"/>
            <a:endParaRPr lang="pt-BR" dirty="0"/>
          </a:p>
        </p:txBody>
      </p:sp>
      <p:graphicFrame>
        <p:nvGraphicFramePr>
          <p:cNvPr id="7170" name="Object 15"/>
          <p:cNvGraphicFramePr>
            <a:graphicFrameLocks noChangeAspect="1"/>
          </p:cNvGraphicFramePr>
          <p:nvPr/>
        </p:nvGraphicFramePr>
        <p:xfrm>
          <a:off x="6804025" y="404813"/>
          <a:ext cx="1512888" cy="1152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" r:id="rId3" imgW="8066667" imgH="5353797" progId="">
                  <p:embed/>
                </p:oleObj>
              </mc:Choice>
              <mc:Fallback>
                <p:oleObj r:id="rId3" imgW="8066667" imgH="5353797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04813"/>
                        <a:ext cx="1512888" cy="11525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>
            <a:spLocks noGrp="1" noChangeArrowheads="1"/>
          </p:cNvSpPr>
          <p:nvPr>
            <p:ph type="body" sz="half" idx="1"/>
          </p:nvPr>
        </p:nvSpPr>
        <p:spPr>
          <a:xfrm>
            <a:off x="900115" y="1905000"/>
            <a:ext cx="7697787" cy="4038600"/>
          </a:xfrm>
          <a:noFill/>
        </p:spPr>
        <p:txBody>
          <a:bodyPr/>
          <a:lstStyle/>
          <a:p>
            <a:pPr algn="ctr"/>
            <a:r>
              <a:rPr lang="en-US" sz="2400" dirty="0">
                <a:solidFill>
                  <a:srgbClr val="003300"/>
                </a:solidFill>
              </a:rPr>
              <a:t>LEGISLAÇÃO  DA ANAC</a:t>
            </a:r>
          </a:p>
          <a:p>
            <a:pPr algn="ctr"/>
            <a:endParaRPr lang="en-US" sz="2400" dirty="0">
              <a:solidFill>
                <a:srgbClr val="0033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6600"/>
                </a:solidFill>
              </a:rPr>
              <a:t>RBAC </a:t>
            </a:r>
            <a:r>
              <a:rPr lang="en-US" sz="1800" dirty="0">
                <a:solidFill>
                  <a:srgbClr val="006600"/>
                </a:solidFill>
              </a:rPr>
              <a:t>137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800" dirty="0" err="1">
                <a:solidFill>
                  <a:srgbClr val="006600"/>
                </a:solidFill>
              </a:rPr>
              <a:t>Documentação</a:t>
            </a:r>
            <a:r>
              <a:rPr lang="en-US" sz="1800" dirty="0">
                <a:solidFill>
                  <a:srgbClr val="006600"/>
                </a:solidFill>
              </a:rPr>
              <a:t> das </a:t>
            </a:r>
            <a:r>
              <a:rPr lang="en-US" sz="1800" dirty="0" err="1">
                <a:solidFill>
                  <a:srgbClr val="006600"/>
                </a:solidFill>
              </a:rPr>
              <a:t>aeronaves</a:t>
            </a:r>
            <a:endParaRPr lang="en-US" sz="1800" dirty="0">
              <a:solidFill>
                <a:srgbClr val="0066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800" dirty="0" err="1">
                <a:solidFill>
                  <a:srgbClr val="006600"/>
                </a:solidFill>
              </a:rPr>
              <a:t>Documentação</a:t>
            </a:r>
            <a:r>
              <a:rPr lang="en-US" sz="1800" dirty="0">
                <a:solidFill>
                  <a:srgbClr val="006600"/>
                </a:solidFill>
              </a:rPr>
              <a:t> dos </a:t>
            </a:r>
            <a:r>
              <a:rPr lang="en-US" sz="1800" dirty="0" err="1">
                <a:solidFill>
                  <a:srgbClr val="006600"/>
                </a:solidFill>
              </a:rPr>
              <a:t>pilotos</a:t>
            </a:r>
            <a:endParaRPr lang="en-US" sz="1800" dirty="0">
              <a:solidFill>
                <a:srgbClr val="0066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800" dirty="0" err="1" smtClean="0">
                <a:solidFill>
                  <a:srgbClr val="006600"/>
                </a:solidFill>
              </a:rPr>
              <a:t>Relatorios</a:t>
            </a:r>
            <a:r>
              <a:rPr lang="en-US" sz="1800" dirty="0" smtClean="0">
                <a:solidFill>
                  <a:srgbClr val="006600"/>
                </a:solidFill>
              </a:rPr>
              <a:t> </a:t>
            </a:r>
            <a:r>
              <a:rPr lang="en-US" sz="1800" dirty="0">
                <a:solidFill>
                  <a:srgbClr val="006600"/>
                </a:solidFill>
              </a:rPr>
              <a:t>Mensal de </a:t>
            </a:r>
            <a:r>
              <a:rPr lang="en-US" sz="1800" dirty="0" err="1">
                <a:solidFill>
                  <a:srgbClr val="006600"/>
                </a:solidFill>
              </a:rPr>
              <a:t>horas</a:t>
            </a:r>
            <a:r>
              <a:rPr lang="en-US" sz="1800" dirty="0">
                <a:solidFill>
                  <a:srgbClr val="006600"/>
                </a:solidFill>
              </a:rPr>
              <a:t> de </a:t>
            </a:r>
            <a:r>
              <a:rPr lang="en-US" sz="1800" dirty="0" err="1">
                <a:solidFill>
                  <a:srgbClr val="006600"/>
                </a:solidFill>
              </a:rPr>
              <a:t>voo</a:t>
            </a:r>
            <a:endParaRPr lang="en-US" sz="1800" dirty="0">
              <a:solidFill>
                <a:srgbClr val="0066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800" dirty="0">
                <a:solidFill>
                  <a:srgbClr val="006600"/>
                </a:solidFill>
              </a:rPr>
              <a:t>Manual de </a:t>
            </a:r>
            <a:r>
              <a:rPr lang="en-US" sz="1800" dirty="0" err="1">
                <a:solidFill>
                  <a:srgbClr val="006600"/>
                </a:solidFill>
              </a:rPr>
              <a:t>Segurança</a:t>
            </a:r>
            <a:r>
              <a:rPr lang="en-US" sz="1800" dirty="0">
                <a:solidFill>
                  <a:srgbClr val="006600"/>
                </a:solidFill>
              </a:rPr>
              <a:t> de </a:t>
            </a:r>
            <a:r>
              <a:rPr lang="en-US" sz="1800" dirty="0" err="1">
                <a:solidFill>
                  <a:srgbClr val="006600"/>
                </a:solidFill>
              </a:rPr>
              <a:t>vôo</a:t>
            </a:r>
            <a:endParaRPr lang="en-US" sz="1800" dirty="0">
              <a:solidFill>
                <a:srgbClr val="0066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800" dirty="0" err="1">
                <a:solidFill>
                  <a:srgbClr val="006600"/>
                </a:solidFill>
              </a:rPr>
              <a:t>Certificado</a:t>
            </a:r>
            <a:r>
              <a:rPr lang="en-US" sz="1800" dirty="0">
                <a:solidFill>
                  <a:srgbClr val="006600"/>
                </a:solidFill>
              </a:rPr>
              <a:t> de </a:t>
            </a:r>
            <a:r>
              <a:rPr lang="en-US" sz="1800" dirty="0" err="1">
                <a:solidFill>
                  <a:srgbClr val="006600"/>
                </a:solidFill>
              </a:rPr>
              <a:t>Operador</a:t>
            </a:r>
            <a:r>
              <a:rPr lang="en-US" sz="1800" dirty="0">
                <a:solidFill>
                  <a:srgbClr val="006600"/>
                </a:solidFill>
              </a:rPr>
              <a:t> </a:t>
            </a:r>
            <a:r>
              <a:rPr lang="en-US" sz="1800" dirty="0" err="1">
                <a:solidFill>
                  <a:srgbClr val="006600"/>
                </a:solidFill>
              </a:rPr>
              <a:t>Aeroagricola</a:t>
            </a:r>
            <a:endParaRPr lang="en-US" sz="1800" dirty="0">
              <a:solidFill>
                <a:srgbClr val="006600"/>
              </a:solidFill>
            </a:endParaRPr>
          </a:p>
          <a:p>
            <a:pPr marL="0" indent="0" eaLnBrk="1" hangingPunct="1">
              <a:lnSpc>
                <a:spcPct val="150000"/>
              </a:lnSpc>
              <a:buClr>
                <a:schemeClr val="tx1"/>
              </a:buClr>
              <a:buNone/>
            </a:pPr>
            <a:endParaRPr lang="pt-BR" sz="2400" dirty="0" smtClean="0"/>
          </a:p>
          <a:p>
            <a:pPr marL="514350" indent="-514350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pt-BR" sz="2400" dirty="0" smtClean="0"/>
          </a:p>
        </p:txBody>
      </p:sp>
      <p:graphicFrame>
        <p:nvGraphicFramePr>
          <p:cNvPr id="8194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6659563" y="620714"/>
          <a:ext cx="1604962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" r:id="rId3" imgW="8066667" imgH="5353797" progId="">
                  <p:embed/>
                </p:oleObj>
              </mc:Choice>
              <mc:Fallback>
                <p:oleObj r:id="rId3" imgW="8066667" imgH="5353797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620714"/>
                        <a:ext cx="1604962" cy="1065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4911726" y="34480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pt-BR" sz="1800"/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1071538" y="1857376"/>
            <a:ext cx="75009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/>
              <a:t>    </a:t>
            </a:r>
          </a:p>
          <a:p>
            <a:pPr algn="l"/>
            <a:endParaRPr lang="pt-BR" sz="2400" dirty="0"/>
          </a:p>
          <a:p>
            <a:pPr algn="l"/>
            <a:r>
              <a:rPr lang="pt-BR" sz="2400" b="1" dirty="0"/>
              <a:t>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>
            <a:spLocks noGrp="1" noChangeArrowheads="1"/>
          </p:cNvSpPr>
          <p:nvPr>
            <p:ph type="body" sz="half" idx="1"/>
          </p:nvPr>
        </p:nvSpPr>
        <p:spPr>
          <a:xfrm>
            <a:off x="900115" y="1905000"/>
            <a:ext cx="7697787" cy="4038600"/>
          </a:xfrm>
          <a:noFill/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pt-BR" sz="2400" dirty="0" smtClean="0">
              <a:solidFill>
                <a:srgbClr val="003300"/>
              </a:solidFill>
            </a:endParaRPr>
          </a:p>
          <a:p>
            <a:pPr marL="514350" indent="-514350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pt-BR" sz="2000" dirty="0" smtClean="0">
              <a:solidFill>
                <a:srgbClr val="0033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sz="2000" dirty="0">
                <a:solidFill>
                  <a:srgbClr val="003300"/>
                </a:solidFill>
              </a:rPr>
              <a:t>Estados Unidos </a:t>
            </a:r>
          </a:p>
          <a:p>
            <a:pPr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3300"/>
                </a:solidFill>
              </a:rPr>
              <a:t>Canadá</a:t>
            </a:r>
          </a:p>
          <a:p>
            <a:pPr>
              <a:buFont typeface="Wingdings" pitchFamily="2" charset="2"/>
              <a:buChar char="Ø"/>
            </a:pPr>
            <a:r>
              <a:rPr lang="pt-BR" sz="2000" dirty="0">
                <a:solidFill>
                  <a:srgbClr val="003300"/>
                </a:solidFill>
              </a:rPr>
              <a:t>Austrália</a:t>
            </a:r>
          </a:p>
          <a:p>
            <a:pPr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3300"/>
                </a:solidFill>
              </a:rPr>
              <a:t>Espanha</a:t>
            </a:r>
          </a:p>
          <a:p>
            <a:pPr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3300"/>
                </a:solidFill>
              </a:rPr>
              <a:t>Portugal</a:t>
            </a:r>
          </a:p>
          <a:p>
            <a:pPr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3300"/>
                </a:solidFill>
              </a:rPr>
              <a:t>Argentina</a:t>
            </a:r>
          </a:p>
          <a:p>
            <a:pPr>
              <a:buFont typeface="Wingdings" pitchFamily="2" charset="2"/>
              <a:buChar char="Ø"/>
            </a:pPr>
            <a:endParaRPr lang="pt-BR" sz="2000" dirty="0" smtClean="0">
              <a:solidFill>
                <a:srgbClr val="003300"/>
              </a:solidFill>
            </a:endParaRPr>
          </a:p>
          <a:p>
            <a:pPr marL="514350" indent="-514350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pt-BR" sz="2400" dirty="0" smtClean="0"/>
          </a:p>
        </p:txBody>
      </p:sp>
      <p:graphicFrame>
        <p:nvGraphicFramePr>
          <p:cNvPr id="8194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6659563" y="620714"/>
          <a:ext cx="1604962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7" r:id="rId3" imgW="8066667" imgH="5353797" progId="">
                  <p:embed/>
                </p:oleObj>
              </mc:Choice>
              <mc:Fallback>
                <p:oleObj r:id="rId3" imgW="8066667" imgH="5353797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620714"/>
                        <a:ext cx="1604962" cy="1065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4911726" y="34480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pt-BR" sz="1800"/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1763713" y="1857376"/>
            <a:ext cx="53641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dirty="0"/>
              <a:t>    </a:t>
            </a:r>
          </a:p>
          <a:p>
            <a:r>
              <a:rPr lang="pt-BR" sz="2400" b="1" dirty="0"/>
              <a:t>    </a:t>
            </a:r>
            <a:r>
              <a:rPr lang="pt-BR" sz="2400" b="1" dirty="0" smtClean="0">
                <a:solidFill>
                  <a:srgbClr val="003300"/>
                </a:solidFill>
              </a:rPr>
              <a:t>Utilização da Aviação </a:t>
            </a:r>
            <a:r>
              <a:rPr lang="pt-BR" sz="2400" b="1" dirty="0" err="1" smtClean="0">
                <a:solidFill>
                  <a:srgbClr val="003300"/>
                </a:solidFill>
              </a:rPr>
              <a:t>agricola</a:t>
            </a:r>
            <a:r>
              <a:rPr lang="pt-BR" sz="2400" b="1" dirty="0" smtClean="0">
                <a:solidFill>
                  <a:srgbClr val="003300"/>
                </a:solidFill>
              </a:rPr>
              <a:t> no Mundo</a:t>
            </a:r>
            <a:endParaRPr lang="pt-BR" dirty="0">
              <a:solidFill>
                <a:srgbClr val="003300"/>
              </a:solidFill>
            </a:endParaRPr>
          </a:p>
          <a:p>
            <a:pPr algn="l"/>
            <a:r>
              <a:rPr lang="pt-BR" sz="2400" b="1" dirty="0"/>
              <a:t>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916114"/>
            <a:ext cx="7697788" cy="4752976"/>
          </a:xfrm>
        </p:spPr>
        <p:txBody>
          <a:bodyPr/>
          <a:lstStyle/>
          <a:p>
            <a:pPr marL="514350" indent="-514350"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t-BR" sz="700" dirty="0" smtClean="0"/>
              <a:t>       </a:t>
            </a:r>
            <a:endParaRPr lang="en-US" sz="2400" dirty="0" smtClean="0">
              <a:solidFill>
                <a:srgbClr val="0033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400" dirty="0" smtClean="0">
                <a:solidFill>
                  <a:srgbClr val="003300"/>
                </a:solidFill>
              </a:rPr>
              <a:t>             </a:t>
            </a:r>
            <a:endParaRPr lang="pt-BR" sz="2400" dirty="0" smtClean="0">
              <a:solidFill>
                <a:srgbClr val="003300"/>
              </a:solidFill>
            </a:endParaRPr>
          </a:p>
          <a:p>
            <a:pPr marL="514350" indent="-514350" algn="just" eaLnBrk="1" hangingPunct="1">
              <a:lnSpc>
                <a:spcPct val="80000"/>
              </a:lnSpc>
              <a:buClr>
                <a:schemeClr val="tx1"/>
              </a:buClr>
              <a:buNone/>
            </a:pPr>
            <a:endParaRPr lang="pt-BR" sz="2000" dirty="0" smtClean="0">
              <a:solidFill>
                <a:srgbClr val="003300"/>
              </a:solidFill>
            </a:endParaRPr>
          </a:p>
          <a:p>
            <a:pPr marL="514350" indent="-514350" algn="just" eaLnBrk="1" hangingPunct="1">
              <a:lnSpc>
                <a:spcPct val="80000"/>
              </a:lnSpc>
              <a:buClr>
                <a:schemeClr val="tx1"/>
              </a:buClr>
              <a:buNone/>
            </a:pPr>
            <a:endParaRPr lang="pt-BR" sz="2000" dirty="0" smtClean="0">
              <a:solidFill>
                <a:srgbClr val="003300"/>
              </a:solidFill>
            </a:endParaRPr>
          </a:p>
          <a:p>
            <a:pPr marL="514350" indent="-514350" algn="just" eaLnBrk="1" hangingPunct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dirty="0" smtClean="0">
                <a:solidFill>
                  <a:srgbClr val="003300"/>
                </a:solidFill>
              </a:rPr>
              <a:t>          </a:t>
            </a:r>
            <a:r>
              <a:rPr lang="en-US" sz="2400" dirty="0" smtClean="0">
                <a:solidFill>
                  <a:srgbClr val="003300"/>
                </a:solidFill>
              </a:rPr>
              <a:t>     </a:t>
            </a:r>
          </a:p>
          <a:p>
            <a:pPr marL="514350" indent="-514350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pt-BR" sz="2000" dirty="0" smtClean="0">
              <a:solidFill>
                <a:srgbClr val="003300"/>
              </a:solidFill>
            </a:endParaRPr>
          </a:p>
          <a:p>
            <a:pPr marL="514350" indent="-514350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t-BR" sz="2000" dirty="0" smtClean="0"/>
              <a:t>       </a:t>
            </a:r>
          </a:p>
          <a:p>
            <a:pPr marL="514350" indent="-514350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000" dirty="0" smtClean="0"/>
              <a:t>	</a:t>
            </a:r>
            <a:endParaRPr lang="pt-BR" sz="2000" dirty="0" smtClean="0"/>
          </a:p>
          <a:p>
            <a:pPr marL="514350" indent="-514350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pt-BR" sz="20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pt-BR" sz="2000" dirty="0" smtClean="0"/>
          </a:p>
          <a:p>
            <a:pPr marL="514350" indent="-5143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200" dirty="0" smtClean="0"/>
              <a:t>     </a:t>
            </a:r>
          </a:p>
          <a:p>
            <a:pPr marL="514350" indent="-514350"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2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pt-BR" sz="200" b="1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/>
          </a:p>
          <a:p>
            <a:pPr marL="0" indent="0" algn="r" eaLnBrk="1" hangingPunct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1100" dirty="0" err="1" smtClean="0"/>
              <a:t>Fonte</a:t>
            </a:r>
            <a:r>
              <a:rPr lang="en-US" sz="1100" dirty="0" smtClean="0"/>
              <a:t> </a:t>
            </a:r>
            <a:r>
              <a:rPr lang="en-US" sz="1100" dirty="0" err="1" smtClean="0"/>
              <a:t>Anac</a:t>
            </a:r>
            <a:r>
              <a:rPr lang="en-US" sz="1100" dirty="0" smtClean="0"/>
              <a:t> </a:t>
            </a:r>
            <a:r>
              <a:rPr lang="en-US" sz="1100" dirty="0" err="1" smtClean="0"/>
              <a:t>maio</a:t>
            </a:r>
            <a:r>
              <a:rPr lang="en-US" sz="1100" dirty="0" smtClean="0"/>
              <a:t>/2011.</a:t>
            </a:r>
            <a:endParaRPr lang="en-US" sz="200" dirty="0" smtClean="0"/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877052" y="549275"/>
          <a:ext cx="1604963" cy="1065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4" r:id="rId3" imgW="8066667" imgH="5353797" progId="">
                  <p:embed/>
                </p:oleObj>
              </mc:Choice>
              <mc:Fallback>
                <p:oleObj r:id="rId3" imgW="8066667" imgH="53537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2" y="549275"/>
                        <a:ext cx="1604963" cy="1065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755650" y="1125539"/>
            <a:ext cx="52959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180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810358"/>
              </p:ext>
            </p:extLst>
          </p:nvPr>
        </p:nvGraphicFramePr>
        <p:xfrm>
          <a:off x="2195736" y="22768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916114"/>
            <a:ext cx="7697788" cy="4752976"/>
          </a:xfrm>
        </p:spPr>
        <p:txBody>
          <a:bodyPr/>
          <a:lstStyle/>
          <a:p>
            <a:pPr marL="514350" indent="-514350"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t-BR" sz="700" dirty="0" smtClean="0"/>
              <a:t>       </a:t>
            </a:r>
            <a:endParaRPr lang="en-US" sz="2400" dirty="0" smtClean="0">
              <a:solidFill>
                <a:srgbClr val="0033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400" dirty="0" smtClean="0">
                <a:solidFill>
                  <a:srgbClr val="003300"/>
                </a:solidFill>
              </a:rPr>
              <a:t>              Total de 231 Empresas </a:t>
            </a:r>
            <a:r>
              <a:rPr lang="en-US" sz="2400" dirty="0" err="1" smtClean="0">
                <a:solidFill>
                  <a:srgbClr val="003300"/>
                </a:solidFill>
              </a:rPr>
              <a:t>Registradas</a:t>
            </a:r>
            <a:r>
              <a:rPr lang="en-US" sz="2400" dirty="0" smtClean="0">
                <a:solidFill>
                  <a:srgbClr val="003300"/>
                </a:solidFill>
              </a:rPr>
              <a:t> </a:t>
            </a:r>
            <a:endParaRPr lang="pt-BR" sz="2400" dirty="0" smtClean="0">
              <a:solidFill>
                <a:srgbClr val="003300"/>
              </a:solidFill>
            </a:endParaRPr>
          </a:p>
          <a:p>
            <a:pPr marL="514350" indent="-514350" algn="just" eaLnBrk="1" hangingPunct="1">
              <a:lnSpc>
                <a:spcPct val="80000"/>
              </a:lnSpc>
              <a:buClr>
                <a:schemeClr val="tx1"/>
              </a:buClr>
              <a:buNone/>
            </a:pPr>
            <a:endParaRPr lang="pt-BR" sz="2000" dirty="0" smtClean="0">
              <a:solidFill>
                <a:srgbClr val="003300"/>
              </a:solidFill>
            </a:endParaRPr>
          </a:p>
          <a:p>
            <a:pPr marL="514350" indent="-514350" algn="just" eaLnBrk="1" hangingPunct="1">
              <a:lnSpc>
                <a:spcPct val="80000"/>
              </a:lnSpc>
              <a:buClr>
                <a:schemeClr val="tx1"/>
              </a:buClr>
              <a:buNone/>
            </a:pPr>
            <a:endParaRPr lang="pt-BR" sz="2000" dirty="0" smtClean="0">
              <a:solidFill>
                <a:srgbClr val="003300"/>
              </a:solidFill>
            </a:endParaRPr>
          </a:p>
          <a:p>
            <a:pPr marL="514350" indent="-514350" algn="just" eaLnBrk="1" hangingPunct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dirty="0" smtClean="0">
                <a:solidFill>
                  <a:srgbClr val="003300"/>
                </a:solidFill>
              </a:rPr>
              <a:t>          </a:t>
            </a:r>
            <a:r>
              <a:rPr lang="en-US" sz="2400" dirty="0" smtClean="0">
                <a:solidFill>
                  <a:srgbClr val="003300"/>
                </a:solidFill>
              </a:rPr>
              <a:t>     </a:t>
            </a:r>
          </a:p>
          <a:p>
            <a:pPr marL="514350" indent="-514350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pt-BR" sz="2000" dirty="0" smtClean="0">
              <a:solidFill>
                <a:srgbClr val="003300"/>
              </a:solidFill>
            </a:endParaRPr>
          </a:p>
          <a:p>
            <a:pPr marL="514350" indent="-514350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pt-BR" sz="2000" dirty="0" smtClean="0"/>
              <a:t>       </a:t>
            </a:r>
          </a:p>
          <a:p>
            <a:pPr marL="514350" indent="-514350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000" dirty="0" smtClean="0"/>
              <a:t>	</a:t>
            </a:r>
            <a:endParaRPr lang="pt-BR" sz="2000" dirty="0" smtClean="0"/>
          </a:p>
          <a:p>
            <a:pPr marL="514350" indent="-514350"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pt-BR" sz="20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pt-BR" sz="2000" dirty="0" smtClean="0"/>
          </a:p>
          <a:p>
            <a:pPr marL="514350" indent="-5143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200" dirty="0" smtClean="0"/>
              <a:t>     </a:t>
            </a:r>
          </a:p>
          <a:p>
            <a:pPr marL="514350" indent="-514350"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2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pt-BR" sz="200" b="1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 smtClean="0"/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" dirty="0"/>
          </a:p>
          <a:p>
            <a:pPr marL="0" indent="0" algn="r" eaLnBrk="1" hangingPunct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1100" dirty="0" err="1" smtClean="0"/>
              <a:t>Fonte</a:t>
            </a:r>
            <a:r>
              <a:rPr lang="en-US" sz="1100" dirty="0" smtClean="0"/>
              <a:t> </a:t>
            </a:r>
            <a:r>
              <a:rPr lang="en-US" sz="1100" dirty="0" err="1" smtClean="0"/>
              <a:t>Anac</a:t>
            </a:r>
            <a:r>
              <a:rPr lang="en-US" sz="1100" dirty="0" smtClean="0"/>
              <a:t>  </a:t>
            </a:r>
            <a:r>
              <a:rPr lang="en-US" sz="1100" dirty="0" err="1" smtClean="0"/>
              <a:t>Julho</a:t>
            </a:r>
            <a:r>
              <a:rPr lang="en-US" sz="1100" dirty="0" smtClean="0"/>
              <a:t>/2013.</a:t>
            </a:r>
            <a:endParaRPr lang="en-US" sz="200" dirty="0" smtClean="0"/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877052" y="549275"/>
          <a:ext cx="1604963" cy="1065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94" r:id="rId3" imgW="8066667" imgH="5353797" progId="">
                  <p:embed/>
                </p:oleObj>
              </mc:Choice>
              <mc:Fallback>
                <p:oleObj r:id="rId3" imgW="8066667" imgH="535379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2" y="549275"/>
                        <a:ext cx="1604963" cy="1065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755650" y="1125539"/>
            <a:ext cx="52959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1800"/>
          </a:p>
        </p:txBody>
      </p:sp>
      <p:pic>
        <p:nvPicPr>
          <p:cNvPr id="118796" name="Picture 12" descr="C:\Users\PAIM\Pictures\Empresas de Aviação Agricola no Bras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5280620" cy="294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údio">
  <a:themeElements>
    <a:clrScheme name="Personalizada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00B050"/>
      </a:accent1>
      <a:accent2>
        <a:srgbClr val="0070C0"/>
      </a:accent2>
      <a:accent3>
        <a:srgbClr val="FFFF00"/>
      </a:accent3>
      <a:accent4>
        <a:srgbClr val="FF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Estúdio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stú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ú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ú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ú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ú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ú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ú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ú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ú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ú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2716</TotalTime>
  <Words>700</Words>
  <Application>Microsoft Office PowerPoint</Application>
  <PresentationFormat>Apresentação na tela (4:3)</PresentationFormat>
  <Paragraphs>521</Paragraphs>
  <Slides>25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25</vt:i4>
      </vt:variant>
    </vt:vector>
  </HeadingPairs>
  <TitlesOfParts>
    <vt:vector size="27" baseType="lpstr">
      <vt:lpstr>Estúdio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Drivers da demanda mundial</vt:lpstr>
      <vt:lpstr>Brasil – a importância do agronegócio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Terra</dc:creator>
  <cp:lastModifiedBy>PAIM</cp:lastModifiedBy>
  <cp:revision>338</cp:revision>
  <cp:lastPrinted>2012-06-17T14:34:46Z</cp:lastPrinted>
  <dcterms:created xsi:type="dcterms:W3CDTF">2008-07-25T19:06:13Z</dcterms:created>
  <dcterms:modified xsi:type="dcterms:W3CDTF">2013-09-04T09:26:09Z</dcterms:modified>
</cp:coreProperties>
</file>