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7"/>
    <p:restoredTop sz="95179"/>
  </p:normalViewPr>
  <p:slideViewPr>
    <p:cSldViewPr snapToGrid="0" snapToObjects="1">
      <p:cViewPr varScale="1">
        <p:scale>
          <a:sx n="74" d="100"/>
          <a:sy n="74" d="100"/>
        </p:scale>
        <p:origin x="2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iretorio\CGOF$\C%20G%20O%20F\FELIPE\Inadimpl&#234;ncia\TESTE%20PLANILHA%20MAE\Abril-2016\1-MODELO%20CONSOLIDADO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diretorio\CGOF$\C%20G%20O%20F\FELIPE\Inadimpl&#234;ncia\TESTE%20PLANILHA%20MAE\Abril-2016\1-MODELO%20CONSOLIDADO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diretorio\CGOF$\C%20G%20O%20F\FELIPE\Inadimpl&#234;ncia\TESTE%20PLANILHA%20MAE\Abril-2016\1-MODELO%20CONSOLIDADO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Plan1!$A$1:$A$4</c:f>
              <c:strCache>
                <c:ptCount val="4"/>
                <c:pt idx="0">
                  <c:v>2000
(Res. 2728) </c:v>
                </c:pt>
                <c:pt idx="1">
                  <c:v>2004
(Res. 3176)</c:v>
                </c:pt>
                <c:pt idx="2">
                  <c:v>2008
(Res. 3580)</c:v>
                </c:pt>
                <c:pt idx="3">
                  <c:v>2013
(Res. 4177)</c:v>
                </c:pt>
              </c:strCache>
            </c:strRef>
          </c:cat>
          <c:val>
            <c:numRef>
              <c:f>Plan1!$B$1:$B$4</c:f>
              <c:numCache>
                <c:formatCode>0.00%</c:formatCode>
                <c:ptCount val="4"/>
                <c:pt idx="0">
                  <c:v>0.06</c:v>
                </c:pt>
                <c:pt idx="1">
                  <c:v>0.03</c:v>
                </c:pt>
                <c:pt idx="2">
                  <c:v>0.02</c:v>
                </c:pt>
                <c:pt idx="3">
                  <c:v>5.0000000000000001E-3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Plan1!$A$1:$A$4</c:f>
              <c:strCache>
                <c:ptCount val="4"/>
                <c:pt idx="0">
                  <c:v>2000
(Res. 2728) </c:v>
                </c:pt>
                <c:pt idx="1">
                  <c:v>2004
(Res. 3176)</c:v>
                </c:pt>
                <c:pt idx="2">
                  <c:v>2008
(Res. 3580)</c:v>
                </c:pt>
                <c:pt idx="3">
                  <c:v>2013
(Res. 4177)</c:v>
                </c:pt>
              </c:strCache>
            </c:strRef>
          </c:cat>
          <c:val>
            <c:numRef>
              <c:f>Plan1!$C$1:$C$4</c:f>
              <c:numCache>
                <c:formatCode>0.00%</c:formatCode>
                <c:ptCount val="4"/>
                <c:pt idx="0">
                  <c:v>0.1</c:v>
                </c:pt>
                <c:pt idx="1">
                  <c:v>6.5000000000000002E-2</c:v>
                </c:pt>
                <c:pt idx="2">
                  <c:v>0.05</c:v>
                </c:pt>
                <c:pt idx="3">
                  <c:v>0.02</c:v>
                </c:pt>
              </c:numCache>
            </c:numRef>
          </c:val>
        </c:ser>
        <c:ser>
          <c:idx val="2"/>
          <c:order val="2"/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Plan1!$A$1:$A$4</c:f>
              <c:strCache>
                <c:ptCount val="4"/>
                <c:pt idx="0">
                  <c:v>2000
(Res. 2728) </c:v>
                </c:pt>
                <c:pt idx="1">
                  <c:v>2004
(Res. 3176)</c:v>
                </c:pt>
                <c:pt idx="2">
                  <c:v>2008
(Res. 3580)</c:v>
                </c:pt>
                <c:pt idx="3">
                  <c:v>2013
(Res. 4177)</c:v>
                </c:pt>
              </c:strCache>
            </c:strRef>
          </c:cat>
          <c:val>
            <c:numRef>
              <c:f>Plan1!$D$1:$D$4</c:f>
              <c:numCache>
                <c:formatCode>General</c:formatCode>
                <c:ptCount val="4"/>
                <c:pt idx="3" formatCode="0.00%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187832"/>
        <c:axId val="209188224"/>
      </c:barChart>
      <c:catAx>
        <c:axId val="20918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188224"/>
        <c:crosses val="autoZero"/>
        <c:auto val="1"/>
        <c:lblAlgn val="ctr"/>
        <c:lblOffset val="700"/>
        <c:noMultiLvlLbl val="0"/>
      </c:catAx>
      <c:valAx>
        <c:axId val="2091882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0918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/>
              <a:t>TOTAL DE</a:t>
            </a:r>
            <a:r>
              <a:rPr lang="pt-BR" sz="1600" b="1" baseline="0" dirty="0" smtClean="0"/>
              <a:t> </a:t>
            </a:r>
            <a:r>
              <a:rPr lang="pt-BR" sz="1600" b="1" dirty="0" smtClean="0"/>
              <a:t>CONTRATOS DO</a:t>
            </a:r>
            <a:r>
              <a:rPr lang="pt-BR" sz="1600" b="1" baseline="0" dirty="0" smtClean="0"/>
              <a:t> </a:t>
            </a:r>
            <a:r>
              <a:rPr lang="pt-BR" sz="1600" b="1" baseline="0" dirty="0"/>
              <a:t>PNCF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baseline="0" dirty="0" smtClean="0"/>
              <a:t>63.546</a:t>
            </a:r>
            <a:endParaRPr lang="pt-BR" sz="1600" b="1" baseline="0" dirty="0"/>
          </a:p>
        </c:rich>
      </c:tx>
      <c:layout>
        <c:manualLayout>
          <c:xMode val="edge"/>
          <c:yMode val="edge"/>
          <c:x val="0.16272384900176301"/>
          <c:y val="0.11966899403547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809005317431701"/>
                  <c:y val="-0.1069073274605230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658002002492101"/>
                  <c:y val="0.16917749559705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'Geral por UF PGFN'!$S$49:$S$50</c:f>
              <c:strCache>
                <c:ptCount val="2"/>
                <c:pt idx="0">
                  <c:v>ADIMPLENTES</c:v>
                </c:pt>
                <c:pt idx="1">
                  <c:v>INADIMPLENTES</c:v>
                </c:pt>
              </c:strCache>
            </c:strRef>
          </c:cat>
          <c:val>
            <c:numRef>
              <c:f>'Geral por UF PGFN'!$T$49:$T$50</c:f>
              <c:numCache>
                <c:formatCode>#,##0</c:formatCode>
                <c:ptCount val="2"/>
                <c:pt idx="0">
                  <c:v>44531</c:v>
                </c:pt>
                <c:pt idx="1">
                  <c:v>19015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50619255655601"/>
          <c:y val="0.48314000813410501"/>
          <c:w val="0.31016579989610799"/>
          <c:h val="0.23968506794955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/>
              <a:t>RECURSOS DO </a:t>
            </a:r>
            <a:r>
              <a:rPr lang="pt-BR" sz="1600" b="1" dirty="0"/>
              <a:t>PNCF</a:t>
            </a:r>
            <a:endParaRPr lang="pt-BR" sz="1600" b="1" baseline="0" dirty="0"/>
          </a:p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baseline="0" dirty="0"/>
              <a:t>R$ </a:t>
            </a:r>
            <a:r>
              <a:rPr lang="pt-BR" sz="1600" b="1" baseline="0" dirty="0" smtClean="0"/>
              <a:t>2,8 </a:t>
            </a:r>
            <a:r>
              <a:rPr lang="pt-BR" sz="1600" b="1" baseline="0" dirty="0"/>
              <a:t>BILHÕES CONTRATADOS</a:t>
            </a:r>
          </a:p>
        </c:rich>
      </c:tx>
      <c:layout>
        <c:manualLayout>
          <c:xMode val="edge"/>
          <c:yMode val="edge"/>
          <c:x val="0.27916807497804003"/>
          <c:y val="2.758534724786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2051691226227399E-3"/>
          <c:y val="0.37288273933412402"/>
          <c:w val="0.52994743008352596"/>
          <c:h val="0.625210195678213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138677409443199"/>
                  <c:y val="-4.911245860065759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 R$ 2,2 </a:t>
                    </a:r>
                    <a:r>
                      <a:rPr lang="en-US" baseline="0" dirty="0" err="1" smtClean="0">
                        <a:solidFill>
                          <a:schemeClr val="tx1"/>
                        </a:solidFill>
                      </a:rPr>
                      <a:t>bilhões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82%</a:t>
                    </a:r>
                    <a:endParaRPr lang="en-US" sz="1600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71834442637699"/>
                      <c:h val="0.1776188854840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299515005659201"/>
                  <c:y val="0.2174549301916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 dirty="0" smtClean="0">
                        <a:solidFill>
                          <a:schemeClr val="tx1"/>
                        </a:solidFill>
                      </a:rPr>
                      <a:t>R$ 505 </a:t>
                    </a:r>
                    <a:r>
                      <a:rPr lang="en-US" sz="1050" baseline="0" dirty="0" err="1" smtClean="0">
                        <a:solidFill>
                          <a:schemeClr val="tx1"/>
                        </a:solidFill>
                      </a:rPr>
                      <a:t>milhões</a:t>
                    </a:r>
                    <a:r>
                      <a:rPr lang="en-US" sz="105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050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18%</a:t>
                    </a:r>
                    <a:endParaRPr lang="en-US" sz="140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63034410318"/>
                      <c:h val="0.233042030794840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'Geral por UF PGFN'!$S$49:$S$50</c:f>
              <c:strCache>
                <c:ptCount val="2"/>
                <c:pt idx="0">
                  <c:v>ADIMPLENTES</c:v>
                </c:pt>
                <c:pt idx="1">
                  <c:v>INADIMPLENTES</c:v>
                </c:pt>
              </c:strCache>
            </c:strRef>
          </c:cat>
          <c:val>
            <c:numRef>
              <c:f>'Geral por UF PGFN'!$U$49:$U$50</c:f>
              <c:numCache>
                <c:formatCode>_-* #,##0_-;\-* #,##0_-;_-* "-"??_-;_-@_-</c:formatCode>
                <c:ptCount val="2"/>
                <c:pt idx="0" formatCode="#,##0_ ;\-#,##0\ ">
                  <c:v>2299929072.5799999</c:v>
                </c:pt>
                <c:pt idx="1">
                  <c:v>505604771.05000103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00865560392299"/>
          <c:y val="0.49348657771200499"/>
          <c:w val="0.34310177657028001"/>
          <c:h val="0.23839384734722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baseline="0" dirty="0" smtClean="0"/>
              <a:t>INADIMPLÊNCIA FINANCEIRA </a:t>
            </a:r>
            <a:r>
              <a:rPr lang="pt-BR" sz="1600" b="1" baseline="0" dirty="0"/>
              <a:t>POR LINHAS DE FINANCIAMENTO </a:t>
            </a:r>
            <a:r>
              <a:rPr lang="pt-BR" sz="1600" b="1" baseline="0" dirty="0" smtClean="0"/>
              <a:t>(%)</a:t>
            </a:r>
            <a:endParaRPr lang="pt-BR" sz="1600" b="1" dirty="0"/>
          </a:p>
        </c:rich>
      </c:tx>
      <c:layout>
        <c:manualLayout>
          <c:xMode val="edge"/>
          <c:yMode val="edge"/>
          <c:x val="2.30785576990204E-2"/>
          <c:y val="0.134807745894661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822063893388001"/>
                  <c:y val="2.092251108391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9539901689349097E-2"/>
                  <c:y val="-0.12706542206249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3530956956427"/>
                  <c:y val="-4.6251489705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'Geral por UF PGFN'!$S$53:$S$55</c:f>
              <c:strCache>
                <c:ptCount val="3"/>
                <c:pt idx="0">
                  <c:v>CAF</c:v>
                </c:pt>
                <c:pt idx="1">
                  <c:v>CPR</c:v>
                </c:pt>
                <c:pt idx="2">
                  <c:v>BT/CT</c:v>
                </c:pt>
              </c:strCache>
            </c:strRef>
          </c:cat>
          <c:val>
            <c:numRef>
              <c:f>'Geral por UF PGFN'!$T$53:$T$55</c:f>
              <c:numCache>
                <c:formatCode>0.00%</c:formatCode>
                <c:ptCount val="3"/>
                <c:pt idx="0">
                  <c:v>0.39300000000000002</c:v>
                </c:pt>
                <c:pt idx="1">
                  <c:v>0.106</c:v>
                </c:pt>
                <c:pt idx="2">
                  <c:v>0.501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12122727104399"/>
          <c:y val="0.33310445261691901"/>
          <c:w val="0.28687877272895601"/>
          <c:h val="0.48655682513330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61386-281C-4FA1-BC5D-E0194684132F}" type="doc">
      <dgm:prSet loTypeId="urn:microsoft.com/office/officeart/2005/8/layout/chevron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3D4D8A3-3104-429A-A2E2-DA9FBAC7E71E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600" b="1" dirty="0" smtClean="0"/>
            <a:t>19.015  contratos</a:t>
          </a:r>
          <a:endParaRPr lang="pt-BR" sz="1600" b="1" dirty="0"/>
        </a:p>
      </dgm:t>
    </dgm:pt>
    <dgm:pt modelId="{543EBB90-C60C-4745-8C18-C7A556DA0432}" type="parTrans" cxnId="{53CB215C-6CAD-4E10-BC40-8C365F3AF2EB}">
      <dgm:prSet/>
      <dgm:spPr/>
      <dgm:t>
        <a:bodyPr/>
        <a:lstStyle/>
        <a:p>
          <a:endParaRPr lang="pt-BR"/>
        </a:p>
      </dgm:t>
    </dgm:pt>
    <dgm:pt modelId="{CCDB35AA-5900-4071-9C9D-25FD675F95B9}" type="sibTrans" cxnId="{53CB215C-6CAD-4E10-BC40-8C365F3AF2EB}">
      <dgm:prSet/>
      <dgm:spPr/>
      <dgm:t>
        <a:bodyPr/>
        <a:lstStyle/>
        <a:p>
          <a:endParaRPr lang="pt-BR"/>
        </a:p>
      </dgm:t>
    </dgm:pt>
    <dgm:pt modelId="{0B36C5A8-7237-4F50-A271-B4F7DAE7CE89}">
      <dgm:prSet phldrT="[Texto]"/>
      <dgm:spPr/>
      <dgm:t>
        <a:bodyPr/>
        <a:lstStyle/>
        <a:p>
          <a:r>
            <a:rPr lang="pt-BR" dirty="0" smtClean="0"/>
            <a:t>Inadimplência em abril/2016</a:t>
          </a:r>
          <a:endParaRPr lang="pt-BR" dirty="0"/>
        </a:p>
      </dgm:t>
    </dgm:pt>
    <dgm:pt modelId="{0121DF97-9212-48D8-81BD-9C01CD0BCDE0}" type="parTrans" cxnId="{A9F0DBB0-824B-4DF4-B5B4-33F2639CEB86}">
      <dgm:prSet/>
      <dgm:spPr/>
      <dgm:t>
        <a:bodyPr/>
        <a:lstStyle/>
        <a:p>
          <a:endParaRPr lang="pt-BR"/>
        </a:p>
      </dgm:t>
    </dgm:pt>
    <dgm:pt modelId="{2719A18F-A64F-4E71-BBAF-5D35A12DAAB2}" type="sibTrans" cxnId="{A9F0DBB0-824B-4DF4-B5B4-33F2639CEB86}">
      <dgm:prSet/>
      <dgm:spPr/>
      <dgm:t>
        <a:bodyPr/>
        <a:lstStyle/>
        <a:p>
          <a:endParaRPr lang="pt-BR"/>
        </a:p>
      </dgm:t>
    </dgm:pt>
    <dgm:pt modelId="{63E30F76-4D9C-4CC0-81BD-909AF7F50BCA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600" b="1" dirty="0" smtClean="0"/>
            <a:t>4.446</a:t>
          </a:r>
          <a:endParaRPr lang="pt-BR" sz="1600" b="1" dirty="0"/>
        </a:p>
      </dgm:t>
    </dgm:pt>
    <dgm:pt modelId="{9CC5CB22-94B3-45A1-B69B-27379CF0EE84}" type="parTrans" cxnId="{AB68A5E4-835C-4C9B-9094-73A06C59B87B}">
      <dgm:prSet/>
      <dgm:spPr/>
      <dgm:t>
        <a:bodyPr/>
        <a:lstStyle/>
        <a:p>
          <a:endParaRPr lang="pt-BR"/>
        </a:p>
      </dgm:t>
    </dgm:pt>
    <dgm:pt modelId="{C62059D1-208F-427A-8371-E5E5430C6464}" type="sibTrans" cxnId="{AB68A5E4-835C-4C9B-9094-73A06C59B87B}">
      <dgm:prSet/>
      <dgm:spPr/>
      <dgm:t>
        <a:bodyPr/>
        <a:lstStyle/>
        <a:p>
          <a:endParaRPr lang="pt-BR"/>
        </a:p>
      </dgm:t>
    </dgm:pt>
    <dgm:pt modelId="{80960468-9A36-4F27-9085-E8E5F40FF1EB}">
      <dgm:prSet phldrT="[Texto]"/>
      <dgm:spPr/>
      <dgm:t>
        <a:bodyPr/>
        <a:lstStyle/>
        <a:p>
          <a:r>
            <a:rPr lang="pt-BR" dirty="0" smtClean="0"/>
            <a:t>Contratos em renegociação até dezembro/2016</a:t>
          </a:r>
          <a:endParaRPr lang="pt-BR" dirty="0"/>
        </a:p>
      </dgm:t>
    </dgm:pt>
    <dgm:pt modelId="{AF136426-59DF-4886-A463-795CB410476C}" type="parTrans" cxnId="{B1046230-9580-4B96-B463-03D7DFEC06CA}">
      <dgm:prSet/>
      <dgm:spPr/>
      <dgm:t>
        <a:bodyPr/>
        <a:lstStyle/>
        <a:p>
          <a:endParaRPr lang="pt-BR"/>
        </a:p>
      </dgm:t>
    </dgm:pt>
    <dgm:pt modelId="{8ED91A57-01FD-4676-B503-B3B81699E432}" type="sibTrans" cxnId="{B1046230-9580-4B96-B463-03D7DFEC06CA}">
      <dgm:prSet/>
      <dgm:spPr/>
      <dgm:t>
        <a:bodyPr/>
        <a:lstStyle/>
        <a:p>
          <a:endParaRPr lang="pt-BR"/>
        </a:p>
      </dgm:t>
    </dgm:pt>
    <dgm:pt modelId="{524A5728-C9C3-48BB-BCB0-692C7E0796E5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600" b="1" dirty="0" smtClean="0"/>
            <a:t>12.357 contratos</a:t>
          </a:r>
          <a:endParaRPr lang="pt-BR" sz="1600" b="1" dirty="0"/>
        </a:p>
      </dgm:t>
    </dgm:pt>
    <dgm:pt modelId="{35308435-E782-435B-9EFF-6FADB02431D6}" type="parTrans" cxnId="{D6A8AAE6-8013-4693-82AF-38A349C6131C}">
      <dgm:prSet/>
      <dgm:spPr/>
      <dgm:t>
        <a:bodyPr/>
        <a:lstStyle/>
        <a:p>
          <a:endParaRPr lang="pt-BR"/>
        </a:p>
      </dgm:t>
    </dgm:pt>
    <dgm:pt modelId="{26EEA2A7-722E-4D98-8607-419306C22F42}" type="sibTrans" cxnId="{D6A8AAE6-8013-4693-82AF-38A349C6131C}">
      <dgm:prSet/>
      <dgm:spPr/>
      <dgm:t>
        <a:bodyPr/>
        <a:lstStyle/>
        <a:p>
          <a:endParaRPr lang="pt-BR"/>
        </a:p>
      </dgm:t>
    </dgm:pt>
    <dgm:pt modelId="{921D3C64-88C0-4F9A-BEDA-49AB3FB0AEE1}">
      <dgm:prSet phldrT="[Texto]"/>
      <dgm:spPr/>
      <dgm:t>
        <a:bodyPr/>
        <a:lstStyle/>
        <a:p>
          <a:r>
            <a:rPr lang="pt-BR" dirty="0" smtClean="0"/>
            <a:t>Contratos inadimplentes sem instrumento para renegociar</a:t>
          </a:r>
          <a:endParaRPr lang="pt-BR" dirty="0"/>
        </a:p>
      </dgm:t>
    </dgm:pt>
    <dgm:pt modelId="{CD21EEE7-49B9-4198-8148-EBB9FFC0FDD1}" type="parTrans" cxnId="{577B8902-45DE-42F5-B165-19756A6E1B28}">
      <dgm:prSet/>
      <dgm:spPr/>
      <dgm:t>
        <a:bodyPr/>
        <a:lstStyle/>
        <a:p>
          <a:endParaRPr lang="pt-BR"/>
        </a:p>
      </dgm:t>
    </dgm:pt>
    <dgm:pt modelId="{6726CF23-A666-4034-BD51-52A543B5F90E}" type="sibTrans" cxnId="{577B8902-45DE-42F5-B165-19756A6E1B28}">
      <dgm:prSet/>
      <dgm:spPr/>
      <dgm:t>
        <a:bodyPr/>
        <a:lstStyle/>
        <a:p>
          <a:endParaRPr lang="pt-BR"/>
        </a:p>
      </dgm:t>
    </dgm:pt>
    <dgm:pt modelId="{97886543-1ECC-413E-A014-764363C71048}">
      <dgm:prSet phldrT="[Texto]"/>
      <dgm:spPr/>
      <dgm:t>
        <a:bodyPr/>
        <a:lstStyle/>
        <a:p>
          <a:r>
            <a:rPr lang="pt-BR" dirty="0" smtClean="0"/>
            <a:t>Resolução 4.450/2015 </a:t>
          </a:r>
          <a:endParaRPr lang="pt-BR" dirty="0"/>
        </a:p>
      </dgm:t>
    </dgm:pt>
    <dgm:pt modelId="{868E9D08-D041-4765-9CCB-A5F1D350355C}" type="parTrans" cxnId="{6E7A7EB6-FEA7-4BD3-A12D-667C3F81D727}">
      <dgm:prSet/>
      <dgm:spPr/>
      <dgm:t>
        <a:bodyPr/>
        <a:lstStyle/>
        <a:p>
          <a:endParaRPr lang="pt-BR"/>
        </a:p>
      </dgm:t>
    </dgm:pt>
    <dgm:pt modelId="{E95F7B55-5E8D-4364-8BFC-6030389B9B9F}" type="sibTrans" cxnId="{6E7A7EB6-FEA7-4BD3-A12D-667C3F81D727}">
      <dgm:prSet/>
      <dgm:spPr/>
      <dgm:t>
        <a:bodyPr/>
        <a:lstStyle/>
        <a:p>
          <a:endParaRPr lang="pt-BR"/>
        </a:p>
      </dgm:t>
    </dgm:pt>
    <dgm:pt modelId="{1A21CD97-6C1B-4C4A-9055-BA0FA4DDEFEB}" type="pres">
      <dgm:prSet presAssocID="{91C61386-281C-4FA1-BC5D-E019468413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627369-F1F7-4A67-8941-24B99722B547}" type="pres">
      <dgm:prSet presAssocID="{93D4D8A3-3104-429A-A2E2-DA9FBAC7E71E}" presName="composite" presStyleCnt="0"/>
      <dgm:spPr/>
    </dgm:pt>
    <dgm:pt modelId="{4D97DD0B-10C6-46C1-A88D-A5C395556048}" type="pres">
      <dgm:prSet presAssocID="{93D4D8A3-3104-429A-A2E2-DA9FBAC7E7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EEB51-122D-4048-A7DE-0DAEB08DAF5C}" type="pres">
      <dgm:prSet presAssocID="{93D4D8A3-3104-429A-A2E2-DA9FBAC7E71E}" presName="descendantText" presStyleLbl="alignAcc1" presStyleIdx="0" presStyleCnt="3" custLinFactNeighborY="-1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30A9E3-243B-4ED3-92F3-E02B851CF75F}" type="pres">
      <dgm:prSet presAssocID="{CCDB35AA-5900-4071-9C9D-25FD675F95B9}" presName="sp" presStyleCnt="0"/>
      <dgm:spPr/>
    </dgm:pt>
    <dgm:pt modelId="{9FF7338E-0EB4-497B-8AC9-5FD814CDBAFB}" type="pres">
      <dgm:prSet presAssocID="{63E30F76-4D9C-4CC0-81BD-909AF7F50BCA}" presName="composite" presStyleCnt="0"/>
      <dgm:spPr/>
    </dgm:pt>
    <dgm:pt modelId="{02668B3D-0C26-48AB-A544-BFB8D69E78CE}" type="pres">
      <dgm:prSet presAssocID="{63E30F76-4D9C-4CC0-81BD-909AF7F50B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1E0A87-0B7B-43B7-8DC9-2DA54E2A42B7}" type="pres">
      <dgm:prSet presAssocID="{63E30F76-4D9C-4CC0-81BD-909AF7F50B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CD1783-AC68-4979-8DCB-AEB9E5FD4CF1}" type="pres">
      <dgm:prSet presAssocID="{C62059D1-208F-427A-8371-E5E5430C6464}" presName="sp" presStyleCnt="0"/>
      <dgm:spPr/>
    </dgm:pt>
    <dgm:pt modelId="{E3392B46-BEA1-408A-8A9B-878FD604738E}" type="pres">
      <dgm:prSet presAssocID="{524A5728-C9C3-48BB-BCB0-692C7E0796E5}" presName="composite" presStyleCnt="0"/>
      <dgm:spPr/>
    </dgm:pt>
    <dgm:pt modelId="{B05A69BE-BFB2-4362-A5A5-7D69ECBA36B6}" type="pres">
      <dgm:prSet presAssocID="{524A5728-C9C3-48BB-BCB0-692C7E0796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C861A0-3914-45DD-8B8A-21ACE5143B11}" type="pres">
      <dgm:prSet presAssocID="{524A5728-C9C3-48BB-BCB0-692C7E0796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046230-9580-4B96-B463-03D7DFEC06CA}" srcId="{63E30F76-4D9C-4CC0-81BD-909AF7F50BCA}" destId="{80960468-9A36-4F27-9085-E8E5F40FF1EB}" srcOrd="0" destOrd="0" parTransId="{AF136426-59DF-4886-A463-795CB410476C}" sibTransId="{8ED91A57-01FD-4676-B503-B3B81699E432}"/>
    <dgm:cxn modelId="{53CB215C-6CAD-4E10-BC40-8C365F3AF2EB}" srcId="{91C61386-281C-4FA1-BC5D-E0194684132F}" destId="{93D4D8A3-3104-429A-A2E2-DA9FBAC7E71E}" srcOrd="0" destOrd="0" parTransId="{543EBB90-C60C-4745-8C18-C7A556DA0432}" sibTransId="{CCDB35AA-5900-4071-9C9D-25FD675F95B9}"/>
    <dgm:cxn modelId="{D6A8AAE6-8013-4693-82AF-38A349C6131C}" srcId="{91C61386-281C-4FA1-BC5D-E0194684132F}" destId="{524A5728-C9C3-48BB-BCB0-692C7E0796E5}" srcOrd="2" destOrd="0" parTransId="{35308435-E782-435B-9EFF-6FADB02431D6}" sibTransId="{26EEA2A7-722E-4D98-8607-419306C22F42}"/>
    <dgm:cxn modelId="{6E7A7EB6-FEA7-4BD3-A12D-667C3F81D727}" srcId="{63E30F76-4D9C-4CC0-81BD-909AF7F50BCA}" destId="{97886543-1ECC-413E-A014-764363C71048}" srcOrd="1" destOrd="0" parTransId="{868E9D08-D041-4765-9CCB-A5F1D350355C}" sibTransId="{E95F7B55-5E8D-4364-8BFC-6030389B9B9F}"/>
    <dgm:cxn modelId="{79798725-81FA-489E-BBC9-98F7627D1E19}" type="presOf" srcId="{63E30F76-4D9C-4CC0-81BD-909AF7F50BCA}" destId="{02668B3D-0C26-48AB-A544-BFB8D69E78CE}" srcOrd="0" destOrd="0" presId="urn:microsoft.com/office/officeart/2005/8/layout/chevron2"/>
    <dgm:cxn modelId="{CF8873C3-537E-4DCA-A8D9-4205D486DFC3}" type="presOf" srcId="{93D4D8A3-3104-429A-A2E2-DA9FBAC7E71E}" destId="{4D97DD0B-10C6-46C1-A88D-A5C395556048}" srcOrd="0" destOrd="0" presId="urn:microsoft.com/office/officeart/2005/8/layout/chevron2"/>
    <dgm:cxn modelId="{AB68A5E4-835C-4C9B-9094-73A06C59B87B}" srcId="{91C61386-281C-4FA1-BC5D-E0194684132F}" destId="{63E30F76-4D9C-4CC0-81BD-909AF7F50BCA}" srcOrd="1" destOrd="0" parTransId="{9CC5CB22-94B3-45A1-B69B-27379CF0EE84}" sibTransId="{C62059D1-208F-427A-8371-E5E5430C6464}"/>
    <dgm:cxn modelId="{5739C677-44FD-4673-8044-53826B8AF907}" type="presOf" srcId="{91C61386-281C-4FA1-BC5D-E0194684132F}" destId="{1A21CD97-6C1B-4C4A-9055-BA0FA4DDEFEB}" srcOrd="0" destOrd="0" presId="urn:microsoft.com/office/officeart/2005/8/layout/chevron2"/>
    <dgm:cxn modelId="{A9F0DBB0-824B-4DF4-B5B4-33F2639CEB86}" srcId="{93D4D8A3-3104-429A-A2E2-DA9FBAC7E71E}" destId="{0B36C5A8-7237-4F50-A271-B4F7DAE7CE89}" srcOrd="0" destOrd="0" parTransId="{0121DF97-9212-48D8-81BD-9C01CD0BCDE0}" sibTransId="{2719A18F-A64F-4E71-BBAF-5D35A12DAAB2}"/>
    <dgm:cxn modelId="{594D7823-86A4-44D1-9DDC-1695C23BC156}" type="presOf" srcId="{80960468-9A36-4F27-9085-E8E5F40FF1EB}" destId="{7B1E0A87-0B7B-43B7-8DC9-2DA54E2A42B7}" srcOrd="0" destOrd="0" presId="urn:microsoft.com/office/officeart/2005/8/layout/chevron2"/>
    <dgm:cxn modelId="{0E70E5C9-BA08-4639-B322-9B3140D27292}" type="presOf" srcId="{0B36C5A8-7237-4F50-A271-B4F7DAE7CE89}" destId="{BD3EEB51-122D-4048-A7DE-0DAEB08DAF5C}" srcOrd="0" destOrd="0" presId="urn:microsoft.com/office/officeart/2005/8/layout/chevron2"/>
    <dgm:cxn modelId="{644972AD-CA1E-406A-B7A2-D0EA60B9AB68}" type="presOf" srcId="{97886543-1ECC-413E-A014-764363C71048}" destId="{7B1E0A87-0B7B-43B7-8DC9-2DA54E2A42B7}" srcOrd="0" destOrd="1" presId="urn:microsoft.com/office/officeart/2005/8/layout/chevron2"/>
    <dgm:cxn modelId="{577B8902-45DE-42F5-B165-19756A6E1B28}" srcId="{524A5728-C9C3-48BB-BCB0-692C7E0796E5}" destId="{921D3C64-88C0-4F9A-BEDA-49AB3FB0AEE1}" srcOrd="0" destOrd="0" parTransId="{CD21EEE7-49B9-4198-8148-EBB9FFC0FDD1}" sibTransId="{6726CF23-A666-4034-BD51-52A543B5F90E}"/>
    <dgm:cxn modelId="{F2CA83B7-4BA2-4D7D-933A-CC66B4314E63}" type="presOf" srcId="{921D3C64-88C0-4F9A-BEDA-49AB3FB0AEE1}" destId="{1AC861A0-3914-45DD-8B8A-21ACE5143B11}" srcOrd="0" destOrd="0" presId="urn:microsoft.com/office/officeart/2005/8/layout/chevron2"/>
    <dgm:cxn modelId="{4A662601-CB33-4F70-B62E-CBDEEC953F8E}" type="presOf" srcId="{524A5728-C9C3-48BB-BCB0-692C7E0796E5}" destId="{B05A69BE-BFB2-4362-A5A5-7D69ECBA36B6}" srcOrd="0" destOrd="0" presId="urn:microsoft.com/office/officeart/2005/8/layout/chevron2"/>
    <dgm:cxn modelId="{289F08E2-3931-411B-A26B-0916EE763CC4}" type="presParOf" srcId="{1A21CD97-6C1B-4C4A-9055-BA0FA4DDEFEB}" destId="{EA627369-F1F7-4A67-8941-24B99722B547}" srcOrd="0" destOrd="0" presId="urn:microsoft.com/office/officeart/2005/8/layout/chevron2"/>
    <dgm:cxn modelId="{97403DD0-298D-4E27-919C-2FE69279690A}" type="presParOf" srcId="{EA627369-F1F7-4A67-8941-24B99722B547}" destId="{4D97DD0B-10C6-46C1-A88D-A5C395556048}" srcOrd="0" destOrd="0" presId="urn:microsoft.com/office/officeart/2005/8/layout/chevron2"/>
    <dgm:cxn modelId="{98C882A5-A46C-4723-AE1E-6B6C8A6D46AC}" type="presParOf" srcId="{EA627369-F1F7-4A67-8941-24B99722B547}" destId="{BD3EEB51-122D-4048-A7DE-0DAEB08DAF5C}" srcOrd="1" destOrd="0" presId="urn:microsoft.com/office/officeart/2005/8/layout/chevron2"/>
    <dgm:cxn modelId="{311D1460-6EA1-4C2A-96EA-2108C372D091}" type="presParOf" srcId="{1A21CD97-6C1B-4C4A-9055-BA0FA4DDEFEB}" destId="{5330A9E3-243B-4ED3-92F3-E02B851CF75F}" srcOrd="1" destOrd="0" presId="urn:microsoft.com/office/officeart/2005/8/layout/chevron2"/>
    <dgm:cxn modelId="{84B71650-21DD-4C13-8B50-3CC5EA54F5F0}" type="presParOf" srcId="{1A21CD97-6C1B-4C4A-9055-BA0FA4DDEFEB}" destId="{9FF7338E-0EB4-497B-8AC9-5FD814CDBAFB}" srcOrd="2" destOrd="0" presId="urn:microsoft.com/office/officeart/2005/8/layout/chevron2"/>
    <dgm:cxn modelId="{8E6F5710-47CD-4787-AC09-24DEC070C60E}" type="presParOf" srcId="{9FF7338E-0EB4-497B-8AC9-5FD814CDBAFB}" destId="{02668B3D-0C26-48AB-A544-BFB8D69E78CE}" srcOrd="0" destOrd="0" presId="urn:microsoft.com/office/officeart/2005/8/layout/chevron2"/>
    <dgm:cxn modelId="{60E3C77A-B101-4DEB-AF78-7D793C8BE80F}" type="presParOf" srcId="{9FF7338E-0EB4-497B-8AC9-5FD814CDBAFB}" destId="{7B1E0A87-0B7B-43B7-8DC9-2DA54E2A42B7}" srcOrd="1" destOrd="0" presId="urn:microsoft.com/office/officeart/2005/8/layout/chevron2"/>
    <dgm:cxn modelId="{1B6C695C-7C4D-45EE-A682-B14F718E4AF2}" type="presParOf" srcId="{1A21CD97-6C1B-4C4A-9055-BA0FA4DDEFEB}" destId="{5FCD1783-AC68-4979-8DCB-AEB9E5FD4CF1}" srcOrd="3" destOrd="0" presId="urn:microsoft.com/office/officeart/2005/8/layout/chevron2"/>
    <dgm:cxn modelId="{4B368A39-6D1E-46B5-BE6F-ADD43AFC77EF}" type="presParOf" srcId="{1A21CD97-6C1B-4C4A-9055-BA0FA4DDEFEB}" destId="{E3392B46-BEA1-408A-8A9B-878FD604738E}" srcOrd="4" destOrd="0" presId="urn:microsoft.com/office/officeart/2005/8/layout/chevron2"/>
    <dgm:cxn modelId="{B7AE9E6D-8BEC-4502-AC8C-B192F05630C6}" type="presParOf" srcId="{E3392B46-BEA1-408A-8A9B-878FD604738E}" destId="{B05A69BE-BFB2-4362-A5A5-7D69ECBA36B6}" srcOrd="0" destOrd="0" presId="urn:microsoft.com/office/officeart/2005/8/layout/chevron2"/>
    <dgm:cxn modelId="{D02DC51D-33F6-488A-B13D-32CEBA1D811F}" type="presParOf" srcId="{E3392B46-BEA1-408A-8A9B-878FD604738E}" destId="{1AC861A0-3914-45DD-8B8A-21ACE5143B11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0.05853</cdr:x>
      <cdr:y>0.89005</cdr:y>
    </cdr:from>
    <cdr:to>
      <cdr:x>0.16065</cdr:x>
      <cdr:y>0.92986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47675" y="4471989"/>
          <a:ext cx="7810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0.05646</cdr:x>
      <cdr:y>0.78462</cdr:y>
    </cdr:from>
    <cdr:to>
      <cdr:x>0.15484</cdr:x>
      <cdr:y>0.84615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67544" y="3672408"/>
          <a:ext cx="81467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b="1" dirty="0"/>
            <a:t>CT        </a:t>
          </a:r>
          <a:r>
            <a:rPr lang="pt-BR" sz="1200" b="1" dirty="0" smtClean="0"/>
            <a:t>BT</a:t>
          </a:r>
        </a:p>
        <a:p xmlns:a="http://schemas.openxmlformats.org/drawingml/2006/main">
          <a:endParaRPr lang="pt-BR" sz="1200" b="1" dirty="0"/>
        </a:p>
      </cdr:txBody>
    </cdr:sp>
  </cdr:relSizeAnchor>
  <cdr:relSizeAnchor xmlns:cdr="http://schemas.openxmlformats.org/drawingml/2006/chartDrawing">
    <cdr:from>
      <cdr:x>0.29124</cdr:x>
      <cdr:y>0.78462</cdr:y>
    </cdr:from>
    <cdr:to>
      <cdr:x>0.43072</cdr:x>
      <cdr:y>0.82822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2411760" y="3672408"/>
          <a:ext cx="1155023" cy="204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b="1" dirty="0"/>
            <a:t>CPR     BT/CAF</a:t>
          </a:r>
        </a:p>
      </cdr:txBody>
    </cdr:sp>
  </cdr:relSizeAnchor>
  <cdr:relSizeAnchor xmlns:cdr="http://schemas.openxmlformats.org/drawingml/2006/chartDrawing">
    <cdr:from>
      <cdr:x>0.53472</cdr:x>
      <cdr:y>0.78462</cdr:y>
    </cdr:from>
    <cdr:to>
      <cdr:x>0.66797</cdr:x>
      <cdr:y>0.83011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4427984" y="3672408"/>
          <a:ext cx="1103433" cy="212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b="1" dirty="0"/>
            <a:t>CPR     BT/CAF</a:t>
          </a:r>
        </a:p>
      </cdr:txBody>
    </cdr:sp>
  </cdr:relSizeAnchor>
  <cdr:relSizeAnchor xmlns:cdr="http://schemas.openxmlformats.org/drawingml/2006/chartDrawing">
    <cdr:from>
      <cdr:x>0.77141</cdr:x>
      <cdr:y>0.78462</cdr:y>
    </cdr:from>
    <cdr:to>
      <cdr:x>0.95402</cdr:x>
      <cdr:y>0.84517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6387987" y="3672408"/>
          <a:ext cx="1512157" cy="283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b="1" dirty="0" smtClean="0"/>
            <a:t> CPR    BT/CAF</a:t>
          </a:r>
          <a:r>
            <a:rPr lang="pt-BR" sz="1200" b="1" baseline="0" dirty="0" smtClean="0"/>
            <a:t>   NPT</a:t>
          </a:r>
          <a:endParaRPr lang="pt-BR" sz="1200" b="1" dirty="0"/>
        </a:p>
      </cdr:txBody>
    </cdr:sp>
  </cdr:relSizeAnchor>
  <cdr:relSizeAnchor xmlns:cdr="http://schemas.openxmlformats.org/drawingml/2006/chartDrawing">
    <cdr:from>
      <cdr:x>0.6812</cdr:x>
      <cdr:y>0.22844</cdr:y>
    </cdr:from>
    <cdr:to>
      <cdr:x>0.97509</cdr:x>
      <cdr:y>0.48246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5210175" y="1147764"/>
          <a:ext cx="2247900" cy="1276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0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8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6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0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5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3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F6E1-3C3D-3541-BCF1-0576CD6C00A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65DE-1B0B-B344-BEAE-BD2193CAD00B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pagina mestre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4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jpg"/><Relationship Id="rId7" Type="http://schemas.openxmlformats.org/officeDocument/2006/relationships/oleObject" Target="file:///\\diretorio\CGOF$\C%20G%20O%20F\FELIPE\Inadimpl&#234;ncia\2016\Inadimpl&#234;ncia%2002-2016%20-%20C&#243;pia\1-MODELO%20CONSOLIDADO.xlsx!%20GRAFICO%20PGFN-BANCOS!L24C6:L26C1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file:///\\diretorio\CGOF$\C%20G%20O%20F\FELIPE\Inadimpl&#234;ncia\2016\Inadimpl&#234;ncia%2002-2016%20-%20C&#243;pia\1-MODELO%20CONSOLIDADO.xlsx!%20GRAFICO%20PGFN-BANCOS!%5b1-MODELO%20CONSOLIDADO.xlsx%5d%20GRAFICO%20PGFN-BANCOS%20Gr&#225;fico%201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a PP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89"/>
            <a:ext cx="9170534" cy="697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0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7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30997" y="623959"/>
            <a:ext cx="7499119" cy="619942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INADIMPLÊNCIA POR ESTADO</a:t>
            </a:r>
            <a:endParaRPr lang="pt-BR" sz="3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venir Black" panose="020B0803020203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94030"/>
              </p:ext>
            </p:extLst>
          </p:nvPr>
        </p:nvGraphicFramePr>
        <p:xfrm>
          <a:off x="2254106" y="1670063"/>
          <a:ext cx="4317642" cy="4361976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264046"/>
                <a:gridCol w="1122019"/>
                <a:gridCol w="1931577"/>
              </a:tblGrid>
              <a:tr h="3976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UF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dirty="0" smtClean="0">
                          <a:effectLst/>
                        </a:rPr>
                        <a:t>Número de CONTRATOS</a:t>
                      </a:r>
                      <a:endParaRPr lang="pt-B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kern="1200" dirty="0">
                          <a:effectLst/>
                        </a:rPr>
                        <a:t>SALDO EM </a:t>
                      </a:r>
                      <a:r>
                        <a:rPr lang="pt-BR" sz="1100" b="1" u="none" strike="noStrike" kern="1200" dirty="0" smtClean="0">
                          <a:effectLst/>
                        </a:rPr>
                        <a:t>ATRASO </a:t>
                      </a:r>
                    </a:p>
                    <a:p>
                      <a:pPr algn="ctr" fontAlgn="ctr"/>
                      <a:r>
                        <a:rPr lang="pt-BR" sz="1100" b="1" u="none" strike="noStrike" kern="1200" dirty="0" smtClean="0">
                          <a:effectLst/>
                        </a:rPr>
                        <a:t>Em R$           </a:t>
                      </a:r>
                      <a:endParaRPr lang="pt-B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343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31.912.181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BA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132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13.010.752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9.376.298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144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8.957.051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GO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603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26.078.438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MA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5.570.809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MG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334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37.567.614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MS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1.373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22.749.226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MT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3.774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74.632.393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PB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325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22.095.993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9.570.789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PI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1.308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37.445.003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1.560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26.373.316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RJ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214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7.469.765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RN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373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12.205.603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1.336.636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RS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5.581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47.097.498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SE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454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22.032.119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SC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1.437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23.371.278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SP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181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30.731.369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413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36.020.639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19.015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505.604.771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4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0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7"/>
            <a:ext cx="9000744" cy="156057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29" y="1494290"/>
            <a:ext cx="4491544" cy="442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63368" y="516913"/>
            <a:ext cx="7499119" cy="83538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5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QUADRO GERAL DE </a:t>
            </a:r>
            <a:r>
              <a:rPr lang="pt-BR" sz="25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INADIMPLÊNCIA</a:t>
            </a:r>
          </a:p>
          <a:p>
            <a:pPr algn="ctr">
              <a:defRPr/>
            </a:pPr>
            <a:r>
              <a:rPr lang="pt-BR" sz="25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CRÉDITO </a:t>
            </a:r>
            <a:r>
              <a:rPr lang="pt-BR" sz="25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FUNDIÁRIO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9" y="3480556"/>
            <a:ext cx="3336699" cy="24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7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57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7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56885" y="604396"/>
            <a:ext cx="7499119" cy="89694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EVOLUÇÃO DA INADIMPLÊNCIA DO PNCF NOS </a:t>
            </a:r>
          </a:p>
          <a:p>
            <a:pPr algn="ctr">
              <a:defRPr/>
            </a:pPr>
            <a:r>
              <a:rPr lang="pt-BR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ÚLTIMOS SEIS ANOS</a:t>
            </a:r>
          </a:p>
          <a:p>
            <a:pPr>
              <a:defRPr/>
            </a:pPr>
            <a:r>
              <a:rPr lang="pt-BR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                      2011 – 2012 – 2013 – 2014 – 2015 - 2016</a:t>
            </a:r>
            <a:endParaRPr lang="pt-BR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venir Black" panose="020B0803020203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38150" y="576014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pt-BR" sz="800" dirty="0" smtClean="0">
                <a:solidFill>
                  <a:srgbClr val="FF0000"/>
                </a:solidFill>
                <a:latin typeface="Arial"/>
              </a:rPr>
              <a:t>LEGENDA</a:t>
            </a:r>
          </a:p>
          <a:p>
            <a:pPr fontAlgn="b"/>
            <a:r>
              <a:rPr lang="pt-BR" sz="800" dirty="0" smtClean="0">
                <a:solidFill>
                  <a:srgbClr val="000000"/>
                </a:solidFill>
                <a:latin typeface="Arial"/>
              </a:rPr>
              <a:t>* </a:t>
            </a:r>
            <a:r>
              <a:rPr lang="pt-BR" sz="800" dirty="0">
                <a:solidFill>
                  <a:srgbClr val="000000"/>
                </a:solidFill>
                <a:latin typeface="Arial"/>
              </a:rPr>
              <a:t>Índice Físico </a:t>
            </a:r>
            <a:r>
              <a:rPr lang="pt-BR" sz="800" dirty="0" smtClean="0">
                <a:solidFill>
                  <a:srgbClr val="000000"/>
                </a:solidFill>
                <a:latin typeface="Arial"/>
              </a:rPr>
              <a:t>de inadimplência (número de contratos inadimplentes sobre contratos da carteira dos bancos).</a:t>
            </a:r>
            <a:br>
              <a:rPr lang="pt-BR" sz="800" dirty="0" smtClean="0">
                <a:solidFill>
                  <a:srgbClr val="000000"/>
                </a:solidFill>
                <a:latin typeface="Arial"/>
              </a:rPr>
            </a:br>
            <a:r>
              <a:rPr lang="pt-BR" sz="800" dirty="0" smtClean="0">
                <a:solidFill>
                  <a:srgbClr val="000000"/>
                </a:solidFill>
                <a:latin typeface="Arial"/>
              </a:rPr>
              <a:t>** Índice </a:t>
            </a:r>
            <a:r>
              <a:rPr lang="pt-BR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Efetivo </a:t>
            </a:r>
            <a:r>
              <a:rPr lang="pt-BR" sz="800" dirty="0" smtClean="0">
                <a:solidFill>
                  <a:srgbClr val="000000"/>
                </a:solidFill>
                <a:latin typeface="Arial"/>
              </a:rPr>
              <a:t>de inadimplência (parcelas em atraso sobre o valor total dos contratos da carteira dos bancos).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801"/>
              </p:ext>
            </p:extLst>
          </p:nvPr>
        </p:nvGraphicFramePr>
        <p:xfrm>
          <a:off x="411061" y="1501336"/>
          <a:ext cx="8443913" cy="3411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lanilha" r:id="rId5" imgW="7410572" imgH="2990914" progId="Excel.Sheet.12">
                  <p:link updateAutomatic="1"/>
                </p:oleObj>
              </mc:Choice>
              <mc:Fallback>
                <p:oleObj name="Planilha" r:id="rId5" imgW="7410572" imgH="299091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061" y="1501336"/>
                        <a:ext cx="8443913" cy="3411571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118169"/>
              </p:ext>
            </p:extLst>
          </p:nvPr>
        </p:nvGraphicFramePr>
        <p:xfrm>
          <a:off x="296958" y="5079309"/>
          <a:ext cx="8159046" cy="59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lanilha" r:id="rId7" imgW="7953507" imgH="581154" progId="Excel.Sheet.12">
                  <p:link updateAutomatic="1"/>
                </p:oleObj>
              </mc:Choice>
              <mc:Fallback>
                <p:oleObj name="Planilha" r:id="rId7" imgW="7953507" imgH="5811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958" y="5079309"/>
                        <a:ext cx="8159046" cy="59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3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57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" y="109487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22440" y="480587"/>
            <a:ext cx="7499119" cy="83538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5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 INTERFERÊNCIA DA INADIMPLÊNCIA </a:t>
            </a:r>
            <a:r>
              <a:rPr lang="pt-BR" sz="25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 </a:t>
            </a:r>
          </a:p>
          <a:p>
            <a:pPr algn="ctr">
              <a:defRPr/>
            </a:pPr>
            <a:r>
              <a:rPr lang="pt-BR" sz="25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FATORES </a:t>
            </a:r>
            <a:r>
              <a:rPr lang="pt-BR" sz="25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CLIMÁTICOS </a:t>
            </a:r>
          </a:p>
        </p:txBody>
      </p:sp>
      <p:pic>
        <p:nvPicPr>
          <p:cNvPr id="10" name="Picture 3" descr="X:\Camila\Mapas\municipios_desastre_brasil_201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0" b="24749"/>
          <a:stretch/>
        </p:blipFill>
        <p:spPr bwMode="auto">
          <a:xfrm>
            <a:off x="3518624" y="1564205"/>
            <a:ext cx="4976817" cy="45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X:\Camila\Mapas\municipios_desastre_brasil_201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2" t="77937"/>
          <a:stretch/>
        </p:blipFill>
        <p:spPr bwMode="auto">
          <a:xfrm>
            <a:off x="625261" y="4009539"/>
            <a:ext cx="3096344" cy="218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089880" y="3362326"/>
            <a:ext cx="2494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Municípios em situação </a:t>
            </a:r>
          </a:p>
          <a:p>
            <a:pPr algn="ctr"/>
            <a:r>
              <a:rPr lang="pt-BR" b="1" dirty="0" smtClean="0"/>
              <a:t>de emergência</a:t>
            </a:r>
          </a:p>
          <a:p>
            <a:pPr algn="ctr"/>
            <a:r>
              <a:rPr lang="pt-BR" b="1" dirty="0" smtClean="0"/>
              <a:t>Ano 2015/2016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357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57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7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50812" y="552138"/>
            <a:ext cx="7499119" cy="83538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5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 INTERFERÊNCIA DA </a:t>
            </a:r>
            <a:r>
              <a:rPr lang="pt-BR" sz="25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INADIMPLÊNCIA</a:t>
            </a:r>
          </a:p>
          <a:p>
            <a:pPr algn="ctr">
              <a:defRPr/>
            </a:pPr>
            <a:r>
              <a:rPr lang="pt-BR" sz="25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FALTA </a:t>
            </a:r>
            <a:r>
              <a:rPr lang="pt-BR" sz="25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DE ATER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50" y="1470237"/>
            <a:ext cx="2073763" cy="269483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39571" y="2674735"/>
            <a:ext cx="1884291" cy="896940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pt-B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Em 2016 a Assistência </a:t>
            </a:r>
            <a:r>
              <a:rPr lang="pt-B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técnica</a:t>
            </a:r>
          </a:p>
          <a:p>
            <a:pPr algn="ctr"/>
            <a:r>
              <a:rPr lang="pt-B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para </a:t>
            </a:r>
            <a:r>
              <a:rPr lang="pt-B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815835" y="1731231"/>
            <a:ext cx="2432842" cy="55838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>
            <a:defPPr>
              <a:defRPr lang="pt-BR"/>
            </a:defPPr>
            <a:lvl1pPr algn="ctr">
              <a:defRPr sz="2300" b="1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defRPr>
            </a:lvl1pPr>
          </a:lstStyle>
          <a:p>
            <a:r>
              <a:rPr lang="pt-BR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ATER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370040" y="2499654"/>
            <a:ext cx="4330153" cy="927718"/>
          </a:xfrm>
          <a:prstGeom prst="rect">
            <a:avLst/>
          </a:prstGeom>
          <a:noFill/>
        </p:spPr>
        <p:txBody>
          <a:bodyPr wrap="none" lIns="65306" tIns="32653" rIns="65306" bIns="32653">
            <a:spAutoFit/>
          </a:bodyPr>
          <a:lstStyle/>
          <a:p>
            <a:r>
              <a:rPr lang="pt-BR" sz="2800" dirty="0">
                <a:ln w="0"/>
                <a:solidFill>
                  <a:srgbClr val="6E9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30 </a:t>
            </a:r>
            <a:r>
              <a:rPr lang="pt-BR" sz="2800" dirty="0" smtClean="0">
                <a:ln w="0"/>
                <a:solidFill>
                  <a:srgbClr val="6E9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mil famílias  </a:t>
            </a:r>
          </a:p>
          <a:p>
            <a:pPr algn="r"/>
            <a:r>
              <a:rPr lang="pt-BR" sz="2800" dirty="0" smtClean="0">
                <a:ln w="0"/>
                <a:solidFill>
                  <a:srgbClr val="6E9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R$ 122 milhões de recursos </a:t>
            </a:r>
            <a:endParaRPr lang="pt-BR" sz="2800" dirty="0">
              <a:ln w="0"/>
              <a:solidFill>
                <a:srgbClr val="6E9E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t="55444" r="31247" b="21925"/>
          <a:stretch/>
        </p:blipFill>
        <p:spPr bwMode="auto">
          <a:xfrm>
            <a:off x="1150741" y="4134041"/>
            <a:ext cx="6768752" cy="183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7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57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7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89708" y="577617"/>
            <a:ext cx="7499119" cy="927718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8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MEDIDAS DE APRIMORAMENTO DO PNCF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2005" y="1574943"/>
            <a:ext cx="85148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b="1" dirty="0" smtClean="0"/>
              <a:t>2013 - Novas Condições </a:t>
            </a:r>
            <a:r>
              <a:rPr lang="pt-BR" altLang="pt-BR" b="1" dirty="0"/>
              <a:t>de </a:t>
            </a:r>
            <a:r>
              <a:rPr lang="pt-BR" altLang="pt-BR" b="1" dirty="0" smtClean="0"/>
              <a:t>Financiamento para os novos contratos (Resolução </a:t>
            </a:r>
            <a:r>
              <a:rPr lang="pt-BR" altLang="pt-BR" b="1" dirty="0"/>
              <a:t>CMN </a:t>
            </a:r>
            <a:r>
              <a:rPr lang="pt-BR" altLang="pt-BR" b="1" dirty="0" smtClean="0"/>
              <a:t>4.177/2013)</a:t>
            </a:r>
            <a:endParaRPr lang="pt-BR" alt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306198" y="2301235"/>
            <a:ext cx="8514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b="1" dirty="0" smtClean="0">
                <a:solidFill>
                  <a:schemeClr val="dk1"/>
                </a:solidFill>
              </a:rPr>
              <a:t>2013 -  Medidas para Renegociação </a:t>
            </a:r>
            <a:r>
              <a:rPr lang="pt-BR" altLang="pt-BR" b="1" dirty="0">
                <a:solidFill>
                  <a:schemeClr val="dk1"/>
                </a:solidFill>
              </a:rPr>
              <a:t>das </a:t>
            </a:r>
            <a:r>
              <a:rPr lang="pt-BR" altLang="pt-BR" b="1" dirty="0" smtClean="0">
                <a:solidFill>
                  <a:schemeClr val="dk1"/>
                </a:solidFill>
              </a:rPr>
              <a:t>Dívidas  (</a:t>
            </a:r>
            <a:r>
              <a:rPr lang="pt-BR" altLang="pt-BR" b="1" dirty="0">
                <a:solidFill>
                  <a:schemeClr val="dk1"/>
                </a:solidFill>
              </a:rPr>
              <a:t>Resolução CMN </a:t>
            </a:r>
            <a:r>
              <a:rPr lang="pt-BR" altLang="pt-BR" b="1" dirty="0" smtClean="0">
                <a:solidFill>
                  <a:schemeClr val="dk1"/>
                </a:solidFill>
              </a:rPr>
              <a:t>4.178/2013)</a:t>
            </a:r>
            <a:endParaRPr lang="pt-BR" altLang="pt-BR" b="1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4588" y="3451198"/>
            <a:ext cx="8514825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b="1" dirty="0" smtClean="0"/>
              <a:t>2013 - Novos parâmetros de sustentabilidade</a:t>
            </a:r>
            <a:endParaRPr lang="pt-BR" altLang="pt-BR" b="1" dirty="0" smtClean="0">
              <a:solidFill>
                <a:schemeClr val="dk1"/>
              </a:solidFill>
            </a:endParaRPr>
          </a:p>
          <a:p>
            <a:pPr algn="ctr">
              <a:spcBef>
                <a:spcPct val="0"/>
              </a:spcBef>
            </a:pPr>
            <a:r>
              <a:rPr lang="pt-BR" altLang="pt-BR" sz="1600" dirty="0" smtClean="0">
                <a:solidFill>
                  <a:schemeClr val="dk1"/>
                </a:solidFill>
              </a:rPr>
              <a:t>Vistoria Social, Controle Social – CMDRS, Gatilho de 95% de adimplência, </a:t>
            </a:r>
            <a:r>
              <a:rPr lang="pt-BR" altLang="pt-BR" sz="1600" dirty="0"/>
              <a:t>Sustentabilidade (Habitação, água, energia, Vias de acesso, Plano de ATER, Acesso ao mercado - </a:t>
            </a:r>
            <a:r>
              <a:rPr lang="pt-BR" altLang="pt-BR" sz="1600" dirty="0" smtClean="0"/>
              <a:t>Articulação </a:t>
            </a:r>
            <a:r>
              <a:rPr lang="pt-BR" altLang="pt-BR" sz="1600" dirty="0"/>
              <a:t>com PAA, </a:t>
            </a:r>
            <a:r>
              <a:rPr lang="pt-BR" altLang="pt-BR" sz="1600" dirty="0" smtClean="0"/>
              <a:t>PNAE) e aprovação dos projetos na Câmara Técnica- CEDRS.</a:t>
            </a:r>
            <a:endParaRPr lang="pt-BR" altLang="pt-BR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588" y="2746363"/>
            <a:ext cx="85148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b="1" dirty="0" smtClean="0">
                <a:solidFill>
                  <a:schemeClr val="dk1"/>
                </a:solidFill>
              </a:rPr>
              <a:t>2013 - Chamadas de ATER para 30 mil famílias – com foco na regularização e sustentabilidade dos projetos </a:t>
            </a:r>
            <a:endParaRPr lang="pt-BR" altLang="pt-BR" b="1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10393" y="5698640"/>
            <a:ext cx="8514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b="1" dirty="0" smtClean="0">
                <a:solidFill>
                  <a:srgbClr val="000000"/>
                </a:solidFill>
              </a:rPr>
              <a:t>2014 - Inscrição em Dívida Ativa da União</a:t>
            </a:r>
            <a:endParaRPr lang="pt-BR" altLang="pt-BR" b="1" dirty="0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18782" y="4644255"/>
            <a:ext cx="85022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b="1" dirty="0" smtClean="0">
                <a:solidFill>
                  <a:srgbClr val="000000"/>
                </a:solidFill>
              </a:rPr>
              <a:t>2013 - PRONAF </a:t>
            </a:r>
            <a:r>
              <a:rPr lang="pt-BR" altLang="pt-BR" b="1" dirty="0">
                <a:solidFill>
                  <a:srgbClr val="000000"/>
                </a:solidFill>
              </a:rPr>
              <a:t>– </a:t>
            </a:r>
            <a:r>
              <a:rPr lang="pt-BR" altLang="pt-BR" b="1" dirty="0" smtClean="0">
                <a:solidFill>
                  <a:srgbClr val="000000"/>
                </a:solidFill>
              </a:rPr>
              <a:t>(Pré-projeto </a:t>
            </a:r>
            <a:r>
              <a:rPr lang="pt-BR" altLang="pt-BR" b="1" dirty="0">
                <a:solidFill>
                  <a:srgbClr val="000000"/>
                </a:solidFill>
              </a:rPr>
              <a:t>de Pronaf A </a:t>
            </a:r>
            <a:r>
              <a:rPr lang="pt-BR" altLang="pt-BR" b="1" dirty="0" smtClean="0">
                <a:solidFill>
                  <a:srgbClr val="000000"/>
                </a:solidFill>
              </a:rPr>
              <a:t>na contratação)</a:t>
            </a:r>
            <a:endParaRPr lang="pt-BR" altLang="pt-BR" b="1" dirty="0"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14588" y="5190091"/>
            <a:ext cx="85022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b="1" dirty="0" smtClean="0">
                <a:solidFill>
                  <a:srgbClr val="000000"/>
                </a:solidFill>
              </a:rPr>
              <a:t>2013 - Seguro </a:t>
            </a:r>
            <a:r>
              <a:rPr lang="pt-BR" altLang="pt-BR" b="1" dirty="0">
                <a:solidFill>
                  <a:srgbClr val="000000"/>
                </a:solidFill>
              </a:rPr>
              <a:t>de Renda e Parcelas dos financiamentos do </a:t>
            </a:r>
            <a:r>
              <a:rPr lang="pt-BR" altLang="pt-BR" b="1" dirty="0" smtClean="0">
                <a:solidFill>
                  <a:srgbClr val="000000"/>
                </a:solidFill>
              </a:rPr>
              <a:t>PNCF</a:t>
            </a:r>
            <a:endParaRPr lang="pt-BR" alt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57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7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22438" y="557787"/>
            <a:ext cx="7499119" cy="927718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8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MEDIDAS DE RENEGOCIAÇÃO DE DÍVIDAS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2121" y="1485505"/>
            <a:ext cx="5664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Resolução em curso : 4.450/2015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Aguardando alteração 733</a:t>
            </a:r>
            <a:endParaRPr lang="pt-BR" sz="2400" b="1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084492054"/>
              </p:ext>
            </p:extLst>
          </p:nvPr>
        </p:nvGraphicFramePr>
        <p:xfrm>
          <a:off x="396654" y="2087057"/>
          <a:ext cx="8350689" cy="410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90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57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7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65053" y="508523"/>
            <a:ext cx="7499119" cy="86616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EVOLUÇÃO DAS RECEITAS DO FUNDO DE TERRA E DA REFORMA AGRÁRIA </a:t>
            </a:r>
            <a:endParaRPr lang="pt-BR" sz="2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venir Black" panose="020B0803020203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t="15405"/>
          <a:stretch/>
        </p:blipFill>
        <p:spPr>
          <a:xfrm>
            <a:off x="15860" y="1362005"/>
            <a:ext cx="8820472" cy="434616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6886" y="1775883"/>
            <a:ext cx="6336704" cy="43527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>
            <a:defPPr>
              <a:defRPr lang="pt-BR"/>
            </a:defPPr>
            <a:lvl1pPr algn="ctr">
              <a:defRPr sz="2300" b="1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defRPr>
            </a:lvl1pPr>
          </a:lstStyle>
          <a:p>
            <a:pPr algn="l"/>
            <a:r>
              <a:rPr lang="pt-B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Saldo atual do Fundo: </a:t>
            </a:r>
            <a:r>
              <a:rPr lang="pt-B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R$ 424,9 milhões </a:t>
            </a:r>
            <a:endParaRPr lang="pt-B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02910" y="2387802"/>
            <a:ext cx="8136904" cy="43527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>
            <a:defPPr>
              <a:defRPr lang="pt-BR"/>
            </a:defPPr>
            <a:lvl1pPr algn="ctr">
              <a:defRPr sz="2300" b="1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defRPr>
            </a:lvl1pPr>
          </a:lstStyle>
          <a:p>
            <a:pPr algn="l"/>
            <a:r>
              <a:rPr lang="pt-B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Último aporte do Tesouro Nacional: </a:t>
            </a:r>
            <a:r>
              <a:rPr lang="pt-B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R$ 20 milhões </a:t>
            </a:r>
            <a:endParaRPr lang="pt-B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57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7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65053" y="508523"/>
            <a:ext cx="7499119" cy="927718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8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VALORES PARA APRESENTAÇÃO DE </a:t>
            </a:r>
          </a:p>
          <a:p>
            <a:pPr algn="ctr">
              <a:defRPr/>
            </a:pPr>
            <a:r>
              <a:rPr lang="pt-BR" sz="28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EMENDA PARLAMENTAR 2017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27" y="1550026"/>
            <a:ext cx="6386546" cy="460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8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79"/>
            <a:ext cx="9144000" cy="693836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50811" y="984127"/>
            <a:ext cx="7499119" cy="105082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Obrigado!</a:t>
            </a:r>
          </a:p>
          <a:p>
            <a:pPr algn="ctr">
              <a:defRPr/>
            </a:pPr>
            <a:r>
              <a:rPr lang="pt-BR" sz="32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José Ricardo Ramos </a:t>
            </a:r>
            <a:r>
              <a:rPr lang="pt-BR" sz="3200" b="1" dirty="0" err="1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Roseno</a:t>
            </a:r>
            <a:endParaRPr lang="pt-BR" sz="3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6871" y="2056554"/>
            <a:ext cx="682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Secretário Especial de Agricultura Familiar e Desenvolvimento Agrário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79"/>
            <a:ext cx="9144000" cy="693836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07289" y="1117941"/>
            <a:ext cx="7499119" cy="83538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5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BALANÇO GERAL FUNDO DE TERRAS </a:t>
            </a:r>
            <a:endParaRPr lang="pt-BR" sz="25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venir Black" panose="020B0803020203020204" pitchFamily="34" charset="0"/>
            </a:endParaRPr>
          </a:p>
          <a:p>
            <a:pPr algn="ctr">
              <a:defRPr/>
            </a:pPr>
            <a:r>
              <a:rPr lang="pt-BR" sz="25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E </a:t>
            </a:r>
            <a:r>
              <a:rPr lang="pt-BR" sz="25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DA REFORMA AGRÁRIA </a:t>
            </a:r>
            <a:endParaRPr lang="pt-BR" sz="25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24252" y="2034956"/>
            <a:ext cx="141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Agosto/2016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48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7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94092" y="641982"/>
            <a:ext cx="7499119" cy="68149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PROGRAMA </a:t>
            </a:r>
            <a:r>
              <a:rPr lang="pt-BR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NACIONAL DE CRÉDITO FUNDIÁRIO – </a:t>
            </a:r>
            <a:r>
              <a:rPr lang="pt-BR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PNCF     </a:t>
            </a:r>
          </a:p>
          <a:p>
            <a:pPr algn="ctr">
              <a:defRPr/>
            </a:pPr>
            <a:r>
              <a:rPr lang="pt-BR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2000 a 2016 / 16 anos</a:t>
            </a:r>
            <a:endParaRPr lang="pt-BR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4" y="1745270"/>
            <a:ext cx="4320858" cy="416172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309655" y="2491188"/>
            <a:ext cx="2878206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9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140.819 </a:t>
            </a:r>
            <a:r>
              <a:rPr lang="pt-BR" sz="2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</a:t>
            </a:r>
          </a:p>
          <a:p>
            <a:pPr algn="ctr"/>
            <a:r>
              <a:rPr lang="pt-BR" sz="29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Famílias</a:t>
            </a:r>
          </a:p>
          <a:p>
            <a:pPr algn="ctr"/>
            <a:r>
              <a:rPr lang="pt-B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(63.546 contratos)</a:t>
            </a:r>
            <a:endParaRPr lang="pt-BR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17367" y="3045088"/>
            <a:ext cx="1580220" cy="55838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/>
              <a:t>3 </a:t>
            </a:r>
            <a:r>
              <a:rPr lang="pt-BR" sz="1600" b="1" dirty="0"/>
              <a:t>milhões </a:t>
            </a:r>
            <a:endParaRPr lang="pt-BR" sz="1600" b="1" dirty="0" smtClean="0"/>
          </a:p>
          <a:p>
            <a:r>
              <a:rPr lang="pt-BR" sz="1600" b="1" dirty="0" smtClean="0"/>
              <a:t>de </a:t>
            </a:r>
            <a:r>
              <a:rPr lang="pt-BR" sz="1600" b="1" dirty="0"/>
              <a:t>hectares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54" y="2623618"/>
            <a:ext cx="1881257" cy="155433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117367" y="3836811"/>
            <a:ext cx="1954634" cy="804608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>
            <a:defPPr>
              <a:defRPr lang="pt-BR"/>
            </a:defPPr>
            <a:lvl1pPr>
              <a:defRPr sz="1600"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R$ 3,3 </a:t>
            </a:r>
            <a:r>
              <a:rPr lang="pt-BR" dirty="0"/>
              <a:t>bilhões de </a:t>
            </a:r>
            <a:endParaRPr lang="pt-BR" dirty="0" smtClean="0"/>
          </a:p>
          <a:p>
            <a:r>
              <a:rPr lang="pt-BR" dirty="0" smtClean="0"/>
              <a:t>recursos investidos</a:t>
            </a:r>
          </a:p>
          <a:p>
            <a:r>
              <a:rPr lang="pt-BR" dirty="0" smtClean="0"/>
              <a:t>para </a:t>
            </a:r>
            <a:r>
              <a:rPr lang="pt-BR" dirty="0"/>
              <a:t>compra da terra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99" y="3836811"/>
            <a:ext cx="1193936" cy="78104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117367" y="4795303"/>
            <a:ext cx="2687008" cy="55838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>
            <a:defPPr>
              <a:defRPr lang="pt-BR"/>
            </a:defPPr>
            <a:lvl1pPr>
              <a:defRPr sz="1600"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R$ 600 </a:t>
            </a:r>
            <a:r>
              <a:rPr lang="pt-BR" dirty="0"/>
              <a:t>milhões  recursos </a:t>
            </a:r>
            <a:endParaRPr lang="pt-BR" dirty="0" smtClean="0"/>
          </a:p>
          <a:p>
            <a:r>
              <a:rPr lang="pt-BR" dirty="0" smtClean="0"/>
              <a:t>de </a:t>
            </a:r>
            <a:r>
              <a:rPr lang="pt-BR" dirty="0"/>
              <a:t>investimentos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991628" y="1969676"/>
            <a:ext cx="3646807" cy="55838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>
            <a:defPPr>
              <a:defRPr lang="pt-BR"/>
            </a:defPPr>
            <a:lvl1pPr>
              <a:defRPr sz="1600"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21 </a:t>
            </a:r>
            <a:r>
              <a:rPr lang="pt-BR" dirty="0" smtClean="0"/>
              <a:t>Estados</a:t>
            </a:r>
          </a:p>
          <a:p>
            <a:r>
              <a:rPr lang="pt-BR" dirty="0" smtClean="0"/>
              <a:t>2.300 </a:t>
            </a:r>
            <a:r>
              <a:rPr lang="pt-BR" dirty="0"/>
              <a:t>municípios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117367" y="5509169"/>
            <a:ext cx="2929802" cy="55838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>
            <a:defPPr>
              <a:defRPr lang="pt-BR"/>
            </a:defPPr>
            <a:lvl1pPr>
              <a:defRPr sz="1600"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41% de participação da</a:t>
            </a:r>
          </a:p>
          <a:p>
            <a:r>
              <a:rPr lang="pt-BR" dirty="0" smtClean="0"/>
              <a:t>Juventude no Crédito Fundiário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68" y="3826133"/>
            <a:ext cx="1083341" cy="10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0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071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63368" y="441412"/>
            <a:ext cx="7499119" cy="52760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3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FAMÍLIAS CONTRATADAS POR UF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19" y="1454005"/>
            <a:ext cx="2879600" cy="443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1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0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6" y="-167350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13703" y="441412"/>
            <a:ext cx="7499119" cy="496831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PERFIL DOS IMÓVEIS FINANCIADOS</a:t>
            </a:r>
            <a:endParaRPr lang="pt-BR" sz="28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venir Black" panose="020B0803020203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84" y="1750430"/>
            <a:ext cx="6868233" cy="427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/>
          </p:cNvSpPr>
          <p:nvPr/>
        </p:nvSpPr>
        <p:spPr bwMode="auto">
          <a:xfrm>
            <a:off x="349845" y="1170560"/>
            <a:ext cx="8089479" cy="60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600"/>
              </a:lnSpc>
              <a:defRPr/>
            </a:pP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Área média anual (hectares/família)</a:t>
            </a:r>
            <a:endParaRPr lang="pt-BR" sz="20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0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3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9055" y="505557"/>
            <a:ext cx="7499119" cy="91232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5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HISTÓRICO DAS TAXAS DE JUROS NO PNCF</a:t>
            </a:r>
          </a:p>
          <a:p>
            <a:pPr algn="ctr">
              <a:defRPr/>
            </a:pPr>
            <a:r>
              <a:rPr lang="pt-BR" sz="3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2000/ 2016 </a:t>
            </a:r>
            <a:endParaRPr lang="pt-BR" sz="3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venir Black" panose="020B0803020203020204" pitchFamily="34" charset="0"/>
            </a:endParaRPr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076553"/>
              </p:ext>
            </p:extLst>
          </p:nvPr>
        </p:nvGraphicFramePr>
        <p:xfrm>
          <a:off x="359912" y="1188333"/>
          <a:ext cx="82809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1"/>
          <p:cNvSpPr txBox="1"/>
          <p:nvPr/>
        </p:nvSpPr>
        <p:spPr>
          <a:xfrm>
            <a:off x="5117284" y="1727204"/>
            <a:ext cx="3312390" cy="1296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/>
              <a:t>CT: Cédula</a:t>
            </a:r>
            <a:r>
              <a:rPr lang="pt-BR" sz="1400" b="1" baseline="0" dirty="0"/>
              <a:t> da Terra</a:t>
            </a:r>
          </a:p>
          <a:p>
            <a:r>
              <a:rPr lang="pt-BR" sz="1400" b="1" baseline="0" dirty="0"/>
              <a:t>BT: Banco da Terra</a:t>
            </a:r>
          </a:p>
          <a:p>
            <a:r>
              <a:rPr lang="pt-BR" sz="1400" b="1" baseline="0" dirty="0"/>
              <a:t>CPR: Combate à Pobreza Rural</a:t>
            </a:r>
          </a:p>
          <a:p>
            <a:r>
              <a:rPr lang="pt-BR" sz="1400" b="1" baseline="0" dirty="0"/>
              <a:t>CAF: Consolidação da Agricultura Familiar</a:t>
            </a:r>
          </a:p>
          <a:p>
            <a:r>
              <a:rPr lang="pt-BR" sz="1400" b="1" baseline="0" dirty="0"/>
              <a:t>NPT: Nossa Primeira Terra</a:t>
            </a:r>
          </a:p>
        </p:txBody>
      </p:sp>
    </p:spTree>
    <p:extLst>
      <p:ext uri="{BB962C8B-B14F-4D97-AF65-F5344CB8AC3E}">
        <p14:creationId xmlns:p14="http://schemas.microsoft.com/office/powerpoint/2010/main" val="28583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0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75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98260" y="441413"/>
            <a:ext cx="7499119" cy="83538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25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ACESSO DOS BENEFICIÁRIOS DO CRÉDITO FUNDIÁRIO ÀS POLÍTICAS PÚBLICAS</a:t>
            </a:r>
            <a:endParaRPr lang="pt-BR" sz="25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venir Black" panose="020B0803020203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7" y="1430686"/>
            <a:ext cx="36401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19485" y="5597526"/>
            <a:ext cx="746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Sem água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14888" y="3976929"/>
            <a:ext cx="26400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Acesso a Água - PNCF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12" y="4600364"/>
            <a:ext cx="5810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46675" y="5016289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10%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60" y="4324307"/>
            <a:ext cx="963550" cy="151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70561" y="4982143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90%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6"/>
          <p:cNvGrpSpPr>
            <a:grpSpLocks noChangeAspect="1"/>
          </p:cNvGrpSpPr>
          <p:nvPr/>
        </p:nvGrpSpPr>
        <p:grpSpPr bwMode="auto">
          <a:xfrm>
            <a:off x="4846422" y="1500982"/>
            <a:ext cx="3633787" cy="4216400"/>
            <a:chOff x="3191" y="799"/>
            <a:chExt cx="2289" cy="2656"/>
          </a:xfrm>
        </p:grpSpPr>
        <p:sp>
          <p:nvSpPr>
            <p:cNvPr id="1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3243" y="799"/>
              <a:ext cx="2237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650" y="3202"/>
              <a:ext cx="5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Sem energia</a:t>
              </a:r>
              <a:endParaRPr kumimoji="0" lang="pt-BR" alt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508" y="3181"/>
              <a:ext cx="5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Com Energia</a:t>
              </a:r>
              <a:endParaRPr kumimoji="0" lang="pt-BR" alt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553" y="891"/>
              <a:ext cx="146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Acesso a Luz Elétrica - PNCF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" y="1117"/>
              <a:ext cx="2219" cy="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75" y="2422"/>
              <a:ext cx="2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45 %</a:t>
              </a:r>
              <a:endPara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613" y="2399"/>
              <a:ext cx="2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55%</a:t>
              </a:r>
              <a:endPara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39385" y="5722159"/>
            <a:ext cx="758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Com água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0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7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63368" y="474969"/>
            <a:ext cx="7499119" cy="98927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ACESSO DOS BENEFICIÁRIOS DO PNCF </a:t>
            </a:r>
          </a:p>
          <a:p>
            <a:pPr algn="ctr">
              <a:defRPr/>
            </a:pPr>
            <a:r>
              <a:rPr lang="pt-BR" sz="3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À POLÍTICAS PÚBLICAS</a:t>
            </a:r>
            <a:endParaRPr lang="pt-BR" sz="3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venir Black" panose="020B0803020203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2" y="1028700"/>
            <a:ext cx="77041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49262" y="1762910"/>
            <a:ext cx="3828087" cy="936104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/>
              <a:t>PRONAF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767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 mest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0"/>
            <a:ext cx="9144000" cy="6852062"/>
          </a:xfrm>
          <a:prstGeom prst="rect">
            <a:avLst/>
          </a:prstGeom>
        </p:spPr>
      </p:pic>
      <p:pic>
        <p:nvPicPr>
          <p:cNvPr id="5" name="Picture 4" descr="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7"/>
            <a:ext cx="9000744" cy="15605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63368" y="625970"/>
            <a:ext cx="7499119" cy="60455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pt-BR" sz="35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" panose="020B0803020203020204" pitchFamily="34" charset="0"/>
              </a:rPr>
              <a:t>INADIMPLÊNCIA PNCF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916008"/>
              </p:ext>
            </p:extLst>
          </p:nvPr>
        </p:nvGraphicFramePr>
        <p:xfrm>
          <a:off x="318783" y="1359017"/>
          <a:ext cx="4181590" cy="25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588825"/>
              </p:ext>
            </p:extLst>
          </p:nvPr>
        </p:nvGraphicFramePr>
        <p:xfrm>
          <a:off x="4647501" y="1442907"/>
          <a:ext cx="4169327" cy="270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467544" y="3323888"/>
            <a:ext cx="8070682" cy="3136526"/>
            <a:chOff x="467544" y="2959429"/>
            <a:chExt cx="7631040" cy="3457405"/>
          </a:xfrm>
        </p:grpSpPr>
        <p:graphicFrame>
          <p:nvGraphicFramePr>
            <p:cNvPr id="19" name="Gráfico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78887885"/>
                </p:ext>
              </p:extLst>
            </p:nvPr>
          </p:nvGraphicFramePr>
          <p:xfrm>
            <a:off x="467544" y="2959429"/>
            <a:ext cx="4320480" cy="34574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0" name="CaixaDeTexto 19"/>
            <p:cNvSpPr txBox="1"/>
            <p:nvPr/>
          </p:nvSpPr>
          <p:spPr>
            <a:xfrm>
              <a:off x="4639239" y="4193605"/>
              <a:ext cx="345934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Consolidação da Agricultura Familiar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639239" y="4795001"/>
              <a:ext cx="246413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Combate à Pobreza Rural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541960" y="5360481"/>
              <a:ext cx="307225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Banco da Terra / Cédula da Terra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8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604</Words>
  <Application>Microsoft Office PowerPoint</Application>
  <PresentationFormat>Apresentação na tela (4:3)</PresentationFormat>
  <Paragraphs>175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Avenir Black</vt:lpstr>
      <vt:lpstr>Berlin Sans FB Demi</vt:lpstr>
      <vt:lpstr>Calibri</vt:lpstr>
      <vt:lpstr>Franklin Gothic Medium</vt:lpstr>
      <vt:lpstr>Office Theme</vt:lpstr>
      <vt:lpstr>\\diretorio\CGOF$\C G O F\FELIPE\Inadimplência\2016\Inadimplência 02-2016 - Cópia\1-MODELO CONSOLIDADO.xlsx! GRAFICO PGFN-BANCOS![1-MODELO CONSOLIDADO.xlsx] GRAFICO PGFN-BANCOS Gráfico 1</vt:lpstr>
      <vt:lpstr>\\diretorio\CGOF$\C G O F\FELIPE\Inadimplência\2016\Inadimplência 02-2016 - Cópia\1-MODELO CONSOLIDADO.xlsx! GRAFICO PGFN-BANCOS!L24C6:L26C12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PRONAF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MDA MDA</dc:creator>
  <cp:lastModifiedBy>Leomar Diniz</cp:lastModifiedBy>
  <cp:revision>21</cp:revision>
  <cp:lastPrinted>2016-08-11T00:46:09Z</cp:lastPrinted>
  <dcterms:created xsi:type="dcterms:W3CDTF">2016-08-10T14:59:16Z</dcterms:created>
  <dcterms:modified xsi:type="dcterms:W3CDTF">2016-08-11T10:53:11Z</dcterms:modified>
</cp:coreProperties>
</file>