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1795" r:id="rId2"/>
    <p:sldId id="2147482323" r:id="rId3"/>
    <p:sldId id="259" r:id="rId4"/>
    <p:sldId id="1780" r:id="rId5"/>
    <p:sldId id="2147482274" r:id="rId6"/>
    <p:sldId id="2147482468" r:id="rId7"/>
    <p:sldId id="267" r:id="rId8"/>
    <p:sldId id="258" r:id="rId9"/>
    <p:sldId id="2147482315" r:id="rId10"/>
    <p:sldId id="2147482362" r:id="rId11"/>
    <p:sldId id="2147482469" r:id="rId12"/>
    <p:sldId id="257" r:id="rId13"/>
    <p:sldId id="2147482277" r:id="rId14"/>
    <p:sldId id="2147482302" r:id="rId15"/>
    <p:sldId id="260" r:id="rId16"/>
    <p:sldId id="2088198094" r:id="rId17"/>
    <p:sldId id="443" r:id="rId18"/>
    <p:sldId id="268" r:id="rId19"/>
    <p:sldId id="1735" r:id="rId20"/>
  </p:sldIdLst>
  <p:sldSz cx="12192000" cy="6858000"/>
  <p:notesSz cx="6888163" cy="100203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6F6"/>
    <a:srgbClr val="F3F3F3"/>
    <a:srgbClr val="4A452A"/>
    <a:srgbClr val="163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036" autoAdjust="0"/>
  </p:normalViewPr>
  <p:slideViewPr>
    <p:cSldViewPr>
      <p:cViewPr varScale="1">
        <p:scale>
          <a:sx n="82" d="100"/>
          <a:sy n="82" d="100"/>
        </p:scale>
        <p:origin x="894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mmegovbr-my.sharepoint.com/personal/gustavo_masili_mme_gov_br/Documents/Documentos/MME/SNGM-DTTM/6-%20Dados/Produ&#231;&#227;o%20e%20Reserva%202024%20por%20Pa&#237;sCommodity.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mmegovbr-my.sharepoint.com/personal/gustavo_masili_mme_gov_br/Documents/Documentos/MME/SNGM-DTTM/6-%20Dados/Produ&#231;&#227;o%20e%20Reserva%202024%20por%20Pa&#237;sCommodity.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mmegovbr-my.sharepoint.com/personal/gustavo_masili_mme_gov_br/Documents/Documentos/MME/SNGM-DTTM/6-%20Dados/Produ&#231;&#227;o%20e%20Reserva%202024%20por%20Pa&#237;sCommodity.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noProof="1"/>
              <a:t>Produção</a:t>
            </a:r>
            <a:r>
              <a:rPr lang="en-US" dirty="0"/>
              <a:t> </a:t>
            </a:r>
            <a:r>
              <a:rPr lang="en-US" sz="1400" b="1" i="0" u="none" strike="noStrike" kern="1200" cap="all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(2024)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'Terras raras'!$H$3</c:f>
              <c:strCache>
                <c:ptCount val="1"/>
                <c:pt idx="0">
                  <c:v>Caso Base (2024)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5DB0-4EED-BDDA-FF85E73732C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5DB0-4EED-BDDA-FF85E73732C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5DB0-4EED-BDDA-FF85E73732C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5DB0-4EED-BDDA-FF85E73732C5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5DB0-4EED-BDDA-FF85E73732C5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5DB0-4EED-BDDA-FF85E73732C5}"/>
                </c:ext>
              </c:extLst>
            </c:dLbl>
            <c:dLbl>
              <c:idx val="2"/>
              <c:layout>
                <c:manualLayout>
                  <c:x val="6.1514809448190363E-3"/>
                  <c:y val="-4.63766036051926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573244642217517"/>
                      <c:h val="0.1713622249756156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5DB0-4EED-BDDA-FF85E73732C5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5DB0-4EED-BDDA-FF85E73732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'Terras raras'!$G$4:$G$7</c:f>
              <c:strCache>
                <c:ptCount val="4"/>
                <c:pt idx="0">
                  <c:v>China</c:v>
                </c:pt>
                <c:pt idx="1">
                  <c:v>Mianmar</c:v>
                </c:pt>
                <c:pt idx="2">
                  <c:v>Estados Unidos</c:v>
                </c:pt>
                <c:pt idx="3">
                  <c:v>Outros</c:v>
                </c:pt>
              </c:strCache>
            </c:strRef>
          </c:cat>
          <c:val>
            <c:numRef>
              <c:f>'Terras raras'!$H$4:$H$7</c:f>
              <c:numCache>
                <c:formatCode>General</c:formatCode>
                <c:ptCount val="4"/>
                <c:pt idx="0">
                  <c:v>42</c:v>
                </c:pt>
                <c:pt idx="1">
                  <c:v>12</c:v>
                </c:pt>
                <c:pt idx="2">
                  <c:v>7</c:v>
                </c:pt>
                <c:pt idx="3" formatCode="#,##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DB0-4EED-BDDA-FF85E73732C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noProof="1"/>
              <a:t>Transformação </a:t>
            </a:r>
            <a:r>
              <a:rPr lang="pt-BR" sz="1400" b="1" i="0" u="none" strike="noStrike" kern="1200" cap="all" baseline="0" noProof="1">
                <a:solidFill>
                  <a:prstClr val="black">
                    <a:lumMod val="65000"/>
                    <a:lumOff val="35000"/>
                  </a:prstClr>
                </a:solidFill>
              </a:rPr>
              <a:t>(2024)</a:t>
            </a:r>
            <a:endParaRPr lang="pt-BR" noProof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'Terras raras'!$H$3</c:f>
              <c:strCache>
                <c:ptCount val="1"/>
                <c:pt idx="0">
                  <c:v>Caso Base (2024)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74C5-4C3C-9735-058A27EDF67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74C5-4C3C-9735-058A27EDF67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74C5-4C3C-9735-058A27EDF67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74C5-4C3C-9735-058A27EDF677}"/>
              </c:ext>
            </c:extLst>
          </c:dPt>
          <c:dLbls>
            <c:dLbl>
              <c:idx val="0"/>
              <c:layout>
                <c:manualLayout>
                  <c:x val="0.20594059405940593"/>
                  <c:y val="-0.1283950617283950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4C5-4C3C-9735-058A27EDF677}"/>
                </c:ext>
              </c:extLst>
            </c:dLbl>
            <c:dLbl>
              <c:idx val="1"/>
              <c:layout>
                <c:manualLayout>
                  <c:x val="-0.15049504950495052"/>
                  <c:y val="8.888888888888886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4C5-4C3C-9735-058A27EDF677}"/>
                </c:ext>
              </c:extLst>
            </c:dLbl>
            <c:dLbl>
              <c:idx val="2"/>
              <c:layout>
                <c:manualLayout>
                  <c:x val="5.2805280528052806E-3"/>
                  <c:y val="5.432118207446291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217821782178224"/>
                      <c:h val="0.231851851851851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74C5-4C3C-9735-058A27EDF677}"/>
                </c:ext>
              </c:extLst>
            </c:dLbl>
            <c:dLbl>
              <c:idx val="3"/>
              <c:layout>
                <c:manualLayout>
                  <c:x val="0.16633663366336623"/>
                  <c:y val="2.962962962962960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4C5-4C3C-9735-058A27EDF6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'Terras raras'!$G$16:$G$19</c:f>
              <c:strCache>
                <c:ptCount val="4"/>
                <c:pt idx="0">
                  <c:v>China</c:v>
                </c:pt>
                <c:pt idx="1">
                  <c:v>Malásia</c:v>
                </c:pt>
                <c:pt idx="2">
                  <c:v>Estados Unidos</c:v>
                </c:pt>
                <c:pt idx="3">
                  <c:v>Outros</c:v>
                </c:pt>
              </c:strCache>
            </c:strRef>
          </c:cat>
          <c:val>
            <c:numRef>
              <c:f>'Terras raras'!$H$16:$H$19</c:f>
              <c:numCache>
                <c:formatCode>General</c:formatCode>
                <c:ptCount val="4"/>
                <c:pt idx="0">
                  <c:v>74</c:v>
                </c:pt>
                <c:pt idx="1">
                  <c:v>4</c:v>
                </c:pt>
                <c:pt idx="2">
                  <c:v>1</c:v>
                </c:pt>
                <c:pt idx="3" formatCode="#,##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4C5-4C3C-9735-058A27EDF677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Reservas de Terras Raras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Reservas!$B$136</c:f>
              <c:strCache>
                <c:ptCount val="1"/>
                <c:pt idx="0">
                  <c:v>Reservas de Cobalto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D2-4C14-85E2-4C570D4DBB5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6AD2-4C14-85E2-4C570D4DBB58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D2-4C14-85E2-4C570D4DBB5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6AD2-4C14-85E2-4C570D4DBB58}"/>
              </c:ext>
            </c:extLst>
          </c:dPt>
          <c:cat>
            <c:strRef>
              <c:f>Reservas!$A$177:$A$181</c:f>
              <c:strCache>
                <c:ptCount val="5"/>
                <c:pt idx="0">
                  <c:v>Outros</c:v>
                </c:pt>
                <c:pt idx="1">
                  <c:v>Australia</c:v>
                </c:pt>
                <c:pt idx="2">
                  <c:v>India</c:v>
                </c:pt>
                <c:pt idx="3">
                  <c:v>Brasil</c:v>
                </c:pt>
                <c:pt idx="4">
                  <c:v>China</c:v>
                </c:pt>
              </c:strCache>
            </c:strRef>
          </c:cat>
          <c:val>
            <c:numRef>
              <c:f>Reservas!$B$177:$B$181</c:f>
              <c:numCache>
                <c:formatCode>0%</c:formatCode>
                <c:ptCount val="5"/>
                <c:pt idx="0">
                  <c:v>0.13777777777777778</c:v>
                </c:pt>
                <c:pt idx="1">
                  <c:v>6.3333333333333339E-2</c:v>
                </c:pt>
                <c:pt idx="2">
                  <c:v>7.6666666666666661E-2</c:v>
                </c:pt>
                <c:pt idx="3">
                  <c:v>0.23333333333333334</c:v>
                </c:pt>
                <c:pt idx="4">
                  <c:v>0.48888888888888887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3A-4EC8-800F-71F08D0711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281417808"/>
        <c:axId val="1281418288"/>
      </c:barChart>
      <c:catAx>
        <c:axId val="12814178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81418288"/>
        <c:crosses val="autoZero"/>
        <c:auto val="1"/>
        <c:lblAlgn val="ctr"/>
        <c:lblOffset val="100"/>
        <c:noMultiLvlLbl val="0"/>
      </c:catAx>
      <c:valAx>
        <c:axId val="12814182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81417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t-PT" sz="1600" b="1" i="0" baseline="0">
                <a:solidFill>
                  <a:schemeClr val="tx1"/>
                </a:solidFill>
                <a:effectLst/>
                <a:latin typeface="+mn-lt"/>
              </a:rPr>
              <a:t>Valor Presente Líquido de Projetos de </a:t>
            </a:r>
            <a:r>
              <a:rPr lang="pt-PT" sz="1400" b="1" i="0" u="none" strike="noStrike" kern="1200" spc="0" baseline="0">
                <a:solidFill>
                  <a:schemeClr val="bg1"/>
                </a:solidFill>
                <a:highlight>
                  <a:srgbClr val="FFAA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ETR’s</a:t>
            </a:r>
            <a:endParaRPr lang="pt-BR" sz="1400" b="1" i="0" u="none" strike="noStrike" kern="1200" spc="0" baseline="0">
              <a:solidFill>
                <a:schemeClr val="bg1"/>
              </a:solidFill>
              <a:highlight>
                <a:srgbClr val="FFAA00"/>
              </a:highligh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pt-PT" sz="1600" b="1" i="0" baseline="0">
                <a:solidFill>
                  <a:schemeClr val="tx1"/>
                </a:solidFill>
                <a:effectLst/>
                <a:latin typeface="+mn-lt"/>
              </a:rPr>
              <a:t>(Preços médios).</a:t>
            </a:r>
            <a:endParaRPr lang="pt-BR" sz="1200">
              <a:solidFill>
                <a:schemeClr val="tx1"/>
              </a:solidFill>
              <a:effectLst/>
              <a:latin typeface="+mn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Governo (VPL, mUSD)</c:v>
                </c:pt>
              </c:strCache>
            </c:strRef>
          </c:tx>
          <c:spPr>
            <a:solidFill>
              <a:srgbClr val="FFCF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Brasil</c:v>
                </c:pt>
                <c:pt idx="1">
                  <c:v>Austrália</c:v>
                </c:pt>
                <c:pt idx="2">
                  <c:v>Canadá</c:v>
                </c:pt>
                <c:pt idx="3">
                  <c:v>Chile</c:v>
                </c:pt>
                <c:pt idx="4">
                  <c:v>Argentina</c:v>
                </c:pt>
              </c:strCache>
            </c:strRef>
          </c:cat>
          <c:val>
            <c:numRef>
              <c:f>Sheet1!$B$2:$B$6</c:f>
              <c:numCache>
                <c:formatCode>_-* #,##0_-;\-* #,##0_-;_-* "-"??_-;_-@_-</c:formatCode>
                <c:ptCount val="5"/>
                <c:pt idx="0">
                  <c:v>555.38320165613925</c:v>
                </c:pt>
                <c:pt idx="1">
                  <c:v>683</c:v>
                </c:pt>
                <c:pt idx="2">
                  <c:v>722.02969146709449</c:v>
                </c:pt>
                <c:pt idx="3">
                  <c:v>596.36192273633071</c:v>
                </c:pt>
                <c:pt idx="4">
                  <c:v>612.34405191622091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50-44A6-B216-788BAF7C7AD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Valor de Projeto (VPL, mUSD)</c:v>
                </c:pt>
              </c:strCache>
            </c:strRef>
          </c:tx>
          <c:spPr>
            <a:solidFill>
              <a:srgbClr val="009739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Brasil</c:v>
                </c:pt>
                <c:pt idx="1">
                  <c:v>Austrália</c:v>
                </c:pt>
                <c:pt idx="2">
                  <c:v>Canadá</c:v>
                </c:pt>
                <c:pt idx="3">
                  <c:v>Chile</c:v>
                </c:pt>
                <c:pt idx="4">
                  <c:v>Argentina</c:v>
                </c:pt>
              </c:strCache>
            </c:strRef>
          </c:cat>
          <c:val>
            <c:numRef>
              <c:f>Sheet1!$C$2:$C$6</c:f>
              <c:numCache>
                <c:formatCode>"$"#,##0</c:formatCode>
                <c:ptCount val="5"/>
                <c:pt idx="0">
                  <c:v>502.34317806078479</c:v>
                </c:pt>
                <c:pt idx="1">
                  <c:v>430</c:v>
                </c:pt>
                <c:pt idx="2">
                  <c:v>446.07781250761968</c:v>
                </c:pt>
                <c:pt idx="3">
                  <c:v>374.23233851563384</c:v>
                </c:pt>
                <c:pt idx="4">
                  <c:v>335.69668824982989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50-44A6-B216-788BAF7C7A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26410079"/>
        <c:axId val="26408639"/>
      </c:barChart>
      <c:catAx>
        <c:axId val="26410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26408639"/>
        <c:crosses val="autoZero"/>
        <c:auto val="1"/>
        <c:lblAlgn val="ctr"/>
        <c:lblOffset val="100"/>
        <c:noMultiLvlLbl val="0"/>
      </c:catAx>
      <c:valAx>
        <c:axId val="264086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264100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F2F1AB-F292-4317-88F9-BA4F641FFD9F}" type="doc">
      <dgm:prSet loTypeId="urn:microsoft.com/office/officeart/2005/8/layout/cycle8" loCatId="cycle" qsTypeId="urn:microsoft.com/office/officeart/2005/8/quickstyle/simple1" qsCatId="simple" csTypeId="urn:microsoft.com/office/officeart/2005/8/colors/accent2_5" csCatId="accent2" phldr="1"/>
      <dgm:spPr/>
    </dgm:pt>
    <dgm:pt modelId="{8A3C2A31-38AC-454E-940D-385F8ED0925C}">
      <dgm:prSet phldrT="[Texto]"/>
      <dgm:spPr/>
      <dgm:t>
        <a:bodyPr/>
        <a:lstStyle/>
        <a:p>
          <a:r>
            <a:rPr lang="pt-BR" b="1">
              <a:latin typeface="Arial" panose="020B0604020202020204" pitchFamily="34" charset="0"/>
              <a:cs typeface="Arial" panose="020B0604020202020204" pitchFamily="34" charset="0"/>
            </a:rPr>
            <a:t>Processamento do Minério</a:t>
          </a:r>
        </a:p>
      </dgm:t>
    </dgm:pt>
    <dgm:pt modelId="{D22F8E6E-D1D5-4267-856A-EB4418D9AB69}" type="parTrans" cxnId="{066E9CF5-2885-4257-AF3F-D541284410A3}">
      <dgm:prSet/>
      <dgm:spPr/>
      <dgm:t>
        <a:bodyPr/>
        <a:lstStyle/>
        <a:p>
          <a:endParaRPr lang="pt-BR"/>
        </a:p>
      </dgm:t>
    </dgm:pt>
    <dgm:pt modelId="{C7606127-1173-4506-B9E1-584D70E05DF2}" type="sibTrans" cxnId="{066E9CF5-2885-4257-AF3F-D541284410A3}">
      <dgm:prSet/>
      <dgm:spPr/>
      <dgm:t>
        <a:bodyPr/>
        <a:lstStyle/>
        <a:p>
          <a:endParaRPr lang="pt-BR"/>
        </a:p>
      </dgm:t>
    </dgm:pt>
    <dgm:pt modelId="{AD06EBB1-C419-49E8-82E9-5DD44B062DB0}">
      <dgm:prSet phldrT="[Texto]"/>
      <dgm:spPr/>
      <dgm:t>
        <a:bodyPr/>
        <a:lstStyle/>
        <a:p>
          <a:r>
            <a:rPr lang="pt-BR" b="1">
              <a:latin typeface="Arial" panose="020B0604020202020204" pitchFamily="34" charset="0"/>
              <a:cs typeface="Arial" panose="020B0604020202020204" pitchFamily="34" charset="0"/>
            </a:rPr>
            <a:t>Produção de Ímãs</a:t>
          </a:r>
        </a:p>
      </dgm:t>
    </dgm:pt>
    <dgm:pt modelId="{20F9C535-8880-45E5-A6E9-5876B27593C0}" type="parTrans" cxnId="{4EB5BA8B-3296-4D48-8988-BE0283648B5D}">
      <dgm:prSet/>
      <dgm:spPr/>
      <dgm:t>
        <a:bodyPr/>
        <a:lstStyle/>
        <a:p>
          <a:endParaRPr lang="pt-BR"/>
        </a:p>
      </dgm:t>
    </dgm:pt>
    <dgm:pt modelId="{1D0E35B0-83EB-41E5-9A0F-F6B86688BE84}" type="sibTrans" cxnId="{4EB5BA8B-3296-4D48-8988-BE0283648B5D}">
      <dgm:prSet/>
      <dgm:spPr/>
      <dgm:t>
        <a:bodyPr/>
        <a:lstStyle/>
        <a:p>
          <a:endParaRPr lang="pt-BR"/>
        </a:p>
      </dgm:t>
    </dgm:pt>
    <dgm:pt modelId="{277686DC-D270-4767-9299-BE10FF024A0B}">
      <dgm:prSet phldrT="[Texto]"/>
      <dgm:spPr/>
      <dgm:t>
        <a:bodyPr/>
        <a:lstStyle/>
        <a:p>
          <a:r>
            <a:rPr lang="pt-BR" b="1">
              <a:latin typeface="Arial" panose="020B0604020202020204" pitchFamily="34" charset="0"/>
              <a:cs typeface="Arial" panose="020B0604020202020204" pitchFamily="34" charset="0"/>
            </a:rPr>
            <a:t>Demanda Nacional e Internacional</a:t>
          </a:r>
        </a:p>
      </dgm:t>
    </dgm:pt>
    <dgm:pt modelId="{48581F02-DF19-47E9-B27D-220C8FD83573}" type="parTrans" cxnId="{B5FF5FC5-B3B4-453A-AB66-43A98994D87A}">
      <dgm:prSet/>
      <dgm:spPr/>
      <dgm:t>
        <a:bodyPr/>
        <a:lstStyle/>
        <a:p>
          <a:endParaRPr lang="pt-BR"/>
        </a:p>
      </dgm:t>
    </dgm:pt>
    <dgm:pt modelId="{8C1D2C4F-5B46-4109-BB78-3277968B528C}" type="sibTrans" cxnId="{B5FF5FC5-B3B4-453A-AB66-43A98994D87A}">
      <dgm:prSet/>
      <dgm:spPr/>
      <dgm:t>
        <a:bodyPr/>
        <a:lstStyle/>
        <a:p>
          <a:endParaRPr lang="pt-BR"/>
        </a:p>
      </dgm:t>
    </dgm:pt>
    <dgm:pt modelId="{043207A2-F318-4440-95FF-D155C2E72F2A}">
      <dgm:prSet phldrT="[Texto]"/>
      <dgm:spPr/>
      <dgm:t>
        <a:bodyPr/>
        <a:lstStyle/>
        <a:p>
          <a:r>
            <a:rPr lang="pt-BR" b="1">
              <a:latin typeface="Arial" panose="020B0604020202020204" pitchFamily="34" charset="0"/>
              <a:cs typeface="Arial" panose="020B0604020202020204" pitchFamily="34" charset="0"/>
            </a:rPr>
            <a:t>Extração do Minério</a:t>
          </a:r>
        </a:p>
      </dgm:t>
    </dgm:pt>
    <dgm:pt modelId="{498380AA-508E-4493-B4E8-C2E402247EC4}" type="parTrans" cxnId="{0C8687DE-A633-4FE0-8E78-86756FB8B54C}">
      <dgm:prSet/>
      <dgm:spPr/>
      <dgm:t>
        <a:bodyPr/>
        <a:lstStyle/>
        <a:p>
          <a:endParaRPr lang="pt-BR"/>
        </a:p>
      </dgm:t>
    </dgm:pt>
    <dgm:pt modelId="{3708218C-5F61-42AE-AF1F-868DEDAE420B}" type="sibTrans" cxnId="{0C8687DE-A633-4FE0-8E78-86756FB8B54C}">
      <dgm:prSet/>
      <dgm:spPr/>
      <dgm:t>
        <a:bodyPr/>
        <a:lstStyle/>
        <a:p>
          <a:endParaRPr lang="pt-BR"/>
        </a:p>
      </dgm:t>
    </dgm:pt>
    <dgm:pt modelId="{54FC6259-D9C7-47F4-A11C-9B6A7BA7F9B6}">
      <dgm:prSet phldrT="[Texto]"/>
      <dgm:spPr/>
      <dgm:t>
        <a:bodyPr/>
        <a:lstStyle/>
        <a:p>
          <a:r>
            <a:rPr lang="pt-BR" b="1">
              <a:latin typeface="Arial" panose="020B0604020202020204" pitchFamily="34" charset="0"/>
              <a:cs typeface="Arial" panose="020B0604020202020204" pitchFamily="34" charset="0"/>
            </a:rPr>
            <a:t>Reciclagem de Ímãs</a:t>
          </a:r>
        </a:p>
      </dgm:t>
    </dgm:pt>
    <dgm:pt modelId="{24A1262F-DFD0-4F1E-9A33-FC7B50CCE21B}" type="parTrans" cxnId="{9834DFBF-0D6A-4FF6-8F66-E13EF31DF5EB}">
      <dgm:prSet/>
      <dgm:spPr/>
      <dgm:t>
        <a:bodyPr/>
        <a:lstStyle/>
        <a:p>
          <a:endParaRPr lang="pt-BR"/>
        </a:p>
      </dgm:t>
    </dgm:pt>
    <dgm:pt modelId="{4F31A0B7-542A-440E-8BB5-398C0509E16F}" type="sibTrans" cxnId="{9834DFBF-0D6A-4FF6-8F66-E13EF31DF5EB}">
      <dgm:prSet/>
      <dgm:spPr/>
      <dgm:t>
        <a:bodyPr/>
        <a:lstStyle/>
        <a:p>
          <a:endParaRPr lang="pt-BR"/>
        </a:p>
      </dgm:t>
    </dgm:pt>
    <dgm:pt modelId="{3AF27F5D-65FB-4A3B-A0AF-CE761D26D697}" type="pres">
      <dgm:prSet presAssocID="{3EF2F1AB-F292-4317-88F9-BA4F641FFD9F}" presName="compositeShape" presStyleCnt="0">
        <dgm:presLayoutVars>
          <dgm:chMax val="7"/>
          <dgm:dir/>
          <dgm:resizeHandles val="exact"/>
        </dgm:presLayoutVars>
      </dgm:prSet>
      <dgm:spPr/>
    </dgm:pt>
    <dgm:pt modelId="{11D101B9-1824-4978-B1FF-305E7D03AF69}" type="pres">
      <dgm:prSet presAssocID="{3EF2F1AB-F292-4317-88F9-BA4F641FFD9F}" presName="wedge1" presStyleLbl="node1" presStyleIdx="0" presStyleCnt="5"/>
      <dgm:spPr/>
    </dgm:pt>
    <dgm:pt modelId="{FF722E62-0AFC-4C94-838C-B46D75E5BCB8}" type="pres">
      <dgm:prSet presAssocID="{3EF2F1AB-F292-4317-88F9-BA4F641FFD9F}" presName="dummy1a" presStyleCnt="0"/>
      <dgm:spPr/>
    </dgm:pt>
    <dgm:pt modelId="{28CEDF08-115E-4276-82C0-E6B32B9091BD}" type="pres">
      <dgm:prSet presAssocID="{3EF2F1AB-F292-4317-88F9-BA4F641FFD9F}" presName="dummy1b" presStyleCnt="0"/>
      <dgm:spPr/>
    </dgm:pt>
    <dgm:pt modelId="{5755A927-FF07-487D-8D21-7A4F15DE5D0C}" type="pres">
      <dgm:prSet presAssocID="{3EF2F1AB-F292-4317-88F9-BA4F641FFD9F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D0E5EDF3-B13B-4C34-9176-40BB80A0569A}" type="pres">
      <dgm:prSet presAssocID="{3EF2F1AB-F292-4317-88F9-BA4F641FFD9F}" presName="wedge2" presStyleLbl="node1" presStyleIdx="1" presStyleCnt="5"/>
      <dgm:spPr/>
    </dgm:pt>
    <dgm:pt modelId="{6BBF1DEA-B593-415A-B0C4-5F32324EE063}" type="pres">
      <dgm:prSet presAssocID="{3EF2F1AB-F292-4317-88F9-BA4F641FFD9F}" presName="dummy2a" presStyleCnt="0"/>
      <dgm:spPr/>
    </dgm:pt>
    <dgm:pt modelId="{F96A61F2-B649-49E0-BF90-CD80CA76AB27}" type="pres">
      <dgm:prSet presAssocID="{3EF2F1AB-F292-4317-88F9-BA4F641FFD9F}" presName="dummy2b" presStyleCnt="0"/>
      <dgm:spPr/>
    </dgm:pt>
    <dgm:pt modelId="{3DD7DE2D-494E-49AB-8D67-4B4FD690B599}" type="pres">
      <dgm:prSet presAssocID="{3EF2F1AB-F292-4317-88F9-BA4F641FFD9F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DA7C3A74-EE9D-47BA-B24F-81C9F0367CED}" type="pres">
      <dgm:prSet presAssocID="{3EF2F1AB-F292-4317-88F9-BA4F641FFD9F}" presName="wedge3" presStyleLbl="node1" presStyleIdx="2" presStyleCnt="5"/>
      <dgm:spPr/>
    </dgm:pt>
    <dgm:pt modelId="{790D8CB0-2469-4CDB-B174-24DDB5A76F1C}" type="pres">
      <dgm:prSet presAssocID="{3EF2F1AB-F292-4317-88F9-BA4F641FFD9F}" presName="dummy3a" presStyleCnt="0"/>
      <dgm:spPr/>
    </dgm:pt>
    <dgm:pt modelId="{77CA1DA9-6F83-4532-8E1C-0A85356E3BCE}" type="pres">
      <dgm:prSet presAssocID="{3EF2F1AB-F292-4317-88F9-BA4F641FFD9F}" presName="dummy3b" presStyleCnt="0"/>
      <dgm:spPr/>
    </dgm:pt>
    <dgm:pt modelId="{D1B7C369-DFF9-4760-96D1-8E84B853655A}" type="pres">
      <dgm:prSet presAssocID="{3EF2F1AB-F292-4317-88F9-BA4F641FFD9F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4D6D5D54-27D4-4E53-AAD8-234A3B4A5AA6}" type="pres">
      <dgm:prSet presAssocID="{3EF2F1AB-F292-4317-88F9-BA4F641FFD9F}" presName="wedge4" presStyleLbl="node1" presStyleIdx="3" presStyleCnt="5"/>
      <dgm:spPr/>
    </dgm:pt>
    <dgm:pt modelId="{FBD3A2D2-E071-44C9-A2C6-BFC4CEF98528}" type="pres">
      <dgm:prSet presAssocID="{3EF2F1AB-F292-4317-88F9-BA4F641FFD9F}" presName="dummy4a" presStyleCnt="0"/>
      <dgm:spPr/>
    </dgm:pt>
    <dgm:pt modelId="{45B734E7-4425-46A8-B109-A0D34597F903}" type="pres">
      <dgm:prSet presAssocID="{3EF2F1AB-F292-4317-88F9-BA4F641FFD9F}" presName="dummy4b" presStyleCnt="0"/>
      <dgm:spPr/>
    </dgm:pt>
    <dgm:pt modelId="{1D6F59C0-64E3-4D8E-AE46-454D689AB526}" type="pres">
      <dgm:prSet presAssocID="{3EF2F1AB-F292-4317-88F9-BA4F641FFD9F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9EE14A2C-B92B-4B1C-8A83-0FC448E7DDAB}" type="pres">
      <dgm:prSet presAssocID="{3EF2F1AB-F292-4317-88F9-BA4F641FFD9F}" presName="wedge5" presStyleLbl="node1" presStyleIdx="4" presStyleCnt="5"/>
      <dgm:spPr/>
    </dgm:pt>
    <dgm:pt modelId="{17BBF7CF-3FD9-4E9A-81E4-3D5D0300FC5F}" type="pres">
      <dgm:prSet presAssocID="{3EF2F1AB-F292-4317-88F9-BA4F641FFD9F}" presName="dummy5a" presStyleCnt="0"/>
      <dgm:spPr/>
    </dgm:pt>
    <dgm:pt modelId="{16DA342A-957D-4757-A4F5-201B5B18BC8E}" type="pres">
      <dgm:prSet presAssocID="{3EF2F1AB-F292-4317-88F9-BA4F641FFD9F}" presName="dummy5b" presStyleCnt="0"/>
      <dgm:spPr/>
    </dgm:pt>
    <dgm:pt modelId="{16301F00-AA7B-4D13-8E18-478038B15179}" type="pres">
      <dgm:prSet presAssocID="{3EF2F1AB-F292-4317-88F9-BA4F641FFD9F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  <dgm:pt modelId="{55D71C04-282B-4364-A4E5-B9D3759574DD}" type="pres">
      <dgm:prSet presAssocID="{C7606127-1173-4506-B9E1-584D70E05DF2}" presName="arrowWedge1" presStyleLbl="fgSibTrans2D1" presStyleIdx="0" presStyleCnt="5"/>
      <dgm:spPr/>
    </dgm:pt>
    <dgm:pt modelId="{FE28F5BD-6A83-466F-90AD-F70288304217}" type="pres">
      <dgm:prSet presAssocID="{1D0E35B0-83EB-41E5-9A0F-F6B86688BE84}" presName="arrowWedge2" presStyleLbl="fgSibTrans2D1" presStyleIdx="1" presStyleCnt="5"/>
      <dgm:spPr/>
    </dgm:pt>
    <dgm:pt modelId="{E7E167A2-AE49-44CF-B820-B3CE5C6E4415}" type="pres">
      <dgm:prSet presAssocID="{8C1D2C4F-5B46-4109-BB78-3277968B528C}" presName="arrowWedge3" presStyleLbl="fgSibTrans2D1" presStyleIdx="2" presStyleCnt="5"/>
      <dgm:spPr/>
    </dgm:pt>
    <dgm:pt modelId="{C58E34F4-238B-40D2-8150-5E852202A60B}" type="pres">
      <dgm:prSet presAssocID="{4F31A0B7-542A-440E-8BB5-398C0509E16F}" presName="arrowWedge4" presStyleLbl="fgSibTrans2D1" presStyleIdx="3" presStyleCnt="5"/>
      <dgm:spPr/>
    </dgm:pt>
    <dgm:pt modelId="{E036B8A0-31F0-45C8-ADCE-DD748D3BF9B9}" type="pres">
      <dgm:prSet presAssocID="{3708218C-5F61-42AE-AF1F-868DEDAE420B}" presName="arrowWedge5" presStyleLbl="fgSibTrans2D1" presStyleIdx="4" presStyleCnt="5"/>
      <dgm:spPr/>
    </dgm:pt>
  </dgm:ptLst>
  <dgm:cxnLst>
    <dgm:cxn modelId="{5CBB1D47-B842-47A0-A0AC-C58D29566162}" type="presOf" srcId="{043207A2-F318-4440-95FF-D155C2E72F2A}" destId="{16301F00-AA7B-4D13-8E18-478038B15179}" srcOrd="1" destOrd="0" presId="urn:microsoft.com/office/officeart/2005/8/layout/cycle8"/>
    <dgm:cxn modelId="{CD114F6C-B58F-4D35-8020-79AD578B8307}" type="presOf" srcId="{277686DC-D270-4767-9299-BE10FF024A0B}" destId="{D1B7C369-DFF9-4760-96D1-8E84B853655A}" srcOrd="1" destOrd="0" presId="urn:microsoft.com/office/officeart/2005/8/layout/cycle8"/>
    <dgm:cxn modelId="{90857C71-B933-4E47-A217-D2228767AB99}" type="presOf" srcId="{54FC6259-D9C7-47F4-A11C-9B6A7BA7F9B6}" destId="{1D6F59C0-64E3-4D8E-AE46-454D689AB526}" srcOrd="1" destOrd="0" presId="urn:microsoft.com/office/officeart/2005/8/layout/cycle8"/>
    <dgm:cxn modelId="{5F993754-898E-4E8D-BED1-40665DC5786B}" type="presOf" srcId="{AD06EBB1-C419-49E8-82E9-5DD44B062DB0}" destId="{D0E5EDF3-B13B-4C34-9176-40BB80A0569A}" srcOrd="0" destOrd="0" presId="urn:microsoft.com/office/officeart/2005/8/layout/cycle8"/>
    <dgm:cxn modelId="{7191E07C-2D3A-4A86-AE9B-5D0B74064091}" type="presOf" srcId="{8A3C2A31-38AC-454E-940D-385F8ED0925C}" destId="{5755A927-FF07-487D-8D21-7A4F15DE5D0C}" srcOrd="1" destOrd="0" presId="urn:microsoft.com/office/officeart/2005/8/layout/cycle8"/>
    <dgm:cxn modelId="{4EB5BA8B-3296-4D48-8988-BE0283648B5D}" srcId="{3EF2F1AB-F292-4317-88F9-BA4F641FFD9F}" destId="{AD06EBB1-C419-49E8-82E9-5DD44B062DB0}" srcOrd="1" destOrd="0" parTransId="{20F9C535-8880-45E5-A6E9-5876B27593C0}" sibTransId="{1D0E35B0-83EB-41E5-9A0F-F6B86688BE84}"/>
    <dgm:cxn modelId="{A332788E-8D0D-406B-96E4-D175814F6D9A}" type="presOf" srcId="{3EF2F1AB-F292-4317-88F9-BA4F641FFD9F}" destId="{3AF27F5D-65FB-4A3B-A0AF-CE761D26D697}" srcOrd="0" destOrd="0" presId="urn:microsoft.com/office/officeart/2005/8/layout/cycle8"/>
    <dgm:cxn modelId="{9834DFBF-0D6A-4FF6-8F66-E13EF31DF5EB}" srcId="{3EF2F1AB-F292-4317-88F9-BA4F641FFD9F}" destId="{54FC6259-D9C7-47F4-A11C-9B6A7BA7F9B6}" srcOrd="3" destOrd="0" parTransId="{24A1262F-DFD0-4F1E-9A33-FC7B50CCE21B}" sibTransId="{4F31A0B7-542A-440E-8BB5-398C0509E16F}"/>
    <dgm:cxn modelId="{B5FF5FC5-B3B4-453A-AB66-43A98994D87A}" srcId="{3EF2F1AB-F292-4317-88F9-BA4F641FFD9F}" destId="{277686DC-D270-4767-9299-BE10FF024A0B}" srcOrd="2" destOrd="0" parTransId="{48581F02-DF19-47E9-B27D-220C8FD83573}" sibTransId="{8C1D2C4F-5B46-4109-BB78-3277968B528C}"/>
    <dgm:cxn modelId="{11A83BD2-D2C6-4787-AE56-3C278E592427}" type="presOf" srcId="{043207A2-F318-4440-95FF-D155C2E72F2A}" destId="{9EE14A2C-B92B-4B1C-8A83-0FC448E7DDAB}" srcOrd="0" destOrd="0" presId="urn:microsoft.com/office/officeart/2005/8/layout/cycle8"/>
    <dgm:cxn modelId="{0C8687DE-A633-4FE0-8E78-86756FB8B54C}" srcId="{3EF2F1AB-F292-4317-88F9-BA4F641FFD9F}" destId="{043207A2-F318-4440-95FF-D155C2E72F2A}" srcOrd="4" destOrd="0" parTransId="{498380AA-508E-4493-B4E8-C2E402247EC4}" sibTransId="{3708218C-5F61-42AE-AF1F-868DEDAE420B}"/>
    <dgm:cxn modelId="{A62CE4E6-D6D3-4BA8-8D88-A5E99E836145}" type="presOf" srcId="{277686DC-D270-4767-9299-BE10FF024A0B}" destId="{DA7C3A74-EE9D-47BA-B24F-81C9F0367CED}" srcOrd="0" destOrd="0" presId="urn:microsoft.com/office/officeart/2005/8/layout/cycle8"/>
    <dgm:cxn modelId="{9E7B08E7-F6BB-41DF-BF35-C20C701D0B01}" type="presOf" srcId="{AD06EBB1-C419-49E8-82E9-5DD44B062DB0}" destId="{3DD7DE2D-494E-49AB-8D67-4B4FD690B599}" srcOrd="1" destOrd="0" presId="urn:microsoft.com/office/officeart/2005/8/layout/cycle8"/>
    <dgm:cxn modelId="{066E9CF5-2885-4257-AF3F-D541284410A3}" srcId="{3EF2F1AB-F292-4317-88F9-BA4F641FFD9F}" destId="{8A3C2A31-38AC-454E-940D-385F8ED0925C}" srcOrd="0" destOrd="0" parTransId="{D22F8E6E-D1D5-4267-856A-EB4418D9AB69}" sibTransId="{C7606127-1173-4506-B9E1-584D70E05DF2}"/>
    <dgm:cxn modelId="{F36C96F7-3A46-4AD3-9F06-FB34CAF2C65B}" type="presOf" srcId="{8A3C2A31-38AC-454E-940D-385F8ED0925C}" destId="{11D101B9-1824-4978-B1FF-305E7D03AF69}" srcOrd="0" destOrd="0" presId="urn:microsoft.com/office/officeart/2005/8/layout/cycle8"/>
    <dgm:cxn modelId="{7EF93CF8-9FB1-422F-B3B7-E79DBB72415A}" type="presOf" srcId="{54FC6259-D9C7-47F4-A11C-9B6A7BA7F9B6}" destId="{4D6D5D54-27D4-4E53-AAD8-234A3B4A5AA6}" srcOrd="0" destOrd="0" presId="urn:microsoft.com/office/officeart/2005/8/layout/cycle8"/>
    <dgm:cxn modelId="{D9F39F29-6E05-4C04-A149-F1363F9C6340}" type="presParOf" srcId="{3AF27F5D-65FB-4A3B-A0AF-CE761D26D697}" destId="{11D101B9-1824-4978-B1FF-305E7D03AF69}" srcOrd="0" destOrd="0" presId="urn:microsoft.com/office/officeart/2005/8/layout/cycle8"/>
    <dgm:cxn modelId="{94F4FAA6-91D3-42D9-883E-ABCFC118BFE2}" type="presParOf" srcId="{3AF27F5D-65FB-4A3B-A0AF-CE761D26D697}" destId="{FF722E62-0AFC-4C94-838C-B46D75E5BCB8}" srcOrd="1" destOrd="0" presId="urn:microsoft.com/office/officeart/2005/8/layout/cycle8"/>
    <dgm:cxn modelId="{54D97B04-FEFA-431A-A08F-791628A92024}" type="presParOf" srcId="{3AF27F5D-65FB-4A3B-A0AF-CE761D26D697}" destId="{28CEDF08-115E-4276-82C0-E6B32B9091BD}" srcOrd="2" destOrd="0" presId="urn:microsoft.com/office/officeart/2005/8/layout/cycle8"/>
    <dgm:cxn modelId="{CD53E576-D733-4E74-B31C-56899F502BCC}" type="presParOf" srcId="{3AF27F5D-65FB-4A3B-A0AF-CE761D26D697}" destId="{5755A927-FF07-487D-8D21-7A4F15DE5D0C}" srcOrd="3" destOrd="0" presId="urn:microsoft.com/office/officeart/2005/8/layout/cycle8"/>
    <dgm:cxn modelId="{EE884810-650C-4D1F-A4B7-F867B3E29F90}" type="presParOf" srcId="{3AF27F5D-65FB-4A3B-A0AF-CE761D26D697}" destId="{D0E5EDF3-B13B-4C34-9176-40BB80A0569A}" srcOrd="4" destOrd="0" presId="urn:microsoft.com/office/officeart/2005/8/layout/cycle8"/>
    <dgm:cxn modelId="{739AF981-CC4A-4628-9DAF-79680ED745D1}" type="presParOf" srcId="{3AF27F5D-65FB-4A3B-A0AF-CE761D26D697}" destId="{6BBF1DEA-B593-415A-B0C4-5F32324EE063}" srcOrd="5" destOrd="0" presId="urn:microsoft.com/office/officeart/2005/8/layout/cycle8"/>
    <dgm:cxn modelId="{9A3F97F5-8975-489E-B827-AD475D699F0C}" type="presParOf" srcId="{3AF27F5D-65FB-4A3B-A0AF-CE761D26D697}" destId="{F96A61F2-B649-49E0-BF90-CD80CA76AB27}" srcOrd="6" destOrd="0" presId="urn:microsoft.com/office/officeart/2005/8/layout/cycle8"/>
    <dgm:cxn modelId="{648EC50B-C8F6-41CA-A25B-E5906EAC0627}" type="presParOf" srcId="{3AF27F5D-65FB-4A3B-A0AF-CE761D26D697}" destId="{3DD7DE2D-494E-49AB-8D67-4B4FD690B599}" srcOrd="7" destOrd="0" presId="urn:microsoft.com/office/officeart/2005/8/layout/cycle8"/>
    <dgm:cxn modelId="{39A2AF8C-919A-4933-AC18-57AED83D94C6}" type="presParOf" srcId="{3AF27F5D-65FB-4A3B-A0AF-CE761D26D697}" destId="{DA7C3A74-EE9D-47BA-B24F-81C9F0367CED}" srcOrd="8" destOrd="0" presId="urn:microsoft.com/office/officeart/2005/8/layout/cycle8"/>
    <dgm:cxn modelId="{EBF579DB-FE52-497A-B658-0B04B219108C}" type="presParOf" srcId="{3AF27F5D-65FB-4A3B-A0AF-CE761D26D697}" destId="{790D8CB0-2469-4CDB-B174-24DDB5A76F1C}" srcOrd="9" destOrd="0" presId="urn:microsoft.com/office/officeart/2005/8/layout/cycle8"/>
    <dgm:cxn modelId="{C7ECFE7D-0F44-457B-AA79-D5985114DE28}" type="presParOf" srcId="{3AF27F5D-65FB-4A3B-A0AF-CE761D26D697}" destId="{77CA1DA9-6F83-4532-8E1C-0A85356E3BCE}" srcOrd="10" destOrd="0" presId="urn:microsoft.com/office/officeart/2005/8/layout/cycle8"/>
    <dgm:cxn modelId="{1F3ED7E6-9439-47A8-BBB2-3B88D82604EA}" type="presParOf" srcId="{3AF27F5D-65FB-4A3B-A0AF-CE761D26D697}" destId="{D1B7C369-DFF9-4760-96D1-8E84B853655A}" srcOrd="11" destOrd="0" presId="urn:microsoft.com/office/officeart/2005/8/layout/cycle8"/>
    <dgm:cxn modelId="{78BE61E5-9ABB-4B5D-86E6-46F4B675C2B6}" type="presParOf" srcId="{3AF27F5D-65FB-4A3B-A0AF-CE761D26D697}" destId="{4D6D5D54-27D4-4E53-AAD8-234A3B4A5AA6}" srcOrd="12" destOrd="0" presId="urn:microsoft.com/office/officeart/2005/8/layout/cycle8"/>
    <dgm:cxn modelId="{DD7593CD-0C22-4588-BE6E-5E1D1B38120D}" type="presParOf" srcId="{3AF27F5D-65FB-4A3B-A0AF-CE761D26D697}" destId="{FBD3A2D2-E071-44C9-A2C6-BFC4CEF98528}" srcOrd="13" destOrd="0" presId="urn:microsoft.com/office/officeart/2005/8/layout/cycle8"/>
    <dgm:cxn modelId="{3F440E0E-324D-4E46-B888-AD38F6F4127B}" type="presParOf" srcId="{3AF27F5D-65FB-4A3B-A0AF-CE761D26D697}" destId="{45B734E7-4425-46A8-B109-A0D34597F903}" srcOrd="14" destOrd="0" presId="urn:microsoft.com/office/officeart/2005/8/layout/cycle8"/>
    <dgm:cxn modelId="{41227A8A-5095-4F35-84DD-E6C5051F5FE9}" type="presParOf" srcId="{3AF27F5D-65FB-4A3B-A0AF-CE761D26D697}" destId="{1D6F59C0-64E3-4D8E-AE46-454D689AB526}" srcOrd="15" destOrd="0" presId="urn:microsoft.com/office/officeart/2005/8/layout/cycle8"/>
    <dgm:cxn modelId="{19792615-6CE7-4078-AED0-C3A6AA209062}" type="presParOf" srcId="{3AF27F5D-65FB-4A3B-A0AF-CE761D26D697}" destId="{9EE14A2C-B92B-4B1C-8A83-0FC448E7DDAB}" srcOrd="16" destOrd="0" presId="urn:microsoft.com/office/officeart/2005/8/layout/cycle8"/>
    <dgm:cxn modelId="{7D2F14D7-49EB-4859-8E54-2F810CE56755}" type="presParOf" srcId="{3AF27F5D-65FB-4A3B-A0AF-CE761D26D697}" destId="{17BBF7CF-3FD9-4E9A-81E4-3D5D0300FC5F}" srcOrd="17" destOrd="0" presId="urn:microsoft.com/office/officeart/2005/8/layout/cycle8"/>
    <dgm:cxn modelId="{513F8454-E2C7-4722-B0E7-0A47EF4A95DA}" type="presParOf" srcId="{3AF27F5D-65FB-4A3B-A0AF-CE761D26D697}" destId="{16DA342A-957D-4757-A4F5-201B5B18BC8E}" srcOrd="18" destOrd="0" presId="urn:microsoft.com/office/officeart/2005/8/layout/cycle8"/>
    <dgm:cxn modelId="{CB5A7F19-5215-4A5E-BFC3-5DA27895ACB0}" type="presParOf" srcId="{3AF27F5D-65FB-4A3B-A0AF-CE761D26D697}" destId="{16301F00-AA7B-4D13-8E18-478038B15179}" srcOrd="19" destOrd="0" presId="urn:microsoft.com/office/officeart/2005/8/layout/cycle8"/>
    <dgm:cxn modelId="{14785CE8-98B7-45DD-9158-22BD44DF791B}" type="presParOf" srcId="{3AF27F5D-65FB-4A3B-A0AF-CE761D26D697}" destId="{55D71C04-282B-4364-A4E5-B9D3759574DD}" srcOrd="20" destOrd="0" presId="urn:microsoft.com/office/officeart/2005/8/layout/cycle8"/>
    <dgm:cxn modelId="{FF7624AD-5F01-49A8-B668-1B0C40309C15}" type="presParOf" srcId="{3AF27F5D-65FB-4A3B-A0AF-CE761D26D697}" destId="{FE28F5BD-6A83-466F-90AD-F70288304217}" srcOrd="21" destOrd="0" presId="urn:microsoft.com/office/officeart/2005/8/layout/cycle8"/>
    <dgm:cxn modelId="{41ED5ACC-0740-4BE9-B0BE-94AB1FA68477}" type="presParOf" srcId="{3AF27F5D-65FB-4A3B-A0AF-CE761D26D697}" destId="{E7E167A2-AE49-44CF-B820-B3CE5C6E4415}" srcOrd="22" destOrd="0" presId="urn:microsoft.com/office/officeart/2005/8/layout/cycle8"/>
    <dgm:cxn modelId="{9A738408-EBEB-475C-94F2-6E3FDB3618AA}" type="presParOf" srcId="{3AF27F5D-65FB-4A3B-A0AF-CE761D26D697}" destId="{C58E34F4-238B-40D2-8150-5E852202A60B}" srcOrd="23" destOrd="0" presId="urn:microsoft.com/office/officeart/2005/8/layout/cycle8"/>
    <dgm:cxn modelId="{C8806C98-59FF-4F42-9D05-4A294317479A}" type="presParOf" srcId="{3AF27F5D-65FB-4A3B-A0AF-CE761D26D697}" destId="{E036B8A0-31F0-45C8-ADCE-DD748D3BF9B9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D101B9-1824-4978-B1FF-305E7D03AF69}">
      <dsp:nvSpPr>
        <dsp:cNvPr id="0" name=""/>
        <dsp:cNvSpPr/>
      </dsp:nvSpPr>
      <dsp:spPr>
        <a:xfrm>
          <a:off x="1852100" y="335415"/>
          <a:ext cx="4551680" cy="4551680"/>
        </a:xfrm>
        <a:prstGeom prst="pie">
          <a:avLst>
            <a:gd name="adj1" fmla="val 16200000"/>
            <a:gd name="adj2" fmla="val 2052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>
              <a:latin typeface="Arial" panose="020B0604020202020204" pitchFamily="34" charset="0"/>
              <a:cs typeface="Arial" panose="020B0604020202020204" pitchFamily="34" charset="0"/>
            </a:rPr>
            <a:t>Processamento do Minério</a:t>
          </a:r>
        </a:p>
      </dsp:txBody>
      <dsp:txXfrm>
        <a:off x="4226560" y="1100531"/>
        <a:ext cx="1463040" cy="975360"/>
      </dsp:txXfrm>
    </dsp:sp>
    <dsp:sp modelId="{D0E5EDF3-B13B-4C34-9176-40BB80A0569A}">
      <dsp:nvSpPr>
        <dsp:cNvPr id="0" name=""/>
        <dsp:cNvSpPr/>
      </dsp:nvSpPr>
      <dsp:spPr>
        <a:xfrm>
          <a:off x="1891114" y="456793"/>
          <a:ext cx="4551680" cy="4551680"/>
        </a:xfrm>
        <a:prstGeom prst="pie">
          <a:avLst>
            <a:gd name="adj1" fmla="val 20520000"/>
            <a:gd name="adj2" fmla="val 3240000"/>
          </a:avLst>
        </a:prstGeom>
        <a:solidFill>
          <a:schemeClr val="accent2">
            <a:alpha val="90000"/>
            <a:hueOff val="0"/>
            <a:satOff val="0"/>
            <a:lumOff val="0"/>
            <a:alphaOff val="-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>
              <a:latin typeface="Arial" panose="020B0604020202020204" pitchFamily="34" charset="0"/>
              <a:cs typeface="Arial" panose="020B0604020202020204" pitchFamily="34" charset="0"/>
            </a:rPr>
            <a:t>Produção de Ímãs</a:t>
          </a:r>
        </a:p>
      </dsp:txBody>
      <dsp:txXfrm>
        <a:off x="4822613" y="2536478"/>
        <a:ext cx="1354666" cy="1083733"/>
      </dsp:txXfrm>
    </dsp:sp>
    <dsp:sp modelId="{DA7C3A74-EE9D-47BA-B24F-81C9F0367CED}">
      <dsp:nvSpPr>
        <dsp:cNvPr id="0" name=""/>
        <dsp:cNvSpPr/>
      </dsp:nvSpPr>
      <dsp:spPr>
        <a:xfrm>
          <a:off x="1788159" y="531571"/>
          <a:ext cx="4551680" cy="4551680"/>
        </a:xfrm>
        <a:prstGeom prst="pie">
          <a:avLst>
            <a:gd name="adj1" fmla="val 3240000"/>
            <a:gd name="adj2" fmla="val 7560000"/>
          </a:avLst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>
              <a:latin typeface="Arial" panose="020B0604020202020204" pitchFamily="34" charset="0"/>
              <a:cs typeface="Arial" panose="020B0604020202020204" pitchFamily="34" charset="0"/>
            </a:rPr>
            <a:t>Demanda Nacional e Internacional</a:t>
          </a:r>
        </a:p>
      </dsp:txBody>
      <dsp:txXfrm>
        <a:off x="3413759" y="3728584"/>
        <a:ext cx="1300480" cy="1192106"/>
      </dsp:txXfrm>
    </dsp:sp>
    <dsp:sp modelId="{4D6D5D54-27D4-4E53-AAD8-234A3B4A5AA6}">
      <dsp:nvSpPr>
        <dsp:cNvPr id="0" name=""/>
        <dsp:cNvSpPr/>
      </dsp:nvSpPr>
      <dsp:spPr>
        <a:xfrm>
          <a:off x="1685205" y="456793"/>
          <a:ext cx="4551680" cy="4551680"/>
        </a:xfrm>
        <a:prstGeom prst="pie">
          <a:avLst>
            <a:gd name="adj1" fmla="val 7560000"/>
            <a:gd name="adj2" fmla="val 11880000"/>
          </a:avLst>
        </a:prstGeom>
        <a:solidFill>
          <a:schemeClr val="accent2">
            <a:alpha val="90000"/>
            <a:hueOff val="0"/>
            <a:satOff val="0"/>
            <a:lumOff val="0"/>
            <a:alphaOff val="-3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>
              <a:latin typeface="Arial" panose="020B0604020202020204" pitchFamily="34" charset="0"/>
              <a:cs typeface="Arial" panose="020B0604020202020204" pitchFamily="34" charset="0"/>
            </a:rPr>
            <a:t>Reciclagem de Ímãs</a:t>
          </a:r>
        </a:p>
      </dsp:txBody>
      <dsp:txXfrm>
        <a:off x="1950719" y="2536478"/>
        <a:ext cx="1354666" cy="1083733"/>
      </dsp:txXfrm>
    </dsp:sp>
    <dsp:sp modelId="{9EE14A2C-B92B-4B1C-8A83-0FC448E7DDAB}">
      <dsp:nvSpPr>
        <dsp:cNvPr id="0" name=""/>
        <dsp:cNvSpPr/>
      </dsp:nvSpPr>
      <dsp:spPr>
        <a:xfrm>
          <a:off x="1724219" y="335415"/>
          <a:ext cx="4551680" cy="4551680"/>
        </a:xfrm>
        <a:prstGeom prst="pie">
          <a:avLst>
            <a:gd name="adj1" fmla="val 11880000"/>
            <a:gd name="adj2" fmla="val 1620000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>
              <a:latin typeface="Arial" panose="020B0604020202020204" pitchFamily="34" charset="0"/>
              <a:cs typeface="Arial" panose="020B0604020202020204" pitchFamily="34" charset="0"/>
            </a:rPr>
            <a:t>Extração do Minério</a:t>
          </a:r>
        </a:p>
      </dsp:txBody>
      <dsp:txXfrm>
        <a:off x="2438399" y="1100531"/>
        <a:ext cx="1463040" cy="975360"/>
      </dsp:txXfrm>
    </dsp:sp>
    <dsp:sp modelId="{55D71C04-282B-4364-A4E5-B9D3759574DD}">
      <dsp:nvSpPr>
        <dsp:cNvPr id="0" name=""/>
        <dsp:cNvSpPr/>
      </dsp:nvSpPr>
      <dsp:spPr>
        <a:xfrm>
          <a:off x="1570115" y="53644"/>
          <a:ext cx="5115221" cy="5115221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28F5BD-6A83-466F-90AD-F70288304217}">
      <dsp:nvSpPr>
        <dsp:cNvPr id="0" name=""/>
        <dsp:cNvSpPr/>
      </dsp:nvSpPr>
      <dsp:spPr>
        <a:xfrm>
          <a:off x="1609658" y="174982"/>
          <a:ext cx="5115221" cy="5115221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2">
            <a:shade val="90000"/>
            <a:hueOff val="-10250"/>
            <a:satOff val="-1736"/>
            <a:lumOff val="80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E167A2-AE49-44CF-B820-B3CE5C6E4415}">
      <dsp:nvSpPr>
        <dsp:cNvPr id="0" name=""/>
        <dsp:cNvSpPr/>
      </dsp:nvSpPr>
      <dsp:spPr>
        <a:xfrm>
          <a:off x="1506389" y="249989"/>
          <a:ext cx="5115221" cy="5115221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2">
            <a:shade val="90000"/>
            <a:hueOff val="-20501"/>
            <a:satOff val="-3472"/>
            <a:lumOff val="1605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8E34F4-238B-40D2-8150-5E852202A60B}">
      <dsp:nvSpPr>
        <dsp:cNvPr id="0" name=""/>
        <dsp:cNvSpPr/>
      </dsp:nvSpPr>
      <dsp:spPr>
        <a:xfrm>
          <a:off x="1403119" y="174982"/>
          <a:ext cx="5115221" cy="5115221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2">
            <a:shade val="90000"/>
            <a:hueOff val="-30751"/>
            <a:satOff val="-5208"/>
            <a:lumOff val="2408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36B8A0-31F0-45C8-ADCE-DD748D3BF9B9}">
      <dsp:nvSpPr>
        <dsp:cNvPr id="0" name=""/>
        <dsp:cNvSpPr/>
      </dsp:nvSpPr>
      <dsp:spPr>
        <a:xfrm>
          <a:off x="1442663" y="53644"/>
          <a:ext cx="5115221" cy="5115221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2">
            <a:shade val="90000"/>
            <a:hueOff val="-41001"/>
            <a:satOff val="-6944"/>
            <a:lumOff val="3211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3335"/>
          </a:xfrm>
          <a:prstGeom prst="rect">
            <a:avLst/>
          </a:prstGeom>
        </p:spPr>
        <p:txBody>
          <a:bodyPr vert="horz" lIns="81159" tIns="40580" rIns="81159" bIns="40580" rtlCol="0"/>
          <a:lstStyle>
            <a:lvl1pPr algn="l">
              <a:defRPr sz="11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901500" y="0"/>
            <a:ext cx="2984870" cy="503335"/>
          </a:xfrm>
          <a:prstGeom prst="rect">
            <a:avLst/>
          </a:prstGeom>
        </p:spPr>
        <p:txBody>
          <a:bodyPr vert="horz" lIns="81159" tIns="40580" rIns="81159" bIns="40580" rtlCol="0"/>
          <a:lstStyle>
            <a:lvl1pPr algn="r">
              <a:defRPr sz="1100"/>
            </a:lvl1pPr>
          </a:lstStyle>
          <a:p>
            <a:fld id="{F01A6210-7209-4B07-A8F2-95DEA2A3074F}" type="datetimeFigureOut">
              <a:rPr lang="pt-BR" smtClean="0"/>
              <a:t>17/09/2025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1159" tIns="40580" rIns="81159" bIns="4058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8817" y="4822271"/>
            <a:ext cx="5510530" cy="3945493"/>
          </a:xfrm>
          <a:prstGeom prst="rect">
            <a:avLst/>
          </a:prstGeom>
        </p:spPr>
        <p:txBody>
          <a:bodyPr vert="horz" lIns="81159" tIns="40580" rIns="81159" bIns="4058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9516968"/>
            <a:ext cx="2984870" cy="503333"/>
          </a:xfrm>
          <a:prstGeom prst="rect">
            <a:avLst/>
          </a:prstGeom>
        </p:spPr>
        <p:txBody>
          <a:bodyPr vert="horz" lIns="81159" tIns="40580" rIns="81159" bIns="40580" rtlCol="0" anchor="b"/>
          <a:lstStyle>
            <a:lvl1pPr algn="l">
              <a:defRPr sz="11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901500" y="9516968"/>
            <a:ext cx="2984870" cy="503333"/>
          </a:xfrm>
          <a:prstGeom prst="rect">
            <a:avLst/>
          </a:prstGeom>
        </p:spPr>
        <p:txBody>
          <a:bodyPr vert="horz" lIns="81159" tIns="40580" rIns="81159" bIns="40580" rtlCol="0" anchor="b"/>
          <a:lstStyle>
            <a:lvl1pPr algn="r">
              <a:defRPr sz="1100"/>
            </a:lvl1pPr>
          </a:lstStyle>
          <a:p>
            <a:fld id="{FF27C245-6529-4F7C-86D8-5C52FDB824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4471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46ECD-734F-4141-9437-FBFDB41429BB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261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Neodímio (</a:t>
            </a:r>
            <a:r>
              <a:rPr lang="pt-BR" b="1" err="1"/>
              <a:t>Nd</a:t>
            </a:r>
            <a:r>
              <a:rPr lang="pt-BR" b="1"/>
              <a:t>)</a:t>
            </a:r>
            <a:r>
              <a:rPr lang="pt-BR"/>
              <a:t>, </a:t>
            </a:r>
            <a:r>
              <a:rPr lang="pt-BR" b="1"/>
              <a:t>Ferro (Fe)</a:t>
            </a:r>
            <a:r>
              <a:rPr lang="pt-BR"/>
              <a:t> e </a:t>
            </a:r>
            <a:r>
              <a:rPr lang="pt-BR" b="1"/>
              <a:t>Boro (B)</a:t>
            </a:r>
            <a:r>
              <a:rPr lang="pt-BR"/>
              <a:t>. Eles são também conhecidos como </a:t>
            </a:r>
            <a:r>
              <a:rPr lang="pt-BR" b="1"/>
              <a:t>ímãs de neodímio</a:t>
            </a:r>
            <a:r>
              <a:rPr lang="pt-BR"/>
              <a:t> ou, popularmente, como "</a:t>
            </a:r>
            <a:r>
              <a:rPr lang="pt-BR" err="1"/>
              <a:t>superímãs</a:t>
            </a:r>
            <a:r>
              <a:rPr lang="pt-BR"/>
              <a:t>".</a:t>
            </a:r>
          </a:p>
          <a:p>
            <a:r>
              <a:rPr lang="pt-BR"/>
              <a:t>Aplicações Práticas</a:t>
            </a:r>
          </a:p>
          <a:p>
            <a:r>
              <a:rPr lang="pt-BR"/>
              <a:t>A força e o tamanho reduzido desses ímãs os tornam essenciais em uma infinidade de tecnologias modernas:</a:t>
            </a:r>
          </a:p>
          <a:p>
            <a:r>
              <a:rPr lang="pt-BR" b="1"/>
              <a:t>Motores Elétricos:</a:t>
            </a:r>
            <a:r>
              <a:rPr lang="pt-BR"/>
              <a:t> Motores de carros elétricos e híbridos, drones, ferramentas elétricas sem fio e discos rígidos (HDD).</a:t>
            </a:r>
          </a:p>
          <a:p>
            <a:r>
              <a:rPr lang="pt-BR" b="1"/>
              <a:t>Geradores:</a:t>
            </a:r>
            <a:r>
              <a:rPr lang="pt-BR"/>
              <a:t> Especialmente em turbinas eólicas.</a:t>
            </a:r>
          </a:p>
          <a:p>
            <a:r>
              <a:rPr lang="pt-BR" b="1"/>
              <a:t>Eletrônicos de Consumo:</a:t>
            </a:r>
            <a:r>
              <a:rPr lang="pt-BR"/>
              <a:t> Alto-falantes, fones de ouvido, microfones, sensores de fechamento de telas de notebooks e smartphones.</a:t>
            </a:r>
          </a:p>
          <a:p>
            <a:r>
              <a:rPr lang="pt-BR" b="1"/>
              <a:t>Medicina:</a:t>
            </a:r>
            <a:r>
              <a:rPr lang="pt-BR"/>
              <a:t> Equipamentos de Ressonância Magnética (MRI).</a:t>
            </a:r>
          </a:p>
          <a:p>
            <a:r>
              <a:rPr lang="pt-BR" b="1"/>
              <a:t>Aplicações Industriais:</a:t>
            </a:r>
            <a:r>
              <a:rPr lang="pt-BR"/>
              <a:t> Separadores magnéticos, sistemas de levitação e fixação.</a:t>
            </a:r>
          </a:p>
          <a:p>
            <a:r>
              <a:rPr lang="pt-BR" b="1"/>
              <a:t>Brinquedos e Maquetes:</a:t>
            </a:r>
            <a:r>
              <a:rPr lang="pt-BR"/>
              <a:t> Muito usados em projetos de construção e para fixar itens em painéis.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46ECD-734F-4141-9437-FBFDB41429BB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7518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46ECD-734F-4141-9437-FBFDB41429BB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3492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3480F-3021-4BD4-71E6-AC1F3EDFA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B012ED7-53B9-F42C-0E44-9C489F926E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8632390-0DE4-C405-2AFF-B8A14FA069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i="0">
                <a:effectLst/>
                <a:latin typeface="-apple-system"/>
              </a:rPr>
              <a:t>O </a:t>
            </a:r>
            <a:r>
              <a:rPr lang="pt-BR" b="1" i="0">
                <a:effectLst/>
                <a:latin typeface="-apple-system"/>
              </a:rPr>
              <a:t>recurso</a:t>
            </a:r>
            <a:r>
              <a:rPr lang="pt-BR" b="0" i="0">
                <a:effectLst/>
                <a:latin typeface="-apple-system"/>
              </a:rPr>
              <a:t> mineral é toda depósito mineral que passou por algum método exploratório através de pesquisa mineral, principalmente por método de sondagem diamantada, e que possui uma certa confiança de conhecimento geológico do seu minério. Logicamente, existe toda uma técnica de modelamento geológico e </a:t>
            </a:r>
            <a:r>
              <a:rPr lang="pt-BR" b="0" i="0" err="1">
                <a:effectLst/>
                <a:latin typeface="-apple-system"/>
              </a:rPr>
              <a:t>geoestatistica</a:t>
            </a:r>
            <a:r>
              <a:rPr lang="pt-BR" b="0" i="0">
                <a:effectLst/>
                <a:latin typeface="-apple-system"/>
              </a:rPr>
              <a:t> específica para se estabelecer esta confiança de conhecimento. Dependendo desse conhecimento, o recurso pode ser classificado em Medido, Indicado ou Inferido, sendo que o minério inferido geralmente não é declarado como um reserva mineral nos processos de certificação.</a:t>
            </a:r>
          </a:p>
          <a:p>
            <a:endParaRPr lang="pt-BR" b="0" i="0">
              <a:solidFill>
                <a:srgbClr val="040C28"/>
              </a:solidFill>
              <a:effectLst/>
              <a:latin typeface="-apple-system"/>
            </a:endParaRPr>
          </a:p>
          <a:p>
            <a:r>
              <a:rPr lang="pt-BR" b="0" i="0">
                <a:solidFill>
                  <a:srgbClr val="040C28"/>
                </a:solidFill>
                <a:effectLst/>
                <a:latin typeface="Google Sans"/>
              </a:rPr>
              <a:t>A </a:t>
            </a:r>
            <a:r>
              <a:rPr lang="pt-BR" b="1" i="0">
                <a:solidFill>
                  <a:srgbClr val="040C28"/>
                </a:solidFill>
                <a:effectLst/>
                <a:latin typeface="Google Sans"/>
              </a:rPr>
              <a:t>reserva</a:t>
            </a:r>
            <a:r>
              <a:rPr lang="pt-BR" b="0" i="0">
                <a:solidFill>
                  <a:srgbClr val="040C28"/>
                </a:solidFill>
                <a:effectLst/>
                <a:latin typeface="Google Sans"/>
              </a:rPr>
              <a:t> é a parte do recurso mineral com </a:t>
            </a:r>
            <a:r>
              <a:rPr lang="pt-BR" b="1" i="0">
                <a:solidFill>
                  <a:srgbClr val="040C28"/>
                </a:solidFill>
                <a:effectLst/>
                <a:latin typeface="Google Sans"/>
              </a:rPr>
              <a:t>viabilidade técnica e econômica</a:t>
            </a:r>
            <a:r>
              <a:rPr lang="pt-BR" b="0" i="0">
                <a:solidFill>
                  <a:srgbClr val="040C28"/>
                </a:solidFill>
                <a:effectLst/>
                <a:latin typeface="Google Sans"/>
              </a:rPr>
              <a:t>, além de maturidade dos demais </a:t>
            </a:r>
            <a:r>
              <a:rPr lang="pt-BR" b="0" i="0" err="1">
                <a:solidFill>
                  <a:srgbClr val="040C28"/>
                </a:solidFill>
                <a:effectLst/>
                <a:latin typeface="Google Sans"/>
              </a:rPr>
              <a:t>MFs</a:t>
            </a:r>
            <a:r>
              <a:rPr lang="pt-BR" b="0" i="0">
                <a:solidFill>
                  <a:srgbClr val="040C28"/>
                </a:solidFill>
                <a:effectLst/>
                <a:latin typeface="Google Sans"/>
              </a:rPr>
              <a:t>, como legal, ambiental, social etc</a:t>
            </a:r>
            <a:r>
              <a:rPr lang="pt-BR" b="0" i="0">
                <a:solidFill>
                  <a:srgbClr val="202124"/>
                </a:solidFill>
                <a:effectLst/>
                <a:latin typeface="Google Sans"/>
              </a:rPr>
              <a:t>. Baseado na classificação do recurso mineral (medido e indicado) e na confiança e maturidade desses </a:t>
            </a:r>
            <a:r>
              <a:rPr lang="pt-BR" b="0" i="0" err="1">
                <a:solidFill>
                  <a:srgbClr val="202124"/>
                </a:solidFill>
                <a:effectLst/>
                <a:latin typeface="Google Sans"/>
              </a:rPr>
              <a:t>MFs</a:t>
            </a:r>
            <a:r>
              <a:rPr lang="pt-BR" b="0" i="0">
                <a:solidFill>
                  <a:srgbClr val="202124"/>
                </a:solidFill>
                <a:effectLst/>
                <a:latin typeface="Google Sans"/>
              </a:rPr>
              <a:t>, a reserva é classificada em provada ou provável.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5E66B25-1EA1-3279-81AE-418CDB4936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46ECD-734F-4141-9437-FBFDB41429BB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0502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i="0">
                <a:effectLst/>
                <a:latin typeface="-apple-system"/>
              </a:rPr>
              <a:t>O </a:t>
            </a:r>
            <a:r>
              <a:rPr lang="pt-BR" b="1" i="0">
                <a:effectLst/>
                <a:latin typeface="-apple-system"/>
              </a:rPr>
              <a:t>recurso</a:t>
            </a:r>
            <a:r>
              <a:rPr lang="pt-BR" b="0" i="0">
                <a:effectLst/>
                <a:latin typeface="-apple-system"/>
              </a:rPr>
              <a:t> mineral é toda depósito mineral que passou por algum método exploratório através de pesquisa mineral, principalmente por método de sondagem diamantada, e que possui uma certa confiança de conhecimento geológico do seu minério. Logicamente, existe toda uma técnica de modelamento geológico e </a:t>
            </a:r>
            <a:r>
              <a:rPr lang="pt-BR" b="0" i="0" err="1">
                <a:effectLst/>
                <a:latin typeface="-apple-system"/>
              </a:rPr>
              <a:t>geoestatistica</a:t>
            </a:r>
            <a:r>
              <a:rPr lang="pt-BR" b="0" i="0">
                <a:effectLst/>
                <a:latin typeface="-apple-system"/>
              </a:rPr>
              <a:t> específica para se estabelecer esta confiança de conhecimento. Dependendo desse conhecimento, o recurso pode ser classificado em Medido, Indicado ou Inferido, sendo que o minério inferido geralmente não é declarado como um reserva mineral nos processos de certificação.</a:t>
            </a:r>
          </a:p>
          <a:p>
            <a:endParaRPr lang="pt-BR" b="0" i="0">
              <a:solidFill>
                <a:srgbClr val="040C28"/>
              </a:solidFill>
              <a:effectLst/>
              <a:latin typeface="-apple-system"/>
            </a:endParaRPr>
          </a:p>
          <a:p>
            <a:r>
              <a:rPr lang="pt-BR" b="0" i="0">
                <a:solidFill>
                  <a:srgbClr val="040C28"/>
                </a:solidFill>
                <a:effectLst/>
                <a:latin typeface="Google Sans"/>
              </a:rPr>
              <a:t>A </a:t>
            </a:r>
            <a:r>
              <a:rPr lang="pt-BR" b="1" i="0">
                <a:solidFill>
                  <a:srgbClr val="040C28"/>
                </a:solidFill>
                <a:effectLst/>
                <a:latin typeface="Google Sans"/>
              </a:rPr>
              <a:t>reserva</a:t>
            </a:r>
            <a:r>
              <a:rPr lang="pt-BR" b="0" i="0">
                <a:solidFill>
                  <a:srgbClr val="040C28"/>
                </a:solidFill>
                <a:effectLst/>
                <a:latin typeface="Google Sans"/>
              </a:rPr>
              <a:t> é a parte do recurso mineral com viabilidade técnica e econômica, além de maturidade dos demais </a:t>
            </a:r>
            <a:r>
              <a:rPr lang="pt-BR" b="0" i="0" err="1">
                <a:solidFill>
                  <a:srgbClr val="040C28"/>
                </a:solidFill>
                <a:effectLst/>
                <a:latin typeface="Google Sans"/>
              </a:rPr>
              <a:t>MFs</a:t>
            </a:r>
            <a:r>
              <a:rPr lang="pt-BR" b="0" i="0">
                <a:solidFill>
                  <a:srgbClr val="040C28"/>
                </a:solidFill>
                <a:effectLst/>
                <a:latin typeface="Google Sans"/>
              </a:rPr>
              <a:t>, como legal, ambiental, social etc</a:t>
            </a:r>
            <a:r>
              <a:rPr lang="pt-BR" b="0" i="0">
                <a:solidFill>
                  <a:srgbClr val="202124"/>
                </a:solidFill>
                <a:effectLst/>
                <a:latin typeface="Google Sans"/>
              </a:rPr>
              <a:t>. Baseado na classificação do recurso mineral (medido e indicado) e na confiança e maturidade desses </a:t>
            </a:r>
            <a:r>
              <a:rPr lang="pt-BR" b="0" i="0" err="1">
                <a:solidFill>
                  <a:srgbClr val="202124"/>
                </a:solidFill>
                <a:effectLst/>
                <a:latin typeface="Google Sans"/>
              </a:rPr>
              <a:t>MFs</a:t>
            </a:r>
            <a:r>
              <a:rPr lang="pt-BR" b="0" i="0">
                <a:solidFill>
                  <a:srgbClr val="202124"/>
                </a:solidFill>
                <a:effectLst/>
                <a:latin typeface="Google Sans"/>
              </a:rPr>
              <a:t>, a reserva é classificada em provada ou provável.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46ECD-734F-4141-9437-FBFDB41429BB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9844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7C245-6529-4F7C-86D8-5C52FDB824A9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9052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F3C60-AA01-A765-D8AE-940080665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6C1B139-0BF0-6DA9-692F-3BDE72A6D3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A69E387-C503-40F5-FE45-B7FB20D57B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EF51C30-04E8-9BFD-1007-DF49E6C392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7C245-6529-4F7C-86D8-5C52FDB824A9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3805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7C245-6529-4F7C-86D8-5C52FDB824A9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5951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439CA-233F-14CB-006B-807C49913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F589D4-AD7F-AC23-9602-2314AC34A0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BE590C-4705-9922-4DDD-B32BC20EFE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93FC41-21A0-A06D-BA19-63020AC5BA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52BBD2-77C1-4367-B7AA-2946E3AEAC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982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34950" y="820738"/>
            <a:ext cx="7191375" cy="40449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Centro de Inovação e Tecnologia (CIT)</a:t>
            </a:r>
          </a:p>
          <a:p>
            <a:r>
              <a:rPr lang="pt-BR"/>
              <a:t>Ímãs e Ligas de Terras Raras - ITR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FFC8F-1473-4B78-89DB-118AC7767627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1074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9841" cy="685799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3835" y="0"/>
            <a:ext cx="7408163" cy="685800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890" y="7396"/>
            <a:ext cx="12167870" cy="6848475"/>
          </a:xfrm>
          <a:custGeom>
            <a:avLst/>
            <a:gdLst/>
            <a:ahLst/>
            <a:cxnLst/>
            <a:rect l="l" t="t" r="r" b="b"/>
            <a:pathLst>
              <a:path w="12167870" h="6848475">
                <a:moveTo>
                  <a:pt x="6111804" y="0"/>
                </a:moveTo>
                <a:lnTo>
                  <a:pt x="0" y="0"/>
                </a:lnTo>
                <a:lnTo>
                  <a:pt x="0" y="6847940"/>
                </a:lnTo>
                <a:lnTo>
                  <a:pt x="6154264" y="6847940"/>
                </a:lnTo>
                <a:lnTo>
                  <a:pt x="7118165" y="5199672"/>
                </a:lnTo>
                <a:lnTo>
                  <a:pt x="9131620" y="5199672"/>
                </a:lnTo>
                <a:lnTo>
                  <a:pt x="9141280" y="5182951"/>
                </a:lnTo>
                <a:lnTo>
                  <a:pt x="9221690" y="5182951"/>
                </a:lnTo>
                <a:lnTo>
                  <a:pt x="9218215" y="5176870"/>
                </a:lnTo>
                <a:lnTo>
                  <a:pt x="11198537" y="5176870"/>
                </a:lnTo>
                <a:lnTo>
                  <a:pt x="11178337" y="5141909"/>
                </a:lnTo>
                <a:lnTo>
                  <a:pt x="11185290" y="5129875"/>
                </a:lnTo>
                <a:lnTo>
                  <a:pt x="7167216" y="5129875"/>
                </a:lnTo>
                <a:lnTo>
                  <a:pt x="6202174" y="3441451"/>
                </a:lnTo>
                <a:lnTo>
                  <a:pt x="8182747" y="3441451"/>
                </a:lnTo>
                <a:lnTo>
                  <a:pt x="8162550" y="3406489"/>
                </a:lnTo>
                <a:lnTo>
                  <a:pt x="8182748" y="3371527"/>
                </a:lnTo>
                <a:lnTo>
                  <a:pt x="6157559" y="3371527"/>
                </a:lnTo>
                <a:lnTo>
                  <a:pt x="6183854" y="3326558"/>
                </a:lnTo>
                <a:lnTo>
                  <a:pt x="6102932" y="3326558"/>
                </a:lnTo>
                <a:lnTo>
                  <a:pt x="5146509" y="1670943"/>
                </a:lnTo>
                <a:lnTo>
                  <a:pt x="6111804" y="0"/>
                </a:lnTo>
                <a:close/>
              </a:path>
              <a:path w="12167870" h="6848475">
                <a:moveTo>
                  <a:pt x="9131620" y="5199672"/>
                </a:moveTo>
                <a:lnTo>
                  <a:pt x="9042799" y="5199672"/>
                </a:lnTo>
                <a:lnTo>
                  <a:pt x="8090685" y="6847940"/>
                </a:lnTo>
                <a:lnTo>
                  <a:pt x="8179407" y="6847940"/>
                </a:lnTo>
                <a:lnTo>
                  <a:pt x="9131620" y="5199672"/>
                </a:lnTo>
                <a:close/>
              </a:path>
              <a:path w="12167870" h="6848475">
                <a:moveTo>
                  <a:pt x="9221690" y="5182951"/>
                </a:moveTo>
                <a:lnTo>
                  <a:pt x="9141280" y="5182951"/>
                </a:lnTo>
                <a:lnTo>
                  <a:pt x="10092887" y="6847940"/>
                </a:lnTo>
                <a:lnTo>
                  <a:pt x="10173244" y="6847940"/>
                </a:lnTo>
                <a:lnTo>
                  <a:pt x="9221690" y="5182951"/>
                </a:lnTo>
                <a:close/>
              </a:path>
              <a:path w="12167870" h="6848475">
                <a:moveTo>
                  <a:pt x="11198537" y="5176870"/>
                </a:moveTo>
                <a:lnTo>
                  <a:pt x="11109514" y="5176870"/>
                </a:lnTo>
                <a:lnTo>
                  <a:pt x="12075063" y="6847940"/>
                </a:lnTo>
                <a:lnTo>
                  <a:pt x="12164039" y="6847940"/>
                </a:lnTo>
                <a:lnTo>
                  <a:pt x="11198537" y="5176870"/>
                </a:lnTo>
                <a:close/>
              </a:path>
              <a:path w="12167870" h="6848475">
                <a:moveTo>
                  <a:pt x="8182747" y="3441451"/>
                </a:moveTo>
                <a:lnTo>
                  <a:pt x="8093600" y="3441451"/>
                </a:lnTo>
                <a:lnTo>
                  <a:pt x="9069162" y="5129875"/>
                </a:lnTo>
                <a:lnTo>
                  <a:pt x="11185290" y="5129875"/>
                </a:lnTo>
                <a:lnTo>
                  <a:pt x="11198463" y="5107074"/>
                </a:lnTo>
                <a:lnTo>
                  <a:pt x="9173474" y="5107074"/>
                </a:lnTo>
                <a:lnTo>
                  <a:pt x="9199768" y="5062105"/>
                </a:lnTo>
                <a:lnTo>
                  <a:pt x="9118973" y="5062105"/>
                </a:lnTo>
                <a:lnTo>
                  <a:pt x="8182747" y="3441451"/>
                </a:lnTo>
                <a:close/>
              </a:path>
              <a:path w="12167870" h="6848475">
                <a:moveTo>
                  <a:pt x="12147608" y="3464252"/>
                </a:moveTo>
                <a:lnTo>
                  <a:pt x="12058840" y="3464252"/>
                </a:lnTo>
                <a:lnTo>
                  <a:pt x="11109894" y="5107074"/>
                </a:lnTo>
                <a:lnTo>
                  <a:pt x="11198463" y="5107074"/>
                </a:lnTo>
                <a:lnTo>
                  <a:pt x="12147608" y="3464252"/>
                </a:lnTo>
                <a:close/>
              </a:path>
              <a:path w="12167870" h="6848475">
                <a:moveTo>
                  <a:pt x="9221762" y="1712111"/>
                </a:moveTo>
                <a:lnTo>
                  <a:pt x="9141407" y="1712111"/>
                </a:lnTo>
                <a:lnTo>
                  <a:pt x="10098464" y="3386855"/>
                </a:lnTo>
                <a:lnTo>
                  <a:pt x="9118973" y="5062105"/>
                </a:lnTo>
                <a:lnTo>
                  <a:pt x="9199768" y="5062105"/>
                </a:lnTo>
                <a:lnTo>
                  <a:pt x="10134079" y="3464252"/>
                </a:lnTo>
                <a:lnTo>
                  <a:pt x="12147608" y="3464252"/>
                </a:lnTo>
                <a:lnTo>
                  <a:pt x="12167587" y="3429670"/>
                </a:lnTo>
                <a:lnTo>
                  <a:pt x="12167587" y="3394455"/>
                </a:lnTo>
                <a:lnTo>
                  <a:pt x="10183257" y="3394455"/>
                </a:lnTo>
                <a:lnTo>
                  <a:pt x="9221762" y="1712111"/>
                </a:lnTo>
                <a:close/>
              </a:path>
              <a:path w="12167870" h="6848475">
                <a:moveTo>
                  <a:pt x="11198538" y="1705904"/>
                </a:moveTo>
                <a:lnTo>
                  <a:pt x="11109514" y="1705904"/>
                </a:lnTo>
                <a:lnTo>
                  <a:pt x="12085076" y="3394455"/>
                </a:lnTo>
                <a:lnTo>
                  <a:pt x="12167587" y="3394455"/>
                </a:lnTo>
                <a:lnTo>
                  <a:pt x="12167587" y="3383055"/>
                </a:lnTo>
                <a:lnTo>
                  <a:pt x="11198538" y="1705904"/>
                </a:lnTo>
                <a:close/>
              </a:path>
              <a:path w="12167870" h="6848475">
                <a:moveTo>
                  <a:pt x="9131820" y="1728706"/>
                </a:moveTo>
                <a:lnTo>
                  <a:pt x="9042799" y="1728706"/>
                </a:lnTo>
                <a:lnTo>
                  <a:pt x="8093854" y="3371527"/>
                </a:lnTo>
                <a:lnTo>
                  <a:pt x="8182748" y="3371527"/>
                </a:lnTo>
                <a:lnTo>
                  <a:pt x="9131820" y="1728706"/>
                </a:lnTo>
                <a:close/>
              </a:path>
              <a:path w="12167870" h="6848475">
                <a:moveTo>
                  <a:pt x="6219158" y="0"/>
                </a:moveTo>
                <a:lnTo>
                  <a:pt x="6138674" y="0"/>
                </a:lnTo>
                <a:lnTo>
                  <a:pt x="7082423" y="1651435"/>
                </a:lnTo>
                <a:lnTo>
                  <a:pt x="6102932" y="3326558"/>
                </a:lnTo>
                <a:lnTo>
                  <a:pt x="6183854" y="3326558"/>
                </a:lnTo>
                <a:lnTo>
                  <a:pt x="7118165" y="1728706"/>
                </a:lnTo>
                <a:lnTo>
                  <a:pt x="9131820" y="1728706"/>
                </a:lnTo>
                <a:lnTo>
                  <a:pt x="9141407" y="1712111"/>
                </a:lnTo>
                <a:lnTo>
                  <a:pt x="9221762" y="1712111"/>
                </a:lnTo>
                <a:lnTo>
                  <a:pt x="9218215" y="1705904"/>
                </a:lnTo>
                <a:lnTo>
                  <a:pt x="11198538" y="1705904"/>
                </a:lnTo>
                <a:lnTo>
                  <a:pt x="11178337" y="1670943"/>
                </a:lnTo>
                <a:lnTo>
                  <a:pt x="11185217" y="1659035"/>
                </a:lnTo>
                <a:lnTo>
                  <a:pt x="7167343" y="1659035"/>
                </a:lnTo>
                <a:lnTo>
                  <a:pt x="6219158" y="0"/>
                </a:lnTo>
                <a:close/>
              </a:path>
              <a:path w="12167870" h="6848475">
                <a:moveTo>
                  <a:pt x="8199813" y="0"/>
                </a:moveTo>
                <a:lnTo>
                  <a:pt x="8110711" y="0"/>
                </a:lnTo>
                <a:lnTo>
                  <a:pt x="9069162" y="1659035"/>
                </a:lnTo>
                <a:lnTo>
                  <a:pt x="11185217" y="1659035"/>
                </a:lnTo>
                <a:lnTo>
                  <a:pt x="11198391" y="1636234"/>
                </a:lnTo>
                <a:lnTo>
                  <a:pt x="9173474" y="1636234"/>
                </a:lnTo>
                <a:lnTo>
                  <a:pt x="9199840" y="1591139"/>
                </a:lnTo>
                <a:lnTo>
                  <a:pt x="9118973" y="1591139"/>
                </a:lnTo>
                <a:lnTo>
                  <a:pt x="8199813" y="0"/>
                </a:lnTo>
                <a:close/>
              </a:path>
              <a:path w="12167870" h="6848475">
                <a:moveTo>
                  <a:pt x="12143759" y="0"/>
                </a:moveTo>
                <a:lnTo>
                  <a:pt x="12054784" y="0"/>
                </a:lnTo>
                <a:lnTo>
                  <a:pt x="11109768" y="1636234"/>
                </a:lnTo>
                <a:lnTo>
                  <a:pt x="11198391" y="1636234"/>
                </a:lnTo>
                <a:lnTo>
                  <a:pt x="12143759" y="0"/>
                </a:lnTo>
                <a:close/>
              </a:path>
              <a:path w="12167870" h="6848475">
                <a:moveTo>
                  <a:pt x="10130150" y="0"/>
                </a:moveTo>
                <a:lnTo>
                  <a:pt x="10049286" y="0"/>
                </a:lnTo>
                <a:lnTo>
                  <a:pt x="9118973" y="1591139"/>
                </a:lnTo>
                <a:lnTo>
                  <a:pt x="9199840" y="1591139"/>
                </a:lnTo>
                <a:lnTo>
                  <a:pt x="10130150" y="0"/>
                </a:lnTo>
                <a:close/>
              </a:path>
            </a:pathLst>
          </a:custGeom>
          <a:solidFill>
            <a:srgbClr val="110D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61544" y="2046224"/>
            <a:ext cx="5147945" cy="1390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1B55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82FA0-BAE5-48AD-A347-7485168E0376}" type="datetimeFigureOut">
              <a:rPr lang="pt-BR" smtClean="0"/>
              <a:t>17/09/2025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7C3B-91FB-49C5-9678-32016010D4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6785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1B55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1B55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5948" y="6451905"/>
            <a:ext cx="1389101" cy="183572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1732" cy="68580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16785" y="4246625"/>
            <a:ext cx="9182862" cy="2065782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17135" y="137160"/>
            <a:ext cx="3582162" cy="418338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1B55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611873"/>
            <a:ext cx="12192000" cy="246379"/>
          </a:xfrm>
          <a:custGeom>
            <a:avLst/>
            <a:gdLst/>
            <a:ahLst/>
            <a:cxnLst/>
            <a:rect l="l" t="t" r="r" b="b"/>
            <a:pathLst>
              <a:path w="12192000" h="246379">
                <a:moveTo>
                  <a:pt x="12192000" y="0"/>
                </a:moveTo>
                <a:lnTo>
                  <a:pt x="0" y="0"/>
                </a:lnTo>
                <a:lnTo>
                  <a:pt x="0" y="246125"/>
                </a:lnTo>
                <a:lnTo>
                  <a:pt x="12192000" y="246125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471BAE-0C54-3FAE-1E98-9B2B6BCE9C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1153B06-AF71-9C04-4995-E04BB879C1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7B4DFD2-9C35-EA71-735D-482F627FB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62C3-B119-45EC-BFFE-0D4EF4BAF6D3}" type="datetimeFigureOut">
              <a:rPr lang="pt-BR" smtClean="0"/>
              <a:t>17/09/2025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94E1357-BEB5-E4E1-E8D6-FF3A97CCF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BEB675F-0EFF-1313-ADFC-B9345B692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4C93B-6D77-4969-A68A-57829258E6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28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o padra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151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, Strap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1" y="651601"/>
            <a:ext cx="11162349" cy="3644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1800" b="0" kern="1200" dirty="0">
                <a:solidFill>
                  <a:srgbClr val="57575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501652" y="317503"/>
            <a:ext cx="11162349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2000" kern="1200" noProof="0" dirty="0">
                <a:solidFill>
                  <a:srgbClr val="0076A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2D7CE8-5E8D-6E12-4AAB-F0F64A3F1CE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01651" y="6564573"/>
            <a:ext cx="3685540" cy="156902"/>
          </a:xfrm>
        </p:spPr>
        <p:txBody>
          <a:bodyPr lIns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CB72A-7D07-49F7-8BAC-FA47E9D59D17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| Copyright © 2024 Deloitte Development LLC. All rights reserved.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45F885D-31F2-16D1-A30A-43F290C916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935729"/>
            <a:ext cx="12192000" cy="581867"/>
          </a:xfrm>
          <a:solidFill>
            <a:srgbClr val="75787B">
              <a:lumMod val="75000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square" lIns="457200" tIns="88900" rIns="457200" bIns="88900" rtlCol="0" anchor="ctr"/>
          <a:lstStyle>
            <a:lvl1pPr marL="0" indent="0" algn="ctr">
              <a:buNone/>
              <a:defRPr kumimoji="0" lang="en-US" sz="1200" b="0" i="0" u="none" strike="noStrike" kern="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</a:defRPr>
            </a:lvl1pPr>
            <a:lvl2pPr>
              <a:defRPr lang="en-US" sz="1800" smtClean="0">
                <a:latin typeface="+mn-lt"/>
                <a:ea typeface="+mn-ea"/>
                <a:cs typeface="+mn-cs"/>
              </a:defRPr>
            </a:lvl2pPr>
            <a:lvl3pPr>
              <a:defRPr lang="en-US" sz="1800" smtClean="0">
                <a:latin typeface="+mn-lt"/>
                <a:ea typeface="+mn-ea"/>
                <a:cs typeface="+mn-cs"/>
              </a:defRPr>
            </a:lvl3pPr>
            <a:lvl4pPr>
              <a:defRPr lang="en-US" smtClean="0">
                <a:latin typeface="+mn-lt"/>
                <a:ea typeface="+mn-ea"/>
                <a:cs typeface="+mn-cs"/>
              </a:defRPr>
            </a:lvl4pPr>
            <a:lvl5pPr>
              <a:defRPr lang="en-US">
                <a:latin typeface="+mn-lt"/>
                <a:ea typeface="+mn-ea"/>
                <a:cs typeface="+mn-cs"/>
              </a:defRPr>
            </a:lvl5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tabLst/>
            </a:pPr>
            <a:r>
              <a:rPr lang="en-US"/>
              <a:t>Insert strapline text here…</a:t>
            </a:r>
          </a:p>
        </p:txBody>
      </p:sp>
    </p:spTree>
    <p:extLst>
      <p:ext uri="{BB962C8B-B14F-4D97-AF65-F5344CB8AC3E}">
        <p14:creationId xmlns:p14="http://schemas.microsoft.com/office/powerpoint/2010/main" val="391140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78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8083" y="24257"/>
            <a:ext cx="9928225" cy="6445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1B55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78027" y="1956054"/>
            <a:ext cx="7016115" cy="1830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2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10" Type="http://schemas.openxmlformats.org/officeDocument/2006/relationships/image" Target="../media/image9.png"/><Relationship Id="rId4" Type="http://schemas.openxmlformats.org/officeDocument/2006/relationships/chart" Target="../charts/chart1.xml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1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sv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8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4.png"/><Relationship Id="rId11" Type="http://schemas.openxmlformats.org/officeDocument/2006/relationships/image" Target="../media/image86.png"/><Relationship Id="rId5" Type="http://schemas.openxmlformats.org/officeDocument/2006/relationships/image" Target="../media/image82.png"/><Relationship Id="rId10" Type="http://schemas.openxmlformats.org/officeDocument/2006/relationships/image" Target="../media/image85.png"/><Relationship Id="rId4" Type="http://schemas.openxmlformats.org/officeDocument/2006/relationships/chart" Target="../charts/chart4.xml"/><Relationship Id="rId9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jpg"/><Relationship Id="rId18" Type="http://schemas.openxmlformats.org/officeDocument/2006/relationships/image" Target="../media/image104.png"/><Relationship Id="rId3" Type="http://schemas.openxmlformats.org/officeDocument/2006/relationships/image" Target="../media/image62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03.jpg"/><Relationship Id="rId2" Type="http://schemas.openxmlformats.org/officeDocument/2006/relationships/image" Target="../media/image9.pn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jpg"/><Relationship Id="rId15" Type="http://schemas.openxmlformats.org/officeDocument/2006/relationships/image" Target="../media/image101.png"/><Relationship Id="rId10" Type="http://schemas.openxmlformats.org/officeDocument/2006/relationships/image" Target="../media/image96.jpg"/><Relationship Id="rId19" Type="http://schemas.openxmlformats.org/officeDocument/2006/relationships/image" Target="../media/image105.png"/><Relationship Id="rId4" Type="http://schemas.openxmlformats.org/officeDocument/2006/relationships/image" Target="../media/image11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0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3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08.png"/><Relationship Id="rId14" Type="http://schemas.openxmlformats.org/officeDocument/2006/relationships/image" Target="../media/image1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12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svg"/><Relationship Id="rId26" Type="http://schemas.openxmlformats.org/officeDocument/2006/relationships/image" Target="../media/image36.svg"/><Relationship Id="rId3" Type="http://schemas.openxmlformats.org/officeDocument/2006/relationships/image" Target="../media/image13.svg"/><Relationship Id="rId21" Type="http://schemas.openxmlformats.org/officeDocument/2006/relationships/image" Target="../media/image31.png"/><Relationship Id="rId7" Type="http://schemas.openxmlformats.org/officeDocument/2006/relationships/image" Target="../media/image17.svg"/><Relationship Id="rId12" Type="http://schemas.openxmlformats.org/officeDocument/2006/relationships/image" Target="../media/image22.sv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2" Type="http://schemas.openxmlformats.org/officeDocument/2006/relationships/image" Target="../media/image12.png"/><Relationship Id="rId16" Type="http://schemas.openxmlformats.org/officeDocument/2006/relationships/image" Target="../media/image26.svg"/><Relationship Id="rId20" Type="http://schemas.openxmlformats.org/officeDocument/2006/relationships/image" Target="../media/image30.svg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24" Type="http://schemas.openxmlformats.org/officeDocument/2006/relationships/image" Target="../media/image34.svg"/><Relationship Id="rId5" Type="http://schemas.openxmlformats.org/officeDocument/2006/relationships/image" Target="../media/image15.sv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28" Type="http://schemas.openxmlformats.org/officeDocument/2006/relationships/image" Target="../media/image38.sv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31" Type="http://schemas.openxmlformats.org/officeDocument/2006/relationships/image" Target="../media/image9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svg"/><Relationship Id="rId22" Type="http://schemas.openxmlformats.org/officeDocument/2006/relationships/image" Target="../media/image32.svg"/><Relationship Id="rId27" Type="http://schemas.openxmlformats.org/officeDocument/2006/relationships/image" Target="../media/image37.png"/><Relationship Id="rId30" Type="http://schemas.openxmlformats.org/officeDocument/2006/relationships/image" Target="../media/image4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9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jpe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12" Type="http://schemas.openxmlformats.org/officeDocument/2006/relationships/image" Target="../media/image60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sv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9.png"/><Relationship Id="rId10" Type="http://schemas.openxmlformats.org/officeDocument/2006/relationships/image" Target="../media/image72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0FADB-AD3F-EDF6-8189-53D8A70DC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Diagrama&#10;&#10;Descrição gerada automaticamente">
            <a:extLst>
              <a:ext uri="{FF2B5EF4-FFF2-40B4-BE49-F238E27FC236}">
                <a16:creationId xmlns:a16="http://schemas.microsoft.com/office/drawing/2014/main" id="{F54A9AF9-D820-9DA4-AB4B-3EE4B9162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8" y="9204"/>
            <a:ext cx="12192000" cy="6931152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8BDFF4F0-A714-3ECE-5001-5955034EC0D1}"/>
              </a:ext>
            </a:extLst>
          </p:cNvPr>
          <p:cNvSpPr/>
          <p:nvPr/>
        </p:nvSpPr>
        <p:spPr>
          <a:xfrm>
            <a:off x="-1" y="2655151"/>
            <a:ext cx="4905375" cy="608950"/>
          </a:xfrm>
          <a:prstGeom prst="rect">
            <a:avLst/>
          </a:prstGeom>
          <a:solidFill>
            <a:srgbClr val="FF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EF7D7D"/>
              </a:solidFill>
            </a:endParaRPr>
          </a:p>
        </p:txBody>
      </p:sp>
      <p:sp>
        <p:nvSpPr>
          <p:cNvPr id="9" name="Título 23">
            <a:extLst>
              <a:ext uri="{FF2B5EF4-FFF2-40B4-BE49-F238E27FC236}">
                <a16:creationId xmlns:a16="http://schemas.microsoft.com/office/drawing/2014/main" id="{7CE72B4E-CDED-C6ED-6DD1-C28A5E96DFFB}"/>
              </a:ext>
            </a:extLst>
          </p:cNvPr>
          <p:cNvSpPr txBox="1">
            <a:spLocks/>
          </p:cNvSpPr>
          <p:nvPr/>
        </p:nvSpPr>
        <p:spPr>
          <a:xfrm>
            <a:off x="178987" y="2706497"/>
            <a:ext cx="5124533" cy="52765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2800">
                <a:solidFill>
                  <a:srgbClr val="3A3B3B"/>
                </a:solidFill>
                <a:latin typeface="Rawline Black" panose="00000A00000000000000" pitchFamily="2" charset="0"/>
                <a:ea typeface="Cascadia Code" panose="020B0609020000020004" pitchFamily="49" charset="0"/>
                <a:cs typeface="Helvetica" panose="020B0604020202020204" pitchFamily="34" charset="0"/>
              </a:rPr>
              <a:t>MINERAIS ESTRATÉGICOS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0CB8DD15-8898-9CEE-FDE3-B980C1FDE8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92" y="-478313"/>
            <a:ext cx="2114659" cy="203845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506DD56D-FCD6-F67A-9E75-2A6601F10F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91063" y="5193294"/>
            <a:ext cx="3237463" cy="3347883"/>
          </a:xfrm>
          <a:prstGeom prst="rect">
            <a:avLst/>
          </a:prstGeom>
        </p:spPr>
      </p:pic>
      <p:pic>
        <p:nvPicPr>
          <p:cNvPr id="1026" name="Picture 2" descr="bandeira do brasil fundo transparente realista 15309530 PNG">
            <a:extLst>
              <a:ext uri="{FF2B5EF4-FFF2-40B4-BE49-F238E27FC236}">
                <a16:creationId xmlns:a16="http://schemas.microsoft.com/office/drawing/2014/main" id="{79945B63-CD99-DD87-30E0-5A1DB735C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9372">
            <a:off x="9150731" y="1537212"/>
            <a:ext cx="2248939" cy="148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9D019B7-B676-B298-E6C2-9313459922BB}"/>
              </a:ext>
            </a:extLst>
          </p:cNvPr>
          <p:cNvSpPr/>
          <p:nvPr/>
        </p:nvSpPr>
        <p:spPr>
          <a:xfrm>
            <a:off x="0" y="3264101"/>
            <a:ext cx="6248400" cy="608950"/>
          </a:xfrm>
          <a:prstGeom prst="rect">
            <a:avLst/>
          </a:prstGeom>
          <a:solidFill>
            <a:srgbClr val="163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EF7D7D"/>
              </a:solidFill>
            </a:endParaRPr>
          </a:p>
        </p:txBody>
      </p:sp>
      <p:sp>
        <p:nvSpPr>
          <p:cNvPr id="3" name="Título 23">
            <a:extLst>
              <a:ext uri="{FF2B5EF4-FFF2-40B4-BE49-F238E27FC236}">
                <a16:creationId xmlns:a16="http://schemas.microsoft.com/office/drawing/2014/main" id="{BE3F7A70-737B-C29E-48FB-405434378CCD}"/>
              </a:ext>
            </a:extLst>
          </p:cNvPr>
          <p:cNvSpPr txBox="1">
            <a:spLocks/>
          </p:cNvSpPr>
          <p:nvPr/>
        </p:nvSpPr>
        <p:spPr>
          <a:xfrm>
            <a:off x="178987" y="3293362"/>
            <a:ext cx="7657421" cy="52765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2800" b="1">
                <a:solidFill>
                  <a:schemeClr val="bg1"/>
                </a:solidFill>
                <a:latin typeface="Rawline Black" panose="00000A00000000000000" pitchFamily="2" charset="0"/>
                <a:ea typeface="Cascadia Code" panose="020B0609020000020004" pitchFamily="49" charset="0"/>
                <a:cs typeface="Helvetica" panose="020B0604020202020204" pitchFamily="34" charset="0"/>
              </a:rPr>
              <a:t>PARA A TRANSIÇÃO ENERGÉTICA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F606D8F-8535-5C69-3DE8-38ADF8765362}"/>
              </a:ext>
            </a:extLst>
          </p:cNvPr>
          <p:cNvSpPr/>
          <p:nvPr/>
        </p:nvSpPr>
        <p:spPr>
          <a:xfrm>
            <a:off x="0" y="3877056"/>
            <a:ext cx="4019550" cy="382384"/>
          </a:xfrm>
          <a:prstGeom prst="rect">
            <a:avLst/>
          </a:prstGeom>
          <a:solidFill>
            <a:srgbClr val="00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EF7D7D"/>
              </a:solidFill>
            </a:endParaRPr>
          </a:p>
        </p:txBody>
      </p:sp>
      <p:sp>
        <p:nvSpPr>
          <p:cNvPr id="7" name="Título 23">
            <a:extLst>
              <a:ext uri="{FF2B5EF4-FFF2-40B4-BE49-F238E27FC236}">
                <a16:creationId xmlns:a16="http://schemas.microsoft.com/office/drawing/2014/main" id="{19BAF506-6ECE-2B0C-B254-D52927442718}"/>
              </a:ext>
            </a:extLst>
          </p:cNvPr>
          <p:cNvSpPr txBox="1">
            <a:spLocks/>
          </p:cNvSpPr>
          <p:nvPr/>
        </p:nvSpPr>
        <p:spPr>
          <a:xfrm>
            <a:off x="178988" y="3877056"/>
            <a:ext cx="4497788" cy="3823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1800" b="1">
                <a:solidFill>
                  <a:srgbClr val="3A3B3B"/>
                </a:solidFill>
                <a:latin typeface="Rawline Light" panose="00000400000000000000" pitchFamily="2" charset="0"/>
                <a:ea typeface="Cascadia Code" panose="020B0609020000020004" pitchFamily="49" charset="0"/>
                <a:cs typeface="Helvetica" panose="020B0604020202020204" pitchFamily="34" charset="0"/>
              </a:rPr>
              <a:t>ELEMENTOS TERRAS RARAS</a:t>
            </a:r>
          </a:p>
        </p:txBody>
      </p:sp>
      <p:sp>
        <p:nvSpPr>
          <p:cNvPr id="4" name="Título 23">
            <a:extLst>
              <a:ext uri="{FF2B5EF4-FFF2-40B4-BE49-F238E27FC236}">
                <a16:creationId xmlns:a16="http://schemas.microsoft.com/office/drawing/2014/main" id="{825F5DE0-2EA8-E078-5BB1-702A2D2D570E}"/>
              </a:ext>
            </a:extLst>
          </p:cNvPr>
          <p:cNvSpPr txBox="1">
            <a:spLocks/>
          </p:cNvSpPr>
          <p:nvPr/>
        </p:nvSpPr>
        <p:spPr>
          <a:xfrm>
            <a:off x="5073359" y="3944511"/>
            <a:ext cx="1588959" cy="3548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17/09/2025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0A3CBB7-1923-BBC6-3CD0-C6CF3AD1FAD0}"/>
              </a:ext>
            </a:extLst>
          </p:cNvPr>
          <p:cNvSpPr/>
          <p:nvPr/>
        </p:nvSpPr>
        <p:spPr>
          <a:xfrm>
            <a:off x="-1" y="4465216"/>
            <a:ext cx="4227383" cy="641936"/>
          </a:xfrm>
          <a:prstGeom prst="rect">
            <a:avLst/>
          </a:prstGeom>
          <a:solidFill>
            <a:srgbClr val="465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>
              <a:solidFill>
                <a:srgbClr val="EF7D7D"/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283B195D-79A1-499E-8FCB-55BB7DF4053F}"/>
              </a:ext>
            </a:extLst>
          </p:cNvPr>
          <p:cNvSpPr/>
          <p:nvPr/>
        </p:nvSpPr>
        <p:spPr>
          <a:xfrm>
            <a:off x="4688" y="4457379"/>
            <a:ext cx="251332" cy="647161"/>
          </a:xfrm>
          <a:prstGeom prst="rect">
            <a:avLst/>
          </a:prstGeom>
          <a:solidFill>
            <a:srgbClr val="163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>
              <a:solidFill>
                <a:srgbClr val="EF7D7D"/>
              </a:solidFill>
            </a:endParaRPr>
          </a:p>
        </p:txBody>
      </p:sp>
      <p:sp>
        <p:nvSpPr>
          <p:cNvPr id="6" name="CaixaDeTexto 13">
            <a:extLst>
              <a:ext uri="{FF2B5EF4-FFF2-40B4-BE49-F238E27FC236}">
                <a16:creationId xmlns:a16="http://schemas.microsoft.com/office/drawing/2014/main" id="{59F71A8B-C302-F2BB-C58C-16F50AADC879}"/>
              </a:ext>
            </a:extLst>
          </p:cNvPr>
          <p:cNvSpPr txBox="1"/>
          <p:nvPr/>
        </p:nvSpPr>
        <p:spPr>
          <a:xfrm>
            <a:off x="157926" y="4497741"/>
            <a:ext cx="4069456" cy="53091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 err="1">
                <a:solidFill>
                  <a:schemeClr val="bg1"/>
                </a:solidFill>
                <a:latin typeface="Arial Bold"/>
              </a:rPr>
              <a:t>Diretor</a:t>
            </a:r>
            <a:r>
              <a:rPr lang="en-US" sz="1050" dirty="0">
                <a:solidFill>
                  <a:schemeClr val="bg1"/>
                </a:solidFill>
                <a:latin typeface="Arial Bold"/>
              </a:rPr>
              <a:t> do Departamento de Transformação e </a:t>
            </a:r>
            <a:r>
              <a:rPr lang="pt-BR" sz="1050" noProof="1">
                <a:solidFill>
                  <a:schemeClr val="bg1"/>
                </a:solidFill>
                <a:latin typeface="Arial Bold"/>
              </a:rPr>
              <a:t>Tecnologia</a:t>
            </a:r>
            <a:r>
              <a:rPr lang="en-US" sz="1050" dirty="0">
                <a:solidFill>
                  <a:schemeClr val="bg1"/>
                </a:solidFill>
                <a:latin typeface="Arial Bold"/>
              </a:rPr>
              <a:t> Mineral</a:t>
            </a:r>
          </a:p>
          <a:p>
            <a:r>
              <a:rPr lang="pt-BR" dirty="0">
                <a:solidFill>
                  <a:schemeClr val="bg1"/>
                </a:solidFill>
                <a:latin typeface="Arial Bold"/>
              </a:rPr>
              <a:t>Anderson Barreto Arruda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8CB593B-E495-5E0B-A714-5BE3925C12DC}"/>
              </a:ext>
            </a:extLst>
          </p:cNvPr>
          <p:cNvSpPr/>
          <p:nvPr/>
        </p:nvSpPr>
        <p:spPr>
          <a:xfrm>
            <a:off x="374252" y="5222948"/>
            <a:ext cx="4302524" cy="1200329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Uma imagem contendo Ícone&#10;&#10;O conteúdo gerado por IA pode estar incorreto.">
            <a:extLst>
              <a:ext uri="{FF2B5EF4-FFF2-40B4-BE49-F238E27FC236}">
                <a16:creationId xmlns:a16="http://schemas.microsoft.com/office/drawing/2014/main" id="{7570556C-F6C1-4F3B-BE40-102453F80C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206" y="5386661"/>
            <a:ext cx="4066046" cy="92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03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97A34-AF30-FD93-74EE-6D669468E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>
            <a:extLst>
              <a:ext uri="{FF2B5EF4-FFF2-40B4-BE49-F238E27FC236}">
                <a16:creationId xmlns:a16="http://schemas.microsoft.com/office/drawing/2014/main" id="{C42250BF-5524-08AC-F307-32540177D9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</a:blip>
          <a:stretch>
            <a:fillRect/>
          </a:stretch>
        </p:blipFill>
        <p:spPr>
          <a:xfrm>
            <a:off x="5702410" y="748516"/>
            <a:ext cx="6063763" cy="5303711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6386EF36-A9D9-EE9B-C5D6-7740B51C68FB}"/>
              </a:ext>
            </a:extLst>
          </p:cNvPr>
          <p:cNvSpPr/>
          <p:nvPr/>
        </p:nvSpPr>
        <p:spPr>
          <a:xfrm>
            <a:off x="2" y="553789"/>
            <a:ext cx="5299655" cy="570675"/>
          </a:xfrm>
          <a:prstGeom prst="rect">
            <a:avLst/>
          </a:prstGeom>
          <a:solidFill>
            <a:srgbClr val="163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>
              <a:solidFill>
                <a:schemeClr val="bg1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075E30E-8440-1CC6-526F-9D437FC41A57}"/>
              </a:ext>
            </a:extLst>
          </p:cNvPr>
          <p:cNvSpPr txBox="1"/>
          <p:nvPr/>
        </p:nvSpPr>
        <p:spPr>
          <a:xfrm>
            <a:off x="151987" y="608293"/>
            <a:ext cx="5075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ELEMENTOS TERRAS RARAS</a:t>
            </a:r>
            <a:endParaRPr lang="pt-BR" sz="2400" b="1" dirty="0">
              <a:solidFill>
                <a:srgbClr val="0095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1938DCA-0C26-A241-6F59-C7CFB4115A4F}"/>
              </a:ext>
            </a:extLst>
          </p:cNvPr>
          <p:cNvSpPr txBox="1"/>
          <p:nvPr/>
        </p:nvSpPr>
        <p:spPr>
          <a:xfrm>
            <a:off x="0" y="5913728"/>
            <a:ext cx="4114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i="1"/>
              <a:t>Fonte: IEA Global </a:t>
            </a:r>
            <a:r>
              <a:rPr lang="pt-BR" sz="1200" i="1" err="1"/>
              <a:t>Critical</a:t>
            </a:r>
            <a:r>
              <a:rPr lang="pt-BR" sz="1200" i="1"/>
              <a:t> Minerals Outlook 2025.</a:t>
            </a: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F335A4ED-525C-4139-B2D6-7093405E95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5804578"/>
              </p:ext>
            </p:extLst>
          </p:nvPr>
        </p:nvGraphicFramePr>
        <p:xfrm>
          <a:off x="425827" y="1148191"/>
          <a:ext cx="4129087" cy="2738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275AE62A-5466-4A4E-8B1D-1665E4A373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5765474"/>
              </p:ext>
            </p:extLst>
          </p:nvPr>
        </p:nvGraphicFramePr>
        <p:xfrm>
          <a:off x="33896" y="3708734"/>
          <a:ext cx="4810125" cy="2571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AE5C00EC-C5CE-40C7-9B08-1742562EEC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5746835"/>
              </p:ext>
            </p:extLst>
          </p:nvPr>
        </p:nvGraphicFramePr>
        <p:xfrm>
          <a:off x="5120587" y="755985"/>
          <a:ext cx="4572000" cy="2419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7" name="Picture 4" descr="Bandeira do Brasil – em PNG - Bandeira.net">
            <a:extLst>
              <a:ext uri="{FF2B5EF4-FFF2-40B4-BE49-F238E27FC236}">
                <a16:creationId xmlns:a16="http://schemas.microsoft.com/office/drawing/2014/main" id="{8D5E758B-0A4D-4DC1-E9DF-C16C701E3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329" y="1040845"/>
            <a:ext cx="1339283" cy="13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AAF3022-A6B7-FCC1-61FD-A01ED643B9F3}"/>
              </a:ext>
            </a:extLst>
          </p:cNvPr>
          <p:cNvSpPr txBox="1"/>
          <p:nvPr/>
        </p:nvSpPr>
        <p:spPr>
          <a:xfrm>
            <a:off x="9650147" y="2158091"/>
            <a:ext cx="19798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" panose="020B0604020202020204" pitchFamily="34" charset="0"/>
              </a:rPr>
              <a:t>2ª maior reserva</a:t>
            </a:r>
            <a:endParaRPr lang="pt-BR" sz="1351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0CCF1130-0F04-E6B8-ADC0-DD8B3695C4B4}"/>
              </a:ext>
            </a:extLst>
          </p:cNvPr>
          <p:cNvSpPr/>
          <p:nvPr/>
        </p:nvSpPr>
        <p:spPr>
          <a:xfrm>
            <a:off x="8625077" y="3732200"/>
            <a:ext cx="225280" cy="2075413"/>
          </a:xfrm>
          <a:prstGeom prst="rect">
            <a:avLst/>
          </a:prstGeom>
          <a:solidFill>
            <a:srgbClr val="FFAA00"/>
          </a:solidFill>
          <a:ln>
            <a:noFill/>
          </a:ln>
        </p:spPr>
        <p:txBody>
          <a:bodyPr spcFirstLastPara="1" wrap="square" lIns="2526188" tIns="71263" rIns="142567" bIns="71263" anchor="ctr" anchorCtr="0">
            <a:noAutofit/>
          </a:bodyPr>
          <a:lstStyle>
            <a:defPPr>
              <a:defRPr lang="pt-BR"/>
            </a:defPPr>
            <a:lvl1pPr marL="0" algn="l" defTabSz="1428293" rtl="0" eaLnBrk="1" latinLnBrk="0" hangingPunct="1">
              <a:defRPr sz="2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146" algn="l" defTabSz="1428293" rtl="0" eaLnBrk="1" latinLnBrk="0" hangingPunct="1">
              <a:defRPr sz="2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28293" algn="l" defTabSz="1428293" rtl="0" eaLnBrk="1" latinLnBrk="0" hangingPunct="1">
              <a:defRPr sz="2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42439" algn="l" defTabSz="1428293" rtl="0" eaLnBrk="1" latinLnBrk="0" hangingPunct="1">
              <a:defRPr sz="2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56586" algn="l" defTabSz="1428293" rtl="0" eaLnBrk="1" latinLnBrk="0" hangingPunct="1">
              <a:defRPr sz="2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0732" algn="l" defTabSz="1428293" rtl="0" eaLnBrk="1" latinLnBrk="0" hangingPunct="1">
              <a:defRPr sz="2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84878" algn="l" defTabSz="1428293" rtl="0" eaLnBrk="1" latinLnBrk="0" hangingPunct="1">
              <a:defRPr sz="2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99025" algn="l" defTabSz="1428293" rtl="0" eaLnBrk="1" latinLnBrk="0" hangingPunct="1">
              <a:defRPr sz="2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13171" algn="l" defTabSz="1428293" rtl="0" eaLnBrk="1" latinLnBrk="0" hangingPunct="1">
              <a:defRPr sz="2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3743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D83FBE2-841C-B652-1C8A-6E7757A8D3B6}"/>
              </a:ext>
            </a:extLst>
          </p:cNvPr>
          <p:cNvSpPr/>
          <p:nvPr/>
        </p:nvSpPr>
        <p:spPr>
          <a:xfrm>
            <a:off x="8742783" y="3783108"/>
            <a:ext cx="2887243" cy="19255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>
                <a:solidFill>
                  <a:schemeClr val="tx1"/>
                </a:solidFill>
                <a:latin typeface="Arial"/>
              </a:rPr>
              <a:t>Produção</a:t>
            </a:r>
          </a:p>
          <a:p>
            <a:r>
              <a:rPr lang="pt-BR" sz="1400" i="1">
                <a:solidFill>
                  <a:schemeClr val="tx1"/>
                </a:solidFill>
                <a:latin typeface="Arial"/>
              </a:rPr>
              <a:t>(Principais Estados)</a:t>
            </a:r>
          </a:p>
          <a:p>
            <a:endParaRPr lang="pt-BR" sz="2800">
              <a:solidFill>
                <a:schemeClr val="tx1"/>
              </a:solidFill>
              <a:latin typeface="Arial"/>
            </a:endParaRPr>
          </a:p>
          <a:p>
            <a:r>
              <a:rPr lang="pt-BR" sz="1600">
                <a:solidFill>
                  <a:schemeClr val="tx1"/>
                </a:solidFill>
                <a:latin typeface="Arial"/>
              </a:rPr>
              <a:t>GO</a:t>
            </a:r>
            <a:endParaRPr lang="pt-BR" sz="200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11" name="Picture 4" descr="Bandeira do Brasil – em PNG - Bandeira.net">
            <a:extLst>
              <a:ext uri="{FF2B5EF4-FFF2-40B4-BE49-F238E27FC236}">
                <a16:creationId xmlns:a16="http://schemas.microsoft.com/office/drawing/2014/main" id="{25399E3F-09A8-3BED-B04B-3FB8C2D21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782" y="4049932"/>
            <a:ext cx="715945" cy="69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3A2FE52D-C3A7-5CB2-EC38-AD85147522D2}"/>
              </a:ext>
            </a:extLst>
          </p:cNvPr>
          <p:cNvSpPr/>
          <p:nvPr/>
        </p:nvSpPr>
        <p:spPr>
          <a:xfrm>
            <a:off x="4877917" y="3736800"/>
            <a:ext cx="225280" cy="2075413"/>
          </a:xfrm>
          <a:prstGeom prst="rect">
            <a:avLst/>
          </a:prstGeom>
          <a:solidFill>
            <a:srgbClr val="FFAA00"/>
          </a:solidFill>
          <a:ln>
            <a:noFill/>
          </a:ln>
        </p:spPr>
        <p:txBody>
          <a:bodyPr spcFirstLastPara="1" wrap="square" lIns="2526188" tIns="71263" rIns="142567" bIns="71263" anchor="ctr" anchorCtr="0">
            <a:noAutofit/>
          </a:bodyPr>
          <a:lstStyle>
            <a:defPPr>
              <a:defRPr lang="pt-BR"/>
            </a:defPPr>
            <a:lvl1pPr marL="0" algn="l" defTabSz="1428293" rtl="0" eaLnBrk="1" latinLnBrk="0" hangingPunct="1">
              <a:defRPr sz="2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146" algn="l" defTabSz="1428293" rtl="0" eaLnBrk="1" latinLnBrk="0" hangingPunct="1">
              <a:defRPr sz="2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28293" algn="l" defTabSz="1428293" rtl="0" eaLnBrk="1" latinLnBrk="0" hangingPunct="1">
              <a:defRPr sz="2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42439" algn="l" defTabSz="1428293" rtl="0" eaLnBrk="1" latinLnBrk="0" hangingPunct="1">
              <a:defRPr sz="2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56586" algn="l" defTabSz="1428293" rtl="0" eaLnBrk="1" latinLnBrk="0" hangingPunct="1">
              <a:defRPr sz="2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0732" algn="l" defTabSz="1428293" rtl="0" eaLnBrk="1" latinLnBrk="0" hangingPunct="1">
              <a:defRPr sz="2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84878" algn="l" defTabSz="1428293" rtl="0" eaLnBrk="1" latinLnBrk="0" hangingPunct="1">
              <a:defRPr sz="2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99025" algn="l" defTabSz="1428293" rtl="0" eaLnBrk="1" latinLnBrk="0" hangingPunct="1">
              <a:defRPr sz="2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13171" algn="l" defTabSz="1428293" rtl="0" eaLnBrk="1" latinLnBrk="0" hangingPunct="1">
              <a:defRPr sz="2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3743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741C037E-7B91-A6BE-F844-EDC700D11C63}"/>
              </a:ext>
            </a:extLst>
          </p:cNvPr>
          <p:cNvSpPr/>
          <p:nvPr/>
        </p:nvSpPr>
        <p:spPr>
          <a:xfrm>
            <a:off x="4995623" y="3787708"/>
            <a:ext cx="2887243" cy="19255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dirty="0">
                <a:solidFill>
                  <a:schemeClr val="tx1"/>
                </a:solidFill>
                <a:latin typeface="Arial"/>
              </a:rPr>
              <a:t>Reservas</a:t>
            </a:r>
          </a:p>
          <a:p>
            <a:r>
              <a:rPr lang="pt-BR" sz="1400" i="1" dirty="0">
                <a:solidFill>
                  <a:schemeClr val="tx1"/>
                </a:solidFill>
                <a:latin typeface="Arial"/>
              </a:rPr>
              <a:t>(Principais Estados)</a:t>
            </a:r>
          </a:p>
          <a:p>
            <a:endParaRPr lang="pt-BR" sz="2800" dirty="0">
              <a:solidFill>
                <a:schemeClr val="tx1"/>
              </a:solidFill>
              <a:latin typeface="Arial"/>
            </a:endParaRPr>
          </a:p>
          <a:p>
            <a:r>
              <a:rPr lang="pt-BR" sz="1600" dirty="0">
                <a:solidFill>
                  <a:schemeClr val="tx1"/>
                </a:solidFill>
                <a:latin typeface="Arial"/>
              </a:rPr>
              <a:t>GO, MG, AM e BA</a:t>
            </a:r>
          </a:p>
        </p:txBody>
      </p:sp>
      <p:pic>
        <p:nvPicPr>
          <p:cNvPr id="14" name="Picture 4" descr="Bandeira do Brasil – em PNG - Bandeira.net">
            <a:extLst>
              <a:ext uri="{FF2B5EF4-FFF2-40B4-BE49-F238E27FC236}">
                <a16:creationId xmlns:a16="http://schemas.microsoft.com/office/drawing/2014/main" id="{AF2AF166-0910-CDCD-79FC-24D6120D5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945" y="4054532"/>
            <a:ext cx="715945" cy="69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m 16" descr="Uma imagem contendo Ícone&#10;&#10;O conteúdo gerado por IA pode estar incorreto.">
            <a:extLst>
              <a:ext uri="{FF2B5EF4-FFF2-40B4-BE49-F238E27FC236}">
                <a16:creationId xmlns:a16="http://schemas.microsoft.com/office/drawing/2014/main" id="{CB14FA24-6D52-CE3C-06BE-C32F924CD9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8222" y="6202115"/>
            <a:ext cx="2217604" cy="503869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DC901CCA-7817-92EF-DE26-AD993C376D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78" r="55149" b="-2099"/>
          <a:stretch>
            <a:fillRect/>
          </a:stretch>
        </p:blipFill>
        <p:spPr>
          <a:xfrm>
            <a:off x="11058711" y="-11"/>
            <a:ext cx="1110215" cy="155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8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0CCB2-5285-66C4-28B6-1E4AA32E5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F63716DC-606C-55CD-B6A4-7C148CD2CE5B}"/>
              </a:ext>
            </a:extLst>
          </p:cNvPr>
          <p:cNvSpPr/>
          <p:nvPr/>
        </p:nvSpPr>
        <p:spPr>
          <a:xfrm>
            <a:off x="2" y="553789"/>
            <a:ext cx="5299655" cy="570675"/>
          </a:xfrm>
          <a:prstGeom prst="rect">
            <a:avLst/>
          </a:prstGeom>
          <a:solidFill>
            <a:srgbClr val="163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>
              <a:solidFill>
                <a:schemeClr val="bg1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CFAF050-5936-C589-D16A-9C5D14FDC630}"/>
              </a:ext>
            </a:extLst>
          </p:cNvPr>
          <p:cNvSpPr txBox="1"/>
          <p:nvPr/>
        </p:nvSpPr>
        <p:spPr>
          <a:xfrm>
            <a:off x="151987" y="608293"/>
            <a:ext cx="2545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GEOPOLITICA</a:t>
            </a:r>
            <a:endParaRPr lang="pt-BR" sz="2400" b="1" dirty="0">
              <a:solidFill>
                <a:srgbClr val="0095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m 16" descr="Uma imagem contendo Ícone&#10;&#10;O conteúdo gerado por IA pode estar incorreto.">
            <a:extLst>
              <a:ext uri="{FF2B5EF4-FFF2-40B4-BE49-F238E27FC236}">
                <a16:creationId xmlns:a16="http://schemas.microsoft.com/office/drawing/2014/main" id="{D70D592D-8A5B-C7F3-9562-B6A24C19B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8222" y="6202115"/>
            <a:ext cx="2217604" cy="503869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D27D4F9B-A6A6-4B04-87CC-6BE76EDBDF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78" r="55149" b="-2099"/>
          <a:stretch>
            <a:fillRect/>
          </a:stretch>
        </p:blipFill>
        <p:spPr>
          <a:xfrm>
            <a:off x="11058711" y="-11"/>
            <a:ext cx="1110215" cy="1551177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508C2758-9AF6-2401-F94C-6C9D5019FE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87" y="1371600"/>
            <a:ext cx="5186419" cy="4398315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88AEC813-E237-F37E-6D83-8172AAB14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1438" y="2529831"/>
            <a:ext cx="5638772" cy="2562487"/>
          </a:xfrm>
          <a:prstGeom prst="rect">
            <a:avLst/>
          </a:prstGeom>
        </p:spPr>
      </p:pic>
      <p:pic>
        <p:nvPicPr>
          <p:cNvPr id="1028" name="Picture 4" descr="China's Rare Earth Export Restrictions: Impact on U.S. Defense &amp; Technology  — The Indo-Pacific Studies Center">
            <a:extLst>
              <a:ext uri="{FF2B5EF4-FFF2-40B4-BE49-F238E27FC236}">
                <a16:creationId xmlns:a16="http://schemas.microsoft.com/office/drawing/2014/main" id="{82D46231-E824-DF87-0C30-E1F40AD7E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406" y="511927"/>
            <a:ext cx="6019800" cy="244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009ACD2B-771D-869D-8C44-1A45B4E93E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0771" y="4976037"/>
            <a:ext cx="5517451" cy="158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6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0C45C25A-0C94-F2CA-67AC-CAC03571BA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</a:blip>
          <a:stretch>
            <a:fillRect/>
          </a:stretch>
        </p:blipFill>
        <p:spPr>
          <a:xfrm>
            <a:off x="6118713" y="512062"/>
            <a:ext cx="6063763" cy="5303711"/>
          </a:xfrm>
          <a:prstGeom prst="rect">
            <a:avLst/>
          </a:prstGeom>
        </p:spPr>
      </p:pic>
      <p:pic>
        <p:nvPicPr>
          <p:cNvPr id="3" name="Imagem 2" descr="Uma imagem contendo Ícone&#10;&#10;O conteúdo gerado por IA pode estar incorreto.">
            <a:extLst>
              <a:ext uri="{FF2B5EF4-FFF2-40B4-BE49-F238E27FC236}">
                <a16:creationId xmlns:a16="http://schemas.microsoft.com/office/drawing/2014/main" id="{18731A5C-5F19-4D93-7284-6FE415FD0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8222" y="6202115"/>
            <a:ext cx="2217604" cy="503869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AE13979A-9C6B-1393-A9C1-BB838D7E9324}"/>
              </a:ext>
            </a:extLst>
          </p:cNvPr>
          <p:cNvSpPr/>
          <p:nvPr/>
        </p:nvSpPr>
        <p:spPr>
          <a:xfrm>
            <a:off x="0" y="187960"/>
            <a:ext cx="10820400" cy="608950"/>
          </a:xfrm>
          <a:prstGeom prst="rect">
            <a:avLst/>
          </a:prstGeom>
          <a:solidFill>
            <a:srgbClr val="163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EF7D7D"/>
              </a:solidFill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02666" y="242824"/>
            <a:ext cx="10067925" cy="9355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000" spc="-20" dirty="0">
                <a:solidFill>
                  <a:schemeClr val="bg1"/>
                </a:solidFill>
                <a:latin typeface="Arial Black" panose="020B0A04020102020204" pitchFamily="34" charset="0"/>
              </a:rPr>
              <a:t>BRASIL</a:t>
            </a:r>
            <a:r>
              <a:rPr sz="3000" spc="-204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3000" dirty="0">
                <a:solidFill>
                  <a:schemeClr val="bg1"/>
                </a:solidFill>
                <a:latin typeface="Arial Black" panose="020B0A04020102020204" pitchFamily="34" charset="0"/>
              </a:rPr>
              <a:t>NO</a:t>
            </a:r>
            <a:r>
              <a:rPr sz="3000" spc="-14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3000" spc="-10" dirty="0">
                <a:solidFill>
                  <a:schemeClr val="bg1"/>
                </a:solidFill>
                <a:latin typeface="Arial Black" panose="020B0A04020102020204" pitchFamily="34" charset="0"/>
              </a:rPr>
              <a:t>QUADRO</a:t>
            </a:r>
            <a:r>
              <a:rPr sz="3000" spc="-13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3000" spc="-10" dirty="0">
                <a:solidFill>
                  <a:schemeClr val="bg1"/>
                </a:solidFill>
                <a:latin typeface="Arial Black" panose="020B0A04020102020204" pitchFamily="34" charset="0"/>
              </a:rPr>
              <a:t>DA</a:t>
            </a:r>
            <a:r>
              <a:rPr sz="3000" spc="-21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3000" spc="-20" dirty="0">
                <a:solidFill>
                  <a:schemeClr val="bg1"/>
                </a:solidFill>
                <a:latin typeface="Arial Black" panose="020B0A04020102020204" pitchFamily="34" charset="0"/>
              </a:rPr>
              <a:t>TRANSIÇÃO</a:t>
            </a:r>
            <a:r>
              <a:rPr sz="3000" spc="-14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3000" spc="-10" dirty="0">
                <a:solidFill>
                  <a:schemeClr val="bg1"/>
                </a:solidFill>
                <a:latin typeface="Arial Black" panose="020B0A04020102020204" pitchFamily="34" charset="0"/>
              </a:rPr>
              <a:t>ENERGÉTICA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243331" y="6501384"/>
            <a:ext cx="895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solidFill>
                  <a:srgbClr val="FFFFFF"/>
                </a:solidFill>
                <a:latin typeface="Arial MT"/>
                <a:cs typeface="Arial MT"/>
              </a:rPr>
              <a:t>2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2866" y="1210508"/>
            <a:ext cx="6518018" cy="4436984"/>
          </a:xfrm>
          <a:prstGeom prst="rect">
            <a:avLst/>
          </a:prstGeom>
        </p:spPr>
        <p:txBody>
          <a:bodyPr vert="horz" wrap="square" lIns="0" tIns="14922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175"/>
              </a:spcBef>
            </a:pPr>
            <a:r>
              <a:rPr sz="1800" b="1" dirty="0">
                <a:solidFill>
                  <a:schemeClr val="tx1"/>
                </a:solidFill>
                <a:latin typeface="Arial"/>
                <a:cs typeface="Arial"/>
              </a:rPr>
              <a:t>O</a:t>
            </a:r>
            <a:r>
              <a:rPr sz="1800" b="1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chemeClr val="tx1"/>
                </a:solidFill>
                <a:latin typeface="Arial"/>
                <a:cs typeface="Arial"/>
              </a:rPr>
              <a:t>Brasil</a:t>
            </a:r>
            <a:r>
              <a:rPr sz="1800" b="1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chemeClr val="tx1"/>
                </a:solidFill>
                <a:latin typeface="Arial"/>
                <a:cs typeface="Arial"/>
              </a:rPr>
              <a:t>é</a:t>
            </a:r>
            <a:r>
              <a:rPr sz="18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chemeClr val="tx1"/>
                </a:solidFill>
                <a:latin typeface="Arial"/>
                <a:cs typeface="Arial"/>
              </a:rPr>
              <a:t>um</a:t>
            </a:r>
            <a:r>
              <a:rPr sz="1800" b="1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chemeClr val="tx1"/>
                </a:solidFill>
                <a:latin typeface="Arial"/>
                <a:cs typeface="Arial"/>
              </a:rPr>
              <a:t>player</a:t>
            </a:r>
            <a:r>
              <a:rPr sz="18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chemeClr val="tx1"/>
                </a:solidFill>
                <a:latin typeface="Arial"/>
                <a:cs typeface="Arial"/>
              </a:rPr>
              <a:t>emergente</a:t>
            </a:r>
            <a:r>
              <a:rPr sz="1800" b="1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chemeClr val="tx1"/>
                </a:solidFill>
                <a:latin typeface="Arial"/>
                <a:cs typeface="Arial"/>
              </a:rPr>
              <a:t>nos</a:t>
            </a:r>
            <a:r>
              <a:rPr sz="1800" b="1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chemeClr val="tx1"/>
                </a:solidFill>
                <a:latin typeface="Arial"/>
                <a:cs typeface="Arial"/>
              </a:rPr>
              <a:t>minerais</a:t>
            </a:r>
            <a:r>
              <a:rPr sz="1800" b="1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chemeClr val="tx1"/>
                </a:solidFill>
                <a:latin typeface="Arial"/>
                <a:cs typeface="Arial"/>
              </a:rPr>
              <a:t>de</a:t>
            </a:r>
            <a:r>
              <a:rPr sz="18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chemeClr val="tx1"/>
                </a:solidFill>
                <a:latin typeface="Arial"/>
                <a:cs typeface="Arial"/>
              </a:rPr>
              <a:t>transição</a:t>
            </a:r>
            <a:endParaRPr sz="1800" b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1080"/>
              </a:spcBef>
            </a:pPr>
            <a:r>
              <a:rPr sz="1800" b="1" dirty="0">
                <a:solidFill>
                  <a:schemeClr val="tx1"/>
                </a:solidFill>
                <a:latin typeface="Arial"/>
                <a:cs typeface="Arial"/>
              </a:rPr>
              <a:t>energética</a:t>
            </a:r>
            <a:r>
              <a:rPr sz="1800" b="1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chemeClr val="tx1"/>
                </a:solidFill>
                <a:latin typeface="Arial"/>
                <a:cs typeface="Arial"/>
              </a:rPr>
              <a:t>e</a:t>
            </a:r>
            <a:r>
              <a:rPr sz="1800" b="1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chemeClr val="tx1"/>
                </a:solidFill>
                <a:latin typeface="Arial"/>
                <a:cs typeface="Arial"/>
              </a:rPr>
              <a:t>pode</a:t>
            </a:r>
            <a:r>
              <a:rPr sz="1800" b="1" spc="-3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chemeClr val="tx1"/>
                </a:solidFill>
                <a:latin typeface="Arial"/>
                <a:cs typeface="Arial"/>
              </a:rPr>
              <a:t>liderar</a:t>
            </a:r>
            <a:r>
              <a:rPr sz="1800" b="1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chemeClr val="tx1"/>
                </a:solidFill>
                <a:latin typeface="Arial"/>
                <a:cs typeface="Arial"/>
              </a:rPr>
              <a:t>esse</a:t>
            </a:r>
            <a:r>
              <a:rPr sz="1800" b="1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chemeClr val="tx1"/>
                </a:solidFill>
                <a:latin typeface="Arial"/>
                <a:cs typeface="Arial"/>
              </a:rPr>
              <a:t>mercado</a:t>
            </a:r>
            <a:r>
              <a:rPr sz="1800" b="1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chemeClr val="tx1"/>
                </a:solidFill>
                <a:latin typeface="Arial"/>
                <a:cs typeface="Arial"/>
              </a:rPr>
              <a:t>nos</a:t>
            </a:r>
            <a:r>
              <a:rPr sz="1800" b="1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chemeClr val="tx1"/>
                </a:solidFill>
                <a:latin typeface="Arial"/>
                <a:cs typeface="Arial"/>
              </a:rPr>
              <a:t>próximos</a:t>
            </a:r>
            <a:r>
              <a:rPr sz="1800" b="1" spc="-20" dirty="0">
                <a:solidFill>
                  <a:schemeClr val="tx1"/>
                </a:solidFill>
                <a:latin typeface="Arial"/>
                <a:cs typeface="Arial"/>
              </a:rPr>
              <a:t> anos</a:t>
            </a:r>
            <a:endParaRPr sz="1800" b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just">
              <a:lnSpc>
                <a:spcPct val="100000"/>
              </a:lnSpc>
              <a:spcBef>
                <a:spcPts val="1460"/>
              </a:spcBef>
            </a:pPr>
            <a:endParaRPr sz="18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91770" marR="391795" indent="-179070" algn="just">
              <a:lnSpc>
                <a:spcPct val="150000"/>
              </a:lnSpc>
              <a:buClr>
                <a:srgbClr val="FBBB0F"/>
              </a:buClr>
              <a:buFont typeface="Wingdings"/>
              <a:buChar char=""/>
              <a:tabLst>
                <a:tab pos="191770" algn="l"/>
              </a:tabLst>
            </a:pP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As</a:t>
            </a:r>
            <a:r>
              <a:rPr sz="1600" spc="-2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empresas</a:t>
            </a:r>
            <a:r>
              <a:rPr sz="1600" spc="-1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de</a:t>
            </a:r>
            <a:r>
              <a:rPr sz="1600" spc="-20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 err="1">
                <a:solidFill>
                  <a:schemeClr val="tx1"/>
                </a:solidFill>
                <a:latin typeface="Arial MT"/>
                <a:cs typeface="Arial MT"/>
              </a:rPr>
              <a:t>lítio</a:t>
            </a:r>
            <a:r>
              <a:rPr sz="1600" spc="-1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lang="pt-BR" sz="1600" dirty="0">
                <a:solidFill>
                  <a:schemeClr val="tx1"/>
                </a:solidFill>
                <a:latin typeface="Arial MT"/>
                <a:cs typeface="Arial MT"/>
              </a:rPr>
              <a:t>no Vale do Jequitinhonha </a:t>
            </a:r>
            <a:r>
              <a:rPr sz="1600" dirty="0" err="1">
                <a:solidFill>
                  <a:schemeClr val="tx1"/>
                </a:solidFill>
                <a:latin typeface="Arial MT"/>
                <a:cs typeface="Arial MT"/>
              </a:rPr>
              <a:t>abriram</a:t>
            </a:r>
            <a:r>
              <a:rPr sz="1600" spc="-1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a</a:t>
            </a:r>
            <a:r>
              <a:rPr sz="1600" spc="-20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possibilidade</a:t>
            </a:r>
            <a:r>
              <a:rPr sz="1600" spc="-3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de</a:t>
            </a:r>
            <a:r>
              <a:rPr sz="1600" spc="-25" dirty="0">
                <a:solidFill>
                  <a:schemeClr val="tx1"/>
                </a:solidFill>
                <a:latin typeface="Arial MT"/>
                <a:cs typeface="Arial MT"/>
              </a:rPr>
              <a:t> uma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nova</a:t>
            </a:r>
            <a:r>
              <a:rPr sz="1600" spc="-2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era</a:t>
            </a:r>
            <a:r>
              <a:rPr sz="1600" spc="-20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industrial</a:t>
            </a:r>
            <a:r>
              <a:rPr sz="1600" spc="-30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no</a:t>
            </a:r>
            <a:r>
              <a:rPr sz="1600" spc="-30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chemeClr val="tx1"/>
                </a:solidFill>
                <a:latin typeface="Arial MT"/>
                <a:cs typeface="Arial MT"/>
              </a:rPr>
              <a:t>Brasil.</a:t>
            </a:r>
            <a:endParaRPr sz="1600" dirty="0">
              <a:solidFill>
                <a:schemeClr val="tx1"/>
              </a:solidFill>
              <a:latin typeface="Arial MT"/>
              <a:cs typeface="Arial MT"/>
            </a:endParaRPr>
          </a:p>
          <a:p>
            <a:pPr marL="191135" indent="-178435" algn="just">
              <a:lnSpc>
                <a:spcPct val="100000"/>
              </a:lnSpc>
              <a:spcBef>
                <a:spcPts val="1260"/>
              </a:spcBef>
              <a:buClr>
                <a:srgbClr val="FBBB0F"/>
              </a:buClr>
              <a:buFont typeface="Wingdings"/>
              <a:buChar char=""/>
              <a:tabLst>
                <a:tab pos="191135" algn="l"/>
              </a:tabLst>
            </a:pP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Maioria</a:t>
            </a:r>
            <a:r>
              <a:rPr sz="1600" spc="-2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dos</a:t>
            </a:r>
            <a:r>
              <a:rPr sz="1600" spc="-2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depósitos</a:t>
            </a:r>
            <a:r>
              <a:rPr sz="1600" spc="-20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de</a:t>
            </a:r>
            <a:r>
              <a:rPr sz="1600" spc="-3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Argila</a:t>
            </a:r>
            <a:r>
              <a:rPr sz="1600" spc="-40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Iônica</a:t>
            </a:r>
            <a:r>
              <a:rPr sz="1600" spc="-20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(fora</a:t>
            </a:r>
            <a:r>
              <a:rPr sz="1600" spc="-1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da</a:t>
            </a:r>
            <a:r>
              <a:rPr sz="1600" spc="-30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China)</a:t>
            </a:r>
            <a:r>
              <a:rPr sz="1600" spc="-30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estão</a:t>
            </a:r>
            <a:r>
              <a:rPr sz="1600" spc="-3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no</a:t>
            </a:r>
            <a:r>
              <a:rPr sz="1600" spc="-20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Brasil</a:t>
            </a:r>
            <a:r>
              <a:rPr lang="pt-BR" sz="1600" dirty="0">
                <a:solidFill>
                  <a:schemeClr val="tx1"/>
                </a:solidFill>
                <a:latin typeface="Arial MT"/>
                <a:cs typeface="Arial MT"/>
              </a:rPr>
              <a:t>.</a:t>
            </a:r>
            <a:endParaRPr lang="pt-BR" sz="1600" spc="-25" dirty="0">
              <a:solidFill>
                <a:schemeClr val="tx1"/>
              </a:solidFill>
              <a:latin typeface="Arial MT"/>
              <a:cs typeface="Arial MT"/>
            </a:endParaRPr>
          </a:p>
          <a:p>
            <a:pPr marL="191135" indent="-178435" algn="just">
              <a:lnSpc>
                <a:spcPct val="100000"/>
              </a:lnSpc>
              <a:spcBef>
                <a:spcPts val="1260"/>
              </a:spcBef>
              <a:buClr>
                <a:srgbClr val="FBBB0F"/>
              </a:buClr>
              <a:buFont typeface="Wingdings"/>
              <a:buChar char=""/>
              <a:tabLst>
                <a:tab pos="191135" algn="l"/>
              </a:tabLst>
            </a:pPr>
            <a:r>
              <a:rPr lang="pt-BR" sz="1600" spc="-25" dirty="0">
                <a:solidFill>
                  <a:schemeClr val="tx1"/>
                </a:solidFill>
                <a:latin typeface="Arial MT"/>
                <a:cs typeface="Arial MT"/>
              </a:rPr>
              <a:t>Projetos como :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Meteoric,</a:t>
            </a:r>
            <a:r>
              <a:rPr sz="1600" spc="-10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Aclara,</a:t>
            </a:r>
            <a:r>
              <a:rPr sz="1600" spc="-2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Viridis,</a:t>
            </a:r>
            <a:r>
              <a:rPr sz="1600" spc="-30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Serra</a:t>
            </a:r>
            <a:r>
              <a:rPr sz="1600" spc="-2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chemeClr val="tx1"/>
                </a:solidFill>
                <a:latin typeface="Arial MT"/>
                <a:cs typeface="Arial MT"/>
              </a:rPr>
              <a:t>Verde.</a:t>
            </a:r>
            <a:endParaRPr sz="1600" dirty="0">
              <a:solidFill>
                <a:schemeClr val="tx1"/>
              </a:solidFill>
              <a:latin typeface="Arial MT"/>
              <a:cs typeface="Arial MT"/>
            </a:endParaRPr>
          </a:p>
          <a:p>
            <a:pPr marL="191135" indent="-178435" algn="just">
              <a:lnSpc>
                <a:spcPct val="100000"/>
              </a:lnSpc>
              <a:spcBef>
                <a:spcPts val="1260"/>
              </a:spcBef>
              <a:buClr>
                <a:srgbClr val="FBBB0F"/>
              </a:buClr>
              <a:buFont typeface="Wingdings"/>
              <a:buChar char=""/>
              <a:tabLst>
                <a:tab pos="191135" algn="l"/>
              </a:tabLst>
            </a:pP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Melhores</a:t>
            </a:r>
            <a:r>
              <a:rPr sz="1600" spc="-2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depósitos</a:t>
            </a:r>
            <a:r>
              <a:rPr sz="1600" spc="-30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do</a:t>
            </a:r>
            <a:r>
              <a:rPr sz="1600" spc="-2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chemeClr val="tx1"/>
                </a:solidFill>
                <a:latin typeface="Arial MT"/>
                <a:cs typeface="Arial MT"/>
              </a:rPr>
              <a:t>mundo.</a:t>
            </a:r>
            <a:endParaRPr sz="1600" dirty="0">
              <a:solidFill>
                <a:schemeClr val="tx1"/>
              </a:solidFill>
              <a:latin typeface="Arial MT"/>
              <a:cs typeface="Arial MT"/>
            </a:endParaRPr>
          </a:p>
          <a:p>
            <a:pPr marL="191135" indent="-178435" algn="just">
              <a:lnSpc>
                <a:spcPct val="100000"/>
              </a:lnSpc>
              <a:spcBef>
                <a:spcPts val="1260"/>
              </a:spcBef>
              <a:buClr>
                <a:srgbClr val="FBBB0F"/>
              </a:buClr>
              <a:buFont typeface="Wingdings"/>
              <a:buChar char=""/>
              <a:tabLst>
                <a:tab pos="191135" algn="l"/>
              </a:tabLst>
            </a:pP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Grande</a:t>
            </a:r>
            <a:r>
              <a:rPr sz="1600" spc="-20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investimento</a:t>
            </a:r>
            <a:r>
              <a:rPr sz="1600" spc="-30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em</a:t>
            </a:r>
            <a:r>
              <a:rPr sz="1600" spc="-1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exploração</a:t>
            </a:r>
            <a:r>
              <a:rPr sz="1600" spc="-40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de</a:t>
            </a:r>
            <a:r>
              <a:rPr sz="1600" spc="-30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argila</a:t>
            </a:r>
            <a:r>
              <a:rPr sz="1600" spc="-30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iônica</a:t>
            </a:r>
            <a:r>
              <a:rPr sz="1600" spc="-40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no</a:t>
            </a:r>
            <a:r>
              <a:rPr sz="1600" spc="-2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chemeClr val="tx1"/>
                </a:solidFill>
                <a:latin typeface="Arial MT"/>
                <a:cs typeface="Arial MT"/>
              </a:rPr>
              <a:t>mundo.</a:t>
            </a:r>
            <a:endParaRPr sz="1600" dirty="0">
              <a:solidFill>
                <a:schemeClr val="tx1"/>
              </a:solidFill>
              <a:latin typeface="Arial MT"/>
              <a:cs typeface="Arial MT"/>
            </a:endParaRPr>
          </a:p>
          <a:p>
            <a:pPr marL="191770" marR="5080" indent="-179070" algn="just">
              <a:lnSpc>
                <a:spcPct val="150000"/>
              </a:lnSpc>
              <a:spcBef>
                <a:spcPts val="305"/>
              </a:spcBef>
              <a:buClr>
                <a:srgbClr val="FBBB0F"/>
              </a:buClr>
              <a:buFont typeface="Wingdings"/>
              <a:buChar char=""/>
              <a:tabLst>
                <a:tab pos="191770" algn="l"/>
              </a:tabLst>
            </a:pP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Todos</a:t>
            </a:r>
            <a:r>
              <a:rPr sz="1600" spc="-20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os</a:t>
            </a:r>
            <a:r>
              <a:rPr sz="1600" spc="-20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níveis</a:t>
            </a:r>
            <a:r>
              <a:rPr sz="1600" spc="-1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de</a:t>
            </a:r>
            <a:r>
              <a:rPr sz="1600" spc="-30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governo</a:t>
            </a:r>
            <a:r>
              <a:rPr sz="1600" spc="-2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estão</a:t>
            </a:r>
            <a:r>
              <a:rPr sz="1600" spc="-1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empenhados</a:t>
            </a:r>
            <a:r>
              <a:rPr sz="1600" spc="-1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em</a:t>
            </a:r>
            <a:r>
              <a:rPr sz="1600" spc="-1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lang="en-US" sz="1600" noProof="1">
                <a:solidFill>
                  <a:schemeClr val="tx1"/>
                </a:solidFill>
                <a:latin typeface="Arial MT"/>
                <a:cs typeface="Arial MT"/>
              </a:rPr>
              <a:t>ajudar</a:t>
            </a:r>
            <a:r>
              <a:rPr sz="1600" spc="-1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as</a:t>
            </a:r>
            <a:r>
              <a:rPr lang="pt-BR" sz="1600" spc="-20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empresas</a:t>
            </a:r>
            <a:r>
              <a:rPr lang="pt-BR" sz="1600" spc="-1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spc="-50" dirty="0">
                <a:solidFill>
                  <a:schemeClr val="tx1"/>
                </a:solidFill>
                <a:latin typeface="Arial MT"/>
                <a:cs typeface="Arial MT"/>
              </a:rPr>
              <a:t>a </a:t>
            </a:r>
            <a:r>
              <a:rPr sz="1600" spc="-10" dirty="0">
                <a:solidFill>
                  <a:schemeClr val="tx1"/>
                </a:solidFill>
                <a:latin typeface="Arial MT"/>
                <a:cs typeface="Arial MT"/>
              </a:rPr>
              <a:t>desenvolverem-</a:t>
            </a:r>
            <a:r>
              <a:rPr sz="1600" spc="-25" dirty="0">
                <a:solidFill>
                  <a:schemeClr val="tx1"/>
                </a:solidFill>
                <a:latin typeface="Arial MT"/>
                <a:cs typeface="Arial MT"/>
              </a:rPr>
              <a:t>se.</a:t>
            </a:r>
            <a:endParaRPr sz="1600" dirty="0">
              <a:solidFill>
                <a:schemeClr val="tx1"/>
              </a:solidFill>
              <a:latin typeface="Arial MT"/>
              <a:cs typeface="Arial MT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B1C93468-EF0C-2689-DA89-2A579BFB28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</a:blip>
          <a:stretch>
            <a:fillRect/>
          </a:stretch>
        </p:blipFill>
        <p:spPr>
          <a:xfrm>
            <a:off x="5892063" y="368145"/>
            <a:ext cx="6063763" cy="5303711"/>
          </a:xfrm>
          <a:prstGeom prst="rect">
            <a:avLst/>
          </a:prstGeom>
        </p:spPr>
      </p:pic>
      <p:pic>
        <p:nvPicPr>
          <p:cNvPr id="24" name="Imagem 23" descr="Mapa&#10;&#10;Descrição gerada automaticamente">
            <a:extLst>
              <a:ext uri="{FF2B5EF4-FFF2-40B4-BE49-F238E27FC236}">
                <a16:creationId xmlns:a16="http://schemas.microsoft.com/office/drawing/2014/main" id="{E8FE67DE-BBD1-8AE4-69F7-1B2029D554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338159"/>
            <a:ext cx="4613300" cy="440565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1B541-A510-7AEF-2535-F07F64A30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uxograma: Dados 7">
            <a:extLst>
              <a:ext uri="{FF2B5EF4-FFF2-40B4-BE49-F238E27FC236}">
                <a16:creationId xmlns:a16="http://schemas.microsoft.com/office/drawing/2014/main" id="{B0B69114-B8A0-EBE4-2035-750AAFEE8DC2}"/>
              </a:ext>
            </a:extLst>
          </p:cNvPr>
          <p:cNvSpPr/>
          <p:nvPr/>
        </p:nvSpPr>
        <p:spPr>
          <a:xfrm flipH="1">
            <a:off x="253997" y="6116685"/>
            <a:ext cx="3719259" cy="746729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3F2F70FA-AAE8-6A46-B0EA-B49A6B9CA8C2}"/>
              </a:ext>
            </a:extLst>
          </p:cNvPr>
          <p:cNvCxnSpPr>
            <a:cxnSpLocks/>
          </p:cNvCxnSpPr>
          <p:nvPr/>
        </p:nvCxnSpPr>
        <p:spPr>
          <a:xfrm>
            <a:off x="6916418" y="1371538"/>
            <a:ext cx="0" cy="4846320"/>
          </a:xfrm>
          <a:prstGeom prst="line">
            <a:avLst/>
          </a:prstGeom>
          <a:ln w="12700">
            <a:solidFill>
              <a:srgbClr val="1E9C99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4BACFE6-F695-D311-3128-AE9535EED001}"/>
              </a:ext>
            </a:extLst>
          </p:cNvPr>
          <p:cNvCxnSpPr>
            <a:cxnSpLocks/>
          </p:cNvCxnSpPr>
          <p:nvPr/>
        </p:nvCxnSpPr>
        <p:spPr>
          <a:xfrm>
            <a:off x="499946" y="1371538"/>
            <a:ext cx="0" cy="4846320"/>
          </a:xfrm>
          <a:prstGeom prst="line">
            <a:avLst/>
          </a:prstGeom>
          <a:ln w="12700">
            <a:solidFill>
              <a:srgbClr val="1E9C99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C32E844B-9C12-E23F-A3EF-FDD701454B9B}"/>
              </a:ext>
            </a:extLst>
          </p:cNvPr>
          <p:cNvCxnSpPr>
            <a:cxnSpLocks/>
          </p:cNvCxnSpPr>
          <p:nvPr/>
        </p:nvCxnSpPr>
        <p:spPr>
          <a:xfrm>
            <a:off x="3718386" y="1371538"/>
            <a:ext cx="0" cy="4846320"/>
          </a:xfrm>
          <a:prstGeom prst="line">
            <a:avLst/>
          </a:prstGeom>
          <a:ln w="12700">
            <a:solidFill>
              <a:srgbClr val="1E9C99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DEA722BB-B64A-2361-CF54-2B654AD7D403}"/>
              </a:ext>
            </a:extLst>
          </p:cNvPr>
          <p:cNvSpPr/>
          <p:nvPr/>
        </p:nvSpPr>
        <p:spPr>
          <a:xfrm>
            <a:off x="3714802" y="1176270"/>
            <a:ext cx="3017520" cy="357052"/>
          </a:xfrm>
          <a:prstGeom prst="parallelogram">
            <a:avLst/>
          </a:prstGeom>
          <a:solidFill>
            <a:srgbClr val="FFA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Especificações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611D1F-D85C-F49D-6EDA-DD21B031CE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3528" y="931039"/>
            <a:ext cx="11162349" cy="364400"/>
          </a:xfrm>
        </p:spPr>
        <p:txBody>
          <a:bodyPr/>
          <a:lstStyle/>
          <a:p>
            <a:r>
              <a:rPr lang="pt"/>
              <a:t>Uma visão geral dos focos de modelagem.</a:t>
            </a:r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E0AA3882-B499-D7EB-FC47-20751E928806}"/>
              </a:ext>
            </a:extLst>
          </p:cNvPr>
          <p:cNvSpPr/>
          <p:nvPr/>
        </p:nvSpPr>
        <p:spPr>
          <a:xfrm>
            <a:off x="505639" y="1176270"/>
            <a:ext cx="3017520" cy="357052"/>
          </a:xfrm>
          <a:prstGeom prst="parallelogram">
            <a:avLst/>
          </a:prstGeom>
          <a:solidFill>
            <a:srgbClr val="FFA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Entradas</a:t>
            </a:r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FC9150F8-BDBC-AD3C-FE40-81805BF87B5C}"/>
              </a:ext>
            </a:extLst>
          </p:cNvPr>
          <p:cNvSpPr/>
          <p:nvPr/>
        </p:nvSpPr>
        <p:spPr>
          <a:xfrm>
            <a:off x="6923965" y="1174312"/>
            <a:ext cx="4941688" cy="357052"/>
          </a:xfrm>
          <a:prstGeom prst="parallelogram">
            <a:avLst/>
          </a:prstGeom>
          <a:solidFill>
            <a:srgbClr val="FFA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Saídas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4439DBD-CDA3-51CD-8C58-490759C7EA60}"/>
              </a:ext>
            </a:extLst>
          </p:cNvPr>
          <p:cNvSpPr txBox="1"/>
          <p:nvPr/>
        </p:nvSpPr>
        <p:spPr>
          <a:xfrm>
            <a:off x="7395522" y="4895066"/>
            <a:ext cx="4771505" cy="1169551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Taxa interna de retorno pós-imposto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Estimativa de preços de equilíbrio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Períodos de retorno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Taxa média efetiva de imposto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Taxa de imposto efetiva marginal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Valor presente líquido pós-imposto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Estimativa de item de linha </a:t>
            </a: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p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(receitas do governo por regime fiscal)</a:t>
            </a:r>
            <a:endParaRPr kumimoji="0" lang="en-US" sz="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7" name="Diamond 66">
            <a:extLst>
              <a:ext uri="{FF2B5EF4-FFF2-40B4-BE49-F238E27FC236}">
                <a16:creationId xmlns:a16="http://schemas.microsoft.com/office/drawing/2014/main" id="{531F585D-98A2-8EB4-D386-D6CBF5A4170F}"/>
              </a:ext>
            </a:extLst>
          </p:cNvPr>
          <p:cNvSpPr/>
          <p:nvPr/>
        </p:nvSpPr>
        <p:spPr>
          <a:xfrm>
            <a:off x="7207261" y="4898252"/>
            <a:ext cx="226022" cy="230066"/>
          </a:xfrm>
          <a:prstGeom prst="diamond">
            <a:avLst/>
          </a:prstGeom>
          <a:solidFill>
            <a:schemeClr val="accent4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68" name="Diamond 67">
            <a:extLst>
              <a:ext uri="{FF2B5EF4-FFF2-40B4-BE49-F238E27FC236}">
                <a16:creationId xmlns:a16="http://schemas.microsoft.com/office/drawing/2014/main" id="{9AB09537-C8E9-6E4F-3B18-3C6BC50D2198}"/>
              </a:ext>
            </a:extLst>
          </p:cNvPr>
          <p:cNvSpPr/>
          <p:nvPr/>
        </p:nvSpPr>
        <p:spPr>
          <a:xfrm>
            <a:off x="7207261" y="5206742"/>
            <a:ext cx="226022" cy="230066"/>
          </a:xfrm>
          <a:prstGeom prst="diamond">
            <a:avLst/>
          </a:prstGeom>
          <a:solidFill>
            <a:schemeClr val="accent4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69" name="Diamond 68">
            <a:extLst>
              <a:ext uri="{FF2B5EF4-FFF2-40B4-BE49-F238E27FC236}">
                <a16:creationId xmlns:a16="http://schemas.microsoft.com/office/drawing/2014/main" id="{146EE3FA-93AC-2F90-7435-A75E48F5741E}"/>
              </a:ext>
            </a:extLst>
          </p:cNvPr>
          <p:cNvSpPr/>
          <p:nvPr/>
        </p:nvSpPr>
        <p:spPr>
          <a:xfrm>
            <a:off x="7207261" y="5515232"/>
            <a:ext cx="226022" cy="230066"/>
          </a:xfrm>
          <a:prstGeom prst="diamond">
            <a:avLst/>
          </a:prstGeom>
          <a:solidFill>
            <a:schemeClr val="accent4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70" name="Diamond 69">
            <a:extLst>
              <a:ext uri="{FF2B5EF4-FFF2-40B4-BE49-F238E27FC236}">
                <a16:creationId xmlns:a16="http://schemas.microsoft.com/office/drawing/2014/main" id="{A7AAEBF8-0EF0-D4FC-DE8C-913AC854A31B}"/>
              </a:ext>
            </a:extLst>
          </p:cNvPr>
          <p:cNvSpPr/>
          <p:nvPr/>
        </p:nvSpPr>
        <p:spPr>
          <a:xfrm>
            <a:off x="7207261" y="5823722"/>
            <a:ext cx="226022" cy="230066"/>
          </a:xfrm>
          <a:prstGeom prst="diamond">
            <a:avLst/>
          </a:prstGeom>
          <a:solidFill>
            <a:schemeClr val="accent4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71" name="Diamond 70">
            <a:extLst>
              <a:ext uri="{FF2B5EF4-FFF2-40B4-BE49-F238E27FC236}">
                <a16:creationId xmlns:a16="http://schemas.microsoft.com/office/drawing/2014/main" id="{B61165D0-A73B-80E6-4C04-D506B0357F02}"/>
              </a:ext>
            </a:extLst>
          </p:cNvPr>
          <p:cNvSpPr/>
          <p:nvPr/>
        </p:nvSpPr>
        <p:spPr>
          <a:xfrm>
            <a:off x="9501592" y="5206742"/>
            <a:ext cx="226022" cy="230066"/>
          </a:xfrm>
          <a:prstGeom prst="diamond">
            <a:avLst/>
          </a:prstGeom>
          <a:solidFill>
            <a:schemeClr val="accent4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72" name="Diamond 71">
            <a:extLst>
              <a:ext uri="{FF2B5EF4-FFF2-40B4-BE49-F238E27FC236}">
                <a16:creationId xmlns:a16="http://schemas.microsoft.com/office/drawing/2014/main" id="{1D877DEB-8292-FA55-A0F0-0A89F0E732D7}"/>
              </a:ext>
            </a:extLst>
          </p:cNvPr>
          <p:cNvSpPr/>
          <p:nvPr/>
        </p:nvSpPr>
        <p:spPr>
          <a:xfrm>
            <a:off x="9492598" y="5515232"/>
            <a:ext cx="226022" cy="230066"/>
          </a:xfrm>
          <a:prstGeom prst="diamond">
            <a:avLst/>
          </a:prstGeom>
          <a:solidFill>
            <a:schemeClr val="accent4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sp>
        <p:nvSpPr>
          <p:cNvPr id="73" name="Diamond 72">
            <a:extLst>
              <a:ext uri="{FF2B5EF4-FFF2-40B4-BE49-F238E27FC236}">
                <a16:creationId xmlns:a16="http://schemas.microsoft.com/office/drawing/2014/main" id="{99207898-C254-156D-ABB6-118B2B7BCB69}"/>
              </a:ext>
            </a:extLst>
          </p:cNvPr>
          <p:cNvSpPr/>
          <p:nvPr/>
        </p:nvSpPr>
        <p:spPr>
          <a:xfrm>
            <a:off x="9500836" y="4898252"/>
            <a:ext cx="226022" cy="230066"/>
          </a:xfrm>
          <a:prstGeom prst="diamond">
            <a:avLst/>
          </a:prstGeom>
          <a:solidFill>
            <a:schemeClr val="accent4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94AD3487-7618-0BBE-24A6-3451E47D75FD}"/>
              </a:ext>
            </a:extLst>
          </p:cNvPr>
          <p:cNvGrpSpPr/>
          <p:nvPr/>
        </p:nvGrpSpPr>
        <p:grpSpPr>
          <a:xfrm>
            <a:off x="326343" y="1148071"/>
            <a:ext cx="365760" cy="365760"/>
            <a:chOff x="257534" y="1562918"/>
            <a:chExt cx="512064" cy="512064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E14E0F90-BD4A-7B15-6CF2-9FB2F80AEB96}"/>
                </a:ext>
              </a:extLst>
            </p:cNvPr>
            <p:cNvSpPr/>
            <p:nvPr/>
          </p:nvSpPr>
          <p:spPr bwMode="gray">
            <a:xfrm>
              <a:off x="257534" y="1562918"/>
              <a:ext cx="512064" cy="512064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1E9C99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63940FFB-65B2-0D57-EC86-020BBB51FF9F}"/>
                </a:ext>
              </a:extLst>
            </p:cNvPr>
            <p:cNvGrpSpPr/>
            <p:nvPr/>
          </p:nvGrpSpPr>
          <p:grpSpPr>
            <a:xfrm>
              <a:off x="410369" y="1739789"/>
              <a:ext cx="206395" cy="158322"/>
              <a:chOff x="2785442" y="5625927"/>
              <a:chExt cx="206395" cy="158322"/>
            </a:xfrm>
            <a:solidFill>
              <a:srgbClr val="43B02A"/>
            </a:solidFill>
          </p:grpSpPr>
          <p:sp>
            <p:nvSpPr>
              <p:cNvPr id="85" name="Graphic 4">
                <a:extLst>
                  <a:ext uri="{FF2B5EF4-FFF2-40B4-BE49-F238E27FC236}">
                    <a16:creationId xmlns:a16="http://schemas.microsoft.com/office/drawing/2014/main" id="{87D04C6F-47E5-F209-B62B-93F177A9F86D}"/>
                  </a:ext>
                </a:extLst>
              </p:cNvPr>
              <p:cNvSpPr/>
              <p:nvPr/>
            </p:nvSpPr>
            <p:spPr>
              <a:xfrm>
                <a:off x="2785442" y="5674445"/>
                <a:ext cx="28754" cy="12767"/>
              </a:xfrm>
              <a:custGeom>
                <a:avLst/>
                <a:gdLst>
                  <a:gd name="connsiteX0" fmla="*/ 22365 w 28754"/>
                  <a:gd name="connsiteY0" fmla="*/ 0 h 12767"/>
                  <a:gd name="connsiteX1" fmla="*/ 6390 w 28754"/>
                  <a:gd name="connsiteY1" fmla="*/ 0 h 12767"/>
                  <a:gd name="connsiteX2" fmla="*/ 0 w 28754"/>
                  <a:gd name="connsiteY2" fmla="*/ 6384 h 12767"/>
                  <a:gd name="connsiteX3" fmla="*/ 6390 w 28754"/>
                  <a:gd name="connsiteY3" fmla="*/ 12768 h 12767"/>
                  <a:gd name="connsiteX4" fmla="*/ 22365 w 28754"/>
                  <a:gd name="connsiteY4" fmla="*/ 12768 h 12767"/>
                  <a:gd name="connsiteX5" fmla="*/ 28755 w 28754"/>
                  <a:gd name="connsiteY5" fmla="*/ 6384 h 12767"/>
                  <a:gd name="connsiteX6" fmla="*/ 22365 w 28754"/>
                  <a:gd name="connsiteY6" fmla="*/ 0 h 1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754" h="12767">
                    <a:moveTo>
                      <a:pt x="22365" y="0"/>
                    </a:moveTo>
                    <a:lnTo>
                      <a:pt x="6390" y="0"/>
                    </a:lnTo>
                    <a:cubicBezTo>
                      <a:pt x="2556" y="0"/>
                      <a:pt x="0" y="2554"/>
                      <a:pt x="0" y="6384"/>
                    </a:cubicBezTo>
                    <a:cubicBezTo>
                      <a:pt x="0" y="10215"/>
                      <a:pt x="2556" y="12768"/>
                      <a:pt x="6390" y="12768"/>
                    </a:cubicBezTo>
                    <a:lnTo>
                      <a:pt x="22365" y="12768"/>
                    </a:lnTo>
                    <a:cubicBezTo>
                      <a:pt x="26199" y="12768"/>
                      <a:pt x="28755" y="10215"/>
                      <a:pt x="28755" y="6384"/>
                    </a:cubicBezTo>
                    <a:cubicBezTo>
                      <a:pt x="28755" y="2554"/>
                      <a:pt x="25560" y="0"/>
                      <a:pt x="22365" y="0"/>
                    </a:cubicBezTo>
                    <a:close/>
                  </a:path>
                </a:pathLst>
              </a:custGeom>
              <a:grpFill/>
              <a:ln w="6390" cap="flat">
                <a:solidFill>
                  <a:srgbClr val="1E9C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86" name="Graphic 4">
                <a:extLst>
                  <a:ext uri="{FF2B5EF4-FFF2-40B4-BE49-F238E27FC236}">
                    <a16:creationId xmlns:a16="http://schemas.microsoft.com/office/drawing/2014/main" id="{ACA33AB9-21D5-081C-6167-7B266B3EC878}"/>
                  </a:ext>
                </a:extLst>
              </p:cNvPr>
              <p:cNvSpPr/>
              <p:nvPr/>
            </p:nvSpPr>
            <p:spPr>
              <a:xfrm>
                <a:off x="2785442" y="5625927"/>
                <a:ext cx="28754" cy="12767"/>
              </a:xfrm>
              <a:custGeom>
                <a:avLst/>
                <a:gdLst>
                  <a:gd name="connsiteX0" fmla="*/ 22365 w 28754"/>
                  <a:gd name="connsiteY0" fmla="*/ 0 h 12767"/>
                  <a:gd name="connsiteX1" fmla="*/ 6390 w 28754"/>
                  <a:gd name="connsiteY1" fmla="*/ 0 h 12767"/>
                  <a:gd name="connsiteX2" fmla="*/ 0 w 28754"/>
                  <a:gd name="connsiteY2" fmla="*/ 6384 h 12767"/>
                  <a:gd name="connsiteX3" fmla="*/ 6390 w 28754"/>
                  <a:gd name="connsiteY3" fmla="*/ 12768 h 12767"/>
                  <a:gd name="connsiteX4" fmla="*/ 22365 w 28754"/>
                  <a:gd name="connsiteY4" fmla="*/ 12768 h 12767"/>
                  <a:gd name="connsiteX5" fmla="*/ 28755 w 28754"/>
                  <a:gd name="connsiteY5" fmla="*/ 6384 h 12767"/>
                  <a:gd name="connsiteX6" fmla="*/ 22365 w 28754"/>
                  <a:gd name="connsiteY6" fmla="*/ 0 h 1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754" h="12767">
                    <a:moveTo>
                      <a:pt x="22365" y="0"/>
                    </a:moveTo>
                    <a:lnTo>
                      <a:pt x="6390" y="0"/>
                    </a:lnTo>
                    <a:cubicBezTo>
                      <a:pt x="2556" y="0"/>
                      <a:pt x="0" y="2554"/>
                      <a:pt x="0" y="6384"/>
                    </a:cubicBezTo>
                    <a:cubicBezTo>
                      <a:pt x="0" y="10214"/>
                      <a:pt x="2556" y="12768"/>
                      <a:pt x="6390" y="12768"/>
                    </a:cubicBezTo>
                    <a:lnTo>
                      <a:pt x="22365" y="12768"/>
                    </a:lnTo>
                    <a:cubicBezTo>
                      <a:pt x="26199" y="12768"/>
                      <a:pt x="28755" y="10214"/>
                      <a:pt x="28755" y="6384"/>
                    </a:cubicBezTo>
                    <a:cubicBezTo>
                      <a:pt x="28755" y="2554"/>
                      <a:pt x="25560" y="0"/>
                      <a:pt x="22365" y="0"/>
                    </a:cubicBezTo>
                    <a:close/>
                  </a:path>
                </a:pathLst>
              </a:custGeom>
              <a:grpFill/>
              <a:ln w="6390" cap="flat">
                <a:solidFill>
                  <a:srgbClr val="1E9C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87" name="Graphic 4">
                <a:extLst>
                  <a:ext uri="{FF2B5EF4-FFF2-40B4-BE49-F238E27FC236}">
                    <a16:creationId xmlns:a16="http://schemas.microsoft.com/office/drawing/2014/main" id="{38090097-93D5-2F76-5253-D14044A2393A}"/>
                  </a:ext>
                </a:extLst>
              </p:cNvPr>
              <p:cNvSpPr/>
              <p:nvPr/>
            </p:nvSpPr>
            <p:spPr>
              <a:xfrm>
                <a:off x="2785442" y="5722964"/>
                <a:ext cx="28754" cy="12767"/>
              </a:xfrm>
              <a:custGeom>
                <a:avLst/>
                <a:gdLst>
                  <a:gd name="connsiteX0" fmla="*/ 22365 w 28754"/>
                  <a:gd name="connsiteY0" fmla="*/ 0 h 12767"/>
                  <a:gd name="connsiteX1" fmla="*/ 6390 w 28754"/>
                  <a:gd name="connsiteY1" fmla="*/ 0 h 12767"/>
                  <a:gd name="connsiteX2" fmla="*/ 0 w 28754"/>
                  <a:gd name="connsiteY2" fmla="*/ 6384 h 12767"/>
                  <a:gd name="connsiteX3" fmla="*/ 6390 w 28754"/>
                  <a:gd name="connsiteY3" fmla="*/ 12768 h 12767"/>
                  <a:gd name="connsiteX4" fmla="*/ 22365 w 28754"/>
                  <a:gd name="connsiteY4" fmla="*/ 12768 h 12767"/>
                  <a:gd name="connsiteX5" fmla="*/ 28755 w 28754"/>
                  <a:gd name="connsiteY5" fmla="*/ 6384 h 12767"/>
                  <a:gd name="connsiteX6" fmla="*/ 22365 w 28754"/>
                  <a:gd name="connsiteY6" fmla="*/ 0 h 1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754" h="12767">
                    <a:moveTo>
                      <a:pt x="22365" y="0"/>
                    </a:moveTo>
                    <a:lnTo>
                      <a:pt x="6390" y="0"/>
                    </a:lnTo>
                    <a:cubicBezTo>
                      <a:pt x="2556" y="0"/>
                      <a:pt x="0" y="2553"/>
                      <a:pt x="0" y="6384"/>
                    </a:cubicBezTo>
                    <a:cubicBezTo>
                      <a:pt x="0" y="10214"/>
                      <a:pt x="2556" y="12768"/>
                      <a:pt x="6390" y="12768"/>
                    </a:cubicBezTo>
                    <a:lnTo>
                      <a:pt x="22365" y="12768"/>
                    </a:lnTo>
                    <a:cubicBezTo>
                      <a:pt x="26199" y="12768"/>
                      <a:pt x="28755" y="10214"/>
                      <a:pt x="28755" y="6384"/>
                    </a:cubicBezTo>
                    <a:cubicBezTo>
                      <a:pt x="28755" y="2553"/>
                      <a:pt x="25560" y="0"/>
                      <a:pt x="22365" y="0"/>
                    </a:cubicBezTo>
                    <a:close/>
                  </a:path>
                </a:pathLst>
              </a:custGeom>
              <a:grpFill/>
              <a:ln w="6390" cap="flat">
                <a:solidFill>
                  <a:srgbClr val="1E9C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88" name="Graphic 4">
                <a:extLst>
                  <a:ext uri="{FF2B5EF4-FFF2-40B4-BE49-F238E27FC236}">
                    <a16:creationId xmlns:a16="http://schemas.microsoft.com/office/drawing/2014/main" id="{83DA3817-7AC8-2D54-954C-912DB314DF74}"/>
                  </a:ext>
                </a:extLst>
              </p:cNvPr>
              <p:cNvSpPr/>
              <p:nvPr/>
            </p:nvSpPr>
            <p:spPr>
              <a:xfrm>
                <a:off x="2841674" y="5674445"/>
                <a:ext cx="150163" cy="12767"/>
              </a:xfrm>
              <a:custGeom>
                <a:avLst/>
                <a:gdLst>
                  <a:gd name="connsiteX0" fmla="*/ 144412 w 150163"/>
                  <a:gd name="connsiteY0" fmla="*/ 0 h 12767"/>
                  <a:gd name="connsiteX1" fmla="*/ 6390 w 150163"/>
                  <a:gd name="connsiteY1" fmla="*/ 0 h 12767"/>
                  <a:gd name="connsiteX2" fmla="*/ 0 w 150163"/>
                  <a:gd name="connsiteY2" fmla="*/ 6384 h 12767"/>
                  <a:gd name="connsiteX3" fmla="*/ 6390 w 150163"/>
                  <a:gd name="connsiteY3" fmla="*/ 12768 h 12767"/>
                  <a:gd name="connsiteX4" fmla="*/ 143774 w 150163"/>
                  <a:gd name="connsiteY4" fmla="*/ 12768 h 12767"/>
                  <a:gd name="connsiteX5" fmla="*/ 150164 w 150163"/>
                  <a:gd name="connsiteY5" fmla="*/ 6384 h 12767"/>
                  <a:gd name="connsiteX6" fmla="*/ 144412 w 150163"/>
                  <a:gd name="connsiteY6" fmla="*/ 0 h 12767"/>
                  <a:gd name="connsiteX7" fmla="*/ 144412 w 150163"/>
                  <a:gd name="connsiteY7" fmla="*/ 0 h 1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163" h="12767">
                    <a:moveTo>
                      <a:pt x="144412" y="0"/>
                    </a:moveTo>
                    <a:lnTo>
                      <a:pt x="6390" y="0"/>
                    </a:lnTo>
                    <a:cubicBezTo>
                      <a:pt x="2556" y="0"/>
                      <a:pt x="0" y="2554"/>
                      <a:pt x="0" y="6384"/>
                    </a:cubicBezTo>
                    <a:cubicBezTo>
                      <a:pt x="0" y="10215"/>
                      <a:pt x="2556" y="12768"/>
                      <a:pt x="6390" y="12768"/>
                    </a:cubicBezTo>
                    <a:lnTo>
                      <a:pt x="143774" y="12768"/>
                    </a:lnTo>
                    <a:cubicBezTo>
                      <a:pt x="147607" y="12768"/>
                      <a:pt x="150164" y="10215"/>
                      <a:pt x="150164" y="6384"/>
                    </a:cubicBezTo>
                    <a:cubicBezTo>
                      <a:pt x="150164" y="2554"/>
                      <a:pt x="147607" y="0"/>
                      <a:pt x="144412" y="0"/>
                    </a:cubicBezTo>
                    <a:lnTo>
                      <a:pt x="144412" y="0"/>
                    </a:lnTo>
                    <a:close/>
                  </a:path>
                </a:pathLst>
              </a:custGeom>
              <a:grpFill/>
              <a:ln w="6390" cap="flat">
                <a:solidFill>
                  <a:srgbClr val="1E9C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89" name="Graphic 4">
                <a:extLst>
                  <a:ext uri="{FF2B5EF4-FFF2-40B4-BE49-F238E27FC236}">
                    <a16:creationId xmlns:a16="http://schemas.microsoft.com/office/drawing/2014/main" id="{E3DD0747-6EF4-311D-95D0-572779669EDF}"/>
                  </a:ext>
                </a:extLst>
              </p:cNvPr>
              <p:cNvSpPr/>
              <p:nvPr/>
            </p:nvSpPr>
            <p:spPr>
              <a:xfrm>
                <a:off x="2841674" y="5625927"/>
                <a:ext cx="150163" cy="12767"/>
              </a:xfrm>
              <a:custGeom>
                <a:avLst/>
                <a:gdLst>
                  <a:gd name="connsiteX0" fmla="*/ 144412 w 150163"/>
                  <a:gd name="connsiteY0" fmla="*/ 0 h 12767"/>
                  <a:gd name="connsiteX1" fmla="*/ 6390 w 150163"/>
                  <a:gd name="connsiteY1" fmla="*/ 0 h 12767"/>
                  <a:gd name="connsiteX2" fmla="*/ 0 w 150163"/>
                  <a:gd name="connsiteY2" fmla="*/ 6384 h 12767"/>
                  <a:gd name="connsiteX3" fmla="*/ 6390 w 150163"/>
                  <a:gd name="connsiteY3" fmla="*/ 12768 h 12767"/>
                  <a:gd name="connsiteX4" fmla="*/ 143774 w 150163"/>
                  <a:gd name="connsiteY4" fmla="*/ 12768 h 12767"/>
                  <a:gd name="connsiteX5" fmla="*/ 150164 w 150163"/>
                  <a:gd name="connsiteY5" fmla="*/ 6384 h 12767"/>
                  <a:gd name="connsiteX6" fmla="*/ 144412 w 150163"/>
                  <a:gd name="connsiteY6" fmla="*/ 0 h 12767"/>
                  <a:gd name="connsiteX7" fmla="*/ 144412 w 150163"/>
                  <a:gd name="connsiteY7" fmla="*/ 0 h 1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163" h="12767">
                    <a:moveTo>
                      <a:pt x="144412" y="0"/>
                    </a:moveTo>
                    <a:lnTo>
                      <a:pt x="6390" y="0"/>
                    </a:lnTo>
                    <a:cubicBezTo>
                      <a:pt x="2556" y="0"/>
                      <a:pt x="0" y="2554"/>
                      <a:pt x="0" y="6384"/>
                    </a:cubicBezTo>
                    <a:cubicBezTo>
                      <a:pt x="0" y="10214"/>
                      <a:pt x="2556" y="12768"/>
                      <a:pt x="6390" y="12768"/>
                    </a:cubicBezTo>
                    <a:lnTo>
                      <a:pt x="143774" y="12768"/>
                    </a:lnTo>
                    <a:cubicBezTo>
                      <a:pt x="147607" y="12768"/>
                      <a:pt x="150164" y="10214"/>
                      <a:pt x="150164" y="6384"/>
                    </a:cubicBezTo>
                    <a:cubicBezTo>
                      <a:pt x="150164" y="2554"/>
                      <a:pt x="147607" y="0"/>
                      <a:pt x="144412" y="0"/>
                    </a:cubicBezTo>
                    <a:lnTo>
                      <a:pt x="144412" y="0"/>
                    </a:lnTo>
                    <a:close/>
                  </a:path>
                </a:pathLst>
              </a:custGeom>
              <a:grpFill/>
              <a:ln w="6390" cap="flat">
                <a:solidFill>
                  <a:srgbClr val="1E9C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90" name="Graphic 4">
                <a:extLst>
                  <a:ext uri="{FF2B5EF4-FFF2-40B4-BE49-F238E27FC236}">
                    <a16:creationId xmlns:a16="http://schemas.microsoft.com/office/drawing/2014/main" id="{C15EE41B-CAB6-4D5F-76B5-CF3411E516E3}"/>
                  </a:ext>
                </a:extLst>
              </p:cNvPr>
              <p:cNvSpPr/>
              <p:nvPr/>
            </p:nvSpPr>
            <p:spPr>
              <a:xfrm>
                <a:off x="2841674" y="5722964"/>
                <a:ext cx="150163" cy="12767"/>
              </a:xfrm>
              <a:custGeom>
                <a:avLst/>
                <a:gdLst>
                  <a:gd name="connsiteX0" fmla="*/ 144412 w 150163"/>
                  <a:gd name="connsiteY0" fmla="*/ 0 h 12767"/>
                  <a:gd name="connsiteX1" fmla="*/ 6390 w 150163"/>
                  <a:gd name="connsiteY1" fmla="*/ 0 h 12767"/>
                  <a:gd name="connsiteX2" fmla="*/ 0 w 150163"/>
                  <a:gd name="connsiteY2" fmla="*/ 6384 h 12767"/>
                  <a:gd name="connsiteX3" fmla="*/ 6390 w 150163"/>
                  <a:gd name="connsiteY3" fmla="*/ 12768 h 12767"/>
                  <a:gd name="connsiteX4" fmla="*/ 143774 w 150163"/>
                  <a:gd name="connsiteY4" fmla="*/ 12768 h 12767"/>
                  <a:gd name="connsiteX5" fmla="*/ 150164 w 150163"/>
                  <a:gd name="connsiteY5" fmla="*/ 6384 h 12767"/>
                  <a:gd name="connsiteX6" fmla="*/ 144412 w 150163"/>
                  <a:gd name="connsiteY6" fmla="*/ 0 h 12767"/>
                  <a:gd name="connsiteX7" fmla="*/ 144412 w 150163"/>
                  <a:gd name="connsiteY7" fmla="*/ 0 h 1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163" h="12767">
                    <a:moveTo>
                      <a:pt x="144412" y="0"/>
                    </a:moveTo>
                    <a:lnTo>
                      <a:pt x="6390" y="0"/>
                    </a:lnTo>
                    <a:cubicBezTo>
                      <a:pt x="2556" y="0"/>
                      <a:pt x="0" y="2553"/>
                      <a:pt x="0" y="6384"/>
                    </a:cubicBezTo>
                    <a:cubicBezTo>
                      <a:pt x="0" y="10214"/>
                      <a:pt x="2556" y="12768"/>
                      <a:pt x="6390" y="12768"/>
                    </a:cubicBezTo>
                    <a:lnTo>
                      <a:pt x="143774" y="12768"/>
                    </a:lnTo>
                    <a:cubicBezTo>
                      <a:pt x="147607" y="12768"/>
                      <a:pt x="150164" y="10214"/>
                      <a:pt x="150164" y="6384"/>
                    </a:cubicBezTo>
                    <a:cubicBezTo>
                      <a:pt x="150164" y="2553"/>
                      <a:pt x="147607" y="0"/>
                      <a:pt x="144412" y="0"/>
                    </a:cubicBezTo>
                    <a:lnTo>
                      <a:pt x="144412" y="0"/>
                    </a:lnTo>
                    <a:close/>
                  </a:path>
                </a:pathLst>
              </a:custGeom>
              <a:grpFill/>
              <a:ln w="6390" cap="flat">
                <a:solidFill>
                  <a:srgbClr val="1E9C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91" name="Graphic 4">
                <a:extLst>
                  <a:ext uri="{FF2B5EF4-FFF2-40B4-BE49-F238E27FC236}">
                    <a16:creationId xmlns:a16="http://schemas.microsoft.com/office/drawing/2014/main" id="{16F23280-912B-5900-8676-A8F24401F3CD}"/>
                  </a:ext>
                </a:extLst>
              </p:cNvPr>
              <p:cNvSpPr/>
              <p:nvPr/>
            </p:nvSpPr>
            <p:spPr>
              <a:xfrm>
                <a:off x="2785442" y="5771482"/>
                <a:ext cx="28754" cy="12767"/>
              </a:xfrm>
              <a:custGeom>
                <a:avLst/>
                <a:gdLst>
                  <a:gd name="connsiteX0" fmla="*/ 22365 w 28754"/>
                  <a:gd name="connsiteY0" fmla="*/ 0 h 12767"/>
                  <a:gd name="connsiteX1" fmla="*/ 6390 w 28754"/>
                  <a:gd name="connsiteY1" fmla="*/ 0 h 12767"/>
                  <a:gd name="connsiteX2" fmla="*/ 0 w 28754"/>
                  <a:gd name="connsiteY2" fmla="*/ 6384 h 12767"/>
                  <a:gd name="connsiteX3" fmla="*/ 6390 w 28754"/>
                  <a:gd name="connsiteY3" fmla="*/ 12768 h 12767"/>
                  <a:gd name="connsiteX4" fmla="*/ 22365 w 28754"/>
                  <a:gd name="connsiteY4" fmla="*/ 12768 h 12767"/>
                  <a:gd name="connsiteX5" fmla="*/ 28755 w 28754"/>
                  <a:gd name="connsiteY5" fmla="*/ 6384 h 12767"/>
                  <a:gd name="connsiteX6" fmla="*/ 22365 w 28754"/>
                  <a:gd name="connsiteY6" fmla="*/ 0 h 1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754" h="12767">
                    <a:moveTo>
                      <a:pt x="22365" y="0"/>
                    </a:moveTo>
                    <a:lnTo>
                      <a:pt x="6390" y="0"/>
                    </a:lnTo>
                    <a:cubicBezTo>
                      <a:pt x="2556" y="0"/>
                      <a:pt x="0" y="2554"/>
                      <a:pt x="0" y="6384"/>
                    </a:cubicBezTo>
                    <a:cubicBezTo>
                      <a:pt x="0" y="10215"/>
                      <a:pt x="2556" y="12768"/>
                      <a:pt x="6390" y="12768"/>
                    </a:cubicBezTo>
                    <a:lnTo>
                      <a:pt x="22365" y="12768"/>
                    </a:lnTo>
                    <a:cubicBezTo>
                      <a:pt x="26199" y="12768"/>
                      <a:pt x="28755" y="10215"/>
                      <a:pt x="28755" y="6384"/>
                    </a:cubicBezTo>
                    <a:cubicBezTo>
                      <a:pt x="28755" y="2554"/>
                      <a:pt x="25560" y="0"/>
                      <a:pt x="22365" y="0"/>
                    </a:cubicBezTo>
                    <a:close/>
                  </a:path>
                </a:pathLst>
              </a:custGeom>
              <a:grpFill/>
              <a:ln w="6390" cap="flat">
                <a:solidFill>
                  <a:srgbClr val="1E9C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92" name="Graphic 4">
                <a:extLst>
                  <a:ext uri="{FF2B5EF4-FFF2-40B4-BE49-F238E27FC236}">
                    <a16:creationId xmlns:a16="http://schemas.microsoft.com/office/drawing/2014/main" id="{A948113F-A67C-0428-C439-20DFE6CD4DC9}"/>
                  </a:ext>
                </a:extLst>
              </p:cNvPr>
              <p:cNvSpPr/>
              <p:nvPr/>
            </p:nvSpPr>
            <p:spPr>
              <a:xfrm>
                <a:off x="2841674" y="5771482"/>
                <a:ext cx="150163" cy="12767"/>
              </a:xfrm>
              <a:custGeom>
                <a:avLst/>
                <a:gdLst>
                  <a:gd name="connsiteX0" fmla="*/ 144412 w 150163"/>
                  <a:gd name="connsiteY0" fmla="*/ 0 h 12767"/>
                  <a:gd name="connsiteX1" fmla="*/ 6390 w 150163"/>
                  <a:gd name="connsiteY1" fmla="*/ 0 h 12767"/>
                  <a:gd name="connsiteX2" fmla="*/ 0 w 150163"/>
                  <a:gd name="connsiteY2" fmla="*/ 6384 h 12767"/>
                  <a:gd name="connsiteX3" fmla="*/ 6390 w 150163"/>
                  <a:gd name="connsiteY3" fmla="*/ 12768 h 12767"/>
                  <a:gd name="connsiteX4" fmla="*/ 143774 w 150163"/>
                  <a:gd name="connsiteY4" fmla="*/ 12768 h 12767"/>
                  <a:gd name="connsiteX5" fmla="*/ 150164 w 150163"/>
                  <a:gd name="connsiteY5" fmla="*/ 6384 h 12767"/>
                  <a:gd name="connsiteX6" fmla="*/ 144412 w 150163"/>
                  <a:gd name="connsiteY6" fmla="*/ 0 h 12767"/>
                  <a:gd name="connsiteX7" fmla="*/ 144412 w 150163"/>
                  <a:gd name="connsiteY7" fmla="*/ 0 h 1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163" h="12767">
                    <a:moveTo>
                      <a:pt x="144412" y="0"/>
                    </a:moveTo>
                    <a:lnTo>
                      <a:pt x="6390" y="0"/>
                    </a:lnTo>
                    <a:cubicBezTo>
                      <a:pt x="2556" y="0"/>
                      <a:pt x="0" y="2554"/>
                      <a:pt x="0" y="6384"/>
                    </a:cubicBezTo>
                    <a:cubicBezTo>
                      <a:pt x="0" y="10215"/>
                      <a:pt x="2556" y="12768"/>
                      <a:pt x="6390" y="12768"/>
                    </a:cubicBezTo>
                    <a:lnTo>
                      <a:pt x="143774" y="12768"/>
                    </a:lnTo>
                    <a:cubicBezTo>
                      <a:pt x="147607" y="12768"/>
                      <a:pt x="150164" y="10215"/>
                      <a:pt x="150164" y="6384"/>
                    </a:cubicBezTo>
                    <a:cubicBezTo>
                      <a:pt x="150164" y="2554"/>
                      <a:pt x="147607" y="0"/>
                      <a:pt x="144412" y="0"/>
                    </a:cubicBezTo>
                    <a:lnTo>
                      <a:pt x="144412" y="0"/>
                    </a:lnTo>
                    <a:close/>
                  </a:path>
                </a:pathLst>
              </a:custGeom>
              <a:grpFill/>
              <a:ln w="6390" cap="flat">
                <a:solidFill>
                  <a:srgbClr val="1E9C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C60A0B27-7BF1-C68E-1B0E-4108C2D25E81}"/>
              </a:ext>
            </a:extLst>
          </p:cNvPr>
          <p:cNvGrpSpPr/>
          <p:nvPr/>
        </p:nvGrpSpPr>
        <p:grpSpPr>
          <a:xfrm>
            <a:off x="3535506" y="1162487"/>
            <a:ext cx="365760" cy="365760"/>
            <a:chOff x="3714802" y="1631124"/>
            <a:chExt cx="365760" cy="365760"/>
          </a:xfrm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105360CC-2B14-E49B-CECC-376C28E342CD}"/>
                </a:ext>
              </a:extLst>
            </p:cNvPr>
            <p:cNvSpPr/>
            <p:nvPr/>
          </p:nvSpPr>
          <p:spPr bwMode="gray">
            <a:xfrm>
              <a:off x="3714802" y="1631124"/>
              <a:ext cx="365760" cy="365760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1E9C99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C50CEBDC-BB0E-E619-9AA7-4F115244C70A}"/>
                </a:ext>
              </a:extLst>
            </p:cNvPr>
            <p:cNvGrpSpPr/>
            <p:nvPr/>
          </p:nvGrpSpPr>
          <p:grpSpPr>
            <a:xfrm>
              <a:off x="3827165" y="1743324"/>
              <a:ext cx="141034" cy="141360"/>
              <a:chOff x="8189949" y="5632961"/>
              <a:chExt cx="197448" cy="197904"/>
            </a:xfrm>
            <a:solidFill>
              <a:srgbClr val="009440"/>
            </a:solidFill>
          </p:grpSpPr>
          <p:sp>
            <p:nvSpPr>
              <p:cNvPr id="95" name="Graphic 4">
                <a:extLst>
                  <a:ext uri="{FF2B5EF4-FFF2-40B4-BE49-F238E27FC236}">
                    <a16:creationId xmlns:a16="http://schemas.microsoft.com/office/drawing/2014/main" id="{BE3FD663-A23D-481E-6209-27CCB6E6E04E}"/>
                  </a:ext>
                </a:extLst>
              </p:cNvPr>
              <p:cNvSpPr/>
              <p:nvPr/>
            </p:nvSpPr>
            <p:spPr>
              <a:xfrm>
                <a:off x="8189949" y="5632961"/>
                <a:ext cx="61343" cy="61286"/>
              </a:xfrm>
              <a:custGeom>
                <a:avLst/>
                <a:gdLst>
                  <a:gd name="connsiteX0" fmla="*/ 54954 w 61343"/>
                  <a:gd name="connsiteY0" fmla="*/ 0 h 61286"/>
                  <a:gd name="connsiteX1" fmla="*/ 6390 w 61343"/>
                  <a:gd name="connsiteY1" fmla="*/ 0 h 61286"/>
                  <a:gd name="connsiteX2" fmla="*/ 0 w 61343"/>
                  <a:gd name="connsiteY2" fmla="*/ 6384 h 61286"/>
                  <a:gd name="connsiteX3" fmla="*/ 0 w 61343"/>
                  <a:gd name="connsiteY3" fmla="*/ 54902 h 61286"/>
                  <a:gd name="connsiteX4" fmla="*/ 6390 w 61343"/>
                  <a:gd name="connsiteY4" fmla="*/ 61286 h 61286"/>
                  <a:gd name="connsiteX5" fmla="*/ 54954 w 61343"/>
                  <a:gd name="connsiteY5" fmla="*/ 61286 h 61286"/>
                  <a:gd name="connsiteX6" fmla="*/ 61343 w 61343"/>
                  <a:gd name="connsiteY6" fmla="*/ 54902 h 61286"/>
                  <a:gd name="connsiteX7" fmla="*/ 61343 w 61343"/>
                  <a:gd name="connsiteY7" fmla="*/ 6384 h 61286"/>
                  <a:gd name="connsiteX8" fmla="*/ 54954 w 61343"/>
                  <a:gd name="connsiteY8" fmla="*/ 0 h 61286"/>
                  <a:gd name="connsiteX9" fmla="*/ 48564 w 61343"/>
                  <a:gd name="connsiteY9" fmla="*/ 49157 h 61286"/>
                  <a:gd name="connsiteX10" fmla="*/ 12780 w 61343"/>
                  <a:gd name="connsiteY10" fmla="*/ 49157 h 61286"/>
                  <a:gd name="connsiteX11" fmla="*/ 12780 w 61343"/>
                  <a:gd name="connsiteY11" fmla="*/ 13406 h 61286"/>
                  <a:gd name="connsiteX12" fmla="*/ 48564 w 61343"/>
                  <a:gd name="connsiteY12" fmla="*/ 13406 h 61286"/>
                  <a:gd name="connsiteX13" fmla="*/ 48564 w 61343"/>
                  <a:gd name="connsiteY13" fmla="*/ 49157 h 61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1343" h="61286">
                    <a:moveTo>
                      <a:pt x="54954" y="0"/>
                    </a:moveTo>
                    <a:lnTo>
                      <a:pt x="6390" y="0"/>
                    </a:lnTo>
                    <a:cubicBezTo>
                      <a:pt x="2556" y="0"/>
                      <a:pt x="0" y="2554"/>
                      <a:pt x="0" y="6384"/>
                    </a:cubicBezTo>
                    <a:lnTo>
                      <a:pt x="0" y="54902"/>
                    </a:lnTo>
                    <a:cubicBezTo>
                      <a:pt x="0" y="58733"/>
                      <a:pt x="2556" y="61286"/>
                      <a:pt x="6390" y="61286"/>
                    </a:cubicBezTo>
                    <a:lnTo>
                      <a:pt x="54954" y="61286"/>
                    </a:lnTo>
                    <a:cubicBezTo>
                      <a:pt x="58787" y="61286"/>
                      <a:pt x="61343" y="58733"/>
                      <a:pt x="61343" y="54902"/>
                    </a:cubicBezTo>
                    <a:lnTo>
                      <a:pt x="61343" y="6384"/>
                    </a:lnTo>
                    <a:cubicBezTo>
                      <a:pt x="61343" y="3192"/>
                      <a:pt x="58787" y="0"/>
                      <a:pt x="54954" y="0"/>
                    </a:cubicBezTo>
                    <a:close/>
                    <a:moveTo>
                      <a:pt x="48564" y="49157"/>
                    </a:moveTo>
                    <a:lnTo>
                      <a:pt x="12780" y="49157"/>
                    </a:lnTo>
                    <a:lnTo>
                      <a:pt x="12780" y="13406"/>
                    </a:lnTo>
                    <a:lnTo>
                      <a:pt x="48564" y="13406"/>
                    </a:lnTo>
                    <a:lnTo>
                      <a:pt x="48564" y="49157"/>
                    </a:lnTo>
                    <a:close/>
                  </a:path>
                </a:pathLst>
              </a:custGeom>
              <a:grpFill/>
              <a:ln w="6390" cap="flat">
                <a:solidFill>
                  <a:srgbClr val="1E9C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96" name="Graphic 4">
                <a:extLst>
                  <a:ext uri="{FF2B5EF4-FFF2-40B4-BE49-F238E27FC236}">
                    <a16:creationId xmlns:a16="http://schemas.microsoft.com/office/drawing/2014/main" id="{0BAC3ED8-3346-55C3-06B7-0C0327C10FBF}"/>
                  </a:ext>
                </a:extLst>
              </p:cNvPr>
              <p:cNvSpPr/>
              <p:nvPr/>
            </p:nvSpPr>
            <p:spPr>
              <a:xfrm>
                <a:off x="8258321" y="5632961"/>
                <a:ext cx="61343" cy="61286"/>
              </a:xfrm>
              <a:custGeom>
                <a:avLst/>
                <a:gdLst>
                  <a:gd name="connsiteX0" fmla="*/ 54954 w 61343"/>
                  <a:gd name="connsiteY0" fmla="*/ 0 h 61286"/>
                  <a:gd name="connsiteX1" fmla="*/ 6390 w 61343"/>
                  <a:gd name="connsiteY1" fmla="*/ 0 h 61286"/>
                  <a:gd name="connsiteX2" fmla="*/ 0 w 61343"/>
                  <a:gd name="connsiteY2" fmla="*/ 6384 h 61286"/>
                  <a:gd name="connsiteX3" fmla="*/ 0 w 61343"/>
                  <a:gd name="connsiteY3" fmla="*/ 54902 h 61286"/>
                  <a:gd name="connsiteX4" fmla="*/ 6390 w 61343"/>
                  <a:gd name="connsiteY4" fmla="*/ 61286 h 61286"/>
                  <a:gd name="connsiteX5" fmla="*/ 54954 w 61343"/>
                  <a:gd name="connsiteY5" fmla="*/ 61286 h 61286"/>
                  <a:gd name="connsiteX6" fmla="*/ 61343 w 61343"/>
                  <a:gd name="connsiteY6" fmla="*/ 54902 h 61286"/>
                  <a:gd name="connsiteX7" fmla="*/ 61343 w 61343"/>
                  <a:gd name="connsiteY7" fmla="*/ 6384 h 61286"/>
                  <a:gd name="connsiteX8" fmla="*/ 54954 w 61343"/>
                  <a:gd name="connsiteY8" fmla="*/ 0 h 61286"/>
                  <a:gd name="connsiteX9" fmla="*/ 48564 w 61343"/>
                  <a:gd name="connsiteY9" fmla="*/ 49157 h 61286"/>
                  <a:gd name="connsiteX10" fmla="*/ 12780 w 61343"/>
                  <a:gd name="connsiteY10" fmla="*/ 49157 h 61286"/>
                  <a:gd name="connsiteX11" fmla="*/ 12780 w 61343"/>
                  <a:gd name="connsiteY11" fmla="*/ 13406 h 61286"/>
                  <a:gd name="connsiteX12" fmla="*/ 48564 w 61343"/>
                  <a:gd name="connsiteY12" fmla="*/ 13406 h 61286"/>
                  <a:gd name="connsiteX13" fmla="*/ 48564 w 61343"/>
                  <a:gd name="connsiteY13" fmla="*/ 49157 h 61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1343" h="61286">
                    <a:moveTo>
                      <a:pt x="54954" y="0"/>
                    </a:moveTo>
                    <a:lnTo>
                      <a:pt x="6390" y="0"/>
                    </a:lnTo>
                    <a:cubicBezTo>
                      <a:pt x="2556" y="0"/>
                      <a:pt x="0" y="2554"/>
                      <a:pt x="0" y="6384"/>
                    </a:cubicBezTo>
                    <a:lnTo>
                      <a:pt x="0" y="54902"/>
                    </a:lnTo>
                    <a:cubicBezTo>
                      <a:pt x="0" y="58733"/>
                      <a:pt x="2556" y="61286"/>
                      <a:pt x="6390" y="61286"/>
                    </a:cubicBezTo>
                    <a:lnTo>
                      <a:pt x="54954" y="61286"/>
                    </a:lnTo>
                    <a:cubicBezTo>
                      <a:pt x="58788" y="61286"/>
                      <a:pt x="61343" y="58733"/>
                      <a:pt x="61343" y="54902"/>
                    </a:cubicBezTo>
                    <a:lnTo>
                      <a:pt x="61343" y="6384"/>
                    </a:lnTo>
                    <a:cubicBezTo>
                      <a:pt x="61343" y="3192"/>
                      <a:pt x="58148" y="0"/>
                      <a:pt x="54954" y="0"/>
                    </a:cubicBezTo>
                    <a:close/>
                    <a:moveTo>
                      <a:pt x="48564" y="49157"/>
                    </a:moveTo>
                    <a:lnTo>
                      <a:pt x="12780" y="49157"/>
                    </a:lnTo>
                    <a:lnTo>
                      <a:pt x="12780" y="13406"/>
                    </a:lnTo>
                    <a:lnTo>
                      <a:pt x="48564" y="13406"/>
                    </a:lnTo>
                    <a:lnTo>
                      <a:pt x="48564" y="49157"/>
                    </a:lnTo>
                    <a:close/>
                  </a:path>
                </a:pathLst>
              </a:custGeom>
              <a:grpFill/>
              <a:ln w="6390" cap="flat">
                <a:solidFill>
                  <a:srgbClr val="1E9C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97" name="Graphic 4">
                <a:extLst>
                  <a:ext uri="{FF2B5EF4-FFF2-40B4-BE49-F238E27FC236}">
                    <a16:creationId xmlns:a16="http://schemas.microsoft.com/office/drawing/2014/main" id="{AEB77675-C2A6-2978-8BE1-984C53FBC59F}"/>
                  </a:ext>
                </a:extLst>
              </p:cNvPr>
              <p:cNvSpPr/>
              <p:nvPr/>
            </p:nvSpPr>
            <p:spPr>
              <a:xfrm>
                <a:off x="8326054" y="5632961"/>
                <a:ext cx="61343" cy="61286"/>
              </a:xfrm>
              <a:custGeom>
                <a:avLst/>
                <a:gdLst>
                  <a:gd name="connsiteX0" fmla="*/ 54954 w 61343"/>
                  <a:gd name="connsiteY0" fmla="*/ 0 h 61286"/>
                  <a:gd name="connsiteX1" fmla="*/ 6390 w 61343"/>
                  <a:gd name="connsiteY1" fmla="*/ 0 h 61286"/>
                  <a:gd name="connsiteX2" fmla="*/ 0 w 61343"/>
                  <a:gd name="connsiteY2" fmla="*/ 6384 h 61286"/>
                  <a:gd name="connsiteX3" fmla="*/ 0 w 61343"/>
                  <a:gd name="connsiteY3" fmla="*/ 54902 h 61286"/>
                  <a:gd name="connsiteX4" fmla="*/ 6390 w 61343"/>
                  <a:gd name="connsiteY4" fmla="*/ 61286 h 61286"/>
                  <a:gd name="connsiteX5" fmla="*/ 54954 w 61343"/>
                  <a:gd name="connsiteY5" fmla="*/ 61286 h 61286"/>
                  <a:gd name="connsiteX6" fmla="*/ 61343 w 61343"/>
                  <a:gd name="connsiteY6" fmla="*/ 54902 h 61286"/>
                  <a:gd name="connsiteX7" fmla="*/ 61343 w 61343"/>
                  <a:gd name="connsiteY7" fmla="*/ 6384 h 61286"/>
                  <a:gd name="connsiteX8" fmla="*/ 54954 w 61343"/>
                  <a:gd name="connsiteY8" fmla="*/ 0 h 61286"/>
                  <a:gd name="connsiteX9" fmla="*/ 48564 w 61343"/>
                  <a:gd name="connsiteY9" fmla="*/ 49157 h 61286"/>
                  <a:gd name="connsiteX10" fmla="*/ 12780 w 61343"/>
                  <a:gd name="connsiteY10" fmla="*/ 49157 h 61286"/>
                  <a:gd name="connsiteX11" fmla="*/ 12780 w 61343"/>
                  <a:gd name="connsiteY11" fmla="*/ 13406 h 61286"/>
                  <a:gd name="connsiteX12" fmla="*/ 48564 w 61343"/>
                  <a:gd name="connsiteY12" fmla="*/ 13406 h 61286"/>
                  <a:gd name="connsiteX13" fmla="*/ 48564 w 61343"/>
                  <a:gd name="connsiteY13" fmla="*/ 49157 h 61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1343" h="61286">
                    <a:moveTo>
                      <a:pt x="54954" y="0"/>
                    </a:moveTo>
                    <a:lnTo>
                      <a:pt x="6390" y="0"/>
                    </a:lnTo>
                    <a:cubicBezTo>
                      <a:pt x="2556" y="0"/>
                      <a:pt x="0" y="2554"/>
                      <a:pt x="0" y="6384"/>
                    </a:cubicBezTo>
                    <a:lnTo>
                      <a:pt x="0" y="54902"/>
                    </a:lnTo>
                    <a:cubicBezTo>
                      <a:pt x="0" y="58733"/>
                      <a:pt x="2556" y="61286"/>
                      <a:pt x="6390" y="61286"/>
                    </a:cubicBezTo>
                    <a:lnTo>
                      <a:pt x="54954" y="61286"/>
                    </a:lnTo>
                    <a:cubicBezTo>
                      <a:pt x="58788" y="61286"/>
                      <a:pt x="61343" y="58733"/>
                      <a:pt x="61343" y="54902"/>
                    </a:cubicBezTo>
                    <a:lnTo>
                      <a:pt x="61343" y="6384"/>
                    </a:lnTo>
                    <a:cubicBezTo>
                      <a:pt x="61343" y="3192"/>
                      <a:pt x="58788" y="0"/>
                      <a:pt x="54954" y="0"/>
                    </a:cubicBezTo>
                    <a:close/>
                    <a:moveTo>
                      <a:pt x="48564" y="49157"/>
                    </a:moveTo>
                    <a:lnTo>
                      <a:pt x="12780" y="49157"/>
                    </a:lnTo>
                    <a:lnTo>
                      <a:pt x="12780" y="13406"/>
                    </a:lnTo>
                    <a:lnTo>
                      <a:pt x="48564" y="13406"/>
                    </a:lnTo>
                    <a:lnTo>
                      <a:pt x="48564" y="49157"/>
                    </a:lnTo>
                    <a:close/>
                  </a:path>
                </a:pathLst>
              </a:custGeom>
              <a:grpFill/>
              <a:ln w="6390" cap="flat">
                <a:solidFill>
                  <a:srgbClr val="1E9C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98" name="Graphic 4">
                <a:extLst>
                  <a:ext uri="{FF2B5EF4-FFF2-40B4-BE49-F238E27FC236}">
                    <a16:creationId xmlns:a16="http://schemas.microsoft.com/office/drawing/2014/main" id="{2F855AFE-F00B-34DE-DB51-49EAD571BEBE}"/>
                  </a:ext>
                </a:extLst>
              </p:cNvPr>
              <p:cNvSpPr/>
              <p:nvPr/>
            </p:nvSpPr>
            <p:spPr>
              <a:xfrm>
                <a:off x="8189949" y="5701270"/>
                <a:ext cx="61343" cy="61286"/>
              </a:xfrm>
              <a:custGeom>
                <a:avLst/>
                <a:gdLst>
                  <a:gd name="connsiteX0" fmla="*/ 54954 w 61343"/>
                  <a:gd name="connsiteY0" fmla="*/ 0 h 61286"/>
                  <a:gd name="connsiteX1" fmla="*/ 6390 w 61343"/>
                  <a:gd name="connsiteY1" fmla="*/ 0 h 61286"/>
                  <a:gd name="connsiteX2" fmla="*/ 0 w 61343"/>
                  <a:gd name="connsiteY2" fmla="*/ 6384 h 61286"/>
                  <a:gd name="connsiteX3" fmla="*/ 0 w 61343"/>
                  <a:gd name="connsiteY3" fmla="*/ 54902 h 61286"/>
                  <a:gd name="connsiteX4" fmla="*/ 6390 w 61343"/>
                  <a:gd name="connsiteY4" fmla="*/ 61286 h 61286"/>
                  <a:gd name="connsiteX5" fmla="*/ 54954 w 61343"/>
                  <a:gd name="connsiteY5" fmla="*/ 61286 h 61286"/>
                  <a:gd name="connsiteX6" fmla="*/ 61343 w 61343"/>
                  <a:gd name="connsiteY6" fmla="*/ 54902 h 61286"/>
                  <a:gd name="connsiteX7" fmla="*/ 61343 w 61343"/>
                  <a:gd name="connsiteY7" fmla="*/ 6384 h 61286"/>
                  <a:gd name="connsiteX8" fmla="*/ 54954 w 61343"/>
                  <a:gd name="connsiteY8" fmla="*/ 0 h 61286"/>
                  <a:gd name="connsiteX9" fmla="*/ 48564 w 61343"/>
                  <a:gd name="connsiteY9" fmla="*/ 48518 h 61286"/>
                  <a:gd name="connsiteX10" fmla="*/ 12780 w 61343"/>
                  <a:gd name="connsiteY10" fmla="*/ 48518 h 61286"/>
                  <a:gd name="connsiteX11" fmla="*/ 12780 w 61343"/>
                  <a:gd name="connsiteY11" fmla="*/ 12768 h 61286"/>
                  <a:gd name="connsiteX12" fmla="*/ 48564 w 61343"/>
                  <a:gd name="connsiteY12" fmla="*/ 12768 h 61286"/>
                  <a:gd name="connsiteX13" fmla="*/ 48564 w 61343"/>
                  <a:gd name="connsiteY13" fmla="*/ 48518 h 61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1343" h="61286">
                    <a:moveTo>
                      <a:pt x="54954" y="0"/>
                    </a:moveTo>
                    <a:lnTo>
                      <a:pt x="6390" y="0"/>
                    </a:lnTo>
                    <a:cubicBezTo>
                      <a:pt x="2556" y="0"/>
                      <a:pt x="0" y="2554"/>
                      <a:pt x="0" y="6384"/>
                    </a:cubicBezTo>
                    <a:lnTo>
                      <a:pt x="0" y="54902"/>
                    </a:lnTo>
                    <a:cubicBezTo>
                      <a:pt x="0" y="58733"/>
                      <a:pt x="2556" y="61286"/>
                      <a:pt x="6390" y="61286"/>
                    </a:cubicBezTo>
                    <a:lnTo>
                      <a:pt x="54954" y="61286"/>
                    </a:lnTo>
                    <a:cubicBezTo>
                      <a:pt x="58787" y="61286"/>
                      <a:pt x="61343" y="58733"/>
                      <a:pt x="61343" y="54902"/>
                    </a:cubicBezTo>
                    <a:lnTo>
                      <a:pt x="61343" y="6384"/>
                    </a:lnTo>
                    <a:cubicBezTo>
                      <a:pt x="61343" y="2554"/>
                      <a:pt x="58787" y="0"/>
                      <a:pt x="54954" y="0"/>
                    </a:cubicBezTo>
                    <a:close/>
                    <a:moveTo>
                      <a:pt x="48564" y="48518"/>
                    </a:moveTo>
                    <a:lnTo>
                      <a:pt x="12780" y="48518"/>
                    </a:lnTo>
                    <a:lnTo>
                      <a:pt x="12780" y="12768"/>
                    </a:lnTo>
                    <a:lnTo>
                      <a:pt x="48564" y="12768"/>
                    </a:lnTo>
                    <a:lnTo>
                      <a:pt x="48564" y="48518"/>
                    </a:lnTo>
                    <a:close/>
                  </a:path>
                </a:pathLst>
              </a:custGeom>
              <a:grpFill/>
              <a:ln w="6390" cap="flat">
                <a:solidFill>
                  <a:srgbClr val="1E9C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99" name="Graphic 4">
                <a:extLst>
                  <a:ext uri="{FF2B5EF4-FFF2-40B4-BE49-F238E27FC236}">
                    <a16:creationId xmlns:a16="http://schemas.microsoft.com/office/drawing/2014/main" id="{A6FADCD5-6AC4-59EA-CF81-DF8245CC19F9}"/>
                  </a:ext>
                </a:extLst>
              </p:cNvPr>
              <p:cNvSpPr/>
              <p:nvPr/>
            </p:nvSpPr>
            <p:spPr>
              <a:xfrm>
                <a:off x="8258321" y="5701270"/>
                <a:ext cx="61343" cy="61286"/>
              </a:xfrm>
              <a:custGeom>
                <a:avLst/>
                <a:gdLst>
                  <a:gd name="connsiteX0" fmla="*/ 54954 w 61343"/>
                  <a:gd name="connsiteY0" fmla="*/ 0 h 61286"/>
                  <a:gd name="connsiteX1" fmla="*/ 6390 w 61343"/>
                  <a:gd name="connsiteY1" fmla="*/ 0 h 61286"/>
                  <a:gd name="connsiteX2" fmla="*/ 0 w 61343"/>
                  <a:gd name="connsiteY2" fmla="*/ 6384 h 61286"/>
                  <a:gd name="connsiteX3" fmla="*/ 0 w 61343"/>
                  <a:gd name="connsiteY3" fmla="*/ 54902 h 61286"/>
                  <a:gd name="connsiteX4" fmla="*/ 6390 w 61343"/>
                  <a:gd name="connsiteY4" fmla="*/ 61286 h 61286"/>
                  <a:gd name="connsiteX5" fmla="*/ 54954 w 61343"/>
                  <a:gd name="connsiteY5" fmla="*/ 61286 h 61286"/>
                  <a:gd name="connsiteX6" fmla="*/ 61343 w 61343"/>
                  <a:gd name="connsiteY6" fmla="*/ 54902 h 61286"/>
                  <a:gd name="connsiteX7" fmla="*/ 61343 w 61343"/>
                  <a:gd name="connsiteY7" fmla="*/ 6384 h 61286"/>
                  <a:gd name="connsiteX8" fmla="*/ 54954 w 61343"/>
                  <a:gd name="connsiteY8" fmla="*/ 0 h 61286"/>
                  <a:gd name="connsiteX9" fmla="*/ 48564 w 61343"/>
                  <a:gd name="connsiteY9" fmla="*/ 48518 h 61286"/>
                  <a:gd name="connsiteX10" fmla="*/ 12780 w 61343"/>
                  <a:gd name="connsiteY10" fmla="*/ 48518 h 61286"/>
                  <a:gd name="connsiteX11" fmla="*/ 12780 w 61343"/>
                  <a:gd name="connsiteY11" fmla="*/ 12768 h 61286"/>
                  <a:gd name="connsiteX12" fmla="*/ 48564 w 61343"/>
                  <a:gd name="connsiteY12" fmla="*/ 12768 h 61286"/>
                  <a:gd name="connsiteX13" fmla="*/ 48564 w 61343"/>
                  <a:gd name="connsiteY13" fmla="*/ 48518 h 61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1343" h="61286">
                    <a:moveTo>
                      <a:pt x="54954" y="0"/>
                    </a:moveTo>
                    <a:lnTo>
                      <a:pt x="6390" y="0"/>
                    </a:lnTo>
                    <a:cubicBezTo>
                      <a:pt x="2556" y="0"/>
                      <a:pt x="0" y="2554"/>
                      <a:pt x="0" y="6384"/>
                    </a:cubicBezTo>
                    <a:lnTo>
                      <a:pt x="0" y="54902"/>
                    </a:lnTo>
                    <a:cubicBezTo>
                      <a:pt x="0" y="58733"/>
                      <a:pt x="2556" y="61286"/>
                      <a:pt x="6390" y="61286"/>
                    </a:cubicBezTo>
                    <a:lnTo>
                      <a:pt x="54954" y="61286"/>
                    </a:lnTo>
                    <a:cubicBezTo>
                      <a:pt x="58788" y="61286"/>
                      <a:pt x="61343" y="58733"/>
                      <a:pt x="61343" y="54902"/>
                    </a:cubicBezTo>
                    <a:lnTo>
                      <a:pt x="61343" y="6384"/>
                    </a:lnTo>
                    <a:cubicBezTo>
                      <a:pt x="61343" y="2554"/>
                      <a:pt x="58148" y="0"/>
                      <a:pt x="54954" y="0"/>
                    </a:cubicBezTo>
                    <a:close/>
                    <a:moveTo>
                      <a:pt x="48564" y="48518"/>
                    </a:moveTo>
                    <a:lnTo>
                      <a:pt x="12780" y="48518"/>
                    </a:lnTo>
                    <a:lnTo>
                      <a:pt x="12780" y="12768"/>
                    </a:lnTo>
                    <a:lnTo>
                      <a:pt x="48564" y="12768"/>
                    </a:lnTo>
                    <a:lnTo>
                      <a:pt x="48564" y="48518"/>
                    </a:lnTo>
                    <a:close/>
                  </a:path>
                </a:pathLst>
              </a:custGeom>
              <a:grpFill/>
              <a:ln w="6390" cap="flat">
                <a:solidFill>
                  <a:srgbClr val="1E9C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00" name="Graphic 4">
                <a:extLst>
                  <a:ext uri="{FF2B5EF4-FFF2-40B4-BE49-F238E27FC236}">
                    <a16:creationId xmlns:a16="http://schemas.microsoft.com/office/drawing/2014/main" id="{E551A187-0DB8-2F28-1FD0-3FED8EFB40A4}"/>
                  </a:ext>
                </a:extLst>
              </p:cNvPr>
              <p:cNvSpPr/>
              <p:nvPr/>
            </p:nvSpPr>
            <p:spPr>
              <a:xfrm>
                <a:off x="8326054" y="5701270"/>
                <a:ext cx="61343" cy="61286"/>
              </a:xfrm>
              <a:custGeom>
                <a:avLst/>
                <a:gdLst>
                  <a:gd name="connsiteX0" fmla="*/ 54954 w 61343"/>
                  <a:gd name="connsiteY0" fmla="*/ 0 h 61286"/>
                  <a:gd name="connsiteX1" fmla="*/ 6390 w 61343"/>
                  <a:gd name="connsiteY1" fmla="*/ 0 h 61286"/>
                  <a:gd name="connsiteX2" fmla="*/ 0 w 61343"/>
                  <a:gd name="connsiteY2" fmla="*/ 6384 h 61286"/>
                  <a:gd name="connsiteX3" fmla="*/ 0 w 61343"/>
                  <a:gd name="connsiteY3" fmla="*/ 54902 h 61286"/>
                  <a:gd name="connsiteX4" fmla="*/ 6390 w 61343"/>
                  <a:gd name="connsiteY4" fmla="*/ 61286 h 61286"/>
                  <a:gd name="connsiteX5" fmla="*/ 54954 w 61343"/>
                  <a:gd name="connsiteY5" fmla="*/ 61286 h 61286"/>
                  <a:gd name="connsiteX6" fmla="*/ 61343 w 61343"/>
                  <a:gd name="connsiteY6" fmla="*/ 54902 h 61286"/>
                  <a:gd name="connsiteX7" fmla="*/ 61343 w 61343"/>
                  <a:gd name="connsiteY7" fmla="*/ 6384 h 61286"/>
                  <a:gd name="connsiteX8" fmla="*/ 54954 w 61343"/>
                  <a:gd name="connsiteY8" fmla="*/ 0 h 61286"/>
                  <a:gd name="connsiteX9" fmla="*/ 48564 w 61343"/>
                  <a:gd name="connsiteY9" fmla="*/ 48518 h 61286"/>
                  <a:gd name="connsiteX10" fmla="*/ 12780 w 61343"/>
                  <a:gd name="connsiteY10" fmla="*/ 48518 h 61286"/>
                  <a:gd name="connsiteX11" fmla="*/ 12780 w 61343"/>
                  <a:gd name="connsiteY11" fmla="*/ 12768 h 61286"/>
                  <a:gd name="connsiteX12" fmla="*/ 48564 w 61343"/>
                  <a:gd name="connsiteY12" fmla="*/ 12768 h 61286"/>
                  <a:gd name="connsiteX13" fmla="*/ 48564 w 61343"/>
                  <a:gd name="connsiteY13" fmla="*/ 48518 h 61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1343" h="61286">
                    <a:moveTo>
                      <a:pt x="54954" y="0"/>
                    </a:moveTo>
                    <a:lnTo>
                      <a:pt x="6390" y="0"/>
                    </a:lnTo>
                    <a:cubicBezTo>
                      <a:pt x="2556" y="0"/>
                      <a:pt x="0" y="2554"/>
                      <a:pt x="0" y="6384"/>
                    </a:cubicBezTo>
                    <a:lnTo>
                      <a:pt x="0" y="54902"/>
                    </a:lnTo>
                    <a:cubicBezTo>
                      <a:pt x="0" y="58733"/>
                      <a:pt x="2556" y="61286"/>
                      <a:pt x="6390" y="61286"/>
                    </a:cubicBezTo>
                    <a:lnTo>
                      <a:pt x="54954" y="61286"/>
                    </a:lnTo>
                    <a:cubicBezTo>
                      <a:pt x="58788" y="61286"/>
                      <a:pt x="61343" y="58733"/>
                      <a:pt x="61343" y="54902"/>
                    </a:cubicBezTo>
                    <a:lnTo>
                      <a:pt x="61343" y="6384"/>
                    </a:lnTo>
                    <a:cubicBezTo>
                      <a:pt x="61343" y="2554"/>
                      <a:pt x="58788" y="0"/>
                      <a:pt x="54954" y="0"/>
                    </a:cubicBezTo>
                    <a:close/>
                    <a:moveTo>
                      <a:pt x="48564" y="48518"/>
                    </a:moveTo>
                    <a:lnTo>
                      <a:pt x="12780" y="48518"/>
                    </a:lnTo>
                    <a:lnTo>
                      <a:pt x="12780" y="12768"/>
                    </a:lnTo>
                    <a:lnTo>
                      <a:pt x="48564" y="12768"/>
                    </a:lnTo>
                    <a:lnTo>
                      <a:pt x="48564" y="48518"/>
                    </a:lnTo>
                    <a:close/>
                  </a:path>
                </a:pathLst>
              </a:custGeom>
              <a:grpFill/>
              <a:ln w="6390" cap="flat">
                <a:solidFill>
                  <a:srgbClr val="1E9C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01" name="Graphic 4">
                <a:extLst>
                  <a:ext uri="{FF2B5EF4-FFF2-40B4-BE49-F238E27FC236}">
                    <a16:creationId xmlns:a16="http://schemas.microsoft.com/office/drawing/2014/main" id="{5B4E79A5-C198-FC43-CDD6-B108006756A9}"/>
                  </a:ext>
                </a:extLst>
              </p:cNvPr>
              <p:cNvSpPr/>
              <p:nvPr/>
            </p:nvSpPr>
            <p:spPr>
              <a:xfrm>
                <a:off x="8189949" y="5769579"/>
                <a:ext cx="61343" cy="61286"/>
              </a:xfrm>
              <a:custGeom>
                <a:avLst/>
                <a:gdLst>
                  <a:gd name="connsiteX0" fmla="*/ 54954 w 61343"/>
                  <a:gd name="connsiteY0" fmla="*/ 0 h 61286"/>
                  <a:gd name="connsiteX1" fmla="*/ 6390 w 61343"/>
                  <a:gd name="connsiteY1" fmla="*/ 0 h 61286"/>
                  <a:gd name="connsiteX2" fmla="*/ 0 w 61343"/>
                  <a:gd name="connsiteY2" fmla="*/ 6384 h 61286"/>
                  <a:gd name="connsiteX3" fmla="*/ 0 w 61343"/>
                  <a:gd name="connsiteY3" fmla="*/ 54902 h 61286"/>
                  <a:gd name="connsiteX4" fmla="*/ 6390 w 61343"/>
                  <a:gd name="connsiteY4" fmla="*/ 61286 h 61286"/>
                  <a:gd name="connsiteX5" fmla="*/ 54954 w 61343"/>
                  <a:gd name="connsiteY5" fmla="*/ 61286 h 61286"/>
                  <a:gd name="connsiteX6" fmla="*/ 61343 w 61343"/>
                  <a:gd name="connsiteY6" fmla="*/ 54902 h 61286"/>
                  <a:gd name="connsiteX7" fmla="*/ 61343 w 61343"/>
                  <a:gd name="connsiteY7" fmla="*/ 6384 h 61286"/>
                  <a:gd name="connsiteX8" fmla="*/ 54954 w 61343"/>
                  <a:gd name="connsiteY8" fmla="*/ 0 h 61286"/>
                  <a:gd name="connsiteX9" fmla="*/ 48564 w 61343"/>
                  <a:gd name="connsiteY9" fmla="*/ 48518 h 61286"/>
                  <a:gd name="connsiteX10" fmla="*/ 12780 w 61343"/>
                  <a:gd name="connsiteY10" fmla="*/ 48518 h 61286"/>
                  <a:gd name="connsiteX11" fmla="*/ 12780 w 61343"/>
                  <a:gd name="connsiteY11" fmla="*/ 12768 h 61286"/>
                  <a:gd name="connsiteX12" fmla="*/ 48564 w 61343"/>
                  <a:gd name="connsiteY12" fmla="*/ 12768 h 61286"/>
                  <a:gd name="connsiteX13" fmla="*/ 48564 w 61343"/>
                  <a:gd name="connsiteY13" fmla="*/ 48518 h 61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1343" h="61286">
                    <a:moveTo>
                      <a:pt x="54954" y="0"/>
                    </a:moveTo>
                    <a:lnTo>
                      <a:pt x="6390" y="0"/>
                    </a:lnTo>
                    <a:cubicBezTo>
                      <a:pt x="2556" y="0"/>
                      <a:pt x="0" y="2554"/>
                      <a:pt x="0" y="6384"/>
                    </a:cubicBezTo>
                    <a:lnTo>
                      <a:pt x="0" y="54902"/>
                    </a:lnTo>
                    <a:cubicBezTo>
                      <a:pt x="0" y="58733"/>
                      <a:pt x="2556" y="61286"/>
                      <a:pt x="6390" y="61286"/>
                    </a:cubicBezTo>
                    <a:lnTo>
                      <a:pt x="54954" y="61286"/>
                    </a:lnTo>
                    <a:cubicBezTo>
                      <a:pt x="58787" y="61286"/>
                      <a:pt x="61343" y="58733"/>
                      <a:pt x="61343" y="54902"/>
                    </a:cubicBezTo>
                    <a:lnTo>
                      <a:pt x="61343" y="6384"/>
                    </a:lnTo>
                    <a:cubicBezTo>
                      <a:pt x="61343" y="2554"/>
                      <a:pt x="58787" y="0"/>
                      <a:pt x="54954" y="0"/>
                    </a:cubicBezTo>
                    <a:close/>
                    <a:moveTo>
                      <a:pt x="48564" y="48518"/>
                    </a:moveTo>
                    <a:lnTo>
                      <a:pt x="12780" y="48518"/>
                    </a:lnTo>
                    <a:lnTo>
                      <a:pt x="12780" y="12768"/>
                    </a:lnTo>
                    <a:lnTo>
                      <a:pt x="48564" y="12768"/>
                    </a:lnTo>
                    <a:lnTo>
                      <a:pt x="48564" y="48518"/>
                    </a:lnTo>
                    <a:close/>
                  </a:path>
                </a:pathLst>
              </a:custGeom>
              <a:grpFill/>
              <a:ln w="6390" cap="flat">
                <a:solidFill>
                  <a:srgbClr val="1E9C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02" name="Graphic 4">
                <a:extLst>
                  <a:ext uri="{FF2B5EF4-FFF2-40B4-BE49-F238E27FC236}">
                    <a16:creationId xmlns:a16="http://schemas.microsoft.com/office/drawing/2014/main" id="{64B61B6D-10DD-997A-CDD3-56825CD5A3B1}"/>
                  </a:ext>
                </a:extLst>
              </p:cNvPr>
              <p:cNvSpPr/>
              <p:nvPr/>
            </p:nvSpPr>
            <p:spPr>
              <a:xfrm>
                <a:off x="8258321" y="5769579"/>
                <a:ext cx="61343" cy="61286"/>
              </a:xfrm>
              <a:custGeom>
                <a:avLst/>
                <a:gdLst>
                  <a:gd name="connsiteX0" fmla="*/ 54954 w 61343"/>
                  <a:gd name="connsiteY0" fmla="*/ 0 h 61286"/>
                  <a:gd name="connsiteX1" fmla="*/ 6390 w 61343"/>
                  <a:gd name="connsiteY1" fmla="*/ 0 h 61286"/>
                  <a:gd name="connsiteX2" fmla="*/ 0 w 61343"/>
                  <a:gd name="connsiteY2" fmla="*/ 6384 h 61286"/>
                  <a:gd name="connsiteX3" fmla="*/ 0 w 61343"/>
                  <a:gd name="connsiteY3" fmla="*/ 54902 h 61286"/>
                  <a:gd name="connsiteX4" fmla="*/ 6390 w 61343"/>
                  <a:gd name="connsiteY4" fmla="*/ 61286 h 61286"/>
                  <a:gd name="connsiteX5" fmla="*/ 54954 w 61343"/>
                  <a:gd name="connsiteY5" fmla="*/ 61286 h 61286"/>
                  <a:gd name="connsiteX6" fmla="*/ 61343 w 61343"/>
                  <a:gd name="connsiteY6" fmla="*/ 54902 h 61286"/>
                  <a:gd name="connsiteX7" fmla="*/ 61343 w 61343"/>
                  <a:gd name="connsiteY7" fmla="*/ 6384 h 61286"/>
                  <a:gd name="connsiteX8" fmla="*/ 54954 w 61343"/>
                  <a:gd name="connsiteY8" fmla="*/ 0 h 61286"/>
                  <a:gd name="connsiteX9" fmla="*/ 48564 w 61343"/>
                  <a:gd name="connsiteY9" fmla="*/ 48518 h 61286"/>
                  <a:gd name="connsiteX10" fmla="*/ 12780 w 61343"/>
                  <a:gd name="connsiteY10" fmla="*/ 48518 h 61286"/>
                  <a:gd name="connsiteX11" fmla="*/ 12780 w 61343"/>
                  <a:gd name="connsiteY11" fmla="*/ 12768 h 61286"/>
                  <a:gd name="connsiteX12" fmla="*/ 48564 w 61343"/>
                  <a:gd name="connsiteY12" fmla="*/ 12768 h 61286"/>
                  <a:gd name="connsiteX13" fmla="*/ 48564 w 61343"/>
                  <a:gd name="connsiteY13" fmla="*/ 48518 h 61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1343" h="61286">
                    <a:moveTo>
                      <a:pt x="54954" y="0"/>
                    </a:moveTo>
                    <a:lnTo>
                      <a:pt x="6390" y="0"/>
                    </a:lnTo>
                    <a:cubicBezTo>
                      <a:pt x="2556" y="0"/>
                      <a:pt x="0" y="2554"/>
                      <a:pt x="0" y="6384"/>
                    </a:cubicBezTo>
                    <a:lnTo>
                      <a:pt x="0" y="54902"/>
                    </a:lnTo>
                    <a:cubicBezTo>
                      <a:pt x="0" y="58733"/>
                      <a:pt x="2556" y="61286"/>
                      <a:pt x="6390" y="61286"/>
                    </a:cubicBezTo>
                    <a:lnTo>
                      <a:pt x="54954" y="61286"/>
                    </a:lnTo>
                    <a:cubicBezTo>
                      <a:pt x="58788" y="61286"/>
                      <a:pt x="61343" y="58733"/>
                      <a:pt x="61343" y="54902"/>
                    </a:cubicBezTo>
                    <a:lnTo>
                      <a:pt x="61343" y="6384"/>
                    </a:lnTo>
                    <a:cubicBezTo>
                      <a:pt x="61343" y="2554"/>
                      <a:pt x="58148" y="0"/>
                      <a:pt x="54954" y="0"/>
                    </a:cubicBezTo>
                    <a:close/>
                    <a:moveTo>
                      <a:pt x="48564" y="48518"/>
                    </a:moveTo>
                    <a:lnTo>
                      <a:pt x="12780" y="48518"/>
                    </a:lnTo>
                    <a:lnTo>
                      <a:pt x="12780" y="12768"/>
                    </a:lnTo>
                    <a:lnTo>
                      <a:pt x="48564" y="12768"/>
                    </a:lnTo>
                    <a:lnTo>
                      <a:pt x="48564" y="48518"/>
                    </a:lnTo>
                    <a:close/>
                  </a:path>
                </a:pathLst>
              </a:custGeom>
              <a:grpFill/>
              <a:ln w="6390" cap="flat">
                <a:solidFill>
                  <a:srgbClr val="1E9C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03" name="Graphic 4">
                <a:extLst>
                  <a:ext uri="{FF2B5EF4-FFF2-40B4-BE49-F238E27FC236}">
                    <a16:creationId xmlns:a16="http://schemas.microsoft.com/office/drawing/2014/main" id="{09A3B2FD-DED7-9B30-EB08-D94C7A832D1D}"/>
                  </a:ext>
                </a:extLst>
              </p:cNvPr>
              <p:cNvSpPr/>
              <p:nvPr/>
            </p:nvSpPr>
            <p:spPr>
              <a:xfrm>
                <a:off x="8326054" y="5769579"/>
                <a:ext cx="61343" cy="61286"/>
              </a:xfrm>
              <a:custGeom>
                <a:avLst/>
                <a:gdLst>
                  <a:gd name="connsiteX0" fmla="*/ 54954 w 61343"/>
                  <a:gd name="connsiteY0" fmla="*/ 0 h 61286"/>
                  <a:gd name="connsiteX1" fmla="*/ 6390 w 61343"/>
                  <a:gd name="connsiteY1" fmla="*/ 0 h 61286"/>
                  <a:gd name="connsiteX2" fmla="*/ 0 w 61343"/>
                  <a:gd name="connsiteY2" fmla="*/ 6384 h 61286"/>
                  <a:gd name="connsiteX3" fmla="*/ 0 w 61343"/>
                  <a:gd name="connsiteY3" fmla="*/ 54902 h 61286"/>
                  <a:gd name="connsiteX4" fmla="*/ 6390 w 61343"/>
                  <a:gd name="connsiteY4" fmla="*/ 61286 h 61286"/>
                  <a:gd name="connsiteX5" fmla="*/ 54954 w 61343"/>
                  <a:gd name="connsiteY5" fmla="*/ 61286 h 61286"/>
                  <a:gd name="connsiteX6" fmla="*/ 61343 w 61343"/>
                  <a:gd name="connsiteY6" fmla="*/ 54902 h 61286"/>
                  <a:gd name="connsiteX7" fmla="*/ 61343 w 61343"/>
                  <a:gd name="connsiteY7" fmla="*/ 6384 h 61286"/>
                  <a:gd name="connsiteX8" fmla="*/ 54954 w 61343"/>
                  <a:gd name="connsiteY8" fmla="*/ 0 h 61286"/>
                  <a:gd name="connsiteX9" fmla="*/ 48564 w 61343"/>
                  <a:gd name="connsiteY9" fmla="*/ 48518 h 61286"/>
                  <a:gd name="connsiteX10" fmla="*/ 12780 w 61343"/>
                  <a:gd name="connsiteY10" fmla="*/ 48518 h 61286"/>
                  <a:gd name="connsiteX11" fmla="*/ 12780 w 61343"/>
                  <a:gd name="connsiteY11" fmla="*/ 12768 h 61286"/>
                  <a:gd name="connsiteX12" fmla="*/ 48564 w 61343"/>
                  <a:gd name="connsiteY12" fmla="*/ 12768 h 61286"/>
                  <a:gd name="connsiteX13" fmla="*/ 48564 w 61343"/>
                  <a:gd name="connsiteY13" fmla="*/ 48518 h 61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1343" h="61286">
                    <a:moveTo>
                      <a:pt x="54954" y="0"/>
                    </a:moveTo>
                    <a:lnTo>
                      <a:pt x="6390" y="0"/>
                    </a:lnTo>
                    <a:cubicBezTo>
                      <a:pt x="2556" y="0"/>
                      <a:pt x="0" y="2554"/>
                      <a:pt x="0" y="6384"/>
                    </a:cubicBezTo>
                    <a:lnTo>
                      <a:pt x="0" y="54902"/>
                    </a:lnTo>
                    <a:cubicBezTo>
                      <a:pt x="0" y="58733"/>
                      <a:pt x="2556" y="61286"/>
                      <a:pt x="6390" y="61286"/>
                    </a:cubicBezTo>
                    <a:lnTo>
                      <a:pt x="54954" y="61286"/>
                    </a:lnTo>
                    <a:cubicBezTo>
                      <a:pt x="58788" y="61286"/>
                      <a:pt x="61343" y="58733"/>
                      <a:pt x="61343" y="54902"/>
                    </a:cubicBezTo>
                    <a:lnTo>
                      <a:pt x="61343" y="6384"/>
                    </a:lnTo>
                    <a:cubicBezTo>
                      <a:pt x="61343" y="2554"/>
                      <a:pt x="58788" y="0"/>
                      <a:pt x="54954" y="0"/>
                    </a:cubicBezTo>
                    <a:close/>
                    <a:moveTo>
                      <a:pt x="48564" y="48518"/>
                    </a:moveTo>
                    <a:lnTo>
                      <a:pt x="12780" y="48518"/>
                    </a:lnTo>
                    <a:lnTo>
                      <a:pt x="12780" y="12768"/>
                    </a:lnTo>
                    <a:lnTo>
                      <a:pt x="48564" y="12768"/>
                    </a:lnTo>
                    <a:lnTo>
                      <a:pt x="48564" y="48518"/>
                    </a:lnTo>
                    <a:close/>
                  </a:path>
                </a:pathLst>
              </a:custGeom>
              <a:grpFill/>
              <a:ln w="6390" cap="flat">
                <a:solidFill>
                  <a:srgbClr val="1E9C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4466E89E-1A6E-95F5-D805-A69E2F404E16}"/>
              </a:ext>
            </a:extLst>
          </p:cNvPr>
          <p:cNvGrpSpPr/>
          <p:nvPr/>
        </p:nvGrpSpPr>
        <p:grpSpPr>
          <a:xfrm>
            <a:off x="6744669" y="1169958"/>
            <a:ext cx="365760" cy="365760"/>
            <a:chOff x="6923965" y="1638595"/>
            <a:chExt cx="365760" cy="365760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8D810425-F25B-7FEA-769D-89E5E046078E}"/>
                </a:ext>
              </a:extLst>
            </p:cNvPr>
            <p:cNvSpPr/>
            <p:nvPr/>
          </p:nvSpPr>
          <p:spPr bwMode="gray">
            <a:xfrm>
              <a:off x="6923965" y="1638595"/>
              <a:ext cx="365760" cy="365760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1E9C99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pic>
          <p:nvPicPr>
            <p:cNvPr id="109" name="Graphic 108" descr="Mining tools">
              <a:extLst>
                <a:ext uri="{FF2B5EF4-FFF2-40B4-BE49-F238E27FC236}">
                  <a16:creationId xmlns:a16="http://schemas.microsoft.com/office/drawing/2014/main" id="{436FC401-1C60-9DD4-AFB0-05FE3054E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97296" y="1711926"/>
              <a:ext cx="219099" cy="219099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3F52DF07-DE4C-ABC2-95EB-4CAE0B58BCC8}"/>
              </a:ext>
            </a:extLst>
          </p:cNvPr>
          <p:cNvGrpSpPr/>
          <p:nvPr/>
        </p:nvGrpSpPr>
        <p:grpSpPr>
          <a:xfrm>
            <a:off x="456568" y="6182418"/>
            <a:ext cx="91440" cy="91440"/>
            <a:chOff x="9743707" y="1646449"/>
            <a:chExt cx="402914" cy="402914"/>
          </a:xfrm>
          <a:solidFill>
            <a:srgbClr val="1E9C99"/>
          </a:solidFill>
        </p:grpSpPr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B96018E0-FC35-F3C4-AA43-E0E0E45C9274}"/>
                </a:ext>
              </a:extLst>
            </p:cNvPr>
            <p:cNvSpPr/>
            <p:nvPr/>
          </p:nvSpPr>
          <p:spPr bwMode="gray">
            <a:xfrm>
              <a:off x="9743707" y="1646449"/>
              <a:ext cx="402914" cy="402914"/>
            </a:xfrm>
            <a:prstGeom prst="ellipse">
              <a:avLst/>
            </a:prstGeom>
            <a:grpFill/>
            <a:ln w="19050" algn="ctr">
              <a:solidFill>
                <a:srgbClr val="1E9C99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B0C5EF29-5978-5FEC-16FF-94F1AB11DC06}"/>
                </a:ext>
              </a:extLst>
            </p:cNvPr>
            <p:cNvSpPr/>
            <p:nvPr/>
          </p:nvSpPr>
          <p:spPr bwMode="gray">
            <a:xfrm>
              <a:off x="9876911" y="1778395"/>
              <a:ext cx="134128" cy="134128"/>
            </a:xfrm>
            <a:prstGeom prst="ellipse">
              <a:avLst/>
            </a:prstGeom>
            <a:grpFill/>
            <a:ln w="19050" algn="ctr">
              <a:solidFill>
                <a:srgbClr val="1E9C99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C46AC808-7BC4-E819-F7A8-9E416409C589}"/>
              </a:ext>
            </a:extLst>
          </p:cNvPr>
          <p:cNvGrpSpPr/>
          <p:nvPr/>
        </p:nvGrpSpPr>
        <p:grpSpPr>
          <a:xfrm>
            <a:off x="3674845" y="6182418"/>
            <a:ext cx="91440" cy="91440"/>
            <a:chOff x="9743707" y="1646449"/>
            <a:chExt cx="402914" cy="402914"/>
          </a:xfrm>
          <a:solidFill>
            <a:srgbClr val="1E9C99"/>
          </a:solidFill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11B8B659-7494-5A09-BD2F-FA474CC95852}"/>
                </a:ext>
              </a:extLst>
            </p:cNvPr>
            <p:cNvSpPr/>
            <p:nvPr/>
          </p:nvSpPr>
          <p:spPr bwMode="gray">
            <a:xfrm>
              <a:off x="9743707" y="1646449"/>
              <a:ext cx="402914" cy="402914"/>
            </a:xfrm>
            <a:prstGeom prst="ellipse">
              <a:avLst/>
            </a:prstGeom>
            <a:grpFill/>
            <a:ln w="19050" algn="ctr">
              <a:solidFill>
                <a:srgbClr val="1E9C99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2B8683B0-E50F-0BD7-5957-0235EF82597E}"/>
                </a:ext>
              </a:extLst>
            </p:cNvPr>
            <p:cNvSpPr/>
            <p:nvPr/>
          </p:nvSpPr>
          <p:spPr bwMode="gray">
            <a:xfrm>
              <a:off x="9876911" y="1778395"/>
              <a:ext cx="134128" cy="134128"/>
            </a:xfrm>
            <a:prstGeom prst="ellipse">
              <a:avLst/>
            </a:prstGeom>
            <a:grpFill/>
            <a:ln w="19050" algn="ctr">
              <a:solidFill>
                <a:srgbClr val="1E9C99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C8F7C7E7-898B-8321-6E5E-AA75FC705AB8}"/>
              </a:ext>
            </a:extLst>
          </p:cNvPr>
          <p:cNvGrpSpPr/>
          <p:nvPr/>
        </p:nvGrpSpPr>
        <p:grpSpPr>
          <a:xfrm>
            <a:off x="6879663" y="6182418"/>
            <a:ext cx="91440" cy="91440"/>
            <a:chOff x="9743707" y="1646449"/>
            <a:chExt cx="402914" cy="402914"/>
          </a:xfrm>
          <a:solidFill>
            <a:srgbClr val="1E9C99"/>
          </a:solidFill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43387418-C6C3-6291-67DF-F8AC0F2E0D7C}"/>
                </a:ext>
              </a:extLst>
            </p:cNvPr>
            <p:cNvSpPr/>
            <p:nvPr/>
          </p:nvSpPr>
          <p:spPr bwMode="gray">
            <a:xfrm>
              <a:off x="9743707" y="1646449"/>
              <a:ext cx="402914" cy="402914"/>
            </a:xfrm>
            <a:prstGeom prst="ellipse">
              <a:avLst/>
            </a:prstGeom>
            <a:grpFill/>
            <a:ln w="19050" algn="ctr">
              <a:solidFill>
                <a:srgbClr val="1E9C99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06BBEE5B-332F-01C2-C3E1-0819AA680C72}"/>
                </a:ext>
              </a:extLst>
            </p:cNvPr>
            <p:cNvSpPr/>
            <p:nvPr/>
          </p:nvSpPr>
          <p:spPr bwMode="gray">
            <a:xfrm>
              <a:off x="9876911" y="1778395"/>
              <a:ext cx="134128" cy="134128"/>
            </a:xfrm>
            <a:prstGeom prst="ellipse">
              <a:avLst/>
            </a:prstGeom>
            <a:grpFill/>
            <a:ln w="19050" algn="ctr">
              <a:solidFill>
                <a:srgbClr val="1E9C99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9F2AEB8D-F96F-B302-2662-22F09CE734B4}"/>
              </a:ext>
            </a:extLst>
          </p:cNvPr>
          <p:cNvSpPr txBox="1"/>
          <p:nvPr/>
        </p:nvSpPr>
        <p:spPr>
          <a:xfrm>
            <a:off x="510615" y="1659513"/>
            <a:ext cx="3134352" cy="4835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pt" sz="1000" b="1" i="0" u="none" strike="noStrike" kern="1200" cap="none" spc="0" normalizeH="0" baseline="0" noProof="0">
                <a:ln>
                  <a:noFill/>
                </a:ln>
                <a:solidFill>
                  <a:srgbClr val="1E9C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Dados do Projeto de Recursos</a:t>
            </a:r>
          </a:p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Produção de minerais primários: Tipo de mineral primário, tamanho do depósito mineral, unidades de produto, capacidade de produção, perfil de produção por grau mineral e participação da produção nas fases ascendente, de platô e descendente.</a:t>
            </a:r>
          </a:p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12169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pt" sz="1000" b="1" i="0" u="none" strike="noStrike" kern="1200" cap="none" spc="0" normalizeH="0" baseline="0" noProof="0">
                <a:ln>
                  <a:noFill/>
                </a:ln>
                <a:solidFill>
                  <a:srgbClr val="1E9C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Despesas de capital</a:t>
            </a:r>
          </a:p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p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Tangíveis (investimentos em propriedades, instalações e equipamentos), intangíveis (ativos não monetários sem substância física, ou seja, custos de perfuração e pré-desmonte) e capital de reposição.</a:t>
            </a:r>
          </a:p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pt" sz="1050" b="1" i="0" u="none" strike="noStrike" kern="1200" cap="none" spc="0" normalizeH="0" baseline="0" noProof="0">
                <a:ln>
                  <a:noFill/>
                </a:ln>
                <a:solidFill>
                  <a:srgbClr val="1E9C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Custos Operacionais</a:t>
            </a:r>
          </a:p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Salários de mão de obra, suprimentos e moradia; Processamento; Combustível, eletricidade e energia; Manutenção de equipamentos; Transporte; Administrativo; Outros.</a:t>
            </a:r>
          </a:p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pt" sz="1050" b="1" i="0" u="none" strike="noStrike" kern="1200" cap="none" spc="0" normalizeH="0" baseline="0" noProof="0">
                <a:ln>
                  <a:noFill/>
                </a:ln>
                <a:solidFill>
                  <a:srgbClr val="1E9C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Suposições Econômicas</a:t>
            </a:r>
          </a:p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p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Preços de minerais, taxa de inflação, taxa de juros, taxa de desconto (“Hump”).</a:t>
            </a:r>
          </a:p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pt" sz="1050" b="1" i="0" u="none" strike="noStrike" kern="1200" cap="none" spc="0" normalizeH="0" baseline="0" noProof="0">
                <a:ln>
                  <a:noFill/>
                </a:ln>
                <a:solidFill>
                  <a:srgbClr val="1E9C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Suposições de Financiamento</a:t>
            </a:r>
          </a:p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Porcentagem dos custos de desenvolvimento emprestados; Período de reembolso; Taxa de juros real; Período de carência; Custos governamentais.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A66A6D8A-A992-4AAE-441F-8AB1F35EFB2A}"/>
              </a:ext>
            </a:extLst>
          </p:cNvPr>
          <p:cNvSpPr txBox="1"/>
          <p:nvPr/>
        </p:nvSpPr>
        <p:spPr>
          <a:xfrm>
            <a:off x="3736346" y="1650548"/>
            <a:ext cx="3134352" cy="243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pt" sz="1000" b="1" i="0" u="none" strike="noStrike" kern="1200" cap="none" spc="0" normalizeH="0" baseline="0" noProof="0">
                <a:ln>
                  <a:noFill/>
                </a:ln>
                <a:solidFill>
                  <a:srgbClr val="1E9C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Países</a:t>
            </a:r>
          </a:p>
        </p:txBody>
      </p:sp>
      <p:sp>
        <p:nvSpPr>
          <p:cNvPr id="148" name="Rounded Rectangle 42">
            <a:extLst>
              <a:ext uri="{FF2B5EF4-FFF2-40B4-BE49-F238E27FC236}">
                <a16:creationId xmlns:a16="http://schemas.microsoft.com/office/drawing/2014/main" id="{F94C9F23-833B-AD08-31ED-955ABE42F275}"/>
              </a:ext>
            </a:extLst>
          </p:cNvPr>
          <p:cNvSpPr/>
          <p:nvPr/>
        </p:nvSpPr>
        <p:spPr bwMode="gray">
          <a:xfrm>
            <a:off x="4114577" y="1903407"/>
            <a:ext cx="2217971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l" defTabSz="1217613" rtl="0" eaLnBrk="0" fontAlgn="base" latinLnBrk="0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pt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Brasil</a:t>
            </a:r>
          </a:p>
        </p:txBody>
      </p:sp>
      <p:sp>
        <p:nvSpPr>
          <p:cNvPr id="149" name="Rounded Rectangle 42">
            <a:extLst>
              <a:ext uri="{FF2B5EF4-FFF2-40B4-BE49-F238E27FC236}">
                <a16:creationId xmlns:a16="http://schemas.microsoft.com/office/drawing/2014/main" id="{11C0CE5F-5D47-57C4-F44B-42BD9AB10F0F}"/>
              </a:ext>
            </a:extLst>
          </p:cNvPr>
          <p:cNvSpPr/>
          <p:nvPr/>
        </p:nvSpPr>
        <p:spPr bwMode="gray">
          <a:xfrm>
            <a:off x="4114577" y="2291094"/>
            <a:ext cx="2217971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l" defTabSz="1217613" rtl="0" eaLnBrk="0" fontAlgn="base" latinLnBrk="0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pt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Canadá</a:t>
            </a:r>
          </a:p>
        </p:txBody>
      </p:sp>
      <p:sp>
        <p:nvSpPr>
          <p:cNvPr id="150" name="Rounded Rectangle 42">
            <a:extLst>
              <a:ext uri="{FF2B5EF4-FFF2-40B4-BE49-F238E27FC236}">
                <a16:creationId xmlns:a16="http://schemas.microsoft.com/office/drawing/2014/main" id="{111AC4B8-1E1C-29FC-D5AD-C8695ED051B9}"/>
              </a:ext>
            </a:extLst>
          </p:cNvPr>
          <p:cNvSpPr/>
          <p:nvPr/>
        </p:nvSpPr>
        <p:spPr bwMode="gray">
          <a:xfrm>
            <a:off x="4114577" y="2678781"/>
            <a:ext cx="2217971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l" defTabSz="1217613" rtl="0" eaLnBrk="0" fontAlgn="base" latinLnBrk="0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pt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Argentina</a:t>
            </a:r>
          </a:p>
        </p:txBody>
      </p:sp>
      <p:sp>
        <p:nvSpPr>
          <p:cNvPr id="151" name="Rounded Rectangle 42">
            <a:extLst>
              <a:ext uri="{FF2B5EF4-FFF2-40B4-BE49-F238E27FC236}">
                <a16:creationId xmlns:a16="http://schemas.microsoft.com/office/drawing/2014/main" id="{BEDAA38D-F687-7E74-10E8-B020AC2A0FB4}"/>
              </a:ext>
            </a:extLst>
          </p:cNvPr>
          <p:cNvSpPr/>
          <p:nvPr/>
        </p:nvSpPr>
        <p:spPr bwMode="gray">
          <a:xfrm>
            <a:off x="4114577" y="3066468"/>
            <a:ext cx="2217971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l" defTabSz="1217613" rtl="0" eaLnBrk="0" fontAlgn="base" latinLnBrk="0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pt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Chile</a:t>
            </a:r>
          </a:p>
        </p:txBody>
      </p:sp>
      <p:sp>
        <p:nvSpPr>
          <p:cNvPr id="152" name="Rounded Rectangle 42">
            <a:extLst>
              <a:ext uri="{FF2B5EF4-FFF2-40B4-BE49-F238E27FC236}">
                <a16:creationId xmlns:a16="http://schemas.microsoft.com/office/drawing/2014/main" id="{EE3AC727-38DE-BE24-F668-61E17D2E281E}"/>
              </a:ext>
            </a:extLst>
          </p:cNvPr>
          <p:cNvSpPr/>
          <p:nvPr/>
        </p:nvSpPr>
        <p:spPr bwMode="gray">
          <a:xfrm>
            <a:off x="4114577" y="3459327"/>
            <a:ext cx="2217971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l" defTabSz="1217613" rtl="0" eaLnBrk="0" fontAlgn="base" latinLnBrk="0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pt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Austrália Ocidental</a:t>
            </a:r>
          </a:p>
        </p:txBody>
      </p:sp>
      <p:pic>
        <p:nvPicPr>
          <p:cNvPr id="153" name="Picture 6" descr="© INSCALE GmbH, 14.06.2010">
            <a:extLst>
              <a:ext uri="{FF2B5EF4-FFF2-40B4-BE49-F238E27FC236}">
                <a16:creationId xmlns:a16="http://schemas.microsoft.com/office/drawing/2014/main" id="{164549F5-E60C-35FA-B79F-7E71DF806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3703" y="1958271"/>
            <a:ext cx="405131" cy="2560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54" name="Picture 17" descr="© INSCALE GmbH, 14.06.2010">
            <a:extLst>
              <a:ext uri="{FF2B5EF4-FFF2-40B4-BE49-F238E27FC236}">
                <a16:creationId xmlns:a16="http://schemas.microsoft.com/office/drawing/2014/main" id="{6100603D-AE4D-EF5D-65E7-B4C8B551D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3703" y="3514141"/>
            <a:ext cx="405131" cy="256133"/>
          </a:xfrm>
          <a:prstGeom prst="rect">
            <a:avLst/>
          </a:prstGeom>
          <a:noFill/>
        </p:spPr>
      </p:pic>
      <p:pic>
        <p:nvPicPr>
          <p:cNvPr id="155" name="Picture 42" descr="© INSCALE GmbH, 14.06.2010">
            <a:extLst>
              <a:ext uri="{FF2B5EF4-FFF2-40B4-BE49-F238E27FC236}">
                <a16:creationId xmlns:a16="http://schemas.microsoft.com/office/drawing/2014/main" id="{E1F504C2-FAB2-8066-8A90-0904CFACC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3703" y="2347163"/>
            <a:ext cx="405131" cy="256133"/>
          </a:xfrm>
          <a:prstGeom prst="rect">
            <a:avLst/>
          </a:prstGeom>
          <a:noFill/>
        </p:spPr>
      </p:pic>
      <p:pic>
        <p:nvPicPr>
          <p:cNvPr id="156" name="Picture 19" descr="© INSCALE GmbH, 14.06.2010">
            <a:extLst>
              <a:ext uri="{FF2B5EF4-FFF2-40B4-BE49-F238E27FC236}">
                <a16:creationId xmlns:a16="http://schemas.microsoft.com/office/drawing/2014/main" id="{6C07E0F3-0CE6-E746-CD8A-E8A4019B0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96958" y="3123698"/>
            <a:ext cx="405131" cy="256133"/>
          </a:xfrm>
          <a:prstGeom prst="rect">
            <a:avLst/>
          </a:prstGeom>
          <a:noFill/>
        </p:spPr>
      </p:pic>
      <p:pic>
        <p:nvPicPr>
          <p:cNvPr id="157" name="Picture 16" descr="© INSCALE GmbH, 14.06.2010">
            <a:extLst>
              <a:ext uri="{FF2B5EF4-FFF2-40B4-BE49-F238E27FC236}">
                <a16:creationId xmlns:a16="http://schemas.microsoft.com/office/drawing/2014/main" id="{0CB868FF-DA33-5BBE-505E-CC68D5DCE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96959" y="2722717"/>
            <a:ext cx="405131" cy="256133"/>
          </a:xfrm>
          <a:prstGeom prst="rect">
            <a:avLst/>
          </a:prstGeom>
          <a:noFill/>
        </p:spPr>
      </p:pic>
      <p:sp>
        <p:nvSpPr>
          <p:cNvPr id="160" name="Rounded Rectangle 42">
            <a:extLst>
              <a:ext uri="{FF2B5EF4-FFF2-40B4-BE49-F238E27FC236}">
                <a16:creationId xmlns:a16="http://schemas.microsoft.com/office/drawing/2014/main" id="{B5A446A5-A360-281C-C178-6CDBE7D55A43}"/>
              </a:ext>
            </a:extLst>
          </p:cNvPr>
          <p:cNvSpPr/>
          <p:nvPr/>
        </p:nvSpPr>
        <p:spPr bwMode="gray">
          <a:xfrm>
            <a:off x="4141875" y="4195006"/>
            <a:ext cx="2217971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l" defTabSz="1217613" rtl="0" eaLnBrk="0" fontAlgn="base" latinLnBrk="0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pt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Cobre</a:t>
            </a:r>
          </a:p>
        </p:txBody>
      </p:sp>
      <p:sp>
        <p:nvSpPr>
          <p:cNvPr id="161" name="Rounded Rectangle 42">
            <a:extLst>
              <a:ext uri="{FF2B5EF4-FFF2-40B4-BE49-F238E27FC236}">
                <a16:creationId xmlns:a16="http://schemas.microsoft.com/office/drawing/2014/main" id="{0A619DE6-8DD7-88BC-1A38-D0DB673EF8A7}"/>
              </a:ext>
            </a:extLst>
          </p:cNvPr>
          <p:cNvSpPr/>
          <p:nvPr/>
        </p:nvSpPr>
        <p:spPr bwMode="gray">
          <a:xfrm>
            <a:off x="4141875" y="4582693"/>
            <a:ext cx="2217971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l" defTabSz="1217613" rtl="0" eaLnBrk="0" fontAlgn="base" latinLnBrk="0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pt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Lítio</a:t>
            </a:r>
          </a:p>
        </p:txBody>
      </p:sp>
      <p:sp>
        <p:nvSpPr>
          <p:cNvPr id="162" name="Rounded Rectangle 42">
            <a:extLst>
              <a:ext uri="{FF2B5EF4-FFF2-40B4-BE49-F238E27FC236}">
                <a16:creationId xmlns:a16="http://schemas.microsoft.com/office/drawing/2014/main" id="{D3FA947C-5C7D-EEA5-1E99-3392C1DE2A4A}"/>
              </a:ext>
            </a:extLst>
          </p:cNvPr>
          <p:cNvSpPr/>
          <p:nvPr/>
        </p:nvSpPr>
        <p:spPr bwMode="gray">
          <a:xfrm>
            <a:off x="4141875" y="4970380"/>
            <a:ext cx="2217971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l" defTabSz="1217613" rtl="0" eaLnBrk="0" fontAlgn="base" latinLnBrk="0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pt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Níquel</a:t>
            </a:r>
          </a:p>
        </p:txBody>
      </p:sp>
      <p:sp>
        <p:nvSpPr>
          <p:cNvPr id="163" name="Rounded Rectangle 42">
            <a:extLst>
              <a:ext uri="{FF2B5EF4-FFF2-40B4-BE49-F238E27FC236}">
                <a16:creationId xmlns:a16="http://schemas.microsoft.com/office/drawing/2014/main" id="{35A80B0C-204C-B482-1DE3-C955CE9093C9}"/>
              </a:ext>
            </a:extLst>
          </p:cNvPr>
          <p:cNvSpPr/>
          <p:nvPr/>
        </p:nvSpPr>
        <p:spPr bwMode="gray">
          <a:xfrm>
            <a:off x="4141875" y="5358067"/>
            <a:ext cx="2217971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l" defTabSz="1217613" rtl="0" eaLnBrk="0" fontAlgn="base" latinLnBrk="0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pt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ETR</a:t>
            </a:r>
          </a:p>
        </p:txBody>
      </p:sp>
      <p:sp>
        <p:nvSpPr>
          <p:cNvPr id="164" name="Rounded Rectangle 42">
            <a:extLst>
              <a:ext uri="{FF2B5EF4-FFF2-40B4-BE49-F238E27FC236}">
                <a16:creationId xmlns:a16="http://schemas.microsoft.com/office/drawing/2014/main" id="{C10E6249-F322-0DBA-FF92-6F267D69B56F}"/>
              </a:ext>
            </a:extLst>
          </p:cNvPr>
          <p:cNvSpPr/>
          <p:nvPr/>
        </p:nvSpPr>
        <p:spPr bwMode="gray">
          <a:xfrm>
            <a:off x="4141875" y="5750926"/>
            <a:ext cx="2217971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l" defTabSz="1217613" rtl="0" eaLnBrk="0" fontAlgn="base" latinLnBrk="0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pt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Grafita</a:t>
            </a: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8A1536BB-13A8-08A3-5069-A15304ACF7D7}"/>
              </a:ext>
            </a:extLst>
          </p:cNvPr>
          <p:cNvSpPr/>
          <p:nvPr/>
        </p:nvSpPr>
        <p:spPr>
          <a:xfrm>
            <a:off x="5834828" y="5842366"/>
            <a:ext cx="182880" cy="182880"/>
          </a:xfrm>
          <a:prstGeom prst="hexagon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680C095C-17A4-A641-7F9A-1281DC98C393}"/>
              </a:ext>
            </a:extLst>
          </p:cNvPr>
          <p:cNvGrpSpPr/>
          <p:nvPr/>
        </p:nvGrpSpPr>
        <p:grpSpPr>
          <a:xfrm>
            <a:off x="5806525" y="5448938"/>
            <a:ext cx="239487" cy="184018"/>
            <a:chOff x="-123000" y="3745906"/>
            <a:chExt cx="239487" cy="184018"/>
          </a:xfrm>
          <a:solidFill>
            <a:schemeClr val="accent5"/>
          </a:solidFill>
        </p:grpSpPr>
        <p:sp>
          <p:nvSpPr>
            <p:cNvPr id="48" name="Graphic 4">
              <a:extLst>
                <a:ext uri="{FF2B5EF4-FFF2-40B4-BE49-F238E27FC236}">
                  <a16:creationId xmlns:a16="http://schemas.microsoft.com/office/drawing/2014/main" id="{5570C543-7A3B-9B43-7149-41ECA70965F2}"/>
                </a:ext>
              </a:extLst>
            </p:cNvPr>
            <p:cNvSpPr/>
            <p:nvPr/>
          </p:nvSpPr>
          <p:spPr>
            <a:xfrm>
              <a:off x="23569" y="3819481"/>
              <a:ext cx="92918" cy="89375"/>
            </a:xfrm>
            <a:custGeom>
              <a:avLst/>
              <a:gdLst>
                <a:gd name="connsiteX0" fmla="*/ 92015 w 92918"/>
                <a:gd name="connsiteY0" fmla="*/ 48518 h 89375"/>
                <a:gd name="connsiteX1" fmla="*/ 70929 w 92918"/>
                <a:gd name="connsiteY1" fmla="*/ 11491 h 89375"/>
                <a:gd name="connsiteX2" fmla="*/ 51119 w 92918"/>
                <a:gd name="connsiteY2" fmla="*/ 0 h 89375"/>
                <a:gd name="connsiteX3" fmla="*/ 6390 w 92918"/>
                <a:gd name="connsiteY3" fmla="*/ 0 h 89375"/>
                <a:gd name="connsiteX4" fmla="*/ 0 w 92918"/>
                <a:gd name="connsiteY4" fmla="*/ 6384 h 89375"/>
                <a:gd name="connsiteX5" fmla="*/ 0 w 92918"/>
                <a:gd name="connsiteY5" fmla="*/ 82992 h 89375"/>
                <a:gd name="connsiteX6" fmla="*/ 6390 w 92918"/>
                <a:gd name="connsiteY6" fmla="*/ 89376 h 89375"/>
                <a:gd name="connsiteX7" fmla="*/ 17253 w 92918"/>
                <a:gd name="connsiteY7" fmla="*/ 89376 h 89375"/>
                <a:gd name="connsiteX8" fmla="*/ 23643 w 92918"/>
                <a:gd name="connsiteY8" fmla="*/ 82992 h 89375"/>
                <a:gd name="connsiteX9" fmla="*/ 17253 w 92918"/>
                <a:gd name="connsiteY9" fmla="*/ 76608 h 89375"/>
                <a:gd name="connsiteX10" fmla="*/ 12780 w 92918"/>
                <a:gd name="connsiteY10" fmla="*/ 76608 h 89375"/>
                <a:gd name="connsiteX11" fmla="*/ 12780 w 92918"/>
                <a:gd name="connsiteY11" fmla="*/ 12768 h 89375"/>
                <a:gd name="connsiteX12" fmla="*/ 51119 w 92918"/>
                <a:gd name="connsiteY12" fmla="*/ 12768 h 89375"/>
                <a:gd name="connsiteX13" fmla="*/ 59427 w 92918"/>
                <a:gd name="connsiteY13" fmla="*/ 17875 h 89375"/>
                <a:gd name="connsiteX14" fmla="*/ 79874 w 92918"/>
                <a:gd name="connsiteY14" fmla="*/ 53625 h 89375"/>
                <a:gd name="connsiteX15" fmla="*/ 79874 w 92918"/>
                <a:gd name="connsiteY15" fmla="*/ 76608 h 89375"/>
                <a:gd name="connsiteX16" fmla="*/ 78597 w 92918"/>
                <a:gd name="connsiteY16" fmla="*/ 76608 h 89375"/>
                <a:gd name="connsiteX17" fmla="*/ 72207 w 92918"/>
                <a:gd name="connsiteY17" fmla="*/ 82992 h 89375"/>
                <a:gd name="connsiteX18" fmla="*/ 78597 w 92918"/>
                <a:gd name="connsiteY18" fmla="*/ 89376 h 89375"/>
                <a:gd name="connsiteX19" fmla="*/ 86264 w 92918"/>
                <a:gd name="connsiteY19" fmla="*/ 89376 h 89375"/>
                <a:gd name="connsiteX20" fmla="*/ 92654 w 92918"/>
                <a:gd name="connsiteY20" fmla="*/ 82992 h 89375"/>
                <a:gd name="connsiteX21" fmla="*/ 92654 w 92918"/>
                <a:gd name="connsiteY21" fmla="*/ 51710 h 89375"/>
                <a:gd name="connsiteX22" fmla="*/ 92015 w 92918"/>
                <a:gd name="connsiteY22" fmla="*/ 48518 h 89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2918" h="89375">
                  <a:moveTo>
                    <a:pt x="92015" y="48518"/>
                  </a:moveTo>
                  <a:lnTo>
                    <a:pt x="70929" y="11491"/>
                  </a:lnTo>
                  <a:cubicBezTo>
                    <a:pt x="67094" y="4469"/>
                    <a:pt x="59427" y="0"/>
                    <a:pt x="51119" y="0"/>
                  </a:cubicBezTo>
                  <a:lnTo>
                    <a:pt x="6390" y="0"/>
                  </a:lnTo>
                  <a:cubicBezTo>
                    <a:pt x="2556" y="0"/>
                    <a:pt x="0" y="2554"/>
                    <a:pt x="0" y="6384"/>
                  </a:cubicBezTo>
                  <a:lnTo>
                    <a:pt x="0" y="82992"/>
                  </a:lnTo>
                  <a:cubicBezTo>
                    <a:pt x="0" y="86822"/>
                    <a:pt x="2556" y="89376"/>
                    <a:pt x="6390" y="89376"/>
                  </a:cubicBezTo>
                  <a:lnTo>
                    <a:pt x="17253" y="89376"/>
                  </a:lnTo>
                  <a:cubicBezTo>
                    <a:pt x="21087" y="89376"/>
                    <a:pt x="23643" y="86822"/>
                    <a:pt x="23643" y="82992"/>
                  </a:cubicBezTo>
                  <a:cubicBezTo>
                    <a:pt x="23643" y="79161"/>
                    <a:pt x="21087" y="76608"/>
                    <a:pt x="17253" y="76608"/>
                  </a:cubicBezTo>
                  <a:lnTo>
                    <a:pt x="12780" y="76608"/>
                  </a:lnTo>
                  <a:lnTo>
                    <a:pt x="12780" y="12768"/>
                  </a:lnTo>
                  <a:lnTo>
                    <a:pt x="51119" y="12768"/>
                  </a:lnTo>
                  <a:cubicBezTo>
                    <a:pt x="54954" y="12768"/>
                    <a:pt x="58149" y="14683"/>
                    <a:pt x="59427" y="17875"/>
                  </a:cubicBezTo>
                  <a:lnTo>
                    <a:pt x="79874" y="53625"/>
                  </a:lnTo>
                  <a:lnTo>
                    <a:pt x="79874" y="76608"/>
                  </a:lnTo>
                  <a:lnTo>
                    <a:pt x="78597" y="76608"/>
                  </a:lnTo>
                  <a:cubicBezTo>
                    <a:pt x="74762" y="76608"/>
                    <a:pt x="72207" y="79161"/>
                    <a:pt x="72207" y="82992"/>
                  </a:cubicBezTo>
                  <a:cubicBezTo>
                    <a:pt x="72207" y="86822"/>
                    <a:pt x="74762" y="89376"/>
                    <a:pt x="78597" y="89376"/>
                  </a:cubicBezTo>
                  <a:lnTo>
                    <a:pt x="86264" y="89376"/>
                  </a:lnTo>
                  <a:cubicBezTo>
                    <a:pt x="90098" y="89376"/>
                    <a:pt x="92654" y="86822"/>
                    <a:pt x="92654" y="82992"/>
                  </a:cubicBezTo>
                  <a:lnTo>
                    <a:pt x="92654" y="51710"/>
                  </a:lnTo>
                  <a:cubicBezTo>
                    <a:pt x="93293" y="50433"/>
                    <a:pt x="92654" y="49157"/>
                    <a:pt x="92015" y="48518"/>
                  </a:cubicBezTo>
                  <a:close/>
                </a:path>
              </a:pathLst>
            </a:custGeom>
            <a:grpFill/>
            <a:ln w="63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9" name="Graphic 4">
              <a:extLst>
                <a:ext uri="{FF2B5EF4-FFF2-40B4-BE49-F238E27FC236}">
                  <a16:creationId xmlns:a16="http://schemas.microsoft.com/office/drawing/2014/main" id="{755A44E2-5BBB-47DC-84E4-9595FE7E9DDD}"/>
                </a:ext>
              </a:extLst>
            </p:cNvPr>
            <p:cNvSpPr/>
            <p:nvPr/>
          </p:nvSpPr>
          <p:spPr>
            <a:xfrm>
              <a:off x="38266" y="3836080"/>
              <a:ext cx="47605" cy="31919"/>
            </a:xfrm>
            <a:custGeom>
              <a:avLst/>
              <a:gdLst>
                <a:gd name="connsiteX0" fmla="*/ 46007 w 47605"/>
                <a:gd name="connsiteY0" fmla="*/ 26813 h 31919"/>
                <a:gd name="connsiteX1" fmla="*/ 46646 w 47605"/>
                <a:gd name="connsiteY1" fmla="*/ 26174 h 31919"/>
                <a:gd name="connsiteX2" fmla="*/ 46646 w 47605"/>
                <a:gd name="connsiteY2" fmla="*/ 18514 h 31919"/>
                <a:gd name="connsiteX3" fmla="*/ 38978 w 47605"/>
                <a:gd name="connsiteY3" fmla="*/ 4469 h 31919"/>
                <a:gd name="connsiteX4" fmla="*/ 31310 w 47605"/>
                <a:gd name="connsiteY4" fmla="*/ 0 h 31919"/>
                <a:gd name="connsiteX5" fmla="*/ 8946 w 47605"/>
                <a:gd name="connsiteY5" fmla="*/ 0 h 31919"/>
                <a:gd name="connsiteX6" fmla="*/ 0 w 47605"/>
                <a:gd name="connsiteY6" fmla="*/ 8938 h 31919"/>
                <a:gd name="connsiteX7" fmla="*/ 0 w 47605"/>
                <a:gd name="connsiteY7" fmla="*/ 22982 h 31919"/>
                <a:gd name="connsiteX8" fmla="*/ 8946 w 47605"/>
                <a:gd name="connsiteY8" fmla="*/ 31920 h 31919"/>
                <a:gd name="connsiteX9" fmla="*/ 38978 w 47605"/>
                <a:gd name="connsiteY9" fmla="*/ 31920 h 31919"/>
                <a:gd name="connsiteX10" fmla="*/ 46007 w 47605"/>
                <a:gd name="connsiteY10" fmla="*/ 26813 h 31919"/>
                <a:gd name="connsiteX11" fmla="*/ 12780 w 47605"/>
                <a:gd name="connsiteY11" fmla="*/ 17875 h 31919"/>
                <a:gd name="connsiteX12" fmla="*/ 12780 w 47605"/>
                <a:gd name="connsiteY12" fmla="*/ 11491 h 31919"/>
                <a:gd name="connsiteX13" fmla="*/ 28755 w 47605"/>
                <a:gd name="connsiteY13" fmla="*/ 11491 h 31919"/>
                <a:gd name="connsiteX14" fmla="*/ 31950 w 47605"/>
                <a:gd name="connsiteY14" fmla="*/ 17875 h 31919"/>
                <a:gd name="connsiteX15" fmla="*/ 12780 w 47605"/>
                <a:gd name="connsiteY15" fmla="*/ 17875 h 3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605" h="31919">
                  <a:moveTo>
                    <a:pt x="46007" y="26813"/>
                  </a:moveTo>
                  <a:cubicBezTo>
                    <a:pt x="46007" y="26813"/>
                    <a:pt x="46007" y="26174"/>
                    <a:pt x="46646" y="26174"/>
                  </a:cubicBezTo>
                  <a:cubicBezTo>
                    <a:pt x="47925" y="23621"/>
                    <a:pt x="47925" y="20429"/>
                    <a:pt x="46646" y="18514"/>
                  </a:cubicBezTo>
                  <a:lnTo>
                    <a:pt x="38978" y="4469"/>
                  </a:lnTo>
                  <a:cubicBezTo>
                    <a:pt x="37700" y="1915"/>
                    <a:pt x="34505" y="0"/>
                    <a:pt x="31310" y="0"/>
                  </a:cubicBezTo>
                  <a:lnTo>
                    <a:pt x="8946" y="0"/>
                  </a:lnTo>
                  <a:cubicBezTo>
                    <a:pt x="3834" y="0"/>
                    <a:pt x="0" y="3830"/>
                    <a:pt x="0" y="8938"/>
                  </a:cubicBezTo>
                  <a:lnTo>
                    <a:pt x="0" y="22982"/>
                  </a:lnTo>
                  <a:cubicBezTo>
                    <a:pt x="0" y="28090"/>
                    <a:pt x="3834" y="31920"/>
                    <a:pt x="8946" y="31920"/>
                  </a:cubicBezTo>
                  <a:lnTo>
                    <a:pt x="38978" y="31920"/>
                  </a:lnTo>
                  <a:cubicBezTo>
                    <a:pt x="42173" y="30643"/>
                    <a:pt x="44730" y="29366"/>
                    <a:pt x="46007" y="26813"/>
                  </a:cubicBezTo>
                  <a:close/>
                  <a:moveTo>
                    <a:pt x="12780" y="17875"/>
                  </a:moveTo>
                  <a:lnTo>
                    <a:pt x="12780" y="11491"/>
                  </a:lnTo>
                  <a:lnTo>
                    <a:pt x="28755" y="11491"/>
                  </a:lnTo>
                  <a:lnTo>
                    <a:pt x="31950" y="17875"/>
                  </a:lnTo>
                  <a:lnTo>
                    <a:pt x="12780" y="17875"/>
                  </a:lnTo>
                  <a:close/>
                </a:path>
              </a:pathLst>
            </a:custGeom>
            <a:grpFill/>
            <a:ln w="63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" name="Graphic 4">
              <a:extLst>
                <a:ext uri="{FF2B5EF4-FFF2-40B4-BE49-F238E27FC236}">
                  <a16:creationId xmlns:a16="http://schemas.microsoft.com/office/drawing/2014/main" id="{24919E2A-3F82-6572-ABF5-314C4603BCAD}"/>
                </a:ext>
              </a:extLst>
            </p:cNvPr>
            <p:cNvSpPr/>
            <p:nvPr/>
          </p:nvSpPr>
          <p:spPr>
            <a:xfrm>
              <a:off x="-123000" y="3795222"/>
              <a:ext cx="188103" cy="114911"/>
            </a:xfrm>
            <a:custGeom>
              <a:avLst/>
              <a:gdLst>
                <a:gd name="connsiteX0" fmla="*/ 137623 w 188103"/>
                <a:gd name="connsiteY0" fmla="*/ 69585 h 114911"/>
                <a:gd name="connsiteX1" fmla="*/ 135067 w 188103"/>
                <a:gd name="connsiteY1" fmla="*/ 69585 h 114911"/>
                <a:gd name="connsiteX2" fmla="*/ 142735 w 188103"/>
                <a:gd name="connsiteY2" fmla="*/ 23621 h 114911"/>
                <a:gd name="connsiteX3" fmla="*/ 144013 w 188103"/>
                <a:gd name="connsiteY3" fmla="*/ 18514 h 114911"/>
                <a:gd name="connsiteX4" fmla="*/ 150403 w 188103"/>
                <a:gd name="connsiteY4" fmla="*/ 12768 h 114911"/>
                <a:gd name="connsiteX5" fmla="*/ 181714 w 188103"/>
                <a:gd name="connsiteY5" fmla="*/ 12768 h 114911"/>
                <a:gd name="connsiteX6" fmla="*/ 188104 w 188103"/>
                <a:gd name="connsiteY6" fmla="*/ 6384 h 114911"/>
                <a:gd name="connsiteX7" fmla="*/ 181714 w 188103"/>
                <a:gd name="connsiteY7" fmla="*/ 0 h 114911"/>
                <a:gd name="connsiteX8" fmla="*/ 147847 w 188103"/>
                <a:gd name="connsiteY8" fmla="*/ 0 h 114911"/>
                <a:gd name="connsiteX9" fmla="*/ 143374 w 188103"/>
                <a:gd name="connsiteY9" fmla="*/ 1277 h 114911"/>
                <a:gd name="connsiteX10" fmla="*/ 134428 w 188103"/>
                <a:gd name="connsiteY10" fmla="*/ 8938 h 114911"/>
                <a:gd name="connsiteX11" fmla="*/ 9825 w 188103"/>
                <a:gd name="connsiteY11" fmla="*/ 8938 h 114911"/>
                <a:gd name="connsiteX12" fmla="*/ 2157 w 188103"/>
                <a:gd name="connsiteY12" fmla="*/ 12768 h 114911"/>
                <a:gd name="connsiteX13" fmla="*/ 240 w 188103"/>
                <a:gd name="connsiteY13" fmla="*/ 21067 h 114911"/>
                <a:gd name="connsiteX14" fmla="*/ 14937 w 188103"/>
                <a:gd name="connsiteY14" fmla="*/ 73416 h 114911"/>
                <a:gd name="connsiteX15" fmla="*/ 14298 w 188103"/>
                <a:gd name="connsiteY15" fmla="*/ 75969 h 114911"/>
                <a:gd name="connsiteX16" fmla="*/ 14298 w 188103"/>
                <a:gd name="connsiteY16" fmla="*/ 108528 h 114911"/>
                <a:gd name="connsiteX17" fmla="*/ 20688 w 188103"/>
                <a:gd name="connsiteY17" fmla="*/ 114912 h 114911"/>
                <a:gd name="connsiteX18" fmla="*/ 32189 w 188103"/>
                <a:gd name="connsiteY18" fmla="*/ 114912 h 114911"/>
                <a:gd name="connsiteX19" fmla="*/ 38579 w 188103"/>
                <a:gd name="connsiteY19" fmla="*/ 108528 h 114911"/>
                <a:gd name="connsiteX20" fmla="*/ 32189 w 188103"/>
                <a:gd name="connsiteY20" fmla="*/ 102144 h 114911"/>
                <a:gd name="connsiteX21" fmla="*/ 27078 w 188103"/>
                <a:gd name="connsiteY21" fmla="*/ 102144 h 114911"/>
                <a:gd name="connsiteX22" fmla="*/ 27078 w 188103"/>
                <a:gd name="connsiteY22" fmla="*/ 82353 h 114911"/>
                <a:gd name="connsiteX23" fmla="*/ 129955 w 188103"/>
                <a:gd name="connsiteY23" fmla="*/ 82353 h 114911"/>
                <a:gd name="connsiteX24" fmla="*/ 129955 w 188103"/>
                <a:gd name="connsiteY24" fmla="*/ 102144 h 114911"/>
                <a:gd name="connsiteX25" fmla="*/ 94811 w 188103"/>
                <a:gd name="connsiteY25" fmla="*/ 102144 h 114911"/>
                <a:gd name="connsiteX26" fmla="*/ 88421 w 188103"/>
                <a:gd name="connsiteY26" fmla="*/ 108528 h 114911"/>
                <a:gd name="connsiteX27" fmla="*/ 94811 w 188103"/>
                <a:gd name="connsiteY27" fmla="*/ 114912 h 114911"/>
                <a:gd name="connsiteX28" fmla="*/ 136345 w 188103"/>
                <a:gd name="connsiteY28" fmla="*/ 114912 h 114911"/>
                <a:gd name="connsiteX29" fmla="*/ 142735 w 188103"/>
                <a:gd name="connsiteY29" fmla="*/ 108528 h 114911"/>
                <a:gd name="connsiteX30" fmla="*/ 142735 w 188103"/>
                <a:gd name="connsiteY30" fmla="*/ 75969 h 114911"/>
                <a:gd name="connsiteX31" fmla="*/ 137623 w 188103"/>
                <a:gd name="connsiteY31" fmla="*/ 69585 h 114911"/>
                <a:gd name="connsiteX32" fmla="*/ 27716 w 188103"/>
                <a:gd name="connsiteY32" fmla="*/ 69585 h 114911"/>
                <a:gd name="connsiteX33" fmla="*/ 14298 w 188103"/>
                <a:gd name="connsiteY33" fmla="*/ 22344 h 114911"/>
                <a:gd name="connsiteX34" fmla="*/ 129955 w 188103"/>
                <a:gd name="connsiteY34" fmla="*/ 22344 h 114911"/>
                <a:gd name="connsiteX35" fmla="*/ 121649 w 188103"/>
                <a:gd name="connsiteY35" fmla="*/ 69585 h 114911"/>
                <a:gd name="connsiteX36" fmla="*/ 27716 w 188103"/>
                <a:gd name="connsiteY36" fmla="*/ 69585 h 11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88103" h="114911">
                  <a:moveTo>
                    <a:pt x="137623" y="69585"/>
                  </a:moveTo>
                  <a:lnTo>
                    <a:pt x="135067" y="69585"/>
                  </a:lnTo>
                  <a:lnTo>
                    <a:pt x="142735" y="23621"/>
                  </a:lnTo>
                  <a:lnTo>
                    <a:pt x="144013" y="18514"/>
                  </a:lnTo>
                  <a:lnTo>
                    <a:pt x="150403" y="12768"/>
                  </a:lnTo>
                  <a:lnTo>
                    <a:pt x="181714" y="12768"/>
                  </a:lnTo>
                  <a:cubicBezTo>
                    <a:pt x="185548" y="12768"/>
                    <a:pt x="188104" y="10214"/>
                    <a:pt x="188104" y="6384"/>
                  </a:cubicBezTo>
                  <a:cubicBezTo>
                    <a:pt x="188104" y="2554"/>
                    <a:pt x="185548" y="0"/>
                    <a:pt x="181714" y="0"/>
                  </a:cubicBezTo>
                  <a:lnTo>
                    <a:pt x="147847" y="0"/>
                  </a:lnTo>
                  <a:cubicBezTo>
                    <a:pt x="146569" y="0"/>
                    <a:pt x="144652" y="638"/>
                    <a:pt x="143374" y="1277"/>
                  </a:cubicBezTo>
                  <a:lnTo>
                    <a:pt x="134428" y="8938"/>
                  </a:lnTo>
                  <a:lnTo>
                    <a:pt x="9825" y="8938"/>
                  </a:lnTo>
                  <a:cubicBezTo>
                    <a:pt x="6630" y="8938"/>
                    <a:pt x="4074" y="10214"/>
                    <a:pt x="2157" y="12768"/>
                  </a:cubicBezTo>
                  <a:cubicBezTo>
                    <a:pt x="240" y="15322"/>
                    <a:pt x="-400" y="18514"/>
                    <a:pt x="240" y="21067"/>
                  </a:cubicBezTo>
                  <a:lnTo>
                    <a:pt x="14937" y="73416"/>
                  </a:lnTo>
                  <a:cubicBezTo>
                    <a:pt x="14937" y="74054"/>
                    <a:pt x="14298" y="74693"/>
                    <a:pt x="14298" y="75969"/>
                  </a:cubicBezTo>
                  <a:lnTo>
                    <a:pt x="14298" y="108528"/>
                  </a:lnTo>
                  <a:cubicBezTo>
                    <a:pt x="14298" y="112358"/>
                    <a:pt x="16853" y="114912"/>
                    <a:pt x="20688" y="114912"/>
                  </a:cubicBezTo>
                  <a:lnTo>
                    <a:pt x="32189" y="114912"/>
                  </a:lnTo>
                  <a:cubicBezTo>
                    <a:pt x="36023" y="114912"/>
                    <a:pt x="38579" y="112358"/>
                    <a:pt x="38579" y="108528"/>
                  </a:cubicBezTo>
                  <a:cubicBezTo>
                    <a:pt x="38579" y="104697"/>
                    <a:pt x="36023" y="102144"/>
                    <a:pt x="32189" y="102144"/>
                  </a:cubicBezTo>
                  <a:lnTo>
                    <a:pt x="27078" y="102144"/>
                  </a:lnTo>
                  <a:lnTo>
                    <a:pt x="27078" y="82353"/>
                  </a:lnTo>
                  <a:lnTo>
                    <a:pt x="129955" y="82353"/>
                  </a:lnTo>
                  <a:lnTo>
                    <a:pt x="129955" y="102144"/>
                  </a:lnTo>
                  <a:lnTo>
                    <a:pt x="94811" y="102144"/>
                  </a:lnTo>
                  <a:cubicBezTo>
                    <a:pt x="90977" y="102144"/>
                    <a:pt x="88421" y="104697"/>
                    <a:pt x="88421" y="108528"/>
                  </a:cubicBezTo>
                  <a:cubicBezTo>
                    <a:pt x="88421" y="112358"/>
                    <a:pt x="90977" y="114912"/>
                    <a:pt x="94811" y="114912"/>
                  </a:cubicBezTo>
                  <a:lnTo>
                    <a:pt x="136345" y="114912"/>
                  </a:lnTo>
                  <a:cubicBezTo>
                    <a:pt x="140179" y="114912"/>
                    <a:pt x="142735" y="112358"/>
                    <a:pt x="142735" y="108528"/>
                  </a:cubicBezTo>
                  <a:lnTo>
                    <a:pt x="142735" y="75969"/>
                  </a:lnTo>
                  <a:cubicBezTo>
                    <a:pt x="144013" y="72139"/>
                    <a:pt x="140818" y="69585"/>
                    <a:pt x="137623" y="69585"/>
                  </a:cubicBezTo>
                  <a:close/>
                  <a:moveTo>
                    <a:pt x="27716" y="69585"/>
                  </a:moveTo>
                  <a:lnTo>
                    <a:pt x="14298" y="22344"/>
                  </a:lnTo>
                  <a:lnTo>
                    <a:pt x="129955" y="22344"/>
                  </a:lnTo>
                  <a:lnTo>
                    <a:pt x="121649" y="69585"/>
                  </a:lnTo>
                  <a:lnTo>
                    <a:pt x="27716" y="69585"/>
                  </a:lnTo>
                  <a:close/>
                </a:path>
              </a:pathLst>
            </a:custGeom>
            <a:grpFill/>
            <a:ln w="63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1" name="Graphic 4">
              <a:extLst>
                <a:ext uri="{FF2B5EF4-FFF2-40B4-BE49-F238E27FC236}">
                  <a16:creationId xmlns:a16="http://schemas.microsoft.com/office/drawing/2014/main" id="{45B4B63D-D3B8-A518-18F4-3CB3B2953955}"/>
                </a:ext>
              </a:extLst>
            </p:cNvPr>
            <p:cNvSpPr/>
            <p:nvPr/>
          </p:nvSpPr>
          <p:spPr>
            <a:xfrm>
              <a:off x="52435" y="3890421"/>
              <a:ext cx="39428" cy="39503"/>
            </a:xfrm>
            <a:custGeom>
              <a:avLst/>
              <a:gdLst>
                <a:gd name="connsiteX0" fmla="*/ 15224 w 39428"/>
                <a:gd name="connsiteY0" fmla="*/ 561 h 39503"/>
                <a:gd name="connsiteX1" fmla="*/ 527 w 39428"/>
                <a:gd name="connsiteY1" fmla="*/ 24182 h 39503"/>
                <a:gd name="connsiteX2" fmla="*/ 9473 w 39428"/>
                <a:gd name="connsiteY2" fmla="*/ 36311 h 39503"/>
                <a:gd name="connsiteX3" fmla="*/ 19697 w 39428"/>
                <a:gd name="connsiteY3" fmla="*/ 39503 h 39503"/>
                <a:gd name="connsiteX4" fmla="*/ 24170 w 39428"/>
                <a:gd name="connsiteY4" fmla="*/ 38865 h 39503"/>
                <a:gd name="connsiteX5" fmla="*/ 38867 w 39428"/>
                <a:gd name="connsiteY5" fmla="*/ 15244 h 39503"/>
                <a:gd name="connsiteX6" fmla="*/ 15224 w 39428"/>
                <a:gd name="connsiteY6" fmla="*/ 561 h 39503"/>
                <a:gd name="connsiteX7" fmla="*/ 15224 w 39428"/>
                <a:gd name="connsiteY7" fmla="*/ 561 h 39503"/>
                <a:gd name="connsiteX8" fmla="*/ 21614 w 39428"/>
                <a:gd name="connsiteY8" fmla="*/ 26097 h 39503"/>
                <a:gd name="connsiteX9" fmla="*/ 16502 w 39428"/>
                <a:gd name="connsiteY9" fmla="*/ 25458 h 39503"/>
                <a:gd name="connsiteX10" fmla="*/ 13307 w 39428"/>
                <a:gd name="connsiteY10" fmla="*/ 20990 h 39503"/>
                <a:gd name="connsiteX11" fmla="*/ 18419 w 39428"/>
                <a:gd name="connsiteY11" fmla="*/ 12690 h 39503"/>
                <a:gd name="connsiteX12" fmla="*/ 18419 w 39428"/>
                <a:gd name="connsiteY12" fmla="*/ 12690 h 39503"/>
                <a:gd name="connsiteX13" fmla="*/ 19697 w 39428"/>
                <a:gd name="connsiteY13" fmla="*/ 12690 h 39503"/>
                <a:gd name="connsiteX14" fmla="*/ 26087 w 39428"/>
                <a:gd name="connsiteY14" fmla="*/ 17798 h 39503"/>
                <a:gd name="connsiteX15" fmla="*/ 21614 w 39428"/>
                <a:gd name="connsiteY15" fmla="*/ 26097 h 39503"/>
                <a:gd name="connsiteX16" fmla="*/ 21614 w 39428"/>
                <a:gd name="connsiteY16" fmla="*/ 26097 h 3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9428" h="39503">
                  <a:moveTo>
                    <a:pt x="15224" y="561"/>
                  </a:moveTo>
                  <a:cubicBezTo>
                    <a:pt x="5001" y="3115"/>
                    <a:pt x="-2029" y="13329"/>
                    <a:pt x="527" y="24182"/>
                  </a:cubicBezTo>
                  <a:cubicBezTo>
                    <a:pt x="1806" y="29289"/>
                    <a:pt x="5001" y="33758"/>
                    <a:pt x="9473" y="36311"/>
                  </a:cubicBezTo>
                  <a:cubicBezTo>
                    <a:pt x="12668" y="38226"/>
                    <a:pt x="15863" y="39503"/>
                    <a:pt x="19697" y="39503"/>
                  </a:cubicBezTo>
                  <a:cubicBezTo>
                    <a:pt x="20975" y="39503"/>
                    <a:pt x="22892" y="39503"/>
                    <a:pt x="24170" y="38865"/>
                  </a:cubicBezTo>
                  <a:cubicBezTo>
                    <a:pt x="35033" y="36311"/>
                    <a:pt x="41423" y="26097"/>
                    <a:pt x="38867" y="15244"/>
                  </a:cubicBezTo>
                  <a:cubicBezTo>
                    <a:pt x="36311" y="4391"/>
                    <a:pt x="26087" y="-1993"/>
                    <a:pt x="15224" y="561"/>
                  </a:cubicBezTo>
                  <a:lnTo>
                    <a:pt x="15224" y="561"/>
                  </a:lnTo>
                  <a:close/>
                  <a:moveTo>
                    <a:pt x="21614" y="26097"/>
                  </a:moveTo>
                  <a:cubicBezTo>
                    <a:pt x="19697" y="26735"/>
                    <a:pt x="17780" y="26097"/>
                    <a:pt x="16502" y="25458"/>
                  </a:cubicBezTo>
                  <a:cubicBezTo>
                    <a:pt x="15224" y="24820"/>
                    <a:pt x="13946" y="22905"/>
                    <a:pt x="13307" y="20990"/>
                  </a:cubicBezTo>
                  <a:cubicBezTo>
                    <a:pt x="12668" y="17159"/>
                    <a:pt x="14585" y="13967"/>
                    <a:pt x="18419" y="12690"/>
                  </a:cubicBezTo>
                  <a:cubicBezTo>
                    <a:pt x="18419" y="12690"/>
                    <a:pt x="18419" y="12690"/>
                    <a:pt x="18419" y="12690"/>
                  </a:cubicBezTo>
                  <a:lnTo>
                    <a:pt x="19697" y="12690"/>
                  </a:lnTo>
                  <a:cubicBezTo>
                    <a:pt x="22892" y="12690"/>
                    <a:pt x="25448" y="15244"/>
                    <a:pt x="26087" y="17798"/>
                  </a:cubicBezTo>
                  <a:cubicBezTo>
                    <a:pt x="26726" y="21628"/>
                    <a:pt x="24809" y="25458"/>
                    <a:pt x="21614" y="26097"/>
                  </a:cubicBezTo>
                  <a:lnTo>
                    <a:pt x="21614" y="26097"/>
                  </a:lnTo>
                  <a:close/>
                </a:path>
              </a:pathLst>
            </a:custGeom>
            <a:grpFill/>
            <a:ln w="63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2" name="Graphic 4">
              <a:extLst>
                <a:ext uri="{FF2B5EF4-FFF2-40B4-BE49-F238E27FC236}">
                  <a16:creationId xmlns:a16="http://schemas.microsoft.com/office/drawing/2014/main" id="{7E62B139-CEB7-7C7F-52FA-B5A1499765DA}"/>
                </a:ext>
              </a:extLst>
            </p:cNvPr>
            <p:cNvSpPr/>
            <p:nvPr/>
          </p:nvSpPr>
          <p:spPr>
            <a:xfrm>
              <a:off x="-78558" y="3890481"/>
              <a:ext cx="39394" cy="39443"/>
            </a:xfrm>
            <a:custGeom>
              <a:avLst/>
              <a:gdLst>
                <a:gd name="connsiteX0" fmla="*/ 29921 w 39394"/>
                <a:gd name="connsiteY0" fmla="*/ 3054 h 39443"/>
                <a:gd name="connsiteX1" fmla="*/ 15224 w 39394"/>
                <a:gd name="connsiteY1" fmla="*/ 501 h 39443"/>
                <a:gd name="connsiteX2" fmla="*/ 527 w 39394"/>
                <a:gd name="connsiteY2" fmla="*/ 24122 h 39443"/>
                <a:gd name="connsiteX3" fmla="*/ 527 w 39394"/>
                <a:gd name="connsiteY3" fmla="*/ 24122 h 39443"/>
                <a:gd name="connsiteX4" fmla="*/ 9473 w 39394"/>
                <a:gd name="connsiteY4" fmla="*/ 36251 h 39443"/>
                <a:gd name="connsiteX5" fmla="*/ 19697 w 39394"/>
                <a:gd name="connsiteY5" fmla="*/ 39443 h 39443"/>
                <a:gd name="connsiteX6" fmla="*/ 24170 w 39394"/>
                <a:gd name="connsiteY6" fmla="*/ 38805 h 39443"/>
                <a:gd name="connsiteX7" fmla="*/ 38867 w 39394"/>
                <a:gd name="connsiteY7" fmla="*/ 15184 h 39443"/>
                <a:gd name="connsiteX8" fmla="*/ 38867 w 39394"/>
                <a:gd name="connsiteY8" fmla="*/ 15184 h 39443"/>
                <a:gd name="connsiteX9" fmla="*/ 29921 w 39394"/>
                <a:gd name="connsiteY9" fmla="*/ 3054 h 39443"/>
                <a:gd name="connsiteX10" fmla="*/ 20975 w 39394"/>
                <a:gd name="connsiteY10" fmla="*/ 26037 h 39443"/>
                <a:gd name="connsiteX11" fmla="*/ 15863 w 39394"/>
                <a:gd name="connsiteY11" fmla="*/ 25398 h 39443"/>
                <a:gd name="connsiteX12" fmla="*/ 12668 w 39394"/>
                <a:gd name="connsiteY12" fmla="*/ 20930 h 39443"/>
                <a:gd name="connsiteX13" fmla="*/ 17780 w 39394"/>
                <a:gd name="connsiteY13" fmla="*/ 12630 h 39443"/>
                <a:gd name="connsiteX14" fmla="*/ 17780 w 39394"/>
                <a:gd name="connsiteY14" fmla="*/ 12630 h 39443"/>
                <a:gd name="connsiteX15" fmla="*/ 19058 w 39394"/>
                <a:gd name="connsiteY15" fmla="*/ 12630 h 39443"/>
                <a:gd name="connsiteX16" fmla="*/ 25448 w 39394"/>
                <a:gd name="connsiteY16" fmla="*/ 17738 h 39443"/>
                <a:gd name="connsiteX17" fmla="*/ 20975 w 39394"/>
                <a:gd name="connsiteY17" fmla="*/ 26037 h 39443"/>
                <a:gd name="connsiteX18" fmla="*/ 20975 w 39394"/>
                <a:gd name="connsiteY18" fmla="*/ 26037 h 3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394" h="39443">
                  <a:moveTo>
                    <a:pt x="29921" y="3054"/>
                  </a:moveTo>
                  <a:cubicBezTo>
                    <a:pt x="25448" y="501"/>
                    <a:pt x="20336" y="-776"/>
                    <a:pt x="15224" y="501"/>
                  </a:cubicBezTo>
                  <a:cubicBezTo>
                    <a:pt x="5001" y="3054"/>
                    <a:pt x="-2029" y="13269"/>
                    <a:pt x="527" y="24122"/>
                  </a:cubicBezTo>
                  <a:cubicBezTo>
                    <a:pt x="527" y="24122"/>
                    <a:pt x="527" y="24122"/>
                    <a:pt x="527" y="24122"/>
                  </a:cubicBezTo>
                  <a:cubicBezTo>
                    <a:pt x="1806" y="29229"/>
                    <a:pt x="5001" y="33698"/>
                    <a:pt x="9473" y="36251"/>
                  </a:cubicBezTo>
                  <a:cubicBezTo>
                    <a:pt x="12668" y="38166"/>
                    <a:pt x="15863" y="39443"/>
                    <a:pt x="19697" y="39443"/>
                  </a:cubicBezTo>
                  <a:cubicBezTo>
                    <a:pt x="20975" y="39443"/>
                    <a:pt x="22892" y="39443"/>
                    <a:pt x="24170" y="38805"/>
                  </a:cubicBezTo>
                  <a:cubicBezTo>
                    <a:pt x="34394" y="36251"/>
                    <a:pt x="41423" y="26037"/>
                    <a:pt x="38867" y="15184"/>
                  </a:cubicBezTo>
                  <a:cubicBezTo>
                    <a:pt x="38867" y="15184"/>
                    <a:pt x="38867" y="15184"/>
                    <a:pt x="38867" y="15184"/>
                  </a:cubicBezTo>
                  <a:cubicBezTo>
                    <a:pt x="37589" y="10077"/>
                    <a:pt x="34394" y="5608"/>
                    <a:pt x="29921" y="3054"/>
                  </a:cubicBezTo>
                  <a:close/>
                  <a:moveTo>
                    <a:pt x="20975" y="26037"/>
                  </a:moveTo>
                  <a:cubicBezTo>
                    <a:pt x="19058" y="26675"/>
                    <a:pt x="17141" y="26037"/>
                    <a:pt x="15863" y="25398"/>
                  </a:cubicBezTo>
                  <a:cubicBezTo>
                    <a:pt x="14585" y="24760"/>
                    <a:pt x="13307" y="22845"/>
                    <a:pt x="12668" y="20930"/>
                  </a:cubicBezTo>
                  <a:cubicBezTo>
                    <a:pt x="12029" y="17099"/>
                    <a:pt x="13946" y="13907"/>
                    <a:pt x="17780" y="12630"/>
                  </a:cubicBezTo>
                  <a:cubicBezTo>
                    <a:pt x="17780" y="12630"/>
                    <a:pt x="17780" y="12630"/>
                    <a:pt x="17780" y="12630"/>
                  </a:cubicBezTo>
                  <a:lnTo>
                    <a:pt x="19058" y="12630"/>
                  </a:lnTo>
                  <a:cubicBezTo>
                    <a:pt x="22253" y="12630"/>
                    <a:pt x="24809" y="15184"/>
                    <a:pt x="25448" y="17738"/>
                  </a:cubicBezTo>
                  <a:cubicBezTo>
                    <a:pt x="26726" y="21568"/>
                    <a:pt x="24809" y="24760"/>
                    <a:pt x="20975" y="26037"/>
                  </a:cubicBezTo>
                  <a:lnTo>
                    <a:pt x="20975" y="26037"/>
                  </a:lnTo>
                  <a:close/>
                </a:path>
              </a:pathLst>
            </a:custGeom>
            <a:grpFill/>
            <a:ln w="63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3" name="Graphic 4">
              <a:extLst>
                <a:ext uri="{FF2B5EF4-FFF2-40B4-BE49-F238E27FC236}">
                  <a16:creationId xmlns:a16="http://schemas.microsoft.com/office/drawing/2014/main" id="{F4453110-65F6-AF21-E2A0-4DE6FD6B1EC9}"/>
                </a:ext>
              </a:extLst>
            </p:cNvPr>
            <p:cNvSpPr/>
            <p:nvPr/>
          </p:nvSpPr>
          <p:spPr>
            <a:xfrm>
              <a:off x="-114454" y="3745906"/>
              <a:ext cx="125881" cy="55700"/>
            </a:xfrm>
            <a:custGeom>
              <a:avLst/>
              <a:gdLst>
                <a:gd name="connsiteX0" fmla="*/ 6390 w 125881"/>
                <a:gd name="connsiteY0" fmla="*/ 55700 h 55700"/>
                <a:gd name="connsiteX1" fmla="*/ 8946 w 125881"/>
                <a:gd name="connsiteY1" fmla="*/ 55062 h 55700"/>
                <a:gd name="connsiteX2" fmla="*/ 12780 w 125881"/>
                <a:gd name="connsiteY2" fmla="*/ 49316 h 55700"/>
                <a:gd name="connsiteX3" fmla="*/ 28755 w 125881"/>
                <a:gd name="connsiteY3" fmla="*/ 32080 h 55700"/>
                <a:gd name="connsiteX4" fmla="*/ 46008 w 125881"/>
                <a:gd name="connsiteY4" fmla="*/ 50593 h 55700"/>
                <a:gd name="connsiteX5" fmla="*/ 46008 w 125881"/>
                <a:gd name="connsiteY5" fmla="*/ 50593 h 55700"/>
                <a:gd name="connsiteX6" fmla="*/ 46646 w 125881"/>
                <a:gd name="connsiteY6" fmla="*/ 51232 h 55700"/>
                <a:gd name="connsiteX7" fmla="*/ 51119 w 125881"/>
                <a:gd name="connsiteY7" fmla="*/ 53147 h 55700"/>
                <a:gd name="connsiteX8" fmla="*/ 57509 w 125881"/>
                <a:gd name="connsiteY8" fmla="*/ 46763 h 55700"/>
                <a:gd name="connsiteX9" fmla="*/ 55593 w 125881"/>
                <a:gd name="connsiteY9" fmla="*/ 42294 h 55700"/>
                <a:gd name="connsiteX10" fmla="*/ 55593 w 125881"/>
                <a:gd name="connsiteY10" fmla="*/ 42294 h 55700"/>
                <a:gd name="connsiteX11" fmla="*/ 82430 w 125881"/>
                <a:gd name="connsiteY11" fmla="*/ 14204 h 55700"/>
                <a:gd name="connsiteX12" fmla="*/ 113102 w 125881"/>
                <a:gd name="connsiteY12" fmla="*/ 46763 h 55700"/>
                <a:gd name="connsiteX13" fmla="*/ 119492 w 125881"/>
                <a:gd name="connsiteY13" fmla="*/ 52508 h 55700"/>
                <a:gd name="connsiteX14" fmla="*/ 119492 w 125881"/>
                <a:gd name="connsiteY14" fmla="*/ 52508 h 55700"/>
                <a:gd name="connsiteX15" fmla="*/ 125882 w 125881"/>
                <a:gd name="connsiteY15" fmla="*/ 46124 h 55700"/>
                <a:gd name="connsiteX16" fmla="*/ 122687 w 125881"/>
                <a:gd name="connsiteY16" fmla="*/ 37825 h 55700"/>
                <a:gd name="connsiteX17" fmla="*/ 90737 w 125881"/>
                <a:gd name="connsiteY17" fmla="*/ 3352 h 55700"/>
                <a:gd name="connsiteX18" fmla="*/ 74762 w 125881"/>
                <a:gd name="connsiteY18" fmla="*/ 3352 h 55700"/>
                <a:gd name="connsiteX19" fmla="*/ 47286 w 125881"/>
                <a:gd name="connsiteY19" fmla="*/ 32080 h 55700"/>
                <a:gd name="connsiteX20" fmla="*/ 35145 w 125881"/>
                <a:gd name="connsiteY20" fmla="*/ 19312 h 55700"/>
                <a:gd name="connsiteX21" fmla="*/ 22365 w 125881"/>
                <a:gd name="connsiteY21" fmla="*/ 19950 h 55700"/>
                <a:gd name="connsiteX22" fmla="*/ 2556 w 125881"/>
                <a:gd name="connsiteY22" fmla="*/ 41656 h 55700"/>
                <a:gd name="connsiteX23" fmla="*/ 639 w 125881"/>
                <a:gd name="connsiteY23" fmla="*/ 51870 h 55700"/>
                <a:gd name="connsiteX24" fmla="*/ 6390 w 125881"/>
                <a:gd name="connsiteY24" fmla="*/ 55700 h 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5881" h="55700">
                  <a:moveTo>
                    <a:pt x="6390" y="55700"/>
                  </a:moveTo>
                  <a:cubicBezTo>
                    <a:pt x="7029" y="55700"/>
                    <a:pt x="8307" y="55700"/>
                    <a:pt x="8946" y="55062"/>
                  </a:cubicBezTo>
                  <a:cubicBezTo>
                    <a:pt x="11502" y="53785"/>
                    <a:pt x="12780" y="51870"/>
                    <a:pt x="12780" y="49316"/>
                  </a:cubicBezTo>
                  <a:lnTo>
                    <a:pt x="28755" y="32080"/>
                  </a:lnTo>
                  <a:lnTo>
                    <a:pt x="46008" y="50593"/>
                  </a:lnTo>
                  <a:lnTo>
                    <a:pt x="46008" y="50593"/>
                  </a:lnTo>
                  <a:lnTo>
                    <a:pt x="46646" y="51232"/>
                  </a:lnTo>
                  <a:cubicBezTo>
                    <a:pt x="47925" y="52508"/>
                    <a:pt x="49203" y="53147"/>
                    <a:pt x="51119" y="53147"/>
                  </a:cubicBezTo>
                  <a:cubicBezTo>
                    <a:pt x="54953" y="53147"/>
                    <a:pt x="57509" y="49955"/>
                    <a:pt x="57509" y="46763"/>
                  </a:cubicBezTo>
                  <a:cubicBezTo>
                    <a:pt x="57509" y="44848"/>
                    <a:pt x="56871" y="43571"/>
                    <a:pt x="55593" y="42294"/>
                  </a:cubicBezTo>
                  <a:lnTo>
                    <a:pt x="55593" y="42294"/>
                  </a:lnTo>
                  <a:lnTo>
                    <a:pt x="82430" y="14204"/>
                  </a:lnTo>
                  <a:lnTo>
                    <a:pt x="113102" y="46763"/>
                  </a:lnTo>
                  <a:cubicBezTo>
                    <a:pt x="113102" y="49955"/>
                    <a:pt x="116297" y="52508"/>
                    <a:pt x="119492" y="52508"/>
                  </a:cubicBezTo>
                  <a:lnTo>
                    <a:pt x="119492" y="52508"/>
                  </a:lnTo>
                  <a:cubicBezTo>
                    <a:pt x="123326" y="52508"/>
                    <a:pt x="125882" y="49955"/>
                    <a:pt x="125882" y="46124"/>
                  </a:cubicBezTo>
                  <a:cubicBezTo>
                    <a:pt x="125882" y="42932"/>
                    <a:pt x="124604" y="40379"/>
                    <a:pt x="122687" y="37825"/>
                  </a:cubicBezTo>
                  <a:lnTo>
                    <a:pt x="90737" y="3352"/>
                  </a:lnTo>
                  <a:cubicBezTo>
                    <a:pt x="86264" y="-1117"/>
                    <a:pt x="79235" y="-1117"/>
                    <a:pt x="74762" y="3352"/>
                  </a:cubicBezTo>
                  <a:lnTo>
                    <a:pt x="47286" y="32080"/>
                  </a:lnTo>
                  <a:lnTo>
                    <a:pt x="35145" y="19312"/>
                  </a:lnTo>
                  <a:cubicBezTo>
                    <a:pt x="31311" y="16120"/>
                    <a:pt x="26199" y="16120"/>
                    <a:pt x="22365" y="19950"/>
                  </a:cubicBezTo>
                  <a:lnTo>
                    <a:pt x="2556" y="41656"/>
                  </a:lnTo>
                  <a:cubicBezTo>
                    <a:pt x="0" y="44209"/>
                    <a:pt x="-639" y="48040"/>
                    <a:pt x="639" y="51870"/>
                  </a:cubicBezTo>
                  <a:cubicBezTo>
                    <a:pt x="1278" y="54424"/>
                    <a:pt x="3834" y="55700"/>
                    <a:pt x="6390" y="55700"/>
                  </a:cubicBezTo>
                  <a:close/>
                </a:path>
              </a:pathLst>
            </a:custGeom>
            <a:grpFill/>
            <a:ln w="63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63A2C2E2-93D4-FCF2-E692-B171D65DE462}"/>
              </a:ext>
            </a:extLst>
          </p:cNvPr>
          <p:cNvGrpSpPr/>
          <p:nvPr/>
        </p:nvGrpSpPr>
        <p:grpSpPr>
          <a:xfrm>
            <a:off x="5822846" y="5053990"/>
            <a:ext cx="206845" cy="198541"/>
            <a:chOff x="-106786" y="4222949"/>
            <a:chExt cx="206845" cy="198541"/>
          </a:xfrm>
          <a:solidFill>
            <a:schemeClr val="accent5"/>
          </a:solidFill>
        </p:grpSpPr>
        <p:sp>
          <p:nvSpPr>
            <p:cNvPr id="56" name="Graphic 4">
              <a:extLst>
                <a:ext uri="{FF2B5EF4-FFF2-40B4-BE49-F238E27FC236}">
                  <a16:creationId xmlns:a16="http://schemas.microsoft.com/office/drawing/2014/main" id="{87FC1A95-C07D-50D4-0E63-449252619E3C}"/>
                </a:ext>
              </a:extLst>
            </p:cNvPr>
            <p:cNvSpPr/>
            <p:nvPr/>
          </p:nvSpPr>
          <p:spPr>
            <a:xfrm>
              <a:off x="-95923" y="4222949"/>
              <a:ext cx="186986" cy="69585"/>
            </a:xfrm>
            <a:custGeom>
              <a:avLst/>
              <a:gdLst>
                <a:gd name="connsiteX0" fmla="*/ 5112 w 186986"/>
                <a:gd name="connsiteY0" fmla="*/ 68947 h 69585"/>
                <a:gd name="connsiteX1" fmla="*/ 7029 w 186986"/>
                <a:gd name="connsiteY1" fmla="*/ 69585 h 69585"/>
                <a:gd name="connsiteX2" fmla="*/ 12780 w 186986"/>
                <a:gd name="connsiteY2" fmla="*/ 65117 h 69585"/>
                <a:gd name="connsiteX3" fmla="*/ 31950 w 186986"/>
                <a:gd name="connsiteY3" fmla="*/ 49795 h 69585"/>
                <a:gd name="connsiteX4" fmla="*/ 37700 w 186986"/>
                <a:gd name="connsiteY4" fmla="*/ 45326 h 69585"/>
                <a:gd name="connsiteX5" fmla="*/ 60065 w 186986"/>
                <a:gd name="connsiteY5" fmla="*/ 28728 h 69585"/>
                <a:gd name="connsiteX6" fmla="*/ 60065 w 186986"/>
                <a:gd name="connsiteY6" fmla="*/ 28728 h 69585"/>
                <a:gd name="connsiteX7" fmla="*/ 65816 w 186986"/>
                <a:gd name="connsiteY7" fmla="*/ 25536 h 69585"/>
                <a:gd name="connsiteX8" fmla="*/ 93293 w 186986"/>
                <a:gd name="connsiteY8" fmla="*/ 13406 h 69585"/>
                <a:gd name="connsiteX9" fmla="*/ 118853 w 186986"/>
                <a:gd name="connsiteY9" fmla="*/ 25536 h 69585"/>
                <a:gd name="connsiteX10" fmla="*/ 123965 w 186986"/>
                <a:gd name="connsiteY10" fmla="*/ 28728 h 69585"/>
                <a:gd name="connsiteX11" fmla="*/ 146969 w 186986"/>
                <a:gd name="connsiteY11" fmla="*/ 45326 h 69585"/>
                <a:gd name="connsiteX12" fmla="*/ 152719 w 186986"/>
                <a:gd name="connsiteY12" fmla="*/ 49795 h 69585"/>
                <a:gd name="connsiteX13" fmla="*/ 174445 w 186986"/>
                <a:gd name="connsiteY13" fmla="*/ 65117 h 69585"/>
                <a:gd name="connsiteX14" fmla="*/ 182752 w 186986"/>
                <a:gd name="connsiteY14" fmla="*/ 68947 h 69585"/>
                <a:gd name="connsiteX15" fmla="*/ 186586 w 186986"/>
                <a:gd name="connsiteY15" fmla="*/ 60648 h 69585"/>
                <a:gd name="connsiteX16" fmla="*/ 157192 w 186986"/>
                <a:gd name="connsiteY16" fmla="*/ 37027 h 69585"/>
                <a:gd name="connsiteX17" fmla="*/ 127160 w 186986"/>
                <a:gd name="connsiteY17" fmla="*/ 15322 h 69585"/>
                <a:gd name="connsiteX18" fmla="*/ 92654 w 186986"/>
                <a:gd name="connsiteY18" fmla="*/ 0 h 69585"/>
                <a:gd name="connsiteX19" fmla="*/ 56231 w 186986"/>
                <a:gd name="connsiteY19" fmla="*/ 15322 h 69585"/>
                <a:gd name="connsiteX20" fmla="*/ 26199 w 186986"/>
                <a:gd name="connsiteY20" fmla="*/ 37027 h 69585"/>
                <a:gd name="connsiteX21" fmla="*/ 0 w 186986"/>
                <a:gd name="connsiteY21" fmla="*/ 60648 h 69585"/>
                <a:gd name="connsiteX22" fmla="*/ 5112 w 186986"/>
                <a:gd name="connsiteY22" fmla="*/ 68947 h 69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6986" h="69585">
                  <a:moveTo>
                    <a:pt x="5112" y="68947"/>
                  </a:moveTo>
                  <a:cubicBezTo>
                    <a:pt x="5751" y="68947"/>
                    <a:pt x="6390" y="69585"/>
                    <a:pt x="7029" y="69585"/>
                  </a:cubicBezTo>
                  <a:cubicBezTo>
                    <a:pt x="9585" y="69585"/>
                    <a:pt x="12141" y="67670"/>
                    <a:pt x="12780" y="65117"/>
                  </a:cubicBezTo>
                  <a:cubicBezTo>
                    <a:pt x="15336" y="58094"/>
                    <a:pt x="20447" y="49795"/>
                    <a:pt x="31950" y="49795"/>
                  </a:cubicBezTo>
                  <a:cubicBezTo>
                    <a:pt x="34505" y="49795"/>
                    <a:pt x="37062" y="47880"/>
                    <a:pt x="37700" y="45326"/>
                  </a:cubicBezTo>
                  <a:cubicBezTo>
                    <a:pt x="40257" y="35750"/>
                    <a:pt x="49841" y="28728"/>
                    <a:pt x="60065" y="28728"/>
                  </a:cubicBezTo>
                  <a:cubicBezTo>
                    <a:pt x="60065" y="28728"/>
                    <a:pt x="60065" y="28728"/>
                    <a:pt x="60065" y="28728"/>
                  </a:cubicBezTo>
                  <a:cubicBezTo>
                    <a:pt x="62621" y="28728"/>
                    <a:pt x="64538" y="27451"/>
                    <a:pt x="65816" y="25536"/>
                  </a:cubicBezTo>
                  <a:cubicBezTo>
                    <a:pt x="70289" y="18514"/>
                    <a:pt x="81791" y="13406"/>
                    <a:pt x="93293" y="13406"/>
                  </a:cubicBezTo>
                  <a:cubicBezTo>
                    <a:pt x="104795" y="13406"/>
                    <a:pt x="114380" y="17875"/>
                    <a:pt x="118853" y="25536"/>
                  </a:cubicBezTo>
                  <a:cubicBezTo>
                    <a:pt x="120131" y="27451"/>
                    <a:pt x="122048" y="28728"/>
                    <a:pt x="123965" y="28728"/>
                  </a:cubicBezTo>
                  <a:cubicBezTo>
                    <a:pt x="134828" y="28728"/>
                    <a:pt x="143774" y="35112"/>
                    <a:pt x="146969" y="45326"/>
                  </a:cubicBezTo>
                  <a:cubicBezTo>
                    <a:pt x="147607" y="47880"/>
                    <a:pt x="150164" y="49795"/>
                    <a:pt x="152719" y="49795"/>
                  </a:cubicBezTo>
                  <a:cubicBezTo>
                    <a:pt x="162304" y="49795"/>
                    <a:pt x="171250" y="56179"/>
                    <a:pt x="174445" y="65117"/>
                  </a:cubicBezTo>
                  <a:cubicBezTo>
                    <a:pt x="175723" y="68309"/>
                    <a:pt x="179557" y="70224"/>
                    <a:pt x="182752" y="68947"/>
                  </a:cubicBezTo>
                  <a:cubicBezTo>
                    <a:pt x="185947" y="67670"/>
                    <a:pt x="187864" y="63840"/>
                    <a:pt x="186586" y="60648"/>
                  </a:cubicBezTo>
                  <a:cubicBezTo>
                    <a:pt x="182113" y="47880"/>
                    <a:pt x="170611" y="38942"/>
                    <a:pt x="157192" y="37027"/>
                  </a:cubicBezTo>
                  <a:cubicBezTo>
                    <a:pt x="152080" y="24897"/>
                    <a:pt x="140579" y="16598"/>
                    <a:pt x="127160" y="15322"/>
                  </a:cubicBezTo>
                  <a:cubicBezTo>
                    <a:pt x="119492" y="5746"/>
                    <a:pt x="107351" y="0"/>
                    <a:pt x="92654" y="0"/>
                  </a:cubicBezTo>
                  <a:cubicBezTo>
                    <a:pt x="77957" y="0"/>
                    <a:pt x="63899" y="5746"/>
                    <a:pt x="56231" y="15322"/>
                  </a:cubicBezTo>
                  <a:cubicBezTo>
                    <a:pt x="42812" y="16598"/>
                    <a:pt x="31310" y="24897"/>
                    <a:pt x="26199" y="37027"/>
                  </a:cubicBezTo>
                  <a:cubicBezTo>
                    <a:pt x="14058" y="38942"/>
                    <a:pt x="4473" y="47241"/>
                    <a:pt x="0" y="60648"/>
                  </a:cubicBezTo>
                  <a:cubicBezTo>
                    <a:pt x="0" y="64478"/>
                    <a:pt x="1917" y="68309"/>
                    <a:pt x="5112" y="68947"/>
                  </a:cubicBezTo>
                  <a:close/>
                </a:path>
              </a:pathLst>
            </a:custGeom>
            <a:grpFill/>
            <a:ln w="63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7" name="Graphic 4">
              <a:extLst>
                <a:ext uri="{FF2B5EF4-FFF2-40B4-BE49-F238E27FC236}">
                  <a16:creationId xmlns:a16="http://schemas.microsoft.com/office/drawing/2014/main" id="{129D0DDF-049C-CE1F-8D88-2BEFB34C4CC0}"/>
                </a:ext>
              </a:extLst>
            </p:cNvPr>
            <p:cNvSpPr/>
            <p:nvPr/>
          </p:nvSpPr>
          <p:spPr>
            <a:xfrm>
              <a:off x="-106786" y="4297003"/>
              <a:ext cx="206845" cy="79922"/>
            </a:xfrm>
            <a:custGeom>
              <a:avLst/>
              <a:gdLst>
                <a:gd name="connsiteX0" fmla="*/ 198088 w 206845"/>
                <a:gd name="connsiteY0" fmla="*/ 0 h 79922"/>
                <a:gd name="connsiteX1" fmla="*/ 9585 w 206845"/>
                <a:gd name="connsiteY1" fmla="*/ 0 h 79922"/>
                <a:gd name="connsiteX2" fmla="*/ 0 w 206845"/>
                <a:gd name="connsiteY2" fmla="*/ 9576 h 79922"/>
                <a:gd name="connsiteX3" fmla="*/ 0 w 206845"/>
                <a:gd name="connsiteY3" fmla="*/ 27451 h 79922"/>
                <a:gd name="connsiteX4" fmla="*/ 9585 w 206845"/>
                <a:gd name="connsiteY4" fmla="*/ 37027 h 79922"/>
                <a:gd name="connsiteX5" fmla="*/ 13419 w 206845"/>
                <a:gd name="connsiteY5" fmla="*/ 37027 h 79922"/>
                <a:gd name="connsiteX6" fmla="*/ 23004 w 206845"/>
                <a:gd name="connsiteY6" fmla="*/ 74693 h 79922"/>
                <a:gd name="connsiteX7" fmla="*/ 29394 w 206845"/>
                <a:gd name="connsiteY7" fmla="*/ 79800 h 79922"/>
                <a:gd name="connsiteX8" fmla="*/ 31310 w 206845"/>
                <a:gd name="connsiteY8" fmla="*/ 79800 h 79922"/>
                <a:gd name="connsiteX9" fmla="*/ 35783 w 206845"/>
                <a:gd name="connsiteY9" fmla="*/ 72139 h 79922"/>
                <a:gd name="connsiteX10" fmla="*/ 24921 w 206845"/>
                <a:gd name="connsiteY10" fmla="*/ 30005 h 79922"/>
                <a:gd name="connsiteX11" fmla="*/ 18531 w 206845"/>
                <a:gd name="connsiteY11" fmla="*/ 24897 h 79922"/>
                <a:gd name="connsiteX12" fmla="*/ 12141 w 206845"/>
                <a:gd name="connsiteY12" fmla="*/ 24897 h 79922"/>
                <a:gd name="connsiteX13" fmla="*/ 12141 w 206845"/>
                <a:gd name="connsiteY13" fmla="*/ 12768 h 79922"/>
                <a:gd name="connsiteX14" fmla="*/ 194893 w 206845"/>
                <a:gd name="connsiteY14" fmla="*/ 12768 h 79922"/>
                <a:gd name="connsiteX15" fmla="*/ 194893 w 206845"/>
                <a:gd name="connsiteY15" fmla="*/ 24897 h 79922"/>
                <a:gd name="connsiteX16" fmla="*/ 187864 w 206845"/>
                <a:gd name="connsiteY16" fmla="*/ 24897 h 79922"/>
                <a:gd name="connsiteX17" fmla="*/ 181474 w 206845"/>
                <a:gd name="connsiteY17" fmla="*/ 30005 h 79922"/>
                <a:gd name="connsiteX18" fmla="*/ 170611 w 206845"/>
                <a:gd name="connsiteY18" fmla="*/ 72139 h 79922"/>
                <a:gd name="connsiteX19" fmla="*/ 175084 w 206845"/>
                <a:gd name="connsiteY19" fmla="*/ 79800 h 79922"/>
                <a:gd name="connsiteX20" fmla="*/ 182752 w 206845"/>
                <a:gd name="connsiteY20" fmla="*/ 75331 h 79922"/>
                <a:gd name="connsiteX21" fmla="*/ 192337 w 206845"/>
                <a:gd name="connsiteY21" fmla="*/ 37665 h 79922"/>
                <a:gd name="connsiteX22" fmla="*/ 196810 w 206845"/>
                <a:gd name="connsiteY22" fmla="*/ 37665 h 79922"/>
                <a:gd name="connsiteX23" fmla="*/ 206395 w 206845"/>
                <a:gd name="connsiteY23" fmla="*/ 28089 h 79922"/>
                <a:gd name="connsiteX24" fmla="*/ 206395 w 206845"/>
                <a:gd name="connsiteY24" fmla="*/ 10214 h 79922"/>
                <a:gd name="connsiteX25" fmla="*/ 198088 w 206845"/>
                <a:gd name="connsiteY25" fmla="*/ 0 h 7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6845" h="79922">
                  <a:moveTo>
                    <a:pt x="198088" y="0"/>
                  </a:moveTo>
                  <a:lnTo>
                    <a:pt x="9585" y="0"/>
                  </a:lnTo>
                  <a:cubicBezTo>
                    <a:pt x="4473" y="0"/>
                    <a:pt x="0" y="4469"/>
                    <a:pt x="0" y="9576"/>
                  </a:cubicBezTo>
                  <a:lnTo>
                    <a:pt x="0" y="27451"/>
                  </a:lnTo>
                  <a:cubicBezTo>
                    <a:pt x="0" y="32558"/>
                    <a:pt x="4473" y="37027"/>
                    <a:pt x="9585" y="37027"/>
                  </a:cubicBezTo>
                  <a:lnTo>
                    <a:pt x="13419" y="37027"/>
                  </a:lnTo>
                  <a:lnTo>
                    <a:pt x="23004" y="74693"/>
                  </a:lnTo>
                  <a:cubicBezTo>
                    <a:pt x="23643" y="77885"/>
                    <a:pt x="26199" y="79800"/>
                    <a:pt x="29394" y="79800"/>
                  </a:cubicBezTo>
                  <a:cubicBezTo>
                    <a:pt x="30033" y="79800"/>
                    <a:pt x="30672" y="79800"/>
                    <a:pt x="31310" y="79800"/>
                  </a:cubicBezTo>
                  <a:cubicBezTo>
                    <a:pt x="34505" y="79161"/>
                    <a:pt x="37062" y="75331"/>
                    <a:pt x="35783" y="72139"/>
                  </a:cubicBezTo>
                  <a:lnTo>
                    <a:pt x="24921" y="30005"/>
                  </a:lnTo>
                  <a:cubicBezTo>
                    <a:pt x="24282" y="27451"/>
                    <a:pt x="21726" y="24897"/>
                    <a:pt x="18531" y="24897"/>
                  </a:cubicBezTo>
                  <a:lnTo>
                    <a:pt x="12141" y="24897"/>
                  </a:lnTo>
                  <a:lnTo>
                    <a:pt x="12141" y="12768"/>
                  </a:lnTo>
                  <a:lnTo>
                    <a:pt x="194893" y="12768"/>
                  </a:lnTo>
                  <a:lnTo>
                    <a:pt x="194893" y="24897"/>
                  </a:lnTo>
                  <a:lnTo>
                    <a:pt x="187864" y="24897"/>
                  </a:lnTo>
                  <a:cubicBezTo>
                    <a:pt x="184669" y="24897"/>
                    <a:pt x="182113" y="26813"/>
                    <a:pt x="181474" y="30005"/>
                  </a:cubicBezTo>
                  <a:lnTo>
                    <a:pt x="170611" y="72139"/>
                  </a:lnTo>
                  <a:cubicBezTo>
                    <a:pt x="169972" y="75331"/>
                    <a:pt x="171889" y="79161"/>
                    <a:pt x="175084" y="79800"/>
                  </a:cubicBezTo>
                  <a:cubicBezTo>
                    <a:pt x="178279" y="80438"/>
                    <a:pt x="182113" y="78523"/>
                    <a:pt x="182752" y="75331"/>
                  </a:cubicBezTo>
                  <a:lnTo>
                    <a:pt x="192337" y="37665"/>
                  </a:lnTo>
                  <a:lnTo>
                    <a:pt x="196810" y="37665"/>
                  </a:lnTo>
                  <a:cubicBezTo>
                    <a:pt x="201922" y="37665"/>
                    <a:pt x="206395" y="33197"/>
                    <a:pt x="206395" y="28089"/>
                  </a:cubicBezTo>
                  <a:lnTo>
                    <a:pt x="206395" y="10214"/>
                  </a:lnTo>
                  <a:cubicBezTo>
                    <a:pt x="208312" y="4469"/>
                    <a:pt x="203839" y="0"/>
                    <a:pt x="198088" y="0"/>
                  </a:cubicBezTo>
                  <a:close/>
                </a:path>
              </a:pathLst>
            </a:custGeom>
            <a:grpFill/>
            <a:ln w="63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8" name="Graphic 4">
              <a:extLst>
                <a:ext uri="{FF2B5EF4-FFF2-40B4-BE49-F238E27FC236}">
                  <a16:creationId xmlns:a16="http://schemas.microsoft.com/office/drawing/2014/main" id="{2E9A67B1-F0FD-F6B7-642B-C1342CEA5EF8}"/>
                </a:ext>
              </a:extLst>
            </p:cNvPr>
            <p:cNvSpPr/>
            <p:nvPr/>
          </p:nvSpPr>
          <p:spPr>
            <a:xfrm>
              <a:off x="-27551" y="4390209"/>
              <a:ext cx="49202" cy="12767"/>
            </a:xfrm>
            <a:custGeom>
              <a:avLst/>
              <a:gdLst>
                <a:gd name="connsiteX0" fmla="*/ 42813 w 49202"/>
                <a:gd name="connsiteY0" fmla="*/ 0 h 12767"/>
                <a:gd name="connsiteX1" fmla="*/ 6390 w 49202"/>
                <a:gd name="connsiteY1" fmla="*/ 0 h 12767"/>
                <a:gd name="connsiteX2" fmla="*/ 0 w 49202"/>
                <a:gd name="connsiteY2" fmla="*/ 6384 h 12767"/>
                <a:gd name="connsiteX3" fmla="*/ 6390 w 49202"/>
                <a:gd name="connsiteY3" fmla="*/ 12768 h 12767"/>
                <a:gd name="connsiteX4" fmla="*/ 42813 w 49202"/>
                <a:gd name="connsiteY4" fmla="*/ 12768 h 12767"/>
                <a:gd name="connsiteX5" fmla="*/ 49203 w 49202"/>
                <a:gd name="connsiteY5" fmla="*/ 6384 h 12767"/>
                <a:gd name="connsiteX6" fmla="*/ 42813 w 49202"/>
                <a:gd name="connsiteY6" fmla="*/ 0 h 1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202" h="12767">
                  <a:moveTo>
                    <a:pt x="42813" y="0"/>
                  </a:moveTo>
                  <a:lnTo>
                    <a:pt x="6390" y="0"/>
                  </a:lnTo>
                  <a:cubicBezTo>
                    <a:pt x="2556" y="0"/>
                    <a:pt x="0" y="2554"/>
                    <a:pt x="0" y="6384"/>
                  </a:cubicBezTo>
                  <a:cubicBezTo>
                    <a:pt x="0" y="10214"/>
                    <a:pt x="2556" y="12768"/>
                    <a:pt x="6390" y="12768"/>
                  </a:cubicBezTo>
                  <a:lnTo>
                    <a:pt x="42813" y="12768"/>
                  </a:lnTo>
                  <a:cubicBezTo>
                    <a:pt x="46647" y="12768"/>
                    <a:pt x="49203" y="10214"/>
                    <a:pt x="49203" y="6384"/>
                  </a:cubicBezTo>
                  <a:cubicBezTo>
                    <a:pt x="49203" y="2554"/>
                    <a:pt x="46008" y="0"/>
                    <a:pt x="42813" y="0"/>
                  </a:cubicBezTo>
                  <a:close/>
                </a:path>
              </a:pathLst>
            </a:custGeom>
            <a:grpFill/>
            <a:ln w="63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9" name="Graphic 4">
              <a:extLst>
                <a:ext uri="{FF2B5EF4-FFF2-40B4-BE49-F238E27FC236}">
                  <a16:creationId xmlns:a16="http://schemas.microsoft.com/office/drawing/2014/main" id="{8F20E9BA-9BA1-D450-4666-940D2B5FD95A}"/>
                </a:ext>
              </a:extLst>
            </p:cNvPr>
            <p:cNvSpPr/>
            <p:nvPr/>
          </p:nvSpPr>
          <p:spPr>
            <a:xfrm>
              <a:off x="-79309" y="4371696"/>
              <a:ext cx="49202" cy="49794"/>
            </a:xfrm>
            <a:custGeom>
              <a:avLst/>
              <a:gdLst>
                <a:gd name="connsiteX0" fmla="*/ 24921 w 49202"/>
                <a:gd name="connsiteY0" fmla="*/ 0 h 49794"/>
                <a:gd name="connsiteX1" fmla="*/ 0 w 49202"/>
                <a:gd name="connsiteY1" fmla="*/ 24897 h 49794"/>
                <a:gd name="connsiteX2" fmla="*/ 24921 w 49202"/>
                <a:gd name="connsiteY2" fmla="*/ 49795 h 49794"/>
                <a:gd name="connsiteX3" fmla="*/ 24921 w 49202"/>
                <a:gd name="connsiteY3" fmla="*/ 49795 h 49794"/>
                <a:gd name="connsiteX4" fmla="*/ 42173 w 49202"/>
                <a:gd name="connsiteY4" fmla="*/ 42773 h 49794"/>
                <a:gd name="connsiteX5" fmla="*/ 49203 w 49202"/>
                <a:gd name="connsiteY5" fmla="*/ 25536 h 49794"/>
                <a:gd name="connsiteX6" fmla="*/ 24921 w 49202"/>
                <a:gd name="connsiteY6" fmla="*/ 0 h 49794"/>
                <a:gd name="connsiteX7" fmla="*/ 33228 w 49202"/>
                <a:gd name="connsiteY7" fmla="*/ 33197 h 49794"/>
                <a:gd name="connsiteX8" fmla="*/ 24921 w 49202"/>
                <a:gd name="connsiteY8" fmla="*/ 36389 h 49794"/>
                <a:gd name="connsiteX9" fmla="*/ 24921 w 49202"/>
                <a:gd name="connsiteY9" fmla="*/ 36389 h 49794"/>
                <a:gd name="connsiteX10" fmla="*/ 12780 w 49202"/>
                <a:gd name="connsiteY10" fmla="*/ 24259 h 49794"/>
                <a:gd name="connsiteX11" fmla="*/ 24921 w 49202"/>
                <a:gd name="connsiteY11" fmla="*/ 12130 h 49794"/>
                <a:gd name="connsiteX12" fmla="*/ 37062 w 49202"/>
                <a:gd name="connsiteY12" fmla="*/ 24259 h 49794"/>
                <a:gd name="connsiteX13" fmla="*/ 33228 w 49202"/>
                <a:gd name="connsiteY13" fmla="*/ 33197 h 49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202" h="49794">
                  <a:moveTo>
                    <a:pt x="24921" y="0"/>
                  </a:moveTo>
                  <a:cubicBezTo>
                    <a:pt x="11502" y="0"/>
                    <a:pt x="0" y="10853"/>
                    <a:pt x="0" y="24897"/>
                  </a:cubicBezTo>
                  <a:cubicBezTo>
                    <a:pt x="0" y="38304"/>
                    <a:pt x="10863" y="49795"/>
                    <a:pt x="24921" y="49795"/>
                  </a:cubicBezTo>
                  <a:cubicBezTo>
                    <a:pt x="24921" y="49795"/>
                    <a:pt x="24921" y="49795"/>
                    <a:pt x="24921" y="49795"/>
                  </a:cubicBezTo>
                  <a:cubicBezTo>
                    <a:pt x="31311" y="49795"/>
                    <a:pt x="37701" y="47241"/>
                    <a:pt x="42173" y="42773"/>
                  </a:cubicBezTo>
                  <a:cubicBezTo>
                    <a:pt x="46646" y="38304"/>
                    <a:pt x="49203" y="31920"/>
                    <a:pt x="49203" y="25536"/>
                  </a:cubicBezTo>
                  <a:cubicBezTo>
                    <a:pt x="49203" y="11491"/>
                    <a:pt x="38340" y="0"/>
                    <a:pt x="24921" y="0"/>
                  </a:cubicBezTo>
                  <a:close/>
                  <a:moveTo>
                    <a:pt x="33228" y="33197"/>
                  </a:moveTo>
                  <a:cubicBezTo>
                    <a:pt x="30672" y="35750"/>
                    <a:pt x="28116" y="36389"/>
                    <a:pt x="24921" y="36389"/>
                  </a:cubicBezTo>
                  <a:cubicBezTo>
                    <a:pt x="24921" y="36389"/>
                    <a:pt x="24921" y="36389"/>
                    <a:pt x="24921" y="36389"/>
                  </a:cubicBezTo>
                  <a:cubicBezTo>
                    <a:pt x="18531" y="36389"/>
                    <a:pt x="12780" y="31281"/>
                    <a:pt x="12780" y="24259"/>
                  </a:cubicBezTo>
                  <a:cubicBezTo>
                    <a:pt x="12780" y="17875"/>
                    <a:pt x="17892" y="12130"/>
                    <a:pt x="24921" y="12130"/>
                  </a:cubicBezTo>
                  <a:cubicBezTo>
                    <a:pt x="31311" y="12130"/>
                    <a:pt x="37062" y="17237"/>
                    <a:pt x="37062" y="24259"/>
                  </a:cubicBezTo>
                  <a:cubicBezTo>
                    <a:pt x="36423" y="28089"/>
                    <a:pt x="35145" y="31281"/>
                    <a:pt x="33228" y="33197"/>
                  </a:cubicBezTo>
                  <a:close/>
                </a:path>
              </a:pathLst>
            </a:custGeom>
            <a:grpFill/>
            <a:ln w="63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4" name="Graphic 4">
              <a:extLst>
                <a:ext uri="{FF2B5EF4-FFF2-40B4-BE49-F238E27FC236}">
                  <a16:creationId xmlns:a16="http://schemas.microsoft.com/office/drawing/2014/main" id="{823BFAB0-1975-29CA-E5B3-6F86DE2D2373}"/>
                </a:ext>
              </a:extLst>
            </p:cNvPr>
            <p:cNvSpPr/>
            <p:nvPr/>
          </p:nvSpPr>
          <p:spPr>
            <a:xfrm>
              <a:off x="22930" y="4371696"/>
              <a:ext cx="49227" cy="49794"/>
            </a:xfrm>
            <a:custGeom>
              <a:avLst/>
              <a:gdLst>
                <a:gd name="connsiteX0" fmla="*/ 24921 w 49227"/>
                <a:gd name="connsiteY0" fmla="*/ 0 h 49794"/>
                <a:gd name="connsiteX1" fmla="*/ 0 w 49227"/>
                <a:gd name="connsiteY1" fmla="*/ 24897 h 49794"/>
                <a:gd name="connsiteX2" fmla="*/ 24921 w 49227"/>
                <a:gd name="connsiteY2" fmla="*/ 49795 h 49794"/>
                <a:gd name="connsiteX3" fmla="*/ 24921 w 49227"/>
                <a:gd name="connsiteY3" fmla="*/ 49795 h 49794"/>
                <a:gd name="connsiteX4" fmla="*/ 42173 w 49227"/>
                <a:gd name="connsiteY4" fmla="*/ 42773 h 49794"/>
                <a:gd name="connsiteX5" fmla="*/ 49203 w 49227"/>
                <a:gd name="connsiteY5" fmla="*/ 25536 h 49794"/>
                <a:gd name="connsiteX6" fmla="*/ 24921 w 49227"/>
                <a:gd name="connsiteY6" fmla="*/ 0 h 49794"/>
                <a:gd name="connsiteX7" fmla="*/ 33228 w 49227"/>
                <a:gd name="connsiteY7" fmla="*/ 33197 h 49794"/>
                <a:gd name="connsiteX8" fmla="*/ 24921 w 49227"/>
                <a:gd name="connsiteY8" fmla="*/ 36389 h 49794"/>
                <a:gd name="connsiteX9" fmla="*/ 24921 w 49227"/>
                <a:gd name="connsiteY9" fmla="*/ 36389 h 49794"/>
                <a:gd name="connsiteX10" fmla="*/ 12780 w 49227"/>
                <a:gd name="connsiteY10" fmla="*/ 24259 h 49794"/>
                <a:gd name="connsiteX11" fmla="*/ 24921 w 49227"/>
                <a:gd name="connsiteY11" fmla="*/ 12130 h 49794"/>
                <a:gd name="connsiteX12" fmla="*/ 37062 w 49227"/>
                <a:gd name="connsiteY12" fmla="*/ 24259 h 49794"/>
                <a:gd name="connsiteX13" fmla="*/ 33228 w 49227"/>
                <a:gd name="connsiteY13" fmla="*/ 33197 h 49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227" h="49794">
                  <a:moveTo>
                    <a:pt x="24921" y="0"/>
                  </a:moveTo>
                  <a:cubicBezTo>
                    <a:pt x="11502" y="0"/>
                    <a:pt x="0" y="10853"/>
                    <a:pt x="0" y="24897"/>
                  </a:cubicBezTo>
                  <a:cubicBezTo>
                    <a:pt x="0" y="38304"/>
                    <a:pt x="10863" y="49795"/>
                    <a:pt x="24921" y="49795"/>
                  </a:cubicBezTo>
                  <a:cubicBezTo>
                    <a:pt x="24921" y="49795"/>
                    <a:pt x="24921" y="49795"/>
                    <a:pt x="24921" y="49795"/>
                  </a:cubicBezTo>
                  <a:cubicBezTo>
                    <a:pt x="31311" y="49795"/>
                    <a:pt x="37701" y="47241"/>
                    <a:pt x="42173" y="42773"/>
                  </a:cubicBezTo>
                  <a:cubicBezTo>
                    <a:pt x="46646" y="38304"/>
                    <a:pt x="49203" y="31920"/>
                    <a:pt x="49203" y="25536"/>
                  </a:cubicBezTo>
                  <a:cubicBezTo>
                    <a:pt x="49841" y="11491"/>
                    <a:pt x="38340" y="0"/>
                    <a:pt x="24921" y="0"/>
                  </a:cubicBezTo>
                  <a:close/>
                  <a:moveTo>
                    <a:pt x="33228" y="33197"/>
                  </a:moveTo>
                  <a:cubicBezTo>
                    <a:pt x="30672" y="35750"/>
                    <a:pt x="28116" y="36389"/>
                    <a:pt x="24921" y="36389"/>
                  </a:cubicBezTo>
                  <a:cubicBezTo>
                    <a:pt x="24921" y="36389"/>
                    <a:pt x="24921" y="36389"/>
                    <a:pt x="24921" y="36389"/>
                  </a:cubicBezTo>
                  <a:cubicBezTo>
                    <a:pt x="18531" y="36389"/>
                    <a:pt x="12780" y="31281"/>
                    <a:pt x="12780" y="24259"/>
                  </a:cubicBezTo>
                  <a:cubicBezTo>
                    <a:pt x="12780" y="17875"/>
                    <a:pt x="17892" y="12130"/>
                    <a:pt x="24921" y="12130"/>
                  </a:cubicBezTo>
                  <a:cubicBezTo>
                    <a:pt x="31311" y="12130"/>
                    <a:pt x="37062" y="17237"/>
                    <a:pt x="37062" y="24259"/>
                  </a:cubicBezTo>
                  <a:cubicBezTo>
                    <a:pt x="37062" y="28089"/>
                    <a:pt x="35783" y="31281"/>
                    <a:pt x="33228" y="33197"/>
                  </a:cubicBezTo>
                  <a:close/>
                </a:path>
              </a:pathLst>
            </a:custGeom>
            <a:grpFill/>
            <a:ln w="63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F6D7BE9E-30AF-E4BC-C31E-675ED3B51FF6}"/>
              </a:ext>
            </a:extLst>
          </p:cNvPr>
          <p:cNvGrpSpPr/>
          <p:nvPr/>
        </p:nvGrpSpPr>
        <p:grpSpPr>
          <a:xfrm>
            <a:off x="5819237" y="4708756"/>
            <a:ext cx="214062" cy="113634"/>
            <a:chOff x="-107032" y="3294718"/>
            <a:chExt cx="214062" cy="113634"/>
          </a:xfrm>
          <a:solidFill>
            <a:schemeClr val="accent5"/>
          </a:solidFill>
        </p:grpSpPr>
        <p:sp>
          <p:nvSpPr>
            <p:cNvPr id="77" name="Graphic 4">
              <a:extLst>
                <a:ext uri="{FF2B5EF4-FFF2-40B4-BE49-F238E27FC236}">
                  <a16:creationId xmlns:a16="http://schemas.microsoft.com/office/drawing/2014/main" id="{27A8B80E-28F4-44DB-1C00-12A03E4A756E}"/>
                </a:ext>
              </a:extLst>
            </p:cNvPr>
            <p:cNvSpPr/>
            <p:nvPr/>
          </p:nvSpPr>
          <p:spPr>
            <a:xfrm>
              <a:off x="-78277" y="3314508"/>
              <a:ext cx="12779" cy="74054"/>
            </a:xfrm>
            <a:custGeom>
              <a:avLst/>
              <a:gdLst>
                <a:gd name="connsiteX0" fmla="*/ 6390 w 12779"/>
                <a:gd name="connsiteY0" fmla="*/ 74054 h 74054"/>
                <a:gd name="connsiteX1" fmla="*/ 12780 w 12779"/>
                <a:gd name="connsiteY1" fmla="*/ 67670 h 74054"/>
                <a:gd name="connsiteX2" fmla="*/ 12780 w 12779"/>
                <a:gd name="connsiteY2" fmla="*/ 6384 h 74054"/>
                <a:gd name="connsiteX3" fmla="*/ 6390 w 12779"/>
                <a:gd name="connsiteY3" fmla="*/ 0 h 74054"/>
                <a:gd name="connsiteX4" fmla="*/ 0 w 12779"/>
                <a:gd name="connsiteY4" fmla="*/ 6384 h 74054"/>
                <a:gd name="connsiteX5" fmla="*/ 0 w 12779"/>
                <a:gd name="connsiteY5" fmla="*/ 67670 h 74054"/>
                <a:gd name="connsiteX6" fmla="*/ 6390 w 12779"/>
                <a:gd name="connsiteY6" fmla="*/ 74054 h 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79" h="74054">
                  <a:moveTo>
                    <a:pt x="6390" y="74054"/>
                  </a:moveTo>
                  <a:cubicBezTo>
                    <a:pt x="10224" y="74054"/>
                    <a:pt x="12780" y="71501"/>
                    <a:pt x="12780" y="67670"/>
                  </a:cubicBezTo>
                  <a:lnTo>
                    <a:pt x="12780" y="6384"/>
                  </a:lnTo>
                  <a:cubicBezTo>
                    <a:pt x="12780" y="2554"/>
                    <a:pt x="10224" y="0"/>
                    <a:pt x="6390" y="0"/>
                  </a:cubicBezTo>
                  <a:cubicBezTo>
                    <a:pt x="2556" y="0"/>
                    <a:pt x="0" y="2554"/>
                    <a:pt x="0" y="6384"/>
                  </a:cubicBezTo>
                  <a:lnTo>
                    <a:pt x="0" y="67670"/>
                  </a:lnTo>
                  <a:cubicBezTo>
                    <a:pt x="0" y="71501"/>
                    <a:pt x="3195" y="74054"/>
                    <a:pt x="6390" y="74054"/>
                  </a:cubicBezTo>
                  <a:close/>
                </a:path>
              </a:pathLst>
            </a:custGeom>
            <a:grpFill/>
            <a:ln w="63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8" name="Graphic 4">
              <a:extLst>
                <a:ext uri="{FF2B5EF4-FFF2-40B4-BE49-F238E27FC236}">
                  <a16:creationId xmlns:a16="http://schemas.microsoft.com/office/drawing/2014/main" id="{DFA6C29B-8A86-1A0C-1AEA-1480B542674E}"/>
                </a:ext>
              </a:extLst>
            </p:cNvPr>
            <p:cNvSpPr/>
            <p:nvPr/>
          </p:nvSpPr>
          <p:spPr>
            <a:xfrm>
              <a:off x="-49523" y="3314508"/>
              <a:ext cx="12779" cy="74054"/>
            </a:xfrm>
            <a:custGeom>
              <a:avLst/>
              <a:gdLst>
                <a:gd name="connsiteX0" fmla="*/ 6390 w 12779"/>
                <a:gd name="connsiteY0" fmla="*/ 74054 h 74054"/>
                <a:gd name="connsiteX1" fmla="*/ 12780 w 12779"/>
                <a:gd name="connsiteY1" fmla="*/ 67670 h 74054"/>
                <a:gd name="connsiteX2" fmla="*/ 12780 w 12779"/>
                <a:gd name="connsiteY2" fmla="*/ 6384 h 74054"/>
                <a:gd name="connsiteX3" fmla="*/ 6390 w 12779"/>
                <a:gd name="connsiteY3" fmla="*/ 0 h 74054"/>
                <a:gd name="connsiteX4" fmla="*/ 0 w 12779"/>
                <a:gd name="connsiteY4" fmla="*/ 6384 h 74054"/>
                <a:gd name="connsiteX5" fmla="*/ 0 w 12779"/>
                <a:gd name="connsiteY5" fmla="*/ 67670 h 74054"/>
                <a:gd name="connsiteX6" fmla="*/ 6390 w 12779"/>
                <a:gd name="connsiteY6" fmla="*/ 74054 h 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79" h="74054">
                  <a:moveTo>
                    <a:pt x="6390" y="74054"/>
                  </a:moveTo>
                  <a:cubicBezTo>
                    <a:pt x="10224" y="74054"/>
                    <a:pt x="12780" y="71501"/>
                    <a:pt x="12780" y="67670"/>
                  </a:cubicBezTo>
                  <a:lnTo>
                    <a:pt x="12780" y="6384"/>
                  </a:lnTo>
                  <a:cubicBezTo>
                    <a:pt x="12780" y="2554"/>
                    <a:pt x="10224" y="0"/>
                    <a:pt x="6390" y="0"/>
                  </a:cubicBezTo>
                  <a:cubicBezTo>
                    <a:pt x="2556" y="0"/>
                    <a:pt x="0" y="2554"/>
                    <a:pt x="0" y="6384"/>
                  </a:cubicBezTo>
                  <a:lnTo>
                    <a:pt x="0" y="67670"/>
                  </a:lnTo>
                  <a:cubicBezTo>
                    <a:pt x="0" y="71501"/>
                    <a:pt x="3195" y="74054"/>
                    <a:pt x="6390" y="74054"/>
                  </a:cubicBezTo>
                  <a:close/>
                </a:path>
              </a:pathLst>
            </a:custGeom>
            <a:grpFill/>
            <a:ln w="63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9" name="Graphic 4">
              <a:extLst>
                <a:ext uri="{FF2B5EF4-FFF2-40B4-BE49-F238E27FC236}">
                  <a16:creationId xmlns:a16="http://schemas.microsoft.com/office/drawing/2014/main" id="{203B0A53-C258-836F-9986-4CB780600723}"/>
                </a:ext>
              </a:extLst>
            </p:cNvPr>
            <p:cNvSpPr/>
            <p:nvPr/>
          </p:nvSpPr>
          <p:spPr>
            <a:xfrm>
              <a:off x="-20768" y="3314508"/>
              <a:ext cx="12779" cy="74054"/>
            </a:xfrm>
            <a:custGeom>
              <a:avLst/>
              <a:gdLst>
                <a:gd name="connsiteX0" fmla="*/ 6390 w 12779"/>
                <a:gd name="connsiteY0" fmla="*/ 74054 h 74054"/>
                <a:gd name="connsiteX1" fmla="*/ 12780 w 12779"/>
                <a:gd name="connsiteY1" fmla="*/ 67670 h 74054"/>
                <a:gd name="connsiteX2" fmla="*/ 12780 w 12779"/>
                <a:gd name="connsiteY2" fmla="*/ 6384 h 74054"/>
                <a:gd name="connsiteX3" fmla="*/ 6390 w 12779"/>
                <a:gd name="connsiteY3" fmla="*/ 0 h 74054"/>
                <a:gd name="connsiteX4" fmla="*/ 0 w 12779"/>
                <a:gd name="connsiteY4" fmla="*/ 6384 h 74054"/>
                <a:gd name="connsiteX5" fmla="*/ 0 w 12779"/>
                <a:gd name="connsiteY5" fmla="*/ 67670 h 74054"/>
                <a:gd name="connsiteX6" fmla="*/ 6390 w 12779"/>
                <a:gd name="connsiteY6" fmla="*/ 74054 h 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79" h="74054">
                  <a:moveTo>
                    <a:pt x="6390" y="74054"/>
                  </a:moveTo>
                  <a:cubicBezTo>
                    <a:pt x="10224" y="74054"/>
                    <a:pt x="12780" y="71501"/>
                    <a:pt x="12780" y="67670"/>
                  </a:cubicBezTo>
                  <a:lnTo>
                    <a:pt x="12780" y="6384"/>
                  </a:lnTo>
                  <a:cubicBezTo>
                    <a:pt x="12780" y="2554"/>
                    <a:pt x="10224" y="0"/>
                    <a:pt x="6390" y="0"/>
                  </a:cubicBezTo>
                  <a:cubicBezTo>
                    <a:pt x="2556" y="0"/>
                    <a:pt x="0" y="2554"/>
                    <a:pt x="0" y="6384"/>
                  </a:cubicBezTo>
                  <a:lnTo>
                    <a:pt x="0" y="67670"/>
                  </a:lnTo>
                  <a:cubicBezTo>
                    <a:pt x="0" y="71501"/>
                    <a:pt x="3195" y="74054"/>
                    <a:pt x="6390" y="74054"/>
                  </a:cubicBezTo>
                  <a:close/>
                </a:path>
              </a:pathLst>
            </a:custGeom>
            <a:grpFill/>
            <a:ln w="63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0" name="Graphic 4">
              <a:extLst>
                <a:ext uri="{FF2B5EF4-FFF2-40B4-BE49-F238E27FC236}">
                  <a16:creationId xmlns:a16="http://schemas.microsoft.com/office/drawing/2014/main" id="{5453B404-C484-F061-F7B3-6D02EFB8D663}"/>
                </a:ext>
              </a:extLst>
            </p:cNvPr>
            <p:cNvSpPr/>
            <p:nvPr/>
          </p:nvSpPr>
          <p:spPr>
            <a:xfrm>
              <a:off x="7987" y="3314508"/>
              <a:ext cx="12779" cy="74054"/>
            </a:xfrm>
            <a:custGeom>
              <a:avLst/>
              <a:gdLst>
                <a:gd name="connsiteX0" fmla="*/ 6390 w 12779"/>
                <a:gd name="connsiteY0" fmla="*/ 74054 h 74054"/>
                <a:gd name="connsiteX1" fmla="*/ 12780 w 12779"/>
                <a:gd name="connsiteY1" fmla="*/ 67670 h 74054"/>
                <a:gd name="connsiteX2" fmla="*/ 12780 w 12779"/>
                <a:gd name="connsiteY2" fmla="*/ 6384 h 74054"/>
                <a:gd name="connsiteX3" fmla="*/ 6390 w 12779"/>
                <a:gd name="connsiteY3" fmla="*/ 0 h 74054"/>
                <a:gd name="connsiteX4" fmla="*/ 0 w 12779"/>
                <a:gd name="connsiteY4" fmla="*/ 6384 h 74054"/>
                <a:gd name="connsiteX5" fmla="*/ 0 w 12779"/>
                <a:gd name="connsiteY5" fmla="*/ 67670 h 74054"/>
                <a:gd name="connsiteX6" fmla="*/ 6390 w 12779"/>
                <a:gd name="connsiteY6" fmla="*/ 74054 h 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79" h="74054">
                  <a:moveTo>
                    <a:pt x="6390" y="74054"/>
                  </a:moveTo>
                  <a:cubicBezTo>
                    <a:pt x="10224" y="74054"/>
                    <a:pt x="12780" y="71501"/>
                    <a:pt x="12780" y="67670"/>
                  </a:cubicBezTo>
                  <a:lnTo>
                    <a:pt x="12780" y="6384"/>
                  </a:lnTo>
                  <a:cubicBezTo>
                    <a:pt x="12780" y="2554"/>
                    <a:pt x="10224" y="0"/>
                    <a:pt x="6390" y="0"/>
                  </a:cubicBezTo>
                  <a:cubicBezTo>
                    <a:pt x="2556" y="0"/>
                    <a:pt x="0" y="2554"/>
                    <a:pt x="0" y="6384"/>
                  </a:cubicBezTo>
                  <a:lnTo>
                    <a:pt x="0" y="67670"/>
                  </a:lnTo>
                  <a:cubicBezTo>
                    <a:pt x="0" y="71501"/>
                    <a:pt x="2556" y="74054"/>
                    <a:pt x="6390" y="74054"/>
                  </a:cubicBezTo>
                  <a:close/>
                </a:path>
              </a:pathLst>
            </a:custGeom>
            <a:grpFill/>
            <a:ln w="63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1" name="Graphic 4">
              <a:extLst>
                <a:ext uri="{FF2B5EF4-FFF2-40B4-BE49-F238E27FC236}">
                  <a16:creationId xmlns:a16="http://schemas.microsoft.com/office/drawing/2014/main" id="{405DF5CC-3AAF-D43A-553B-C4BDC65CACEA}"/>
                </a:ext>
              </a:extLst>
            </p:cNvPr>
            <p:cNvSpPr/>
            <p:nvPr/>
          </p:nvSpPr>
          <p:spPr>
            <a:xfrm>
              <a:off x="36742" y="3314508"/>
              <a:ext cx="12779" cy="74054"/>
            </a:xfrm>
            <a:custGeom>
              <a:avLst/>
              <a:gdLst>
                <a:gd name="connsiteX0" fmla="*/ 6390 w 12779"/>
                <a:gd name="connsiteY0" fmla="*/ 74054 h 74054"/>
                <a:gd name="connsiteX1" fmla="*/ 12780 w 12779"/>
                <a:gd name="connsiteY1" fmla="*/ 67670 h 74054"/>
                <a:gd name="connsiteX2" fmla="*/ 12780 w 12779"/>
                <a:gd name="connsiteY2" fmla="*/ 6384 h 74054"/>
                <a:gd name="connsiteX3" fmla="*/ 6390 w 12779"/>
                <a:gd name="connsiteY3" fmla="*/ 0 h 74054"/>
                <a:gd name="connsiteX4" fmla="*/ 0 w 12779"/>
                <a:gd name="connsiteY4" fmla="*/ 6384 h 74054"/>
                <a:gd name="connsiteX5" fmla="*/ 0 w 12779"/>
                <a:gd name="connsiteY5" fmla="*/ 67670 h 74054"/>
                <a:gd name="connsiteX6" fmla="*/ 6390 w 12779"/>
                <a:gd name="connsiteY6" fmla="*/ 74054 h 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79" h="74054">
                  <a:moveTo>
                    <a:pt x="6390" y="74054"/>
                  </a:moveTo>
                  <a:cubicBezTo>
                    <a:pt x="10224" y="74054"/>
                    <a:pt x="12780" y="71501"/>
                    <a:pt x="12780" y="67670"/>
                  </a:cubicBezTo>
                  <a:lnTo>
                    <a:pt x="12780" y="6384"/>
                  </a:lnTo>
                  <a:cubicBezTo>
                    <a:pt x="12780" y="2554"/>
                    <a:pt x="10224" y="0"/>
                    <a:pt x="6390" y="0"/>
                  </a:cubicBezTo>
                  <a:cubicBezTo>
                    <a:pt x="2556" y="0"/>
                    <a:pt x="0" y="2554"/>
                    <a:pt x="0" y="6384"/>
                  </a:cubicBezTo>
                  <a:lnTo>
                    <a:pt x="0" y="67670"/>
                  </a:lnTo>
                  <a:cubicBezTo>
                    <a:pt x="0" y="71501"/>
                    <a:pt x="2556" y="74054"/>
                    <a:pt x="6390" y="74054"/>
                  </a:cubicBezTo>
                  <a:close/>
                </a:path>
              </a:pathLst>
            </a:custGeom>
            <a:grpFill/>
            <a:ln w="63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3" name="Graphic 4">
              <a:extLst>
                <a:ext uri="{FF2B5EF4-FFF2-40B4-BE49-F238E27FC236}">
                  <a16:creationId xmlns:a16="http://schemas.microsoft.com/office/drawing/2014/main" id="{C220B446-D849-2784-1551-E7836E0E4A7E}"/>
                </a:ext>
              </a:extLst>
            </p:cNvPr>
            <p:cNvSpPr/>
            <p:nvPr/>
          </p:nvSpPr>
          <p:spPr>
            <a:xfrm>
              <a:off x="-107032" y="3294718"/>
              <a:ext cx="214062" cy="113634"/>
            </a:xfrm>
            <a:custGeom>
              <a:avLst/>
              <a:gdLst>
                <a:gd name="connsiteX0" fmla="*/ 207673 w 214062"/>
                <a:gd name="connsiteY0" fmla="*/ 28728 h 113634"/>
                <a:gd name="connsiteX1" fmla="*/ 185947 w 214062"/>
                <a:gd name="connsiteY1" fmla="*/ 28728 h 113634"/>
                <a:gd name="connsiteX2" fmla="*/ 185308 w 214062"/>
                <a:gd name="connsiteY2" fmla="*/ 28728 h 113634"/>
                <a:gd name="connsiteX3" fmla="*/ 185308 w 214062"/>
                <a:gd name="connsiteY3" fmla="*/ 6384 h 113634"/>
                <a:gd name="connsiteX4" fmla="*/ 178918 w 214062"/>
                <a:gd name="connsiteY4" fmla="*/ 0 h 113634"/>
                <a:gd name="connsiteX5" fmla="*/ 6390 w 214062"/>
                <a:gd name="connsiteY5" fmla="*/ 0 h 113634"/>
                <a:gd name="connsiteX6" fmla="*/ 0 w 214062"/>
                <a:gd name="connsiteY6" fmla="*/ 6384 h 113634"/>
                <a:gd name="connsiteX7" fmla="*/ 0 w 214062"/>
                <a:gd name="connsiteY7" fmla="*/ 107251 h 113634"/>
                <a:gd name="connsiteX8" fmla="*/ 6390 w 214062"/>
                <a:gd name="connsiteY8" fmla="*/ 113635 h 113634"/>
                <a:gd name="connsiteX9" fmla="*/ 178918 w 214062"/>
                <a:gd name="connsiteY9" fmla="*/ 113635 h 113634"/>
                <a:gd name="connsiteX10" fmla="*/ 185308 w 214062"/>
                <a:gd name="connsiteY10" fmla="*/ 107251 h 113634"/>
                <a:gd name="connsiteX11" fmla="*/ 185308 w 214062"/>
                <a:gd name="connsiteY11" fmla="*/ 84907 h 113634"/>
                <a:gd name="connsiteX12" fmla="*/ 185947 w 214062"/>
                <a:gd name="connsiteY12" fmla="*/ 84907 h 113634"/>
                <a:gd name="connsiteX13" fmla="*/ 207673 w 214062"/>
                <a:gd name="connsiteY13" fmla="*/ 84907 h 113634"/>
                <a:gd name="connsiteX14" fmla="*/ 214063 w 214062"/>
                <a:gd name="connsiteY14" fmla="*/ 78523 h 113634"/>
                <a:gd name="connsiteX15" fmla="*/ 214063 w 214062"/>
                <a:gd name="connsiteY15" fmla="*/ 35112 h 113634"/>
                <a:gd name="connsiteX16" fmla="*/ 207673 w 214062"/>
                <a:gd name="connsiteY16" fmla="*/ 28728 h 113634"/>
                <a:gd name="connsiteX17" fmla="*/ 172528 w 214062"/>
                <a:gd name="connsiteY17" fmla="*/ 100867 h 113634"/>
                <a:gd name="connsiteX18" fmla="*/ 12780 w 214062"/>
                <a:gd name="connsiteY18" fmla="*/ 100867 h 113634"/>
                <a:gd name="connsiteX19" fmla="*/ 12780 w 214062"/>
                <a:gd name="connsiteY19" fmla="*/ 12768 h 113634"/>
                <a:gd name="connsiteX20" fmla="*/ 172528 w 214062"/>
                <a:gd name="connsiteY20" fmla="*/ 12768 h 113634"/>
                <a:gd name="connsiteX21" fmla="*/ 172528 w 214062"/>
                <a:gd name="connsiteY21" fmla="*/ 100867 h 113634"/>
                <a:gd name="connsiteX22" fmla="*/ 201283 w 214062"/>
                <a:gd name="connsiteY22" fmla="*/ 72139 h 113634"/>
                <a:gd name="connsiteX23" fmla="*/ 185947 w 214062"/>
                <a:gd name="connsiteY23" fmla="*/ 72139 h 113634"/>
                <a:gd name="connsiteX24" fmla="*/ 185308 w 214062"/>
                <a:gd name="connsiteY24" fmla="*/ 72139 h 113634"/>
                <a:gd name="connsiteX25" fmla="*/ 185308 w 214062"/>
                <a:gd name="connsiteY25" fmla="*/ 41496 h 113634"/>
                <a:gd name="connsiteX26" fmla="*/ 185947 w 214062"/>
                <a:gd name="connsiteY26" fmla="*/ 41496 h 113634"/>
                <a:gd name="connsiteX27" fmla="*/ 201283 w 214062"/>
                <a:gd name="connsiteY27" fmla="*/ 41496 h 113634"/>
                <a:gd name="connsiteX28" fmla="*/ 201283 w 214062"/>
                <a:gd name="connsiteY28" fmla="*/ 72139 h 113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14062" h="113634">
                  <a:moveTo>
                    <a:pt x="207673" y="28728"/>
                  </a:moveTo>
                  <a:lnTo>
                    <a:pt x="185947" y="28728"/>
                  </a:lnTo>
                  <a:lnTo>
                    <a:pt x="185308" y="28728"/>
                  </a:lnTo>
                  <a:lnTo>
                    <a:pt x="185308" y="6384"/>
                  </a:lnTo>
                  <a:cubicBezTo>
                    <a:pt x="185308" y="2553"/>
                    <a:pt x="182752" y="0"/>
                    <a:pt x="178918" y="0"/>
                  </a:cubicBezTo>
                  <a:lnTo>
                    <a:pt x="6390" y="0"/>
                  </a:lnTo>
                  <a:cubicBezTo>
                    <a:pt x="2556" y="0"/>
                    <a:pt x="0" y="2553"/>
                    <a:pt x="0" y="6384"/>
                  </a:cubicBezTo>
                  <a:lnTo>
                    <a:pt x="0" y="107251"/>
                  </a:lnTo>
                  <a:cubicBezTo>
                    <a:pt x="0" y="111081"/>
                    <a:pt x="2556" y="113635"/>
                    <a:pt x="6390" y="113635"/>
                  </a:cubicBezTo>
                  <a:lnTo>
                    <a:pt x="178918" y="113635"/>
                  </a:lnTo>
                  <a:cubicBezTo>
                    <a:pt x="182752" y="113635"/>
                    <a:pt x="185308" y="111081"/>
                    <a:pt x="185308" y="107251"/>
                  </a:cubicBezTo>
                  <a:lnTo>
                    <a:pt x="185308" y="84907"/>
                  </a:lnTo>
                  <a:lnTo>
                    <a:pt x="185947" y="84907"/>
                  </a:lnTo>
                  <a:lnTo>
                    <a:pt x="207673" y="84907"/>
                  </a:lnTo>
                  <a:cubicBezTo>
                    <a:pt x="211507" y="84907"/>
                    <a:pt x="214063" y="82353"/>
                    <a:pt x="214063" y="78523"/>
                  </a:cubicBezTo>
                  <a:lnTo>
                    <a:pt x="214063" y="35112"/>
                  </a:lnTo>
                  <a:cubicBezTo>
                    <a:pt x="214063" y="31920"/>
                    <a:pt x="210868" y="28728"/>
                    <a:pt x="207673" y="28728"/>
                  </a:cubicBezTo>
                  <a:close/>
                  <a:moveTo>
                    <a:pt x="172528" y="100867"/>
                  </a:moveTo>
                  <a:lnTo>
                    <a:pt x="12780" y="100867"/>
                  </a:lnTo>
                  <a:lnTo>
                    <a:pt x="12780" y="12768"/>
                  </a:lnTo>
                  <a:lnTo>
                    <a:pt x="172528" y="12768"/>
                  </a:lnTo>
                  <a:lnTo>
                    <a:pt x="172528" y="100867"/>
                  </a:lnTo>
                  <a:close/>
                  <a:moveTo>
                    <a:pt x="201283" y="72139"/>
                  </a:moveTo>
                  <a:lnTo>
                    <a:pt x="185947" y="72139"/>
                  </a:lnTo>
                  <a:lnTo>
                    <a:pt x="185308" y="72139"/>
                  </a:lnTo>
                  <a:lnTo>
                    <a:pt x="185308" y="41496"/>
                  </a:lnTo>
                  <a:lnTo>
                    <a:pt x="185947" y="41496"/>
                  </a:lnTo>
                  <a:lnTo>
                    <a:pt x="201283" y="41496"/>
                  </a:lnTo>
                  <a:lnTo>
                    <a:pt x="201283" y="72139"/>
                  </a:lnTo>
                  <a:close/>
                </a:path>
              </a:pathLst>
            </a:custGeom>
            <a:grpFill/>
            <a:ln w="63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08" name="Graphic 4">
            <a:extLst>
              <a:ext uri="{FF2B5EF4-FFF2-40B4-BE49-F238E27FC236}">
                <a16:creationId xmlns:a16="http://schemas.microsoft.com/office/drawing/2014/main" id="{410D6658-7E97-674B-DCFF-0C30DBCE1DE4}"/>
              </a:ext>
            </a:extLst>
          </p:cNvPr>
          <p:cNvSpPr/>
          <p:nvPr/>
        </p:nvSpPr>
        <p:spPr>
          <a:xfrm>
            <a:off x="5809013" y="4292660"/>
            <a:ext cx="234510" cy="170452"/>
          </a:xfrm>
          <a:custGeom>
            <a:avLst/>
            <a:gdLst>
              <a:gd name="connsiteX0" fmla="*/ 191059 w 234510"/>
              <a:gd name="connsiteY0" fmla="*/ 75969 h 170452"/>
              <a:gd name="connsiteX1" fmla="*/ 169972 w 234510"/>
              <a:gd name="connsiteY1" fmla="*/ 74692 h 170452"/>
              <a:gd name="connsiteX2" fmla="*/ 169972 w 234510"/>
              <a:gd name="connsiteY2" fmla="*/ 72139 h 170452"/>
              <a:gd name="connsiteX3" fmla="*/ 163582 w 234510"/>
              <a:gd name="connsiteY3" fmla="*/ 65755 h 170452"/>
              <a:gd name="connsiteX4" fmla="*/ 153997 w 234510"/>
              <a:gd name="connsiteY4" fmla="*/ 65755 h 170452"/>
              <a:gd name="connsiteX5" fmla="*/ 153997 w 234510"/>
              <a:gd name="connsiteY5" fmla="*/ 57456 h 170452"/>
              <a:gd name="connsiteX6" fmla="*/ 147607 w 234510"/>
              <a:gd name="connsiteY6" fmla="*/ 51072 h 170452"/>
              <a:gd name="connsiteX7" fmla="*/ 123326 w 234510"/>
              <a:gd name="connsiteY7" fmla="*/ 51072 h 170452"/>
              <a:gd name="connsiteX8" fmla="*/ 123326 w 234510"/>
              <a:gd name="connsiteY8" fmla="*/ 31281 h 170452"/>
              <a:gd name="connsiteX9" fmla="*/ 153358 w 234510"/>
              <a:gd name="connsiteY9" fmla="*/ 31281 h 170452"/>
              <a:gd name="connsiteX10" fmla="*/ 157832 w 234510"/>
              <a:gd name="connsiteY10" fmla="*/ 35750 h 170452"/>
              <a:gd name="connsiteX11" fmla="*/ 164221 w 234510"/>
              <a:gd name="connsiteY11" fmla="*/ 42134 h 170452"/>
              <a:gd name="connsiteX12" fmla="*/ 170611 w 234510"/>
              <a:gd name="connsiteY12" fmla="*/ 35750 h 170452"/>
              <a:gd name="connsiteX13" fmla="*/ 153358 w 234510"/>
              <a:gd name="connsiteY13" fmla="*/ 18514 h 170452"/>
              <a:gd name="connsiteX14" fmla="*/ 123326 w 234510"/>
              <a:gd name="connsiteY14" fmla="*/ 18514 h 170452"/>
              <a:gd name="connsiteX15" fmla="*/ 123326 w 234510"/>
              <a:gd name="connsiteY15" fmla="*/ 6384 h 170452"/>
              <a:gd name="connsiteX16" fmla="*/ 116936 w 234510"/>
              <a:gd name="connsiteY16" fmla="*/ 0 h 170452"/>
              <a:gd name="connsiteX17" fmla="*/ 110546 w 234510"/>
              <a:gd name="connsiteY17" fmla="*/ 6384 h 170452"/>
              <a:gd name="connsiteX18" fmla="*/ 110546 w 234510"/>
              <a:gd name="connsiteY18" fmla="*/ 18514 h 170452"/>
              <a:gd name="connsiteX19" fmla="*/ 80513 w 234510"/>
              <a:gd name="connsiteY19" fmla="*/ 18514 h 170452"/>
              <a:gd name="connsiteX20" fmla="*/ 63260 w 234510"/>
              <a:gd name="connsiteY20" fmla="*/ 35750 h 170452"/>
              <a:gd name="connsiteX21" fmla="*/ 69650 w 234510"/>
              <a:gd name="connsiteY21" fmla="*/ 42134 h 170452"/>
              <a:gd name="connsiteX22" fmla="*/ 76040 w 234510"/>
              <a:gd name="connsiteY22" fmla="*/ 35750 h 170452"/>
              <a:gd name="connsiteX23" fmla="*/ 80513 w 234510"/>
              <a:gd name="connsiteY23" fmla="*/ 31281 h 170452"/>
              <a:gd name="connsiteX24" fmla="*/ 110546 w 234510"/>
              <a:gd name="connsiteY24" fmla="*/ 31281 h 170452"/>
              <a:gd name="connsiteX25" fmla="*/ 110546 w 234510"/>
              <a:gd name="connsiteY25" fmla="*/ 51072 h 170452"/>
              <a:gd name="connsiteX26" fmla="*/ 86264 w 234510"/>
              <a:gd name="connsiteY26" fmla="*/ 51072 h 170452"/>
              <a:gd name="connsiteX27" fmla="*/ 79874 w 234510"/>
              <a:gd name="connsiteY27" fmla="*/ 57456 h 170452"/>
              <a:gd name="connsiteX28" fmla="*/ 79874 w 234510"/>
              <a:gd name="connsiteY28" fmla="*/ 65755 h 170452"/>
              <a:gd name="connsiteX29" fmla="*/ 70289 w 234510"/>
              <a:gd name="connsiteY29" fmla="*/ 65755 h 170452"/>
              <a:gd name="connsiteX30" fmla="*/ 63899 w 234510"/>
              <a:gd name="connsiteY30" fmla="*/ 72139 h 170452"/>
              <a:gd name="connsiteX31" fmla="*/ 63899 w 234510"/>
              <a:gd name="connsiteY31" fmla="*/ 74054 h 170452"/>
              <a:gd name="connsiteX32" fmla="*/ 40895 w 234510"/>
              <a:gd name="connsiteY32" fmla="*/ 75331 h 170452"/>
              <a:gd name="connsiteX33" fmla="*/ 1278 w 234510"/>
              <a:gd name="connsiteY33" fmla="*/ 113635 h 170452"/>
              <a:gd name="connsiteX34" fmla="*/ 0 w 234510"/>
              <a:gd name="connsiteY34" fmla="*/ 164068 h 170452"/>
              <a:gd name="connsiteX35" fmla="*/ 6390 w 234510"/>
              <a:gd name="connsiteY35" fmla="*/ 170452 h 170452"/>
              <a:gd name="connsiteX36" fmla="*/ 36423 w 234510"/>
              <a:gd name="connsiteY36" fmla="*/ 170452 h 170452"/>
              <a:gd name="connsiteX37" fmla="*/ 42813 w 234510"/>
              <a:gd name="connsiteY37" fmla="*/ 164068 h 170452"/>
              <a:gd name="connsiteX38" fmla="*/ 42813 w 234510"/>
              <a:gd name="connsiteY38" fmla="*/ 142363 h 170452"/>
              <a:gd name="connsiteX39" fmla="*/ 45368 w 234510"/>
              <a:gd name="connsiteY39" fmla="*/ 130872 h 170452"/>
              <a:gd name="connsiteX40" fmla="*/ 47925 w 234510"/>
              <a:gd name="connsiteY40" fmla="*/ 130233 h 170452"/>
              <a:gd name="connsiteX41" fmla="*/ 65177 w 234510"/>
              <a:gd name="connsiteY41" fmla="*/ 130233 h 170452"/>
              <a:gd name="connsiteX42" fmla="*/ 65177 w 234510"/>
              <a:gd name="connsiteY42" fmla="*/ 133425 h 170452"/>
              <a:gd name="connsiteX43" fmla="*/ 71567 w 234510"/>
              <a:gd name="connsiteY43" fmla="*/ 139809 h 170452"/>
              <a:gd name="connsiteX44" fmla="*/ 165499 w 234510"/>
              <a:gd name="connsiteY44" fmla="*/ 139809 h 170452"/>
              <a:gd name="connsiteX45" fmla="*/ 171889 w 234510"/>
              <a:gd name="connsiteY45" fmla="*/ 133425 h 170452"/>
              <a:gd name="connsiteX46" fmla="*/ 171889 w 234510"/>
              <a:gd name="connsiteY46" fmla="*/ 130233 h 170452"/>
              <a:gd name="connsiteX47" fmla="*/ 186586 w 234510"/>
              <a:gd name="connsiteY47" fmla="*/ 130233 h 170452"/>
              <a:gd name="connsiteX48" fmla="*/ 189142 w 234510"/>
              <a:gd name="connsiteY48" fmla="*/ 130872 h 170452"/>
              <a:gd name="connsiteX49" fmla="*/ 191698 w 234510"/>
              <a:gd name="connsiteY49" fmla="*/ 143001 h 170452"/>
              <a:gd name="connsiteX50" fmla="*/ 191698 w 234510"/>
              <a:gd name="connsiteY50" fmla="*/ 164068 h 170452"/>
              <a:gd name="connsiteX51" fmla="*/ 198088 w 234510"/>
              <a:gd name="connsiteY51" fmla="*/ 170452 h 170452"/>
              <a:gd name="connsiteX52" fmla="*/ 228121 w 234510"/>
              <a:gd name="connsiteY52" fmla="*/ 170452 h 170452"/>
              <a:gd name="connsiteX53" fmla="*/ 234511 w 234510"/>
              <a:gd name="connsiteY53" fmla="*/ 164068 h 170452"/>
              <a:gd name="connsiteX54" fmla="*/ 233233 w 234510"/>
              <a:gd name="connsiteY54" fmla="*/ 113635 h 170452"/>
              <a:gd name="connsiteX55" fmla="*/ 191059 w 234510"/>
              <a:gd name="connsiteY55" fmla="*/ 75969 h 170452"/>
              <a:gd name="connsiteX56" fmla="*/ 46646 w 234510"/>
              <a:gd name="connsiteY56" fmla="*/ 117465 h 170452"/>
              <a:gd name="connsiteX57" fmla="*/ 35145 w 234510"/>
              <a:gd name="connsiteY57" fmla="*/ 122572 h 170452"/>
              <a:gd name="connsiteX58" fmla="*/ 29394 w 234510"/>
              <a:gd name="connsiteY58" fmla="*/ 143640 h 170452"/>
              <a:gd name="connsiteX59" fmla="*/ 29394 w 234510"/>
              <a:gd name="connsiteY59" fmla="*/ 158323 h 170452"/>
              <a:gd name="connsiteX60" fmla="*/ 12141 w 234510"/>
              <a:gd name="connsiteY60" fmla="*/ 158323 h 170452"/>
              <a:gd name="connsiteX61" fmla="*/ 13419 w 234510"/>
              <a:gd name="connsiteY61" fmla="*/ 114912 h 170452"/>
              <a:gd name="connsiteX62" fmla="*/ 42173 w 234510"/>
              <a:gd name="connsiteY62" fmla="*/ 88737 h 170452"/>
              <a:gd name="connsiteX63" fmla="*/ 63260 w 234510"/>
              <a:gd name="connsiteY63" fmla="*/ 87460 h 170452"/>
              <a:gd name="connsiteX64" fmla="*/ 63260 w 234510"/>
              <a:gd name="connsiteY64" fmla="*/ 118104 h 170452"/>
              <a:gd name="connsiteX65" fmla="*/ 46646 w 234510"/>
              <a:gd name="connsiteY65" fmla="*/ 117465 h 170452"/>
              <a:gd name="connsiteX66" fmla="*/ 157192 w 234510"/>
              <a:gd name="connsiteY66" fmla="*/ 127041 h 170452"/>
              <a:gd name="connsiteX67" fmla="*/ 76040 w 234510"/>
              <a:gd name="connsiteY67" fmla="*/ 127041 h 170452"/>
              <a:gd name="connsiteX68" fmla="*/ 76040 w 234510"/>
              <a:gd name="connsiteY68" fmla="*/ 78523 h 170452"/>
              <a:gd name="connsiteX69" fmla="*/ 85625 w 234510"/>
              <a:gd name="connsiteY69" fmla="*/ 78523 h 170452"/>
              <a:gd name="connsiteX70" fmla="*/ 92015 w 234510"/>
              <a:gd name="connsiteY70" fmla="*/ 72139 h 170452"/>
              <a:gd name="connsiteX71" fmla="*/ 92015 w 234510"/>
              <a:gd name="connsiteY71" fmla="*/ 63840 h 170452"/>
              <a:gd name="connsiteX72" fmla="*/ 140579 w 234510"/>
              <a:gd name="connsiteY72" fmla="*/ 63840 h 170452"/>
              <a:gd name="connsiteX73" fmla="*/ 140579 w 234510"/>
              <a:gd name="connsiteY73" fmla="*/ 72139 h 170452"/>
              <a:gd name="connsiteX74" fmla="*/ 146969 w 234510"/>
              <a:gd name="connsiteY74" fmla="*/ 78523 h 170452"/>
              <a:gd name="connsiteX75" fmla="*/ 156553 w 234510"/>
              <a:gd name="connsiteY75" fmla="*/ 78523 h 170452"/>
              <a:gd name="connsiteX76" fmla="*/ 157192 w 234510"/>
              <a:gd name="connsiteY76" fmla="*/ 127041 h 170452"/>
              <a:gd name="connsiteX77" fmla="*/ 202561 w 234510"/>
              <a:gd name="connsiteY77" fmla="*/ 158323 h 170452"/>
              <a:gd name="connsiteX78" fmla="*/ 202561 w 234510"/>
              <a:gd name="connsiteY78" fmla="*/ 144278 h 170452"/>
              <a:gd name="connsiteX79" fmla="*/ 196810 w 234510"/>
              <a:gd name="connsiteY79" fmla="*/ 122572 h 170452"/>
              <a:gd name="connsiteX80" fmla="*/ 184669 w 234510"/>
              <a:gd name="connsiteY80" fmla="*/ 117465 h 170452"/>
              <a:gd name="connsiteX81" fmla="*/ 169972 w 234510"/>
              <a:gd name="connsiteY81" fmla="*/ 117465 h 170452"/>
              <a:gd name="connsiteX82" fmla="*/ 169972 w 234510"/>
              <a:gd name="connsiteY82" fmla="*/ 86822 h 170452"/>
              <a:gd name="connsiteX83" fmla="*/ 189142 w 234510"/>
              <a:gd name="connsiteY83" fmla="*/ 88099 h 170452"/>
              <a:gd name="connsiteX84" fmla="*/ 218536 w 234510"/>
              <a:gd name="connsiteY84" fmla="*/ 114273 h 170452"/>
              <a:gd name="connsiteX85" fmla="*/ 219814 w 234510"/>
              <a:gd name="connsiteY85" fmla="*/ 157684 h 170452"/>
              <a:gd name="connsiteX86" fmla="*/ 202561 w 234510"/>
              <a:gd name="connsiteY86" fmla="*/ 158323 h 17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234510" h="170452">
                <a:moveTo>
                  <a:pt x="191059" y="75969"/>
                </a:moveTo>
                <a:cubicBezTo>
                  <a:pt x="184030" y="75331"/>
                  <a:pt x="177001" y="74692"/>
                  <a:pt x="169972" y="74692"/>
                </a:cubicBezTo>
                <a:lnTo>
                  <a:pt x="169972" y="72139"/>
                </a:lnTo>
                <a:cubicBezTo>
                  <a:pt x="169972" y="68308"/>
                  <a:pt x="167416" y="65755"/>
                  <a:pt x="163582" y="65755"/>
                </a:cubicBezTo>
                <a:lnTo>
                  <a:pt x="153997" y="65755"/>
                </a:lnTo>
                <a:lnTo>
                  <a:pt x="153997" y="57456"/>
                </a:lnTo>
                <a:cubicBezTo>
                  <a:pt x="153997" y="53625"/>
                  <a:pt x="151442" y="51072"/>
                  <a:pt x="147607" y="51072"/>
                </a:cubicBezTo>
                <a:lnTo>
                  <a:pt x="123326" y="51072"/>
                </a:lnTo>
                <a:lnTo>
                  <a:pt x="123326" y="31281"/>
                </a:lnTo>
                <a:lnTo>
                  <a:pt x="153358" y="31281"/>
                </a:lnTo>
                <a:cubicBezTo>
                  <a:pt x="155914" y="31281"/>
                  <a:pt x="157832" y="33197"/>
                  <a:pt x="157832" y="35750"/>
                </a:cubicBezTo>
                <a:cubicBezTo>
                  <a:pt x="157832" y="39581"/>
                  <a:pt x="160387" y="42134"/>
                  <a:pt x="164221" y="42134"/>
                </a:cubicBezTo>
                <a:cubicBezTo>
                  <a:pt x="168055" y="42134"/>
                  <a:pt x="170611" y="39581"/>
                  <a:pt x="170611" y="35750"/>
                </a:cubicBezTo>
                <a:cubicBezTo>
                  <a:pt x="170611" y="26174"/>
                  <a:pt x="162943" y="18514"/>
                  <a:pt x="153358" y="18514"/>
                </a:cubicBezTo>
                <a:lnTo>
                  <a:pt x="123326" y="18514"/>
                </a:lnTo>
                <a:lnTo>
                  <a:pt x="123326" y="6384"/>
                </a:lnTo>
                <a:cubicBezTo>
                  <a:pt x="123326" y="2554"/>
                  <a:pt x="120770" y="0"/>
                  <a:pt x="116936" y="0"/>
                </a:cubicBezTo>
                <a:cubicBezTo>
                  <a:pt x="113102" y="0"/>
                  <a:pt x="110546" y="2554"/>
                  <a:pt x="110546" y="6384"/>
                </a:cubicBezTo>
                <a:lnTo>
                  <a:pt x="110546" y="18514"/>
                </a:lnTo>
                <a:lnTo>
                  <a:pt x="80513" y="18514"/>
                </a:lnTo>
                <a:cubicBezTo>
                  <a:pt x="70928" y="18514"/>
                  <a:pt x="63260" y="26174"/>
                  <a:pt x="63260" y="35750"/>
                </a:cubicBezTo>
                <a:cubicBezTo>
                  <a:pt x="63260" y="39581"/>
                  <a:pt x="65816" y="42134"/>
                  <a:pt x="69650" y="42134"/>
                </a:cubicBezTo>
                <a:cubicBezTo>
                  <a:pt x="73484" y="42134"/>
                  <a:pt x="76040" y="39581"/>
                  <a:pt x="76040" y="35750"/>
                </a:cubicBezTo>
                <a:cubicBezTo>
                  <a:pt x="76040" y="33197"/>
                  <a:pt x="77957" y="31281"/>
                  <a:pt x="80513" y="31281"/>
                </a:cubicBezTo>
                <a:lnTo>
                  <a:pt x="110546" y="31281"/>
                </a:lnTo>
                <a:lnTo>
                  <a:pt x="110546" y="51072"/>
                </a:lnTo>
                <a:lnTo>
                  <a:pt x="86264" y="51072"/>
                </a:lnTo>
                <a:cubicBezTo>
                  <a:pt x="82430" y="51072"/>
                  <a:pt x="79874" y="53625"/>
                  <a:pt x="79874" y="57456"/>
                </a:cubicBezTo>
                <a:lnTo>
                  <a:pt x="79874" y="65755"/>
                </a:lnTo>
                <a:lnTo>
                  <a:pt x="70289" y="65755"/>
                </a:lnTo>
                <a:cubicBezTo>
                  <a:pt x="66455" y="65755"/>
                  <a:pt x="63899" y="68308"/>
                  <a:pt x="63899" y="72139"/>
                </a:cubicBezTo>
                <a:lnTo>
                  <a:pt x="63899" y="74054"/>
                </a:lnTo>
                <a:cubicBezTo>
                  <a:pt x="56231" y="74054"/>
                  <a:pt x="48563" y="74692"/>
                  <a:pt x="40895" y="75331"/>
                </a:cubicBezTo>
                <a:cubicBezTo>
                  <a:pt x="16614" y="79161"/>
                  <a:pt x="2556" y="93206"/>
                  <a:pt x="1278" y="113635"/>
                </a:cubicBezTo>
                <a:cubicBezTo>
                  <a:pt x="0" y="142363"/>
                  <a:pt x="0" y="164068"/>
                  <a:pt x="0" y="164068"/>
                </a:cubicBezTo>
                <a:cubicBezTo>
                  <a:pt x="0" y="167899"/>
                  <a:pt x="2556" y="170452"/>
                  <a:pt x="6390" y="170452"/>
                </a:cubicBezTo>
                <a:lnTo>
                  <a:pt x="36423" y="170452"/>
                </a:lnTo>
                <a:cubicBezTo>
                  <a:pt x="40257" y="170452"/>
                  <a:pt x="42813" y="167899"/>
                  <a:pt x="42813" y="164068"/>
                </a:cubicBezTo>
                <a:lnTo>
                  <a:pt x="42813" y="142363"/>
                </a:lnTo>
                <a:cubicBezTo>
                  <a:pt x="42173" y="138532"/>
                  <a:pt x="43451" y="134064"/>
                  <a:pt x="45368" y="130872"/>
                </a:cubicBezTo>
                <a:cubicBezTo>
                  <a:pt x="46008" y="130233"/>
                  <a:pt x="46646" y="129595"/>
                  <a:pt x="47925" y="130233"/>
                </a:cubicBezTo>
                <a:lnTo>
                  <a:pt x="65177" y="130233"/>
                </a:lnTo>
                <a:lnTo>
                  <a:pt x="65177" y="133425"/>
                </a:lnTo>
                <a:cubicBezTo>
                  <a:pt x="65177" y="137256"/>
                  <a:pt x="67733" y="139809"/>
                  <a:pt x="71567" y="139809"/>
                </a:cubicBezTo>
                <a:lnTo>
                  <a:pt x="165499" y="139809"/>
                </a:lnTo>
                <a:cubicBezTo>
                  <a:pt x="169333" y="139809"/>
                  <a:pt x="171889" y="137256"/>
                  <a:pt x="171889" y="133425"/>
                </a:cubicBezTo>
                <a:lnTo>
                  <a:pt x="171889" y="130233"/>
                </a:lnTo>
                <a:lnTo>
                  <a:pt x="186586" y="130233"/>
                </a:lnTo>
                <a:cubicBezTo>
                  <a:pt x="187225" y="130233"/>
                  <a:pt x="188503" y="130233"/>
                  <a:pt x="189142" y="130872"/>
                </a:cubicBezTo>
                <a:cubicBezTo>
                  <a:pt x="191059" y="134702"/>
                  <a:pt x="191698" y="139171"/>
                  <a:pt x="191698" y="143001"/>
                </a:cubicBezTo>
                <a:lnTo>
                  <a:pt x="191698" y="164068"/>
                </a:lnTo>
                <a:cubicBezTo>
                  <a:pt x="191698" y="167899"/>
                  <a:pt x="194254" y="170452"/>
                  <a:pt x="198088" y="170452"/>
                </a:cubicBezTo>
                <a:lnTo>
                  <a:pt x="228121" y="170452"/>
                </a:lnTo>
                <a:cubicBezTo>
                  <a:pt x="231955" y="170452"/>
                  <a:pt x="234511" y="167899"/>
                  <a:pt x="234511" y="164068"/>
                </a:cubicBezTo>
                <a:cubicBezTo>
                  <a:pt x="234511" y="164068"/>
                  <a:pt x="234511" y="142363"/>
                  <a:pt x="233233" y="113635"/>
                </a:cubicBezTo>
                <a:cubicBezTo>
                  <a:pt x="230038" y="93844"/>
                  <a:pt x="215341" y="79800"/>
                  <a:pt x="191059" y="75969"/>
                </a:cubicBezTo>
                <a:close/>
                <a:moveTo>
                  <a:pt x="46646" y="117465"/>
                </a:moveTo>
                <a:cubicBezTo>
                  <a:pt x="42173" y="117465"/>
                  <a:pt x="37700" y="119380"/>
                  <a:pt x="35145" y="122572"/>
                </a:cubicBezTo>
                <a:cubicBezTo>
                  <a:pt x="30672" y="128318"/>
                  <a:pt x="28755" y="135979"/>
                  <a:pt x="29394" y="143640"/>
                </a:cubicBezTo>
                <a:lnTo>
                  <a:pt x="29394" y="158323"/>
                </a:lnTo>
                <a:lnTo>
                  <a:pt x="12141" y="158323"/>
                </a:lnTo>
                <a:cubicBezTo>
                  <a:pt x="12141" y="150024"/>
                  <a:pt x="12141" y="134064"/>
                  <a:pt x="13419" y="114912"/>
                </a:cubicBezTo>
                <a:cubicBezTo>
                  <a:pt x="14697" y="96398"/>
                  <a:pt x="29394" y="90652"/>
                  <a:pt x="42173" y="88737"/>
                </a:cubicBezTo>
                <a:cubicBezTo>
                  <a:pt x="49203" y="88099"/>
                  <a:pt x="56231" y="87460"/>
                  <a:pt x="63260" y="87460"/>
                </a:cubicBezTo>
                <a:lnTo>
                  <a:pt x="63260" y="118104"/>
                </a:lnTo>
                <a:lnTo>
                  <a:pt x="46646" y="117465"/>
                </a:lnTo>
                <a:close/>
                <a:moveTo>
                  <a:pt x="157192" y="127041"/>
                </a:moveTo>
                <a:lnTo>
                  <a:pt x="76040" y="127041"/>
                </a:lnTo>
                <a:lnTo>
                  <a:pt x="76040" y="78523"/>
                </a:lnTo>
                <a:lnTo>
                  <a:pt x="85625" y="78523"/>
                </a:lnTo>
                <a:cubicBezTo>
                  <a:pt x="89459" y="78523"/>
                  <a:pt x="92015" y="75969"/>
                  <a:pt x="92015" y="72139"/>
                </a:cubicBezTo>
                <a:lnTo>
                  <a:pt x="92015" y="63840"/>
                </a:lnTo>
                <a:lnTo>
                  <a:pt x="140579" y="63840"/>
                </a:lnTo>
                <a:lnTo>
                  <a:pt x="140579" y="72139"/>
                </a:lnTo>
                <a:cubicBezTo>
                  <a:pt x="140579" y="75969"/>
                  <a:pt x="143134" y="78523"/>
                  <a:pt x="146969" y="78523"/>
                </a:cubicBezTo>
                <a:lnTo>
                  <a:pt x="156553" y="78523"/>
                </a:lnTo>
                <a:lnTo>
                  <a:pt x="157192" y="127041"/>
                </a:lnTo>
                <a:close/>
                <a:moveTo>
                  <a:pt x="202561" y="158323"/>
                </a:moveTo>
                <a:lnTo>
                  <a:pt x="202561" y="144278"/>
                </a:lnTo>
                <a:cubicBezTo>
                  <a:pt x="203200" y="136617"/>
                  <a:pt x="201283" y="128956"/>
                  <a:pt x="196810" y="122572"/>
                </a:cubicBezTo>
                <a:cubicBezTo>
                  <a:pt x="193615" y="119380"/>
                  <a:pt x="189142" y="117465"/>
                  <a:pt x="184669" y="117465"/>
                </a:cubicBezTo>
                <a:lnTo>
                  <a:pt x="169972" y="117465"/>
                </a:lnTo>
                <a:lnTo>
                  <a:pt x="169972" y="86822"/>
                </a:lnTo>
                <a:cubicBezTo>
                  <a:pt x="176362" y="86822"/>
                  <a:pt x="182752" y="87460"/>
                  <a:pt x="189142" y="88099"/>
                </a:cubicBezTo>
                <a:cubicBezTo>
                  <a:pt x="201922" y="90014"/>
                  <a:pt x="217258" y="96398"/>
                  <a:pt x="218536" y="114273"/>
                </a:cubicBezTo>
                <a:cubicBezTo>
                  <a:pt x="219814" y="133425"/>
                  <a:pt x="219814" y="149385"/>
                  <a:pt x="219814" y="157684"/>
                </a:cubicBezTo>
                <a:lnTo>
                  <a:pt x="202561" y="158323"/>
                </a:lnTo>
                <a:close/>
              </a:path>
            </a:pathLst>
          </a:custGeom>
          <a:solidFill>
            <a:schemeClr val="accent5"/>
          </a:solidFill>
          <a:ln w="63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4093D76C-C2D1-1756-3A75-7B0727424E08}"/>
              </a:ext>
            </a:extLst>
          </p:cNvPr>
          <p:cNvSpPr txBox="1"/>
          <p:nvPr/>
        </p:nvSpPr>
        <p:spPr>
          <a:xfrm>
            <a:off x="3736346" y="3934231"/>
            <a:ext cx="2705487" cy="243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pt" sz="1000" b="1" i="0" u="none" strike="noStrike" kern="1200" cap="none" spc="0" normalizeH="0" baseline="0" noProof="0">
                <a:ln>
                  <a:noFill/>
                </a:ln>
                <a:solidFill>
                  <a:srgbClr val="1E9C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Commodities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D344089D-E494-032C-9102-07F954F22397}"/>
              </a:ext>
            </a:extLst>
          </p:cNvPr>
          <p:cNvSpPr/>
          <p:nvPr/>
        </p:nvSpPr>
        <p:spPr>
          <a:xfrm>
            <a:off x="1" y="296614"/>
            <a:ext cx="2281646" cy="570675"/>
          </a:xfrm>
          <a:prstGeom prst="rect">
            <a:avLst/>
          </a:prstGeom>
          <a:solidFill>
            <a:srgbClr val="FF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6FAC945-7AE9-1538-F414-1E0D8DA97400}"/>
              </a:ext>
            </a:extLst>
          </p:cNvPr>
          <p:cNvSpPr txBox="1"/>
          <p:nvPr/>
        </p:nvSpPr>
        <p:spPr>
          <a:xfrm>
            <a:off x="756000" y="320341"/>
            <a:ext cx="3512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Modelo </a:t>
            </a:r>
            <a:r>
              <a:rPr lang="pt-BR" sz="2800" b="1">
                <a:solidFill>
                  <a:srgbClr val="FFAA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- Deloitte</a:t>
            </a:r>
            <a:endParaRPr lang="pt-BR" sz="2800" b="1" i="1">
              <a:solidFill>
                <a:srgbClr val="FFAA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107985-95CD-3640-011F-70F4C93C979C}"/>
              </a:ext>
            </a:extLst>
          </p:cNvPr>
          <p:cNvSpPr txBox="1">
            <a:spLocks/>
          </p:cNvSpPr>
          <p:nvPr/>
        </p:nvSpPr>
        <p:spPr>
          <a:xfrm>
            <a:off x="10206446" y="127131"/>
            <a:ext cx="1890303" cy="30829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pt-BR">
                <a:solidFill>
                  <a:srgbClr val="000000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Adaptado de Deloitte, 2025.</a:t>
            </a:r>
            <a:endParaRPr kumimoji="0" lang="pt" sz="8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30">
            <a:extLst>
              <a:ext uri="{FF2B5EF4-FFF2-40B4-BE49-F238E27FC236}">
                <a16:creationId xmlns:a16="http://schemas.microsoft.com/office/drawing/2014/main" id="{439E1884-F401-03EF-88A8-95C3CD5DD3FD}"/>
              </a:ext>
            </a:extLst>
          </p:cNvPr>
          <p:cNvGrpSpPr>
            <a:grpSpLocks noChangeAspect="1"/>
          </p:cNvGrpSpPr>
          <p:nvPr/>
        </p:nvGrpSpPr>
        <p:grpSpPr>
          <a:xfrm>
            <a:off x="7157027" y="1721396"/>
            <a:ext cx="4536879" cy="2926080"/>
            <a:chOff x="3566399" y="1866240"/>
            <a:chExt cx="4758508" cy="3069021"/>
          </a:xfrm>
        </p:grpSpPr>
        <p:grpSp>
          <p:nvGrpSpPr>
            <p:cNvPr id="10" name="Group 31">
              <a:extLst>
                <a:ext uri="{FF2B5EF4-FFF2-40B4-BE49-F238E27FC236}">
                  <a16:creationId xmlns:a16="http://schemas.microsoft.com/office/drawing/2014/main" id="{783FC3B1-4C6D-A2EF-C978-0551F62941F7}"/>
                </a:ext>
              </a:extLst>
            </p:cNvPr>
            <p:cNvGrpSpPr/>
            <p:nvPr/>
          </p:nvGrpSpPr>
          <p:grpSpPr>
            <a:xfrm>
              <a:off x="3566399" y="1866240"/>
              <a:ext cx="4758508" cy="3069021"/>
              <a:chOff x="3763806" y="1997395"/>
              <a:chExt cx="4758508" cy="3069021"/>
            </a:xfrm>
          </p:grpSpPr>
          <p:grpSp>
            <p:nvGrpSpPr>
              <p:cNvPr id="14" name="Group 3">
                <a:extLst>
                  <a:ext uri="{FF2B5EF4-FFF2-40B4-BE49-F238E27FC236}">
                    <a16:creationId xmlns:a16="http://schemas.microsoft.com/office/drawing/2014/main" id="{D9B5D402-1122-B44F-B614-D85E1EA10A42}"/>
                  </a:ext>
                </a:extLst>
              </p:cNvPr>
              <p:cNvGrpSpPr/>
              <p:nvPr/>
            </p:nvGrpSpPr>
            <p:grpSpPr>
              <a:xfrm>
                <a:off x="3763806" y="1997395"/>
                <a:ext cx="4758508" cy="2680057"/>
                <a:chOff x="3940935" y="180304"/>
                <a:chExt cx="3451538" cy="6132758"/>
              </a:xfrm>
            </p:grpSpPr>
            <p:sp>
              <p:nvSpPr>
                <p:cNvPr id="17" name="Rounded Rectangle 4">
                  <a:extLst>
                    <a:ext uri="{FF2B5EF4-FFF2-40B4-BE49-F238E27FC236}">
                      <a16:creationId xmlns:a16="http://schemas.microsoft.com/office/drawing/2014/main" id="{08451CDA-8040-85B7-BE0E-B2DDDA4887BA}"/>
                    </a:ext>
                  </a:extLst>
                </p:cNvPr>
                <p:cNvSpPr/>
                <p:nvPr/>
              </p:nvSpPr>
              <p:spPr>
                <a:xfrm>
                  <a:off x="3940935" y="180304"/>
                  <a:ext cx="3451538" cy="6132758"/>
                </a:xfrm>
                <a:prstGeom prst="roundRect">
                  <a:avLst>
                    <a:gd name="adj" fmla="val 1944"/>
                  </a:avLst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" name="Rectangle 5">
                  <a:extLst>
                    <a:ext uri="{FF2B5EF4-FFF2-40B4-BE49-F238E27FC236}">
                      <a16:creationId xmlns:a16="http://schemas.microsoft.com/office/drawing/2014/main" id="{34FC1F44-8627-CD17-F8EC-FAB2218B8829}"/>
                    </a:ext>
                  </a:extLst>
                </p:cNvPr>
                <p:cNvSpPr/>
                <p:nvPr/>
              </p:nvSpPr>
              <p:spPr>
                <a:xfrm>
                  <a:off x="3978142" y="271837"/>
                  <a:ext cx="3377121" cy="588767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1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5" name="Rectangle 39">
                <a:extLst>
                  <a:ext uri="{FF2B5EF4-FFF2-40B4-BE49-F238E27FC236}">
                    <a16:creationId xmlns:a16="http://schemas.microsoft.com/office/drawing/2014/main" id="{5CB8DD85-C31A-261A-0FEB-8FE4D967BC61}"/>
                  </a:ext>
                </a:extLst>
              </p:cNvPr>
              <p:cNvSpPr/>
              <p:nvPr/>
            </p:nvSpPr>
            <p:spPr>
              <a:xfrm>
                <a:off x="5465571" y="4677501"/>
                <a:ext cx="1354976" cy="388915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" name="Rounded Rectangle 40">
                <a:extLst>
                  <a:ext uri="{FF2B5EF4-FFF2-40B4-BE49-F238E27FC236}">
                    <a16:creationId xmlns:a16="http://schemas.microsoft.com/office/drawing/2014/main" id="{82A99E7E-0A82-5A1D-13E4-F93450685BEA}"/>
                  </a:ext>
                </a:extLst>
              </p:cNvPr>
              <p:cNvSpPr/>
              <p:nvPr/>
            </p:nvSpPr>
            <p:spPr>
              <a:xfrm>
                <a:off x="4987754" y="4959344"/>
                <a:ext cx="2310609" cy="106772"/>
              </a:xfrm>
              <a:prstGeom prst="roundRect">
                <a:avLst>
                  <a:gd name="adj" fmla="val 13736"/>
                </a:avLst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TextBox 33">
              <a:extLst>
                <a:ext uri="{FF2B5EF4-FFF2-40B4-BE49-F238E27FC236}">
                  <a16:creationId xmlns:a16="http://schemas.microsoft.com/office/drawing/2014/main" id="{98B038DB-DAA5-42BD-A9E4-6D213B381A3C}"/>
                </a:ext>
              </a:extLst>
            </p:cNvPr>
            <p:cNvSpPr txBox="1"/>
            <p:nvPr/>
          </p:nvSpPr>
          <p:spPr>
            <a:xfrm>
              <a:off x="3721834" y="1940420"/>
              <a:ext cx="4383326" cy="2743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" sz="1100" b="1" i="0" u="none" strike="noStrike" kern="1200" cap="none" spc="0" normalizeH="0" baseline="0" noProof="0">
                  <a:ln>
                    <a:noFill/>
                  </a:ln>
                  <a:solidFill>
                    <a:srgbClr val="1E9C99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Análise ilustrativa dos fluxos de caixa líquidos do projeto</a:t>
              </a:r>
            </a:p>
          </p:txBody>
        </p:sp>
        <p:sp>
          <p:nvSpPr>
            <p:cNvPr id="13" name="TextBox 59">
              <a:extLst>
                <a:ext uri="{FF2B5EF4-FFF2-40B4-BE49-F238E27FC236}">
                  <a16:creationId xmlns:a16="http://schemas.microsoft.com/office/drawing/2014/main" id="{5C84354A-CA4C-6455-EAC1-DB8BAF1E5655}"/>
                </a:ext>
              </a:extLst>
            </p:cNvPr>
            <p:cNvSpPr txBox="1"/>
            <p:nvPr/>
          </p:nvSpPr>
          <p:spPr>
            <a:xfrm>
              <a:off x="5349448" y="4587515"/>
              <a:ext cx="1192405" cy="2098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" sz="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(Fonte: FMI, 2025)</a:t>
              </a:r>
            </a:p>
          </p:txBody>
        </p:sp>
      </p:grpSp>
      <p:pic>
        <p:nvPicPr>
          <p:cNvPr id="19" name="Picture 2" descr="https://sdmntprsouthcentralus.oaiusercontent.com/files/00000000-0238-61f7-950f-bd129c4be288/raw?se=2025-06-02T19%3A07%3A54Z&amp;sp=r&amp;sv=2024-08-04&amp;sr=b&amp;scid=ff493b5a-5d06-52de-ab73-33a2db93f312&amp;skoid=c953efd6-2ae8-41b4-a6d6-34b1475ac07c&amp;sktid=a48cca56-e6da-484e-a814-9c849652bcb3&amp;skt=2025-06-02T08%3A52%3A06Z&amp;ske=2025-06-03T08%3A52%3A06Z&amp;sks=b&amp;skv=2024-08-04&amp;sig=ad6tGWAOXhmcKNhimzppHd3RibGjJRLhXw7Dmkb8jus%3D">
            <a:extLst>
              <a:ext uri="{FF2B5EF4-FFF2-40B4-BE49-F238E27FC236}">
                <a16:creationId xmlns:a16="http://schemas.microsoft.com/office/drawing/2014/main" id="{6C8266C9-1E1A-011E-EFD5-7D2471A00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224" y="2034323"/>
            <a:ext cx="4179170" cy="213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20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08091-0AD1-A561-3AEE-F6E0CDA13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 5">
            <a:extLst>
              <a:ext uri="{FF2B5EF4-FFF2-40B4-BE49-F238E27FC236}">
                <a16:creationId xmlns:a16="http://schemas.microsoft.com/office/drawing/2014/main" id="{7E9D60B3-2A10-A1A9-27A7-4A975FD501F3}"/>
              </a:ext>
            </a:extLst>
          </p:cNvPr>
          <p:cNvGraphicFramePr>
            <a:graphicFrameLocks noGrp="1"/>
          </p:cNvGraphicFramePr>
          <p:nvPr/>
        </p:nvGraphicFramePr>
        <p:xfrm>
          <a:off x="7064365" y="2528718"/>
          <a:ext cx="4683168" cy="3285930"/>
        </p:xfrm>
        <a:graphic>
          <a:graphicData uri="http://schemas.openxmlformats.org/drawingml/2006/table">
            <a:tbl>
              <a:tblPr/>
              <a:tblGrid>
                <a:gridCol w="447647">
                  <a:extLst>
                    <a:ext uri="{9D8B030D-6E8A-4147-A177-3AD203B41FA5}">
                      <a16:colId xmlns:a16="http://schemas.microsoft.com/office/drawing/2014/main" val="1976824142"/>
                    </a:ext>
                  </a:extLst>
                </a:gridCol>
                <a:gridCol w="784962">
                  <a:extLst>
                    <a:ext uri="{9D8B030D-6E8A-4147-A177-3AD203B41FA5}">
                      <a16:colId xmlns:a16="http://schemas.microsoft.com/office/drawing/2014/main" val="965853712"/>
                    </a:ext>
                  </a:extLst>
                </a:gridCol>
                <a:gridCol w="523308">
                  <a:extLst>
                    <a:ext uri="{9D8B030D-6E8A-4147-A177-3AD203B41FA5}">
                      <a16:colId xmlns:a16="http://schemas.microsoft.com/office/drawing/2014/main" val="1653162877"/>
                    </a:ext>
                  </a:extLst>
                </a:gridCol>
                <a:gridCol w="1046614">
                  <a:extLst>
                    <a:ext uri="{9D8B030D-6E8A-4147-A177-3AD203B41FA5}">
                      <a16:colId xmlns:a16="http://schemas.microsoft.com/office/drawing/2014/main" val="3159530642"/>
                    </a:ext>
                  </a:extLst>
                </a:gridCol>
                <a:gridCol w="909390">
                  <a:extLst>
                    <a:ext uri="{9D8B030D-6E8A-4147-A177-3AD203B41FA5}">
                      <a16:colId xmlns:a16="http://schemas.microsoft.com/office/drawing/2014/main" val="1300344296"/>
                    </a:ext>
                  </a:extLst>
                </a:gridCol>
                <a:gridCol w="971247">
                  <a:extLst>
                    <a:ext uri="{9D8B030D-6E8A-4147-A177-3AD203B41FA5}">
                      <a16:colId xmlns:a16="http://schemas.microsoft.com/office/drawing/2014/main" val="3457011216"/>
                    </a:ext>
                  </a:extLst>
                </a:gridCol>
              </a:tblGrid>
              <a:tr h="17399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Governo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Empresa de Mineração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973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845864"/>
                  </a:ext>
                </a:extLst>
              </a:tr>
              <a:tr h="50209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AETR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Receitas </a:t>
                      </a:r>
                      <a:b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(VPL, mUSD)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IRR </a:t>
                      </a:r>
                      <a:b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(Pós Imposto)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Receitas </a:t>
                      </a:r>
                      <a:b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(VPL, mUSD)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1139"/>
                  </a:ext>
                </a:extLst>
              </a:tr>
              <a:tr h="173990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pt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Preços Máximos</a:t>
                      </a:r>
                    </a:p>
                  </a:txBody>
                  <a:tcPr marL="6350" marR="6350" marT="635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Brasil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053" marR="4053" marT="405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47%</a:t>
                      </a:r>
                    </a:p>
                  </a:txBody>
                  <a:tcPr marL="4053" marR="4053" marT="40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             $866 </a:t>
                      </a:r>
                    </a:p>
                  </a:txBody>
                  <a:tcPr marL="4053" marR="4053" marT="40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161%</a:t>
                      </a:r>
                    </a:p>
                  </a:txBody>
                  <a:tcPr marL="4053" marR="4053" marT="40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1" i="0" u="none" strike="noStrike" kern="1200">
                          <a:solidFill>
                            <a:schemeClr val="bg1"/>
                          </a:solidFill>
                          <a:effectLst/>
                          <a:highlight>
                            <a:srgbClr val="FFAA00"/>
                          </a:highligh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$879</a:t>
                      </a:r>
                    </a:p>
                  </a:txBody>
                  <a:tcPr marL="4053" marR="4053" marT="40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241996"/>
                  </a:ext>
                </a:extLst>
              </a:tr>
              <a:tr h="1739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Canadá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053" marR="4053" marT="405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53%</a:t>
                      </a:r>
                    </a:p>
                  </a:txBody>
                  <a:tcPr marL="4053" marR="4053" marT="40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         </a:t>
                      </a:r>
                      <a:r>
                        <a:rPr lang="en-US" sz="1100" b="1" i="0" u="none" strike="noStrike" kern="1200">
                          <a:solidFill>
                            <a:schemeClr val="bg1"/>
                          </a:solidFill>
                          <a:effectLst/>
                          <a:highlight>
                            <a:srgbClr val="FFAA00"/>
                          </a:highligh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$1,123 </a:t>
                      </a:r>
                    </a:p>
                  </a:txBody>
                  <a:tcPr marL="4053" marR="4053" marT="40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157%</a:t>
                      </a:r>
                    </a:p>
                  </a:txBody>
                  <a:tcPr marL="4053" marR="4053" marT="40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$776</a:t>
                      </a:r>
                    </a:p>
                  </a:txBody>
                  <a:tcPr marL="4053" marR="4053" marT="40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403529"/>
                  </a:ext>
                </a:extLst>
              </a:tr>
              <a:tr h="1739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Austrália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053" marR="4053" marT="405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55%</a:t>
                      </a:r>
                    </a:p>
                  </a:txBody>
                  <a:tcPr marL="4053" marR="4053" marT="40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          $1,094 </a:t>
                      </a:r>
                    </a:p>
                  </a:txBody>
                  <a:tcPr marL="4053" marR="4053" marT="40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154%</a:t>
                      </a:r>
                    </a:p>
                  </a:txBody>
                  <a:tcPr marL="4053" marR="4053" marT="40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$742</a:t>
                      </a:r>
                    </a:p>
                  </a:txBody>
                  <a:tcPr marL="4053" marR="4053" marT="40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672133"/>
                  </a:ext>
                </a:extLst>
              </a:tr>
              <a:tr h="1739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Chile</a:t>
                      </a:r>
                    </a:p>
                  </a:txBody>
                  <a:tcPr marL="4053" marR="4053" marT="405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61%</a:t>
                      </a:r>
                    </a:p>
                  </a:txBody>
                  <a:tcPr marL="4053" marR="4053" marT="40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             $954 </a:t>
                      </a:r>
                    </a:p>
                  </a:txBody>
                  <a:tcPr marL="4053" marR="4053" marT="40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144%</a:t>
                      </a:r>
                    </a:p>
                  </a:txBody>
                  <a:tcPr marL="4053" marR="4053" marT="40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$652</a:t>
                      </a:r>
                    </a:p>
                  </a:txBody>
                  <a:tcPr marL="4053" marR="4053" marT="40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264528"/>
                  </a:ext>
                </a:extLst>
              </a:tr>
              <a:tr h="1739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Argentina</a:t>
                      </a:r>
                    </a:p>
                  </a:txBody>
                  <a:tcPr marL="4053" marR="4053" marT="405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60%</a:t>
                      </a:r>
                    </a:p>
                  </a:txBody>
                  <a:tcPr marL="4053" marR="4053" marT="40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                $988 </a:t>
                      </a:r>
                    </a:p>
                  </a:txBody>
                  <a:tcPr marL="4053" marR="4053" marT="40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127%</a:t>
                      </a:r>
                    </a:p>
                  </a:txBody>
                  <a:tcPr marL="4053" marR="4053" marT="40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$623</a:t>
                      </a:r>
                    </a:p>
                  </a:txBody>
                  <a:tcPr marL="4053" marR="4053" marT="40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386845"/>
                  </a:ext>
                </a:extLst>
              </a:tr>
              <a:tr h="173990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pt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Preços médios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Brasil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053" marR="4053" marT="405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47%</a:t>
                      </a:r>
                    </a:p>
                  </a:txBody>
                  <a:tcPr marL="4053" marR="4053" marT="40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             $555 </a:t>
                      </a:r>
                    </a:p>
                  </a:txBody>
                  <a:tcPr marL="4053" marR="4053" marT="40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103%</a:t>
                      </a:r>
                    </a:p>
                  </a:txBody>
                  <a:tcPr marL="4053" marR="4053" marT="40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1" i="0" u="none" strike="noStrike" kern="1200">
                          <a:solidFill>
                            <a:schemeClr val="bg1"/>
                          </a:solidFill>
                          <a:effectLst/>
                          <a:highlight>
                            <a:srgbClr val="FFAA00"/>
                          </a:highligh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$502</a:t>
                      </a:r>
                    </a:p>
                  </a:txBody>
                  <a:tcPr marL="4053" marR="4053" marT="40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083807"/>
                  </a:ext>
                </a:extLst>
              </a:tr>
              <a:tr h="1739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Canadá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053" marR="4053" marT="405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54%</a:t>
                      </a:r>
                    </a:p>
                  </a:txBody>
                  <a:tcPr marL="4053" marR="4053" marT="40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             </a:t>
                      </a:r>
                      <a:r>
                        <a:rPr lang="en-US" sz="1100" b="1" i="0" u="none" strike="noStrike" kern="1200">
                          <a:solidFill>
                            <a:schemeClr val="bg1"/>
                          </a:solidFill>
                          <a:effectLst/>
                          <a:highlight>
                            <a:srgbClr val="FFAA00"/>
                          </a:highligh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$722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4053" marR="4053" marT="40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104%</a:t>
                      </a:r>
                    </a:p>
                  </a:txBody>
                  <a:tcPr marL="4053" marR="4053" marT="40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$446</a:t>
                      </a:r>
                    </a:p>
                  </a:txBody>
                  <a:tcPr marL="4053" marR="4053" marT="40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307505"/>
                  </a:ext>
                </a:extLst>
              </a:tr>
              <a:tr h="1739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Austrália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053" marR="4053" marT="405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56%</a:t>
                      </a:r>
                    </a:p>
                  </a:txBody>
                  <a:tcPr marL="4053" marR="4053" marT="40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             $683 </a:t>
                      </a:r>
                    </a:p>
                  </a:txBody>
                  <a:tcPr marL="4053" marR="4053" marT="40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104%</a:t>
                      </a:r>
                    </a:p>
                  </a:txBody>
                  <a:tcPr marL="4053" marR="4053" marT="40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$430</a:t>
                      </a:r>
                    </a:p>
                  </a:txBody>
                  <a:tcPr marL="4053" marR="4053" marT="40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365664"/>
                  </a:ext>
                </a:extLst>
              </a:tr>
              <a:tr h="1739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Chile</a:t>
                      </a:r>
                    </a:p>
                  </a:txBody>
                  <a:tcPr marL="4053" marR="4053" marT="405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61%</a:t>
                      </a:r>
                    </a:p>
                  </a:txBody>
                  <a:tcPr marL="4053" marR="4053" marT="40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             $596 </a:t>
                      </a:r>
                    </a:p>
                  </a:txBody>
                  <a:tcPr marL="4053" marR="4053" marT="40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95%</a:t>
                      </a:r>
                    </a:p>
                  </a:txBody>
                  <a:tcPr marL="4053" marR="4053" marT="40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$374</a:t>
                      </a:r>
                    </a:p>
                  </a:txBody>
                  <a:tcPr marL="4053" marR="4053" marT="40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872884"/>
                  </a:ext>
                </a:extLst>
              </a:tr>
              <a:tr h="1739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Argentina</a:t>
                      </a:r>
                    </a:p>
                  </a:txBody>
                  <a:tcPr marL="4053" marR="4053" marT="405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62%</a:t>
                      </a:r>
                    </a:p>
                  </a:txBody>
                  <a:tcPr marL="4053" marR="4053" marT="40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                $612 </a:t>
                      </a:r>
                    </a:p>
                  </a:txBody>
                  <a:tcPr marL="4053" marR="4053" marT="40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74%</a:t>
                      </a:r>
                    </a:p>
                  </a:txBody>
                  <a:tcPr marL="4053" marR="4053" marT="40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$336</a:t>
                      </a:r>
                    </a:p>
                  </a:txBody>
                  <a:tcPr marL="4053" marR="4053" marT="40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23376"/>
                  </a:ext>
                </a:extLst>
              </a:tr>
              <a:tr h="173990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pt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Preços Mínimos</a:t>
                      </a:r>
                    </a:p>
                  </a:txBody>
                  <a:tcPr marL="6350" marR="6350" marT="635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Brasil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053" marR="4053" marT="405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50%</a:t>
                      </a:r>
                    </a:p>
                  </a:txBody>
                  <a:tcPr marL="4053" marR="4053" marT="40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             $186 </a:t>
                      </a:r>
                    </a:p>
                  </a:txBody>
                  <a:tcPr marL="4053" marR="4053" marT="40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28%</a:t>
                      </a:r>
                    </a:p>
                  </a:txBody>
                  <a:tcPr marL="4053" marR="4053" marT="40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1" i="0" u="none" strike="noStrike" kern="1200">
                          <a:solidFill>
                            <a:schemeClr val="bg1"/>
                          </a:solidFill>
                          <a:effectLst/>
                          <a:highlight>
                            <a:srgbClr val="FFAA00"/>
                          </a:highligh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$77</a:t>
                      </a:r>
                    </a:p>
                  </a:txBody>
                  <a:tcPr marL="4053" marR="4053" marT="40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619390"/>
                  </a:ext>
                </a:extLst>
              </a:tr>
              <a:tr h="1739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Austrália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053" marR="4053" marT="405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56%</a:t>
                      </a:r>
                    </a:p>
                  </a:txBody>
                  <a:tcPr marL="4053" marR="4053" marT="40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             </a:t>
                      </a:r>
                      <a:r>
                        <a:rPr lang="en-US" sz="1100" b="1" i="0" u="none" strike="noStrike" kern="1200">
                          <a:solidFill>
                            <a:schemeClr val="bg1"/>
                          </a:solidFill>
                          <a:effectLst/>
                          <a:highlight>
                            <a:srgbClr val="FFAA00"/>
                          </a:highligh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$259 </a:t>
                      </a:r>
                    </a:p>
                  </a:txBody>
                  <a:tcPr marL="4053" marR="4053" marT="40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26%</a:t>
                      </a:r>
                    </a:p>
                  </a:txBody>
                  <a:tcPr marL="4053" marR="4053" marT="40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$63</a:t>
                      </a:r>
                    </a:p>
                  </a:txBody>
                  <a:tcPr marL="4053" marR="4053" marT="40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2315734"/>
                  </a:ext>
                </a:extLst>
              </a:tr>
              <a:tr h="1739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Canadá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053" marR="4053" marT="405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56%</a:t>
                      </a:r>
                    </a:p>
                  </a:txBody>
                  <a:tcPr marL="4053" marR="4053" marT="40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             $220 </a:t>
                      </a:r>
                    </a:p>
                  </a:txBody>
                  <a:tcPr marL="4053" marR="4053" marT="40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25%</a:t>
                      </a:r>
                    </a:p>
                  </a:txBody>
                  <a:tcPr marL="4053" marR="4053" marT="40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$56</a:t>
                      </a:r>
                    </a:p>
                  </a:txBody>
                  <a:tcPr marL="4053" marR="4053" marT="40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093711"/>
                  </a:ext>
                </a:extLst>
              </a:tr>
              <a:tr h="1739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Chile</a:t>
                      </a:r>
                    </a:p>
                  </a:txBody>
                  <a:tcPr marL="4053" marR="4053" marT="405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62%</a:t>
                      </a:r>
                    </a:p>
                  </a:txBody>
                  <a:tcPr marL="4053" marR="4053" marT="40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             $191 </a:t>
                      </a:r>
                    </a:p>
                  </a:txBody>
                  <a:tcPr marL="4053" marR="4053" marT="40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24%</a:t>
                      </a:r>
                    </a:p>
                  </a:txBody>
                  <a:tcPr marL="4053" marR="4053" marT="40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$43</a:t>
                      </a:r>
                    </a:p>
                  </a:txBody>
                  <a:tcPr marL="4053" marR="4053" marT="40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506506"/>
                  </a:ext>
                </a:extLst>
              </a:tr>
              <a:tr h="1739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Argentina</a:t>
                      </a:r>
                    </a:p>
                  </a:txBody>
                  <a:tcPr marL="4053" marR="4053" marT="405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67%</a:t>
                      </a:r>
                    </a:p>
                  </a:txBody>
                  <a:tcPr marL="4053" marR="4053" marT="40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                $185 </a:t>
                      </a:r>
                    </a:p>
                  </a:txBody>
                  <a:tcPr marL="4053" marR="4053" marT="40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18%</a:t>
                      </a:r>
                    </a:p>
                  </a:txBody>
                  <a:tcPr marL="4053" marR="4053" marT="40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$4</a:t>
                      </a:r>
                    </a:p>
                  </a:txBody>
                  <a:tcPr marL="4053" marR="4053" marT="40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453808"/>
                  </a:ext>
                </a:extLst>
              </a:tr>
            </a:tbl>
          </a:graphicData>
        </a:graphic>
      </p:graphicFrame>
      <p:pic>
        <p:nvPicPr>
          <p:cNvPr id="28" name="Imagem 27">
            <a:extLst>
              <a:ext uri="{FF2B5EF4-FFF2-40B4-BE49-F238E27FC236}">
                <a16:creationId xmlns:a16="http://schemas.microsoft.com/office/drawing/2014/main" id="{3DE74AEF-0782-9D51-A961-F3E1B6B1A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9925"/>
            <a:ext cx="12192000" cy="100807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26392F1-D7C2-F4FC-BC45-5EDC223FBD34}"/>
              </a:ext>
            </a:extLst>
          </p:cNvPr>
          <p:cNvSpPr txBox="1"/>
          <p:nvPr/>
        </p:nvSpPr>
        <p:spPr>
          <a:xfrm>
            <a:off x="7433088" y="1844250"/>
            <a:ext cx="4730539" cy="681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426" indent="-284426" defTabSz="910162">
              <a:buFont typeface="Arial" panose="020B0604020202020204" pitchFamily="34" charset="0"/>
              <a:buChar char="•"/>
              <a:defRPr/>
            </a:pPr>
            <a:r>
              <a:rPr lang="pt-BR" sz="1277">
                <a:solidFill>
                  <a:prstClr val="black"/>
                </a:solidFill>
                <a:latin typeface="Calibri"/>
              </a:rPr>
              <a:t>Preço em 2025: US$ 50.000 por tonelada;</a:t>
            </a:r>
          </a:p>
          <a:p>
            <a:pPr marL="284426" indent="-284426" defTabSz="910162">
              <a:buFont typeface="Arial" panose="020B0604020202020204" pitchFamily="34" charset="0"/>
              <a:buChar char="•"/>
              <a:defRPr/>
            </a:pPr>
            <a:r>
              <a:rPr lang="pt-BR" sz="1277">
                <a:solidFill>
                  <a:prstClr val="black"/>
                </a:solidFill>
                <a:latin typeface="Calibri"/>
              </a:rPr>
              <a:t>Produção anual: 5 mil toneladas métricas (~1% da produção global de óxidos de terras raras).</a:t>
            </a:r>
            <a:endParaRPr lang="pt" sz="11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arallelogram 4">
            <a:extLst>
              <a:ext uri="{FF2B5EF4-FFF2-40B4-BE49-F238E27FC236}">
                <a16:creationId xmlns:a16="http://schemas.microsoft.com/office/drawing/2014/main" id="{F52ADAEB-2086-AB13-1FF5-4C592694D665}"/>
              </a:ext>
            </a:extLst>
          </p:cNvPr>
          <p:cNvSpPr/>
          <p:nvPr/>
        </p:nvSpPr>
        <p:spPr>
          <a:xfrm>
            <a:off x="7433088" y="1426949"/>
            <a:ext cx="4231225" cy="355390"/>
          </a:xfrm>
          <a:prstGeom prst="parallelogram">
            <a:avLst/>
          </a:prstGeom>
          <a:solidFill>
            <a:srgbClr val="FFA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0162">
              <a:defRPr/>
            </a:pPr>
            <a:r>
              <a:rPr lang="pt" sz="1593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Exemplo de Perfil do Projeto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AC72E62C-40E9-3878-4CAC-B02B21078732}"/>
              </a:ext>
            </a:extLst>
          </p:cNvPr>
          <p:cNvSpPr/>
          <p:nvPr/>
        </p:nvSpPr>
        <p:spPr>
          <a:xfrm>
            <a:off x="28373" y="311194"/>
            <a:ext cx="3033813" cy="568019"/>
          </a:xfrm>
          <a:prstGeom prst="rect">
            <a:avLst/>
          </a:prstGeom>
          <a:solidFill>
            <a:srgbClr val="FF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3662"/>
            <a:endParaRPr lang="pt-BR" sz="1792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841475A-7AC3-A04B-7F63-306ADE3ECCC9}"/>
              </a:ext>
            </a:extLst>
          </p:cNvPr>
          <p:cNvSpPr txBox="1">
            <a:spLocks/>
          </p:cNvSpPr>
          <p:nvPr/>
        </p:nvSpPr>
        <p:spPr>
          <a:xfrm>
            <a:off x="10405684" y="142500"/>
            <a:ext cx="1757943" cy="192310"/>
          </a:xfrm>
          <a:prstGeom prst="rect">
            <a:avLst/>
          </a:prstGeom>
        </p:spPr>
        <p:txBody>
          <a:bodyPr vert="horz" lIns="0" tIns="45507" rIns="91014" bIns="45507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0162">
              <a:defRPr/>
            </a:pPr>
            <a:r>
              <a:rPr lang="pt" sz="797">
                <a:solidFill>
                  <a:srgbClr val="000000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Adaptado de Deloitte, 2025.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53602" y="891743"/>
            <a:ext cx="12645957" cy="785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8366" tIns="29183" rIns="58366" bIns="29183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787">
                <a:solidFill>
                  <a:srgbClr val="7F7F7F"/>
                </a:solidFill>
                <a:latin typeface="+mn-lt"/>
              </a:rPr>
              <a:t>Aos preços medianos, o maior VPL do projeto, do ponto de vista de uma empresa de mineração, está no Brasil, embora a TIR seja ligeiramente maior no Canadá e na Austrália, com 104%.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1149">
              <a:solidFill>
                <a:schemeClr val="tx1"/>
              </a:solidFill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body" sz="quarter" idx="15"/>
          </p:nvPr>
        </p:nvSpPr>
        <p:spPr bwMode="auto">
          <a:xfrm>
            <a:off x="184152" y="5857936"/>
            <a:ext cx="11709050" cy="6288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58366" tIns="29183" rIns="58366" bIns="29183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277" b="1">
                <a:solidFill>
                  <a:srgbClr val="7F7F7F"/>
                </a:solidFill>
              </a:rPr>
              <a:t>Os preços observados em 2025 para os </a:t>
            </a:r>
            <a:r>
              <a:rPr lang="pt-BR" altLang="pt-BR" sz="1277" b="1" err="1">
                <a:solidFill>
                  <a:srgbClr val="7F7F7F"/>
                </a:solidFill>
              </a:rPr>
              <a:t>ETRs</a:t>
            </a:r>
            <a:r>
              <a:rPr lang="pt-BR" altLang="pt-BR" sz="1277" b="1">
                <a:solidFill>
                  <a:srgbClr val="7F7F7F"/>
                </a:solidFill>
              </a:rPr>
              <a:t> estão em torno de US$ 50.000 por tonelada, situando-se aproximadamente no mesmo patamar dos preços medianos observados entre 2021 e 2023.</a:t>
            </a: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1149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2" name="Chart 11">
            <a:extLst>
              <a:ext uri="{FF2B5EF4-FFF2-40B4-BE49-F238E27FC236}">
                <a16:creationId xmlns:a16="http://schemas.microsoft.com/office/drawing/2014/main" id="{3598AB21-F356-26CC-1CC2-78787F200561}"/>
              </a:ext>
            </a:extLst>
          </p:cNvPr>
          <p:cNvGraphicFramePr/>
          <p:nvPr/>
        </p:nvGraphicFramePr>
        <p:xfrm>
          <a:off x="184153" y="1580745"/>
          <a:ext cx="6544146" cy="4304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6" name="Picture 6" descr="© INSCALE GmbH, 14.06.2010">
            <a:extLst>
              <a:ext uri="{FF2B5EF4-FFF2-40B4-BE49-F238E27FC236}">
                <a16:creationId xmlns:a16="http://schemas.microsoft.com/office/drawing/2014/main" id="{769981FA-CE75-1134-C238-25F22D86E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47326" y="3642429"/>
            <a:ext cx="437329" cy="27778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8" name="Picture 6" descr="© INSCALE GmbH, 14.06.2010">
            <a:extLst>
              <a:ext uri="{FF2B5EF4-FFF2-40B4-BE49-F238E27FC236}">
                <a16:creationId xmlns:a16="http://schemas.microsoft.com/office/drawing/2014/main" id="{769981FA-CE75-1134-C238-25F22D86E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11637" y="5326042"/>
            <a:ext cx="437329" cy="27778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9" name="Picture 42" descr="© INSCALE GmbH, 14.06.2010">
            <a:extLst>
              <a:ext uri="{FF2B5EF4-FFF2-40B4-BE49-F238E27FC236}">
                <a16:creationId xmlns:a16="http://schemas.microsoft.com/office/drawing/2014/main" id="{01278DA1-6650-54A6-E097-AD80D9B4F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53564" y="3634077"/>
            <a:ext cx="418330" cy="295670"/>
          </a:xfrm>
          <a:prstGeom prst="rect">
            <a:avLst/>
          </a:prstGeom>
          <a:noFill/>
        </p:spPr>
      </p:pic>
      <p:pic>
        <p:nvPicPr>
          <p:cNvPr id="50" name="Picture 42" descr="© INSCALE GmbH, 14.06.2010">
            <a:extLst>
              <a:ext uri="{FF2B5EF4-FFF2-40B4-BE49-F238E27FC236}">
                <a16:creationId xmlns:a16="http://schemas.microsoft.com/office/drawing/2014/main" id="{01278DA1-6650-54A6-E097-AD80D9B4F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62617" y="4481141"/>
            <a:ext cx="418330" cy="295670"/>
          </a:xfrm>
          <a:prstGeom prst="rect">
            <a:avLst/>
          </a:prstGeom>
          <a:noFill/>
        </p:spPr>
      </p:pic>
      <p:pic>
        <p:nvPicPr>
          <p:cNvPr id="52" name="Picture 17" descr="© INSCALE GmbH, 14.06.2010">
            <a:extLst>
              <a:ext uri="{FF2B5EF4-FFF2-40B4-BE49-F238E27FC236}">
                <a16:creationId xmlns:a16="http://schemas.microsoft.com/office/drawing/2014/main" id="{95275E5C-F475-DF48-F9E5-3E2905A9B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87546" y="5324219"/>
            <a:ext cx="437329" cy="276489"/>
          </a:xfrm>
          <a:prstGeom prst="rect">
            <a:avLst/>
          </a:prstGeom>
          <a:noFill/>
        </p:spPr>
      </p:pic>
      <p:pic>
        <p:nvPicPr>
          <p:cNvPr id="53" name="Picture 4" descr="O Troféu De Primeiro Lugar PNG Images | Vetores E Arquivos PSD | Download  Grátis Em Pngtree">
            <a:extLst>
              <a:ext uri="{FF2B5EF4-FFF2-40B4-BE49-F238E27FC236}">
                <a16:creationId xmlns:a16="http://schemas.microsoft.com/office/drawing/2014/main" id="{E772F5D4-96F6-7C8C-181E-363C0ADD3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203" y="3316421"/>
            <a:ext cx="342917" cy="34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O Troféu De Primeiro Lugar PNG Images | Vetores E Arquivos PSD | Download  Grátis Em Pngtree">
            <a:extLst>
              <a:ext uri="{FF2B5EF4-FFF2-40B4-BE49-F238E27FC236}">
                <a16:creationId xmlns:a16="http://schemas.microsoft.com/office/drawing/2014/main" id="{E772F5D4-96F6-7C8C-181E-363C0ADD3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324" y="4138225"/>
            <a:ext cx="342917" cy="34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O Troféu De Primeiro Lugar PNG Images | Vetores E Arquivos PSD | Download  Grátis Em Pngtree">
            <a:extLst>
              <a:ext uri="{FF2B5EF4-FFF2-40B4-BE49-F238E27FC236}">
                <a16:creationId xmlns:a16="http://schemas.microsoft.com/office/drawing/2014/main" id="{E772F5D4-96F6-7C8C-181E-363C0ADD3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430" y="5024062"/>
            <a:ext cx="342917" cy="34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O Troféu De Primeiro Lugar PNG Images | Vetores E Arquivos PSD | Download  Grátis Em Pngtree">
            <a:extLst>
              <a:ext uri="{FF2B5EF4-FFF2-40B4-BE49-F238E27FC236}">
                <a16:creationId xmlns:a16="http://schemas.microsoft.com/office/drawing/2014/main" id="{E772F5D4-96F6-7C8C-181E-363C0ADD3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532" y="3316421"/>
            <a:ext cx="342917" cy="34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O Troféu De Primeiro Lugar PNG Images | Vetores E Arquivos PSD | Download  Grátis Em Pngtree">
            <a:extLst>
              <a:ext uri="{FF2B5EF4-FFF2-40B4-BE49-F238E27FC236}">
                <a16:creationId xmlns:a16="http://schemas.microsoft.com/office/drawing/2014/main" id="{E772F5D4-96F6-7C8C-181E-363C0ADD3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738" y="4125592"/>
            <a:ext cx="342917" cy="34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O Troféu De Primeiro Lugar PNG Images | Vetores E Arquivos PSD | Download  Grátis Em Pngtree">
            <a:extLst>
              <a:ext uri="{FF2B5EF4-FFF2-40B4-BE49-F238E27FC236}">
                <a16:creationId xmlns:a16="http://schemas.microsoft.com/office/drawing/2014/main" id="{E772F5D4-96F6-7C8C-181E-363C0ADD3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843" y="4981302"/>
            <a:ext cx="342917" cy="34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F9C69C7B-671A-9892-456C-E3A87E6C9543}"/>
              </a:ext>
            </a:extLst>
          </p:cNvPr>
          <p:cNvSpPr/>
          <p:nvPr/>
        </p:nvSpPr>
        <p:spPr>
          <a:xfrm flipH="1">
            <a:off x="184152" y="5885089"/>
            <a:ext cx="121445" cy="579159"/>
          </a:xfrm>
          <a:prstGeom prst="rect">
            <a:avLst/>
          </a:prstGeom>
          <a:solidFill>
            <a:srgbClr val="FFAA00"/>
          </a:solidFill>
          <a:ln>
            <a:solidFill>
              <a:srgbClr val="FFA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3662"/>
            <a:endParaRPr lang="pt-BR" sz="1792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4" descr="O Troféu De Primeiro Lugar PNG Images | Vetores E Arquivos PSD | Download  Grátis Em Pngtree">
            <a:extLst>
              <a:ext uri="{FF2B5EF4-FFF2-40B4-BE49-F238E27FC236}">
                <a16:creationId xmlns:a16="http://schemas.microsoft.com/office/drawing/2014/main" id="{F2B81356-5BAF-5773-4CBF-8276C77D2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622" y="2103980"/>
            <a:ext cx="570567" cy="57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O Troféu De Primeiro Lugar PNG Images | Vetores E Arquivos PSD | Download  Grátis Em Pngtree">
            <a:extLst>
              <a:ext uri="{FF2B5EF4-FFF2-40B4-BE49-F238E27FC236}">
                <a16:creationId xmlns:a16="http://schemas.microsoft.com/office/drawing/2014/main" id="{465DDEA9-E2A6-F32F-E479-219DF3370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827" y="2896125"/>
            <a:ext cx="570567" cy="57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© INSCALE GmbH, 14.06.2010">
            <a:extLst>
              <a:ext uri="{FF2B5EF4-FFF2-40B4-BE49-F238E27FC236}">
                <a16:creationId xmlns:a16="http://schemas.microsoft.com/office/drawing/2014/main" id="{FB1EE9A2-39C3-B939-F856-1447CFB3B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94692" y="4440849"/>
            <a:ext cx="437329" cy="27778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5" name="Picture 6" descr="© INSCALE GmbH, 14.06.2010">
            <a:extLst>
              <a:ext uri="{FF2B5EF4-FFF2-40B4-BE49-F238E27FC236}">
                <a16:creationId xmlns:a16="http://schemas.microsoft.com/office/drawing/2014/main" id="{A70951DD-590B-1B20-5E85-070AF58BF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6000" y="5297752"/>
            <a:ext cx="292851" cy="1850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6" name="Picture 17" descr="© INSCALE GmbH, 14.06.2010">
            <a:extLst>
              <a:ext uri="{FF2B5EF4-FFF2-40B4-BE49-F238E27FC236}">
                <a16:creationId xmlns:a16="http://schemas.microsoft.com/office/drawing/2014/main" id="{9297D129-139F-2CEE-DE1B-F900D996D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7308" y="5282719"/>
            <a:ext cx="282909" cy="178861"/>
          </a:xfrm>
          <a:prstGeom prst="rect">
            <a:avLst/>
          </a:prstGeom>
          <a:noFill/>
        </p:spPr>
      </p:pic>
      <p:pic>
        <p:nvPicPr>
          <p:cNvPr id="17" name="Picture 42" descr="© INSCALE GmbH, 14.06.2010">
            <a:extLst>
              <a:ext uri="{FF2B5EF4-FFF2-40B4-BE49-F238E27FC236}">
                <a16:creationId xmlns:a16="http://schemas.microsoft.com/office/drawing/2014/main" id="{AE7BF757-D024-ECD8-4BDD-7EC3DA67D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22170" y="5288545"/>
            <a:ext cx="307300" cy="194282"/>
          </a:xfrm>
          <a:prstGeom prst="rect">
            <a:avLst/>
          </a:prstGeom>
          <a:noFill/>
        </p:spPr>
      </p:pic>
      <p:pic>
        <p:nvPicPr>
          <p:cNvPr id="18" name="Picture 19" descr="© INSCALE GmbH, 14.06.2010">
            <a:extLst>
              <a:ext uri="{FF2B5EF4-FFF2-40B4-BE49-F238E27FC236}">
                <a16:creationId xmlns:a16="http://schemas.microsoft.com/office/drawing/2014/main" id="{F423716D-E20A-2FEF-B58D-BB2880EA0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32839" y="5311771"/>
            <a:ext cx="270563" cy="171056"/>
          </a:xfrm>
          <a:prstGeom prst="rect">
            <a:avLst/>
          </a:prstGeom>
          <a:noFill/>
        </p:spPr>
      </p:pic>
      <p:pic>
        <p:nvPicPr>
          <p:cNvPr id="19" name="Picture 16" descr="© INSCALE GmbH, 14.06.2010">
            <a:extLst>
              <a:ext uri="{FF2B5EF4-FFF2-40B4-BE49-F238E27FC236}">
                <a16:creationId xmlns:a16="http://schemas.microsoft.com/office/drawing/2014/main" id="{DE23E66A-A32C-94F5-F031-426481BCC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43094" y="5302718"/>
            <a:ext cx="282908" cy="178861"/>
          </a:xfrm>
          <a:prstGeom prst="rect">
            <a:avLst/>
          </a:prstGeom>
          <a:noFill/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C47B4E5-747B-C04D-E9C5-0C938F5897A8}"/>
              </a:ext>
            </a:extLst>
          </p:cNvPr>
          <p:cNvSpPr txBox="1"/>
          <p:nvPr/>
        </p:nvSpPr>
        <p:spPr>
          <a:xfrm>
            <a:off x="698791" y="342821"/>
            <a:ext cx="11194411" cy="5212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83662"/>
            <a:r>
              <a:rPr lang="pt-BR" sz="2787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Resultados</a:t>
            </a:r>
            <a:r>
              <a:rPr lang="pt-BR" sz="2787" b="1" dirty="0">
                <a:solidFill>
                  <a:srgbClr val="FFAA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 do Projeto de Terras Raras a Preços Médios</a:t>
            </a:r>
            <a:endParaRPr lang="pt-BR" sz="2787" b="1" i="1" dirty="0">
              <a:solidFill>
                <a:srgbClr val="FFAA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798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m 27">
            <a:extLst>
              <a:ext uri="{FF2B5EF4-FFF2-40B4-BE49-F238E27FC236}">
                <a16:creationId xmlns:a16="http://schemas.microsoft.com/office/drawing/2014/main" id="{773D4A23-6224-93C6-B1E7-BAB843C39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78" r="55149" b="-2099"/>
          <a:stretch>
            <a:fillRect/>
          </a:stretch>
        </p:blipFill>
        <p:spPr>
          <a:xfrm>
            <a:off x="11058711" y="-11"/>
            <a:ext cx="1110215" cy="1551177"/>
          </a:xfrm>
          <a:prstGeom prst="rect">
            <a:avLst/>
          </a:prstGeom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id="{4E991C4F-7ABF-8E5C-FEB0-23B3950CBC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</a:blip>
          <a:stretch>
            <a:fillRect/>
          </a:stretch>
        </p:blipFill>
        <p:spPr>
          <a:xfrm>
            <a:off x="6118713" y="512062"/>
            <a:ext cx="6063763" cy="5303711"/>
          </a:xfrm>
          <a:prstGeom prst="rect">
            <a:avLst/>
          </a:prstGeom>
        </p:spPr>
      </p:pic>
      <p:pic>
        <p:nvPicPr>
          <p:cNvPr id="27" name="Imagem 26" descr="Uma imagem contendo Ícone&#10;&#10;O conteúdo gerado por IA pode estar incorreto.">
            <a:extLst>
              <a:ext uri="{FF2B5EF4-FFF2-40B4-BE49-F238E27FC236}">
                <a16:creationId xmlns:a16="http://schemas.microsoft.com/office/drawing/2014/main" id="{A9C3A255-76A7-4610-8424-BEDD281EC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8222" y="6202115"/>
            <a:ext cx="2217604" cy="503869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874EADF0-EDF0-68B1-814D-44A9FA467842}"/>
              </a:ext>
            </a:extLst>
          </p:cNvPr>
          <p:cNvSpPr/>
          <p:nvPr/>
        </p:nvSpPr>
        <p:spPr>
          <a:xfrm>
            <a:off x="-1" y="75262"/>
            <a:ext cx="9927017" cy="608950"/>
          </a:xfrm>
          <a:prstGeom prst="rect">
            <a:avLst/>
          </a:prstGeom>
          <a:solidFill>
            <a:srgbClr val="163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EF7D7D"/>
              </a:solidFill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162" y="30607"/>
            <a:ext cx="9927017" cy="644525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366395">
              <a:lnSpc>
                <a:spcPct val="100000"/>
              </a:lnSpc>
              <a:spcBef>
                <a:spcPts val="680"/>
              </a:spcBef>
            </a:pPr>
            <a:r>
              <a:rPr sz="2100" dirty="0">
                <a:solidFill>
                  <a:schemeClr val="bg1"/>
                </a:solidFill>
              </a:rPr>
              <a:t>TIPOS</a:t>
            </a:r>
            <a:r>
              <a:rPr sz="2100" spc="-25" dirty="0">
                <a:solidFill>
                  <a:schemeClr val="bg1"/>
                </a:solidFill>
              </a:rPr>
              <a:t> </a:t>
            </a:r>
            <a:r>
              <a:rPr sz="2100" dirty="0">
                <a:solidFill>
                  <a:schemeClr val="bg1"/>
                </a:solidFill>
              </a:rPr>
              <a:t>DE</a:t>
            </a:r>
            <a:r>
              <a:rPr sz="2100" spc="-30" dirty="0">
                <a:solidFill>
                  <a:schemeClr val="bg1"/>
                </a:solidFill>
              </a:rPr>
              <a:t> </a:t>
            </a:r>
            <a:r>
              <a:rPr sz="2100" dirty="0">
                <a:solidFill>
                  <a:schemeClr val="bg1"/>
                </a:solidFill>
              </a:rPr>
              <a:t>DEPÓSITOS</a:t>
            </a:r>
            <a:r>
              <a:rPr sz="2100" spc="-10" dirty="0">
                <a:solidFill>
                  <a:schemeClr val="bg1"/>
                </a:solidFill>
              </a:rPr>
              <a:t> </a:t>
            </a:r>
            <a:r>
              <a:rPr sz="2100" dirty="0">
                <a:solidFill>
                  <a:schemeClr val="bg1"/>
                </a:solidFill>
              </a:rPr>
              <a:t>DE</a:t>
            </a:r>
            <a:r>
              <a:rPr sz="2100" spc="-35" dirty="0">
                <a:solidFill>
                  <a:schemeClr val="bg1"/>
                </a:solidFill>
              </a:rPr>
              <a:t> </a:t>
            </a:r>
            <a:r>
              <a:rPr sz="2100" dirty="0">
                <a:solidFill>
                  <a:schemeClr val="bg1"/>
                </a:solidFill>
              </a:rPr>
              <a:t>TERRAS</a:t>
            </a:r>
            <a:r>
              <a:rPr sz="2100" spc="-45" dirty="0">
                <a:solidFill>
                  <a:schemeClr val="bg1"/>
                </a:solidFill>
              </a:rPr>
              <a:t> </a:t>
            </a:r>
            <a:r>
              <a:rPr sz="2100" dirty="0">
                <a:solidFill>
                  <a:schemeClr val="bg1"/>
                </a:solidFill>
              </a:rPr>
              <a:t>RARAS</a:t>
            </a:r>
            <a:r>
              <a:rPr sz="2100" spc="-50" dirty="0">
                <a:solidFill>
                  <a:schemeClr val="bg1"/>
                </a:solidFill>
              </a:rPr>
              <a:t> </a:t>
            </a:r>
            <a:r>
              <a:rPr sz="2100" dirty="0">
                <a:solidFill>
                  <a:schemeClr val="bg1"/>
                </a:solidFill>
              </a:rPr>
              <a:t>E</a:t>
            </a:r>
            <a:r>
              <a:rPr sz="2100" spc="-30" dirty="0">
                <a:solidFill>
                  <a:schemeClr val="bg1"/>
                </a:solidFill>
              </a:rPr>
              <a:t> </a:t>
            </a:r>
            <a:r>
              <a:rPr sz="2100" spc="-10" dirty="0">
                <a:solidFill>
                  <a:schemeClr val="bg1"/>
                </a:solidFill>
              </a:rPr>
              <a:t>COMPARÁVEIS</a:t>
            </a:r>
            <a:endParaRPr sz="2100" dirty="0">
              <a:solidFill>
                <a:schemeClr val="bg1"/>
              </a:solidFill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200" spc="-25" dirty="0">
                <a:solidFill>
                  <a:schemeClr val="bg1"/>
                </a:solidFill>
              </a:rPr>
              <a:t>Depósitos</a:t>
            </a:r>
            <a:r>
              <a:rPr sz="1200" spc="-40" dirty="0">
                <a:solidFill>
                  <a:schemeClr val="bg1"/>
                </a:solidFill>
              </a:rPr>
              <a:t> </a:t>
            </a:r>
            <a:r>
              <a:rPr sz="1200" dirty="0">
                <a:solidFill>
                  <a:schemeClr val="bg1"/>
                </a:solidFill>
              </a:rPr>
              <a:t>de</a:t>
            </a:r>
            <a:r>
              <a:rPr sz="1200" spc="-30" dirty="0">
                <a:solidFill>
                  <a:schemeClr val="bg1"/>
                </a:solidFill>
              </a:rPr>
              <a:t> </a:t>
            </a:r>
            <a:r>
              <a:rPr sz="1200" spc="-25" dirty="0">
                <a:solidFill>
                  <a:schemeClr val="bg1"/>
                </a:solidFill>
              </a:rPr>
              <a:t>argila</a:t>
            </a:r>
            <a:r>
              <a:rPr sz="1200" spc="-45" dirty="0">
                <a:solidFill>
                  <a:schemeClr val="bg1"/>
                </a:solidFill>
              </a:rPr>
              <a:t> </a:t>
            </a:r>
            <a:r>
              <a:rPr sz="1200" spc="-20" dirty="0">
                <a:solidFill>
                  <a:schemeClr val="bg1"/>
                </a:solidFill>
              </a:rPr>
              <a:t>iônica </a:t>
            </a:r>
            <a:r>
              <a:rPr sz="1200" spc="-25" dirty="0">
                <a:solidFill>
                  <a:schemeClr val="bg1"/>
                </a:solidFill>
              </a:rPr>
              <a:t>permite</a:t>
            </a:r>
            <a:r>
              <a:rPr sz="1200" spc="-45" dirty="0">
                <a:solidFill>
                  <a:schemeClr val="bg1"/>
                </a:solidFill>
              </a:rPr>
              <a:t> </a:t>
            </a:r>
            <a:r>
              <a:rPr sz="1200" spc="-20" dirty="0">
                <a:solidFill>
                  <a:schemeClr val="bg1"/>
                </a:solidFill>
              </a:rPr>
              <a:t>prazos</a:t>
            </a:r>
            <a:r>
              <a:rPr sz="1200" spc="-40" dirty="0">
                <a:solidFill>
                  <a:schemeClr val="bg1"/>
                </a:solidFill>
              </a:rPr>
              <a:t> </a:t>
            </a:r>
            <a:r>
              <a:rPr sz="1200" dirty="0">
                <a:solidFill>
                  <a:schemeClr val="bg1"/>
                </a:solidFill>
              </a:rPr>
              <a:t>de</a:t>
            </a:r>
            <a:r>
              <a:rPr sz="1200" spc="-30" dirty="0">
                <a:solidFill>
                  <a:schemeClr val="bg1"/>
                </a:solidFill>
              </a:rPr>
              <a:t> desenvolvimento</a:t>
            </a:r>
            <a:r>
              <a:rPr sz="1200" spc="-40" dirty="0">
                <a:solidFill>
                  <a:schemeClr val="bg1"/>
                </a:solidFill>
              </a:rPr>
              <a:t> </a:t>
            </a:r>
            <a:r>
              <a:rPr sz="1200" spc="-25" dirty="0">
                <a:solidFill>
                  <a:schemeClr val="bg1"/>
                </a:solidFill>
              </a:rPr>
              <a:t>acelerados,</a:t>
            </a:r>
            <a:r>
              <a:rPr sz="1200" spc="-40" dirty="0">
                <a:solidFill>
                  <a:schemeClr val="bg1"/>
                </a:solidFill>
              </a:rPr>
              <a:t> </a:t>
            </a:r>
            <a:r>
              <a:rPr sz="1200" spc="-25" dirty="0">
                <a:solidFill>
                  <a:schemeClr val="bg1"/>
                </a:solidFill>
              </a:rPr>
              <a:t>requisitos</a:t>
            </a:r>
            <a:r>
              <a:rPr sz="1200" spc="-45" dirty="0">
                <a:solidFill>
                  <a:schemeClr val="bg1"/>
                </a:solidFill>
              </a:rPr>
              <a:t> </a:t>
            </a:r>
            <a:r>
              <a:rPr sz="1200" dirty="0">
                <a:solidFill>
                  <a:schemeClr val="bg1"/>
                </a:solidFill>
              </a:rPr>
              <a:t>de</a:t>
            </a:r>
            <a:r>
              <a:rPr sz="1200" spc="-20" dirty="0">
                <a:solidFill>
                  <a:schemeClr val="bg1"/>
                </a:solidFill>
              </a:rPr>
              <a:t> </a:t>
            </a:r>
            <a:r>
              <a:rPr sz="1200" spc="-30" dirty="0">
                <a:solidFill>
                  <a:schemeClr val="bg1"/>
                </a:solidFill>
              </a:rPr>
              <a:t>investimento</a:t>
            </a:r>
            <a:r>
              <a:rPr sz="1200" spc="-45" dirty="0">
                <a:solidFill>
                  <a:schemeClr val="bg1"/>
                </a:solidFill>
              </a:rPr>
              <a:t> </a:t>
            </a:r>
            <a:r>
              <a:rPr sz="1200" spc="-25" dirty="0">
                <a:solidFill>
                  <a:schemeClr val="bg1"/>
                </a:solidFill>
              </a:rPr>
              <a:t>reduzidos</a:t>
            </a:r>
            <a:r>
              <a:rPr sz="1200" spc="-30" dirty="0">
                <a:solidFill>
                  <a:schemeClr val="bg1"/>
                </a:solidFill>
              </a:rPr>
              <a:t> </a:t>
            </a:r>
            <a:r>
              <a:rPr sz="1200" dirty="0">
                <a:solidFill>
                  <a:schemeClr val="bg1"/>
                </a:solidFill>
              </a:rPr>
              <a:t>e</a:t>
            </a:r>
            <a:r>
              <a:rPr sz="1200" spc="-30" dirty="0">
                <a:solidFill>
                  <a:schemeClr val="bg1"/>
                </a:solidFill>
              </a:rPr>
              <a:t> </a:t>
            </a:r>
            <a:r>
              <a:rPr sz="1200" dirty="0">
                <a:solidFill>
                  <a:schemeClr val="bg1"/>
                </a:solidFill>
              </a:rPr>
              <a:t>um</a:t>
            </a:r>
            <a:r>
              <a:rPr sz="1200" spc="-30" dirty="0">
                <a:solidFill>
                  <a:schemeClr val="bg1"/>
                </a:solidFill>
              </a:rPr>
              <a:t> </a:t>
            </a:r>
            <a:r>
              <a:rPr sz="1200" spc="-25" dirty="0">
                <a:solidFill>
                  <a:schemeClr val="bg1"/>
                </a:solidFill>
              </a:rPr>
              <a:t>produto</a:t>
            </a:r>
            <a:r>
              <a:rPr sz="1200" spc="-15" dirty="0">
                <a:solidFill>
                  <a:schemeClr val="bg1"/>
                </a:solidFill>
              </a:rPr>
              <a:t> </a:t>
            </a:r>
            <a:r>
              <a:rPr sz="1200" dirty="0">
                <a:solidFill>
                  <a:schemeClr val="bg1"/>
                </a:solidFill>
              </a:rPr>
              <a:t>de</a:t>
            </a:r>
            <a:r>
              <a:rPr sz="1200" spc="-15" dirty="0">
                <a:solidFill>
                  <a:schemeClr val="bg1"/>
                </a:solidFill>
              </a:rPr>
              <a:t> </a:t>
            </a:r>
            <a:r>
              <a:rPr sz="1200" spc="-20" dirty="0">
                <a:solidFill>
                  <a:schemeClr val="bg1"/>
                </a:solidFill>
              </a:rPr>
              <a:t>maior</a:t>
            </a:r>
            <a:r>
              <a:rPr sz="1200" spc="-40" dirty="0">
                <a:solidFill>
                  <a:schemeClr val="bg1"/>
                </a:solidFill>
              </a:rPr>
              <a:t> </a:t>
            </a:r>
            <a:r>
              <a:rPr sz="1200" spc="-10" dirty="0">
                <a:solidFill>
                  <a:schemeClr val="bg1"/>
                </a:solidFill>
              </a:rPr>
              <a:t>valor</a:t>
            </a: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37410" y="778763"/>
            <a:ext cx="9648825" cy="256480"/>
          </a:xfrm>
          <a:prstGeom prst="rect">
            <a:avLst/>
          </a:prstGeom>
          <a:solidFill>
            <a:srgbClr val="FFCA05"/>
          </a:solidFill>
        </p:spPr>
        <p:txBody>
          <a:bodyPr vert="horz" wrap="square" lIns="0" tIns="55880" rIns="0" bIns="0" rtlCol="0">
            <a:spAutoFit/>
          </a:bodyPr>
          <a:lstStyle/>
          <a:p>
            <a:pPr marL="193040" algn="ctr">
              <a:lnSpc>
                <a:spcPct val="100000"/>
              </a:lnSpc>
              <a:spcBef>
                <a:spcPts val="440"/>
              </a:spcBef>
              <a:tabLst>
                <a:tab pos="4853305" algn="l"/>
              </a:tabLst>
            </a:pPr>
            <a:r>
              <a:rPr lang="pt-BR" sz="1950" b="1" spc="-30" baseline="2136" dirty="0">
                <a:solidFill>
                  <a:srgbClr val="252160"/>
                </a:solidFill>
                <a:latin typeface="Arial"/>
                <a:cs typeface="Arial"/>
              </a:rPr>
              <a:t>Terras Raras – Argila Iônica</a:t>
            </a:r>
            <a:r>
              <a:rPr lang="pt-BR" sz="1950" b="1" baseline="2136" dirty="0">
                <a:solidFill>
                  <a:srgbClr val="252160"/>
                </a:solidFill>
                <a:latin typeface="Arial"/>
                <a:cs typeface="Arial"/>
              </a:rPr>
              <a:t>	</a:t>
            </a:r>
            <a:r>
              <a:rPr lang="pt-BR" sz="1300" b="1" spc="-20" dirty="0">
                <a:solidFill>
                  <a:srgbClr val="252160"/>
                </a:solidFill>
                <a:latin typeface="Arial"/>
                <a:cs typeface="Arial"/>
              </a:rPr>
              <a:t>Terras Raras – Rocha</a:t>
            </a:r>
            <a:endParaRPr sz="13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3226" y="1278636"/>
            <a:ext cx="886205" cy="389382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4190042" y="1742427"/>
            <a:ext cx="688340" cy="362585"/>
            <a:chOff x="4190042" y="1742427"/>
            <a:chExt cx="688340" cy="362585"/>
          </a:xfrm>
        </p:grpSpPr>
        <p:sp>
          <p:nvSpPr>
            <p:cNvPr id="6" name="object 6"/>
            <p:cNvSpPr/>
            <p:nvPr/>
          </p:nvSpPr>
          <p:spPr>
            <a:xfrm>
              <a:off x="4643958" y="1795805"/>
              <a:ext cx="169545" cy="218440"/>
            </a:xfrm>
            <a:custGeom>
              <a:avLst/>
              <a:gdLst/>
              <a:ahLst/>
              <a:cxnLst/>
              <a:rect l="l" t="t" r="r" b="b"/>
              <a:pathLst>
                <a:path w="169545" h="218439">
                  <a:moveTo>
                    <a:pt x="169379" y="0"/>
                  </a:moveTo>
                  <a:lnTo>
                    <a:pt x="0" y="0"/>
                  </a:lnTo>
                  <a:lnTo>
                    <a:pt x="0" y="38963"/>
                  </a:lnTo>
                  <a:lnTo>
                    <a:pt x="0" y="179451"/>
                  </a:lnTo>
                  <a:lnTo>
                    <a:pt x="0" y="218414"/>
                  </a:lnTo>
                  <a:lnTo>
                    <a:pt x="169379" y="218414"/>
                  </a:lnTo>
                  <a:lnTo>
                    <a:pt x="169379" y="179451"/>
                  </a:lnTo>
                  <a:lnTo>
                    <a:pt x="58661" y="179451"/>
                  </a:lnTo>
                  <a:lnTo>
                    <a:pt x="58661" y="38963"/>
                  </a:lnTo>
                  <a:lnTo>
                    <a:pt x="169379" y="38963"/>
                  </a:lnTo>
                  <a:lnTo>
                    <a:pt x="169379" y="0"/>
                  </a:lnTo>
                  <a:close/>
                </a:path>
              </a:pathLst>
            </a:custGeom>
            <a:solidFill>
              <a:srgbClr val="009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90042" y="1742427"/>
              <a:ext cx="688205" cy="36204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255059" y="1795601"/>
              <a:ext cx="215900" cy="218440"/>
            </a:xfrm>
            <a:custGeom>
              <a:avLst/>
              <a:gdLst/>
              <a:ahLst/>
              <a:cxnLst/>
              <a:rect l="l" t="t" r="r" b="b"/>
              <a:pathLst>
                <a:path w="215900" h="218439">
                  <a:moveTo>
                    <a:pt x="215582" y="0"/>
                  </a:moveTo>
                  <a:lnTo>
                    <a:pt x="156921" y="0"/>
                  </a:lnTo>
                  <a:lnTo>
                    <a:pt x="156921" y="105067"/>
                  </a:lnTo>
                  <a:lnTo>
                    <a:pt x="58661" y="105067"/>
                  </a:lnTo>
                  <a:lnTo>
                    <a:pt x="58661" y="0"/>
                  </a:lnTo>
                  <a:lnTo>
                    <a:pt x="0" y="0"/>
                  </a:lnTo>
                  <a:lnTo>
                    <a:pt x="0" y="105067"/>
                  </a:lnTo>
                  <a:lnTo>
                    <a:pt x="0" y="141668"/>
                  </a:lnTo>
                  <a:lnTo>
                    <a:pt x="0" y="218414"/>
                  </a:lnTo>
                  <a:lnTo>
                    <a:pt x="58661" y="218414"/>
                  </a:lnTo>
                  <a:lnTo>
                    <a:pt x="58661" y="141668"/>
                  </a:lnTo>
                  <a:lnTo>
                    <a:pt x="156921" y="141668"/>
                  </a:lnTo>
                  <a:lnTo>
                    <a:pt x="156921" y="218414"/>
                  </a:lnTo>
                  <a:lnTo>
                    <a:pt x="215582" y="218414"/>
                  </a:lnTo>
                  <a:lnTo>
                    <a:pt x="215582" y="141668"/>
                  </a:lnTo>
                  <a:lnTo>
                    <a:pt x="215582" y="105067"/>
                  </a:lnTo>
                  <a:lnTo>
                    <a:pt x="215582" y="0"/>
                  </a:lnTo>
                  <a:close/>
                </a:path>
              </a:pathLst>
            </a:custGeom>
            <a:solidFill>
              <a:srgbClr val="009B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516941" y="1928270"/>
              <a:ext cx="120014" cy="86360"/>
            </a:xfrm>
            <a:custGeom>
              <a:avLst/>
              <a:gdLst/>
              <a:ahLst/>
              <a:cxnLst/>
              <a:rect l="l" t="t" r="r" b="b"/>
              <a:pathLst>
                <a:path w="120014" h="86360">
                  <a:moveTo>
                    <a:pt x="61724" y="0"/>
                  </a:moveTo>
                  <a:lnTo>
                    <a:pt x="0" y="6975"/>
                  </a:lnTo>
                  <a:lnTo>
                    <a:pt x="51983" y="85747"/>
                  </a:lnTo>
                  <a:lnTo>
                    <a:pt x="119810" y="85747"/>
                  </a:lnTo>
                  <a:lnTo>
                    <a:pt x="61724" y="0"/>
                  </a:lnTo>
                  <a:close/>
                </a:path>
              </a:pathLst>
            </a:custGeom>
            <a:solidFill>
              <a:srgbClr val="009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90042" y="1742427"/>
              <a:ext cx="688205" cy="362049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429000" y="1770888"/>
            <a:ext cx="573786" cy="28270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346242" y="1236917"/>
            <a:ext cx="917344" cy="71290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631801" y="1800605"/>
            <a:ext cx="1102200" cy="30861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794247" y="1245869"/>
            <a:ext cx="915924" cy="28575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62905" y="1320546"/>
            <a:ext cx="582168" cy="69570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078218" y="1248155"/>
            <a:ext cx="714755" cy="721613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9366056" y="1212341"/>
            <a:ext cx="2471420" cy="814705"/>
            <a:chOff x="9366056" y="1212341"/>
            <a:chExt cx="2471420" cy="814705"/>
          </a:xfrm>
        </p:grpSpPr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945368" y="1270253"/>
              <a:ext cx="891540" cy="64007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366056" y="1306885"/>
              <a:ext cx="615123" cy="71997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002012" y="1212341"/>
              <a:ext cx="1340357" cy="334517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344661" y="1168146"/>
            <a:ext cx="846581" cy="445008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0216133" y="1622297"/>
            <a:ext cx="579120" cy="440436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7946135" y="1699869"/>
            <a:ext cx="1219200" cy="370636"/>
          </a:xfrm>
          <a:prstGeom prst="rect">
            <a:avLst/>
          </a:prstGeom>
        </p:spPr>
      </p:pic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152705"/>
              </p:ext>
            </p:extLst>
          </p:nvPr>
        </p:nvGraphicFramePr>
        <p:xfrm>
          <a:off x="168135" y="1509649"/>
          <a:ext cx="11508105" cy="48234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64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78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5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89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627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FFCA05"/>
                      </a:solidFill>
                      <a:prstDash val="sysDot"/>
                    </a:lnR>
                    <a:lnB w="12700">
                      <a:solidFill>
                        <a:srgbClr val="FFCA05"/>
                      </a:solidFill>
                      <a:prstDash val="sysDot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CA05"/>
                      </a:solidFill>
                      <a:prstDash val="sysDot"/>
                    </a:lnL>
                    <a:lnB w="12700">
                      <a:solidFill>
                        <a:srgbClr val="FFCA05"/>
                      </a:solidFill>
                      <a:prstDash val="sysDot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76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720">
                        <a:lnSpc>
                          <a:spcPct val="100000"/>
                        </a:lnSpc>
                      </a:pPr>
                      <a:r>
                        <a:rPr sz="1050" b="1" i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Escala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66675" marB="0">
                    <a:lnT w="12700" cap="flat" cmpd="sng" algn="ctr">
                      <a:solidFill>
                        <a:srgbClr val="FFCA0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160"/>
                    </a:solidFill>
                  </a:tcPr>
                </a:tc>
                <a:tc>
                  <a:txBody>
                    <a:bodyPr/>
                    <a:lstStyle/>
                    <a:p>
                      <a:pPr marL="854710" indent="-179070">
                        <a:lnSpc>
                          <a:spcPct val="100000"/>
                        </a:lnSpc>
                        <a:spcBef>
                          <a:spcPts val="459"/>
                        </a:spcBef>
                        <a:buClr>
                          <a:srgbClr val="FCBC10"/>
                        </a:buClr>
                        <a:buFont typeface="Wingdings"/>
                        <a:buChar char=""/>
                        <a:tabLst>
                          <a:tab pos="854710" algn="l"/>
                        </a:tabLst>
                      </a:pPr>
                      <a:r>
                        <a:rPr sz="950" dirty="0">
                          <a:latin typeface="Arial MT"/>
                          <a:cs typeface="Arial MT"/>
                        </a:rPr>
                        <a:t>O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investimento</a:t>
                      </a:r>
                      <a:r>
                        <a:rPr sz="95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inicial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mais</a:t>
                      </a:r>
                      <a:r>
                        <a:rPr sz="95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baixo</a:t>
                      </a:r>
                      <a:r>
                        <a:rPr sz="95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permite</a:t>
                      </a:r>
                      <a:r>
                        <a:rPr sz="95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maior</a:t>
                      </a:r>
                      <a:r>
                        <a:rPr sz="95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escalabilidade</a:t>
                      </a:r>
                      <a:endParaRPr sz="950">
                        <a:latin typeface="Arial MT"/>
                        <a:cs typeface="Arial MT"/>
                      </a:endParaRPr>
                    </a:p>
                    <a:p>
                      <a:pPr marL="675640" marR="140335" indent="-503555">
                        <a:lnSpc>
                          <a:spcPts val="1400"/>
                        </a:lnSpc>
                        <a:spcBef>
                          <a:spcPts val="90"/>
                        </a:spcBef>
                        <a:buClr>
                          <a:srgbClr val="00AF50"/>
                        </a:buClr>
                        <a:buSzPct val="252631"/>
                        <a:buChar char=""/>
                        <a:tabLst>
                          <a:tab pos="855344" algn="l"/>
                        </a:tabLst>
                      </a:pPr>
                      <a:r>
                        <a:rPr sz="950" dirty="0">
                          <a:solidFill>
                            <a:srgbClr val="FCBC10"/>
                          </a:solidFill>
                          <a:latin typeface="Wingdings"/>
                          <a:cs typeface="Wingdings"/>
                        </a:rPr>
                        <a:t></a:t>
                      </a:r>
                      <a:r>
                        <a:rPr sz="950" spc="220" dirty="0">
                          <a:solidFill>
                            <a:srgbClr val="FCBC10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Normalmente</a:t>
                      </a:r>
                      <a:r>
                        <a:rPr sz="95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~US$15/kg</a:t>
                      </a:r>
                      <a:r>
                        <a:rPr sz="95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5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produção</a:t>
                      </a:r>
                      <a:r>
                        <a:rPr sz="95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anual</a:t>
                      </a:r>
                      <a:r>
                        <a:rPr sz="95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5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ETR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(intensidade</a:t>
                      </a:r>
                      <a:r>
                        <a:rPr sz="95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latin typeface="Arial MT"/>
                          <a:cs typeface="Arial MT"/>
                        </a:rPr>
                        <a:t>de 	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capital)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58419" marB="0">
                    <a:lnR w="19050">
                      <a:solidFill>
                        <a:srgbClr val="FFCA05"/>
                      </a:solidFill>
                      <a:prstDash val="sysDot"/>
                    </a:lnR>
                    <a:lnT w="12700">
                      <a:solidFill>
                        <a:srgbClr val="FFCA05"/>
                      </a:solidFill>
                      <a:prstDash val="sysDot"/>
                    </a:lnT>
                    <a:lnB w="12700">
                      <a:solidFill>
                        <a:srgbClr val="FFCA05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2400" spc="-50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?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100965" marB="0">
                    <a:lnL w="19050">
                      <a:solidFill>
                        <a:srgbClr val="FFCA05"/>
                      </a:solidFill>
                      <a:prstDash val="sysDot"/>
                    </a:lnL>
                    <a:lnR w="6350">
                      <a:solidFill>
                        <a:srgbClr val="4EA72D"/>
                      </a:solidFill>
                      <a:prstDash val="solid"/>
                    </a:lnR>
                    <a:lnT w="12700">
                      <a:solidFill>
                        <a:srgbClr val="FFCA05"/>
                      </a:solidFill>
                      <a:prstDash val="sysDot"/>
                    </a:lnT>
                    <a:lnB w="12700">
                      <a:solidFill>
                        <a:srgbClr val="FFCA05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 marL="270510" marR="368935" indent="-179070">
                        <a:lnSpc>
                          <a:spcPct val="113700"/>
                        </a:lnSpc>
                        <a:spcBef>
                          <a:spcPts val="1019"/>
                        </a:spcBef>
                        <a:buClr>
                          <a:srgbClr val="FCBC10"/>
                        </a:buClr>
                        <a:buFont typeface="Wingdings"/>
                        <a:buChar char=""/>
                        <a:tabLst>
                          <a:tab pos="271780" algn="l"/>
                        </a:tabLst>
                      </a:pPr>
                      <a:r>
                        <a:rPr sz="950" dirty="0">
                          <a:latin typeface="Arial MT"/>
                          <a:cs typeface="Arial MT"/>
                        </a:rPr>
                        <a:t>Normalmente</a:t>
                      </a:r>
                      <a:r>
                        <a:rPr sz="95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~US$150/kg</a:t>
                      </a:r>
                      <a:r>
                        <a:rPr sz="95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5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produção</a:t>
                      </a:r>
                      <a:r>
                        <a:rPr sz="95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anual</a:t>
                      </a:r>
                      <a:r>
                        <a:rPr sz="95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5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ETR</a:t>
                      </a:r>
                      <a:r>
                        <a:rPr sz="95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(intensidade</a:t>
                      </a:r>
                      <a:r>
                        <a:rPr sz="95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latin typeface="Arial MT"/>
                          <a:cs typeface="Arial MT"/>
                        </a:rPr>
                        <a:t>de 	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capital)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129539" marB="0">
                    <a:lnL w="6350">
                      <a:solidFill>
                        <a:srgbClr val="4EA72D"/>
                      </a:solidFill>
                      <a:prstDash val="solid"/>
                    </a:lnL>
                    <a:lnT w="12700">
                      <a:solidFill>
                        <a:srgbClr val="FFCA05"/>
                      </a:solidFill>
                      <a:prstDash val="sysDot"/>
                    </a:lnT>
                    <a:lnB w="12700">
                      <a:solidFill>
                        <a:srgbClr val="FFCA05"/>
                      </a:solidFill>
                      <a:prstDash val="sys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4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720">
                        <a:lnSpc>
                          <a:spcPct val="100000"/>
                        </a:lnSpc>
                      </a:pPr>
                      <a:r>
                        <a:rPr sz="1050" b="1" i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Mina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1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854710" indent="-179070">
                        <a:lnSpc>
                          <a:spcPct val="100000"/>
                        </a:lnSpc>
                        <a:spcBef>
                          <a:spcPts val="5"/>
                        </a:spcBef>
                        <a:buClr>
                          <a:srgbClr val="FCBC10"/>
                        </a:buClr>
                        <a:buFont typeface="Wingdings"/>
                        <a:buChar char=""/>
                        <a:tabLst>
                          <a:tab pos="854710" algn="l"/>
                        </a:tabLst>
                      </a:pPr>
                      <a:r>
                        <a:rPr sz="950" dirty="0">
                          <a:latin typeface="Arial MT"/>
                          <a:cs typeface="Arial MT"/>
                        </a:rPr>
                        <a:t>Mineração</a:t>
                      </a:r>
                      <a:r>
                        <a:rPr sz="95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5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superfície,</a:t>
                      </a:r>
                      <a:r>
                        <a:rPr sz="95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com</a:t>
                      </a:r>
                      <a:r>
                        <a:rPr sz="95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remoção</a:t>
                      </a:r>
                      <a:r>
                        <a:rPr sz="95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mínima</a:t>
                      </a:r>
                      <a:r>
                        <a:rPr sz="95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5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resíduos</a:t>
                      </a:r>
                      <a:endParaRPr sz="950">
                        <a:latin typeface="Arial MT"/>
                        <a:cs typeface="Arial MT"/>
                      </a:endParaRPr>
                    </a:p>
                    <a:p>
                      <a:pPr marL="675640" marR="376555" indent="-503555">
                        <a:lnSpc>
                          <a:spcPts val="1400"/>
                        </a:lnSpc>
                        <a:spcBef>
                          <a:spcPts val="85"/>
                        </a:spcBef>
                        <a:buClr>
                          <a:srgbClr val="00AF50"/>
                        </a:buClr>
                        <a:buSzPct val="252631"/>
                        <a:buChar char=""/>
                        <a:tabLst>
                          <a:tab pos="855344" algn="l"/>
                        </a:tabLst>
                      </a:pPr>
                      <a:r>
                        <a:rPr sz="950" dirty="0">
                          <a:solidFill>
                            <a:srgbClr val="FCBC10"/>
                          </a:solidFill>
                          <a:latin typeface="Wingdings"/>
                          <a:cs typeface="Wingdings"/>
                        </a:rPr>
                        <a:t></a:t>
                      </a:r>
                      <a:r>
                        <a:rPr sz="950" spc="235" dirty="0">
                          <a:solidFill>
                            <a:srgbClr val="FCBC10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As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cavas</a:t>
                      </a:r>
                      <a:r>
                        <a:rPr sz="95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foram</a:t>
                      </a:r>
                      <a:r>
                        <a:rPr sz="95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preenchidas</a:t>
                      </a:r>
                      <a:r>
                        <a:rPr sz="95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sem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deixar</a:t>
                      </a:r>
                      <a:r>
                        <a:rPr sz="95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rejeitos</a:t>
                      </a:r>
                      <a:r>
                        <a:rPr sz="95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ou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depósitos</a:t>
                      </a:r>
                      <a:r>
                        <a:rPr sz="950" spc="-25" dirty="0">
                          <a:latin typeface="Arial MT"/>
                          <a:cs typeface="Arial MT"/>
                        </a:rPr>
                        <a:t> de 	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resíduos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R w="6350">
                      <a:solidFill>
                        <a:srgbClr val="4EA72D"/>
                      </a:solidFill>
                      <a:prstDash val="solid"/>
                    </a:lnR>
                    <a:lnT w="12700">
                      <a:solidFill>
                        <a:srgbClr val="FFCA05"/>
                      </a:solidFill>
                      <a:prstDash val="sysDot"/>
                    </a:lnT>
                    <a:lnB w="12700">
                      <a:solidFill>
                        <a:srgbClr val="FFCA05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500"/>
                        </a:spcBef>
                      </a:pPr>
                      <a:r>
                        <a:rPr sz="2400" spc="-50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?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190500" marB="0">
                    <a:lnL w="6350">
                      <a:solidFill>
                        <a:srgbClr val="4EA72D"/>
                      </a:solidFill>
                      <a:prstDash val="solid"/>
                    </a:lnL>
                    <a:lnR w="6350">
                      <a:solidFill>
                        <a:srgbClr val="4EA72D"/>
                      </a:solidFill>
                      <a:prstDash val="solid"/>
                    </a:lnR>
                    <a:lnT w="12700">
                      <a:solidFill>
                        <a:srgbClr val="FFCA05"/>
                      </a:solidFill>
                      <a:prstDash val="sysDot"/>
                    </a:lnT>
                    <a:lnB w="12700">
                      <a:solidFill>
                        <a:srgbClr val="FFCA05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 marL="270510" marR="370205" indent="-179070">
                        <a:lnSpc>
                          <a:spcPct val="122600"/>
                        </a:lnSpc>
                        <a:spcBef>
                          <a:spcPts val="204"/>
                        </a:spcBef>
                        <a:buClr>
                          <a:srgbClr val="FCBC10"/>
                        </a:buClr>
                        <a:buFont typeface="Wingdings"/>
                        <a:buChar char=""/>
                        <a:tabLst>
                          <a:tab pos="271780" algn="l"/>
                        </a:tabLst>
                      </a:pPr>
                      <a:r>
                        <a:rPr sz="950" dirty="0">
                          <a:latin typeface="Arial MT"/>
                          <a:cs typeface="Arial MT"/>
                        </a:rPr>
                        <a:t>Perfurar</a:t>
                      </a:r>
                      <a:r>
                        <a:rPr sz="95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95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detonar</a:t>
                      </a:r>
                      <a:r>
                        <a:rPr sz="95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com</a:t>
                      </a:r>
                      <a:r>
                        <a:rPr sz="95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grande</a:t>
                      </a:r>
                      <a:r>
                        <a:rPr sz="95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frota</a:t>
                      </a:r>
                      <a:r>
                        <a:rPr sz="95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5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mineração</a:t>
                      </a:r>
                      <a:r>
                        <a:rPr sz="95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(normalmente,</a:t>
                      </a:r>
                      <a:r>
                        <a:rPr sz="95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latin typeface="Arial MT"/>
                          <a:cs typeface="Arial MT"/>
                        </a:rPr>
                        <a:t>com 	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altas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taxas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5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decapagem)</a:t>
                      </a:r>
                      <a:endParaRPr sz="950">
                        <a:latin typeface="Arial MT"/>
                        <a:cs typeface="Arial MT"/>
                      </a:endParaRPr>
                    </a:p>
                    <a:p>
                      <a:pPr marL="270510" marR="97790" indent="-179070">
                        <a:lnSpc>
                          <a:spcPct val="122600"/>
                        </a:lnSpc>
                        <a:spcBef>
                          <a:spcPts val="5"/>
                        </a:spcBef>
                        <a:buClr>
                          <a:srgbClr val="FCBC10"/>
                        </a:buClr>
                        <a:buFont typeface="Wingdings"/>
                        <a:buChar char=""/>
                        <a:tabLst>
                          <a:tab pos="271780" algn="l"/>
                        </a:tabLst>
                      </a:pPr>
                      <a:r>
                        <a:rPr sz="950" dirty="0">
                          <a:latin typeface="Arial MT"/>
                          <a:cs typeface="Arial MT"/>
                        </a:rPr>
                        <a:t>São</a:t>
                      </a:r>
                      <a:r>
                        <a:rPr sz="95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necessárias</a:t>
                      </a:r>
                      <a:r>
                        <a:rPr sz="95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operações</a:t>
                      </a:r>
                      <a:r>
                        <a:rPr sz="95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95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céu</a:t>
                      </a:r>
                      <a:r>
                        <a:rPr sz="95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aberto</a:t>
                      </a:r>
                      <a:r>
                        <a:rPr sz="95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95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subterrâneas</a:t>
                      </a:r>
                      <a:r>
                        <a:rPr sz="95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com</a:t>
                      </a:r>
                      <a:r>
                        <a:rPr sz="95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uso</a:t>
                      </a:r>
                      <a:r>
                        <a:rPr sz="95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intensivo 	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 capital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26034" marB="0">
                    <a:lnL w="6350">
                      <a:solidFill>
                        <a:srgbClr val="4EA72D"/>
                      </a:solidFill>
                      <a:prstDash val="solid"/>
                    </a:lnL>
                    <a:lnT w="12700">
                      <a:solidFill>
                        <a:srgbClr val="FFCA05"/>
                      </a:solidFill>
                      <a:prstDash val="sysDot"/>
                    </a:lnT>
                    <a:lnB w="12700">
                      <a:solidFill>
                        <a:srgbClr val="FFCA05"/>
                      </a:solidFill>
                      <a:prstDash val="sys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78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720">
                        <a:lnSpc>
                          <a:spcPct val="100000"/>
                        </a:lnSpc>
                      </a:pPr>
                      <a:r>
                        <a:rPr sz="1050" b="1" i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Processo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13208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1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675640" indent="-503555">
                        <a:lnSpc>
                          <a:spcPct val="100000"/>
                        </a:lnSpc>
                        <a:buClr>
                          <a:srgbClr val="00AF50"/>
                        </a:buClr>
                        <a:buSzPct val="252631"/>
                        <a:buChar char=""/>
                        <a:tabLst>
                          <a:tab pos="675640" algn="l"/>
                        </a:tabLst>
                      </a:pPr>
                      <a:r>
                        <a:rPr sz="950" dirty="0">
                          <a:solidFill>
                            <a:srgbClr val="FCBC10"/>
                          </a:solidFill>
                          <a:latin typeface="Wingdings"/>
                          <a:cs typeface="Wingdings"/>
                        </a:rPr>
                        <a:t></a:t>
                      </a:r>
                      <a:r>
                        <a:rPr sz="950" spc="235" dirty="0">
                          <a:solidFill>
                            <a:srgbClr val="FCBC10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Dissolução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simples</a:t>
                      </a:r>
                      <a:r>
                        <a:rPr sz="95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5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ETR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5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argila</a:t>
                      </a:r>
                      <a:r>
                        <a:rPr sz="95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em</a:t>
                      </a:r>
                      <a:r>
                        <a:rPr sz="95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sulfato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5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amônio</a:t>
                      </a:r>
                      <a:endParaRPr sz="950">
                        <a:latin typeface="Arial MT"/>
                        <a:cs typeface="Arial MT"/>
                      </a:endParaRPr>
                    </a:p>
                    <a:p>
                      <a:pPr marL="854710" lvl="1" indent="-179070">
                        <a:lnSpc>
                          <a:spcPct val="100000"/>
                        </a:lnSpc>
                        <a:spcBef>
                          <a:spcPts val="160"/>
                        </a:spcBef>
                        <a:buClr>
                          <a:srgbClr val="FCBC10"/>
                        </a:buClr>
                        <a:buFont typeface="Wingdings"/>
                        <a:buChar char=""/>
                        <a:tabLst>
                          <a:tab pos="854710" algn="l"/>
                        </a:tabLst>
                      </a:pPr>
                      <a:r>
                        <a:rPr sz="950" dirty="0">
                          <a:latin typeface="Arial MT"/>
                          <a:cs typeface="Arial MT"/>
                        </a:rPr>
                        <a:t>Altas</a:t>
                      </a:r>
                      <a:r>
                        <a:rPr sz="95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recuperações</a:t>
                      </a:r>
                      <a:r>
                        <a:rPr sz="95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95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nenhum</a:t>
                      </a:r>
                      <a:r>
                        <a:rPr sz="95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fluxo</a:t>
                      </a:r>
                      <a:r>
                        <a:rPr sz="95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5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resíduos</a:t>
                      </a:r>
                      <a:r>
                        <a:rPr sz="95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radioativos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75565" marB="0">
                    <a:lnR w="6350">
                      <a:solidFill>
                        <a:srgbClr val="4EA72D"/>
                      </a:solidFill>
                      <a:prstDash val="solid"/>
                    </a:lnR>
                    <a:lnT w="12700">
                      <a:solidFill>
                        <a:srgbClr val="FFCA05"/>
                      </a:solidFill>
                      <a:prstDash val="sysDot"/>
                    </a:lnT>
                    <a:lnB w="12700">
                      <a:solidFill>
                        <a:srgbClr val="FFCA05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310"/>
                        </a:spcBef>
                      </a:pPr>
                      <a:r>
                        <a:rPr sz="2400" spc="-50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?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166370" marB="0">
                    <a:lnL w="6350">
                      <a:solidFill>
                        <a:srgbClr val="4EA72D"/>
                      </a:solidFill>
                      <a:prstDash val="solid"/>
                    </a:lnL>
                    <a:lnR w="6350">
                      <a:solidFill>
                        <a:srgbClr val="4EA72D"/>
                      </a:solidFill>
                      <a:prstDash val="solid"/>
                    </a:lnR>
                    <a:lnT w="12700">
                      <a:solidFill>
                        <a:srgbClr val="FFCA05"/>
                      </a:solidFill>
                      <a:prstDash val="sysDot"/>
                    </a:lnT>
                    <a:lnB w="12700">
                      <a:solidFill>
                        <a:srgbClr val="FFCA05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 marL="270510" marR="181610" indent="-179070">
                        <a:lnSpc>
                          <a:spcPct val="113700"/>
                        </a:lnSpc>
                        <a:spcBef>
                          <a:spcPts val="234"/>
                        </a:spcBef>
                        <a:buClr>
                          <a:srgbClr val="FCBC10"/>
                        </a:buClr>
                        <a:buFont typeface="Wingdings"/>
                        <a:buChar char=""/>
                        <a:tabLst>
                          <a:tab pos="271780" algn="l"/>
                        </a:tabLst>
                      </a:pPr>
                      <a:r>
                        <a:rPr sz="950" spc="-10" dirty="0">
                          <a:latin typeface="Arial MT"/>
                          <a:cs typeface="Arial MT"/>
                        </a:rPr>
                        <a:t>Craqueamento</a:t>
                      </a:r>
                      <a:r>
                        <a:rPr sz="95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mineral</a:t>
                      </a:r>
                      <a:r>
                        <a:rPr sz="95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em</a:t>
                      </a:r>
                      <a:r>
                        <a:rPr sz="95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alta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temperatura</a:t>
                      </a:r>
                      <a:r>
                        <a:rPr sz="95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usando</a:t>
                      </a:r>
                      <a:r>
                        <a:rPr sz="95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reagentes</a:t>
                      </a:r>
                      <a:r>
                        <a:rPr sz="95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fortes</a:t>
                      </a:r>
                      <a:r>
                        <a:rPr sz="950" spc="-20" dirty="0">
                          <a:latin typeface="Arial MT"/>
                          <a:cs typeface="Arial MT"/>
                        </a:rPr>
                        <a:t> para 	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minerais</a:t>
                      </a:r>
                      <a:r>
                        <a:rPr sz="95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latin typeface="Arial MT"/>
                          <a:cs typeface="Arial MT"/>
                        </a:rPr>
                        <a:t>REE</a:t>
                      </a:r>
                      <a:endParaRPr sz="950">
                        <a:latin typeface="Arial MT"/>
                        <a:cs typeface="Arial MT"/>
                      </a:endParaRPr>
                    </a:p>
                    <a:p>
                      <a:pPr marL="270510" marR="443230" indent="-179070">
                        <a:lnSpc>
                          <a:spcPct val="114199"/>
                        </a:lnSpc>
                        <a:buClr>
                          <a:srgbClr val="FCBC10"/>
                        </a:buClr>
                        <a:buFont typeface="Wingdings"/>
                        <a:buChar char=""/>
                        <a:tabLst>
                          <a:tab pos="271780" algn="l"/>
                        </a:tabLst>
                      </a:pPr>
                      <a:r>
                        <a:rPr sz="950" dirty="0">
                          <a:latin typeface="Arial MT"/>
                          <a:cs typeface="Arial MT"/>
                        </a:rPr>
                        <a:t>Recuperações</a:t>
                      </a:r>
                      <a:r>
                        <a:rPr sz="95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mais</a:t>
                      </a:r>
                      <a:r>
                        <a:rPr sz="95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baixas</a:t>
                      </a:r>
                      <a:r>
                        <a:rPr sz="95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95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rejeitos</a:t>
                      </a:r>
                      <a:r>
                        <a:rPr sz="95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muitas</a:t>
                      </a:r>
                      <a:r>
                        <a:rPr sz="95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vezes</a:t>
                      </a:r>
                      <a:r>
                        <a:rPr sz="95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radioativos</a:t>
                      </a:r>
                      <a:r>
                        <a:rPr sz="95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950" spc="-20" dirty="0">
                          <a:latin typeface="Arial MT"/>
                          <a:cs typeface="Arial MT"/>
                        </a:rPr>
                        <a:t> cuja 	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eliminação</a:t>
                      </a:r>
                      <a:r>
                        <a:rPr sz="95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é</a:t>
                      </a:r>
                      <a:r>
                        <a:rPr sz="95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dispendiosa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29844" marB="0">
                    <a:lnL w="6350">
                      <a:solidFill>
                        <a:srgbClr val="4EA72D"/>
                      </a:solidFill>
                      <a:prstDash val="solid"/>
                    </a:lnL>
                    <a:lnT w="12700">
                      <a:solidFill>
                        <a:srgbClr val="FFCA05"/>
                      </a:solidFill>
                      <a:prstDash val="sysDot"/>
                    </a:lnT>
                    <a:lnB w="12700">
                      <a:solidFill>
                        <a:srgbClr val="FFCA05"/>
                      </a:solidFill>
                      <a:prstDash val="sys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1140"/>
                        </a:spcBef>
                      </a:pPr>
                      <a:r>
                        <a:rPr sz="1050" b="1" i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Exploração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14478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1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675640" indent="-503555">
                        <a:lnSpc>
                          <a:spcPct val="100000"/>
                        </a:lnSpc>
                        <a:buClr>
                          <a:srgbClr val="00AF50"/>
                        </a:buClr>
                        <a:buSzPct val="252631"/>
                        <a:buChar char=""/>
                        <a:tabLst>
                          <a:tab pos="675640" algn="l"/>
                        </a:tabLst>
                      </a:pPr>
                      <a:r>
                        <a:rPr sz="950" dirty="0">
                          <a:solidFill>
                            <a:srgbClr val="FCBC10"/>
                          </a:solidFill>
                          <a:latin typeface="Wingdings"/>
                          <a:cs typeface="Wingdings"/>
                        </a:rPr>
                        <a:t></a:t>
                      </a:r>
                      <a:r>
                        <a:rPr sz="950" spc="235" dirty="0">
                          <a:solidFill>
                            <a:srgbClr val="FCBC10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Rápido</a:t>
                      </a:r>
                      <a:r>
                        <a:rPr sz="95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95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barato</a:t>
                      </a:r>
                      <a:r>
                        <a:rPr sz="95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–</a:t>
                      </a:r>
                      <a:r>
                        <a:rPr sz="95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perfuração</a:t>
                      </a:r>
                      <a:r>
                        <a:rPr sz="95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5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núcleo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5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ar</a:t>
                      </a:r>
                      <a:r>
                        <a:rPr sz="95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raso</a:t>
                      </a:r>
                      <a:r>
                        <a:rPr sz="95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em</a:t>
                      </a:r>
                      <a:r>
                        <a:rPr sz="95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argila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22225" marB="0">
                    <a:lnR w="6350">
                      <a:solidFill>
                        <a:srgbClr val="4EA72D"/>
                      </a:solidFill>
                      <a:prstDash val="solid"/>
                    </a:lnR>
                    <a:lnT w="12700">
                      <a:solidFill>
                        <a:srgbClr val="FFCA05"/>
                      </a:solidFill>
                      <a:prstDash val="sysDot"/>
                    </a:lnT>
                    <a:lnB w="12700">
                      <a:solidFill>
                        <a:srgbClr val="FFCA05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2400" spc="-50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?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26034" marB="0">
                    <a:lnL w="6350">
                      <a:solidFill>
                        <a:srgbClr val="4EA72D"/>
                      </a:solidFill>
                      <a:prstDash val="solid"/>
                    </a:lnL>
                    <a:lnR w="6350">
                      <a:solidFill>
                        <a:srgbClr val="4EA72D"/>
                      </a:solidFill>
                      <a:prstDash val="solid"/>
                    </a:lnR>
                    <a:lnT w="12700">
                      <a:solidFill>
                        <a:srgbClr val="FFCA05"/>
                      </a:solidFill>
                      <a:prstDash val="sysDot"/>
                    </a:lnT>
                    <a:lnB w="12700">
                      <a:solidFill>
                        <a:srgbClr val="FFCA05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 marL="270510" marR="499745" indent="-179070">
                        <a:lnSpc>
                          <a:spcPct val="122600"/>
                        </a:lnSpc>
                        <a:spcBef>
                          <a:spcPts val="310"/>
                        </a:spcBef>
                        <a:buClr>
                          <a:srgbClr val="FCBC10"/>
                        </a:buClr>
                        <a:buFont typeface="Wingdings"/>
                        <a:buChar char=""/>
                        <a:tabLst>
                          <a:tab pos="271780" algn="l"/>
                        </a:tabLst>
                      </a:pPr>
                      <a:r>
                        <a:rPr sz="950" dirty="0">
                          <a:latin typeface="Arial MT"/>
                          <a:cs typeface="Arial MT"/>
                        </a:rPr>
                        <a:t>Semelhante</a:t>
                      </a:r>
                      <a:r>
                        <a:rPr sz="95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95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outros</a:t>
                      </a:r>
                      <a:r>
                        <a:rPr sz="95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minerais</a:t>
                      </a:r>
                      <a:r>
                        <a:rPr sz="95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5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base</a:t>
                      </a:r>
                      <a:r>
                        <a:rPr sz="95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5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rocha</a:t>
                      </a:r>
                      <a:r>
                        <a:rPr sz="95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dura</a:t>
                      </a:r>
                      <a:r>
                        <a:rPr sz="95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que</a:t>
                      </a:r>
                      <a:r>
                        <a:rPr sz="95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requerem 	perfuração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39370" marB="0">
                    <a:lnL w="6350">
                      <a:solidFill>
                        <a:srgbClr val="4EA72D"/>
                      </a:solidFill>
                      <a:prstDash val="solid"/>
                    </a:lnL>
                    <a:lnT w="12700">
                      <a:solidFill>
                        <a:srgbClr val="FFCA05"/>
                      </a:solidFill>
                      <a:prstDash val="sysDot"/>
                    </a:lnT>
                    <a:lnB w="12700">
                      <a:solidFill>
                        <a:srgbClr val="FFCA05"/>
                      </a:solidFill>
                      <a:prstDash val="sys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5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720">
                        <a:lnSpc>
                          <a:spcPct val="100000"/>
                        </a:lnSpc>
                      </a:pPr>
                      <a:r>
                        <a:rPr sz="1050" b="1" i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Produtos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1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675640" indent="-503555">
                        <a:lnSpc>
                          <a:spcPct val="100000"/>
                        </a:lnSpc>
                        <a:buClr>
                          <a:srgbClr val="00AF50"/>
                        </a:buClr>
                        <a:buSzPct val="252631"/>
                        <a:buChar char=""/>
                        <a:tabLst>
                          <a:tab pos="675640" algn="l"/>
                        </a:tabLst>
                      </a:pPr>
                      <a:r>
                        <a:rPr sz="950" dirty="0">
                          <a:solidFill>
                            <a:srgbClr val="FCBC10"/>
                          </a:solidFill>
                          <a:latin typeface="Wingdings"/>
                          <a:cs typeface="Wingdings"/>
                        </a:rPr>
                        <a:t></a:t>
                      </a:r>
                      <a:r>
                        <a:rPr sz="950" spc="235" dirty="0">
                          <a:solidFill>
                            <a:srgbClr val="FCBC10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Contém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ETR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leves</a:t>
                      </a:r>
                      <a:r>
                        <a:rPr sz="95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pesados</a:t>
                      </a:r>
                      <a:r>
                        <a:rPr sz="95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5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alto</a:t>
                      </a:r>
                      <a:r>
                        <a:rPr sz="95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valor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(NdPr</a:t>
                      </a:r>
                      <a:r>
                        <a:rPr sz="95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95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DyTb)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31750" marB="0">
                    <a:lnR w="6350">
                      <a:solidFill>
                        <a:srgbClr val="4EA72D"/>
                      </a:solidFill>
                      <a:prstDash val="solid"/>
                    </a:lnR>
                    <a:lnT w="12700">
                      <a:solidFill>
                        <a:srgbClr val="FFCA05"/>
                      </a:solidFill>
                      <a:prstDash val="sysDot"/>
                    </a:lnT>
                    <a:lnB w="12700">
                      <a:solidFill>
                        <a:srgbClr val="FFCA05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0" dirty="0">
                          <a:solidFill>
                            <a:srgbClr val="00AF50"/>
                          </a:solidFill>
                          <a:latin typeface="Wingdings"/>
                          <a:cs typeface="Wingdings"/>
                        </a:rPr>
                        <a:t></a:t>
                      </a:r>
                      <a:endParaRPr sz="2400">
                        <a:latin typeface="Wingdings"/>
                        <a:cs typeface="Wingdings"/>
                      </a:endParaRPr>
                    </a:p>
                  </a:txBody>
                  <a:tcPr marL="0" marR="0" marT="46990" marB="0">
                    <a:lnL w="6350">
                      <a:solidFill>
                        <a:srgbClr val="4EA72D"/>
                      </a:solidFill>
                      <a:prstDash val="solid"/>
                    </a:lnL>
                    <a:lnR w="6350">
                      <a:solidFill>
                        <a:srgbClr val="4EA72D"/>
                      </a:solidFill>
                      <a:prstDash val="solid"/>
                    </a:lnR>
                    <a:lnT w="12700">
                      <a:solidFill>
                        <a:srgbClr val="FFCA05"/>
                      </a:solidFill>
                      <a:prstDash val="sysDot"/>
                    </a:lnT>
                    <a:lnB w="12700">
                      <a:solidFill>
                        <a:srgbClr val="FFCA05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271145" indent="-179070">
                        <a:lnSpc>
                          <a:spcPct val="100000"/>
                        </a:lnSpc>
                        <a:buClr>
                          <a:srgbClr val="FCBC10"/>
                        </a:buClr>
                        <a:buFont typeface="Wingdings"/>
                        <a:buChar char=""/>
                        <a:tabLst>
                          <a:tab pos="271145" algn="l"/>
                        </a:tabLst>
                      </a:pPr>
                      <a:r>
                        <a:rPr sz="950" dirty="0">
                          <a:latin typeface="Arial MT"/>
                          <a:cs typeface="Arial MT"/>
                        </a:rPr>
                        <a:t>Normalmente</a:t>
                      </a:r>
                      <a:r>
                        <a:rPr sz="95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apenas</a:t>
                      </a:r>
                      <a:r>
                        <a:rPr sz="95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ETR</a:t>
                      </a:r>
                      <a:r>
                        <a:rPr sz="95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leves</a:t>
                      </a:r>
                      <a:r>
                        <a:rPr sz="95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(NdPr)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31750" marB="0">
                    <a:lnL w="6350">
                      <a:solidFill>
                        <a:srgbClr val="4EA72D"/>
                      </a:solidFill>
                      <a:prstDash val="solid"/>
                    </a:lnL>
                    <a:lnT w="12700">
                      <a:solidFill>
                        <a:srgbClr val="FFCA05"/>
                      </a:solidFill>
                      <a:prstDash val="sysDot"/>
                    </a:lnT>
                    <a:lnB w="12700">
                      <a:solidFill>
                        <a:srgbClr val="FFCA05"/>
                      </a:solidFill>
                      <a:prstDash val="sys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720">
                        <a:lnSpc>
                          <a:spcPct val="100000"/>
                        </a:lnSpc>
                      </a:pPr>
                      <a:r>
                        <a:rPr sz="1050" b="1" i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Operações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160"/>
                    </a:solidFill>
                  </a:tcPr>
                </a:tc>
                <a:tc>
                  <a:txBody>
                    <a:bodyPr/>
                    <a:lstStyle/>
                    <a:p>
                      <a:pPr marL="221615">
                        <a:lnSpc>
                          <a:spcPts val="2025"/>
                        </a:lnSpc>
                        <a:tabLst>
                          <a:tab pos="675640" algn="l"/>
                          <a:tab pos="847090" algn="l"/>
                        </a:tabLst>
                      </a:pPr>
                      <a:r>
                        <a:rPr sz="3600" spc="-75" baseline="-25462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?</a:t>
                      </a:r>
                      <a:r>
                        <a:rPr sz="3600" baseline="-25462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	</a:t>
                      </a:r>
                      <a:r>
                        <a:rPr sz="950" spc="-50" dirty="0">
                          <a:solidFill>
                            <a:srgbClr val="FCBC10"/>
                          </a:solidFill>
                          <a:latin typeface="Arial MT"/>
                          <a:cs typeface="Arial MT"/>
                        </a:rPr>
                        <a:t>•</a:t>
                      </a:r>
                      <a:r>
                        <a:rPr sz="950" dirty="0">
                          <a:solidFill>
                            <a:srgbClr val="FCBC10"/>
                          </a:solidFill>
                          <a:latin typeface="Arial MT"/>
                          <a:cs typeface="Arial MT"/>
                        </a:rPr>
                        <a:t>	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Primeiro</a:t>
                      </a:r>
                      <a:r>
                        <a:rPr sz="95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projeto</a:t>
                      </a:r>
                      <a:r>
                        <a:rPr sz="95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brasileiro</a:t>
                      </a:r>
                      <a:r>
                        <a:rPr sz="95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(Serra</a:t>
                      </a:r>
                      <a:r>
                        <a:rPr sz="95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Verde)</a:t>
                      </a:r>
                      <a:r>
                        <a:rPr sz="95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com</a:t>
                      </a:r>
                      <a:r>
                        <a:rPr sz="95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 err="1">
                          <a:latin typeface="Arial MT"/>
                          <a:cs typeface="Arial MT"/>
                        </a:rPr>
                        <a:t>produção</a:t>
                      </a:r>
                      <a:r>
                        <a:rPr sz="95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t-BR" sz="950" spc="-45" dirty="0">
                          <a:latin typeface="Arial MT"/>
                          <a:cs typeface="Arial MT"/>
                        </a:rPr>
                        <a:t>em </a:t>
                      </a:r>
                      <a:r>
                        <a:rPr lang="pt-BR" sz="950" dirty="0">
                          <a:latin typeface="Arial MT"/>
                          <a:cs typeface="Arial MT"/>
                        </a:rPr>
                        <a:t>2023</a:t>
                      </a:r>
                    </a:p>
                  </a:txBody>
                  <a:tcPr marL="0" marR="0" marT="0" marB="0">
                    <a:lnR w="6350">
                      <a:solidFill>
                        <a:srgbClr val="4EA72D"/>
                      </a:solidFill>
                      <a:prstDash val="solid"/>
                    </a:lnR>
                    <a:lnT w="12700">
                      <a:solidFill>
                        <a:srgbClr val="FFCA05"/>
                      </a:solidFill>
                      <a:prstDash val="sysDot"/>
                    </a:lnT>
                    <a:lnB w="12700">
                      <a:solidFill>
                        <a:srgbClr val="FFCA05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0" dirty="0">
                          <a:solidFill>
                            <a:srgbClr val="00AF50"/>
                          </a:solidFill>
                          <a:latin typeface="Wingdings"/>
                          <a:cs typeface="Wingdings"/>
                        </a:rPr>
                        <a:t></a:t>
                      </a:r>
                      <a:endParaRPr sz="2400">
                        <a:latin typeface="Wingdings"/>
                        <a:cs typeface="Wingdings"/>
                      </a:endParaRPr>
                    </a:p>
                  </a:txBody>
                  <a:tcPr marL="0" marR="0" marT="46990" marB="0">
                    <a:lnL w="6350">
                      <a:solidFill>
                        <a:srgbClr val="4EA72D"/>
                      </a:solidFill>
                      <a:prstDash val="solid"/>
                    </a:lnL>
                    <a:lnR w="6350">
                      <a:solidFill>
                        <a:srgbClr val="4EA72D"/>
                      </a:solidFill>
                      <a:prstDash val="solid"/>
                    </a:lnR>
                    <a:lnT w="12700">
                      <a:solidFill>
                        <a:srgbClr val="FFCA05"/>
                      </a:solidFill>
                      <a:prstDash val="sysDot"/>
                    </a:lnT>
                    <a:lnB w="12700">
                      <a:solidFill>
                        <a:srgbClr val="FFCA05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271145" indent="-179070">
                        <a:lnSpc>
                          <a:spcPct val="100000"/>
                        </a:lnSpc>
                        <a:buClr>
                          <a:srgbClr val="FCBC10"/>
                        </a:buClr>
                        <a:buFont typeface="Wingdings"/>
                        <a:buChar char=""/>
                        <a:tabLst>
                          <a:tab pos="271145" algn="l"/>
                        </a:tabLst>
                      </a:pPr>
                      <a:r>
                        <a:rPr sz="950" dirty="0">
                          <a:latin typeface="Arial MT"/>
                          <a:cs typeface="Arial MT"/>
                        </a:rPr>
                        <a:t>Dois</a:t>
                      </a:r>
                      <a:r>
                        <a:rPr sz="95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produtores</a:t>
                      </a:r>
                      <a:r>
                        <a:rPr sz="95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alinhados</a:t>
                      </a:r>
                      <a:r>
                        <a:rPr sz="95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ao</a:t>
                      </a:r>
                      <a:r>
                        <a:rPr sz="95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Ocidente</a:t>
                      </a:r>
                      <a:r>
                        <a:rPr sz="95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com</a:t>
                      </a:r>
                      <a:r>
                        <a:rPr sz="95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operações</a:t>
                      </a:r>
                      <a:r>
                        <a:rPr sz="95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estabelecidas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27305" marB="0">
                    <a:lnL w="6350">
                      <a:solidFill>
                        <a:srgbClr val="4EA72D"/>
                      </a:solidFill>
                      <a:prstDash val="solid"/>
                    </a:lnL>
                    <a:lnT w="12700">
                      <a:solidFill>
                        <a:srgbClr val="FFCA05"/>
                      </a:solidFill>
                      <a:prstDash val="sysDot"/>
                    </a:lnT>
                    <a:lnB w="12700">
                      <a:solidFill>
                        <a:srgbClr val="FFCA05"/>
                      </a:solidFill>
                      <a:prstDash val="sys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76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720">
                        <a:lnSpc>
                          <a:spcPct val="100000"/>
                        </a:lnSpc>
                      </a:pPr>
                      <a:r>
                        <a:rPr sz="1050" b="1" i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Localização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6731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160"/>
                    </a:solidFill>
                  </a:tcPr>
                </a:tc>
                <a:tc>
                  <a:txBody>
                    <a:bodyPr/>
                    <a:lstStyle/>
                    <a:p>
                      <a:pPr marL="854710" indent="-179070">
                        <a:lnSpc>
                          <a:spcPts val="545"/>
                        </a:lnSpc>
                        <a:spcBef>
                          <a:spcPts val="459"/>
                        </a:spcBef>
                        <a:buClr>
                          <a:srgbClr val="FCBC10"/>
                        </a:buClr>
                        <a:buFont typeface="Wingdings"/>
                        <a:buChar char=""/>
                        <a:tabLst>
                          <a:tab pos="854710" algn="l"/>
                        </a:tabLst>
                      </a:pPr>
                      <a:r>
                        <a:rPr sz="950" dirty="0">
                          <a:latin typeface="Arial MT"/>
                          <a:cs typeface="Arial MT"/>
                        </a:rPr>
                        <a:t>Extraído 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predominantemente</a:t>
                      </a:r>
                      <a:r>
                        <a:rPr sz="95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na</a:t>
                      </a:r>
                      <a:r>
                        <a:rPr sz="95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China</a:t>
                      </a:r>
                      <a:r>
                        <a:rPr sz="95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95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em</a:t>
                      </a:r>
                      <a:r>
                        <a:rPr sz="95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Mianmar</a:t>
                      </a:r>
                      <a:endParaRPr sz="950">
                        <a:latin typeface="Arial MT"/>
                        <a:cs typeface="Arial MT"/>
                      </a:endParaRPr>
                    </a:p>
                    <a:p>
                      <a:pPr marL="221615">
                        <a:lnSpc>
                          <a:spcPts val="2270"/>
                        </a:lnSpc>
                        <a:tabLst>
                          <a:tab pos="675640" algn="l"/>
                        </a:tabLst>
                      </a:pPr>
                      <a:r>
                        <a:rPr sz="3600" spc="-75" baseline="-9259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?</a:t>
                      </a:r>
                      <a:r>
                        <a:rPr sz="3600" baseline="-9259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	</a:t>
                      </a:r>
                      <a:r>
                        <a:rPr sz="950" dirty="0">
                          <a:solidFill>
                            <a:srgbClr val="FCBC10"/>
                          </a:solidFill>
                          <a:latin typeface="Wingdings"/>
                          <a:cs typeface="Wingdings"/>
                        </a:rPr>
                        <a:t></a:t>
                      </a:r>
                      <a:r>
                        <a:rPr sz="950" spc="229" dirty="0">
                          <a:solidFill>
                            <a:srgbClr val="FCBC10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O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Brasil</a:t>
                      </a:r>
                      <a:r>
                        <a:rPr sz="95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é</a:t>
                      </a:r>
                      <a:r>
                        <a:rPr sz="95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uma</a:t>
                      </a:r>
                      <a:r>
                        <a:rPr sz="95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jurisdição</a:t>
                      </a:r>
                      <a:r>
                        <a:rPr sz="95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emergente</a:t>
                      </a:r>
                      <a:r>
                        <a:rPr sz="95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com</a:t>
                      </a:r>
                      <a:r>
                        <a:rPr sz="95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pelo</a:t>
                      </a:r>
                      <a:r>
                        <a:rPr sz="95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menos</a:t>
                      </a:r>
                      <a:r>
                        <a:rPr sz="95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4-5</a:t>
                      </a:r>
                      <a:r>
                        <a:rPr sz="95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projetos</a:t>
                      </a:r>
                      <a:r>
                        <a:rPr sz="950" spc="-25" dirty="0">
                          <a:latin typeface="Arial MT"/>
                          <a:cs typeface="Arial MT"/>
                        </a:rPr>
                        <a:t> de</a:t>
                      </a:r>
                      <a:endParaRPr sz="950">
                        <a:latin typeface="Arial MT"/>
                        <a:cs typeface="Arial MT"/>
                      </a:endParaRPr>
                    </a:p>
                    <a:p>
                      <a:pPr marL="855344">
                        <a:lnSpc>
                          <a:spcPts val="1125"/>
                        </a:lnSpc>
                      </a:pPr>
                      <a:r>
                        <a:rPr sz="950" dirty="0">
                          <a:latin typeface="Arial MT"/>
                          <a:cs typeface="Arial MT"/>
                        </a:rPr>
                        <a:t>alta</a:t>
                      </a:r>
                      <a:r>
                        <a:rPr sz="95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qualidade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58419" marB="0">
                    <a:lnR w="6350">
                      <a:solidFill>
                        <a:srgbClr val="4EA72D"/>
                      </a:solidFill>
                      <a:prstDash val="solid"/>
                    </a:lnR>
                    <a:lnT w="12700">
                      <a:solidFill>
                        <a:srgbClr val="FFCA05"/>
                      </a:solidFill>
                      <a:prstDash val="sysDot"/>
                    </a:lnT>
                    <a:lnB w="12700">
                      <a:solidFill>
                        <a:srgbClr val="FFCA05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2400" spc="-50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?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101600" marB="0">
                    <a:lnL w="6350">
                      <a:solidFill>
                        <a:srgbClr val="4EA72D"/>
                      </a:solidFill>
                      <a:prstDash val="solid"/>
                    </a:lnL>
                    <a:lnR w="6350">
                      <a:solidFill>
                        <a:srgbClr val="4EA72D"/>
                      </a:solidFill>
                      <a:prstDash val="solid"/>
                    </a:lnR>
                    <a:lnT w="12700">
                      <a:solidFill>
                        <a:srgbClr val="FFCA05"/>
                      </a:solidFill>
                      <a:prstDash val="sysDot"/>
                    </a:lnT>
                    <a:lnB w="12700">
                      <a:solidFill>
                        <a:srgbClr val="FFCA05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950" dirty="0">
                        <a:latin typeface="Times New Roman"/>
                        <a:cs typeface="Times New Roman"/>
                      </a:endParaRPr>
                    </a:p>
                    <a:p>
                      <a:pPr marL="271145" indent="-179070">
                        <a:lnSpc>
                          <a:spcPct val="100000"/>
                        </a:lnSpc>
                        <a:buClr>
                          <a:srgbClr val="FCBC10"/>
                        </a:buClr>
                        <a:buFont typeface="Wingdings"/>
                        <a:buChar char=""/>
                        <a:tabLst>
                          <a:tab pos="271145" algn="l"/>
                        </a:tabLst>
                      </a:pPr>
                      <a:r>
                        <a:rPr sz="950" dirty="0">
                          <a:latin typeface="Arial MT"/>
                          <a:cs typeface="Arial MT"/>
                        </a:rPr>
                        <a:t>Maioria</a:t>
                      </a:r>
                      <a:r>
                        <a:rPr sz="95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da</a:t>
                      </a:r>
                      <a:r>
                        <a:rPr sz="95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produção</a:t>
                      </a:r>
                      <a:r>
                        <a:rPr sz="95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baseada</a:t>
                      </a:r>
                      <a:r>
                        <a:rPr sz="95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na</a:t>
                      </a:r>
                      <a:r>
                        <a:rPr sz="95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China</a:t>
                      </a:r>
                      <a:endParaRPr sz="950" dirty="0">
                        <a:latin typeface="Arial MT"/>
                        <a:cs typeface="Arial MT"/>
                      </a:endParaRPr>
                    </a:p>
                    <a:p>
                      <a:pPr marL="271145" indent="-179070">
                        <a:lnSpc>
                          <a:spcPct val="100000"/>
                        </a:lnSpc>
                        <a:spcBef>
                          <a:spcPts val="259"/>
                        </a:spcBef>
                        <a:buClr>
                          <a:srgbClr val="FCBC10"/>
                        </a:buClr>
                        <a:buFont typeface="Wingdings"/>
                        <a:buChar char=""/>
                        <a:tabLst>
                          <a:tab pos="271145" algn="l"/>
                        </a:tabLst>
                      </a:pPr>
                      <a:r>
                        <a:rPr sz="950" dirty="0">
                          <a:latin typeface="Arial MT"/>
                          <a:cs typeface="Arial MT"/>
                        </a:rPr>
                        <a:t>Operações</a:t>
                      </a:r>
                      <a:r>
                        <a:rPr sz="95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na</a:t>
                      </a:r>
                      <a:r>
                        <a:rPr sz="95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Austrália</a:t>
                      </a:r>
                      <a:r>
                        <a:rPr sz="95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(Mt</a:t>
                      </a:r>
                      <a:r>
                        <a:rPr sz="95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Weld)</a:t>
                      </a:r>
                      <a:r>
                        <a:rPr sz="95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95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EUA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(Mountain</a:t>
                      </a:r>
                      <a:r>
                        <a:rPr sz="95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0" dirty="0">
                          <a:latin typeface="Arial MT"/>
                          <a:cs typeface="Arial MT"/>
                        </a:rPr>
                        <a:t>Pass)</a:t>
                      </a:r>
                      <a:endParaRPr sz="950" dirty="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6350">
                      <a:solidFill>
                        <a:srgbClr val="4EA72D"/>
                      </a:solidFill>
                      <a:prstDash val="solid"/>
                    </a:lnL>
                    <a:lnT w="12700">
                      <a:solidFill>
                        <a:srgbClr val="FFCA05"/>
                      </a:solidFill>
                      <a:prstDash val="sysDot"/>
                    </a:lnT>
                    <a:lnB w="12700">
                      <a:solidFill>
                        <a:srgbClr val="FFCA05"/>
                      </a:solidFill>
                      <a:prstDash val="sys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EFA38-E66B-F0D8-C0C9-A470D912F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AF96654-102D-4F06-84AD-A488BF044C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6" t="25152" r="15481"/>
          <a:stretch/>
        </p:blipFill>
        <p:spPr>
          <a:xfrm>
            <a:off x="0" y="-65988"/>
            <a:ext cx="12363708" cy="692035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701941F-A23C-A64C-8B78-41D46C750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9925"/>
            <a:ext cx="12192000" cy="1008075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3F0E501-7D2B-94B8-B217-DC6AA654AB79}"/>
              </a:ext>
            </a:extLst>
          </p:cNvPr>
          <p:cNvSpPr/>
          <p:nvPr/>
        </p:nvSpPr>
        <p:spPr>
          <a:xfrm>
            <a:off x="-27160" y="4324351"/>
            <a:ext cx="4170536" cy="690280"/>
          </a:xfrm>
          <a:prstGeom prst="rect">
            <a:avLst/>
          </a:prstGeom>
          <a:solidFill>
            <a:srgbClr val="FF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930F862-6A68-5CDD-E9B5-B8F877E15EFD}"/>
              </a:ext>
            </a:extLst>
          </p:cNvPr>
          <p:cNvSpPr/>
          <p:nvPr/>
        </p:nvSpPr>
        <p:spPr>
          <a:xfrm>
            <a:off x="1" y="5023504"/>
            <a:ext cx="5162549" cy="763290"/>
          </a:xfrm>
          <a:prstGeom prst="rect">
            <a:avLst/>
          </a:prstGeom>
          <a:solidFill>
            <a:srgbClr val="183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27818C5-891A-211A-875B-652F9E9F1AB5}"/>
              </a:ext>
            </a:extLst>
          </p:cNvPr>
          <p:cNvSpPr txBox="1"/>
          <p:nvPr/>
        </p:nvSpPr>
        <p:spPr>
          <a:xfrm>
            <a:off x="784961" y="4308840"/>
            <a:ext cx="4294317" cy="14875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>
                <a:solidFill>
                  <a:srgbClr val="3B4F3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CIT SENAI ITR </a:t>
            </a:r>
          </a:p>
          <a:p>
            <a:pPr>
              <a:spcAft>
                <a:spcPts val="800"/>
              </a:spcAft>
            </a:pPr>
            <a:r>
              <a:rPr lang="pt-BR" sz="1600" b="1">
                <a:solidFill>
                  <a:srgbClr val="3B4F3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Unidade de Demonstração</a:t>
            </a:r>
            <a:endParaRPr lang="pt-BR" sz="1400" b="1">
              <a:solidFill>
                <a:srgbClr val="3B4F3B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pt-BR" sz="24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Capacidade: 100 t/ano</a:t>
            </a:r>
          </a:p>
          <a:p>
            <a:r>
              <a:rPr lang="pt-BR" sz="20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Demanda Brasil: 10.000 t/ano</a:t>
            </a:r>
            <a:endParaRPr lang="pt-BR" sz="1200" b="1">
              <a:solidFill>
                <a:srgbClr val="009500"/>
              </a:solidFill>
              <a:latin typeface="Arial Bold"/>
              <a:cs typeface="Arial" panose="020B0604020202020204" pitchFamily="34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2BCE24C-EDDE-9545-D504-DF8A1E1F4F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90855" cy="124433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A8C0A31-3F14-5977-1F80-0EA5F89C91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8724" y="4365523"/>
            <a:ext cx="3237463" cy="334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7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0B5F577-0D1F-07F2-F2B1-A6965FE11B7C}"/>
              </a:ext>
            </a:extLst>
          </p:cNvPr>
          <p:cNvSpPr/>
          <p:nvPr/>
        </p:nvSpPr>
        <p:spPr>
          <a:xfrm>
            <a:off x="0" y="553789"/>
            <a:ext cx="3154261" cy="570675"/>
          </a:xfrm>
          <a:prstGeom prst="rect">
            <a:avLst/>
          </a:prstGeom>
          <a:solidFill>
            <a:srgbClr val="FF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FE9224F-8B0B-C126-56D7-1167E0B4F42E}"/>
              </a:ext>
            </a:extLst>
          </p:cNvPr>
          <p:cNvSpPr txBox="1"/>
          <p:nvPr/>
        </p:nvSpPr>
        <p:spPr>
          <a:xfrm>
            <a:off x="525720" y="577516"/>
            <a:ext cx="2102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err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MagBRAS</a:t>
            </a:r>
            <a:endParaRPr lang="pt-BR" sz="2800" b="1">
              <a:solidFill>
                <a:srgbClr val="0095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033F0552-D4D1-9FA1-2733-D97550B9360D}"/>
              </a:ext>
            </a:extLst>
          </p:cNvPr>
          <p:cNvGraphicFramePr/>
          <p:nvPr/>
        </p:nvGraphicFramePr>
        <p:xfrm>
          <a:off x="5338618" y="35021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m 4" descr="Ícone&#10;&#10;O conteúdo gerado por IA pode estar incorreto.">
            <a:extLst>
              <a:ext uri="{FF2B5EF4-FFF2-40B4-BE49-F238E27FC236}">
                <a16:creationId xmlns:a16="http://schemas.microsoft.com/office/drawing/2014/main" id="{D262E051-79C5-BC4B-34F1-0807607A48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217" y="705512"/>
            <a:ext cx="909423" cy="873575"/>
          </a:xfrm>
          <a:prstGeom prst="rect">
            <a:avLst/>
          </a:prstGeom>
        </p:spPr>
      </p:pic>
      <p:pic>
        <p:nvPicPr>
          <p:cNvPr id="9" name="Imagem 8" descr="Forma&#10;&#10;O conteúdo gerado por IA pode estar incorreto.">
            <a:extLst>
              <a:ext uri="{FF2B5EF4-FFF2-40B4-BE49-F238E27FC236}">
                <a16:creationId xmlns:a16="http://schemas.microsoft.com/office/drawing/2014/main" id="{9220BEFB-3DEC-58F3-C3BF-3B3F92454E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148" y="553789"/>
            <a:ext cx="909423" cy="1007631"/>
          </a:xfrm>
          <a:prstGeom prst="rect">
            <a:avLst/>
          </a:prstGeom>
        </p:spPr>
      </p:pic>
      <p:sp>
        <p:nvSpPr>
          <p:cNvPr id="28" name="Rectangle 1">
            <a:extLst>
              <a:ext uri="{FF2B5EF4-FFF2-40B4-BE49-F238E27FC236}">
                <a16:creationId xmlns:a16="http://schemas.microsoft.com/office/drawing/2014/main" id="{92ED12EB-0BF4-6D44-18FF-0B8767681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33" y="1569987"/>
            <a:ext cx="6341269" cy="406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algn="just" fontAlgn="base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alt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pt-BR" altLang="pt-BR" b="1" dirty="0">
                <a:solidFill>
                  <a:schemeClr val="bg1"/>
                </a:solidFill>
                <a:highlight>
                  <a:srgbClr val="FFAA00"/>
                </a:highlight>
                <a:latin typeface="Arial"/>
                <a:cs typeface="Arial"/>
              </a:rPr>
              <a:t>O que é:</a:t>
            </a:r>
            <a:r>
              <a:rPr lang="pt-BR" altLang="pt-BR" b="1" dirty="0">
                <a:latin typeface="Arial"/>
                <a:cs typeface="Arial"/>
              </a:rPr>
              <a:t> </a:t>
            </a:r>
            <a:r>
              <a:rPr lang="pt-BR" altLang="pt-BR" dirty="0">
                <a:latin typeface="Arial"/>
                <a:cs typeface="Arial"/>
              </a:rPr>
              <a:t>Demonstrador industrial para produção de </a:t>
            </a:r>
            <a:r>
              <a:rPr lang="pt-BR" altLang="pt-BR" b="1" dirty="0">
                <a:latin typeface="Arial"/>
                <a:cs typeface="Arial"/>
              </a:rPr>
              <a:t>ímãs permanentes de </a:t>
            </a:r>
            <a:r>
              <a:rPr lang="pt-BR" altLang="pt-BR" b="1" dirty="0" err="1">
                <a:latin typeface="Arial"/>
                <a:cs typeface="Arial"/>
              </a:rPr>
              <a:t>NdFeB</a:t>
            </a:r>
            <a:r>
              <a:rPr lang="pt-BR" altLang="pt-BR" dirty="0">
                <a:latin typeface="Arial"/>
                <a:cs typeface="Arial"/>
              </a:rPr>
              <a:t> no Brasil – </a:t>
            </a:r>
            <a:r>
              <a:rPr lang="pt-BR" altLang="pt-BR" b="1" dirty="0">
                <a:latin typeface="Arial"/>
                <a:cs typeface="Arial"/>
              </a:rPr>
              <a:t>1º </a:t>
            </a:r>
            <a:r>
              <a:rPr lang="pt-BR" altLang="pt-BR" dirty="0">
                <a:latin typeface="Arial"/>
                <a:cs typeface="Arial"/>
              </a:rPr>
              <a:t>laboratório-fábrica de </a:t>
            </a:r>
            <a:r>
              <a:rPr lang="pt-BR" altLang="pt-BR" b="1" dirty="0">
                <a:latin typeface="Arial"/>
                <a:cs typeface="Arial"/>
              </a:rPr>
              <a:t>ímãs de terras raras </a:t>
            </a:r>
            <a:r>
              <a:rPr lang="pt-BR" altLang="pt-BR" dirty="0">
                <a:latin typeface="Arial"/>
                <a:cs typeface="Arial"/>
              </a:rPr>
              <a:t>do hemisfério sul.</a:t>
            </a:r>
          </a:p>
          <a:p>
            <a:pPr marL="285750" marR="0" lvl="0" indent="-285750" algn="just" fontAlgn="base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pt-BR" altLang="pt-BR" b="1" dirty="0">
                <a:solidFill>
                  <a:schemeClr val="bg1"/>
                </a:solidFill>
                <a:highlight>
                  <a:srgbClr val="FFAA00"/>
                </a:highlight>
                <a:latin typeface="Arial"/>
                <a:cs typeface="Arial"/>
              </a:rPr>
              <a:t>Parcerias</a:t>
            </a:r>
            <a:r>
              <a:rPr lang="pt-BR" altLang="pt-BR" b="1" dirty="0">
                <a:latin typeface="Arial"/>
                <a:cs typeface="Arial"/>
              </a:rPr>
              <a:t>: </a:t>
            </a:r>
            <a:r>
              <a:rPr lang="pt-BR" altLang="pt-BR" dirty="0">
                <a:latin typeface="Arial"/>
                <a:cs typeface="Arial"/>
              </a:rPr>
              <a:t>Consórcio com 38 organizações (WEG, Stellantis, Vale, startups, </a:t>
            </a:r>
            <a:r>
              <a:rPr lang="pt-BR" altLang="pt-BR" dirty="0" err="1">
                <a:latin typeface="Arial"/>
                <a:cs typeface="Arial"/>
              </a:rPr>
              <a:t>ICTs</a:t>
            </a:r>
            <a:r>
              <a:rPr lang="pt-BR" altLang="pt-BR" dirty="0">
                <a:latin typeface="Arial"/>
                <a:cs typeface="Arial"/>
              </a:rPr>
              <a:t> e universidades).</a:t>
            </a:r>
          </a:p>
          <a:p>
            <a:pPr marL="285750" marR="0" lvl="0" indent="-285750" algn="just" fontAlgn="base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pt-BR" altLang="pt-BR" dirty="0">
                <a:latin typeface="Arial"/>
                <a:cs typeface="Arial"/>
              </a:rPr>
              <a:t> </a:t>
            </a:r>
            <a:r>
              <a:rPr lang="pt-BR" altLang="pt-BR" b="1" dirty="0">
                <a:solidFill>
                  <a:schemeClr val="bg1"/>
                </a:solidFill>
                <a:highlight>
                  <a:srgbClr val="FFAA00"/>
                </a:highlight>
                <a:latin typeface="Arial"/>
                <a:cs typeface="Arial"/>
              </a:rPr>
              <a:t>Objetivo</a:t>
            </a:r>
            <a:r>
              <a:rPr lang="pt-BR" altLang="pt-BR" b="1" dirty="0">
                <a:latin typeface="Arial"/>
                <a:cs typeface="Arial"/>
              </a:rPr>
              <a:t>: </a:t>
            </a:r>
            <a:r>
              <a:rPr lang="pt-BR" altLang="pt-BR" dirty="0">
                <a:latin typeface="Arial"/>
                <a:cs typeface="Arial"/>
              </a:rPr>
              <a:t>Desenvolver </a:t>
            </a:r>
            <a:r>
              <a:rPr lang="pt-BR" altLang="pt-BR" b="1" dirty="0">
                <a:solidFill>
                  <a:srgbClr val="FFA800"/>
                </a:solidFill>
                <a:latin typeface="Arial"/>
                <a:cs typeface="Arial"/>
              </a:rPr>
              <a:t>cadeia nacional de ímãs </a:t>
            </a:r>
            <a:r>
              <a:rPr lang="pt-BR" altLang="pt-BR" dirty="0">
                <a:latin typeface="Arial"/>
                <a:cs typeface="Arial"/>
              </a:rPr>
              <a:t>e impulsionar </a:t>
            </a:r>
            <a:r>
              <a:rPr lang="pt-BR" altLang="pt-BR" b="1" dirty="0">
                <a:latin typeface="Arial"/>
                <a:cs typeface="Arial"/>
              </a:rPr>
              <a:t>setores </a:t>
            </a:r>
            <a:r>
              <a:rPr lang="pt-BR" altLang="pt-BR" dirty="0">
                <a:latin typeface="Arial"/>
                <a:cs typeface="Arial"/>
              </a:rPr>
              <a:t>estratégicos (</a:t>
            </a:r>
            <a:r>
              <a:rPr lang="pt-BR" altLang="pt-BR" b="1" dirty="0">
                <a:latin typeface="Arial"/>
                <a:cs typeface="Arial"/>
              </a:rPr>
              <a:t>mobilidade elétrica, energia renovável</a:t>
            </a:r>
            <a:r>
              <a:rPr lang="pt-BR" altLang="pt-BR" dirty="0">
                <a:latin typeface="Arial"/>
                <a:cs typeface="Arial"/>
              </a:rPr>
              <a:t>, eletrônicos e defesa).</a:t>
            </a:r>
          </a:p>
          <a:p>
            <a:pPr marL="285750" marR="0" lvl="0" indent="-285750" algn="just" fontAlgn="base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pt-BR" altLang="pt-BR" b="1" dirty="0">
                <a:solidFill>
                  <a:schemeClr val="bg1"/>
                </a:solidFill>
                <a:highlight>
                  <a:srgbClr val="FFAA00"/>
                </a:highlight>
                <a:latin typeface="Arial"/>
                <a:cs typeface="Arial"/>
              </a:rPr>
              <a:t>Investimento</a:t>
            </a:r>
            <a:r>
              <a:rPr lang="pt-BR" altLang="pt-BR" b="1" dirty="0">
                <a:latin typeface="Arial"/>
                <a:cs typeface="Arial"/>
              </a:rPr>
              <a:t>: R$ 73 milhões </a:t>
            </a:r>
            <a:r>
              <a:rPr lang="pt-BR" altLang="pt-BR" dirty="0">
                <a:latin typeface="Arial"/>
                <a:cs typeface="Arial"/>
              </a:rPr>
              <a:t>(</a:t>
            </a:r>
            <a:r>
              <a:rPr lang="pt-BR" altLang="pt-BR" b="1" dirty="0">
                <a:solidFill>
                  <a:srgbClr val="FFA800"/>
                </a:solidFill>
                <a:latin typeface="Arial"/>
                <a:cs typeface="Arial"/>
              </a:rPr>
              <a:t>Programa Mover</a:t>
            </a:r>
            <a:r>
              <a:rPr lang="pt-BR" altLang="pt-BR" dirty="0">
                <a:latin typeface="Arial"/>
                <a:cs typeface="Arial"/>
              </a:rPr>
              <a:t>); coordenação pelo SENAI/</a:t>
            </a:r>
            <a:r>
              <a:rPr lang="pt-BR" altLang="pt-BR" dirty="0" err="1">
                <a:latin typeface="Arial"/>
                <a:cs typeface="Arial"/>
              </a:rPr>
              <a:t>Fundep</a:t>
            </a:r>
            <a:r>
              <a:rPr lang="pt-BR" altLang="pt-BR" dirty="0">
                <a:latin typeface="Arial"/>
                <a:cs typeface="Arial"/>
              </a:rPr>
              <a:t>, com apoio do governo federal.</a:t>
            </a: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197C6503-0CFF-F3B1-346E-826700F3E0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30964" y="61499"/>
            <a:ext cx="1411023" cy="1288026"/>
          </a:xfrm>
          <a:prstGeom prst="rect">
            <a:avLst/>
          </a:prstGeom>
        </p:spPr>
      </p:pic>
      <p:sp>
        <p:nvSpPr>
          <p:cNvPr id="33" name="Freeform 21">
            <a:extLst>
              <a:ext uri="{FF2B5EF4-FFF2-40B4-BE49-F238E27FC236}">
                <a16:creationId xmlns:a16="http://schemas.microsoft.com/office/drawing/2014/main" id="{C570518E-75CD-FA04-8D88-C38D82408D0A}"/>
              </a:ext>
            </a:extLst>
          </p:cNvPr>
          <p:cNvSpPr/>
          <p:nvPr/>
        </p:nvSpPr>
        <p:spPr>
          <a:xfrm>
            <a:off x="9045144" y="5069459"/>
            <a:ext cx="714948" cy="699420"/>
          </a:xfrm>
          <a:custGeom>
            <a:avLst/>
            <a:gdLst/>
            <a:ahLst/>
            <a:cxnLst/>
            <a:rect l="l" t="t" r="r" b="b"/>
            <a:pathLst>
              <a:path w="1000476" h="1000476">
                <a:moveTo>
                  <a:pt x="0" y="0"/>
                </a:moveTo>
                <a:lnTo>
                  <a:pt x="1000476" y="0"/>
                </a:lnTo>
                <a:lnTo>
                  <a:pt x="1000476" y="1000476"/>
                </a:lnTo>
                <a:lnTo>
                  <a:pt x="0" y="10004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149"/>
          </a:p>
        </p:txBody>
      </p:sp>
      <p:pic>
        <p:nvPicPr>
          <p:cNvPr id="37" name="Imagem 36" descr="Forma&#10;&#10;O conteúdo gerado por IA pode estar incorreto.">
            <a:extLst>
              <a:ext uri="{FF2B5EF4-FFF2-40B4-BE49-F238E27FC236}">
                <a16:creationId xmlns:a16="http://schemas.microsoft.com/office/drawing/2014/main" id="{A8D6090B-5097-8116-8203-0ECA0361FEB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480" y="3337090"/>
            <a:ext cx="835378" cy="835378"/>
          </a:xfrm>
          <a:prstGeom prst="rect">
            <a:avLst/>
          </a:prstGeom>
        </p:spPr>
      </p:pic>
      <p:pic>
        <p:nvPicPr>
          <p:cNvPr id="39" name="Imagem 38" descr="Fundo preto com letras brancas&#10;&#10;O conteúdo gerado por IA pode estar incorreto.">
            <a:extLst>
              <a:ext uri="{FF2B5EF4-FFF2-40B4-BE49-F238E27FC236}">
                <a16:creationId xmlns:a16="http://schemas.microsoft.com/office/drawing/2014/main" id="{549C5E3D-103F-06B6-5088-98DD6DA04D4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29568">
            <a:off x="11213769" y="3477651"/>
            <a:ext cx="845411" cy="85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8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8">
            <a:extLst>
              <a:ext uri="{FF2B5EF4-FFF2-40B4-BE49-F238E27FC236}">
                <a16:creationId xmlns:a16="http://schemas.microsoft.com/office/drawing/2014/main" id="{A96EE86F-EB7A-C737-9E60-2EF401EB9A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"/>
          </a:blip>
          <a:stretch>
            <a:fillRect/>
          </a:stretch>
        </p:blipFill>
        <p:spPr>
          <a:xfrm>
            <a:off x="5835395" y="311584"/>
            <a:ext cx="6063763" cy="5303711"/>
          </a:xfrm>
          <a:prstGeom prst="rect">
            <a:avLst/>
          </a:prstGeom>
        </p:spPr>
      </p:pic>
      <p:sp>
        <p:nvSpPr>
          <p:cNvPr id="32" name="Retângulo 31">
            <a:extLst>
              <a:ext uri="{FF2B5EF4-FFF2-40B4-BE49-F238E27FC236}">
                <a16:creationId xmlns:a16="http://schemas.microsoft.com/office/drawing/2014/main" id="{D8F7B2DB-9EB7-A767-2AE1-E6DED0D0F615}"/>
              </a:ext>
            </a:extLst>
          </p:cNvPr>
          <p:cNvSpPr/>
          <p:nvPr/>
        </p:nvSpPr>
        <p:spPr>
          <a:xfrm>
            <a:off x="257067" y="3211303"/>
            <a:ext cx="281759" cy="3342914"/>
          </a:xfrm>
          <a:prstGeom prst="rect">
            <a:avLst/>
          </a:prstGeom>
          <a:solidFill>
            <a:srgbClr val="FFAA00"/>
          </a:solidFill>
          <a:ln>
            <a:noFill/>
          </a:ln>
        </p:spPr>
        <p:txBody>
          <a:bodyPr spcFirstLastPara="1" wrap="square" lIns="2526188" tIns="71263" rIns="142567" bIns="71263" anchor="ctr" anchorCtr="0">
            <a:noAutofit/>
          </a:bodyPr>
          <a:lstStyle>
            <a:defPPr>
              <a:defRPr lang="pt-BR"/>
            </a:defPPr>
            <a:lvl1pPr marL="0" algn="l" defTabSz="1428293" rtl="0" eaLnBrk="1" latinLnBrk="0" hangingPunct="1">
              <a:defRPr sz="2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146" algn="l" defTabSz="1428293" rtl="0" eaLnBrk="1" latinLnBrk="0" hangingPunct="1">
              <a:defRPr sz="2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28293" algn="l" defTabSz="1428293" rtl="0" eaLnBrk="1" latinLnBrk="0" hangingPunct="1">
              <a:defRPr sz="2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42439" algn="l" defTabSz="1428293" rtl="0" eaLnBrk="1" latinLnBrk="0" hangingPunct="1">
              <a:defRPr sz="2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56586" algn="l" defTabSz="1428293" rtl="0" eaLnBrk="1" latinLnBrk="0" hangingPunct="1">
              <a:defRPr sz="2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0732" algn="l" defTabSz="1428293" rtl="0" eaLnBrk="1" latinLnBrk="0" hangingPunct="1">
              <a:defRPr sz="2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84878" algn="l" defTabSz="1428293" rtl="0" eaLnBrk="1" latinLnBrk="0" hangingPunct="1">
              <a:defRPr sz="2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99025" algn="l" defTabSz="1428293" rtl="0" eaLnBrk="1" latinLnBrk="0" hangingPunct="1">
              <a:defRPr sz="2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13171" algn="l" defTabSz="1428293" rtl="0" eaLnBrk="1" latinLnBrk="0" hangingPunct="1">
              <a:defRPr sz="2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3743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34821F02-5A20-E6EC-745D-C647AC1CA114}"/>
              </a:ext>
            </a:extLst>
          </p:cNvPr>
          <p:cNvSpPr/>
          <p:nvPr/>
        </p:nvSpPr>
        <p:spPr>
          <a:xfrm>
            <a:off x="356891" y="3342645"/>
            <a:ext cx="11277326" cy="31015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160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3F82DCF2-927C-2A7E-3B5F-AA5AB95E9724}"/>
              </a:ext>
            </a:extLst>
          </p:cNvPr>
          <p:cNvSpPr/>
          <p:nvPr/>
        </p:nvSpPr>
        <p:spPr>
          <a:xfrm>
            <a:off x="0" y="250134"/>
            <a:ext cx="8067675" cy="608950"/>
          </a:xfrm>
          <a:prstGeom prst="rect">
            <a:avLst/>
          </a:prstGeom>
          <a:solidFill>
            <a:srgbClr val="163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EF7D7D"/>
              </a:solidFill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99872" y="303783"/>
            <a:ext cx="3157728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pc="-10" dirty="0">
                <a:solidFill>
                  <a:schemeClr val="bg1"/>
                </a:solidFill>
                <a:latin typeface="Arial Black" panose="020B0A04020102020204" pitchFamily="34" charset="0"/>
              </a:rPr>
              <a:t>DESAFIOS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45935" y="912733"/>
            <a:ext cx="8291830" cy="2284730"/>
          </a:xfrm>
          <a:prstGeom prst="rect">
            <a:avLst/>
          </a:prstGeom>
        </p:spPr>
        <p:txBody>
          <a:bodyPr vert="horz" wrap="square" lIns="0" tIns="170180" rIns="0" bIns="0" rtlCol="0">
            <a:spAutoFit/>
          </a:bodyPr>
          <a:lstStyle/>
          <a:p>
            <a:pPr marL="2649220">
              <a:lnSpc>
                <a:spcPct val="100000"/>
              </a:lnSpc>
              <a:spcBef>
                <a:spcPts val="1340"/>
              </a:spcBef>
            </a:pPr>
            <a:r>
              <a:rPr lang="pt-BR" sz="2400" b="1" i="1" dirty="0">
                <a:solidFill>
                  <a:schemeClr val="tx1"/>
                </a:solidFill>
                <a:latin typeface="Arial"/>
                <a:cs typeface="Arial"/>
              </a:rPr>
              <a:t>Sem minério não Indústria Mineral </a:t>
            </a:r>
            <a:endParaRPr sz="2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830"/>
              </a:spcBef>
              <a:buChar char="•"/>
              <a:tabLst>
                <a:tab pos="240665" algn="l"/>
              </a:tabLst>
            </a:pP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Previsibilidade</a:t>
            </a:r>
            <a:r>
              <a:rPr sz="1600" spc="-2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no</a:t>
            </a:r>
            <a:r>
              <a:rPr sz="1600" spc="-10" dirty="0">
                <a:solidFill>
                  <a:schemeClr val="tx1"/>
                </a:solidFill>
                <a:latin typeface="Arial MT"/>
                <a:cs typeface="Arial MT"/>
              </a:rPr>
              <a:t> Licenciamento</a:t>
            </a:r>
            <a:r>
              <a:rPr sz="1600" spc="-10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chemeClr val="tx1"/>
                </a:solidFill>
                <a:latin typeface="Arial MT"/>
                <a:cs typeface="Arial MT"/>
              </a:rPr>
              <a:t>Ambiental</a:t>
            </a:r>
            <a:endParaRPr sz="1600" dirty="0">
              <a:solidFill>
                <a:schemeClr val="tx1"/>
              </a:solidFill>
              <a:latin typeface="Arial MT"/>
              <a:cs typeface="Arial MT"/>
            </a:endParaRPr>
          </a:p>
          <a:p>
            <a:pPr marL="240665" indent="-227965">
              <a:lnSpc>
                <a:spcPct val="100000"/>
              </a:lnSpc>
              <a:spcBef>
                <a:spcPts val="810"/>
              </a:spcBef>
              <a:buChar char="•"/>
              <a:tabLst>
                <a:tab pos="240665" algn="l"/>
              </a:tabLst>
            </a:pP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Financiamento</a:t>
            </a:r>
            <a:r>
              <a:rPr sz="1600" spc="-40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de</a:t>
            </a:r>
            <a:r>
              <a:rPr sz="1600" spc="-3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Projetos</a:t>
            </a:r>
            <a:r>
              <a:rPr sz="1600" spc="-2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no</a:t>
            </a:r>
            <a:r>
              <a:rPr sz="1600" spc="-30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Brasil</a:t>
            </a:r>
            <a:r>
              <a:rPr sz="1600" spc="-40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–</a:t>
            </a:r>
            <a:r>
              <a:rPr sz="1600" spc="-2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Mercado/BNDES/</a:t>
            </a:r>
            <a:r>
              <a:rPr sz="1600" spc="-3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chemeClr val="tx1"/>
                </a:solidFill>
                <a:latin typeface="Arial MT"/>
                <a:cs typeface="Arial MT"/>
              </a:rPr>
              <a:t>Garantias/Offtakes</a:t>
            </a:r>
            <a:endParaRPr sz="1600" dirty="0">
              <a:solidFill>
                <a:schemeClr val="tx1"/>
              </a:solidFill>
              <a:latin typeface="Arial MT"/>
              <a:cs typeface="Arial MT"/>
            </a:endParaRPr>
          </a:p>
          <a:p>
            <a:pPr marL="240665" indent="-227965">
              <a:lnSpc>
                <a:spcPct val="100000"/>
              </a:lnSpc>
              <a:spcBef>
                <a:spcPts val="805"/>
              </a:spcBef>
              <a:buChar char="•"/>
              <a:tabLst>
                <a:tab pos="240665" algn="l"/>
              </a:tabLst>
            </a:pP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Política</a:t>
            </a:r>
            <a:r>
              <a:rPr sz="1600" spc="-50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Pública</a:t>
            </a:r>
            <a:r>
              <a:rPr sz="1600" spc="-5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–Apoio</a:t>
            </a:r>
            <a:r>
              <a:rPr sz="1600" spc="-60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 err="1">
                <a:solidFill>
                  <a:schemeClr val="tx1"/>
                </a:solidFill>
                <a:latin typeface="Arial MT"/>
                <a:cs typeface="Arial MT"/>
              </a:rPr>
              <a:t>Governamental</a:t>
            </a:r>
            <a:r>
              <a:rPr sz="1600" spc="-3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chemeClr val="tx1"/>
                </a:solidFill>
                <a:latin typeface="Arial MT"/>
                <a:cs typeface="Arial MT"/>
              </a:rPr>
              <a:t>(</a:t>
            </a:r>
            <a:r>
              <a:rPr lang="pt-BR" sz="1600" spc="-10" dirty="0" err="1">
                <a:solidFill>
                  <a:schemeClr val="tx1"/>
                </a:solidFill>
                <a:latin typeface="Arial MT"/>
                <a:cs typeface="Arial MT"/>
              </a:rPr>
              <a:t>Ex</a:t>
            </a:r>
            <a:r>
              <a:rPr lang="pt-BR" sz="1600" spc="-10" dirty="0">
                <a:solidFill>
                  <a:schemeClr val="tx1"/>
                </a:solidFill>
                <a:latin typeface="Arial MT"/>
                <a:cs typeface="Arial MT"/>
              </a:rPr>
              <a:t>: </a:t>
            </a:r>
            <a:r>
              <a:rPr sz="1600" spc="-10" dirty="0" err="1">
                <a:solidFill>
                  <a:schemeClr val="tx1"/>
                </a:solidFill>
                <a:latin typeface="Arial MT"/>
                <a:cs typeface="Arial MT"/>
              </a:rPr>
              <a:t>Austrália</a:t>
            </a:r>
            <a:r>
              <a:rPr sz="1600" spc="-10" dirty="0">
                <a:solidFill>
                  <a:schemeClr val="tx1"/>
                </a:solidFill>
                <a:latin typeface="Arial MT"/>
                <a:cs typeface="Arial MT"/>
              </a:rPr>
              <a:t>/</a:t>
            </a:r>
            <a:r>
              <a:rPr sz="1400" spc="-10" dirty="0">
                <a:solidFill>
                  <a:schemeClr val="tx1"/>
                </a:solidFill>
                <a:latin typeface="Arial MT"/>
                <a:cs typeface="Arial MT"/>
              </a:rPr>
              <a:t>USA</a:t>
            </a:r>
            <a:r>
              <a:rPr sz="1600" spc="-10" dirty="0">
                <a:solidFill>
                  <a:schemeClr val="tx1"/>
                </a:solidFill>
                <a:latin typeface="Arial MT"/>
                <a:cs typeface="Arial MT"/>
              </a:rPr>
              <a:t>)</a:t>
            </a:r>
            <a:endParaRPr sz="1600" dirty="0">
              <a:solidFill>
                <a:schemeClr val="tx1"/>
              </a:solidFill>
              <a:latin typeface="Arial MT"/>
              <a:cs typeface="Arial MT"/>
            </a:endParaRPr>
          </a:p>
          <a:p>
            <a:pPr marL="240665" indent="-227965">
              <a:lnSpc>
                <a:spcPct val="100000"/>
              </a:lnSpc>
              <a:spcBef>
                <a:spcPts val="810"/>
              </a:spcBef>
              <a:buChar char="•"/>
              <a:tabLst>
                <a:tab pos="240665" algn="l"/>
              </a:tabLst>
            </a:pP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Desenvolvimento</a:t>
            </a:r>
            <a:r>
              <a:rPr sz="1600" spc="-5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da</a:t>
            </a:r>
            <a:r>
              <a:rPr sz="1600" spc="-40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 err="1">
                <a:solidFill>
                  <a:schemeClr val="tx1"/>
                </a:solidFill>
                <a:latin typeface="Arial MT"/>
                <a:cs typeface="Arial MT"/>
              </a:rPr>
              <a:t>cadeia</a:t>
            </a:r>
            <a:r>
              <a:rPr sz="1600" spc="-5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 err="1">
                <a:solidFill>
                  <a:schemeClr val="tx1"/>
                </a:solidFill>
                <a:latin typeface="Arial MT"/>
                <a:cs typeface="Arial MT"/>
              </a:rPr>
              <a:t>industria</a:t>
            </a:r>
            <a:r>
              <a:rPr lang="pt-BR" sz="1600" dirty="0">
                <a:solidFill>
                  <a:schemeClr val="tx1"/>
                </a:solidFill>
                <a:latin typeface="Arial MT"/>
                <a:cs typeface="Arial MT"/>
              </a:rPr>
              <a:t>l</a:t>
            </a:r>
            <a:r>
              <a:rPr sz="1600" spc="-40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–</a:t>
            </a:r>
            <a:r>
              <a:rPr sz="1600" spc="-4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Separação,</a:t>
            </a:r>
            <a:r>
              <a:rPr sz="1600" spc="-4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Metalização,</a:t>
            </a:r>
            <a:r>
              <a:rPr sz="1600" spc="-40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chemeClr val="tx1"/>
                </a:solidFill>
                <a:latin typeface="Arial MT"/>
                <a:cs typeface="Arial MT"/>
              </a:rPr>
              <a:t>Produtos</a:t>
            </a:r>
            <a:endParaRPr sz="1600" dirty="0">
              <a:solidFill>
                <a:schemeClr val="tx1"/>
              </a:solidFill>
              <a:latin typeface="Arial MT"/>
              <a:cs typeface="Arial MT"/>
            </a:endParaRPr>
          </a:p>
          <a:p>
            <a:pPr marL="240665" indent="-227965">
              <a:lnSpc>
                <a:spcPct val="100000"/>
              </a:lnSpc>
              <a:spcBef>
                <a:spcPts val="810"/>
              </a:spcBef>
              <a:buChar char="•"/>
              <a:tabLst>
                <a:tab pos="240665" algn="l"/>
              </a:tabLst>
            </a:pP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Equilíbrio</a:t>
            </a:r>
            <a:r>
              <a:rPr sz="1600" spc="-50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entre</a:t>
            </a:r>
            <a:r>
              <a:rPr sz="1600" spc="-2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exportação</a:t>
            </a:r>
            <a:r>
              <a:rPr sz="1600" spc="-50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MT"/>
                <a:cs typeface="Arial MT"/>
              </a:rPr>
              <a:t>e</a:t>
            </a:r>
            <a:r>
              <a:rPr sz="1600" spc="-3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chemeClr val="tx1"/>
                </a:solidFill>
                <a:latin typeface="Arial MT"/>
                <a:cs typeface="Arial MT"/>
              </a:rPr>
              <a:t>industrialização</a:t>
            </a:r>
            <a:endParaRPr sz="1600" dirty="0">
              <a:solidFill>
                <a:schemeClr val="tx1"/>
              </a:solidFill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556242" y="5859779"/>
            <a:ext cx="175895" cy="448945"/>
          </a:xfrm>
          <a:custGeom>
            <a:avLst/>
            <a:gdLst/>
            <a:ahLst/>
            <a:cxnLst/>
            <a:rect l="l" t="t" r="r" b="b"/>
            <a:pathLst>
              <a:path w="175895" h="448945">
                <a:moveTo>
                  <a:pt x="0" y="0"/>
                </a:moveTo>
                <a:lnTo>
                  <a:pt x="0" y="448729"/>
                </a:lnTo>
                <a:lnTo>
                  <a:pt x="175514" y="224370"/>
                </a:lnTo>
                <a:lnTo>
                  <a:pt x="0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687818" y="5854446"/>
            <a:ext cx="175895" cy="448945"/>
          </a:xfrm>
          <a:custGeom>
            <a:avLst/>
            <a:gdLst/>
            <a:ahLst/>
            <a:cxnLst/>
            <a:rect l="l" t="t" r="r" b="b"/>
            <a:pathLst>
              <a:path w="175895" h="448945">
                <a:moveTo>
                  <a:pt x="0" y="0"/>
                </a:moveTo>
                <a:lnTo>
                  <a:pt x="0" y="448729"/>
                </a:lnTo>
                <a:lnTo>
                  <a:pt x="175514" y="224370"/>
                </a:lnTo>
                <a:lnTo>
                  <a:pt x="0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835396" y="5854446"/>
            <a:ext cx="175895" cy="448945"/>
          </a:xfrm>
          <a:custGeom>
            <a:avLst/>
            <a:gdLst/>
            <a:ahLst/>
            <a:cxnLst/>
            <a:rect l="l" t="t" r="r" b="b"/>
            <a:pathLst>
              <a:path w="175895" h="448945">
                <a:moveTo>
                  <a:pt x="0" y="0"/>
                </a:moveTo>
                <a:lnTo>
                  <a:pt x="0" y="448729"/>
                </a:lnTo>
                <a:lnTo>
                  <a:pt x="175514" y="224370"/>
                </a:lnTo>
                <a:lnTo>
                  <a:pt x="0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998214" y="5854446"/>
            <a:ext cx="175260" cy="448945"/>
          </a:xfrm>
          <a:custGeom>
            <a:avLst/>
            <a:gdLst/>
            <a:ahLst/>
            <a:cxnLst/>
            <a:rect l="l" t="t" r="r" b="b"/>
            <a:pathLst>
              <a:path w="175260" h="448945">
                <a:moveTo>
                  <a:pt x="0" y="0"/>
                </a:moveTo>
                <a:lnTo>
                  <a:pt x="0" y="448729"/>
                </a:lnTo>
                <a:lnTo>
                  <a:pt x="174752" y="224370"/>
                </a:lnTo>
                <a:lnTo>
                  <a:pt x="0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154173" y="5854446"/>
            <a:ext cx="175260" cy="448945"/>
          </a:xfrm>
          <a:custGeom>
            <a:avLst/>
            <a:gdLst/>
            <a:ahLst/>
            <a:cxnLst/>
            <a:rect l="l" t="t" r="r" b="b"/>
            <a:pathLst>
              <a:path w="175260" h="448945">
                <a:moveTo>
                  <a:pt x="0" y="0"/>
                </a:moveTo>
                <a:lnTo>
                  <a:pt x="0" y="448729"/>
                </a:lnTo>
                <a:lnTo>
                  <a:pt x="174752" y="224370"/>
                </a:lnTo>
                <a:lnTo>
                  <a:pt x="0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13231" y="3606507"/>
            <a:ext cx="654685" cy="2193290"/>
          </a:xfrm>
          <a:custGeom>
            <a:avLst/>
            <a:gdLst/>
            <a:ahLst/>
            <a:cxnLst/>
            <a:rect l="l" t="t" r="r" b="b"/>
            <a:pathLst>
              <a:path w="654685" h="2193290">
                <a:moveTo>
                  <a:pt x="654557" y="0"/>
                </a:moveTo>
                <a:lnTo>
                  <a:pt x="0" y="0"/>
                </a:lnTo>
                <a:lnTo>
                  <a:pt x="0" y="2192782"/>
                </a:lnTo>
                <a:lnTo>
                  <a:pt x="654557" y="2192782"/>
                </a:lnTo>
                <a:lnTo>
                  <a:pt x="654557" y="0"/>
                </a:lnTo>
                <a:close/>
              </a:path>
            </a:pathLst>
          </a:custGeom>
          <a:solidFill>
            <a:srgbClr val="163DF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592323" y="5696711"/>
            <a:ext cx="654685" cy="102870"/>
          </a:xfrm>
          <a:custGeom>
            <a:avLst/>
            <a:gdLst/>
            <a:ahLst/>
            <a:cxnLst/>
            <a:rect l="l" t="t" r="r" b="b"/>
            <a:pathLst>
              <a:path w="654685" h="102870">
                <a:moveTo>
                  <a:pt x="654557" y="0"/>
                </a:moveTo>
                <a:lnTo>
                  <a:pt x="0" y="0"/>
                </a:lnTo>
                <a:lnTo>
                  <a:pt x="0" y="102869"/>
                </a:lnTo>
                <a:lnTo>
                  <a:pt x="654557" y="102869"/>
                </a:lnTo>
                <a:lnTo>
                  <a:pt x="654557" y="0"/>
                </a:lnTo>
                <a:close/>
              </a:path>
            </a:pathLst>
          </a:custGeom>
          <a:solidFill>
            <a:srgbClr val="163DF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451603" y="5273802"/>
            <a:ext cx="654685" cy="525780"/>
          </a:xfrm>
          <a:custGeom>
            <a:avLst/>
            <a:gdLst/>
            <a:ahLst/>
            <a:cxnLst/>
            <a:rect l="l" t="t" r="r" b="b"/>
            <a:pathLst>
              <a:path w="654685" h="525779">
                <a:moveTo>
                  <a:pt x="654558" y="0"/>
                </a:moveTo>
                <a:lnTo>
                  <a:pt x="0" y="0"/>
                </a:lnTo>
                <a:lnTo>
                  <a:pt x="0" y="525780"/>
                </a:lnTo>
                <a:lnTo>
                  <a:pt x="654558" y="525780"/>
                </a:lnTo>
                <a:lnTo>
                  <a:pt x="654558" y="0"/>
                </a:lnTo>
                <a:close/>
              </a:path>
            </a:pathLst>
          </a:custGeom>
          <a:solidFill>
            <a:srgbClr val="163DF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310884" y="5506973"/>
            <a:ext cx="654685" cy="292735"/>
          </a:xfrm>
          <a:custGeom>
            <a:avLst/>
            <a:gdLst/>
            <a:ahLst/>
            <a:cxnLst/>
            <a:rect l="l" t="t" r="r" b="b"/>
            <a:pathLst>
              <a:path w="654684" h="292735">
                <a:moveTo>
                  <a:pt x="654558" y="0"/>
                </a:moveTo>
                <a:lnTo>
                  <a:pt x="0" y="0"/>
                </a:lnTo>
                <a:lnTo>
                  <a:pt x="0" y="292226"/>
                </a:lnTo>
                <a:lnTo>
                  <a:pt x="654558" y="292226"/>
                </a:lnTo>
                <a:lnTo>
                  <a:pt x="654558" y="0"/>
                </a:lnTo>
                <a:close/>
              </a:path>
            </a:pathLst>
          </a:custGeom>
          <a:solidFill>
            <a:srgbClr val="163DF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170164" y="5696711"/>
            <a:ext cx="655320" cy="102870"/>
          </a:xfrm>
          <a:custGeom>
            <a:avLst/>
            <a:gdLst/>
            <a:ahLst/>
            <a:cxnLst/>
            <a:rect l="l" t="t" r="r" b="b"/>
            <a:pathLst>
              <a:path w="655320" h="102870">
                <a:moveTo>
                  <a:pt x="655320" y="0"/>
                </a:moveTo>
                <a:lnTo>
                  <a:pt x="0" y="0"/>
                </a:lnTo>
                <a:lnTo>
                  <a:pt x="0" y="102869"/>
                </a:lnTo>
                <a:lnTo>
                  <a:pt x="655320" y="102869"/>
                </a:lnTo>
                <a:lnTo>
                  <a:pt x="655320" y="0"/>
                </a:lnTo>
                <a:close/>
              </a:path>
            </a:pathLst>
          </a:custGeom>
          <a:solidFill>
            <a:srgbClr val="163DF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0030206" y="4815078"/>
            <a:ext cx="654685" cy="966469"/>
          </a:xfrm>
          <a:custGeom>
            <a:avLst/>
            <a:gdLst/>
            <a:ahLst/>
            <a:cxnLst/>
            <a:rect l="l" t="t" r="r" b="b"/>
            <a:pathLst>
              <a:path w="654684" h="966470">
                <a:moveTo>
                  <a:pt x="654557" y="0"/>
                </a:moveTo>
                <a:lnTo>
                  <a:pt x="0" y="0"/>
                </a:lnTo>
                <a:lnTo>
                  <a:pt x="0" y="966216"/>
                </a:lnTo>
                <a:lnTo>
                  <a:pt x="654557" y="966216"/>
                </a:lnTo>
                <a:lnTo>
                  <a:pt x="654557" y="0"/>
                </a:lnTo>
                <a:close/>
              </a:path>
            </a:pathLst>
          </a:custGeom>
          <a:solidFill>
            <a:srgbClr val="163DF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308918" y="4009106"/>
            <a:ext cx="34582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Margem</a:t>
            </a:r>
            <a:r>
              <a:rPr sz="2400" b="1" spc="-8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Relativa</a:t>
            </a:r>
            <a:r>
              <a:rPr sz="2400" b="1" spc="-7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por</a:t>
            </a:r>
            <a:r>
              <a:rPr sz="2400" b="1" spc="-8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chemeClr val="tx1"/>
                </a:solidFill>
                <a:latin typeface="Arial"/>
                <a:cs typeface="Arial"/>
              </a:rPr>
              <a:t>kg</a:t>
            </a:r>
            <a:endParaRPr sz="2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57783" y="5854446"/>
            <a:ext cx="1596390" cy="478155"/>
          </a:xfrm>
          <a:prstGeom prst="rect">
            <a:avLst/>
          </a:prstGeom>
          <a:solidFill>
            <a:srgbClr val="A6A6A6"/>
          </a:solidFill>
        </p:spPr>
        <p:txBody>
          <a:bodyPr vert="horz" wrap="square" lIns="0" tIns="41910" rIns="0" bIns="0" rtlCol="0">
            <a:spAutoFit/>
          </a:bodyPr>
          <a:lstStyle/>
          <a:p>
            <a:pPr marL="179705">
              <a:lnSpc>
                <a:spcPct val="100000"/>
              </a:lnSpc>
              <a:spcBef>
                <a:spcPts val="330"/>
              </a:spcBef>
            </a:pPr>
            <a:r>
              <a:rPr lang="pt-BR" sz="1400" b="1" spc="-10" dirty="0">
                <a:solidFill>
                  <a:schemeClr val="tx1"/>
                </a:solidFill>
                <a:latin typeface="Arial"/>
                <a:cs typeface="Arial"/>
              </a:rPr>
              <a:t>Mineração</a:t>
            </a:r>
            <a:endParaRPr sz="1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79705">
              <a:lnSpc>
                <a:spcPct val="100000"/>
              </a:lnSpc>
            </a:pPr>
            <a:r>
              <a:rPr lang="pt-BR" sz="1400" i="1" spc="-10" dirty="0">
                <a:solidFill>
                  <a:schemeClr val="tx1"/>
                </a:solidFill>
                <a:latin typeface="Arial"/>
                <a:cs typeface="Arial"/>
              </a:rPr>
              <a:t>Concentrado</a:t>
            </a:r>
            <a:endParaRPr sz="1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401823" y="5854446"/>
            <a:ext cx="1596390" cy="470534"/>
          </a:xfrm>
          <a:prstGeom prst="rect">
            <a:avLst/>
          </a:prstGeom>
          <a:solidFill>
            <a:srgbClr val="A6A6A6"/>
          </a:solidFill>
        </p:spPr>
        <p:txBody>
          <a:bodyPr vert="horz" wrap="square" lIns="0" tIns="34290" rIns="0" bIns="0" rtlCol="0">
            <a:spAutoFit/>
          </a:bodyPr>
          <a:lstStyle/>
          <a:p>
            <a:pPr marL="195580">
              <a:lnSpc>
                <a:spcPct val="100000"/>
              </a:lnSpc>
              <a:spcBef>
                <a:spcPts val="270"/>
              </a:spcBef>
            </a:pPr>
            <a:r>
              <a:rPr lang="pt-BR" sz="1400" b="1" spc="-10" dirty="0">
                <a:solidFill>
                  <a:schemeClr val="tx1"/>
                </a:solidFill>
                <a:latin typeface="Arial"/>
                <a:cs typeface="Arial"/>
              </a:rPr>
              <a:t>Dissolução</a:t>
            </a:r>
            <a:endParaRPr lang="pt-BR" sz="1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95580">
              <a:lnSpc>
                <a:spcPct val="100000"/>
              </a:lnSpc>
            </a:pPr>
            <a:r>
              <a:rPr lang="pt-BR" sz="1400" i="1" spc="-10" dirty="0">
                <a:solidFill>
                  <a:schemeClr val="tx1"/>
                </a:solidFill>
                <a:latin typeface="Arial"/>
                <a:cs typeface="Arial"/>
              </a:rPr>
              <a:t>Carbonato</a:t>
            </a:r>
            <a:endParaRPr lang="pt-BR" sz="1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239005" y="5854446"/>
            <a:ext cx="1596390" cy="470534"/>
          </a:xfrm>
          <a:prstGeom prst="rect">
            <a:avLst/>
          </a:prstGeom>
          <a:solidFill>
            <a:srgbClr val="A6A6A6"/>
          </a:solidFill>
        </p:spPr>
        <p:txBody>
          <a:bodyPr vert="horz" wrap="square" lIns="0" tIns="34290" rIns="0" bIns="0" rtlCol="0">
            <a:spAutoFit/>
          </a:bodyPr>
          <a:lstStyle/>
          <a:p>
            <a:pPr marL="189230">
              <a:lnSpc>
                <a:spcPct val="100000"/>
              </a:lnSpc>
              <a:spcBef>
                <a:spcPts val="270"/>
              </a:spcBef>
            </a:pPr>
            <a:r>
              <a:rPr lang="pt-BR" sz="1400" b="1" spc="-10" dirty="0">
                <a:solidFill>
                  <a:schemeClr val="tx1"/>
                </a:solidFill>
                <a:latin typeface="Arial"/>
                <a:cs typeface="Arial"/>
              </a:rPr>
              <a:t>Separação</a:t>
            </a:r>
            <a:endParaRPr sz="1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89230">
              <a:lnSpc>
                <a:spcPct val="100000"/>
              </a:lnSpc>
            </a:pPr>
            <a:r>
              <a:rPr lang="pt-BR" sz="1400" i="1" spc="-10" dirty="0">
                <a:solidFill>
                  <a:schemeClr val="tx1"/>
                </a:solidFill>
                <a:latin typeface="Arial"/>
                <a:cs typeface="Arial"/>
              </a:rPr>
              <a:t>Ó</a:t>
            </a:r>
            <a:r>
              <a:rPr sz="1400" i="1" spc="-10" dirty="0" err="1">
                <a:solidFill>
                  <a:schemeClr val="tx1"/>
                </a:solidFill>
                <a:latin typeface="Arial"/>
                <a:cs typeface="Arial"/>
              </a:rPr>
              <a:t>xid</a:t>
            </a:r>
            <a:r>
              <a:rPr lang="pt-BR" sz="1400" i="1" spc="-10" dirty="0">
                <a:solidFill>
                  <a:schemeClr val="tx1"/>
                </a:solidFill>
                <a:latin typeface="Arial"/>
                <a:cs typeface="Arial"/>
              </a:rPr>
              <a:t>os</a:t>
            </a:r>
            <a:endParaRPr sz="1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092190" y="5854446"/>
            <a:ext cx="1596390" cy="470534"/>
          </a:xfrm>
          <a:prstGeom prst="rect">
            <a:avLst/>
          </a:prstGeom>
          <a:solidFill>
            <a:srgbClr val="A6A6A6"/>
          </a:solidFill>
        </p:spPr>
        <p:txBody>
          <a:bodyPr vert="horz" wrap="square" lIns="0" tIns="34290" rIns="0" bIns="0" rtlCol="0">
            <a:spAutoFit/>
          </a:bodyPr>
          <a:lstStyle/>
          <a:p>
            <a:pPr marL="223520">
              <a:lnSpc>
                <a:spcPct val="100000"/>
              </a:lnSpc>
              <a:spcBef>
                <a:spcPts val="270"/>
              </a:spcBef>
            </a:pPr>
            <a:r>
              <a:rPr sz="1400" b="1" spc="-10" dirty="0">
                <a:solidFill>
                  <a:schemeClr val="tx1"/>
                </a:solidFill>
                <a:latin typeface="Arial"/>
                <a:cs typeface="Arial"/>
              </a:rPr>
              <a:t>Redu</a:t>
            </a:r>
            <a:r>
              <a:rPr lang="pt-BR" sz="1400" b="1" spc="-10" dirty="0" err="1">
                <a:solidFill>
                  <a:schemeClr val="tx1"/>
                </a:solidFill>
                <a:latin typeface="Arial"/>
                <a:cs typeface="Arial"/>
              </a:rPr>
              <a:t>ção</a:t>
            </a:r>
            <a:endParaRPr sz="1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23520">
              <a:lnSpc>
                <a:spcPct val="100000"/>
              </a:lnSpc>
            </a:pPr>
            <a:r>
              <a:rPr sz="1400" i="1" spc="-10" dirty="0">
                <a:solidFill>
                  <a:schemeClr val="tx1"/>
                </a:solidFill>
                <a:latin typeface="Arial"/>
                <a:cs typeface="Arial"/>
              </a:rPr>
              <a:t>Metal</a:t>
            </a:r>
            <a:endParaRPr sz="1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959852" y="5859779"/>
            <a:ext cx="1596390" cy="461009"/>
          </a:xfrm>
          <a:prstGeom prst="rect">
            <a:avLst/>
          </a:prstGeom>
          <a:solidFill>
            <a:srgbClr val="A6A6A6"/>
          </a:solidFill>
        </p:spPr>
        <p:txBody>
          <a:bodyPr vert="horz" wrap="square" lIns="0" tIns="25400" rIns="0" bIns="0" rtlCol="0">
            <a:spAutoFit/>
          </a:bodyPr>
          <a:lstStyle/>
          <a:p>
            <a:pPr marL="202565">
              <a:lnSpc>
                <a:spcPct val="100000"/>
              </a:lnSpc>
              <a:spcBef>
                <a:spcPts val="200"/>
              </a:spcBef>
            </a:pPr>
            <a:r>
              <a:rPr lang="pt-BR" sz="1400" b="1" spc="-10" dirty="0">
                <a:solidFill>
                  <a:schemeClr val="tx1"/>
                </a:solidFill>
                <a:latin typeface="Arial"/>
                <a:cs typeface="Arial"/>
              </a:rPr>
              <a:t>Fundição</a:t>
            </a:r>
            <a:endParaRPr sz="1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02565">
              <a:lnSpc>
                <a:spcPct val="100000"/>
              </a:lnSpc>
            </a:pPr>
            <a:r>
              <a:rPr lang="pt-BR" sz="1400" i="1" spc="-10" dirty="0">
                <a:solidFill>
                  <a:schemeClr val="tx1"/>
                </a:solidFill>
                <a:latin typeface="Arial"/>
                <a:cs typeface="Arial"/>
              </a:rPr>
              <a:t>Liga</a:t>
            </a:r>
            <a:endParaRPr sz="1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813035" y="5852159"/>
            <a:ext cx="1450340" cy="411480"/>
          </a:xfrm>
          <a:prstGeom prst="rect">
            <a:avLst/>
          </a:prstGeom>
          <a:solidFill>
            <a:srgbClr val="A6A6A6"/>
          </a:solidFill>
        </p:spPr>
        <p:txBody>
          <a:bodyPr vert="horz" wrap="square" lIns="0" tIns="37465" rIns="0" bIns="0" rtlCol="0">
            <a:spAutoFit/>
          </a:bodyPr>
          <a:lstStyle/>
          <a:p>
            <a:pPr marL="235585">
              <a:lnSpc>
                <a:spcPct val="100000"/>
              </a:lnSpc>
              <a:spcBef>
                <a:spcPts val="295"/>
              </a:spcBef>
            </a:pPr>
            <a:r>
              <a:rPr lang="pt-BR" sz="1200" b="1" spc="-10" dirty="0">
                <a:solidFill>
                  <a:schemeClr val="tx1"/>
                </a:solidFill>
                <a:latin typeface="Arial"/>
                <a:cs typeface="Arial"/>
              </a:rPr>
              <a:t>Fabricação</a:t>
            </a:r>
            <a:endParaRPr sz="12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35585">
              <a:lnSpc>
                <a:spcPct val="100000"/>
              </a:lnSpc>
            </a:pPr>
            <a:r>
              <a:rPr sz="1200" i="1" spc="-10" dirty="0">
                <a:solidFill>
                  <a:schemeClr val="tx1"/>
                </a:solidFill>
                <a:latin typeface="Arial"/>
                <a:cs typeface="Arial"/>
              </a:rPr>
              <a:t>Ma</a:t>
            </a:r>
            <a:r>
              <a:rPr lang="pt-BR" sz="1200" i="1" spc="-10" dirty="0">
                <a:solidFill>
                  <a:schemeClr val="tx1"/>
                </a:solidFill>
                <a:latin typeface="Arial"/>
                <a:cs typeface="Arial"/>
              </a:rPr>
              <a:t>nufatura</a:t>
            </a:r>
            <a:endParaRPr sz="1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31" name="Imagem 30" descr="Uma imagem contendo Ícone&#10;&#10;O conteúdo gerado por IA pode estar incorreto.">
            <a:extLst>
              <a:ext uri="{FF2B5EF4-FFF2-40B4-BE49-F238E27FC236}">
                <a16:creationId xmlns:a16="http://schemas.microsoft.com/office/drawing/2014/main" id="{BEE41177-02D4-635F-2018-AD8064B7C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0177" y="6320788"/>
            <a:ext cx="2217604" cy="503869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59AD1450-F186-F971-7698-3D76A9F358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78" r="55149" b="-2099"/>
          <a:stretch>
            <a:fillRect/>
          </a:stretch>
        </p:blipFill>
        <p:spPr>
          <a:xfrm>
            <a:off x="11058711" y="-11"/>
            <a:ext cx="1110215" cy="155117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5BB90-E587-7211-87DC-CA8E126A7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C7386777-6964-6DB6-2D7F-368B2BEC8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45FC6D2-D6A6-A7DE-3ED8-FA1020635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4659" cy="203845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7959994-508D-FBFD-556C-6A1373B574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6588" y="4374949"/>
            <a:ext cx="3237463" cy="3347883"/>
          </a:xfrm>
          <a:prstGeom prst="rect">
            <a:avLst/>
          </a:prstGeom>
        </p:spPr>
      </p:pic>
      <p:pic>
        <p:nvPicPr>
          <p:cNvPr id="10" name="Picture 2" descr="bandeira do brasil fundo transparente realista 15309530 PNG">
            <a:extLst>
              <a:ext uri="{FF2B5EF4-FFF2-40B4-BE49-F238E27FC236}">
                <a16:creationId xmlns:a16="http://schemas.microsoft.com/office/drawing/2014/main" id="{196F3C65-771C-C05D-810D-8A1D3184C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753">
            <a:off x="5632747" y="126680"/>
            <a:ext cx="2432179" cy="178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756A402-FDB0-6817-2E81-6CF19B2B2DC0}"/>
              </a:ext>
            </a:extLst>
          </p:cNvPr>
          <p:cNvSpPr/>
          <p:nvPr/>
        </p:nvSpPr>
        <p:spPr>
          <a:xfrm>
            <a:off x="3886200" y="4865487"/>
            <a:ext cx="4302524" cy="12003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 descr="Uma imagem contendo Ícone&#10;&#10;O conteúdo gerado por IA pode estar incorreto.">
            <a:extLst>
              <a:ext uri="{FF2B5EF4-FFF2-40B4-BE49-F238E27FC236}">
                <a16:creationId xmlns:a16="http://schemas.microsoft.com/office/drawing/2014/main" id="{4B4DE386-50D2-8C97-C1BC-9677F5796B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1154" y="5029200"/>
            <a:ext cx="4066046" cy="92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40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C5909CB-84FC-7096-BEA9-B057C8CAC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tângulo: Único Canto Recortado 93">
            <a:extLst>
              <a:ext uri="{FF2B5EF4-FFF2-40B4-BE49-F238E27FC236}">
                <a16:creationId xmlns:a16="http://schemas.microsoft.com/office/drawing/2014/main" id="{7AB5AADC-F0C0-9A93-A600-F2D08EF5D98A}"/>
              </a:ext>
            </a:extLst>
          </p:cNvPr>
          <p:cNvSpPr/>
          <p:nvPr/>
        </p:nvSpPr>
        <p:spPr>
          <a:xfrm>
            <a:off x="1" y="5827743"/>
            <a:ext cx="12192000" cy="1030258"/>
          </a:xfrm>
          <a:prstGeom prst="snip1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A54F5B7-0C18-ADFF-4550-564C5C036FDC}"/>
              </a:ext>
            </a:extLst>
          </p:cNvPr>
          <p:cNvSpPr/>
          <p:nvPr/>
        </p:nvSpPr>
        <p:spPr>
          <a:xfrm>
            <a:off x="288748" y="3510261"/>
            <a:ext cx="2468702" cy="594682"/>
          </a:xfrm>
          <a:custGeom>
            <a:avLst/>
            <a:gdLst/>
            <a:ahLst/>
            <a:cxnLst/>
            <a:rect l="l" t="t" r="r" b="b"/>
            <a:pathLst>
              <a:path w="3867633" h="931668">
                <a:moveTo>
                  <a:pt x="0" y="0"/>
                </a:moveTo>
                <a:lnTo>
                  <a:pt x="3867633" y="0"/>
                </a:lnTo>
                <a:lnTo>
                  <a:pt x="3867633" y="931668"/>
                </a:lnTo>
                <a:lnTo>
                  <a:pt x="0" y="9316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400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0111C5B4-D1A4-5C2A-A81B-C99D821A8BDC}"/>
              </a:ext>
            </a:extLst>
          </p:cNvPr>
          <p:cNvSpPr/>
          <p:nvPr/>
        </p:nvSpPr>
        <p:spPr>
          <a:xfrm>
            <a:off x="2986630" y="3510261"/>
            <a:ext cx="2468702" cy="594682"/>
          </a:xfrm>
          <a:custGeom>
            <a:avLst/>
            <a:gdLst/>
            <a:ahLst/>
            <a:cxnLst/>
            <a:rect l="l" t="t" r="r" b="b"/>
            <a:pathLst>
              <a:path w="3867633" h="931669">
                <a:moveTo>
                  <a:pt x="0" y="0"/>
                </a:moveTo>
                <a:lnTo>
                  <a:pt x="3867632" y="0"/>
                </a:lnTo>
                <a:lnTo>
                  <a:pt x="3867632" y="931668"/>
                </a:lnTo>
                <a:lnTo>
                  <a:pt x="0" y="9316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400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C2C96AC3-83D5-34DB-3F02-1A53BB0F2188}"/>
              </a:ext>
            </a:extLst>
          </p:cNvPr>
          <p:cNvSpPr txBox="1"/>
          <p:nvPr/>
        </p:nvSpPr>
        <p:spPr>
          <a:xfrm>
            <a:off x="2986630" y="4122570"/>
            <a:ext cx="2468702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2"/>
              </a:lnSpc>
            </a:pPr>
            <a:r>
              <a:rPr lang="en-US" sz="2400" b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R$ 45,9 </a:t>
            </a:r>
            <a:r>
              <a:rPr lang="en-US" sz="2400" b="1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bilhões</a:t>
            </a:r>
            <a:endParaRPr lang="en-US" sz="2400" b="1">
              <a:solidFill>
                <a:srgbClr val="000000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432A119F-6E00-5F53-8E15-A32413944BD7}"/>
              </a:ext>
            </a:extLst>
          </p:cNvPr>
          <p:cNvSpPr/>
          <p:nvPr/>
        </p:nvSpPr>
        <p:spPr>
          <a:xfrm>
            <a:off x="5684511" y="3510261"/>
            <a:ext cx="2468702" cy="594682"/>
          </a:xfrm>
          <a:custGeom>
            <a:avLst/>
            <a:gdLst/>
            <a:ahLst/>
            <a:cxnLst/>
            <a:rect l="l" t="t" r="r" b="b"/>
            <a:pathLst>
              <a:path w="3867633" h="931669">
                <a:moveTo>
                  <a:pt x="0" y="0"/>
                </a:moveTo>
                <a:lnTo>
                  <a:pt x="3867633" y="0"/>
                </a:lnTo>
                <a:lnTo>
                  <a:pt x="3867633" y="931668"/>
                </a:lnTo>
                <a:lnTo>
                  <a:pt x="0" y="9316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400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CA661BAC-0C08-907F-8F27-E0CE4EAF908B}"/>
              </a:ext>
            </a:extLst>
          </p:cNvPr>
          <p:cNvSpPr/>
          <p:nvPr/>
        </p:nvSpPr>
        <p:spPr>
          <a:xfrm>
            <a:off x="1343911" y="3657186"/>
            <a:ext cx="469979" cy="410644"/>
          </a:xfrm>
          <a:custGeom>
            <a:avLst/>
            <a:gdLst/>
            <a:ahLst/>
            <a:cxnLst/>
            <a:rect l="l" t="t" r="r" b="b"/>
            <a:pathLst>
              <a:path w="736301" h="643343">
                <a:moveTo>
                  <a:pt x="0" y="0"/>
                </a:moveTo>
                <a:lnTo>
                  <a:pt x="736301" y="0"/>
                </a:lnTo>
                <a:lnTo>
                  <a:pt x="736301" y="643343"/>
                </a:lnTo>
                <a:lnTo>
                  <a:pt x="0" y="6433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08" r="-408"/>
            </a:stretch>
          </a:blipFill>
        </p:spPr>
        <p:txBody>
          <a:bodyPr/>
          <a:lstStyle/>
          <a:p>
            <a:endParaRPr lang="pt-BR" sz="1400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2BD79417-30A4-7F79-88D4-C894A679083D}"/>
              </a:ext>
            </a:extLst>
          </p:cNvPr>
          <p:cNvSpPr/>
          <p:nvPr/>
        </p:nvSpPr>
        <p:spPr>
          <a:xfrm>
            <a:off x="4046481" y="3634222"/>
            <a:ext cx="460603" cy="456573"/>
          </a:xfrm>
          <a:custGeom>
            <a:avLst/>
            <a:gdLst/>
            <a:ahLst/>
            <a:cxnLst/>
            <a:rect l="l" t="t" r="r" b="b"/>
            <a:pathLst>
              <a:path w="721611" h="715297">
                <a:moveTo>
                  <a:pt x="0" y="0"/>
                </a:moveTo>
                <a:lnTo>
                  <a:pt x="721611" y="0"/>
                </a:lnTo>
                <a:lnTo>
                  <a:pt x="721611" y="715297"/>
                </a:lnTo>
                <a:lnTo>
                  <a:pt x="0" y="7152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441" b="-441"/>
            </a:stretch>
          </a:blipFill>
        </p:spPr>
        <p:txBody>
          <a:bodyPr/>
          <a:lstStyle/>
          <a:p>
            <a:endParaRPr lang="pt-BR" sz="1400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19D0A1ED-9AF5-A06C-2B24-35DA213BD140}"/>
              </a:ext>
            </a:extLst>
          </p:cNvPr>
          <p:cNvSpPr/>
          <p:nvPr/>
        </p:nvSpPr>
        <p:spPr>
          <a:xfrm>
            <a:off x="6569450" y="3720176"/>
            <a:ext cx="810426" cy="284662"/>
          </a:xfrm>
          <a:custGeom>
            <a:avLst/>
            <a:gdLst/>
            <a:ahLst/>
            <a:cxnLst/>
            <a:rect l="l" t="t" r="r" b="b"/>
            <a:pathLst>
              <a:path w="1269668" h="445971">
                <a:moveTo>
                  <a:pt x="0" y="0"/>
                </a:moveTo>
                <a:lnTo>
                  <a:pt x="1269668" y="0"/>
                </a:lnTo>
                <a:lnTo>
                  <a:pt x="1269668" y="445972"/>
                </a:lnTo>
                <a:lnTo>
                  <a:pt x="0" y="4459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759" b="-759"/>
            </a:stretch>
          </a:blipFill>
        </p:spPr>
        <p:txBody>
          <a:bodyPr/>
          <a:lstStyle/>
          <a:p>
            <a:endParaRPr lang="pt-BR" sz="1400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559CAF17-4123-4BF1-D006-2FF1A76C2DF0}"/>
              </a:ext>
            </a:extLst>
          </p:cNvPr>
          <p:cNvSpPr/>
          <p:nvPr/>
        </p:nvSpPr>
        <p:spPr>
          <a:xfrm>
            <a:off x="5684510" y="5003564"/>
            <a:ext cx="2461155" cy="594682"/>
          </a:xfrm>
          <a:custGeom>
            <a:avLst/>
            <a:gdLst/>
            <a:ahLst/>
            <a:cxnLst/>
            <a:rect l="l" t="t" r="r" b="b"/>
            <a:pathLst>
              <a:path w="3867633" h="931669">
                <a:moveTo>
                  <a:pt x="0" y="0"/>
                </a:moveTo>
                <a:lnTo>
                  <a:pt x="3867633" y="0"/>
                </a:lnTo>
                <a:lnTo>
                  <a:pt x="3867633" y="931669"/>
                </a:lnTo>
                <a:lnTo>
                  <a:pt x="0" y="931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400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202B9A48-DAAB-5C52-936C-9CA3B8CF3D25}"/>
              </a:ext>
            </a:extLst>
          </p:cNvPr>
          <p:cNvSpPr/>
          <p:nvPr/>
        </p:nvSpPr>
        <p:spPr>
          <a:xfrm>
            <a:off x="6569450" y="5152176"/>
            <a:ext cx="606117" cy="410644"/>
          </a:xfrm>
          <a:custGeom>
            <a:avLst/>
            <a:gdLst/>
            <a:ahLst/>
            <a:cxnLst/>
            <a:rect l="l" t="t" r="r" b="b"/>
            <a:pathLst>
              <a:path w="949584" h="643343">
                <a:moveTo>
                  <a:pt x="0" y="0"/>
                </a:moveTo>
                <a:lnTo>
                  <a:pt x="949583" y="0"/>
                </a:lnTo>
                <a:lnTo>
                  <a:pt x="949583" y="643343"/>
                </a:lnTo>
                <a:lnTo>
                  <a:pt x="0" y="6433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" r="-30"/>
            </a:stretch>
          </a:blipFill>
        </p:spPr>
        <p:txBody>
          <a:bodyPr/>
          <a:lstStyle/>
          <a:p>
            <a:endParaRPr lang="pt-BR" sz="1400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FD3BBCBF-9963-4093-52DF-B00AB26FC61C}"/>
              </a:ext>
            </a:extLst>
          </p:cNvPr>
          <p:cNvSpPr/>
          <p:nvPr/>
        </p:nvSpPr>
        <p:spPr>
          <a:xfrm>
            <a:off x="6667886" y="2065484"/>
            <a:ext cx="457787" cy="453781"/>
          </a:xfrm>
          <a:custGeom>
            <a:avLst/>
            <a:gdLst/>
            <a:ahLst/>
            <a:cxnLst/>
            <a:rect l="l" t="t" r="r" b="b"/>
            <a:pathLst>
              <a:path w="717199" h="710924">
                <a:moveTo>
                  <a:pt x="0" y="0"/>
                </a:moveTo>
                <a:lnTo>
                  <a:pt x="717199" y="0"/>
                </a:lnTo>
                <a:lnTo>
                  <a:pt x="717199" y="710924"/>
                </a:lnTo>
                <a:lnTo>
                  <a:pt x="0" y="7109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400"/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105FBFF3-AB09-7ECB-563A-6B9879E1FBCA}"/>
              </a:ext>
            </a:extLst>
          </p:cNvPr>
          <p:cNvGrpSpPr/>
          <p:nvPr/>
        </p:nvGrpSpPr>
        <p:grpSpPr>
          <a:xfrm>
            <a:off x="2986630" y="2065484"/>
            <a:ext cx="2453609" cy="928580"/>
            <a:chOff x="0" y="0"/>
            <a:chExt cx="5125318" cy="1939699"/>
          </a:xfrm>
        </p:grpSpPr>
        <p:grpSp>
          <p:nvGrpSpPr>
            <p:cNvPr id="31" name="Group 31">
              <a:extLst>
                <a:ext uri="{FF2B5EF4-FFF2-40B4-BE49-F238E27FC236}">
                  <a16:creationId xmlns:a16="http://schemas.microsoft.com/office/drawing/2014/main" id="{70E4C181-5443-CCA2-414C-475199A305D2}"/>
                </a:ext>
              </a:extLst>
            </p:cNvPr>
            <p:cNvGrpSpPr/>
            <p:nvPr/>
          </p:nvGrpSpPr>
          <p:grpSpPr>
            <a:xfrm>
              <a:off x="0" y="0"/>
              <a:ext cx="5125318" cy="984006"/>
              <a:chOff x="0" y="0"/>
              <a:chExt cx="973938" cy="186986"/>
            </a:xfrm>
          </p:grpSpPr>
          <p:sp>
            <p:nvSpPr>
              <p:cNvPr id="32" name="Freeform 32">
                <a:extLst>
                  <a:ext uri="{FF2B5EF4-FFF2-40B4-BE49-F238E27FC236}">
                    <a16:creationId xmlns:a16="http://schemas.microsoft.com/office/drawing/2014/main" id="{2B65CBFC-80B5-6C71-350C-C5B6AF01B95B}"/>
                  </a:ext>
                </a:extLst>
              </p:cNvPr>
              <p:cNvSpPr/>
              <p:nvPr/>
            </p:nvSpPr>
            <p:spPr>
              <a:xfrm>
                <a:off x="0" y="0"/>
                <a:ext cx="973938" cy="186986"/>
              </a:xfrm>
              <a:custGeom>
                <a:avLst/>
                <a:gdLst/>
                <a:ahLst/>
                <a:cxnLst/>
                <a:rect l="l" t="t" r="r" b="b"/>
                <a:pathLst>
                  <a:path w="973938" h="186986">
                    <a:moveTo>
                      <a:pt x="93493" y="0"/>
                    </a:moveTo>
                    <a:lnTo>
                      <a:pt x="880445" y="0"/>
                    </a:lnTo>
                    <a:cubicBezTo>
                      <a:pt x="905241" y="0"/>
                      <a:pt x="929021" y="9850"/>
                      <a:pt x="946554" y="27383"/>
                    </a:cubicBezTo>
                    <a:cubicBezTo>
                      <a:pt x="964088" y="44917"/>
                      <a:pt x="973938" y="68697"/>
                      <a:pt x="973938" y="93493"/>
                    </a:cubicBezTo>
                    <a:lnTo>
                      <a:pt x="973938" y="93493"/>
                    </a:lnTo>
                    <a:cubicBezTo>
                      <a:pt x="973938" y="145127"/>
                      <a:pt x="932080" y="186986"/>
                      <a:pt x="880445" y="186986"/>
                    </a:cubicBezTo>
                    <a:lnTo>
                      <a:pt x="93493" y="186986"/>
                    </a:lnTo>
                    <a:cubicBezTo>
                      <a:pt x="41858" y="186986"/>
                      <a:pt x="0" y="145127"/>
                      <a:pt x="0" y="93493"/>
                    </a:cubicBezTo>
                    <a:lnTo>
                      <a:pt x="0" y="93493"/>
                    </a:lnTo>
                    <a:cubicBezTo>
                      <a:pt x="0" y="41858"/>
                      <a:pt x="41858" y="0"/>
                      <a:pt x="93493" y="0"/>
                    </a:cubicBezTo>
                    <a:close/>
                  </a:path>
                </a:pathLst>
              </a:custGeom>
              <a:solidFill>
                <a:srgbClr val="FFAC05"/>
              </a:solidFill>
            </p:spPr>
            <p:txBody>
              <a:bodyPr/>
              <a:lstStyle/>
              <a:p>
                <a:endParaRPr lang="pt-BR" sz="1400"/>
              </a:p>
            </p:txBody>
          </p:sp>
          <p:sp>
            <p:nvSpPr>
              <p:cNvPr id="33" name="TextBox 33">
                <a:extLst>
                  <a:ext uri="{FF2B5EF4-FFF2-40B4-BE49-F238E27FC236}">
                    <a16:creationId xmlns:a16="http://schemas.microsoft.com/office/drawing/2014/main" id="{667C052D-CD6C-578E-6A2D-9EF9B8599D6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973938" cy="225086"/>
              </a:xfrm>
              <a:prstGeom prst="rect">
                <a:avLst/>
              </a:prstGeom>
            </p:spPr>
            <p:txBody>
              <a:bodyPr lIns="32426" tIns="32426" rIns="32426" bIns="32426" rtlCol="0" anchor="ctr"/>
              <a:lstStyle/>
              <a:p>
                <a:pPr algn="ctr">
                  <a:lnSpc>
                    <a:spcPts val="2271"/>
                  </a:lnSpc>
                </a:pPr>
                <a:endParaRPr sz="1400"/>
              </a:p>
            </p:txBody>
          </p:sp>
        </p:grp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2D78FB6E-7990-CF24-A61F-6DE004DB5DDE}"/>
                </a:ext>
              </a:extLst>
            </p:cNvPr>
            <p:cNvSpPr txBox="1"/>
            <p:nvPr/>
          </p:nvSpPr>
          <p:spPr>
            <a:xfrm>
              <a:off x="0" y="926856"/>
              <a:ext cx="5125318" cy="723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66"/>
                </a:lnSpc>
              </a:pPr>
              <a:r>
                <a:rPr lang="en-US" sz="2400" b="1">
                  <a:solidFill>
                    <a:srgbClr val="000000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231 mil</a:t>
              </a:r>
            </a:p>
          </p:txBody>
        </p:sp>
        <p:sp>
          <p:nvSpPr>
            <p:cNvPr id="35" name="TextBox 35">
              <a:extLst>
                <a:ext uri="{FF2B5EF4-FFF2-40B4-BE49-F238E27FC236}">
                  <a16:creationId xmlns:a16="http://schemas.microsoft.com/office/drawing/2014/main" id="{1DD2FFE0-DE19-DCD2-755E-D84066A79A3C}"/>
                </a:ext>
              </a:extLst>
            </p:cNvPr>
            <p:cNvSpPr txBox="1"/>
            <p:nvPr/>
          </p:nvSpPr>
          <p:spPr>
            <a:xfrm>
              <a:off x="0" y="1511093"/>
              <a:ext cx="5125318" cy="4286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99"/>
                </a:lnSpc>
              </a:pPr>
              <a:r>
                <a:rPr lang="en-US" sz="14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Empregos Diretos</a:t>
              </a:r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CE64DD62-F3AD-535A-1AA1-8589F0AB8E49}"/>
                </a:ext>
              </a:extLst>
            </p:cNvPr>
            <p:cNvSpPr/>
            <p:nvPr/>
          </p:nvSpPr>
          <p:spPr>
            <a:xfrm>
              <a:off x="2057551" y="24535"/>
              <a:ext cx="1010216" cy="901617"/>
            </a:xfrm>
            <a:custGeom>
              <a:avLst/>
              <a:gdLst/>
              <a:ahLst/>
              <a:cxnLst/>
              <a:rect l="l" t="t" r="r" b="b"/>
              <a:pathLst>
                <a:path w="1010216" h="901617">
                  <a:moveTo>
                    <a:pt x="0" y="0"/>
                  </a:moveTo>
                  <a:lnTo>
                    <a:pt x="1010216" y="0"/>
                  </a:lnTo>
                  <a:lnTo>
                    <a:pt x="1010216" y="901618"/>
                  </a:lnTo>
                  <a:lnTo>
                    <a:pt x="0" y="901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1400"/>
            </a:p>
          </p:txBody>
        </p:sp>
      </p:grpSp>
      <p:grpSp>
        <p:nvGrpSpPr>
          <p:cNvPr id="37" name="Group 37">
            <a:extLst>
              <a:ext uri="{FF2B5EF4-FFF2-40B4-BE49-F238E27FC236}">
                <a16:creationId xmlns:a16="http://schemas.microsoft.com/office/drawing/2014/main" id="{AB5BA300-A7EB-A1AD-EC0B-B17ECB273853}"/>
              </a:ext>
            </a:extLst>
          </p:cNvPr>
          <p:cNvGrpSpPr/>
          <p:nvPr/>
        </p:nvGrpSpPr>
        <p:grpSpPr>
          <a:xfrm>
            <a:off x="5668996" y="2064817"/>
            <a:ext cx="2453609" cy="928580"/>
            <a:chOff x="0" y="0"/>
            <a:chExt cx="5125318" cy="1939699"/>
          </a:xfrm>
        </p:grpSpPr>
        <p:grpSp>
          <p:nvGrpSpPr>
            <p:cNvPr id="38" name="Group 38">
              <a:extLst>
                <a:ext uri="{FF2B5EF4-FFF2-40B4-BE49-F238E27FC236}">
                  <a16:creationId xmlns:a16="http://schemas.microsoft.com/office/drawing/2014/main" id="{B37C2B48-9F7B-165C-1AD0-4C33FE0238FE}"/>
                </a:ext>
              </a:extLst>
            </p:cNvPr>
            <p:cNvGrpSpPr/>
            <p:nvPr/>
          </p:nvGrpSpPr>
          <p:grpSpPr>
            <a:xfrm>
              <a:off x="0" y="0"/>
              <a:ext cx="5125318" cy="984006"/>
              <a:chOff x="0" y="0"/>
              <a:chExt cx="973938" cy="186986"/>
            </a:xfrm>
          </p:grpSpPr>
          <p:sp>
            <p:nvSpPr>
              <p:cNvPr id="39" name="Freeform 39">
                <a:extLst>
                  <a:ext uri="{FF2B5EF4-FFF2-40B4-BE49-F238E27FC236}">
                    <a16:creationId xmlns:a16="http://schemas.microsoft.com/office/drawing/2014/main" id="{92CA8FD2-5D3B-CAD6-42FE-0087E75524A8}"/>
                  </a:ext>
                </a:extLst>
              </p:cNvPr>
              <p:cNvSpPr/>
              <p:nvPr/>
            </p:nvSpPr>
            <p:spPr>
              <a:xfrm>
                <a:off x="0" y="0"/>
                <a:ext cx="973938" cy="186986"/>
              </a:xfrm>
              <a:custGeom>
                <a:avLst/>
                <a:gdLst/>
                <a:ahLst/>
                <a:cxnLst/>
                <a:rect l="l" t="t" r="r" b="b"/>
                <a:pathLst>
                  <a:path w="973938" h="186986">
                    <a:moveTo>
                      <a:pt x="93493" y="0"/>
                    </a:moveTo>
                    <a:lnTo>
                      <a:pt x="880445" y="0"/>
                    </a:lnTo>
                    <a:cubicBezTo>
                      <a:pt x="905241" y="0"/>
                      <a:pt x="929021" y="9850"/>
                      <a:pt x="946554" y="27383"/>
                    </a:cubicBezTo>
                    <a:cubicBezTo>
                      <a:pt x="964088" y="44917"/>
                      <a:pt x="973938" y="68697"/>
                      <a:pt x="973938" y="93493"/>
                    </a:cubicBezTo>
                    <a:lnTo>
                      <a:pt x="973938" y="93493"/>
                    </a:lnTo>
                    <a:cubicBezTo>
                      <a:pt x="973938" y="145127"/>
                      <a:pt x="932080" y="186986"/>
                      <a:pt x="880445" y="186986"/>
                    </a:cubicBezTo>
                    <a:lnTo>
                      <a:pt x="93493" y="186986"/>
                    </a:lnTo>
                    <a:cubicBezTo>
                      <a:pt x="41858" y="186986"/>
                      <a:pt x="0" y="145127"/>
                      <a:pt x="0" y="93493"/>
                    </a:cubicBezTo>
                    <a:lnTo>
                      <a:pt x="0" y="93493"/>
                    </a:lnTo>
                    <a:cubicBezTo>
                      <a:pt x="0" y="41858"/>
                      <a:pt x="41858" y="0"/>
                      <a:pt x="93493" y="0"/>
                    </a:cubicBezTo>
                    <a:close/>
                  </a:path>
                </a:pathLst>
              </a:custGeom>
              <a:solidFill>
                <a:srgbClr val="FFAC05"/>
              </a:solidFill>
            </p:spPr>
            <p:txBody>
              <a:bodyPr/>
              <a:lstStyle/>
              <a:p>
                <a:endParaRPr lang="pt-BR" sz="1400"/>
              </a:p>
            </p:txBody>
          </p:sp>
          <p:sp>
            <p:nvSpPr>
              <p:cNvPr id="40" name="TextBox 40">
                <a:extLst>
                  <a:ext uri="{FF2B5EF4-FFF2-40B4-BE49-F238E27FC236}">
                    <a16:creationId xmlns:a16="http://schemas.microsoft.com/office/drawing/2014/main" id="{1860356B-02C4-6B9B-9694-62838925420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973938" cy="225086"/>
              </a:xfrm>
              <a:prstGeom prst="rect">
                <a:avLst/>
              </a:prstGeom>
            </p:spPr>
            <p:txBody>
              <a:bodyPr lIns="32426" tIns="32426" rIns="32426" bIns="32426" rtlCol="0" anchor="ctr"/>
              <a:lstStyle/>
              <a:p>
                <a:pPr algn="ctr">
                  <a:lnSpc>
                    <a:spcPts val="2271"/>
                  </a:lnSpc>
                </a:pPr>
                <a:endParaRPr sz="1400"/>
              </a:p>
            </p:txBody>
          </p:sp>
        </p:grpSp>
        <p:sp>
          <p:nvSpPr>
            <p:cNvPr id="41" name="TextBox 41">
              <a:extLst>
                <a:ext uri="{FF2B5EF4-FFF2-40B4-BE49-F238E27FC236}">
                  <a16:creationId xmlns:a16="http://schemas.microsoft.com/office/drawing/2014/main" id="{C1875E46-24F7-35F8-2894-45E4345537CD}"/>
                </a:ext>
              </a:extLst>
            </p:cNvPr>
            <p:cNvSpPr txBox="1"/>
            <p:nvPr/>
          </p:nvSpPr>
          <p:spPr>
            <a:xfrm>
              <a:off x="0" y="926856"/>
              <a:ext cx="5125318" cy="723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66"/>
                </a:lnSpc>
              </a:pPr>
              <a:r>
                <a:rPr lang="en-US" sz="2400" b="1">
                  <a:solidFill>
                    <a:srgbClr val="000000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832 mil</a:t>
              </a:r>
            </a:p>
          </p:txBody>
        </p:sp>
        <p:sp>
          <p:nvSpPr>
            <p:cNvPr id="42" name="TextBox 42">
              <a:extLst>
                <a:ext uri="{FF2B5EF4-FFF2-40B4-BE49-F238E27FC236}">
                  <a16:creationId xmlns:a16="http://schemas.microsoft.com/office/drawing/2014/main" id="{347B795A-9B1A-CE9D-A3DD-24C9B923C672}"/>
                </a:ext>
              </a:extLst>
            </p:cNvPr>
            <p:cNvSpPr txBox="1"/>
            <p:nvPr/>
          </p:nvSpPr>
          <p:spPr>
            <a:xfrm>
              <a:off x="0" y="1511093"/>
              <a:ext cx="5125318" cy="4286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99"/>
                </a:lnSpc>
              </a:pPr>
              <a:r>
                <a:rPr lang="en-US" sz="14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Empregos Indiretos</a:t>
              </a:r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3477F187-85C7-BED2-12D9-1972B073FE9B}"/>
                </a:ext>
              </a:extLst>
            </p:cNvPr>
            <p:cNvSpPr/>
            <p:nvPr/>
          </p:nvSpPr>
          <p:spPr>
            <a:xfrm>
              <a:off x="2057551" y="24535"/>
              <a:ext cx="1010216" cy="901617"/>
            </a:xfrm>
            <a:custGeom>
              <a:avLst/>
              <a:gdLst/>
              <a:ahLst/>
              <a:cxnLst/>
              <a:rect l="l" t="t" r="r" b="b"/>
              <a:pathLst>
                <a:path w="1010216" h="901617">
                  <a:moveTo>
                    <a:pt x="0" y="0"/>
                  </a:moveTo>
                  <a:lnTo>
                    <a:pt x="1010216" y="0"/>
                  </a:lnTo>
                  <a:lnTo>
                    <a:pt x="1010216" y="901618"/>
                  </a:lnTo>
                  <a:lnTo>
                    <a:pt x="0" y="901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1400"/>
            </a:p>
          </p:txBody>
        </p:sp>
      </p:grpSp>
      <p:sp>
        <p:nvSpPr>
          <p:cNvPr id="44" name="TextBox 44">
            <a:extLst>
              <a:ext uri="{FF2B5EF4-FFF2-40B4-BE49-F238E27FC236}">
                <a16:creationId xmlns:a16="http://schemas.microsoft.com/office/drawing/2014/main" id="{10387531-9E44-1315-21E9-C5D0B45F7E88}"/>
              </a:ext>
            </a:extLst>
          </p:cNvPr>
          <p:cNvSpPr txBox="1"/>
          <p:nvPr/>
        </p:nvSpPr>
        <p:spPr>
          <a:xfrm>
            <a:off x="2986630" y="4422140"/>
            <a:ext cx="2468702" cy="20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9"/>
              </a:lnSpc>
            </a:pPr>
            <a:r>
              <a:rPr lang="en-US" sz="14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Em Importação</a:t>
            </a:r>
          </a:p>
        </p:txBody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A0E4CA06-4DC7-1D8A-75C2-53316534B408}"/>
              </a:ext>
            </a:extLst>
          </p:cNvPr>
          <p:cNvSpPr txBox="1"/>
          <p:nvPr/>
        </p:nvSpPr>
        <p:spPr>
          <a:xfrm>
            <a:off x="5684511" y="4131623"/>
            <a:ext cx="2468702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2"/>
              </a:lnSpc>
            </a:pPr>
            <a:r>
              <a:rPr lang="en-US" sz="2400" b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R$ 135 </a:t>
            </a:r>
            <a:r>
              <a:rPr lang="en-US" sz="2400" b="1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bilhões</a:t>
            </a:r>
            <a:endParaRPr lang="en-US" sz="2400" b="1">
              <a:solidFill>
                <a:srgbClr val="000000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</p:txBody>
      </p:sp>
      <p:sp>
        <p:nvSpPr>
          <p:cNvPr id="46" name="TextBox 46">
            <a:extLst>
              <a:ext uri="{FF2B5EF4-FFF2-40B4-BE49-F238E27FC236}">
                <a16:creationId xmlns:a16="http://schemas.microsoft.com/office/drawing/2014/main" id="{E0166258-A4BA-85B5-64F5-34BC01FA316A}"/>
              </a:ext>
            </a:extLst>
          </p:cNvPr>
          <p:cNvSpPr txBox="1"/>
          <p:nvPr/>
        </p:nvSpPr>
        <p:spPr>
          <a:xfrm>
            <a:off x="5684511" y="4431193"/>
            <a:ext cx="2468702" cy="20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9"/>
              </a:lnSpc>
            </a:pPr>
            <a:r>
              <a:rPr lang="en-US" sz="14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De Saldo Comercial</a:t>
            </a:r>
          </a:p>
        </p:txBody>
      </p:sp>
      <p:sp>
        <p:nvSpPr>
          <p:cNvPr id="47" name="TextBox 47">
            <a:extLst>
              <a:ext uri="{FF2B5EF4-FFF2-40B4-BE49-F238E27FC236}">
                <a16:creationId xmlns:a16="http://schemas.microsoft.com/office/drawing/2014/main" id="{6B7C830F-8533-F6BD-021D-45E4F4126CAD}"/>
              </a:ext>
            </a:extLst>
          </p:cNvPr>
          <p:cNvSpPr txBox="1"/>
          <p:nvPr/>
        </p:nvSpPr>
        <p:spPr>
          <a:xfrm>
            <a:off x="5863289" y="5642803"/>
            <a:ext cx="2468702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2"/>
              </a:lnSpc>
            </a:pPr>
            <a:r>
              <a:rPr lang="en-US" sz="2400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R$ 7,5 </a:t>
            </a:r>
            <a:r>
              <a:rPr lang="en-US" sz="2400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Bilhões</a:t>
            </a:r>
            <a:endParaRPr lang="en-US" sz="2400" b="1" dirty="0">
              <a:solidFill>
                <a:srgbClr val="000000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8AF10238-1461-7E95-D239-FC317BC31979}"/>
              </a:ext>
            </a:extLst>
          </p:cNvPr>
          <p:cNvSpPr txBox="1"/>
          <p:nvPr/>
        </p:nvSpPr>
        <p:spPr>
          <a:xfrm>
            <a:off x="5949067" y="5942754"/>
            <a:ext cx="2468702" cy="166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0"/>
              </a:lnSpc>
            </a:pPr>
            <a:r>
              <a:rPr lang="en-US" sz="1100" b="1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CFEM</a:t>
            </a:r>
          </a:p>
        </p:txBody>
      </p:sp>
      <p:sp>
        <p:nvSpPr>
          <p:cNvPr id="49" name="TextBox 49">
            <a:extLst>
              <a:ext uri="{FF2B5EF4-FFF2-40B4-BE49-F238E27FC236}">
                <a16:creationId xmlns:a16="http://schemas.microsoft.com/office/drawing/2014/main" id="{F119AD75-C3F8-02FD-F6D1-3B8305D00B6F}"/>
              </a:ext>
            </a:extLst>
          </p:cNvPr>
          <p:cNvSpPr txBox="1"/>
          <p:nvPr/>
        </p:nvSpPr>
        <p:spPr>
          <a:xfrm>
            <a:off x="288748" y="4140605"/>
            <a:ext cx="2468702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2"/>
              </a:lnSpc>
            </a:pPr>
            <a:r>
              <a:rPr lang="en-US" sz="2400" b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R$ 232,2 </a:t>
            </a:r>
            <a:r>
              <a:rPr lang="en-US" sz="2400" b="1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bilhões</a:t>
            </a:r>
            <a:endParaRPr lang="en-US" sz="2400" b="1">
              <a:solidFill>
                <a:srgbClr val="000000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F03FBEDA-E68B-3416-430D-5012A9911E56}"/>
              </a:ext>
            </a:extLst>
          </p:cNvPr>
          <p:cNvSpPr txBox="1"/>
          <p:nvPr/>
        </p:nvSpPr>
        <p:spPr>
          <a:xfrm>
            <a:off x="288748" y="4444737"/>
            <a:ext cx="2468702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9"/>
              </a:lnSpc>
            </a:pPr>
            <a:r>
              <a:rPr lang="en-US" sz="14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Em </a:t>
            </a:r>
            <a:r>
              <a:rPr lang="en-US" sz="1400" dirty="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exportação</a:t>
            </a:r>
            <a:endParaRPr lang="en-US" sz="1400" dirty="0">
              <a:solidFill>
                <a:srgbClr val="000000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ctr">
              <a:lnSpc>
                <a:spcPts val="1609"/>
              </a:lnSpc>
            </a:pPr>
            <a:r>
              <a:rPr lang="en-US" sz="1400" b="1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47% da Balança </a:t>
            </a:r>
            <a:r>
              <a:rPr lang="en-US" sz="1400" b="1" dirty="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Comercial</a:t>
            </a:r>
            <a:endParaRPr lang="en-US" sz="1400" b="1" dirty="0">
              <a:solidFill>
                <a:srgbClr val="000000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66371B9D-4BA6-842E-1964-0D4DAB8817B0}"/>
              </a:ext>
            </a:extLst>
          </p:cNvPr>
          <p:cNvSpPr txBox="1"/>
          <p:nvPr/>
        </p:nvSpPr>
        <p:spPr>
          <a:xfrm>
            <a:off x="625545" y="1147331"/>
            <a:ext cx="4760177" cy="298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03"/>
              </a:lnSpc>
            </a:pPr>
            <a:r>
              <a:rPr lang="en-US" sz="2000" b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Impacto Social e </a:t>
            </a:r>
            <a:r>
              <a:rPr lang="en-US" sz="2000" b="1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Econômico</a:t>
            </a:r>
            <a:endParaRPr lang="en-US" sz="2000" b="1">
              <a:solidFill>
                <a:srgbClr val="000000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</p:txBody>
      </p:sp>
      <p:sp>
        <p:nvSpPr>
          <p:cNvPr id="67" name="Retângulo 66">
            <a:extLst>
              <a:ext uri="{FF2B5EF4-FFF2-40B4-BE49-F238E27FC236}">
                <a16:creationId xmlns:a16="http://schemas.microsoft.com/office/drawing/2014/main" id="{D2B4F34A-45C0-63A6-75EE-73F6A8A506C2}"/>
              </a:ext>
            </a:extLst>
          </p:cNvPr>
          <p:cNvSpPr/>
          <p:nvPr/>
        </p:nvSpPr>
        <p:spPr>
          <a:xfrm>
            <a:off x="-1" y="553789"/>
            <a:ext cx="2788467" cy="570675"/>
          </a:xfrm>
          <a:prstGeom prst="rect">
            <a:avLst/>
          </a:prstGeom>
          <a:solidFill>
            <a:srgbClr val="FF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67C356B5-E353-C286-6704-5CA6FBEB90B2}"/>
              </a:ext>
            </a:extLst>
          </p:cNvPr>
          <p:cNvSpPr txBox="1"/>
          <p:nvPr/>
        </p:nvSpPr>
        <p:spPr>
          <a:xfrm>
            <a:off x="590464" y="643608"/>
            <a:ext cx="37192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Setor Mineral</a:t>
            </a:r>
            <a:r>
              <a:rPr lang="pt-BR" sz="2200" b="1" dirty="0">
                <a:solidFill>
                  <a:srgbClr val="FFAA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no Brasil</a:t>
            </a:r>
          </a:p>
        </p:txBody>
      </p:sp>
      <p:sp>
        <p:nvSpPr>
          <p:cNvPr id="2" name="Freeform 16">
            <a:extLst>
              <a:ext uri="{FF2B5EF4-FFF2-40B4-BE49-F238E27FC236}">
                <a16:creationId xmlns:a16="http://schemas.microsoft.com/office/drawing/2014/main" id="{E0073952-33AB-9A9F-CA5D-F4FBC9A1286A}"/>
              </a:ext>
            </a:extLst>
          </p:cNvPr>
          <p:cNvSpPr/>
          <p:nvPr/>
        </p:nvSpPr>
        <p:spPr>
          <a:xfrm>
            <a:off x="2986630" y="5067255"/>
            <a:ext cx="2468702" cy="518240"/>
          </a:xfrm>
          <a:custGeom>
            <a:avLst/>
            <a:gdLst/>
            <a:ahLst/>
            <a:cxnLst/>
            <a:rect l="l" t="t" r="r" b="b"/>
            <a:pathLst>
              <a:path w="3867633" h="931669">
                <a:moveTo>
                  <a:pt x="0" y="0"/>
                </a:moveTo>
                <a:lnTo>
                  <a:pt x="3867632" y="0"/>
                </a:lnTo>
                <a:lnTo>
                  <a:pt x="3867632" y="931669"/>
                </a:lnTo>
                <a:lnTo>
                  <a:pt x="0" y="931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400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id="{D09FC7CD-F953-89D7-6B4E-8C62E6F58EB7}"/>
              </a:ext>
            </a:extLst>
          </p:cNvPr>
          <p:cNvSpPr txBox="1"/>
          <p:nvPr/>
        </p:nvSpPr>
        <p:spPr>
          <a:xfrm>
            <a:off x="3125279" y="5500353"/>
            <a:ext cx="2408321" cy="47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2"/>
              </a:lnSpc>
            </a:pPr>
            <a:r>
              <a:rPr lang="en-US" sz="2400" b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R$ 93,5 </a:t>
            </a:r>
            <a:r>
              <a:rPr lang="en-US" sz="2400" b="1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Bilhões</a:t>
            </a:r>
            <a:endParaRPr lang="en-US" sz="2400" b="1">
              <a:solidFill>
                <a:srgbClr val="000000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</p:txBody>
      </p:sp>
      <p:sp>
        <p:nvSpPr>
          <p:cNvPr id="4" name="TextBox 18">
            <a:extLst>
              <a:ext uri="{FF2B5EF4-FFF2-40B4-BE49-F238E27FC236}">
                <a16:creationId xmlns:a16="http://schemas.microsoft.com/office/drawing/2014/main" id="{42CC949D-10B5-D094-7AB6-133D0F285D99}"/>
              </a:ext>
            </a:extLst>
          </p:cNvPr>
          <p:cNvSpPr txBox="1"/>
          <p:nvPr/>
        </p:nvSpPr>
        <p:spPr>
          <a:xfrm>
            <a:off x="2737775" y="5977352"/>
            <a:ext cx="303545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0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Arrecadação</a:t>
            </a:r>
            <a:r>
              <a:rPr lang="en-US" sz="14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total do </a:t>
            </a:r>
            <a:r>
              <a:rPr lang="en-US" sz="140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setor</a:t>
            </a:r>
            <a:endParaRPr lang="en-US" sz="1400">
              <a:solidFill>
                <a:srgbClr val="000000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ctr"/>
            <a:r>
              <a:rPr lang="en-US" sz="14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(</a:t>
            </a:r>
            <a:r>
              <a:rPr lang="en-US" sz="140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Tributos</a:t>
            </a:r>
            <a:r>
              <a:rPr lang="en-US" sz="14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, </a:t>
            </a:r>
            <a:r>
              <a:rPr lang="en-US" sz="140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incluindo</a:t>
            </a:r>
            <a:r>
              <a:rPr lang="en-US" sz="14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CFEM)</a:t>
            </a:r>
          </a:p>
        </p:txBody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DD1CC44A-7714-6699-C541-1D0B11D4A969}"/>
              </a:ext>
            </a:extLst>
          </p:cNvPr>
          <p:cNvSpPr/>
          <p:nvPr/>
        </p:nvSpPr>
        <p:spPr>
          <a:xfrm>
            <a:off x="4047259" y="5214195"/>
            <a:ext cx="506184" cy="357859"/>
          </a:xfrm>
          <a:custGeom>
            <a:avLst/>
            <a:gdLst/>
            <a:ahLst/>
            <a:cxnLst/>
            <a:rect l="l" t="t" r="r" b="b"/>
            <a:pathLst>
              <a:path w="644956" h="643343">
                <a:moveTo>
                  <a:pt x="0" y="0"/>
                </a:moveTo>
                <a:lnTo>
                  <a:pt x="644956" y="0"/>
                </a:lnTo>
                <a:lnTo>
                  <a:pt x="644956" y="643343"/>
                </a:lnTo>
                <a:lnTo>
                  <a:pt x="0" y="64334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642" r="-642"/>
            </a:stretch>
          </a:blipFill>
        </p:spPr>
        <p:txBody>
          <a:bodyPr/>
          <a:lstStyle/>
          <a:p>
            <a:endParaRPr lang="pt-BR" sz="1400"/>
          </a:p>
        </p:txBody>
      </p:sp>
      <p:sp>
        <p:nvSpPr>
          <p:cNvPr id="6" name="Freeform 20">
            <a:extLst>
              <a:ext uri="{FF2B5EF4-FFF2-40B4-BE49-F238E27FC236}">
                <a16:creationId xmlns:a16="http://schemas.microsoft.com/office/drawing/2014/main" id="{190879E2-015C-1D94-1945-E5C91D0F94E8}"/>
              </a:ext>
            </a:extLst>
          </p:cNvPr>
          <p:cNvSpPr/>
          <p:nvPr/>
        </p:nvSpPr>
        <p:spPr>
          <a:xfrm>
            <a:off x="288748" y="5039131"/>
            <a:ext cx="2468702" cy="616739"/>
          </a:xfrm>
          <a:custGeom>
            <a:avLst/>
            <a:gdLst/>
            <a:ahLst/>
            <a:cxnLst/>
            <a:rect l="l" t="t" r="r" b="b"/>
            <a:pathLst>
              <a:path w="3867633" h="931669">
                <a:moveTo>
                  <a:pt x="0" y="0"/>
                </a:moveTo>
                <a:lnTo>
                  <a:pt x="3867633" y="0"/>
                </a:lnTo>
                <a:lnTo>
                  <a:pt x="3867633" y="931669"/>
                </a:lnTo>
                <a:lnTo>
                  <a:pt x="0" y="931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400"/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3C7F223C-1F55-3232-BFBA-6054428FF2C2}"/>
              </a:ext>
            </a:extLst>
          </p:cNvPr>
          <p:cNvSpPr txBox="1"/>
          <p:nvPr/>
        </p:nvSpPr>
        <p:spPr>
          <a:xfrm>
            <a:off x="119687" y="5574516"/>
            <a:ext cx="3035451" cy="47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2"/>
              </a:lnSpc>
            </a:pPr>
            <a:r>
              <a:rPr lang="en-US" sz="2400" b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R$ 270,9 </a:t>
            </a:r>
            <a:r>
              <a:rPr lang="en-US" sz="2400" b="1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Bilhões</a:t>
            </a:r>
            <a:endParaRPr lang="en-US" sz="2400" b="1">
              <a:solidFill>
                <a:srgbClr val="000000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488EEACE-B41C-17DB-39B0-9E89C4F5AE2E}"/>
              </a:ext>
            </a:extLst>
          </p:cNvPr>
          <p:cNvSpPr txBox="1"/>
          <p:nvPr/>
        </p:nvSpPr>
        <p:spPr>
          <a:xfrm>
            <a:off x="119687" y="5937916"/>
            <a:ext cx="3035451" cy="281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4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Faturamento do setor mineral</a:t>
            </a:r>
          </a:p>
        </p:txBody>
      </p:sp>
      <p:pic>
        <p:nvPicPr>
          <p:cNvPr id="62" name="Gráfico 61" descr="Baú de tesouro com preenchimento sólido">
            <a:extLst>
              <a:ext uri="{FF2B5EF4-FFF2-40B4-BE49-F238E27FC236}">
                <a16:creationId xmlns:a16="http://schemas.microsoft.com/office/drawing/2014/main" id="{4FA0114D-9565-C226-95F3-47C26A7BD2B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302891" y="5143257"/>
            <a:ext cx="520703" cy="520703"/>
          </a:xfrm>
          <a:prstGeom prst="rect">
            <a:avLst/>
          </a:prstGeom>
        </p:spPr>
      </p:pic>
      <p:grpSp>
        <p:nvGrpSpPr>
          <p:cNvPr id="66" name="Group 30">
            <a:extLst>
              <a:ext uri="{FF2B5EF4-FFF2-40B4-BE49-F238E27FC236}">
                <a16:creationId xmlns:a16="http://schemas.microsoft.com/office/drawing/2014/main" id="{73290043-4902-5222-61A6-B226BB20B622}"/>
              </a:ext>
            </a:extLst>
          </p:cNvPr>
          <p:cNvGrpSpPr/>
          <p:nvPr/>
        </p:nvGrpSpPr>
        <p:grpSpPr>
          <a:xfrm>
            <a:off x="206839" y="1874969"/>
            <a:ext cx="2453609" cy="1160359"/>
            <a:chOff x="0" y="-200500"/>
            <a:chExt cx="5125318" cy="2423864"/>
          </a:xfrm>
        </p:grpSpPr>
        <p:grpSp>
          <p:nvGrpSpPr>
            <p:cNvPr id="69" name="Group 31">
              <a:extLst>
                <a:ext uri="{FF2B5EF4-FFF2-40B4-BE49-F238E27FC236}">
                  <a16:creationId xmlns:a16="http://schemas.microsoft.com/office/drawing/2014/main" id="{9DC2353F-626F-7C8E-BE6D-98DAAB415CB6}"/>
                </a:ext>
              </a:extLst>
            </p:cNvPr>
            <p:cNvGrpSpPr/>
            <p:nvPr/>
          </p:nvGrpSpPr>
          <p:grpSpPr>
            <a:xfrm>
              <a:off x="0" y="-200500"/>
              <a:ext cx="5125318" cy="1405460"/>
              <a:chOff x="0" y="-38100"/>
              <a:chExt cx="973938" cy="267073"/>
            </a:xfrm>
          </p:grpSpPr>
          <p:sp>
            <p:nvSpPr>
              <p:cNvPr id="74" name="Freeform 32">
                <a:extLst>
                  <a:ext uri="{FF2B5EF4-FFF2-40B4-BE49-F238E27FC236}">
                    <a16:creationId xmlns:a16="http://schemas.microsoft.com/office/drawing/2014/main" id="{88A57DB4-C813-3AC0-34FB-DF4C8B96DF09}"/>
                  </a:ext>
                </a:extLst>
              </p:cNvPr>
              <p:cNvSpPr/>
              <p:nvPr/>
            </p:nvSpPr>
            <p:spPr>
              <a:xfrm>
                <a:off x="0" y="41987"/>
                <a:ext cx="973938" cy="186986"/>
              </a:xfrm>
              <a:custGeom>
                <a:avLst/>
                <a:gdLst/>
                <a:ahLst/>
                <a:cxnLst/>
                <a:rect l="l" t="t" r="r" b="b"/>
                <a:pathLst>
                  <a:path w="973938" h="186986">
                    <a:moveTo>
                      <a:pt x="93493" y="0"/>
                    </a:moveTo>
                    <a:lnTo>
                      <a:pt x="880445" y="0"/>
                    </a:lnTo>
                    <a:cubicBezTo>
                      <a:pt x="905241" y="0"/>
                      <a:pt x="929021" y="9850"/>
                      <a:pt x="946554" y="27383"/>
                    </a:cubicBezTo>
                    <a:cubicBezTo>
                      <a:pt x="964088" y="44917"/>
                      <a:pt x="973938" y="68697"/>
                      <a:pt x="973938" y="93493"/>
                    </a:cubicBezTo>
                    <a:lnTo>
                      <a:pt x="973938" y="93493"/>
                    </a:lnTo>
                    <a:cubicBezTo>
                      <a:pt x="973938" y="145127"/>
                      <a:pt x="932080" y="186986"/>
                      <a:pt x="880445" y="186986"/>
                    </a:cubicBezTo>
                    <a:lnTo>
                      <a:pt x="93493" y="186986"/>
                    </a:lnTo>
                    <a:cubicBezTo>
                      <a:pt x="41858" y="186986"/>
                      <a:pt x="0" y="145127"/>
                      <a:pt x="0" y="93493"/>
                    </a:cubicBezTo>
                    <a:lnTo>
                      <a:pt x="0" y="93493"/>
                    </a:lnTo>
                    <a:cubicBezTo>
                      <a:pt x="0" y="41858"/>
                      <a:pt x="41858" y="0"/>
                      <a:pt x="93493" y="0"/>
                    </a:cubicBezTo>
                    <a:close/>
                  </a:path>
                </a:pathLst>
              </a:custGeom>
              <a:solidFill>
                <a:srgbClr val="FFAC05"/>
              </a:solidFill>
            </p:spPr>
            <p:txBody>
              <a:bodyPr/>
              <a:lstStyle/>
              <a:p>
                <a:endParaRPr lang="pt-BR" sz="1400"/>
              </a:p>
            </p:txBody>
          </p:sp>
          <p:sp>
            <p:nvSpPr>
              <p:cNvPr id="75" name="TextBox 33">
                <a:extLst>
                  <a:ext uri="{FF2B5EF4-FFF2-40B4-BE49-F238E27FC236}">
                    <a16:creationId xmlns:a16="http://schemas.microsoft.com/office/drawing/2014/main" id="{18FC9B93-51E6-42C9-E7E1-7801FE20A1F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973938" cy="225086"/>
              </a:xfrm>
              <a:prstGeom prst="rect">
                <a:avLst/>
              </a:prstGeom>
            </p:spPr>
            <p:txBody>
              <a:bodyPr lIns="32426" tIns="32426" rIns="32426" bIns="32426" rtlCol="0" anchor="ctr"/>
              <a:lstStyle/>
              <a:p>
                <a:pPr algn="ctr">
                  <a:lnSpc>
                    <a:spcPts val="2271"/>
                  </a:lnSpc>
                </a:pPr>
                <a:endParaRPr sz="1400"/>
              </a:p>
            </p:txBody>
          </p:sp>
        </p:grpSp>
        <p:sp>
          <p:nvSpPr>
            <p:cNvPr id="72" name="TextBox 34">
              <a:extLst>
                <a:ext uri="{FF2B5EF4-FFF2-40B4-BE49-F238E27FC236}">
                  <a16:creationId xmlns:a16="http://schemas.microsoft.com/office/drawing/2014/main" id="{F8151256-AFE4-EB5F-2B3A-D6D9CD219E19}"/>
                </a:ext>
              </a:extLst>
            </p:cNvPr>
            <p:cNvSpPr txBox="1"/>
            <p:nvPr/>
          </p:nvSpPr>
          <p:spPr>
            <a:xfrm>
              <a:off x="0" y="1229428"/>
              <a:ext cx="5125318" cy="7232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66"/>
                </a:lnSpc>
              </a:pPr>
              <a:r>
                <a:rPr lang="en-US" sz="2400" b="1" dirty="0">
                  <a:solidFill>
                    <a:srgbClr val="000000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4%</a:t>
              </a:r>
            </a:p>
          </p:txBody>
        </p:sp>
        <p:sp>
          <p:nvSpPr>
            <p:cNvPr id="73" name="TextBox 35">
              <a:extLst>
                <a:ext uri="{FF2B5EF4-FFF2-40B4-BE49-F238E27FC236}">
                  <a16:creationId xmlns:a16="http://schemas.microsoft.com/office/drawing/2014/main" id="{AFC8C3C6-009B-45CD-C205-E8EF5C83E1D4}"/>
                </a:ext>
              </a:extLst>
            </p:cNvPr>
            <p:cNvSpPr txBox="1"/>
            <p:nvPr/>
          </p:nvSpPr>
          <p:spPr>
            <a:xfrm>
              <a:off x="0" y="1794757"/>
              <a:ext cx="5125318" cy="428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99"/>
                </a:lnSpc>
              </a:pPr>
              <a:r>
                <a:rPr lang="en-US" sz="1400" dirty="0" err="1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Participação</a:t>
              </a:r>
              <a:r>
                <a:rPr lang="en-US" sz="1400" dirty="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no PIB Brasileiro</a:t>
              </a:r>
            </a:p>
          </p:txBody>
        </p:sp>
      </p:grpSp>
      <p:pic>
        <p:nvPicPr>
          <p:cNvPr id="76" name="Gráfico 75" descr="Hipoteca com preenchimento sólido">
            <a:extLst>
              <a:ext uri="{FF2B5EF4-FFF2-40B4-BE49-F238E27FC236}">
                <a16:creationId xmlns:a16="http://schemas.microsoft.com/office/drawing/2014/main" id="{B4FA9812-236A-EDFB-6B68-E0D7D31C8E1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18239" y="2038138"/>
            <a:ext cx="521370" cy="521370"/>
          </a:xfrm>
          <a:prstGeom prst="rect">
            <a:avLst/>
          </a:prstGeom>
        </p:spPr>
      </p:pic>
      <p:sp>
        <p:nvSpPr>
          <p:cNvPr id="77" name="Freeform 18">
            <a:extLst>
              <a:ext uri="{FF2B5EF4-FFF2-40B4-BE49-F238E27FC236}">
                <a16:creationId xmlns:a16="http://schemas.microsoft.com/office/drawing/2014/main" id="{7B8F27D5-067C-1584-B294-C5FB69F2F702}"/>
              </a:ext>
            </a:extLst>
          </p:cNvPr>
          <p:cNvSpPr/>
          <p:nvPr/>
        </p:nvSpPr>
        <p:spPr>
          <a:xfrm>
            <a:off x="8767876" y="3383855"/>
            <a:ext cx="838595" cy="838595"/>
          </a:xfrm>
          <a:custGeom>
            <a:avLst/>
            <a:gdLst/>
            <a:ahLst/>
            <a:cxnLst/>
            <a:rect l="l" t="t" r="r" b="b"/>
            <a:pathLst>
              <a:path w="1313799" h="1313799">
                <a:moveTo>
                  <a:pt x="0" y="0"/>
                </a:moveTo>
                <a:lnTo>
                  <a:pt x="1313799" y="0"/>
                </a:lnTo>
                <a:lnTo>
                  <a:pt x="1313799" y="1313799"/>
                </a:lnTo>
                <a:lnTo>
                  <a:pt x="0" y="131379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149"/>
          </a:p>
        </p:txBody>
      </p:sp>
      <p:sp>
        <p:nvSpPr>
          <p:cNvPr id="78" name="Freeform 19">
            <a:extLst>
              <a:ext uri="{FF2B5EF4-FFF2-40B4-BE49-F238E27FC236}">
                <a16:creationId xmlns:a16="http://schemas.microsoft.com/office/drawing/2014/main" id="{0D246FD0-A74E-AB13-D249-5F46A7C8FF0A}"/>
              </a:ext>
            </a:extLst>
          </p:cNvPr>
          <p:cNvSpPr/>
          <p:nvPr/>
        </p:nvSpPr>
        <p:spPr>
          <a:xfrm>
            <a:off x="8772026" y="4744682"/>
            <a:ext cx="838595" cy="838595"/>
          </a:xfrm>
          <a:custGeom>
            <a:avLst/>
            <a:gdLst/>
            <a:ahLst/>
            <a:cxnLst/>
            <a:rect l="l" t="t" r="r" b="b"/>
            <a:pathLst>
              <a:path w="1313799" h="1313799">
                <a:moveTo>
                  <a:pt x="0" y="0"/>
                </a:moveTo>
                <a:lnTo>
                  <a:pt x="1313799" y="0"/>
                </a:lnTo>
                <a:lnTo>
                  <a:pt x="1313799" y="1313799"/>
                </a:lnTo>
                <a:lnTo>
                  <a:pt x="0" y="131379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149"/>
          </a:p>
        </p:txBody>
      </p:sp>
      <p:sp>
        <p:nvSpPr>
          <p:cNvPr id="79" name="Freeform 21">
            <a:extLst>
              <a:ext uri="{FF2B5EF4-FFF2-40B4-BE49-F238E27FC236}">
                <a16:creationId xmlns:a16="http://schemas.microsoft.com/office/drawing/2014/main" id="{F11B0402-39A6-925A-6178-0E638C3F8191}"/>
              </a:ext>
            </a:extLst>
          </p:cNvPr>
          <p:cNvSpPr/>
          <p:nvPr/>
        </p:nvSpPr>
        <p:spPr>
          <a:xfrm>
            <a:off x="8872022" y="3476329"/>
            <a:ext cx="638602" cy="638602"/>
          </a:xfrm>
          <a:custGeom>
            <a:avLst/>
            <a:gdLst/>
            <a:ahLst/>
            <a:cxnLst/>
            <a:rect l="l" t="t" r="r" b="b"/>
            <a:pathLst>
              <a:path w="1000476" h="1000476">
                <a:moveTo>
                  <a:pt x="0" y="0"/>
                </a:moveTo>
                <a:lnTo>
                  <a:pt x="1000476" y="0"/>
                </a:lnTo>
                <a:lnTo>
                  <a:pt x="1000476" y="1000476"/>
                </a:lnTo>
                <a:lnTo>
                  <a:pt x="0" y="100047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149"/>
          </a:p>
        </p:txBody>
      </p:sp>
      <p:sp>
        <p:nvSpPr>
          <p:cNvPr id="80" name="Freeform 22">
            <a:extLst>
              <a:ext uri="{FF2B5EF4-FFF2-40B4-BE49-F238E27FC236}">
                <a16:creationId xmlns:a16="http://schemas.microsoft.com/office/drawing/2014/main" id="{71B5D95A-5F3C-C06E-C0D5-A7852DA47E84}"/>
              </a:ext>
            </a:extLst>
          </p:cNvPr>
          <p:cNvSpPr/>
          <p:nvPr/>
        </p:nvSpPr>
        <p:spPr>
          <a:xfrm>
            <a:off x="8846915" y="4877460"/>
            <a:ext cx="594565" cy="594565"/>
          </a:xfrm>
          <a:custGeom>
            <a:avLst/>
            <a:gdLst/>
            <a:ahLst/>
            <a:cxnLst/>
            <a:rect l="l" t="t" r="r" b="b"/>
            <a:pathLst>
              <a:path w="931485" h="931485">
                <a:moveTo>
                  <a:pt x="0" y="0"/>
                </a:moveTo>
                <a:lnTo>
                  <a:pt x="931484" y="0"/>
                </a:lnTo>
                <a:lnTo>
                  <a:pt x="931484" y="931486"/>
                </a:lnTo>
                <a:lnTo>
                  <a:pt x="0" y="93148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149"/>
          </a:p>
        </p:txBody>
      </p:sp>
      <p:sp>
        <p:nvSpPr>
          <p:cNvPr id="81" name="Freeform 23">
            <a:extLst>
              <a:ext uri="{FF2B5EF4-FFF2-40B4-BE49-F238E27FC236}">
                <a16:creationId xmlns:a16="http://schemas.microsoft.com/office/drawing/2014/main" id="{0F35BC38-06FA-D9CD-5B57-9D4401086F91}"/>
              </a:ext>
            </a:extLst>
          </p:cNvPr>
          <p:cNvSpPr/>
          <p:nvPr/>
        </p:nvSpPr>
        <p:spPr>
          <a:xfrm rot="-9269855">
            <a:off x="9280987" y="4888195"/>
            <a:ext cx="208827" cy="260558"/>
          </a:xfrm>
          <a:custGeom>
            <a:avLst/>
            <a:gdLst/>
            <a:ahLst/>
            <a:cxnLst/>
            <a:rect l="l" t="t" r="r" b="b"/>
            <a:pathLst>
              <a:path w="327162" h="408208">
                <a:moveTo>
                  <a:pt x="0" y="0"/>
                </a:moveTo>
                <a:lnTo>
                  <a:pt x="327162" y="0"/>
                </a:lnTo>
                <a:lnTo>
                  <a:pt x="327162" y="408208"/>
                </a:lnTo>
                <a:lnTo>
                  <a:pt x="0" y="408208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-503" r="-503"/>
            </a:stretch>
          </a:blipFill>
        </p:spPr>
        <p:txBody>
          <a:bodyPr/>
          <a:lstStyle/>
          <a:p>
            <a:endParaRPr lang="pt-BR" sz="1149"/>
          </a:p>
        </p:txBody>
      </p:sp>
      <p:sp>
        <p:nvSpPr>
          <p:cNvPr id="82" name="Freeform 24">
            <a:extLst>
              <a:ext uri="{FF2B5EF4-FFF2-40B4-BE49-F238E27FC236}">
                <a16:creationId xmlns:a16="http://schemas.microsoft.com/office/drawing/2014/main" id="{EDCF92C0-88EA-558C-0018-104D4D6D8C70}"/>
              </a:ext>
            </a:extLst>
          </p:cNvPr>
          <p:cNvSpPr/>
          <p:nvPr/>
        </p:nvSpPr>
        <p:spPr>
          <a:xfrm>
            <a:off x="8774404" y="2042968"/>
            <a:ext cx="838595" cy="838595"/>
          </a:xfrm>
          <a:custGeom>
            <a:avLst/>
            <a:gdLst/>
            <a:ahLst/>
            <a:cxnLst/>
            <a:rect l="l" t="t" r="r" b="b"/>
            <a:pathLst>
              <a:path w="1313799" h="1313799">
                <a:moveTo>
                  <a:pt x="0" y="0"/>
                </a:moveTo>
                <a:lnTo>
                  <a:pt x="1313799" y="0"/>
                </a:lnTo>
                <a:lnTo>
                  <a:pt x="1313799" y="1313799"/>
                </a:lnTo>
                <a:lnTo>
                  <a:pt x="0" y="131379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149"/>
          </a:p>
        </p:txBody>
      </p:sp>
      <p:sp>
        <p:nvSpPr>
          <p:cNvPr id="83" name="Freeform 25">
            <a:extLst>
              <a:ext uri="{FF2B5EF4-FFF2-40B4-BE49-F238E27FC236}">
                <a16:creationId xmlns:a16="http://schemas.microsoft.com/office/drawing/2014/main" id="{75DC318C-D014-99B3-3E3B-E4000BBFB47E}"/>
              </a:ext>
            </a:extLst>
          </p:cNvPr>
          <p:cNvSpPr/>
          <p:nvPr/>
        </p:nvSpPr>
        <p:spPr>
          <a:xfrm>
            <a:off x="8909206" y="2140791"/>
            <a:ext cx="568991" cy="633973"/>
          </a:xfrm>
          <a:custGeom>
            <a:avLst/>
            <a:gdLst/>
            <a:ahLst/>
            <a:cxnLst/>
            <a:rect l="l" t="t" r="r" b="b"/>
            <a:pathLst>
              <a:path w="891419" h="993225">
                <a:moveTo>
                  <a:pt x="0" y="0"/>
                </a:moveTo>
                <a:lnTo>
                  <a:pt x="891419" y="0"/>
                </a:lnTo>
                <a:lnTo>
                  <a:pt x="891419" y="993225"/>
                </a:lnTo>
                <a:lnTo>
                  <a:pt x="0" y="993225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t="-359" b="-359"/>
            </a:stretch>
          </a:blipFill>
        </p:spPr>
        <p:txBody>
          <a:bodyPr/>
          <a:lstStyle/>
          <a:p>
            <a:endParaRPr lang="pt-BR" sz="1149"/>
          </a:p>
        </p:txBody>
      </p:sp>
      <p:sp>
        <p:nvSpPr>
          <p:cNvPr id="86" name="TextBox 53">
            <a:extLst>
              <a:ext uri="{FF2B5EF4-FFF2-40B4-BE49-F238E27FC236}">
                <a16:creationId xmlns:a16="http://schemas.microsoft.com/office/drawing/2014/main" id="{C5F3BB82-008E-16D6-076A-850E949F5492}"/>
              </a:ext>
            </a:extLst>
          </p:cNvPr>
          <p:cNvSpPr txBox="1"/>
          <p:nvPr/>
        </p:nvSpPr>
        <p:spPr>
          <a:xfrm>
            <a:off x="9703531" y="3327682"/>
            <a:ext cx="1687590" cy="440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5"/>
              </a:lnSpc>
            </a:pPr>
            <a:r>
              <a:rPr lang="en-US" sz="1268" b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Player Global</a:t>
            </a:r>
          </a:p>
          <a:p>
            <a:pPr>
              <a:lnSpc>
                <a:spcPts val="1775"/>
              </a:lnSpc>
            </a:pPr>
            <a:r>
              <a:rPr lang="en-US" sz="1268" b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Exportador</a:t>
            </a:r>
          </a:p>
        </p:txBody>
      </p:sp>
      <p:sp>
        <p:nvSpPr>
          <p:cNvPr id="87" name="TextBox 54">
            <a:extLst>
              <a:ext uri="{FF2B5EF4-FFF2-40B4-BE49-F238E27FC236}">
                <a16:creationId xmlns:a16="http://schemas.microsoft.com/office/drawing/2014/main" id="{1E6178C5-558D-4E93-1D68-9B8D13A959BA}"/>
              </a:ext>
            </a:extLst>
          </p:cNvPr>
          <p:cNvSpPr txBox="1"/>
          <p:nvPr/>
        </p:nvSpPr>
        <p:spPr>
          <a:xfrm>
            <a:off x="9704744" y="3742491"/>
            <a:ext cx="1687590" cy="671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5"/>
              </a:lnSpc>
            </a:pPr>
            <a:r>
              <a:rPr lang="en-US" sz="1268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Ferro            Alumínio</a:t>
            </a:r>
          </a:p>
          <a:p>
            <a:pPr>
              <a:lnSpc>
                <a:spcPts val="1775"/>
              </a:lnSpc>
            </a:pPr>
            <a:r>
              <a:rPr lang="en-US" sz="1268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Nióbio         Grafita</a:t>
            </a:r>
          </a:p>
          <a:p>
            <a:pPr>
              <a:lnSpc>
                <a:spcPts val="1775"/>
              </a:lnSpc>
            </a:pPr>
            <a:r>
              <a:rPr lang="en-US" sz="1268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Tântalo</a:t>
            </a:r>
          </a:p>
        </p:txBody>
      </p:sp>
      <p:sp>
        <p:nvSpPr>
          <p:cNvPr id="88" name="TextBox 55">
            <a:extLst>
              <a:ext uri="{FF2B5EF4-FFF2-40B4-BE49-F238E27FC236}">
                <a16:creationId xmlns:a16="http://schemas.microsoft.com/office/drawing/2014/main" id="{4C7D1CCD-6E57-1A3A-3E14-32E289878516}"/>
              </a:ext>
            </a:extLst>
          </p:cNvPr>
          <p:cNvSpPr txBox="1"/>
          <p:nvPr/>
        </p:nvSpPr>
        <p:spPr>
          <a:xfrm>
            <a:off x="9804340" y="4696031"/>
            <a:ext cx="1687590" cy="210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5"/>
              </a:lnSpc>
            </a:pPr>
            <a:r>
              <a:rPr lang="en-US" sz="1268" b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Exportador</a:t>
            </a:r>
          </a:p>
        </p:txBody>
      </p:sp>
      <p:sp>
        <p:nvSpPr>
          <p:cNvPr id="89" name="TextBox 56">
            <a:extLst>
              <a:ext uri="{FF2B5EF4-FFF2-40B4-BE49-F238E27FC236}">
                <a16:creationId xmlns:a16="http://schemas.microsoft.com/office/drawing/2014/main" id="{A31502EC-CBBE-41A5-E46D-3CF298B92558}"/>
              </a:ext>
            </a:extLst>
          </p:cNvPr>
          <p:cNvSpPr txBox="1"/>
          <p:nvPr/>
        </p:nvSpPr>
        <p:spPr>
          <a:xfrm>
            <a:off x="9804341" y="4903435"/>
            <a:ext cx="2408321" cy="1133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5"/>
              </a:lnSpc>
            </a:pPr>
            <a:r>
              <a:rPr lang="en-US" sz="1268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Ouro         Manganês</a:t>
            </a:r>
          </a:p>
          <a:p>
            <a:pPr>
              <a:lnSpc>
                <a:spcPts val="1775"/>
              </a:lnSpc>
            </a:pPr>
            <a:r>
              <a:rPr lang="en-US" sz="1268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Cobre        Caulim</a:t>
            </a:r>
          </a:p>
          <a:p>
            <a:pPr>
              <a:lnSpc>
                <a:spcPts val="1775"/>
              </a:lnSpc>
            </a:pPr>
            <a:r>
              <a:rPr lang="en-US" sz="1268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Aço            Cromo</a:t>
            </a:r>
          </a:p>
          <a:p>
            <a:pPr>
              <a:lnSpc>
                <a:spcPts val="1775"/>
              </a:lnSpc>
            </a:pPr>
            <a:r>
              <a:rPr lang="en-US" sz="1268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Vanádio    Rochas Ornamentais</a:t>
            </a:r>
          </a:p>
          <a:p>
            <a:pPr>
              <a:lnSpc>
                <a:spcPts val="1775"/>
              </a:lnSpc>
            </a:pPr>
            <a:r>
              <a:rPr lang="en-US" sz="1268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Níquel</a:t>
            </a:r>
          </a:p>
        </p:txBody>
      </p:sp>
      <p:sp>
        <p:nvSpPr>
          <p:cNvPr id="90" name="TextBox 57">
            <a:extLst>
              <a:ext uri="{FF2B5EF4-FFF2-40B4-BE49-F238E27FC236}">
                <a16:creationId xmlns:a16="http://schemas.microsoft.com/office/drawing/2014/main" id="{B32C929D-D0AA-DD23-9FB4-44809F2C7D13}"/>
              </a:ext>
            </a:extLst>
          </p:cNvPr>
          <p:cNvSpPr txBox="1"/>
          <p:nvPr/>
        </p:nvSpPr>
        <p:spPr>
          <a:xfrm>
            <a:off x="9705973" y="2171394"/>
            <a:ext cx="1687590" cy="210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5"/>
              </a:lnSpc>
            </a:pPr>
            <a:r>
              <a:rPr lang="en-US" sz="1268" b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Mais de 80</a:t>
            </a:r>
          </a:p>
        </p:txBody>
      </p:sp>
      <p:sp>
        <p:nvSpPr>
          <p:cNvPr id="91" name="TextBox 58">
            <a:extLst>
              <a:ext uri="{FF2B5EF4-FFF2-40B4-BE49-F238E27FC236}">
                <a16:creationId xmlns:a16="http://schemas.microsoft.com/office/drawing/2014/main" id="{756BF9F3-0EF5-8712-3A0D-7A4B2C3B5582}"/>
              </a:ext>
            </a:extLst>
          </p:cNvPr>
          <p:cNvSpPr txBox="1"/>
          <p:nvPr/>
        </p:nvSpPr>
        <p:spPr>
          <a:xfrm>
            <a:off x="9705973" y="2409127"/>
            <a:ext cx="1687590" cy="210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5"/>
              </a:lnSpc>
            </a:pPr>
            <a:r>
              <a:rPr lang="en-US" sz="1268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Substâncias minerais</a:t>
            </a:r>
          </a:p>
        </p:txBody>
      </p:sp>
      <p:pic>
        <p:nvPicPr>
          <p:cNvPr id="95" name="Imagem 94">
            <a:extLst>
              <a:ext uri="{FF2B5EF4-FFF2-40B4-BE49-F238E27FC236}">
                <a16:creationId xmlns:a16="http://schemas.microsoft.com/office/drawing/2014/main" id="{F88B948D-6F9A-BE5F-D16D-BDD9552DD18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204" y="-847002"/>
            <a:ext cx="2486924" cy="234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45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9DF102C1-8887-B60F-40F6-54CC485E8B99}"/>
              </a:ext>
            </a:extLst>
          </p:cNvPr>
          <p:cNvSpPr/>
          <p:nvPr/>
        </p:nvSpPr>
        <p:spPr>
          <a:xfrm>
            <a:off x="0" y="553789"/>
            <a:ext cx="3944950" cy="570675"/>
          </a:xfrm>
          <a:prstGeom prst="rect">
            <a:avLst/>
          </a:prstGeom>
          <a:solidFill>
            <a:srgbClr val="FF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756000" y="577516"/>
            <a:ext cx="3188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 oportunidade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2FBE446-E436-A3D5-2D4C-424F3F90E371}"/>
              </a:ext>
            </a:extLst>
          </p:cNvPr>
          <p:cNvSpPr txBox="1"/>
          <p:nvPr/>
        </p:nvSpPr>
        <p:spPr>
          <a:xfrm>
            <a:off x="304800" y="1497702"/>
            <a:ext cx="8670541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" panose="020B0604020202020204" pitchFamily="34" charset="0"/>
              </a:rPr>
              <a:t>Brasil tem...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sz="2000" b="1" dirty="0">
                <a:solidFill>
                  <a:srgbClr val="FFAA00"/>
                </a:solidFill>
                <a:latin typeface="Arial Bold"/>
                <a:cs typeface="Arial" panose="020B0604020202020204" pitchFamily="34" charset="0"/>
              </a:rPr>
              <a:t>Matriz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" panose="020B0604020202020204" pitchFamily="34" charset="0"/>
              </a:rPr>
              <a:t> das </a:t>
            </a:r>
            <a:r>
              <a:rPr lang="pt-BR" sz="2000" b="1" dirty="0">
                <a:solidFill>
                  <a:srgbClr val="FFAA00"/>
                </a:solidFill>
                <a:latin typeface="Arial Bold"/>
                <a:cs typeface="Arial" panose="020B0604020202020204" pitchFamily="34" charset="0"/>
              </a:rPr>
              <a:t>mais limpas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" panose="020B0604020202020204" pitchFamily="34" charset="0"/>
              </a:rPr>
              <a:t>entre as grandes economias mundiais;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" panose="020B0604020202020204" pitchFamily="34" charset="0"/>
              </a:rPr>
              <a:t>Expressivo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" panose="020B0604020202020204" pitchFamily="34" charset="0"/>
              </a:rPr>
              <a:t>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" panose="020B0604020202020204" pitchFamily="34" charset="0"/>
              </a:rPr>
              <a:t>potencial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" panose="020B0604020202020204" pitchFamily="34" charset="0"/>
              </a:rPr>
              <a:t> de </a:t>
            </a:r>
            <a:r>
              <a:rPr lang="pt-BR" sz="2000" b="1" dirty="0">
                <a:solidFill>
                  <a:srgbClr val="FFAA00"/>
                </a:solidFill>
                <a:latin typeface="Arial Bold"/>
                <a:cs typeface="Arial" panose="020B0604020202020204" pitchFamily="34" charset="0"/>
              </a:rPr>
              <a:t>geração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" panose="020B0604020202020204" pitchFamily="34" charset="0"/>
              </a:rPr>
              <a:t> de eletricidade </a:t>
            </a:r>
            <a:r>
              <a:rPr lang="pt-BR" sz="2000" b="1" dirty="0">
                <a:solidFill>
                  <a:srgbClr val="FFAA00"/>
                </a:solidFill>
                <a:latin typeface="Arial Bold"/>
                <a:cs typeface="Arial" panose="020B0604020202020204" pitchFamily="34" charset="0"/>
              </a:rPr>
              <a:t>limpa e renovável;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" panose="020B0604020202020204" pitchFamily="34" charset="0"/>
              </a:rPr>
              <a:t>Capacidade </a:t>
            </a:r>
            <a:r>
              <a:rPr lang="pt-BR" sz="2000" b="1" dirty="0">
                <a:solidFill>
                  <a:srgbClr val="FFAA00"/>
                </a:solidFill>
                <a:latin typeface="Arial Bold"/>
                <a:cs typeface="Arial" panose="020B0604020202020204" pitchFamily="34" charset="0"/>
              </a:rPr>
              <a:t>tecnológica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" panose="020B0604020202020204" pitchFamily="34" charset="0"/>
              </a:rPr>
              <a:t> e de </a:t>
            </a:r>
            <a:r>
              <a:rPr lang="pt-BR" sz="2000" b="1" dirty="0">
                <a:solidFill>
                  <a:srgbClr val="FFAA00"/>
                </a:solidFill>
                <a:latin typeface="Arial Bold"/>
                <a:cs typeface="Arial" panose="020B0604020202020204" pitchFamily="34" charset="0"/>
              </a:rPr>
              <a:t>inovação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" panose="020B0604020202020204" pitchFamily="34" charset="0"/>
              </a:rPr>
              <a:t> em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" panose="020B0604020202020204" pitchFamily="34" charset="0"/>
              </a:rPr>
              <a:t>energia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" panose="020B0604020202020204" pitchFamily="34" charset="0"/>
              </a:rPr>
              <a:t> e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" panose="020B0604020202020204" pitchFamily="34" charset="0"/>
              </a:rPr>
              <a:t>mineração;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sz="2000" b="1" dirty="0">
                <a:solidFill>
                  <a:srgbClr val="FFAA00"/>
                </a:solidFill>
                <a:latin typeface="Arial Bold"/>
                <a:cs typeface="Arial" panose="020B0604020202020204" pitchFamily="34" charset="0"/>
              </a:rPr>
              <a:t>Mercado</a:t>
            </a:r>
            <a:r>
              <a:rPr lang="pt-BR" sz="2000" b="1" dirty="0">
                <a:solidFill>
                  <a:srgbClr val="009500"/>
                </a:solidFill>
                <a:latin typeface="Arial Bold"/>
                <a:cs typeface="Arial" panose="020B0604020202020204" pitchFamily="34" charset="0"/>
              </a:rPr>
              <a:t> </a:t>
            </a:r>
            <a:r>
              <a:rPr lang="pt-BR" sz="2000" b="1" dirty="0">
                <a:solidFill>
                  <a:srgbClr val="FFAA00"/>
                </a:solidFill>
                <a:latin typeface="Arial Bold"/>
                <a:cs typeface="Arial" panose="020B0604020202020204" pitchFamily="34" charset="0"/>
              </a:rPr>
              <a:t>doméstico</a:t>
            </a:r>
            <a:r>
              <a:rPr lang="pt-BR" sz="2000" b="1" dirty="0">
                <a:solidFill>
                  <a:srgbClr val="009500"/>
                </a:solidFill>
                <a:latin typeface="Arial Bold"/>
                <a:cs typeface="Arial" panose="020B0604020202020204" pitchFamily="34" charset="0"/>
              </a:rPr>
              <a:t>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" panose="020B0604020202020204" pitchFamily="34" charset="0"/>
              </a:rPr>
              <a:t>relevante, por ser a maior economia da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" panose="020B0604020202020204" pitchFamily="34" charset="0"/>
              </a:rPr>
              <a:t>América Latina;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sz="2000" b="1" dirty="0">
                <a:solidFill>
                  <a:srgbClr val="FFAA00"/>
                </a:solidFill>
                <a:latin typeface="Arial Bold"/>
                <a:cs typeface="Arial" panose="020B0604020202020204" pitchFamily="34" charset="0"/>
              </a:rPr>
              <a:t>Arcabouço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" panose="020B0604020202020204" pitchFamily="34" charset="0"/>
              </a:rPr>
              <a:t> legal </a:t>
            </a:r>
            <a:r>
              <a:rPr lang="pt-BR" sz="2000" b="1" dirty="0">
                <a:solidFill>
                  <a:srgbClr val="FFAA00"/>
                </a:solidFill>
                <a:latin typeface="Arial Bold"/>
                <a:cs typeface="Arial" panose="020B0604020202020204" pitchFamily="34" charset="0"/>
              </a:rPr>
              <a:t>ambiental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" panose="020B0604020202020204" pitchFamily="34" charset="0"/>
              </a:rPr>
              <a:t> moderno e rigoroso;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" panose="020B0604020202020204" pitchFamily="34" charset="0"/>
              </a:rPr>
              <a:t> </a:t>
            </a:r>
            <a:r>
              <a:rPr lang="pt-BR" sz="2000" b="1" dirty="0">
                <a:solidFill>
                  <a:schemeClr val="bg1"/>
                </a:solidFill>
                <a:highlight>
                  <a:srgbClr val="FFAA00"/>
                </a:highlight>
                <a:latin typeface="Arial Bold"/>
                <a:cs typeface="Arial" panose="020B0604020202020204" pitchFamily="34" charset="0"/>
              </a:rPr>
              <a:t>Reservas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" panose="020B0604020202020204" pitchFamily="34" charset="0"/>
              </a:rPr>
              <a:t>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" panose="020B0604020202020204" pitchFamily="34" charset="0"/>
              </a:rPr>
              <a:t>consideráveis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" panose="020B0604020202020204" pitchFamily="34" charset="0"/>
              </a:rPr>
              <a:t> de </a:t>
            </a:r>
            <a:r>
              <a:rPr lang="pt-BR" sz="2000" b="1" dirty="0">
                <a:solidFill>
                  <a:schemeClr val="bg1"/>
                </a:solidFill>
                <a:highlight>
                  <a:srgbClr val="FFAA00"/>
                </a:highlight>
                <a:latin typeface="Arial Bold"/>
                <a:cs typeface="Arial" panose="020B0604020202020204" pitchFamily="34" charset="0"/>
              </a:rPr>
              <a:t>minerais estratégicos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" panose="020B0604020202020204" pitchFamily="34" charset="0"/>
              </a:rPr>
              <a:t>que são críticos para as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" panose="020B0604020202020204" pitchFamily="34" charset="0"/>
              </a:rPr>
              <a:t>transições energéticas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" panose="020B0604020202020204" pitchFamily="34" charset="0"/>
              </a:rPr>
              <a:t>dos países;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AB42EC2-7B5F-58F3-DB81-9C94A9FEC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204" y="-847002"/>
            <a:ext cx="2486924" cy="2342754"/>
          </a:xfrm>
          <a:prstGeom prst="rect">
            <a:avLst/>
          </a:prstGeom>
        </p:spPr>
      </p:pic>
      <p:pic>
        <p:nvPicPr>
          <p:cNvPr id="15" name="Imagem 14" descr="Imagem digital fictícia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8942B288-F5D3-80FE-CF17-3679299E5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0" b="94800" l="8000" r="93400">
                        <a14:foregroundMark x1="12014" y1="60000" x2="12069" y2="60297"/>
                        <a14:foregroundMark x1="11939" y1="59600" x2="12014" y2="60000"/>
                        <a14:foregroundMark x1="10716" y1="53041" x2="11939" y2="59600"/>
                        <a14:foregroundMark x1="10000" y1="49200" x2="10492" y2="51838"/>
                        <a14:foregroundMark x1="12200" y1="61000" x2="10400" y2="68400"/>
                        <a14:foregroundMark x1="10600" y1="33000" x2="10600" y2="33000"/>
                        <a14:foregroundMark x1="10400" y1="23600" x2="10400" y2="23600"/>
                        <a14:foregroundMark x1="10200" y1="22000" x2="10200" y2="22000"/>
                        <a14:foregroundMark x1="10200" y1="21400" x2="10200" y2="21400"/>
                        <a14:foregroundMark x1="10600" y1="28600" x2="10200" y2="30000"/>
                        <a14:foregroundMark x1="9200" y1="29600" x2="8400" y2="30200"/>
                        <a14:foregroundMark x1="8682" y1="60000" x2="8000" y2="67000"/>
                        <a14:foregroundMark x1="8701" y1="59800" x2="8682" y2="60000"/>
                        <a14:foregroundMark x1="8720" y1="59600" x2="8701" y2="59800"/>
                        <a14:foregroundMark x1="8806" y1="58717" x2="8720" y2="59600"/>
                        <a14:foregroundMark x1="9284" y1="53814" x2="9200" y2="54678"/>
                        <a14:foregroundMark x1="9461" y1="52000" x2="9420" y2="52417"/>
                        <a14:foregroundMark x1="10200" y1="44400" x2="9461" y2="52000"/>
                        <a14:foregroundMark x1="8000" y1="67000" x2="8200" y2="68600"/>
                        <a14:foregroundMark x1="43200" y1="90800" x2="46200" y2="90400"/>
                        <a14:foregroundMark x1="83000" y1="74200" x2="86600" y2="75200"/>
                        <a14:foregroundMark x1="87800" y1="51400" x2="90800" y2="47600"/>
                        <a14:foregroundMark x1="90400" y1="35400" x2="92400" y2="37800"/>
                        <a14:foregroundMark x1="90000" y1="32400" x2="89800" y2="29800"/>
                        <a14:foregroundMark x1="91600" y1="29200" x2="91600" y2="29200"/>
                        <a14:foregroundMark x1="92800" y1="47200" x2="93400" y2="49600"/>
                        <a14:foregroundMark x1="93000" y1="60800" x2="88800" y2="70200"/>
                        <a14:foregroundMark x1="88800" y1="70200" x2="90600" y2="64600"/>
                        <a14:foregroundMark x1="55000" y1="93600" x2="57400" y2="94800"/>
                        <a14:foregroundMark x1="61200" y1="91400" x2="64400" y2="89200"/>
                        <a14:foregroundMark x1="64200" y1="91000" x2="62000" y2="91400"/>
                        <a14:foregroundMark x1="64600" y1="91200" x2="64600" y2="91200"/>
                        <a14:foregroundMark x1="65200" y1="91200" x2="64200" y2="90800"/>
                        <a14:foregroundMark x1="65600" y1="91200" x2="65200" y2="90200"/>
                        <a14:foregroundMark x1="65400" y1="90600" x2="65400" y2="90600"/>
                        <a14:foregroundMark x1="65400" y1="91000" x2="65000" y2="91000"/>
                        <a14:foregroundMark x1="65000" y1="90800" x2="65000" y2="90800"/>
                        <a14:foregroundMark x1="65600" y1="90600" x2="65600" y2="90600"/>
                        <a14:foregroundMark x1="61200" y1="92000" x2="61200" y2="92000"/>
                        <a14:foregroundMark x1="60600" y1="92000" x2="60600" y2="92000"/>
                        <a14:foregroundMark x1="60600" y1="91600" x2="60600" y2="91600"/>
                        <a14:foregroundMark x1="61000" y1="91600" x2="61000" y2="91600"/>
                        <a14:foregroundMark x1="61200" y1="91800" x2="60800" y2="91200"/>
                        <a14:foregroundMark x1="18200" y1="84200" x2="18400" y2="87600"/>
                        <a14:foregroundMark x1="55200" y1="94000" x2="56600" y2="94800"/>
                        <a14:foregroundMark x1="35200" y1="4600" x2="33400" y2="10600"/>
                        <a14:foregroundMark x1="63600" y1="3800" x2="64200" y2="1200"/>
                        <a14:foregroundMark x1="91200" y1="57800" x2="93200" y2="59400"/>
                        <a14:foregroundMark x1="90600" y1="57200" x2="90600" y2="57200"/>
                        <a14:foregroundMark x1="15600" y1="77600" x2="17400" y2="78800"/>
                        <a14:backgroundMark x1="11000" y1="58000" x2="6400" y2="55000"/>
                        <a14:backgroundMark x1="7600" y1="53400" x2="8200" y2="54400"/>
                        <a14:backgroundMark x1="7200" y1="52800" x2="7200" y2="52800"/>
                        <a14:backgroundMark x1="6800" y1="52000" x2="6800" y2="52000"/>
                        <a14:backgroundMark x1="9000" y1="59600" x2="9000" y2="59600"/>
                        <a14:backgroundMark x1="8200" y1="59800" x2="8200" y2="59800"/>
                        <a14:backgroundMark x1="8800" y1="60000" x2="8800" y2="60000"/>
                        <a14:backgroundMark x1="34400" y1="88000" x2="34400" y2="88000"/>
                        <a14:backgroundMark x1="31800" y1="86400" x2="32200" y2="89800"/>
                        <a14:backgroundMark x1="66271" y1="90600" x2="69000" y2="90000"/>
                        <a14:backgroundMark x1="65448" y1="90781" x2="66271" y2="90600"/>
                        <a14:backgroundMark x1="59910" y1="92000" x2="61038" y2="91752"/>
                        <a14:backgroundMark x1="59000" y1="92200" x2="59910" y2="92000"/>
                        <a14:backgroundMark x1="69000" y1="90000" x2="69800" y2="89000"/>
                        <a14:backgroundMark x1="54200" y1="91000" x2="52000" y2="94400"/>
                        <a14:backgroundMark x1="41400" y1="92800" x2="40400" y2="90600"/>
                        <a14:backgroundMark x1="14800" y1="72200" x2="19000" y2="75200"/>
                        <a14:backgroundMark x1="19285" y1="76055" x2="19000" y2="75200"/>
                        <a14:backgroundMark x1="19600" y1="77000" x2="19509" y2="76727"/>
                        <a14:backgroundMark x1="22400" y1="78400" x2="20800" y2="79400"/>
                        <a14:backgroundMark x1="55800" y1="90000" x2="54000" y2="91200"/>
                        <a14:backgroundMark x1="58000" y1="89800" x2="59400" y2="9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300" y="1891268"/>
            <a:ext cx="3569366" cy="356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60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ângulo 29">
            <a:extLst>
              <a:ext uri="{FF2B5EF4-FFF2-40B4-BE49-F238E27FC236}">
                <a16:creationId xmlns:a16="http://schemas.microsoft.com/office/drawing/2014/main" id="{DA59D25F-D941-341A-5B52-F7A4259BD5A7}"/>
              </a:ext>
            </a:extLst>
          </p:cNvPr>
          <p:cNvSpPr/>
          <p:nvPr/>
        </p:nvSpPr>
        <p:spPr>
          <a:xfrm>
            <a:off x="0" y="5797798"/>
            <a:ext cx="12192000" cy="10794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endParaRPr lang="pt-BR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riângulo Retângulo 34">
            <a:extLst>
              <a:ext uri="{FF2B5EF4-FFF2-40B4-BE49-F238E27FC236}">
                <a16:creationId xmlns:a16="http://schemas.microsoft.com/office/drawing/2014/main" id="{D1C6B6FA-654C-F91C-C62F-32F8D9CB7729}"/>
              </a:ext>
            </a:extLst>
          </p:cNvPr>
          <p:cNvSpPr/>
          <p:nvPr/>
        </p:nvSpPr>
        <p:spPr>
          <a:xfrm>
            <a:off x="8223639" y="3210268"/>
            <a:ext cx="879143" cy="3647732"/>
          </a:xfrm>
          <a:prstGeom prst="rtTriangle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Triângulo Retângulo 38">
            <a:extLst>
              <a:ext uri="{FF2B5EF4-FFF2-40B4-BE49-F238E27FC236}">
                <a16:creationId xmlns:a16="http://schemas.microsoft.com/office/drawing/2014/main" id="{214E170B-7F8A-6B09-95EB-F8F8D9FB3BD3}"/>
              </a:ext>
            </a:extLst>
          </p:cNvPr>
          <p:cNvSpPr/>
          <p:nvPr/>
        </p:nvSpPr>
        <p:spPr>
          <a:xfrm flipH="1">
            <a:off x="8290684" y="6319260"/>
            <a:ext cx="1758061" cy="578932"/>
          </a:xfrm>
          <a:prstGeom prst="rtTriangle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28142A3-C218-1156-4816-916BB9047EE2}"/>
              </a:ext>
            </a:extLst>
          </p:cNvPr>
          <p:cNvSpPr/>
          <p:nvPr/>
        </p:nvSpPr>
        <p:spPr>
          <a:xfrm>
            <a:off x="0" y="553789"/>
            <a:ext cx="2158738" cy="570675"/>
          </a:xfrm>
          <a:prstGeom prst="rect">
            <a:avLst/>
          </a:prstGeom>
          <a:solidFill>
            <a:srgbClr val="FF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90464" y="643608"/>
            <a:ext cx="88156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Demanda</a:t>
            </a:r>
            <a:r>
              <a:rPr lang="pt-BR" sz="2200" b="1">
                <a:solidFill>
                  <a:srgbClr val="FFAA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por Minerais para as Transições Energéticas</a:t>
            </a:r>
            <a:endParaRPr lang="pt-BR" sz="2200" b="1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F92ECD78-17E5-6AEB-19AF-B91F1F69C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204" y="-847002"/>
            <a:ext cx="2486924" cy="2342754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96A38771-2D18-75BB-D743-5FEA72D6C543}"/>
              </a:ext>
            </a:extLst>
          </p:cNvPr>
          <p:cNvSpPr/>
          <p:nvPr/>
        </p:nvSpPr>
        <p:spPr>
          <a:xfrm>
            <a:off x="9144337" y="1983398"/>
            <a:ext cx="131135" cy="2342755"/>
          </a:xfrm>
          <a:prstGeom prst="rect">
            <a:avLst/>
          </a:prstGeom>
          <a:solidFill>
            <a:srgbClr val="FF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DB08ED7-D20D-30B9-2A23-1331210D7560}"/>
              </a:ext>
            </a:extLst>
          </p:cNvPr>
          <p:cNvSpPr/>
          <p:nvPr/>
        </p:nvSpPr>
        <p:spPr>
          <a:xfrm>
            <a:off x="9310063" y="1914925"/>
            <a:ext cx="2768517" cy="23427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7F6C17E-87E7-A419-C902-BEEF0CB3B712}"/>
              </a:ext>
            </a:extLst>
          </p:cNvPr>
          <p:cNvSpPr txBox="1"/>
          <p:nvPr/>
        </p:nvSpPr>
        <p:spPr>
          <a:xfrm>
            <a:off x="9317027" y="2099461"/>
            <a:ext cx="2680737" cy="1899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600" dirty="0"/>
              <a:t>A demanda associada à transição energética tende a crescer rapidamente até 2040, na ordem de </a:t>
            </a:r>
            <a:r>
              <a:rPr lang="pt-BR" sz="1600" b="1" dirty="0"/>
              <a:t>2 a 8 vezes</a:t>
            </a:r>
            <a:endParaRPr lang="pt-B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m 1" descr="Interface gráfica do usuário&#10;&#10;Descrição gerada automaticamente">
            <a:extLst>
              <a:ext uri="{FF2B5EF4-FFF2-40B4-BE49-F238E27FC236}">
                <a16:creationId xmlns:a16="http://schemas.microsoft.com/office/drawing/2014/main" id="{EC05D2A3-C427-2647-8C00-26A3E7B714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145"/>
          <a:stretch/>
        </p:blipFill>
        <p:spPr bwMode="auto">
          <a:xfrm>
            <a:off x="791932" y="1214283"/>
            <a:ext cx="7469870" cy="19992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m 2" descr="Gráfico, Gráfico de linhas&#10;&#10;Descrição gerada automaticamente">
            <a:extLst>
              <a:ext uri="{FF2B5EF4-FFF2-40B4-BE49-F238E27FC236}">
                <a16:creationId xmlns:a16="http://schemas.microsoft.com/office/drawing/2014/main" id="{0E305DEA-AE4A-9B87-DFDE-75FAA397F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549" y="3240514"/>
            <a:ext cx="7469870" cy="3453326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8DD87792-CBB3-B07A-B626-FBD0C34D1A2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677" r="11647"/>
          <a:stretch/>
        </p:blipFill>
        <p:spPr>
          <a:xfrm>
            <a:off x="10522110" y="4848312"/>
            <a:ext cx="1473373" cy="1872687"/>
          </a:xfrm>
          <a:prstGeom prst="rect">
            <a:avLst/>
          </a:prstGeom>
        </p:spPr>
      </p:pic>
      <p:sp>
        <p:nvSpPr>
          <p:cNvPr id="33" name="Triângulo Retângulo 32">
            <a:extLst>
              <a:ext uri="{FF2B5EF4-FFF2-40B4-BE49-F238E27FC236}">
                <a16:creationId xmlns:a16="http://schemas.microsoft.com/office/drawing/2014/main" id="{7B7B26B1-9FC8-3012-7312-03E35BBF87A2}"/>
              </a:ext>
            </a:extLst>
          </p:cNvPr>
          <p:cNvSpPr/>
          <p:nvPr/>
        </p:nvSpPr>
        <p:spPr>
          <a:xfrm>
            <a:off x="10522110" y="5510879"/>
            <a:ext cx="737653" cy="121012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Triângulo Retângulo 33">
            <a:extLst>
              <a:ext uri="{FF2B5EF4-FFF2-40B4-BE49-F238E27FC236}">
                <a16:creationId xmlns:a16="http://schemas.microsoft.com/office/drawing/2014/main" id="{BE15E50C-24AC-2D07-2F7D-FE83E212C3EC}"/>
              </a:ext>
            </a:extLst>
          </p:cNvPr>
          <p:cNvSpPr/>
          <p:nvPr/>
        </p:nvSpPr>
        <p:spPr>
          <a:xfrm rot="10800000">
            <a:off x="11272881" y="4836148"/>
            <a:ext cx="737653" cy="126808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Triângulo Retângulo 35">
            <a:extLst>
              <a:ext uri="{FF2B5EF4-FFF2-40B4-BE49-F238E27FC236}">
                <a16:creationId xmlns:a16="http://schemas.microsoft.com/office/drawing/2014/main" id="{80FA7B53-F7CD-8F36-C3ED-5E4702ED8D38}"/>
              </a:ext>
            </a:extLst>
          </p:cNvPr>
          <p:cNvSpPr/>
          <p:nvPr/>
        </p:nvSpPr>
        <p:spPr>
          <a:xfrm flipH="1">
            <a:off x="-341646" y="3210267"/>
            <a:ext cx="1153671" cy="3667029"/>
          </a:xfrm>
          <a:prstGeom prst="rtTriangle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3FE64FF6-B537-E35F-DE69-15873F464237}"/>
              </a:ext>
            </a:extLst>
          </p:cNvPr>
          <p:cNvSpPr/>
          <p:nvPr/>
        </p:nvSpPr>
        <p:spPr>
          <a:xfrm>
            <a:off x="432079" y="6693840"/>
            <a:ext cx="7841056" cy="191095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Triângulo Retângulo 37">
            <a:extLst>
              <a:ext uri="{FF2B5EF4-FFF2-40B4-BE49-F238E27FC236}">
                <a16:creationId xmlns:a16="http://schemas.microsoft.com/office/drawing/2014/main" id="{6C1FEDD9-DF01-9019-4EE3-DF32E40777E9}"/>
              </a:ext>
            </a:extLst>
          </p:cNvPr>
          <p:cNvSpPr/>
          <p:nvPr/>
        </p:nvSpPr>
        <p:spPr>
          <a:xfrm>
            <a:off x="-6754" y="4672483"/>
            <a:ext cx="1629837" cy="2212451"/>
          </a:xfrm>
          <a:prstGeom prst="rtTriangle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B2D7D063-1182-8FA0-6A85-E3AD4D1D1725}"/>
              </a:ext>
            </a:extLst>
          </p:cNvPr>
          <p:cNvSpPr/>
          <p:nvPr/>
        </p:nvSpPr>
        <p:spPr>
          <a:xfrm>
            <a:off x="7591330" y="6367670"/>
            <a:ext cx="12250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latin typeface="Arial Bold"/>
              </a:rPr>
              <a:t>Fonte: ETC, 2024.</a:t>
            </a:r>
            <a:endParaRPr lang="pt-BR" sz="1000">
              <a:latin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2903643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D5389-FE27-D31D-AB3A-98E4D61B5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tângulo 77">
            <a:extLst>
              <a:ext uri="{FF2B5EF4-FFF2-40B4-BE49-F238E27FC236}">
                <a16:creationId xmlns:a16="http://schemas.microsoft.com/office/drawing/2014/main" id="{458D4504-C320-0F8A-958E-2D082F57F181}"/>
              </a:ext>
            </a:extLst>
          </p:cNvPr>
          <p:cNvSpPr/>
          <p:nvPr/>
        </p:nvSpPr>
        <p:spPr>
          <a:xfrm>
            <a:off x="8171056" y="3146309"/>
            <a:ext cx="131135" cy="1860257"/>
          </a:xfrm>
          <a:prstGeom prst="rect">
            <a:avLst/>
          </a:prstGeom>
          <a:solidFill>
            <a:srgbClr val="FF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9" name="Retângulo 78">
            <a:extLst>
              <a:ext uri="{FF2B5EF4-FFF2-40B4-BE49-F238E27FC236}">
                <a16:creationId xmlns:a16="http://schemas.microsoft.com/office/drawing/2014/main" id="{FB2C45AE-750D-40D6-1C88-303B2017DC1E}"/>
              </a:ext>
            </a:extLst>
          </p:cNvPr>
          <p:cNvSpPr/>
          <p:nvPr/>
        </p:nvSpPr>
        <p:spPr>
          <a:xfrm>
            <a:off x="8302191" y="3144687"/>
            <a:ext cx="3762235" cy="18602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1DDE1C0-A2FD-FDF1-520C-37602458ABFB}"/>
              </a:ext>
            </a:extLst>
          </p:cNvPr>
          <p:cNvSpPr/>
          <p:nvPr/>
        </p:nvSpPr>
        <p:spPr>
          <a:xfrm>
            <a:off x="-1" y="439489"/>
            <a:ext cx="4070901" cy="570675"/>
          </a:xfrm>
          <a:prstGeom prst="rect">
            <a:avLst/>
          </a:prstGeom>
          <a:solidFill>
            <a:srgbClr val="FF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AFE0322-AFED-0E56-E8C9-06C35910680A}"/>
              </a:ext>
            </a:extLst>
          </p:cNvPr>
          <p:cNvSpPr txBox="1"/>
          <p:nvPr/>
        </p:nvSpPr>
        <p:spPr>
          <a:xfrm>
            <a:off x="329950" y="472020"/>
            <a:ext cx="7623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Minerais Estratégicos </a:t>
            </a:r>
            <a:r>
              <a:rPr lang="pt-BR" sz="2400" b="1">
                <a:solidFill>
                  <a:srgbClr val="FFAA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em Veículos Elétricos</a:t>
            </a:r>
            <a:endParaRPr lang="pt-BR" sz="3600" b="1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B14FE81E-2E37-2C6B-FA16-47D48D4D3B93}"/>
              </a:ext>
            </a:extLst>
          </p:cNvPr>
          <p:cNvSpPr txBox="1"/>
          <p:nvPr/>
        </p:nvSpPr>
        <p:spPr>
          <a:xfrm>
            <a:off x="8346900" y="3296617"/>
            <a:ext cx="371752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1400" b="1" dirty="0"/>
              <a:t>Veículos elétricos </a:t>
            </a:r>
            <a:r>
              <a:rPr lang="pt-BR" sz="1400" dirty="0"/>
              <a:t>requerem uma </a:t>
            </a:r>
            <a:r>
              <a:rPr lang="pt-BR" sz="1400" b="1" dirty="0"/>
              <a:t>gama mais ampla de minerais </a:t>
            </a:r>
            <a:r>
              <a:rPr lang="pt-BR" sz="1400" dirty="0"/>
              <a:t>para seus motores e baterias em comparação com os carros a gasolina.</a:t>
            </a:r>
          </a:p>
          <a:p>
            <a:endParaRPr lang="pt-BR" sz="1400" dirty="0"/>
          </a:p>
          <a:p>
            <a:r>
              <a:rPr lang="pt-BR" sz="1400" b="1" dirty="0"/>
              <a:t>VE </a:t>
            </a:r>
            <a:r>
              <a:rPr lang="pt-BR" sz="1400" dirty="0"/>
              <a:t>pode ter </a:t>
            </a:r>
            <a:r>
              <a:rPr lang="pt-BR" sz="1400" b="1" dirty="0"/>
              <a:t>6 vezes mais minerais </a:t>
            </a:r>
            <a:r>
              <a:rPr lang="pt-BR" sz="1400" dirty="0"/>
              <a:t>do que um carro a gasolina e ser, em média, 340 kg mais pesado.</a:t>
            </a:r>
          </a:p>
        </p:txBody>
      </p:sp>
      <p:pic>
        <p:nvPicPr>
          <p:cNvPr id="47" name="Imagem 46" descr="Desenho de carro de corrida&#10;&#10;O conteúdo gerado por IA pode estar incorreto.">
            <a:extLst>
              <a:ext uri="{FF2B5EF4-FFF2-40B4-BE49-F238E27FC236}">
                <a16:creationId xmlns:a16="http://schemas.microsoft.com/office/drawing/2014/main" id="{F300F4A5-1F43-5F21-571E-4062B873C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19" b="98226" l="3632" r="98583">
                        <a14:foregroundMark x1="3543" y1="39544" x2="12843" y2="51711"/>
                        <a14:foregroundMark x1="12843" y1="51711" x2="21435" y2="56527"/>
                        <a14:foregroundMark x1="21435" y1="56527" x2="17449" y2="63878"/>
                        <a14:foregroundMark x1="17449" y1="63878" x2="3632" y2="50444"/>
                        <a14:foregroundMark x1="3632" y1="50444" x2="10895" y2="47275"/>
                        <a14:foregroundMark x1="10895" y1="47275" x2="18778" y2="47022"/>
                        <a14:foregroundMark x1="18778" y1="47022" x2="25421" y2="54246"/>
                        <a14:foregroundMark x1="25421" y1="54246" x2="24889" y2="59189"/>
                        <a14:foregroundMark x1="31709" y1="40177" x2="32772" y2="31812"/>
                        <a14:foregroundMark x1="32772" y1="31812" x2="24624" y2="25349"/>
                        <a14:foregroundMark x1="24624" y1="25349" x2="18955" y2="31559"/>
                        <a14:foregroundMark x1="18955" y1="31559" x2="23826" y2="38910"/>
                        <a14:foregroundMark x1="23826" y1="38910" x2="30027" y2="40051"/>
                        <a14:foregroundMark x1="30027" y1="40051" x2="30912" y2="39924"/>
                        <a14:foregroundMark x1="42073" y1="28644" x2="41541" y2="19899"/>
                        <a14:foregroundMark x1="41541" y1="19899" x2="35784" y2="22053"/>
                        <a14:foregroundMark x1="35784" y1="22053" x2="43490" y2="19772"/>
                        <a14:foregroundMark x1="43490" y1="19772" x2="36315" y2="14702"/>
                        <a14:foregroundMark x1="36315" y1="14702" x2="31444" y2="8619"/>
                        <a14:foregroundMark x1="31444" y1="8619" x2="36404" y2="14575"/>
                        <a14:foregroundMark x1="36404" y1="14575" x2="35518" y2="19138"/>
                        <a14:foregroundMark x1="53322" y1="10520" x2="52524" y2="20152"/>
                        <a14:foregroundMark x1="52524" y1="20152" x2="53942" y2="12041"/>
                        <a14:foregroundMark x1="53942" y1="12041" x2="53853" y2="11660"/>
                        <a14:foregroundMark x1="65899" y1="12674" x2="64925" y2="16223"/>
                        <a14:foregroundMark x1="76528" y1="22433" x2="79362" y2="19138"/>
                        <a14:foregroundMark x1="86625" y1="28264" x2="89548" y2="27757"/>
                        <a14:foregroundMark x1="90965" y1="22940" x2="90965" y2="22940"/>
                        <a14:foregroundMark x1="90965" y1="19138" x2="90965" y2="19138"/>
                        <a14:foregroundMark x1="90965" y1="23321" x2="90523" y2="22687"/>
                        <a14:foregroundMark x1="90700" y1="22687" x2="91143" y2="22687"/>
                        <a14:foregroundMark x1="94686" y1="38403" x2="98671" y2="37262"/>
                        <a14:foregroundMark x1="25155" y1="83397" x2="20283" y2="90114"/>
                        <a14:foregroundMark x1="20283" y1="90114" x2="10363" y2="92142"/>
                        <a14:foregroundMark x1="10363" y1="92142" x2="8503" y2="83777"/>
                        <a14:foregroundMark x1="8503" y1="83777" x2="14615" y2="73511"/>
                        <a14:foregroundMark x1="14615" y1="73511" x2="22143" y2="79848"/>
                        <a14:foregroundMark x1="22143" y1="79848" x2="9123" y2="83650"/>
                        <a14:foregroundMark x1="9123" y1="83650" x2="6023" y2="86692"/>
                        <a14:foregroundMark x1="11692" y1="97845" x2="13375" y2="98226"/>
                        <a14:foregroundMark x1="31267" y1="37516" x2="33658" y2="41952"/>
                        <a14:foregroundMark x1="25155" y1="56020" x2="23738" y2="61090"/>
                        <a14:foregroundMark x1="50841" y1="20532" x2="52081" y2="20532"/>
                        <a14:foregroundMark x1="90434" y1="22814" x2="90965" y2="22814"/>
                        <a14:foregroundMark x1="55890" y1="23067" x2="52436" y2="19899"/>
                        <a14:foregroundMark x1="97609" y1="31305" x2="97609" y2="31305"/>
                        <a14:foregroundMark x1="97786" y1="27883" x2="97786" y2="278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94" y="800512"/>
            <a:ext cx="8204261" cy="5733536"/>
          </a:xfrm>
          <a:prstGeom prst="rect">
            <a:avLst/>
          </a:prstGeom>
        </p:spPr>
      </p:pic>
      <p:sp>
        <p:nvSpPr>
          <p:cNvPr id="48" name="CaixaDeTexto 47">
            <a:extLst>
              <a:ext uri="{FF2B5EF4-FFF2-40B4-BE49-F238E27FC236}">
                <a16:creationId xmlns:a16="http://schemas.microsoft.com/office/drawing/2014/main" id="{8EEC3AEA-A647-392E-7894-5173A127E13B}"/>
              </a:ext>
            </a:extLst>
          </p:cNvPr>
          <p:cNvSpPr txBox="1"/>
          <p:nvPr/>
        </p:nvSpPr>
        <p:spPr>
          <a:xfrm>
            <a:off x="-1" y="3151857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>
                <a:solidFill>
                  <a:schemeClr val="bg1"/>
                </a:solidFill>
              </a:rPr>
              <a:t>22,3 kg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9CD6BA2C-1ACA-84A6-69F6-EA065425DD4B}"/>
              </a:ext>
            </a:extLst>
          </p:cNvPr>
          <p:cNvSpPr txBox="1"/>
          <p:nvPr/>
        </p:nvSpPr>
        <p:spPr>
          <a:xfrm>
            <a:off x="2307290" y="1210897"/>
            <a:ext cx="792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>
                <a:solidFill>
                  <a:schemeClr val="bg1"/>
                </a:solidFill>
              </a:rPr>
              <a:t>11,2 kg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A7688677-5E87-A8FE-A88A-FCE6B410E5A0}"/>
              </a:ext>
            </a:extLst>
          </p:cNvPr>
          <p:cNvSpPr txBox="1"/>
          <p:nvPr/>
        </p:nvSpPr>
        <p:spPr>
          <a:xfrm>
            <a:off x="790153" y="3469078"/>
            <a:ext cx="11705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600" b="1"/>
              <a:t>53,2 kg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6CEDB356-7079-6B4D-BAC2-75825B0D3DB6}"/>
              </a:ext>
            </a:extLst>
          </p:cNvPr>
          <p:cNvSpPr txBox="1"/>
          <p:nvPr/>
        </p:nvSpPr>
        <p:spPr>
          <a:xfrm>
            <a:off x="420034" y="5152782"/>
            <a:ext cx="13244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000" b="1"/>
              <a:t>66,3 kg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90860ABC-FD86-582F-5D12-CA4C607E81C8}"/>
              </a:ext>
            </a:extLst>
          </p:cNvPr>
          <p:cNvSpPr txBox="1"/>
          <p:nvPr/>
        </p:nvSpPr>
        <p:spPr>
          <a:xfrm>
            <a:off x="1625575" y="2251231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/>
              <a:t>39,9 kg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36B5179C-A130-2471-D0EB-80307205C6C9}"/>
              </a:ext>
            </a:extLst>
          </p:cNvPr>
          <p:cNvSpPr txBox="1"/>
          <p:nvPr/>
        </p:nvSpPr>
        <p:spPr>
          <a:xfrm>
            <a:off x="2786345" y="1603011"/>
            <a:ext cx="942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/>
              <a:t>24,5 kg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DD9FB9D3-172A-0E29-9803-BBA98A1EE298}"/>
              </a:ext>
            </a:extLst>
          </p:cNvPr>
          <p:cNvSpPr txBox="1"/>
          <p:nvPr/>
        </p:nvSpPr>
        <p:spPr>
          <a:xfrm>
            <a:off x="3808405" y="1334464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/>
              <a:t>13,3 kg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0414448F-AE74-C8CC-8747-4837334A2748}"/>
              </a:ext>
            </a:extLst>
          </p:cNvPr>
          <p:cNvSpPr txBox="1"/>
          <p:nvPr/>
        </p:nvSpPr>
        <p:spPr>
          <a:xfrm>
            <a:off x="5075637" y="1287809"/>
            <a:ext cx="688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/>
              <a:t>8,9 kg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B930BE67-46BD-68F4-8A65-8FF8D6CD6023}"/>
              </a:ext>
            </a:extLst>
          </p:cNvPr>
          <p:cNvSpPr txBox="1"/>
          <p:nvPr/>
        </p:nvSpPr>
        <p:spPr>
          <a:xfrm>
            <a:off x="934894" y="3878935"/>
            <a:ext cx="688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/>
              <a:t>Cobre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7122489C-5D8C-4B3C-AEEF-55916CFB0CA8}"/>
              </a:ext>
            </a:extLst>
          </p:cNvPr>
          <p:cNvSpPr txBox="1"/>
          <p:nvPr/>
        </p:nvSpPr>
        <p:spPr>
          <a:xfrm>
            <a:off x="651943" y="5619600"/>
            <a:ext cx="771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/>
              <a:t>Grafite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C42E050F-1E61-2A04-ED56-122244FA6967}"/>
              </a:ext>
            </a:extLst>
          </p:cNvPr>
          <p:cNvSpPr txBox="1"/>
          <p:nvPr/>
        </p:nvSpPr>
        <p:spPr>
          <a:xfrm>
            <a:off x="1720229" y="2586509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/>
              <a:t>Níquel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59EE0177-ED95-EE67-EC98-72455906D441}"/>
              </a:ext>
            </a:extLst>
          </p:cNvPr>
          <p:cNvSpPr txBox="1"/>
          <p:nvPr/>
        </p:nvSpPr>
        <p:spPr>
          <a:xfrm>
            <a:off x="2775207" y="1887404"/>
            <a:ext cx="954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/>
              <a:t>Manganês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AFB136F7-DD1B-DDB0-5254-CC68C5F667EE}"/>
              </a:ext>
            </a:extLst>
          </p:cNvPr>
          <p:cNvSpPr txBox="1"/>
          <p:nvPr/>
        </p:nvSpPr>
        <p:spPr>
          <a:xfrm>
            <a:off x="3892384" y="1560437"/>
            <a:ext cx="761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/>
              <a:t>Cobalto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AF2A1194-C6D2-E164-6F2A-77AF625CE47C}"/>
              </a:ext>
            </a:extLst>
          </p:cNvPr>
          <p:cNvSpPr txBox="1"/>
          <p:nvPr/>
        </p:nvSpPr>
        <p:spPr>
          <a:xfrm>
            <a:off x="5171570" y="1479272"/>
            <a:ext cx="5084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/>
              <a:t>Lítio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D63A596E-AE99-DD7B-82B0-9AFB858C9D8B}"/>
              </a:ext>
            </a:extLst>
          </p:cNvPr>
          <p:cNvSpPr txBox="1"/>
          <p:nvPr/>
        </p:nvSpPr>
        <p:spPr>
          <a:xfrm>
            <a:off x="9238" y="1590511"/>
            <a:ext cx="159838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b="1"/>
              <a:t>Os </a:t>
            </a:r>
            <a:r>
              <a:rPr lang="pt-BR" sz="1100" b="1" err="1"/>
              <a:t>EVs</a:t>
            </a:r>
            <a:r>
              <a:rPr lang="pt-BR" sz="1100" b="1"/>
              <a:t> podem conter mais de 1 km de fiação de cobre dentro do estator para converter energia elétrica em energia mecânica.</a:t>
            </a:r>
          </a:p>
        </p:txBody>
      </p:sp>
      <p:cxnSp>
        <p:nvCxnSpPr>
          <p:cNvPr id="63" name="Conector de Seta Reta 62">
            <a:extLst>
              <a:ext uri="{FF2B5EF4-FFF2-40B4-BE49-F238E27FC236}">
                <a16:creationId xmlns:a16="http://schemas.microsoft.com/office/drawing/2014/main" id="{3D4C2A87-48AA-8880-255A-CEC2C269B9F4}"/>
              </a:ext>
            </a:extLst>
          </p:cNvPr>
          <p:cNvCxnSpPr>
            <a:cxnSpLocks/>
          </p:cNvCxnSpPr>
          <p:nvPr/>
        </p:nvCxnSpPr>
        <p:spPr>
          <a:xfrm>
            <a:off x="786777" y="2718389"/>
            <a:ext cx="250816" cy="4613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A11CA5D2-D3EE-FEB1-AC5D-0AA5FD720B27}"/>
              </a:ext>
            </a:extLst>
          </p:cNvPr>
          <p:cNvSpPr txBox="1"/>
          <p:nvPr/>
        </p:nvSpPr>
        <p:spPr>
          <a:xfrm>
            <a:off x="1935133" y="5901082"/>
            <a:ext cx="3254804" cy="43088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r>
              <a:rPr lang="pt-BR" sz="1100" b="1"/>
              <a:t>A grafite é o material do ânodo em uma bateria de íons de lítio e é o maior componente em peso.</a:t>
            </a:r>
          </a:p>
        </p:txBody>
      </p:sp>
      <p:cxnSp>
        <p:nvCxnSpPr>
          <p:cNvPr id="66" name="Conector de Seta Reta 65">
            <a:extLst>
              <a:ext uri="{FF2B5EF4-FFF2-40B4-BE49-F238E27FC236}">
                <a16:creationId xmlns:a16="http://schemas.microsoft.com/office/drawing/2014/main" id="{162E8CB3-6869-9BD8-6DEF-829768800F68}"/>
              </a:ext>
            </a:extLst>
          </p:cNvPr>
          <p:cNvCxnSpPr>
            <a:cxnSpLocks/>
            <a:stCxn id="45" idx="1"/>
          </p:cNvCxnSpPr>
          <p:nvPr/>
        </p:nvCxnSpPr>
        <p:spPr>
          <a:xfrm flipH="1" flipV="1">
            <a:off x="1804977" y="6057488"/>
            <a:ext cx="130156" cy="590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4F8F303C-C7FD-345A-4DDB-12D146A8FC12}"/>
              </a:ext>
            </a:extLst>
          </p:cNvPr>
          <p:cNvSpPr txBox="1"/>
          <p:nvPr/>
        </p:nvSpPr>
        <p:spPr>
          <a:xfrm>
            <a:off x="6018956" y="1418094"/>
            <a:ext cx="1081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/>
              <a:t>Terras Raras</a:t>
            </a: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38062C64-9C88-9C67-93A5-B5C6169A6F26}"/>
              </a:ext>
            </a:extLst>
          </p:cNvPr>
          <p:cNvSpPr txBox="1"/>
          <p:nvPr/>
        </p:nvSpPr>
        <p:spPr>
          <a:xfrm>
            <a:off x="6795376" y="2003121"/>
            <a:ext cx="582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/>
              <a:t>Zinco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F907A9F7-AF5D-9DDE-E8A0-82A5AC097F32}"/>
              </a:ext>
            </a:extLst>
          </p:cNvPr>
          <p:cNvSpPr txBox="1"/>
          <p:nvPr/>
        </p:nvSpPr>
        <p:spPr>
          <a:xfrm>
            <a:off x="7378292" y="2570021"/>
            <a:ext cx="695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/>
              <a:t>Outros</a:t>
            </a: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502B261C-9642-096C-EDDE-0B456951E6E8}"/>
              </a:ext>
            </a:extLst>
          </p:cNvPr>
          <p:cNvSpPr txBox="1"/>
          <p:nvPr/>
        </p:nvSpPr>
        <p:spPr>
          <a:xfrm>
            <a:off x="6551826" y="1680970"/>
            <a:ext cx="625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>
                <a:solidFill>
                  <a:srgbClr val="CECE5E"/>
                </a:solidFill>
              </a:rPr>
              <a:t>0,5 kg</a:t>
            </a: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67DE3E04-54E5-914C-1259-8741798545DE}"/>
              </a:ext>
            </a:extLst>
          </p:cNvPr>
          <p:cNvSpPr txBox="1"/>
          <p:nvPr/>
        </p:nvSpPr>
        <p:spPr>
          <a:xfrm>
            <a:off x="7490384" y="1740499"/>
            <a:ext cx="625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>
                <a:solidFill>
                  <a:srgbClr val="CECE5E"/>
                </a:solidFill>
              </a:rPr>
              <a:t>0,1 kg</a:t>
            </a: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094EBB74-1AC5-8F1D-D6E6-2F2F3337E2AA}"/>
              </a:ext>
            </a:extLst>
          </p:cNvPr>
          <p:cNvSpPr txBox="1"/>
          <p:nvPr/>
        </p:nvSpPr>
        <p:spPr>
          <a:xfrm>
            <a:off x="7997970" y="2220968"/>
            <a:ext cx="625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>
                <a:solidFill>
                  <a:srgbClr val="CECE5E"/>
                </a:solidFill>
              </a:rPr>
              <a:t>0,3 kg</a:t>
            </a: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6C81D079-5912-2760-5DF7-A65A8276E40C}"/>
              </a:ext>
            </a:extLst>
          </p:cNvPr>
          <p:cNvSpPr txBox="1"/>
          <p:nvPr/>
        </p:nvSpPr>
        <p:spPr>
          <a:xfrm>
            <a:off x="7490384" y="1952151"/>
            <a:ext cx="625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/>
              <a:t>0,1 kg</a:t>
            </a:r>
          </a:p>
        </p:txBody>
      </p:sp>
      <p:sp>
        <p:nvSpPr>
          <p:cNvPr id="76" name="CaixaDeTexto 75">
            <a:extLst>
              <a:ext uri="{FF2B5EF4-FFF2-40B4-BE49-F238E27FC236}">
                <a16:creationId xmlns:a16="http://schemas.microsoft.com/office/drawing/2014/main" id="{05DF0DC5-99E2-F7D1-C20F-008D1D3827F7}"/>
              </a:ext>
            </a:extLst>
          </p:cNvPr>
          <p:cNvSpPr txBox="1"/>
          <p:nvPr/>
        </p:nvSpPr>
        <p:spPr>
          <a:xfrm>
            <a:off x="7997970" y="2432620"/>
            <a:ext cx="625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/>
              <a:t>0,3 kg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0F4A1423-B7B3-5283-BB1A-2E8A5F10E3E9}"/>
              </a:ext>
            </a:extLst>
          </p:cNvPr>
          <p:cNvSpPr txBox="1"/>
          <p:nvPr/>
        </p:nvSpPr>
        <p:spPr>
          <a:xfrm>
            <a:off x="71395" y="1028266"/>
            <a:ext cx="21250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i="1"/>
              <a:t>Conteúdo mineral </a:t>
            </a:r>
            <a:r>
              <a:rPr lang="pt-BR" sz="1200" i="1"/>
              <a:t>kg/veículo </a:t>
            </a:r>
          </a:p>
          <a:p>
            <a:r>
              <a:rPr lang="pt-BR" sz="1100" i="1"/>
              <a:t>Aço e alumínio não incluídos</a:t>
            </a:r>
            <a:r>
              <a:rPr lang="pt-BR" sz="1200" i="1"/>
              <a:t>.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A78838E5-E4D7-FA51-0058-F893A31E7FE4}"/>
              </a:ext>
            </a:extLst>
          </p:cNvPr>
          <p:cNvSpPr txBox="1"/>
          <p:nvPr/>
        </p:nvSpPr>
        <p:spPr>
          <a:xfrm>
            <a:off x="6292788" y="5108707"/>
            <a:ext cx="58130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1100" b="1"/>
              <a:t>O motor dos carros a gasolina é mais pesado em comparação com os </a:t>
            </a:r>
            <a:r>
              <a:rPr lang="pt-BR" sz="1100" b="1" err="1"/>
              <a:t>EVs</a:t>
            </a:r>
            <a:r>
              <a:rPr lang="pt-BR" sz="1100" b="1"/>
              <a:t>. O motor de um Civic pesa cerca de 184 kg, enquanto o motor de um Chevy Bolt pesa apenas 76 kg.</a:t>
            </a:r>
            <a:endParaRPr lang="pt-BR" sz="1100"/>
          </a:p>
          <a:p>
            <a:endParaRPr lang="pt-BR" sz="1100"/>
          </a:p>
          <a:p>
            <a:pPr algn="r"/>
            <a:r>
              <a:rPr lang="pt-BR" sz="1100"/>
              <a:t>Fonte: IEA</a:t>
            </a:r>
            <a:br>
              <a:rPr lang="pt-BR" sz="1100"/>
            </a:br>
            <a:r>
              <a:rPr lang="pt-BR" sz="1000" i="1"/>
              <a:t>Os </a:t>
            </a:r>
            <a:r>
              <a:rPr lang="pt-BR" sz="1000" b="1" i="1"/>
              <a:t>valores</a:t>
            </a:r>
            <a:r>
              <a:rPr lang="pt-BR" sz="1000" i="1"/>
              <a:t> são para todo o veículo, </a:t>
            </a:r>
            <a:r>
              <a:rPr lang="pt-BR" sz="1000" b="1" i="1"/>
              <a:t>incluindo baterias e motores</a:t>
            </a:r>
            <a:r>
              <a:rPr lang="pt-BR" sz="1000" i="1"/>
              <a:t>. As intensidades para um carro elétrico são baseadas em um </a:t>
            </a:r>
            <a:r>
              <a:rPr lang="pt-BR" sz="1000" b="1" i="1"/>
              <a:t>cátodo NMC </a:t>
            </a:r>
            <a:r>
              <a:rPr lang="pt-BR" sz="1000" i="1"/>
              <a:t>(Níquel Manganês Cobalto) 622 de 75 kWh e um </a:t>
            </a:r>
            <a:r>
              <a:rPr lang="pt-BR" sz="1000" b="1" i="1"/>
              <a:t>ânodo</a:t>
            </a:r>
            <a:r>
              <a:rPr lang="pt-BR" sz="1000" i="1"/>
              <a:t> à base de </a:t>
            </a:r>
            <a:r>
              <a:rPr lang="pt-BR" sz="1000" b="1" i="1"/>
              <a:t>grafite</a:t>
            </a:r>
            <a:r>
              <a:rPr lang="pt-BR" sz="1000" i="1"/>
              <a:t>.</a:t>
            </a:r>
            <a:endParaRPr lang="pt-BR" sz="1100"/>
          </a:p>
        </p:txBody>
      </p: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783B81EE-B781-3F78-7FFA-CDC569C75407}"/>
              </a:ext>
            </a:extLst>
          </p:cNvPr>
          <p:cNvSpPr txBox="1"/>
          <p:nvPr/>
        </p:nvSpPr>
        <p:spPr>
          <a:xfrm>
            <a:off x="10189709" y="1199898"/>
            <a:ext cx="1332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/>
              <a:t>Veículo Elétrico</a:t>
            </a:r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21E44685-87BB-BC58-06A6-D66817F375B0}"/>
              </a:ext>
            </a:extLst>
          </p:cNvPr>
          <p:cNvSpPr txBox="1"/>
          <p:nvPr/>
        </p:nvSpPr>
        <p:spPr>
          <a:xfrm>
            <a:off x="10189709" y="1829915"/>
            <a:ext cx="1541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/>
              <a:t>Veículo a Gasolina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FA5EEC8C-41FB-BB9E-188D-C7ED8990BD98}"/>
              </a:ext>
            </a:extLst>
          </p:cNvPr>
          <p:cNvGrpSpPr/>
          <p:nvPr/>
        </p:nvGrpSpPr>
        <p:grpSpPr>
          <a:xfrm>
            <a:off x="9619765" y="1083787"/>
            <a:ext cx="540000" cy="540000"/>
            <a:chOff x="9594838" y="1148094"/>
            <a:chExt cx="540000" cy="540000"/>
          </a:xfrm>
        </p:grpSpPr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BA3BB818-A60B-8127-0795-5DBBB717F7D8}"/>
                </a:ext>
              </a:extLst>
            </p:cNvPr>
            <p:cNvSpPr/>
            <p:nvPr/>
          </p:nvSpPr>
          <p:spPr>
            <a:xfrm>
              <a:off x="9594838" y="1148094"/>
              <a:ext cx="540000" cy="540000"/>
            </a:xfrm>
            <a:prstGeom prst="ellipse">
              <a:avLst/>
            </a:prstGeom>
            <a:solidFill>
              <a:srgbClr val="CECE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" name="Gráfico 6" descr="Carregamento da bateria com preenchimento sólido">
              <a:extLst>
                <a:ext uri="{FF2B5EF4-FFF2-40B4-BE49-F238E27FC236}">
                  <a16:creationId xmlns:a16="http://schemas.microsoft.com/office/drawing/2014/main" id="{27956DF6-0744-919B-E742-500D688C2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660509" y="1198793"/>
              <a:ext cx="438602" cy="438602"/>
            </a:xfrm>
            <a:prstGeom prst="rect">
              <a:avLst/>
            </a:prstGeom>
          </p:spPr>
        </p:pic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489994AE-7668-62A8-CAE7-0E002284C249}"/>
              </a:ext>
            </a:extLst>
          </p:cNvPr>
          <p:cNvGrpSpPr/>
          <p:nvPr/>
        </p:nvGrpSpPr>
        <p:grpSpPr>
          <a:xfrm>
            <a:off x="9643308" y="1750769"/>
            <a:ext cx="540000" cy="540000"/>
            <a:chOff x="9643308" y="1750769"/>
            <a:chExt cx="540000" cy="540000"/>
          </a:xfrm>
        </p:grpSpPr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06301F76-9645-E102-043B-9084D234F8B7}"/>
                </a:ext>
              </a:extLst>
            </p:cNvPr>
            <p:cNvSpPr/>
            <p:nvPr/>
          </p:nvSpPr>
          <p:spPr>
            <a:xfrm>
              <a:off x="9643308" y="1750769"/>
              <a:ext cx="540000" cy="540000"/>
            </a:xfrm>
            <a:prstGeom prst="ellipse">
              <a:avLst/>
            </a:prstGeom>
            <a:solidFill>
              <a:srgbClr val="38363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Gráfico 8" descr="Combustível com preenchimento sólido">
              <a:extLst>
                <a:ext uri="{FF2B5EF4-FFF2-40B4-BE49-F238E27FC236}">
                  <a16:creationId xmlns:a16="http://schemas.microsoft.com/office/drawing/2014/main" id="{2541CB98-02D6-ED73-2F05-0E0344331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712112" y="1800052"/>
              <a:ext cx="441434" cy="441434"/>
            </a:xfrm>
            <a:prstGeom prst="rect">
              <a:avLst/>
            </a:prstGeom>
          </p:spPr>
        </p:pic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6F4D8B2-EB27-766C-C249-91238AE95BBE}"/>
              </a:ext>
            </a:extLst>
          </p:cNvPr>
          <p:cNvSpPr txBox="1"/>
          <p:nvPr/>
        </p:nvSpPr>
        <p:spPr>
          <a:xfrm>
            <a:off x="9524221" y="709682"/>
            <a:ext cx="852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/>
              <a:t>Legenda: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C9A27E17-31EF-7AF8-91CB-0A3BD7BA330B}"/>
              </a:ext>
            </a:extLst>
          </p:cNvPr>
          <p:cNvSpPr txBox="1"/>
          <p:nvPr/>
        </p:nvSpPr>
        <p:spPr>
          <a:xfrm>
            <a:off x="5806737" y="973305"/>
            <a:ext cx="295594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/>
              <a:t>Muitos motores de EV usam materiais magnéticos normalmente feitos de terras raras.</a:t>
            </a:r>
          </a:p>
        </p:txBody>
      </p:sp>
    </p:spTree>
    <p:extLst>
      <p:ext uri="{BB962C8B-B14F-4D97-AF65-F5344CB8AC3E}">
        <p14:creationId xmlns:p14="http://schemas.microsoft.com/office/powerpoint/2010/main" val="2274571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05F89-E71E-AEFA-7AFC-F02B4C29A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EE738F53-A80F-24D4-CF19-1405D0207B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881458"/>
              </p:ext>
            </p:extLst>
          </p:nvPr>
        </p:nvGraphicFramePr>
        <p:xfrm>
          <a:off x="260015" y="1295401"/>
          <a:ext cx="5105922" cy="4864900"/>
        </p:xfrm>
        <a:graphic>
          <a:graphicData uri="http://schemas.openxmlformats.org/drawingml/2006/table">
            <a:tbl>
              <a:tblPr firstRow="1" firstCol="1">
                <a:tableStyleId>{9D7B26C5-4107-4FEC-AEDC-1716B250A1EF}</a:tableStyleId>
              </a:tblPr>
              <a:tblGrid>
                <a:gridCol w="1231778">
                  <a:extLst>
                    <a:ext uri="{9D8B030D-6E8A-4147-A177-3AD203B41FA5}">
                      <a16:colId xmlns:a16="http://schemas.microsoft.com/office/drawing/2014/main" val="2437594983"/>
                    </a:ext>
                  </a:extLst>
                </a:gridCol>
                <a:gridCol w="1142376">
                  <a:extLst>
                    <a:ext uri="{9D8B030D-6E8A-4147-A177-3AD203B41FA5}">
                      <a16:colId xmlns:a16="http://schemas.microsoft.com/office/drawing/2014/main" val="2221658558"/>
                    </a:ext>
                  </a:extLst>
                </a:gridCol>
                <a:gridCol w="966881">
                  <a:extLst>
                    <a:ext uri="{9D8B030D-6E8A-4147-A177-3AD203B41FA5}">
                      <a16:colId xmlns:a16="http://schemas.microsoft.com/office/drawing/2014/main" val="170767975"/>
                    </a:ext>
                  </a:extLst>
                </a:gridCol>
                <a:gridCol w="1019860">
                  <a:extLst>
                    <a:ext uri="{9D8B030D-6E8A-4147-A177-3AD203B41FA5}">
                      <a16:colId xmlns:a16="http://schemas.microsoft.com/office/drawing/2014/main" val="2483301345"/>
                    </a:ext>
                  </a:extLst>
                </a:gridCol>
                <a:gridCol w="745027">
                  <a:extLst>
                    <a:ext uri="{9D8B030D-6E8A-4147-A177-3AD203B41FA5}">
                      <a16:colId xmlns:a16="http://schemas.microsoft.com/office/drawing/2014/main" val="1954644788"/>
                    </a:ext>
                  </a:extLst>
                </a:gridCol>
              </a:tblGrid>
              <a:tr h="95918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Mineral</a:t>
                      </a:r>
                      <a:endParaRPr lang="pt-BR" sz="1200" b="1" u="none" strike="noStrike" kern="12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A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Reserva 2024 (t)</a:t>
                      </a:r>
                      <a:endParaRPr lang="pt-BR" sz="1200" b="1" u="none" strike="noStrike" kern="12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A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Mundo (t)</a:t>
                      </a:r>
                      <a:endParaRPr lang="pt-BR" sz="1200" b="1" u="none" strike="noStrike" kern="12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A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% Participação Brasileira</a:t>
                      </a:r>
                      <a:endParaRPr lang="pt-BR" sz="1200" b="1" u="none" strike="noStrike" kern="12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A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u="none" strike="noStrike" kern="1200">
                          <a:solidFill>
                            <a:schemeClr val="bg1"/>
                          </a:solidFill>
                          <a:effectLst/>
                        </a:rPr>
                        <a:t>Ranking Brasileiro</a:t>
                      </a:r>
                      <a:endParaRPr lang="pt-BR" sz="1200" b="1" u="none" strike="noStrike" kern="120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2647"/>
                  </a:ext>
                </a:extLst>
              </a:tr>
              <a:tr h="30145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>
                          <a:effectLst/>
                        </a:rPr>
                        <a:t>Lítio *</a:t>
                      </a:r>
                      <a:endParaRPr lang="pt-BR" sz="1300" u="none" strike="noStrike" kern="1200">
                        <a:solidFill>
                          <a:schemeClr val="dk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>
                          <a:effectLst/>
                        </a:rPr>
                        <a:t>1.370.000</a:t>
                      </a:r>
                      <a:endParaRPr lang="pt-BR" sz="1300" u="none" strike="noStrike" kern="1200">
                        <a:solidFill>
                          <a:schemeClr val="dk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>
                          <a:effectLst/>
                        </a:rPr>
                        <a:t>30.000.000</a:t>
                      </a:r>
                      <a:endParaRPr lang="pt-BR" sz="1300" u="none" strike="noStrike" kern="1200">
                        <a:solidFill>
                          <a:schemeClr val="dk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 dirty="0">
                          <a:effectLst/>
                        </a:rPr>
                        <a:t>4,4%</a:t>
                      </a:r>
                      <a:endParaRPr lang="pt-BR" sz="1300" u="none" strike="noStrike" kern="1200" dirty="0">
                        <a:solidFill>
                          <a:schemeClr val="dk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b="1" u="none" strike="noStrike" kern="1200" dirty="0">
                          <a:effectLst/>
                        </a:rPr>
                        <a:t>6°</a:t>
                      </a:r>
                      <a:endParaRPr lang="pt-BR" sz="1400" b="1" u="none" strike="noStrike" kern="1200" dirty="0">
                        <a:solidFill>
                          <a:schemeClr val="dk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844418498"/>
                  </a:ext>
                </a:extLst>
              </a:tr>
              <a:tr h="30145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Cobre**</a:t>
                      </a:r>
                      <a:endParaRPr lang="pt-BR" sz="1300" u="none" strike="noStrike" kern="12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11.200.000</a:t>
                      </a:r>
                      <a:endParaRPr lang="pt-BR" sz="1300" u="none" strike="noStrike" kern="12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980.000.000</a:t>
                      </a:r>
                      <a:endParaRPr lang="pt-BR" sz="1300" u="none" strike="noStrike" kern="12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1,1%</a:t>
                      </a:r>
                      <a:endParaRPr lang="pt-BR" sz="1300" u="none" strike="noStrike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b="1" u="none" strike="noStrike" kern="1200">
                          <a:solidFill>
                            <a:schemeClr val="tx1"/>
                          </a:solidFill>
                          <a:effectLst/>
                        </a:rPr>
                        <a:t>12° </a:t>
                      </a:r>
                      <a:endParaRPr lang="pt-BR" sz="1400" b="1" u="none" strike="noStrike" kern="12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25243435"/>
                  </a:ext>
                </a:extLst>
              </a:tr>
              <a:tr h="30145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Níquel</a:t>
                      </a:r>
                      <a:endParaRPr lang="pt-BR" sz="1300" u="none" strike="noStrike" kern="12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16.000.000</a:t>
                      </a:r>
                      <a:endParaRPr lang="pt-BR" sz="1300" u="none" strike="noStrike" kern="12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130.000.000</a:t>
                      </a:r>
                      <a:endParaRPr lang="pt-BR" sz="1300" u="none" strike="noStrike" kern="12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b="1" u="none" strike="noStrike" kern="1200">
                          <a:solidFill>
                            <a:schemeClr val="tx1"/>
                          </a:solidFill>
                          <a:effectLst/>
                        </a:rPr>
                        <a:t>12,3%</a:t>
                      </a:r>
                      <a:endParaRPr lang="pt-BR" sz="1300" b="1" u="none" strike="noStrike" kern="12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pt-BR" sz="14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°</a:t>
                      </a:r>
                      <a:endParaRPr lang="pt-BR" sz="1400" b="1" u="none" strike="noStrike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53498"/>
                  </a:ext>
                </a:extLst>
              </a:tr>
              <a:tr h="30145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Nióbio</a:t>
                      </a:r>
                      <a:endParaRPr lang="pt-BR" sz="1300" u="none" strike="noStrike" kern="12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16.000.000</a:t>
                      </a:r>
                      <a:endParaRPr lang="pt-BR" sz="1300" u="none" strike="noStrike" kern="12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17.810.000</a:t>
                      </a:r>
                      <a:endParaRPr lang="pt-BR" sz="1300" u="none" strike="noStrike" kern="12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89,9%</a:t>
                      </a:r>
                      <a:endParaRPr lang="pt-BR" sz="1300" b="1" u="none" strike="noStrike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b="1" u="none" strike="noStrike" kern="1200">
                          <a:solidFill>
                            <a:schemeClr val="tx1"/>
                          </a:solidFill>
                          <a:effectLst/>
                        </a:rPr>
                        <a:t>1°</a:t>
                      </a:r>
                      <a:endParaRPr lang="pt-BR" sz="1400" b="1" u="none" strike="noStrike" kern="12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466868"/>
                  </a:ext>
                </a:extLst>
              </a:tr>
              <a:tr h="30145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Terras Raras </a:t>
                      </a:r>
                      <a:endParaRPr lang="pt-BR" sz="1300" u="none" strike="noStrike" kern="12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21.000.000</a:t>
                      </a:r>
                      <a:endParaRPr lang="pt-BR" sz="1300" u="none" strike="noStrike" kern="12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90.000.000</a:t>
                      </a:r>
                      <a:endParaRPr lang="pt-BR" sz="1300" u="none" strike="noStrike" kern="12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b="1" u="none" strike="noStrike" kern="1200">
                          <a:solidFill>
                            <a:schemeClr val="tx1"/>
                          </a:solidFill>
                          <a:effectLst/>
                        </a:rPr>
                        <a:t>23%</a:t>
                      </a:r>
                      <a:endParaRPr lang="pt-BR" sz="1300" b="1" u="none" strike="noStrike" kern="12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pt-BR" sz="14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°</a:t>
                      </a:r>
                      <a:endParaRPr lang="pt-BR" sz="1400" b="1" u="none" strike="noStrike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991258"/>
                  </a:ext>
                </a:extLst>
              </a:tr>
              <a:tr h="30145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Cobalto***</a:t>
                      </a:r>
                      <a:endParaRPr lang="pt-BR" sz="1300" u="none" strike="noStrike" kern="12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70.000</a:t>
                      </a:r>
                      <a:endParaRPr lang="pt-BR" sz="1300" u="none" strike="noStrike" kern="12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11.000.000</a:t>
                      </a:r>
                      <a:endParaRPr lang="pt-BR" sz="1300" u="none" strike="noStrike" kern="12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0,6%</a:t>
                      </a:r>
                      <a:endParaRPr lang="pt-BR" sz="1300" u="none" strike="noStrike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b="1" u="none" strike="noStrike" kern="1200">
                          <a:solidFill>
                            <a:schemeClr val="tx1"/>
                          </a:solidFill>
                          <a:effectLst/>
                        </a:rPr>
                        <a:t>9°</a:t>
                      </a:r>
                      <a:endParaRPr lang="pt-BR" sz="1400" b="1" u="none" strike="noStrike" kern="12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83717483"/>
                  </a:ext>
                </a:extLst>
              </a:tr>
              <a:tr h="30145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Vanádio</a:t>
                      </a:r>
                      <a:endParaRPr lang="pt-BR" sz="1300" u="none" strike="noStrike" kern="12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120.000</a:t>
                      </a:r>
                      <a:endParaRPr lang="pt-BR" sz="1300" u="none" strike="noStrike" kern="12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18.000.000</a:t>
                      </a:r>
                      <a:endParaRPr lang="pt-BR" sz="1300" u="none" strike="noStrike" kern="12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0,6%</a:t>
                      </a:r>
                      <a:endParaRPr lang="pt-BR" sz="1300" u="none" strike="noStrike" kern="12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b="1" u="none" strike="noStrike" kern="1200">
                          <a:solidFill>
                            <a:schemeClr val="tx1"/>
                          </a:solidFill>
                          <a:effectLst/>
                        </a:rPr>
                        <a:t>5°</a:t>
                      </a:r>
                      <a:endParaRPr lang="pt-BR" sz="1400" b="1" u="none" strike="noStrike" kern="12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4428323"/>
                  </a:ext>
                </a:extLst>
              </a:tr>
              <a:tr h="30145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Grafita</a:t>
                      </a:r>
                      <a:endParaRPr lang="pt-BR" sz="1300" u="none" strike="noStrike" kern="12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74.000.000</a:t>
                      </a:r>
                      <a:endParaRPr lang="pt-BR" sz="1300" u="none" strike="noStrike" kern="12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290.000.000</a:t>
                      </a:r>
                      <a:endParaRPr lang="pt-BR" sz="1300" u="none" strike="noStrike" kern="12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25,5%</a:t>
                      </a:r>
                      <a:endParaRPr lang="pt-BR" sz="1300" b="1" u="none" strike="noStrike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pt-BR" sz="14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°</a:t>
                      </a:r>
                      <a:endParaRPr lang="pt-BR" sz="1400" b="1" u="none" strike="noStrike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94057"/>
                  </a:ext>
                </a:extLst>
              </a:tr>
              <a:tr h="30145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Urânio</a:t>
                      </a:r>
                      <a:endParaRPr lang="pt-BR" sz="1300" u="none" strike="noStrike" kern="12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Segoe UI" panose="020B0502040204020203" pitchFamily="34" charset="0"/>
                        </a:rPr>
                        <a:t>280.000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Segoe UI" panose="020B0502040204020203" pitchFamily="34" charset="0"/>
                        </a:rPr>
                        <a:t>6.070.000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Segoe UI" panose="020B0502040204020203" pitchFamily="34" charset="0"/>
                        </a:rPr>
                        <a:t>4,6%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8°</a:t>
                      </a:r>
                      <a:endParaRPr lang="pt-BR" sz="1400" b="1" u="none" strike="noStrike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26005310"/>
                  </a:ext>
                </a:extLst>
              </a:tr>
              <a:tr h="30145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Silício (quartzo)</a:t>
                      </a:r>
                      <a:endParaRPr lang="pt-BR" sz="1300" u="none" strike="noStrike" kern="12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—</a:t>
                      </a:r>
                      <a:endParaRPr lang="pt-BR" sz="1300" u="none" strike="noStrike" kern="12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—</a:t>
                      </a:r>
                      <a:endParaRPr lang="pt-BR" sz="1300" u="none" strike="noStrike" kern="12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—</a:t>
                      </a:r>
                      <a:endParaRPr lang="pt-BR" sz="1300" u="none" strike="noStrike" kern="12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—</a:t>
                      </a:r>
                      <a:endParaRPr lang="pt-BR" sz="1400" b="1" u="none" strike="noStrike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17185875"/>
                  </a:ext>
                </a:extLst>
              </a:tr>
              <a:tr h="44559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>
                          <a:effectLst/>
                        </a:rPr>
                        <a:t>Manganês</a:t>
                      </a:r>
                      <a:endParaRPr lang="pt-BR" sz="1300" u="none" strike="noStrike" kern="1200">
                        <a:solidFill>
                          <a:schemeClr val="dk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>
                          <a:effectLst/>
                        </a:rPr>
                        <a:t>270.000.000</a:t>
                      </a:r>
                      <a:endParaRPr lang="pt-BR" sz="1300" u="none" strike="noStrike" kern="1200">
                        <a:solidFill>
                          <a:schemeClr val="dk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>
                          <a:effectLst/>
                        </a:rPr>
                        <a:t>1.700.000.000</a:t>
                      </a:r>
                      <a:endParaRPr lang="pt-BR" sz="1300" u="none" strike="noStrike" kern="1200">
                        <a:solidFill>
                          <a:schemeClr val="dk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>
                          <a:effectLst/>
                        </a:rPr>
                        <a:t>15,9%</a:t>
                      </a:r>
                      <a:endParaRPr lang="pt-BR" sz="1300" u="none" strike="noStrike" kern="1200">
                        <a:solidFill>
                          <a:schemeClr val="dk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b="1" u="none" strike="noStrike" kern="1200" dirty="0">
                          <a:effectLst/>
                        </a:rPr>
                        <a:t>4°</a:t>
                      </a:r>
                      <a:endParaRPr lang="pt-BR" sz="1400" b="1" u="none" strike="noStrike" kern="1200" dirty="0">
                        <a:solidFill>
                          <a:schemeClr val="dk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42129810"/>
                  </a:ext>
                </a:extLst>
              </a:tr>
              <a:tr h="44559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>
                          <a:effectLst/>
                        </a:rPr>
                        <a:t>Alumínio (bauxita)</a:t>
                      </a:r>
                      <a:endParaRPr lang="pt-BR" sz="1300" u="none" strike="noStrike" kern="1200">
                        <a:solidFill>
                          <a:schemeClr val="dk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>
                          <a:effectLst/>
                        </a:rPr>
                        <a:t>2.700.000.000</a:t>
                      </a:r>
                      <a:endParaRPr lang="pt-BR" sz="1300" u="none" strike="noStrike" kern="1200">
                        <a:solidFill>
                          <a:schemeClr val="dk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>
                          <a:effectLst/>
                        </a:rPr>
                        <a:t>29.000.000.000</a:t>
                      </a:r>
                      <a:endParaRPr lang="pt-BR" sz="1300" u="none" strike="noStrike" kern="1200">
                        <a:solidFill>
                          <a:schemeClr val="dk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300" u="none" strike="noStrike" kern="1200">
                          <a:effectLst/>
                        </a:rPr>
                        <a:t>9,3%</a:t>
                      </a:r>
                      <a:endParaRPr lang="pt-BR" sz="1300" u="none" strike="noStrike" kern="1200">
                        <a:solidFill>
                          <a:schemeClr val="dk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b="1" u="none" strike="noStrike" kern="1200" dirty="0">
                          <a:effectLst/>
                        </a:rPr>
                        <a:t>5°</a:t>
                      </a:r>
                      <a:endParaRPr lang="pt-BR" sz="1400" b="1" u="none" strike="noStrike" kern="1200" dirty="0">
                        <a:solidFill>
                          <a:schemeClr val="dk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5693665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B9C160DB-E53C-7E8E-5617-A07925C820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040440"/>
              </p:ext>
            </p:extLst>
          </p:nvPr>
        </p:nvGraphicFramePr>
        <p:xfrm>
          <a:off x="5821478" y="1295400"/>
          <a:ext cx="5532322" cy="4823563"/>
        </p:xfrm>
        <a:graphic>
          <a:graphicData uri="http://schemas.openxmlformats.org/drawingml/2006/table">
            <a:tbl>
              <a:tblPr firstRow="1" firstCol="1">
                <a:tableStyleId>{9D7B26C5-4107-4FEC-AEDC-1716B250A1EF}</a:tableStyleId>
              </a:tblPr>
              <a:tblGrid>
                <a:gridCol w="1334645">
                  <a:extLst>
                    <a:ext uri="{9D8B030D-6E8A-4147-A177-3AD203B41FA5}">
                      <a16:colId xmlns:a16="http://schemas.microsoft.com/office/drawing/2014/main" val="3866471279"/>
                    </a:ext>
                  </a:extLst>
                </a:gridCol>
                <a:gridCol w="1237777">
                  <a:extLst>
                    <a:ext uri="{9D8B030D-6E8A-4147-A177-3AD203B41FA5}">
                      <a16:colId xmlns:a16="http://schemas.microsoft.com/office/drawing/2014/main" val="1247318982"/>
                    </a:ext>
                  </a:extLst>
                </a:gridCol>
                <a:gridCol w="1047626">
                  <a:extLst>
                    <a:ext uri="{9D8B030D-6E8A-4147-A177-3AD203B41FA5}">
                      <a16:colId xmlns:a16="http://schemas.microsoft.com/office/drawing/2014/main" val="2560633416"/>
                    </a:ext>
                  </a:extLst>
                </a:gridCol>
                <a:gridCol w="1105030">
                  <a:extLst>
                    <a:ext uri="{9D8B030D-6E8A-4147-A177-3AD203B41FA5}">
                      <a16:colId xmlns:a16="http://schemas.microsoft.com/office/drawing/2014/main" val="3591205968"/>
                    </a:ext>
                  </a:extLst>
                </a:gridCol>
                <a:gridCol w="807244">
                  <a:extLst>
                    <a:ext uri="{9D8B030D-6E8A-4147-A177-3AD203B41FA5}">
                      <a16:colId xmlns:a16="http://schemas.microsoft.com/office/drawing/2014/main" val="2056602491"/>
                    </a:ext>
                  </a:extLst>
                </a:gridCol>
              </a:tblGrid>
              <a:tr h="738988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u="none" strike="noStrike" kern="1200">
                          <a:solidFill>
                            <a:schemeClr val="bg1"/>
                          </a:solidFill>
                          <a:effectLst/>
                        </a:rPr>
                        <a:t>Mineral</a:t>
                      </a:r>
                      <a:endParaRPr lang="pt-BR" sz="1200" b="1" u="none" strike="noStrike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A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u="none" strike="noStrike" kern="1200">
                          <a:solidFill>
                            <a:schemeClr val="bg1"/>
                          </a:solidFill>
                          <a:effectLst/>
                        </a:rPr>
                        <a:t>Produção 2024 (t)</a:t>
                      </a:r>
                      <a:endParaRPr lang="pt-BR" sz="1200" b="1" u="none" strike="noStrike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A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u="none" strike="noStrike" kern="1200">
                          <a:solidFill>
                            <a:schemeClr val="bg1"/>
                          </a:solidFill>
                          <a:effectLst/>
                        </a:rPr>
                        <a:t>Mundo (t)</a:t>
                      </a:r>
                      <a:endParaRPr lang="pt-BR" sz="1200" b="1" u="none" strike="noStrike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A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u="none" strike="noStrike" kern="1200">
                          <a:solidFill>
                            <a:schemeClr val="bg1"/>
                          </a:solidFill>
                          <a:effectLst/>
                        </a:rPr>
                        <a:t>% Participação Brasileira</a:t>
                      </a:r>
                      <a:endParaRPr lang="pt-BR" sz="1200" b="1" u="none" strike="noStrike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A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u="none" strike="noStrike" kern="1200">
                          <a:solidFill>
                            <a:schemeClr val="bg1"/>
                          </a:solidFill>
                          <a:effectLst/>
                        </a:rPr>
                        <a:t>Ranking Brasileiro</a:t>
                      </a:r>
                      <a:endParaRPr lang="pt-BR" sz="1200" b="1" u="none" strike="noStrike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358488"/>
                  </a:ext>
                </a:extLst>
              </a:tr>
              <a:tr h="327368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effectLst/>
                        </a:rPr>
                        <a:t>Lítio</a:t>
                      </a:r>
                      <a:endParaRPr lang="pt-BR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effectLst/>
                        </a:rPr>
                        <a:t>10.000</a:t>
                      </a:r>
                      <a:endParaRPr lang="pt-BR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effectLst/>
                        </a:rPr>
                        <a:t>240.000</a:t>
                      </a:r>
                      <a:endParaRPr lang="pt-BR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effectLst/>
                        </a:rPr>
                        <a:t>4,1%</a:t>
                      </a:r>
                      <a:endParaRPr lang="pt-BR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effectLst/>
                        </a:rPr>
                        <a:t>6°</a:t>
                      </a:r>
                      <a:endParaRPr lang="pt-BR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52557974"/>
                  </a:ext>
                </a:extLst>
              </a:tr>
              <a:tr h="327368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Cobre**</a:t>
                      </a:r>
                      <a:endParaRPr lang="pt-BR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381.000</a:t>
                      </a:r>
                      <a:endParaRPr lang="pt-BR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23.000.000</a:t>
                      </a:r>
                      <a:endParaRPr lang="pt-BR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1,7%</a:t>
                      </a:r>
                      <a:endParaRPr lang="pt-BR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14°</a:t>
                      </a:r>
                      <a:endParaRPr lang="pt-BR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76659199"/>
                  </a:ext>
                </a:extLst>
              </a:tr>
              <a:tr h="327368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Níquel</a:t>
                      </a:r>
                      <a:endParaRPr lang="pt-BR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77.000</a:t>
                      </a:r>
                      <a:endParaRPr lang="pt-BR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3.700.000</a:t>
                      </a:r>
                      <a:endParaRPr lang="pt-BR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2,0%</a:t>
                      </a:r>
                      <a:endParaRPr lang="pt-BR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8°</a:t>
                      </a:r>
                      <a:endParaRPr lang="pt-BR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4812779"/>
                  </a:ext>
                </a:extLst>
              </a:tr>
              <a:tr h="327368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Nióbio</a:t>
                      </a:r>
                      <a:endParaRPr lang="pt-BR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100.000</a:t>
                      </a:r>
                      <a:endParaRPr lang="pt-BR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110.000</a:t>
                      </a:r>
                      <a:endParaRPr lang="pt-BR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b="1" u="none" strike="noStrike" kern="1200">
                          <a:solidFill>
                            <a:schemeClr val="tx1"/>
                          </a:solidFill>
                          <a:effectLst/>
                        </a:rPr>
                        <a:t>90,9%</a:t>
                      </a:r>
                      <a:endParaRPr lang="pt-BR" sz="1400" b="1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b="1" u="none" strike="noStrike" kern="1200">
                          <a:solidFill>
                            <a:schemeClr val="tx1"/>
                          </a:solidFill>
                          <a:effectLst/>
                        </a:rPr>
                        <a:t>1°</a:t>
                      </a:r>
                      <a:endParaRPr lang="pt-BR" sz="1400" b="1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5895924"/>
                  </a:ext>
                </a:extLst>
              </a:tr>
              <a:tr h="327368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Terras Raras </a:t>
                      </a:r>
                      <a:endParaRPr lang="pt-BR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pt-BR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390.000</a:t>
                      </a:r>
                      <a:endParaRPr lang="pt-BR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0,005%</a:t>
                      </a:r>
                      <a:endParaRPr lang="pt-BR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12°</a:t>
                      </a:r>
                      <a:endParaRPr lang="pt-BR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43477296"/>
                  </a:ext>
                </a:extLst>
              </a:tr>
              <a:tr h="327368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Cobalto</a:t>
                      </a:r>
                      <a:endParaRPr lang="pt-BR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pt-BR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290.000</a:t>
                      </a:r>
                      <a:endParaRPr lang="pt-BR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0,0%</a:t>
                      </a:r>
                      <a:endParaRPr lang="pt-BR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—</a:t>
                      </a:r>
                      <a:endParaRPr lang="pt-BR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74320510"/>
                  </a:ext>
                </a:extLst>
              </a:tr>
              <a:tr h="327368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effectLst/>
                        </a:rPr>
                        <a:t>Vanádio</a:t>
                      </a:r>
                      <a:endParaRPr lang="pt-BR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effectLst/>
                        </a:rPr>
                        <a:t>5.000</a:t>
                      </a:r>
                      <a:endParaRPr lang="pt-BR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effectLst/>
                        </a:rPr>
                        <a:t>100.000</a:t>
                      </a:r>
                      <a:endParaRPr lang="pt-BR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effectLst/>
                        </a:rPr>
                        <a:t>0,5%</a:t>
                      </a:r>
                      <a:endParaRPr lang="pt-BR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effectLst/>
                        </a:rPr>
                        <a:t>4°</a:t>
                      </a:r>
                      <a:endParaRPr lang="pt-BR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0420313"/>
                  </a:ext>
                </a:extLst>
              </a:tr>
              <a:tr h="327368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effectLst/>
                        </a:rPr>
                        <a:t>Grafita</a:t>
                      </a:r>
                      <a:endParaRPr lang="pt-BR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effectLst/>
                        </a:rPr>
                        <a:t>68.000</a:t>
                      </a:r>
                      <a:endParaRPr lang="pt-BR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effectLst/>
                        </a:rPr>
                        <a:t>1.600.000</a:t>
                      </a:r>
                      <a:endParaRPr lang="pt-BR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effectLst/>
                        </a:rPr>
                        <a:t>4,2%</a:t>
                      </a:r>
                      <a:endParaRPr lang="pt-BR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effectLst/>
                        </a:rPr>
                        <a:t>4°</a:t>
                      </a:r>
                      <a:endParaRPr lang="pt-BR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16182426"/>
                  </a:ext>
                </a:extLst>
              </a:tr>
              <a:tr h="327368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Urânio</a:t>
                      </a:r>
                      <a:endParaRPr lang="pt-BR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pt-BR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9.000.000</a:t>
                      </a:r>
                      <a:endParaRPr lang="pt-BR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0,2%</a:t>
                      </a:r>
                      <a:endParaRPr lang="pt-BR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16°</a:t>
                      </a:r>
                      <a:endParaRPr lang="pt-BR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53686992"/>
                  </a:ext>
                </a:extLst>
              </a:tr>
              <a:tr h="327368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Silício (quartzo)</a:t>
                      </a:r>
                      <a:endParaRPr lang="pt-BR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390.000</a:t>
                      </a:r>
                      <a:endParaRPr lang="pt-BR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9.000.000</a:t>
                      </a:r>
                      <a:endParaRPr lang="pt-BR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4,3%</a:t>
                      </a:r>
                      <a:endParaRPr lang="pt-BR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4°</a:t>
                      </a:r>
                      <a:endParaRPr lang="pt-BR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58699247"/>
                  </a:ext>
                </a:extLst>
              </a:tr>
              <a:tr h="327368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effectLst/>
                        </a:rPr>
                        <a:t>Manganês</a:t>
                      </a:r>
                      <a:endParaRPr lang="pt-BR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effectLst/>
                        </a:rPr>
                        <a:t>590.000</a:t>
                      </a:r>
                      <a:endParaRPr lang="pt-BR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effectLst/>
                        </a:rPr>
                        <a:t>20.000.000</a:t>
                      </a:r>
                      <a:endParaRPr lang="pt-BR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effectLst/>
                        </a:rPr>
                        <a:t>3,0%</a:t>
                      </a:r>
                      <a:endParaRPr lang="pt-BR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effectLst/>
                        </a:rPr>
                        <a:t>7°</a:t>
                      </a:r>
                      <a:endParaRPr lang="pt-BR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27632628"/>
                  </a:ext>
                </a:extLst>
              </a:tr>
              <a:tr h="483527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effectLst/>
                        </a:rPr>
                        <a:t>Alumínio (bauxita)</a:t>
                      </a:r>
                      <a:endParaRPr lang="pt-BR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effectLst/>
                        </a:rPr>
                        <a:t>33.000.000</a:t>
                      </a:r>
                      <a:endParaRPr lang="pt-BR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effectLst/>
                        </a:rPr>
                        <a:t>450.000.000</a:t>
                      </a:r>
                      <a:endParaRPr lang="pt-BR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effectLst/>
                        </a:rPr>
                        <a:t>7,3%</a:t>
                      </a:r>
                      <a:endParaRPr lang="pt-BR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 dirty="0">
                          <a:effectLst/>
                        </a:rPr>
                        <a:t>4°</a:t>
                      </a:r>
                      <a:endParaRPr lang="pt-BR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7416381"/>
                  </a:ext>
                </a:extLst>
              </a:tr>
            </a:tbl>
          </a:graphicData>
        </a:graphic>
      </p:graphicFrame>
      <p:sp>
        <p:nvSpPr>
          <p:cNvPr id="10" name="CaixaDeTexto 9">
            <a:extLst>
              <a:ext uri="{FF2B5EF4-FFF2-40B4-BE49-F238E27FC236}">
                <a16:creationId xmlns:a16="http://schemas.microsoft.com/office/drawing/2014/main" id="{7F3606D3-9CAC-307C-83ED-95B78DCC1677}"/>
              </a:ext>
            </a:extLst>
          </p:cNvPr>
          <p:cNvSpPr txBox="1"/>
          <p:nvPr/>
        </p:nvSpPr>
        <p:spPr>
          <a:xfrm>
            <a:off x="260015" y="6118966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i="1"/>
              <a:t>Fonte: USGS, salvo indicação contrária.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DF58936-CD64-240C-BF59-E5E77EF7C476}"/>
              </a:ext>
            </a:extLst>
          </p:cNvPr>
          <p:cNvSpPr/>
          <p:nvPr/>
        </p:nvSpPr>
        <p:spPr>
          <a:xfrm>
            <a:off x="-1" y="195291"/>
            <a:ext cx="8610601" cy="568019"/>
          </a:xfrm>
          <a:prstGeom prst="rect">
            <a:avLst/>
          </a:prstGeom>
          <a:solidFill>
            <a:srgbClr val="163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200" b="1" dirty="0">
                <a:solidFill>
                  <a:schemeClr val="bg1"/>
                </a:solidFill>
                <a:latin typeface="Arial Black" panose="020B0A04020102020204" pitchFamily="34" charset="0"/>
                <a:ea typeface="Calibri bold" panose="020F0702030404030204" pitchFamily="34" charset="0"/>
                <a:cs typeface="Arial" panose="020B0604020202020204" pitchFamily="34" charset="0"/>
              </a:rPr>
              <a:t>RESERVAS NACIONAIS E PRODUÇÃO</a:t>
            </a:r>
          </a:p>
        </p:txBody>
      </p:sp>
      <p:pic>
        <p:nvPicPr>
          <p:cNvPr id="4" name="Imagem 3" descr="Uma imagem contendo Ícone&#10;&#10;O conteúdo gerado por IA pode estar incorreto.">
            <a:extLst>
              <a:ext uri="{FF2B5EF4-FFF2-40B4-BE49-F238E27FC236}">
                <a16:creationId xmlns:a16="http://schemas.microsoft.com/office/drawing/2014/main" id="{07AA4C9A-0259-12AE-DE2C-EF7BD6205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8222" y="6202115"/>
            <a:ext cx="2217604" cy="50386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38A08C8-5F60-7267-9FD7-774364E8CF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78" r="55149" b="-2099"/>
          <a:stretch>
            <a:fillRect/>
          </a:stretch>
        </p:blipFill>
        <p:spPr>
          <a:xfrm>
            <a:off x="11058711" y="-11"/>
            <a:ext cx="1110215" cy="155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28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Único Canto Recortado 3">
            <a:extLst>
              <a:ext uri="{FF2B5EF4-FFF2-40B4-BE49-F238E27FC236}">
                <a16:creationId xmlns:a16="http://schemas.microsoft.com/office/drawing/2014/main" id="{0EE524B9-1B1D-D0C1-C4A2-44F9ABC1F14A}"/>
              </a:ext>
            </a:extLst>
          </p:cNvPr>
          <p:cNvSpPr/>
          <p:nvPr/>
        </p:nvSpPr>
        <p:spPr>
          <a:xfrm>
            <a:off x="1" y="5827743"/>
            <a:ext cx="12192000" cy="1030258"/>
          </a:xfrm>
          <a:prstGeom prst="snip1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321235" y="890602"/>
            <a:ext cx="5950261" cy="292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03"/>
              </a:lnSpc>
            </a:pPr>
            <a:r>
              <a:rPr lang="en-US" sz="1788" b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A </a:t>
            </a:r>
            <a:r>
              <a:rPr lang="en-US" sz="1788" b="1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partir</a:t>
            </a:r>
            <a:r>
              <a:rPr lang="en-US" sz="1788" b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dos </a:t>
            </a:r>
            <a:r>
              <a:rPr lang="en-US" sz="1788" b="1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critérios</a:t>
            </a:r>
            <a:r>
              <a:rPr lang="en-US" sz="1788" b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1788" b="1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mais</a:t>
            </a:r>
            <a:r>
              <a:rPr lang="en-US" sz="1788" b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1788" b="1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recentes</a:t>
            </a:r>
            <a:r>
              <a:rPr lang="en-US" sz="1788" b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do SGB</a:t>
            </a:r>
          </a:p>
        </p:txBody>
      </p:sp>
      <p:sp>
        <p:nvSpPr>
          <p:cNvPr id="11" name="Freeform 11"/>
          <p:cNvSpPr/>
          <p:nvPr/>
        </p:nvSpPr>
        <p:spPr>
          <a:xfrm>
            <a:off x="5308953" y="4513859"/>
            <a:ext cx="215428" cy="179503"/>
          </a:xfrm>
          <a:custGeom>
            <a:avLst/>
            <a:gdLst/>
            <a:ahLst/>
            <a:cxnLst/>
            <a:rect l="l" t="t" r="r" b="b"/>
            <a:pathLst>
              <a:path w="337504" h="281221">
                <a:moveTo>
                  <a:pt x="0" y="0"/>
                </a:moveTo>
                <a:lnTo>
                  <a:pt x="337504" y="0"/>
                </a:lnTo>
                <a:lnTo>
                  <a:pt x="337504" y="281221"/>
                </a:lnTo>
                <a:lnTo>
                  <a:pt x="0" y="2812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149"/>
          </a:p>
        </p:txBody>
      </p:sp>
      <p:sp>
        <p:nvSpPr>
          <p:cNvPr id="12" name="Freeform 12"/>
          <p:cNvSpPr/>
          <p:nvPr/>
        </p:nvSpPr>
        <p:spPr>
          <a:xfrm>
            <a:off x="5308953" y="4791660"/>
            <a:ext cx="215428" cy="179503"/>
          </a:xfrm>
          <a:custGeom>
            <a:avLst/>
            <a:gdLst/>
            <a:ahLst/>
            <a:cxnLst/>
            <a:rect l="l" t="t" r="r" b="b"/>
            <a:pathLst>
              <a:path w="337504" h="281221">
                <a:moveTo>
                  <a:pt x="0" y="0"/>
                </a:moveTo>
                <a:lnTo>
                  <a:pt x="337504" y="0"/>
                </a:lnTo>
                <a:lnTo>
                  <a:pt x="337504" y="281222"/>
                </a:lnTo>
                <a:lnTo>
                  <a:pt x="0" y="281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149"/>
          </a:p>
        </p:txBody>
      </p:sp>
      <p:sp>
        <p:nvSpPr>
          <p:cNvPr id="13" name="Freeform 13"/>
          <p:cNvSpPr/>
          <p:nvPr/>
        </p:nvSpPr>
        <p:spPr>
          <a:xfrm>
            <a:off x="5308953" y="5069462"/>
            <a:ext cx="215428" cy="179503"/>
          </a:xfrm>
          <a:custGeom>
            <a:avLst/>
            <a:gdLst/>
            <a:ahLst/>
            <a:cxnLst/>
            <a:rect l="l" t="t" r="r" b="b"/>
            <a:pathLst>
              <a:path w="337504" h="281221">
                <a:moveTo>
                  <a:pt x="0" y="0"/>
                </a:moveTo>
                <a:lnTo>
                  <a:pt x="337504" y="0"/>
                </a:lnTo>
                <a:lnTo>
                  <a:pt x="337504" y="281221"/>
                </a:lnTo>
                <a:lnTo>
                  <a:pt x="0" y="2812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149"/>
          </a:p>
        </p:txBody>
      </p:sp>
      <p:sp>
        <p:nvSpPr>
          <p:cNvPr id="14" name="TextBox 14"/>
          <p:cNvSpPr txBox="1"/>
          <p:nvPr/>
        </p:nvSpPr>
        <p:spPr>
          <a:xfrm>
            <a:off x="5584371" y="4539913"/>
            <a:ext cx="1192945" cy="104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1"/>
              </a:lnSpc>
            </a:pPr>
            <a:r>
              <a:rPr lang="en-US" sz="622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2003 - Atualmente                    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584371" y="4819932"/>
            <a:ext cx="461127" cy="104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1"/>
              </a:lnSpc>
            </a:pPr>
            <a:r>
              <a:rPr lang="en-US" sz="622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1994 - 2002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584371" y="5099950"/>
            <a:ext cx="461127" cy="104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1"/>
              </a:lnSpc>
            </a:pPr>
            <a:r>
              <a:rPr lang="en-US" sz="622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1969 - 1993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308953" y="4077542"/>
            <a:ext cx="1594874" cy="116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2"/>
              </a:lnSpc>
            </a:pPr>
            <a:r>
              <a:rPr lang="en-US" sz="701" b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Mapeamento Geológico do Brasil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308953" y="4253317"/>
            <a:ext cx="988840" cy="116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2"/>
              </a:lnSpc>
            </a:pPr>
            <a:r>
              <a:rPr lang="en-US" sz="70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Ciclo de Mapeamento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6304" y="5315094"/>
            <a:ext cx="1457463" cy="145746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65698" y="5296206"/>
            <a:ext cx="1457463" cy="145746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42266" y="5264427"/>
            <a:ext cx="1457463" cy="145746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64579" y="5315094"/>
            <a:ext cx="1457463" cy="1457463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438864" y="5942305"/>
            <a:ext cx="1068173" cy="368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5"/>
              </a:lnSpc>
            </a:pPr>
            <a:r>
              <a:rPr lang="en-US" sz="1097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Escala 1:100.000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38864" y="5776033"/>
            <a:ext cx="1068173" cy="82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"/>
              </a:lnSpc>
            </a:pPr>
            <a:r>
              <a:rPr lang="en-US" sz="53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Percentuais de Execução no Brasil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840087" y="5942305"/>
            <a:ext cx="1068173" cy="368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5"/>
              </a:lnSpc>
            </a:pPr>
            <a:r>
              <a:rPr lang="en-US" sz="1097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Escala 1:100.000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901974" y="5729053"/>
            <a:ext cx="944399" cy="172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"/>
              </a:lnSpc>
            </a:pPr>
            <a:r>
              <a:rPr lang="en-US" sz="53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Percentual de Execução nos Escudos Pré-Cambrianos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917802" y="5942305"/>
            <a:ext cx="1068173" cy="368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5"/>
              </a:lnSpc>
            </a:pPr>
            <a:r>
              <a:rPr lang="en-US" sz="1097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Escala 1:250.000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917802" y="5776033"/>
            <a:ext cx="1068173" cy="82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"/>
              </a:lnSpc>
            </a:pPr>
            <a:r>
              <a:rPr lang="en-US" sz="53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Percentuais de Execução no Brasil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325168" y="5974919"/>
            <a:ext cx="1068173" cy="368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5"/>
              </a:lnSpc>
            </a:pPr>
            <a:r>
              <a:rPr lang="en-US" sz="1097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Escala 1:250.000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387055" y="5761667"/>
            <a:ext cx="944399" cy="172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"/>
              </a:lnSpc>
            </a:pPr>
            <a:r>
              <a:rPr lang="en-US" sz="53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Percentual de Execução nos Escudos Pré-Cambrianos</a:t>
            </a:r>
          </a:p>
        </p:txBody>
      </p:sp>
      <p:sp>
        <p:nvSpPr>
          <p:cNvPr id="31" name="Freeform 31"/>
          <p:cNvSpPr/>
          <p:nvPr/>
        </p:nvSpPr>
        <p:spPr>
          <a:xfrm>
            <a:off x="6969162" y="1517379"/>
            <a:ext cx="4712013" cy="3823242"/>
          </a:xfrm>
          <a:custGeom>
            <a:avLst/>
            <a:gdLst/>
            <a:ahLst/>
            <a:cxnLst/>
            <a:rect l="l" t="t" r="r" b="b"/>
            <a:pathLst>
              <a:path w="7382153" h="5989746">
                <a:moveTo>
                  <a:pt x="0" y="0"/>
                </a:moveTo>
                <a:lnTo>
                  <a:pt x="7382152" y="0"/>
                </a:lnTo>
                <a:lnTo>
                  <a:pt x="7382152" y="5989746"/>
                </a:lnTo>
                <a:lnTo>
                  <a:pt x="0" y="598974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6028" t="-6754"/>
            </a:stretch>
          </a:blipFill>
        </p:spPr>
        <p:txBody>
          <a:bodyPr/>
          <a:lstStyle/>
          <a:p>
            <a:endParaRPr lang="pt-BR" sz="1149"/>
          </a:p>
        </p:txBody>
      </p:sp>
      <p:sp>
        <p:nvSpPr>
          <p:cNvPr id="32" name="Freeform 32"/>
          <p:cNvSpPr/>
          <p:nvPr/>
        </p:nvSpPr>
        <p:spPr>
          <a:xfrm>
            <a:off x="438864" y="1517379"/>
            <a:ext cx="4723448" cy="3823242"/>
          </a:xfrm>
          <a:custGeom>
            <a:avLst/>
            <a:gdLst/>
            <a:ahLst/>
            <a:cxnLst/>
            <a:rect l="l" t="t" r="r" b="b"/>
            <a:pathLst>
              <a:path w="7400069" h="5989746">
                <a:moveTo>
                  <a:pt x="0" y="0"/>
                </a:moveTo>
                <a:lnTo>
                  <a:pt x="7400068" y="0"/>
                </a:lnTo>
                <a:lnTo>
                  <a:pt x="7400068" y="5989746"/>
                </a:lnTo>
                <a:lnTo>
                  <a:pt x="0" y="59897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53256" t="-8653" r="-28967" b="-3871"/>
            </a:stretch>
          </a:blipFill>
        </p:spPr>
        <p:txBody>
          <a:bodyPr/>
          <a:lstStyle/>
          <a:p>
            <a:endParaRPr lang="pt-BR" sz="1149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3F46DF96-9D4E-CAD4-731D-634A566C1D1A}"/>
              </a:ext>
            </a:extLst>
          </p:cNvPr>
          <p:cNvSpPr/>
          <p:nvPr/>
        </p:nvSpPr>
        <p:spPr>
          <a:xfrm>
            <a:off x="12066" y="233788"/>
            <a:ext cx="2712084" cy="570675"/>
          </a:xfrm>
          <a:prstGeom prst="rect">
            <a:avLst/>
          </a:prstGeom>
          <a:solidFill>
            <a:srgbClr val="FF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886921C6-44BF-84EB-E5BD-93246D4AEC5E}"/>
              </a:ext>
            </a:extLst>
          </p:cNvPr>
          <p:cNvSpPr txBox="1"/>
          <p:nvPr/>
        </p:nvSpPr>
        <p:spPr>
          <a:xfrm>
            <a:off x="602531" y="323607"/>
            <a:ext cx="52817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Mapeamento </a:t>
            </a:r>
            <a:r>
              <a:rPr lang="pt-BR" sz="2200" b="1">
                <a:solidFill>
                  <a:srgbClr val="FFAA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Geológico no Brasil</a:t>
            </a:r>
          </a:p>
        </p:txBody>
      </p:sp>
      <p:pic>
        <p:nvPicPr>
          <p:cNvPr id="35" name="Imagem 34">
            <a:extLst>
              <a:ext uri="{FF2B5EF4-FFF2-40B4-BE49-F238E27FC236}">
                <a16:creationId xmlns:a16="http://schemas.microsoft.com/office/drawing/2014/main" id="{3CC25ADA-B525-B51B-83A0-828C26E525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204" y="-847002"/>
            <a:ext cx="2486924" cy="234275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E6826E0E-BC79-FA00-D229-57A1D30C629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"/>
          </a:blip>
          <a:stretch>
            <a:fillRect/>
          </a:stretch>
        </p:blipFill>
        <p:spPr>
          <a:xfrm>
            <a:off x="5849979" y="979314"/>
            <a:ext cx="6063763" cy="5303711"/>
          </a:xfrm>
          <a:prstGeom prst="rect">
            <a:avLst/>
          </a:prstGeom>
        </p:spPr>
      </p:pic>
      <p:pic>
        <p:nvPicPr>
          <p:cNvPr id="8" name="Imagem 7" descr="Uma imagem contendo Ícone&#10;&#10;O conteúdo gerado por IA pode estar incorreto.">
            <a:extLst>
              <a:ext uri="{FF2B5EF4-FFF2-40B4-BE49-F238E27FC236}">
                <a16:creationId xmlns:a16="http://schemas.microsoft.com/office/drawing/2014/main" id="{FC116D60-D69B-8ECA-3664-BA08F4443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8222" y="6202115"/>
            <a:ext cx="2217604" cy="50386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D7A97BC-4095-FA26-4DA6-CE31E393641C}"/>
              </a:ext>
            </a:extLst>
          </p:cNvPr>
          <p:cNvSpPr/>
          <p:nvPr/>
        </p:nvSpPr>
        <p:spPr>
          <a:xfrm>
            <a:off x="7527072" y="870007"/>
            <a:ext cx="307487" cy="3573273"/>
          </a:xfrm>
          <a:prstGeom prst="rect">
            <a:avLst/>
          </a:prstGeom>
          <a:solidFill>
            <a:srgbClr val="FFAA00"/>
          </a:solidFill>
          <a:ln>
            <a:noFill/>
          </a:ln>
        </p:spPr>
        <p:txBody>
          <a:bodyPr spcFirstLastPara="1" wrap="square" lIns="2526188" tIns="71263" rIns="142567" bIns="71263" anchor="ctr" anchorCtr="0">
            <a:noAutofit/>
          </a:bodyPr>
          <a:lstStyle>
            <a:defPPr>
              <a:defRPr lang="pt-BR"/>
            </a:defPPr>
            <a:lvl1pPr marL="0" algn="l" defTabSz="1428293" rtl="0" eaLnBrk="1" latinLnBrk="0" hangingPunct="1">
              <a:defRPr sz="2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146" algn="l" defTabSz="1428293" rtl="0" eaLnBrk="1" latinLnBrk="0" hangingPunct="1">
              <a:defRPr sz="2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28293" algn="l" defTabSz="1428293" rtl="0" eaLnBrk="1" latinLnBrk="0" hangingPunct="1">
              <a:defRPr sz="2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42439" algn="l" defTabSz="1428293" rtl="0" eaLnBrk="1" latinLnBrk="0" hangingPunct="1">
              <a:defRPr sz="2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56586" algn="l" defTabSz="1428293" rtl="0" eaLnBrk="1" latinLnBrk="0" hangingPunct="1">
              <a:defRPr sz="2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0732" algn="l" defTabSz="1428293" rtl="0" eaLnBrk="1" latinLnBrk="0" hangingPunct="1">
              <a:defRPr sz="2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84878" algn="l" defTabSz="1428293" rtl="0" eaLnBrk="1" latinLnBrk="0" hangingPunct="1">
              <a:defRPr sz="2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99025" algn="l" defTabSz="1428293" rtl="0" eaLnBrk="1" latinLnBrk="0" hangingPunct="1">
              <a:defRPr sz="2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13171" algn="l" defTabSz="1428293" rtl="0" eaLnBrk="1" latinLnBrk="0" hangingPunct="1">
              <a:defRPr sz="2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3743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BF6CB35-EE5C-38DA-A7A3-D3C10A207603}"/>
              </a:ext>
            </a:extLst>
          </p:cNvPr>
          <p:cNvSpPr/>
          <p:nvPr/>
        </p:nvSpPr>
        <p:spPr>
          <a:xfrm>
            <a:off x="7632734" y="1023902"/>
            <a:ext cx="3940831" cy="33153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160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9407B557-9D09-B39D-8B39-3E667C49ACE2}"/>
              </a:ext>
            </a:extLst>
          </p:cNvPr>
          <p:cNvSpPr/>
          <p:nvPr/>
        </p:nvSpPr>
        <p:spPr>
          <a:xfrm>
            <a:off x="0" y="342520"/>
            <a:ext cx="5230114" cy="608950"/>
          </a:xfrm>
          <a:prstGeom prst="rect">
            <a:avLst/>
          </a:prstGeom>
          <a:solidFill>
            <a:srgbClr val="163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EF7D7D"/>
              </a:solidFill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0600" y="1186505"/>
            <a:ext cx="5515356" cy="2957322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7880230" y="1369809"/>
            <a:ext cx="3569645" cy="296940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17 elementos decisivos</a:t>
            </a:r>
          </a:p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São metais com propriedades únicas (magnetismo, brilho especial, resistência a altas temperaturas).</a:t>
            </a:r>
          </a:p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just">
              <a:spcBef>
                <a:spcPts val="95"/>
              </a:spcBef>
            </a:pPr>
            <a:r>
              <a:rPr lang="pt-BR" sz="1600" dirty="0">
                <a:solidFill>
                  <a:srgbClr val="20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Essenciais</a:t>
            </a:r>
            <a:r>
              <a:rPr lang="pt-BR" sz="1600" spc="-32" dirty="0">
                <a:solidFill>
                  <a:srgbClr val="20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>
                <a:solidFill>
                  <a:srgbClr val="20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</a:t>
            </a:r>
            <a:r>
              <a:rPr lang="pt-BR" sz="1600" spc="-32" dirty="0">
                <a:solidFill>
                  <a:srgbClr val="20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>
                <a:solidFill>
                  <a:srgbClr val="20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ímãs</a:t>
            </a:r>
            <a:r>
              <a:rPr lang="pt-BR" sz="1600" spc="-32" dirty="0">
                <a:solidFill>
                  <a:srgbClr val="20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11" dirty="0">
                <a:solidFill>
                  <a:srgbClr val="20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permanentes</a:t>
            </a:r>
            <a:r>
              <a:rPr lang="pt-BR" sz="1600" spc="-32" dirty="0">
                <a:solidFill>
                  <a:srgbClr val="20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>
                <a:solidFill>
                  <a:srgbClr val="20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pt-BR" sz="1600" spc="-32" dirty="0">
                <a:solidFill>
                  <a:srgbClr val="20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21" dirty="0">
                <a:solidFill>
                  <a:srgbClr val="20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alto </a:t>
            </a:r>
            <a:r>
              <a:rPr lang="pt-BR" sz="1600" dirty="0">
                <a:solidFill>
                  <a:srgbClr val="20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desempenho usados</a:t>
            </a:r>
            <a:r>
              <a:rPr lang="pt-BR" sz="1600" spc="5" dirty="0">
                <a:solidFill>
                  <a:srgbClr val="20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>
                <a:solidFill>
                  <a:srgbClr val="20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pt-BR" sz="1600" spc="5" dirty="0">
                <a:solidFill>
                  <a:srgbClr val="20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21" dirty="0">
                <a:solidFill>
                  <a:srgbClr val="20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motores</a:t>
            </a:r>
            <a:r>
              <a:rPr lang="pt-BR" sz="1600" spc="5" dirty="0">
                <a:solidFill>
                  <a:srgbClr val="20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>
                <a:solidFill>
                  <a:srgbClr val="20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pt-BR" sz="1600" spc="5" dirty="0">
                <a:solidFill>
                  <a:srgbClr val="20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11" dirty="0">
                <a:solidFill>
                  <a:srgbClr val="20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veículos </a:t>
            </a:r>
            <a:r>
              <a:rPr lang="pt-BR" sz="1600" spc="-27" dirty="0">
                <a:solidFill>
                  <a:srgbClr val="20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elétricos</a:t>
            </a:r>
            <a:r>
              <a:rPr lang="pt-BR" sz="1600" spc="-37" dirty="0">
                <a:solidFill>
                  <a:srgbClr val="20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>
                <a:solidFill>
                  <a:srgbClr val="20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1600" spc="-32" dirty="0">
                <a:solidFill>
                  <a:srgbClr val="20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21" dirty="0">
                <a:solidFill>
                  <a:srgbClr val="20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turbinas</a:t>
            </a:r>
            <a:r>
              <a:rPr lang="pt-BR" sz="1600" spc="-37" dirty="0">
                <a:solidFill>
                  <a:srgbClr val="20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>
                <a:solidFill>
                  <a:srgbClr val="20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eólicas,</a:t>
            </a:r>
            <a:r>
              <a:rPr lang="pt-BR" sz="1600" spc="16" dirty="0">
                <a:solidFill>
                  <a:srgbClr val="20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>
                <a:solidFill>
                  <a:srgbClr val="20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sendo</a:t>
            </a:r>
            <a:r>
              <a:rPr lang="pt-BR" sz="1600" spc="-37" dirty="0">
                <a:solidFill>
                  <a:srgbClr val="20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11" dirty="0">
                <a:solidFill>
                  <a:srgbClr val="20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estratégicos </a:t>
            </a:r>
            <a:r>
              <a:rPr lang="pt-BR" sz="1600" dirty="0">
                <a:solidFill>
                  <a:srgbClr val="20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</a:t>
            </a:r>
            <a:r>
              <a:rPr lang="pt-BR" sz="1600" spc="-64" dirty="0">
                <a:solidFill>
                  <a:srgbClr val="20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>
                <a:solidFill>
                  <a:srgbClr val="20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sz="1600" spc="-64" dirty="0">
                <a:solidFill>
                  <a:srgbClr val="20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21" dirty="0">
                <a:solidFill>
                  <a:srgbClr val="20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tecnologia</a:t>
            </a:r>
            <a:r>
              <a:rPr lang="pt-BR" sz="1600" spc="-64" dirty="0">
                <a:solidFill>
                  <a:srgbClr val="20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>
                <a:solidFill>
                  <a:srgbClr val="20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pt-BR" sz="1600" spc="-64" dirty="0">
                <a:solidFill>
                  <a:srgbClr val="20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11" dirty="0">
                <a:solidFill>
                  <a:srgbClr val="20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ponta.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endParaRPr lang="pt-BR" sz="12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841742" y="5682488"/>
            <a:ext cx="117411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pt-BR" sz="1200" b="1" spc="-10" dirty="0">
                <a:solidFill>
                  <a:srgbClr val="24205F"/>
                </a:solidFill>
                <a:latin typeface="Arial"/>
                <a:cs typeface="Arial"/>
              </a:rPr>
              <a:t>Elementos de Terras Raras Leves 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492409" y="5682488"/>
            <a:ext cx="1395095" cy="60080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65"/>
              </a:spcBef>
            </a:pPr>
            <a:r>
              <a:rPr lang="pt-BR" sz="1200" b="1" spc="-25" dirty="0">
                <a:solidFill>
                  <a:srgbClr val="24205F"/>
                </a:solidFill>
                <a:latin typeface="Arial"/>
                <a:cs typeface="Arial"/>
              </a:rPr>
              <a:t>Elementos de Terras Raras Pesados </a:t>
            </a:r>
            <a:endParaRPr sz="1200" dirty="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72400" y="4953000"/>
            <a:ext cx="1320546" cy="70561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92409" y="4953000"/>
            <a:ext cx="1341882" cy="705612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92964" y="404933"/>
            <a:ext cx="5230114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600" dirty="0">
                <a:solidFill>
                  <a:schemeClr val="bg1"/>
                </a:solidFill>
                <a:latin typeface="Arial Black" panose="020B0A04020102020204" pitchFamily="34" charset="0"/>
              </a:rPr>
              <a:t>POR QUE TERRAS RARAS?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338F5AD-DE2D-0B3E-92D6-C1665B8331A3}"/>
              </a:ext>
            </a:extLst>
          </p:cNvPr>
          <p:cNvSpPr txBox="1"/>
          <p:nvPr/>
        </p:nvSpPr>
        <p:spPr>
          <a:xfrm>
            <a:off x="583842" y="4498425"/>
            <a:ext cx="677182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Entre eles, quatro se destacam como protagonistas globais: </a:t>
            </a:r>
          </a:p>
          <a:p>
            <a:pPr algn="just"/>
            <a:endParaRPr lang="pt-BR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/>
              <a:t>Neodímio (</a:t>
            </a:r>
            <a:r>
              <a:rPr lang="pt-BR" sz="1400" b="1" dirty="0" err="1"/>
              <a:t>Nd</a:t>
            </a:r>
            <a:r>
              <a:rPr lang="pt-BR" sz="1400" b="1" dirty="0"/>
              <a:t>) e Praseodímio (Pr), </a:t>
            </a:r>
            <a:r>
              <a:rPr lang="pt-BR" sz="1400" dirty="0"/>
              <a:t>usados na fabricação de ímãs permanentes de altíssima potência, indispensáveis para turbinas eólicas, motores de veículos elétricos e robôs. 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/>
              <a:t>Disprósio (</a:t>
            </a:r>
            <a:r>
              <a:rPr lang="pt-BR" sz="1400" b="1" dirty="0" err="1"/>
              <a:t>Dy</a:t>
            </a:r>
            <a:r>
              <a:rPr lang="pt-BR" sz="1400" b="1" dirty="0"/>
              <a:t>) e Térbio (Tb), </a:t>
            </a:r>
            <a:r>
              <a:rPr lang="pt-BR" sz="1400" dirty="0"/>
              <a:t>que conferem resistência térmica e eficiência a esses ímãs, garantindo desempenho em reatores nucleares, submarinos, aeronaves e equipamentos de defesa de alta precisão.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1699136A-CD7D-4FAB-1B8C-3846383ADB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78" r="55149" b="-2099"/>
          <a:stretch>
            <a:fillRect/>
          </a:stretch>
        </p:blipFill>
        <p:spPr>
          <a:xfrm>
            <a:off x="11058711" y="-11"/>
            <a:ext cx="1110215" cy="155117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39A2BCC-E268-BA2C-4CD4-087073802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700" y="-25877"/>
            <a:ext cx="12787802" cy="7369652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398A5AA5-6B08-47CE-D773-D93889EE4171}"/>
              </a:ext>
            </a:extLst>
          </p:cNvPr>
          <p:cNvSpPr/>
          <p:nvPr/>
        </p:nvSpPr>
        <p:spPr>
          <a:xfrm>
            <a:off x="8126" y="3786172"/>
            <a:ext cx="2019147" cy="3242892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89F04B1F-13AA-0DCE-B16B-CEEC858D0766}"/>
              </a:ext>
            </a:extLst>
          </p:cNvPr>
          <p:cNvSpPr txBox="1"/>
          <p:nvPr/>
        </p:nvSpPr>
        <p:spPr>
          <a:xfrm>
            <a:off x="4861639" y="6596390"/>
            <a:ext cx="32822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10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ea typeface="Tahoma" panose="020B0604030504040204" pitchFamily="34" charset="0"/>
                <a:cs typeface="Tahoma" panose="020B0604030504040204" pitchFamily="34" charset="0"/>
              </a:rPr>
              <a:t>Fonte: USGS 2025.</a:t>
            </a:r>
            <a:endParaRPr lang="pt-BR" sz="110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34" name="Picture 10" descr="China map outline icon. PNG alpha channel. Country with national flag  21194098 PNG">
            <a:extLst>
              <a:ext uri="{FF2B5EF4-FFF2-40B4-BE49-F238E27FC236}">
                <a16:creationId xmlns:a16="http://schemas.microsoft.com/office/drawing/2014/main" id="{5B3650DE-DCF5-1FC8-D222-D2C11270B1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5" t="5872" r="8698" b="5565"/>
          <a:stretch/>
        </p:blipFill>
        <p:spPr bwMode="auto">
          <a:xfrm>
            <a:off x="8588293" y="2750863"/>
            <a:ext cx="2165432" cy="155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535D890-5C6A-FD87-C56E-7DE457DC2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204" y="-847002"/>
            <a:ext cx="2486924" cy="2342754"/>
          </a:xfrm>
          <a:prstGeom prst="rect">
            <a:avLst/>
          </a:prstGeom>
        </p:spPr>
      </p:pic>
      <p:pic>
        <p:nvPicPr>
          <p:cNvPr id="1030" name="Picture 6" descr="Austrália mapa, Austrália bandeira dentro mapa 22935985 PNG">
            <a:extLst>
              <a:ext uri="{FF2B5EF4-FFF2-40B4-BE49-F238E27FC236}">
                <a16:creationId xmlns:a16="http://schemas.microsoft.com/office/drawing/2014/main" id="{7EFB8ABD-3F6E-0D74-109D-50DCF9C21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657" y="5200231"/>
            <a:ext cx="1691909" cy="149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esign PNG E SVG De Bandeira Dos EUA No Mapa Do País Para Camisetas">
            <a:extLst>
              <a:ext uri="{FF2B5EF4-FFF2-40B4-BE49-F238E27FC236}">
                <a16:creationId xmlns:a16="http://schemas.microsoft.com/office/drawing/2014/main" id="{511348CA-973A-2480-FA26-95C6DC2C8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044">
            <a:off x="1695248" y="2464411"/>
            <a:ext cx="2074935" cy="207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anadá Bandeira Mapa - Gráfico vetorial grátis no Pixabay">
            <a:extLst>
              <a:ext uri="{FF2B5EF4-FFF2-40B4-BE49-F238E27FC236}">
                <a16:creationId xmlns:a16="http://schemas.microsoft.com/office/drawing/2014/main" id="{E69B0EE9-1975-D42E-E861-349570D0A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9261">
            <a:off x="1119262" y="922256"/>
            <a:ext cx="2938314" cy="24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432EC1E4-84DD-D4F2-A118-8931DB9A4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815" y="4663600"/>
            <a:ext cx="1516285" cy="151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6E91DD4F-A908-2A49-8518-131350DC9FA4}"/>
              </a:ext>
            </a:extLst>
          </p:cNvPr>
          <p:cNvSpPr/>
          <p:nvPr/>
        </p:nvSpPr>
        <p:spPr>
          <a:xfrm>
            <a:off x="-34700" y="4212977"/>
            <a:ext cx="2061973" cy="281051"/>
          </a:xfrm>
          <a:prstGeom prst="rect">
            <a:avLst/>
          </a:prstGeom>
          <a:solidFill>
            <a:srgbClr val="FFAA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BC01639-13F3-80B4-4796-DF584FBB661E}"/>
              </a:ext>
            </a:extLst>
          </p:cNvPr>
          <p:cNvSpPr txBox="1"/>
          <p:nvPr/>
        </p:nvSpPr>
        <p:spPr>
          <a:xfrm>
            <a:off x="77462" y="3913775"/>
            <a:ext cx="2019147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" panose="020B0604020202020204" pitchFamily="34" charset="0"/>
              </a:rPr>
              <a:t>China: 48,4%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" panose="020B0604020202020204" pitchFamily="34" charset="0"/>
              </a:rPr>
              <a:t>Brasil: 23,1%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" panose="020B0604020202020204" pitchFamily="34" charset="0"/>
              </a:rPr>
              <a:t>Índia: 7,6%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" panose="020B0604020202020204" pitchFamily="34" charset="0"/>
              </a:rPr>
              <a:t>Austrália: 6,3%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" panose="020B0604020202020204" pitchFamily="34" charset="0"/>
              </a:rPr>
              <a:t>Rússia: 4,2%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" panose="020B0604020202020204" pitchFamily="34" charset="0"/>
              </a:rPr>
              <a:t>Vietnam: 3,8%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" panose="020B0604020202020204" pitchFamily="34" charset="0"/>
              </a:rPr>
              <a:t>EUA: 2,1%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" panose="020B0604020202020204" pitchFamily="34" charset="0"/>
              </a:rPr>
              <a:t>Groenlândia: 1,6%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" panose="020B0604020202020204" pitchFamily="34" charset="0"/>
              </a:rPr>
              <a:t>Tanzânia: 1%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" panose="020B0604020202020204" pitchFamily="34" charset="0"/>
              </a:rPr>
              <a:t>África do Sul: 1%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" panose="020B0604020202020204" pitchFamily="34" charset="0"/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28142A3-C218-1156-4816-916BB9047EE2}"/>
              </a:ext>
            </a:extLst>
          </p:cNvPr>
          <p:cNvSpPr/>
          <p:nvPr/>
        </p:nvSpPr>
        <p:spPr>
          <a:xfrm>
            <a:off x="-28352" y="553789"/>
            <a:ext cx="6349861" cy="570675"/>
          </a:xfrm>
          <a:prstGeom prst="rect">
            <a:avLst/>
          </a:prstGeom>
          <a:solidFill>
            <a:srgbClr val="FF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90464" y="643608"/>
            <a:ext cx="57593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Reservas de Terras Raras no Mundo</a:t>
            </a:r>
          </a:p>
        </p:txBody>
      </p:sp>
      <p:pic>
        <p:nvPicPr>
          <p:cNvPr id="1026" name="Picture 2" descr="Índia bandeira dentro mapa ícone 24600798 PNG">
            <a:extLst>
              <a:ext uri="{FF2B5EF4-FFF2-40B4-BE49-F238E27FC236}">
                <a16:creationId xmlns:a16="http://schemas.microsoft.com/office/drawing/2014/main" id="{50098D0E-B198-99D6-1BF6-11A640E0D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512" y="3581712"/>
            <a:ext cx="1082376" cy="108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572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67885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515</TotalTime>
  <Words>2631</Words>
  <Application>Microsoft Office PowerPoint</Application>
  <PresentationFormat>Widescreen</PresentationFormat>
  <Paragraphs>543</Paragraphs>
  <Slides>19</Slides>
  <Notes>10</Notes>
  <HiddenSlides>1</HiddenSlides>
  <MMClips>0</MMClips>
  <ScaleCrop>false</ScaleCrop>
  <HeadingPairs>
    <vt:vector size="6" baseType="variant">
      <vt:variant>
        <vt:lpstr>Fontes usadas</vt:lpstr>
      </vt:variant>
      <vt:variant>
        <vt:i4>20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40" baseType="lpstr">
      <vt:lpstr>-apple-system</vt:lpstr>
      <vt:lpstr>Aptos</vt:lpstr>
      <vt:lpstr>Arial</vt:lpstr>
      <vt:lpstr>Arial Black</vt:lpstr>
      <vt:lpstr>Arial Bold</vt:lpstr>
      <vt:lpstr>Arial MT</vt:lpstr>
      <vt:lpstr>Calibri</vt:lpstr>
      <vt:lpstr>Google Sans</vt:lpstr>
      <vt:lpstr>Open Sans</vt:lpstr>
      <vt:lpstr>Open Sans 1</vt:lpstr>
      <vt:lpstr>Open Sans 1 Bold</vt:lpstr>
      <vt:lpstr>Open Sans 2</vt:lpstr>
      <vt:lpstr>Open Sans 2 Bold</vt:lpstr>
      <vt:lpstr>Rawline Black</vt:lpstr>
      <vt:lpstr>Rawline Light</vt:lpstr>
      <vt:lpstr>Segoe UI</vt:lpstr>
      <vt:lpstr>Times New Roman</vt:lpstr>
      <vt:lpstr>Verdana</vt:lpstr>
      <vt:lpstr>Wingdings</vt:lpstr>
      <vt:lpstr>Wingdings 2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POR QUE TERRAS RARAS? </vt:lpstr>
      <vt:lpstr>Apresentação do PowerPoint</vt:lpstr>
      <vt:lpstr>Apresentação do PowerPoint</vt:lpstr>
      <vt:lpstr>Apresentação do PowerPoint</vt:lpstr>
      <vt:lpstr>BRASIL NO QUADRO DA TRANSIÇÃO ENERGÉTICA</vt:lpstr>
      <vt:lpstr>Apresentação do PowerPoint</vt:lpstr>
      <vt:lpstr>Apresentação do PowerPoint</vt:lpstr>
      <vt:lpstr>TIPOS DE DEPÓSITOS DE TERRAS RARAS E COMPARÁVEIS Depósitos de argila iônica permite prazos de desenvolvimento acelerados, requisitos de investimento reduzidos e um produto de maior valor</vt:lpstr>
      <vt:lpstr>Apresentação do PowerPoint</vt:lpstr>
      <vt:lpstr>Apresentação do PowerPoint</vt:lpstr>
      <vt:lpstr>DESAFIOS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Julia Petrovski</dc:creator>
  <cp:lastModifiedBy>Felipe Luiz da Silva</cp:lastModifiedBy>
  <cp:revision>11</cp:revision>
  <cp:lastPrinted>2025-09-17T10:33:18Z</cp:lastPrinted>
  <dcterms:created xsi:type="dcterms:W3CDTF">2025-09-16T14:34:15Z</dcterms:created>
  <dcterms:modified xsi:type="dcterms:W3CDTF">2025-09-17T11:47:39Z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2025-09-16T00:00:00Z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2025-09-16T00:00:00Z</vt:filetime>
  </property>
  <property fmtid="{D5CDD505-2E9C-101B-9397-08002B2CF9AE}" pid="5" name="Producer">
    <vt:lpwstr>Adobe PDF Services</vt:lpwstr>
  </property>
</Properties>
</file>