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3" r:id="rId2"/>
  </p:sldMasterIdLst>
  <p:notesMasterIdLst>
    <p:notesMasterId r:id="rId36"/>
  </p:notesMasterIdLst>
  <p:sldIdLst>
    <p:sldId id="528" r:id="rId3"/>
    <p:sldId id="533" r:id="rId4"/>
    <p:sldId id="534" r:id="rId5"/>
    <p:sldId id="466" r:id="rId6"/>
    <p:sldId id="467" r:id="rId7"/>
    <p:sldId id="468" r:id="rId8"/>
    <p:sldId id="521" r:id="rId9"/>
    <p:sldId id="491" r:id="rId10"/>
    <p:sldId id="485" r:id="rId11"/>
    <p:sldId id="513" r:id="rId12"/>
    <p:sldId id="530" r:id="rId13"/>
    <p:sldId id="515" r:id="rId14"/>
    <p:sldId id="529" r:id="rId15"/>
    <p:sldId id="514" r:id="rId16"/>
    <p:sldId id="525" r:id="rId17"/>
    <p:sldId id="518" r:id="rId18"/>
    <p:sldId id="531" r:id="rId19"/>
    <p:sldId id="516" r:id="rId20"/>
    <p:sldId id="532" r:id="rId21"/>
    <p:sldId id="517" r:id="rId22"/>
    <p:sldId id="526" r:id="rId23"/>
    <p:sldId id="512" r:id="rId24"/>
    <p:sldId id="524" r:id="rId25"/>
    <p:sldId id="527" r:id="rId26"/>
    <p:sldId id="493" r:id="rId27"/>
    <p:sldId id="458" r:id="rId28"/>
    <p:sldId id="461" r:id="rId29"/>
    <p:sldId id="522" r:id="rId30"/>
    <p:sldId id="523" r:id="rId31"/>
    <p:sldId id="498" r:id="rId32"/>
    <p:sldId id="497" r:id="rId33"/>
    <p:sldId id="519" r:id="rId34"/>
    <p:sldId id="520" r:id="rId35"/>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936"/>
    <a:srgbClr val="137292"/>
    <a:srgbClr val="116785"/>
    <a:srgbClr val="1D4F5D"/>
    <a:srgbClr val="18414C"/>
    <a:srgbClr val="1B4955"/>
    <a:srgbClr val="31859C"/>
    <a:srgbClr val="B9BEC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709" autoAdjust="0"/>
  </p:normalViewPr>
  <p:slideViewPr>
    <p:cSldViewPr>
      <p:cViewPr>
        <p:scale>
          <a:sx n="70" d="100"/>
          <a:sy n="70" d="100"/>
        </p:scale>
        <p:origin x="-1266"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2.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Planilha_do_Microsoft_Office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Planilha_do_Microsoft_Office_Excel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Planilha_do_Microsoft_Office_Excel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Planilha_do_Microsoft_Office_Excel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Planilha_do_Microsoft_Office_Excel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Planilha_do_Microsoft_Office_Excel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pt-BR"/>
  <c:chart>
    <c:plotArea>
      <c:layout/>
      <c:barChart>
        <c:barDir val="col"/>
        <c:grouping val="clustered"/>
        <c:ser>
          <c:idx val="0"/>
          <c:order val="0"/>
          <c:tx>
            <c:strRef>
              <c:f>Plan1!$B$1</c:f>
              <c:strCache>
                <c:ptCount val="1"/>
                <c:pt idx="0">
                  <c:v>ICMS</c:v>
                </c:pt>
              </c:strCache>
            </c:strRef>
          </c:tx>
          <c:dLbls>
            <c:txPr>
              <a:bodyPr/>
              <a:lstStyle/>
              <a:p>
                <a:pPr>
                  <a:defRPr sz="1400" b="1"/>
                </a:pPr>
                <a:endParaRPr lang="pt-BR"/>
              </a:p>
            </c:txPr>
            <c:dLblPos val="outEnd"/>
            <c:showVal val="1"/>
          </c:dLbls>
          <c:cat>
            <c:numRef>
              <c:f>Plan1!$A$2:$A$14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Plan1!$B$2:$B$14</c:f>
              <c:numCache>
                <c:formatCode>#,##0</c:formatCode>
                <c:ptCount val="13"/>
                <c:pt idx="0">
                  <c:v>8.692813000000001</c:v>
                </c:pt>
                <c:pt idx="1">
                  <c:v>11.750014999999999</c:v>
                </c:pt>
                <c:pt idx="2">
                  <c:v>12.846276</c:v>
                </c:pt>
                <c:pt idx="3">
                  <c:v>15.109077999999998</c:v>
                </c:pt>
                <c:pt idx="4">
                  <c:v>16.448779999999914</c:v>
                </c:pt>
                <c:pt idx="5">
                  <c:v>19.290206999999956</c:v>
                </c:pt>
                <c:pt idx="6">
                  <c:v>21.321591000000012</c:v>
                </c:pt>
                <c:pt idx="7">
                  <c:v>23.806885000000054</c:v>
                </c:pt>
                <c:pt idx="8">
                  <c:v>25.906101999999986</c:v>
                </c:pt>
                <c:pt idx="9">
                  <c:v>27.635349999999956</c:v>
                </c:pt>
                <c:pt idx="10">
                  <c:v>28.283230999999933</c:v>
                </c:pt>
                <c:pt idx="11">
                  <c:v>32.38167099999999</c:v>
                </c:pt>
                <c:pt idx="12">
                  <c:v>33</c:v>
                </c:pt>
              </c:numCache>
            </c:numRef>
          </c:val>
        </c:ser>
        <c:ser>
          <c:idx val="1"/>
          <c:order val="1"/>
          <c:tx>
            <c:strRef>
              <c:f>Plan1!$C$1</c:f>
              <c:strCache>
                <c:ptCount val="1"/>
                <c:pt idx="0">
                  <c:v>Tributos*</c:v>
                </c:pt>
              </c:strCache>
            </c:strRef>
          </c:tx>
          <c:dLbls>
            <c:txPr>
              <a:bodyPr/>
              <a:lstStyle/>
              <a:p>
                <a:pPr>
                  <a:defRPr sz="1400" b="1"/>
                </a:pPr>
                <a:endParaRPr lang="pt-BR"/>
              </a:p>
            </c:txPr>
            <c:dLblPos val="outEnd"/>
            <c:showVal val="1"/>
          </c:dLbls>
          <c:cat>
            <c:numRef>
              <c:f>Plan1!$A$2:$A$14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Plan1!$C$2:$C$14</c:f>
              <c:numCache>
                <c:formatCode>#,##0</c:formatCode>
                <c:ptCount val="13"/>
                <c:pt idx="0">
                  <c:v>13.821064</c:v>
                </c:pt>
                <c:pt idx="1">
                  <c:v>17.465207999999933</c:v>
                </c:pt>
                <c:pt idx="2">
                  <c:v>19.371069000000031</c:v>
                </c:pt>
                <c:pt idx="3">
                  <c:v>24.167431000000001</c:v>
                </c:pt>
                <c:pt idx="4">
                  <c:v>28.664314000000001</c:v>
                </c:pt>
                <c:pt idx="5">
                  <c:v>34.954340999999992</c:v>
                </c:pt>
                <c:pt idx="6">
                  <c:v>39.035686999999996</c:v>
                </c:pt>
                <c:pt idx="7">
                  <c:v>41.915286999999992</c:v>
                </c:pt>
                <c:pt idx="8">
                  <c:v>47.934061999999997</c:v>
                </c:pt>
                <c:pt idx="9">
                  <c:v>46.506525000000003</c:v>
                </c:pt>
                <c:pt idx="10">
                  <c:v>51.853961999999996</c:v>
                </c:pt>
                <c:pt idx="11">
                  <c:v>57.5</c:v>
                </c:pt>
                <c:pt idx="12">
                  <c:v>61.2</c:v>
                </c:pt>
              </c:numCache>
            </c:numRef>
          </c:val>
        </c:ser>
        <c:dLbls>
          <c:showVal val="1"/>
        </c:dLbls>
        <c:axId val="34038144"/>
        <c:axId val="34039680"/>
      </c:barChart>
      <c:catAx>
        <c:axId val="34038144"/>
        <c:scaling>
          <c:orientation val="minMax"/>
        </c:scaling>
        <c:axPos val="b"/>
        <c:numFmt formatCode="General" sourceLinked="1"/>
        <c:tickLblPos val="nextTo"/>
        <c:txPr>
          <a:bodyPr/>
          <a:lstStyle/>
          <a:p>
            <a:pPr>
              <a:defRPr sz="1600"/>
            </a:pPr>
            <a:endParaRPr lang="pt-BR"/>
          </a:p>
        </c:txPr>
        <c:crossAx val="34039680"/>
        <c:crosses val="autoZero"/>
        <c:auto val="1"/>
        <c:lblAlgn val="ctr"/>
        <c:lblOffset val="100"/>
      </c:catAx>
      <c:valAx>
        <c:axId val="34039680"/>
        <c:scaling>
          <c:orientation val="minMax"/>
        </c:scaling>
        <c:delete val="1"/>
        <c:axPos val="l"/>
        <c:numFmt formatCode="#,##0" sourceLinked="1"/>
        <c:tickLblPos val="none"/>
        <c:crossAx val="34038144"/>
        <c:crosses val="autoZero"/>
        <c:crossBetween val="between"/>
      </c:valAx>
    </c:plotArea>
    <c:legend>
      <c:legendPos val="b"/>
      <c:layout/>
      <c:txPr>
        <a:bodyPr/>
        <a:lstStyle/>
        <a:p>
          <a:pPr>
            <a:defRPr sz="1600"/>
          </a:pPr>
          <a:endParaRPr lang="pt-BR"/>
        </a:p>
      </c:txPr>
    </c:legend>
    <c:plotVisOnly val="1"/>
    <c:dispBlanksAs val="gap"/>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plotArea>
      <c:layout>
        <c:manualLayout>
          <c:layoutTarget val="inner"/>
          <c:xMode val="edge"/>
          <c:yMode val="edge"/>
          <c:x val="0.121168853893263"/>
          <c:y val="5.1400554097404502E-2"/>
          <c:w val="0.82438670166229089"/>
          <c:h val="0.68449764085169706"/>
        </c:manualLayout>
      </c:layout>
      <c:lineChart>
        <c:grouping val="standard"/>
        <c:ser>
          <c:idx val="0"/>
          <c:order val="0"/>
          <c:tx>
            <c:strRef>
              <c:f>Plan1!$A$11</c:f>
              <c:strCache>
                <c:ptCount val="1"/>
                <c:pt idx="0">
                  <c:v>Vivo</c:v>
                </c:pt>
              </c:strCache>
            </c:strRef>
          </c:tx>
          <c:spPr>
            <a:ln w="63500">
              <a:solidFill>
                <a:srgbClr val="8064A2">
                  <a:lumMod val="60000"/>
                  <a:lumOff val="40000"/>
                </a:srgbClr>
              </a:solidFill>
            </a:ln>
          </c:spPr>
          <c:marker>
            <c:symbol val="none"/>
          </c:marker>
          <c:dLbls>
            <c:dLbl>
              <c:idx val="0"/>
              <c:layout>
                <c:manualLayout>
                  <c:x val="-3.1560820727521609E-2"/>
                  <c:y val="-4.6791853059410811E-2"/>
                </c:manualLayout>
              </c:layout>
              <c:showVal val="1"/>
            </c:dLbl>
            <c:dLbl>
              <c:idx val="1"/>
              <c:layout>
                <c:manualLayout>
                  <c:x val="-4.2699933925470709E-2"/>
                  <c:y val="-8.9984332806559125E-2"/>
                </c:manualLayout>
              </c:layout>
              <c:showVal val="1"/>
            </c:dLbl>
            <c:dLbl>
              <c:idx val="2"/>
              <c:layout>
                <c:manualLayout>
                  <c:x val="-4.2699933925470709E-2"/>
                  <c:y val="-6.4788719620722593E-2"/>
                </c:manualLayout>
              </c:layout>
              <c:showVal val="1"/>
            </c:dLbl>
            <c:dLbl>
              <c:idx val="3"/>
              <c:layout>
                <c:manualLayout>
                  <c:x val="-4.2699933925470709E-2"/>
                  <c:y val="-8.9984332806559125E-2"/>
                </c:manualLayout>
              </c:layout>
              <c:showVal val="1"/>
            </c:dLbl>
            <c:dLbl>
              <c:idx val="4"/>
              <c:layout>
                <c:manualLayout>
                  <c:x val="-5.3839047123419026E-2"/>
                  <c:y val="-6.4788719620722593E-2"/>
                </c:manualLayout>
              </c:layout>
              <c:showVal val="1"/>
            </c:dLbl>
            <c:dLbl>
              <c:idx val="5"/>
              <c:layout>
                <c:manualLayout>
                  <c:x val="-6.4978160321367801E-2"/>
                  <c:y val="-7.1987466245247295E-2"/>
                </c:manualLayout>
              </c:layout>
              <c:showVal val="1"/>
            </c:dLbl>
            <c:txPr>
              <a:bodyPr/>
              <a:lstStyle/>
              <a:p>
                <a:pPr>
                  <a:defRPr sz="1800" b="1"/>
                </a:pPr>
                <a:endParaRPr lang="pt-BR"/>
              </a:p>
            </c:txPr>
            <c:showVal val="1"/>
          </c:dLbls>
          <c:cat>
            <c:numRef>
              <c:f>Plan1!$B$10:$G$10</c:f>
              <c:numCache>
                <c:formatCode>mmm/yy</c:formatCode>
                <c:ptCount val="6"/>
                <c:pt idx="0">
                  <c:v>41275</c:v>
                </c:pt>
                <c:pt idx="1">
                  <c:v>41306</c:v>
                </c:pt>
                <c:pt idx="2">
                  <c:v>41334</c:v>
                </c:pt>
                <c:pt idx="3">
                  <c:v>41365</c:v>
                </c:pt>
                <c:pt idx="4">
                  <c:v>41395</c:v>
                </c:pt>
                <c:pt idx="5">
                  <c:v>41426</c:v>
                </c:pt>
              </c:numCache>
            </c:numRef>
          </c:cat>
          <c:val>
            <c:numRef>
              <c:f>Plan1!$B$11:$G$11</c:f>
              <c:numCache>
                <c:formatCode>0.00</c:formatCode>
                <c:ptCount val="6"/>
                <c:pt idx="0">
                  <c:v>95.05</c:v>
                </c:pt>
                <c:pt idx="1">
                  <c:v>93.9</c:v>
                </c:pt>
                <c:pt idx="2">
                  <c:v>95.3</c:v>
                </c:pt>
                <c:pt idx="3">
                  <c:v>93.85</c:v>
                </c:pt>
                <c:pt idx="4">
                  <c:v>94</c:v>
                </c:pt>
                <c:pt idx="5">
                  <c:v>94.9</c:v>
                </c:pt>
              </c:numCache>
            </c:numRef>
          </c:val>
        </c:ser>
        <c:ser>
          <c:idx val="1"/>
          <c:order val="1"/>
          <c:tx>
            <c:strRef>
              <c:f>Plan1!$A$12</c:f>
              <c:strCache>
                <c:ptCount val="1"/>
                <c:pt idx="0">
                  <c:v>Claro</c:v>
                </c:pt>
              </c:strCache>
            </c:strRef>
          </c:tx>
          <c:spPr>
            <a:ln w="63500">
              <a:solidFill>
                <a:srgbClr val="FF0000"/>
              </a:solidFill>
              <a:prstDash val="dash"/>
            </a:ln>
          </c:spPr>
          <c:marker>
            <c:symbol val="none"/>
          </c:marker>
          <c:cat>
            <c:numRef>
              <c:f>Plan1!$B$10:$G$10</c:f>
              <c:numCache>
                <c:formatCode>mmm/yy</c:formatCode>
                <c:ptCount val="6"/>
                <c:pt idx="0">
                  <c:v>41275</c:v>
                </c:pt>
                <c:pt idx="1">
                  <c:v>41306</c:v>
                </c:pt>
                <c:pt idx="2">
                  <c:v>41334</c:v>
                </c:pt>
                <c:pt idx="3">
                  <c:v>41365</c:v>
                </c:pt>
                <c:pt idx="4">
                  <c:v>41395</c:v>
                </c:pt>
                <c:pt idx="5">
                  <c:v>41426</c:v>
                </c:pt>
              </c:numCache>
            </c:numRef>
          </c:cat>
          <c:val>
            <c:numRef>
              <c:f>Plan1!$B$12:$G$12</c:f>
              <c:numCache>
                <c:formatCode>0.00</c:formatCode>
                <c:ptCount val="6"/>
                <c:pt idx="0">
                  <c:v>83.04</c:v>
                </c:pt>
                <c:pt idx="1">
                  <c:v>84.59</c:v>
                </c:pt>
                <c:pt idx="2">
                  <c:v>76.47</c:v>
                </c:pt>
                <c:pt idx="3">
                  <c:v>80.440000000000026</c:v>
                </c:pt>
                <c:pt idx="4">
                  <c:v>74.169999999999987</c:v>
                </c:pt>
                <c:pt idx="5">
                  <c:v>76.13</c:v>
                </c:pt>
              </c:numCache>
            </c:numRef>
          </c:val>
        </c:ser>
        <c:ser>
          <c:idx val="2"/>
          <c:order val="2"/>
          <c:tx>
            <c:strRef>
              <c:f>Plan1!$A$13</c:f>
              <c:strCache>
                <c:ptCount val="1"/>
                <c:pt idx="0">
                  <c:v>Tim GSM</c:v>
                </c:pt>
              </c:strCache>
            </c:strRef>
          </c:tx>
          <c:spPr>
            <a:ln w="63500">
              <a:solidFill>
                <a:srgbClr val="00B0F0"/>
              </a:solidFill>
              <a:prstDash val="sysDash"/>
            </a:ln>
          </c:spPr>
          <c:marker>
            <c:symbol val="none"/>
          </c:marker>
          <c:cat>
            <c:numRef>
              <c:f>Plan1!$B$10:$G$10</c:f>
              <c:numCache>
                <c:formatCode>mmm/yy</c:formatCode>
                <c:ptCount val="6"/>
                <c:pt idx="0">
                  <c:v>41275</c:v>
                </c:pt>
                <c:pt idx="1">
                  <c:v>41306</c:v>
                </c:pt>
                <c:pt idx="2">
                  <c:v>41334</c:v>
                </c:pt>
                <c:pt idx="3">
                  <c:v>41365</c:v>
                </c:pt>
                <c:pt idx="4">
                  <c:v>41395</c:v>
                </c:pt>
                <c:pt idx="5">
                  <c:v>41426</c:v>
                </c:pt>
              </c:numCache>
            </c:numRef>
          </c:cat>
          <c:val>
            <c:numRef>
              <c:f>Plan1!$B$13:$G$13</c:f>
              <c:numCache>
                <c:formatCode>0.00</c:formatCode>
                <c:ptCount val="6"/>
                <c:pt idx="0">
                  <c:v>91.7</c:v>
                </c:pt>
                <c:pt idx="1">
                  <c:v>92.5</c:v>
                </c:pt>
                <c:pt idx="2">
                  <c:v>90.55</c:v>
                </c:pt>
                <c:pt idx="3">
                  <c:v>92.05</c:v>
                </c:pt>
                <c:pt idx="4">
                  <c:v>89.649999999999991</c:v>
                </c:pt>
                <c:pt idx="5">
                  <c:v>93</c:v>
                </c:pt>
              </c:numCache>
            </c:numRef>
          </c:val>
        </c:ser>
        <c:ser>
          <c:idx val="3"/>
          <c:order val="3"/>
          <c:tx>
            <c:strRef>
              <c:f>Plan1!$A$14</c:f>
              <c:strCache>
                <c:ptCount val="1"/>
                <c:pt idx="0">
                  <c:v>Oi Celular</c:v>
                </c:pt>
              </c:strCache>
            </c:strRef>
          </c:tx>
          <c:spPr>
            <a:ln w="63500">
              <a:solidFill>
                <a:srgbClr val="FFC000"/>
              </a:solidFill>
              <a:prstDash val="lgDashDot"/>
            </a:ln>
          </c:spPr>
          <c:marker>
            <c:symbol val="none"/>
          </c:marker>
          <c:cat>
            <c:numRef>
              <c:f>Plan1!$B$10:$G$10</c:f>
              <c:numCache>
                <c:formatCode>mmm/yy</c:formatCode>
                <c:ptCount val="6"/>
                <c:pt idx="0">
                  <c:v>41275</c:v>
                </c:pt>
                <c:pt idx="1">
                  <c:v>41306</c:v>
                </c:pt>
                <c:pt idx="2">
                  <c:v>41334</c:v>
                </c:pt>
                <c:pt idx="3">
                  <c:v>41365</c:v>
                </c:pt>
                <c:pt idx="4">
                  <c:v>41395</c:v>
                </c:pt>
                <c:pt idx="5">
                  <c:v>41426</c:v>
                </c:pt>
              </c:numCache>
            </c:numRef>
          </c:cat>
          <c:val>
            <c:numRef>
              <c:f>Plan1!$B$14:$G$14</c:f>
              <c:numCache>
                <c:formatCode>0.00</c:formatCode>
                <c:ptCount val="6"/>
                <c:pt idx="0">
                  <c:v>63.8</c:v>
                </c:pt>
                <c:pt idx="1">
                  <c:v>76.960000000000008</c:v>
                </c:pt>
                <c:pt idx="2">
                  <c:v>66.430000000000007</c:v>
                </c:pt>
                <c:pt idx="3">
                  <c:v>65.910000000000025</c:v>
                </c:pt>
                <c:pt idx="4">
                  <c:v>62.96</c:v>
                </c:pt>
                <c:pt idx="5">
                  <c:v>62.58</c:v>
                </c:pt>
              </c:numCache>
            </c:numRef>
          </c:val>
        </c:ser>
        <c:dLbls/>
        <c:marker val="1"/>
        <c:axId val="59850752"/>
        <c:axId val="59852288"/>
      </c:lineChart>
      <c:dateAx>
        <c:axId val="59850752"/>
        <c:scaling>
          <c:orientation val="minMax"/>
        </c:scaling>
        <c:axPos val="b"/>
        <c:numFmt formatCode="mmm/yy" sourceLinked="1"/>
        <c:tickLblPos val="nextTo"/>
        <c:txPr>
          <a:bodyPr/>
          <a:lstStyle/>
          <a:p>
            <a:pPr>
              <a:defRPr sz="1600" b="1"/>
            </a:pPr>
            <a:endParaRPr lang="pt-BR"/>
          </a:p>
        </c:txPr>
        <c:crossAx val="59852288"/>
        <c:crosses val="autoZero"/>
        <c:auto val="1"/>
        <c:lblOffset val="100"/>
        <c:baseTimeUnit val="months"/>
      </c:dateAx>
      <c:valAx>
        <c:axId val="59852288"/>
        <c:scaling>
          <c:orientation val="minMax"/>
          <c:min val="60"/>
        </c:scaling>
        <c:delete val="1"/>
        <c:axPos val="l"/>
        <c:numFmt formatCode="0.00" sourceLinked="1"/>
        <c:tickLblPos val="none"/>
        <c:crossAx val="59850752"/>
        <c:crosses val="autoZero"/>
        <c:crossBetween val="between"/>
      </c:valAx>
    </c:plotArea>
    <c:legend>
      <c:legendPos val="r"/>
      <c:legendEntry>
        <c:idx val="1"/>
        <c:delete val="1"/>
      </c:legendEntry>
      <c:legendEntry>
        <c:idx val="2"/>
        <c:delete val="1"/>
      </c:legendEntry>
      <c:legendEntry>
        <c:idx val="3"/>
        <c:delete val="1"/>
      </c:legendEntry>
      <c:layout>
        <c:manualLayout>
          <c:xMode val="edge"/>
          <c:yMode val="edge"/>
          <c:x val="0.15944444444444808"/>
          <c:y val="0.88812117235346122"/>
          <c:w val="0.75166666666666704"/>
          <c:h val="0.10801691455234799"/>
        </c:manualLayout>
      </c:layout>
      <c:txPr>
        <a:bodyPr/>
        <a:lstStyle/>
        <a:p>
          <a:pPr>
            <a:defRPr sz="1600" b="1"/>
          </a:pPr>
          <a:endParaRPr lang="pt-BR"/>
        </a:p>
      </c:txPr>
    </c:legend>
    <c:plotVisOnly val="1"/>
    <c:dispBlanksAs val="gap"/>
  </c:chart>
  <c:spPr>
    <a:solidFill>
      <a:schemeClr val="bg1"/>
    </a:solidFill>
    <a:ln>
      <a:solidFill>
        <a:schemeClr val="tx1"/>
      </a:solidFill>
    </a:ln>
    <a:effectLst>
      <a:outerShdw blurRad="50800" dist="101600" dir="8100000" algn="tr" rotWithShape="0">
        <a:prstClr val="black">
          <a:alpha val="40000"/>
        </a:prstClr>
      </a:outerShdw>
    </a:effectLst>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plotArea>
      <c:layout>
        <c:manualLayout>
          <c:layoutTarget val="inner"/>
          <c:xMode val="edge"/>
          <c:yMode val="edge"/>
          <c:x val="0"/>
          <c:y val="0.18073070789681903"/>
          <c:w val="0.94121470557944797"/>
          <c:h val="0.64351767753925004"/>
        </c:manualLayout>
      </c:layout>
      <c:barChart>
        <c:barDir val="col"/>
        <c:grouping val="clustered"/>
        <c:ser>
          <c:idx val="0"/>
          <c:order val="0"/>
          <c:tx>
            <c:strRef>
              <c:f>Plan1!$B$1</c:f>
              <c:strCache>
                <c:ptCount val="1"/>
                <c:pt idx="0">
                  <c:v>2005</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Acre</c:v>
                </c:pt>
              </c:strCache>
            </c:strRef>
          </c:cat>
          <c:val>
            <c:numRef>
              <c:f>Plan1!$B$2:$B$6</c:f>
              <c:numCache>
                <c:formatCode>0%</c:formatCode>
                <c:ptCount val="5"/>
                <c:pt idx="0">
                  <c:v>0.20900000000000002</c:v>
                </c:pt>
                <c:pt idx="1">
                  <c:v>0.41100000000000003</c:v>
                </c:pt>
                <c:pt idx="2">
                  <c:v>0.29900000000000004</c:v>
                </c:pt>
                <c:pt idx="3">
                  <c:v>0.26500000000000001</c:v>
                </c:pt>
                <c:pt idx="4">
                  <c:v>0.13</c:v>
                </c:pt>
              </c:numCache>
            </c:numRef>
          </c:val>
        </c:ser>
        <c:ser>
          <c:idx val="1"/>
          <c:order val="1"/>
          <c:tx>
            <c:strRef>
              <c:f>Plan1!$C$1</c:f>
              <c:strCache>
                <c:ptCount val="1"/>
                <c:pt idx="0">
                  <c:v>2011</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Acre</c:v>
                </c:pt>
              </c:strCache>
            </c:strRef>
          </c:cat>
          <c:val>
            <c:numRef>
              <c:f>Plan1!$C$2:$C$6</c:f>
              <c:numCache>
                <c:formatCode>0%</c:formatCode>
                <c:ptCount val="5"/>
                <c:pt idx="0">
                  <c:v>0.46500000000000002</c:v>
                </c:pt>
                <c:pt idx="1">
                  <c:v>0.71100000000000108</c:v>
                </c:pt>
                <c:pt idx="2">
                  <c:v>0.59499999999999997</c:v>
                </c:pt>
                <c:pt idx="3">
                  <c:v>0.54500000000000004</c:v>
                </c:pt>
                <c:pt idx="4">
                  <c:v>0.41000000000000003</c:v>
                </c:pt>
              </c:numCache>
            </c:numRef>
          </c:val>
        </c:ser>
        <c:dLbls/>
        <c:gapWidth val="132"/>
        <c:axId val="119710464"/>
        <c:axId val="119712000"/>
      </c:barChart>
      <c:catAx>
        <c:axId val="119710464"/>
        <c:scaling>
          <c:orientation val="minMax"/>
        </c:scaling>
        <c:axPos val="b"/>
        <c:tickLblPos val="nextTo"/>
        <c:spPr>
          <a:effectLst>
            <a:outerShdw blurRad="50800" dist="38100" dir="2700000" algn="tl" rotWithShape="0">
              <a:prstClr val="black">
                <a:alpha val="40000"/>
              </a:prstClr>
            </a:outerShdw>
          </a:effectLst>
        </c:spPr>
        <c:txPr>
          <a:bodyPr/>
          <a:lstStyle/>
          <a:p>
            <a:pPr>
              <a:defRPr sz="1200" b="1"/>
            </a:pPr>
            <a:endParaRPr lang="pt-BR"/>
          </a:p>
        </c:txPr>
        <c:crossAx val="119712000"/>
        <c:crosses val="autoZero"/>
        <c:auto val="1"/>
        <c:lblAlgn val="ctr"/>
        <c:lblOffset val="100"/>
      </c:catAx>
      <c:valAx>
        <c:axId val="119712000"/>
        <c:scaling>
          <c:orientation val="minMax"/>
        </c:scaling>
        <c:delete val="1"/>
        <c:axPos val="l"/>
        <c:numFmt formatCode="0%" sourceLinked="1"/>
        <c:tickLblPos val="none"/>
        <c:crossAx val="119710464"/>
        <c:crosses val="autoZero"/>
        <c:crossBetween val="between"/>
      </c:valAx>
    </c:plotArea>
    <c:legend>
      <c:legendPos val="r"/>
      <c:layout/>
      <c:txPr>
        <a:bodyPr/>
        <a:lstStyle/>
        <a:p>
          <a:pPr>
            <a:defRPr sz="1000"/>
          </a:pPr>
          <a:endParaRPr lang="pt-BR"/>
        </a:p>
      </c:txPr>
    </c:legend>
    <c:plotVisOnly val="1"/>
    <c:dispBlanksAs val="gap"/>
  </c:chart>
  <c:txPr>
    <a:bodyPr/>
    <a:lstStyle/>
    <a:p>
      <a:pPr>
        <a:defRPr sz="1800"/>
      </a:pPr>
      <a:endParaRPr lang="pt-B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plotArea>
      <c:layout>
        <c:manualLayout>
          <c:layoutTarget val="inner"/>
          <c:xMode val="edge"/>
          <c:yMode val="edge"/>
          <c:x val="0"/>
          <c:y val="0.18073070789681903"/>
          <c:w val="0.94121470557944797"/>
          <c:h val="0.64351767753925004"/>
        </c:manualLayout>
      </c:layout>
      <c:barChart>
        <c:barDir val="col"/>
        <c:grouping val="clustered"/>
        <c:ser>
          <c:idx val="0"/>
          <c:order val="0"/>
          <c:tx>
            <c:strRef>
              <c:f>Plan1!$B$1</c:f>
              <c:strCache>
                <c:ptCount val="1"/>
                <c:pt idx="0">
                  <c:v>2005</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Amazonas</c:v>
                </c:pt>
              </c:strCache>
            </c:strRef>
          </c:cat>
          <c:val>
            <c:numRef>
              <c:f>Plan1!$B$2:$B$6</c:f>
              <c:numCache>
                <c:formatCode>0%</c:formatCode>
                <c:ptCount val="5"/>
                <c:pt idx="0">
                  <c:v>0.20900000000000002</c:v>
                </c:pt>
                <c:pt idx="1">
                  <c:v>0.41100000000000003</c:v>
                </c:pt>
                <c:pt idx="2">
                  <c:v>0.29900000000000004</c:v>
                </c:pt>
                <c:pt idx="3">
                  <c:v>0.26500000000000001</c:v>
                </c:pt>
                <c:pt idx="4">
                  <c:v>0.11</c:v>
                </c:pt>
              </c:numCache>
            </c:numRef>
          </c:val>
        </c:ser>
        <c:ser>
          <c:idx val="1"/>
          <c:order val="1"/>
          <c:tx>
            <c:strRef>
              <c:f>Plan1!$C$1</c:f>
              <c:strCache>
                <c:ptCount val="1"/>
                <c:pt idx="0">
                  <c:v>2011</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Amazonas</c:v>
                </c:pt>
              </c:strCache>
            </c:strRef>
          </c:cat>
          <c:val>
            <c:numRef>
              <c:f>Plan1!$C$2:$C$6</c:f>
              <c:numCache>
                <c:formatCode>0%</c:formatCode>
                <c:ptCount val="5"/>
                <c:pt idx="0">
                  <c:v>0.46500000000000002</c:v>
                </c:pt>
                <c:pt idx="1">
                  <c:v>0.71100000000000008</c:v>
                </c:pt>
                <c:pt idx="2">
                  <c:v>0.59499999999999997</c:v>
                </c:pt>
                <c:pt idx="3">
                  <c:v>0.54500000000000004</c:v>
                </c:pt>
                <c:pt idx="4">
                  <c:v>0.37000000000000005</c:v>
                </c:pt>
              </c:numCache>
            </c:numRef>
          </c:val>
        </c:ser>
        <c:dLbls/>
        <c:gapWidth val="132"/>
        <c:axId val="120707712"/>
        <c:axId val="120717696"/>
      </c:barChart>
      <c:catAx>
        <c:axId val="120707712"/>
        <c:scaling>
          <c:orientation val="minMax"/>
        </c:scaling>
        <c:axPos val="b"/>
        <c:tickLblPos val="nextTo"/>
        <c:spPr>
          <a:effectLst>
            <a:outerShdw blurRad="50800" dist="38100" dir="2700000" algn="tl" rotWithShape="0">
              <a:prstClr val="black">
                <a:alpha val="40000"/>
              </a:prstClr>
            </a:outerShdw>
          </a:effectLst>
        </c:spPr>
        <c:txPr>
          <a:bodyPr/>
          <a:lstStyle/>
          <a:p>
            <a:pPr>
              <a:defRPr sz="1200" b="1"/>
            </a:pPr>
            <a:endParaRPr lang="pt-BR"/>
          </a:p>
        </c:txPr>
        <c:crossAx val="120717696"/>
        <c:crosses val="autoZero"/>
        <c:auto val="1"/>
        <c:lblAlgn val="ctr"/>
        <c:lblOffset val="100"/>
      </c:catAx>
      <c:valAx>
        <c:axId val="120717696"/>
        <c:scaling>
          <c:orientation val="minMax"/>
        </c:scaling>
        <c:delete val="1"/>
        <c:axPos val="l"/>
        <c:numFmt formatCode="0%" sourceLinked="1"/>
        <c:tickLblPos val="none"/>
        <c:crossAx val="120707712"/>
        <c:crosses val="autoZero"/>
        <c:crossBetween val="between"/>
      </c:valAx>
    </c:plotArea>
    <c:legend>
      <c:legendPos val="r"/>
      <c:layout/>
      <c:txPr>
        <a:bodyPr/>
        <a:lstStyle/>
        <a:p>
          <a:pPr>
            <a:defRPr sz="1000"/>
          </a:pPr>
          <a:endParaRPr lang="pt-BR"/>
        </a:p>
      </c:txPr>
    </c:legend>
    <c:plotVisOnly val="1"/>
    <c:dispBlanksAs val="gap"/>
  </c:chart>
  <c:txPr>
    <a:bodyPr/>
    <a:lstStyle/>
    <a:p>
      <a:pPr>
        <a:defRPr sz="1800"/>
      </a:pPr>
      <a:endParaRPr lang="pt-B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plotArea>
      <c:layout>
        <c:manualLayout>
          <c:layoutTarget val="inner"/>
          <c:xMode val="edge"/>
          <c:yMode val="edge"/>
          <c:x val="0"/>
          <c:y val="0.18073070789681903"/>
          <c:w val="0.94121470557944797"/>
          <c:h val="0.64351767753925004"/>
        </c:manualLayout>
      </c:layout>
      <c:barChart>
        <c:barDir val="col"/>
        <c:grouping val="clustered"/>
        <c:ser>
          <c:idx val="0"/>
          <c:order val="0"/>
          <c:tx>
            <c:strRef>
              <c:f>Plan1!$B$1</c:f>
              <c:strCache>
                <c:ptCount val="1"/>
                <c:pt idx="0">
                  <c:v>2005</c:v>
                </c:pt>
              </c:strCache>
            </c:strRef>
          </c:tx>
          <c:spPr>
            <a:effectLst>
              <a:outerShdw blurRad="50800" dist="38100" dir="2700000" algn="tl" rotWithShape="0">
                <a:prstClr val="black">
                  <a:alpha val="40000"/>
                </a:prstClr>
              </a:outerShdw>
            </a:effectLst>
          </c:spPr>
          <c:dLbls>
            <c:dLbl>
              <c:idx val="4"/>
              <c:spPr>
                <a:solidFill>
                  <a:srgbClr val="123E51"/>
                </a:solidFill>
              </c:spPr>
              <c:txPr>
                <a:bodyPr/>
                <a:lstStyle/>
                <a:p>
                  <a:pPr>
                    <a:defRPr sz="1300" b="1">
                      <a:solidFill>
                        <a:schemeClr val="bg1"/>
                      </a:solidFill>
                      <a:latin typeface="+mj-lt"/>
                    </a:defRPr>
                  </a:pPr>
                  <a:endParaRPr lang="pt-BR"/>
                </a:p>
              </c:txPr>
            </c:dLbl>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Pará</c:v>
                </c:pt>
              </c:strCache>
            </c:strRef>
          </c:cat>
          <c:val>
            <c:numRef>
              <c:f>Plan1!$B$2:$B$6</c:f>
              <c:numCache>
                <c:formatCode>0%</c:formatCode>
                <c:ptCount val="5"/>
                <c:pt idx="0">
                  <c:v>0.20900000000000002</c:v>
                </c:pt>
                <c:pt idx="1">
                  <c:v>0.41100000000000003</c:v>
                </c:pt>
                <c:pt idx="2">
                  <c:v>0.29900000000000004</c:v>
                </c:pt>
                <c:pt idx="3">
                  <c:v>0.26500000000000001</c:v>
                </c:pt>
                <c:pt idx="4">
                  <c:v>0.1</c:v>
                </c:pt>
              </c:numCache>
            </c:numRef>
          </c:val>
        </c:ser>
        <c:ser>
          <c:idx val="1"/>
          <c:order val="1"/>
          <c:tx>
            <c:strRef>
              <c:f>Plan1!$C$1</c:f>
              <c:strCache>
                <c:ptCount val="1"/>
                <c:pt idx="0">
                  <c:v>2011</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Pará</c:v>
                </c:pt>
              </c:strCache>
            </c:strRef>
          </c:cat>
          <c:val>
            <c:numRef>
              <c:f>Plan1!$C$2:$C$6</c:f>
              <c:numCache>
                <c:formatCode>0%</c:formatCode>
                <c:ptCount val="5"/>
                <c:pt idx="0">
                  <c:v>0.46500000000000002</c:v>
                </c:pt>
                <c:pt idx="1">
                  <c:v>0.71100000000000108</c:v>
                </c:pt>
                <c:pt idx="2">
                  <c:v>0.59499999999999997</c:v>
                </c:pt>
                <c:pt idx="3">
                  <c:v>0.54500000000000004</c:v>
                </c:pt>
                <c:pt idx="4">
                  <c:v>0.31000000000000005</c:v>
                </c:pt>
              </c:numCache>
            </c:numRef>
          </c:val>
        </c:ser>
        <c:dLbls/>
        <c:gapWidth val="132"/>
        <c:axId val="120367744"/>
        <c:axId val="120607104"/>
      </c:barChart>
      <c:catAx>
        <c:axId val="120367744"/>
        <c:scaling>
          <c:orientation val="minMax"/>
        </c:scaling>
        <c:axPos val="b"/>
        <c:tickLblPos val="nextTo"/>
        <c:spPr>
          <a:effectLst>
            <a:outerShdw blurRad="50800" dist="38100" dir="2700000" algn="tl" rotWithShape="0">
              <a:prstClr val="black">
                <a:alpha val="40000"/>
              </a:prstClr>
            </a:outerShdw>
          </a:effectLst>
        </c:spPr>
        <c:txPr>
          <a:bodyPr/>
          <a:lstStyle/>
          <a:p>
            <a:pPr>
              <a:defRPr sz="1200" b="1"/>
            </a:pPr>
            <a:endParaRPr lang="pt-BR"/>
          </a:p>
        </c:txPr>
        <c:crossAx val="120607104"/>
        <c:crosses val="autoZero"/>
        <c:auto val="1"/>
        <c:lblAlgn val="ctr"/>
        <c:lblOffset val="100"/>
      </c:catAx>
      <c:valAx>
        <c:axId val="120607104"/>
        <c:scaling>
          <c:orientation val="minMax"/>
        </c:scaling>
        <c:delete val="1"/>
        <c:axPos val="l"/>
        <c:numFmt formatCode="0%" sourceLinked="1"/>
        <c:tickLblPos val="none"/>
        <c:crossAx val="120367744"/>
        <c:crosses val="autoZero"/>
        <c:crossBetween val="between"/>
      </c:valAx>
    </c:plotArea>
    <c:legend>
      <c:legendPos val="r"/>
      <c:layout/>
      <c:txPr>
        <a:bodyPr/>
        <a:lstStyle/>
        <a:p>
          <a:pPr>
            <a:defRPr sz="1000"/>
          </a:pPr>
          <a:endParaRPr lang="pt-BR"/>
        </a:p>
      </c:txPr>
    </c:legend>
    <c:plotVisOnly val="1"/>
    <c:dispBlanksAs val="gap"/>
  </c:chart>
  <c:txPr>
    <a:bodyPr/>
    <a:lstStyle/>
    <a:p>
      <a:pPr>
        <a:defRPr sz="1800"/>
      </a:pPr>
      <a:endParaRPr lang="pt-BR"/>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plotArea>
      <c:layout>
        <c:manualLayout>
          <c:layoutTarget val="inner"/>
          <c:xMode val="edge"/>
          <c:yMode val="edge"/>
          <c:x val="0"/>
          <c:y val="0.18073070789681903"/>
          <c:w val="0.94121470557944797"/>
          <c:h val="0.64351767753925004"/>
        </c:manualLayout>
      </c:layout>
      <c:barChart>
        <c:barDir val="col"/>
        <c:grouping val="clustered"/>
        <c:ser>
          <c:idx val="0"/>
          <c:order val="0"/>
          <c:tx>
            <c:strRef>
              <c:f>Plan1!$B$1</c:f>
              <c:strCache>
                <c:ptCount val="1"/>
                <c:pt idx="0">
                  <c:v>2005</c:v>
                </c:pt>
              </c:strCache>
            </c:strRef>
          </c:tx>
          <c:spPr>
            <a:effectLst>
              <a:outerShdw blurRad="50800" dist="38100" dir="2700000" algn="tl" rotWithShape="0">
                <a:prstClr val="black">
                  <a:alpha val="40000"/>
                </a:prstClr>
              </a:outerShdw>
            </a:effectLst>
          </c:spPr>
          <c:dLbls>
            <c:dLbl>
              <c:idx val="4"/>
              <c:spPr>
                <a:solidFill>
                  <a:srgbClr val="123E51"/>
                </a:solidFill>
              </c:spPr>
              <c:txPr>
                <a:bodyPr/>
                <a:lstStyle/>
                <a:p>
                  <a:pPr>
                    <a:defRPr sz="1300" b="1">
                      <a:solidFill>
                        <a:schemeClr val="bg1"/>
                      </a:solidFill>
                      <a:latin typeface="+mj-lt"/>
                    </a:defRPr>
                  </a:pPr>
                  <a:endParaRPr lang="pt-BR"/>
                </a:p>
              </c:txPr>
            </c:dLbl>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Amapá</c:v>
                </c:pt>
              </c:strCache>
            </c:strRef>
          </c:cat>
          <c:val>
            <c:numRef>
              <c:f>Plan1!$B$2:$B$6</c:f>
              <c:numCache>
                <c:formatCode>0%</c:formatCode>
                <c:ptCount val="5"/>
                <c:pt idx="0">
                  <c:v>0.20900000000000002</c:v>
                </c:pt>
                <c:pt idx="1">
                  <c:v>0.41100000000000003</c:v>
                </c:pt>
                <c:pt idx="2">
                  <c:v>0.29900000000000004</c:v>
                </c:pt>
                <c:pt idx="3">
                  <c:v>0.26500000000000001</c:v>
                </c:pt>
                <c:pt idx="4">
                  <c:v>0.19</c:v>
                </c:pt>
              </c:numCache>
            </c:numRef>
          </c:val>
        </c:ser>
        <c:ser>
          <c:idx val="1"/>
          <c:order val="1"/>
          <c:tx>
            <c:strRef>
              <c:f>Plan1!$C$1</c:f>
              <c:strCache>
                <c:ptCount val="1"/>
                <c:pt idx="0">
                  <c:v>2011</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Amapá</c:v>
                </c:pt>
              </c:strCache>
            </c:strRef>
          </c:cat>
          <c:val>
            <c:numRef>
              <c:f>Plan1!$C$2:$C$6</c:f>
              <c:numCache>
                <c:formatCode>0%</c:formatCode>
                <c:ptCount val="5"/>
                <c:pt idx="0">
                  <c:v>0.46500000000000002</c:v>
                </c:pt>
                <c:pt idx="1">
                  <c:v>0.71100000000000108</c:v>
                </c:pt>
                <c:pt idx="2">
                  <c:v>0.59499999999999997</c:v>
                </c:pt>
                <c:pt idx="3">
                  <c:v>0.54500000000000004</c:v>
                </c:pt>
                <c:pt idx="4">
                  <c:v>0.41000000000000003</c:v>
                </c:pt>
              </c:numCache>
            </c:numRef>
          </c:val>
        </c:ser>
        <c:dLbls/>
        <c:gapWidth val="132"/>
        <c:axId val="121031296"/>
        <c:axId val="121049472"/>
      </c:barChart>
      <c:catAx>
        <c:axId val="121031296"/>
        <c:scaling>
          <c:orientation val="minMax"/>
        </c:scaling>
        <c:axPos val="b"/>
        <c:tickLblPos val="nextTo"/>
        <c:spPr>
          <a:effectLst>
            <a:outerShdw blurRad="50800" dist="38100" dir="2700000" algn="tl" rotWithShape="0">
              <a:prstClr val="black">
                <a:alpha val="40000"/>
              </a:prstClr>
            </a:outerShdw>
          </a:effectLst>
        </c:spPr>
        <c:txPr>
          <a:bodyPr/>
          <a:lstStyle/>
          <a:p>
            <a:pPr>
              <a:defRPr sz="1200" b="1"/>
            </a:pPr>
            <a:endParaRPr lang="pt-BR"/>
          </a:p>
        </c:txPr>
        <c:crossAx val="121049472"/>
        <c:crosses val="autoZero"/>
        <c:auto val="1"/>
        <c:lblAlgn val="ctr"/>
        <c:lblOffset val="100"/>
      </c:catAx>
      <c:valAx>
        <c:axId val="121049472"/>
        <c:scaling>
          <c:orientation val="minMax"/>
        </c:scaling>
        <c:delete val="1"/>
        <c:axPos val="l"/>
        <c:numFmt formatCode="0%" sourceLinked="1"/>
        <c:tickLblPos val="none"/>
        <c:crossAx val="121031296"/>
        <c:crosses val="autoZero"/>
        <c:crossBetween val="between"/>
      </c:valAx>
    </c:plotArea>
    <c:legend>
      <c:legendPos val="r"/>
      <c:layout/>
      <c:txPr>
        <a:bodyPr/>
        <a:lstStyle/>
        <a:p>
          <a:pPr>
            <a:defRPr sz="1000"/>
          </a:pPr>
          <a:endParaRPr lang="pt-BR"/>
        </a:p>
      </c:txPr>
    </c:legend>
    <c:plotVisOnly val="1"/>
    <c:dispBlanksAs val="gap"/>
  </c:chart>
  <c:txPr>
    <a:bodyPr/>
    <a:lstStyle/>
    <a:p>
      <a:pPr>
        <a:defRPr sz="1800"/>
      </a:pPr>
      <a:endParaRPr lang="pt-B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plotArea>
      <c:layout>
        <c:manualLayout>
          <c:layoutTarget val="inner"/>
          <c:xMode val="edge"/>
          <c:yMode val="edge"/>
          <c:x val="0"/>
          <c:y val="0.18073070789681903"/>
          <c:w val="0.94121470557944797"/>
          <c:h val="0.64351767753925004"/>
        </c:manualLayout>
      </c:layout>
      <c:barChart>
        <c:barDir val="col"/>
        <c:grouping val="clustered"/>
        <c:ser>
          <c:idx val="0"/>
          <c:order val="0"/>
          <c:tx>
            <c:strRef>
              <c:f>Plan1!$B$1</c:f>
              <c:strCache>
                <c:ptCount val="1"/>
                <c:pt idx="0">
                  <c:v>2005</c:v>
                </c:pt>
              </c:strCache>
            </c:strRef>
          </c:tx>
          <c:spPr>
            <a:effectLst>
              <a:outerShdw blurRad="50800" dist="38100" dir="2700000" algn="tl" rotWithShape="0">
                <a:prstClr val="black">
                  <a:alpha val="40000"/>
                </a:prstClr>
              </a:outerShdw>
            </a:effectLst>
          </c:spPr>
          <c:dLbls>
            <c:dLbl>
              <c:idx val="4"/>
              <c:spPr>
                <a:solidFill>
                  <a:srgbClr val="123E51"/>
                </a:solidFill>
              </c:spPr>
              <c:txPr>
                <a:bodyPr/>
                <a:lstStyle/>
                <a:p>
                  <a:pPr>
                    <a:defRPr sz="1300" b="1">
                      <a:solidFill>
                        <a:schemeClr val="bg1"/>
                      </a:solidFill>
                      <a:latin typeface="+mj-lt"/>
                    </a:defRPr>
                  </a:pPr>
                  <a:endParaRPr lang="pt-BR"/>
                </a:p>
              </c:txPr>
            </c:dLbl>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Tocantins</c:v>
                </c:pt>
              </c:strCache>
            </c:strRef>
          </c:cat>
          <c:val>
            <c:numRef>
              <c:f>Plan1!$B$2:$B$6</c:f>
              <c:numCache>
                <c:formatCode>0%</c:formatCode>
                <c:ptCount val="5"/>
                <c:pt idx="0">
                  <c:v>0.20900000000000002</c:v>
                </c:pt>
                <c:pt idx="1">
                  <c:v>0.41100000000000003</c:v>
                </c:pt>
                <c:pt idx="2">
                  <c:v>0.29900000000000004</c:v>
                </c:pt>
                <c:pt idx="3">
                  <c:v>0.26500000000000001</c:v>
                </c:pt>
                <c:pt idx="4">
                  <c:v>0.14000000000000001</c:v>
                </c:pt>
              </c:numCache>
            </c:numRef>
          </c:val>
        </c:ser>
        <c:ser>
          <c:idx val="1"/>
          <c:order val="1"/>
          <c:tx>
            <c:strRef>
              <c:f>Plan1!$C$1</c:f>
              <c:strCache>
                <c:ptCount val="1"/>
                <c:pt idx="0">
                  <c:v>2011</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Tocantins</c:v>
                </c:pt>
              </c:strCache>
            </c:strRef>
          </c:cat>
          <c:val>
            <c:numRef>
              <c:f>Plan1!$C$2:$C$6</c:f>
              <c:numCache>
                <c:formatCode>0%</c:formatCode>
                <c:ptCount val="5"/>
                <c:pt idx="0">
                  <c:v>0.46500000000000002</c:v>
                </c:pt>
                <c:pt idx="1">
                  <c:v>0.71100000000000108</c:v>
                </c:pt>
                <c:pt idx="2">
                  <c:v>0.59499999999999997</c:v>
                </c:pt>
                <c:pt idx="3">
                  <c:v>0.54500000000000004</c:v>
                </c:pt>
                <c:pt idx="4">
                  <c:v>0.38000000000000006</c:v>
                </c:pt>
              </c:numCache>
            </c:numRef>
          </c:val>
        </c:ser>
        <c:dLbls/>
        <c:gapWidth val="132"/>
        <c:axId val="120741248"/>
        <c:axId val="120769536"/>
      </c:barChart>
      <c:catAx>
        <c:axId val="120741248"/>
        <c:scaling>
          <c:orientation val="minMax"/>
        </c:scaling>
        <c:axPos val="b"/>
        <c:tickLblPos val="nextTo"/>
        <c:spPr>
          <a:effectLst>
            <a:outerShdw blurRad="50800" dist="38100" dir="2700000" algn="tl" rotWithShape="0">
              <a:prstClr val="black">
                <a:alpha val="40000"/>
              </a:prstClr>
            </a:outerShdw>
          </a:effectLst>
        </c:spPr>
        <c:txPr>
          <a:bodyPr/>
          <a:lstStyle/>
          <a:p>
            <a:pPr>
              <a:defRPr sz="1200" b="1"/>
            </a:pPr>
            <a:endParaRPr lang="pt-BR"/>
          </a:p>
        </c:txPr>
        <c:crossAx val="120769536"/>
        <c:crosses val="autoZero"/>
        <c:auto val="1"/>
        <c:lblAlgn val="ctr"/>
        <c:lblOffset val="100"/>
      </c:catAx>
      <c:valAx>
        <c:axId val="120769536"/>
        <c:scaling>
          <c:orientation val="minMax"/>
        </c:scaling>
        <c:delete val="1"/>
        <c:axPos val="l"/>
        <c:numFmt formatCode="0%" sourceLinked="1"/>
        <c:tickLblPos val="none"/>
        <c:crossAx val="120741248"/>
        <c:crosses val="autoZero"/>
        <c:crossBetween val="between"/>
      </c:valAx>
    </c:plotArea>
    <c:legend>
      <c:legendPos val="r"/>
      <c:layout/>
      <c:txPr>
        <a:bodyPr/>
        <a:lstStyle/>
        <a:p>
          <a:pPr>
            <a:defRPr sz="1000"/>
          </a:pPr>
          <a:endParaRPr lang="pt-BR"/>
        </a:p>
      </c:txPr>
    </c:legend>
    <c:plotVisOnly val="1"/>
    <c:dispBlanksAs val="gap"/>
  </c:chart>
  <c:txPr>
    <a:bodyPr/>
    <a:lstStyle/>
    <a:p>
      <a:pPr>
        <a:defRPr sz="1800"/>
      </a:pPr>
      <a:endParaRPr lang="pt-B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plotArea>
      <c:layout>
        <c:manualLayout>
          <c:layoutTarget val="inner"/>
          <c:xMode val="edge"/>
          <c:yMode val="edge"/>
          <c:x val="0"/>
          <c:y val="0.18073070789681903"/>
          <c:w val="0.94121470557944797"/>
          <c:h val="0.64351767753925004"/>
        </c:manualLayout>
      </c:layout>
      <c:barChart>
        <c:barDir val="col"/>
        <c:grouping val="clustered"/>
        <c:ser>
          <c:idx val="0"/>
          <c:order val="0"/>
          <c:tx>
            <c:strRef>
              <c:f>Plan1!$B$1</c:f>
              <c:strCache>
                <c:ptCount val="1"/>
                <c:pt idx="0">
                  <c:v>2005</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Rondônia</c:v>
                </c:pt>
              </c:strCache>
            </c:strRef>
          </c:cat>
          <c:val>
            <c:numRef>
              <c:f>Plan1!$B$2:$B$6</c:f>
              <c:numCache>
                <c:formatCode>0%</c:formatCode>
                <c:ptCount val="5"/>
                <c:pt idx="0">
                  <c:v>0.20900000000000002</c:v>
                </c:pt>
                <c:pt idx="1">
                  <c:v>0.41100000000000003</c:v>
                </c:pt>
                <c:pt idx="2">
                  <c:v>0.29900000000000004</c:v>
                </c:pt>
                <c:pt idx="3">
                  <c:v>0.26500000000000001</c:v>
                </c:pt>
                <c:pt idx="4">
                  <c:v>0.14000000000000001</c:v>
                </c:pt>
              </c:numCache>
            </c:numRef>
          </c:val>
        </c:ser>
        <c:ser>
          <c:idx val="1"/>
          <c:order val="1"/>
          <c:tx>
            <c:strRef>
              <c:f>Plan1!$C$1</c:f>
              <c:strCache>
                <c:ptCount val="1"/>
                <c:pt idx="0">
                  <c:v>2011</c:v>
                </c:pt>
              </c:strCache>
            </c:strRef>
          </c:tx>
          <c:spPr>
            <a:effectLst>
              <a:outerShdw blurRad="50800" dist="38100" dir="2700000" algn="tl" rotWithShape="0">
                <a:prstClr val="black">
                  <a:alpha val="40000"/>
                </a:prstClr>
              </a:outerShdw>
            </a:effectLst>
          </c:spPr>
          <c:dLbls>
            <c:txPr>
              <a:bodyPr/>
              <a:lstStyle/>
              <a:p>
                <a:pPr>
                  <a:defRPr sz="1300" b="1">
                    <a:solidFill>
                      <a:schemeClr val="bg1"/>
                    </a:solidFill>
                    <a:latin typeface="+mj-lt"/>
                  </a:defRPr>
                </a:pPr>
                <a:endParaRPr lang="pt-BR"/>
              </a:p>
            </c:txPr>
            <c:dLblPos val="ctr"/>
            <c:showVal val="1"/>
          </c:dLbls>
          <c:cat>
            <c:strRef>
              <c:f>Plan1!$A$2:$A$6</c:f>
              <c:strCache>
                <c:ptCount val="5"/>
                <c:pt idx="0">
                  <c:v>Brasil </c:v>
                </c:pt>
                <c:pt idx="1">
                  <c:v>Dist. Federal</c:v>
                </c:pt>
                <c:pt idx="2">
                  <c:v>São Paulo</c:v>
                </c:pt>
                <c:pt idx="3">
                  <c:v>Rio de Janeiro</c:v>
                </c:pt>
                <c:pt idx="4">
                  <c:v>Rondônia</c:v>
                </c:pt>
              </c:strCache>
            </c:strRef>
          </c:cat>
          <c:val>
            <c:numRef>
              <c:f>Plan1!$C$2:$C$6</c:f>
              <c:numCache>
                <c:formatCode>0%</c:formatCode>
                <c:ptCount val="5"/>
                <c:pt idx="0">
                  <c:v>0.46500000000000002</c:v>
                </c:pt>
                <c:pt idx="1">
                  <c:v>0.71100000000000108</c:v>
                </c:pt>
                <c:pt idx="2">
                  <c:v>0.59499999999999997</c:v>
                </c:pt>
                <c:pt idx="3">
                  <c:v>0.54500000000000004</c:v>
                </c:pt>
                <c:pt idx="4">
                  <c:v>0.25</c:v>
                </c:pt>
              </c:numCache>
            </c:numRef>
          </c:val>
        </c:ser>
        <c:dLbls/>
        <c:gapWidth val="132"/>
        <c:axId val="121299328"/>
        <c:axId val="121300864"/>
      </c:barChart>
      <c:catAx>
        <c:axId val="121299328"/>
        <c:scaling>
          <c:orientation val="minMax"/>
        </c:scaling>
        <c:axPos val="b"/>
        <c:tickLblPos val="nextTo"/>
        <c:spPr>
          <a:effectLst>
            <a:outerShdw blurRad="50800" dist="38100" dir="2700000" algn="tl" rotWithShape="0">
              <a:prstClr val="black">
                <a:alpha val="40000"/>
              </a:prstClr>
            </a:outerShdw>
          </a:effectLst>
        </c:spPr>
        <c:txPr>
          <a:bodyPr/>
          <a:lstStyle/>
          <a:p>
            <a:pPr>
              <a:defRPr sz="1200" b="1"/>
            </a:pPr>
            <a:endParaRPr lang="pt-BR"/>
          </a:p>
        </c:txPr>
        <c:crossAx val="121300864"/>
        <c:crosses val="autoZero"/>
        <c:auto val="1"/>
        <c:lblAlgn val="ctr"/>
        <c:lblOffset val="100"/>
      </c:catAx>
      <c:valAx>
        <c:axId val="121300864"/>
        <c:scaling>
          <c:orientation val="minMax"/>
        </c:scaling>
        <c:delete val="1"/>
        <c:axPos val="l"/>
        <c:numFmt formatCode="0%" sourceLinked="1"/>
        <c:tickLblPos val="none"/>
        <c:crossAx val="121299328"/>
        <c:crosses val="autoZero"/>
        <c:crossBetween val="between"/>
      </c:valAx>
    </c:plotArea>
    <c:legend>
      <c:legendPos val="r"/>
      <c:layout/>
      <c:txPr>
        <a:bodyPr/>
        <a:lstStyle/>
        <a:p>
          <a:pPr>
            <a:defRPr sz="1000"/>
          </a:pPr>
          <a:endParaRPr lang="pt-BR"/>
        </a:p>
      </c:txPr>
    </c:legend>
    <c:plotVisOnly val="1"/>
    <c:dispBlanksAs val="gap"/>
  </c:chart>
  <c:txPr>
    <a:bodyPr/>
    <a:lstStyle/>
    <a:p>
      <a:pPr>
        <a:defRPr sz="1800"/>
      </a:pPr>
      <a:endParaRPr lang="pt-BR"/>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959"/>
          </a:xfrm>
          <a:prstGeom prst="rect">
            <a:avLst/>
          </a:prstGeom>
        </p:spPr>
        <p:txBody>
          <a:bodyPr vert="horz" lIns="91429" tIns="45715" rIns="91429" bIns="45715" rtlCol="0"/>
          <a:lstStyle>
            <a:lvl1pPr algn="l">
              <a:defRPr sz="1200">
                <a:latin typeface="Arial" charset="0"/>
              </a:defRPr>
            </a:lvl1pPr>
          </a:lstStyle>
          <a:p>
            <a:pPr>
              <a:defRPr/>
            </a:pPr>
            <a:endParaRPr lang="pt-BR"/>
          </a:p>
        </p:txBody>
      </p:sp>
      <p:sp>
        <p:nvSpPr>
          <p:cNvPr id="3" name="Espaço Reservado para Data 2"/>
          <p:cNvSpPr>
            <a:spLocks noGrp="1"/>
          </p:cNvSpPr>
          <p:nvPr>
            <p:ph type="dt" idx="1"/>
          </p:nvPr>
        </p:nvSpPr>
        <p:spPr>
          <a:xfrm>
            <a:off x="3850443" y="0"/>
            <a:ext cx="2945659" cy="496959"/>
          </a:xfrm>
          <a:prstGeom prst="rect">
            <a:avLst/>
          </a:prstGeom>
        </p:spPr>
        <p:txBody>
          <a:bodyPr vert="horz" lIns="91429" tIns="45715" rIns="91429" bIns="45715" rtlCol="0"/>
          <a:lstStyle>
            <a:lvl1pPr algn="r">
              <a:defRPr sz="1200">
                <a:latin typeface="Arial" charset="0"/>
              </a:defRPr>
            </a:lvl1pPr>
          </a:lstStyle>
          <a:p>
            <a:pPr>
              <a:defRPr/>
            </a:pPr>
            <a:fld id="{87858689-22E2-4344-918F-04253F25585D}" type="datetimeFigureOut">
              <a:rPr lang="pt-BR"/>
              <a:pPr>
                <a:defRPr/>
              </a:pPr>
              <a:t>31/10/2013</a:t>
            </a:fld>
            <a:endParaRPr lang="pt-BR" dirty="0"/>
          </a:p>
        </p:txBody>
      </p:sp>
      <p:sp>
        <p:nvSpPr>
          <p:cNvPr id="4" name="Espaço Reservado para Imagem de Slide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29" tIns="45715" rIns="91429" bIns="45715" rtlCol="0" anchor="ctr"/>
          <a:lstStyle/>
          <a:p>
            <a:pPr lvl="0"/>
            <a:endParaRPr lang="pt-BR" noProof="0" dirty="0"/>
          </a:p>
        </p:txBody>
      </p:sp>
      <p:sp>
        <p:nvSpPr>
          <p:cNvPr id="5" name="Espaço Reservado para Anotações 4"/>
          <p:cNvSpPr>
            <a:spLocks noGrp="1"/>
          </p:cNvSpPr>
          <p:nvPr>
            <p:ph type="body" sz="quarter" idx="3"/>
          </p:nvPr>
        </p:nvSpPr>
        <p:spPr>
          <a:xfrm>
            <a:off x="679768" y="4715623"/>
            <a:ext cx="5438140" cy="4466361"/>
          </a:xfrm>
          <a:prstGeom prst="rect">
            <a:avLst/>
          </a:prstGeom>
        </p:spPr>
        <p:txBody>
          <a:bodyPr vert="horz" lIns="91429" tIns="45715" rIns="91429" bIns="45715"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428112"/>
            <a:ext cx="2945659" cy="496959"/>
          </a:xfrm>
          <a:prstGeom prst="rect">
            <a:avLst/>
          </a:prstGeom>
        </p:spPr>
        <p:txBody>
          <a:bodyPr vert="horz" lIns="91429" tIns="45715" rIns="91429" bIns="45715" rtlCol="0" anchor="b"/>
          <a:lstStyle>
            <a:lvl1pPr algn="l">
              <a:defRPr sz="1200">
                <a:latin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50443" y="9428112"/>
            <a:ext cx="2945659" cy="496959"/>
          </a:xfrm>
          <a:prstGeom prst="rect">
            <a:avLst/>
          </a:prstGeom>
        </p:spPr>
        <p:txBody>
          <a:bodyPr vert="horz" lIns="91429" tIns="45715" rIns="91429" bIns="45715" rtlCol="0" anchor="b"/>
          <a:lstStyle>
            <a:lvl1pPr algn="r">
              <a:defRPr sz="1200">
                <a:latin typeface="Arial" charset="0"/>
              </a:defRPr>
            </a:lvl1pPr>
          </a:lstStyle>
          <a:p>
            <a:pPr>
              <a:defRPr/>
            </a:pPr>
            <a:fld id="{CC4B02D1-5760-442A-8455-6278258A89CE}" type="slidenum">
              <a:rPr lang="pt-BR"/>
              <a:pPr>
                <a:defRPr/>
              </a:pPr>
              <a:t>‹nº›</a:t>
            </a:fld>
            <a:endParaRPr lang="pt-BR" dirty="0"/>
          </a:p>
        </p:txBody>
      </p:sp>
    </p:spTree>
    <p:extLst>
      <p:ext uri="{BB962C8B-B14F-4D97-AF65-F5344CB8AC3E}">
        <p14:creationId xmlns:p14="http://schemas.microsoft.com/office/powerpoint/2010/main" xmlns="" val="2349325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30724" name="Espaço Reservado para Número de Slide 3"/>
          <p:cNvSpPr>
            <a:spLocks noGrp="1"/>
          </p:cNvSpPr>
          <p:nvPr>
            <p:ph type="sldNum" sz="quarter" idx="5"/>
          </p:nvPr>
        </p:nvSpPr>
        <p:spPr bwMode="auto">
          <a:noFill/>
          <a:ln>
            <a:miter lim="800000"/>
            <a:headEnd/>
            <a:tailEnd/>
          </a:ln>
        </p:spPr>
        <p:txBody>
          <a:bodyPr/>
          <a:lstStyle/>
          <a:p>
            <a:fld id="{FE28F491-18BB-4E09-82AD-A4DCF487E927}" type="slidenum">
              <a:rPr lang="es-ES" smtClean="0"/>
              <a:pPr/>
              <a:t>2</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17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31748" name="Espaço Reservado para Número de Slide 3"/>
          <p:cNvSpPr>
            <a:spLocks noGrp="1"/>
          </p:cNvSpPr>
          <p:nvPr>
            <p:ph type="sldNum" sz="quarter" idx="5"/>
          </p:nvPr>
        </p:nvSpPr>
        <p:spPr bwMode="auto">
          <a:noFill/>
          <a:ln>
            <a:miter lim="800000"/>
            <a:headEnd/>
            <a:tailEnd/>
          </a:ln>
        </p:spPr>
        <p:txBody>
          <a:bodyPr/>
          <a:lstStyle/>
          <a:p>
            <a:fld id="{C0524BE1-1900-4537-A460-F5DF16240962}" type="slidenum">
              <a:rPr lang="es-ES" smtClean="0"/>
              <a:pPr/>
              <a:t>4</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27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6 milhões de chamadas moveis na HMM</a:t>
            </a:r>
          </a:p>
        </p:txBody>
      </p:sp>
      <p:sp>
        <p:nvSpPr>
          <p:cNvPr id="32772" name="Espaço Reservado para Número de Slide 3"/>
          <p:cNvSpPr>
            <a:spLocks noGrp="1"/>
          </p:cNvSpPr>
          <p:nvPr>
            <p:ph type="sldNum" sz="quarter" idx="5"/>
          </p:nvPr>
        </p:nvSpPr>
        <p:spPr bwMode="auto">
          <a:noFill/>
          <a:ln>
            <a:miter lim="800000"/>
            <a:headEnd/>
            <a:tailEnd/>
          </a:ln>
        </p:spPr>
        <p:txBody>
          <a:bodyPr/>
          <a:lstStyle/>
          <a:p>
            <a:fld id="{4ADC28BB-9327-46FF-9FDE-33DECA23287E}" type="slidenum">
              <a:rPr lang="pt-BR" smtClean="0"/>
              <a:pPr/>
              <a:t>5</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7651" name="Espaço Reservado para Anotações 2"/>
          <p:cNvSpPr>
            <a:spLocks noGrp="1"/>
          </p:cNvSpPr>
          <p:nvPr>
            <p:ph type="body" idx="1"/>
          </p:nvPr>
        </p:nvSpPr>
        <p:spPr bwMode="auto">
          <a:noFill/>
        </p:spPr>
        <p:txBody>
          <a:bodyPr/>
          <a:lstStyle/>
          <a:p>
            <a:endParaRPr lang="pt-BR" smtClean="0">
              <a:ea typeface="MS PGothic"/>
            </a:endParaRPr>
          </a:p>
        </p:txBody>
      </p:sp>
      <p:sp>
        <p:nvSpPr>
          <p:cNvPr id="4" name="Espaço Reservado para Número de Slide 3"/>
          <p:cNvSpPr>
            <a:spLocks noGrp="1"/>
          </p:cNvSpPr>
          <p:nvPr>
            <p:ph type="sldNum" sz="quarter" idx="5"/>
          </p:nvPr>
        </p:nvSpPr>
        <p:spPr/>
        <p:txBody>
          <a:bodyPr/>
          <a:lstStyle/>
          <a:p>
            <a:pPr>
              <a:defRPr/>
            </a:pPr>
            <a:fld id="{77A4CC1D-8F2F-46EC-892E-64DE0C970F36}" type="slidenum">
              <a:rPr lang="es-ES" smtClean="0"/>
              <a:pPr>
                <a:defRPr/>
              </a:pPr>
              <a:t>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36D00794-C4CB-4D06-8149-743C9FBC341D}"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5473EF6-3BFB-4793-B4D6-CBEA682A2BD1}" type="slidenum">
              <a:rPr lang="pt-BR"/>
              <a:pPr>
                <a:defRPr/>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87988EF-7E50-44E2-9DE7-E17AC5101BFF}"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1040697-C4B1-459C-BCD6-E215785D41C8}" type="slidenum">
              <a:rPr lang="pt-BR"/>
              <a:pPr>
                <a:defRPr/>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2386BD3-1E61-4DBB-AB3D-289523805F5F}"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A4F97B6-E769-4B02-AE2B-B3818EFF34A2}" type="slidenum">
              <a:rPr lang="pt-BR"/>
              <a:pPr>
                <a:defRPr/>
              </a:pPr>
              <a:t>‹nº›</a:t>
            </a:fld>
            <a:endParaRPr lang="pt-B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2F2389A-3290-4FF1-B782-48F9F30154DB}"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DAAA0FC-1216-4087-9D84-1FE444354DCB}" type="slidenum">
              <a:rPr lang="pt-BR"/>
              <a:pPr>
                <a:defRPr/>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2960E1C3-BA9A-4DCC-B6B5-493C33328022}"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CB67739-2144-4408-8640-467014C2110A}" type="slidenum">
              <a:rPr lang="pt-BR"/>
              <a:pPr>
                <a:defRPr/>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66E8A2F3-BBBB-43EB-8348-04E5F13A1B9A}" type="datetimeFigureOut">
              <a:rPr lang="pt-BR"/>
              <a:pPr>
                <a:defRPr/>
              </a:pPr>
              <a:t>31/10/2013</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5B030F7-FD64-4A50-A19A-9BB62BE91015}" type="slidenum">
              <a:rPr lang="pt-BR"/>
              <a:pPr>
                <a:defRPr/>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D35F9FD6-77F7-4F4B-8D08-9D5B1A69DD0C}" type="datetimeFigureOut">
              <a:rPr lang="pt-BR"/>
              <a:pPr>
                <a:defRPr/>
              </a:pPr>
              <a:t>31/10/2013</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6FD3110F-D0E3-4BA7-87C2-BA4ED326CAA8}" type="slidenum">
              <a:rPr lang="pt-BR"/>
              <a:pPr>
                <a:defRPr/>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658D95F-63B2-4CF0-878F-693068FE53D5}" type="datetimeFigureOut">
              <a:rPr lang="pt-BR"/>
              <a:pPr>
                <a:defRPr/>
              </a:pPr>
              <a:t>31/10/2013</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93ABFE68-1B70-4BF9-8214-9D1AC2A7B871}" type="slidenum">
              <a:rPr lang="pt-BR"/>
              <a:pPr>
                <a:defRPr/>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A67BEA34-09EC-419B-A64B-B9D52D21DA51}" type="datetimeFigureOut">
              <a:rPr lang="pt-BR"/>
              <a:pPr>
                <a:defRPr/>
              </a:pPr>
              <a:t>31/10/2013</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5D0DFD11-3037-4A35-B7D2-8F348B2F8CE8}" type="slidenum">
              <a:rPr lang="pt-BR"/>
              <a:pPr>
                <a:defRPr/>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82A0234B-E3D2-4EE6-9FE5-3E7AEFE0196C}" type="datetimeFigureOut">
              <a:rPr lang="pt-BR"/>
              <a:pPr>
                <a:defRPr/>
              </a:pPr>
              <a:t>31/10/2013</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9C47859-31AE-43AB-9087-796FFE472D1A}" type="slidenum">
              <a:rPr lang="pt-BR"/>
              <a:pPr>
                <a:defRPr/>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C4C1DB81-1412-4829-B9E4-7958C10B4B1B}" type="datetimeFigureOut">
              <a:rPr lang="pt-BR"/>
              <a:pPr>
                <a:defRPr/>
              </a:pPr>
              <a:t>31/10/2013</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B836650-DA90-4572-BDC9-ACA09981CD4F}" type="slidenum">
              <a:rPr lang="pt-BR"/>
              <a:pPr>
                <a:defRPr/>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6B21320-602F-4EC4-8C62-CBF2A569867E}" type="datetimeFigureOut">
              <a:rPr lang="pt-BR"/>
              <a:pPr>
                <a:defRPr/>
              </a:pPr>
              <a:t>31/10/2013</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F63D4F-AC02-4963-BD72-99BE4AD74B15}"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920" r:id="rId1"/>
    <p:sldLayoutId id="2147483919" r:id="rId2"/>
    <p:sldLayoutId id="2147483918" r:id="rId3"/>
    <p:sldLayoutId id="2147483917" r:id="rId4"/>
    <p:sldLayoutId id="2147483916" r:id="rId5"/>
    <p:sldLayoutId id="2147483915" r:id="rId6"/>
    <p:sldLayoutId id="2147483914" r:id="rId7"/>
    <p:sldLayoutId id="2147483913" r:id="rId8"/>
    <p:sldLayoutId id="2147483912" r:id="rId9"/>
    <p:sldLayoutId id="2147483911" r:id="rId10"/>
    <p:sldLayoutId id="21474839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2" r:id="rId1"/>
    <p:sldLayoutId id="2147483921" r:id="rId2"/>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itchFamily="34" charset="0"/>
        </a:defRPr>
      </a:lvl2pPr>
      <a:lvl3pPr algn="l" rtl="0" eaLnBrk="0" fontAlgn="base" hangingPunct="0">
        <a:spcBef>
          <a:spcPct val="0"/>
        </a:spcBef>
        <a:spcAft>
          <a:spcPct val="0"/>
        </a:spcAft>
        <a:defRPr sz="2800">
          <a:solidFill>
            <a:schemeClr val="tx2"/>
          </a:solidFill>
          <a:latin typeface="Arial" pitchFamily="34" charset="0"/>
        </a:defRPr>
      </a:lvl3pPr>
      <a:lvl4pPr algn="l" rtl="0" eaLnBrk="0" fontAlgn="base" hangingPunct="0">
        <a:spcBef>
          <a:spcPct val="0"/>
        </a:spcBef>
        <a:spcAft>
          <a:spcPct val="0"/>
        </a:spcAft>
        <a:defRPr sz="2800">
          <a:solidFill>
            <a:schemeClr val="tx2"/>
          </a:solidFill>
          <a:latin typeface="Arial" pitchFamily="34" charset="0"/>
        </a:defRPr>
      </a:lvl4pPr>
      <a:lvl5pPr algn="l" rtl="0" eaLnBrk="0" fontAlgn="base" hangingPunct="0">
        <a:spcBef>
          <a:spcPct val="0"/>
        </a:spcBef>
        <a:spcAft>
          <a:spcPct val="0"/>
        </a:spcAft>
        <a:defRPr sz="2800">
          <a:solidFill>
            <a:schemeClr val="tx2"/>
          </a:solidFill>
          <a:latin typeface="Arial" pitchFamily="34" charset="0"/>
        </a:defRPr>
      </a:lvl5pPr>
      <a:lvl6pPr marL="457200" algn="l" rtl="0" fontAlgn="base">
        <a:spcBef>
          <a:spcPct val="0"/>
        </a:spcBef>
        <a:spcAft>
          <a:spcPct val="0"/>
        </a:spcAft>
        <a:defRPr sz="2800">
          <a:solidFill>
            <a:schemeClr val="tx2"/>
          </a:solidFill>
          <a:latin typeface="Arial" pitchFamily="34" charset="0"/>
        </a:defRPr>
      </a:lvl6pPr>
      <a:lvl7pPr marL="914400" algn="l" rtl="0" fontAlgn="base">
        <a:spcBef>
          <a:spcPct val="0"/>
        </a:spcBef>
        <a:spcAft>
          <a:spcPct val="0"/>
        </a:spcAft>
        <a:defRPr sz="2800">
          <a:solidFill>
            <a:schemeClr val="tx2"/>
          </a:solidFill>
          <a:latin typeface="Arial" pitchFamily="34" charset="0"/>
        </a:defRPr>
      </a:lvl7pPr>
      <a:lvl8pPr marL="1371600" algn="l" rtl="0" fontAlgn="base">
        <a:spcBef>
          <a:spcPct val="0"/>
        </a:spcBef>
        <a:spcAft>
          <a:spcPct val="0"/>
        </a:spcAft>
        <a:defRPr sz="2800">
          <a:solidFill>
            <a:schemeClr val="tx2"/>
          </a:solidFill>
          <a:latin typeface="Arial" pitchFamily="34" charset="0"/>
        </a:defRPr>
      </a:lvl8pPr>
      <a:lvl9pPr marL="1828800" algn="l"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20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chemeClr val="tx1"/>
        </a:buClr>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Planilha_do_Microsoft_Office_Excel_97-20031.xls"/><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Planilha_do_Microsoft_Office_Excel_97-20032.xls"/><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4432" y="0"/>
            <a:ext cx="9144000" cy="6858000"/>
          </a:xfrm>
          <a:prstGeom prst="rect">
            <a:avLst/>
          </a:prstGeom>
          <a:noFill/>
          <a:ln w="9525">
            <a:noFill/>
            <a:miter lim="800000"/>
            <a:headEnd/>
            <a:tailEnd/>
          </a:ln>
        </p:spPr>
      </p:pic>
      <p:sp>
        <p:nvSpPr>
          <p:cNvPr id="3" name="CaixaDeTexto 2"/>
          <p:cNvSpPr txBox="1"/>
          <p:nvPr/>
        </p:nvSpPr>
        <p:spPr>
          <a:xfrm>
            <a:off x="107504" y="404664"/>
            <a:ext cx="5256584" cy="1200329"/>
          </a:xfrm>
          <a:prstGeom prst="rect">
            <a:avLst/>
          </a:prstGeom>
          <a:noFill/>
        </p:spPr>
        <p:txBody>
          <a:bodyPr wrap="square" rtlCol="0">
            <a:spAutoFit/>
          </a:bodyPr>
          <a:lstStyle/>
          <a:p>
            <a:r>
              <a:rPr lang="pt-BR" sz="3600" dirty="0" smtClean="0">
                <a:solidFill>
                  <a:schemeClr val="bg1"/>
                </a:solidFill>
              </a:rPr>
              <a:t>Funcionamento da telefonia celular no país:</a:t>
            </a:r>
          </a:p>
        </p:txBody>
      </p:sp>
      <p:sp>
        <p:nvSpPr>
          <p:cNvPr id="5" name="CaixaDeTexto 9"/>
          <p:cNvSpPr txBox="1">
            <a:spLocks noChangeArrowheads="1"/>
          </p:cNvSpPr>
          <p:nvPr/>
        </p:nvSpPr>
        <p:spPr bwMode="auto">
          <a:xfrm>
            <a:off x="611188" y="5448126"/>
            <a:ext cx="4105275" cy="1077218"/>
          </a:xfrm>
          <a:prstGeom prst="rect">
            <a:avLst/>
          </a:prstGeom>
          <a:noFill/>
          <a:ln w="9525">
            <a:noFill/>
            <a:miter lim="800000"/>
            <a:headEnd/>
            <a:tailEnd/>
          </a:ln>
        </p:spPr>
        <p:txBody>
          <a:bodyPr>
            <a:spAutoFit/>
          </a:bodyPr>
          <a:lstStyle/>
          <a:p>
            <a:r>
              <a:rPr lang="pt-BR" sz="1600" b="1" u="none" dirty="0">
                <a:solidFill>
                  <a:srgbClr val="032936"/>
                </a:solidFill>
                <a:latin typeface="Century Gothic" pitchFamily="34" charset="0"/>
                <a:cs typeface="Tahoma" pitchFamily="34" charset="0"/>
              </a:rPr>
              <a:t>Audiência Pública </a:t>
            </a:r>
            <a:r>
              <a:rPr lang="pt-BR" sz="1600" u="none" dirty="0">
                <a:solidFill>
                  <a:srgbClr val="032936"/>
                </a:solidFill>
                <a:latin typeface="Century Gothic" pitchFamily="34" charset="0"/>
                <a:cs typeface="Tahoma" pitchFamily="34" charset="0"/>
              </a:rPr>
              <a:t/>
            </a:r>
            <a:br>
              <a:rPr lang="pt-BR" sz="1600" u="none" dirty="0">
                <a:solidFill>
                  <a:srgbClr val="032936"/>
                </a:solidFill>
                <a:latin typeface="Century Gothic" pitchFamily="34" charset="0"/>
                <a:cs typeface="Tahoma" pitchFamily="34" charset="0"/>
              </a:rPr>
            </a:br>
            <a:r>
              <a:rPr lang="pt-BR" sz="1600" dirty="0" smtClean="0">
                <a:solidFill>
                  <a:srgbClr val="032936"/>
                </a:solidFill>
                <a:latin typeface="Century Gothic" pitchFamily="34" charset="0"/>
                <a:cs typeface="Tahoma" pitchFamily="34" charset="0"/>
              </a:rPr>
              <a:t>Comissão de Meio Ambiente, Defesa do Consumidor e Fiscalização e Controle</a:t>
            </a:r>
            <a:endParaRPr lang="pt-BR" sz="1600" dirty="0">
              <a:solidFill>
                <a:srgbClr val="032936"/>
              </a:solidFill>
              <a:latin typeface="Century Gothic" pitchFamily="34" charset="0"/>
              <a:cs typeface="Tahoma" pitchFamily="34" charset="0"/>
            </a:endParaRPr>
          </a:p>
        </p:txBody>
      </p:sp>
      <p:sp>
        <p:nvSpPr>
          <p:cNvPr id="6" name="CaixaDeTexto 5"/>
          <p:cNvSpPr txBox="1">
            <a:spLocks noChangeArrowheads="1"/>
          </p:cNvSpPr>
          <p:nvPr/>
        </p:nvSpPr>
        <p:spPr bwMode="auto">
          <a:xfrm>
            <a:off x="611188" y="5127625"/>
            <a:ext cx="2665412" cy="338138"/>
          </a:xfrm>
          <a:prstGeom prst="rect">
            <a:avLst/>
          </a:prstGeom>
          <a:noFill/>
          <a:ln w="9525">
            <a:noFill/>
            <a:miter lim="800000"/>
            <a:headEnd/>
            <a:tailEnd/>
          </a:ln>
        </p:spPr>
        <p:txBody>
          <a:bodyPr>
            <a:spAutoFit/>
          </a:bodyPr>
          <a:lstStyle/>
          <a:p>
            <a:r>
              <a:rPr lang="pt-BR" sz="1600" b="1" u="none" dirty="0" smtClean="0">
                <a:solidFill>
                  <a:srgbClr val="137292"/>
                </a:solidFill>
                <a:latin typeface="Century Gothic" pitchFamily="34" charset="0"/>
                <a:cs typeface="Tahoma" pitchFamily="34" charset="0"/>
              </a:rPr>
              <a:t>31 </a:t>
            </a:r>
            <a:r>
              <a:rPr lang="pt-BR" sz="1600" b="1" u="none" dirty="0">
                <a:solidFill>
                  <a:srgbClr val="137292"/>
                </a:solidFill>
                <a:latin typeface="Century Gothic" pitchFamily="34" charset="0"/>
                <a:cs typeface="Tahoma" pitchFamily="34" charset="0"/>
              </a:rPr>
              <a:t>de </a:t>
            </a:r>
            <a:r>
              <a:rPr lang="pt-BR" sz="1600" b="1" u="none" dirty="0" smtClean="0">
                <a:solidFill>
                  <a:srgbClr val="137292"/>
                </a:solidFill>
                <a:latin typeface="Century Gothic" pitchFamily="34" charset="0"/>
                <a:cs typeface="Tahoma" pitchFamily="34" charset="0"/>
              </a:rPr>
              <a:t>outubro de 2013</a:t>
            </a:r>
            <a:endParaRPr lang="pt-BR" sz="1600" b="1" u="none" dirty="0">
              <a:solidFill>
                <a:srgbClr val="137292"/>
              </a:solidFill>
              <a:latin typeface="Century Gothic" pitchFamily="34" charset="0"/>
              <a:cs typeface="Tahoma" pitchFamily="34" charset="0"/>
            </a:endParaRPr>
          </a:p>
        </p:txBody>
      </p:sp>
      <p:sp>
        <p:nvSpPr>
          <p:cNvPr id="7" name="CaixaDeTexto 6"/>
          <p:cNvSpPr txBox="1"/>
          <p:nvPr/>
        </p:nvSpPr>
        <p:spPr>
          <a:xfrm>
            <a:off x="1043608" y="3068960"/>
            <a:ext cx="4824536" cy="923330"/>
          </a:xfrm>
          <a:prstGeom prst="rect">
            <a:avLst/>
          </a:prstGeom>
          <a:noFill/>
        </p:spPr>
        <p:txBody>
          <a:bodyPr wrap="square" rtlCol="0">
            <a:spAutoFit/>
          </a:bodyPr>
          <a:lstStyle/>
          <a:p>
            <a:r>
              <a:rPr lang="pt-BR" sz="5400" dirty="0" smtClean="0">
                <a:solidFill>
                  <a:schemeClr val="bg1"/>
                </a:solidFill>
              </a:rPr>
              <a:t> Região Norte</a:t>
            </a:r>
            <a:endParaRPr lang="pt-BR"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a:t>
            </a:r>
            <a:r>
              <a:rPr lang="pt-BR" sz="4800" b="1" u="none" dirty="0">
                <a:solidFill>
                  <a:srgbClr val="FFFFFF"/>
                </a:solidFill>
                <a:latin typeface="Century Gothic" pitchFamily="34" charset="0"/>
                <a:ea typeface="Times New Roman" pitchFamily="18" charset="0"/>
                <a:cs typeface="Arial" pitchFamily="34" charset="0"/>
              </a:rPr>
              <a:t>em </a:t>
            </a:r>
            <a:r>
              <a:rPr lang="pt-BR" sz="4800" b="1" u="none" dirty="0" smtClean="0">
                <a:solidFill>
                  <a:srgbClr val="FFFFFF"/>
                </a:solidFill>
                <a:latin typeface="Century Gothic" pitchFamily="34" charset="0"/>
                <a:ea typeface="Times New Roman" pitchFamily="18" charset="0"/>
                <a:cs typeface="Arial" pitchFamily="34" charset="0"/>
              </a:rPr>
              <a:t>Amazonas</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733441" y="1903989"/>
            <a:ext cx="5303055" cy="2908489"/>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u="none" dirty="0" smtClean="0">
                <a:solidFill>
                  <a:srgbClr val="137292"/>
                </a:solidFill>
                <a:latin typeface="Century Gothic" pitchFamily="34" charset="0"/>
                <a:ea typeface="+mn-ea"/>
                <a:cs typeface="+mn-cs"/>
                <a:sym typeface="Gill Sans" pitchFamily="34" charset="0"/>
              </a:rPr>
              <a:t>62 (100%)</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25</a:t>
            </a:r>
          </a:p>
          <a:p>
            <a:pPr marL="177800" indent="-177800">
              <a:spcAft>
                <a:spcPts val="300"/>
              </a:spcAft>
              <a:buClr>
                <a:srgbClr val="137292"/>
              </a:buClr>
              <a:buFont typeface="Wingdings" pitchFamily="2" charset="2"/>
              <a:buChar char="§"/>
              <a:defRPr/>
            </a:pPr>
            <a:r>
              <a:rPr lang="pt-BR" sz="2400" dirty="0" smtClean="0">
                <a:solidFill>
                  <a:srgbClr val="032936"/>
                </a:solidFill>
                <a:latin typeface="Century Gothic" pitchFamily="34" charset="0"/>
                <a:sym typeface="Gill Sans" pitchFamily="34" charset="0"/>
              </a:rPr>
              <a:t>Municípios  4G –</a:t>
            </a:r>
            <a:r>
              <a:rPr lang="pt-BR" sz="2400" b="1" dirty="0" smtClean="0">
                <a:solidFill>
                  <a:srgbClr val="137292"/>
                </a:solidFill>
                <a:latin typeface="Century Gothic" pitchFamily="34" charset="0"/>
                <a:sym typeface="Gill Sans" pitchFamily="34" charset="0"/>
              </a:rPr>
              <a:t> 1 (Manaus)</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a:t>
            </a:r>
            <a:r>
              <a:rPr lang="pt-BR" sz="2400" u="none" dirty="0" smtClean="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64%%</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a:t>
            </a:r>
            <a:r>
              <a:rPr lang="pt-BR" sz="2400" b="1" dirty="0" smtClean="0">
                <a:solidFill>
                  <a:srgbClr val="137292"/>
                </a:solidFill>
                <a:latin typeface="Century Gothic" pitchFamily="34" charset="0"/>
                <a:sym typeface="Gill Sans" pitchFamily="34" charset="0"/>
              </a:rPr>
              <a:t>+ de 2,</a:t>
            </a:r>
            <a:r>
              <a:rPr lang="pt-BR" sz="2400" b="1" u="none" dirty="0" smtClean="0">
                <a:solidFill>
                  <a:srgbClr val="137292"/>
                </a:solidFill>
                <a:latin typeface="Century Gothic" pitchFamily="34" charset="0"/>
                <a:sym typeface="Gill Sans" pitchFamily="34" charset="0"/>
              </a:rPr>
              <a:t>5 milhões</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+188 milhões</a:t>
            </a:r>
          </a:p>
          <a:p>
            <a:pPr marL="177800" indent="-177800">
              <a:spcAft>
                <a:spcPts val="300"/>
              </a:spcAft>
              <a:buClr>
                <a:srgbClr val="137292"/>
              </a:buClr>
              <a:defRPr/>
            </a:pPr>
            <a:endParaRPr lang="pt-BR" sz="2400" dirty="0" smtClean="0">
              <a:latin typeface="Century Gothic" pitchFamily="34" charset="0"/>
              <a:sym typeface="Gill Sans" pitchFamily="34" charset="0"/>
            </a:endParaRPr>
          </a:p>
        </p:txBody>
      </p:sp>
      <p:pic>
        <p:nvPicPr>
          <p:cNvPr id="72" name="Imagem 1"/>
          <p:cNvPicPr>
            <a:picLocks noChangeAspect="1"/>
          </p:cNvPicPr>
          <p:nvPr/>
        </p:nvPicPr>
        <p:blipFill>
          <a:blip r:embed="rId4" cstate="print"/>
          <a:srcRect l="4286" t="27879" r="76492" b="44936"/>
          <a:stretch>
            <a:fillRect/>
          </a:stretch>
        </p:blipFill>
        <p:spPr bwMode="auto">
          <a:xfrm>
            <a:off x="-612576" y="4940945"/>
            <a:ext cx="3312368" cy="2376487"/>
          </a:xfrm>
          <a:prstGeom prst="rect">
            <a:avLst/>
          </a:prstGeom>
          <a:noFill/>
          <a:ln w="9525">
            <a:noFill/>
            <a:miter lim="800000"/>
            <a:headEnd/>
            <a:tailEnd/>
          </a:ln>
        </p:spPr>
      </p:pic>
      <p:sp>
        <p:nvSpPr>
          <p:cNvPr id="73" name="CaixaDeTexto 72"/>
          <p:cNvSpPr txBox="1"/>
          <p:nvPr/>
        </p:nvSpPr>
        <p:spPr>
          <a:xfrm>
            <a:off x="35496" y="5581689"/>
            <a:ext cx="2376264" cy="1015663"/>
          </a:xfrm>
          <a:prstGeom prst="rect">
            <a:avLst/>
          </a:prstGeom>
          <a:noFill/>
        </p:spPr>
        <p:txBody>
          <a:bodyPr wrap="square" rtlCol="0">
            <a:spAutoFit/>
          </a:bodyPr>
          <a:lstStyle/>
          <a:p>
            <a:pPr algn="ctr"/>
            <a:r>
              <a:rPr lang="pt-BR" sz="2000" b="1" dirty="0" smtClean="0">
                <a:solidFill>
                  <a:srgbClr val="137292"/>
                </a:solidFill>
                <a:latin typeface="Century Gothic" pitchFamily="34" charset="0"/>
                <a:sym typeface="Gill Sans"/>
              </a:rPr>
              <a:t>R$ 57,242 milhões</a:t>
            </a:r>
          </a:p>
          <a:p>
            <a:pPr algn="ctr"/>
            <a:r>
              <a:rPr lang="pt-BR" sz="2000" dirty="0" smtClean="0">
                <a:latin typeface="Century Gothic" pitchFamily="34" charset="0"/>
                <a:sym typeface="Gill Sans"/>
              </a:rPr>
              <a:t>Investimento (2012) </a:t>
            </a:r>
            <a:endParaRPr lang="pt-BR" sz="2000" dirty="0"/>
          </a:p>
        </p:txBody>
      </p:sp>
      <p:sp>
        <p:nvSpPr>
          <p:cNvPr id="74" name="CaixaDeTexto 73"/>
          <p:cNvSpPr txBox="1"/>
          <p:nvPr/>
        </p:nvSpPr>
        <p:spPr>
          <a:xfrm>
            <a:off x="3995936" y="4509120"/>
            <a:ext cx="5256584" cy="2554545"/>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 5 lojas próprias + 1 quiosque</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a:t>
            </a:r>
            <a:r>
              <a:rPr lang="pt-BR" sz="2000" b="1" dirty="0" smtClean="0">
                <a:solidFill>
                  <a:srgbClr val="137292"/>
                </a:solidFill>
                <a:latin typeface="+mn-lt"/>
                <a:sym typeface="Gill Sans"/>
              </a:rPr>
              <a:t> 8.299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a:t>
            </a:r>
            <a:r>
              <a:rPr lang="pt-BR" sz="2000" dirty="0" smtClean="0">
                <a:latin typeface="+mn-lt"/>
                <a:sym typeface="Gill Sans"/>
              </a:rPr>
              <a:t>) – </a:t>
            </a:r>
            <a:r>
              <a:rPr lang="pt-BR" sz="2000" b="1" dirty="0" smtClean="0">
                <a:solidFill>
                  <a:srgbClr val="137292"/>
                </a:solidFill>
                <a:latin typeface="+mn-lt"/>
                <a:sym typeface="Gill Sans"/>
              </a:rPr>
              <a:t>191</a:t>
            </a:r>
            <a:endParaRPr lang="pt-BR" sz="2000" b="1" dirty="0" smtClean="0">
              <a:solidFill>
                <a:srgbClr val="FF0000"/>
              </a:solidFill>
              <a:latin typeface="+mn-lt"/>
              <a:sym typeface="Gill Sans"/>
            </a:endParaRPr>
          </a:p>
          <a:p>
            <a:pPr marL="177800" indent="-177800">
              <a:lnSpc>
                <a:spcPct val="150000"/>
              </a:lnSpc>
              <a:spcAft>
                <a:spcPts val="300"/>
              </a:spcAft>
              <a:buClr>
                <a:srgbClr val="137292"/>
              </a:buClr>
              <a:buFont typeface="Arial" pitchFamily="34" charset="0"/>
              <a:buChar char="•"/>
            </a:pPr>
            <a:r>
              <a:rPr lang="pt-BR" sz="2000" dirty="0" smtClean="0">
                <a:solidFill>
                  <a:srgbClr val="262626"/>
                </a:solidFill>
                <a:latin typeface="+mn-lt"/>
                <a:sym typeface="Gill Sans"/>
              </a:rPr>
              <a:t>Sites instalados</a:t>
            </a:r>
            <a:r>
              <a:rPr lang="pt-BR" sz="2000" b="1" dirty="0" smtClean="0">
                <a:latin typeface="+mn-lt"/>
                <a:sym typeface="Gill Sans"/>
              </a:rPr>
              <a:t> </a:t>
            </a:r>
            <a:r>
              <a:rPr lang="pt-BR" sz="2000" dirty="0" smtClean="0">
                <a:latin typeface="+mn-lt"/>
                <a:sym typeface="Gill Sans"/>
              </a:rPr>
              <a:t>– </a:t>
            </a:r>
            <a:r>
              <a:rPr lang="pt-BR" sz="2000" b="1" dirty="0" smtClean="0">
                <a:solidFill>
                  <a:srgbClr val="137292"/>
                </a:solidFill>
                <a:latin typeface="+mn-lt"/>
                <a:sym typeface="Gill Sans"/>
              </a:rPr>
              <a:t>319</a:t>
            </a:r>
          </a:p>
          <a:p>
            <a:endParaRPr lang="pt-BR" sz="2000" dirty="0">
              <a:latin typeface="+mn-lt"/>
            </a:endParaRPr>
          </a:p>
        </p:txBody>
      </p:sp>
    </p:spTree>
    <p:extLst>
      <p:ext uri="{BB962C8B-B14F-4D97-AF65-F5344CB8AC3E}">
        <p14:creationId xmlns:p14="http://schemas.microsoft.com/office/powerpoint/2010/main" xmlns=""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2013 – AM</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73883" y="1549330"/>
            <a:ext cx="5436096" cy="4662815"/>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1600" b="1" u="none" dirty="0">
                <a:solidFill>
                  <a:srgbClr val="137292"/>
                </a:solidFill>
                <a:latin typeface="Century Gothic" pitchFamily="34" charset="0"/>
                <a:sym typeface="Gill Sans" pitchFamily="34" charset="0"/>
              </a:rPr>
              <a:t>I</a:t>
            </a:r>
            <a:r>
              <a:rPr lang="pt-BR" sz="1600" b="1" u="none" dirty="0" smtClean="0">
                <a:solidFill>
                  <a:srgbClr val="137292"/>
                </a:solidFill>
                <a:latin typeface="Century Gothic" pitchFamily="34" charset="0"/>
                <a:sym typeface="Gill Sans" pitchFamily="34" charset="0"/>
              </a:rPr>
              <a:t>mplantação 3G realizada</a:t>
            </a:r>
          </a:p>
          <a:p>
            <a:pPr>
              <a:spcAft>
                <a:spcPts val="300"/>
              </a:spcAft>
              <a:buClr>
                <a:srgbClr val="137292"/>
              </a:buClr>
              <a:defRPr/>
            </a:pPr>
            <a:r>
              <a:rPr lang="pt-BR" sz="1600" dirty="0" smtClean="0">
                <a:solidFill>
                  <a:srgbClr val="032936"/>
                </a:solidFill>
                <a:latin typeface="Century Gothic" pitchFamily="34" charset="0"/>
                <a:sym typeface="Gill Sans" pitchFamily="34" charset="0"/>
              </a:rPr>
              <a:t>Municípios de Anori, </a:t>
            </a:r>
            <a:r>
              <a:rPr lang="pt-BR" sz="1600" dirty="0" err="1" smtClean="0">
                <a:solidFill>
                  <a:srgbClr val="032936"/>
                </a:solidFill>
                <a:latin typeface="Century Gothic" pitchFamily="34" charset="0"/>
                <a:sym typeface="Gill Sans" pitchFamily="34" charset="0"/>
              </a:rPr>
              <a:t>Beruri</a:t>
            </a:r>
            <a:r>
              <a:rPr lang="pt-BR" sz="1600" dirty="0" smtClean="0">
                <a:solidFill>
                  <a:srgbClr val="032936"/>
                </a:solidFill>
                <a:latin typeface="Century Gothic" pitchFamily="34" charset="0"/>
                <a:sym typeface="Gill Sans" pitchFamily="34" charset="0"/>
              </a:rPr>
              <a:t> e Guajará.</a:t>
            </a:r>
          </a:p>
          <a:p>
            <a:pPr>
              <a:spcAft>
                <a:spcPts val="300"/>
              </a:spcAft>
              <a:buClr>
                <a:srgbClr val="137292"/>
              </a:buClr>
              <a:defRPr/>
            </a:pPr>
            <a:endParaRPr lang="pt-BR" sz="1600"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Ampliação cobertura 3G realizada</a:t>
            </a:r>
          </a:p>
          <a:p>
            <a:pPr>
              <a:spcAft>
                <a:spcPts val="300"/>
              </a:spcAft>
              <a:buClr>
                <a:srgbClr val="137292"/>
              </a:buClr>
              <a:defRPr/>
            </a:pPr>
            <a:r>
              <a:rPr lang="pt-BR" sz="1600" dirty="0" smtClean="0">
                <a:solidFill>
                  <a:srgbClr val="032936"/>
                </a:solidFill>
                <a:latin typeface="Century Gothic" pitchFamily="34" charset="0"/>
                <a:sym typeface="Gill Sans" pitchFamily="34" charset="0"/>
              </a:rPr>
              <a:t> Nos Distritos </a:t>
            </a:r>
            <a:r>
              <a:rPr lang="pt-BR" sz="1600" dirty="0">
                <a:solidFill>
                  <a:srgbClr val="032936"/>
                </a:solidFill>
                <a:latin typeface="Century Gothic" pitchFamily="34" charset="0"/>
                <a:sym typeface="Gill Sans" pitchFamily="34" charset="0"/>
              </a:rPr>
              <a:t>de Lindóia e Novo Remanso em Itacoatiara e Augusto Montenegro em </a:t>
            </a:r>
            <a:r>
              <a:rPr lang="pt-BR" sz="1600" dirty="0" smtClean="0">
                <a:solidFill>
                  <a:srgbClr val="032936"/>
                </a:solidFill>
                <a:latin typeface="Century Gothic" pitchFamily="34" charset="0"/>
                <a:sym typeface="Gill Sans" pitchFamily="34" charset="0"/>
              </a:rPr>
              <a:t>Urucurituba.</a:t>
            </a:r>
          </a:p>
          <a:p>
            <a:pPr>
              <a:spcAft>
                <a:spcPts val="300"/>
              </a:spcAft>
              <a:buClr>
                <a:srgbClr val="137292"/>
              </a:buClr>
              <a:defRPr/>
            </a:pPr>
            <a:endParaRPr lang="pt-BR" sz="1600" b="1" u="none" dirty="0" smtClean="0">
              <a:solidFill>
                <a:srgbClr val="137292"/>
              </a:solidFill>
              <a:latin typeface="Century Gothic" pitchFamily="34" charset="0"/>
              <a:sym typeface="Gill Sans" pitchFamily="34" charset="0"/>
            </a:endParaRP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 </a:t>
            </a:r>
            <a:r>
              <a:rPr lang="pt-BR" sz="1600"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sz="1600" dirty="0" smtClean="0">
                <a:solidFill>
                  <a:srgbClr val="032936"/>
                </a:solidFill>
                <a:latin typeface="Century Gothic" pitchFamily="34" charset="0"/>
                <a:sym typeface="Gill Sans" pitchFamily="34" charset="0"/>
              </a:rPr>
              <a:t>73 novos sites e 262 novas portadoras nos municípios de Manaus, Itacoatiara, Manacapuru, Parintins, Autazes, Boa Vista do Ramos, Careiro da Várzea, Iranduba, </a:t>
            </a:r>
            <a:r>
              <a:rPr lang="pt-BR" sz="1600" dirty="0" err="1" smtClean="0">
                <a:solidFill>
                  <a:srgbClr val="032936"/>
                </a:solidFill>
                <a:latin typeface="Century Gothic" pitchFamily="34" charset="0"/>
                <a:sym typeface="Gill Sans" pitchFamily="34" charset="0"/>
              </a:rPr>
              <a:t>Itapiranga</a:t>
            </a:r>
            <a:r>
              <a:rPr lang="pt-BR" sz="1600" dirty="0" smtClean="0">
                <a:solidFill>
                  <a:srgbClr val="032936"/>
                </a:solidFill>
                <a:latin typeface="Century Gothic" pitchFamily="34" charset="0"/>
                <a:sym typeface="Gill Sans" pitchFamily="34" charset="0"/>
              </a:rPr>
              <a:t>, Maués, Nova Olinda do Norte, Presidente Figueiredo, Rio Preto da Eva, Silves, Urucará e Urucurituba.</a:t>
            </a:r>
          </a:p>
          <a:p>
            <a:pPr algn="just">
              <a:spcAft>
                <a:spcPts val="300"/>
              </a:spcAft>
              <a:buClr>
                <a:srgbClr val="137292"/>
              </a:buClr>
              <a:defRPr/>
            </a:pPr>
            <a:endParaRPr lang="pt-BR" sz="1600" dirty="0" smtClean="0">
              <a:solidFill>
                <a:srgbClr val="032936"/>
              </a:solidFill>
              <a:latin typeface="Century Gothic" pitchFamily="34" charset="0"/>
              <a:sym typeface="Gill Sans" pitchFamily="34" charset="0"/>
            </a:endParaRPr>
          </a:p>
          <a:p>
            <a:pPr marL="285750" indent="-285750" algn="just">
              <a:spcAft>
                <a:spcPts val="300"/>
              </a:spcAft>
              <a:buClr>
                <a:srgbClr val="137292"/>
              </a:buClr>
              <a:buFont typeface="Arial" pitchFamily="34" charset="0"/>
              <a:buChar char="•"/>
              <a:defRPr/>
            </a:pPr>
            <a:r>
              <a:rPr lang="pt-BR" sz="1600" b="1" dirty="0" smtClean="0">
                <a:solidFill>
                  <a:srgbClr val="137292"/>
                </a:solidFill>
                <a:latin typeface="Century Gothic" pitchFamily="34" charset="0"/>
                <a:sym typeface="Gill Sans" pitchFamily="34" charset="0"/>
              </a:rPr>
              <a:t>Implantação da Rede 4G em Manaus</a:t>
            </a:r>
            <a:endParaRPr lang="pt-BR" sz="1600" u="none" dirty="0" smtClean="0">
              <a:solidFill>
                <a:srgbClr val="032936"/>
              </a:solidFill>
              <a:latin typeface="Century Gothic" pitchFamily="34" charset="0"/>
              <a:ea typeface="+mn-ea"/>
              <a:cs typeface="+mn-cs"/>
              <a:sym typeface="Gill Sans" pitchFamily="34" charset="0"/>
            </a:endParaRPr>
          </a:p>
          <a:p>
            <a:pPr>
              <a:spcAft>
                <a:spcPts val="300"/>
              </a:spcAft>
              <a:buClr>
                <a:srgbClr val="137292"/>
              </a:buClr>
              <a:defRPr/>
            </a:pPr>
            <a:endParaRPr lang="pt-BR" sz="1600" u="none" dirty="0" smtClean="0">
              <a:solidFill>
                <a:srgbClr val="032936"/>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02"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5"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9"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7"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2"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3"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0"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3" name="Imagem 1"/>
          <p:cNvPicPr>
            <a:picLocks noChangeAspect="1"/>
          </p:cNvPicPr>
          <p:nvPr/>
        </p:nvPicPr>
        <p:blipFill>
          <a:blip r:embed="rId4" cstate="print"/>
          <a:srcRect l="4286" t="27879" r="76492" b="44936"/>
          <a:stretch>
            <a:fillRect/>
          </a:stretch>
        </p:blipFill>
        <p:spPr bwMode="auto">
          <a:xfrm>
            <a:off x="-612576" y="4940945"/>
            <a:ext cx="3312368" cy="2376487"/>
          </a:xfrm>
          <a:prstGeom prst="rect">
            <a:avLst/>
          </a:prstGeom>
          <a:noFill/>
          <a:ln w="9525">
            <a:noFill/>
            <a:miter lim="800000"/>
            <a:headEnd/>
            <a:tailEnd/>
          </a:ln>
        </p:spPr>
      </p:pic>
      <p:sp>
        <p:nvSpPr>
          <p:cNvPr id="184" name="CaixaDeTexto 183"/>
          <p:cNvSpPr txBox="1"/>
          <p:nvPr/>
        </p:nvSpPr>
        <p:spPr>
          <a:xfrm>
            <a:off x="35496" y="5581689"/>
            <a:ext cx="2376264" cy="1015663"/>
          </a:xfrm>
          <a:prstGeom prst="rect">
            <a:avLst/>
          </a:prstGeom>
          <a:noFill/>
        </p:spPr>
        <p:txBody>
          <a:bodyPr wrap="square" rtlCol="0">
            <a:spAutoFit/>
          </a:bodyPr>
          <a:lstStyle/>
          <a:p>
            <a:pPr algn="ctr"/>
            <a:r>
              <a:rPr lang="pt-BR" sz="2000" b="1" dirty="0" smtClean="0">
                <a:solidFill>
                  <a:srgbClr val="137292"/>
                </a:solidFill>
                <a:latin typeface="Century Gothic" pitchFamily="34" charset="0"/>
                <a:sym typeface="Gill Sans"/>
              </a:rPr>
              <a:t>R$ 57,242 milhões</a:t>
            </a:r>
          </a:p>
          <a:p>
            <a:pPr algn="ctr"/>
            <a:r>
              <a:rPr lang="pt-BR" sz="2000" dirty="0" smtClean="0">
                <a:latin typeface="Century Gothic" pitchFamily="34" charset="0"/>
                <a:sym typeface="Gill Sans"/>
              </a:rPr>
              <a:t>Investimento (2012) </a:t>
            </a:r>
            <a:endParaRPr lang="pt-BR" sz="2000" dirty="0"/>
          </a:p>
        </p:txBody>
      </p:sp>
    </p:spTree>
    <p:extLst>
      <p:ext uri="{BB962C8B-B14F-4D97-AF65-F5344CB8AC3E}">
        <p14:creationId xmlns:p14="http://schemas.microsoft.com/office/powerpoint/2010/main" xmlns="" val="47177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a:t>
            </a:r>
            <a:r>
              <a:rPr lang="pt-BR" sz="4800" b="1" u="none" dirty="0">
                <a:solidFill>
                  <a:srgbClr val="FFFFFF"/>
                </a:solidFill>
                <a:latin typeface="Century Gothic" pitchFamily="34" charset="0"/>
                <a:ea typeface="Times New Roman" pitchFamily="18" charset="0"/>
                <a:cs typeface="Arial" pitchFamily="34" charset="0"/>
              </a:rPr>
              <a:t>em </a:t>
            </a:r>
            <a:r>
              <a:rPr lang="pt-BR" sz="4800" b="1" u="none" dirty="0" smtClean="0">
                <a:solidFill>
                  <a:srgbClr val="FFFFFF"/>
                </a:solidFill>
                <a:latin typeface="Century Gothic" pitchFamily="34" charset="0"/>
                <a:ea typeface="Times New Roman" pitchFamily="18" charset="0"/>
                <a:cs typeface="Arial" pitchFamily="34" charset="0"/>
              </a:rPr>
              <a:t>Amapá</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28329" y="1984191"/>
            <a:ext cx="4112023"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u="none" dirty="0" smtClean="0">
                <a:solidFill>
                  <a:srgbClr val="137292"/>
                </a:solidFill>
                <a:latin typeface="Century Gothic" pitchFamily="34" charset="0"/>
                <a:ea typeface="+mn-ea"/>
                <a:cs typeface="+mn-cs"/>
                <a:sym typeface="Gill Sans" pitchFamily="34" charset="0"/>
              </a:rPr>
              <a:t>8 </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7</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60%</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 </a:t>
            </a:r>
            <a:r>
              <a:rPr lang="pt-BR" sz="2400" b="1" dirty="0" smtClean="0">
                <a:solidFill>
                  <a:srgbClr val="137292"/>
                </a:solidFill>
                <a:latin typeface="Century Gothic" pitchFamily="34" charset="0"/>
                <a:sym typeface="Gill Sans" pitchFamily="34" charset="0"/>
              </a:rPr>
              <a:t>+ </a:t>
            </a:r>
            <a:r>
              <a:rPr lang="pt-BR" sz="2400" b="1" u="none" dirty="0" smtClean="0">
                <a:solidFill>
                  <a:srgbClr val="137292"/>
                </a:solidFill>
                <a:latin typeface="Century Gothic" pitchFamily="34" charset="0"/>
                <a:sym typeface="Gill Sans" pitchFamily="34" charset="0"/>
              </a:rPr>
              <a:t>500 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+33 milhões</a:t>
            </a:r>
          </a:p>
        </p:txBody>
      </p:sp>
      <p:pic>
        <p:nvPicPr>
          <p:cNvPr id="73" name="Imagem 1"/>
          <p:cNvPicPr>
            <a:picLocks noChangeAspect="1"/>
          </p:cNvPicPr>
          <p:nvPr/>
        </p:nvPicPr>
        <p:blipFill>
          <a:blip r:embed="rId4" cstate="print"/>
          <a:srcRect l="4286" t="27879" r="76492" b="44936"/>
          <a:stretch>
            <a:fillRect/>
          </a:stretch>
        </p:blipFill>
        <p:spPr bwMode="auto">
          <a:xfrm>
            <a:off x="-389257" y="5013176"/>
            <a:ext cx="3017041" cy="2304256"/>
          </a:xfrm>
          <a:prstGeom prst="rect">
            <a:avLst/>
          </a:prstGeom>
          <a:noFill/>
          <a:ln w="9525">
            <a:noFill/>
            <a:miter lim="800000"/>
            <a:headEnd/>
            <a:tailEnd/>
          </a:ln>
        </p:spPr>
      </p:pic>
      <p:sp>
        <p:nvSpPr>
          <p:cNvPr id="74" name="CaixaDeTexto 73"/>
          <p:cNvSpPr txBox="1"/>
          <p:nvPr/>
        </p:nvSpPr>
        <p:spPr>
          <a:xfrm>
            <a:off x="35496" y="5661248"/>
            <a:ext cx="2232247"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R$ 7,532 milhões</a:t>
            </a:r>
            <a:r>
              <a:rPr lang="pt-BR" sz="2000" dirty="0" smtClean="0">
                <a:solidFill>
                  <a:srgbClr val="032936"/>
                </a:solidFill>
                <a:latin typeface="Century Gothic" pitchFamily="34" charset="0"/>
                <a:sym typeface="Gill Sans"/>
              </a:rPr>
              <a:t> Investimento (2012)</a:t>
            </a:r>
            <a:endParaRPr lang="pt-BR" sz="2000" b="1" dirty="0" smtClean="0">
              <a:solidFill>
                <a:srgbClr val="137292"/>
              </a:solidFill>
              <a:latin typeface="Century Gothic" pitchFamily="34" charset="0"/>
              <a:sym typeface="Gill Sans"/>
            </a:endParaRPr>
          </a:p>
        </p:txBody>
      </p:sp>
      <p:sp>
        <p:nvSpPr>
          <p:cNvPr id="75" name="CaixaDeTexto 74"/>
          <p:cNvSpPr txBox="1"/>
          <p:nvPr/>
        </p:nvSpPr>
        <p:spPr>
          <a:xfrm>
            <a:off x="4392488" y="4581128"/>
            <a:ext cx="4644008" cy="1900520"/>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 1 loja própria</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a:t>
            </a:r>
            <a:r>
              <a:rPr lang="pt-BR" sz="2000" b="1" dirty="0" smtClean="0">
                <a:solidFill>
                  <a:srgbClr val="137292"/>
                </a:solidFill>
                <a:latin typeface="+mn-lt"/>
                <a:sym typeface="Gill Sans"/>
              </a:rPr>
              <a:t> 2.921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a:t>
            </a:r>
            <a:r>
              <a:rPr lang="pt-BR" sz="2000" dirty="0" smtClean="0">
                <a:latin typeface="+mn-lt"/>
                <a:sym typeface="Gill Sans"/>
              </a:rPr>
              <a:t>) – </a:t>
            </a:r>
            <a:r>
              <a:rPr lang="pt-BR" sz="2000" b="1" dirty="0" smtClean="0">
                <a:solidFill>
                  <a:srgbClr val="137292"/>
                </a:solidFill>
                <a:latin typeface="+mn-lt"/>
                <a:sym typeface="Gill Sans"/>
              </a:rPr>
              <a:t>43</a:t>
            </a:r>
          </a:p>
          <a:p>
            <a:pPr marL="177800" indent="-177800">
              <a:lnSpc>
                <a:spcPct val="150000"/>
              </a:lnSpc>
              <a:spcAft>
                <a:spcPts val="300"/>
              </a:spcAft>
              <a:buClr>
                <a:srgbClr val="137292"/>
              </a:buClr>
              <a:buFont typeface="Arial" pitchFamily="34" charset="0"/>
              <a:buChar char="•"/>
            </a:pPr>
            <a:r>
              <a:rPr lang="pt-BR" sz="2000" dirty="0" smtClean="0">
                <a:solidFill>
                  <a:srgbClr val="262626"/>
                </a:solidFill>
                <a:latin typeface="+mn-lt"/>
                <a:sym typeface="Gill Sans"/>
              </a:rPr>
              <a:t>Sites instalados</a:t>
            </a:r>
            <a:r>
              <a:rPr lang="pt-BR" sz="2000" b="1" dirty="0" smtClean="0">
                <a:latin typeface="+mn-lt"/>
                <a:sym typeface="Gill Sans"/>
              </a:rPr>
              <a:t> </a:t>
            </a:r>
            <a:r>
              <a:rPr lang="pt-BR" sz="2000" dirty="0" smtClean="0">
                <a:latin typeface="+mn-lt"/>
                <a:sym typeface="Gill Sans"/>
              </a:rPr>
              <a:t>– </a:t>
            </a:r>
            <a:r>
              <a:rPr lang="pt-BR" sz="2000" b="1" dirty="0" smtClean="0">
                <a:solidFill>
                  <a:srgbClr val="137292"/>
                </a:solidFill>
                <a:latin typeface="+mn-lt"/>
                <a:sym typeface="Gill Sans"/>
              </a:rPr>
              <a:t>44</a:t>
            </a:r>
            <a:endParaRPr lang="pt-BR" sz="2000" dirty="0">
              <a:latin typeface="+mn-lt"/>
            </a:endParaRPr>
          </a:p>
        </p:txBody>
      </p:sp>
    </p:spTree>
    <p:extLst>
      <p:ext uri="{BB962C8B-B14F-4D97-AF65-F5344CB8AC3E}">
        <p14:creationId xmlns:p14="http://schemas.microsoft.com/office/powerpoint/2010/main" xmlns=""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down)">
                                      <p:cBhvr>
                                        <p:cTn id="3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2013 – AP</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73883" y="1593230"/>
            <a:ext cx="5436096" cy="4793620"/>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2400" b="1" u="none" dirty="0" smtClean="0">
                <a:solidFill>
                  <a:srgbClr val="137292"/>
                </a:solidFill>
                <a:latin typeface="Century Gothic" pitchFamily="34" charset="0"/>
                <a:sym typeface="Gill Sans" pitchFamily="34" charset="0"/>
              </a:rPr>
              <a:t> </a:t>
            </a:r>
            <a:r>
              <a:rPr lang="pt-BR" sz="2400"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sz="2400" dirty="0">
                <a:solidFill>
                  <a:srgbClr val="032936"/>
                </a:solidFill>
                <a:latin typeface="Century Gothic" pitchFamily="34" charset="0"/>
                <a:sym typeface="Gill Sans" pitchFamily="34" charset="0"/>
              </a:rPr>
              <a:t>5</a:t>
            </a:r>
            <a:r>
              <a:rPr lang="pt-BR" sz="2400" dirty="0" smtClean="0">
                <a:solidFill>
                  <a:srgbClr val="032936"/>
                </a:solidFill>
                <a:latin typeface="Century Gothic" pitchFamily="34" charset="0"/>
                <a:sym typeface="Gill Sans" pitchFamily="34" charset="0"/>
              </a:rPr>
              <a:t> novos </a:t>
            </a:r>
            <a:r>
              <a:rPr lang="pt-BR" sz="2400" dirty="0">
                <a:solidFill>
                  <a:srgbClr val="032936"/>
                </a:solidFill>
                <a:latin typeface="Century Gothic" pitchFamily="34" charset="0"/>
                <a:sym typeface="Gill Sans" pitchFamily="34" charset="0"/>
              </a:rPr>
              <a:t>sites e </a:t>
            </a:r>
            <a:r>
              <a:rPr lang="pt-BR" sz="2400" dirty="0" smtClean="0">
                <a:solidFill>
                  <a:srgbClr val="032936"/>
                </a:solidFill>
                <a:latin typeface="Century Gothic" pitchFamily="34" charset="0"/>
                <a:sym typeface="Gill Sans" pitchFamily="34" charset="0"/>
              </a:rPr>
              <a:t>17 </a:t>
            </a:r>
            <a:r>
              <a:rPr lang="pt-BR" sz="2400" dirty="0">
                <a:solidFill>
                  <a:srgbClr val="032936"/>
                </a:solidFill>
                <a:latin typeface="Century Gothic" pitchFamily="34" charset="0"/>
                <a:sym typeface="Gill Sans" pitchFamily="34" charset="0"/>
              </a:rPr>
              <a:t>novas portadoras nos municípios de </a:t>
            </a:r>
            <a:r>
              <a:rPr lang="pt-BR" sz="2400" dirty="0" smtClean="0">
                <a:solidFill>
                  <a:srgbClr val="032936"/>
                </a:solidFill>
                <a:latin typeface="Century Gothic" pitchFamily="34" charset="0"/>
                <a:sym typeface="Gill Sans" pitchFamily="34" charset="0"/>
              </a:rPr>
              <a:t>Macapá, Santana, Laranjal do Jari e Porto Grande.</a:t>
            </a:r>
          </a:p>
          <a:p>
            <a:pPr algn="just">
              <a:spcAft>
                <a:spcPts val="300"/>
              </a:spcAft>
              <a:buClr>
                <a:srgbClr val="137292"/>
              </a:buClr>
              <a:defRPr/>
            </a:pPr>
            <a:endParaRPr lang="pt-BR" sz="2400" b="1" u="none" dirty="0" smtClean="0">
              <a:solidFill>
                <a:srgbClr val="032936"/>
              </a:solidFill>
              <a:latin typeface="Century Gothic" pitchFamily="34" charset="0"/>
              <a:sym typeface="Gill Sans" pitchFamily="34" charset="0"/>
            </a:endParaRPr>
          </a:p>
          <a:p>
            <a:pPr algn="just">
              <a:spcAft>
                <a:spcPts val="300"/>
              </a:spcAft>
              <a:buClr>
                <a:srgbClr val="137292"/>
              </a:buClr>
              <a:defRPr/>
            </a:pPr>
            <a:r>
              <a:rPr lang="pt-BR" sz="2400" b="1" dirty="0" smtClean="0">
                <a:solidFill>
                  <a:srgbClr val="137292"/>
                </a:solidFill>
                <a:latin typeface="Century Gothic" pitchFamily="34" charset="0"/>
                <a:sym typeface="Gill Sans" pitchFamily="34" charset="0"/>
              </a:rPr>
              <a:t>Implantação e Ativação da Fibra Ótica (LT Manaus-Macapá) </a:t>
            </a:r>
          </a:p>
          <a:p>
            <a:pPr algn="just">
              <a:spcAft>
                <a:spcPts val="300"/>
              </a:spcAft>
              <a:buClr>
                <a:srgbClr val="137292"/>
              </a:buClr>
              <a:defRPr/>
            </a:pPr>
            <a:endParaRPr lang="pt-BR" sz="2400" b="1" dirty="0" smtClean="0">
              <a:solidFill>
                <a:srgbClr val="137292"/>
              </a:solidFill>
              <a:latin typeface="Century Gothic" pitchFamily="34" charset="0"/>
              <a:sym typeface="Gill Sans" pitchFamily="34" charset="0"/>
            </a:endParaRPr>
          </a:p>
          <a:p>
            <a:pPr algn="just">
              <a:spcAft>
                <a:spcPts val="300"/>
              </a:spcAft>
              <a:buClr>
                <a:srgbClr val="137292"/>
              </a:buClr>
              <a:defRPr/>
            </a:pPr>
            <a:r>
              <a:rPr lang="pt-BR" sz="2400" b="1" dirty="0" smtClean="0">
                <a:solidFill>
                  <a:srgbClr val="137292"/>
                </a:solidFill>
                <a:latin typeface="Century Gothic" pitchFamily="34" charset="0"/>
                <a:sym typeface="Gill Sans" pitchFamily="34" charset="0"/>
              </a:rPr>
              <a:t> Ativação 4G - Macapá </a:t>
            </a:r>
          </a:p>
          <a:p>
            <a:pPr algn="just">
              <a:spcAft>
                <a:spcPts val="300"/>
              </a:spcAft>
              <a:buClr>
                <a:srgbClr val="137292"/>
              </a:buClr>
              <a:defRPr/>
            </a:pPr>
            <a:endParaRPr lang="pt-BR" sz="2400" b="1" dirty="0" smtClean="0">
              <a:solidFill>
                <a:srgbClr val="137292"/>
              </a:solidFill>
              <a:latin typeface="Century Gothic" pitchFamily="34" charset="0"/>
              <a:sym typeface="Gill Sans" pitchFamily="34" charset="0"/>
            </a:endParaRPr>
          </a:p>
          <a:p>
            <a:pPr algn="just">
              <a:spcAft>
                <a:spcPts val="300"/>
              </a:spcAft>
              <a:buClr>
                <a:srgbClr val="137292"/>
              </a:buClr>
              <a:defRPr/>
            </a:pPr>
            <a:endParaRPr lang="pt-BR" sz="2400" b="1" u="none" dirty="0" smtClean="0">
              <a:solidFill>
                <a:srgbClr val="137292"/>
              </a:solidFill>
              <a:latin typeface="Century Gothic" pitchFamily="34" charset="0"/>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02"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5"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9"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7"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2"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3"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0"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3" name="Imagem 1"/>
          <p:cNvPicPr>
            <a:picLocks noChangeAspect="1"/>
          </p:cNvPicPr>
          <p:nvPr/>
        </p:nvPicPr>
        <p:blipFill>
          <a:blip r:embed="rId4" cstate="print"/>
          <a:srcRect l="4286" t="27879" r="76492" b="44936"/>
          <a:stretch>
            <a:fillRect/>
          </a:stretch>
        </p:blipFill>
        <p:spPr bwMode="auto">
          <a:xfrm>
            <a:off x="-389257" y="5013176"/>
            <a:ext cx="3017041" cy="2304256"/>
          </a:xfrm>
          <a:prstGeom prst="rect">
            <a:avLst/>
          </a:prstGeom>
          <a:noFill/>
          <a:ln w="9525">
            <a:noFill/>
            <a:miter lim="800000"/>
            <a:headEnd/>
            <a:tailEnd/>
          </a:ln>
        </p:spPr>
      </p:pic>
      <p:sp>
        <p:nvSpPr>
          <p:cNvPr id="184" name="CaixaDeTexto 183"/>
          <p:cNvSpPr txBox="1"/>
          <p:nvPr/>
        </p:nvSpPr>
        <p:spPr>
          <a:xfrm>
            <a:off x="35496" y="5661248"/>
            <a:ext cx="2232247"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R$ 7,532 milhões</a:t>
            </a:r>
            <a:r>
              <a:rPr lang="pt-BR" sz="2000" dirty="0" smtClean="0">
                <a:solidFill>
                  <a:srgbClr val="032936"/>
                </a:solidFill>
                <a:latin typeface="Century Gothic" pitchFamily="34" charset="0"/>
                <a:sym typeface="Gill Sans"/>
              </a:rPr>
              <a:t> 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p14="http://schemas.microsoft.com/office/powerpoint/2010/main" xmlns="" val="2876771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a:t>
            </a:r>
            <a:r>
              <a:rPr lang="pt-BR" sz="4800" b="1" u="none" dirty="0" smtClean="0">
                <a:solidFill>
                  <a:schemeClr val="bg1"/>
                </a:solidFill>
                <a:latin typeface="Century Gothic" pitchFamily="34" charset="0"/>
                <a:ea typeface="Times New Roman" pitchFamily="18" charset="0"/>
                <a:cs typeface="Arial" pitchFamily="34" charset="0"/>
              </a:rPr>
              <a:t>Vivo</a:t>
            </a:r>
            <a:r>
              <a:rPr lang="pt-BR" sz="4800" b="1" u="none" dirty="0" smtClean="0">
                <a:solidFill>
                  <a:srgbClr val="FFFFFF"/>
                </a:solidFill>
                <a:latin typeface="Century Gothic" pitchFamily="34" charset="0"/>
                <a:ea typeface="Times New Roman" pitchFamily="18" charset="0"/>
                <a:cs typeface="Arial" pitchFamily="34" charset="0"/>
              </a:rPr>
              <a:t> </a:t>
            </a:r>
            <a:r>
              <a:rPr lang="pt-BR" sz="4800" b="1" u="none" dirty="0">
                <a:solidFill>
                  <a:srgbClr val="FFFFFF"/>
                </a:solidFill>
                <a:latin typeface="Century Gothic" pitchFamily="34" charset="0"/>
                <a:ea typeface="Times New Roman" pitchFamily="18" charset="0"/>
                <a:cs typeface="Arial" pitchFamily="34" charset="0"/>
              </a:rPr>
              <a:t>em </a:t>
            </a:r>
            <a:r>
              <a:rPr lang="pt-BR" sz="4800" b="1" dirty="0" smtClean="0">
                <a:solidFill>
                  <a:srgbClr val="FFFFFF"/>
                </a:solidFill>
                <a:latin typeface="Century Gothic" pitchFamily="34" charset="0"/>
                <a:ea typeface="Times New Roman" pitchFamily="18" charset="0"/>
                <a:cs typeface="Arial" pitchFamily="34" charset="0"/>
              </a:rPr>
              <a:t>Acre</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541767" y="1903989"/>
            <a:ext cx="4198585"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u="none" dirty="0" smtClean="0">
                <a:solidFill>
                  <a:srgbClr val="137292"/>
                </a:solidFill>
                <a:latin typeface="Century Gothic" pitchFamily="34" charset="0"/>
                <a:ea typeface="+mn-ea"/>
                <a:cs typeface="+mn-cs"/>
                <a:sym typeface="Gill Sans" pitchFamily="34" charset="0"/>
              </a:rPr>
              <a:t>17</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5</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61%%</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a:t>
            </a:r>
            <a:r>
              <a:rPr lang="pt-BR" sz="2400" b="1" dirty="0" smtClean="0">
                <a:solidFill>
                  <a:srgbClr val="137292"/>
                </a:solidFill>
                <a:latin typeface="Century Gothic" pitchFamily="34" charset="0"/>
                <a:sym typeface="Gill Sans" pitchFamily="34" charset="0"/>
              </a:rPr>
              <a:t>+ </a:t>
            </a:r>
            <a:r>
              <a:rPr lang="pt-BR" sz="2400" b="1" u="none" dirty="0" smtClean="0">
                <a:solidFill>
                  <a:srgbClr val="137292"/>
                </a:solidFill>
                <a:latin typeface="Century Gothic" pitchFamily="34" charset="0"/>
                <a:sym typeface="Gill Sans" pitchFamily="34" charset="0"/>
              </a:rPr>
              <a:t>500 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+ 29 milhões</a:t>
            </a:r>
          </a:p>
        </p:txBody>
      </p:sp>
      <p:pic>
        <p:nvPicPr>
          <p:cNvPr id="73" name="Imagem 1"/>
          <p:cNvPicPr>
            <a:picLocks noChangeAspect="1"/>
          </p:cNvPicPr>
          <p:nvPr/>
        </p:nvPicPr>
        <p:blipFill>
          <a:blip r:embed="rId4" cstate="print"/>
          <a:srcRect l="4286" t="27879" r="76492" b="44936"/>
          <a:stretch>
            <a:fillRect/>
          </a:stretch>
        </p:blipFill>
        <p:spPr bwMode="auto">
          <a:xfrm>
            <a:off x="-612576" y="5012953"/>
            <a:ext cx="3312368" cy="2376487"/>
          </a:xfrm>
          <a:prstGeom prst="rect">
            <a:avLst/>
          </a:prstGeom>
          <a:noFill/>
          <a:ln w="9525">
            <a:noFill/>
            <a:miter lim="800000"/>
            <a:headEnd/>
            <a:tailEnd/>
          </a:ln>
        </p:spPr>
      </p:pic>
      <p:sp>
        <p:nvSpPr>
          <p:cNvPr id="74" name="CaixaDeTexto 73"/>
          <p:cNvSpPr txBox="1"/>
          <p:nvPr/>
        </p:nvSpPr>
        <p:spPr>
          <a:xfrm>
            <a:off x="-108520" y="5653697"/>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R$ 6,838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5" name="CaixaDeTexto 74"/>
          <p:cNvSpPr txBox="1"/>
          <p:nvPr/>
        </p:nvSpPr>
        <p:spPr>
          <a:xfrm>
            <a:off x="4211960" y="4509120"/>
            <a:ext cx="4824536" cy="1400383"/>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1 loja própria</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 </a:t>
            </a:r>
            <a:r>
              <a:rPr lang="pt-BR" sz="2000" b="1" dirty="0" smtClean="0">
                <a:solidFill>
                  <a:srgbClr val="137292"/>
                </a:solidFill>
                <a:sym typeface="Gill Sans"/>
              </a:rPr>
              <a:t>2.921 mil</a:t>
            </a:r>
            <a:endParaRPr lang="pt-BR" sz="2000" b="1" dirty="0" smtClean="0">
              <a:solidFill>
                <a:srgbClr val="137292"/>
              </a:solidFill>
              <a:latin typeface="+mn-lt"/>
              <a:sym typeface="Gill Sans"/>
            </a:endParaRP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 – </a:t>
            </a:r>
            <a:r>
              <a:rPr lang="pt-BR" sz="2000" b="1" dirty="0" smtClean="0">
                <a:solidFill>
                  <a:srgbClr val="137292"/>
                </a:solidFill>
                <a:latin typeface="+mn-lt"/>
                <a:sym typeface="Gill Sans"/>
              </a:rPr>
              <a:t>19</a:t>
            </a:r>
          </a:p>
        </p:txBody>
      </p:sp>
    </p:spTree>
    <p:extLst>
      <p:ext uri="{BB962C8B-B14F-4D97-AF65-F5344CB8AC3E}">
        <p14:creationId xmlns:p14="http://schemas.microsoft.com/office/powerpoint/2010/main" xmlns=""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down)">
                                      <p:cBhvr>
                                        <p:cTn id="3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2012/2013 – AC</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73883" y="1549330"/>
            <a:ext cx="5436096" cy="5424562"/>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Implantação e Ampliação cobertura 3G realizada</a:t>
            </a:r>
          </a:p>
          <a:p>
            <a:pPr>
              <a:spcAft>
                <a:spcPts val="300"/>
              </a:spcAft>
              <a:buClr>
                <a:srgbClr val="137292"/>
              </a:buClr>
              <a:defRPr/>
            </a:pPr>
            <a:r>
              <a:rPr lang="pt-BR" u="none" dirty="0" smtClean="0">
                <a:solidFill>
                  <a:srgbClr val="032936"/>
                </a:solidFill>
                <a:latin typeface="Century Gothic" pitchFamily="34" charset="0"/>
                <a:sym typeface="Gill Sans" pitchFamily="34" charset="0"/>
              </a:rPr>
              <a:t>Atendimento a Vila do INCRA</a:t>
            </a:r>
          </a:p>
          <a:p>
            <a:pPr>
              <a:spcAft>
                <a:spcPts val="300"/>
              </a:spcAft>
              <a:buClr>
                <a:srgbClr val="137292"/>
              </a:buClr>
              <a:defRPr/>
            </a:pPr>
            <a:endParaRPr lang="pt-BR" b="1" u="none" dirty="0">
              <a:solidFill>
                <a:srgbClr val="FF0000"/>
              </a:solidFill>
              <a:latin typeface="Century Gothic" pitchFamily="34" charset="0"/>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 </a:t>
            </a:r>
            <a:r>
              <a:rPr lang="pt-BR" b="1" u="none" dirty="0">
                <a:solidFill>
                  <a:srgbClr val="137292"/>
                </a:solidFill>
                <a:latin typeface="Century Gothic" pitchFamily="34" charset="0"/>
                <a:sym typeface="Gill Sans" pitchFamily="34" charset="0"/>
              </a:rPr>
              <a:t>Ampliação capacidade 3G </a:t>
            </a:r>
          </a:p>
          <a:p>
            <a:pPr lvl="0">
              <a:spcAft>
                <a:spcPts val="300"/>
              </a:spcAft>
              <a:buClr>
                <a:srgbClr val="137292"/>
              </a:buClr>
              <a:defRPr/>
            </a:pPr>
            <a:r>
              <a:rPr lang="pt-BR" dirty="0" smtClean="0">
                <a:solidFill>
                  <a:srgbClr val="032936"/>
                </a:solidFill>
                <a:latin typeface="Century Gothic" pitchFamily="34" charset="0"/>
                <a:sym typeface="Gill Sans" pitchFamily="34" charset="0"/>
              </a:rPr>
              <a:t>Projeto Capacidade 2013</a:t>
            </a:r>
            <a:r>
              <a:rPr lang="pt-BR" u="none" dirty="0" smtClean="0">
                <a:solidFill>
                  <a:srgbClr val="032936"/>
                </a:solidFill>
                <a:latin typeface="Century Gothic" pitchFamily="34" charset="0"/>
                <a:sym typeface="Gill Sans" pitchFamily="34" charset="0"/>
              </a:rPr>
              <a:t>: </a:t>
            </a:r>
          </a:p>
          <a:p>
            <a:pPr marL="285750" lvl="0" indent="-285750">
              <a:spcAft>
                <a:spcPts val="300"/>
              </a:spcAft>
              <a:buClr>
                <a:srgbClr val="137292"/>
              </a:buClr>
              <a:buFont typeface="Wingdings" panose="05000000000000000000" pitchFamily="2" charset="2"/>
              <a:buChar char="ü"/>
              <a:defRPr/>
            </a:pPr>
            <a:r>
              <a:rPr lang="pt-BR" u="none" dirty="0" smtClean="0">
                <a:solidFill>
                  <a:srgbClr val="032936"/>
                </a:solidFill>
                <a:latin typeface="Century Gothic" pitchFamily="34" charset="0"/>
                <a:sym typeface="Gill Sans" pitchFamily="34" charset="0"/>
              </a:rPr>
              <a:t>ampliação de portadoras em 13 sites (8 em Rio Branco, 3 em Cruzeiro do Sul,  Senador Guiomard e Mâncio Lima); </a:t>
            </a:r>
          </a:p>
          <a:p>
            <a:pPr marL="285750" lvl="0" indent="-285750">
              <a:spcAft>
                <a:spcPts val="300"/>
              </a:spcAft>
              <a:buClr>
                <a:srgbClr val="137292"/>
              </a:buClr>
              <a:buFont typeface="Wingdings" panose="05000000000000000000" pitchFamily="2" charset="2"/>
              <a:buChar char="ü"/>
              <a:defRPr/>
            </a:pPr>
            <a:r>
              <a:rPr lang="pt-BR" u="none" dirty="0" smtClean="0">
                <a:solidFill>
                  <a:srgbClr val="032936"/>
                </a:solidFill>
                <a:latin typeface="Century Gothic" pitchFamily="34" charset="0"/>
                <a:sym typeface="Gill Sans" pitchFamily="34" charset="0"/>
              </a:rPr>
              <a:t>2 novos sites (um em Cruzeiro do Sul e outro em Rio Branco); </a:t>
            </a:r>
          </a:p>
          <a:p>
            <a:pPr marL="285750" lvl="0" indent="-285750">
              <a:spcAft>
                <a:spcPts val="300"/>
              </a:spcAft>
              <a:buClr>
                <a:srgbClr val="137292"/>
              </a:buClr>
              <a:buFont typeface="Wingdings" panose="05000000000000000000" pitchFamily="2" charset="2"/>
              <a:buChar char="ü"/>
              <a:defRPr/>
            </a:pPr>
            <a:r>
              <a:rPr lang="pt-BR" dirty="0" smtClean="0">
                <a:solidFill>
                  <a:srgbClr val="032936"/>
                </a:solidFill>
                <a:latin typeface="Century Gothic" pitchFamily="34" charset="0"/>
                <a:sym typeface="Gill Sans" pitchFamily="34" charset="0"/>
              </a:rPr>
              <a:t>Projeto 300K</a:t>
            </a:r>
            <a:r>
              <a:rPr lang="pt-BR" u="none" dirty="0" smtClean="0">
                <a:solidFill>
                  <a:srgbClr val="032936"/>
                </a:solidFill>
                <a:latin typeface="Century Gothic" pitchFamily="34" charset="0"/>
                <a:sym typeface="Gill Sans" pitchFamily="34" charset="0"/>
              </a:rPr>
              <a:t>: ampliação de Portadora em 14 sites de Rio Branco e implantação de mais dois sites  na área central de Rio Branco</a:t>
            </a:r>
            <a:r>
              <a:rPr lang="pt-BR" u="none" dirty="0" smtClean="0">
                <a:solidFill>
                  <a:srgbClr val="FF0000"/>
                </a:solidFill>
                <a:latin typeface="Century Gothic" pitchFamily="34" charset="0"/>
                <a:sym typeface="Gill Sans" pitchFamily="34" charset="0"/>
              </a:rPr>
              <a:t>.</a:t>
            </a: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Voz: ampliação da capacidade com1800 MHz - </a:t>
            </a:r>
            <a:r>
              <a:rPr lang="pt-BR" u="none" dirty="0" smtClean="0">
                <a:solidFill>
                  <a:srgbClr val="032936"/>
                </a:solidFill>
                <a:latin typeface="Century Gothic" pitchFamily="34" charset="0"/>
                <a:ea typeface="+mn-ea"/>
                <a:cs typeface="+mn-cs"/>
                <a:sym typeface="Gill Sans" pitchFamily="34" charset="0"/>
              </a:rPr>
              <a:t>17 municípios</a:t>
            </a:r>
          </a:p>
          <a:p>
            <a:pPr marL="177800" indent="-177800">
              <a:spcAft>
                <a:spcPts val="300"/>
              </a:spcAft>
              <a:buClr>
                <a:srgbClr val="137292"/>
              </a:buClr>
              <a:defRPr/>
            </a:pPr>
            <a:endParaRPr lang="pt-BR" u="none" dirty="0" smtClean="0">
              <a:solidFill>
                <a:srgbClr val="032936"/>
              </a:solidFill>
              <a:latin typeface="Century Gothic" pitchFamily="34" charset="0"/>
              <a:ea typeface="+mn-ea"/>
              <a:cs typeface="+mn-cs"/>
              <a:sym typeface="Gill Sans" pitchFamily="34" charset="0"/>
            </a:endParaRPr>
          </a:p>
        </p:txBody>
      </p:sp>
      <p:pic>
        <p:nvPicPr>
          <p:cNvPr id="72" name="Imagem 1"/>
          <p:cNvPicPr>
            <a:picLocks noChangeAspect="1"/>
          </p:cNvPicPr>
          <p:nvPr/>
        </p:nvPicPr>
        <p:blipFill>
          <a:blip r:embed="rId4" cstate="print"/>
          <a:srcRect l="4286" t="27879" r="76492" b="44936"/>
          <a:stretch>
            <a:fillRect/>
          </a:stretch>
        </p:blipFill>
        <p:spPr bwMode="auto">
          <a:xfrm>
            <a:off x="-612576" y="5012953"/>
            <a:ext cx="3312368" cy="2376487"/>
          </a:xfrm>
          <a:prstGeom prst="rect">
            <a:avLst/>
          </a:prstGeom>
          <a:noFill/>
          <a:ln w="9525">
            <a:noFill/>
            <a:miter lim="800000"/>
            <a:headEnd/>
            <a:tailEnd/>
          </a:ln>
        </p:spPr>
      </p:pic>
      <p:sp>
        <p:nvSpPr>
          <p:cNvPr id="129" name="CaixaDeTexto 128"/>
          <p:cNvSpPr txBox="1"/>
          <p:nvPr/>
        </p:nvSpPr>
        <p:spPr>
          <a:xfrm>
            <a:off x="-108520" y="5653697"/>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R$ 6,838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grpSp>
        <p:nvGrpSpPr>
          <p:cNvPr id="130" name="Group 117"/>
          <p:cNvGrpSpPr>
            <a:grpSpLocks/>
          </p:cNvGrpSpPr>
          <p:nvPr/>
        </p:nvGrpSpPr>
        <p:grpSpPr bwMode="auto">
          <a:xfrm>
            <a:off x="35496" y="2132856"/>
            <a:ext cx="3460752" cy="3225790"/>
            <a:chOff x="839" y="243"/>
            <a:chExt cx="4021" cy="3748"/>
          </a:xfrm>
          <a:solidFill>
            <a:srgbClr val="137292"/>
          </a:solidFill>
        </p:grpSpPr>
        <p:sp>
          <p:nvSpPr>
            <p:cNvPr id="131"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7"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61"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2"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3"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4"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5"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0"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4"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3"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4"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5"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6"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Tree>
    <p:extLst>
      <p:ext uri="{BB962C8B-B14F-4D97-AF65-F5344CB8AC3E}">
        <p14:creationId xmlns:p14="http://schemas.microsoft.com/office/powerpoint/2010/main" xmlns="" val="409937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em Pará</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56674" y="1903989"/>
            <a:ext cx="4371710"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dirty="0" smtClean="0">
                <a:solidFill>
                  <a:srgbClr val="137292"/>
                </a:solidFill>
                <a:latin typeface="Century Gothic" pitchFamily="34" charset="0"/>
                <a:sym typeface="Gill Sans" pitchFamily="34" charset="0"/>
              </a:rPr>
              <a:t>106</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dirty="0" smtClean="0">
                <a:solidFill>
                  <a:srgbClr val="137292"/>
                </a:solidFill>
                <a:latin typeface="Century Gothic" pitchFamily="34" charset="0"/>
                <a:sym typeface="Gill Sans" pitchFamily="34" charset="0"/>
              </a:rPr>
              <a:t>93</a:t>
            </a:r>
            <a:endParaRPr lang="pt-BR" sz="2400" b="1" u="none" dirty="0" smtClean="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36%</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a:t>
            </a:r>
            <a:r>
              <a:rPr lang="pt-BR" sz="2400" b="1" dirty="0" smtClean="0">
                <a:solidFill>
                  <a:srgbClr val="137292"/>
                </a:solidFill>
                <a:latin typeface="Century Gothic" pitchFamily="34" charset="0"/>
                <a:sym typeface="Gill Sans" pitchFamily="34" charset="0"/>
              </a:rPr>
              <a:t>+ </a:t>
            </a:r>
            <a:r>
              <a:rPr lang="pt-BR" sz="2400" b="1" u="none" dirty="0" smtClean="0">
                <a:solidFill>
                  <a:srgbClr val="137292"/>
                </a:solidFill>
                <a:latin typeface="Century Gothic" pitchFamily="34" charset="0"/>
                <a:sym typeface="Gill Sans" pitchFamily="34" charset="0"/>
              </a:rPr>
              <a:t>3,2 milhões</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+225 milhões</a:t>
            </a:r>
          </a:p>
        </p:txBody>
      </p:sp>
      <p:pic>
        <p:nvPicPr>
          <p:cNvPr id="72" name="Imagem 1"/>
          <p:cNvPicPr>
            <a:picLocks noChangeAspect="1"/>
          </p:cNvPicPr>
          <p:nvPr/>
        </p:nvPicPr>
        <p:blipFill>
          <a:blip r:embed="rId4" cstate="print"/>
          <a:srcRect l="4286" t="27879" r="76492" b="44936"/>
          <a:stretch>
            <a:fillRect/>
          </a:stretch>
        </p:blipFill>
        <p:spPr bwMode="auto">
          <a:xfrm>
            <a:off x="-540568" y="5013176"/>
            <a:ext cx="3312368" cy="2376487"/>
          </a:xfrm>
          <a:prstGeom prst="rect">
            <a:avLst/>
          </a:prstGeom>
          <a:noFill/>
          <a:ln w="9525">
            <a:noFill/>
            <a:miter lim="800000"/>
            <a:headEnd/>
            <a:tailEnd/>
          </a:ln>
        </p:spPr>
      </p:pic>
      <p:sp>
        <p:nvSpPr>
          <p:cNvPr id="73" name="CaixaDeTexto 72"/>
          <p:cNvSpPr txBox="1"/>
          <p:nvPr/>
        </p:nvSpPr>
        <p:spPr>
          <a:xfrm>
            <a:off x="-36512"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a:t>
            </a:r>
            <a:r>
              <a:rPr lang="pt-BR" sz="2000" b="1" dirty="0" smtClean="0">
                <a:solidFill>
                  <a:srgbClr val="137292"/>
                </a:solidFill>
                <a:latin typeface="Century Gothic" pitchFamily="34" charset="0"/>
                <a:sym typeface="Gill Sans"/>
              </a:rPr>
              <a:t>62,508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4" name="CaixaDeTexto 73"/>
          <p:cNvSpPr txBox="1"/>
          <p:nvPr/>
        </p:nvSpPr>
        <p:spPr>
          <a:xfrm>
            <a:off x="3923928" y="4293096"/>
            <a:ext cx="4968552" cy="2208297"/>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7 lojas próprias + 1 quiosque</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 </a:t>
            </a:r>
            <a:r>
              <a:rPr lang="pt-BR" sz="2000" b="1" dirty="0" smtClean="0">
                <a:solidFill>
                  <a:srgbClr val="137292"/>
                </a:solidFill>
                <a:latin typeface="+mn-lt"/>
                <a:sym typeface="Gill Sans"/>
              </a:rPr>
              <a:t>20.981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 – </a:t>
            </a:r>
            <a:r>
              <a:rPr lang="pt-BR" sz="2000" b="1" dirty="0" smtClean="0">
                <a:solidFill>
                  <a:srgbClr val="137292"/>
                </a:solidFill>
                <a:latin typeface="+mn-lt"/>
                <a:sym typeface="Gill Sans"/>
              </a:rPr>
              <a:t>396</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Sites instalados – </a:t>
            </a:r>
            <a:r>
              <a:rPr lang="pt-BR" sz="2000" b="1" dirty="0" smtClean="0">
                <a:solidFill>
                  <a:srgbClr val="137292"/>
                </a:solidFill>
                <a:latin typeface="+mn-lt"/>
                <a:sym typeface="Gill Sans"/>
              </a:rPr>
              <a:t>389</a:t>
            </a:r>
          </a:p>
        </p:txBody>
      </p:sp>
    </p:spTree>
    <p:extLst>
      <p:ext uri="{BB962C8B-B14F-4D97-AF65-F5344CB8AC3E}">
        <p14:creationId xmlns:p14="http://schemas.microsoft.com/office/powerpoint/2010/main" xmlns=""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2013 – PA</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2"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73883" y="1549330"/>
            <a:ext cx="5436096" cy="5116785"/>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2000" b="1" u="none" dirty="0" smtClean="0">
                <a:solidFill>
                  <a:srgbClr val="137292"/>
                </a:solidFill>
                <a:latin typeface="Century Gothic" pitchFamily="34" charset="0"/>
                <a:sym typeface="Gill Sans" pitchFamily="34" charset="0"/>
              </a:rPr>
              <a:t> </a:t>
            </a:r>
            <a:r>
              <a:rPr lang="pt-BR" sz="2000"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b="1" dirty="0" smtClean="0">
                <a:solidFill>
                  <a:srgbClr val="137292"/>
                </a:solidFill>
                <a:latin typeface="Century Gothic" pitchFamily="34" charset="0"/>
                <a:sym typeface="Gill Sans" pitchFamily="34" charset="0"/>
              </a:rPr>
              <a:t>70 </a:t>
            </a:r>
            <a:r>
              <a:rPr lang="pt-BR" b="1" dirty="0">
                <a:solidFill>
                  <a:srgbClr val="137292"/>
                </a:solidFill>
                <a:latin typeface="Century Gothic" pitchFamily="34" charset="0"/>
                <a:sym typeface="Gill Sans" pitchFamily="34" charset="0"/>
              </a:rPr>
              <a:t>novos sites e </a:t>
            </a:r>
            <a:r>
              <a:rPr lang="pt-BR" b="1" dirty="0" smtClean="0">
                <a:solidFill>
                  <a:srgbClr val="137292"/>
                </a:solidFill>
                <a:latin typeface="Century Gothic" pitchFamily="34" charset="0"/>
                <a:sym typeface="Gill Sans" pitchFamily="34" charset="0"/>
              </a:rPr>
              <a:t>219 </a:t>
            </a:r>
            <a:r>
              <a:rPr lang="pt-BR" b="1" dirty="0">
                <a:solidFill>
                  <a:srgbClr val="137292"/>
                </a:solidFill>
                <a:latin typeface="Century Gothic" pitchFamily="34" charset="0"/>
                <a:sym typeface="Gill Sans" pitchFamily="34" charset="0"/>
              </a:rPr>
              <a:t>novas portadoras nos </a:t>
            </a:r>
            <a:r>
              <a:rPr lang="pt-BR" b="1" dirty="0" smtClean="0">
                <a:solidFill>
                  <a:srgbClr val="137292"/>
                </a:solidFill>
                <a:latin typeface="Century Gothic" pitchFamily="34" charset="0"/>
                <a:sym typeface="Gill Sans" pitchFamily="34" charset="0"/>
              </a:rPr>
              <a:t>municípios:</a:t>
            </a:r>
          </a:p>
          <a:p>
            <a:pPr algn="just">
              <a:spcAft>
                <a:spcPts val="300"/>
              </a:spcAft>
              <a:buClr>
                <a:srgbClr val="137292"/>
              </a:buClr>
              <a:defRPr/>
            </a:pPr>
            <a:r>
              <a:rPr lang="pt-BR" sz="1400" dirty="0" smtClean="0">
                <a:solidFill>
                  <a:srgbClr val="032936"/>
                </a:solidFill>
                <a:latin typeface="Century Gothic" pitchFamily="34" charset="0"/>
                <a:sym typeface="Gill Sans" pitchFamily="34" charset="0"/>
              </a:rPr>
              <a:t>Belém, Abaetetuba, Água azul do Norte, Alenquer, </a:t>
            </a:r>
            <a:r>
              <a:rPr lang="pt-BR" sz="1400" dirty="0" err="1" smtClean="0">
                <a:solidFill>
                  <a:srgbClr val="032936"/>
                </a:solidFill>
                <a:latin typeface="Century Gothic" pitchFamily="34" charset="0"/>
                <a:sym typeface="Gill Sans" pitchFamily="34" charset="0"/>
              </a:rPr>
              <a:t>Almerim</a:t>
            </a:r>
            <a:r>
              <a:rPr lang="pt-BR" sz="1400" dirty="0" smtClean="0">
                <a:solidFill>
                  <a:srgbClr val="032936"/>
                </a:solidFill>
                <a:latin typeface="Century Gothic" pitchFamily="34" charset="0"/>
                <a:sym typeface="Gill Sans" pitchFamily="34" charset="0"/>
              </a:rPr>
              <a:t>, Altamira, Ananindeua, Bagre, </a:t>
            </a:r>
            <a:r>
              <a:rPr lang="pt-BR" sz="1400" dirty="0" err="1" smtClean="0">
                <a:solidFill>
                  <a:srgbClr val="032936"/>
                </a:solidFill>
                <a:latin typeface="Century Gothic" pitchFamily="34" charset="0"/>
                <a:sym typeface="Gill Sans" pitchFamily="34" charset="0"/>
              </a:rPr>
              <a:t>Barcerena</a:t>
            </a:r>
            <a:r>
              <a:rPr lang="pt-BR" sz="1400" dirty="0" smtClean="0">
                <a:solidFill>
                  <a:srgbClr val="032936"/>
                </a:solidFill>
                <a:latin typeface="Century Gothic" pitchFamily="34" charset="0"/>
                <a:sym typeface="Gill Sans" pitchFamily="34" charset="0"/>
              </a:rPr>
              <a:t>, </a:t>
            </a:r>
            <a:r>
              <a:rPr lang="pt-BR" sz="1400" dirty="0" err="1" smtClean="0">
                <a:solidFill>
                  <a:srgbClr val="032936"/>
                </a:solidFill>
                <a:latin typeface="Century Gothic" pitchFamily="34" charset="0"/>
                <a:sym typeface="Gill Sans" pitchFamily="34" charset="0"/>
              </a:rPr>
              <a:t>Belterra</a:t>
            </a:r>
            <a:r>
              <a:rPr lang="pt-BR" sz="1400" dirty="0" smtClean="0">
                <a:solidFill>
                  <a:srgbClr val="032936"/>
                </a:solidFill>
                <a:latin typeface="Century Gothic" pitchFamily="34" charset="0"/>
                <a:sym typeface="Gill Sans" pitchFamily="34" charset="0"/>
              </a:rPr>
              <a:t>, Bom Jesus do Tocantins, Brasil Novo, Breu Branco, Breves, Cametá, Canaã dos Carajás, Capanema, Capitão Poço, Conceição do </a:t>
            </a:r>
            <a:r>
              <a:rPr lang="pt-BR" sz="1400" dirty="0" err="1" smtClean="0">
                <a:solidFill>
                  <a:srgbClr val="032936"/>
                </a:solidFill>
                <a:latin typeface="Century Gothic" pitchFamily="34" charset="0"/>
                <a:sym typeface="Gill Sans" pitchFamily="34" charset="0"/>
              </a:rPr>
              <a:t>Araguia</a:t>
            </a:r>
            <a:r>
              <a:rPr lang="pt-BR" sz="1400" dirty="0" smtClean="0">
                <a:solidFill>
                  <a:srgbClr val="032936"/>
                </a:solidFill>
                <a:latin typeface="Century Gothic" pitchFamily="34" charset="0"/>
                <a:sym typeface="Gill Sans" pitchFamily="34" charset="0"/>
              </a:rPr>
              <a:t>, </a:t>
            </a:r>
            <a:r>
              <a:rPr lang="pt-BR" sz="1400" dirty="0" err="1" smtClean="0">
                <a:solidFill>
                  <a:srgbClr val="032936"/>
                </a:solidFill>
                <a:latin typeface="Century Gothic" pitchFamily="34" charset="0"/>
                <a:sym typeface="Gill Sans" pitchFamily="34" charset="0"/>
              </a:rPr>
              <a:t>Corcordia</a:t>
            </a:r>
            <a:r>
              <a:rPr lang="pt-BR" sz="1400" dirty="0" smtClean="0">
                <a:solidFill>
                  <a:srgbClr val="032936"/>
                </a:solidFill>
                <a:latin typeface="Century Gothic" pitchFamily="34" charset="0"/>
                <a:sym typeface="Gill Sans" pitchFamily="34" charset="0"/>
              </a:rPr>
              <a:t> do Pará, Curionópolis, </a:t>
            </a:r>
            <a:r>
              <a:rPr lang="pt-BR" sz="1400" dirty="0" err="1" smtClean="0">
                <a:solidFill>
                  <a:srgbClr val="032936"/>
                </a:solidFill>
                <a:latin typeface="Century Gothic" pitchFamily="34" charset="0"/>
                <a:sym typeface="Gill Sans" pitchFamily="34" charset="0"/>
              </a:rPr>
              <a:t>Curalinho</a:t>
            </a:r>
            <a:r>
              <a:rPr lang="pt-BR" sz="1400" dirty="0" smtClean="0">
                <a:solidFill>
                  <a:srgbClr val="032936"/>
                </a:solidFill>
                <a:latin typeface="Century Gothic" pitchFamily="34" charset="0"/>
                <a:sym typeface="Gill Sans" pitchFamily="34" charset="0"/>
              </a:rPr>
              <a:t>, </a:t>
            </a:r>
            <a:r>
              <a:rPr lang="pt-BR" sz="1400" dirty="0" err="1" smtClean="0">
                <a:solidFill>
                  <a:srgbClr val="032936"/>
                </a:solidFill>
                <a:latin typeface="Century Gothic" pitchFamily="34" charset="0"/>
                <a:sym typeface="Gill Sans" pitchFamily="34" charset="0"/>
              </a:rPr>
              <a:t>Curuá</a:t>
            </a:r>
            <a:r>
              <a:rPr lang="pt-BR" sz="1400" dirty="0" smtClean="0">
                <a:solidFill>
                  <a:srgbClr val="032936"/>
                </a:solidFill>
                <a:latin typeface="Century Gothic" pitchFamily="34" charset="0"/>
                <a:sym typeface="Gill Sans" pitchFamily="34" charset="0"/>
              </a:rPr>
              <a:t>, </a:t>
            </a:r>
            <a:r>
              <a:rPr lang="pt-BR" sz="1400" dirty="0" err="1" smtClean="0">
                <a:solidFill>
                  <a:srgbClr val="032936"/>
                </a:solidFill>
                <a:latin typeface="Century Gothic" pitchFamily="34" charset="0"/>
                <a:sym typeface="Gill Sans" pitchFamily="34" charset="0"/>
              </a:rPr>
              <a:t>Curuça</a:t>
            </a:r>
            <a:r>
              <a:rPr lang="pt-BR" sz="1400" dirty="0" smtClean="0">
                <a:solidFill>
                  <a:srgbClr val="032936"/>
                </a:solidFill>
                <a:latin typeface="Century Gothic" pitchFamily="34" charset="0"/>
                <a:sym typeface="Gill Sans" pitchFamily="34" charset="0"/>
              </a:rPr>
              <a:t>, Goianésia do Pará, Igarapé </a:t>
            </a:r>
            <a:r>
              <a:rPr lang="pt-BR" sz="1400" dirty="0" err="1" smtClean="0">
                <a:solidFill>
                  <a:srgbClr val="032936"/>
                </a:solidFill>
                <a:latin typeface="Century Gothic" pitchFamily="34" charset="0"/>
                <a:sym typeface="Gill Sans" pitchFamily="34" charset="0"/>
              </a:rPr>
              <a:t>Miri</a:t>
            </a:r>
            <a:r>
              <a:rPr lang="pt-BR" sz="1400" dirty="0" smtClean="0">
                <a:solidFill>
                  <a:srgbClr val="032936"/>
                </a:solidFill>
                <a:latin typeface="Century Gothic" pitchFamily="34" charset="0"/>
                <a:sym typeface="Gill Sans" pitchFamily="34" charset="0"/>
              </a:rPr>
              <a:t>, Itaituba, Itupiranga, Jacundá, Juruti, Limoeiro do Ajuru, Mãe do Rio, Marabá, Marapanim, Melgaço, Monte Alegre, Muaná, Nova Ipixuna, Novo Repartimento, Óbidos, Oeiras do Pará, Oriximiná, Ourilândia do Norte, Paragominas, Parauapebas, Piçarra, Redenção, Rio Maria, Rondon do Pará, Santa Isabel do Pará, Santa Luzia do Pará, Santarém, Santo Antonio do Tauá, São Domingos do Araguaia, São Miguel do Guamá, Senador José Porfírio, Tailândia, Terra Santa, Tomé Açu, Tucumã, Tucuruí, Vigia e Vitória do Xingu.</a:t>
            </a:r>
          </a:p>
          <a:p>
            <a:pPr algn="just">
              <a:spcAft>
                <a:spcPts val="300"/>
              </a:spcAft>
              <a:buClr>
                <a:srgbClr val="137292"/>
              </a:buClr>
              <a:defRPr/>
            </a:pPr>
            <a:endParaRPr lang="pt-BR" sz="1600" b="1" dirty="0" smtClean="0">
              <a:solidFill>
                <a:srgbClr val="137292"/>
              </a:solidFill>
              <a:latin typeface="Century Gothic" pitchFamily="34" charset="0"/>
              <a:sym typeface="Gill Sans" pitchFamily="34" charset="0"/>
            </a:endParaRPr>
          </a:p>
          <a:p>
            <a:pPr marL="285750" indent="-285750" algn="just">
              <a:spcAft>
                <a:spcPts val="300"/>
              </a:spcAft>
              <a:buClr>
                <a:srgbClr val="137292"/>
              </a:buClr>
              <a:buFont typeface="Arial" pitchFamily="34" charset="0"/>
              <a:buChar char="•"/>
              <a:defRPr/>
            </a:pPr>
            <a:r>
              <a:rPr lang="pt-BR" b="1" dirty="0" smtClean="0">
                <a:solidFill>
                  <a:srgbClr val="137292"/>
                </a:solidFill>
                <a:latin typeface="Century Gothic" pitchFamily="34" charset="0"/>
                <a:sym typeface="Gill Sans" pitchFamily="34" charset="0"/>
              </a:rPr>
              <a:t>Implantação da Rede 4G em Belém </a:t>
            </a:r>
            <a:endParaRPr lang="pt-BR" b="1" dirty="0">
              <a:solidFill>
                <a:srgbClr val="137292"/>
              </a:solidFill>
              <a:latin typeface="Century Gothic" pitchFamily="34" charset="0"/>
              <a:sym typeface="Gill Sans" pitchFamily="34" charset="0"/>
            </a:endParaRPr>
          </a:p>
          <a:p>
            <a:pPr algn="just">
              <a:spcAft>
                <a:spcPts val="300"/>
              </a:spcAft>
              <a:buClr>
                <a:srgbClr val="137292"/>
              </a:buClr>
              <a:defRPr/>
            </a:pPr>
            <a:endParaRPr lang="pt-BR" sz="1600" u="none" dirty="0" smtClean="0">
              <a:solidFill>
                <a:srgbClr val="032936"/>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02"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5"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9"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7"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2"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3"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0"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3" name="Imagem 1"/>
          <p:cNvPicPr>
            <a:picLocks noChangeAspect="1"/>
          </p:cNvPicPr>
          <p:nvPr/>
        </p:nvPicPr>
        <p:blipFill>
          <a:blip r:embed="rId3" cstate="print"/>
          <a:srcRect l="4286" t="27879" r="76492" b="44936"/>
          <a:stretch>
            <a:fillRect/>
          </a:stretch>
        </p:blipFill>
        <p:spPr bwMode="auto">
          <a:xfrm>
            <a:off x="-540568" y="5013176"/>
            <a:ext cx="3312368" cy="2376487"/>
          </a:xfrm>
          <a:prstGeom prst="rect">
            <a:avLst/>
          </a:prstGeom>
          <a:noFill/>
          <a:ln w="9525">
            <a:noFill/>
            <a:miter lim="800000"/>
            <a:headEnd/>
            <a:tailEnd/>
          </a:ln>
        </p:spPr>
      </p:pic>
      <p:sp>
        <p:nvSpPr>
          <p:cNvPr id="184" name="CaixaDeTexto 183"/>
          <p:cNvSpPr txBox="1"/>
          <p:nvPr/>
        </p:nvSpPr>
        <p:spPr>
          <a:xfrm>
            <a:off x="-36512"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a:t>
            </a:r>
            <a:r>
              <a:rPr lang="pt-BR" sz="2000" b="1" dirty="0" smtClean="0">
                <a:solidFill>
                  <a:srgbClr val="137292"/>
                </a:solidFill>
                <a:latin typeface="Century Gothic" pitchFamily="34" charset="0"/>
                <a:sym typeface="Gill Sans"/>
              </a:rPr>
              <a:t>62,508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p14="http://schemas.microsoft.com/office/powerpoint/2010/main" xmlns="" val="47177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em Roraima</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44792"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786899" y="1984191"/>
            <a:ext cx="4025461"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dirty="0" smtClean="0">
                <a:solidFill>
                  <a:srgbClr val="137292"/>
                </a:solidFill>
                <a:latin typeface="Century Gothic" pitchFamily="34" charset="0"/>
                <a:sym typeface="Gill Sans" pitchFamily="34" charset="0"/>
              </a:rPr>
              <a:t>7</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4</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65%</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 </a:t>
            </a:r>
            <a:r>
              <a:rPr lang="pt-BR" sz="2400" b="1" dirty="0" smtClean="0">
                <a:solidFill>
                  <a:srgbClr val="137292"/>
                </a:solidFill>
                <a:latin typeface="Century Gothic" pitchFamily="34" charset="0"/>
                <a:sym typeface="Gill Sans" pitchFamily="34" charset="0"/>
              </a:rPr>
              <a:t>+ </a:t>
            </a:r>
            <a:r>
              <a:rPr lang="pt-BR" sz="2400" b="1" u="none" dirty="0" smtClean="0">
                <a:solidFill>
                  <a:srgbClr val="137292"/>
                </a:solidFill>
                <a:latin typeface="Century Gothic" pitchFamily="34" charset="0"/>
                <a:sym typeface="Gill Sans" pitchFamily="34" charset="0"/>
              </a:rPr>
              <a:t>330mil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+21,5 milhões</a:t>
            </a:r>
          </a:p>
        </p:txBody>
      </p:sp>
      <p:pic>
        <p:nvPicPr>
          <p:cNvPr id="72" name="Imagem 1"/>
          <p:cNvPicPr>
            <a:picLocks noChangeAspect="1"/>
          </p:cNvPicPr>
          <p:nvPr/>
        </p:nvPicPr>
        <p:blipFill>
          <a:blip r:embed="rId4" cstate="print"/>
          <a:srcRect l="4286" t="27879" r="76492" b="44936"/>
          <a:stretch>
            <a:fillRect/>
          </a:stretch>
        </p:blipFill>
        <p:spPr bwMode="auto">
          <a:xfrm>
            <a:off x="-468560" y="5013176"/>
            <a:ext cx="3312368" cy="2376487"/>
          </a:xfrm>
          <a:prstGeom prst="rect">
            <a:avLst/>
          </a:prstGeom>
          <a:noFill/>
          <a:ln w="9525">
            <a:noFill/>
            <a:miter lim="800000"/>
            <a:headEnd/>
            <a:tailEnd/>
          </a:ln>
        </p:spPr>
      </p:pic>
      <p:sp>
        <p:nvSpPr>
          <p:cNvPr id="73" name="CaixaDeTexto 72"/>
          <p:cNvSpPr txBox="1"/>
          <p:nvPr/>
        </p:nvSpPr>
        <p:spPr>
          <a:xfrm>
            <a:off x="35496"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$ 9</a:t>
            </a:r>
            <a:r>
              <a:rPr lang="pt-BR" sz="2000" b="1" dirty="0" smtClean="0">
                <a:solidFill>
                  <a:srgbClr val="137292"/>
                </a:solidFill>
                <a:latin typeface="Century Gothic" pitchFamily="34" charset="0"/>
                <a:sym typeface="Gill Sans"/>
              </a:rPr>
              <a:t>,084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4" name="CaixaDeTexto 73"/>
          <p:cNvSpPr txBox="1"/>
          <p:nvPr/>
        </p:nvSpPr>
        <p:spPr>
          <a:xfrm>
            <a:off x="4211960" y="4509120"/>
            <a:ext cx="4824536" cy="1900520"/>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1 loja própria</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 </a:t>
            </a:r>
            <a:r>
              <a:rPr lang="pt-BR" sz="2000" b="1" dirty="0" smtClean="0">
                <a:solidFill>
                  <a:srgbClr val="137292"/>
                </a:solidFill>
                <a:latin typeface="+mn-lt"/>
                <a:sym typeface="Gill Sans"/>
              </a:rPr>
              <a:t>1.134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 – </a:t>
            </a:r>
            <a:r>
              <a:rPr lang="pt-BR" sz="2000" b="1" dirty="0" smtClean="0">
                <a:solidFill>
                  <a:srgbClr val="137292"/>
                </a:solidFill>
                <a:latin typeface="+mn-lt"/>
                <a:sym typeface="Gill Sans"/>
              </a:rPr>
              <a:t>19</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Sites instalados – </a:t>
            </a:r>
            <a:r>
              <a:rPr lang="pt-BR" sz="2000" b="1" dirty="0" smtClean="0">
                <a:solidFill>
                  <a:srgbClr val="137292"/>
                </a:solidFill>
                <a:latin typeface="+mn-lt"/>
                <a:sym typeface="Gill Sans"/>
              </a:rPr>
              <a:t>34</a:t>
            </a:r>
          </a:p>
        </p:txBody>
      </p:sp>
    </p:spTree>
    <p:extLst>
      <p:ext uri="{BB962C8B-B14F-4D97-AF65-F5344CB8AC3E}">
        <p14:creationId xmlns:p14="http://schemas.microsoft.com/office/powerpoint/2010/main" xmlns=""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2013 – RR</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73883" y="1626766"/>
            <a:ext cx="5436096" cy="4785926"/>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2000" b="1" u="none" dirty="0" smtClean="0">
                <a:solidFill>
                  <a:srgbClr val="137292"/>
                </a:solidFill>
                <a:latin typeface="Century Gothic" pitchFamily="34" charset="0"/>
                <a:sym typeface="Gill Sans" pitchFamily="34" charset="0"/>
              </a:rPr>
              <a:t> </a:t>
            </a:r>
            <a:r>
              <a:rPr lang="pt-BR" sz="2000"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sz="2000" dirty="0" smtClean="0">
                <a:solidFill>
                  <a:srgbClr val="032936"/>
                </a:solidFill>
                <a:latin typeface="Century Gothic" pitchFamily="34" charset="0"/>
                <a:sym typeface="Gill Sans" pitchFamily="34" charset="0"/>
              </a:rPr>
              <a:t>3 </a:t>
            </a:r>
            <a:r>
              <a:rPr lang="pt-BR" sz="2000" dirty="0">
                <a:solidFill>
                  <a:srgbClr val="032936"/>
                </a:solidFill>
                <a:latin typeface="Century Gothic" pitchFamily="34" charset="0"/>
                <a:sym typeface="Gill Sans" pitchFamily="34" charset="0"/>
              </a:rPr>
              <a:t>novos sites e </a:t>
            </a:r>
            <a:r>
              <a:rPr lang="pt-BR" sz="2000" dirty="0" smtClean="0">
                <a:solidFill>
                  <a:srgbClr val="032936"/>
                </a:solidFill>
                <a:latin typeface="Century Gothic" pitchFamily="34" charset="0"/>
                <a:sym typeface="Gill Sans" pitchFamily="34" charset="0"/>
              </a:rPr>
              <a:t>16 </a:t>
            </a:r>
            <a:r>
              <a:rPr lang="pt-BR" sz="2000" dirty="0">
                <a:solidFill>
                  <a:srgbClr val="032936"/>
                </a:solidFill>
                <a:latin typeface="Century Gothic" pitchFamily="34" charset="0"/>
                <a:sym typeface="Gill Sans" pitchFamily="34" charset="0"/>
              </a:rPr>
              <a:t>novas portadoras nos </a:t>
            </a:r>
            <a:r>
              <a:rPr lang="pt-BR" sz="2000" dirty="0" smtClean="0">
                <a:solidFill>
                  <a:srgbClr val="032936"/>
                </a:solidFill>
                <a:latin typeface="Century Gothic" pitchFamily="34" charset="0"/>
                <a:sym typeface="Gill Sans" pitchFamily="34" charset="0"/>
              </a:rPr>
              <a:t>municípios de Boa Vista, Caracaraí e </a:t>
            </a:r>
            <a:r>
              <a:rPr lang="pt-BR" sz="2000" dirty="0" err="1" smtClean="0">
                <a:solidFill>
                  <a:srgbClr val="032936"/>
                </a:solidFill>
                <a:latin typeface="Century Gothic" pitchFamily="34" charset="0"/>
                <a:sym typeface="Gill Sans" pitchFamily="34" charset="0"/>
              </a:rPr>
              <a:t>Mucajaí</a:t>
            </a:r>
            <a:r>
              <a:rPr lang="pt-BR" sz="2000" dirty="0" smtClean="0">
                <a:solidFill>
                  <a:srgbClr val="032936"/>
                </a:solidFill>
                <a:latin typeface="Century Gothic" pitchFamily="34" charset="0"/>
                <a:sym typeface="Gill Sans" pitchFamily="34" charset="0"/>
              </a:rPr>
              <a:t>.</a:t>
            </a:r>
          </a:p>
          <a:p>
            <a:pPr algn="just">
              <a:spcAft>
                <a:spcPts val="300"/>
              </a:spcAft>
              <a:buClr>
                <a:srgbClr val="137292"/>
              </a:buClr>
              <a:defRPr/>
            </a:pPr>
            <a:endParaRPr lang="pt-BR" sz="2000" dirty="0" smtClean="0">
              <a:solidFill>
                <a:srgbClr val="032936"/>
              </a:solidFill>
              <a:latin typeface="Century Gothic" pitchFamily="34" charset="0"/>
              <a:sym typeface="Gill Sans" pitchFamily="34" charset="0"/>
            </a:endParaRPr>
          </a:p>
          <a:p>
            <a:pPr algn="just">
              <a:spcAft>
                <a:spcPts val="300"/>
              </a:spcAft>
              <a:buClr>
                <a:srgbClr val="137292"/>
              </a:buClr>
              <a:buFont typeface="Wingdings" pitchFamily="2" charset="2"/>
              <a:buChar char="§"/>
              <a:defRPr/>
            </a:pPr>
            <a:r>
              <a:rPr lang="pt-BR" sz="2000" b="1" dirty="0" smtClean="0">
                <a:solidFill>
                  <a:srgbClr val="137292"/>
                </a:solidFill>
                <a:latin typeface="Century Gothic" pitchFamily="34" charset="0"/>
                <a:sym typeface="Gill Sans" pitchFamily="34" charset="0"/>
              </a:rPr>
              <a:t> Construção de anel ótico em Boa Vista</a:t>
            </a:r>
          </a:p>
          <a:p>
            <a:pPr algn="just">
              <a:spcAft>
                <a:spcPts val="300"/>
              </a:spcAft>
              <a:buClr>
                <a:srgbClr val="137292"/>
              </a:buClr>
              <a:buFont typeface="Wingdings" pitchFamily="2" charset="2"/>
              <a:buChar char="§"/>
              <a:defRPr/>
            </a:pPr>
            <a:endParaRPr lang="pt-BR" sz="2000" b="1" dirty="0" smtClean="0">
              <a:solidFill>
                <a:srgbClr val="137292"/>
              </a:solidFill>
              <a:latin typeface="Century Gothic" pitchFamily="34" charset="0"/>
              <a:sym typeface="Gill Sans" pitchFamily="34" charset="0"/>
            </a:endParaRPr>
          </a:p>
          <a:p>
            <a:pPr algn="just">
              <a:spcAft>
                <a:spcPts val="300"/>
              </a:spcAft>
              <a:buClr>
                <a:srgbClr val="137292"/>
              </a:buClr>
              <a:buFont typeface="Wingdings" pitchFamily="2" charset="2"/>
              <a:buChar char="§"/>
              <a:defRPr/>
            </a:pPr>
            <a:r>
              <a:rPr lang="pt-BR" sz="2000" b="1" dirty="0" smtClean="0">
                <a:solidFill>
                  <a:srgbClr val="137292"/>
                </a:solidFill>
                <a:latin typeface="Century Gothic" pitchFamily="34" charset="0"/>
                <a:sym typeface="Gill Sans" pitchFamily="34" charset="0"/>
              </a:rPr>
              <a:t> Implantação do 4G – Boa Vista (dez)</a:t>
            </a:r>
          </a:p>
          <a:p>
            <a:pPr algn="just">
              <a:spcAft>
                <a:spcPts val="300"/>
              </a:spcAft>
              <a:buClr>
                <a:srgbClr val="137292"/>
              </a:buClr>
              <a:buFont typeface="Wingdings" pitchFamily="2" charset="2"/>
              <a:buChar char="§"/>
              <a:defRPr/>
            </a:pPr>
            <a:endParaRPr lang="pt-BR" sz="2000" b="1" dirty="0" smtClean="0">
              <a:solidFill>
                <a:srgbClr val="137292"/>
              </a:solidFill>
              <a:latin typeface="Century Gothic" pitchFamily="34" charset="0"/>
              <a:sym typeface="Gill Sans" pitchFamily="34" charset="0"/>
            </a:endParaRPr>
          </a:p>
          <a:p>
            <a:pPr algn="just">
              <a:spcAft>
                <a:spcPts val="300"/>
              </a:spcAft>
              <a:buClr>
                <a:srgbClr val="137292"/>
              </a:buClr>
              <a:buFont typeface="Wingdings" pitchFamily="2" charset="2"/>
              <a:buChar char="§"/>
              <a:defRPr/>
            </a:pPr>
            <a:r>
              <a:rPr lang="pt-BR" sz="2000" b="1" dirty="0" smtClean="0">
                <a:solidFill>
                  <a:srgbClr val="137292"/>
                </a:solidFill>
                <a:latin typeface="Century Gothic" pitchFamily="34" charset="0"/>
                <a:sym typeface="Gill Sans" pitchFamily="34" charset="0"/>
              </a:rPr>
              <a:t> LT/OPGW </a:t>
            </a:r>
            <a:r>
              <a:rPr lang="pt-BR" sz="2000" b="1" dirty="0" err="1" smtClean="0">
                <a:solidFill>
                  <a:srgbClr val="137292"/>
                </a:solidFill>
                <a:latin typeface="Century Gothic" pitchFamily="34" charset="0"/>
                <a:sym typeface="Gill Sans" pitchFamily="34" charset="0"/>
              </a:rPr>
              <a:t>Manaus-Boa</a:t>
            </a:r>
            <a:r>
              <a:rPr lang="pt-BR" sz="2000" b="1" dirty="0" smtClean="0">
                <a:solidFill>
                  <a:srgbClr val="137292"/>
                </a:solidFill>
                <a:latin typeface="Century Gothic" pitchFamily="34" charset="0"/>
                <a:sym typeface="Gill Sans" pitchFamily="34" charset="0"/>
              </a:rPr>
              <a:t> Vista </a:t>
            </a:r>
            <a:r>
              <a:rPr lang="pt-BR" sz="2000" dirty="0" smtClean="0">
                <a:solidFill>
                  <a:srgbClr val="137292"/>
                </a:solidFill>
                <a:latin typeface="Century Gothic" pitchFamily="34" charset="0"/>
                <a:sym typeface="Gill Sans" pitchFamily="34" charset="0"/>
              </a:rPr>
              <a:t>(em discussão)</a:t>
            </a:r>
            <a:r>
              <a:rPr lang="pt-BR" sz="2000" b="1" dirty="0" smtClean="0">
                <a:solidFill>
                  <a:srgbClr val="137292"/>
                </a:solidFill>
                <a:latin typeface="Century Gothic" pitchFamily="34" charset="0"/>
                <a:sym typeface="Gill Sans" pitchFamily="34" charset="0"/>
              </a:rPr>
              <a:t>  </a:t>
            </a:r>
          </a:p>
          <a:p>
            <a:pPr algn="just">
              <a:spcAft>
                <a:spcPts val="300"/>
              </a:spcAft>
              <a:buClr>
                <a:srgbClr val="137292"/>
              </a:buClr>
              <a:defRPr/>
            </a:pPr>
            <a:endParaRPr lang="pt-BR" sz="2000" dirty="0" smtClean="0">
              <a:solidFill>
                <a:srgbClr val="032936"/>
              </a:solidFill>
              <a:latin typeface="Century Gothic" pitchFamily="34" charset="0"/>
              <a:sym typeface="Gill Sans" pitchFamily="34" charset="0"/>
            </a:endParaRPr>
          </a:p>
          <a:p>
            <a:pPr algn="just">
              <a:spcAft>
                <a:spcPts val="300"/>
              </a:spcAft>
              <a:buClr>
                <a:srgbClr val="137292"/>
              </a:buClr>
              <a:defRPr/>
            </a:pPr>
            <a:endParaRPr lang="pt-BR" sz="2000" dirty="0" smtClean="0">
              <a:solidFill>
                <a:srgbClr val="032936"/>
              </a:solidFill>
              <a:latin typeface="Century Gothic" pitchFamily="34" charset="0"/>
              <a:sym typeface="Gill Sans" pitchFamily="34" charset="0"/>
            </a:endParaRPr>
          </a:p>
          <a:p>
            <a:pPr algn="just">
              <a:spcAft>
                <a:spcPts val="300"/>
              </a:spcAft>
              <a:buClr>
                <a:srgbClr val="137292"/>
              </a:buClr>
              <a:defRPr/>
            </a:pPr>
            <a:endParaRPr lang="pt-BR" sz="2000" u="none" dirty="0" smtClean="0">
              <a:solidFill>
                <a:srgbClr val="032936"/>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02"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5"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9"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7"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2"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3"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0"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3" name="Imagem 1"/>
          <p:cNvPicPr>
            <a:picLocks noChangeAspect="1"/>
          </p:cNvPicPr>
          <p:nvPr/>
        </p:nvPicPr>
        <p:blipFill>
          <a:blip r:embed="rId4" cstate="print"/>
          <a:srcRect l="4286" t="27879" r="76492" b="44936"/>
          <a:stretch>
            <a:fillRect/>
          </a:stretch>
        </p:blipFill>
        <p:spPr bwMode="auto">
          <a:xfrm>
            <a:off x="-468560" y="5013176"/>
            <a:ext cx="3312368" cy="2376487"/>
          </a:xfrm>
          <a:prstGeom prst="rect">
            <a:avLst/>
          </a:prstGeom>
          <a:noFill/>
          <a:ln w="9525">
            <a:noFill/>
            <a:miter lim="800000"/>
            <a:headEnd/>
            <a:tailEnd/>
          </a:ln>
        </p:spPr>
      </p:pic>
      <p:sp>
        <p:nvSpPr>
          <p:cNvPr id="184" name="CaixaDeTexto 183"/>
          <p:cNvSpPr txBox="1"/>
          <p:nvPr/>
        </p:nvSpPr>
        <p:spPr>
          <a:xfrm>
            <a:off x="35496"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$ 9</a:t>
            </a:r>
            <a:r>
              <a:rPr lang="pt-BR" sz="2000" b="1" dirty="0" smtClean="0">
                <a:solidFill>
                  <a:srgbClr val="137292"/>
                </a:solidFill>
                <a:latin typeface="Century Gothic" pitchFamily="34" charset="0"/>
                <a:sym typeface="Gill Sans"/>
              </a:rPr>
              <a:t>,084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p14="http://schemas.microsoft.com/office/powerpoint/2010/main" xmlns="" val="47177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rot="16200000">
            <a:off x="-1004093" y="1353343"/>
            <a:ext cx="6858000" cy="4151313"/>
          </a:xfrm>
          <a:prstGeom prst="rect">
            <a:avLst/>
          </a:prstGeom>
          <a:solidFill>
            <a:srgbClr val="0329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6" name="Retângulo 5"/>
          <p:cNvSpPr/>
          <p:nvPr/>
        </p:nvSpPr>
        <p:spPr>
          <a:xfrm>
            <a:off x="755650" y="3773488"/>
            <a:ext cx="3024262" cy="2895872"/>
          </a:xfrm>
          <a:prstGeom prst="rect">
            <a:avLst/>
          </a:prstGeom>
          <a:solidFill>
            <a:srgbClr val="137292">
              <a:alpha val="92000"/>
            </a:srgbClr>
          </a:solidFill>
          <a:ln>
            <a:solidFill>
              <a:srgbClr val="116785"/>
            </a:soli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a:p>
        </p:txBody>
      </p:sp>
      <p:sp>
        <p:nvSpPr>
          <p:cNvPr id="31" name="Retângulo 30"/>
          <p:cNvSpPr/>
          <p:nvPr/>
        </p:nvSpPr>
        <p:spPr>
          <a:xfrm>
            <a:off x="4932363" y="404664"/>
            <a:ext cx="4103687" cy="6497786"/>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sym typeface="Gill Sans" pitchFamily="34" charset="0"/>
            </a:endParaRPr>
          </a:p>
        </p:txBody>
      </p:sp>
      <p:pic>
        <p:nvPicPr>
          <p:cNvPr id="1030" name="Imagem 3"/>
          <p:cNvPicPr>
            <a:picLocks noChangeAspect="1"/>
          </p:cNvPicPr>
          <p:nvPr/>
        </p:nvPicPr>
        <p:blipFill>
          <a:blip r:embed="rId4" cstate="print"/>
          <a:srcRect l="4286" t="56970" r="76492" b="16536"/>
          <a:stretch>
            <a:fillRect/>
          </a:stretch>
        </p:blipFill>
        <p:spPr bwMode="auto">
          <a:xfrm>
            <a:off x="5029200" y="4206875"/>
            <a:ext cx="3816350" cy="1927225"/>
          </a:xfrm>
          <a:prstGeom prst="rect">
            <a:avLst/>
          </a:prstGeom>
          <a:noFill/>
          <a:ln w="9525">
            <a:noFill/>
            <a:miter lim="800000"/>
            <a:headEnd/>
            <a:tailEnd/>
          </a:ln>
        </p:spPr>
      </p:pic>
      <p:sp>
        <p:nvSpPr>
          <p:cNvPr id="8" name="Retângulo 7"/>
          <p:cNvSpPr>
            <a:spLocks noChangeArrowheads="1"/>
          </p:cNvSpPr>
          <p:nvPr/>
        </p:nvSpPr>
        <p:spPr bwMode="auto">
          <a:xfrm>
            <a:off x="676275" y="1700213"/>
            <a:ext cx="1808163" cy="523875"/>
          </a:xfrm>
          <a:prstGeom prst="rect">
            <a:avLst/>
          </a:prstGeom>
          <a:noFill/>
          <a:ln w="9525">
            <a:noFill/>
            <a:miter lim="800000"/>
            <a:headEnd/>
            <a:tailEnd/>
          </a:ln>
        </p:spPr>
        <p:txBody>
          <a:bodyPr>
            <a:spAutoFit/>
          </a:bodyPr>
          <a:lstStyle/>
          <a:p>
            <a:r>
              <a:rPr lang="pt-BR" altLang="ja-JP" sz="2800" b="1">
                <a:solidFill>
                  <a:schemeClr val="bg1"/>
                </a:solidFill>
                <a:latin typeface="Century Gothic" pitchFamily="34" charset="0"/>
                <a:sym typeface="Gill Sans"/>
              </a:rPr>
              <a:t>507,7 mil </a:t>
            </a:r>
          </a:p>
        </p:txBody>
      </p:sp>
      <p:sp>
        <p:nvSpPr>
          <p:cNvPr id="9" name="Retângulo 8"/>
          <p:cNvSpPr>
            <a:spLocks noChangeArrowheads="1"/>
          </p:cNvSpPr>
          <p:nvPr/>
        </p:nvSpPr>
        <p:spPr bwMode="auto">
          <a:xfrm>
            <a:off x="687388" y="2101850"/>
            <a:ext cx="3673475" cy="584200"/>
          </a:xfrm>
          <a:prstGeom prst="rect">
            <a:avLst/>
          </a:prstGeom>
          <a:noFill/>
          <a:ln w="9525">
            <a:noFill/>
            <a:miter lim="800000"/>
            <a:headEnd/>
            <a:tailEnd/>
          </a:ln>
        </p:spPr>
        <p:txBody>
          <a:bodyPr>
            <a:spAutoFit/>
          </a:bodyPr>
          <a:lstStyle/>
          <a:p>
            <a:r>
              <a:rPr lang="pt-BR" altLang="ja-JP" sz="1600" b="1" dirty="0">
                <a:solidFill>
                  <a:schemeClr val="bg1"/>
                </a:solidFill>
                <a:latin typeface="Century Gothic" pitchFamily="34" charset="0"/>
                <a:sym typeface="Gill Sans"/>
              </a:rPr>
              <a:t>Empregos diretos no Setor </a:t>
            </a:r>
          </a:p>
          <a:p>
            <a:r>
              <a:rPr lang="pt-BR" altLang="ja-JP" sz="1600" b="1" dirty="0">
                <a:solidFill>
                  <a:schemeClr val="bg1"/>
                </a:solidFill>
                <a:latin typeface="Century Gothic" pitchFamily="34" charset="0"/>
                <a:sym typeface="Gill Sans"/>
              </a:rPr>
              <a:t>1º semestre de 2013</a:t>
            </a:r>
          </a:p>
        </p:txBody>
      </p:sp>
      <p:pic>
        <p:nvPicPr>
          <p:cNvPr id="1033" name="Imagem 4" descr="Template.png"/>
          <p:cNvPicPr>
            <a:picLocks noChangeAspect="1"/>
          </p:cNvPicPr>
          <p:nvPr/>
        </p:nvPicPr>
        <p:blipFill>
          <a:blip r:embed="rId5" cstate="print"/>
          <a:srcRect l="80000" t="90079"/>
          <a:stretch>
            <a:fillRect/>
          </a:stretch>
        </p:blipFill>
        <p:spPr bwMode="auto">
          <a:xfrm>
            <a:off x="7315200" y="6176963"/>
            <a:ext cx="1828800" cy="681037"/>
          </a:xfrm>
          <a:prstGeom prst="rect">
            <a:avLst/>
          </a:prstGeom>
          <a:noFill/>
          <a:ln w="9525">
            <a:noFill/>
            <a:miter lim="800000"/>
            <a:headEnd/>
            <a:tailEnd/>
          </a:ln>
        </p:spPr>
      </p:pic>
      <p:sp>
        <p:nvSpPr>
          <p:cNvPr id="20" name="Retângulo 19"/>
          <p:cNvSpPr/>
          <p:nvPr/>
        </p:nvSpPr>
        <p:spPr>
          <a:xfrm>
            <a:off x="0" y="372269"/>
            <a:ext cx="9144000" cy="752475"/>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23" name="Retângulo 22"/>
          <p:cNvSpPr>
            <a:spLocks noChangeArrowheads="1"/>
          </p:cNvSpPr>
          <p:nvPr/>
        </p:nvSpPr>
        <p:spPr bwMode="auto">
          <a:xfrm>
            <a:off x="149225" y="353219"/>
            <a:ext cx="8196263" cy="677863"/>
          </a:xfrm>
          <a:prstGeom prst="rect">
            <a:avLst/>
          </a:prstGeom>
          <a:noFill/>
          <a:ln w="9525">
            <a:noFill/>
            <a:miter lim="800000"/>
            <a:headEnd/>
            <a:tailEnd/>
          </a:ln>
        </p:spPr>
        <p:txBody>
          <a:bodyPr>
            <a:spAutoFit/>
          </a:bodyPr>
          <a:lstStyle/>
          <a:p>
            <a:r>
              <a:rPr lang="pt-BR" altLang="ja-JP" sz="3800" b="1" dirty="0" smtClean="0">
                <a:solidFill>
                  <a:schemeClr val="bg1"/>
                </a:solidFill>
                <a:latin typeface="Century Gothic" pitchFamily="34" charset="0"/>
                <a:sym typeface="Gill Sans"/>
              </a:rPr>
              <a:t> Telecom no Brasil</a:t>
            </a:r>
            <a:endParaRPr lang="pt-BR" altLang="ja-JP" sz="3800" b="1" dirty="0">
              <a:solidFill>
                <a:schemeClr val="bg1"/>
              </a:solidFill>
              <a:latin typeface="Century Gothic" pitchFamily="34" charset="0"/>
              <a:sym typeface="Gill Sans"/>
            </a:endParaRPr>
          </a:p>
        </p:txBody>
      </p:sp>
      <p:sp>
        <p:nvSpPr>
          <p:cNvPr id="21" name="Retângulo 20"/>
          <p:cNvSpPr/>
          <p:nvPr/>
        </p:nvSpPr>
        <p:spPr>
          <a:xfrm>
            <a:off x="5436096" y="1628800"/>
            <a:ext cx="3006431" cy="576064"/>
          </a:xfrm>
          <a:prstGeom prst="rect">
            <a:avLst/>
          </a:prstGeom>
          <a:solidFill>
            <a:srgbClr val="116785"/>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b="1" dirty="0">
                <a:solidFill>
                  <a:schemeClr val="bg1"/>
                </a:solidFill>
              </a:rPr>
              <a:t>crescimento do setor em 2012</a:t>
            </a:r>
          </a:p>
        </p:txBody>
      </p:sp>
      <p:sp>
        <p:nvSpPr>
          <p:cNvPr id="1039" name="CaixaDeTexto 21"/>
          <p:cNvSpPr txBox="1">
            <a:spLocks noChangeArrowheads="1"/>
          </p:cNvSpPr>
          <p:nvPr/>
        </p:nvSpPr>
        <p:spPr bwMode="auto">
          <a:xfrm>
            <a:off x="5867400" y="2349500"/>
            <a:ext cx="704850" cy="522288"/>
          </a:xfrm>
          <a:prstGeom prst="rect">
            <a:avLst/>
          </a:prstGeom>
          <a:noFill/>
          <a:ln w="9525">
            <a:noFill/>
            <a:miter lim="800000"/>
            <a:headEnd/>
            <a:tailEnd/>
          </a:ln>
        </p:spPr>
        <p:txBody>
          <a:bodyPr wrap="none">
            <a:spAutoFit/>
          </a:bodyPr>
          <a:lstStyle/>
          <a:p>
            <a:r>
              <a:rPr lang="pt-BR" sz="2800" b="1">
                <a:solidFill>
                  <a:srgbClr val="1D4F5D"/>
                </a:solidFill>
              </a:rPr>
              <a:t>8%</a:t>
            </a:r>
          </a:p>
        </p:txBody>
      </p:sp>
      <p:sp>
        <p:nvSpPr>
          <p:cNvPr id="1040" name="CaixaDeTexto 23"/>
          <p:cNvSpPr txBox="1">
            <a:spLocks noChangeArrowheads="1"/>
          </p:cNvSpPr>
          <p:nvPr/>
        </p:nvSpPr>
        <p:spPr bwMode="auto">
          <a:xfrm>
            <a:off x="5795963" y="3284538"/>
            <a:ext cx="1120775" cy="523875"/>
          </a:xfrm>
          <a:prstGeom prst="rect">
            <a:avLst/>
          </a:prstGeom>
          <a:noFill/>
          <a:ln w="9525">
            <a:noFill/>
            <a:miter lim="800000"/>
            <a:headEnd/>
            <a:tailEnd/>
          </a:ln>
        </p:spPr>
        <p:txBody>
          <a:bodyPr>
            <a:spAutoFit/>
          </a:bodyPr>
          <a:lstStyle/>
          <a:p>
            <a:r>
              <a:rPr lang="pt-BR" sz="2800" b="1">
                <a:solidFill>
                  <a:srgbClr val="1D4F5D"/>
                </a:solidFill>
              </a:rPr>
              <a:t>27%</a:t>
            </a:r>
          </a:p>
        </p:txBody>
      </p:sp>
      <p:sp>
        <p:nvSpPr>
          <p:cNvPr id="1041" name="CaixaDeTexto 24"/>
          <p:cNvSpPr txBox="1">
            <a:spLocks noChangeArrowheads="1"/>
          </p:cNvSpPr>
          <p:nvPr/>
        </p:nvSpPr>
        <p:spPr bwMode="auto">
          <a:xfrm>
            <a:off x="5508625" y="3789363"/>
            <a:ext cx="1684338" cy="261937"/>
          </a:xfrm>
          <a:prstGeom prst="rect">
            <a:avLst/>
          </a:prstGeom>
          <a:noFill/>
          <a:ln w="9525">
            <a:noFill/>
            <a:miter lim="800000"/>
            <a:headEnd/>
            <a:tailEnd/>
          </a:ln>
        </p:spPr>
        <p:txBody>
          <a:bodyPr>
            <a:spAutoFit/>
          </a:bodyPr>
          <a:lstStyle/>
          <a:p>
            <a:r>
              <a:rPr lang="pt-BR" sz="1100" b="1"/>
              <a:t>Tv por assinatura</a:t>
            </a:r>
          </a:p>
        </p:txBody>
      </p:sp>
      <p:sp>
        <p:nvSpPr>
          <p:cNvPr id="1042" name="CaixaDeTexto 25"/>
          <p:cNvSpPr txBox="1">
            <a:spLocks noChangeArrowheads="1"/>
          </p:cNvSpPr>
          <p:nvPr/>
        </p:nvSpPr>
        <p:spPr bwMode="auto">
          <a:xfrm>
            <a:off x="5508625" y="2852738"/>
            <a:ext cx="1511300" cy="261937"/>
          </a:xfrm>
          <a:prstGeom prst="rect">
            <a:avLst/>
          </a:prstGeom>
          <a:noFill/>
          <a:ln w="9525">
            <a:noFill/>
            <a:miter lim="800000"/>
            <a:headEnd/>
            <a:tailEnd/>
          </a:ln>
        </p:spPr>
        <p:txBody>
          <a:bodyPr>
            <a:spAutoFit/>
          </a:bodyPr>
          <a:lstStyle/>
          <a:p>
            <a:r>
              <a:rPr lang="pt-BR" sz="1100" b="1"/>
              <a:t>Telefonia móvel</a:t>
            </a:r>
          </a:p>
        </p:txBody>
      </p:sp>
      <p:sp>
        <p:nvSpPr>
          <p:cNvPr id="1043" name="CaixaDeTexto 26"/>
          <p:cNvSpPr txBox="1">
            <a:spLocks noChangeArrowheads="1"/>
          </p:cNvSpPr>
          <p:nvPr/>
        </p:nvSpPr>
        <p:spPr bwMode="auto">
          <a:xfrm>
            <a:off x="7380288" y="2349500"/>
            <a:ext cx="904875" cy="522288"/>
          </a:xfrm>
          <a:prstGeom prst="rect">
            <a:avLst/>
          </a:prstGeom>
          <a:noFill/>
          <a:ln w="9525">
            <a:noFill/>
            <a:miter lim="800000"/>
            <a:headEnd/>
            <a:tailEnd/>
          </a:ln>
        </p:spPr>
        <p:txBody>
          <a:bodyPr wrap="none">
            <a:spAutoFit/>
          </a:bodyPr>
          <a:lstStyle/>
          <a:p>
            <a:r>
              <a:rPr lang="pt-BR" sz="2800" b="1">
                <a:solidFill>
                  <a:srgbClr val="1D4F5D"/>
                </a:solidFill>
              </a:rPr>
              <a:t>10%</a:t>
            </a:r>
          </a:p>
        </p:txBody>
      </p:sp>
      <p:sp>
        <p:nvSpPr>
          <p:cNvPr id="1044" name="CaixaDeTexto 27"/>
          <p:cNvSpPr txBox="1">
            <a:spLocks noChangeArrowheads="1"/>
          </p:cNvSpPr>
          <p:nvPr/>
        </p:nvSpPr>
        <p:spPr bwMode="auto">
          <a:xfrm>
            <a:off x="7164388" y="2852738"/>
            <a:ext cx="1346200" cy="261937"/>
          </a:xfrm>
          <a:prstGeom prst="rect">
            <a:avLst/>
          </a:prstGeom>
          <a:noFill/>
          <a:ln w="9525">
            <a:noFill/>
            <a:miter lim="800000"/>
            <a:headEnd/>
            <a:tailEnd/>
          </a:ln>
        </p:spPr>
        <p:txBody>
          <a:bodyPr>
            <a:spAutoFit/>
          </a:bodyPr>
          <a:lstStyle/>
          <a:p>
            <a:r>
              <a:rPr lang="pt-BR" sz="1100" b="1"/>
              <a:t>Banda larga fixa</a:t>
            </a:r>
          </a:p>
        </p:txBody>
      </p:sp>
      <p:sp>
        <p:nvSpPr>
          <p:cNvPr id="1045" name="CaixaDeTexto 28"/>
          <p:cNvSpPr txBox="1">
            <a:spLocks noChangeArrowheads="1"/>
          </p:cNvSpPr>
          <p:nvPr/>
        </p:nvSpPr>
        <p:spPr bwMode="auto">
          <a:xfrm>
            <a:off x="7451725" y="3284538"/>
            <a:ext cx="904875" cy="523875"/>
          </a:xfrm>
          <a:prstGeom prst="rect">
            <a:avLst/>
          </a:prstGeom>
          <a:noFill/>
          <a:ln w="9525">
            <a:noFill/>
            <a:miter lim="800000"/>
            <a:headEnd/>
            <a:tailEnd/>
          </a:ln>
        </p:spPr>
        <p:txBody>
          <a:bodyPr wrap="none">
            <a:spAutoFit/>
          </a:bodyPr>
          <a:lstStyle/>
          <a:p>
            <a:r>
              <a:rPr lang="pt-BR" sz="2800" b="1">
                <a:solidFill>
                  <a:srgbClr val="1D4F5D"/>
                </a:solidFill>
              </a:rPr>
              <a:t>60%</a:t>
            </a:r>
          </a:p>
        </p:txBody>
      </p:sp>
      <p:sp>
        <p:nvSpPr>
          <p:cNvPr id="1046" name="CaixaDeTexto 29"/>
          <p:cNvSpPr txBox="1">
            <a:spLocks noChangeArrowheads="1"/>
          </p:cNvSpPr>
          <p:nvPr/>
        </p:nvSpPr>
        <p:spPr bwMode="auto">
          <a:xfrm>
            <a:off x="7164388" y="3789363"/>
            <a:ext cx="1436687" cy="261937"/>
          </a:xfrm>
          <a:prstGeom prst="rect">
            <a:avLst/>
          </a:prstGeom>
          <a:noFill/>
          <a:ln w="9525">
            <a:noFill/>
            <a:miter lim="800000"/>
            <a:headEnd/>
            <a:tailEnd/>
          </a:ln>
        </p:spPr>
        <p:txBody>
          <a:bodyPr>
            <a:spAutoFit/>
          </a:bodyPr>
          <a:lstStyle/>
          <a:p>
            <a:r>
              <a:rPr lang="pt-BR" sz="1100" b="1"/>
              <a:t>Banda larga móvel</a:t>
            </a:r>
          </a:p>
        </p:txBody>
      </p:sp>
      <p:sp>
        <p:nvSpPr>
          <p:cNvPr id="1047" name="Título 3"/>
          <p:cNvSpPr txBox="1">
            <a:spLocks/>
          </p:cNvSpPr>
          <p:nvPr/>
        </p:nvSpPr>
        <p:spPr bwMode="auto">
          <a:xfrm>
            <a:off x="5292725" y="4652963"/>
            <a:ext cx="3527425" cy="1008062"/>
          </a:xfrm>
          <a:prstGeom prst="rect">
            <a:avLst/>
          </a:prstGeom>
          <a:noFill/>
          <a:ln w="9525">
            <a:noFill/>
            <a:miter lim="800000"/>
            <a:headEnd/>
            <a:tailEnd/>
          </a:ln>
        </p:spPr>
        <p:txBody>
          <a:bodyPr lIns="91430" tIns="45715" rIns="91430" bIns="45715" anchor="b"/>
          <a:lstStyle/>
          <a:p>
            <a:pPr algn="ctr">
              <a:lnSpc>
                <a:spcPct val="90000"/>
              </a:lnSpc>
            </a:pPr>
            <a:r>
              <a:rPr lang="pt-BR" sz="3200" b="1">
                <a:solidFill>
                  <a:srgbClr val="116785"/>
                </a:solidFill>
                <a:latin typeface="Calibri" pitchFamily="34" charset="0"/>
                <a:cs typeface="Calibri" pitchFamily="34" charset="0"/>
              </a:rPr>
              <a:t>Setor crescendo acima do PIB</a:t>
            </a:r>
          </a:p>
        </p:txBody>
      </p:sp>
      <p:sp>
        <p:nvSpPr>
          <p:cNvPr id="33" name="Retângulo 32"/>
          <p:cNvSpPr>
            <a:spLocks noChangeArrowheads="1"/>
          </p:cNvSpPr>
          <p:nvPr/>
        </p:nvSpPr>
        <p:spPr bwMode="auto">
          <a:xfrm>
            <a:off x="666750" y="2792413"/>
            <a:ext cx="2952750" cy="522287"/>
          </a:xfrm>
          <a:prstGeom prst="rect">
            <a:avLst/>
          </a:prstGeom>
          <a:noFill/>
          <a:ln w="9525">
            <a:noFill/>
            <a:miter lim="800000"/>
            <a:headEnd/>
            <a:tailEnd/>
          </a:ln>
        </p:spPr>
        <p:txBody>
          <a:bodyPr>
            <a:spAutoFit/>
          </a:bodyPr>
          <a:lstStyle/>
          <a:p>
            <a:r>
              <a:rPr lang="pt-BR" altLang="ja-JP" sz="2800" b="1">
                <a:solidFill>
                  <a:schemeClr val="bg1"/>
                </a:solidFill>
                <a:latin typeface="Century Gothic" pitchFamily="34" charset="0"/>
                <a:sym typeface="Gill Sans"/>
              </a:rPr>
              <a:t>Queda</a:t>
            </a:r>
          </a:p>
        </p:txBody>
      </p:sp>
      <p:sp>
        <p:nvSpPr>
          <p:cNvPr id="1049" name="CaixaDeTexto 3"/>
          <p:cNvSpPr txBox="1">
            <a:spLocks noChangeArrowheads="1"/>
          </p:cNvSpPr>
          <p:nvPr/>
        </p:nvSpPr>
        <p:spPr bwMode="auto">
          <a:xfrm>
            <a:off x="685800" y="3148013"/>
            <a:ext cx="3941763" cy="584200"/>
          </a:xfrm>
          <a:prstGeom prst="rect">
            <a:avLst/>
          </a:prstGeom>
          <a:noFill/>
          <a:ln w="9525">
            <a:noFill/>
            <a:miter lim="800000"/>
            <a:headEnd/>
            <a:tailEnd/>
          </a:ln>
        </p:spPr>
        <p:txBody>
          <a:bodyPr>
            <a:spAutoFit/>
          </a:bodyPr>
          <a:lstStyle/>
          <a:p>
            <a:r>
              <a:rPr lang="pt-BR" sz="1600" b="1" dirty="0">
                <a:solidFill>
                  <a:schemeClr val="bg1"/>
                </a:solidFill>
                <a:latin typeface="Century Gothic" pitchFamily="34" charset="0"/>
                <a:cs typeface="Calibri" pitchFamily="34" charset="0"/>
              </a:rPr>
              <a:t>Preço médio do minuto do celular</a:t>
            </a:r>
          </a:p>
          <a:p>
            <a:r>
              <a:rPr lang="pt-BR" sz="1600" dirty="0">
                <a:solidFill>
                  <a:schemeClr val="bg1"/>
                </a:solidFill>
                <a:latin typeface="Century Gothic" pitchFamily="34" charset="0"/>
                <a:cs typeface="Calibri" pitchFamily="34" charset="0"/>
              </a:rPr>
              <a:t>(em R$, valores com impostos)</a:t>
            </a:r>
          </a:p>
        </p:txBody>
      </p:sp>
      <p:graphicFrame>
        <p:nvGraphicFramePr>
          <p:cNvPr id="1026" name="Objeto 1"/>
          <p:cNvGraphicFramePr>
            <a:graphicFrameLocks/>
          </p:cNvGraphicFramePr>
          <p:nvPr>
            <p:extLst>
              <p:ext uri="{D42A27DB-BD31-4B8C-83A1-F6EECF244321}">
                <p14:modId xmlns:p14="http://schemas.microsoft.com/office/powerpoint/2010/main" xmlns="" val="3095340433"/>
              </p:ext>
            </p:extLst>
          </p:nvPr>
        </p:nvGraphicFramePr>
        <p:xfrm>
          <a:off x="755576" y="3789040"/>
          <a:ext cx="3024336" cy="2880320"/>
        </p:xfrm>
        <a:graphic>
          <a:graphicData uri="http://schemas.openxmlformats.org/presentationml/2006/ole">
            <p:oleObj spid="_x0000_s286725" name="Planilha" r:id="rId6" imgW="3028849" imgH="2838541" progId="Excel.Sheet.8">
              <p:embed/>
            </p:oleObj>
          </a:graphicData>
        </a:graphic>
      </p:graphicFrame>
      <p:sp>
        <p:nvSpPr>
          <p:cNvPr id="3" name="CaixaDeTexto 2"/>
          <p:cNvSpPr txBox="1"/>
          <p:nvPr/>
        </p:nvSpPr>
        <p:spPr>
          <a:xfrm>
            <a:off x="755576" y="6309320"/>
            <a:ext cx="3052311" cy="276999"/>
          </a:xfrm>
          <a:prstGeom prst="rect">
            <a:avLst/>
          </a:prstGeom>
          <a:noFill/>
        </p:spPr>
        <p:txBody>
          <a:bodyPr wrap="square" rtlCol="0">
            <a:spAutoFit/>
          </a:bodyPr>
          <a:lstStyle/>
          <a:p>
            <a:r>
              <a:rPr lang="pt-BR" sz="1200" dirty="0" smtClean="0">
                <a:solidFill>
                  <a:srgbClr val="18414C"/>
                </a:solidFill>
              </a:rPr>
              <a:t>* Média dos planos de todas operadoras </a:t>
            </a:r>
            <a:endParaRPr lang="pt-BR" sz="1200" dirty="0">
              <a:solidFill>
                <a:srgbClr val="18414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8" grpId="0"/>
      <p:bldP spid="9" grpId="0"/>
      <p:bldP spid="23"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grp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grp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grp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pt-BR" sz="4800" b="1" u="none" dirty="0" smtClean="0">
                <a:solidFill>
                  <a:schemeClr val="bg1"/>
                </a:solidFill>
                <a:latin typeface="Century Gothic" pitchFamily="34" charset="0"/>
                <a:ea typeface="Times New Roman" pitchFamily="18" charset="0"/>
                <a:cs typeface="Arial" pitchFamily="34" charset="0"/>
              </a:rPr>
              <a:t>  Vivo em Rondônia</a:t>
            </a:r>
            <a:endParaRPr lang="pt-BR" sz="4800" b="1" u="none" dirty="0">
              <a:solidFill>
                <a:schemeClr val="bg1"/>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717130" y="1903989"/>
            <a:ext cx="4320413"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dirty="0" smtClean="0">
                <a:solidFill>
                  <a:srgbClr val="137292"/>
                </a:solidFill>
                <a:latin typeface="Century Gothic" pitchFamily="34" charset="0"/>
                <a:sym typeface="Gill Sans" pitchFamily="34" charset="0"/>
              </a:rPr>
              <a:t>30</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21</a:t>
            </a:r>
            <a:endParaRPr lang="pt-BR" sz="2400" b="1" u="none" dirty="0" smtClean="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24%</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 </a:t>
            </a:r>
            <a:r>
              <a:rPr lang="pt-BR" sz="2400" b="1" dirty="0" smtClean="0">
                <a:solidFill>
                  <a:srgbClr val="137292"/>
                </a:solidFill>
                <a:latin typeface="Century Gothic" pitchFamily="34" charset="0"/>
                <a:sym typeface="Gill Sans" pitchFamily="34" charset="0"/>
              </a:rPr>
              <a:t>+ 570 </a:t>
            </a:r>
            <a:r>
              <a:rPr lang="pt-BR" sz="2400" b="1" u="none" dirty="0" smtClean="0">
                <a:solidFill>
                  <a:srgbClr val="137292"/>
                </a:solidFill>
                <a:latin typeface="Century Gothic" pitchFamily="34" charset="0"/>
                <a:sym typeface="Gill Sans" pitchFamily="34" charset="0"/>
              </a:rPr>
              <a:t>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 </a:t>
            </a:r>
            <a:r>
              <a:rPr lang="pt-BR" sz="2400" b="1" dirty="0" smtClean="0">
                <a:solidFill>
                  <a:srgbClr val="137292"/>
                </a:solidFill>
                <a:latin typeface="Century Gothic" pitchFamily="34" charset="0"/>
                <a:sym typeface="Gill Sans" pitchFamily="34" charset="0"/>
              </a:rPr>
              <a:t>+ 54,7 milhões</a:t>
            </a:r>
          </a:p>
        </p:txBody>
      </p:sp>
      <p:pic>
        <p:nvPicPr>
          <p:cNvPr id="72" name="Imagem 1"/>
          <p:cNvPicPr>
            <a:picLocks noChangeAspect="1"/>
          </p:cNvPicPr>
          <p:nvPr/>
        </p:nvPicPr>
        <p:blipFill>
          <a:blip r:embed="rId4" cstate="print"/>
          <a:srcRect l="4286" t="27879" r="76492" b="44936"/>
          <a:stretch>
            <a:fillRect/>
          </a:stretch>
        </p:blipFill>
        <p:spPr bwMode="auto">
          <a:xfrm>
            <a:off x="-612576" y="5012953"/>
            <a:ext cx="3312368" cy="2376487"/>
          </a:xfrm>
          <a:prstGeom prst="rect">
            <a:avLst/>
          </a:prstGeom>
          <a:noFill/>
          <a:ln w="9525">
            <a:noFill/>
            <a:miter lim="800000"/>
            <a:headEnd/>
            <a:tailEnd/>
          </a:ln>
        </p:spPr>
      </p:pic>
      <p:sp>
        <p:nvSpPr>
          <p:cNvPr id="73" name="CaixaDeTexto 72"/>
          <p:cNvSpPr txBox="1"/>
          <p:nvPr/>
        </p:nvSpPr>
        <p:spPr>
          <a:xfrm>
            <a:off x="-36512" y="5653697"/>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a:t>
            </a:r>
            <a:r>
              <a:rPr lang="pt-BR" sz="2000" b="1" dirty="0" smtClean="0">
                <a:solidFill>
                  <a:srgbClr val="137292"/>
                </a:solidFill>
                <a:latin typeface="Century Gothic" pitchFamily="34" charset="0"/>
                <a:sym typeface="Gill Sans"/>
              </a:rPr>
              <a:t>9,177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4" name="CaixaDeTexto 73"/>
          <p:cNvSpPr txBox="1"/>
          <p:nvPr/>
        </p:nvSpPr>
        <p:spPr>
          <a:xfrm>
            <a:off x="4211960" y="4509120"/>
            <a:ext cx="4824536" cy="1400383"/>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3 loja próprias</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 </a:t>
            </a:r>
            <a:r>
              <a:rPr lang="pt-BR" sz="2000" b="1" dirty="0" smtClean="0">
                <a:solidFill>
                  <a:srgbClr val="137292"/>
                </a:solidFill>
                <a:latin typeface="+mn-lt"/>
                <a:sym typeface="Gill Sans"/>
              </a:rPr>
              <a:t>1.134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 – </a:t>
            </a:r>
            <a:r>
              <a:rPr lang="pt-BR" sz="2000" b="1" dirty="0" smtClean="0">
                <a:solidFill>
                  <a:srgbClr val="137292"/>
                </a:solidFill>
                <a:latin typeface="+mn-lt"/>
                <a:sym typeface="Gill Sans"/>
              </a:rPr>
              <a:t>19</a:t>
            </a:r>
          </a:p>
        </p:txBody>
      </p:sp>
    </p:spTree>
    <p:extLst>
      <p:ext uri="{BB962C8B-B14F-4D97-AF65-F5344CB8AC3E}">
        <p14:creationId xmlns:p14="http://schemas.microsoft.com/office/powerpoint/2010/main" xmlns=""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2012/2013 – RO</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2"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73883" y="1549330"/>
            <a:ext cx="5436096" cy="5155257"/>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1600" b="1" u="none" dirty="0">
                <a:solidFill>
                  <a:srgbClr val="137292"/>
                </a:solidFill>
                <a:latin typeface="Century Gothic" pitchFamily="34" charset="0"/>
                <a:sym typeface="Gill Sans" pitchFamily="34" charset="0"/>
              </a:rPr>
              <a:t>I</a:t>
            </a:r>
            <a:r>
              <a:rPr lang="pt-BR" sz="1600" b="1" u="none" dirty="0" smtClean="0">
                <a:solidFill>
                  <a:srgbClr val="137292"/>
                </a:solidFill>
                <a:latin typeface="Century Gothic" pitchFamily="34" charset="0"/>
                <a:sym typeface="Gill Sans" pitchFamily="34" charset="0"/>
              </a:rPr>
              <a:t>mplantação 3G realizada</a:t>
            </a:r>
          </a:p>
          <a:p>
            <a:pPr marL="285750" indent="-285750">
              <a:spcAft>
                <a:spcPts val="300"/>
              </a:spcAft>
              <a:buClr>
                <a:srgbClr val="137292"/>
              </a:buClr>
              <a:buFont typeface="Wingdings" panose="05000000000000000000" pitchFamily="2" charset="2"/>
              <a:buChar char="ü"/>
              <a:defRPr/>
            </a:pPr>
            <a:r>
              <a:rPr lang="pt-BR" sz="1600" u="none" dirty="0" smtClean="0">
                <a:solidFill>
                  <a:srgbClr val="032936"/>
                </a:solidFill>
                <a:latin typeface="Century Gothic" pitchFamily="34" charset="0"/>
                <a:ea typeface="+mn-ea"/>
                <a:cs typeface="+mn-cs"/>
                <a:sym typeface="Gill Sans" pitchFamily="34" charset="0"/>
              </a:rPr>
              <a:t>Governador Jorge Teixeira, Urupá, Santa Luzia e Nova Brasilândia d’ Oeste</a:t>
            </a:r>
            <a:endParaRPr lang="pt-BR" sz="1600" b="1" u="none" dirty="0" smtClean="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Ampliação cobertura 3G realizada</a:t>
            </a:r>
          </a:p>
          <a:p>
            <a:pPr marL="285750" indent="-285750">
              <a:spcAft>
                <a:spcPts val="300"/>
              </a:spcAft>
              <a:buClr>
                <a:srgbClr val="137292"/>
              </a:buClr>
              <a:buFont typeface="Wingdings" panose="05000000000000000000" pitchFamily="2" charset="2"/>
              <a:buChar char="ü"/>
              <a:defRPr/>
            </a:pPr>
            <a:r>
              <a:rPr lang="pt-BR" sz="1600" u="none" dirty="0" smtClean="0">
                <a:solidFill>
                  <a:srgbClr val="032936"/>
                </a:solidFill>
                <a:latin typeface="Century Gothic" pitchFamily="34" charset="0"/>
                <a:sym typeface="Gill Sans" pitchFamily="34" charset="0"/>
              </a:rPr>
              <a:t>Governador Jorge Teixeira, Urupá, Santa Luzia e Nova Brasilândia d’ Oeste</a:t>
            </a:r>
            <a:r>
              <a:rPr lang="pt-BR" sz="1600" b="1" u="none" dirty="0" smtClean="0">
                <a:solidFill>
                  <a:srgbClr val="032936"/>
                </a:solidFill>
                <a:latin typeface="Century Gothic" pitchFamily="34" charset="0"/>
                <a:sym typeface="Gill Sans" pitchFamily="34" charset="0"/>
              </a:rPr>
              <a:t>.</a:t>
            </a:r>
            <a:endParaRPr lang="pt-BR" sz="1600" b="1" u="none" dirty="0" smtClean="0">
              <a:solidFill>
                <a:srgbClr val="FF0000"/>
              </a:solidFill>
              <a:latin typeface="Century Gothic" pitchFamily="34" charset="0"/>
              <a:sym typeface="Gill Sans" pitchFamily="34" charset="0"/>
            </a:endParaRP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 </a:t>
            </a:r>
            <a:r>
              <a:rPr lang="pt-BR" sz="1600" b="1" u="none" dirty="0">
                <a:solidFill>
                  <a:srgbClr val="137292"/>
                </a:solidFill>
                <a:latin typeface="Century Gothic" pitchFamily="34" charset="0"/>
                <a:sym typeface="Gill Sans" pitchFamily="34" charset="0"/>
              </a:rPr>
              <a:t>Ampliação capacidade 3G </a:t>
            </a:r>
            <a:endParaRPr lang="pt-BR" sz="1600" b="1" u="none" dirty="0" smtClean="0">
              <a:solidFill>
                <a:srgbClr val="137292"/>
              </a:solidFill>
              <a:latin typeface="Century Gothic" pitchFamily="34" charset="0"/>
              <a:sym typeface="Gill Sans" pitchFamily="34" charset="0"/>
            </a:endParaRPr>
          </a:p>
          <a:p>
            <a:pPr marL="285750" lvl="0" indent="-285750">
              <a:spcAft>
                <a:spcPts val="300"/>
              </a:spcAft>
              <a:buClr>
                <a:srgbClr val="137292"/>
              </a:buClr>
              <a:buFont typeface="Wingdings" panose="05000000000000000000" pitchFamily="2" charset="2"/>
              <a:buChar char="ü"/>
              <a:defRPr/>
            </a:pPr>
            <a:r>
              <a:rPr lang="pt-BR" sz="1600" dirty="0" smtClean="0">
                <a:solidFill>
                  <a:srgbClr val="032936"/>
                </a:solidFill>
                <a:latin typeface="Century Gothic" pitchFamily="34" charset="0"/>
                <a:sym typeface="Gill Sans" pitchFamily="34" charset="0"/>
              </a:rPr>
              <a:t>Projeto Capacidade 2013</a:t>
            </a:r>
            <a:r>
              <a:rPr lang="pt-BR" sz="1600" u="none" dirty="0" smtClean="0">
                <a:solidFill>
                  <a:srgbClr val="032936"/>
                </a:solidFill>
                <a:latin typeface="Century Gothic" pitchFamily="34" charset="0"/>
                <a:sym typeface="Gill Sans" pitchFamily="34" charset="0"/>
              </a:rPr>
              <a:t>: </a:t>
            </a:r>
            <a:r>
              <a:rPr lang="pt-BR" sz="1600" u="none" dirty="0">
                <a:solidFill>
                  <a:srgbClr val="032936"/>
                </a:solidFill>
                <a:latin typeface="Century Gothic" pitchFamily="34" charset="0"/>
                <a:sym typeface="Gill Sans" pitchFamily="34" charset="0"/>
              </a:rPr>
              <a:t>a</a:t>
            </a:r>
            <a:r>
              <a:rPr lang="pt-BR" sz="1600" u="none" dirty="0" smtClean="0">
                <a:solidFill>
                  <a:srgbClr val="032936"/>
                </a:solidFill>
                <a:latin typeface="Century Gothic" pitchFamily="34" charset="0"/>
                <a:sym typeface="Gill Sans" pitchFamily="34" charset="0"/>
              </a:rPr>
              <a:t>mpliação de portadoras em 22 sites (6 em Porto Velho, demais sites no interior do estado); 1 novo site para adensamento no Pólo Jirau</a:t>
            </a:r>
          </a:p>
          <a:p>
            <a:pPr marL="285750" lvl="0" indent="-285750">
              <a:spcAft>
                <a:spcPts val="300"/>
              </a:spcAft>
              <a:buClr>
                <a:srgbClr val="137292"/>
              </a:buClr>
              <a:buFont typeface="Wingdings" panose="05000000000000000000" pitchFamily="2" charset="2"/>
              <a:buChar char="ü"/>
              <a:defRPr/>
            </a:pPr>
            <a:r>
              <a:rPr lang="pt-BR" sz="1600" dirty="0" smtClean="0">
                <a:solidFill>
                  <a:srgbClr val="032936"/>
                </a:solidFill>
                <a:latin typeface="Century Gothic" pitchFamily="34" charset="0"/>
                <a:sym typeface="Gill Sans" pitchFamily="34" charset="0"/>
              </a:rPr>
              <a:t>Projeto 300K</a:t>
            </a:r>
            <a:r>
              <a:rPr lang="pt-BR" sz="1600" u="none" dirty="0" smtClean="0">
                <a:solidFill>
                  <a:srgbClr val="032936"/>
                </a:solidFill>
                <a:latin typeface="Century Gothic" pitchFamily="34" charset="0"/>
                <a:sym typeface="Gill Sans" pitchFamily="34" charset="0"/>
              </a:rPr>
              <a:t>: Ampliação de portadora em 9 sites de Porto Velho e implantação de um novo site em Porto Velho. </a:t>
            </a: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Voz: ampliação da capacidade com1800 MHz</a:t>
            </a:r>
          </a:p>
          <a:p>
            <a:pPr>
              <a:spcAft>
                <a:spcPts val="300"/>
              </a:spcAft>
              <a:buClr>
                <a:srgbClr val="137292"/>
              </a:buClr>
              <a:defRPr/>
            </a:pPr>
            <a:r>
              <a:rPr lang="pt-BR" sz="1600" b="1" dirty="0">
                <a:solidFill>
                  <a:srgbClr val="137292"/>
                </a:solidFill>
                <a:latin typeface="Century Gothic" pitchFamily="34" charset="0"/>
                <a:sym typeface="Gill Sans" pitchFamily="34" charset="0"/>
              </a:rPr>
              <a:t>em 29 municípios</a:t>
            </a:r>
          </a:p>
          <a:p>
            <a:pPr marL="285750" indent="-285750">
              <a:spcAft>
                <a:spcPts val="300"/>
              </a:spcAft>
              <a:buClr>
                <a:srgbClr val="137292"/>
              </a:buClr>
              <a:buFont typeface="Wingdings" panose="05000000000000000000" pitchFamily="2" charset="2"/>
              <a:buChar char="ü"/>
              <a:defRPr/>
            </a:pPr>
            <a:r>
              <a:rPr lang="pt-BR" sz="1600" b="1" u="none" dirty="0" smtClean="0">
                <a:solidFill>
                  <a:srgbClr val="137292"/>
                </a:solidFill>
                <a:latin typeface="Century Gothic" pitchFamily="34" charset="0"/>
                <a:ea typeface="+mn-ea"/>
                <a:cs typeface="+mn-cs"/>
                <a:sym typeface="Gill Sans" pitchFamily="34" charset="0"/>
              </a:rPr>
              <a:t>Novos sites implantados: </a:t>
            </a:r>
            <a:r>
              <a:rPr lang="pt-BR" sz="1600" u="none" dirty="0" smtClean="0">
                <a:solidFill>
                  <a:srgbClr val="032936"/>
                </a:solidFill>
                <a:latin typeface="Century Gothic" pitchFamily="34" charset="0"/>
                <a:ea typeface="+mn-ea"/>
                <a:cs typeface="+mn-cs"/>
                <a:sym typeface="Gill Sans" pitchFamily="34" charset="0"/>
              </a:rPr>
              <a:t>Rolim de Moura, Ouro Preto d’Oeste Cacoal e Porto Velho.</a:t>
            </a:r>
          </a:p>
          <a:p>
            <a:pPr marL="177800" indent="-177800">
              <a:spcAft>
                <a:spcPts val="300"/>
              </a:spcAft>
              <a:buClr>
                <a:srgbClr val="137292"/>
              </a:buClr>
              <a:defRPr/>
            </a:pPr>
            <a:endParaRPr lang="pt-BR" sz="1600" u="none" dirty="0" smtClean="0">
              <a:solidFill>
                <a:srgbClr val="032936"/>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29"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7"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grp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9"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2"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3"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0"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grp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2"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3"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4" name="Rectangle 92"/>
            <p:cNvSpPr>
              <a:spLocks noChangeArrowheads="1"/>
            </p:cNvSpPr>
            <p:nvPr/>
          </p:nvSpPr>
          <p:spPr bwMode="auto">
            <a:xfrm>
              <a:off x="3412" y="2399"/>
              <a:ext cx="100" cy="68"/>
            </a:xfrm>
            <a:prstGeom prst="rect">
              <a:avLst/>
            </a:prstGeom>
            <a:grp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5" name="Imagem 1"/>
          <p:cNvPicPr>
            <a:picLocks noChangeAspect="1"/>
          </p:cNvPicPr>
          <p:nvPr/>
        </p:nvPicPr>
        <p:blipFill>
          <a:blip r:embed="rId3" cstate="print"/>
          <a:srcRect l="4286" t="27879" r="76492" b="44936"/>
          <a:stretch>
            <a:fillRect/>
          </a:stretch>
        </p:blipFill>
        <p:spPr bwMode="auto">
          <a:xfrm>
            <a:off x="-612576" y="5012953"/>
            <a:ext cx="3312368" cy="2376487"/>
          </a:xfrm>
          <a:prstGeom prst="rect">
            <a:avLst/>
          </a:prstGeom>
          <a:noFill/>
          <a:ln w="9525">
            <a:noFill/>
            <a:miter lim="800000"/>
            <a:headEnd/>
            <a:tailEnd/>
          </a:ln>
        </p:spPr>
      </p:pic>
      <p:sp>
        <p:nvSpPr>
          <p:cNvPr id="186" name="CaixaDeTexto 185"/>
          <p:cNvSpPr txBox="1"/>
          <p:nvPr/>
        </p:nvSpPr>
        <p:spPr>
          <a:xfrm>
            <a:off x="-36512" y="5653697"/>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a:t>
            </a:r>
            <a:r>
              <a:rPr lang="pt-BR" sz="2000" b="1" dirty="0" smtClean="0">
                <a:solidFill>
                  <a:srgbClr val="137292"/>
                </a:solidFill>
                <a:latin typeface="Century Gothic" pitchFamily="34" charset="0"/>
                <a:sym typeface="Gill Sans"/>
              </a:rPr>
              <a:t>9,177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p14="http://schemas.microsoft.com/office/powerpoint/2010/main" xmlns="" val="4241849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032936"/>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a:t>
            </a:r>
            <a:r>
              <a:rPr lang="pt-BR" sz="4800" b="1" u="none" dirty="0">
                <a:solidFill>
                  <a:srgbClr val="FFFFFF"/>
                </a:solidFill>
                <a:latin typeface="Century Gothic" pitchFamily="34" charset="0"/>
                <a:ea typeface="Times New Roman" pitchFamily="18" charset="0"/>
                <a:cs typeface="Arial" pitchFamily="34" charset="0"/>
              </a:rPr>
              <a:t>em </a:t>
            </a:r>
            <a:r>
              <a:rPr lang="pt-BR" sz="4800" b="1" u="none" dirty="0" smtClean="0">
                <a:solidFill>
                  <a:srgbClr val="FFFFFF"/>
                </a:solidFill>
                <a:latin typeface="Century Gothic" pitchFamily="34" charset="0"/>
                <a:ea typeface="Times New Roman" pitchFamily="18" charset="0"/>
                <a:cs typeface="Arial" pitchFamily="34" charset="0"/>
              </a:rPr>
              <a:t>Tocantins</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707904" y="1903989"/>
            <a:ext cx="4320413"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u="none" dirty="0" smtClean="0">
                <a:solidFill>
                  <a:srgbClr val="137292"/>
                </a:solidFill>
                <a:latin typeface="Century Gothic" pitchFamily="34" charset="0"/>
                <a:ea typeface="+mn-ea"/>
                <a:cs typeface="+mn-cs"/>
                <a:sym typeface="Gill Sans" pitchFamily="34" charset="0"/>
              </a:rPr>
              <a:t>68</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15</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19.83%</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 </a:t>
            </a:r>
            <a:r>
              <a:rPr lang="pt-BR" sz="2400" b="1" u="none" dirty="0" smtClean="0">
                <a:solidFill>
                  <a:srgbClr val="137292"/>
                </a:solidFill>
                <a:latin typeface="Century Gothic" pitchFamily="34" charset="0"/>
                <a:sym typeface="Gill Sans" pitchFamily="34" charset="0"/>
              </a:rPr>
              <a:t>364 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 </a:t>
            </a:r>
            <a:r>
              <a:rPr lang="pt-BR" sz="2400" b="1" dirty="0" smtClean="0">
                <a:solidFill>
                  <a:srgbClr val="137292"/>
                </a:solidFill>
                <a:latin typeface="Century Gothic" pitchFamily="34" charset="0"/>
                <a:sym typeface="Gill Sans" pitchFamily="34" charset="0"/>
              </a:rPr>
              <a:t>+ 21,8 milhões</a:t>
            </a:r>
          </a:p>
        </p:txBody>
      </p:sp>
      <p:pic>
        <p:nvPicPr>
          <p:cNvPr id="72" name="Imagem 1"/>
          <p:cNvPicPr>
            <a:picLocks noChangeAspect="1"/>
          </p:cNvPicPr>
          <p:nvPr/>
        </p:nvPicPr>
        <p:blipFill>
          <a:blip r:embed="rId4" cstate="print"/>
          <a:srcRect l="4286" t="27879" r="76492" b="44936"/>
          <a:stretch>
            <a:fillRect/>
          </a:stretch>
        </p:blipFill>
        <p:spPr bwMode="auto">
          <a:xfrm>
            <a:off x="-540568" y="5013176"/>
            <a:ext cx="3312368" cy="2376487"/>
          </a:xfrm>
          <a:prstGeom prst="rect">
            <a:avLst/>
          </a:prstGeom>
          <a:noFill/>
          <a:ln w="9525">
            <a:noFill/>
            <a:miter lim="800000"/>
            <a:headEnd/>
            <a:tailEnd/>
          </a:ln>
        </p:spPr>
      </p:pic>
      <p:sp>
        <p:nvSpPr>
          <p:cNvPr id="73" name="CaixaDeTexto 72"/>
          <p:cNvSpPr txBox="1"/>
          <p:nvPr/>
        </p:nvSpPr>
        <p:spPr>
          <a:xfrm>
            <a:off x="-36512"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$ 15</a:t>
            </a:r>
            <a:r>
              <a:rPr lang="pt-BR" sz="2000" b="1" dirty="0" smtClean="0">
                <a:solidFill>
                  <a:srgbClr val="137292"/>
                </a:solidFill>
                <a:latin typeface="Century Gothic" pitchFamily="34" charset="0"/>
                <a:sym typeface="Gill Sans"/>
              </a:rPr>
              <a:t>,4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4" name="CaixaDeTexto 73"/>
          <p:cNvSpPr txBox="1"/>
          <p:nvPr/>
        </p:nvSpPr>
        <p:spPr>
          <a:xfrm>
            <a:off x="4211960" y="4562688"/>
            <a:ext cx="4752528" cy="1746632"/>
          </a:xfrm>
          <a:prstGeom prst="rect">
            <a:avLst/>
          </a:prstGeom>
          <a:noFill/>
        </p:spPr>
        <p:txBody>
          <a:bodyPr wrap="square" rtlCol="0">
            <a:spAutoFit/>
          </a:bodyPr>
          <a:lstStyle/>
          <a:p>
            <a:pPr marL="177800" indent="-177800">
              <a:spcAft>
                <a:spcPts val="300"/>
              </a:spcAft>
              <a:buClr>
                <a:srgbClr val="137292"/>
              </a:buClr>
              <a:buFont typeface="Arial" pitchFamily="34" charset="0"/>
              <a:buChar char="•"/>
              <a:defRPr/>
            </a:pPr>
            <a:r>
              <a:rPr lang="pt-BR" sz="2000" dirty="0" smtClean="0">
                <a:solidFill>
                  <a:srgbClr val="032936"/>
                </a:solidFill>
                <a:latin typeface="+mn-lt"/>
                <a:sym typeface="Gill Sans" pitchFamily="34" charset="0"/>
              </a:rPr>
              <a:t>Número de lojas – </a:t>
            </a:r>
            <a:r>
              <a:rPr lang="pt-BR" sz="2000" b="1" dirty="0" smtClean="0">
                <a:solidFill>
                  <a:srgbClr val="137292"/>
                </a:solidFill>
                <a:latin typeface="+mn-lt"/>
                <a:sym typeface="Gill Sans" pitchFamily="34" charset="0"/>
              </a:rPr>
              <a:t>4 (destes 1 é quiosque)</a:t>
            </a:r>
          </a:p>
          <a:p>
            <a:pPr marL="177800" indent="-177800">
              <a:spcAft>
                <a:spcPts val="300"/>
              </a:spcAft>
              <a:buClr>
                <a:srgbClr val="137292"/>
              </a:buClr>
              <a:buFont typeface="Arial" pitchFamily="34" charset="0"/>
              <a:buChar char="•"/>
              <a:defRPr/>
            </a:pPr>
            <a:r>
              <a:rPr lang="pt-BR" sz="2000" dirty="0" smtClean="0">
                <a:solidFill>
                  <a:srgbClr val="032936"/>
                </a:solidFill>
                <a:latin typeface="+mn-lt"/>
                <a:sym typeface="Gill Sans" pitchFamily="34" charset="0"/>
              </a:rPr>
              <a:t>Número de Pontos de recarga – </a:t>
            </a:r>
            <a:r>
              <a:rPr lang="pt-BR" sz="2000" b="1" dirty="0" smtClean="0">
                <a:solidFill>
                  <a:srgbClr val="137292"/>
                </a:solidFill>
                <a:latin typeface="+mn-lt"/>
                <a:sym typeface="Gill Sans" pitchFamily="34" charset="0"/>
              </a:rPr>
              <a:t>2780</a:t>
            </a:r>
          </a:p>
          <a:p>
            <a:pPr marL="177800" indent="-177800">
              <a:spcAft>
                <a:spcPts val="300"/>
              </a:spcAft>
              <a:buClr>
                <a:srgbClr val="137292"/>
              </a:buClr>
              <a:buFont typeface="Arial" pitchFamily="34" charset="0"/>
              <a:buChar char="•"/>
              <a:defRPr/>
            </a:pPr>
            <a:r>
              <a:rPr lang="pt-BR" sz="2000" dirty="0" smtClean="0">
                <a:solidFill>
                  <a:srgbClr val="032936"/>
                </a:solidFill>
                <a:latin typeface="+mn-lt"/>
                <a:sym typeface="Gill Sans" pitchFamily="34" charset="0"/>
              </a:rPr>
              <a:t>Números de Pontos de venda (varejo e revenda) –  </a:t>
            </a:r>
            <a:r>
              <a:rPr lang="pt-BR" sz="2000" b="1" dirty="0" smtClean="0">
                <a:solidFill>
                  <a:srgbClr val="137292"/>
                </a:solidFill>
                <a:latin typeface="+mn-lt"/>
                <a:sym typeface="Gill Sans" pitchFamily="34" charset="0"/>
              </a:rPr>
              <a:t>94</a:t>
            </a:r>
          </a:p>
          <a:p>
            <a:pPr marL="177800" indent="-177800">
              <a:spcAft>
                <a:spcPts val="300"/>
              </a:spcAft>
              <a:buClr>
                <a:srgbClr val="137292"/>
              </a:buClr>
              <a:buFont typeface="Arial" pitchFamily="34" charset="0"/>
              <a:buChar char="•"/>
            </a:pPr>
            <a:endParaRPr lang="pt-BR" sz="2000" dirty="0" smtClean="0">
              <a:solidFill>
                <a:srgbClr val="032936"/>
              </a:solidFill>
              <a:latin typeface="+mn-lt"/>
              <a:sym typeface="Gill Sans"/>
            </a:endParaRPr>
          </a:p>
        </p:txBody>
      </p:sp>
    </p:spTree>
    <p:extLst>
      <p:ext uri="{BB962C8B-B14F-4D97-AF65-F5344CB8AC3E}">
        <p14:creationId xmlns:p14="http://schemas.microsoft.com/office/powerpoint/2010/main" xmlns=""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2012/2013 – TO</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a14="http://schemas.microsoft.com/office/drawing/2010/main" xmlns=""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CaixaDeTexto 70"/>
          <p:cNvSpPr txBox="1"/>
          <p:nvPr/>
        </p:nvSpPr>
        <p:spPr>
          <a:xfrm>
            <a:off x="3673883" y="1549330"/>
            <a:ext cx="5436096" cy="4985980"/>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b="1" u="none" dirty="0">
                <a:solidFill>
                  <a:srgbClr val="137292"/>
                </a:solidFill>
                <a:latin typeface="Century Gothic" pitchFamily="34" charset="0"/>
                <a:sym typeface="Gill Sans" pitchFamily="34" charset="0"/>
              </a:rPr>
              <a:t>I</a:t>
            </a:r>
            <a:r>
              <a:rPr lang="pt-BR" b="1" u="none" dirty="0" smtClean="0">
                <a:solidFill>
                  <a:srgbClr val="137292"/>
                </a:solidFill>
                <a:latin typeface="Century Gothic" pitchFamily="34" charset="0"/>
                <a:sym typeface="Gill Sans" pitchFamily="34" charset="0"/>
              </a:rPr>
              <a:t>mplantação 3G realizada</a:t>
            </a:r>
          </a:p>
          <a:p>
            <a:pPr marL="177800" indent="-177800" algn="just">
              <a:spcAft>
                <a:spcPts val="300"/>
              </a:spcAft>
              <a:buClr>
                <a:srgbClr val="137292"/>
              </a:buClr>
              <a:defRPr/>
            </a:pPr>
            <a:r>
              <a:rPr lang="pt-BR" u="none" dirty="0" smtClean="0">
                <a:solidFill>
                  <a:srgbClr val="032936"/>
                </a:solidFill>
                <a:latin typeface="Century Gothic" pitchFamily="34" charset="0"/>
                <a:ea typeface="+mn-ea"/>
                <a:cs typeface="+mn-cs"/>
                <a:sym typeface="Gill Sans" pitchFamily="34" charset="0"/>
              </a:rPr>
              <a:t>Augustinópolis, </a:t>
            </a:r>
            <a:r>
              <a:rPr lang="pt-BR" u="none" dirty="0" smtClean="0">
                <a:solidFill>
                  <a:srgbClr val="032936"/>
                </a:solidFill>
                <a:latin typeface="Century Gothic" pitchFamily="34" charset="0"/>
                <a:sym typeface="Gill Sans" pitchFamily="34" charset="0"/>
              </a:rPr>
              <a:t>Buriti do TO, </a:t>
            </a:r>
            <a:r>
              <a:rPr lang="pt-BR" u="none" dirty="0" smtClean="0">
                <a:solidFill>
                  <a:srgbClr val="032936"/>
                </a:solidFill>
                <a:latin typeface="Century Gothic" pitchFamily="34" charset="0"/>
                <a:ea typeface="+mn-ea"/>
                <a:cs typeface="+mn-cs"/>
                <a:sym typeface="Gill Sans" pitchFamily="34" charset="0"/>
              </a:rPr>
              <a:t>Carrasco Bonito, Sampaio, São Sebastião do TO</a:t>
            </a:r>
          </a:p>
          <a:p>
            <a:pPr>
              <a:spcAft>
                <a:spcPts val="300"/>
              </a:spcAft>
              <a:buClr>
                <a:srgbClr val="137292"/>
              </a:buClr>
              <a:defRPr/>
            </a:pP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Ampliação cobertura 3G realizada</a:t>
            </a:r>
          </a:p>
          <a:p>
            <a:pPr>
              <a:spcAft>
                <a:spcPts val="300"/>
              </a:spcAft>
              <a:buClr>
                <a:srgbClr val="137292"/>
              </a:buClr>
              <a:defRPr/>
            </a:pPr>
            <a:r>
              <a:rPr lang="pt-BR" u="none" dirty="0">
                <a:solidFill>
                  <a:srgbClr val="032936"/>
                </a:solidFill>
                <a:latin typeface="Century Gothic" pitchFamily="34" charset="0"/>
                <a:sym typeface="Gill Sans" pitchFamily="34" charset="0"/>
              </a:rPr>
              <a:t>Araguaína, Gurupi, Palmas, Paraíso, Porto Nacional, </a:t>
            </a:r>
            <a:r>
              <a:rPr lang="pt-BR" u="none" dirty="0" err="1">
                <a:solidFill>
                  <a:srgbClr val="032936"/>
                </a:solidFill>
                <a:latin typeface="Century Gothic" pitchFamily="34" charset="0"/>
                <a:sym typeface="Gill Sans" pitchFamily="34" charset="0"/>
              </a:rPr>
              <a:t>Taquaruçu</a:t>
            </a:r>
            <a:endParaRPr lang="pt-BR" u="none" dirty="0">
              <a:solidFill>
                <a:srgbClr val="032936"/>
              </a:solidFill>
              <a:latin typeface="Century Gothic" pitchFamily="34" charset="0"/>
              <a:sym typeface="Gill Sans" pitchFamily="34" charset="0"/>
            </a:endParaRPr>
          </a:p>
          <a:p>
            <a:pPr>
              <a:spcAft>
                <a:spcPts val="300"/>
              </a:spcAft>
              <a:buClr>
                <a:srgbClr val="137292"/>
              </a:buClr>
              <a:defRPr/>
            </a:pPr>
            <a:endParaRPr lang="pt-BR" b="1" u="none" dirty="0" smtClean="0">
              <a:solidFill>
                <a:srgbClr val="137292"/>
              </a:solidFill>
              <a:latin typeface="Century Gothic" pitchFamily="34" charset="0"/>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 </a:t>
            </a:r>
            <a:r>
              <a:rPr lang="pt-BR"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u="none" dirty="0" smtClean="0">
                <a:solidFill>
                  <a:srgbClr val="032936"/>
                </a:solidFill>
                <a:latin typeface="Century Gothic" pitchFamily="34" charset="0"/>
                <a:ea typeface="+mn-ea"/>
                <a:cs typeface="+mn-cs"/>
                <a:sym typeface="Gill Sans" pitchFamily="34" charset="0"/>
              </a:rPr>
              <a:t>Araguaína, Gurupi, Palmas, Paraíso</a:t>
            </a:r>
          </a:p>
          <a:p>
            <a:pPr>
              <a:spcAft>
                <a:spcPts val="300"/>
              </a:spcAft>
              <a:buClr>
                <a:srgbClr val="137292"/>
              </a:buClr>
              <a:defRPr/>
            </a:pP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u="none" dirty="0" smtClean="0">
                <a:solidFill>
                  <a:srgbClr val="032936"/>
                </a:solidFill>
                <a:latin typeface="Century Gothic" pitchFamily="34" charset="0"/>
                <a:ea typeface="+mn-ea"/>
                <a:cs typeface="+mn-cs"/>
                <a:sym typeface="Gill Sans" pitchFamily="34" charset="0"/>
              </a:rPr>
              <a:t>Voz: </a:t>
            </a:r>
            <a:r>
              <a:rPr lang="pt-BR" u="none" dirty="0" smtClean="0">
                <a:solidFill>
                  <a:schemeClr val="tx1"/>
                </a:solidFill>
                <a:latin typeface="Century Gothic" pitchFamily="34" charset="0"/>
                <a:sym typeface="Gill Sans" pitchFamily="34" charset="0"/>
              </a:rPr>
              <a:t>ampliação da capacidade com</a:t>
            </a:r>
            <a:r>
              <a:rPr lang="pt-BR" b="1" u="none" dirty="0" smtClean="0">
                <a:solidFill>
                  <a:srgbClr val="137292"/>
                </a:solidFill>
                <a:latin typeface="Century Gothic" pitchFamily="34" charset="0"/>
                <a:sym typeface="Gill Sans" pitchFamily="34" charset="0"/>
              </a:rPr>
              <a:t>1800 MHz -</a:t>
            </a:r>
            <a:r>
              <a:rPr lang="pt-BR" b="1" u="none" dirty="0" smtClean="0">
                <a:solidFill>
                  <a:srgbClr val="137292"/>
                </a:solidFill>
                <a:latin typeface="Century Gothic" pitchFamily="34" charset="0"/>
                <a:ea typeface="+mn-ea"/>
                <a:cs typeface="+mn-cs"/>
                <a:sym typeface="Gill Sans" pitchFamily="34" charset="0"/>
              </a:rPr>
              <a:t> 40 municípios</a:t>
            </a:r>
          </a:p>
          <a:p>
            <a:pPr>
              <a:spcAft>
                <a:spcPts val="300"/>
              </a:spcAft>
              <a:buClr>
                <a:srgbClr val="137292"/>
              </a:buClr>
              <a:defRPr/>
            </a:pPr>
            <a:r>
              <a:rPr lang="pt-BR" u="none" dirty="0" smtClean="0">
                <a:latin typeface="Century Gothic" pitchFamily="34" charset="0"/>
                <a:ea typeface="+mn-ea"/>
                <a:cs typeface="+mn-cs"/>
                <a:sym typeface="Gill Sans" pitchFamily="34" charset="0"/>
              </a:rPr>
              <a:t>Novos sites: </a:t>
            </a:r>
            <a:r>
              <a:rPr lang="pt-BR" b="1" u="none" dirty="0" smtClean="0">
                <a:solidFill>
                  <a:srgbClr val="137292"/>
                </a:solidFill>
                <a:latin typeface="Century Gothic" pitchFamily="34" charset="0"/>
                <a:ea typeface="+mn-ea"/>
                <a:cs typeface="+mn-cs"/>
                <a:sym typeface="Gill Sans" pitchFamily="34" charset="0"/>
              </a:rPr>
              <a:t>Palmas, Araguaína </a:t>
            </a: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defRPr/>
            </a:pP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Implantação do 4G </a:t>
            </a:r>
            <a:r>
              <a:rPr lang="pt-BR" u="none" dirty="0" smtClean="0">
                <a:solidFill>
                  <a:srgbClr val="032936"/>
                </a:solidFill>
                <a:latin typeface="Century Gothic" pitchFamily="34" charset="0"/>
                <a:ea typeface="+mn-ea"/>
                <a:cs typeface="+mn-cs"/>
                <a:sym typeface="Gill Sans" pitchFamily="34" charset="0"/>
              </a:rPr>
              <a:t>– Palmas em 2013</a:t>
            </a:r>
            <a:endParaRPr lang="pt-BR" b="1" u="none" dirty="0">
              <a:solidFill>
                <a:srgbClr val="FF0000"/>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1988840"/>
            <a:ext cx="3460752" cy="3225790"/>
            <a:chOff x="839" y="243"/>
            <a:chExt cx="4021" cy="3748"/>
          </a:xfrm>
          <a:solidFill>
            <a:srgbClr val="137292"/>
          </a:solidFill>
        </p:grpSpPr>
        <p:sp>
          <p:nvSpPr>
            <p:cNvPr id="129"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7"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9"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2"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3"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0"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032936"/>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2"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3"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4"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5" name="Imagem 1"/>
          <p:cNvPicPr>
            <a:picLocks noChangeAspect="1"/>
          </p:cNvPicPr>
          <p:nvPr/>
        </p:nvPicPr>
        <p:blipFill>
          <a:blip r:embed="rId4" cstate="print"/>
          <a:srcRect l="4286" t="27879" r="76492" b="44936"/>
          <a:stretch>
            <a:fillRect/>
          </a:stretch>
        </p:blipFill>
        <p:spPr bwMode="auto">
          <a:xfrm>
            <a:off x="-540568" y="4869160"/>
            <a:ext cx="3312368" cy="2376487"/>
          </a:xfrm>
          <a:prstGeom prst="rect">
            <a:avLst/>
          </a:prstGeom>
          <a:noFill/>
          <a:ln w="9525">
            <a:noFill/>
            <a:miter lim="800000"/>
            <a:headEnd/>
            <a:tailEnd/>
          </a:ln>
        </p:spPr>
      </p:pic>
      <p:sp>
        <p:nvSpPr>
          <p:cNvPr id="186" name="CaixaDeTexto 185"/>
          <p:cNvSpPr txBox="1"/>
          <p:nvPr/>
        </p:nvSpPr>
        <p:spPr>
          <a:xfrm>
            <a:off x="-36512" y="5509904"/>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$ 15</a:t>
            </a:r>
            <a:r>
              <a:rPr lang="pt-BR" sz="2000" b="1" dirty="0" smtClean="0">
                <a:solidFill>
                  <a:srgbClr val="137292"/>
                </a:solidFill>
                <a:latin typeface="Century Gothic" pitchFamily="34" charset="0"/>
                <a:sym typeface="Gill Sans"/>
              </a:rPr>
              <a:t>,4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p14="http://schemas.microsoft.com/office/powerpoint/2010/main" xmlns="" val="4241849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3"/>
          <p:cNvPicPr>
            <a:picLocks noChangeAspect="1" noChangeArrowheads="1"/>
          </p:cNvPicPr>
          <p:nvPr/>
        </p:nvPicPr>
        <p:blipFill>
          <a:blip r:embed="rId2" cstate="print"/>
          <a:srcRect/>
          <a:stretch>
            <a:fillRect/>
          </a:stretch>
        </p:blipFill>
        <p:spPr bwMode="auto">
          <a:xfrm>
            <a:off x="61913" y="-26988"/>
            <a:ext cx="9144000" cy="6858001"/>
          </a:xfrm>
          <a:prstGeom prst="rect">
            <a:avLst/>
          </a:prstGeom>
          <a:noFill/>
          <a:ln w="9525">
            <a:noFill/>
            <a:miter lim="800000"/>
            <a:headEnd/>
            <a:tailEnd/>
          </a:ln>
        </p:spPr>
      </p:pic>
      <p:sp>
        <p:nvSpPr>
          <p:cNvPr id="8" name="Retângulo 7"/>
          <p:cNvSpPr/>
          <p:nvPr/>
        </p:nvSpPr>
        <p:spPr>
          <a:xfrm>
            <a:off x="-3175" y="-26988"/>
            <a:ext cx="3465513" cy="6902451"/>
          </a:xfrm>
          <a:prstGeom prst="rect">
            <a:avLst/>
          </a:prstGeom>
          <a:solidFill>
            <a:srgbClr val="1372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endParaRPr>
          </a:p>
        </p:txBody>
      </p:sp>
      <p:sp>
        <p:nvSpPr>
          <p:cNvPr id="12" name="Retângulo 11"/>
          <p:cNvSpPr/>
          <p:nvPr/>
        </p:nvSpPr>
        <p:spPr>
          <a:xfrm>
            <a:off x="0" y="404813"/>
            <a:ext cx="9144000" cy="936625"/>
          </a:xfrm>
          <a:prstGeom prst="rect">
            <a:avLst/>
          </a:prstGeom>
          <a:solidFill>
            <a:srgbClr val="0329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endParaRPr>
          </a:p>
        </p:txBody>
      </p:sp>
      <p:sp>
        <p:nvSpPr>
          <p:cNvPr id="23" name="CaixaDeTexto 22"/>
          <p:cNvSpPr txBox="1"/>
          <p:nvPr/>
        </p:nvSpPr>
        <p:spPr>
          <a:xfrm>
            <a:off x="34925" y="488950"/>
            <a:ext cx="9109075" cy="707886"/>
          </a:xfrm>
          <a:prstGeom prst="rect">
            <a:avLst/>
          </a:prstGeom>
          <a:noFill/>
        </p:spPr>
        <p:txBody>
          <a:bodyPr>
            <a:spAutoFit/>
          </a:bodyPr>
          <a:lstStyle/>
          <a:p>
            <a:pPr>
              <a:defRPr/>
            </a:pPr>
            <a:r>
              <a:rPr lang="pt-BR" sz="4000" b="1" dirty="0" smtClean="0">
                <a:solidFill>
                  <a:srgbClr val="FFFFFF"/>
                </a:solidFill>
                <a:latin typeface="Century Gothic" pitchFamily="34" charset="0"/>
              </a:rPr>
              <a:t>4G </a:t>
            </a:r>
            <a:r>
              <a:rPr lang="pt-BR" sz="4000" b="1" smtClean="0">
                <a:solidFill>
                  <a:srgbClr val="FFFFFF"/>
                </a:solidFill>
                <a:latin typeface="Century Gothic" pitchFamily="34" charset="0"/>
              </a:rPr>
              <a:t>– </a:t>
            </a:r>
            <a:r>
              <a:rPr lang="pt-BR" sz="4000" b="1">
                <a:solidFill>
                  <a:srgbClr val="FFFFFF"/>
                </a:solidFill>
                <a:latin typeface="Century Gothic" pitchFamily="34" charset="0"/>
              </a:rPr>
              <a:t>m</a:t>
            </a:r>
            <a:r>
              <a:rPr lang="pt-BR" sz="4000" b="1" smtClean="0">
                <a:solidFill>
                  <a:srgbClr val="FFFFFF"/>
                </a:solidFill>
                <a:latin typeface="Century Gothic" pitchFamily="34" charset="0"/>
              </a:rPr>
              <a:t>uito </a:t>
            </a:r>
            <a:r>
              <a:rPr lang="pt-BR" sz="4000" b="1" dirty="0" smtClean="0">
                <a:solidFill>
                  <a:srgbClr val="FFFFFF"/>
                </a:solidFill>
                <a:latin typeface="Century Gothic" pitchFamily="34" charset="0"/>
              </a:rPr>
              <a:t>além </a:t>
            </a:r>
            <a:r>
              <a:rPr lang="pt-BR" sz="4000" b="1" smtClean="0">
                <a:solidFill>
                  <a:srgbClr val="FFFFFF"/>
                </a:solidFill>
                <a:latin typeface="Century Gothic" pitchFamily="34" charset="0"/>
              </a:rPr>
              <a:t>das obrigações</a:t>
            </a:r>
            <a:endParaRPr lang="pt-BR" sz="3200" b="1" u="none" dirty="0">
              <a:solidFill>
                <a:srgbClr val="FFFFFF"/>
              </a:solidFill>
              <a:latin typeface="Century Gothic" pitchFamily="34" charset="0"/>
              <a:ea typeface="+mn-ea"/>
              <a:cs typeface="+mn-cs"/>
            </a:endParaRPr>
          </a:p>
        </p:txBody>
      </p:sp>
      <p:pic>
        <p:nvPicPr>
          <p:cNvPr id="3085" name="Picture 5" descr="arrow_yea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636683" flipV="1">
            <a:off x="76200" y="2346325"/>
            <a:ext cx="8331200" cy="947738"/>
          </a:xfrm>
          <a:prstGeom prst="rect">
            <a:avLst/>
          </a:prstGeom>
          <a:noFill/>
          <a:ln w="9525">
            <a:noFill/>
            <a:miter lim="800000"/>
            <a:headEnd/>
            <a:tailEnd/>
          </a:ln>
        </p:spPr>
      </p:pic>
      <p:grpSp>
        <p:nvGrpSpPr>
          <p:cNvPr id="2" name="Grupo 10"/>
          <p:cNvGrpSpPr>
            <a:grpSpLocks/>
          </p:cNvGrpSpPr>
          <p:nvPr/>
        </p:nvGrpSpPr>
        <p:grpSpPr bwMode="auto">
          <a:xfrm>
            <a:off x="3976688" y="4005263"/>
            <a:ext cx="1360487" cy="2160587"/>
            <a:chOff x="3091815" y="4004630"/>
            <a:chExt cx="1359695" cy="2161220"/>
          </a:xfrm>
        </p:grpSpPr>
        <p:pic>
          <p:nvPicPr>
            <p:cNvPr id="29731"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3091815" y="4004630"/>
              <a:ext cx="1359695" cy="1547316"/>
            </a:xfrm>
            <a:prstGeom prst="rect">
              <a:avLst/>
            </a:prstGeom>
            <a:noFill/>
            <a:ln w="9525">
              <a:noFill/>
              <a:miter lim="800000"/>
              <a:headEnd/>
              <a:tailEnd/>
            </a:ln>
          </p:spPr>
        </p:pic>
        <p:grpSp>
          <p:nvGrpSpPr>
            <p:cNvPr id="3" name="Grupo 6"/>
            <p:cNvGrpSpPr>
              <a:grpSpLocks/>
            </p:cNvGrpSpPr>
            <p:nvPr/>
          </p:nvGrpSpPr>
          <p:grpSpPr bwMode="auto">
            <a:xfrm>
              <a:off x="3231809" y="4092823"/>
              <a:ext cx="1080120" cy="2073027"/>
              <a:chOff x="3231809" y="4092823"/>
              <a:chExt cx="1080120" cy="2073027"/>
            </a:xfrm>
          </p:grpSpPr>
          <p:sp>
            <p:nvSpPr>
              <p:cNvPr id="99" name="Retângulo de cantos arredondados 98"/>
              <p:cNvSpPr/>
              <p:nvPr/>
            </p:nvSpPr>
            <p:spPr bwMode="auto">
              <a:xfrm>
                <a:off x="3231809"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Dez/2015</a:t>
                </a:r>
              </a:p>
            </p:txBody>
          </p:sp>
          <p:sp>
            <p:nvSpPr>
              <p:cNvPr id="29734" name="CaixaDeTexto 10"/>
              <p:cNvSpPr txBox="1">
                <a:spLocks noChangeArrowheads="1"/>
              </p:cNvSpPr>
              <p:nvPr/>
            </p:nvSpPr>
            <p:spPr bwMode="auto">
              <a:xfrm>
                <a:off x="3232150" y="4092823"/>
                <a:ext cx="1079500" cy="831969"/>
              </a:xfrm>
              <a:prstGeom prst="rect">
                <a:avLst/>
              </a:prstGeom>
              <a:noFill/>
              <a:ln w="9525">
                <a:noFill/>
                <a:miter lim="800000"/>
                <a:headEnd/>
                <a:tailEnd/>
              </a:ln>
            </p:spPr>
            <p:txBody>
              <a:bodyPr>
                <a:spAutoFit/>
              </a:bodyPr>
              <a:lstStyle/>
              <a:p>
                <a:pPr algn="ctr"/>
                <a:r>
                  <a:rPr lang="pt-BR" sz="1600" b="1" u="none">
                    <a:solidFill>
                      <a:srgbClr val="FFFFFF"/>
                    </a:solidFill>
                  </a:rPr>
                  <a:t>Cidades</a:t>
                </a:r>
              </a:p>
              <a:p>
                <a:pPr algn="ctr"/>
                <a:r>
                  <a:rPr lang="pt-BR" sz="1600" b="1" u="none">
                    <a:solidFill>
                      <a:srgbClr val="FFFFFF"/>
                    </a:solidFill>
                  </a:rPr>
                  <a:t>+ 200 mil habs</a:t>
                </a:r>
                <a:r>
                  <a:rPr lang="pt-BR" sz="1400" u="none">
                    <a:solidFill>
                      <a:srgbClr val="FFFFFF"/>
                    </a:solidFill>
                  </a:rPr>
                  <a:t>.</a:t>
                </a:r>
              </a:p>
            </p:txBody>
          </p:sp>
        </p:grpSp>
      </p:grpSp>
      <p:pic>
        <p:nvPicPr>
          <p:cNvPr id="29704" name="Picture 6" descr="H:\Criacao\Clientes\Vivo\10349_Audiência Câmara\PNG\S16_Ju-02.png"/>
          <p:cNvPicPr>
            <a:picLocks noChangeAspect="1" noChangeArrowheads="1"/>
          </p:cNvPicPr>
          <p:nvPr/>
        </p:nvPicPr>
        <p:blipFill>
          <a:blip r:embed="rId4" cstate="print"/>
          <a:srcRect l="66246" t="67412" r="24088" b="10258"/>
          <a:stretch>
            <a:fillRect/>
          </a:stretch>
        </p:blipFill>
        <p:spPr bwMode="auto">
          <a:xfrm>
            <a:off x="1366838" y="4403725"/>
            <a:ext cx="1360487" cy="1147763"/>
          </a:xfrm>
          <a:prstGeom prst="rect">
            <a:avLst/>
          </a:prstGeom>
          <a:noFill/>
          <a:ln w="9525">
            <a:noFill/>
            <a:miter lim="800000"/>
            <a:headEnd/>
            <a:tailEnd/>
          </a:ln>
        </p:spPr>
      </p:pic>
      <p:grpSp>
        <p:nvGrpSpPr>
          <p:cNvPr id="4" name="Grupo 12"/>
          <p:cNvGrpSpPr>
            <a:grpSpLocks/>
          </p:cNvGrpSpPr>
          <p:nvPr/>
        </p:nvGrpSpPr>
        <p:grpSpPr bwMode="auto">
          <a:xfrm>
            <a:off x="1484313" y="4468813"/>
            <a:ext cx="1216025" cy="1697037"/>
            <a:chOff x="1457042" y="4469323"/>
            <a:chExt cx="1215233" cy="1696527"/>
          </a:xfrm>
        </p:grpSpPr>
        <p:sp>
          <p:nvSpPr>
            <p:cNvPr id="47" name="Retângulo de cantos arredondados 46"/>
            <p:cNvSpPr/>
            <p:nvPr/>
          </p:nvSpPr>
          <p:spPr bwMode="auto">
            <a:xfrm>
              <a:off x="1484237"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Dez/2013</a:t>
              </a:r>
            </a:p>
          </p:txBody>
        </p:sp>
        <p:sp>
          <p:nvSpPr>
            <p:cNvPr id="29730" name="CaixaDeTexto 104"/>
            <p:cNvSpPr txBox="1">
              <a:spLocks noChangeArrowheads="1"/>
            </p:cNvSpPr>
            <p:nvPr/>
          </p:nvSpPr>
          <p:spPr bwMode="auto">
            <a:xfrm>
              <a:off x="1457042" y="4469323"/>
              <a:ext cx="1215233" cy="1077019"/>
            </a:xfrm>
            <a:prstGeom prst="rect">
              <a:avLst/>
            </a:prstGeom>
            <a:noFill/>
            <a:ln w="9525">
              <a:noFill/>
              <a:miter lim="800000"/>
              <a:headEnd/>
              <a:tailEnd/>
            </a:ln>
          </p:spPr>
          <p:txBody>
            <a:bodyPr>
              <a:spAutoFit/>
            </a:bodyPr>
            <a:lstStyle/>
            <a:p>
              <a:pPr algn="ctr"/>
              <a:r>
                <a:rPr lang="pt-BR" sz="1600" b="1" u="none">
                  <a:solidFill>
                    <a:srgbClr val="FFFFFF"/>
                  </a:solidFill>
                </a:rPr>
                <a:t>Sedes e sub-sedes Copa do Mundo</a:t>
              </a:r>
            </a:p>
          </p:txBody>
        </p:sp>
      </p:grpSp>
      <p:grpSp>
        <p:nvGrpSpPr>
          <p:cNvPr id="5" name="Grupo 5"/>
          <p:cNvGrpSpPr>
            <a:grpSpLocks/>
          </p:cNvGrpSpPr>
          <p:nvPr/>
        </p:nvGrpSpPr>
        <p:grpSpPr bwMode="auto">
          <a:xfrm>
            <a:off x="5283200" y="3255963"/>
            <a:ext cx="1358900" cy="2909887"/>
            <a:chOff x="4548029" y="3256383"/>
            <a:chExt cx="1359695" cy="2909467"/>
          </a:xfrm>
        </p:grpSpPr>
        <p:pic>
          <p:nvPicPr>
            <p:cNvPr id="29726"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4548029" y="3256383"/>
              <a:ext cx="1359695" cy="2295563"/>
            </a:xfrm>
            <a:prstGeom prst="rect">
              <a:avLst/>
            </a:prstGeom>
            <a:noFill/>
            <a:ln w="9525">
              <a:noFill/>
              <a:miter lim="800000"/>
              <a:headEnd/>
              <a:tailEnd/>
            </a:ln>
          </p:spPr>
        </p:pic>
        <p:sp>
          <p:nvSpPr>
            <p:cNvPr id="101" name="Retângulo de cantos arredondados 100"/>
            <p:cNvSpPr/>
            <p:nvPr/>
          </p:nvSpPr>
          <p:spPr bwMode="auto">
            <a:xfrm>
              <a:off x="4688056"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Dez/2016</a:t>
              </a:r>
            </a:p>
          </p:txBody>
        </p:sp>
        <p:sp>
          <p:nvSpPr>
            <p:cNvPr id="29728" name="CaixaDeTexto 105"/>
            <p:cNvSpPr txBox="1">
              <a:spLocks noChangeArrowheads="1"/>
            </p:cNvSpPr>
            <p:nvPr/>
          </p:nvSpPr>
          <p:spPr bwMode="auto">
            <a:xfrm>
              <a:off x="4687888" y="3333889"/>
              <a:ext cx="1079500" cy="830382"/>
            </a:xfrm>
            <a:prstGeom prst="rect">
              <a:avLst/>
            </a:prstGeom>
            <a:noFill/>
            <a:ln w="9525">
              <a:noFill/>
              <a:miter lim="800000"/>
              <a:headEnd/>
              <a:tailEnd/>
            </a:ln>
          </p:spPr>
          <p:txBody>
            <a:bodyPr>
              <a:spAutoFit/>
            </a:bodyPr>
            <a:lstStyle/>
            <a:p>
              <a:pPr algn="ctr"/>
              <a:r>
                <a:rPr lang="pt-BR" sz="1600" b="1" u="none">
                  <a:solidFill>
                    <a:srgbClr val="FFFFFF"/>
                  </a:solidFill>
                </a:rPr>
                <a:t>Cidades</a:t>
              </a:r>
            </a:p>
            <a:p>
              <a:pPr algn="ctr"/>
              <a:r>
                <a:rPr lang="pt-BR" sz="1600" b="1" u="none">
                  <a:solidFill>
                    <a:srgbClr val="FFFFFF"/>
                  </a:solidFill>
                </a:rPr>
                <a:t>+ 100 mil habs</a:t>
              </a:r>
              <a:r>
                <a:rPr lang="pt-BR" sz="1400" u="none">
                  <a:solidFill>
                    <a:srgbClr val="FFFFFF"/>
                  </a:solidFill>
                </a:rPr>
                <a:t>.</a:t>
              </a:r>
            </a:p>
          </p:txBody>
        </p:sp>
      </p:grpSp>
      <p:grpSp>
        <p:nvGrpSpPr>
          <p:cNvPr id="6" name="Grupo 4"/>
          <p:cNvGrpSpPr>
            <a:grpSpLocks/>
          </p:cNvGrpSpPr>
          <p:nvPr/>
        </p:nvGrpSpPr>
        <p:grpSpPr bwMode="auto">
          <a:xfrm>
            <a:off x="6588125" y="2667000"/>
            <a:ext cx="1358900" cy="3498850"/>
            <a:chOff x="6004243" y="2667356"/>
            <a:chExt cx="1359695" cy="3498494"/>
          </a:xfrm>
        </p:grpSpPr>
        <p:pic>
          <p:nvPicPr>
            <p:cNvPr id="29723"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6004243" y="2667356"/>
              <a:ext cx="1359695" cy="2884590"/>
            </a:xfrm>
            <a:prstGeom prst="rect">
              <a:avLst/>
            </a:prstGeom>
            <a:noFill/>
            <a:ln w="9525">
              <a:noFill/>
              <a:miter lim="800000"/>
              <a:headEnd/>
              <a:tailEnd/>
            </a:ln>
          </p:spPr>
        </p:pic>
        <p:sp>
          <p:nvSpPr>
            <p:cNvPr id="102" name="Retângulo de cantos arredondados 101"/>
            <p:cNvSpPr/>
            <p:nvPr/>
          </p:nvSpPr>
          <p:spPr bwMode="auto">
            <a:xfrm>
              <a:off x="6144303"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Dez/2017</a:t>
              </a:r>
            </a:p>
          </p:txBody>
        </p:sp>
        <p:sp>
          <p:nvSpPr>
            <p:cNvPr id="29725" name="CaixaDeTexto 106"/>
            <p:cNvSpPr txBox="1">
              <a:spLocks noChangeArrowheads="1"/>
            </p:cNvSpPr>
            <p:nvPr/>
          </p:nvSpPr>
          <p:spPr bwMode="auto">
            <a:xfrm>
              <a:off x="6143625" y="2798825"/>
              <a:ext cx="1081088" cy="1078067"/>
            </a:xfrm>
            <a:prstGeom prst="rect">
              <a:avLst/>
            </a:prstGeom>
            <a:noFill/>
            <a:ln w="9525">
              <a:noFill/>
              <a:miter lim="800000"/>
              <a:headEnd/>
              <a:tailEnd/>
            </a:ln>
          </p:spPr>
          <p:txBody>
            <a:bodyPr>
              <a:spAutoFit/>
            </a:bodyPr>
            <a:lstStyle/>
            <a:p>
              <a:pPr algn="ctr"/>
              <a:r>
                <a:rPr lang="pt-BR" sz="1600" b="1" u="none">
                  <a:solidFill>
                    <a:srgbClr val="FFFFFF"/>
                  </a:solidFill>
                </a:rPr>
                <a:t>Cidades</a:t>
              </a:r>
            </a:p>
            <a:p>
              <a:pPr algn="ctr"/>
              <a:r>
                <a:rPr lang="pt-BR" sz="1600" b="1" u="none">
                  <a:solidFill>
                    <a:srgbClr val="FFFFFF"/>
                  </a:solidFill>
                </a:rPr>
                <a:t>entre 30 e 100 mil habs.</a:t>
              </a:r>
            </a:p>
          </p:txBody>
        </p:sp>
      </p:grpSp>
      <p:grpSp>
        <p:nvGrpSpPr>
          <p:cNvPr id="7" name="Grupo 3"/>
          <p:cNvGrpSpPr>
            <a:grpSpLocks/>
          </p:cNvGrpSpPr>
          <p:nvPr/>
        </p:nvGrpSpPr>
        <p:grpSpPr bwMode="auto">
          <a:xfrm>
            <a:off x="7893050" y="2363788"/>
            <a:ext cx="1358900" cy="3802062"/>
            <a:chOff x="7460455" y="2363788"/>
            <a:chExt cx="1359695" cy="3802062"/>
          </a:xfrm>
        </p:grpSpPr>
        <p:pic>
          <p:nvPicPr>
            <p:cNvPr id="29720"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7460455" y="2363788"/>
              <a:ext cx="1359695" cy="3188158"/>
            </a:xfrm>
            <a:prstGeom prst="rect">
              <a:avLst/>
            </a:prstGeom>
            <a:noFill/>
            <a:ln w="9525">
              <a:noFill/>
              <a:miter lim="800000"/>
              <a:headEnd/>
              <a:tailEnd/>
            </a:ln>
          </p:spPr>
        </p:pic>
        <p:sp>
          <p:nvSpPr>
            <p:cNvPr id="103" name="Retângulo de cantos arredondados 102"/>
            <p:cNvSpPr/>
            <p:nvPr/>
          </p:nvSpPr>
          <p:spPr bwMode="auto">
            <a:xfrm>
              <a:off x="7600549"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Dez/2019</a:t>
              </a:r>
            </a:p>
          </p:txBody>
        </p:sp>
        <p:sp>
          <p:nvSpPr>
            <p:cNvPr id="29722" name="CaixaDeTexto 107"/>
            <p:cNvSpPr txBox="1">
              <a:spLocks noChangeArrowheads="1"/>
            </p:cNvSpPr>
            <p:nvPr/>
          </p:nvSpPr>
          <p:spPr bwMode="auto">
            <a:xfrm>
              <a:off x="7600950" y="2470165"/>
              <a:ext cx="1079500" cy="830382"/>
            </a:xfrm>
            <a:prstGeom prst="rect">
              <a:avLst/>
            </a:prstGeom>
            <a:noFill/>
            <a:ln w="9525">
              <a:noFill/>
              <a:miter lim="800000"/>
              <a:headEnd/>
              <a:tailEnd/>
            </a:ln>
          </p:spPr>
          <p:txBody>
            <a:bodyPr>
              <a:spAutoFit/>
            </a:bodyPr>
            <a:lstStyle/>
            <a:p>
              <a:pPr algn="ctr"/>
              <a:r>
                <a:rPr lang="pt-BR" sz="1600" b="1" u="none">
                  <a:solidFill>
                    <a:srgbClr val="FFFFFF"/>
                  </a:solidFill>
                </a:rPr>
                <a:t>Cidades</a:t>
              </a:r>
            </a:p>
            <a:p>
              <a:pPr algn="ctr"/>
              <a:r>
                <a:rPr lang="pt-BR" sz="1600" b="1" u="none">
                  <a:solidFill>
                    <a:srgbClr val="FFFFFF"/>
                  </a:solidFill>
                </a:rPr>
                <a:t>até 30 mil habs.</a:t>
              </a:r>
            </a:p>
          </p:txBody>
        </p:sp>
      </p:grpSp>
      <p:pic>
        <p:nvPicPr>
          <p:cNvPr id="29709"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2671763" y="4292600"/>
            <a:ext cx="1360487" cy="1258888"/>
          </a:xfrm>
          <a:prstGeom prst="rect">
            <a:avLst/>
          </a:prstGeom>
          <a:noFill/>
          <a:ln w="9525">
            <a:noFill/>
            <a:miter lim="800000"/>
            <a:headEnd/>
            <a:tailEnd/>
          </a:ln>
        </p:spPr>
      </p:pic>
      <p:sp>
        <p:nvSpPr>
          <p:cNvPr id="98" name="Retângulo de cantos arredondados 97"/>
          <p:cNvSpPr/>
          <p:nvPr/>
        </p:nvSpPr>
        <p:spPr bwMode="auto">
          <a:xfrm>
            <a:off x="2811805" y="5740892"/>
            <a:ext cx="1080749" cy="424958"/>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Mai/2014</a:t>
            </a:r>
          </a:p>
        </p:txBody>
      </p:sp>
      <p:sp>
        <p:nvSpPr>
          <p:cNvPr id="29711" name="CaixaDeTexto 108"/>
          <p:cNvSpPr txBox="1">
            <a:spLocks noChangeArrowheads="1"/>
          </p:cNvSpPr>
          <p:nvPr/>
        </p:nvSpPr>
        <p:spPr bwMode="auto">
          <a:xfrm>
            <a:off x="2771775" y="4365625"/>
            <a:ext cx="1165225" cy="1076325"/>
          </a:xfrm>
          <a:prstGeom prst="rect">
            <a:avLst/>
          </a:prstGeom>
          <a:noFill/>
          <a:ln w="9525">
            <a:noFill/>
            <a:miter lim="800000"/>
            <a:headEnd/>
            <a:tailEnd/>
          </a:ln>
        </p:spPr>
        <p:txBody>
          <a:bodyPr>
            <a:spAutoFit/>
          </a:bodyPr>
          <a:lstStyle/>
          <a:p>
            <a:pPr algn="ctr"/>
            <a:r>
              <a:rPr lang="pt-BR" sz="1600" b="1" u="none">
                <a:solidFill>
                  <a:srgbClr val="FFFFFF"/>
                </a:solidFill>
              </a:rPr>
              <a:t>Capitais e cidades </a:t>
            </a:r>
          </a:p>
          <a:p>
            <a:pPr algn="ctr"/>
            <a:r>
              <a:rPr lang="pt-BR" sz="1600" b="1" u="none">
                <a:solidFill>
                  <a:srgbClr val="FFFFFF"/>
                </a:solidFill>
              </a:rPr>
              <a:t>+ 500 mil habs.</a:t>
            </a:r>
          </a:p>
        </p:txBody>
      </p:sp>
      <p:grpSp>
        <p:nvGrpSpPr>
          <p:cNvPr id="9" name="Grupo 2"/>
          <p:cNvGrpSpPr>
            <a:grpSpLocks/>
          </p:cNvGrpSpPr>
          <p:nvPr/>
        </p:nvGrpSpPr>
        <p:grpSpPr bwMode="auto">
          <a:xfrm>
            <a:off x="1692275" y="1412875"/>
            <a:ext cx="3492500" cy="1600200"/>
            <a:chOff x="1692275" y="1412875"/>
            <a:chExt cx="3492500" cy="1600200"/>
          </a:xfrm>
        </p:grpSpPr>
        <p:pic>
          <p:nvPicPr>
            <p:cNvPr id="29718" name="Imagem 3"/>
            <p:cNvPicPr>
              <a:picLocks noChangeAspect="1"/>
            </p:cNvPicPr>
            <p:nvPr/>
          </p:nvPicPr>
          <p:blipFill>
            <a:blip r:embed="rId5" cstate="print"/>
            <a:srcRect l="4286" t="56970" r="76492" b="16536"/>
            <a:stretch>
              <a:fillRect/>
            </a:stretch>
          </p:blipFill>
          <p:spPr bwMode="auto">
            <a:xfrm>
              <a:off x="1692275" y="1412875"/>
              <a:ext cx="3492500" cy="1600200"/>
            </a:xfrm>
            <a:prstGeom prst="rect">
              <a:avLst/>
            </a:prstGeom>
            <a:noFill/>
            <a:ln w="9525">
              <a:noFill/>
              <a:miter lim="800000"/>
              <a:headEnd/>
              <a:tailEnd/>
            </a:ln>
          </p:spPr>
        </p:pic>
        <p:sp>
          <p:nvSpPr>
            <p:cNvPr id="111" name="Text Box 23"/>
            <p:cNvSpPr txBox="1">
              <a:spLocks noChangeArrowheads="1"/>
            </p:cNvSpPr>
            <p:nvPr/>
          </p:nvSpPr>
          <p:spPr bwMode="auto">
            <a:xfrm>
              <a:off x="2246059" y="1539949"/>
              <a:ext cx="2600325" cy="1384995"/>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a:spAutoFit/>
            </a:bodyPr>
            <a:lstStyle/>
            <a:p>
              <a:pPr algn="ctr" eaLnBrk="0" hangingPunct="0">
                <a:defRPr/>
              </a:pPr>
              <a:r>
                <a:rPr lang="pt-BR" sz="2800" b="1" u="none" dirty="0" smtClean="0">
                  <a:solidFill>
                    <a:srgbClr val="00B3C3"/>
                  </a:solidFill>
                  <a:ea typeface="ヒラギノ角ゴ ProN W3" charset="-128"/>
                  <a:sym typeface="Gill Sans" charset="0"/>
                </a:rPr>
                <a:t>Hoje</a:t>
              </a:r>
            </a:p>
            <a:p>
              <a:pPr algn="ctr" eaLnBrk="0" hangingPunct="0">
                <a:defRPr/>
              </a:pPr>
              <a:r>
                <a:rPr lang="pt-BR" sz="2800" b="1" u="none" dirty="0" smtClean="0">
                  <a:solidFill>
                    <a:srgbClr val="00B3C3"/>
                  </a:solidFill>
                  <a:ea typeface="ヒラギノ角ゴ ProN W3" charset="-128"/>
                  <a:sym typeface="Gill Sans" charset="0"/>
                </a:rPr>
                <a:t>70 municípios</a:t>
              </a:r>
              <a:endParaRPr lang="pt-BR" sz="2800" b="1" u="none" dirty="0">
                <a:solidFill>
                  <a:srgbClr val="00B3C3"/>
                </a:solidFill>
                <a:ea typeface="ヒラギノ角ゴ ProN W3" charset="-128"/>
                <a:sym typeface="Gill Sans" pitchFamily="34" charset="0"/>
              </a:endParaRPr>
            </a:p>
            <a:p>
              <a:pPr algn="ctr" eaLnBrk="0" hangingPunct="0">
                <a:defRPr/>
              </a:pPr>
              <a:endParaRPr lang="pt-BR" sz="2800" u="none" dirty="0">
                <a:solidFill>
                  <a:srgbClr val="123E51">
                    <a:lumMod val="75000"/>
                    <a:lumOff val="25000"/>
                  </a:srgbClr>
                </a:solidFill>
                <a:latin typeface="Century Gothic" pitchFamily="34" charset="0"/>
                <a:cs typeface="Tahoma" pitchFamily="34" charset="0"/>
                <a:sym typeface="Gill Sans" pitchFamily="34" charset="0"/>
              </a:endParaRPr>
            </a:p>
          </p:txBody>
        </p:sp>
      </p:grpSp>
      <p:pic>
        <p:nvPicPr>
          <p:cNvPr id="29713" name="Imagem 9"/>
          <p:cNvPicPr>
            <a:picLocks noChangeAspect="1"/>
          </p:cNvPicPr>
          <p:nvPr/>
        </p:nvPicPr>
        <p:blipFill>
          <a:blip r:embed="rId6" cstate="print"/>
          <a:srcRect l="79482" t="91429"/>
          <a:stretch>
            <a:fillRect/>
          </a:stretch>
        </p:blipFill>
        <p:spPr bwMode="auto">
          <a:xfrm>
            <a:off x="7267575" y="6270625"/>
            <a:ext cx="1876425" cy="587375"/>
          </a:xfrm>
          <a:prstGeom prst="rect">
            <a:avLst/>
          </a:prstGeom>
          <a:noFill/>
          <a:ln w="9525">
            <a:noFill/>
            <a:miter lim="800000"/>
            <a:headEnd/>
            <a:tailEnd/>
          </a:ln>
        </p:spPr>
      </p:pic>
      <p:grpSp>
        <p:nvGrpSpPr>
          <p:cNvPr id="10" name="Grupo 13"/>
          <p:cNvGrpSpPr>
            <a:grpSpLocks/>
          </p:cNvGrpSpPr>
          <p:nvPr/>
        </p:nvGrpSpPr>
        <p:grpSpPr bwMode="auto">
          <a:xfrm>
            <a:off x="61913" y="4652963"/>
            <a:ext cx="1360487" cy="1514475"/>
            <a:chOff x="61913" y="4653136"/>
            <a:chExt cx="1359695" cy="1514609"/>
          </a:xfrm>
        </p:grpSpPr>
        <p:sp>
          <p:nvSpPr>
            <p:cNvPr id="39" name="Retângulo de cantos arredondados 38"/>
            <p:cNvSpPr/>
            <p:nvPr/>
          </p:nvSpPr>
          <p:spPr bwMode="auto">
            <a:xfrm>
              <a:off x="206053" y="5742653"/>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err="1">
                  <a:solidFill>
                    <a:srgbClr val="123E51"/>
                  </a:solidFill>
                </a:rPr>
                <a:t>Abr</a:t>
              </a:r>
              <a:r>
                <a:rPr lang="pt-BR" sz="1400" b="1" u="none" dirty="0">
                  <a:solidFill>
                    <a:srgbClr val="123E51"/>
                  </a:solidFill>
                </a:rPr>
                <a:t>/2013</a:t>
              </a:r>
            </a:p>
          </p:txBody>
        </p:sp>
        <p:pic>
          <p:nvPicPr>
            <p:cNvPr id="29716" name="Picture 6" descr="H:\Criacao\Clientes\Vivo\10349_Audiência Câmara\PNG\S16_Ju-02.png"/>
            <p:cNvPicPr>
              <a:picLocks noChangeAspect="1" noChangeArrowheads="1"/>
            </p:cNvPicPr>
            <p:nvPr/>
          </p:nvPicPr>
          <p:blipFill>
            <a:blip r:embed="rId4" cstate="print"/>
            <a:srcRect l="66246" t="67412" r="24088" b="10258"/>
            <a:stretch>
              <a:fillRect/>
            </a:stretch>
          </p:blipFill>
          <p:spPr bwMode="auto">
            <a:xfrm>
              <a:off x="61913" y="4653136"/>
              <a:ext cx="1359695" cy="900705"/>
            </a:xfrm>
            <a:prstGeom prst="rect">
              <a:avLst/>
            </a:prstGeom>
            <a:noFill/>
            <a:ln w="9525">
              <a:noFill/>
              <a:miter lim="800000"/>
              <a:headEnd/>
              <a:tailEnd/>
            </a:ln>
          </p:spPr>
        </p:pic>
        <p:sp>
          <p:nvSpPr>
            <p:cNvPr id="29717" name="CaixaDeTexto 104"/>
            <p:cNvSpPr txBox="1">
              <a:spLocks noChangeArrowheads="1"/>
            </p:cNvSpPr>
            <p:nvPr/>
          </p:nvSpPr>
          <p:spPr bwMode="auto">
            <a:xfrm>
              <a:off x="202010" y="4725144"/>
              <a:ext cx="1079500" cy="830997"/>
            </a:xfrm>
            <a:prstGeom prst="rect">
              <a:avLst/>
            </a:prstGeom>
            <a:noFill/>
            <a:ln w="9525">
              <a:noFill/>
              <a:miter lim="800000"/>
              <a:headEnd/>
              <a:tailEnd/>
            </a:ln>
          </p:spPr>
          <p:txBody>
            <a:bodyPr>
              <a:spAutoFit/>
            </a:bodyPr>
            <a:lstStyle/>
            <a:p>
              <a:pPr algn="ctr"/>
              <a:r>
                <a:rPr lang="pt-BR" sz="1600" b="1" u="none">
                  <a:solidFill>
                    <a:srgbClr val="FFFFFF"/>
                  </a:solidFill>
                </a:rPr>
                <a:t>Sedes Copa Confed.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3085"/>
                                        </p:tgtEl>
                                        <p:attrNameLst>
                                          <p:attrName>style.visibility</p:attrName>
                                        </p:attrNameLst>
                                      </p:cBhvr>
                                      <p:to>
                                        <p:strVal val="visible"/>
                                      </p:to>
                                    </p:set>
                                    <p:animEffect transition="in" filter="wipe(down)">
                                      <p:cBhvr>
                                        <p:cTn id="18" dur="500"/>
                                        <p:tgtEl>
                                          <p:spTgt spid="3085"/>
                                        </p:tgtEl>
                                      </p:cBhvr>
                                    </p:animEffect>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43" y="2992"/>
            <a:ext cx="914400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orma livre 24"/>
          <p:cNvSpPr/>
          <p:nvPr/>
        </p:nvSpPr>
        <p:spPr bwMode="auto">
          <a:xfrm>
            <a:off x="-25400" y="188640"/>
            <a:ext cx="9177338" cy="6426200"/>
          </a:xfrm>
          <a:custGeom>
            <a:avLst/>
            <a:gdLst>
              <a:gd name="connsiteX0" fmla="*/ 33867 w 9177867"/>
              <a:gd name="connsiteY0" fmla="*/ 1905000 h 6426200"/>
              <a:gd name="connsiteX1" fmla="*/ 9177867 w 9177867"/>
              <a:gd name="connsiteY1" fmla="*/ 0 h 6426200"/>
              <a:gd name="connsiteX2" fmla="*/ 9160933 w 9177867"/>
              <a:gd name="connsiteY2" fmla="*/ 6426200 h 6426200"/>
              <a:gd name="connsiteX3" fmla="*/ 0 w 9177867"/>
              <a:gd name="connsiteY3" fmla="*/ 5985933 h 6426200"/>
              <a:gd name="connsiteX4" fmla="*/ 33867 w 9177867"/>
              <a:gd name="connsiteY4" fmla="*/ 1905000 h 642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867" h="6426200">
                <a:moveTo>
                  <a:pt x="33867" y="1905000"/>
                </a:moveTo>
                <a:lnTo>
                  <a:pt x="9177867" y="0"/>
                </a:lnTo>
                <a:cubicBezTo>
                  <a:pt x="9172222" y="2142067"/>
                  <a:pt x="9166578" y="4284133"/>
                  <a:pt x="9160933" y="6426200"/>
                </a:cubicBezTo>
                <a:lnTo>
                  <a:pt x="0" y="5985933"/>
                </a:lnTo>
                <a:lnTo>
                  <a:pt x="33867" y="1905000"/>
                </a:lnTo>
                <a:close/>
              </a:path>
            </a:pathLst>
          </a:custGeom>
          <a:solidFill>
            <a:schemeClr val="accent1">
              <a:lumMod val="25000"/>
              <a:lumOff val="75000"/>
            </a:schemeClr>
          </a:solidFill>
          <a:ln w="25400" cap="flat" cmpd="sng" algn="ctr">
            <a:noFill/>
            <a:prstDash val="solid"/>
            <a:round/>
            <a:headEnd type="none" w="med" len="med"/>
            <a:tailEnd type="none" w="med" len="med"/>
          </a:ln>
          <a:effectLst/>
        </p:spPr>
        <p:txBody>
          <a:bodyPr/>
          <a:lstStyle/>
          <a:p>
            <a:pPr algn="ctr">
              <a:defRPr/>
            </a:pPr>
            <a:endParaRPr lang="pt-BR" dirty="0">
              <a:ea typeface="ヒラギノ角ゴ ProN W3" charset="-128"/>
              <a:sym typeface="Gill Sans" charset="0"/>
            </a:endParaRPr>
          </a:p>
        </p:txBody>
      </p:sp>
      <p:sp>
        <p:nvSpPr>
          <p:cNvPr id="5" name="Retângulo 4"/>
          <p:cNvSpPr/>
          <p:nvPr/>
        </p:nvSpPr>
        <p:spPr bwMode="auto">
          <a:xfrm>
            <a:off x="3560" y="287933"/>
            <a:ext cx="7592628" cy="1270661"/>
          </a:xfrm>
          <a:prstGeom prst="rect">
            <a:avLst/>
          </a:prstGeom>
          <a:solidFill>
            <a:schemeClr val="accent1">
              <a:lumMod val="90000"/>
              <a:lumOff val="10000"/>
              <a:alpha val="99000"/>
            </a:schemeClr>
          </a:solidFill>
          <a:ln>
            <a:noFill/>
          </a:ln>
          <a:effectLst>
            <a:outerShdw blurRad="50800" dist="889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u="none" dirty="0">
              <a:solidFill>
                <a:prstClr val="white"/>
              </a:solidFill>
              <a:latin typeface="Calibri" pitchFamily="34" charset="0"/>
              <a:sym typeface="Gill Sans" pitchFamily="34" charset="0"/>
            </a:endParaRPr>
          </a:p>
        </p:txBody>
      </p:sp>
      <p:sp>
        <p:nvSpPr>
          <p:cNvPr id="9" name="CaixaDeTexto 8"/>
          <p:cNvSpPr txBox="1">
            <a:spLocks noChangeArrowheads="1"/>
          </p:cNvSpPr>
          <p:nvPr/>
        </p:nvSpPr>
        <p:spPr bwMode="auto">
          <a:xfrm>
            <a:off x="332073" y="443440"/>
            <a:ext cx="685574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eaLnBrk="1" hangingPunct="1"/>
            <a:r>
              <a:rPr lang="pt-BR" b="1" u="none" dirty="0" smtClean="0">
                <a:solidFill>
                  <a:schemeClr val="bg1"/>
                </a:solidFill>
                <a:latin typeface="Calibri" pitchFamily="34" charset="0"/>
              </a:rPr>
              <a:t>Fundos setoriais: Em 2012, foram arrecadados R$ 7,4 bilhões </a:t>
            </a:r>
          </a:p>
        </p:txBody>
      </p:sp>
      <p:pic>
        <p:nvPicPr>
          <p:cNvPr id="13" name="Imagem 12"/>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0000" b="94417" l="8563" r="77063">
                        <a14:foregroundMark x1="17375" y1="80250" x2="14188" y2="56417"/>
                        <a14:foregroundMark x1="56250" y1="24583" x2="56250" y2="24583"/>
                        <a14:foregroundMark x1="35813" y1="79500" x2="35813" y2="79500"/>
                      </a14:backgroundRemoval>
                    </a14:imgEffect>
                  </a14:imgLayer>
                </a14:imgProps>
              </a:ext>
              <a:ext uri="{28A0092B-C50C-407E-A947-70E740481C1C}">
                <a14:useLocalDpi xmlns:a14="http://schemas.microsoft.com/office/drawing/2010/main" xmlns="" val="0"/>
              </a:ext>
            </a:extLst>
          </a:blip>
          <a:srcRect l="18357" r="14312"/>
          <a:stretch/>
        </p:blipFill>
        <p:spPr>
          <a:xfrm>
            <a:off x="3507478" y="1413073"/>
            <a:ext cx="2650139" cy="2952031"/>
          </a:xfrm>
          <a:prstGeom prst="rect">
            <a:avLst/>
          </a:prstGeom>
        </p:spPr>
      </p:pic>
      <p:sp>
        <p:nvSpPr>
          <p:cNvPr id="18" name="CaixaDeTexto 17"/>
          <p:cNvSpPr txBox="1"/>
          <p:nvPr/>
        </p:nvSpPr>
        <p:spPr>
          <a:xfrm>
            <a:off x="7529" y="6469574"/>
            <a:ext cx="4943937" cy="386453"/>
          </a:xfrm>
          <a:prstGeom prst="rect">
            <a:avLst/>
          </a:prstGeom>
          <a:noFill/>
        </p:spPr>
        <p:txBody>
          <a:bodyPr wrap="square" lIns="77917" tIns="38958" rIns="77917" bIns="38958" rtlCol="0">
            <a:spAutoFit/>
          </a:bodyPr>
          <a:lstStyle/>
          <a:p>
            <a:r>
              <a:rPr lang="pt-BR" sz="1000" u="none" dirty="0" smtClean="0">
                <a:solidFill>
                  <a:schemeClr val="tx1"/>
                </a:solidFill>
                <a:latin typeface="Calibri" pitchFamily="34" charset="0"/>
              </a:rPr>
              <a:t>* Valores não reajustados</a:t>
            </a:r>
          </a:p>
          <a:p>
            <a:r>
              <a:rPr lang="pt-BR" sz="1000" u="none" dirty="0" smtClean="0">
                <a:solidFill>
                  <a:schemeClr val="tx1"/>
                </a:solidFill>
                <a:latin typeface="Calibri" pitchFamily="34" charset="0"/>
              </a:rPr>
              <a:t>Fonte</a:t>
            </a:r>
            <a:r>
              <a:rPr lang="pt-BR" sz="1000" u="none" dirty="0">
                <a:solidFill>
                  <a:schemeClr val="tx1"/>
                </a:solidFill>
                <a:latin typeface="Calibri" pitchFamily="34" charset="0"/>
              </a:rPr>
              <a:t>: Telebrasil. Fundos Setoriais: FUST, FISTEL e Funttel</a:t>
            </a:r>
          </a:p>
        </p:txBody>
      </p:sp>
      <p:grpSp>
        <p:nvGrpSpPr>
          <p:cNvPr id="3" name="Grupo 2"/>
          <p:cNvGrpSpPr/>
          <p:nvPr/>
        </p:nvGrpSpPr>
        <p:grpSpPr>
          <a:xfrm>
            <a:off x="6081141" y="695573"/>
            <a:ext cx="3027363" cy="3165475"/>
            <a:chOff x="6081141" y="1055613"/>
            <a:chExt cx="3027363" cy="3165475"/>
          </a:xfrm>
        </p:grpSpPr>
        <p:pic>
          <p:nvPicPr>
            <p:cNvPr id="10" name="Imagem 3"/>
            <p:cNvPicPr>
              <a:picLocks noChangeAspect="1"/>
            </p:cNvPicPr>
            <p:nvPr/>
          </p:nvPicPr>
          <p:blipFill>
            <a:blip r:embed="rId5" cstate="print">
              <a:extLst>
                <a:ext uri="{28A0092B-C50C-407E-A947-70E740481C1C}">
                  <a14:useLocalDpi xmlns:a14="http://schemas.microsoft.com/office/drawing/2010/main" xmlns="" val="0"/>
                </a:ext>
              </a:extLst>
            </a:blip>
            <a:srcRect l="4286" t="56970" r="76492" b="16536"/>
            <a:stretch>
              <a:fillRect/>
            </a:stretch>
          </p:blipFill>
          <p:spPr bwMode="auto">
            <a:xfrm>
              <a:off x="6081141" y="1055613"/>
              <a:ext cx="3027363" cy="316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ixaDeTexto 10"/>
            <p:cNvSpPr txBox="1"/>
            <p:nvPr/>
          </p:nvSpPr>
          <p:spPr>
            <a:xfrm>
              <a:off x="6648103" y="1564893"/>
              <a:ext cx="1997669" cy="1938992"/>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wrap="square">
              <a:spAutoFit/>
            </a:bodyPr>
            <a:lstStyle>
              <a:defPPr>
                <a:defRPr lang="en-US"/>
              </a:defPPr>
              <a:lvl1pPr algn="ctr" eaLnBrk="0" hangingPunct="0">
                <a:defRPr sz="2000" b="1" u="none">
                  <a:solidFill>
                    <a:schemeClr val="accent1">
                      <a:lumMod val="90000"/>
                      <a:lumOff val="10000"/>
                    </a:schemeClr>
                  </a:solidFill>
                  <a:latin typeface="Calibri" pitchFamily="34" charset="0"/>
                  <a:cs typeface="Tahoma" pitchFamily="34" charset="0"/>
                </a:defRPr>
              </a:lvl1pPr>
            </a:lstStyle>
            <a:p>
              <a:r>
                <a:rPr lang="pt-BR" sz="2400" dirty="0" smtClean="0"/>
                <a:t>Valor equivalente ao lucro líquido das empresas</a:t>
              </a:r>
              <a:endParaRPr lang="pt-BR" sz="2400" dirty="0"/>
            </a:p>
          </p:txBody>
        </p:sp>
      </p:grpSp>
      <p:sp>
        <p:nvSpPr>
          <p:cNvPr id="20" name="CaixaDeTexto 19"/>
          <p:cNvSpPr txBox="1">
            <a:spLocks noChangeArrowheads="1"/>
          </p:cNvSpPr>
          <p:nvPr/>
        </p:nvSpPr>
        <p:spPr bwMode="auto">
          <a:xfrm>
            <a:off x="236537" y="2453987"/>
            <a:ext cx="341358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marL="0" indent="0" eaLnBrk="1" hangingPunct="1">
              <a:spcAft>
                <a:spcPts val="1800"/>
              </a:spcAft>
              <a:buClr>
                <a:schemeClr val="bg1"/>
              </a:buClr>
              <a:buSzPct val="116000"/>
            </a:pPr>
            <a:r>
              <a:rPr lang="pt-BR" b="1" u="none" dirty="0" smtClean="0">
                <a:solidFill>
                  <a:schemeClr val="accent1"/>
                </a:solidFill>
                <a:latin typeface="Calibri" pitchFamily="34" charset="0"/>
              </a:rPr>
              <a:t>R$ 62 bilhões* recolhidos desde 2001</a:t>
            </a:r>
          </a:p>
        </p:txBody>
      </p:sp>
      <p:pic>
        <p:nvPicPr>
          <p:cNvPr id="21" name="Imagem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896360" y="4365104"/>
            <a:ext cx="2093936" cy="164513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3" name="Picture 5" descr="arrow_yea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7656751">
            <a:off x="3211321" y="4216529"/>
            <a:ext cx="1733002" cy="1040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CaixaDeTexto 23"/>
          <p:cNvSpPr txBox="1">
            <a:spLocks noChangeArrowheads="1"/>
          </p:cNvSpPr>
          <p:nvPr/>
        </p:nvSpPr>
        <p:spPr bwMode="auto">
          <a:xfrm>
            <a:off x="4608513" y="4365104"/>
            <a:ext cx="464400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marL="0" indent="0" eaLnBrk="1" hangingPunct="1">
              <a:spcAft>
                <a:spcPts val="1800"/>
              </a:spcAft>
              <a:buClr>
                <a:schemeClr val="bg1"/>
              </a:buClr>
              <a:buSzPct val="116000"/>
            </a:pPr>
            <a:r>
              <a:rPr lang="pt-BR" sz="3200" b="1" u="none" dirty="0" smtClean="0">
                <a:solidFill>
                  <a:schemeClr val="accent1"/>
                </a:solidFill>
                <a:latin typeface="Calibri" pitchFamily="34" charset="0"/>
              </a:rPr>
              <a:t>Recursos deveriam ser reinvestidos no setor, para atendimento de áreas remotas e carentes</a:t>
            </a:r>
          </a:p>
        </p:txBody>
      </p:sp>
      <p:pic>
        <p:nvPicPr>
          <p:cNvPr id="15" name="Imagem 14"/>
          <p:cNvPicPr>
            <a:picLocks noChangeAspect="1"/>
          </p:cNvPicPr>
          <p:nvPr/>
        </p:nvPicPr>
        <p:blipFill rotWithShape="1">
          <a:blip r:embed="rId8" cstate="print">
            <a:extLst>
              <a:ext uri="{28A0092B-C50C-407E-A947-70E740481C1C}">
                <a14:useLocalDpi xmlns:a14="http://schemas.microsoft.com/office/drawing/2010/main" xmlns="" val="0"/>
              </a:ext>
            </a:extLst>
          </a:blip>
          <a:srcRect b="43670"/>
          <a:stretch/>
        </p:blipFill>
        <p:spPr>
          <a:xfrm>
            <a:off x="7512050" y="6458290"/>
            <a:ext cx="1516445" cy="399710"/>
          </a:xfrm>
          <a:prstGeom prst="rect">
            <a:avLst/>
          </a:prstGeom>
        </p:spPr>
      </p:pic>
    </p:spTree>
    <p:extLst>
      <p:ext uri="{BB962C8B-B14F-4D97-AF65-F5344CB8AC3E}">
        <p14:creationId xmlns:p14="http://schemas.microsoft.com/office/powerpoint/2010/main" xmlns="" val="21800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4"/>
                                        </p:tgtEl>
                                        <p:attrNameLst>
                                          <p:attrName>style.visibility</p:attrName>
                                        </p:attrNameLst>
                                      </p:cBhvr>
                                      <p:to>
                                        <p:strVal val="visible"/>
                                      </p:to>
                                    </p:set>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utoUpdateAnimBg="0"/>
      <p:bldP spid="2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7950" y="20638"/>
            <a:ext cx="6048375" cy="6858000"/>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sym typeface="Gill Sans" pitchFamily="34" charset="0"/>
            </a:endParaRPr>
          </a:p>
        </p:txBody>
      </p:sp>
      <p:sp>
        <p:nvSpPr>
          <p:cNvPr id="11" name="Retângulo 10"/>
          <p:cNvSpPr/>
          <p:nvPr/>
        </p:nvSpPr>
        <p:spPr>
          <a:xfrm>
            <a:off x="0" y="1557338"/>
            <a:ext cx="9144000" cy="4811712"/>
          </a:xfrm>
          <a:prstGeom prst="rect">
            <a:avLst/>
          </a:prstGeom>
          <a:solidFill>
            <a:srgbClr val="1372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sym typeface="Gill Sans" pitchFamily="34" charset="0"/>
            </a:endParaRPr>
          </a:p>
        </p:txBody>
      </p:sp>
      <p:sp>
        <p:nvSpPr>
          <p:cNvPr id="10" name="Retângulo 9"/>
          <p:cNvSpPr/>
          <p:nvPr/>
        </p:nvSpPr>
        <p:spPr>
          <a:xfrm>
            <a:off x="0" y="188913"/>
            <a:ext cx="9144000" cy="1223962"/>
          </a:xfrm>
          <a:prstGeom prst="rect">
            <a:avLst/>
          </a:prstGeom>
          <a:solidFill>
            <a:srgbClr val="0329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sym typeface="Gill Sans" pitchFamily="34" charset="0"/>
            </a:endParaRPr>
          </a:p>
        </p:txBody>
      </p:sp>
      <p:sp>
        <p:nvSpPr>
          <p:cNvPr id="4" name="CaixaDeTexto 3"/>
          <p:cNvSpPr txBox="1">
            <a:spLocks noChangeArrowheads="1"/>
          </p:cNvSpPr>
          <p:nvPr/>
        </p:nvSpPr>
        <p:spPr bwMode="auto">
          <a:xfrm>
            <a:off x="179388" y="361950"/>
            <a:ext cx="3960812" cy="979488"/>
          </a:xfrm>
          <a:prstGeom prst="rect">
            <a:avLst/>
          </a:prstGeom>
          <a:noFill/>
          <a:ln w="9525">
            <a:noFill/>
            <a:miter lim="800000"/>
            <a:headEnd/>
            <a:tailEnd/>
          </a:ln>
        </p:spPr>
        <p:txBody>
          <a:bodyPr>
            <a:spAutoFit/>
          </a:bodyPr>
          <a:lstStyle/>
          <a:p>
            <a:pPr eaLnBrk="1" hangingPunct="1">
              <a:lnSpc>
                <a:spcPct val="80000"/>
              </a:lnSpc>
            </a:pPr>
            <a:r>
              <a:rPr lang="pt-BR" sz="7200" b="1" dirty="0">
                <a:solidFill>
                  <a:srgbClr val="FFFFFF"/>
                </a:solidFill>
                <a:latin typeface="Century Gothic" pitchFamily="34" charset="0"/>
                <a:sym typeface="Gill Sans"/>
              </a:rPr>
              <a:t>Desafios</a:t>
            </a:r>
          </a:p>
        </p:txBody>
      </p:sp>
      <p:pic>
        <p:nvPicPr>
          <p:cNvPr id="33800" name="Picture 12" descr="http://thefitattorney.com/wp-content/uploads/2013/05/Overcoming_Obstacles.jpg"/>
          <p:cNvPicPr>
            <a:picLocks noChangeAspect="1" noChangeArrowheads="1"/>
          </p:cNvPicPr>
          <p:nvPr/>
        </p:nvPicPr>
        <p:blipFill>
          <a:blip r:embed="rId2" cstate="print">
            <a:clrChange>
              <a:clrFrom>
                <a:srgbClr val="FFFFFF"/>
              </a:clrFrom>
              <a:clrTo>
                <a:srgbClr val="FFFFFF">
                  <a:alpha val="0"/>
                </a:srgbClr>
              </a:clrTo>
            </a:clrChange>
          </a:blip>
          <a:srcRect b="26242"/>
          <a:stretch>
            <a:fillRect/>
          </a:stretch>
        </p:blipFill>
        <p:spPr bwMode="auto">
          <a:xfrm>
            <a:off x="3851275" y="2276475"/>
            <a:ext cx="5311775" cy="4602163"/>
          </a:xfrm>
          <a:prstGeom prst="rect">
            <a:avLst/>
          </a:prstGeom>
          <a:noFill/>
          <a:ln w="9525">
            <a:noFill/>
            <a:miter lim="800000"/>
            <a:headEnd/>
            <a:tailEnd/>
          </a:ln>
        </p:spPr>
      </p:pic>
      <p:pic>
        <p:nvPicPr>
          <p:cNvPr id="26631" name="Picture 2" descr="\\SOAP-PROD\Historico\Criacao\Clientes\Vivo\10349_Audiência Câmara\PNG\Template.png"/>
          <p:cNvPicPr>
            <a:picLocks noChangeAspect="1" noChangeArrowheads="1"/>
          </p:cNvPicPr>
          <p:nvPr/>
        </p:nvPicPr>
        <p:blipFill>
          <a:blip r:embed="rId3" cstate="print"/>
          <a:srcRect l="80711" t="91998"/>
          <a:stretch>
            <a:fillRect/>
          </a:stretch>
        </p:blipFill>
        <p:spPr bwMode="auto">
          <a:xfrm>
            <a:off x="7380288" y="6308725"/>
            <a:ext cx="1763712" cy="549275"/>
          </a:xfrm>
          <a:prstGeom prst="rect">
            <a:avLst/>
          </a:prstGeom>
          <a:noFill/>
          <a:ln w="9525">
            <a:noFill/>
            <a:miter lim="800000"/>
            <a:headEnd/>
            <a:tailEnd/>
          </a:ln>
        </p:spPr>
      </p:pic>
      <p:sp>
        <p:nvSpPr>
          <p:cNvPr id="12" name="CaixaDeTexto 11"/>
          <p:cNvSpPr txBox="1">
            <a:spLocks noChangeArrowheads="1"/>
          </p:cNvSpPr>
          <p:nvPr/>
        </p:nvSpPr>
        <p:spPr bwMode="auto">
          <a:xfrm>
            <a:off x="179388" y="1724025"/>
            <a:ext cx="6048375" cy="4094163"/>
          </a:xfrm>
          <a:prstGeom prst="rect">
            <a:avLst/>
          </a:prstGeom>
          <a:noFill/>
          <a:ln w="9525">
            <a:noFill/>
            <a:miter lim="800000"/>
            <a:headEnd/>
            <a:tailEnd/>
          </a:ln>
        </p:spPr>
        <p:txBody>
          <a:bodyPr>
            <a:spAutoFit/>
          </a:bodyPr>
          <a:lstStyle/>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Instalação de sites urbanos para o atendimento do crescimento das demandas de voz, 3G e 4G</a:t>
            </a:r>
          </a:p>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Ajustar as legislações municipais à realidade atual. (padronização e agilidade)</a:t>
            </a:r>
          </a:p>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Diminuição da carga tributária para a redução dos preços (ICMS)</a:t>
            </a:r>
          </a:p>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Ampliação de cobertura nos distritos/vilas e Rodovias com PPP (incentivo de ICMS)</a:t>
            </a:r>
          </a:p>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Melhoria continuada da qualidade percebida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nodeType="afterGroup">
                            <p:stCondLst>
                              <p:cond delay="1000"/>
                            </p:stCondLst>
                            <p:childTnLst>
                              <p:par>
                                <p:cTn id="13" presetID="1" presetClass="entr" presetSubtype="0" fill="hold" grpId="0" nodeType="afterEffect">
                                  <p:stCondLst>
                                    <p:cond delay="200"/>
                                  </p:stCondLst>
                                  <p:childTnLst>
                                    <p:set>
                                      <p:cBhvr>
                                        <p:cTn id="14" dur="1" fill="hold">
                                          <p:stCondLst>
                                            <p:cond delay="499"/>
                                          </p:stCondLst>
                                        </p:cTn>
                                        <p:tgtEl>
                                          <p:spTgt spid="4"/>
                                        </p:tgtEl>
                                        <p:attrNameLst>
                                          <p:attrName>style.visibility</p:attrName>
                                        </p:attrNameLst>
                                      </p:cBhvr>
                                      <p:to>
                                        <p:strVal val="visible"/>
                                      </p:to>
                                    </p:set>
                                  </p:childTnLst>
                                </p:cTn>
                              </p:par>
                            </p:childTnLst>
                          </p:cTn>
                        </p:par>
                        <p:par>
                          <p:cTn id="15" fill="hold" nodeType="afterGroup">
                            <p:stCondLst>
                              <p:cond delay="17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nodeType="afterGroup">
                            <p:stCondLst>
                              <p:cond delay="2700"/>
                            </p:stCondLst>
                            <p:childTnLst>
                              <p:par>
                                <p:cTn id="20" presetID="22" presetClass="entr" presetSubtype="4" fill="hold" nodeType="after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wipe(down)">
                                      <p:cBhvr>
                                        <p:cTn id="22" dur="500"/>
                                        <p:tgtEl>
                                          <p:spTgt spid="33800"/>
                                        </p:tgtEl>
                                      </p:cBhvr>
                                    </p:animEffect>
                                  </p:childTnLst>
                                </p:cTn>
                              </p:par>
                            </p:childTnLst>
                          </p:cTn>
                        </p:par>
                        <p:par>
                          <p:cTn id="23" fill="hold" nodeType="afterGroup">
                            <p:stCondLst>
                              <p:cond delay="32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1" grpId="0" animBg="1" autoUpdateAnimBg="0"/>
      <p:bldP spid="10" grpId="0" animBg="1" autoUpdateAnimBg="0"/>
      <p:bldP spid="4" grpId="0" autoUpdateAnimBg="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1"/>
          <p:cNvPicPr>
            <a:picLocks noChangeAspect="1"/>
          </p:cNvPicPr>
          <p:nvPr/>
        </p:nvPicPr>
        <p:blipFill>
          <a:blip r:embed="rId2" cstate="print"/>
          <a:srcRect/>
          <a:stretch>
            <a:fillRect/>
          </a:stretch>
        </p:blipFill>
        <p:spPr bwMode="auto">
          <a:xfrm>
            <a:off x="-65088" y="-65088"/>
            <a:ext cx="9245601" cy="6981826"/>
          </a:xfrm>
          <a:prstGeom prst="rect">
            <a:avLst/>
          </a:prstGeom>
          <a:solidFill>
            <a:schemeClr val="tx1"/>
          </a:solidFill>
          <a:ln w="9525">
            <a:noFill/>
            <a:miter lim="800000"/>
            <a:headEnd/>
            <a:tailEnd/>
          </a:ln>
        </p:spPr>
      </p:pic>
      <p:pic>
        <p:nvPicPr>
          <p:cNvPr id="29699" name="Imagem 5" descr="TEL-VIVO_lock-up_NEG_RGB.png"/>
          <p:cNvPicPr>
            <a:picLocks noChangeAspect="1"/>
          </p:cNvPicPr>
          <p:nvPr/>
        </p:nvPicPr>
        <p:blipFill>
          <a:blip r:embed="rId3" cstate="print"/>
          <a:srcRect/>
          <a:stretch>
            <a:fillRect/>
          </a:stretch>
        </p:blipFill>
        <p:spPr bwMode="auto">
          <a:xfrm>
            <a:off x="1971675" y="2855913"/>
            <a:ext cx="5172075" cy="1139825"/>
          </a:xfrm>
          <a:prstGeom prst="rect">
            <a:avLst/>
          </a:prstGeom>
          <a:noFill/>
          <a:ln w="9525">
            <a:noFill/>
            <a:miter lim="800000"/>
            <a:headEnd/>
            <a:tailEnd/>
          </a:ln>
        </p:spPr>
      </p:pic>
      <p:sp>
        <p:nvSpPr>
          <p:cNvPr id="4" name="CaixaDeTexto 3"/>
          <p:cNvSpPr txBox="1">
            <a:spLocks noChangeArrowheads="1"/>
          </p:cNvSpPr>
          <p:nvPr/>
        </p:nvSpPr>
        <p:spPr bwMode="auto">
          <a:xfrm>
            <a:off x="3851920" y="5229200"/>
            <a:ext cx="3960812" cy="1421928"/>
          </a:xfrm>
          <a:prstGeom prst="rect">
            <a:avLst/>
          </a:prstGeom>
          <a:noFill/>
          <a:ln w="9525">
            <a:noFill/>
            <a:miter lim="800000"/>
            <a:headEnd/>
            <a:tailEnd/>
          </a:ln>
        </p:spPr>
        <p:txBody>
          <a:bodyPr>
            <a:spAutoFit/>
          </a:bodyPr>
          <a:lstStyle/>
          <a:p>
            <a:pPr eaLnBrk="1" hangingPunct="1">
              <a:lnSpc>
                <a:spcPct val="80000"/>
              </a:lnSpc>
            </a:pPr>
            <a:r>
              <a:rPr lang="pt-BR" sz="4000" b="1" dirty="0" smtClean="0">
                <a:solidFill>
                  <a:srgbClr val="FFFFFF"/>
                </a:solidFill>
                <a:latin typeface="Century Gothic" pitchFamily="34" charset="0"/>
                <a:sym typeface="Gill Sans"/>
              </a:rPr>
              <a:t>Obrigado!</a:t>
            </a:r>
          </a:p>
          <a:p>
            <a:pPr eaLnBrk="1" hangingPunct="1">
              <a:lnSpc>
                <a:spcPct val="80000"/>
              </a:lnSpc>
            </a:pPr>
            <a:endParaRPr lang="pt-BR" sz="4000" b="1" dirty="0" smtClean="0">
              <a:solidFill>
                <a:srgbClr val="FFFFFF"/>
              </a:solidFill>
              <a:latin typeface="Century Gothic" pitchFamily="34" charset="0"/>
              <a:sym typeface="Gill Sans"/>
            </a:endParaRPr>
          </a:p>
          <a:p>
            <a:pPr eaLnBrk="1" hangingPunct="1">
              <a:lnSpc>
                <a:spcPct val="80000"/>
              </a:lnSpc>
            </a:pPr>
            <a:r>
              <a:rPr lang="pt-BR" sz="2800" b="1" dirty="0" err="1" smtClean="0">
                <a:solidFill>
                  <a:srgbClr val="FFFFFF"/>
                </a:solidFill>
                <a:latin typeface="Century Gothic" pitchFamily="34" charset="0"/>
                <a:sym typeface="Gill Sans"/>
              </a:rPr>
              <a:t>Enylson</a:t>
            </a:r>
            <a:r>
              <a:rPr lang="pt-BR" sz="2800" b="1" dirty="0" smtClean="0">
                <a:solidFill>
                  <a:srgbClr val="FFFFFF"/>
                </a:solidFill>
                <a:latin typeface="Century Gothic" pitchFamily="34" charset="0"/>
                <a:sym typeface="Gill Sans"/>
              </a:rPr>
              <a:t> Camolesi</a:t>
            </a:r>
            <a:endParaRPr lang="pt-BR" sz="2800" b="1" dirty="0">
              <a:solidFill>
                <a:srgbClr val="FFFFFF"/>
              </a:solidFill>
              <a:latin typeface="Century Gothic" pitchFamily="34" charset="0"/>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302840" y="188912"/>
            <a:ext cx="8820000" cy="900000"/>
          </a:xfrm>
        </p:spPr>
        <p:txBody>
          <a:bodyPr/>
          <a:lstStyle/>
          <a:p>
            <a:pPr algn="l" eaLnBrk="1" hangingPunct="1"/>
            <a:r>
              <a:rPr lang="pt-BR" sz="3200" dirty="0" smtClean="0">
                <a:solidFill>
                  <a:srgbClr val="00B0F0"/>
                </a:solidFill>
              </a:rPr>
              <a:t>A Vivo firmou termo de compromisso para oferta do PNBL no estado de São Paulo</a:t>
            </a:r>
          </a:p>
        </p:txBody>
      </p:sp>
      <p:sp>
        <p:nvSpPr>
          <p:cNvPr id="5" name="CaixaDeTexto 4"/>
          <p:cNvSpPr txBox="1"/>
          <p:nvPr/>
        </p:nvSpPr>
        <p:spPr>
          <a:xfrm>
            <a:off x="1759126" y="1535172"/>
            <a:ext cx="7094990" cy="707886"/>
          </a:xfrm>
          <a:prstGeom prst="rect">
            <a:avLst/>
          </a:prstGeom>
          <a:noFill/>
        </p:spPr>
        <p:txBody>
          <a:bodyPr wrap="square" rtlCol="0">
            <a:spAutoFit/>
          </a:bodyPr>
          <a:lstStyle/>
          <a:p>
            <a:pPr algn="l"/>
            <a:r>
              <a:rPr lang="pt-BR" sz="2000" u="none" dirty="0" smtClean="0">
                <a:solidFill>
                  <a:schemeClr val="tx1"/>
                </a:solidFill>
              </a:rPr>
              <a:t>Somente a área de Concessão da Vivo - Região III do PGO (setor 31)</a:t>
            </a:r>
          </a:p>
        </p:txBody>
      </p:sp>
      <p:sp>
        <p:nvSpPr>
          <p:cNvPr id="148" name="CaixaDeTexto 147"/>
          <p:cNvSpPr txBox="1"/>
          <p:nvPr/>
        </p:nvSpPr>
        <p:spPr>
          <a:xfrm>
            <a:off x="1770260" y="2627196"/>
            <a:ext cx="7102732" cy="1015663"/>
          </a:xfrm>
          <a:prstGeom prst="rect">
            <a:avLst/>
          </a:prstGeom>
          <a:noFill/>
        </p:spPr>
        <p:txBody>
          <a:bodyPr wrap="square" rtlCol="0">
            <a:spAutoFit/>
          </a:bodyPr>
          <a:lstStyle/>
          <a:p>
            <a:pPr algn="l"/>
            <a:r>
              <a:rPr lang="pt-BR" sz="2000" u="none" dirty="0" smtClean="0">
                <a:solidFill>
                  <a:schemeClr val="tx1"/>
                </a:solidFill>
              </a:rPr>
              <a:t>A oferta da Vivo é feita através do Serviço de Comunicação Multimídia (SCM), podendo oferecer o através do Serviço Móvel Pessoal (SMP) conforme critério da operadora</a:t>
            </a:r>
          </a:p>
        </p:txBody>
      </p:sp>
      <p:sp>
        <p:nvSpPr>
          <p:cNvPr id="96" name="CaixaDeTexto 95"/>
          <p:cNvSpPr txBox="1"/>
          <p:nvPr/>
        </p:nvSpPr>
        <p:spPr>
          <a:xfrm>
            <a:off x="1749012" y="4080556"/>
            <a:ext cx="7169295" cy="707886"/>
          </a:xfrm>
          <a:prstGeom prst="rect">
            <a:avLst/>
          </a:prstGeom>
          <a:noFill/>
        </p:spPr>
        <p:txBody>
          <a:bodyPr wrap="square" rtlCol="0">
            <a:spAutoFit/>
          </a:bodyPr>
          <a:lstStyle/>
          <a:p>
            <a:pPr algn="l"/>
            <a:r>
              <a:rPr lang="pt-BR" sz="2000" u="none" dirty="0" smtClean="0">
                <a:solidFill>
                  <a:schemeClr val="tx1"/>
                </a:solidFill>
              </a:rPr>
              <a:t>Velocidade mínima de download de 1Mbps e upload de 128Kbps</a:t>
            </a:r>
          </a:p>
        </p:txBody>
      </p:sp>
      <p:sp>
        <p:nvSpPr>
          <p:cNvPr id="97" name="CaixaDeTexto 96"/>
          <p:cNvSpPr txBox="1"/>
          <p:nvPr/>
        </p:nvSpPr>
        <p:spPr>
          <a:xfrm>
            <a:off x="1749012" y="5274205"/>
            <a:ext cx="7077681" cy="707886"/>
          </a:xfrm>
          <a:prstGeom prst="rect">
            <a:avLst/>
          </a:prstGeom>
          <a:noFill/>
        </p:spPr>
        <p:txBody>
          <a:bodyPr wrap="square" rtlCol="0">
            <a:spAutoFit/>
          </a:bodyPr>
          <a:lstStyle/>
          <a:p>
            <a:pPr algn="l"/>
            <a:r>
              <a:rPr lang="pt-BR" sz="2000" u="none" dirty="0" smtClean="0">
                <a:solidFill>
                  <a:schemeClr val="tx1"/>
                </a:solidFill>
              </a:rPr>
              <a:t>1Gb quando prestado através do </a:t>
            </a:r>
            <a:r>
              <a:rPr lang="pt-BR" sz="2000" u="none" dirty="0">
                <a:solidFill>
                  <a:schemeClr val="tx1"/>
                </a:solidFill>
              </a:rPr>
              <a:t>SCM e 500Mb </a:t>
            </a:r>
            <a:r>
              <a:rPr lang="pt-BR" sz="2000" u="none" dirty="0" smtClean="0">
                <a:solidFill>
                  <a:schemeClr val="tx1"/>
                </a:solidFill>
              </a:rPr>
              <a:t>para a oferta do SMP</a:t>
            </a:r>
          </a:p>
        </p:txBody>
      </p:sp>
      <p:sp>
        <p:nvSpPr>
          <p:cNvPr id="99" name="Freeform 16"/>
          <p:cNvSpPr>
            <a:spLocks/>
          </p:cNvSpPr>
          <p:nvPr/>
        </p:nvSpPr>
        <p:spPr bwMode="auto">
          <a:xfrm>
            <a:off x="161510" y="1268760"/>
            <a:ext cx="1587500" cy="111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82"/>
                </a:moveTo>
                <a:lnTo>
                  <a:pt x="0" y="21600"/>
                </a:lnTo>
                <a:lnTo>
                  <a:pt x="19181" y="21600"/>
                </a:lnTo>
                <a:lnTo>
                  <a:pt x="21600" y="10800"/>
                </a:lnTo>
                <a:lnTo>
                  <a:pt x="19181" y="0"/>
                </a:lnTo>
                <a:lnTo>
                  <a:pt x="0" y="82"/>
                </a:lnTo>
                <a:close/>
                <a:moveTo>
                  <a:pt x="0" y="82"/>
                </a:moveTo>
              </a:path>
            </a:pathLst>
          </a:custGeom>
          <a:solidFill>
            <a:srgbClr val="162E3E"/>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ctr"/>
            <a:r>
              <a:rPr lang="pt-BR" u="none" dirty="0" smtClean="0">
                <a:solidFill>
                  <a:schemeClr val="bg1"/>
                </a:solidFill>
              </a:rPr>
              <a:t>Área onde a oferta é obrigatória</a:t>
            </a:r>
            <a:endParaRPr lang="pt-BR" u="none" dirty="0">
              <a:solidFill>
                <a:schemeClr val="bg1"/>
              </a:solidFill>
            </a:endParaRPr>
          </a:p>
        </p:txBody>
      </p:sp>
      <p:sp>
        <p:nvSpPr>
          <p:cNvPr id="100" name="Freeform 16"/>
          <p:cNvSpPr>
            <a:spLocks/>
          </p:cNvSpPr>
          <p:nvPr/>
        </p:nvSpPr>
        <p:spPr bwMode="auto">
          <a:xfrm>
            <a:off x="161510" y="2483895"/>
            <a:ext cx="1587500" cy="111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82"/>
                </a:moveTo>
                <a:lnTo>
                  <a:pt x="0" y="21600"/>
                </a:lnTo>
                <a:lnTo>
                  <a:pt x="19181" y="21600"/>
                </a:lnTo>
                <a:lnTo>
                  <a:pt x="21600" y="10800"/>
                </a:lnTo>
                <a:lnTo>
                  <a:pt x="19181" y="0"/>
                </a:lnTo>
                <a:lnTo>
                  <a:pt x="0" y="82"/>
                </a:lnTo>
                <a:close/>
                <a:moveTo>
                  <a:pt x="0" y="82"/>
                </a:moveTo>
              </a:path>
            </a:pathLst>
          </a:custGeom>
          <a:solidFill>
            <a:srgbClr val="162E3E"/>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ctr"/>
            <a:r>
              <a:rPr lang="pt-BR" u="none" dirty="0" smtClean="0">
                <a:solidFill>
                  <a:schemeClr val="bg1"/>
                </a:solidFill>
              </a:rPr>
              <a:t>Prestação do serviço</a:t>
            </a:r>
            <a:endParaRPr lang="pt-BR" u="none" dirty="0">
              <a:solidFill>
                <a:schemeClr val="bg1"/>
              </a:solidFill>
            </a:endParaRPr>
          </a:p>
        </p:txBody>
      </p:sp>
      <p:sp>
        <p:nvSpPr>
          <p:cNvPr id="101" name="Freeform 16"/>
          <p:cNvSpPr>
            <a:spLocks/>
          </p:cNvSpPr>
          <p:nvPr/>
        </p:nvSpPr>
        <p:spPr bwMode="auto">
          <a:xfrm>
            <a:off x="161510" y="4921690"/>
            <a:ext cx="1587500" cy="111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82"/>
                </a:moveTo>
                <a:lnTo>
                  <a:pt x="0" y="21600"/>
                </a:lnTo>
                <a:lnTo>
                  <a:pt x="19181" y="21600"/>
                </a:lnTo>
                <a:lnTo>
                  <a:pt x="21600" y="10800"/>
                </a:lnTo>
                <a:lnTo>
                  <a:pt x="19181" y="0"/>
                </a:lnTo>
                <a:lnTo>
                  <a:pt x="0" y="82"/>
                </a:lnTo>
                <a:close/>
                <a:moveTo>
                  <a:pt x="0" y="82"/>
                </a:moveTo>
              </a:path>
            </a:pathLst>
          </a:custGeom>
          <a:solidFill>
            <a:srgbClr val="162E3E"/>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ctr"/>
            <a:r>
              <a:rPr lang="pt-BR" u="none" dirty="0" smtClean="0">
                <a:solidFill>
                  <a:schemeClr val="bg1"/>
                </a:solidFill>
              </a:rPr>
              <a:t>Franquia de download</a:t>
            </a:r>
            <a:endParaRPr lang="pt-BR" u="none" dirty="0">
              <a:solidFill>
                <a:schemeClr val="bg1"/>
              </a:solidFill>
            </a:endParaRPr>
          </a:p>
        </p:txBody>
      </p:sp>
      <p:sp>
        <p:nvSpPr>
          <p:cNvPr id="149" name="Freeform 16"/>
          <p:cNvSpPr>
            <a:spLocks/>
          </p:cNvSpPr>
          <p:nvPr/>
        </p:nvSpPr>
        <p:spPr bwMode="auto">
          <a:xfrm>
            <a:off x="161510" y="3699030"/>
            <a:ext cx="1587500" cy="111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82"/>
                </a:moveTo>
                <a:lnTo>
                  <a:pt x="0" y="21600"/>
                </a:lnTo>
                <a:lnTo>
                  <a:pt x="19181" y="21600"/>
                </a:lnTo>
                <a:lnTo>
                  <a:pt x="21600" y="10800"/>
                </a:lnTo>
                <a:lnTo>
                  <a:pt x="19181" y="0"/>
                </a:lnTo>
                <a:lnTo>
                  <a:pt x="0" y="82"/>
                </a:lnTo>
                <a:close/>
                <a:moveTo>
                  <a:pt x="0" y="82"/>
                </a:moveTo>
              </a:path>
            </a:pathLst>
          </a:custGeom>
          <a:solidFill>
            <a:srgbClr val="162E3E"/>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ctr"/>
            <a:r>
              <a:rPr lang="pt-BR" u="none" dirty="0" smtClean="0">
                <a:solidFill>
                  <a:schemeClr val="bg1"/>
                </a:solidFill>
              </a:rPr>
              <a:t>Velocidades</a:t>
            </a:r>
            <a:endParaRPr lang="pt-BR" u="none"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302840" y="188912"/>
            <a:ext cx="8820000" cy="1349878"/>
          </a:xfrm>
        </p:spPr>
        <p:txBody>
          <a:bodyPr/>
          <a:lstStyle/>
          <a:p>
            <a:pPr algn="l" eaLnBrk="1" hangingPunct="1"/>
            <a:r>
              <a:rPr lang="pt-BR" sz="2800" b="1" dirty="0" smtClean="0">
                <a:solidFill>
                  <a:srgbClr val="00B0F0"/>
                </a:solidFill>
              </a:rPr>
              <a:t>Apesar de não haver obrigação</a:t>
            </a:r>
            <a:r>
              <a:rPr lang="pt-BR" sz="2800" b="1" dirty="0">
                <a:solidFill>
                  <a:srgbClr val="00B0F0"/>
                </a:solidFill>
              </a:rPr>
              <a:t> </a:t>
            </a:r>
            <a:r>
              <a:rPr lang="pt-BR" sz="2800" b="1" dirty="0" smtClean="0">
                <a:solidFill>
                  <a:srgbClr val="00B0F0"/>
                </a:solidFill>
              </a:rPr>
              <a:t>referente ao PNBL na Região Norte, a Vivo tem oferta equivalente à da oferta do PNBL feita pela Concessionária local</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3341"/>
          <a:stretch/>
        </p:blipFill>
        <p:spPr bwMode="auto">
          <a:xfrm>
            <a:off x="71500" y="1652587"/>
            <a:ext cx="4376101" cy="2025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2732"/>
          <a:stretch/>
        </p:blipFill>
        <p:spPr bwMode="auto">
          <a:xfrm>
            <a:off x="4707015" y="1626143"/>
            <a:ext cx="4314176" cy="2052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ixaDeTexto 1"/>
          <p:cNvSpPr txBox="1"/>
          <p:nvPr/>
        </p:nvSpPr>
        <p:spPr>
          <a:xfrm>
            <a:off x="296526" y="5897306"/>
            <a:ext cx="2430270" cy="276999"/>
          </a:xfrm>
          <a:prstGeom prst="rect">
            <a:avLst/>
          </a:prstGeom>
          <a:noFill/>
        </p:spPr>
        <p:txBody>
          <a:bodyPr wrap="square" rtlCol="0">
            <a:spAutoFit/>
          </a:bodyPr>
          <a:lstStyle/>
          <a:p>
            <a:r>
              <a:rPr lang="pt-BR" sz="1200" u="none" dirty="0" smtClean="0"/>
              <a:t>Disponível em www.vivo.com.br </a:t>
            </a:r>
            <a:endParaRPr lang="pt-BR" sz="1200" u="none" dirty="0"/>
          </a:p>
        </p:txBody>
      </p:sp>
      <p:sp>
        <p:nvSpPr>
          <p:cNvPr id="3" name="Elipse 2"/>
          <p:cNvSpPr/>
          <p:nvPr/>
        </p:nvSpPr>
        <p:spPr bwMode="auto">
          <a:xfrm>
            <a:off x="2411760" y="2573402"/>
            <a:ext cx="1530170" cy="810090"/>
          </a:xfrm>
          <a:prstGeom prst="ellipse">
            <a:avLst/>
          </a:prstGeom>
          <a:noFill/>
          <a:ln>
            <a:solidFill>
              <a:schemeClr val="tx2"/>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800" b="0" i="0" u="sng"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
        <p:nvSpPr>
          <p:cNvPr id="7" name="Elipse 6"/>
          <p:cNvSpPr/>
          <p:nvPr/>
        </p:nvSpPr>
        <p:spPr bwMode="auto">
          <a:xfrm>
            <a:off x="6957265" y="2625376"/>
            <a:ext cx="1530170" cy="810090"/>
          </a:xfrm>
          <a:prstGeom prst="ellipse">
            <a:avLst/>
          </a:prstGeom>
          <a:noFill/>
          <a:ln>
            <a:solidFill>
              <a:schemeClr val="tx2"/>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800" b="0" i="0" u="sng" strike="noStrike" cap="none" normalizeH="0" baseline="0" smtClean="0">
              <a:ln>
                <a:noFill/>
              </a:ln>
              <a:solidFill>
                <a:srgbClr val="000000"/>
              </a:solidFill>
              <a:effectLst/>
              <a:latin typeface="Arial" pitchFamily="34" charset="0"/>
              <a:ea typeface="ヒラギノ角ゴ ProN W3" charset="-128"/>
              <a:sym typeface="Gill Sans" charset="0"/>
            </a:endParaRPr>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1992"/>
          <a:stretch/>
        </p:blipFill>
        <p:spPr bwMode="auto">
          <a:xfrm>
            <a:off x="1563907" y="3879050"/>
            <a:ext cx="6082725" cy="1714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157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100"/>
                                        <p:tgtEl>
                                          <p:spTgt spid="3"/>
                                        </p:tgtEl>
                                      </p:cBhvr>
                                    </p:animEffect>
                                  </p:childTnLst>
                                </p:cTn>
                              </p:par>
                            </p:childTnLst>
                          </p:cTn>
                        </p:par>
                        <p:par>
                          <p:cTn id="8" fill="hold">
                            <p:stCondLst>
                              <p:cond delay="21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43" y="20868"/>
            <a:ext cx="914400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Retângulo 55"/>
          <p:cNvSpPr/>
          <p:nvPr/>
        </p:nvSpPr>
        <p:spPr>
          <a:xfrm>
            <a:off x="-1" y="5376041"/>
            <a:ext cx="9160943" cy="1502827"/>
          </a:xfrm>
          <a:prstGeom prst="rect">
            <a:avLst/>
          </a:prstGeom>
          <a:solidFill>
            <a:schemeClr val="accent1">
              <a:lumMod val="50000"/>
              <a:lumOff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sz="1800" u="none" dirty="0">
              <a:solidFill>
                <a:prstClr val="white"/>
              </a:solidFill>
              <a:latin typeface="Calibri" pitchFamily="34" charset="0"/>
            </a:endParaRPr>
          </a:p>
        </p:txBody>
      </p:sp>
      <p:sp>
        <p:nvSpPr>
          <p:cNvPr id="5" name="Retângulo 4"/>
          <p:cNvSpPr/>
          <p:nvPr/>
        </p:nvSpPr>
        <p:spPr bwMode="auto">
          <a:xfrm>
            <a:off x="3560" y="287933"/>
            <a:ext cx="7592628" cy="1270661"/>
          </a:xfrm>
          <a:prstGeom prst="rect">
            <a:avLst/>
          </a:prstGeom>
          <a:solidFill>
            <a:schemeClr val="accent1">
              <a:lumMod val="90000"/>
              <a:lumOff val="10000"/>
              <a:alpha val="99000"/>
            </a:schemeClr>
          </a:solidFill>
          <a:ln>
            <a:noFill/>
          </a:ln>
          <a:effectLst>
            <a:outerShdw blurRad="50800" dist="889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u="none" dirty="0">
              <a:solidFill>
                <a:prstClr val="white"/>
              </a:solidFill>
              <a:latin typeface="Calibri" pitchFamily="34" charset="0"/>
              <a:sym typeface="Gill Sans" pitchFamily="34" charset="0"/>
            </a:endParaRPr>
          </a:p>
        </p:txBody>
      </p:sp>
      <p:sp>
        <p:nvSpPr>
          <p:cNvPr id="9" name="CaixaDeTexto 8"/>
          <p:cNvSpPr txBox="1">
            <a:spLocks noChangeArrowheads="1"/>
          </p:cNvSpPr>
          <p:nvPr/>
        </p:nvSpPr>
        <p:spPr bwMode="auto">
          <a:xfrm>
            <a:off x="373018" y="446736"/>
            <a:ext cx="694218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eaLnBrk="1" hangingPunct="1"/>
            <a:r>
              <a:rPr lang="pt-BR" b="1" u="none" dirty="0" smtClean="0">
                <a:solidFill>
                  <a:schemeClr val="bg1"/>
                </a:solidFill>
                <a:latin typeface="Calibri" pitchFamily="34" charset="0"/>
              </a:rPr>
              <a:t>Impostos: R$ 485 bilhões</a:t>
            </a:r>
            <a:r>
              <a:rPr lang="pt-BR" sz="2400" b="1" u="none" dirty="0" smtClean="0">
                <a:solidFill>
                  <a:schemeClr val="bg1"/>
                </a:solidFill>
                <a:latin typeface="Calibri" pitchFamily="34" charset="0"/>
              </a:rPr>
              <a:t>*</a:t>
            </a:r>
            <a:r>
              <a:rPr lang="pt-BR" b="1" u="none" dirty="0" smtClean="0">
                <a:solidFill>
                  <a:schemeClr val="bg1"/>
                </a:solidFill>
                <a:latin typeface="Calibri" pitchFamily="34" charset="0"/>
              </a:rPr>
              <a:t> arrecadados em tributos apenas no setor de Telecom</a:t>
            </a:r>
            <a:endParaRPr lang="pt-BR" b="1" u="none" dirty="0">
              <a:solidFill>
                <a:schemeClr val="bg1"/>
              </a:solidFill>
              <a:latin typeface="Calibri" pitchFamily="34" charset="0"/>
            </a:endParaRPr>
          </a:p>
        </p:txBody>
      </p:sp>
      <p:pic>
        <p:nvPicPr>
          <p:cNvPr id="12" name="Imagem 11"/>
          <p:cNvPicPr>
            <a:picLocks noChangeAspect="1"/>
          </p:cNvPicPr>
          <p:nvPr/>
        </p:nvPicPr>
        <p:blipFill rotWithShape="1">
          <a:blip r:embed="rId3" cstate="print">
            <a:extLst>
              <a:ext uri="{28A0092B-C50C-407E-A947-70E740481C1C}">
                <a14:useLocalDpi xmlns:a14="http://schemas.microsoft.com/office/drawing/2010/main" xmlns="" val="0"/>
              </a:ext>
            </a:extLst>
          </a:blip>
          <a:srcRect b="43670"/>
          <a:stretch/>
        </p:blipFill>
        <p:spPr>
          <a:xfrm>
            <a:off x="7512050" y="6458290"/>
            <a:ext cx="1516445" cy="399710"/>
          </a:xfrm>
          <a:prstGeom prst="rect">
            <a:avLst/>
          </a:prstGeom>
        </p:spPr>
      </p:pic>
      <p:grpSp>
        <p:nvGrpSpPr>
          <p:cNvPr id="3" name="Grupo 10"/>
          <p:cNvGrpSpPr/>
          <p:nvPr/>
        </p:nvGrpSpPr>
        <p:grpSpPr>
          <a:xfrm>
            <a:off x="6660112" y="18454"/>
            <a:ext cx="2556126" cy="2407574"/>
            <a:chOff x="6031186" y="1124744"/>
            <a:chExt cx="3027363" cy="3165475"/>
          </a:xfrm>
        </p:grpSpPr>
        <p:pic>
          <p:nvPicPr>
            <p:cNvPr id="13" name="Imagem 3"/>
            <p:cNvPicPr>
              <a:picLocks noChangeAspect="1"/>
            </p:cNvPicPr>
            <p:nvPr/>
          </p:nvPicPr>
          <p:blipFill>
            <a:blip r:embed="rId4" cstate="print">
              <a:extLst>
                <a:ext uri="{28A0092B-C50C-407E-A947-70E740481C1C}">
                  <a14:useLocalDpi xmlns:a14="http://schemas.microsoft.com/office/drawing/2010/main" xmlns="" val="0"/>
                </a:ext>
              </a:extLst>
            </a:blip>
            <a:srcRect l="4286" t="56970" r="76492" b="16536"/>
            <a:stretch>
              <a:fillRect/>
            </a:stretch>
          </p:blipFill>
          <p:spPr bwMode="auto">
            <a:xfrm>
              <a:off x="6031186" y="1124744"/>
              <a:ext cx="3027363" cy="316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aixaDeTexto 13"/>
            <p:cNvSpPr txBox="1"/>
            <p:nvPr/>
          </p:nvSpPr>
          <p:spPr>
            <a:xfrm>
              <a:off x="6631187" y="1570759"/>
              <a:ext cx="1997669" cy="1832694"/>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wrap="square">
              <a:spAutoFit/>
            </a:bodyPr>
            <a:lstStyle>
              <a:defPPr>
                <a:defRPr lang="en-US"/>
              </a:defPPr>
              <a:lvl1pPr algn="ctr" eaLnBrk="0" hangingPunct="0">
                <a:defRPr sz="2000" b="1" u="none">
                  <a:solidFill>
                    <a:schemeClr val="accent1">
                      <a:lumMod val="90000"/>
                      <a:lumOff val="10000"/>
                    </a:schemeClr>
                  </a:solidFill>
                  <a:latin typeface="Calibri" pitchFamily="34" charset="0"/>
                  <a:cs typeface="Tahoma" pitchFamily="34" charset="0"/>
                </a:defRPr>
              </a:lvl1pPr>
            </a:lstStyle>
            <a:p>
              <a:r>
                <a:rPr lang="pt-BR" dirty="0" smtClean="0"/>
                <a:t>Telecom </a:t>
              </a:r>
            </a:p>
            <a:p>
              <a:r>
                <a:rPr lang="pt-BR" dirty="0" smtClean="0"/>
                <a:t>tem o mesmo nível de impostos que bebidas</a:t>
              </a:r>
              <a:endParaRPr lang="pt-BR" dirty="0"/>
            </a:p>
          </p:txBody>
        </p:sp>
      </p:grpSp>
      <p:sp>
        <p:nvSpPr>
          <p:cNvPr id="16" name="CaixaDeTexto 15"/>
          <p:cNvSpPr txBox="1"/>
          <p:nvPr/>
        </p:nvSpPr>
        <p:spPr>
          <a:xfrm>
            <a:off x="1177" y="6483221"/>
            <a:ext cx="4943937" cy="386453"/>
          </a:xfrm>
          <a:prstGeom prst="rect">
            <a:avLst/>
          </a:prstGeom>
          <a:noFill/>
        </p:spPr>
        <p:txBody>
          <a:bodyPr wrap="square" lIns="77917" tIns="38958" rIns="77917" bIns="38958" rtlCol="0">
            <a:spAutoFit/>
          </a:bodyPr>
          <a:lstStyle/>
          <a:p>
            <a:r>
              <a:rPr lang="pt-BR" sz="1000" u="none" dirty="0">
                <a:solidFill>
                  <a:schemeClr val="tx1"/>
                </a:solidFill>
                <a:latin typeface="Calibri" pitchFamily="34" charset="0"/>
                <a:cs typeface="Calibri" pitchFamily="34" charset="0"/>
              </a:rPr>
              <a:t>* Os valores de impostos contemplam ICMS, PIS/PASEP e </a:t>
            </a:r>
            <a:r>
              <a:rPr lang="pt-BR" sz="1000" u="none" dirty="0" err="1" smtClean="0">
                <a:solidFill>
                  <a:schemeClr val="tx1"/>
                </a:solidFill>
                <a:latin typeface="Calibri" pitchFamily="34" charset="0"/>
                <a:cs typeface="Calibri" pitchFamily="34" charset="0"/>
              </a:rPr>
              <a:t>Cofins</a:t>
            </a:r>
            <a:r>
              <a:rPr lang="pt-BR" sz="1000" u="none" dirty="0" smtClean="0">
                <a:solidFill>
                  <a:schemeClr val="tx1"/>
                </a:solidFill>
                <a:latin typeface="Calibri" pitchFamily="34" charset="0"/>
                <a:cs typeface="Calibri" pitchFamily="34" charset="0"/>
              </a:rPr>
              <a:t>, não reajustados</a:t>
            </a:r>
            <a:endParaRPr lang="pt-BR" sz="1000" u="none" dirty="0">
              <a:solidFill>
                <a:schemeClr val="tx1"/>
              </a:solidFill>
              <a:latin typeface="Calibri" pitchFamily="34" charset="0"/>
              <a:cs typeface="Calibri" pitchFamily="34" charset="0"/>
            </a:endParaRPr>
          </a:p>
          <a:p>
            <a:r>
              <a:rPr lang="pt-BR" sz="1000" u="none" dirty="0">
                <a:solidFill>
                  <a:schemeClr val="tx1"/>
                </a:solidFill>
                <a:latin typeface="Calibri" pitchFamily="34" charset="0"/>
                <a:cs typeface="Calibri" pitchFamily="34" charset="0"/>
              </a:rPr>
              <a:t>Fonte: </a:t>
            </a:r>
            <a:r>
              <a:rPr lang="pt-BR" sz="1000" u="none" dirty="0" err="1">
                <a:solidFill>
                  <a:schemeClr val="tx1"/>
                </a:solidFill>
                <a:latin typeface="Calibri" pitchFamily="34" charset="0"/>
                <a:cs typeface="Calibri" pitchFamily="34" charset="0"/>
              </a:rPr>
              <a:t>Telebrasil</a:t>
            </a:r>
            <a:endParaRPr lang="pt-BR" sz="1000" u="none" dirty="0">
              <a:solidFill>
                <a:schemeClr val="tx1"/>
              </a:solidFill>
              <a:latin typeface="Calibri" pitchFamily="34" charset="0"/>
              <a:cs typeface="Calibri" pitchFamily="34" charset="0"/>
            </a:endParaRPr>
          </a:p>
        </p:txBody>
      </p:sp>
      <p:graphicFrame>
        <p:nvGraphicFramePr>
          <p:cNvPr id="6" name="Gráfico 5"/>
          <p:cNvGraphicFramePr/>
          <p:nvPr>
            <p:extLst>
              <p:ext uri="{D42A27DB-BD31-4B8C-83A1-F6EECF244321}">
                <p14:modId xmlns:p14="http://schemas.microsoft.com/office/powerpoint/2010/main" xmlns="" val="1790762412"/>
              </p:ext>
            </p:extLst>
          </p:nvPr>
        </p:nvGraphicFramePr>
        <p:xfrm>
          <a:off x="16943" y="2056304"/>
          <a:ext cx="9127057" cy="3319738"/>
        </p:xfrm>
        <a:graphic>
          <a:graphicData uri="http://schemas.openxmlformats.org/drawingml/2006/chart">
            <c:chart xmlns:c="http://schemas.openxmlformats.org/drawingml/2006/chart" xmlns:r="http://schemas.openxmlformats.org/officeDocument/2006/relationships" r:id="rId5"/>
          </a:graphicData>
        </a:graphic>
      </p:graphicFrame>
      <p:sp>
        <p:nvSpPr>
          <p:cNvPr id="55" name="CaixaDeTexto 54"/>
          <p:cNvSpPr txBox="1">
            <a:spLocks noChangeArrowheads="1"/>
          </p:cNvSpPr>
          <p:nvPr/>
        </p:nvSpPr>
        <p:spPr bwMode="auto">
          <a:xfrm>
            <a:off x="10854" y="5401254"/>
            <a:ext cx="911738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marL="0" indent="0" algn="ctr" eaLnBrk="1" hangingPunct="1">
              <a:spcAft>
                <a:spcPts val="1800"/>
              </a:spcAft>
              <a:buClr>
                <a:schemeClr val="bg1"/>
              </a:buClr>
              <a:buSzPct val="116000"/>
            </a:pPr>
            <a:r>
              <a:rPr lang="pt-BR" sz="2400" b="1" u="none" dirty="0" smtClean="0">
                <a:solidFill>
                  <a:srgbClr val="137292"/>
                </a:solidFill>
                <a:latin typeface="Calibri" pitchFamily="34" charset="0"/>
              </a:rPr>
              <a:t>Em 2012 o total de tributos do setor representou </a:t>
            </a:r>
            <a:r>
              <a:rPr lang="pt-BR" b="1" u="none" dirty="0" smtClean="0">
                <a:solidFill>
                  <a:srgbClr val="137292"/>
                </a:solidFill>
                <a:latin typeface="Calibri" pitchFamily="34" charset="0"/>
              </a:rPr>
              <a:t>47% da receita líquida</a:t>
            </a:r>
            <a:r>
              <a:rPr lang="pt-BR" sz="2400" b="1" u="none" dirty="0" smtClean="0">
                <a:solidFill>
                  <a:srgbClr val="137292"/>
                </a:solidFill>
                <a:latin typeface="Calibri" pitchFamily="34" charset="0"/>
              </a:rPr>
              <a:t>, um </a:t>
            </a:r>
            <a:r>
              <a:rPr lang="pt-BR" b="1" u="none" dirty="0" smtClean="0">
                <a:solidFill>
                  <a:srgbClr val="137292"/>
                </a:solidFill>
                <a:latin typeface="Calibri" pitchFamily="34" charset="0"/>
              </a:rPr>
              <a:t>aumento de 40% </a:t>
            </a:r>
            <a:r>
              <a:rPr lang="pt-BR" sz="2400" b="1" u="none" dirty="0" smtClean="0">
                <a:solidFill>
                  <a:srgbClr val="137292"/>
                </a:solidFill>
                <a:latin typeface="Calibri" pitchFamily="34" charset="0"/>
              </a:rPr>
              <a:t>em relação ao ano 2000</a:t>
            </a:r>
            <a:endParaRPr lang="pt-BR" sz="4400" b="1" u="none" dirty="0" smtClean="0">
              <a:solidFill>
                <a:srgbClr val="137292"/>
              </a:solidFill>
              <a:latin typeface="Calibri" pitchFamily="34" charset="0"/>
            </a:endParaRPr>
          </a:p>
        </p:txBody>
      </p:sp>
      <p:sp>
        <p:nvSpPr>
          <p:cNvPr id="57" name="Retângulo 56"/>
          <p:cNvSpPr>
            <a:spLocks noChangeArrowheads="1"/>
          </p:cNvSpPr>
          <p:nvPr/>
        </p:nvSpPr>
        <p:spPr bwMode="auto">
          <a:xfrm>
            <a:off x="236537" y="1687530"/>
            <a:ext cx="685574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chorCtr="0">
            <a:spAutoFit/>
          </a:bodyPr>
          <a:lstStyle/>
          <a:p>
            <a:r>
              <a:rPr lang="pt-BR" altLang="ja-JP" sz="1800" b="1" u="none" dirty="0" smtClean="0">
                <a:solidFill>
                  <a:schemeClr val="tx1"/>
                </a:solidFill>
                <a:latin typeface="Calibri" pitchFamily="34" charset="0"/>
              </a:rPr>
              <a:t>Evolução da arrecadação de total tributos e apenas de ICMS</a:t>
            </a:r>
          </a:p>
          <a:p>
            <a:r>
              <a:rPr lang="pt-BR" altLang="ja-JP" sz="1800" u="none" dirty="0" smtClean="0">
                <a:solidFill>
                  <a:schemeClr val="tx1"/>
                </a:solidFill>
                <a:latin typeface="Calibri" pitchFamily="34" charset="0"/>
              </a:rPr>
              <a:t>(R$ bilhões)</a:t>
            </a:r>
            <a:endParaRPr lang="pt-BR" altLang="ja-JP" sz="1800" u="none" dirty="0">
              <a:solidFill>
                <a:schemeClr val="tx1"/>
              </a:solidFill>
              <a:latin typeface="Calibri" pitchFamily="34" charset="0"/>
            </a:endParaRPr>
          </a:p>
          <a:p>
            <a:endParaRPr lang="pt-BR" altLang="ja-JP" sz="1800" u="none" dirty="0">
              <a:solidFill>
                <a:schemeClr val="tx1"/>
              </a:solidFill>
              <a:latin typeface="Calibri" pitchFamily="34" charset="0"/>
            </a:endParaRPr>
          </a:p>
        </p:txBody>
      </p:sp>
      <p:cxnSp>
        <p:nvCxnSpPr>
          <p:cNvPr id="58" name="Conector reto 57"/>
          <p:cNvCxnSpPr/>
          <p:nvPr/>
        </p:nvCxnSpPr>
        <p:spPr>
          <a:xfrm>
            <a:off x="265790" y="2250180"/>
            <a:ext cx="565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49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55"/>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 grpId="0"/>
      <p:bldP spid="5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302840" y="188912"/>
            <a:ext cx="8820000" cy="1349878"/>
          </a:xfrm>
        </p:spPr>
        <p:txBody>
          <a:bodyPr/>
          <a:lstStyle/>
          <a:p>
            <a:pPr algn="l" eaLnBrk="1" hangingPunct="1"/>
            <a:r>
              <a:rPr lang="pt-BR" sz="2800" dirty="0" smtClean="0">
                <a:solidFill>
                  <a:srgbClr val="00B0F0"/>
                </a:solidFill>
                <a:latin typeface="+mn-lt"/>
              </a:rPr>
              <a:t>Em 2009, a SEFAZ firmou o convênio ICMS 38/2009, que permite a desoneração do imposto para provimento de Internet Banda Larga Popular</a:t>
            </a:r>
          </a:p>
        </p:txBody>
      </p:sp>
      <p:sp>
        <p:nvSpPr>
          <p:cNvPr id="5" name="CaixaDeTexto 4"/>
          <p:cNvSpPr txBox="1"/>
          <p:nvPr/>
        </p:nvSpPr>
        <p:spPr>
          <a:xfrm>
            <a:off x="1754806" y="1915112"/>
            <a:ext cx="7389193" cy="1200329"/>
          </a:xfrm>
          <a:prstGeom prst="rect">
            <a:avLst/>
          </a:prstGeom>
          <a:noFill/>
        </p:spPr>
        <p:txBody>
          <a:bodyPr wrap="square" rtlCol="0">
            <a:spAutoFit/>
          </a:bodyPr>
          <a:lstStyle/>
          <a:p>
            <a:pPr algn="l"/>
            <a:r>
              <a:rPr lang="pt-BR" u="none" dirty="0" smtClean="0">
                <a:solidFill>
                  <a:schemeClr val="tx1"/>
                </a:solidFill>
                <a:latin typeface="+mn-lt"/>
              </a:rPr>
              <a:t>O Convênio ICMS 38/2009 </a:t>
            </a:r>
            <a:r>
              <a:rPr lang="pt-BR" u="none" dirty="0">
                <a:solidFill>
                  <a:schemeClr val="tx1"/>
                </a:solidFill>
                <a:latin typeface="+mn-lt"/>
              </a:rPr>
              <a:t>do CONFAZ </a:t>
            </a:r>
            <a:r>
              <a:rPr lang="pt-BR" u="none" dirty="0" smtClean="0">
                <a:solidFill>
                  <a:schemeClr val="tx1"/>
                </a:solidFill>
                <a:latin typeface="+mn-lt"/>
              </a:rPr>
              <a:t>autoriza estados </a:t>
            </a:r>
            <a:r>
              <a:rPr lang="pt-BR" u="none" dirty="0">
                <a:solidFill>
                  <a:schemeClr val="tx1"/>
                </a:solidFill>
                <a:latin typeface="+mn-lt"/>
              </a:rPr>
              <a:t>a </a:t>
            </a:r>
            <a:r>
              <a:rPr lang="pt-BR" u="none" dirty="0" smtClean="0">
                <a:solidFill>
                  <a:schemeClr val="tx1"/>
                </a:solidFill>
                <a:latin typeface="+mn-lt"/>
              </a:rPr>
              <a:t>conceder isenção </a:t>
            </a:r>
            <a:r>
              <a:rPr lang="pt-BR" u="none" dirty="0">
                <a:solidFill>
                  <a:schemeClr val="tx1"/>
                </a:solidFill>
                <a:latin typeface="+mn-lt"/>
              </a:rPr>
              <a:t>de ICMS nas prestações de serviço de comunicação referentes ao </a:t>
            </a:r>
            <a:r>
              <a:rPr lang="pt-BR" u="none" dirty="0" smtClean="0">
                <a:solidFill>
                  <a:schemeClr val="tx1"/>
                </a:solidFill>
                <a:latin typeface="+mn-lt"/>
              </a:rPr>
              <a:t>acesso à </a:t>
            </a:r>
            <a:r>
              <a:rPr lang="pt-BR" u="none" dirty="0">
                <a:solidFill>
                  <a:schemeClr val="tx1"/>
                </a:solidFill>
                <a:latin typeface="+mn-lt"/>
              </a:rPr>
              <a:t>internet por conectividade em banda larga prestadas </a:t>
            </a:r>
            <a:r>
              <a:rPr lang="pt-BR" u="none" dirty="0" smtClean="0">
                <a:solidFill>
                  <a:schemeClr val="tx1"/>
                </a:solidFill>
                <a:latin typeface="+mn-lt"/>
              </a:rPr>
              <a:t>no âmbito </a:t>
            </a:r>
            <a:r>
              <a:rPr lang="pt-BR" u="none" dirty="0">
                <a:solidFill>
                  <a:schemeClr val="tx1"/>
                </a:solidFill>
                <a:latin typeface="+mn-lt"/>
              </a:rPr>
              <a:t>do </a:t>
            </a:r>
            <a:r>
              <a:rPr lang="pt-BR" u="none" dirty="0" smtClean="0">
                <a:solidFill>
                  <a:schemeClr val="tx1"/>
                </a:solidFill>
                <a:latin typeface="+mn-lt"/>
              </a:rPr>
              <a:t>Programa Internet </a:t>
            </a:r>
            <a:r>
              <a:rPr lang="pt-BR" u="none" dirty="0">
                <a:solidFill>
                  <a:schemeClr val="tx1"/>
                </a:solidFill>
                <a:latin typeface="+mn-lt"/>
              </a:rPr>
              <a:t>Popular</a:t>
            </a:r>
            <a:endParaRPr lang="pt-BR" u="none" dirty="0" smtClean="0">
              <a:solidFill>
                <a:schemeClr val="tx1"/>
              </a:solidFill>
              <a:latin typeface="+mn-lt"/>
            </a:endParaRPr>
          </a:p>
        </p:txBody>
      </p:sp>
      <p:sp>
        <p:nvSpPr>
          <p:cNvPr id="148" name="CaixaDeTexto 147"/>
          <p:cNvSpPr txBox="1"/>
          <p:nvPr/>
        </p:nvSpPr>
        <p:spPr>
          <a:xfrm>
            <a:off x="1747389" y="3530912"/>
            <a:ext cx="7404025" cy="923330"/>
          </a:xfrm>
          <a:prstGeom prst="rect">
            <a:avLst/>
          </a:prstGeom>
          <a:noFill/>
        </p:spPr>
        <p:txBody>
          <a:bodyPr wrap="square" rtlCol="0">
            <a:spAutoFit/>
          </a:bodyPr>
          <a:lstStyle/>
          <a:p>
            <a:pPr algn="l"/>
            <a:r>
              <a:rPr lang="pt-BR" u="none" dirty="0">
                <a:solidFill>
                  <a:schemeClr val="tx1"/>
                </a:solidFill>
                <a:latin typeface="+mn-lt"/>
              </a:rPr>
              <a:t>Atualmente os Estados do </a:t>
            </a:r>
            <a:r>
              <a:rPr lang="pt-BR" b="1" u="none" dirty="0">
                <a:solidFill>
                  <a:srgbClr val="FF0000"/>
                </a:solidFill>
                <a:latin typeface="+mn-lt"/>
              </a:rPr>
              <a:t>Acre, Amapá</a:t>
            </a:r>
            <a:r>
              <a:rPr lang="pt-BR" u="none" dirty="0">
                <a:solidFill>
                  <a:schemeClr val="tx1"/>
                </a:solidFill>
                <a:latin typeface="+mn-lt"/>
              </a:rPr>
              <a:t>, Ceará, Espírito Santo, Goiás, </a:t>
            </a:r>
            <a:r>
              <a:rPr lang="pt-BR" b="1" u="none" dirty="0" smtClean="0">
                <a:solidFill>
                  <a:srgbClr val="FF0000"/>
                </a:solidFill>
                <a:latin typeface="+mn-lt"/>
              </a:rPr>
              <a:t>Pará</a:t>
            </a:r>
            <a:r>
              <a:rPr lang="pt-BR" u="none" dirty="0" smtClean="0">
                <a:solidFill>
                  <a:schemeClr val="tx1"/>
                </a:solidFill>
                <a:latin typeface="+mn-lt"/>
              </a:rPr>
              <a:t>, Paraná</a:t>
            </a:r>
            <a:r>
              <a:rPr lang="pt-BR" u="none" dirty="0">
                <a:solidFill>
                  <a:schemeClr val="tx1"/>
                </a:solidFill>
                <a:latin typeface="+mn-lt"/>
              </a:rPr>
              <a:t>, Paraíba, Pernambuco, Rio Grande do Sul, Rio de Janeiro, </a:t>
            </a:r>
            <a:r>
              <a:rPr lang="pt-BR" b="1" u="none" dirty="0">
                <a:solidFill>
                  <a:srgbClr val="FF0000"/>
                </a:solidFill>
                <a:latin typeface="+mn-lt"/>
              </a:rPr>
              <a:t>Roraima</a:t>
            </a:r>
            <a:r>
              <a:rPr lang="pt-BR" u="none" dirty="0">
                <a:solidFill>
                  <a:schemeClr val="tx1"/>
                </a:solidFill>
                <a:latin typeface="+mn-lt"/>
              </a:rPr>
              <a:t>, Santa Catarina, São Paulo </a:t>
            </a:r>
            <a:r>
              <a:rPr lang="pt-BR" u="none" dirty="0" smtClean="0">
                <a:solidFill>
                  <a:schemeClr val="tx1"/>
                </a:solidFill>
                <a:latin typeface="+mn-lt"/>
              </a:rPr>
              <a:t>e Sergipe </a:t>
            </a:r>
            <a:r>
              <a:rPr lang="pt-BR" u="none" dirty="0">
                <a:solidFill>
                  <a:schemeClr val="tx1"/>
                </a:solidFill>
                <a:latin typeface="+mn-lt"/>
              </a:rPr>
              <a:t>e o Distrito </a:t>
            </a:r>
            <a:r>
              <a:rPr lang="pt-BR" u="none" dirty="0" smtClean="0">
                <a:solidFill>
                  <a:schemeClr val="tx1"/>
                </a:solidFill>
                <a:latin typeface="+mn-lt"/>
              </a:rPr>
              <a:t>Federal</a:t>
            </a:r>
          </a:p>
        </p:txBody>
      </p:sp>
      <p:sp>
        <p:nvSpPr>
          <p:cNvPr id="96" name="CaixaDeTexto 95"/>
          <p:cNvSpPr txBox="1"/>
          <p:nvPr/>
        </p:nvSpPr>
        <p:spPr>
          <a:xfrm>
            <a:off x="1754806" y="4892967"/>
            <a:ext cx="7397390" cy="1200329"/>
          </a:xfrm>
          <a:prstGeom prst="rect">
            <a:avLst/>
          </a:prstGeom>
          <a:noFill/>
        </p:spPr>
        <p:txBody>
          <a:bodyPr wrap="square" rtlCol="0">
            <a:spAutoFit/>
          </a:bodyPr>
          <a:lstStyle/>
          <a:p>
            <a:pPr algn="l"/>
            <a:r>
              <a:rPr lang="pt-BR" u="none" dirty="0" smtClean="0">
                <a:solidFill>
                  <a:schemeClr val="tx1"/>
                </a:solidFill>
                <a:latin typeface="+mn-lt"/>
              </a:rPr>
              <a:t>Que os equipamentos necessários estejam inclusos no preço;</a:t>
            </a:r>
            <a:endParaRPr lang="pt-BR" u="none" dirty="0">
              <a:solidFill>
                <a:schemeClr val="tx1"/>
              </a:solidFill>
              <a:latin typeface="+mn-lt"/>
            </a:endParaRPr>
          </a:p>
          <a:p>
            <a:pPr algn="l"/>
            <a:r>
              <a:rPr lang="pt-BR" u="none" dirty="0" smtClean="0">
                <a:solidFill>
                  <a:schemeClr val="tx1"/>
                </a:solidFill>
                <a:latin typeface="+mn-lt"/>
              </a:rPr>
              <a:t>Que o preço não ultrapasse </a:t>
            </a:r>
            <a:r>
              <a:rPr lang="pt-BR" u="none" dirty="0">
                <a:solidFill>
                  <a:schemeClr val="tx1"/>
                </a:solidFill>
                <a:latin typeface="+mn-lt"/>
              </a:rPr>
              <a:t>o </a:t>
            </a:r>
            <a:r>
              <a:rPr lang="pt-BR" u="none" dirty="0" smtClean="0">
                <a:solidFill>
                  <a:schemeClr val="tx1"/>
                </a:solidFill>
                <a:latin typeface="+mn-lt"/>
              </a:rPr>
              <a:t>valor mensal </a:t>
            </a:r>
            <a:r>
              <a:rPr lang="pt-BR" u="none" dirty="0">
                <a:solidFill>
                  <a:schemeClr val="tx1"/>
                </a:solidFill>
                <a:latin typeface="+mn-lt"/>
              </a:rPr>
              <a:t>de R$ 30,00 (</a:t>
            </a:r>
            <a:r>
              <a:rPr lang="pt-BR" u="none" dirty="0" smtClean="0">
                <a:solidFill>
                  <a:schemeClr val="tx1"/>
                </a:solidFill>
                <a:latin typeface="+mn-lt"/>
              </a:rPr>
              <a:t>trinta reais);</a:t>
            </a:r>
          </a:p>
          <a:p>
            <a:pPr algn="l"/>
            <a:r>
              <a:rPr lang="pt-BR" u="none" dirty="0" smtClean="0">
                <a:solidFill>
                  <a:schemeClr val="tx1"/>
                </a:solidFill>
                <a:latin typeface="+mn-lt"/>
              </a:rPr>
              <a:t>Que o tomador </a:t>
            </a:r>
            <a:r>
              <a:rPr lang="pt-BR" u="none" dirty="0">
                <a:solidFill>
                  <a:schemeClr val="tx1"/>
                </a:solidFill>
                <a:latin typeface="+mn-lt"/>
              </a:rPr>
              <a:t>e a empresa prestadora </a:t>
            </a:r>
            <a:r>
              <a:rPr lang="pt-BR" u="none" dirty="0" smtClean="0">
                <a:solidFill>
                  <a:schemeClr val="tx1"/>
                </a:solidFill>
                <a:latin typeface="+mn-lt"/>
              </a:rPr>
              <a:t>sejam </a:t>
            </a:r>
            <a:r>
              <a:rPr lang="pt-BR" u="none" dirty="0">
                <a:solidFill>
                  <a:schemeClr val="tx1"/>
                </a:solidFill>
                <a:latin typeface="+mn-lt"/>
              </a:rPr>
              <a:t>domiciliados </a:t>
            </a:r>
            <a:r>
              <a:rPr lang="pt-BR" u="none" dirty="0" smtClean="0">
                <a:solidFill>
                  <a:schemeClr val="tx1"/>
                </a:solidFill>
                <a:latin typeface="+mn-lt"/>
              </a:rPr>
              <a:t>nos estado que fazem parte do Convênio.</a:t>
            </a:r>
          </a:p>
        </p:txBody>
      </p:sp>
      <p:sp>
        <p:nvSpPr>
          <p:cNvPr id="99" name="Freeform 16"/>
          <p:cNvSpPr>
            <a:spLocks/>
          </p:cNvSpPr>
          <p:nvPr/>
        </p:nvSpPr>
        <p:spPr bwMode="auto">
          <a:xfrm>
            <a:off x="159110" y="1894921"/>
            <a:ext cx="1587500" cy="111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82"/>
                </a:moveTo>
                <a:lnTo>
                  <a:pt x="0" y="21600"/>
                </a:lnTo>
                <a:lnTo>
                  <a:pt x="19181" y="21600"/>
                </a:lnTo>
                <a:lnTo>
                  <a:pt x="21600" y="10800"/>
                </a:lnTo>
                <a:lnTo>
                  <a:pt x="19181" y="0"/>
                </a:lnTo>
                <a:lnTo>
                  <a:pt x="0" y="82"/>
                </a:lnTo>
                <a:close/>
                <a:moveTo>
                  <a:pt x="0" y="82"/>
                </a:moveTo>
              </a:path>
            </a:pathLst>
          </a:custGeom>
          <a:solidFill>
            <a:srgbClr val="162E3E"/>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ctr"/>
            <a:r>
              <a:rPr lang="pt-BR" u="none" dirty="0" smtClean="0">
                <a:solidFill>
                  <a:schemeClr val="bg1"/>
                </a:solidFill>
                <a:latin typeface="+mn-lt"/>
              </a:rPr>
              <a:t>O que é?</a:t>
            </a:r>
            <a:endParaRPr lang="pt-BR" u="none" dirty="0">
              <a:solidFill>
                <a:schemeClr val="bg1"/>
              </a:solidFill>
              <a:latin typeface="+mn-lt"/>
            </a:endParaRPr>
          </a:p>
        </p:txBody>
      </p:sp>
      <p:sp>
        <p:nvSpPr>
          <p:cNvPr id="100" name="Freeform 16"/>
          <p:cNvSpPr>
            <a:spLocks/>
          </p:cNvSpPr>
          <p:nvPr/>
        </p:nvSpPr>
        <p:spPr bwMode="auto">
          <a:xfrm>
            <a:off x="159110" y="3387611"/>
            <a:ext cx="1587500" cy="111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82"/>
                </a:moveTo>
                <a:lnTo>
                  <a:pt x="0" y="21600"/>
                </a:lnTo>
                <a:lnTo>
                  <a:pt x="19181" y="21600"/>
                </a:lnTo>
                <a:lnTo>
                  <a:pt x="21600" y="10800"/>
                </a:lnTo>
                <a:lnTo>
                  <a:pt x="19181" y="0"/>
                </a:lnTo>
                <a:lnTo>
                  <a:pt x="0" y="82"/>
                </a:lnTo>
                <a:close/>
                <a:moveTo>
                  <a:pt x="0" y="82"/>
                </a:moveTo>
              </a:path>
            </a:pathLst>
          </a:custGeom>
          <a:solidFill>
            <a:srgbClr val="162E3E"/>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ctr"/>
            <a:r>
              <a:rPr lang="pt-BR" u="none" dirty="0" smtClean="0">
                <a:solidFill>
                  <a:schemeClr val="bg1"/>
                </a:solidFill>
                <a:latin typeface="+mn-lt"/>
              </a:rPr>
              <a:t>Quais estados fazem parte?</a:t>
            </a:r>
            <a:endParaRPr lang="pt-BR" u="none" dirty="0">
              <a:solidFill>
                <a:schemeClr val="bg1"/>
              </a:solidFill>
              <a:latin typeface="+mn-lt"/>
            </a:endParaRPr>
          </a:p>
        </p:txBody>
      </p:sp>
      <p:sp>
        <p:nvSpPr>
          <p:cNvPr id="149" name="Freeform 16"/>
          <p:cNvSpPr>
            <a:spLocks/>
          </p:cNvSpPr>
          <p:nvPr/>
        </p:nvSpPr>
        <p:spPr bwMode="auto">
          <a:xfrm>
            <a:off x="159110" y="4872776"/>
            <a:ext cx="1587500" cy="111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82"/>
                </a:moveTo>
                <a:lnTo>
                  <a:pt x="0" y="21600"/>
                </a:lnTo>
                <a:lnTo>
                  <a:pt x="19181" y="21600"/>
                </a:lnTo>
                <a:lnTo>
                  <a:pt x="21600" y="10800"/>
                </a:lnTo>
                <a:lnTo>
                  <a:pt x="19181" y="0"/>
                </a:lnTo>
                <a:lnTo>
                  <a:pt x="0" y="82"/>
                </a:lnTo>
                <a:close/>
                <a:moveTo>
                  <a:pt x="0" y="82"/>
                </a:moveTo>
              </a:path>
            </a:pathLst>
          </a:custGeom>
          <a:solidFill>
            <a:srgbClr val="162E3E"/>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ctr"/>
            <a:r>
              <a:rPr lang="pt-BR" u="none" dirty="0" smtClean="0">
                <a:solidFill>
                  <a:schemeClr val="bg1"/>
                </a:solidFill>
                <a:latin typeface="+mn-lt"/>
              </a:rPr>
              <a:t>Quais as condições?</a:t>
            </a:r>
            <a:endParaRPr lang="pt-BR" u="none" dirty="0">
              <a:solidFill>
                <a:schemeClr val="bg1"/>
              </a:solidFill>
              <a:latin typeface="+mn-lt"/>
            </a:endParaRPr>
          </a:p>
        </p:txBody>
      </p:sp>
    </p:spTree>
    <p:extLst>
      <p:ext uri="{BB962C8B-B14F-4D97-AF65-F5344CB8AC3E}">
        <p14:creationId xmlns:p14="http://schemas.microsoft.com/office/powerpoint/2010/main" xmlns="" val="2279785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a:spLocks noGrp="1" noChangeArrowheads="1"/>
          </p:cNvSpPr>
          <p:nvPr>
            <p:ph type="title"/>
          </p:nvPr>
        </p:nvSpPr>
        <p:spPr>
          <a:xfrm>
            <a:off x="302840" y="44624"/>
            <a:ext cx="8820000" cy="1394883"/>
          </a:xfrm>
        </p:spPr>
        <p:txBody>
          <a:bodyPr/>
          <a:lstStyle/>
          <a:p>
            <a:pPr algn="l" eaLnBrk="1" hangingPunct="1"/>
            <a:r>
              <a:rPr lang="pt-BR" sz="3200" dirty="0" smtClean="0">
                <a:solidFill>
                  <a:srgbClr val="00B0F0"/>
                </a:solidFill>
              </a:rPr>
              <a:t>Banda </a:t>
            </a:r>
            <a:r>
              <a:rPr lang="pt-BR" sz="3200" dirty="0">
                <a:solidFill>
                  <a:srgbClr val="00B0F0"/>
                </a:solidFill>
              </a:rPr>
              <a:t>larga no Brasil </a:t>
            </a:r>
            <a:r>
              <a:rPr lang="pt-BR" sz="3200" dirty="0" smtClean="0">
                <a:solidFill>
                  <a:srgbClr val="00B0F0"/>
                </a:solidFill>
              </a:rPr>
              <a:t>altas </a:t>
            </a:r>
            <a:r>
              <a:rPr lang="pt-BR" sz="3200" dirty="0">
                <a:solidFill>
                  <a:srgbClr val="00B0F0"/>
                </a:solidFill>
              </a:rPr>
              <a:t>taxas de crescimento, principalmente entre as faixas de renda mais baixas</a:t>
            </a:r>
          </a:p>
        </p:txBody>
      </p:sp>
      <p:sp>
        <p:nvSpPr>
          <p:cNvPr id="26" name="Retângulo de cantos arredondados 25"/>
          <p:cNvSpPr/>
          <p:nvPr/>
        </p:nvSpPr>
        <p:spPr bwMode="auto">
          <a:xfrm>
            <a:off x="369907" y="1646166"/>
            <a:ext cx="8411588" cy="1993781"/>
          </a:xfrm>
          <a:prstGeom prst="roundRect">
            <a:avLst>
              <a:gd name="adj" fmla="val 7463"/>
            </a:avLst>
          </a:prstGeom>
          <a:solidFill>
            <a:srgbClr val="FFFFFF"/>
          </a:solidFill>
          <a:ln w="12700" cap="flat" cmpd="sng" algn="ctr">
            <a:solidFill>
              <a:srgbClr val="00C6D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srgbClr val="123E51"/>
              </a:solidFill>
              <a:effectLst/>
              <a:uLnTx/>
              <a:uFillTx/>
            </a:endParaRPr>
          </a:p>
        </p:txBody>
      </p:sp>
      <p:graphicFrame>
        <p:nvGraphicFramePr>
          <p:cNvPr id="27" name="Gráfico 26"/>
          <p:cNvGraphicFramePr/>
          <p:nvPr>
            <p:extLst>
              <p:ext uri="{D42A27DB-BD31-4B8C-83A1-F6EECF244321}">
                <p14:modId xmlns:p14="http://schemas.microsoft.com/office/powerpoint/2010/main" xmlns="" val="4177157795"/>
              </p:ext>
            </p:extLst>
          </p:nvPr>
        </p:nvGraphicFramePr>
        <p:xfrm>
          <a:off x="732389" y="1340768"/>
          <a:ext cx="7670830" cy="2389190"/>
        </p:xfrm>
        <a:graphic>
          <a:graphicData uri="http://schemas.openxmlformats.org/drawingml/2006/chart">
            <c:chart xmlns:c="http://schemas.openxmlformats.org/drawingml/2006/chart" xmlns:r="http://schemas.openxmlformats.org/officeDocument/2006/relationships" r:id="rId2"/>
          </a:graphicData>
        </a:graphic>
      </p:graphicFrame>
      <p:sp>
        <p:nvSpPr>
          <p:cNvPr id="28" name="CaixaDeTexto 27"/>
          <p:cNvSpPr txBox="1"/>
          <p:nvPr/>
        </p:nvSpPr>
        <p:spPr>
          <a:xfrm>
            <a:off x="493347" y="1389698"/>
            <a:ext cx="3399822" cy="338554"/>
          </a:xfrm>
          <a:prstGeom prst="rect">
            <a:avLst/>
          </a:prstGeom>
          <a:solidFill>
            <a:srgbClr val="FFFFFF"/>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smtClean="0">
                <a:ln>
                  <a:noFill/>
                </a:ln>
                <a:solidFill>
                  <a:srgbClr val="123E51"/>
                </a:solidFill>
                <a:effectLst/>
                <a:uLnTx/>
                <a:uFillTx/>
              </a:rPr>
              <a:t>Taxa de Acesso à Internet</a:t>
            </a:r>
          </a:p>
        </p:txBody>
      </p:sp>
      <p:sp>
        <p:nvSpPr>
          <p:cNvPr id="29" name="Freeform 62"/>
          <p:cNvSpPr>
            <a:spLocks noChangeAspect="1"/>
          </p:cNvSpPr>
          <p:nvPr/>
        </p:nvSpPr>
        <p:spPr bwMode="gray">
          <a:xfrm rot="5838534" flipH="1">
            <a:off x="1048831" y="2347504"/>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30" name="Freeform 62"/>
          <p:cNvSpPr>
            <a:spLocks noChangeAspect="1"/>
          </p:cNvSpPr>
          <p:nvPr/>
        </p:nvSpPr>
        <p:spPr bwMode="gray">
          <a:xfrm rot="5931380" flipH="1">
            <a:off x="3919349" y="2103876"/>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31" name="CaixaDeTexto 30"/>
          <p:cNvSpPr txBox="1"/>
          <p:nvPr/>
        </p:nvSpPr>
        <p:spPr>
          <a:xfrm>
            <a:off x="369907" y="1653921"/>
            <a:ext cx="4105274" cy="2308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900" b="1" i="0" u="none" strike="noStrike" kern="0" cap="none" spc="0" normalizeH="0" baseline="0" noProof="0" dirty="0" smtClean="0">
                <a:ln>
                  <a:noFill/>
                </a:ln>
                <a:solidFill>
                  <a:srgbClr val="123E51"/>
                </a:solidFill>
                <a:effectLst/>
                <a:uLnTx/>
                <a:uFillTx/>
              </a:rPr>
              <a:t>% sobre população maior que 10 anos que utilizaram internet</a:t>
            </a:r>
            <a:endParaRPr kumimoji="0" lang="pt-BR" sz="900" b="0" i="0" u="none" strike="noStrike" kern="0" cap="none" spc="0" normalizeH="0" baseline="0" noProof="0" dirty="0" smtClean="0">
              <a:ln>
                <a:noFill/>
              </a:ln>
              <a:solidFill>
                <a:srgbClr val="123E51"/>
              </a:solidFill>
              <a:effectLst/>
              <a:uLnTx/>
              <a:uFillTx/>
            </a:endParaRPr>
          </a:p>
        </p:txBody>
      </p:sp>
      <p:sp>
        <p:nvSpPr>
          <p:cNvPr id="32" name="CaixaDeTexto 31"/>
          <p:cNvSpPr txBox="1"/>
          <p:nvPr/>
        </p:nvSpPr>
        <p:spPr>
          <a:xfrm>
            <a:off x="611560" y="2239651"/>
            <a:ext cx="741953"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+26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33" name="CaixaDeTexto 32"/>
          <p:cNvSpPr txBox="1"/>
          <p:nvPr/>
        </p:nvSpPr>
        <p:spPr>
          <a:xfrm>
            <a:off x="3491880" y="1973519"/>
            <a:ext cx="82296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a:t>
            </a:r>
            <a:r>
              <a:rPr kumimoji="0" lang="pt-BR" sz="1200" b="1" i="0" u="none" strike="noStrike" kern="0" cap="none" spc="0" normalizeH="0" noProof="0" dirty="0" smtClean="0">
                <a:ln>
                  <a:noFill/>
                </a:ln>
                <a:solidFill>
                  <a:srgbClr val="123E51"/>
                </a:solidFill>
                <a:effectLst/>
                <a:uLnTx/>
                <a:uFillTx/>
                <a:latin typeface="Calibri" pitchFamily="34" charset="0"/>
              </a:rPr>
              <a:t> </a:t>
            </a:r>
            <a:r>
              <a:rPr kumimoji="0" lang="pt-BR" sz="1200" b="1" i="0" u="none" strike="noStrike" kern="0" cap="none" spc="0" normalizeH="0" noProof="0" dirty="0" err="1" smtClean="0">
                <a:ln>
                  <a:noFill/>
                </a:ln>
                <a:solidFill>
                  <a:srgbClr val="123E51"/>
                </a:solidFill>
                <a:effectLst/>
                <a:uLnTx/>
                <a:uFillTx/>
                <a:latin typeface="Calibri" pitchFamily="34" charset="0"/>
              </a:rPr>
              <a:t>p.p</a:t>
            </a:r>
            <a:r>
              <a:rPr kumimoji="0" lang="pt-BR" sz="1200" b="1" i="0" u="none" strike="noStrike" kern="0" cap="none" spc="0" normalizeH="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34" name="Freeform 62"/>
          <p:cNvSpPr>
            <a:spLocks noChangeAspect="1"/>
          </p:cNvSpPr>
          <p:nvPr/>
        </p:nvSpPr>
        <p:spPr bwMode="gray">
          <a:xfrm rot="5931380" flipH="1">
            <a:off x="2487353" y="1993612"/>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35" name="CaixaDeTexto 34"/>
          <p:cNvSpPr txBox="1"/>
          <p:nvPr/>
        </p:nvSpPr>
        <p:spPr>
          <a:xfrm>
            <a:off x="2096725" y="1826821"/>
            <a:ext cx="765085" cy="27700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36" name="Freeform 62"/>
          <p:cNvSpPr>
            <a:spLocks noChangeAspect="1"/>
          </p:cNvSpPr>
          <p:nvPr/>
        </p:nvSpPr>
        <p:spPr bwMode="gray">
          <a:xfrm rot="5931380" flipH="1">
            <a:off x="5388616" y="2218637"/>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37" name="CaixaDeTexto 36"/>
          <p:cNvSpPr txBox="1"/>
          <p:nvPr/>
        </p:nvSpPr>
        <p:spPr>
          <a:xfrm>
            <a:off x="4887035" y="2105910"/>
            <a:ext cx="817496"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+28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38" name="Freeform 62"/>
          <p:cNvSpPr>
            <a:spLocks noChangeAspect="1"/>
          </p:cNvSpPr>
          <p:nvPr/>
        </p:nvSpPr>
        <p:spPr bwMode="gray">
          <a:xfrm rot="5931380" flipH="1">
            <a:off x="6789235" y="2578677"/>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39" name="CaixaDeTexto 38"/>
          <p:cNvSpPr txBox="1"/>
          <p:nvPr/>
        </p:nvSpPr>
        <p:spPr>
          <a:xfrm>
            <a:off x="6417205" y="2380933"/>
            <a:ext cx="765085"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a:t>
            </a:r>
            <a:r>
              <a:rPr lang="pt-BR" sz="1200" b="1" u="none" kern="0" dirty="0" smtClean="0">
                <a:solidFill>
                  <a:srgbClr val="123E51"/>
                </a:solidFill>
                <a:latin typeface="Calibri" pitchFamily="34" charset="0"/>
              </a:rPr>
              <a:t>28</a:t>
            </a:r>
            <a:r>
              <a:rPr lang="pt-BR" sz="1200" b="1" u="none" kern="0" noProof="0" dirty="0" smtClean="0">
                <a:solidFill>
                  <a:srgbClr val="123E51"/>
                </a:solidFill>
                <a:latin typeface="Calibri" pitchFamily="34" charset="0"/>
              </a:rPr>
              <a:t> </a:t>
            </a:r>
            <a:r>
              <a:rPr lang="pt-BR" sz="1200" b="1" u="none" kern="0" noProof="0" dirty="0" err="1" smtClean="0">
                <a:solidFill>
                  <a:srgbClr val="123E51"/>
                </a:solidFill>
                <a:latin typeface="Calibri" pitchFamily="34" charset="0"/>
              </a:rPr>
              <a:t>p.p</a:t>
            </a:r>
            <a:r>
              <a:rPr lang="pt-BR" sz="1200" b="1" u="none" kern="0" noProof="0" dirty="0" smtClean="0">
                <a:solidFill>
                  <a:srgbClr val="123E51"/>
                </a:solidFill>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0" name="CaixaDeTexto 39"/>
          <p:cNvSpPr txBox="1"/>
          <p:nvPr/>
        </p:nvSpPr>
        <p:spPr>
          <a:xfrm>
            <a:off x="7771702" y="3365993"/>
            <a:ext cx="1120778" cy="21544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smtClean="0">
                <a:ln>
                  <a:noFill/>
                </a:ln>
                <a:solidFill>
                  <a:srgbClr val="123E51"/>
                </a:solidFill>
                <a:effectLst/>
                <a:uLnTx/>
                <a:uFillTx/>
                <a:latin typeface="+mj-lt"/>
              </a:rPr>
              <a:t>Fonte: PNAD 2011</a:t>
            </a:r>
            <a:endParaRPr kumimoji="0" lang="pt-BR" sz="800" b="0" i="0" u="none" strike="noStrike" kern="0" cap="none" spc="0" normalizeH="0" baseline="0" noProof="0" dirty="0" smtClean="0">
              <a:ln>
                <a:noFill/>
              </a:ln>
              <a:solidFill>
                <a:srgbClr val="123E51"/>
              </a:solidFill>
              <a:effectLst/>
              <a:uLnTx/>
              <a:uFillTx/>
              <a:latin typeface="+mj-lt"/>
            </a:endParaRPr>
          </a:p>
        </p:txBody>
      </p:sp>
      <p:sp>
        <p:nvSpPr>
          <p:cNvPr id="18" name="Retângulo de cantos arredondados 17"/>
          <p:cNvSpPr/>
          <p:nvPr/>
        </p:nvSpPr>
        <p:spPr bwMode="auto">
          <a:xfrm>
            <a:off x="369908" y="4225528"/>
            <a:ext cx="8411588" cy="1993781"/>
          </a:xfrm>
          <a:prstGeom prst="roundRect">
            <a:avLst>
              <a:gd name="adj" fmla="val 7463"/>
            </a:avLst>
          </a:prstGeom>
          <a:solidFill>
            <a:srgbClr val="FFFFFF"/>
          </a:solidFill>
          <a:ln w="12700" cap="flat" cmpd="sng" algn="ctr">
            <a:solidFill>
              <a:srgbClr val="00C6D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srgbClr val="123E51"/>
              </a:solidFill>
              <a:effectLst/>
              <a:uLnTx/>
              <a:uFillTx/>
            </a:endParaRPr>
          </a:p>
        </p:txBody>
      </p:sp>
      <p:graphicFrame>
        <p:nvGraphicFramePr>
          <p:cNvPr id="19" name="Gráfico 18"/>
          <p:cNvGraphicFramePr/>
          <p:nvPr>
            <p:extLst>
              <p:ext uri="{D42A27DB-BD31-4B8C-83A1-F6EECF244321}">
                <p14:modId xmlns:p14="http://schemas.microsoft.com/office/powerpoint/2010/main" xmlns="" val="2314015130"/>
              </p:ext>
            </p:extLst>
          </p:nvPr>
        </p:nvGraphicFramePr>
        <p:xfrm>
          <a:off x="732390" y="3920130"/>
          <a:ext cx="7670830" cy="2389190"/>
        </p:xfrm>
        <a:graphic>
          <a:graphicData uri="http://schemas.openxmlformats.org/drawingml/2006/chart">
            <c:chart xmlns:c="http://schemas.openxmlformats.org/drawingml/2006/chart" xmlns:r="http://schemas.openxmlformats.org/officeDocument/2006/relationships" r:id="rId3"/>
          </a:graphicData>
        </a:graphic>
      </p:graphicFrame>
      <p:sp>
        <p:nvSpPr>
          <p:cNvPr id="20" name="CaixaDeTexto 19"/>
          <p:cNvSpPr txBox="1"/>
          <p:nvPr/>
        </p:nvSpPr>
        <p:spPr>
          <a:xfrm>
            <a:off x="493348" y="3969060"/>
            <a:ext cx="3399822" cy="338554"/>
          </a:xfrm>
          <a:prstGeom prst="rect">
            <a:avLst/>
          </a:prstGeom>
          <a:solidFill>
            <a:srgbClr val="FFFFFF"/>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smtClean="0">
                <a:ln>
                  <a:noFill/>
                </a:ln>
                <a:solidFill>
                  <a:srgbClr val="123E51"/>
                </a:solidFill>
                <a:effectLst/>
                <a:uLnTx/>
                <a:uFillTx/>
              </a:rPr>
              <a:t>Taxa de Acesso à Internet</a:t>
            </a:r>
          </a:p>
        </p:txBody>
      </p:sp>
      <p:sp>
        <p:nvSpPr>
          <p:cNvPr id="21" name="CaixaDeTexto 20"/>
          <p:cNvSpPr txBox="1"/>
          <p:nvPr/>
        </p:nvSpPr>
        <p:spPr>
          <a:xfrm>
            <a:off x="7665595" y="5879309"/>
            <a:ext cx="1226885" cy="21544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smtClean="0">
                <a:ln>
                  <a:noFill/>
                </a:ln>
                <a:solidFill>
                  <a:srgbClr val="123E51"/>
                </a:solidFill>
                <a:effectLst/>
                <a:uLnTx/>
                <a:uFillTx/>
                <a:latin typeface="+mj-lt"/>
              </a:rPr>
              <a:t>Fonte: PNAD 20111</a:t>
            </a:r>
            <a:endParaRPr kumimoji="0" lang="pt-BR" sz="800" b="0" i="0" u="none" strike="noStrike" kern="0" cap="none" spc="0" normalizeH="0" baseline="0" noProof="0" dirty="0" smtClean="0">
              <a:ln>
                <a:noFill/>
              </a:ln>
              <a:solidFill>
                <a:srgbClr val="123E51"/>
              </a:solidFill>
              <a:effectLst/>
              <a:uLnTx/>
              <a:uFillTx/>
              <a:latin typeface="+mj-lt"/>
            </a:endParaRPr>
          </a:p>
        </p:txBody>
      </p:sp>
      <p:sp>
        <p:nvSpPr>
          <p:cNvPr id="22" name="Freeform 62"/>
          <p:cNvSpPr>
            <a:spLocks noChangeAspect="1"/>
          </p:cNvSpPr>
          <p:nvPr/>
        </p:nvSpPr>
        <p:spPr bwMode="gray">
          <a:xfrm rot="5838534" flipH="1">
            <a:off x="1048832" y="4926866"/>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23" name="Freeform 62"/>
          <p:cNvSpPr>
            <a:spLocks noChangeAspect="1"/>
          </p:cNvSpPr>
          <p:nvPr/>
        </p:nvSpPr>
        <p:spPr bwMode="gray">
          <a:xfrm rot="5931380" flipH="1">
            <a:off x="3919350" y="4683238"/>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24" name="CaixaDeTexto 23"/>
          <p:cNvSpPr txBox="1"/>
          <p:nvPr/>
        </p:nvSpPr>
        <p:spPr>
          <a:xfrm>
            <a:off x="369908" y="4233283"/>
            <a:ext cx="4105274" cy="2308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900" b="1" i="0" u="none" strike="noStrike" kern="0" cap="none" spc="0" normalizeH="0" baseline="0" noProof="0" dirty="0" smtClean="0">
                <a:ln>
                  <a:noFill/>
                </a:ln>
                <a:solidFill>
                  <a:srgbClr val="123E51"/>
                </a:solidFill>
                <a:effectLst/>
                <a:uLnTx/>
                <a:uFillTx/>
              </a:rPr>
              <a:t>% sobre população maior que 10 anos que utilizaram internet</a:t>
            </a:r>
            <a:endParaRPr kumimoji="0" lang="pt-BR" sz="900" b="0" i="0" u="none" strike="noStrike" kern="0" cap="none" spc="0" normalizeH="0" baseline="0" noProof="0" dirty="0" smtClean="0">
              <a:ln>
                <a:noFill/>
              </a:ln>
              <a:solidFill>
                <a:srgbClr val="123E51"/>
              </a:solidFill>
              <a:effectLst/>
              <a:uLnTx/>
              <a:uFillTx/>
            </a:endParaRPr>
          </a:p>
        </p:txBody>
      </p:sp>
      <p:sp>
        <p:nvSpPr>
          <p:cNvPr id="25" name="CaixaDeTexto 24"/>
          <p:cNvSpPr txBox="1"/>
          <p:nvPr/>
        </p:nvSpPr>
        <p:spPr>
          <a:xfrm>
            <a:off x="710572" y="4819013"/>
            <a:ext cx="64294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a:t>
            </a:r>
            <a:r>
              <a:rPr lang="pt-BR" sz="1200" b="1" u="none" kern="0" dirty="0" smtClean="0">
                <a:solidFill>
                  <a:srgbClr val="123E51"/>
                </a:solidFill>
                <a:latin typeface="Calibri" pitchFamily="34" charset="0"/>
              </a:rPr>
              <a:t>122</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1" name="CaixaDeTexto 40"/>
          <p:cNvSpPr txBox="1"/>
          <p:nvPr/>
        </p:nvSpPr>
        <p:spPr>
          <a:xfrm>
            <a:off x="3671901" y="4552881"/>
            <a:ext cx="64294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+99%</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2" name="Freeform 62"/>
          <p:cNvSpPr>
            <a:spLocks noChangeAspect="1"/>
          </p:cNvSpPr>
          <p:nvPr/>
        </p:nvSpPr>
        <p:spPr bwMode="gray">
          <a:xfrm rot="5931380" flipH="1">
            <a:off x="2487354" y="4572974"/>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43" name="CaixaDeTexto 42"/>
          <p:cNvSpPr txBox="1"/>
          <p:nvPr/>
        </p:nvSpPr>
        <p:spPr>
          <a:xfrm>
            <a:off x="2277318" y="4406183"/>
            <a:ext cx="584493" cy="27700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+72%</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4" name="Freeform 62"/>
          <p:cNvSpPr>
            <a:spLocks noChangeAspect="1"/>
          </p:cNvSpPr>
          <p:nvPr/>
        </p:nvSpPr>
        <p:spPr bwMode="gray">
          <a:xfrm rot="5931380" flipH="1">
            <a:off x="5388617" y="4797999"/>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45" name="CaixaDeTexto 44"/>
          <p:cNvSpPr txBox="1"/>
          <p:nvPr/>
        </p:nvSpPr>
        <p:spPr>
          <a:xfrm>
            <a:off x="5061590" y="4685272"/>
            <a:ext cx="64294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+105%</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6" name="Freeform 62"/>
          <p:cNvSpPr>
            <a:spLocks noChangeAspect="1"/>
          </p:cNvSpPr>
          <p:nvPr/>
        </p:nvSpPr>
        <p:spPr bwMode="gray">
          <a:xfrm rot="5931380" flipH="1">
            <a:off x="6789236" y="5158039"/>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47" name="CaixaDeTexto 46"/>
          <p:cNvSpPr txBox="1"/>
          <p:nvPr/>
        </p:nvSpPr>
        <p:spPr>
          <a:xfrm>
            <a:off x="6539349" y="4960295"/>
            <a:ext cx="64294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a:t>
            </a:r>
            <a:r>
              <a:rPr lang="pt-BR" sz="1200" b="1" u="none" kern="0" noProof="0" dirty="0" smtClean="0">
                <a:solidFill>
                  <a:srgbClr val="123E51"/>
                </a:solidFill>
                <a:latin typeface="Calibri" pitchFamily="34" charset="0"/>
              </a:rPr>
              <a:t>255</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8" name="Elipse 47"/>
          <p:cNvSpPr/>
          <p:nvPr/>
        </p:nvSpPr>
        <p:spPr bwMode="auto">
          <a:xfrm>
            <a:off x="6732240" y="3278518"/>
            <a:ext cx="1107122" cy="510522"/>
          </a:xfrm>
          <a:prstGeom prst="ellipse">
            <a:avLst/>
          </a:prstGeom>
          <a:noFill/>
          <a:ln w="508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800" b="0" i="0" u="sng"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
        <p:nvSpPr>
          <p:cNvPr id="49" name="Elipse 48"/>
          <p:cNvSpPr/>
          <p:nvPr/>
        </p:nvSpPr>
        <p:spPr bwMode="auto">
          <a:xfrm>
            <a:off x="6732240" y="5898102"/>
            <a:ext cx="1107122" cy="510522"/>
          </a:xfrm>
          <a:prstGeom prst="ellipse">
            <a:avLst/>
          </a:prstGeom>
          <a:noFill/>
          <a:ln w="508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800" b="0" i="0" u="sng"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Tree>
    <p:extLst>
      <p:ext uri="{BB962C8B-B14F-4D97-AF65-F5344CB8AC3E}">
        <p14:creationId xmlns:p14="http://schemas.microsoft.com/office/powerpoint/2010/main" xmlns="" val="3619745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2000"/>
                                        <p:tgtEl>
                                          <p:spTgt spid="48"/>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heel(1)">
                                      <p:cBhvr>
                                        <p:cTn id="11"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a:spLocks noGrp="1" noChangeArrowheads="1"/>
          </p:cNvSpPr>
          <p:nvPr>
            <p:ph type="title"/>
          </p:nvPr>
        </p:nvSpPr>
        <p:spPr>
          <a:xfrm>
            <a:off x="302840" y="44624"/>
            <a:ext cx="8820000" cy="1394883"/>
          </a:xfrm>
        </p:spPr>
        <p:txBody>
          <a:bodyPr/>
          <a:lstStyle/>
          <a:p>
            <a:pPr algn="l" eaLnBrk="1" hangingPunct="1"/>
            <a:r>
              <a:rPr lang="pt-BR" sz="3200" dirty="0" smtClean="0">
                <a:solidFill>
                  <a:srgbClr val="00B0F0"/>
                </a:solidFill>
              </a:rPr>
              <a:t>Banda </a:t>
            </a:r>
            <a:r>
              <a:rPr lang="pt-BR" sz="3200" dirty="0">
                <a:solidFill>
                  <a:srgbClr val="00B0F0"/>
                </a:solidFill>
              </a:rPr>
              <a:t>larga no Brasil </a:t>
            </a:r>
            <a:r>
              <a:rPr lang="pt-BR" sz="3200" dirty="0" smtClean="0">
                <a:solidFill>
                  <a:srgbClr val="00B0F0"/>
                </a:solidFill>
              </a:rPr>
              <a:t>altas </a:t>
            </a:r>
            <a:r>
              <a:rPr lang="pt-BR" sz="3200" dirty="0">
                <a:solidFill>
                  <a:srgbClr val="00B0F0"/>
                </a:solidFill>
              </a:rPr>
              <a:t>taxas de crescimento, principalmente entre as faixas de renda mais baixas</a:t>
            </a:r>
          </a:p>
        </p:txBody>
      </p:sp>
      <p:sp>
        <p:nvSpPr>
          <p:cNvPr id="41" name="Retângulo de cantos arredondados 40"/>
          <p:cNvSpPr/>
          <p:nvPr/>
        </p:nvSpPr>
        <p:spPr bwMode="auto">
          <a:xfrm>
            <a:off x="324902" y="4369544"/>
            <a:ext cx="8411588" cy="1993781"/>
          </a:xfrm>
          <a:prstGeom prst="roundRect">
            <a:avLst>
              <a:gd name="adj" fmla="val 7463"/>
            </a:avLst>
          </a:prstGeom>
          <a:solidFill>
            <a:srgbClr val="FFFFFF"/>
          </a:solidFill>
          <a:ln w="12700" cap="flat" cmpd="sng" algn="ctr">
            <a:solidFill>
              <a:srgbClr val="00C6D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srgbClr val="123E51"/>
              </a:solidFill>
              <a:effectLst/>
              <a:uLnTx/>
              <a:uFillTx/>
            </a:endParaRPr>
          </a:p>
        </p:txBody>
      </p:sp>
      <p:graphicFrame>
        <p:nvGraphicFramePr>
          <p:cNvPr id="42" name="Gráfico 41"/>
          <p:cNvGraphicFramePr/>
          <p:nvPr>
            <p:extLst>
              <p:ext uri="{D42A27DB-BD31-4B8C-83A1-F6EECF244321}">
                <p14:modId xmlns:p14="http://schemas.microsoft.com/office/powerpoint/2010/main" xmlns="" val="3773811974"/>
              </p:ext>
            </p:extLst>
          </p:nvPr>
        </p:nvGraphicFramePr>
        <p:xfrm>
          <a:off x="687384" y="4064146"/>
          <a:ext cx="7670830" cy="2389190"/>
        </p:xfrm>
        <a:graphic>
          <a:graphicData uri="http://schemas.openxmlformats.org/drawingml/2006/chart">
            <c:chart xmlns:c="http://schemas.openxmlformats.org/drawingml/2006/chart" xmlns:r="http://schemas.openxmlformats.org/officeDocument/2006/relationships" r:id="rId2"/>
          </a:graphicData>
        </a:graphic>
      </p:graphicFrame>
      <p:sp>
        <p:nvSpPr>
          <p:cNvPr id="43" name="CaixaDeTexto 42"/>
          <p:cNvSpPr txBox="1"/>
          <p:nvPr/>
        </p:nvSpPr>
        <p:spPr>
          <a:xfrm>
            <a:off x="448342" y="4113076"/>
            <a:ext cx="3399822" cy="338554"/>
          </a:xfrm>
          <a:prstGeom prst="rect">
            <a:avLst/>
          </a:prstGeom>
          <a:solidFill>
            <a:srgbClr val="FFFFFF"/>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smtClean="0">
                <a:ln>
                  <a:noFill/>
                </a:ln>
                <a:solidFill>
                  <a:srgbClr val="123E51"/>
                </a:solidFill>
                <a:effectLst/>
                <a:uLnTx/>
                <a:uFillTx/>
              </a:rPr>
              <a:t>Taxa de Acesso à Internet</a:t>
            </a:r>
          </a:p>
        </p:txBody>
      </p:sp>
      <p:sp>
        <p:nvSpPr>
          <p:cNvPr id="44" name="Freeform 62"/>
          <p:cNvSpPr>
            <a:spLocks noChangeAspect="1"/>
          </p:cNvSpPr>
          <p:nvPr/>
        </p:nvSpPr>
        <p:spPr bwMode="gray">
          <a:xfrm rot="5838534" flipH="1">
            <a:off x="1003826" y="5070882"/>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45" name="Freeform 62"/>
          <p:cNvSpPr>
            <a:spLocks noChangeAspect="1"/>
          </p:cNvSpPr>
          <p:nvPr/>
        </p:nvSpPr>
        <p:spPr bwMode="gray">
          <a:xfrm rot="5931380" flipH="1">
            <a:off x="3874344" y="4827254"/>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46" name="CaixaDeTexto 45"/>
          <p:cNvSpPr txBox="1"/>
          <p:nvPr/>
        </p:nvSpPr>
        <p:spPr>
          <a:xfrm>
            <a:off x="324902" y="4377299"/>
            <a:ext cx="4105274" cy="2308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900" b="1" i="0" u="none" strike="noStrike" kern="0" cap="none" spc="0" normalizeH="0" baseline="0" noProof="0" dirty="0" smtClean="0">
                <a:ln>
                  <a:noFill/>
                </a:ln>
                <a:solidFill>
                  <a:srgbClr val="123E51"/>
                </a:solidFill>
                <a:effectLst/>
                <a:uLnTx/>
                <a:uFillTx/>
              </a:rPr>
              <a:t>% sobre população maior que 10 anos que utilizaram internet</a:t>
            </a:r>
            <a:endParaRPr kumimoji="0" lang="pt-BR" sz="900" b="0" i="0" u="none" strike="noStrike" kern="0" cap="none" spc="0" normalizeH="0" baseline="0" noProof="0" dirty="0" smtClean="0">
              <a:ln>
                <a:noFill/>
              </a:ln>
              <a:solidFill>
                <a:srgbClr val="123E51"/>
              </a:solidFill>
              <a:effectLst/>
              <a:uLnTx/>
              <a:uFillTx/>
            </a:endParaRPr>
          </a:p>
        </p:txBody>
      </p:sp>
      <p:sp>
        <p:nvSpPr>
          <p:cNvPr id="47" name="CaixaDeTexto 46"/>
          <p:cNvSpPr txBox="1"/>
          <p:nvPr/>
        </p:nvSpPr>
        <p:spPr>
          <a:xfrm>
            <a:off x="566555" y="4963029"/>
            <a:ext cx="741953"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+26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8" name="CaixaDeTexto 47"/>
          <p:cNvSpPr txBox="1"/>
          <p:nvPr/>
        </p:nvSpPr>
        <p:spPr>
          <a:xfrm>
            <a:off x="3446875" y="4696897"/>
            <a:ext cx="82296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a:t>
            </a:r>
            <a:r>
              <a:rPr kumimoji="0" lang="pt-BR" sz="1200" b="1" i="0" u="none" strike="noStrike" kern="0" cap="none" spc="0" normalizeH="0" noProof="0" dirty="0" smtClean="0">
                <a:ln>
                  <a:noFill/>
                </a:ln>
                <a:solidFill>
                  <a:srgbClr val="123E51"/>
                </a:solidFill>
                <a:effectLst/>
                <a:uLnTx/>
                <a:uFillTx/>
                <a:latin typeface="Calibri" pitchFamily="34" charset="0"/>
              </a:rPr>
              <a:t> </a:t>
            </a:r>
            <a:r>
              <a:rPr kumimoji="0" lang="pt-BR" sz="1200" b="1" i="0" u="none" strike="noStrike" kern="0" cap="none" spc="0" normalizeH="0" noProof="0" dirty="0" err="1" smtClean="0">
                <a:ln>
                  <a:noFill/>
                </a:ln>
                <a:solidFill>
                  <a:srgbClr val="123E51"/>
                </a:solidFill>
                <a:effectLst/>
                <a:uLnTx/>
                <a:uFillTx/>
                <a:latin typeface="Calibri" pitchFamily="34" charset="0"/>
              </a:rPr>
              <a:t>p.p</a:t>
            </a:r>
            <a:r>
              <a:rPr kumimoji="0" lang="pt-BR" sz="1200" b="1" i="0" u="none" strike="noStrike" kern="0" cap="none" spc="0" normalizeH="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9" name="Freeform 62"/>
          <p:cNvSpPr>
            <a:spLocks noChangeAspect="1"/>
          </p:cNvSpPr>
          <p:nvPr/>
        </p:nvSpPr>
        <p:spPr bwMode="gray">
          <a:xfrm rot="5931380" flipH="1">
            <a:off x="2442348" y="4716990"/>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50" name="CaixaDeTexto 49"/>
          <p:cNvSpPr txBox="1"/>
          <p:nvPr/>
        </p:nvSpPr>
        <p:spPr>
          <a:xfrm>
            <a:off x="2051720" y="4550199"/>
            <a:ext cx="765085" cy="27700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51" name="Freeform 62"/>
          <p:cNvSpPr>
            <a:spLocks noChangeAspect="1"/>
          </p:cNvSpPr>
          <p:nvPr/>
        </p:nvSpPr>
        <p:spPr bwMode="gray">
          <a:xfrm rot="5931380" flipH="1">
            <a:off x="5343611" y="4942015"/>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52" name="CaixaDeTexto 51"/>
          <p:cNvSpPr txBox="1"/>
          <p:nvPr/>
        </p:nvSpPr>
        <p:spPr>
          <a:xfrm>
            <a:off x="4842030" y="4829288"/>
            <a:ext cx="817496"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+28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53" name="Freeform 62"/>
          <p:cNvSpPr>
            <a:spLocks noChangeAspect="1"/>
          </p:cNvSpPr>
          <p:nvPr/>
        </p:nvSpPr>
        <p:spPr bwMode="gray">
          <a:xfrm rot="5931380" flipH="1">
            <a:off x="6744230" y="5302055"/>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54" name="CaixaDeTexto 53"/>
          <p:cNvSpPr txBox="1"/>
          <p:nvPr/>
        </p:nvSpPr>
        <p:spPr>
          <a:xfrm>
            <a:off x="6372200" y="5104311"/>
            <a:ext cx="765085"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a:t>
            </a:r>
            <a:r>
              <a:rPr lang="pt-BR" sz="1200" b="1" u="none" kern="0" dirty="0" smtClean="0">
                <a:solidFill>
                  <a:srgbClr val="123E51"/>
                </a:solidFill>
                <a:latin typeface="Calibri" pitchFamily="34" charset="0"/>
              </a:rPr>
              <a:t>21</a:t>
            </a:r>
            <a:r>
              <a:rPr lang="pt-BR" sz="1200" b="1" u="none" kern="0" noProof="0" dirty="0" smtClean="0">
                <a:solidFill>
                  <a:srgbClr val="123E51"/>
                </a:solidFill>
                <a:latin typeface="Calibri" pitchFamily="34" charset="0"/>
              </a:rPr>
              <a:t> </a:t>
            </a:r>
            <a:r>
              <a:rPr lang="pt-BR" sz="1200" b="1" u="none" kern="0" noProof="0" dirty="0" err="1" smtClean="0">
                <a:solidFill>
                  <a:srgbClr val="123E51"/>
                </a:solidFill>
                <a:latin typeface="Calibri" pitchFamily="34" charset="0"/>
              </a:rPr>
              <a:t>p.p</a:t>
            </a:r>
            <a:r>
              <a:rPr lang="pt-BR" sz="1200" b="1" u="none" kern="0" noProof="0" dirty="0" smtClean="0">
                <a:solidFill>
                  <a:srgbClr val="123E51"/>
                </a:solidFill>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55" name="CaixaDeTexto 54"/>
          <p:cNvSpPr txBox="1"/>
          <p:nvPr/>
        </p:nvSpPr>
        <p:spPr>
          <a:xfrm>
            <a:off x="7726697" y="6089371"/>
            <a:ext cx="1120778" cy="21544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smtClean="0">
                <a:ln>
                  <a:noFill/>
                </a:ln>
                <a:solidFill>
                  <a:srgbClr val="123E51"/>
                </a:solidFill>
                <a:effectLst/>
                <a:uLnTx/>
                <a:uFillTx/>
                <a:latin typeface="+mj-lt"/>
              </a:rPr>
              <a:t>Fonte: PNAD 2011</a:t>
            </a:r>
            <a:endParaRPr kumimoji="0" lang="pt-BR" sz="800" b="0" i="0" u="none" strike="noStrike" kern="0" cap="none" spc="0" normalizeH="0" baseline="0" noProof="0" dirty="0" smtClean="0">
              <a:ln>
                <a:noFill/>
              </a:ln>
              <a:solidFill>
                <a:srgbClr val="123E51"/>
              </a:solidFill>
              <a:effectLst/>
              <a:uLnTx/>
              <a:uFillTx/>
              <a:latin typeface="+mj-lt"/>
            </a:endParaRPr>
          </a:p>
        </p:txBody>
      </p:sp>
      <p:sp>
        <p:nvSpPr>
          <p:cNvPr id="72" name="Retângulo de cantos arredondados 71"/>
          <p:cNvSpPr/>
          <p:nvPr/>
        </p:nvSpPr>
        <p:spPr bwMode="auto">
          <a:xfrm>
            <a:off x="324902" y="1709173"/>
            <a:ext cx="8411588" cy="1993781"/>
          </a:xfrm>
          <a:prstGeom prst="roundRect">
            <a:avLst>
              <a:gd name="adj" fmla="val 7463"/>
            </a:avLst>
          </a:prstGeom>
          <a:solidFill>
            <a:srgbClr val="FFFFFF"/>
          </a:solidFill>
          <a:ln w="12700" cap="flat" cmpd="sng" algn="ctr">
            <a:solidFill>
              <a:srgbClr val="00C6D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srgbClr val="123E51"/>
              </a:solidFill>
              <a:effectLst/>
              <a:uLnTx/>
              <a:uFillTx/>
            </a:endParaRPr>
          </a:p>
        </p:txBody>
      </p:sp>
      <p:graphicFrame>
        <p:nvGraphicFramePr>
          <p:cNvPr id="73" name="Gráfico 72"/>
          <p:cNvGraphicFramePr/>
          <p:nvPr>
            <p:extLst>
              <p:ext uri="{D42A27DB-BD31-4B8C-83A1-F6EECF244321}">
                <p14:modId xmlns:p14="http://schemas.microsoft.com/office/powerpoint/2010/main" xmlns="" val="743842706"/>
              </p:ext>
            </p:extLst>
          </p:nvPr>
        </p:nvGraphicFramePr>
        <p:xfrm>
          <a:off x="687384" y="1403775"/>
          <a:ext cx="7670830" cy="2389190"/>
        </p:xfrm>
        <a:graphic>
          <a:graphicData uri="http://schemas.openxmlformats.org/drawingml/2006/chart">
            <c:chart xmlns:c="http://schemas.openxmlformats.org/drawingml/2006/chart" xmlns:r="http://schemas.openxmlformats.org/officeDocument/2006/relationships" r:id="rId3"/>
          </a:graphicData>
        </a:graphic>
      </p:graphicFrame>
      <p:sp>
        <p:nvSpPr>
          <p:cNvPr id="74" name="CaixaDeTexto 73"/>
          <p:cNvSpPr txBox="1"/>
          <p:nvPr/>
        </p:nvSpPr>
        <p:spPr>
          <a:xfrm>
            <a:off x="448342" y="1452705"/>
            <a:ext cx="3399822" cy="338554"/>
          </a:xfrm>
          <a:prstGeom prst="rect">
            <a:avLst/>
          </a:prstGeom>
          <a:solidFill>
            <a:srgbClr val="FFFFFF"/>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smtClean="0">
                <a:ln>
                  <a:noFill/>
                </a:ln>
                <a:solidFill>
                  <a:srgbClr val="123E51"/>
                </a:solidFill>
                <a:effectLst/>
                <a:uLnTx/>
                <a:uFillTx/>
              </a:rPr>
              <a:t>Taxa de Acesso à Internet</a:t>
            </a:r>
          </a:p>
        </p:txBody>
      </p:sp>
      <p:sp>
        <p:nvSpPr>
          <p:cNvPr id="75" name="Freeform 62"/>
          <p:cNvSpPr>
            <a:spLocks noChangeAspect="1"/>
          </p:cNvSpPr>
          <p:nvPr/>
        </p:nvSpPr>
        <p:spPr bwMode="gray">
          <a:xfrm rot="5838534" flipH="1">
            <a:off x="1003826" y="2410511"/>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76" name="Freeform 62"/>
          <p:cNvSpPr>
            <a:spLocks noChangeAspect="1"/>
          </p:cNvSpPr>
          <p:nvPr/>
        </p:nvSpPr>
        <p:spPr bwMode="gray">
          <a:xfrm rot="5931380" flipH="1">
            <a:off x="3874344" y="2166883"/>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77" name="CaixaDeTexto 76"/>
          <p:cNvSpPr txBox="1"/>
          <p:nvPr/>
        </p:nvSpPr>
        <p:spPr>
          <a:xfrm>
            <a:off x="324902" y="1716928"/>
            <a:ext cx="4105274" cy="2308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900" b="1" i="0" u="none" strike="noStrike" kern="0" cap="none" spc="0" normalizeH="0" baseline="0" noProof="0" dirty="0" smtClean="0">
                <a:ln>
                  <a:noFill/>
                </a:ln>
                <a:solidFill>
                  <a:srgbClr val="123E51"/>
                </a:solidFill>
                <a:effectLst/>
                <a:uLnTx/>
                <a:uFillTx/>
              </a:rPr>
              <a:t>% sobre população maior que 10 anos que utilizaram internet</a:t>
            </a:r>
            <a:endParaRPr kumimoji="0" lang="pt-BR" sz="900" b="0" i="0" u="none" strike="noStrike" kern="0" cap="none" spc="0" normalizeH="0" baseline="0" noProof="0" dirty="0" smtClean="0">
              <a:ln>
                <a:noFill/>
              </a:ln>
              <a:solidFill>
                <a:srgbClr val="123E51"/>
              </a:solidFill>
              <a:effectLst/>
              <a:uLnTx/>
              <a:uFillTx/>
            </a:endParaRPr>
          </a:p>
        </p:txBody>
      </p:sp>
      <p:sp>
        <p:nvSpPr>
          <p:cNvPr id="78" name="CaixaDeTexto 77"/>
          <p:cNvSpPr txBox="1"/>
          <p:nvPr/>
        </p:nvSpPr>
        <p:spPr>
          <a:xfrm>
            <a:off x="566555" y="2302658"/>
            <a:ext cx="741953"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+26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79" name="CaixaDeTexto 78"/>
          <p:cNvSpPr txBox="1"/>
          <p:nvPr/>
        </p:nvSpPr>
        <p:spPr>
          <a:xfrm>
            <a:off x="3446875" y="2036526"/>
            <a:ext cx="82296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a:t>
            </a:r>
            <a:r>
              <a:rPr kumimoji="0" lang="pt-BR" sz="1200" b="1" i="0" u="none" strike="noStrike" kern="0" cap="none" spc="0" normalizeH="0" noProof="0" dirty="0" smtClean="0">
                <a:ln>
                  <a:noFill/>
                </a:ln>
                <a:solidFill>
                  <a:srgbClr val="123E51"/>
                </a:solidFill>
                <a:effectLst/>
                <a:uLnTx/>
                <a:uFillTx/>
                <a:latin typeface="Calibri" pitchFamily="34" charset="0"/>
              </a:rPr>
              <a:t> </a:t>
            </a:r>
            <a:r>
              <a:rPr kumimoji="0" lang="pt-BR" sz="1200" b="1" i="0" u="none" strike="noStrike" kern="0" cap="none" spc="0" normalizeH="0" noProof="0" dirty="0" err="1" smtClean="0">
                <a:ln>
                  <a:noFill/>
                </a:ln>
                <a:solidFill>
                  <a:srgbClr val="123E51"/>
                </a:solidFill>
                <a:effectLst/>
                <a:uLnTx/>
                <a:uFillTx/>
                <a:latin typeface="Calibri" pitchFamily="34" charset="0"/>
              </a:rPr>
              <a:t>p.p</a:t>
            </a:r>
            <a:r>
              <a:rPr kumimoji="0" lang="pt-BR" sz="1200" b="1" i="0" u="none" strike="noStrike" kern="0" cap="none" spc="0" normalizeH="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80" name="Freeform 62"/>
          <p:cNvSpPr>
            <a:spLocks noChangeAspect="1"/>
          </p:cNvSpPr>
          <p:nvPr/>
        </p:nvSpPr>
        <p:spPr bwMode="gray">
          <a:xfrm rot="5931380" flipH="1">
            <a:off x="2442348" y="2056619"/>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81" name="CaixaDeTexto 80"/>
          <p:cNvSpPr txBox="1"/>
          <p:nvPr/>
        </p:nvSpPr>
        <p:spPr>
          <a:xfrm>
            <a:off x="2051720" y="1889828"/>
            <a:ext cx="765085" cy="27700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84" name="Freeform 62"/>
          <p:cNvSpPr>
            <a:spLocks noChangeAspect="1"/>
          </p:cNvSpPr>
          <p:nvPr/>
        </p:nvSpPr>
        <p:spPr bwMode="gray">
          <a:xfrm rot="5931380" flipH="1">
            <a:off x="5343611" y="2281644"/>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85" name="CaixaDeTexto 84"/>
          <p:cNvSpPr txBox="1"/>
          <p:nvPr/>
        </p:nvSpPr>
        <p:spPr>
          <a:xfrm>
            <a:off x="4842030" y="2168917"/>
            <a:ext cx="817496"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+28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86" name="Freeform 62"/>
          <p:cNvSpPr>
            <a:spLocks noChangeAspect="1"/>
          </p:cNvSpPr>
          <p:nvPr/>
        </p:nvSpPr>
        <p:spPr bwMode="gray">
          <a:xfrm rot="5931380" flipH="1">
            <a:off x="6744230" y="2641684"/>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87" name="CaixaDeTexto 86"/>
          <p:cNvSpPr txBox="1"/>
          <p:nvPr/>
        </p:nvSpPr>
        <p:spPr>
          <a:xfrm>
            <a:off x="6372200" y="2443940"/>
            <a:ext cx="765085"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a:t>
            </a:r>
            <a:r>
              <a:rPr lang="pt-BR" sz="1200" b="1" u="none" kern="0" dirty="0" smtClean="0">
                <a:solidFill>
                  <a:srgbClr val="123E51"/>
                </a:solidFill>
                <a:latin typeface="Calibri" pitchFamily="34" charset="0"/>
              </a:rPr>
              <a:t>22</a:t>
            </a:r>
            <a:r>
              <a:rPr lang="pt-BR" sz="1200" b="1" u="none" kern="0" noProof="0" dirty="0" smtClean="0">
                <a:solidFill>
                  <a:srgbClr val="123E51"/>
                </a:solidFill>
                <a:latin typeface="Calibri" pitchFamily="34" charset="0"/>
              </a:rPr>
              <a:t> </a:t>
            </a:r>
            <a:r>
              <a:rPr lang="pt-BR" sz="1200" b="1" u="none" kern="0" noProof="0" dirty="0" err="1" smtClean="0">
                <a:solidFill>
                  <a:srgbClr val="123E51"/>
                </a:solidFill>
                <a:latin typeface="Calibri" pitchFamily="34" charset="0"/>
              </a:rPr>
              <a:t>p.p</a:t>
            </a:r>
            <a:r>
              <a:rPr lang="pt-BR" sz="1200" b="1" u="none" kern="0" noProof="0" dirty="0" smtClean="0">
                <a:solidFill>
                  <a:srgbClr val="123E51"/>
                </a:solidFill>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32" name="Elipse 31"/>
          <p:cNvSpPr/>
          <p:nvPr/>
        </p:nvSpPr>
        <p:spPr bwMode="auto">
          <a:xfrm>
            <a:off x="6704944" y="3381590"/>
            <a:ext cx="1107122" cy="510522"/>
          </a:xfrm>
          <a:prstGeom prst="ellipse">
            <a:avLst/>
          </a:prstGeom>
          <a:noFill/>
          <a:ln w="508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800" b="0" i="0" u="sng"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
        <p:nvSpPr>
          <p:cNvPr id="33" name="Elipse 32"/>
          <p:cNvSpPr/>
          <p:nvPr/>
        </p:nvSpPr>
        <p:spPr bwMode="auto">
          <a:xfrm>
            <a:off x="6691296" y="6073182"/>
            <a:ext cx="1107122" cy="510522"/>
          </a:xfrm>
          <a:prstGeom prst="ellipse">
            <a:avLst/>
          </a:prstGeom>
          <a:noFill/>
          <a:ln w="508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800" b="0" i="0" u="sng"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Tree>
    <p:extLst>
      <p:ext uri="{BB962C8B-B14F-4D97-AF65-F5344CB8AC3E}">
        <p14:creationId xmlns:p14="http://schemas.microsoft.com/office/powerpoint/2010/main" xmlns="" val="3619745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heel(1)">
                                      <p:cBhvr>
                                        <p:cTn id="1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a:spLocks noGrp="1" noChangeArrowheads="1"/>
          </p:cNvSpPr>
          <p:nvPr>
            <p:ph type="title"/>
          </p:nvPr>
        </p:nvSpPr>
        <p:spPr>
          <a:xfrm>
            <a:off x="302840" y="89901"/>
            <a:ext cx="8820000" cy="1394883"/>
          </a:xfrm>
        </p:spPr>
        <p:txBody>
          <a:bodyPr/>
          <a:lstStyle/>
          <a:p>
            <a:pPr algn="l" eaLnBrk="1" hangingPunct="1"/>
            <a:r>
              <a:rPr lang="pt-BR" sz="3200" dirty="0" smtClean="0">
                <a:solidFill>
                  <a:srgbClr val="00B0F0"/>
                </a:solidFill>
              </a:rPr>
              <a:t>Banda </a:t>
            </a:r>
            <a:r>
              <a:rPr lang="pt-BR" sz="3200" dirty="0">
                <a:solidFill>
                  <a:srgbClr val="00B0F0"/>
                </a:solidFill>
              </a:rPr>
              <a:t>larga no Brasil </a:t>
            </a:r>
            <a:r>
              <a:rPr lang="pt-BR" sz="3200" dirty="0" smtClean="0">
                <a:solidFill>
                  <a:srgbClr val="00B0F0"/>
                </a:solidFill>
              </a:rPr>
              <a:t>altas </a:t>
            </a:r>
            <a:r>
              <a:rPr lang="pt-BR" sz="3200" dirty="0">
                <a:solidFill>
                  <a:srgbClr val="00B0F0"/>
                </a:solidFill>
              </a:rPr>
              <a:t>taxas de crescimento, principalmente entre as faixas de renda mais baixas</a:t>
            </a:r>
          </a:p>
        </p:txBody>
      </p:sp>
      <p:sp>
        <p:nvSpPr>
          <p:cNvPr id="33" name="Retângulo de cantos arredondados 32"/>
          <p:cNvSpPr/>
          <p:nvPr/>
        </p:nvSpPr>
        <p:spPr bwMode="auto">
          <a:xfrm>
            <a:off x="369907" y="4238454"/>
            <a:ext cx="8411588" cy="1993781"/>
          </a:xfrm>
          <a:prstGeom prst="roundRect">
            <a:avLst>
              <a:gd name="adj" fmla="val 7463"/>
            </a:avLst>
          </a:prstGeom>
          <a:solidFill>
            <a:srgbClr val="FFFFFF"/>
          </a:solidFill>
          <a:ln w="12700" cap="flat" cmpd="sng" algn="ctr">
            <a:solidFill>
              <a:srgbClr val="00C6D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srgbClr val="123E51"/>
              </a:solidFill>
              <a:effectLst/>
              <a:uLnTx/>
              <a:uFillTx/>
            </a:endParaRPr>
          </a:p>
        </p:txBody>
      </p:sp>
      <p:graphicFrame>
        <p:nvGraphicFramePr>
          <p:cNvPr id="34" name="Gráfico 33"/>
          <p:cNvGraphicFramePr/>
          <p:nvPr>
            <p:extLst>
              <p:ext uri="{D42A27DB-BD31-4B8C-83A1-F6EECF244321}">
                <p14:modId xmlns:p14="http://schemas.microsoft.com/office/powerpoint/2010/main" xmlns="" val="3180901621"/>
              </p:ext>
            </p:extLst>
          </p:nvPr>
        </p:nvGraphicFramePr>
        <p:xfrm>
          <a:off x="732389" y="3933056"/>
          <a:ext cx="7670830" cy="2389190"/>
        </p:xfrm>
        <a:graphic>
          <a:graphicData uri="http://schemas.openxmlformats.org/drawingml/2006/chart">
            <c:chart xmlns:c="http://schemas.openxmlformats.org/drawingml/2006/chart" xmlns:r="http://schemas.openxmlformats.org/officeDocument/2006/relationships" r:id="rId2"/>
          </a:graphicData>
        </a:graphic>
      </p:graphicFrame>
      <p:sp>
        <p:nvSpPr>
          <p:cNvPr id="35" name="CaixaDeTexto 34"/>
          <p:cNvSpPr txBox="1"/>
          <p:nvPr/>
        </p:nvSpPr>
        <p:spPr>
          <a:xfrm>
            <a:off x="493347" y="3981986"/>
            <a:ext cx="3399822" cy="338554"/>
          </a:xfrm>
          <a:prstGeom prst="rect">
            <a:avLst/>
          </a:prstGeom>
          <a:solidFill>
            <a:srgbClr val="FFFFFF"/>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smtClean="0">
                <a:ln>
                  <a:noFill/>
                </a:ln>
                <a:solidFill>
                  <a:srgbClr val="123E51"/>
                </a:solidFill>
                <a:effectLst/>
                <a:uLnTx/>
                <a:uFillTx/>
              </a:rPr>
              <a:t>Taxa de Acesso à Internet</a:t>
            </a:r>
          </a:p>
        </p:txBody>
      </p:sp>
      <p:sp>
        <p:nvSpPr>
          <p:cNvPr id="36" name="Freeform 62"/>
          <p:cNvSpPr>
            <a:spLocks noChangeAspect="1"/>
          </p:cNvSpPr>
          <p:nvPr/>
        </p:nvSpPr>
        <p:spPr bwMode="gray">
          <a:xfrm rot="5838534" flipH="1">
            <a:off x="1048831" y="4939792"/>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37" name="Freeform 62"/>
          <p:cNvSpPr>
            <a:spLocks noChangeAspect="1"/>
          </p:cNvSpPr>
          <p:nvPr/>
        </p:nvSpPr>
        <p:spPr bwMode="gray">
          <a:xfrm rot="5931380" flipH="1">
            <a:off x="3919349" y="4696164"/>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38" name="CaixaDeTexto 37"/>
          <p:cNvSpPr txBox="1"/>
          <p:nvPr/>
        </p:nvSpPr>
        <p:spPr>
          <a:xfrm>
            <a:off x="369907" y="4246209"/>
            <a:ext cx="4105274" cy="2308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900" b="1" i="0" u="none" strike="noStrike" kern="0" cap="none" spc="0" normalizeH="0" baseline="0" noProof="0" dirty="0" smtClean="0">
                <a:ln>
                  <a:noFill/>
                </a:ln>
                <a:solidFill>
                  <a:srgbClr val="123E51"/>
                </a:solidFill>
                <a:effectLst/>
                <a:uLnTx/>
                <a:uFillTx/>
              </a:rPr>
              <a:t>% sobre população maior que 10 anos que utilizaram internet</a:t>
            </a:r>
            <a:endParaRPr kumimoji="0" lang="pt-BR" sz="900" b="0" i="0" u="none" strike="noStrike" kern="0" cap="none" spc="0" normalizeH="0" baseline="0" noProof="0" dirty="0" smtClean="0">
              <a:ln>
                <a:noFill/>
              </a:ln>
              <a:solidFill>
                <a:srgbClr val="123E51"/>
              </a:solidFill>
              <a:effectLst/>
              <a:uLnTx/>
              <a:uFillTx/>
            </a:endParaRPr>
          </a:p>
        </p:txBody>
      </p:sp>
      <p:sp>
        <p:nvSpPr>
          <p:cNvPr id="39" name="CaixaDeTexto 38"/>
          <p:cNvSpPr txBox="1"/>
          <p:nvPr/>
        </p:nvSpPr>
        <p:spPr>
          <a:xfrm>
            <a:off x="611560" y="4831939"/>
            <a:ext cx="741953"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+26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40" name="CaixaDeTexto 39"/>
          <p:cNvSpPr txBox="1"/>
          <p:nvPr/>
        </p:nvSpPr>
        <p:spPr>
          <a:xfrm>
            <a:off x="3491880" y="4565807"/>
            <a:ext cx="82296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a:t>
            </a:r>
            <a:r>
              <a:rPr kumimoji="0" lang="pt-BR" sz="1200" b="1" i="0" u="none" strike="noStrike" kern="0" cap="none" spc="0" normalizeH="0" noProof="0" dirty="0" smtClean="0">
                <a:ln>
                  <a:noFill/>
                </a:ln>
                <a:solidFill>
                  <a:srgbClr val="123E51"/>
                </a:solidFill>
                <a:effectLst/>
                <a:uLnTx/>
                <a:uFillTx/>
                <a:latin typeface="Calibri" pitchFamily="34" charset="0"/>
              </a:rPr>
              <a:t> </a:t>
            </a:r>
            <a:r>
              <a:rPr kumimoji="0" lang="pt-BR" sz="1200" b="1" i="0" u="none" strike="noStrike" kern="0" cap="none" spc="0" normalizeH="0" noProof="0" dirty="0" err="1" smtClean="0">
                <a:ln>
                  <a:noFill/>
                </a:ln>
                <a:solidFill>
                  <a:srgbClr val="123E51"/>
                </a:solidFill>
                <a:effectLst/>
                <a:uLnTx/>
                <a:uFillTx/>
                <a:latin typeface="Calibri" pitchFamily="34" charset="0"/>
              </a:rPr>
              <a:t>p.p</a:t>
            </a:r>
            <a:r>
              <a:rPr kumimoji="0" lang="pt-BR" sz="1200" b="1" i="0" u="none" strike="noStrike" kern="0" cap="none" spc="0" normalizeH="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72" name="Freeform 62"/>
          <p:cNvSpPr>
            <a:spLocks noChangeAspect="1"/>
          </p:cNvSpPr>
          <p:nvPr/>
        </p:nvSpPr>
        <p:spPr bwMode="gray">
          <a:xfrm rot="5931380" flipH="1">
            <a:off x="2487353" y="4585900"/>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73" name="CaixaDeTexto 72"/>
          <p:cNvSpPr txBox="1"/>
          <p:nvPr/>
        </p:nvSpPr>
        <p:spPr>
          <a:xfrm>
            <a:off x="2096725" y="4419109"/>
            <a:ext cx="765085" cy="27700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74" name="Freeform 62"/>
          <p:cNvSpPr>
            <a:spLocks noChangeAspect="1"/>
          </p:cNvSpPr>
          <p:nvPr/>
        </p:nvSpPr>
        <p:spPr bwMode="gray">
          <a:xfrm rot="5931380" flipH="1">
            <a:off x="5388616" y="4810925"/>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75" name="CaixaDeTexto 74"/>
          <p:cNvSpPr txBox="1"/>
          <p:nvPr/>
        </p:nvSpPr>
        <p:spPr>
          <a:xfrm>
            <a:off x="4887035" y="4698198"/>
            <a:ext cx="817496"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+28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76" name="Freeform 62"/>
          <p:cNvSpPr>
            <a:spLocks noChangeAspect="1"/>
          </p:cNvSpPr>
          <p:nvPr/>
        </p:nvSpPr>
        <p:spPr bwMode="gray">
          <a:xfrm rot="5931380" flipH="1">
            <a:off x="6789235" y="5170965"/>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77" name="CaixaDeTexto 76"/>
          <p:cNvSpPr txBox="1"/>
          <p:nvPr/>
        </p:nvSpPr>
        <p:spPr>
          <a:xfrm>
            <a:off x="6417205" y="4973221"/>
            <a:ext cx="765085"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a:t>
            </a:r>
            <a:r>
              <a:rPr lang="pt-BR" sz="1200" b="1" u="none" kern="0" dirty="0" smtClean="0">
                <a:solidFill>
                  <a:srgbClr val="123E51"/>
                </a:solidFill>
                <a:latin typeface="Calibri" pitchFamily="34" charset="0"/>
              </a:rPr>
              <a:t>24</a:t>
            </a:r>
            <a:r>
              <a:rPr lang="pt-BR" sz="1200" b="1" u="none" kern="0" noProof="0" dirty="0" smtClean="0">
                <a:solidFill>
                  <a:srgbClr val="123E51"/>
                </a:solidFill>
                <a:latin typeface="Calibri" pitchFamily="34" charset="0"/>
              </a:rPr>
              <a:t> </a:t>
            </a:r>
            <a:r>
              <a:rPr lang="pt-BR" sz="1200" b="1" u="none" kern="0" noProof="0" dirty="0" err="1" smtClean="0">
                <a:solidFill>
                  <a:srgbClr val="123E51"/>
                </a:solidFill>
                <a:latin typeface="Calibri" pitchFamily="34" charset="0"/>
              </a:rPr>
              <a:t>p.p</a:t>
            </a:r>
            <a:r>
              <a:rPr lang="pt-BR" sz="1200" b="1" u="none" kern="0" noProof="0" dirty="0" smtClean="0">
                <a:solidFill>
                  <a:srgbClr val="123E51"/>
                </a:solidFill>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78" name="CaixaDeTexto 77"/>
          <p:cNvSpPr txBox="1"/>
          <p:nvPr/>
        </p:nvSpPr>
        <p:spPr>
          <a:xfrm>
            <a:off x="7771702" y="5958281"/>
            <a:ext cx="1120778" cy="21544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smtClean="0">
                <a:ln>
                  <a:noFill/>
                </a:ln>
                <a:solidFill>
                  <a:srgbClr val="123E51"/>
                </a:solidFill>
                <a:effectLst/>
                <a:uLnTx/>
                <a:uFillTx/>
                <a:latin typeface="+mj-lt"/>
              </a:rPr>
              <a:t>Fonte: PNAD 2011</a:t>
            </a:r>
            <a:endParaRPr kumimoji="0" lang="pt-BR" sz="800" b="0" i="0" u="none" strike="noStrike" kern="0" cap="none" spc="0" normalizeH="0" baseline="0" noProof="0" dirty="0" smtClean="0">
              <a:ln>
                <a:noFill/>
              </a:ln>
              <a:solidFill>
                <a:srgbClr val="123E51"/>
              </a:solidFill>
              <a:effectLst/>
              <a:uLnTx/>
              <a:uFillTx/>
              <a:latin typeface="+mj-lt"/>
            </a:endParaRPr>
          </a:p>
        </p:txBody>
      </p:sp>
      <p:sp>
        <p:nvSpPr>
          <p:cNvPr id="79" name="Retângulo de cantos arredondados 78"/>
          <p:cNvSpPr/>
          <p:nvPr/>
        </p:nvSpPr>
        <p:spPr bwMode="auto">
          <a:xfrm>
            <a:off x="323528" y="1849264"/>
            <a:ext cx="8411588" cy="1993781"/>
          </a:xfrm>
          <a:prstGeom prst="roundRect">
            <a:avLst>
              <a:gd name="adj" fmla="val 7463"/>
            </a:avLst>
          </a:prstGeom>
          <a:solidFill>
            <a:srgbClr val="FFFFFF"/>
          </a:solidFill>
          <a:ln w="12700" cap="flat" cmpd="sng" algn="ctr">
            <a:solidFill>
              <a:srgbClr val="00C6D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dirty="0" smtClean="0">
              <a:ln>
                <a:noFill/>
              </a:ln>
              <a:solidFill>
                <a:srgbClr val="123E51"/>
              </a:solidFill>
              <a:effectLst/>
              <a:uLnTx/>
              <a:uFillTx/>
            </a:endParaRPr>
          </a:p>
        </p:txBody>
      </p:sp>
      <p:graphicFrame>
        <p:nvGraphicFramePr>
          <p:cNvPr id="80" name="Gráfico 79"/>
          <p:cNvGraphicFramePr/>
          <p:nvPr>
            <p:extLst>
              <p:ext uri="{D42A27DB-BD31-4B8C-83A1-F6EECF244321}">
                <p14:modId xmlns:p14="http://schemas.microsoft.com/office/powerpoint/2010/main" xmlns="" val="490423989"/>
              </p:ext>
            </p:extLst>
          </p:nvPr>
        </p:nvGraphicFramePr>
        <p:xfrm>
          <a:off x="686010" y="1543866"/>
          <a:ext cx="7670830" cy="2389190"/>
        </p:xfrm>
        <a:graphic>
          <a:graphicData uri="http://schemas.openxmlformats.org/drawingml/2006/chart">
            <c:chart xmlns:c="http://schemas.openxmlformats.org/drawingml/2006/chart" xmlns:r="http://schemas.openxmlformats.org/officeDocument/2006/relationships" r:id="rId3"/>
          </a:graphicData>
        </a:graphic>
      </p:graphicFrame>
      <p:sp>
        <p:nvSpPr>
          <p:cNvPr id="81" name="CaixaDeTexto 80"/>
          <p:cNvSpPr txBox="1"/>
          <p:nvPr/>
        </p:nvSpPr>
        <p:spPr>
          <a:xfrm>
            <a:off x="446968" y="1592796"/>
            <a:ext cx="3399822" cy="338554"/>
          </a:xfrm>
          <a:prstGeom prst="rect">
            <a:avLst/>
          </a:prstGeom>
          <a:solidFill>
            <a:srgbClr val="FFFFFF"/>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smtClean="0">
                <a:ln>
                  <a:noFill/>
                </a:ln>
                <a:solidFill>
                  <a:srgbClr val="123E51"/>
                </a:solidFill>
                <a:effectLst/>
                <a:uLnTx/>
                <a:uFillTx/>
              </a:rPr>
              <a:t>Taxa de Acesso à Internet</a:t>
            </a:r>
          </a:p>
        </p:txBody>
      </p:sp>
      <p:sp>
        <p:nvSpPr>
          <p:cNvPr id="82" name="Freeform 62"/>
          <p:cNvSpPr>
            <a:spLocks noChangeAspect="1"/>
          </p:cNvSpPr>
          <p:nvPr/>
        </p:nvSpPr>
        <p:spPr bwMode="gray">
          <a:xfrm rot="5838534" flipH="1">
            <a:off x="1002452" y="2550602"/>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83" name="Freeform 62"/>
          <p:cNvSpPr>
            <a:spLocks noChangeAspect="1"/>
          </p:cNvSpPr>
          <p:nvPr/>
        </p:nvSpPr>
        <p:spPr bwMode="gray">
          <a:xfrm rot="5931380" flipH="1">
            <a:off x="3872970" y="2306974"/>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84" name="CaixaDeTexto 83"/>
          <p:cNvSpPr txBox="1"/>
          <p:nvPr/>
        </p:nvSpPr>
        <p:spPr>
          <a:xfrm>
            <a:off x="323528" y="1857019"/>
            <a:ext cx="4105274" cy="2308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900" b="1" i="0" u="none" strike="noStrike" kern="0" cap="none" spc="0" normalizeH="0" baseline="0" noProof="0" dirty="0" smtClean="0">
                <a:ln>
                  <a:noFill/>
                </a:ln>
                <a:solidFill>
                  <a:srgbClr val="123E51"/>
                </a:solidFill>
                <a:effectLst/>
                <a:uLnTx/>
                <a:uFillTx/>
              </a:rPr>
              <a:t>% sobre população maior que 10 anos que utilizaram internet</a:t>
            </a:r>
            <a:endParaRPr kumimoji="0" lang="pt-BR" sz="900" b="0" i="0" u="none" strike="noStrike" kern="0" cap="none" spc="0" normalizeH="0" baseline="0" noProof="0" dirty="0" smtClean="0">
              <a:ln>
                <a:noFill/>
              </a:ln>
              <a:solidFill>
                <a:srgbClr val="123E51"/>
              </a:solidFill>
              <a:effectLst/>
              <a:uLnTx/>
              <a:uFillTx/>
            </a:endParaRPr>
          </a:p>
        </p:txBody>
      </p:sp>
      <p:sp>
        <p:nvSpPr>
          <p:cNvPr id="85" name="CaixaDeTexto 84"/>
          <p:cNvSpPr txBox="1"/>
          <p:nvPr/>
        </p:nvSpPr>
        <p:spPr>
          <a:xfrm>
            <a:off x="565181" y="2442749"/>
            <a:ext cx="741953"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+26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86" name="CaixaDeTexto 85"/>
          <p:cNvSpPr txBox="1"/>
          <p:nvPr/>
        </p:nvSpPr>
        <p:spPr>
          <a:xfrm>
            <a:off x="3445501" y="2176617"/>
            <a:ext cx="822962"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a:t>
            </a:r>
            <a:r>
              <a:rPr kumimoji="0" lang="pt-BR" sz="1200" b="1" i="0" u="none" strike="noStrike" kern="0" cap="none" spc="0" normalizeH="0" noProof="0" dirty="0" smtClean="0">
                <a:ln>
                  <a:noFill/>
                </a:ln>
                <a:solidFill>
                  <a:srgbClr val="123E51"/>
                </a:solidFill>
                <a:effectLst/>
                <a:uLnTx/>
                <a:uFillTx/>
                <a:latin typeface="Calibri" pitchFamily="34" charset="0"/>
              </a:rPr>
              <a:t> </a:t>
            </a:r>
            <a:r>
              <a:rPr kumimoji="0" lang="pt-BR" sz="1200" b="1" i="0" u="none" strike="noStrike" kern="0" cap="none" spc="0" normalizeH="0" noProof="0" dirty="0" err="1" smtClean="0">
                <a:ln>
                  <a:noFill/>
                </a:ln>
                <a:solidFill>
                  <a:srgbClr val="123E51"/>
                </a:solidFill>
                <a:effectLst/>
                <a:uLnTx/>
                <a:uFillTx/>
                <a:latin typeface="Calibri" pitchFamily="34" charset="0"/>
              </a:rPr>
              <a:t>p.p</a:t>
            </a:r>
            <a:r>
              <a:rPr kumimoji="0" lang="pt-BR" sz="1200" b="1" i="0" u="none" strike="noStrike" kern="0" cap="none" spc="0" normalizeH="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87" name="Freeform 62"/>
          <p:cNvSpPr>
            <a:spLocks noChangeAspect="1"/>
          </p:cNvSpPr>
          <p:nvPr/>
        </p:nvSpPr>
        <p:spPr bwMode="gray">
          <a:xfrm rot="5931380" flipH="1">
            <a:off x="2440974" y="2196710"/>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88" name="CaixaDeTexto 87"/>
          <p:cNvSpPr txBox="1"/>
          <p:nvPr/>
        </p:nvSpPr>
        <p:spPr>
          <a:xfrm>
            <a:off x="2050346" y="2029919"/>
            <a:ext cx="765085" cy="27700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+30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89" name="Freeform 62"/>
          <p:cNvSpPr>
            <a:spLocks noChangeAspect="1"/>
          </p:cNvSpPr>
          <p:nvPr/>
        </p:nvSpPr>
        <p:spPr bwMode="gray">
          <a:xfrm rot="5931380" flipH="1">
            <a:off x="5342237" y="2421735"/>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90" name="CaixaDeTexto 89"/>
          <p:cNvSpPr txBox="1"/>
          <p:nvPr/>
        </p:nvSpPr>
        <p:spPr>
          <a:xfrm>
            <a:off x="4840656" y="2309008"/>
            <a:ext cx="817496"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+28 </a:t>
            </a:r>
            <a:r>
              <a:rPr kumimoji="0" lang="pt-BR" sz="1200" b="1" i="0" u="none" strike="noStrike" kern="0" cap="none" spc="0" normalizeH="0" baseline="0" noProof="0" dirty="0" err="1" smtClean="0">
                <a:ln>
                  <a:noFill/>
                </a:ln>
                <a:solidFill>
                  <a:srgbClr val="123E51"/>
                </a:solidFill>
                <a:effectLst/>
                <a:uLnTx/>
                <a:uFillTx/>
                <a:latin typeface="Calibri" pitchFamily="34" charset="0"/>
              </a:rPr>
              <a:t>p.p</a:t>
            </a:r>
            <a:r>
              <a:rPr kumimoji="0" lang="pt-BR" sz="1200" b="1" i="0" u="none" strike="noStrike" kern="0" cap="none" spc="0" normalizeH="0" baseline="0" noProof="0" dirty="0" smtClean="0">
                <a:ln>
                  <a:noFill/>
                </a:ln>
                <a:solidFill>
                  <a:srgbClr val="123E51"/>
                </a:solidFill>
                <a:effectLst/>
                <a:uLnTx/>
                <a:uFillTx/>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91" name="Freeform 62"/>
          <p:cNvSpPr>
            <a:spLocks noChangeAspect="1"/>
          </p:cNvSpPr>
          <p:nvPr/>
        </p:nvSpPr>
        <p:spPr bwMode="gray">
          <a:xfrm rot="5931380" flipH="1">
            <a:off x="6742856" y="2781775"/>
            <a:ext cx="420435" cy="224539"/>
          </a:xfrm>
          <a:custGeom>
            <a:avLst/>
            <a:gdLst>
              <a:gd name="T0" fmla="*/ 0 w 550"/>
              <a:gd name="T1" fmla="*/ 216 h 296"/>
              <a:gd name="T2" fmla="*/ 246 w 550"/>
              <a:gd name="T3" fmla="*/ 53 h 296"/>
              <a:gd name="T4" fmla="*/ 167 w 550"/>
              <a:gd name="T5" fmla="*/ 42 h 296"/>
              <a:gd name="T6" fmla="*/ 330 w 550"/>
              <a:gd name="T7" fmla="*/ 0 h 296"/>
              <a:gd name="T8" fmla="*/ 461 w 550"/>
              <a:gd name="T9" fmla="*/ 83 h 296"/>
              <a:gd name="T10" fmla="*/ 382 w 550"/>
              <a:gd name="T11" fmla="*/ 72 h 296"/>
              <a:gd name="T12" fmla="*/ 0 w 550"/>
              <a:gd name="T13" fmla="*/ 216 h 296"/>
              <a:gd name="T14" fmla="*/ 0 60000 65536"/>
              <a:gd name="T15" fmla="*/ 0 60000 65536"/>
              <a:gd name="T16" fmla="*/ 0 60000 65536"/>
              <a:gd name="T17" fmla="*/ 0 60000 65536"/>
              <a:gd name="T18" fmla="*/ 0 60000 65536"/>
              <a:gd name="T19" fmla="*/ 0 60000 65536"/>
              <a:gd name="T20" fmla="*/ 0 60000 65536"/>
              <a:gd name="T21" fmla="*/ 0 w 550"/>
              <a:gd name="T22" fmla="*/ 0 h 296"/>
              <a:gd name="T23" fmla="*/ 550 w 55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 h="296">
                <a:moveTo>
                  <a:pt x="0" y="279"/>
                </a:moveTo>
                <a:cubicBezTo>
                  <a:pt x="283" y="212"/>
                  <a:pt x="292" y="68"/>
                  <a:pt x="294" y="68"/>
                </a:cubicBezTo>
                <a:lnTo>
                  <a:pt x="199" y="54"/>
                </a:lnTo>
                <a:lnTo>
                  <a:pt x="394" y="0"/>
                </a:lnTo>
                <a:lnTo>
                  <a:pt x="550" y="107"/>
                </a:lnTo>
                <a:lnTo>
                  <a:pt x="456" y="93"/>
                </a:lnTo>
                <a:cubicBezTo>
                  <a:pt x="456" y="92"/>
                  <a:pt x="264" y="296"/>
                  <a:pt x="0" y="279"/>
                </a:cubicBezTo>
                <a:close/>
              </a:path>
            </a:pathLst>
          </a:custGeom>
          <a:solidFill>
            <a:srgbClr val="9ABCDE"/>
          </a:solidFill>
          <a:ln w="9525">
            <a:miter lim="800000"/>
            <a:headEnd/>
            <a:tailEnd/>
          </a:ln>
          <a:effectLst>
            <a:outerShdw blurRad="50800" dist="38100" dir="2700000" algn="tl" rotWithShape="0">
              <a:prstClr val="black">
                <a:alpha val="40000"/>
              </a:prstClr>
            </a:outerShdw>
          </a:effectLst>
          <a:scene3d>
            <a:camera prst="legacyObliqueBottomRight"/>
            <a:lightRig rig="legacyFlat2" dir="b"/>
          </a:scene3d>
          <a:sp3d extrusionH="100000" prstMaterial="legacyMatte">
            <a:bevelB w="13500" h="13500" prst="angle"/>
            <a:extrusionClr>
              <a:srgbClr val="33679B"/>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92" name="CaixaDeTexto 91"/>
          <p:cNvSpPr txBox="1"/>
          <p:nvPr/>
        </p:nvSpPr>
        <p:spPr>
          <a:xfrm>
            <a:off x="6370826" y="2584031"/>
            <a:ext cx="765085"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smtClean="0">
                <a:ln>
                  <a:noFill/>
                </a:ln>
                <a:solidFill>
                  <a:srgbClr val="123E51"/>
                </a:solidFill>
                <a:effectLst/>
                <a:uLnTx/>
                <a:uFillTx/>
                <a:latin typeface="Calibri" pitchFamily="34" charset="0"/>
              </a:rPr>
              <a:t>+</a:t>
            </a:r>
            <a:r>
              <a:rPr lang="pt-BR" sz="1200" b="1" u="none" kern="0" noProof="0" dirty="0" smtClean="0">
                <a:solidFill>
                  <a:srgbClr val="123E51"/>
                </a:solidFill>
                <a:latin typeface="Calibri" pitchFamily="34" charset="0"/>
              </a:rPr>
              <a:t>11 </a:t>
            </a:r>
            <a:r>
              <a:rPr lang="pt-BR" sz="1200" b="1" u="none" kern="0" noProof="0" dirty="0" err="1" smtClean="0">
                <a:solidFill>
                  <a:srgbClr val="123E51"/>
                </a:solidFill>
                <a:latin typeface="Calibri" pitchFamily="34" charset="0"/>
              </a:rPr>
              <a:t>p.p</a:t>
            </a:r>
            <a:r>
              <a:rPr lang="pt-BR" sz="1200" b="1" u="none" kern="0" noProof="0" dirty="0" smtClean="0">
                <a:solidFill>
                  <a:srgbClr val="123E51"/>
                </a:solidFill>
                <a:latin typeface="Calibri" pitchFamily="34" charset="0"/>
              </a:rPr>
              <a:t>.</a:t>
            </a:r>
            <a:endParaRPr kumimoji="0" lang="pt-BR" sz="1200" b="0" i="0" u="none" strike="noStrike" kern="0" cap="none" spc="0" normalizeH="0" baseline="0" noProof="0" dirty="0" smtClean="0">
              <a:ln>
                <a:noFill/>
              </a:ln>
              <a:solidFill>
                <a:srgbClr val="123E51"/>
              </a:solidFill>
              <a:effectLst/>
              <a:uLnTx/>
              <a:uFillTx/>
              <a:latin typeface="Calibri" pitchFamily="34" charset="0"/>
            </a:endParaRPr>
          </a:p>
        </p:txBody>
      </p:sp>
      <p:sp>
        <p:nvSpPr>
          <p:cNvPr id="93" name="CaixaDeTexto 92"/>
          <p:cNvSpPr txBox="1"/>
          <p:nvPr/>
        </p:nvSpPr>
        <p:spPr>
          <a:xfrm>
            <a:off x="7725323" y="3569091"/>
            <a:ext cx="1120778" cy="21544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smtClean="0">
                <a:ln>
                  <a:noFill/>
                </a:ln>
                <a:solidFill>
                  <a:srgbClr val="123E51"/>
                </a:solidFill>
                <a:effectLst/>
                <a:uLnTx/>
                <a:uFillTx/>
                <a:latin typeface="+mj-lt"/>
              </a:rPr>
              <a:t>Fonte: PNAD 2011</a:t>
            </a:r>
            <a:endParaRPr kumimoji="0" lang="pt-BR" sz="800" b="0" i="0" u="none" strike="noStrike" kern="0" cap="none" spc="0" normalizeH="0" baseline="0" noProof="0" dirty="0" smtClean="0">
              <a:ln>
                <a:noFill/>
              </a:ln>
              <a:solidFill>
                <a:srgbClr val="123E51"/>
              </a:solidFill>
              <a:effectLst/>
              <a:uLnTx/>
              <a:uFillTx/>
              <a:latin typeface="+mj-lt"/>
            </a:endParaRPr>
          </a:p>
        </p:txBody>
      </p:sp>
      <p:sp>
        <p:nvSpPr>
          <p:cNvPr id="41" name="Elipse 40"/>
          <p:cNvSpPr/>
          <p:nvPr/>
        </p:nvSpPr>
        <p:spPr bwMode="auto">
          <a:xfrm>
            <a:off x="6650352" y="3531718"/>
            <a:ext cx="1107122" cy="510522"/>
          </a:xfrm>
          <a:prstGeom prst="ellipse">
            <a:avLst/>
          </a:prstGeom>
          <a:noFill/>
          <a:ln w="508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800" b="0" i="0" u="sng"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
        <p:nvSpPr>
          <p:cNvPr id="42" name="Elipse 41"/>
          <p:cNvSpPr/>
          <p:nvPr/>
        </p:nvSpPr>
        <p:spPr bwMode="auto">
          <a:xfrm>
            <a:off x="6732240" y="5870806"/>
            <a:ext cx="1107122" cy="510522"/>
          </a:xfrm>
          <a:prstGeom prst="ellipse">
            <a:avLst/>
          </a:prstGeom>
          <a:noFill/>
          <a:ln w="508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800" b="0" i="0" u="sng"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Tree>
    <p:extLst>
      <p:ext uri="{BB962C8B-B14F-4D97-AF65-F5344CB8AC3E}">
        <p14:creationId xmlns:p14="http://schemas.microsoft.com/office/powerpoint/2010/main" xmlns="" val="3619745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heel(1)">
                                      <p:cBhvr>
                                        <p:cTn id="1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Retângulo 4"/>
          <p:cNvSpPr/>
          <p:nvPr/>
        </p:nvSpPr>
        <p:spPr>
          <a:xfrm rot="16200000">
            <a:off x="-1004093" y="1353343"/>
            <a:ext cx="6858000" cy="4151313"/>
          </a:xfrm>
          <a:prstGeom prst="rect">
            <a:avLst/>
          </a:prstGeom>
          <a:solidFill>
            <a:srgbClr val="0329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6" name="Retângulo 5"/>
          <p:cNvSpPr>
            <a:spLocks noChangeArrowheads="1"/>
          </p:cNvSpPr>
          <p:nvPr/>
        </p:nvSpPr>
        <p:spPr bwMode="auto">
          <a:xfrm>
            <a:off x="512763" y="1570038"/>
            <a:ext cx="2330450" cy="523875"/>
          </a:xfrm>
          <a:prstGeom prst="rect">
            <a:avLst/>
          </a:prstGeom>
          <a:noFill/>
          <a:ln w="9525">
            <a:noFill/>
            <a:miter lim="800000"/>
            <a:headEnd/>
            <a:tailEnd/>
          </a:ln>
        </p:spPr>
        <p:txBody>
          <a:bodyPr wrap="none">
            <a:spAutoFit/>
          </a:bodyPr>
          <a:lstStyle/>
          <a:p>
            <a:r>
              <a:rPr lang="pt-BR" altLang="ja-JP" sz="2800" b="1">
                <a:solidFill>
                  <a:srgbClr val="97ACC2"/>
                </a:solidFill>
                <a:latin typeface="Century Gothic" pitchFamily="34" charset="0"/>
                <a:sym typeface="Gill Sans"/>
              </a:rPr>
              <a:t>91,1 milhões</a:t>
            </a:r>
          </a:p>
        </p:txBody>
      </p:sp>
      <p:sp>
        <p:nvSpPr>
          <p:cNvPr id="7" name="Retângulo 6"/>
          <p:cNvSpPr>
            <a:spLocks noChangeArrowheads="1"/>
          </p:cNvSpPr>
          <p:nvPr/>
        </p:nvSpPr>
        <p:spPr bwMode="auto">
          <a:xfrm>
            <a:off x="512763" y="1971675"/>
            <a:ext cx="3478212"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clientes (linhas+Banda Larga+TV)</a:t>
            </a:r>
          </a:p>
        </p:txBody>
      </p:sp>
      <p:sp>
        <p:nvSpPr>
          <p:cNvPr id="8" name="Retângulo 7"/>
          <p:cNvSpPr>
            <a:spLocks noChangeArrowheads="1"/>
          </p:cNvSpPr>
          <p:nvPr/>
        </p:nvSpPr>
        <p:spPr bwMode="auto">
          <a:xfrm>
            <a:off x="512763" y="2360613"/>
            <a:ext cx="1843087"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+133.48 mil</a:t>
            </a:r>
          </a:p>
        </p:txBody>
      </p:sp>
      <p:sp>
        <p:nvSpPr>
          <p:cNvPr id="9" name="Retângulo 8"/>
          <p:cNvSpPr>
            <a:spLocks noChangeArrowheads="1"/>
          </p:cNvSpPr>
          <p:nvPr/>
        </p:nvSpPr>
        <p:spPr bwMode="auto">
          <a:xfrm>
            <a:off x="531813" y="2665413"/>
            <a:ext cx="3497262"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empregos diretos/indiretos (2012)</a:t>
            </a:r>
          </a:p>
        </p:txBody>
      </p:sp>
      <p:sp>
        <p:nvSpPr>
          <p:cNvPr id="11" name="Retângulo 10"/>
          <p:cNvSpPr>
            <a:spLocks noChangeArrowheads="1"/>
          </p:cNvSpPr>
          <p:nvPr/>
        </p:nvSpPr>
        <p:spPr bwMode="auto">
          <a:xfrm>
            <a:off x="512763" y="3214688"/>
            <a:ext cx="1579562"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R$ 15.9 BI</a:t>
            </a:r>
          </a:p>
        </p:txBody>
      </p:sp>
      <p:sp>
        <p:nvSpPr>
          <p:cNvPr id="12" name="Retângulo 11"/>
          <p:cNvSpPr>
            <a:spLocks noChangeArrowheads="1"/>
          </p:cNvSpPr>
          <p:nvPr/>
        </p:nvSpPr>
        <p:spPr bwMode="auto">
          <a:xfrm>
            <a:off x="512763" y="3595688"/>
            <a:ext cx="1724025"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Impostos (2012)</a:t>
            </a:r>
          </a:p>
        </p:txBody>
      </p:sp>
      <p:sp>
        <p:nvSpPr>
          <p:cNvPr id="13" name="Retângulo 12"/>
          <p:cNvSpPr>
            <a:spLocks noChangeArrowheads="1"/>
          </p:cNvSpPr>
          <p:nvPr/>
        </p:nvSpPr>
        <p:spPr bwMode="auto">
          <a:xfrm>
            <a:off x="512763" y="4071938"/>
            <a:ext cx="1406525"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R$ 6,1 BI</a:t>
            </a:r>
          </a:p>
        </p:txBody>
      </p:sp>
      <p:sp>
        <p:nvSpPr>
          <p:cNvPr id="14" name="Retângulo 13"/>
          <p:cNvSpPr>
            <a:spLocks noChangeArrowheads="1"/>
          </p:cNvSpPr>
          <p:nvPr/>
        </p:nvSpPr>
        <p:spPr bwMode="auto">
          <a:xfrm>
            <a:off x="522288" y="4394200"/>
            <a:ext cx="1806575"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investidos (2012)</a:t>
            </a:r>
          </a:p>
        </p:txBody>
      </p:sp>
      <p:sp>
        <p:nvSpPr>
          <p:cNvPr id="15" name="Retângulo 14"/>
          <p:cNvSpPr>
            <a:spLocks noChangeArrowheads="1"/>
          </p:cNvSpPr>
          <p:nvPr/>
        </p:nvSpPr>
        <p:spPr bwMode="auto">
          <a:xfrm>
            <a:off x="539750" y="4868863"/>
            <a:ext cx="1492250"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R$ 177 BI</a:t>
            </a:r>
          </a:p>
        </p:txBody>
      </p:sp>
      <p:sp>
        <p:nvSpPr>
          <p:cNvPr id="16" name="Retângulo 15"/>
          <p:cNvSpPr>
            <a:spLocks noChangeArrowheads="1"/>
          </p:cNvSpPr>
          <p:nvPr/>
        </p:nvSpPr>
        <p:spPr bwMode="auto">
          <a:xfrm>
            <a:off x="539750" y="5253038"/>
            <a:ext cx="3389313" cy="569912"/>
          </a:xfrm>
          <a:prstGeom prst="rect">
            <a:avLst/>
          </a:prstGeom>
          <a:noFill/>
          <a:ln w="9525">
            <a:noFill/>
            <a:miter lim="800000"/>
            <a:headEnd/>
            <a:tailEnd/>
          </a:ln>
        </p:spPr>
        <p:txBody>
          <a:bodyPr wrap="none">
            <a:spAutoFit/>
          </a:bodyPr>
          <a:lstStyle/>
          <a:p>
            <a:r>
              <a:rPr lang="pt-BR" altLang="ja-JP" sz="1500">
                <a:solidFill>
                  <a:schemeClr val="bg1"/>
                </a:solidFill>
                <a:latin typeface="Century Gothic" pitchFamily="34" charset="0"/>
                <a:sym typeface="Gill Sans"/>
              </a:rPr>
              <a:t>Investimentos em redes e serviços </a:t>
            </a:r>
          </a:p>
          <a:p>
            <a:r>
              <a:rPr lang="pt-BR" altLang="ja-JP" sz="1500">
                <a:solidFill>
                  <a:schemeClr val="bg1"/>
                </a:solidFill>
                <a:latin typeface="Century Gothic" pitchFamily="34" charset="0"/>
                <a:sym typeface="Gill Sans"/>
              </a:rPr>
              <a:t>+ aquisição(1998 a 2012</a:t>
            </a:r>
            <a:r>
              <a:rPr lang="pt-BR" altLang="ja-JP" sz="1600">
                <a:solidFill>
                  <a:schemeClr val="bg1"/>
                </a:solidFill>
                <a:latin typeface="Century Gothic" pitchFamily="34" charset="0"/>
                <a:sym typeface="Gill Sans"/>
              </a:rPr>
              <a:t>)</a:t>
            </a:r>
          </a:p>
        </p:txBody>
      </p:sp>
      <p:sp>
        <p:nvSpPr>
          <p:cNvPr id="17" name="Retângulo 16"/>
          <p:cNvSpPr>
            <a:spLocks noChangeArrowheads="1"/>
          </p:cNvSpPr>
          <p:nvPr/>
        </p:nvSpPr>
        <p:spPr bwMode="auto">
          <a:xfrm>
            <a:off x="533400" y="5876925"/>
            <a:ext cx="1579563" cy="461963"/>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R$ 24,3 BI</a:t>
            </a:r>
          </a:p>
        </p:txBody>
      </p:sp>
      <p:sp>
        <p:nvSpPr>
          <p:cNvPr id="18" name="Retângulo 17"/>
          <p:cNvSpPr>
            <a:spLocks noChangeArrowheads="1"/>
          </p:cNvSpPr>
          <p:nvPr/>
        </p:nvSpPr>
        <p:spPr bwMode="auto">
          <a:xfrm>
            <a:off x="500063" y="6308725"/>
            <a:ext cx="3856037"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total de investimento para 2011-2014</a:t>
            </a:r>
          </a:p>
        </p:txBody>
      </p:sp>
      <p:pic>
        <p:nvPicPr>
          <p:cNvPr id="8209" name="Imagem 4" descr="Template.png"/>
          <p:cNvPicPr>
            <a:picLocks noChangeAspect="1"/>
          </p:cNvPicPr>
          <p:nvPr/>
        </p:nvPicPr>
        <p:blipFill>
          <a:blip r:embed="rId5" cstate="print"/>
          <a:srcRect l="80000" t="90079"/>
          <a:stretch>
            <a:fillRect/>
          </a:stretch>
        </p:blipFill>
        <p:spPr bwMode="auto">
          <a:xfrm>
            <a:off x="7315200" y="6176963"/>
            <a:ext cx="1828800" cy="681037"/>
          </a:xfrm>
          <a:prstGeom prst="rect">
            <a:avLst/>
          </a:prstGeom>
          <a:noFill/>
          <a:ln w="9525">
            <a:noFill/>
            <a:miter lim="800000"/>
            <a:headEnd/>
            <a:tailEnd/>
          </a:ln>
        </p:spPr>
      </p:pic>
      <p:sp>
        <p:nvSpPr>
          <p:cNvPr id="20" name="Retângulo 19"/>
          <p:cNvSpPr/>
          <p:nvPr/>
        </p:nvSpPr>
        <p:spPr>
          <a:xfrm>
            <a:off x="0" y="706438"/>
            <a:ext cx="9144000" cy="752475"/>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23" name="Retângulo 22"/>
          <p:cNvSpPr>
            <a:spLocks noChangeArrowheads="1"/>
          </p:cNvSpPr>
          <p:nvPr/>
        </p:nvSpPr>
        <p:spPr bwMode="auto">
          <a:xfrm>
            <a:off x="336550" y="755650"/>
            <a:ext cx="4095750" cy="677863"/>
          </a:xfrm>
          <a:prstGeom prst="rect">
            <a:avLst/>
          </a:prstGeom>
          <a:noFill/>
          <a:ln w="9525">
            <a:noFill/>
            <a:miter lim="800000"/>
            <a:headEnd/>
            <a:tailEnd/>
          </a:ln>
        </p:spPr>
        <p:txBody>
          <a:bodyPr wrap="none">
            <a:spAutoFit/>
          </a:bodyPr>
          <a:lstStyle/>
          <a:p>
            <a:r>
              <a:rPr lang="pt-BR" altLang="ja-JP" sz="3800" b="1">
                <a:solidFill>
                  <a:schemeClr val="bg1"/>
                </a:solidFill>
                <a:latin typeface="Century Gothic" pitchFamily="34" charset="0"/>
                <a:sym typeface="Gill Sans"/>
              </a:rPr>
              <a:t>Telefônica|Vivo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500"/>
                                        <p:tgtEl>
                                          <p:spTgt spid="16386"/>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1" grpId="0"/>
      <p:bldP spid="12" grpId="0"/>
      <p:bldP spid="13" grpId="0"/>
      <p:bldP spid="14" grpId="0"/>
      <p:bldP spid="15" grpId="0"/>
      <p:bldP spid="16" grpId="0"/>
      <p:bldP spid="17" grpId="0"/>
      <p:bldP spid="18"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4274"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solidFill>
            <a:srgbClr val="032936"/>
          </a:solidFill>
          <a:ln w="9525">
            <a:noFill/>
            <a:miter lim="800000"/>
            <a:headEnd/>
            <a:tailEnd/>
          </a:ln>
        </p:spPr>
      </p:pic>
      <p:sp>
        <p:nvSpPr>
          <p:cNvPr id="25" name="Retângulo 24"/>
          <p:cNvSpPr/>
          <p:nvPr/>
        </p:nvSpPr>
        <p:spPr>
          <a:xfrm rot="16200000">
            <a:off x="-1266825" y="1616075"/>
            <a:ext cx="6858000" cy="3625850"/>
          </a:xfrm>
          <a:prstGeom prst="rect">
            <a:avLst/>
          </a:prstGeom>
          <a:solidFill>
            <a:srgbClr val="0329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23" name="Retângulo 22"/>
          <p:cNvSpPr/>
          <p:nvPr/>
        </p:nvSpPr>
        <p:spPr>
          <a:xfrm>
            <a:off x="0" y="742950"/>
            <a:ext cx="9144000" cy="752475"/>
          </a:xfrm>
          <a:prstGeom prst="rect">
            <a:avLst/>
          </a:prstGeom>
          <a:solidFill>
            <a:srgbClr val="B9BE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3" name="Retângulo 2"/>
          <p:cNvSpPr>
            <a:spLocks noChangeArrowheads="1"/>
          </p:cNvSpPr>
          <p:nvPr/>
        </p:nvSpPr>
        <p:spPr bwMode="auto">
          <a:xfrm>
            <a:off x="409575" y="781050"/>
            <a:ext cx="3403600" cy="677863"/>
          </a:xfrm>
          <a:prstGeom prst="rect">
            <a:avLst/>
          </a:prstGeom>
          <a:noFill/>
          <a:ln w="9525">
            <a:noFill/>
            <a:miter lim="800000"/>
            <a:headEnd/>
            <a:tailEnd/>
          </a:ln>
        </p:spPr>
        <p:txBody>
          <a:bodyPr wrap="none">
            <a:spAutoFit/>
          </a:bodyPr>
          <a:lstStyle/>
          <a:p>
            <a:r>
              <a:rPr lang="pt-BR" altLang="ja-JP" sz="3800" b="1">
                <a:solidFill>
                  <a:schemeClr val="bg1"/>
                </a:solidFill>
                <a:latin typeface="Century Gothic" pitchFamily="34" charset="0"/>
                <a:sym typeface="Gill Sans"/>
              </a:rPr>
              <a:t>Mensalmente</a:t>
            </a:r>
          </a:p>
        </p:txBody>
      </p:sp>
      <p:pic>
        <p:nvPicPr>
          <p:cNvPr id="54277" name="Picture 5" descr="C:\Users\afarias\Desktop\S3_Ale1.png"/>
          <p:cNvPicPr>
            <a:picLocks noChangeAspect="1" noChangeArrowheads="1"/>
          </p:cNvPicPr>
          <p:nvPr/>
        </p:nvPicPr>
        <p:blipFill>
          <a:blip r:embed="rId5" cstate="print"/>
          <a:srcRect l="77779" t="39107" b="35516"/>
          <a:stretch>
            <a:fillRect/>
          </a:stretch>
        </p:blipFill>
        <p:spPr bwMode="auto">
          <a:xfrm>
            <a:off x="7112000" y="2681288"/>
            <a:ext cx="2032000" cy="1741487"/>
          </a:xfrm>
          <a:prstGeom prst="rect">
            <a:avLst/>
          </a:prstGeom>
          <a:noFill/>
          <a:ln w="9525">
            <a:noFill/>
            <a:miter lim="800000"/>
            <a:headEnd/>
            <a:tailEnd/>
          </a:ln>
        </p:spPr>
      </p:pic>
      <p:pic>
        <p:nvPicPr>
          <p:cNvPr id="54278" name="Picture 6" descr="C:\Users\afarias\Desktop\S3_Ale2.png"/>
          <p:cNvPicPr>
            <a:picLocks noChangeAspect="1" noChangeArrowheads="1"/>
          </p:cNvPicPr>
          <p:nvPr/>
        </p:nvPicPr>
        <p:blipFill>
          <a:blip r:embed="rId6" cstate="print"/>
          <a:srcRect l="62222" t="43594" r="15971" b="31029"/>
          <a:stretch>
            <a:fillRect/>
          </a:stretch>
        </p:blipFill>
        <p:spPr bwMode="auto">
          <a:xfrm>
            <a:off x="5689600" y="2989263"/>
            <a:ext cx="1993900" cy="1741487"/>
          </a:xfrm>
          <a:prstGeom prst="rect">
            <a:avLst/>
          </a:prstGeom>
          <a:noFill/>
          <a:ln w="9525">
            <a:noFill/>
            <a:miter lim="800000"/>
            <a:headEnd/>
            <a:tailEnd/>
          </a:ln>
        </p:spPr>
      </p:pic>
      <p:pic>
        <p:nvPicPr>
          <p:cNvPr id="54279" name="Picture 7" descr="C:\Users\afarias\Desktop\S3_Ale3.png"/>
          <p:cNvPicPr>
            <a:picLocks noChangeAspect="1" noChangeArrowheads="1"/>
          </p:cNvPicPr>
          <p:nvPr/>
        </p:nvPicPr>
        <p:blipFill>
          <a:blip r:embed="rId7" cstate="print"/>
          <a:srcRect l="47774" t="43599" r="31393" b="31026"/>
          <a:stretch>
            <a:fillRect/>
          </a:stretch>
        </p:blipFill>
        <p:spPr bwMode="auto">
          <a:xfrm>
            <a:off x="4368800" y="2989263"/>
            <a:ext cx="1905000" cy="1741487"/>
          </a:xfrm>
          <a:prstGeom prst="rect">
            <a:avLst/>
          </a:prstGeom>
          <a:noFill/>
          <a:ln w="9525">
            <a:noFill/>
            <a:miter lim="800000"/>
            <a:headEnd/>
            <a:tailEnd/>
          </a:ln>
        </p:spPr>
      </p:pic>
      <p:pic>
        <p:nvPicPr>
          <p:cNvPr id="54280" name="Picture 8" descr="C:\Users\afarias\Desktop\S3_Ale4.png"/>
          <p:cNvPicPr>
            <a:picLocks noChangeAspect="1" noChangeArrowheads="1"/>
          </p:cNvPicPr>
          <p:nvPr/>
        </p:nvPicPr>
        <p:blipFill>
          <a:blip r:embed="rId8" cstate="print"/>
          <a:srcRect l="54306" t="10312" r="8611" b="50378"/>
          <a:stretch>
            <a:fillRect/>
          </a:stretch>
        </p:blipFill>
        <p:spPr bwMode="auto">
          <a:xfrm>
            <a:off x="4965700" y="706438"/>
            <a:ext cx="3390900" cy="2697162"/>
          </a:xfrm>
          <a:prstGeom prst="rect">
            <a:avLst/>
          </a:prstGeom>
          <a:noFill/>
          <a:ln w="9525">
            <a:noFill/>
            <a:miter lim="800000"/>
            <a:headEnd/>
            <a:tailEnd/>
          </a:ln>
        </p:spPr>
      </p:pic>
      <p:sp>
        <p:nvSpPr>
          <p:cNvPr id="6" name="Retângulo 5"/>
          <p:cNvSpPr>
            <a:spLocks noChangeArrowheads="1"/>
          </p:cNvSpPr>
          <p:nvPr/>
        </p:nvSpPr>
        <p:spPr bwMode="auto">
          <a:xfrm>
            <a:off x="409575" y="1630363"/>
            <a:ext cx="2027238"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400 milhões </a:t>
            </a:r>
          </a:p>
        </p:txBody>
      </p:sp>
      <p:sp>
        <p:nvSpPr>
          <p:cNvPr id="7" name="Retângulo 6"/>
          <p:cNvSpPr>
            <a:spLocks noChangeArrowheads="1"/>
          </p:cNvSpPr>
          <p:nvPr/>
        </p:nvSpPr>
        <p:spPr bwMode="auto">
          <a:xfrm>
            <a:off x="409575" y="2032000"/>
            <a:ext cx="2432050"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consultas Saldo Pré</a:t>
            </a:r>
          </a:p>
        </p:txBody>
      </p:sp>
      <p:sp>
        <p:nvSpPr>
          <p:cNvPr id="8" name="Retângulo 7"/>
          <p:cNvSpPr>
            <a:spLocks noChangeArrowheads="1"/>
          </p:cNvSpPr>
          <p:nvPr/>
        </p:nvSpPr>
        <p:spPr bwMode="auto">
          <a:xfrm>
            <a:off x="409575" y="2420938"/>
            <a:ext cx="1852613"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17 milhões </a:t>
            </a:r>
          </a:p>
        </p:txBody>
      </p:sp>
      <p:sp>
        <p:nvSpPr>
          <p:cNvPr id="9" name="Retângulo 8"/>
          <p:cNvSpPr>
            <a:spLocks noChangeArrowheads="1"/>
          </p:cNvSpPr>
          <p:nvPr/>
        </p:nvSpPr>
        <p:spPr bwMode="auto">
          <a:xfrm>
            <a:off x="409575" y="2820988"/>
            <a:ext cx="3127375"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chamadas ao Call Center</a:t>
            </a:r>
          </a:p>
        </p:txBody>
      </p:sp>
      <p:sp>
        <p:nvSpPr>
          <p:cNvPr id="10" name="Retângulo 9"/>
          <p:cNvSpPr>
            <a:spLocks noChangeArrowheads="1"/>
          </p:cNvSpPr>
          <p:nvPr/>
        </p:nvSpPr>
        <p:spPr bwMode="auto">
          <a:xfrm>
            <a:off x="409575" y="3275013"/>
            <a:ext cx="1766888"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21 milhões</a:t>
            </a:r>
          </a:p>
        </p:txBody>
      </p:sp>
      <p:sp>
        <p:nvSpPr>
          <p:cNvPr id="11" name="Retângulo 10"/>
          <p:cNvSpPr>
            <a:spLocks noChangeArrowheads="1"/>
          </p:cNvSpPr>
          <p:nvPr/>
        </p:nvSpPr>
        <p:spPr bwMode="auto">
          <a:xfrm>
            <a:off x="409575" y="3675063"/>
            <a:ext cx="3514725"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transações realizados na Web</a:t>
            </a:r>
          </a:p>
        </p:txBody>
      </p:sp>
      <p:sp>
        <p:nvSpPr>
          <p:cNvPr id="12" name="Retângulo 11"/>
          <p:cNvSpPr>
            <a:spLocks noChangeArrowheads="1"/>
          </p:cNvSpPr>
          <p:nvPr/>
        </p:nvSpPr>
        <p:spPr bwMode="auto">
          <a:xfrm>
            <a:off x="409575" y="4160838"/>
            <a:ext cx="1852613"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16 milhões </a:t>
            </a:r>
          </a:p>
        </p:txBody>
      </p:sp>
      <p:sp>
        <p:nvSpPr>
          <p:cNvPr id="13" name="Retângulo 12"/>
          <p:cNvSpPr>
            <a:spLocks noChangeArrowheads="1"/>
          </p:cNvSpPr>
          <p:nvPr/>
        </p:nvSpPr>
        <p:spPr bwMode="auto">
          <a:xfrm>
            <a:off x="409575" y="4541838"/>
            <a:ext cx="2163763"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faturas emitidas</a:t>
            </a:r>
          </a:p>
        </p:txBody>
      </p:sp>
      <p:sp>
        <p:nvSpPr>
          <p:cNvPr id="14" name="Retângulo 13"/>
          <p:cNvSpPr>
            <a:spLocks noChangeArrowheads="1"/>
          </p:cNvSpPr>
          <p:nvPr/>
        </p:nvSpPr>
        <p:spPr bwMode="auto">
          <a:xfrm>
            <a:off x="409575" y="5045075"/>
            <a:ext cx="1679575" cy="461963"/>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3 milhões </a:t>
            </a:r>
          </a:p>
        </p:txBody>
      </p:sp>
      <p:sp>
        <p:nvSpPr>
          <p:cNvPr id="15" name="Retângulo 14"/>
          <p:cNvSpPr>
            <a:spLocks noChangeArrowheads="1"/>
          </p:cNvSpPr>
          <p:nvPr/>
        </p:nvSpPr>
        <p:spPr bwMode="auto">
          <a:xfrm>
            <a:off x="409575" y="5426075"/>
            <a:ext cx="3300413" cy="339725"/>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Ativações de novos clientes</a:t>
            </a:r>
          </a:p>
        </p:txBody>
      </p:sp>
      <p:sp>
        <p:nvSpPr>
          <p:cNvPr id="16" name="Retângulo 15"/>
          <p:cNvSpPr>
            <a:spLocks noChangeArrowheads="1"/>
          </p:cNvSpPr>
          <p:nvPr/>
        </p:nvSpPr>
        <p:spPr bwMode="auto">
          <a:xfrm>
            <a:off x="5435600" y="1323975"/>
            <a:ext cx="2449513" cy="708025"/>
          </a:xfrm>
          <a:prstGeom prst="rect">
            <a:avLst/>
          </a:prstGeom>
          <a:noFill/>
          <a:ln w="9525">
            <a:noFill/>
            <a:miter lim="800000"/>
            <a:headEnd/>
            <a:tailEnd/>
          </a:ln>
        </p:spPr>
        <p:txBody>
          <a:bodyPr>
            <a:spAutoFit/>
          </a:bodyPr>
          <a:lstStyle/>
          <a:p>
            <a:pPr algn="ctr"/>
            <a:r>
              <a:rPr lang="pt-BR" altLang="ja-JP" sz="4000" b="1">
                <a:solidFill>
                  <a:schemeClr val="bg1"/>
                </a:solidFill>
                <a:latin typeface="Century Gothic" pitchFamily="34" charset="0"/>
                <a:sym typeface="Gill Sans"/>
              </a:rPr>
              <a:t>660.000 </a:t>
            </a:r>
          </a:p>
        </p:txBody>
      </p:sp>
      <p:sp>
        <p:nvSpPr>
          <p:cNvPr id="17" name="Retângulo 16"/>
          <p:cNvSpPr>
            <a:spLocks noChangeArrowheads="1"/>
          </p:cNvSpPr>
          <p:nvPr/>
        </p:nvSpPr>
        <p:spPr bwMode="auto">
          <a:xfrm>
            <a:off x="5435600" y="1851025"/>
            <a:ext cx="2449513" cy="354013"/>
          </a:xfrm>
          <a:prstGeom prst="rect">
            <a:avLst/>
          </a:prstGeom>
          <a:noFill/>
          <a:ln w="9525">
            <a:noFill/>
            <a:miter lim="800000"/>
            <a:headEnd/>
            <a:tailEnd/>
          </a:ln>
        </p:spPr>
        <p:txBody>
          <a:bodyPr>
            <a:spAutoFit/>
          </a:bodyPr>
          <a:lstStyle/>
          <a:p>
            <a:pPr algn="ctr"/>
            <a:r>
              <a:rPr lang="pt-BR" altLang="ja-JP" sz="1700">
                <a:solidFill>
                  <a:schemeClr val="bg1"/>
                </a:solidFill>
                <a:latin typeface="Century Gothic" pitchFamily="34" charset="0"/>
                <a:sym typeface="Gill Sans"/>
              </a:rPr>
              <a:t>serviços por hora</a:t>
            </a:r>
          </a:p>
        </p:txBody>
      </p:sp>
      <p:sp>
        <p:nvSpPr>
          <p:cNvPr id="18" name="Retângulo 17"/>
          <p:cNvSpPr>
            <a:spLocks noChangeArrowheads="1"/>
          </p:cNvSpPr>
          <p:nvPr/>
        </p:nvSpPr>
        <p:spPr bwMode="auto">
          <a:xfrm>
            <a:off x="4692650" y="3441700"/>
            <a:ext cx="1174750" cy="708025"/>
          </a:xfrm>
          <a:prstGeom prst="rect">
            <a:avLst/>
          </a:prstGeom>
          <a:noFill/>
          <a:ln w="9525">
            <a:noFill/>
            <a:miter lim="800000"/>
            <a:headEnd/>
            <a:tailEnd/>
          </a:ln>
        </p:spPr>
        <p:txBody>
          <a:bodyPr>
            <a:spAutoFit/>
          </a:bodyPr>
          <a:lstStyle/>
          <a:p>
            <a:pPr algn="ctr"/>
            <a:r>
              <a:rPr lang="pt-BR" altLang="ja-JP" sz="2000">
                <a:solidFill>
                  <a:schemeClr val="bg1"/>
                </a:solidFill>
                <a:latin typeface="Century Gothic" pitchFamily="34" charset="0"/>
                <a:sym typeface="Gill Sans"/>
              </a:rPr>
              <a:t>Serviços</a:t>
            </a:r>
            <a:r>
              <a:rPr lang="pt-BR" altLang="ja-JP" sz="2000" b="1">
                <a:solidFill>
                  <a:schemeClr val="bg1"/>
                </a:solidFill>
                <a:latin typeface="Century Gothic" pitchFamily="34" charset="0"/>
                <a:sym typeface="Gill Sans"/>
              </a:rPr>
              <a:t> 24h </a:t>
            </a:r>
          </a:p>
        </p:txBody>
      </p:sp>
      <p:sp>
        <p:nvSpPr>
          <p:cNvPr id="19" name="Retângulo 18"/>
          <p:cNvSpPr>
            <a:spLocks noChangeArrowheads="1"/>
          </p:cNvSpPr>
          <p:nvPr/>
        </p:nvSpPr>
        <p:spPr bwMode="auto">
          <a:xfrm>
            <a:off x="5802313" y="3448050"/>
            <a:ext cx="1716087" cy="646113"/>
          </a:xfrm>
          <a:prstGeom prst="rect">
            <a:avLst/>
          </a:prstGeom>
          <a:noFill/>
          <a:ln w="9525">
            <a:noFill/>
            <a:miter lim="800000"/>
            <a:headEnd/>
            <a:tailEnd/>
          </a:ln>
        </p:spPr>
        <p:txBody>
          <a:bodyPr>
            <a:spAutoFit/>
          </a:bodyPr>
          <a:lstStyle/>
          <a:p>
            <a:pPr algn="ctr"/>
            <a:r>
              <a:rPr lang="pt-BR" altLang="ja-JP" b="1">
                <a:solidFill>
                  <a:schemeClr val="bg1"/>
                </a:solidFill>
                <a:latin typeface="Century Gothic" pitchFamily="34" charset="0"/>
                <a:sym typeface="Gill Sans"/>
              </a:rPr>
              <a:t>7 dias </a:t>
            </a:r>
            <a:r>
              <a:rPr lang="pt-BR" altLang="ja-JP">
                <a:solidFill>
                  <a:schemeClr val="bg1"/>
                </a:solidFill>
                <a:latin typeface="Century Gothic" pitchFamily="34" charset="0"/>
                <a:sym typeface="Gill Sans"/>
              </a:rPr>
              <a:t>por semana</a:t>
            </a:r>
          </a:p>
        </p:txBody>
      </p:sp>
      <p:sp>
        <p:nvSpPr>
          <p:cNvPr id="20" name="Retângulo 19"/>
          <p:cNvSpPr>
            <a:spLocks noChangeArrowheads="1"/>
          </p:cNvSpPr>
          <p:nvPr/>
        </p:nvSpPr>
        <p:spPr bwMode="auto">
          <a:xfrm>
            <a:off x="7418388" y="3079750"/>
            <a:ext cx="1368425" cy="646113"/>
          </a:xfrm>
          <a:prstGeom prst="rect">
            <a:avLst/>
          </a:prstGeom>
          <a:noFill/>
          <a:ln w="9525">
            <a:noFill/>
            <a:miter lim="800000"/>
            <a:headEnd/>
            <a:tailEnd/>
          </a:ln>
        </p:spPr>
        <p:txBody>
          <a:bodyPr>
            <a:spAutoFit/>
          </a:bodyPr>
          <a:lstStyle/>
          <a:p>
            <a:pPr algn="ctr"/>
            <a:r>
              <a:rPr lang="pt-BR" altLang="ja-JP" b="1">
                <a:solidFill>
                  <a:schemeClr val="bg1"/>
                </a:solidFill>
                <a:latin typeface="Century Gothic" pitchFamily="34" charset="0"/>
                <a:sym typeface="Gill Sans"/>
              </a:rPr>
              <a:t>365 dias </a:t>
            </a:r>
            <a:r>
              <a:rPr lang="pt-BR" altLang="ja-JP">
                <a:solidFill>
                  <a:schemeClr val="bg1"/>
                </a:solidFill>
                <a:latin typeface="Century Gothic" pitchFamily="34" charset="0"/>
                <a:sym typeface="Gill Sans"/>
              </a:rPr>
              <a:t>por ano</a:t>
            </a:r>
          </a:p>
        </p:txBody>
      </p:sp>
      <p:pic>
        <p:nvPicPr>
          <p:cNvPr id="9242" name="Imagem 4" descr="Template.png"/>
          <p:cNvPicPr>
            <a:picLocks noChangeAspect="1"/>
          </p:cNvPicPr>
          <p:nvPr/>
        </p:nvPicPr>
        <p:blipFill>
          <a:blip r:embed="rId9" cstate="print"/>
          <a:srcRect l="80000" t="90079"/>
          <a:stretch>
            <a:fillRect/>
          </a:stretch>
        </p:blipFill>
        <p:spPr bwMode="auto">
          <a:xfrm>
            <a:off x="7315200" y="6176963"/>
            <a:ext cx="1828800" cy="681037"/>
          </a:xfrm>
          <a:prstGeom prst="rect">
            <a:avLst/>
          </a:prstGeom>
          <a:noFill/>
          <a:ln w="9525">
            <a:noFill/>
            <a:miter lim="800000"/>
            <a:headEnd/>
            <a:tailEnd/>
          </a:ln>
        </p:spPr>
      </p:pic>
      <p:sp>
        <p:nvSpPr>
          <p:cNvPr id="27" name="Retângulo 26"/>
          <p:cNvSpPr>
            <a:spLocks noChangeArrowheads="1"/>
          </p:cNvSpPr>
          <p:nvPr/>
        </p:nvSpPr>
        <p:spPr bwMode="auto">
          <a:xfrm>
            <a:off x="468313" y="5949950"/>
            <a:ext cx="1852612" cy="461963"/>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57 milhões </a:t>
            </a:r>
          </a:p>
        </p:txBody>
      </p:sp>
      <p:sp>
        <p:nvSpPr>
          <p:cNvPr id="28" name="Retângulo 27"/>
          <p:cNvSpPr>
            <a:spLocks noChangeArrowheads="1"/>
          </p:cNvSpPr>
          <p:nvPr/>
        </p:nvSpPr>
        <p:spPr bwMode="auto">
          <a:xfrm>
            <a:off x="468313" y="6362700"/>
            <a:ext cx="1135062"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Recargas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54274"/>
                                        </p:tgtEl>
                                        <p:attrNameLst>
                                          <p:attrName>style.visibility</p:attrName>
                                        </p:attrNameLst>
                                      </p:cBhvr>
                                      <p:to>
                                        <p:strVal val="visible"/>
                                      </p:to>
                                    </p:set>
                                    <p:animEffect transition="in" filter="fade">
                                      <p:cBhvr>
                                        <p:cTn id="13" dur="500"/>
                                        <p:tgtEl>
                                          <p:spTgt spid="54274"/>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nodeType="afterGroup">
                            <p:stCondLst>
                              <p:cond delay="2500"/>
                            </p:stCondLst>
                            <p:childTnLst>
                              <p:par>
                                <p:cTn id="50" presetID="2" presetClass="entr" presetSubtype="4" decel="100000" fill="hold" nodeType="afterEffect">
                                  <p:stCondLst>
                                    <p:cond delay="0"/>
                                  </p:stCondLst>
                                  <p:childTnLst>
                                    <p:set>
                                      <p:cBhvr>
                                        <p:cTn id="51" dur="1" fill="hold">
                                          <p:stCondLst>
                                            <p:cond delay="0"/>
                                          </p:stCondLst>
                                        </p:cTn>
                                        <p:tgtEl>
                                          <p:spTgt spid="54280"/>
                                        </p:tgtEl>
                                        <p:attrNameLst>
                                          <p:attrName>style.visibility</p:attrName>
                                        </p:attrNameLst>
                                      </p:cBhvr>
                                      <p:to>
                                        <p:strVal val="visible"/>
                                      </p:to>
                                    </p:set>
                                    <p:anim calcmode="lin" valueType="num">
                                      <p:cBhvr additive="base">
                                        <p:cTn id="52" dur="500" fill="hold"/>
                                        <p:tgtEl>
                                          <p:spTgt spid="54280"/>
                                        </p:tgtEl>
                                        <p:attrNameLst>
                                          <p:attrName>ppt_x</p:attrName>
                                        </p:attrNameLst>
                                      </p:cBhvr>
                                      <p:tavLst>
                                        <p:tav tm="0">
                                          <p:val>
                                            <p:strVal val="#ppt_x"/>
                                          </p:val>
                                        </p:tav>
                                        <p:tav tm="100000">
                                          <p:val>
                                            <p:strVal val="#ppt_x"/>
                                          </p:val>
                                        </p:tav>
                                      </p:tavLst>
                                    </p:anim>
                                    <p:anim calcmode="lin" valueType="num">
                                      <p:cBhvr additive="base">
                                        <p:cTn id="53" dur="500" fill="hold"/>
                                        <p:tgtEl>
                                          <p:spTgt spid="54280"/>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nodeType="afterGroup">
                            <p:stCondLst>
                              <p:cond delay="3500"/>
                            </p:stCondLst>
                            <p:childTnLst>
                              <p:par>
                                <p:cTn id="62" presetID="2" presetClass="entr" presetSubtype="2" decel="100000" fill="hold" nodeType="afterEffect">
                                  <p:stCondLst>
                                    <p:cond delay="0"/>
                                  </p:stCondLst>
                                  <p:childTnLst>
                                    <p:set>
                                      <p:cBhvr>
                                        <p:cTn id="63" dur="1" fill="hold">
                                          <p:stCondLst>
                                            <p:cond delay="0"/>
                                          </p:stCondLst>
                                        </p:cTn>
                                        <p:tgtEl>
                                          <p:spTgt spid="54279"/>
                                        </p:tgtEl>
                                        <p:attrNameLst>
                                          <p:attrName>style.visibility</p:attrName>
                                        </p:attrNameLst>
                                      </p:cBhvr>
                                      <p:to>
                                        <p:strVal val="visible"/>
                                      </p:to>
                                    </p:set>
                                    <p:anim calcmode="lin" valueType="num">
                                      <p:cBhvr additive="base">
                                        <p:cTn id="64" dur="500" fill="hold"/>
                                        <p:tgtEl>
                                          <p:spTgt spid="54279"/>
                                        </p:tgtEl>
                                        <p:attrNameLst>
                                          <p:attrName>ppt_x</p:attrName>
                                        </p:attrNameLst>
                                      </p:cBhvr>
                                      <p:tavLst>
                                        <p:tav tm="0">
                                          <p:val>
                                            <p:strVal val="1+#ppt_w/2"/>
                                          </p:val>
                                        </p:tav>
                                        <p:tav tm="100000">
                                          <p:val>
                                            <p:strVal val="#ppt_x"/>
                                          </p:val>
                                        </p:tav>
                                      </p:tavLst>
                                    </p:anim>
                                    <p:anim calcmode="lin" valueType="num">
                                      <p:cBhvr additive="base">
                                        <p:cTn id="65" dur="500" fill="hold"/>
                                        <p:tgtEl>
                                          <p:spTgt spid="54279"/>
                                        </p:tgtEl>
                                        <p:attrNameLst>
                                          <p:attrName>ppt_y</p:attrName>
                                        </p:attrNameLst>
                                      </p:cBhvr>
                                      <p:tavLst>
                                        <p:tav tm="0">
                                          <p:val>
                                            <p:strVal val="#ppt_y"/>
                                          </p:val>
                                        </p:tav>
                                        <p:tav tm="100000">
                                          <p:val>
                                            <p:strVal val="#ppt_y"/>
                                          </p:val>
                                        </p:tav>
                                      </p:tavLst>
                                    </p:anim>
                                  </p:childTnLst>
                                </p:cTn>
                              </p:par>
                              <p:par>
                                <p:cTn id="66" presetID="2" presetClass="entr" presetSubtype="2" decel="100000" fill="hold" nodeType="withEffect">
                                  <p:stCondLst>
                                    <p:cond delay="250"/>
                                  </p:stCondLst>
                                  <p:childTnLst>
                                    <p:set>
                                      <p:cBhvr>
                                        <p:cTn id="67" dur="1" fill="hold">
                                          <p:stCondLst>
                                            <p:cond delay="0"/>
                                          </p:stCondLst>
                                        </p:cTn>
                                        <p:tgtEl>
                                          <p:spTgt spid="54278"/>
                                        </p:tgtEl>
                                        <p:attrNameLst>
                                          <p:attrName>style.visibility</p:attrName>
                                        </p:attrNameLst>
                                      </p:cBhvr>
                                      <p:to>
                                        <p:strVal val="visible"/>
                                      </p:to>
                                    </p:set>
                                    <p:anim calcmode="lin" valueType="num">
                                      <p:cBhvr additive="base">
                                        <p:cTn id="68" dur="500" fill="hold"/>
                                        <p:tgtEl>
                                          <p:spTgt spid="54278"/>
                                        </p:tgtEl>
                                        <p:attrNameLst>
                                          <p:attrName>ppt_x</p:attrName>
                                        </p:attrNameLst>
                                      </p:cBhvr>
                                      <p:tavLst>
                                        <p:tav tm="0">
                                          <p:val>
                                            <p:strVal val="1+#ppt_w/2"/>
                                          </p:val>
                                        </p:tav>
                                        <p:tav tm="100000">
                                          <p:val>
                                            <p:strVal val="#ppt_x"/>
                                          </p:val>
                                        </p:tav>
                                      </p:tavLst>
                                    </p:anim>
                                    <p:anim calcmode="lin" valueType="num">
                                      <p:cBhvr additive="base">
                                        <p:cTn id="69" dur="500" fill="hold"/>
                                        <p:tgtEl>
                                          <p:spTgt spid="54278"/>
                                        </p:tgtEl>
                                        <p:attrNameLst>
                                          <p:attrName>ppt_y</p:attrName>
                                        </p:attrNameLst>
                                      </p:cBhvr>
                                      <p:tavLst>
                                        <p:tav tm="0">
                                          <p:val>
                                            <p:strVal val="#ppt_y"/>
                                          </p:val>
                                        </p:tav>
                                        <p:tav tm="100000">
                                          <p:val>
                                            <p:strVal val="#ppt_y"/>
                                          </p:val>
                                        </p:tav>
                                      </p:tavLst>
                                    </p:anim>
                                  </p:childTnLst>
                                </p:cTn>
                              </p:par>
                              <p:par>
                                <p:cTn id="70" presetID="2" presetClass="entr" presetSubtype="2" decel="100000" fill="hold" nodeType="withEffect">
                                  <p:stCondLst>
                                    <p:cond delay="500"/>
                                  </p:stCondLst>
                                  <p:childTnLst>
                                    <p:set>
                                      <p:cBhvr>
                                        <p:cTn id="71" dur="1" fill="hold">
                                          <p:stCondLst>
                                            <p:cond delay="0"/>
                                          </p:stCondLst>
                                        </p:cTn>
                                        <p:tgtEl>
                                          <p:spTgt spid="54277"/>
                                        </p:tgtEl>
                                        <p:attrNameLst>
                                          <p:attrName>style.visibility</p:attrName>
                                        </p:attrNameLst>
                                      </p:cBhvr>
                                      <p:to>
                                        <p:strVal val="visible"/>
                                      </p:to>
                                    </p:set>
                                    <p:anim calcmode="lin" valueType="num">
                                      <p:cBhvr additive="base">
                                        <p:cTn id="72" dur="500" fill="hold"/>
                                        <p:tgtEl>
                                          <p:spTgt spid="54277"/>
                                        </p:tgtEl>
                                        <p:attrNameLst>
                                          <p:attrName>ppt_x</p:attrName>
                                        </p:attrNameLst>
                                      </p:cBhvr>
                                      <p:tavLst>
                                        <p:tav tm="0">
                                          <p:val>
                                            <p:strVal val="1+#ppt_w/2"/>
                                          </p:val>
                                        </p:tav>
                                        <p:tav tm="100000">
                                          <p:val>
                                            <p:strVal val="#ppt_x"/>
                                          </p:val>
                                        </p:tav>
                                      </p:tavLst>
                                    </p:anim>
                                    <p:anim calcmode="lin" valueType="num">
                                      <p:cBhvr additive="base">
                                        <p:cTn id="73" dur="500" fill="hold"/>
                                        <p:tgtEl>
                                          <p:spTgt spid="54277"/>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par>
                          <p:cTn id="83" fill="hold" nodeType="afterGroup">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3"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0" name="Imagem 99" descr="S19_debora_02.png"/>
          <p:cNvPicPr>
            <a:picLocks noChangeAspect="1"/>
          </p:cNvPicPr>
          <p:nvPr/>
        </p:nvPicPr>
        <p:blipFill>
          <a:blip r:embed="rId3" cstate="print"/>
          <a:srcRect l="39444" t="50000"/>
          <a:stretch>
            <a:fillRect/>
          </a:stretch>
        </p:blipFill>
        <p:spPr bwMode="auto">
          <a:xfrm>
            <a:off x="468313" y="2852738"/>
            <a:ext cx="8826500" cy="4005262"/>
          </a:xfrm>
          <a:prstGeom prst="rect">
            <a:avLst/>
          </a:prstGeom>
          <a:noFill/>
          <a:ln w="9525">
            <a:noFill/>
            <a:miter lim="800000"/>
            <a:headEnd/>
            <a:tailEnd/>
          </a:ln>
        </p:spPr>
      </p:pic>
      <p:sp>
        <p:nvSpPr>
          <p:cNvPr id="192" name="Retângulo 191"/>
          <p:cNvSpPr/>
          <p:nvPr/>
        </p:nvSpPr>
        <p:spPr bwMode="auto">
          <a:xfrm>
            <a:off x="0" y="300038"/>
            <a:ext cx="9144000" cy="1112837"/>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sym typeface="Gill Sans" pitchFamily="34" charset="0"/>
            </a:endParaRPr>
          </a:p>
        </p:txBody>
      </p:sp>
      <p:pic>
        <p:nvPicPr>
          <p:cNvPr id="10245" name="Imagem 5"/>
          <p:cNvPicPr>
            <a:picLocks noChangeAspect="1"/>
          </p:cNvPicPr>
          <p:nvPr/>
        </p:nvPicPr>
        <p:blipFill>
          <a:blip r:embed="rId4" cstate="print"/>
          <a:srcRect l="-372" t="24590" r="372" b="72121"/>
          <a:stretch>
            <a:fillRect/>
          </a:stretch>
        </p:blipFill>
        <p:spPr bwMode="auto">
          <a:xfrm>
            <a:off x="-33338" y="1341438"/>
            <a:ext cx="9144001" cy="225425"/>
          </a:xfrm>
          <a:prstGeom prst="rect">
            <a:avLst/>
          </a:prstGeom>
          <a:noFill/>
          <a:ln w="9525">
            <a:noFill/>
            <a:miter lim="800000"/>
            <a:headEnd/>
            <a:tailEnd/>
          </a:ln>
        </p:spPr>
      </p:pic>
      <p:sp>
        <p:nvSpPr>
          <p:cNvPr id="7" name="CaixaDeTexto 6"/>
          <p:cNvSpPr txBox="1">
            <a:spLocks noChangeArrowheads="1"/>
          </p:cNvSpPr>
          <p:nvPr/>
        </p:nvSpPr>
        <p:spPr bwMode="auto">
          <a:xfrm>
            <a:off x="102330" y="243225"/>
            <a:ext cx="5477782" cy="1169551"/>
          </a:xfrm>
          <a:prstGeom prst="rect">
            <a:avLst/>
          </a:prstGeom>
          <a:noFill/>
          <a:ln w="9525">
            <a:noFill/>
            <a:miter lim="800000"/>
            <a:headEnd/>
            <a:tailEnd/>
          </a:ln>
        </p:spPr>
        <p:txBody>
          <a:bodyPr wrap="none">
            <a:spAutoFit/>
          </a:bodyPr>
          <a:lstStyle/>
          <a:p>
            <a:r>
              <a:rPr lang="pt-BR" sz="7000" b="1" dirty="0" smtClean="0">
                <a:solidFill>
                  <a:srgbClr val="137292"/>
                </a:solidFill>
                <a:latin typeface="Century Gothic" pitchFamily="34" charset="0"/>
                <a:sym typeface="Gill Sans"/>
              </a:rPr>
              <a:t>Esforço Vivo</a:t>
            </a:r>
            <a:endParaRPr lang="pt-BR" sz="7000" b="1" dirty="0">
              <a:solidFill>
                <a:srgbClr val="137292"/>
              </a:solidFill>
              <a:latin typeface="Century Gothic" pitchFamily="34" charset="0"/>
              <a:sym typeface="Gill Sans"/>
            </a:endParaRPr>
          </a:p>
        </p:txBody>
      </p:sp>
      <p:sp>
        <p:nvSpPr>
          <p:cNvPr id="10" name="CaixaDeTexto 9"/>
          <p:cNvSpPr txBox="1">
            <a:spLocks noChangeArrowheads="1"/>
          </p:cNvSpPr>
          <p:nvPr/>
        </p:nvSpPr>
        <p:spPr bwMode="auto">
          <a:xfrm>
            <a:off x="35496" y="4797152"/>
            <a:ext cx="5524500" cy="1076325"/>
          </a:xfrm>
          <a:prstGeom prst="rect">
            <a:avLst/>
          </a:prstGeom>
          <a:noFill/>
          <a:ln w="9525">
            <a:noFill/>
            <a:miter lim="800000"/>
            <a:headEnd/>
            <a:tailEnd/>
          </a:ln>
        </p:spPr>
        <p:txBody>
          <a:bodyPr>
            <a:spAutoFit/>
          </a:bodyPr>
          <a:lstStyle/>
          <a:p>
            <a:r>
              <a:rPr lang="pt-BR" sz="3200" b="1" dirty="0">
                <a:solidFill>
                  <a:srgbClr val="137292"/>
                </a:solidFill>
                <a:latin typeface="Century Gothic" pitchFamily="34" charset="0"/>
                <a:sym typeface="Gill Sans"/>
              </a:rPr>
              <a:t>Mais de </a:t>
            </a:r>
            <a:r>
              <a:rPr lang="pt-BR" sz="3200" b="1" dirty="0" smtClean="0">
                <a:solidFill>
                  <a:srgbClr val="137292"/>
                </a:solidFill>
                <a:latin typeface="Century Gothic" pitchFamily="34" charset="0"/>
                <a:sym typeface="Gill Sans"/>
              </a:rPr>
              <a:t>91,1</a:t>
            </a:r>
            <a:r>
              <a:rPr lang="pt-BR" sz="3200" b="1" dirty="0">
                <a:solidFill>
                  <a:srgbClr val="137292"/>
                </a:solidFill>
                <a:latin typeface="Century Gothic" pitchFamily="34" charset="0"/>
                <a:sym typeface="Gill Sans"/>
              </a:rPr>
              <a:t>% da população atendida</a:t>
            </a:r>
          </a:p>
        </p:txBody>
      </p:sp>
      <p:pic>
        <p:nvPicPr>
          <p:cNvPr id="10249" name="Imagem 12" descr="Template.png"/>
          <p:cNvPicPr>
            <a:picLocks noChangeAspect="1"/>
          </p:cNvPicPr>
          <p:nvPr/>
        </p:nvPicPr>
        <p:blipFill>
          <a:blip r:embed="rId5" cstate="print"/>
          <a:srcRect l="80711" t="88849"/>
          <a:stretch>
            <a:fillRect/>
          </a:stretch>
        </p:blipFill>
        <p:spPr bwMode="auto">
          <a:xfrm>
            <a:off x="7380288" y="6092825"/>
            <a:ext cx="1763712" cy="765175"/>
          </a:xfrm>
          <a:prstGeom prst="rect">
            <a:avLst/>
          </a:prstGeom>
          <a:noFill/>
          <a:ln w="9525">
            <a:noFill/>
            <a:miter lim="800000"/>
            <a:headEnd/>
            <a:tailEnd/>
          </a:ln>
        </p:spPr>
      </p:pic>
      <p:cxnSp>
        <p:nvCxnSpPr>
          <p:cNvPr id="42" name="Conector reto 41"/>
          <p:cNvCxnSpPr/>
          <p:nvPr/>
        </p:nvCxnSpPr>
        <p:spPr>
          <a:xfrm rot="10800000" flipV="1">
            <a:off x="4076328" y="4221088"/>
            <a:ext cx="927720" cy="83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upo 41"/>
          <p:cNvGrpSpPr>
            <a:grpSpLocks/>
          </p:cNvGrpSpPr>
          <p:nvPr/>
        </p:nvGrpSpPr>
        <p:grpSpPr bwMode="auto">
          <a:xfrm>
            <a:off x="179512" y="1529496"/>
            <a:ext cx="7848476" cy="2648687"/>
            <a:chOff x="178783" y="1529243"/>
            <a:chExt cx="7849601" cy="2648438"/>
          </a:xfrm>
        </p:grpSpPr>
        <p:grpSp>
          <p:nvGrpSpPr>
            <p:cNvPr id="3" name="Grupo 130"/>
            <p:cNvGrpSpPr>
              <a:grpSpLocks/>
            </p:cNvGrpSpPr>
            <p:nvPr/>
          </p:nvGrpSpPr>
          <p:grpSpPr bwMode="auto">
            <a:xfrm>
              <a:off x="1934587" y="2199007"/>
              <a:ext cx="6093797" cy="1978674"/>
              <a:chOff x="323850" y="1401763"/>
              <a:chExt cx="7060780" cy="2086180"/>
            </a:xfrm>
          </p:grpSpPr>
          <p:sp>
            <p:nvSpPr>
              <p:cNvPr id="132" name="Retângulo 131"/>
              <p:cNvSpPr/>
              <p:nvPr/>
            </p:nvSpPr>
            <p:spPr>
              <a:xfrm>
                <a:off x="1000963" y="1401091"/>
                <a:ext cx="6383667" cy="733035"/>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a:solidFill>
                    <a:prstClr val="white"/>
                  </a:solidFill>
                  <a:sym typeface="Gill Sans" pitchFamily="34" charset="0"/>
                </a:endParaRPr>
              </a:p>
            </p:txBody>
          </p:sp>
          <p:sp>
            <p:nvSpPr>
              <p:cNvPr id="133" name="Retângulo 132"/>
              <p:cNvSpPr/>
              <p:nvPr/>
            </p:nvSpPr>
            <p:spPr>
              <a:xfrm>
                <a:off x="327643" y="1401091"/>
                <a:ext cx="1219703" cy="733035"/>
              </a:xfrm>
              <a:prstGeom prst="rect">
                <a:avLst/>
              </a:prstGeom>
              <a:solidFill>
                <a:srgbClr val="137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a:solidFill>
                    <a:prstClr val="white"/>
                  </a:solidFill>
                  <a:sym typeface="Gill Sans" pitchFamily="34" charset="0"/>
                </a:endParaRPr>
              </a:p>
            </p:txBody>
          </p:sp>
          <p:sp>
            <p:nvSpPr>
              <p:cNvPr id="10258" name="AutoShape 23"/>
              <p:cNvSpPr>
                <a:spLocks noChangeArrowheads="1"/>
              </p:cNvSpPr>
              <p:nvPr/>
            </p:nvSpPr>
            <p:spPr bwMode="auto">
              <a:xfrm>
                <a:off x="563563" y="1512888"/>
                <a:ext cx="749300" cy="576262"/>
              </a:xfrm>
              <a:prstGeom prst="roundRect">
                <a:avLst>
                  <a:gd name="adj" fmla="val 16667"/>
                </a:avLst>
              </a:prstGeom>
              <a:noFill/>
              <a:ln w="9525">
                <a:noFill/>
                <a:round/>
                <a:headEnd/>
                <a:tailEnd/>
              </a:ln>
            </p:spPr>
            <p:txBody>
              <a:bodyPr wrap="none" anchor="ctr"/>
              <a:lstStyle/>
              <a:p>
                <a:pPr algn="ctr" eaLnBrk="0" hangingPunct="0"/>
                <a:r>
                  <a:rPr lang="pt-BR" b="1">
                    <a:solidFill>
                      <a:srgbClr val="FFFFFF"/>
                    </a:solidFill>
                    <a:latin typeface="Century Gothic" pitchFamily="34" charset="0"/>
                    <a:cs typeface="Tahoma" pitchFamily="34" charset="0"/>
                  </a:rPr>
                  <a:t>Região</a:t>
                </a:r>
              </a:p>
            </p:txBody>
          </p:sp>
          <p:sp>
            <p:nvSpPr>
              <p:cNvPr id="10259" name="AutoShape 25"/>
              <p:cNvSpPr>
                <a:spLocks noChangeArrowheads="1"/>
              </p:cNvSpPr>
              <p:nvPr/>
            </p:nvSpPr>
            <p:spPr bwMode="auto">
              <a:xfrm>
                <a:off x="1677988" y="1514475"/>
                <a:ext cx="806450" cy="571500"/>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Nordeste</a:t>
                </a:r>
              </a:p>
            </p:txBody>
          </p:sp>
          <p:sp>
            <p:nvSpPr>
              <p:cNvPr id="10260" name="AutoShape 25"/>
              <p:cNvSpPr>
                <a:spLocks noChangeArrowheads="1"/>
              </p:cNvSpPr>
              <p:nvPr/>
            </p:nvSpPr>
            <p:spPr bwMode="auto">
              <a:xfrm>
                <a:off x="2908651" y="1514475"/>
                <a:ext cx="804863" cy="571500"/>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Norte	</a:t>
                </a:r>
              </a:p>
            </p:txBody>
          </p:sp>
          <p:sp>
            <p:nvSpPr>
              <p:cNvPr id="10261" name="AutoShape 25"/>
              <p:cNvSpPr>
                <a:spLocks noChangeArrowheads="1"/>
              </p:cNvSpPr>
              <p:nvPr/>
            </p:nvSpPr>
            <p:spPr bwMode="auto">
              <a:xfrm>
                <a:off x="5159793" y="1514475"/>
                <a:ext cx="806450" cy="571500"/>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Centro</a:t>
                </a:r>
              </a:p>
              <a:p>
                <a:pPr algn="ctr" eaLnBrk="0" hangingPunct="0"/>
                <a:r>
                  <a:rPr lang="pt-BR" sz="1600" b="1">
                    <a:solidFill>
                      <a:srgbClr val="032936"/>
                    </a:solidFill>
                    <a:latin typeface="Century Gothic" pitchFamily="34" charset="0"/>
                    <a:cs typeface="Tahoma" pitchFamily="34" charset="0"/>
                  </a:rPr>
                  <a:t>Oeste</a:t>
                </a:r>
              </a:p>
            </p:txBody>
          </p:sp>
          <p:sp>
            <p:nvSpPr>
              <p:cNvPr id="10262" name="AutoShape 25"/>
              <p:cNvSpPr>
                <a:spLocks noChangeArrowheads="1"/>
              </p:cNvSpPr>
              <p:nvPr/>
            </p:nvSpPr>
            <p:spPr bwMode="auto">
              <a:xfrm>
                <a:off x="4075146" y="1514475"/>
                <a:ext cx="806450" cy="571500"/>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Sul</a:t>
                </a:r>
              </a:p>
            </p:txBody>
          </p:sp>
          <p:sp>
            <p:nvSpPr>
              <p:cNvPr id="10263" name="AutoShape 25"/>
              <p:cNvSpPr>
                <a:spLocks noChangeArrowheads="1"/>
              </p:cNvSpPr>
              <p:nvPr/>
            </p:nvSpPr>
            <p:spPr bwMode="auto">
              <a:xfrm>
                <a:off x="6244441" y="1512888"/>
                <a:ext cx="806450" cy="573087"/>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Sudeste</a:t>
                </a:r>
              </a:p>
            </p:txBody>
          </p:sp>
          <p:sp>
            <p:nvSpPr>
              <p:cNvPr id="142" name="Retângulo 141"/>
              <p:cNvSpPr/>
              <p:nvPr/>
            </p:nvSpPr>
            <p:spPr>
              <a:xfrm>
                <a:off x="984406" y="2172618"/>
                <a:ext cx="6400224" cy="1315446"/>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a:solidFill>
                    <a:srgbClr val="FFFFFF"/>
                  </a:solidFill>
                  <a:sym typeface="Gill Sans" pitchFamily="34" charset="0"/>
                </a:endParaRPr>
              </a:p>
            </p:txBody>
          </p:sp>
          <p:sp>
            <p:nvSpPr>
              <p:cNvPr id="143" name="Retângulo 142"/>
              <p:cNvSpPr/>
              <p:nvPr/>
            </p:nvSpPr>
            <p:spPr>
              <a:xfrm>
                <a:off x="323964" y="2172618"/>
                <a:ext cx="1227062" cy="1245155"/>
              </a:xfrm>
              <a:prstGeom prst="rect">
                <a:avLst/>
              </a:prstGeom>
              <a:solidFill>
                <a:srgbClr val="137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a:solidFill>
                    <a:prstClr val="white"/>
                  </a:solidFill>
                  <a:sym typeface="Gill Sans" pitchFamily="34" charset="0"/>
                </a:endParaRPr>
              </a:p>
            </p:txBody>
          </p:sp>
          <p:sp>
            <p:nvSpPr>
              <p:cNvPr id="10266" name="AutoShape 23"/>
              <p:cNvSpPr>
                <a:spLocks noChangeArrowheads="1"/>
              </p:cNvSpPr>
              <p:nvPr/>
            </p:nvSpPr>
            <p:spPr bwMode="auto">
              <a:xfrm>
                <a:off x="563563" y="2224088"/>
                <a:ext cx="749300" cy="539750"/>
              </a:xfrm>
              <a:prstGeom prst="roundRect">
                <a:avLst>
                  <a:gd name="adj" fmla="val 16667"/>
                </a:avLst>
              </a:prstGeom>
              <a:noFill/>
              <a:ln w="9525">
                <a:noFill/>
                <a:round/>
                <a:headEnd/>
                <a:tailEnd/>
              </a:ln>
            </p:spPr>
            <p:txBody>
              <a:bodyPr wrap="none" anchor="ctr"/>
              <a:lstStyle/>
              <a:p>
                <a:pPr algn="ctr" eaLnBrk="0" hangingPunct="0"/>
                <a:r>
                  <a:rPr lang="pt-BR" sz="1600" b="1">
                    <a:solidFill>
                      <a:srgbClr val="FFFFFF"/>
                    </a:solidFill>
                    <a:latin typeface="Century Gothic" pitchFamily="34" charset="0"/>
                    <a:cs typeface="Tahoma" pitchFamily="34" charset="0"/>
                  </a:rPr>
                  <a:t>VIVO</a:t>
                </a:r>
              </a:p>
            </p:txBody>
          </p:sp>
          <p:sp>
            <p:nvSpPr>
              <p:cNvPr id="10267" name="AutoShape 25"/>
              <p:cNvSpPr>
                <a:spLocks noChangeArrowheads="1"/>
              </p:cNvSpPr>
              <p:nvPr/>
            </p:nvSpPr>
            <p:spPr bwMode="auto">
              <a:xfrm>
                <a:off x="1677988" y="2224088"/>
                <a:ext cx="804862"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032936"/>
                    </a:solidFill>
                    <a:latin typeface="Century Gothic" pitchFamily="34" charset="0"/>
                    <a:cs typeface="Tahoma" pitchFamily="34" charset="0"/>
                  </a:rPr>
                  <a:t>827</a:t>
                </a:r>
              </a:p>
            </p:txBody>
          </p:sp>
          <p:sp>
            <p:nvSpPr>
              <p:cNvPr id="10268" name="AutoShape 25"/>
              <p:cNvSpPr>
                <a:spLocks noChangeArrowheads="1"/>
              </p:cNvSpPr>
              <p:nvPr/>
            </p:nvSpPr>
            <p:spPr bwMode="auto">
              <a:xfrm>
                <a:off x="2908651" y="2224088"/>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032936"/>
                    </a:solidFill>
                    <a:latin typeface="Century Gothic" pitchFamily="34" charset="0"/>
                    <a:cs typeface="Tahoma" pitchFamily="34" charset="0"/>
                  </a:rPr>
                  <a:t>298</a:t>
                </a:r>
              </a:p>
            </p:txBody>
          </p:sp>
          <p:sp>
            <p:nvSpPr>
              <p:cNvPr id="10269" name="AutoShape 25"/>
              <p:cNvSpPr>
                <a:spLocks noChangeArrowheads="1"/>
              </p:cNvSpPr>
              <p:nvPr/>
            </p:nvSpPr>
            <p:spPr bwMode="auto">
              <a:xfrm>
                <a:off x="5161380" y="2224088"/>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032936"/>
                    </a:solidFill>
                    <a:latin typeface="Century Gothic" pitchFamily="34" charset="0"/>
                    <a:cs typeface="Tahoma" pitchFamily="34" charset="0"/>
                  </a:rPr>
                  <a:t>328</a:t>
                </a:r>
              </a:p>
            </p:txBody>
          </p:sp>
          <p:sp>
            <p:nvSpPr>
              <p:cNvPr id="10270" name="AutoShape 25"/>
              <p:cNvSpPr>
                <a:spLocks noChangeArrowheads="1"/>
              </p:cNvSpPr>
              <p:nvPr/>
            </p:nvSpPr>
            <p:spPr bwMode="auto">
              <a:xfrm>
                <a:off x="4075146" y="2224088"/>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032936"/>
                    </a:solidFill>
                    <a:latin typeface="Century Gothic" pitchFamily="34" charset="0"/>
                    <a:cs typeface="Tahoma" pitchFamily="34" charset="0"/>
                  </a:rPr>
                  <a:t>874</a:t>
                </a:r>
              </a:p>
            </p:txBody>
          </p:sp>
          <p:sp>
            <p:nvSpPr>
              <p:cNvPr id="10271" name="AutoShape 25"/>
              <p:cNvSpPr>
                <a:spLocks noChangeArrowheads="1"/>
              </p:cNvSpPr>
              <p:nvPr/>
            </p:nvSpPr>
            <p:spPr bwMode="auto">
              <a:xfrm>
                <a:off x="2908651" y="2803525"/>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89,7%</a:t>
                </a:r>
              </a:p>
            </p:txBody>
          </p:sp>
          <p:sp>
            <p:nvSpPr>
              <p:cNvPr id="10272" name="AutoShape 25"/>
              <p:cNvSpPr>
                <a:spLocks noChangeArrowheads="1"/>
              </p:cNvSpPr>
              <p:nvPr/>
            </p:nvSpPr>
            <p:spPr bwMode="auto">
              <a:xfrm>
                <a:off x="4076734" y="2803525"/>
                <a:ext cx="803274"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95,5%</a:t>
                </a:r>
              </a:p>
            </p:txBody>
          </p:sp>
          <p:sp>
            <p:nvSpPr>
              <p:cNvPr id="10273" name="AutoShape 25"/>
              <p:cNvSpPr>
                <a:spLocks noChangeArrowheads="1"/>
              </p:cNvSpPr>
              <p:nvPr/>
            </p:nvSpPr>
            <p:spPr bwMode="auto">
              <a:xfrm>
                <a:off x="1677988" y="2803525"/>
                <a:ext cx="804862"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77,3%</a:t>
                </a:r>
              </a:p>
            </p:txBody>
          </p:sp>
          <p:sp>
            <p:nvSpPr>
              <p:cNvPr id="10274" name="AutoShape 25"/>
              <p:cNvSpPr>
                <a:spLocks noChangeArrowheads="1"/>
              </p:cNvSpPr>
              <p:nvPr/>
            </p:nvSpPr>
            <p:spPr bwMode="auto">
              <a:xfrm>
                <a:off x="5161380" y="2803525"/>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95,5%</a:t>
                </a:r>
              </a:p>
            </p:txBody>
          </p:sp>
          <p:sp>
            <p:nvSpPr>
              <p:cNvPr id="10275" name="AutoShape 25"/>
              <p:cNvSpPr>
                <a:spLocks noChangeArrowheads="1"/>
              </p:cNvSpPr>
              <p:nvPr/>
            </p:nvSpPr>
            <p:spPr bwMode="auto">
              <a:xfrm>
                <a:off x="6246029" y="2228850"/>
                <a:ext cx="804863" cy="539750"/>
              </a:xfrm>
              <a:prstGeom prst="roundRect">
                <a:avLst>
                  <a:gd name="adj" fmla="val 16667"/>
                </a:avLst>
              </a:prstGeom>
              <a:noFill/>
              <a:ln w="9525">
                <a:noFill/>
                <a:round/>
                <a:headEnd/>
                <a:tailEnd/>
              </a:ln>
            </p:spPr>
            <p:txBody>
              <a:bodyPr wrap="none" anchor="ctr"/>
              <a:lstStyle/>
              <a:p>
                <a:pPr algn="ctr" eaLnBrk="0" hangingPunct="0"/>
                <a:r>
                  <a:rPr lang="pt-BR" sz="2000" b="1" dirty="0" smtClean="0">
                    <a:solidFill>
                      <a:srgbClr val="032936"/>
                    </a:solidFill>
                    <a:latin typeface="Century Gothic" pitchFamily="34" charset="0"/>
                    <a:cs typeface="Tahoma" pitchFamily="34" charset="0"/>
                  </a:rPr>
                  <a:t>1.427</a:t>
                </a:r>
                <a:endParaRPr lang="pt-BR" sz="2000" b="1" dirty="0">
                  <a:solidFill>
                    <a:srgbClr val="032936"/>
                  </a:solidFill>
                  <a:latin typeface="Century Gothic" pitchFamily="34" charset="0"/>
                  <a:cs typeface="Tahoma" pitchFamily="34" charset="0"/>
                </a:endParaRPr>
              </a:p>
            </p:txBody>
          </p:sp>
          <p:sp>
            <p:nvSpPr>
              <p:cNvPr id="10276" name="AutoShape 25"/>
              <p:cNvSpPr>
                <a:spLocks noChangeArrowheads="1"/>
              </p:cNvSpPr>
              <p:nvPr/>
            </p:nvSpPr>
            <p:spPr bwMode="auto">
              <a:xfrm>
                <a:off x="6246029" y="2803525"/>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98,2%</a:t>
                </a:r>
              </a:p>
            </p:txBody>
          </p:sp>
        </p:grpSp>
        <p:grpSp>
          <p:nvGrpSpPr>
            <p:cNvPr id="4" name="Grupo 40"/>
            <p:cNvGrpSpPr>
              <a:grpSpLocks/>
            </p:cNvGrpSpPr>
            <p:nvPr/>
          </p:nvGrpSpPr>
          <p:grpSpPr bwMode="auto">
            <a:xfrm>
              <a:off x="178783" y="1529243"/>
              <a:ext cx="2613929" cy="2536678"/>
              <a:chOff x="178783" y="1529243"/>
              <a:chExt cx="2613929" cy="2536678"/>
            </a:xfrm>
          </p:grpSpPr>
          <p:grpSp>
            <p:nvGrpSpPr>
              <p:cNvPr id="5" name="Grupo 90"/>
              <p:cNvGrpSpPr>
                <a:grpSpLocks/>
              </p:cNvGrpSpPr>
              <p:nvPr/>
            </p:nvGrpSpPr>
            <p:grpSpPr bwMode="auto">
              <a:xfrm>
                <a:off x="178783" y="1529243"/>
                <a:ext cx="1862238" cy="2005445"/>
                <a:chOff x="428138" y="1494054"/>
                <a:chExt cx="1483124" cy="1574229"/>
              </a:xfrm>
            </p:grpSpPr>
            <p:pic>
              <p:nvPicPr>
                <p:cNvPr id="10254" name="Imagem 1"/>
                <p:cNvPicPr>
                  <a:picLocks noChangeAspect="1"/>
                </p:cNvPicPr>
                <p:nvPr/>
              </p:nvPicPr>
              <p:blipFill>
                <a:blip r:embed="rId6" cstate="print"/>
                <a:srcRect l="4286" t="27879" r="76492" b="44936"/>
                <a:stretch>
                  <a:fillRect/>
                </a:stretch>
              </p:blipFill>
              <p:spPr bwMode="auto">
                <a:xfrm>
                  <a:off x="428138" y="1494054"/>
                  <a:ext cx="1483124" cy="1574229"/>
                </a:xfrm>
                <a:prstGeom prst="rect">
                  <a:avLst/>
                </a:prstGeom>
                <a:noFill/>
                <a:ln w="9525">
                  <a:noFill/>
                  <a:miter lim="800000"/>
                  <a:headEnd/>
                  <a:tailEnd/>
                </a:ln>
              </p:spPr>
            </p:pic>
            <p:sp>
              <p:nvSpPr>
                <p:cNvPr id="60" name="Text Box 23"/>
                <p:cNvSpPr txBox="1">
                  <a:spLocks noChangeArrowheads="1"/>
                </p:cNvSpPr>
                <p:nvPr/>
              </p:nvSpPr>
              <p:spPr bwMode="auto">
                <a:xfrm>
                  <a:off x="583571" y="1892608"/>
                  <a:ext cx="1250589" cy="922816"/>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a:spAutoFit/>
                </a:bodyPr>
                <a:lstStyle/>
                <a:p>
                  <a:pPr algn="ctr" eaLnBrk="0" hangingPunct="0">
                    <a:lnSpc>
                      <a:spcPct val="80000"/>
                    </a:lnSpc>
                    <a:defRPr/>
                  </a:pPr>
                  <a:r>
                    <a:rPr lang="pt-BR" sz="3200" b="1" dirty="0" smtClean="0">
                      <a:solidFill>
                        <a:srgbClr val="137292"/>
                      </a:solidFill>
                      <a:latin typeface="Century Gothic" pitchFamily="34" charset="0"/>
                      <a:ea typeface="ヒラギノ角ゴ ProN W3" charset="-128"/>
                      <a:cs typeface="Tahoma" pitchFamily="34" charset="0"/>
                      <a:sym typeface="Gill Sans" charset="0"/>
                    </a:rPr>
                    <a:t>3.754</a:t>
                  </a:r>
                  <a:endParaRPr lang="pt-BR" sz="3200" b="1" dirty="0">
                    <a:solidFill>
                      <a:srgbClr val="137292"/>
                    </a:solidFill>
                    <a:latin typeface="Century Gothic" pitchFamily="34" charset="0"/>
                    <a:ea typeface="ヒラギノ角ゴ ProN W3" charset="-128"/>
                    <a:cs typeface="Tahoma" pitchFamily="34" charset="0"/>
                    <a:sym typeface="Gill Sans" charset="0"/>
                  </a:endParaRPr>
                </a:p>
                <a:p>
                  <a:pPr algn="ctr" eaLnBrk="0" hangingPunct="0">
                    <a:lnSpc>
                      <a:spcPct val="80000"/>
                    </a:lnSpc>
                    <a:defRPr/>
                  </a:pPr>
                  <a:r>
                    <a:rPr lang="pt-BR" dirty="0">
                      <a:solidFill>
                        <a:srgbClr val="032936"/>
                      </a:solidFill>
                      <a:latin typeface="Century Gothic" pitchFamily="34" charset="0"/>
                      <a:ea typeface="ヒラギノ角ゴ ProN W3" charset="-128"/>
                      <a:cs typeface="Tahoma" pitchFamily="34" charset="0"/>
                      <a:sym typeface="Gill Sans" charset="0"/>
                    </a:rPr>
                    <a:t>Municípios</a:t>
                  </a:r>
                </a:p>
                <a:p>
                  <a:pPr algn="ctr" eaLnBrk="0" hangingPunct="0">
                    <a:lnSpc>
                      <a:spcPct val="80000"/>
                    </a:lnSpc>
                    <a:defRPr/>
                  </a:pPr>
                  <a:r>
                    <a:rPr lang="pt-BR" dirty="0">
                      <a:solidFill>
                        <a:srgbClr val="032936"/>
                      </a:solidFill>
                      <a:latin typeface="Century Gothic" pitchFamily="34" charset="0"/>
                      <a:ea typeface="ヒラギノ角ゴ ProN W3" charset="-128"/>
                      <a:cs typeface="Tahoma" pitchFamily="34" charset="0"/>
                      <a:sym typeface="Gill Sans" charset="0"/>
                    </a:rPr>
                    <a:t>Atendidos</a:t>
                  </a:r>
                </a:p>
                <a:p>
                  <a:pPr algn="ctr" eaLnBrk="0" hangingPunct="0">
                    <a:lnSpc>
                      <a:spcPct val="80000"/>
                    </a:lnSpc>
                    <a:defRPr/>
                  </a:pPr>
                  <a:endParaRPr lang="pt-BR" sz="2000" dirty="0">
                    <a:solidFill>
                      <a:srgbClr val="032936"/>
                    </a:solidFill>
                    <a:latin typeface="Century Gothic" pitchFamily="34" charset="0"/>
                    <a:ea typeface="ヒラギノ角ゴ ProN W3" charset="-128"/>
                    <a:cs typeface="Tahoma" pitchFamily="34" charset="0"/>
                    <a:sym typeface="Gill Sans" charset="0"/>
                  </a:endParaRPr>
                </a:p>
              </p:txBody>
            </p:sp>
          </p:grpSp>
          <p:sp>
            <p:nvSpPr>
              <p:cNvPr id="10253" name="AutoShape 23"/>
              <p:cNvSpPr>
                <a:spLocks noChangeArrowheads="1"/>
              </p:cNvSpPr>
              <p:nvPr/>
            </p:nvSpPr>
            <p:spPr bwMode="auto">
              <a:xfrm>
                <a:off x="2146030" y="3553986"/>
                <a:ext cx="646682" cy="511935"/>
              </a:xfrm>
              <a:prstGeom prst="roundRect">
                <a:avLst>
                  <a:gd name="adj" fmla="val 16667"/>
                </a:avLst>
              </a:prstGeom>
              <a:noFill/>
              <a:ln w="9525">
                <a:noFill/>
                <a:round/>
                <a:headEnd/>
                <a:tailEnd/>
              </a:ln>
            </p:spPr>
            <p:txBody>
              <a:bodyPr wrap="none" anchor="ctr"/>
              <a:lstStyle/>
              <a:p>
                <a:pPr algn="ctr" eaLnBrk="0" hangingPunct="0"/>
                <a:r>
                  <a:rPr lang="pt-BR" sz="1600" b="1">
                    <a:solidFill>
                      <a:srgbClr val="FFFFFF"/>
                    </a:solidFill>
                    <a:latin typeface="Century Gothic" pitchFamily="34" charset="0"/>
                    <a:cs typeface="Tahoma" pitchFamily="34" charset="0"/>
                  </a:rPr>
                  <a:t>% Pop.</a:t>
                </a:r>
              </a:p>
              <a:p>
                <a:pPr algn="ctr" eaLnBrk="0" hangingPunct="0"/>
                <a:r>
                  <a:rPr lang="pt-BR" sz="1600" b="1">
                    <a:solidFill>
                      <a:srgbClr val="FFFFFF"/>
                    </a:solidFill>
                    <a:latin typeface="Century Gothic" pitchFamily="34" charset="0"/>
                    <a:cs typeface="Tahoma" pitchFamily="34" charset="0"/>
                  </a:rPr>
                  <a:t>Atendida </a:t>
                </a:r>
              </a:p>
            </p:txBody>
          </p:sp>
        </p:grpSp>
      </p:grpSp>
      <p:grpSp>
        <p:nvGrpSpPr>
          <p:cNvPr id="46" name="Grupo 45"/>
          <p:cNvGrpSpPr/>
          <p:nvPr/>
        </p:nvGrpSpPr>
        <p:grpSpPr>
          <a:xfrm>
            <a:off x="4054296" y="2132856"/>
            <a:ext cx="949752" cy="2016224"/>
            <a:chOff x="4054296" y="2132856"/>
            <a:chExt cx="949752" cy="2016224"/>
          </a:xfrm>
        </p:grpSpPr>
        <p:cxnSp>
          <p:nvCxnSpPr>
            <p:cNvPr id="40" name="Conector reto 39"/>
            <p:cNvCxnSpPr/>
            <p:nvPr/>
          </p:nvCxnSpPr>
          <p:spPr>
            <a:xfrm rot="5400000">
              <a:off x="3059832" y="3140968"/>
              <a:ext cx="20162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rot="5400000">
              <a:off x="3995936" y="3140968"/>
              <a:ext cx="20162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rot="10800000" flipV="1">
              <a:off x="4054296" y="2146504"/>
              <a:ext cx="927720" cy="83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43" name="Imagem 1"/>
          <p:cNvPicPr>
            <a:picLocks noChangeAspect="1"/>
          </p:cNvPicPr>
          <p:nvPr/>
        </p:nvPicPr>
        <p:blipFill>
          <a:blip r:embed="rId6" cstate="print"/>
          <a:srcRect l="4286" t="27879" r="76492" b="44936"/>
          <a:stretch>
            <a:fillRect/>
          </a:stretch>
        </p:blipFill>
        <p:spPr bwMode="auto">
          <a:xfrm>
            <a:off x="35496" y="3068960"/>
            <a:ext cx="1861971" cy="2005633"/>
          </a:xfrm>
          <a:prstGeom prst="rect">
            <a:avLst/>
          </a:prstGeom>
          <a:noFill/>
          <a:ln w="9525">
            <a:noFill/>
            <a:miter lim="800000"/>
            <a:headEnd/>
            <a:tailEnd/>
          </a:ln>
        </p:spPr>
      </p:pic>
      <p:sp>
        <p:nvSpPr>
          <p:cNvPr id="44" name="Text Box 23"/>
          <p:cNvSpPr txBox="1">
            <a:spLocks noChangeArrowheads="1"/>
          </p:cNvSpPr>
          <p:nvPr/>
        </p:nvSpPr>
        <p:spPr bwMode="auto">
          <a:xfrm>
            <a:off x="255422" y="3566143"/>
            <a:ext cx="1570037" cy="1175706"/>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a:spAutoFit/>
          </a:bodyPr>
          <a:lstStyle/>
          <a:p>
            <a:pPr algn="ctr" eaLnBrk="0" hangingPunct="0">
              <a:lnSpc>
                <a:spcPct val="80000"/>
              </a:lnSpc>
              <a:defRPr/>
            </a:pPr>
            <a:r>
              <a:rPr lang="pt-BR" sz="3200" b="1" dirty="0" smtClean="0">
                <a:solidFill>
                  <a:srgbClr val="137292"/>
                </a:solidFill>
                <a:latin typeface="Century Gothic" pitchFamily="34" charset="0"/>
                <a:ea typeface="ヒラギノ角ゴ ProN W3" charset="-128"/>
                <a:cs typeface="Tahoma" pitchFamily="34" charset="0"/>
                <a:sym typeface="Gill Sans" charset="0"/>
              </a:rPr>
              <a:t>3.131</a:t>
            </a:r>
          </a:p>
          <a:p>
            <a:pPr algn="ctr" eaLnBrk="0" hangingPunct="0">
              <a:lnSpc>
                <a:spcPct val="80000"/>
              </a:lnSpc>
              <a:defRPr/>
            </a:pPr>
            <a:r>
              <a:rPr lang="pt-BR" dirty="0" smtClean="0">
                <a:solidFill>
                  <a:srgbClr val="032936"/>
                </a:solidFill>
                <a:latin typeface="Century Gothic" pitchFamily="34" charset="0"/>
                <a:ea typeface="ヒラギノ角ゴ ProN W3" charset="-128"/>
                <a:cs typeface="Tahoma" pitchFamily="34" charset="0"/>
                <a:sym typeface="Gill Sans" charset="0"/>
              </a:rPr>
              <a:t>Banda Larga 3G</a:t>
            </a:r>
            <a:endParaRPr lang="pt-BR" dirty="0" smtClean="0">
              <a:solidFill>
                <a:srgbClr val="032936"/>
              </a:solidFill>
              <a:latin typeface="Century Gothic" pitchFamily="34" charset="0"/>
              <a:ea typeface="ヒラギノ角ゴ ProN W3" charset="-128"/>
              <a:cs typeface="Tahoma" pitchFamily="34" charset="0"/>
              <a:sym typeface="Gill Sans" charset="0"/>
            </a:endParaRPr>
          </a:p>
          <a:p>
            <a:pPr algn="ctr" eaLnBrk="0" hangingPunct="0">
              <a:lnSpc>
                <a:spcPct val="80000"/>
              </a:lnSpc>
              <a:defRPr/>
            </a:pPr>
            <a:endParaRPr lang="pt-BR" sz="2000" dirty="0">
              <a:solidFill>
                <a:srgbClr val="032936"/>
              </a:solidFill>
              <a:latin typeface="Century Gothic" pitchFamily="34" charset="0"/>
              <a:ea typeface="ヒラギノ角ゴ ProN W3" charset="-128"/>
              <a:cs typeface="Tahoma" pitchFamily="34" charset="0"/>
              <a:sym typeface="Gill Sans"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Retângulo 9"/>
          <p:cNvSpPr/>
          <p:nvPr/>
        </p:nvSpPr>
        <p:spPr>
          <a:xfrm>
            <a:off x="6300788" y="0"/>
            <a:ext cx="2843212"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endParaRPr>
          </a:p>
        </p:txBody>
      </p:sp>
      <p:sp>
        <p:nvSpPr>
          <p:cNvPr id="24" name="Retângulo 23"/>
          <p:cNvSpPr/>
          <p:nvPr/>
        </p:nvSpPr>
        <p:spPr>
          <a:xfrm rot="5400000">
            <a:off x="4211637" y="-3978274"/>
            <a:ext cx="720725" cy="9144000"/>
          </a:xfrm>
          <a:prstGeom prst="rect">
            <a:avLst/>
          </a:prstGeom>
          <a:solidFill>
            <a:srgbClr val="03293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endParaRPr>
          </a:p>
        </p:txBody>
      </p:sp>
      <p:sp>
        <p:nvSpPr>
          <p:cNvPr id="12293" name="Text Box 2"/>
          <p:cNvSpPr txBox="1">
            <a:spLocks noChangeArrowheads="1"/>
          </p:cNvSpPr>
          <p:nvPr/>
        </p:nvSpPr>
        <p:spPr bwMode="auto">
          <a:xfrm>
            <a:off x="323850" y="188913"/>
            <a:ext cx="7777163" cy="830262"/>
          </a:xfrm>
          <a:prstGeom prst="rect">
            <a:avLst/>
          </a:prstGeom>
          <a:noFill/>
          <a:ln w="9525">
            <a:noFill/>
            <a:miter lim="800000"/>
            <a:headEnd/>
            <a:tailEnd/>
          </a:ln>
        </p:spPr>
        <p:txBody>
          <a:bodyPr>
            <a:spAutoFit/>
          </a:bodyPr>
          <a:lstStyle/>
          <a:p>
            <a:pPr eaLnBrk="0" hangingPunct="0"/>
            <a:r>
              <a:rPr lang="pt-BR" sz="4000" b="1" u="none">
                <a:solidFill>
                  <a:schemeClr val="bg1"/>
                </a:solidFill>
                <a:latin typeface="Century Gothic" pitchFamily="34" charset="0"/>
                <a:cs typeface="Tahoma" pitchFamily="34" charset="0"/>
              </a:rPr>
              <a:t>Compromisso </a:t>
            </a:r>
            <a:r>
              <a:rPr lang="pt-BR" sz="4800" b="1" i="1" u="none">
                <a:solidFill>
                  <a:schemeClr val="bg1"/>
                </a:solidFill>
                <a:latin typeface="Century Gothic" pitchFamily="34" charset="0"/>
                <a:cs typeface="Tahoma" pitchFamily="34" charset="0"/>
              </a:rPr>
              <a:t>Backbone</a:t>
            </a:r>
          </a:p>
        </p:txBody>
      </p:sp>
      <p:pic>
        <p:nvPicPr>
          <p:cNvPr id="16409" name="Imagem 12" descr="Template.png"/>
          <p:cNvPicPr>
            <a:picLocks noChangeAspect="1"/>
          </p:cNvPicPr>
          <p:nvPr/>
        </p:nvPicPr>
        <p:blipFill>
          <a:blip r:embed="rId4" cstate="print"/>
          <a:srcRect l="80711" t="88849"/>
          <a:stretch>
            <a:fillRect/>
          </a:stretch>
        </p:blipFill>
        <p:spPr bwMode="auto">
          <a:xfrm>
            <a:off x="7380288" y="6092825"/>
            <a:ext cx="1763712" cy="765175"/>
          </a:xfrm>
          <a:prstGeom prst="rect">
            <a:avLst/>
          </a:prstGeom>
          <a:noFill/>
          <a:ln w="9525">
            <a:noFill/>
            <a:miter lim="800000"/>
            <a:headEnd/>
            <a:tailEnd/>
          </a:ln>
        </p:spPr>
      </p:pic>
      <p:pic>
        <p:nvPicPr>
          <p:cNvPr id="12295" name="Picture 7" descr="H:\Criacao\Clientes\Vivo\10349_Audiência Câmara\PNG\S12_Chico.png"/>
          <p:cNvPicPr>
            <a:picLocks noChangeAspect="1" noChangeArrowheads="1"/>
          </p:cNvPicPr>
          <p:nvPr/>
        </p:nvPicPr>
        <p:blipFill>
          <a:blip r:embed="rId5" cstate="print"/>
          <a:srcRect l="40149" t="9552" r="1974" b="11642"/>
          <a:stretch>
            <a:fillRect/>
          </a:stretch>
        </p:blipFill>
        <p:spPr bwMode="auto">
          <a:xfrm>
            <a:off x="3851275" y="1052513"/>
            <a:ext cx="5292725" cy="5405437"/>
          </a:xfrm>
          <a:prstGeom prst="rect">
            <a:avLst/>
          </a:prstGeom>
          <a:noFill/>
          <a:ln w="9525">
            <a:noFill/>
            <a:miter lim="800000"/>
            <a:headEnd/>
            <a:tailEnd/>
          </a:ln>
        </p:spPr>
      </p:pic>
      <p:sp>
        <p:nvSpPr>
          <p:cNvPr id="26" name="Rectangle 8"/>
          <p:cNvSpPr>
            <a:spLocks/>
          </p:cNvSpPr>
          <p:nvPr/>
        </p:nvSpPr>
        <p:spPr bwMode="auto">
          <a:xfrm>
            <a:off x="-180528" y="1971997"/>
            <a:ext cx="395724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r">
              <a:spcAft>
                <a:spcPts val="1800"/>
              </a:spcAft>
              <a:buClr>
                <a:schemeClr val="accent1">
                  <a:lumMod val="50000"/>
                  <a:lumOff val="50000"/>
                </a:schemeClr>
              </a:buClr>
              <a:buSzPct val="116000"/>
            </a:pPr>
            <a:r>
              <a:rPr lang="pt-BR" sz="2800" b="1" u="none" dirty="0" smtClean="0">
                <a:solidFill>
                  <a:srgbClr val="137292"/>
                </a:solidFill>
                <a:latin typeface="Calibri" pitchFamily="34" charset="0"/>
                <a:sym typeface="Telefonica Headline Light" pitchFamily="2" charset="0"/>
              </a:rPr>
              <a:t>Duplicação </a:t>
            </a:r>
            <a:r>
              <a:rPr lang="pt-BR" sz="2800" b="1" u="none" dirty="0">
                <a:solidFill>
                  <a:srgbClr val="137292"/>
                </a:solidFill>
                <a:latin typeface="Calibri" pitchFamily="34" charset="0"/>
                <a:sym typeface="Telefonica Headline Light" pitchFamily="2" charset="0"/>
              </a:rPr>
              <a:t>do </a:t>
            </a:r>
            <a:r>
              <a:rPr lang="pt-BR" sz="2800" b="1" u="none" dirty="0" err="1">
                <a:solidFill>
                  <a:srgbClr val="137292"/>
                </a:solidFill>
                <a:latin typeface="Calibri" pitchFamily="34" charset="0"/>
                <a:sym typeface="Telefonica Headline Light" pitchFamily="2" charset="0"/>
              </a:rPr>
              <a:t>backbone</a:t>
            </a:r>
            <a:r>
              <a:rPr lang="pt-BR" sz="2800" b="1" u="none" dirty="0">
                <a:solidFill>
                  <a:srgbClr val="137292"/>
                </a:solidFill>
                <a:latin typeface="Calibri" pitchFamily="34" charset="0"/>
                <a:sym typeface="Telefonica Headline Light" pitchFamily="2" charset="0"/>
              </a:rPr>
              <a:t> nacional de </a:t>
            </a:r>
            <a:r>
              <a:rPr lang="pt-BR" sz="2800" b="1" u="none" dirty="0" smtClean="0">
                <a:solidFill>
                  <a:srgbClr val="137292"/>
                </a:solidFill>
                <a:latin typeface="Calibri" pitchFamily="34" charset="0"/>
                <a:sym typeface="Telefonica Headline Light" pitchFamily="2" charset="0"/>
              </a:rPr>
              <a:t>fibra ótica:</a:t>
            </a:r>
            <a:endParaRPr lang="pt-BR" sz="2800" b="1" u="none" dirty="0">
              <a:solidFill>
                <a:srgbClr val="137292"/>
              </a:solidFill>
              <a:latin typeface="Calibri" pitchFamily="34" charset="0"/>
              <a:sym typeface="Telefonica Headline Light" pitchFamily="2" charset="0"/>
            </a:endParaRPr>
          </a:p>
        </p:txBody>
      </p:sp>
      <p:pic>
        <p:nvPicPr>
          <p:cNvPr id="39" name="Imagem 38" descr="Rel_BBN_20130304.png"/>
          <p:cNvPicPr>
            <a:picLocks noChangeAspect="1"/>
          </p:cNvPicPr>
          <p:nvPr/>
        </p:nvPicPr>
        <p:blipFill>
          <a:blip r:embed="rId6" cstate="print"/>
          <a:stretch>
            <a:fillRect/>
          </a:stretch>
        </p:blipFill>
        <p:spPr>
          <a:xfrm>
            <a:off x="4481912" y="1706920"/>
            <a:ext cx="4662088" cy="4248472"/>
          </a:xfrm>
          <a:prstGeom prst="rect">
            <a:avLst/>
          </a:prstGeom>
          <a:ln>
            <a:noFill/>
          </a:ln>
          <a:effectLst>
            <a:softEdge rad="112500"/>
          </a:effectLst>
        </p:spPr>
      </p:pic>
      <p:grpSp>
        <p:nvGrpSpPr>
          <p:cNvPr id="40" name="Grupo 39"/>
          <p:cNvGrpSpPr/>
          <p:nvPr/>
        </p:nvGrpSpPr>
        <p:grpSpPr>
          <a:xfrm>
            <a:off x="118939" y="3068960"/>
            <a:ext cx="3675062" cy="3534087"/>
            <a:chOff x="118939" y="3971156"/>
            <a:chExt cx="3675062" cy="2631891"/>
          </a:xfrm>
        </p:grpSpPr>
        <p:pic>
          <p:nvPicPr>
            <p:cNvPr id="28" name="Picture 6" descr="H:\Criacao\Clientes\Vivo\10349_Audiência Câmara\PNG\S16_Ju-0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l="66246" t="67412" r="24088" b="10258"/>
            <a:stretch>
              <a:fillRect/>
            </a:stretch>
          </p:blipFill>
          <p:spPr bwMode="auto">
            <a:xfrm>
              <a:off x="1271464" y="5018906"/>
              <a:ext cx="1360487"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Retângulo de cantos arredondados 28"/>
            <p:cNvSpPr/>
            <p:nvPr/>
          </p:nvSpPr>
          <p:spPr bwMode="auto">
            <a:xfrm>
              <a:off x="1429036" y="6171725"/>
              <a:ext cx="1080824" cy="425220"/>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latin typeface="Calibri" pitchFamily="34" charset="0"/>
                </a:rPr>
                <a:t>Em</a:t>
              </a:r>
            </a:p>
            <a:p>
              <a:pPr algn="ctr">
                <a:defRPr/>
              </a:pPr>
              <a:r>
                <a:rPr lang="pt-BR" sz="1400" b="1" u="none" dirty="0">
                  <a:solidFill>
                    <a:srgbClr val="123E51"/>
                  </a:solidFill>
                  <a:latin typeface="Calibri" pitchFamily="34" charset="0"/>
                </a:rPr>
                <a:t>ativação</a:t>
              </a:r>
            </a:p>
          </p:txBody>
        </p:sp>
        <p:sp>
          <p:nvSpPr>
            <p:cNvPr id="30" name="CaixaDeTexto 104"/>
            <p:cNvSpPr txBox="1">
              <a:spLocks noChangeArrowheads="1"/>
            </p:cNvSpPr>
            <p:nvPr/>
          </p:nvSpPr>
          <p:spPr bwMode="auto">
            <a:xfrm>
              <a:off x="1388939" y="5083993"/>
              <a:ext cx="12160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endParaRPr lang="pt-BR" sz="1600" b="1" u="none">
                <a:solidFill>
                  <a:srgbClr val="FFFFFF"/>
                </a:solidFill>
                <a:latin typeface="Calibri" pitchFamily="34" charset="0"/>
              </a:endParaRPr>
            </a:p>
          </p:txBody>
        </p:sp>
        <p:sp>
          <p:nvSpPr>
            <p:cNvPr id="31" name="Retângulo de cantos arredondados 30"/>
            <p:cNvSpPr/>
            <p:nvPr/>
          </p:nvSpPr>
          <p:spPr bwMode="auto">
            <a:xfrm>
              <a:off x="263242" y="6177993"/>
              <a:ext cx="1080749" cy="425054"/>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latin typeface="Calibri" pitchFamily="34" charset="0"/>
                </a:rPr>
                <a:t>Em</a:t>
              </a:r>
            </a:p>
            <a:p>
              <a:pPr algn="ctr">
                <a:defRPr/>
              </a:pPr>
              <a:r>
                <a:rPr lang="pt-BR" sz="1400" b="1" u="none" dirty="0">
                  <a:solidFill>
                    <a:srgbClr val="123E51"/>
                  </a:solidFill>
                  <a:latin typeface="Calibri" pitchFamily="34" charset="0"/>
                </a:rPr>
                <a:t>operação</a:t>
              </a:r>
            </a:p>
          </p:txBody>
        </p:sp>
        <p:pic>
          <p:nvPicPr>
            <p:cNvPr id="32" name="Picture 6" descr="H:\Criacao\Clientes\Vivo\10349_Audiência Câmara\PNG\S16_Ju-0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l="66246" t="67412" r="24088" b="10258"/>
            <a:stretch>
              <a:fillRect/>
            </a:stretch>
          </p:blipFill>
          <p:spPr bwMode="auto">
            <a:xfrm>
              <a:off x="118939" y="5250681"/>
              <a:ext cx="1360487"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CaixaDeTexto 104"/>
            <p:cNvSpPr txBox="1">
              <a:spLocks noChangeArrowheads="1"/>
            </p:cNvSpPr>
            <p:nvPr/>
          </p:nvSpPr>
          <p:spPr bwMode="auto">
            <a:xfrm>
              <a:off x="258639" y="5322118"/>
              <a:ext cx="108108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1600" b="1" u="none">
                  <a:solidFill>
                    <a:srgbClr val="FFFFFF"/>
                  </a:solidFill>
                  <a:latin typeface="Calibri" pitchFamily="34" charset="0"/>
                </a:rPr>
                <a:t>.</a:t>
              </a:r>
            </a:p>
          </p:txBody>
        </p:sp>
        <p:pic>
          <p:nvPicPr>
            <p:cNvPr id="34" name="Picture 6" descr="H:\Criacao\Clientes\Vivo\10349_Audiência Câmara\PNG\S16_Ju-0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l="79581" t="50468" r="10422" b="10257"/>
            <a:stretch>
              <a:fillRect/>
            </a:stretch>
          </p:blipFill>
          <p:spPr bwMode="auto">
            <a:xfrm>
              <a:off x="2435101" y="3971156"/>
              <a:ext cx="1358900" cy="221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Retângulo de cantos arredondados 34"/>
            <p:cNvSpPr/>
            <p:nvPr/>
          </p:nvSpPr>
          <p:spPr bwMode="auto">
            <a:xfrm>
              <a:off x="2589043" y="6177348"/>
              <a:ext cx="1079488" cy="425153"/>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latin typeface="Calibri" pitchFamily="34" charset="0"/>
                </a:rPr>
                <a:t>Total 2014</a:t>
              </a:r>
            </a:p>
          </p:txBody>
        </p:sp>
        <p:sp>
          <p:nvSpPr>
            <p:cNvPr id="36" name="CaixaDeTexto 1"/>
            <p:cNvSpPr txBox="1">
              <a:spLocks noChangeArrowheads="1"/>
            </p:cNvSpPr>
            <p:nvPr/>
          </p:nvSpPr>
          <p:spPr bwMode="auto">
            <a:xfrm>
              <a:off x="368176" y="5377681"/>
              <a:ext cx="8985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2000" b="1" u="none">
                  <a:solidFill>
                    <a:schemeClr val="bg1"/>
                  </a:solidFill>
                  <a:latin typeface="Calibri" pitchFamily="34" charset="0"/>
                </a:rPr>
                <a:t>21.118</a:t>
              </a:r>
            </a:p>
            <a:p>
              <a:pPr algn="ctr" eaLnBrk="1" hangingPunct="1"/>
              <a:r>
                <a:rPr lang="pt-BR" sz="2000" b="1" u="none">
                  <a:solidFill>
                    <a:schemeClr val="bg1"/>
                  </a:solidFill>
                  <a:latin typeface="Calibri" pitchFamily="34" charset="0"/>
                </a:rPr>
                <a:t>km</a:t>
              </a:r>
            </a:p>
          </p:txBody>
        </p:sp>
        <p:sp>
          <p:nvSpPr>
            <p:cNvPr id="37" name="CaixaDeTexto 42"/>
            <p:cNvSpPr txBox="1">
              <a:spLocks noChangeArrowheads="1"/>
            </p:cNvSpPr>
            <p:nvPr/>
          </p:nvSpPr>
          <p:spPr bwMode="auto">
            <a:xfrm>
              <a:off x="1528639" y="5222106"/>
              <a:ext cx="901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2000" b="1" u="none">
                  <a:solidFill>
                    <a:schemeClr val="bg1"/>
                  </a:solidFill>
                  <a:latin typeface="Calibri" pitchFamily="34" charset="0"/>
                </a:rPr>
                <a:t>22.445</a:t>
              </a:r>
            </a:p>
            <a:p>
              <a:pPr algn="ctr" eaLnBrk="1" hangingPunct="1"/>
              <a:r>
                <a:rPr lang="pt-BR" sz="2000" b="1" u="none">
                  <a:solidFill>
                    <a:schemeClr val="bg1"/>
                  </a:solidFill>
                  <a:latin typeface="Calibri" pitchFamily="34" charset="0"/>
                </a:rPr>
                <a:t>km</a:t>
              </a:r>
            </a:p>
          </p:txBody>
        </p:sp>
        <p:sp>
          <p:nvSpPr>
            <p:cNvPr id="38" name="CaixaDeTexto 43"/>
            <p:cNvSpPr txBox="1">
              <a:spLocks noChangeArrowheads="1"/>
            </p:cNvSpPr>
            <p:nvPr/>
          </p:nvSpPr>
          <p:spPr bwMode="auto">
            <a:xfrm>
              <a:off x="2673226" y="4125143"/>
              <a:ext cx="901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2000" b="1" u="none">
                  <a:solidFill>
                    <a:schemeClr val="bg1"/>
                  </a:solidFill>
                  <a:latin typeface="Calibri" pitchFamily="34" charset="0"/>
                </a:rPr>
                <a:t>43.563</a:t>
              </a:r>
            </a:p>
            <a:p>
              <a:pPr algn="ctr" eaLnBrk="1" hangingPunct="1"/>
              <a:r>
                <a:rPr lang="pt-BR" sz="2000" b="1" u="none">
                  <a:solidFill>
                    <a:schemeClr val="bg1"/>
                  </a:solidFill>
                  <a:latin typeface="Calibri" pitchFamily="34" charset="0"/>
                </a:rPr>
                <a:t>km</a:t>
              </a:r>
            </a:p>
          </p:txBody>
        </p:sp>
      </p:grpSp>
      <p:pic>
        <p:nvPicPr>
          <p:cNvPr id="12296" name="Picture 8" descr="H:\Criacao\Clientes\Vivo\10349_Audiência Câmara\PNG\S12_Chico_1.png"/>
          <p:cNvPicPr>
            <a:picLocks noChangeAspect="1" noChangeArrowheads="1"/>
          </p:cNvPicPr>
          <p:nvPr/>
        </p:nvPicPr>
        <p:blipFill>
          <a:blip r:embed="rId8" cstate="print"/>
          <a:srcRect l="25731" t="42567" r="30476" b="-105"/>
          <a:stretch>
            <a:fillRect/>
          </a:stretch>
        </p:blipFill>
        <p:spPr bwMode="auto">
          <a:xfrm>
            <a:off x="3563888" y="4201293"/>
            <a:ext cx="3382962" cy="3332163"/>
          </a:xfrm>
          <a:prstGeom prst="rect">
            <a:avLst/>
          </a:prstGeom>
          <a:noFill/>
          <a:ln w="9525">
            <a:noFill/>
            <a:miter lim="800000"/>
            <a:headEnd/>
            <a:tailEnd/>
          </a:ln>
        </p:spPr>
      </p:pic>
      <p:sp>
        <p:nvSpPr>
          <p:cNvPr id="12290" name="CaixaDeTexto 167"/>
          <p:cNvSpPr txBox="1">
            <a:spLocks noChangeArrowheads="1"/>
          </p:cNvSpPr>
          <p:nvPr/>
        </p:nvSpPr>
        <p:spPr bwMode="auto">
          <a:xfrm>
            <a:off x="3831903" y="4853756"/>
            <a:ext cx="2881312" cy="2032000"/>
          </a:xfrm>
          <a:prstGeom prst="rect">
            <a:avLst/>
          </a:prstGeom>
          <a:noFill/>
          <a:ln w="9525">
            <a:noFill/>
            <a:miter lim="800000"/>
            <a:headEnd/>
            <a:tailEnd/>
          </a:ln>
        </p:spPr>
        <p:txBody>
          <a:bodyPr>
            <a:spAutoFit/>
          </a:bodyPr>
          <a:lstStyle/>
          <a:p>
            <a:pPr algn="ctr">
              <a:lnSpc>
                <a:spcPct val="90000"/>
              </a:lnSpc>
            </a:pPr>
            <a:r>
              <a:rPr lang="pt-BR" sz="1800" u="none" dirty="0">
                <a:solidFill>
                  <a:srgbClr val="032936"/>
                </a:solidFill>
                <a:latin typeface="Century Gothic" pitchFamily="34" charset="0"/>
                <a:ea typeface="Tahoma" pitchFamily="34" charset="0"/>
                <a:cs typeface="Calibri" pitchFamily="34" charset="0"/>
              </a:rPr>
              <a:t>Um dos maiores desafios para a </a:t>
            </a:r>
            <a:r>
              <a:rPr lang="pt-BR" sz="2000" b="1" u="none" dirty="0">
                <a:solidFill>
                  <a:srgbClr val="032936"/>
                </a:solidFill>
                <a:latin typeface="Century Gothic" pitchFamily="34" charset="0"/>
                <a:ea typeface="Tahoma" pitchFamily="34" charset="0"/>
                <a:cs typeface="Calibri" pitchFamily="34" charset="0"/>
              </a:rPr>
              <a:t>expansão da banda </a:t>
            </a:r>
            <a:r>
              <a:rPr lang="pt-BR" sz="1800" u="none" dirty="0">
                <a:solidFill>
                  <a:srgbClr val="032936"/>
                </a:solidFill>
                <a:latin typeface="Century Gothic" pitchFamily="34" charset="0"/>
                <a:ea typeface="Tahoma" pitchFamily="34" charset="0"/>
                <a:cs typeface="Calibri" pitchFamily="34" charset="0"/>
              </a:rPr>
              <a:t>larga móvel passa pela construção do </a:t>
            </a:r>
            <a:r>
              <a:rPr lang="pt-BR" sz="2400" b="1" i="1" u="none" dirty="0" err="1">
                <a:solidFill>
                  <a:srgbClr val="032936"/>
                </a:solidFill>
                <a:latin typeface="Century Gothic" pitchFamily="34" charset="0"/>
                <a:ea typeface="Tahoma" pitchFamily="34" charset="0"/>
                <a:cs typeface="Calibri" pitchFamily="34" charset="0"/>
              </a:rPr>
              <a:t>backbone</a:t>
            </a:r>
            <a:r>
              <a:rPr lang="pt-BR" sz="2400" b="1" u="none" dirty="0">
                <a:solidFill>
                  <a:srgbClr val="032936"/>
                </a:solidFill>
                <a:latin typeface="Century Gothic" pitchFamily="34" charset="0"/>
                <a:ea typeface="Tahoma" pitchFamily="34" charset="0"/>
                <a:cs typeface="Calibri" pitchFamily="34" charset="0"/>
              </a:rPr>
              <a:t> de transmissão</a:t>
            </a:r>
            <a:endParaRPr lang="pt-BR" sz="1800" u="none" dirty="0">
              <a:solidFill>
                <a:srgbClr val="032936"/>
              </a:solidFill>
              <a:latin typeface="Century Gothic" pitchFamily="34" charset="0"/>
              <a:ea typeface="Tahoma"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8" decel="50000" fill="hold" grpId="0" nodeType="afterEffect">
                                  <p:stCondLst>
                                    <p:cond delay="0"/>
                                  </p:stCondLst>
                                  <p:childTnLst>
                                    <p:set>
                                      <p:cBhvr>
                                        <p:cTn id="10" dur="1" fill="hold">
                                          <p:stCondLst>
                                            <p:cond delay="0"/>
                                          </p:stCondLst>
                                        </p:cTn>
                                        <p:tgtEl>
                                          <p:spTgt spid="12293"/>
                                        </p:tgtEl>
                                        <p:attrNameLst>
                                          <p:attrName>style.visibility</p:attrName>
                                        </p:attrNameLst>
                                      </p:cBhvr>
                                      <p:to>
                                        <p:strVal val="visible"/>
                                      </p:to>
                                    </p:set>
                                    <p:anim calcmode="lin" valueType="num">
                                      <p:cBhvr additive="base">
                                        <p:cTn id="11" dur="500" fill="hold"/>
                                        <p:tgtEl>
                                          <p:spTgt spid="12293"/>
                                        </p:tgtEl>
                                        <p:attrNameLst>
                                          <p:attrName>ppt_x</p:attrName>
                                        </p:attrNameLst>
                                      </p:cBhvr>
                                      <p:tavLst>
                                        <p:tav tm="0">
                                          <p:val>
                                            <p:strVal val="0-#ppt_w/2"/>
                                          </p:val>
                                        </p:tav>
                                        <p:tav tm="100000">
                                          <p:val>
                                            <p:strVal val="#ppt_x"/>
                                          </p:val>
                                        </p:tav>
                                      </p:tavLst>
                                    </p:anim>
                                    <p:anim calcmode="lin" valueType="num">
                                      <p:cBhvr additive="base">
                                        <p:cTn id="12" dur="500" fill="hold"/>
                                        <p:tgtEl>
                                          <p:spTgt spid="1229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2" decel="50000" fill="hold" nodeType="after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500" fill="hold"/>
                                        <p:tgtEl>
                                          <p:spTgt spid="12295"/>
                                        </p:tgtEl>
                                        <p:attrNameLst>
                                          <p:attrName>ppt_x</p:attrName>
                                        </p:attrNameLst>
                                      </p:cBhvr>
                                      <p:tavLst>
                                        <p:tav tm="0">
                                          <p:val>
                                            <p:strVal val="1+#ppt_w/2"/>
                                          </p:val>
                                        </p:tav>
                                        <p:tav tm="100000">
                                          <p:val>
                                            <p:strVal val="#ppt_x"/>
                                          </p:val>
                                        </p:tav>
                                      </p:tavLst>
                                    </p:anim>
                                    <p:anim calcmode="lin" valueType="num">
                                      <p:cBhvr additive="base">
                                        <p:cTn id="20" dur="500" fill="hold"/>
                                        <p:tgtEl>
                                          <p:spTgt spid="1229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 calcmode="lin" valueType="num">
                                      <p:cBhvr>
                                        <p:cTn id="24" dur="500" fill="hold"/>
                                        <p:tgtEl>
                                          <p:spTgt spid="12296"/>
                                        </p:tgtEl>
                                        <p:attrNameLst>
                                          <p:attrName>ppt_w</p:attrName>
                                        </p:attrNameLst>
                                      </p:cBhvr>
                                      <p:tavLst>
                                        <p:tav tm="0">
                                          <p:val>
                                            <p:fltVal val="0"/>
                                          </p:val>
                                        </p:tav>
                                        <p:tav tm="100000">
                                          <p:val>
                                            <p:strVal val="#ppt_w"/>
                                          </p:val>
                                        </p:tav>
                                      </p:tavLst>
                                    </p:anim>
                                    <p:anim calcmode="lin" valueType="num">
                                      <p:cBhvr>
                                        <p:cTn id="25" dur="500" fill="hold"/>
                                        <p:tgtEl>
                                          <p:spTgt spid="12296"/>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290"/>
                                        </p:tgtEl>
                                        <p:attrNameLst>
                                          <p:attrName>style.visibility</p:attrName>
                                        </p:attrNameLst>
                                      </p:cBhvr>
                                      <p:to>
                                        <p:strVal val="visible"/>
                                      </p:to>
                                    </p:set>
                                    <p:animEffect transition="in" filter="fade">
                                      <p:cBhvr>
                                        <p:cTn id="2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12293" grpId="0"/>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tângulo 23"/>
          <p:cNvSpPr/>
          <p:nvPr/>
        </p:nvSpPr>
        <p:spPr>
          <a:xfrm>
            <a:off x="-4679" y="326778"/>
            <a:ext cx="8560347" cy="1232147"/>
          </a:xfrm>
          <a:prstGeom prst="rect">
            <a:avLst/>
          </a:prstGeom>
          <a:solidFill>
            <a:schemeClr val="accent1">
              <a:lumMod val="90000"/>
              <a:lumOff val="10000"/>
              <a:alpha val="99000"/>
            </a:schemeClr>
          </a:solidFill>
          <a:ln>
            <a:noFill/>
          </a:ln>
          <a:effectLst>
            <a:outerShdw blurRad="50800" dist="889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u="none" dirty="0">
              <a:solidFill>
                <a:prstClr val="white"/>
              </a:solidFill>
              <a:latin typeface="Calibri" pitchFamily="34" charset="0"/>
              <a:sym typeface="Gill Sans" pitchFamily="34" charset="0"/>
            </a:endParaRPr>
          </a:p>
        </p:txBody>
      </p:sp>
      <p:sp>
        <p:nvSpPr>
          <p:cNvPr id="4" name="Retângulo 3"/>
          <p:cNvSpPr/>
          <p:nvPr/>
        </p:nvSpPr>
        <p:spPr>
          <a:xfrm rot="5400000">
            <a:off x="2843213" y="-275133"/>
            <a:ext cx="3460750" cy="9140825"/>
          </a:xfrm>
          <a:prstGeom prst="rect">
            <a:avLst/>
          </a:prstGeom>
          <a:solidFill>
            <a:schemeClr val="accent1">
              <a:lumMod val="50000"/>
              <a:lumOff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dirty="0">
              <a:solidFill>
                <a:prstClr val="white"/>
              </a:solidFill>
              <a:latin typeface="Calibri" pitchFamily="34" charset="0"/>
              <a:sym typeface="Gill Sans" pitchFamily="34" charset="0"/>
            </a:endParaRPr>
          </a:p>
        </p:txBody>
      </p:sp>
      <p:pic>
        <p:nvPicPr>
          <p:cNvPr id="18" name="Picture 6" descr="H:\Criacao\Clientes\Vivo\10349_Audiência Câmara\PNG\S16_Ju-0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l="63838" t="89743" r="8759" b="6737"/>
          <a:stretch>
            <a:fillRect/>
          </a:stretch>
        </p:blipFill>
        <p:spPr bwMode="auto">
          <a:xfrm>
            <a:off x="6444208" y="5311998"/>
            <a:ext cx="25050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6" descr="H:\Criacao\Clientes\Vivo\10349_Audiência Câmara\PNG\S16_Ju-0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l="66246" t="67412" r="24088" b="10258"/>
          <a:stretch>
            <a:fillRect/>
          </a:stretch>
        </p:blipFill>
        <p:spPr bwMode="auto">
          <a:xfrm>
            <a:off x="6687095" y="3780060"/>
            <a:ext cx="884238" cy="153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6" descr="H:\Criacao\Clientes\Vivo\10349_Audiência Câmara\PNG\S16_Ju-0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l="79581" t="50468" r="10422" b="10257"/>
          <a:stretch>
            <a:fillRect/>
          </a:stretch>
        </p:blipFill>
        <p:spPr bwMode="auto">
          <a:xfrm>
            <a:off x="7834858" y="2618010"/>
            <a:ext cx="914400" cy="269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aixaDeTexto 14"/>
          <p:cNvSpPr txBox="1">
            <a:spLocks noChangeArrowheads="1"/>
          </p:cNvSpPr>
          <p:nvPr/>
        </p:nvSpPr>
        <p:spPr bwMode="auto">
          <a:xfrm>
            <a:off x="6618833" y="5353273"/>
            <a:ext cx="10890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1400" b="1" u="none" dirty="0">
                <a:solidFill>
                  <a:srgbClr val="137292"/>
                </a:solidFill>
                <a:latin typeface="Calibri" pitchFamily="34" charset="0"/>
              </a:rPr>
              <a:t>2007-2010</a:t>
            </a:r>
          </a:p>
        </p:txBody>
      </p:sp>
      <p:sp>
        <p:nvSpPr>
          <p:cNvPr id="22" name="CaixaDeTexto 21"/>
          <p:cNvSpPr txBox="1">
            <a:spLocks noChangeArrowheads="1"/>
          </p:cNvSpPr>
          <p:nvPr/>
        </p:nvSpPr>
        <p:spPr bwMode="auto">
          <a:xfrm>
            <a:off x="7788820" y="5353273"/>
            <a:ext cx="10890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1400" b="1" u="none" dirty="0">
                <a:solidFill>
                  <a:srgbClr val="137292"/>
                </a:solidFill>
                <a:latin typeface="Calibri" pitchFamily="34" charset="0"/>
              </a:rPr>
              <a:t>2011-2014</a:t>
            </a:r>
          </a:p>
        </p:txBody>
      </p:sp>
      <p:sp>
        <p:nvSpPr>
          <p:cNvPr id="5145" name="CaixaDeTexto 15"/>
          <p:cNvSpPr txBox="1">
            <a:spLocks noChangeArrowheads="1"/>
          </p:cNvSpPr>
          <p:nvPr/>
        </p:nvSpPr>
        <p:spPr bwMode="auto">
          <a:xfrm>
            <a:off x="6606963" y="2876743"/>
            <a:ext cx="98937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eaLnBrk="1" hangingPunct="1"/>
            <a:r>
              <a:rPr lang="pt-BR" sz="3600" b="1" u="none" dirty="0" smtClean="0">
                <a:solidFill>
                  <a:srgbClr val="137292"/>
                </a:solidFill>
                <a:latin typeface="Calibri" pitchFamily="34" charset="0"/>
              </a:rPr>
              <a:t>52%</a:t>
            </a:r>
          </a:p>
        </p:txBody>
      </p:sp>
      <p:sp>
        <p:nvSpPr>
          <p:cNvPr id="25" name="CaixaDeTexto 24"/>
          <p:cNvSpPr txBox="1">
            <a:spLocks noChangeArrowheads="1"/>
          </p:cNvSpPr>
          <p:nvPr/>
        </p:nvSpPr>
        <p:spPr bwMode="auto">
          <a:xfrm>
            <a:off x="35496" y="5445224"/>
            <a:ext cx="8712968" cy="131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eaLnBrk="1" hangingPunct="1">
              <a:spcBef>
                <a:spcPct val="20000"/>
              </a:spcBef>
              <a:buFont typeface="Arial" pitchFamily="34" charset="0"/>
              <a:buNone/>
            </a:pPr>
            <a:r>
              <a:rPr lang="pt-BR" altLang="ja-JP" sz="3600" b="1" u="none" dirty="0" smtClean="0">
                <a:solidFill>
                  <a:srgbClr val="137292"/>
                </a:solidFill>
                <a:latin typeface="Calibri" pitchFamily="34" charset="0"/>
                <a:sym typeface="Arial" pitchFamily="34" charset="0"/>
              </a:rPr>
              <a:t>R$ 24,3 bilhões </a:t>
            </a:r>
            <a:r>
              <a:rPr lang="pt-BR" altLang="ja-JP" sz="3600" u="none" dirty="0" smtClean="0">
                <a:solidFill>
                  <a:srgbClr val="032936"/>
                </a:solidFill>
                <a:latin typeface="Calibri" pitchFamily="34" charset="0"/>
                <a:sym typeface="Arial" pitchFamily="34" charset="0"/>
              </a:rPr>
              <a:t> </a:t>
            </a:r>
            <a:r>
              <a:rPr lang="pt-BR" altLang="ja-JP" sz="3600" u="none" dirty="0">
                <a:solidFill>
                  <a:srgbClr val="032936"/>
                </a:solidFill>
                <a:latin typeface="Calibri" pitchFamily="34" charset="0"/>
                <a:sym typeface="Arial" pitchFamily="34" charset="0"/>
              </a:rPr>
              <a:t>quadriênio </a:t>
            </a:r>
            <a:endParaRPr lang="pt-BR" altLang="ja-JP" sz="3600" u="none" dirty="0" smtClean="0">
              <a:solidFill>
                <a:srgbClr val="032936"/>
              </a:solidFill>
              <a:latin typeface="Calibri" pitchFamily="34" charset="0"/>
              <a:sym typeface="Arial" pitchFamily="34" charset="0"/>
            </a:endParaRPr>
          </a:p>
          <a:p>
            <a:pPr eaLnBrk="1" hangingPunct="1">
              <a:spcBef>
                <a:spcPct val="20000"/>
              </a:spcBef>
              <a:buFont typeface="Arial" pitchFamily="34" charset="0"/>
              <a:buNone/>
            </a:pPr>
            <a:r>
              <a:rPr lang="pt-BR" altLang="ja-JP" sz="3600" b="1" u="none" dirty="0" smtClean="0">
                <a:solidFill>
                  <a:srgbClr val="137292"/>
                </a:solidFill>
                <a:latin typeface="Calibri" pitchFamily="34" charset="0"/>
                <a:sym typeface="Arial" pitchFamily="34" charset="0"/>
              </a:rPr>
              <a:t>(2011-2014)</a:t>
            </a:r>
            <a:endParaRPr lang="pt-BR" altLang="ja-JP" sz="3600" b="1" u="none" dirty="0">
              <a:solidFill>
                <a:srgbClr val="137292"/>
              </a:solidFill>
              <a:latin typeface="Calibri" pitchFamily="34" charset="0"/>
              <a:sym typeface="Arial" pitchFamily="34" charset="0"/>
            </a:endParaRPr>
          </a:p>
        </p:txBody>
      </p:sp>
      <p:pic>
        <p:nvPicPr>
          <p:cNvPr id="36868" name="Picture 4" descr="H:\Criacao\Clientes\Vivo\10349_Audiência Câmara\PNG\S16_Ju-03.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l="70175" t="54868" r="21231" b="31148"/>
          <a:stretch>
            <a:fillRect/>
          </a:stretch>
        </p:blipFill>
        <p:spPr bwMode="auto">
          <a:xfrm>
            <a:off x="7087145" y="2894235"/>
            <a:ext cx="81915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aixaDeTexto 12"/>
          <p:cNvSpPr txBox="1"/>
          <p:nvPr/>
        </p:nvSpPr>
        <p:spPr>
          <a:xfrm>
            <a:off x="35496" y="433343"/>
            <a:ext cx="8158141" cy="646331"/>
          </a:xfrm>
          <a:prstGeom prst="rect">
            <a:avLst/>
          </a:prstGeom>
          <a:noFill/>
        </p:spPr>
        <p:txBody>
          <a:bodyPr wrap="square">
            <a:spAutoFit/>
          </a:bodyPr>
          <a:lstStyle/>
          <a:p>
            <a:pPr>
              <a:defRPr/>
            </a:pPr>
            <a:r>
              <a:rPr lang="pt-BR" sz="3600" b="1" u="none" dirty="0" smtClean="0">
                <a:solidFill>
                  <a:schemeClr val="bg1"/>
                </a:solidFill>
                <a:latin typeface="Calibri" pitchFamily="34" charset="0"/>
                <a:cs typeface="+mn-cs"/>
                <a:sym typeface="Gill Sans" pitchFamily="34" charset="0"/>
              </a:rPr>
              <a:t>Grande compromisso com Investimento</a:t>
            </a:r>
            <a:endParaRPr lang="pt-BR" sz="3600" u="none" dirty="0">
              <a:solidFill>
                <a:schemeClr val="bg1"/>
              </a:solidFill>
              <a:latin typeface="Calibri" pitchFamily="34" charset="0"/>
              <a:cs typeface="+mn-cs"/>
              <a:sym typeface="Gill Sans" pitchFamily="34" charset="0"/>
            </a:endParaRPr>
          </a:p>
        </p:txBody>
      </p:sp>
      <p:pic>
        <p:nvPicPr>
          <p:cNvPr id="21" name="Imagem 20"/>
          <p:cNvPicPr>
            <a:picLocks noChangeAspect="1"/>
          </p:cNvPicPr>
          <p:nvPr/>
        </p:nvPicPr>
        <p:blipFill rotWithShape="1">
          <a:blip r:embed="rId8" cstate="print">
            <a:extLst>
              <a:ext uri="{28A0092B-C50C-407E-A947-70E740481C1C}">
                <a14:useLocalDpi xmlns:a14="http://schemas.microsoft.com/office/drawing/2010/main" xmlns="" val="0"/>
              </a:ext>
            </a:extLst>
          </a:blip>
          <a:srcRect b="43670"/>
          <a:stretch/>
        </p:blipFill>
        <p:spPr>
          <a:xfrm>
            <a:off x="7512050" y="6458290"/>
            <a:ext cx="1516445" cy="399710"/>
          </a:xfrm>
          <a:prstGeom prst="rect">
            <a:avLst/>
          </a:prstGeom>
        </p:spPr>
      </p:pic>
      <p:sp>
        <p:nvSpPr>
          <p:cNvPr id="17" name="CaixaDeTexto 16"/>
          <p:cNvSpPr txBox="1"/>
          <p:nvPr/>
        </p:nvSpPr>
        <p:spPr>
          <a:xfrm>
            <a:off x="6725167" y="4007432"/>
            <a:ext cx="864096" cy="369332"/>
          </a:xfrm>
          <a:prstGeom prst="rect">
            <a:avLst/>
          </a:prstGeom>
          <a:noFill/>
        </p:spPr>
        <p:txBody>
          <a:bodyPr wrap="square" rtlCol="0">
            <a:spAutoFit/>
          </a:bodyPr>
          <a:lstStyle/>
          <a:p>
            <a:endParaRPr lang="pt-BR" dirty="0">
              <a:solidFill>
                <a:schemeClr val="bg1"/>
              </a:solidFill>
            </a:endParaRPr>
          </a:p>
        </p:txBody>
      </p:sp>
      <p:grpSp>
        <p:nvGrpSpPr>
          <p:cNvPr id="47" name="Grupo 46"/>
          <p:cNvGrpSpPr/>
          <p:nvPr/>
        </p:nvGrpSpPr>
        <p:grpSpPr>
          <a:xfrm rot="439025">
            <a:off x="1142630" y="1424113"/>
            <a:ext cx="3830036" cy="4061428"/>
            <a:chOff x="676460" y="1746389"/>
            <a:chExt cx="5260977" cy="5008785"/>
          </a:xfrm>
          <a:scene3d>
            <a:camera prst="orthographicFront">
              <a:rot lat="1200000" lon="0" rev="0"/>
            </a:camera>
            <a:lightRig rig="threePt" dir="t"/>
          </a:scene3d>
        </p:grpSpPr>
        <p:pic>
          <p:nvPicPr>
            <p:cNvPr id="36" name="Imagem 35"/>
            <p:cNvPicPr>
              <a:picLocks noChangeAspect="1"/>
            </p:cNvPicPr>
            <p:nvPr/>
          </p:nvPicPr>
          <p:blipFill rotWithShape="1">
            <a:blip r:embed="rId9" cstate="print">
              <a:extLst>
                <a:ext uri="{28A0092B-C50C-407E-A947-70E740481C1C}">
                  <a14:useLocalDpi xmlns:a14="http://schemas.microsoft.com/office/drawing/2010/main" xmlns="" val="0"/>
                </a:ext>
              </a:extLst>
            </a:blip>
            <a:srcRect l="33982" t="21153" r="33276" b="20420"/>
            <a:stretch/>
          </p:blipFill>
          <p:spPr>
            <a:xfrm rot="2764725">
              <a:off x="1491530" y="2466517"/>
              <a:ext cx="3831773" cy="3846287"/>
            </a:xfrm>
            <a:prstGeom prst="rect">
              <a:avLst/>
            </a:prstGeom>
          </p:spPr>
        </p:pic>
        <p:grpSp>
          <p:nvGrpSpPr>
            <p:cNvPr id="38" name="Grupo 37"/>
            <p:cNvGrpSpPr/>
            <p:nvPr/>
          </p:nvGrpSpPr>
          <p:grpSpPr>
            <a:xfrm>
              <a:off x="676460" y="3778613"/>
              <a:ext cx="2148115" cy="2148114"/>
              <a:chOff x="3018970" y="2032000"/>
              <a:chExt cx="2148115" cy="2148114"/>
            </a:xfrm>
          </p:grpSpPr>
          <p:pic>
            <p:nvPicPr>
              <p:cNvPr id="39" name="Picture 8" descr="Z:\Criação\Jobs 2013\Brasil\Telefonica\_Apresentações CC_Relações Publicas\Futurecom_Valente\PNG\S9_Ana_6.pn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5797" t="30852" r="55848" b="36516"/>
              <a:stretch/>
            </p:blipFill>
            <p:spPr bwMode="auto">
              <a:xfrm>
                <a:off x="3018970" y="2032000"/>
                <a:ext cx="2148115" cy="2148114"/>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Rectangle 8"/>
              <p:cNvSpPr>
                <a:spLocks/>
              </p:cNvSpPr>
              <p:nvPr>
                <p:custDataLst>
                  <p:tags r:id="rId3"/>
                </p:custDataLst>
              </p:nvPr>
            </p:nvSpPr>
            <p:spPr bwMode="auto">
              <a:xfrm rot="21160975">
                <a:off x="3111286" y="2841665"/>
                <a:ext cx="1958620" cy="535379"/>
              </a:xfrm>
              <a:prstGeom prst="rect">
                <a:avLst/>
              </a:prstGeom>
              <a:noFill/>
              <a:ln w="9525">
                <a:noFill/>
                <a:miter lim="800000"/>
                <a:headEnd/>
                <a:tailEnd/>
              </a:ln>
            </p:spPr>
            <p:txBody>
              <a:bodyPr wrap="square" lIns="59512" tIns="59512" rIns="56232" bIns="59512">
                <a:spAutoFit/>
              </a:bodyPr>
              <a:lstStyle/>
              <a:p>
                <a:pPr algn="ctr">
                  <a:lnSpc>
                    <a:spcPct val="85000"/>
                  </a:lnSpc>
                  <a:spcBef>
                    <a:spcPts val="0"/>
                  </a:spcBef>
                  <a:defRPr/>
                </a:pPr>
                <a:r>
                  <a:rPr lang="pt-PT" sz="2400" b="1" u="none" kern="0" dirty="0" smtClean="0">
                    <a:solidFill>
                      <a:srgbClr val="003344"/>
                    </a:solidFill>
                    <a:latin typeface="Calibri" pitchFamily="34" charset="0"/>
                    <a:ea typeface="MS PGothic" pitchFamily="34" charset="-128"/>
                    <a:cs typeface="Calibri" pitchFamily="34" charset="0"/>
                    <a:sym typeface="Telefonica Headline Light" pitchFamily="2" charset="0"/>
                  </a:rPr>
                  <a:t>Cobertura</a:t>
                </a:r>
                <a:endParaRPr lang="pt-PT" sz="2400" b="1" u="none" kern="0" dirty="0">
                  <a:solidFill>
                    <a:srgbClr val="003344"/>
                  </a:solidFill>
                  <a:latin typeface="Calibri" pitchFamily="34" charset="0"/>
                  <a:ea typeface="MS PGothic" pitchFamily="34" charset="-128"/>
                  <a:cs typeface="Calibri" pitchFamily="34" charset="0"/>
                  <a:sym typeface="Telefonica Headline Light" pitchFamily="2" charset="0"/>
                </a:endParaRPr>
              </a:p>
            </p:txBody>
          </p:sp>
        </p:grpSp>
        <p:grpSp>
          <p:nvGrpSpPr>
            <p:cNvPr id="41" name="Grupo 40"/>
            <p:cNvGrpSpPr/>
            <p:nvPr/>
          </p:nvGrpSpPr>
          <p:grpSpPr>
            <a:xfrm>
              <a:off x="3832864" y="4621574"/>
              <a:ext cx="2104573" cy="2133600"/>
              <a:chOff x="6255656" y="3106056"/>
              <a:chExt cx="2104573" cy="2133599"/>
            </a:xfrm>
          </p:grpSpPr>
          <p:pic>
            <p:nvPicPr>
              <p:cNvPr id="42" name="Picture 10" descr="Z:\Criação\Jobs 2013\Brasil\Telefonica\_Apresentações CC_Relações Publicas\Futurecom_Valente\PNG\S9_Ana_6.pn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53453" t="47168" r="28564" b="20421"/>
              <a:stretch/>
            </p:blipFill>
            <p:spPr bwMode="auto">
              <a:xfrm>
                <a:off x="6255656" y="3106056"/>
                <a:ext cx="2104573" cy="2133599"/>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8"/>
              <p:cNvSpPr>
                <a:spLocks/>
              </p:cNvSpPr>
              <p:nvPr>
                <p:custDataLst>
                  <p:tags r:id="rId2"/>
                </p:custDataLst>
              </p:nvPr>
            </p:nvSpPr>
            <p:spPr bwMode="auto">
              <a:xfrm rot="21160975">
                <a:off x="6478701" y="3913731"/>
                <a:ext cx="1661887" cy="599905"/>
              </a:xfrm>
              <a:prstGeom prst="rect">
                <a:avLst/>
              </a:prstGeom>
              <a:noFill/>
              <a:ln w="9525">
                <a:noFill/>
                <a:miter lim="800000"/>
                <a:headEnd/>
                <a:tailEnd/>
              </a:ln>
            </p:spPr>
            <p:txBody>
              <a:bodyPr wrap="square" lIns="59512" tIns="59512" rIns="56232" bIns="59512">
                <a:spAutoFit/>
              </a:bodyPr>
              <a:lstStyle/>
              <a:p>
                <a:pPr algn="ctr">
                  <a:lnSpc>
                    <a:spcPct val="85000"/>
                  </a:lnSpc>
                  <a:spcBef>
                    <a:spcPts val="0"/>
                  </a:spcBef>
                  <a:defRPr/>
                </a:pPr>
                <a:r>
                  <a:rPr lang="pt-PT" sz="2800" b="1" u="none" kern="0" dirty="0" smtClean="0">
                    <a:solidFill>
                      <a:srgbClr val="003344"/>
                    </a:solidFill>
                    <a:latin typeface="Calibri" pitchFamily="34" charset="0"/>
                    <a:ea typeface="MS PGothic" pitchFamily="34" charset="-128"/>
                    <a:cs typeface="Calibri" pitchFamily="34" charset="0"/>
                    <a:sym typeface="Telefonica Headline Light" pitchFamily="2" charset="0"/>
                  </a:rPr>
                  <a:t>Fibra</a:t>
                </a:r>
                <a:endParaRPr lang="pt-PT" sz="2800" u="none" kern="0" dirty="0">
                  <a:solidFill>
                    <a:srgbClr val="003344"/>
                  </a:solidFill>
                  <a:latin typeface="Calibri" pitchFamily="34" charset="0"/>
                  <a:ea typeface="MS PGothic" pitchFamily="34" charset="-128"/>
                  <a:cs typeface="Calibri" pitchFamily="34" charset="0"/>
                  <a:sym typeface="Telefonica Headline Light" pitchFamily="2" charset="0"/>
                </a:endParaRPr>
              </a:p>
            </p:txBody>
          </p:sp>
        </p:grpSp>
        <p:grpSp>
          <p:nvGrpSpPr>
            <p:cNvPr id="44" name="Grupo 43"/>
            <p:cNvGrpSpPr/>
            <p:nvPr/>
          </p:nvGrpSpPr>
          <p:grpSpPr>
            <a:xfrm>
              <a:off x="3055541" y="1746389"/>
              <a:ext cx="2104573" cy="2061029"/>
              <a:chOff x="5556295" y="242540"/>
              <a:chExt cx="2104573" cy="2061028"/>
            </a:xfrm>
          </p:grpSpPr>
          <p:pic>
            <p:nvPicPr>
              <p:cNvPr id="45" name="Picture 9" descr="Z:\Criação\Jobs 2013\Brasil\Telefonica\_Apresentações CC_Relações Publicas\Futurecom_Valente\PNG\S9_Ana_6.pn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47500" t="3954" r="34517" b="64738"/>
              <a:stretch/>
            </p:blipFill>
            <p:spPr bwMode="auto">
              <a:xfrm>
                <a:off x="5556295" y="242540"/>
                <a:ext cx="2104573" cy="2061028"/>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Rectangle 8"/>
              <p:cNvSpPr>
                <a:spLocks/>
              </p:cNvSpPr>
              <p:nvPr>
                <p:custDataLst>
                  <p:tags r:id="rId1"/>
                </p:custDataLst>
              </p:nvPr>
            </p:nvSpPr>
            <p:spPr bwMode="auto">
              <a:xfrm rot="21160975">
                <a:off x="5581769" y="994368"/>
                <a:ext cx="2036000" cy="535379"/>
              </a:xfrm>
              <a:prstGeom prst="rect">
                <a:avLst/>
              </a:prstGeom>
              <a:noFill/>
              <a:ln w="9525">
                <a:noFill/>
                <a:miter lim="800000"/>
                <a:headEnd/>
                <a:tailEnd/>
              </a:ln>
            </p:spPr>
            <p:txBody>
              <a:bodyPr wrap="square" lIns="59512" tIns="59512" rIns="56232" bIns="59512">
                <a:spAutoFit/>
              </a:bodyPr>
              <a:lstStyle/>
              <a:p>
                <a:pPr algn="ctr">
                  <a:lnSpc>
                    <a:spcPct val="85000"/>
                  </a:lnSpc>
                  <a:spcBef>
                    <a:spcPts val="0"/>
                  </a:spcBef>
                  <a:defRPr/>
                </a:pPr>
                <a:r>
                  <a:rPr lang="pt-PT" sz="2400" b="1" u="none" kern="0" dirty="0" smtClean="0">
                    <a:solidFill>
                      <a:srgbClr val="003344"/>
                    </a:solidFill>
                    <a:latin typeface="Calibri" pitchFamily="34" charset="0"/>
                    <a:ea typeface="MS PGothic" pitchFamily="34" charset="-128"/>
                    <a:cs typeface="Calibri" pitchFamily="34" charset="0"/>
                    <a:sym typeface="Telefonica Headline Light" pitchFamily="2" charset="0"/>
                  </a:rPr>
                  <a:t>Qualidade</a:t>
                </a:r>
                <a:endParaRPr lang="pt-PT" sz="2400" b="1" u="none" kern="0" dirty="0">
                  <a:solidFill>
                    <a:srgbClr val="003344"/>
                  </a:solidFill>
                  <a:latin typeface="Calibri" pitchFamily="34" charset="0"/>
                  <a:ea typeface="MS PGothic" pitchFamily="34" charset="-128"/>
                  <a:cs typeface="Calibri" pitchFamily="34" charset="0"/>
                  <a:sym typeface="Telefonica Headline Light" pitchFamily="2" charset="0"/>
                </a:endParaRPr>
              </a:p>
            </p:txBody>
          </p:sp>
        </p:grpSp>
      </p:grpSp>
      <p:sp>
        <p:nvSpPr>
          <p:cNvPr id="48" name="CaixaDeTexto 47"/>
          <p:cNvSpPr txBox="1"/>
          <p:nvPr/>
        </p:nvSpPr>
        <p:spPr>
          <a:xfrm>
            <a:off x="6718592" y="4924054"/>
            <a:ext cx="1008112" cy="338554"/>
          </a:xfrm>
          <a:prstGeom prst="rect">
            <a:avLst/>
          </a:prstGeom>
          <a:noFill/>
        </p:spPr>
        <p:txBody>
          <a:bodyPr wrap="square" rtlCol="0">
            <a:spAutoFit/>
          </a:bodyPr>
          <a:lstStyle/>
          <a:p>
            <a:r>
              <a:rPr lang="pt-BR" altLang="ja-JP" sz="1600" b="1" dirty="0" smtClean="0">
                <a:solidFill>
                  <a:schemeClr val="bg1"/>
                </a:solidFill>
                <a:latin typeface="Calibri" pitchFamily="34" charset="0"/>
                <a:sym typeface="Arial" pitchFamily="34" charset="0"/>
              </a:rPr>
              <a:t>R$ 16 bi</a:t>
            </a:r>
            <a:endParaRPr lang="pt-BR" sz="1600" dirty="0">
              <a:solidFill>
                <a:schemeClr val="bg1"/>
              </a:solidFill>
            </a:endParaRPr>
          </a:p>
        </p:txBody>
      </p:sp>
    </p:spTree>
    <p:extLst>
      <p:ext uri="{BB962C8B-B14F-4D97-AF65-F5344CB8AC3E}">
        <p14:creationId xmlns:p14="http://schemas.microsoft.com/office/powerpoint/2010/main" xmlns="" val="40616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22" presetClass="entr" presetSubtype="4"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nodeType="afterGroup">
                            <p:stCondLst>
                              <p:cond delay="1750"/>
                            </p:stCondLst>
                            <p:childTnLst>
                              <p:par>
                                <p:cTn id="26" presetID="22" presetClass="entr" presetSubtype="4" fill="hold" nodeType="afterEffect">
                                  <p:stCondLst>
                                    <p:cond delay="0"/>
                                  </p:stCondLst>
                                  <p:childTnLst>
                                    <p:set>
                                      <p:cBhvr>
                                        <p:cTn id="27" dur="1" fill="hold">
                                          <p:stCondLst>
                                            <p:cond delay="0"/>
                                          </p:stCondLst>
                                        </p:cTn>
                                        <p:tgtEl>
                                          <p:spTgt spid="36868"/>
                                        </p:tgtEl>
                                        <p:attrNameLst>
                                          <p:attrName>style.visibility</p:attrName>
                                        </p:attrNameLst>
                                      </p:cBhvr>
                                      <p:to>
                                        <p:strVal val="visible"/>
                                      </p:to>
                                    </p:set>
                                    <p:animEffect transition="in" filter="wipe(down)">
                                      <p:cBhvr>
                                        <p:cTn id="28" dur="500"/>
                                        <p:tgtEl>
                                          <p:spTgt spid="36868"/>
                                        </p:tgtEl>
                                      </p:cBhvr>
                                    </p:animEffect>
                                  </p:childTnLst>
                                </p:cTn>
                              </p:par>
                            </p:childTnLst>
                          </p:cTn>
                        </p:par>
                        <p:par>
                          <p:cTn id="29" fill="hold" nodeType="afterGroup">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22" presetClass="entr" presetSubtype="4"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0"/>
                                          </p:stCondLst>
                                        </p:cTn>
                                        <p:tgtEl>
                                          <p:spTgt spid="5145"/>
                                        </p:tgtEl>
                                        <p:attrNameLst>
                                          <p:attrName>style.visibility</p:attrName>
                                        </p:attrNameLst>
                                      </p:cBhvr>
                                      <p:to>
                                        <p:strVal val="visible"/>
                                      </p:to>
                                    </p:set>
                                  </p:childTnLst>
                                </p:cTn>
                              </p:par>
                              <p:par>
                                <p:cTn id="39" presetID="22" presetClass="entr" presetSubtype="4" fill="hold" grpId="0" nodeType="withEffect" nodePh="1">
                                  <p:stCondLst>
                                    <p:cond delay="0"/>
                                  </p:stCondLst>
                                  <p:endCondLst>
                                    <p:cond evt="begin" delay="0">
                                      <p:tn val="39"/>
                                    </p:cond>
                                  </p:end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down)">
                                      <p:cBhvr>
                                        <p:cTn id="44" dur="500"/>
                                        <p:tgtEl>
                                          <p:spTgt spid="48"/>
                                        </p:tgtEl>
                                      </p:cBhvr>
                                    </p:animEffect>
                                  </p:childTnLst>
                                </p:cTn>
                              </p:par>
                              <p:par>
                                <p:cTn id="45" presetID="3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1000" fill="hold"/>
                                        <p:tgtEl>
                                          <p:spTgt spid="47"/>
                                        </p:tgtEl>
                                        <p:attrNameLst>
                                          <p:attrName>ppt_w</p:attrName>
                                        </p:attrNameLst>
                                      </p:cBhvr>
                                      <p:tavLst>
                                        <p:tav tm="0">
                                          <p:val>
                                            <p:fltVal val="0"/>
                                          </p:val>
                                        </p:tav>
                                        <p:tav tm="100000">
                                          <p:val>
                                            <p:strVal val="#ppt_w"/>
                                          </p:val>
                                        </p:tav>
                                      </p:tavLst>
                                    </p:anim>
                                    <p:anim calcmode="lin" valueType="num">
                                      <p:cBhvr>
                                        <p:cTn id="48" dur="1000" fill="hold"/>
                                        <p:tgtEl>
                                          <p:spTgt spid="47"/>
                                        </p:tgtEl>
                                        <p:attrNameLst>
                                          <p:attrName>ppt_h</p:attrName>
                                        </p:attrNameLst>
                                      </p:cBhvr>
                                      <p:tavLst>
                                        <p:tav tm="0">
                                          <p:val>
                                            <p:fltVal val="0"/>
                                          </p:val>
                                        </p:tav>
                                        <p:tav tm="100000">
                                          <p:val>
                                            <p:strVal val="#ppt_h"/>
                                          </p:val>
                                        </p:tav>
                                      </p:tavLst>
                                    </p:anim>
                                    <p:anim calcmode="lin" valueType="num">
                                      <p:cBhvr>
                                        <p:cTn id="49" dur="1000" fill="hold"/>
                                        <p:tgtEl>
                                          <p:spTgt spid="47"/>
                                        </p:tgtEl>
                                        <p:attrNameLst>
                                          <p:attrName>style.rotation</p:attrName>
                                        </p:attrNameLst>
                                      </p:cBhvr>
                                      <p:tavLst>
                                        <p:tav tm="0">
                                          <p:val>
                                            <p:fltVal val="90"/>
                                          </p:val>
                                        </p:tav>
                                        <p:tav tm="100000">
                                          <p:val>
                                            <p:fltVal val="0"/>
                                          </p:val>
                                        </p:tav>
                                      </p:tavLst>
                                    </p:anim>
                                    <p:animEffect transition="in" filter="fade">
                                      <p:cBhvr>
                                        <p:cTn id="5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22" grpId="0"/>
      <p:bldP spid="5145" grpId="0"/>
      <p:bldP spid="25" grpId="0"/>
      <p:bldP spid="13" grpId="0"/>
      <p:bldP spid="1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tângulo 61"/>
          <p:cNvSpPr/>
          <p:nvPr/>
        </p:nvSpPr>
        <p:spPr>
          <a:xfrm>
            <a:off x="0" y="5010150"/>
            <a:ext cx="9144000" cy="1847850"/>
          </a:xfrm>
          <a:prstGeom prst="rect">
            <a:avLst/>
          </a:prstGeom>
          <a:solidFill>
            <a:srgbClr val="0329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sym typeface="Gill Sans" pitchFamily="34" charset="0"/>
            </a:endParaRPr>
          </a:p>
        </p:txBody>
      </p:sp>
      <p:sp>
        <p:nvSpPr>
          <p:cNvPr id="63" name="Retângulo 62"/>
          <p:cNvSpPr/>
          <p:nvPr/>
        </p:nvSpPr>
        <p:spPr>
          <a:xfrm>
            <a:off x="0" y="0"/>
            <a:ext cx="2873375" cy="6858000"/>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sym typeface="Gill Sans" pitchFamily="34" charset="0"/>
            </a:endParaRPr>
          </a:p>
        </p:txBody>
      </p:sp>
      <p:sp>
        <p:nvSpPr>
          <p:cNvPr id="2053" name="CaixaDeTexto 18"/>
          <p:cNvSpPr txBox="1">
            <a:spLocks noChangeArrowheads="1"/>
          </p:cNvSpPr>
          <p:nvPr/>
        </p:nvSpPr>
        <p:spPr bwMode="auto">
          <a:xfrm>
            <a:off x="-7938" y="179388"/>
            <a:ext cx="9151938" cy="585787"/>
          </a:xfrm>
          <a:prstGeom prst="rect">
            <a:avLst/>
          </a:prstGeom>
          <a:noFill/>
          <a:ln w="9525">
            <a:noFill/>
            <a:miter lim="800000"/>
            <a:headEnd/>
            <a:tailEnd/>
          </a:ln>
        </p:spPr>
        <p:txBody>
          <a:bodyPr>
            <a:spAutoFit/>
          </a:bodyPr>
          <a:lstStyle/>
          <a:p>
            <a:pPr algn="ctr"/>
            <a:r>
              <a:rPr lang="pt-BR" sz="3200" b="1">
                <a:solidFill>
                  <a:srgbClr val="137292"/>
                </a:solidFill>
                <a:latin typeface="Century Gothic" pitchFamily="34" charset="0"/>
              </a:rPr>
              <a:t>Investimentos que se refletem nos resultados</a:t>
            </a:r>
          </a:p>
        </p:txBody>
      </p:sp>
      <p:pic>
        <p:nvPicPr>
          <p:cNvPr id="36874" name="Picture 10" descr="H:\Criacao\Clientes\Vivo\10349_Audiência Câmara\PNG\S8_VITU_1.png"/>
          <p:cNvPicPr>
            <a:picLocks noChangeAspect="1" noChangeArrowheads="1"/>
          </p:cNvPicPr>
          <p:nvPr/>
        </p:nvPicPr>
        <p:blipFill>
          <a:blip r:embed="rId3" cstate="print"/>
          <a:srcRect l="6508" t="17566" r="3810" b="7301"/>
          <a:stretch>
            <a:fillRect/>
          </a:stretch>
        </p:blipFill>
        <p:spPr bwMode="auto">
          <a:xfrm>
            <a:off x="539750" y="765175"/>
            <a:ext cx="8201025" cy="5153025"/>
          </a:xfrm>
          <a:prstGeom prst="rect">
            <a:avLst/>
          </a:prstGeom>
          <a:noFill/>
          <a:ln w="9525">
            <a:noFill/>
            <a:miter lim="800000"/>
            <a:headEnd/>
            <a:tailEnd/>
          </a:ln>
        </p:spPr>
      </p:pic>
      <p:sp>
        <p:nvSpPr>
          <p:cNvPr id="21" name="Retângulo 20"/>
          <p:cNvSpPr>
            <a:spLocks noChangeArrowheads="1"/>
          </p:cNvSpPr>
          <p:nvPr/>
        </p:nvSpPr>
        <p:spPr bwMode="auto">
          <a:xfrm>
            <a:off x="827088" y="981075"/>
            <a:ext cx="7489825" cy="708025"/>
          </a:xfrm>
          <a:prstGeom prst="rect">
            <a:avLst/>
          </a:prstGeom>
          <a:noFill/>
          <a:ln w="9525">
            <a:noFill/>
            <a:miter lim="800000"/>
            <a:headEnd/>
            <a:tailEnd/>
          </a:ln>
        </p:spPr>
        <p:txBody>
          <a:bodyPr>
            <a:spAutoFit/>
          </a:bodyPr>
          <a:lstStyle/>
          <a:p>
            <a:pPr algn="ctr"/>
            <a:r>
              <a:rPr lang="pt-BR" sz="2000" b="1">
                <a:solidFill>
                  <a:srgbClr val="032936"/>
                </a:solidFill>
                <a:latin typeface="Century Gothic" pitchFamily="34" charset="0"/>
              </a:rPr>
              <a:t>Evolução do IDA </a:t>
            </a:r>
            <a:r>
              <a:rPr lang="pt-BR" b="1">
                <a:solidFill>
                  <a:srgbClr val="032936"/>
                </a:solidFill>
                <a:latin typeface="Century Gothic" pitchFamily="34" charset="0"/>
              </a:rPr>
              <a:t>(Índice Desempenho de Atendimento)</a:t>
            </a:r>
          </a:p>
          <a:p>
            <a:pPr algn="ctr"/>
            <a:r>
              <a:rPr lang="pt-BR" sz="2000" b="1">
                <a:solidFill>
                  <a:srgbClr val="032936"/>
                </a:solidFill>
                <a:latin typeface="Century Gothic" pitchFamily="34" charset="0"/>
              </a:rPr>
              <a:t>das principais operadoras</a:t>
            </a:r>
          </a:p>
        </p:txBody>
      </p:sp>
      <p:pic>
        <p:nvPicPr>
          <p:cNvPr id="2056" name="Picture 9" descr="H:\Criacao\Clientes\Vivo\10349_Audiência Câmara\PNG\Template.png"/>
          <p:cNvPicPr>
            <a:picLocks noChangeAspect="1" noChangeArrowheads="1"/>
          </p:cNvPicPr>
          <p:nvPr/>
        </p:nvPicPr>
        <p:blipFill>
          <a:blip r:embed="rId4" cstate="print"/>
          <a:srcRect l="81500" t="90948"/>
          <a:stretch>
            <a:fillRect/>
          </a:stretch>
        </p:blipFill>
        <p:spPr bwMode="auto">
          <a:xfrm>
            <a:off x="7451725" y="6237288"/>
            <a:ext cx="1692275" cy="620712"/>
          </a:xfrm>
          <a:prstGeom prst="rect">
            <a:avLst/>
          </a:prstGeom>
          <a:noFill/>
          <a:ln w="9525">
            <a:noFill/>
            <a:miter lim="800000"/>
            <a:headEnd/>
            <a:tailEnd/>
          </a:ln>
        </p:spPr>
      </p:pic>
      <p:sp>
        <p:nvSpPr>
          <p:cNvPr id="14" name="Elipse 13"/>
          <p:cNvSpPr/>
          <p:nvPr/>
        </p:nvSpPr>
        <p:spPr>
          <a:xfrm>
            <a:off x="7019925" y="1916113"/>
            <a:ext cx="215900" cy="21590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397" name="CaixaDeTexto 14"/>
          <p:cNvSpPr txBox="1">
            <a:spLocks noChangeArrowheads="1"/>
          </p:cNvSpPr>
          <p:nvPr/>
        </p:nvSpPr>
        <p:spPr bwMode="auto">
          <a:xfrm>
            <a:off x="7380288" y="1844675"/>
            <a:ext cx="720725" cy="369888"/>
          </a:xfrm>
          <a:prstGeom prst="rect">
            <a:avLst/>
          </a:prstGeom>
          <a:noFill/>
          <a:ln w="9525">
            <a:noFill/>
            <a:miter lim="800000"/>
            <a:headEnd/>
            <a:tailEnd/>
          </a:ln>
        </p:spPr>
        <p:txBody>
          <a:bodyPr>
            <a:spAutoFit/>
          </a:bodyPr>
          <a:lstStyle/>
          <a:p>
            <a:pPr>
              <a:defRPr/>
            </a:pPr>
            <a:r>
              <a:rPr lang="pt-BR" b="1" dirty="0">
                <a:solidFill>
                  <a:schemeClr val="accent1">
                    <a:lumMod val="60000"/>
                    <a:lumOff val="40000"/>
                  </a:schemeClr>
                </a:solidFill>
              </a:rPr>
              <a:t>Vivo</a:t>
            </a:r>
          </a:p>
        </p:txBody>
      </p:sp>
      <p:graphicFrame>
        <p:nvGraphicFramePr>
          <p:cNvPr id="2" name="Objeto 1"/>
          <p:cNvGraphicFramePr>
            <a:graphicFrameLocks/>
          </p:cNvGraphicFramePr>
          <p:nvPr/>
        </p:nvGraphicFramePr>
        <p:xfrm>
          <a:off x="1116013" y="2276475"/>
          <a:ext cx="7140575" cy="3024188"/>
        </p:xfrm>
        <a:graphic>
          <a:graphicData uri="http://schemas.openxmlformats.org/presentationml/2006/ole">
            <p:oleObj spid="_x0000_s269396" name="Planilha" r:id="rId5" imgW="9725160" imgH="2781396" progId="Excel.Sheet.8">
              <p:embed/>
            </p:oleObj>
          </a:graphicData>
        </a:graphic>
      </p:graphicFrame>
      <p:pic>
        <p:nvPicPr>
          <p:cNvPr id="16" name="Picture 30"/>
          <p:cNvPicPr>
            <a:picLocks noChangeAspect="1" noChangeArrowheads="1"/>
          </p:cNvPicPr>
          <p:nvPr/>
        </p:nvPicPr>
        <p:blipFill>
          <a:blip r:embed="rId6" cstate="print"/>
          <a:srcRect/>
          <a:stretch>
            <a:fillRect/>
          </a:stretch>
        </p:blipFill>
        <p:spPr bwMode="auto">
          <a:xfrm>
            <a:off x="-323850" y="4976813"/>
            <a:ext cx="2489200" cy="2484437"/>
          </a:xfrm>
          <a:prstGeom prst="rect">
            <a:avLst/>
          </a:prstGeom>
          <a:noFill/>
          <a:ln w="9525">
            <a:noFill/>
            <a:miter lim="800000"/>
            <a:headEnd/>
            <a:tailEnd/>
          </a:ln>
        </p:spPr>
      </p:pic>
      <p:grpSp>
        <p:nvGrpSpPr>
          <p:cNvPr id="3" name="Grupo 21"/>
          <p:cNvGrpSpPr>
            <a:grpSpLocks/>
          </p:cNvGrpSpPr>
          <p:nvPr/>
        </p:nvGrpSpPr>
        <p:grpSpPr bwMode="auto">
          <a:xfrm>
            <a:off x="3979863" y="3119438"/>
            <a:ext cx="5175250" cy="3128962"/>
            <a:chOff x="3995936" y="3119182"/>
            <a:chExt cx="5175442" cy="3128448"/>
          </a:xfrm>
        </p:grpSpPr>
        <p:sp>
          <p:nvSpPr>
            <p:cNvPr id="18" name="Losango 17"/>
            <p:cNvSpPr/>
            <p:nvPr/>
          </p:nvSpPr>
          <p:spPr>
            <a:xfrm rot="205678">
              <a:off x="4683491" y="3119182"/>
              <a:ext cx="4487887" cy="2304256"/>
            </a:xfrm>
            <a:prstGeom prst="diamond">
              <a:avLst/>
            </a:prstGeom>
            <a:solidFill>
              <a:schemeClr val="bg1">
                <a:lumMod val="85000"/>
                <a:alpha val="65000"/>
              </a:schemeClr>
            </a:solidFill>
            <a:ln>
              <a:noFill/>
            </a:ln>
            <a:scene3d>
              <a:camera prst="orthographicFront">
                <a:rot lat="1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a:p>
          </p:txBody>
        </p:sp>
        <p:graphicFrame>
          <p:nvGraphicFramePr>
            <p:cNvPr id="12" name="Gráfico 11"/>
            <p:cNvGraphicFramePr/>
            <p:nvPr/>
          </p:nvGraphicFramePr>
          <p:xfrm>
            <a:off x="3995936" y="3871366"/>
            <a:ext cx="5112568" cy="2376264"/>
          </p:xfrm>
          <a:graphic>
            <a:graphicData uri="http://schemas.openxmlformats.org/drawingml/2006/chart">
              <c:chart xmlns:c="http://schemas.openxmlformats.org/drawingml/2006/chart" xmlns:r="http://schemas.openxmlformats.org/officeDocument/2006/relationships" r:id="rId7"/>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fade">
                                      <p:cBhvr>
                                        <p:cTn id="7" dur="500"/>
                                        <p:tgtEl>
                                          <p:spTgt spid="368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397"/>
                                        </p:tgtEl>
                                        <p:attrNameLst>
                                          <p:attrName>style.visibility</p:attrName>
                                        </p:attrNameLst>
                                      </p:cBhvr>
                                      <p:to>
                                        <p:strVal val="visible"/>
                                      </p:to>
                                    </p:set>
                                    <p:animEffect transition="in" filter="wipe(down)">
                                      <p:cBhvr>
                                        <p:cTn id="13" dur="500"/>
                                        <p:tgtEl>
                                          <p:spTgt spid="1639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animBg="1"/>
      <p:bldP spid="1639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I01K2WxtEukma3UgdXt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I01K2WxtEukma3UgdXt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I01K2WxtEukma3UgdXtRA"/>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spDef>
    <a:lnDef>
      <a:spPr bwMode="auto">
        <a:blipFill dpi="0" rotWithShape="0">
          <a:blip xmlns:r="http://schemas.openxmlformats.org/officeDocument/2006/relationships"/>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5690</TotalTime>
  <Words>2369</Words>
  <Application>Microsoft Office PowerPoint</Application>
  <PresentationFormat>Apresentação na tela (4:3)</PresentationFormat>
  <Paragraphs>392</Paragraphs>
  <Slides>33</Slides>
  <Notes>4</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33</vt:i4>
      </vt:variant>
    </vt:vector>
  </HeadingPairs>
  <TitlesOfParts>
    <vt:vector size="36" baseType="lpstr">
      <vt:lpstr>Tema do Office</vt:lpstr>
      <vt:lpstr>Diseño personalizado</vt:lpstr>
      <vt:lpstr>Planilha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A Vivo firmou termo de compromisso para oferta do PNBL no estado de São Paulo</vt:lpstr>
      <vt:lpstr>Apesar de não haver obrigação referente ao PNBL na Região Norte, a Vivo tem oferta equivalente à da oferta do PNBL feita pela Concessionária local</vt:lpstr>
      <vt:lpstr>Em 2009, a SEFAZ firmou o convênio ICMS 38/2009, que permite a desoneração do imposto para provimento de Internet Banda Larga Popular</vt:lpstr>
      <vt:lpstr>Banda larga no Brasil altas taxas de crescimento, principalmente entre as faixas de renda mais baixas</vt:lpstr>
      <vt:lpstr>Banda larga no Brasil altas taxas de crescimento, principalmente entre as faixas de renda mais baixas</vt:lpstr>
      <vt:lpstr>Banda larga no Brasil altas taxas de crescimento, principalmente entre as faixas de renda mais baixas</vt:lpstr>
    </vt:vector>
  </TitlesOfParts>
  <Company>Vivo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A0030828</dc:creator>
  <cp:lastModifiedBy>operne</cp:lastModifiedBy>
  <cp:revision>733</cp:revision>
  <cp:lastPrinted>2013-10-18T19:12:31Z</cp:lastPrinted>
  <dcterms:created xsi:type="dcterms:W3CDTF">2013-03-21T21:05:49Z</dcterms:created>
  <dcterms:modified xsi:type="dcterms:W3CDTF">2013-10-31T10:49:23Z</dcterms:modified>
</cp:coreProperties>
</file>