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8" r:id="rId1"/>
    <p:sldMasterId id="2147483711" r:id="rId2"/>
    <p:sldMasterId id="2147483754" r:id="rId3"/>
  </p:sldMasterIdLst>
  <p:notesMasterIdLst>
    <p:notesMasterId r:id="rId27"/>
  </p:notesMasterIdLst>
  <p:sldIdLst>
    <p:sldId id="423" r:id="rId4"/>
    <p:sldId id="431" r:id="rId5"/>
    <p:sldId id="480" r:id="rId6"/>
    <p:sldId id="527" r:id="rId7"/>
    <p:sldId id="528" r:id="rId8"/>
    <p:sldId id="529" r:id="rId9"/>
    <p:sldId id="534" r:id="rId10"/>
    <p:sldId id="536" r:id="rId11"/>
    <p:sldId id="535" r:id="rId12"/>
    <p:sldId id="533" r:id="rId13"/>
    <p:sldId id="504" r:id="rId14"/>
    <p:sldId id="505" r:id="rId15"/>
    <p:sldId id="523" r:id="rId16"/>
    <p:sldId id="514" r:id="rId17"/>
    <p:sldId id="488" r:id="rId18"/>
    <p:sldId id="516" r:id="rId19"/>
    <p:sldId id="493" r:id="rId20"/>
    <p:sldId id="517" r:id="rId21"/>
    <p:sldId id="520" r:id="rId22"/>
    <p:sldId id="490" r:id="rId23"/>
    <p:sldId id="521" r:id="rId24"/>
    <p:sldId id="522" r:id="rId25"/>
    <p:sldId id="489" r:id="rId26"/>
  </p:sldIdLst>
  <p:sldSz cx="9144000" cy="6858000" type="screen4x3"/>
  <p:notesSz cx="7008813" cy="9294813"/>
  <p:defaultTextStyle>
    <a:defPPr>
      <a:defRPr lang="pt-B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7375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057" autoAdjust="0"/>
    <p:restoredTop sz="94609" autoAdjust="0"/>
  </p:normalViewPr>
  <p:slideViewPr>
    <p:cSldViewPr>
      <p:cViewPr varScale="1">
        <p:scale>
          <a:sx n="87" d="100"/>
          <a:sy n="87" d="100"/>
        </p:scale>
        <p:origin x="1332" y="6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p:cViewPr varScale="1">
        <p:scale>
          <a:sx n="52" d="100"/>
          <a:sy n="52" d="100"/>
        </p:scale>
        <p:origin x="-2664" y="-76"/>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3037152" cy="464741"/>
          </a:xfrm>
          <a:prstGeom prst="rect">
            <a:avLst/>
          </a:prstGeom>
        </p:spPr>
        <p:txBody>
          <a:bodyPr vert="horz" lIns="93159" tIns="46580" rIns="93159" bIns="46580" rtlCol="0"/>
          <a:lstStyle>
            <a:lvl1pPr algn="l">
              <a:defRPr sz="1200"/>
            </a:lvl1pPr>
          </a:lstStyle>
          <a:p>
            <a:endParaRPr lang="pt-BR"/>
          </a:p>
        </p:txBody>
      </p:sp>
      <p:sp>
        <p:nvSpPr>
          <p:cNvPr id="3" name="Espaço Reservado para Data 2"/>
          <p:cNvSpPr>
            <a:spLocks noGrp="1"/>
          </p:cNvSpPr>
          <p:nvPr>
            <p:ph type="dt" idx="1"/>
          </p:nvPr>
        </p:nvSpPr>
        <p:spPr>
          <a:xfrm>
            <a:off x="3970039" y="0"/>
            <a:ext cx="3037152" cy="464741"/>
          </a:xfrm>
          <a:prstGeom prst="rect">
            <a:avLst/>
          </a:prstGeom>
        </p:spPr>
        <p:txBody>
          <a:bodyPr vert="horz" lIns="93159" tIns="46580" rIns="93159" bIns="46580" rtlCol="0"/>
          <a:lstStyle>
            <a:lvl1pPr algn="r">
              <a:defRPr sz="1200"/>
            </a:lvl1pPr>
          </a:lstStyle>
          <a:p>
            <a:fld id="{C090482E-2247-4049-BBEB-8C2589E969F0}" type="datetimeFigureOut">
              <a:rPr lang="pt-BR" smtClean="0"/>
              <a:pPr/>
              <a:t>05/12/2018</a:t>
            </a:fld>
            <a:endParaRPr lang="pt-BR"/>
          </a:p>
        </p:txBody>
      </p:sp>
      <p:sp>
        <p:nvSpPr>
          <p:cNvPr id="4" name="Espaço Reservado para Imagem de Slide 3"/>
          <p:cNvSpPr>
            <a:spLocks noGrp="1" noRot="1" noChangeAspect="1"/>
          </p:cNvSpPr>
          <p:nvPr>
            <p:ph type="sldImg" idx="2"/>
          </p:nvPr>
        </p:nvSpPr>
        <p:spPr>
          <a:xfrm>
            <a:off x="1179513" y="696913"/>
            <a:ext cx="4649787" cy="3486150"/>
          </a:xfrm>
          <a:prstGeom prst="rect">
            <a:avLst/>
          </a:prstGeom>
          <a:noFill/>
          <a:ln w="12700">
            <a:solidFill>
              <a:prstClr val="black"/>
            </a:solidFill>
          </a:ln>
        </p:spPr>
        <p:txBody>
          <a:bodyPr vert="horz" lIns="93159" tIns="46580" rIns="93159" bIns="46580" rtlCol="0" anchor="ctr"/>
          <a:lstStyle/>
          <a:p>
            <a:endParaRPr lang="pt-BR"/>
          </a:p>
        </p:txBody>
      </p:sp>
      <p:sp>
        <p:nvSpPr>
          <p:cNvPr id="5" name="Espaço Reservado para Anotações 4"/>
          <p:cNvSpPr>
            <a:spLocks noGrp="1"/>
          </p:cNvSpPr>
          <p:nvPr>
            <p:ph type="body" sz="quarter" idx="3"/>
          </p:nvPr>
        </p:nvSpPr>
        <p:spPr>
          <a:xfrm>
            <a:off x="700882" y="4415036"/>
            <a:ext cx="5607050" cy="4182666"/>
          </a:xfrm>
          <a:prstGeom prst="rect">
            <a:avLst/>
          </a:prstGeom>
        </p:spPr>
        <p:txBody>
          <a:bodyPr vert="horz" lIns="93159" tIns="46580" rIns="93159" bIns="46580" rtlCol="0">
            <a:normAutofit/>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8828459"/>
            <a:ext cx="3037152" cy="464741"/>
          </a:xfrm>
          <a:prstGeom prst="rect">
            <a:avLst/>
          </a:prstGeom>
        </p:spPr>
        <p:txBody>
          <a:bodyPr vert="horz" lIns="93159" tIns="46580" rIns="93159" bIns="4658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970039" y="8828459"/>
            <a:ext cx="3037152" cy="464741"/>
          </a:xfrm>
          <a:prstGeom prst="rect">
            <a:avLst/>
          </a:prstGeom>
        </p:spPr>
        <p:txBody>
          <a:bodyPr vert="horz" lIns="93159" tIns="46580" rIns="93159" bIns="46580" rtlCol="0" anchor="b"/>
          <a:lstStyle>
            <a:lvl1pPr algn="r">
              <a:defRPr sz="1200"/>
            </a:lvl1pPr>
          </a:lstStyle>
          <a:p>
            <a:fld id="{D1D86E08-F0A0-4B46-BC8A-2AFCE7059F3C}" type="slidenum">
              <a:rPr lang="pt-BR" smtClean="0"/>
              <a:pPr/>
              <a:t>‹nº›</a:t>
            </a:fld>
            <a:endParaRPr lang="pt-BR"/>
          </a:p>
        </p:txBody>
      </p:sp>
    </p:spTree>
    <p:extLst>
      <p:ext uri="{BB962C8B-B14F-4D97-AF65-F5344CB8AC3E}">
        <p14:creationId xmlns:p14="http://schemas.microsoft.com/office/powerpoint/2010/main" val="40083074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D1D86E08-F0A0-4B46-BC8A-2AFCE7059F3C}" type="slidenum">
              <a:rPr lang="pt-BR" smtClean="0"/>
              <a:pPr/>
              <a:t>19</a:t>
            </a:fld>
            <a:endParaRPr lang="pt-BR"/>
          </a:p>
        </p:txBody>
      </p:sp>
    </p:spTree>
    <p:extLst>
      <p:ext uri="{BB962C8B-B14F-4D97-AF65-F5344CB8AC3E}">
        <p14:creationId xmlns:p14="http://schemas.microsoft.com/office/powerpoint/2010/main" val="12419818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estilo do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4563B030-DA19-4CC5-9AB7-504EA89F0DC8}" type="datetimeFigureOut">
              <a:rPr lang="pt-BR" smtClean="0"/>
              <a:pPr/>
              <a:t>05/12/2018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73FD90EE-AA1B-4548-A2D8-3F8BE09AF46E}" type="slidenum">
              <a:rPr lang="pt-BR" smtClean="0"/>
              <a:pPr/>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4563B030-DA19-4CC5-9AB7-504EA89F0DC8}" type="datetimeFigureOut">
              <a:rPr lang="pt-BR" smtClean="0"/>
              <a:pPr/>
              <a:t>05/12/2018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73FD90EE-AA1B-4548-A2D8-3F8BE09AF46E}" type="slidenum">
              <a:rPr lang="pt-BR" smtClean="0"/>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4563B030-DA19-4CC5-9AB7-504EA89F0DC8}" type="datetimeFigureOut">
              <a:rPr lang="pt-BR" smtClean="0"/>
              <a:pPr/>
              <a:t>05/12/2018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73FD90EE-AA1B-4548-A2D8-3F8BE09AF46E}" type="slidenum">
              <a:rPr lang="pt-BR" smtClean="0"/>
              <a:pPr/>
              <a:t>‹nº›</a:t>
            </a:fld>
            <a:endParaRPr lang="pt-B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Layout Personaliza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Data 2"/>
          <p:cNvSpPr>
            <a:spLocks noGrp="1"/>
          </p:cNvSpPr>
          <p:nvPr>
            <p:ph type="dt" sz="half" idx="10"/>
          </p:nvPr>
        </p:nvSpPr>
        <p:spPr/>
        <p:txBody>
          <a:bodyPr/>
          <a:lstStyle/>
          <a:p>
            <a:fld id="{4563B030-DA19-4CC5-9AB7-504EA89F0DC8}" type="datetimeFigureOut">
              <a:rPr lang="pt-BR" smtClean="0"/>
              <a:pPr/>
              <a:t>05/12/2018</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73FD90EE-AA1B-4548-A2D8-3F8BE09AF46E}" type="slidenum">
              <a:rPr lang="pt-BR" smtClean="0"/>
              <a:pPr/>
              <a:t>‹nº›</a:t>
            </a:fld>
            <a:endParaRPr lang="pt-B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DSA">
    <p:spTree>
      <p:nvGrpSpPr>
        <p:cNvPr id="1" name=""/>
        <p:cNvGrpSpPr/>
        <p:nvPr/>
      </p:nvGrpSpPr>
      <p:grpSpPr>
        <a:xfrm>
          <a:off x="0" y="0"/>
          <a:ext cx="0" cy="0"/>
          <a:chOff x="0" y="0"/>
          <a:chExt cx="0" cy="0"/>
        </a:xfrm>
      </p:grpSpPr>
      <p:pic>
        <p:nvPicPr>
          <p:cNvPr id="5" name="Picture 9"/>
          <p:cNvPicPr>
            <a:picLocks noChangeAspect="1" noChangeArrowheads="1"/>
          </p:cNvPicPr>
          <p:nvPr userDrawn="1"/>
        </p:nvPicPr>
        <p:blipFill>
          <a:blip r:embed="rId2" cstate="print"/>
          <a:srcRect/>
          <a:stretch>
            <a:fillRect/>
          </a:stretch>
        </p:blipFill>
        <p:spPr bwMode="auto">
          <a:xfrm>
            <a:off x="7815263" y="58738"/>
            <a:ext cx="1328737" cy="358775"/>
          </a:xfrm>
          <a:prstGeom prst="rect">
            <a:avLst/>
          </a:prstGeom>
          <a:noFill/>
          <a:ln w="9525">
            <a:noFill/>
            <a:miter lim="800000"/>
            <a:headEnd/>
            <a:tailEnd/>
          </a:ln>
        </p:spPr>
      </p:pic>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estilo do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BBE46BB9-540E-412D-AD03-33E9DD682A5E}" type="datetimeFigureOut">
              <a:rPr lang="pt-BR" smtClean="0"/>
              <a:pPr/>
              <a:t>05/12/2018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9C5FB780-05C6-41A6-89EF-0515AEA05205}" type="slidenum">
              <a:rPr lang="pt-BR" smtClean="0"/>
              <a:pPr/>
              <a:t>‹nº›</a:t>
            </a:fld>
            <a:endParaRPr lang="pt-B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BBE46BB9-540E-412D-AD03-33E9DD682A5E}" type="datetimeFigureOut">
              <a:rPr lang="pt-BR" smtClean="0"/>
              <a:pPr/>
              <a:t>05/12/2018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9C5FB780-05C6-41A6-89EF-0515AEA05205}" type="slidenum">
              <a:rPr lang="pt-BR" smtClean="0"/>
              <a:pPr/>
              <a:t>‹nº›</a:t>
            </a:fld>
            <a:endParaRPr lang="pt-B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os estilos do texto mestre</a:t>
            </a:r>
          </a:p>
        </p:txBody>
      </p:sp>
      <p:sp>
        <p:nvSpPr>
          <p:cNvPr id="4" name="Espaço Reservado para Data 3"/>
          <p:cNvSpPr>
            <a:spLocks noGrp="1"/>
          </p:cNvSpPr>
          <p:nvPr>
            <p:ph type="dt" sz="half" idx="10"/>
          </p:nvPr>
        </p:nvSpPr>
        <p:spPr/>
        <p:txBody>
          <a:bodyPr/>
          <a:lstStyle/>
          <a:p>
            <a:fld id="{BBE46BB9-540E-412D-AD03-33E9DD682A5E}" type="datetimeFigureOut">
              <a:rPr lang="pt-BR" smtClean="0"/>
              <a:pPr/>
              <a:t>05/12/2018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9C5FB780-05C6-41A6-89EF-0515AEA05205}" type="slidenum">
              <a:rPr lang="pt-BR" smtClean="0"/>
              <a:pPr/>
              <a:t>‹nº›</a:t>
            </a:fld>
            <a:endParaRPr lang="pt-B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BBE46BB9-540E-412D-AD03-33E9DD682A5E}" type="datetimeFigureOut">
              <a:rPr lang="pt-BR" smtClean="0"/>
              <a:pPr/>
              <a:t>05/12/2018</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9C5FB780-05C6-41A6-89EF-0515AEA05205}" type="slidenum">
              <a:rPr lang="pt-BR" smtClean="0"/>
              <a:pPr/>
              <a:t>‹nº›</a:t>
            </a:fld>
            <a:endParaRPr lang="pt-B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BBE46BB9-540E-412D-AD03-33E9DD682A5E}" type="datetimeFigureOut">
              <a:rPr lang="pt-BR" smtClean="0"/>
              <a:pPr/>
              <a:t>05/12/2018</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9C5FB780-05C6-41A6-89EF-0515AEA05205}" type="slidenum">
              <a:rPr lang="pt-BR" smtClean="0"/>
              <a:pPr/>
              <a:t>‹nº›</a:t>
            </a:fld>
            <a:endParaRPr lang="pt-B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Data 2"/>
          <p:cNvSpPr>
            <a:spLocks noGrp="1"/>
          </p:cNvSpPr>
          <p:nvPr>
            <p:ph type="dt" sz="half" idx="10"/>
          </p:nvPr>
        </p:nvSpPr>
        <p:spPr/>
        <p:txBody>
          <a:bodyPr/>
          <a:lstStyle/>
          <a:p>
            <a:fld id="{BBE46BB9-540E-412D-AD03-33E9DD682A5E}" type="datetimeFigureOut">
              <a:rPr lang="pt-BR" smtClean="0"/>
              <a:pPr/>
              <a:t>05/12/2018</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9C5FB780-05C6-41A6-89EF-0515AEA05205}" type="slidenum">
              <a:rPr lang="pt-BR" smtClean="0"/>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4563B030-DA19-4CC5-9AB7-504EA89F0DC8}" type="datetimeFigureOut">
              <a:rPr lang="pt-BR" smtClean="0"/>
              <a:pPr/>
              <a:t>05/12/2018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73FD90EE-AA1B-4548-A2D8-3F8BE09AF46E}" type="slidenum">
              <a:rPr lang="pt-BR" smtClean="0"/>
              <a:pPr/>
              <a:t>‹nº›</a:t>
            </a:fld>
            <a:endParaRPr lang="pt-B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BBE46BB9-540E-412D-AD03-33E9DD682A5E}" type="datetimeFigureOut">
              <a:rPr lang="pt-BR" smtClean="0"/>
              <a:pPr/>
              <a:t>05/12/2018</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9C5FB780-05C6-41A6-89EF-0515AEA05205}" type="slidenum">
              <a:rPr lang="pt-BR" smtClean="0"/>
              <a:pPr/>
              <a:t>‹nº›</a:t>
            </a:fld>
            <a:endParaRPr lang="pt-B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fld id="{BBE46BB9-540E-412D-AD03-33E9DD682A5E}" type="datetimeFigureOut">
              <a:rPr lang="pt-BR" smtClean="0"/>
              <a:pPr/>
              <a:t>05/12/2018</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9C5FB780-05C6-41A6-89EF-0515AEA05205}" type="slidenum">
              <a:rPr lang="pt-BR" smtClean="0"/>
              <a:pPr/>
              <a:t>‹nº›</a:t>
            </a:fld>
            <a:endParaRPr lang="pt-B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fld id="{BBE46BB9-540E-412D-AD03-33E9DD682A5E}" type="datetimeFigureOut">
              <a:rPr lang="pt-BR" smtClean="0"/>
              <a:pPr/>
              <a:t>05/12/2018</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9C5FB780-05C6-41A6-89EF-0515AEA05205}" type="slidenum">
              <a:rPr lang="pt-BR" smtClean="0"/>
              <a:pPr/>
              <a:t>‹nº›</a:t>
            </a:fld>
            <a:endParaRPr lang="pt-B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BBE46BB9-540E-412D-AD03-33E9DD682A5E}" type="datetimeFigureOut">
              <a:rPr lang="pt-BR" smtClean="0"/>
              <a:pPr/>
              <a:t>05/12/2018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9C5FB780-05C6-41A6-89EF-0515AEA05205}" type="slidenum">
              <a:rPr lang="pt-BR" smtClean="0"/>
              <a:pPr/>
              <a:t>‹nº›</a:t>
            </a:fld>
            <a:endParaRPr lang="pt-B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BBE46BB9-540E-412D-AD03-33E9DD682A5E}" type="datetimeFigureOut">
              <a:rPr lang="pt-BR" smtClean="0"/>
              <a:pPr/>
              <a:t>05/12/2018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9C5FB780-05C6-41A6-89EF-0515AEA05205}" type="slidenum">
              <a:rPr lang="pt-BR" smtClean="0"/>
              <a:pPr/>
              <a:t>‹nº›</a:t>
            </a:fld>
            <a:endParaRPr lang="pt-B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DSA">
    <p:spTree>
      <p:nvGrpSpPr>
        <p:cNvPr id="1" name=""/>
        <p:cNvGrpSpPr/>
        <p:nvPr/>
      </p:nvGrpSpPr>
      <p:grpSpPr>
        <a:xfrm>
          <a:off x="0" y="0"/>
          <a:ext cx="0" cy="0"/>
          <a:chOff x="0" y="0"/>
          <a:chExt cx="0" cy="0"/>
        </a:xfrm>
      </p:grpSpPr>
      <p:pic>
        <p:nvPicPr>
          <p:cNvPr id="5" name="Picture 9"/>
          <p:cNvPicPr>
            <a:picLocks noChangeAspect="1" noChangeArrowheads="1"/>
          </p:cNvPicPr>
          <p:nvPr userDrawn="1"/>
        </p:nvPicPr>
        <p:blipFill>
          <a:blip r:embed="rId2" cstate="print"/>
          <a:srcRect/>
          <a:stretch>
            <a:fillRect/>
          </a:stretch>
        </p:blipFill>
        <p:spPr bwMode="auto">
          <a:xfrm>
            <a:off x="7815263" y="58738"/>
            <a:ext cx="1328737" cy="358775"/>
          </a:xfrm>
          <a:prstGeom prst="rect">
            <a:avLst/>
          </a:prstGeom>
          <a:noFill/>
          <a:ln w="9525">
            <a:noFill/>
            <a:miter lim="800000"/>
            <a:headEnd/>
            <a:tailEnd/>
          </a:ln>
        </p:spPr>
      </p:pic>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1_DSA">
    <p:spTree>
      <p:nvGrpSpPr>
        <p:cNvPr id="1" name=""/>
        <p:cNvGrpSpPr/>
        <p:nvPr/>
      </p:nvGrpSpPr>
      <p:grpSpPr>
        <a:xfrm>
          <a:off x="0" y="0"/>
          <a:ext cx="0" cy="0"/>
          <a:chOff x="0" y="0"/>
          <a:chExt cx="0" cy="0"/>
        </a:xfrm>
      </p:grpSpPr>
      <p:pic>
        <p:nvPicPr>
          <p:cNvPr id="5" name="Picture 9"/>
          <p:cNvPicPr>
            <a:picLocks noChangeAspect="1" noChangeArrowheads="1"/>
          </p:cNvPicPr>
          <p:nvPr userDrawn="1"/>
        </p:nvPicPr>
        <p:blipFill>
          <a:blip r:embed="rId2" cstate="print"/>
          <a:srcRect/>
          <a:stretch>
            <a:fillRect/>
          </a:stretch>
        </p:blipFill>
        <p:spPr bwMode="auto">
          <a:xfrm>
            <a:off x="7815263" y="58738"/>
            <a:ext cx="1328737" cy="358775"/>
          </a:xfrm>
          <a:prstGeom prst="rect">
            <a:avLst/>
          </a:prstGeom>
          <a:noFill/>
          <a:ln w="9525">
            <a:noFill/>
            <a:miter lim="800000"/>
            <a:headEnd/>
            <a:tailEnd/>
          </a:ln>
        </p:spPr>
      </p:pic>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estilo do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lvl1pPr>
              <a:defRPr/>
            </a:lvl1pPr>
          </a:lstStyle>
          <a:p>
            <a:fld id="{BBE46BB9-540E-412D-AD03-33E9DD682A5E}" type="datetimeFigureOut">
              <a:rPr lang="pt-BR" smtClean="0"/>
              <a:pPr/>
              <a:t>05/12/2018</a:t>
            </a:fld>
            <a:endParaRPr lang="pt-BR"/>
          </a:p>
        </p:txBody>
      </p:sp>
      <p:sp>
        <p:nvSpPr>
          <p:cNvPr id="5" name="Espaço Reservado para Rodapé 4"/>
          <p:cNvSpPr>
            <a:spLocks noGrp="1"/>
          </p:cNvSpPr>
          <p:nvPr>
            <p:ph type="ftr" sz="quarter" idx="11"/>
          </p:nvPr>
        </p:nvSpPr>
        <p:spPr/>
        <p:txBody>
          <a:bodyPr/>
          <a:lstStyle>
            <a:lvl1pPr>
              <a:defRPr/>
            </a:lvl1pPr>
          </a:lstStyle>
          <a:p>
            <a:endParaRPr lang="pt-BR"/>
          </a:p>
        </p:txBody>
      </p:sp>
      <p:sp>
        <p:nvSpPr>
          <p:cNvPr id="6" name="Espaço Reservado para Número de Slide 5"/>
          <p:cNvSpPr>
            <a:spLocks noGrp="1"/>
          </p:cNvSpPr>
          <p:nvPr>
            <p:ph type="sldNum" sz="quarter" idx="12"/>
          </p:nvPr>
        </p:nvSpPr>
        <p:spPr/>
        <p:txBody>
          <a:bodyPr/>
          <a:lstStyle>
            <a:lvl1pPr>
              <a:defRPr/>
            </a:lvl1pPr>
          </a:lstStyle>
          <a:p>
            <a:fld id="{9C5FB780-05C6-41A6-89EF-0515AEA05205}" type="slidenum">
              <a:rPr lang="pt-BR" smtClean="0"/>
              <a:pPr/>
              <a:t>‹nº›</a:t>
            </a:fld>
            <a:endParaRPr lang="pt-B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fld id="{BBE46BB9-540E-412D-AD03-33E9DD682A5E}" type="datetimeFigureOut">
              <a:rPr lang="pt-BR" smtClean="0"/>
              <a:pPr/>
              <a:t>05/12/2018</a:t>
            </a:fld>
            <a:endParaRPr lang="pt-BR"/>
          </a:p>
        </p:txBody>
      </p:sp>
      <p:sp>
        <p:nvSpPr>
          <p:cNvPr id="5" name="Espaço Reservado para Rodapé 4"/>
          <p:cNvSpPr>
            <a:spLocks noGrp="1"/>
          </p:cNvSpPr>
          <p:nvPr>
            <p:ph type="ftr" sz="quarter" idx="11"/>
          </p:nvPr>
        </p:nvSpPr>
        <p:spPr/>
        <p:txBody>
          <a:bodyPr/>
          <a:lstStyle>
            <a:lvl1pPr>
              <a:defRPr/>
            </a:lvl1pPr>
          </a:lstStyle>
          <a:p>
            <a:endParaRPr lang="pt-BR"/>
          </a:p>
        </p:txBody>
      </p:sp>
      <p:sp>
        <p:nvSpPr>
          <p:cNvPr id="6" name="Espaço Reservado para Número de Slide 5"/>
          <p:cNvSpPr>
            <a:spLocks noGrp="1"/>
          </p:cNvSpPr>
          <p:nvPr>
            <p:ph type="sldNum" sz="quarter" idx="12"/>
          </p:nvPr>
        </p:nvSpPr>
        <p:spPr/>
        <p:txBody>
          <a:bodyPr/>
          <a:lstStyle>
            <a:lvl1pPr>
              <a:defRPr/>
            </a:lvl1pPr>
          </a:lstStyle>
          <a:p>
            <a:fld id="{9C5FB780-05C6-41A6-89EF-0515AEA05205}" type="slidenum">
              <a:rPr lang="pt-BR" smtClean="0"/>
              <a:pPr/>
              <a:t>‹nº›</a:t>
            </a:fld>
            <a:endParaRPr lang="pt-B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os estilos do texto mestre</a:t>
            </a:r>
          </a:p>
        </p:txBody>
      </p:sp>
      <p:sp>
        <p:nvSpPr>
          <p:cNvPr id="4" name="Espaço Reservado para Data 3"/>
          <p:cNvSpPr>
            <a:spLocks noGrp="1"/>
          </p:cNvSpPr>
          <p:nvPr>
            <p:ph type="dt" sz="half" idx="10"/>
          </p:nvPr>
        </p:nvSpPr>
        <p:spPr/>
        <p:txBody>
          <a:bodyPr/>
          <a:lstStyle>
            <a:lvl1pPr>
              <a:defRPr/>
            </a:lvl1pPr>
          </a:lstStyle>
          <a:p>
            <a:fld id="{BBE46BB9-540E-412D-AD03-33E9DD682A5E}" type="datetimeFigureOut">
              <a:rPr lang="pt-BR" smtClean="0"/>
              <a:pPr/>
              <a:t>05/12/2018</a:t>
            </a:fld>
            <a:endParaRPr lang="pt-BR"/>
          </a:p>
        </p:txBody>
      </p:sp>
      <p:sp>
        <p:nvSpPr>
          <p:cNvPr id="5" name="Espaço Reservado para Rodapé 4"/>
          <p:cNvSpPr>
            <a:spLocks noGrp="1"/>
          </p:cNvSpPr>
          <p:nvPr>
            <p:ph type="ftr" sz="quarter" idx="11"/>
          </p:nvPr>
        </p:nvSpPr>
        <p:spPr/>
        <p:txBody>
          <a:bodyPr/>
          <a:lstStyle>
            <a:lvl1pPr>
              <a:defRPr/>
            </a:lvl1pPr>
          </a:lstStyle>
          <a:p>
            <a:endParaRPr lang="pt-BR"/>
          </a:p>
        </p:txBody>
      </p:sp>
      <p:sp>
        <p:nvSpPr>
          <p:cNvPr id="6" name="Espaço Reservado para Número de Slide 5"/>
          <p:cNvSpPr>
            <a:spLocks noGrp="1"/>
          </p:cNvSpPr>
          <p:nvPr>
            <p:ph type="sldNum" sz="quarter" idx="12"/>
          </p:nvPr>
        </p:nvSpPr>
        <p:spPr/>
        <p:txBody>
          <a:bodyPr/>
          <a:lstStyle>
            <a:lvl1pPr>
              <a:defRPr/>
            </a:lvl1pPr>
          </a:lstStyle>
          <a:p>
            <a:fld id="{9C5FB780-05C6-41A6-89EF-0515AEA05205}" type="slidenum">
              <a:rPr lang="pt-BR" smtClean="0"/>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os estilos do texto mestre</a:t>
            </a:r>
          </a:p>
        </p:txBody>
      </p:sp>
      <p:sp>
        <p:nvSpPr>
          <p:cNvPr id="4" name="Espaço Reservado para Data 3"/>
          <p:cNvSpPr>
            <a:spLocks noGrp="1"/>
          </p:cNvSpPr>
          <p:nvPr>
            <p:ph type="dt" sz="half" idx="10"/>
          </p:nvPr>
        </p:nvSpPr>
        <p:spPr/>
        <p:txBody>
          <a:bodyPr/>
          <a:lstStyle/>
          <a:p>
            <a:fld id="{4563B030-DA19-4CC5-9AB7-504EA89F0DC8}" type="datetimeFigureOut">
              <a:rPr lang="pt-BR" smtClean="0"/>
              <a:pPr/>
              <a:t>05/12/2018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73FD90EE-AA1B-4548-A2D8-3F8BE09AF46E}" type="slidenum">
              <a:rPr lang="pt-BR" smtClean="0"/>
              <a:pPr/>
              <a:t>‹nº›</a:t>
            </a:fld>
            <a:endParaRPr lang="pt-B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3"/>
          <p:cNvSpPr>
            <a:spLocks noGrp="1"/>
          </p:cNvSpPr>
          <p:nvPr>
            <p:ph type="dt" sz="half" idx="10"/>
          </p:nvPr>
        </p:nvSpPr>
        <p:spPr/>
        <p:txBody>
          <a:bodyPr/>
          <a:lstStyle>
            <a:lvl1pPr>
              <a:defRPr/>
            </a:lvl1pPr>
          </a:lstStyle>
          <a:p>
            <a:fld id="{BBE46BB9-540E-412D-AD03-33E9DD682A5E}" type="datetimeFigureOut">
              <a:rPr lang="pt-BR" smtClean="0"/>
              <a:pPr/>
              <a:t>05/12/2018</a:t>
            </a:fld>
            <a:endParaRPr lang="pt-BR"/>
          </a:p>
        </p:txBody>
      </p:sp>
      <p:sp>
        <p:nvSpPr>
          <p:cNvPr id="6" name="Espaço Reservado para Rodapé 4"/>
          <p:cNvSpPr>
            <a:spLocks noGrp="1"/>
          </p:cNvSpPr>
          <p:nvPr>
            <p:ph type="ftr" sz="quarter" idx="11"/>
          </p:nvPr>
        </p:nvSpPr>
        <p:spPr/>
        <p:txBody>
          <a:bodyPr/>
          <a:lstStyle>
            <a:lvl1pPr>
              <a:defRPr/>
            </a:lvl1pPr>
          </a:lstStyle>
          <a:p>
            <a:endParaRPr lang="pt-BR"/>
          </a:p>
        </p:txBody>
      </p:sp>
      <p:sp>
        <p:nvSpPr>
          <p:cNvPr id="7" name="Espaço Reservado para Número de Slide 5"/>
          <p:cNvSpPr>
            <a:spLocks noGrp="1"/>
          </p:cNvSpPr>
          <p:nvPr>
            <p:ph type="sldNum" sz="quarter" idx="12"/>
          </p:nvPr>
        </p:nvSpPr>
        <p:spPr/>
        <p:txBody>
          <a:bodyPr/>
          <a:lstStyle>
            <a:lvl1pPr>
              <a:defRPr/>
            </a:lvl1pPr>
          </a:lstStyle>
          <a:p>
            <a:fld id="{9C5FB780-05C6-41A6-89EF-0515AEA05205}" type="slidenum">
              <a:rPr lang="pt-BR" smtClean="0"/>
              <a:pPr/>
              <a:t>‹nº›</a:t>
            </a:fld>
            <a:endParaRPr lang="pt-B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3"/>
          <p:cNvSpPr>
            <a:spLocks noGrp="1"/>
          </p:cNvSpPr>
          <p:nvPr>
            <p:ph type="dt" sz="half" idx="10"/>
          </p:nvPr>
        </p:nvSpPr>
        <p:spPr/>
        <p:txBody>
          <a:bodyPr/>
          <a:lstStyle>
            <a:lvl1pPr>
              <a:defRPr/>
            </a:lvl1pPr>
          </a:lstStyle>
          <a:p>
            <a:fld id="{BBE46BB9-540E-412D-AD03-33E9DD682A5E}" type="datetimeFigureOut">
              <a:rPr lang="pt-BR" smtClean="0"/>
              <a:pPr/>
              <a:t>05/12/2018</a:t>
            </a:fld>
            <a:endParaRPr lang="pt-BR"/>
          </a:p>
        </p:txBody>
      </p:sp>
      <p:sp>
        <p:nvSpPr>
          <p:cNvPr id="8" name="Espaço Reservado para Rodapé 4"/>
          <p:cNvSpPr>
            <a:spLocks noGrp="1"/>
          </p:cNvSpPr>
          <p:nvPr>
            <p:ph type="ftr" sz="quarter" idx="11"/>
          </p:nvPr>
        </p:nvSpPr>
        <p:spPr/>
        <p:txBody>
          <a:bodyPr/>
          <a:lstStyle>
            <a:lvl1pPr>
              <a:defRPr/>
            </a:lvl1pPr>
          </a:lstStyle>
          <a:p>
            <a:endParaRPr lang="pt-BR"/>
          </a:p>
        </p:txBody>
      </p:sp>
      <p:sp>
        <p:nvSpPr>
          <p:cNvPr id="9" name="Espaço Reservado para Número de Slide 5"/>
          <p:cNvSpPr>
            <a:spLocks noGrp="1"/>
          </p:cNvSpPr>
          <p:nvPr>
            <p:ph type="sldNum" sz="quarter" idx="12"/>
          </p:nvPr>
        </p:nvSpPr>
        <p:spPr/>
        <p:txBody>
          <a:bodyPr/>
          <a:lstStyle>
            <a:lvl1pPr>
              <a:defRPr/>
            </a:lvl1pPr>
          </a:lstStyle>
          <a:p>
            <a:fld id="{9C5FB780-05C6-41A6-89EF-0515AEA05205}" type="slidenum">
              <a:rPr lang="pt-BR" smtClean="0"/>
              <a:pPr/>
              <a:t>‹nº›</a:t>
            </a:fld>
            <a:endParaRPr lang="pt-B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Data 3"/>
          <p:cNvSpPr>
            <a:spLocks noGrp="1"/>
          </p:cNvSpPr>
          <p:nvPr>
            <p:ph type="dt" sz="half" idx="10"/>
          </p:nvPr>
        </p:nvSpPr>
        <p:spPr/>
        <p:txBody>
          <a:bodyPr/>
          <a:lstStyle>
            <a:lvl1pPr>
              <a:defRPr/>
            </a:lvl1pPr>
          </a:lstStyle>
          <a:p>
            <a:fld id="{BBE46BB9-540E-412D-AD03-33E9DD682A5E}" type="datetimeFigureOut">
              <a:rPr lang="pt-BR" smtClean="0"/>
              <a:pPr/>
              <a:t>05/12/2018</a:t>
            </a:fld>
            <a:endParaRPr lang="pt-BR"/>
          </a:p>
        </p:txBody>
      </p:sp>
      <p:sp>
        <p:nvSpPr>
          <p:cNvPr id="4" name="Espaço Reservado para Rodapé 4"/>
          <p:cNvSpPr>
            <a:spLocks noGrp="1"/>
          </p:cNvSpPr>
          <p:nvPr>
            <p:ph type="ftr" sz="quarter" idx="11"/>
          </p:nvPr>
        </p:nvSpPr>
        <p:spPr/>
        <p:txBody>
          <a:bodyPr/>
          <a:lstStyle>
            <a:lvl1pPr>
              <a:defRPr/>
            </a:lvl1pPr>
          </a:lstStyle>
          <a:p>
            <a:endParaRPr lang="pt-BR"/>
          </a:p>
        </p:txBody>
      </p:sp>
      <p:sp>
        <p:nvSpPr>
          <p:cNvPr id="5" name="Espaço Reservado para Número de Slide 5"/>
          <p:cNvSpPr>
            <a:spLocks noGrp="1"/>
          </p:cNvSpPr>
          <p:nvPr>
            <p:ph type="sldNum" sz="quarter" idx="12"/>
          </p:nvPr>
        </p:nvSpPr>
        <p:spPr/>
        <p:txBody>
          <a:bodyPr/>
          <a:lstStyle>
            <a:lvl1pPr>
              <a:defRPr/>
            </a:lvl1pPr>
          </a:lstStyle>
          <a:p>
            <a:fld id="{9C5FB780-05C6-41A6-89EF-0515AEA05205}" type="slidenum">
              <a:rPr lang="pt-BR" smtClean="0"/>
              <a:pPr/>
              <a:t>‹nº›</a:t>
            </a:fld>
            <a:endParaRPr lang="pt-B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3"/>
          <p:cNvSpPr>
            <a:spLocks noGrp="1"/>
          </p:cNvSpPr>
          <p:nvPr>
            <p:ph type="dt" sz="half" idx="10"/>
          </p:nvPr>
        </p:nvSpPr>
        <p:spPr/>
        <p:txBody>
          <a:bodyPr/>
          <a:lstStyle>
            <a:lvl1pPr>
              <a:defRPr/>
            </a:lvl1pPr>
          </a:lstStyle>
          <a:p>
            <a:fld id="{BBE46BB9-540E-412D-AD03-33E9DD682A5E}" type="datetimeFigureOut">
              <a:rPr lang="pt-BR" smtClean="0"/>
              <a:pPr/>
              <a:t>05/12/2018</a:t>
            </a:fld>
            <a:endParaRPr lang="pt-BR"/>
          </a:p>
        </p:txBody>
      </p:sp>
      <p:sp>
        <p:nvSpPr>
          <p:cNvPr id="3" name="Espaço Reservado para Rodapé 4"/>
          <p:cNvSpPr>
            <a:spLocks noGrp="1"/>
          </p:cNvSpPr>
          <p:nvPr>
            <p:ph type="ftr" sz="quarter" idx="11"/>
          </p:nvPr>
        </p:nvSpPr>
        <p:spPr/>
        <p:txBody>
          <a:bodyPr/>
          <a:lstStyle>
            <a:lvl1pPr>
              <a:defRPr/>
            </a:lvl1pPr>
          </a:lstStyle>
          <a:p>
            <a:endParaRPr lang="pt-BR"/>
          </a:p>
        </p:txBody>
      </p:sp>
      <p:sp>
        <p:nvSpPr>
          <p:cNvPr id="4" name="Espaço Reservado para Número de Slide 5"/>
          <p:cNvSpPr>
            <a:spLocks noGrp="1"/>
          </p:cNvSpPr>
          <p:nvPr>
            <p:ph type="sldNum" sz="quarter" idx="12"/>
          </p:nvPr>
        </p:nvSpPr>
        <p:spPr/>
        <p:txBody>
          <a:bodyPr/>
          <a:lstStyle>
            <a:lvl1pPr>
              <a:defRPr/>
            </a:lvl1pPr>
          </a:lstStyle>
          <a:p>
            <a:fld id="{9C5FB780-05C6-41A6-89EF-0515AEA05205}" type="slidenum">
              <a:rPr lang="pt-BR" smtClean="0"/>
              <a:pPr/>
              <a:t>‹nº›</a:t>
            </a:fld>
            <a:endParaRPr lang="pt-B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3"/>
          <p:cNvSpPr>
            <a:spLocks noGrp="1"/>
          </p:cNvSpPr>
          <p:nvPr>
            <p:ph type="dt" sz="half" idx="10"/>
          </p:nvPr>
        </p:nvSpPr>
        <p:spPr/>
        <p:txBody>
          <a:bodyPr/>
          <a:lstStyle>
            <a:lvl1pPr>
              <a:defRPr/>
            </a:lvl1pPr>
          </a:lstStyle>
          <a:p>
            <a:fld id="{BBE46BB9-540E-412D-AD03-33E9DD682A5E}" type="datetimeFigureOut">
              <a:rPr lang="pt-BR" smtClean="0"/>
              <a:pPr/>
              <a:t>05/12/2018</a:t>
            </a:fld>
            <a:endParaRPr lang="pt-BR"/>
          </a:p>
        </p:txBody>
      </p:sp>
      <p:sp>
        <p:nvSpPr>
          <p:cNvPr id="6" name="Espaço Reservado para Rodapé 4"/>
          <p:cNvSpPr>
            <a:spLocks noGrp="1"/>
          </p:cNvSpPr>
          <p:nvPr>
            <p:ph type="ftr" sz="quarter" idx="11"/>
          </p:nvPr>
        </p:nvSpPr>
        <p:spPr/>
        <p:txBody>
          <a:bodyPr/>
          <a:lstStyle>
            <a:lvl1pPr>
              <a:defRPr/>
            </a:lvl1pPr>
          </a:lstStyle>
          <a:p>
            <a:endParaRPr lang="pt-BR"/>
          </a:p>
        </p:txBody>
      </p:sp>
      <p:sp>
        <p:nvSpPr>
          <p:cNvPr id="7" name="Espaço Reservado para Número de Slide 5"/>
          <p:cNvSpPr>
            <a:spLocks noGrp="1"/>
          </p:cNvSpPr>
          <p:nvPr>
            <p:ph type="sldNum" sz="quarter" idx="12"/>
          </p:nvPr>
        </p:nvSpPr>
        <p:spPr/>
        <p:txBody>
          <a:bodyPr/>
          <a:lstStyle>
            <a:lvl1pPr>
              <a:defRPr/>
            </a:lvl1pPr>
          </a:lstStyle>
          <a:p>
            <a:fld id="{9C5FB780-05C6-41A6-89EF-0515AEA05205}" type="slidenum">
              <a:rPr lang="pt-BR" smtClean="0"/>
              <a:pPr/>
              <a:t>‹nº›</a:t>
            </a:fld>
            <a:endParaRPr lang="pt-B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pt-BR" noProof="0" smtClean="0"/>
              <a:t>Clique no ícone para adicionar uma imagem</a:t>
            </a: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3"/>
          <p:cNvSpPr>
            <a:spLocks noGrp="1"/>
          </p:cNvSpPr>
          <p:nvPr>
            <p:ph type="dt" sz="half" idx="10"/>
          </p:nvPr>
        </p:nvSpPr>
        <p:spPr/>
        <p:txBody>
          <a:bodyPr/>
          <a:lstStyle>
            <a:lvl1pPr>
              <a:defRPr/>
            </a:lvl1pPr>
          </a:lstStyle>
          <a:p>
            <a:fld id="{BBE46BB9-540E-412D-AD03-33E9DD682A5E}" type="datetimeFigureOut">
              <a:rPr lang="pt-BR" smtClean="0"/>
              <a:pPr/>
              <a:t>05/12/2018</a:t>
            </a:fld>
            <a:endParaRPr lang="pt-BR"/>
          </a:p>
        </p:txBody>
      </p:sp>
      <p:sp>
        <p:nvSpPr>
          <p:cNvPr id="6" name="Espaço Reservado para Rodapé 4"/>
          <p:cNvSpPr>
            <a:spLocks noGrp="1"/>
          </p:cNvSpPr>
          <p:nvPr>
            <p:ph type="ftr" sz="quarter" idx="11"/>
          </p:nvPr>
        </p:nvSpPr>
        <p:spPr/>
        <p:txBody>
          <a:bodyPr/>
          <a:lstStyle>
            <a:lvl1pPr>
              <a:defRPr/>
            </a:lvl1pPr>
          </a:lstStyle>
          <a:p>
            <a:endParaRPr lang="pt-BR"/>
          </a:p>
        </p:txBody>
      </p:sp>
      <p:sp>
        <p:nvSpPr>
          <p:cNvPr id="7" name="Espaço Reservado para Número de Slide 5"/>
          <p:cNvSpPr>
            <a:spLocks noGrp="1"/>
          </p:cNvSpPr>
          <p:nvPr>
            <p:ph type="sldNum" sz="quarter" idx="12"/>
          </p:nvPr>
        </p:nvSpPr>
        <p:spPr/>
        <p:txBody>
          <a:bodyPr/>
          <a:lstStyle>
            <a:lvl1pPr>
              <a:defRPr/>
            </a:lvl1pPr>
          </a:lstStyle>
          <a:p>
            <a:fld id="{9C5FB780-05C6-41A6-89EF-0515AEA05205}" type="slidenum">
              <a:rPr lang="pt-BR" smtClean="0"/>
              <a:pPr/>
              <a:t>‹nº›</a:t>
            </a:fld>
            <a:endParaRPr lang="pt-B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fld id="{BBE46BB9-540E-412D-AD03-33E9DD682A5E}" type="datetimeFigureOut">
              <a:rPr lang="pt-BR" smtClean="0"/>
              <a:pPr/>
              <a:t>05/12/2018</a:t>
            </a:fld>
            <a:endParaRPr lang="pt-BR"/>
          </a:p>
        </p:txBody>
      </p:sp>
      <p:sp>
        <p:nvSpPr>
          <p:cNvPr id="5" name="Espaço Reservado para Rodapé 4"/>
          <p:cNvSpPr>
            <a:spLocks noGrp="1"/>
          </p:cNvSpPr>
          <p:nvPr>
            <p:ph type="ftr" sz="quarter" idx="11"/>
          </p:nvPr>
        </p:nvSpPr>
        <p:spPr/>
        <p:txBody>
          <a:bodyPr/>
          <a:lstStyle>
            <a:lvl1pPr>
              <a:defRPr/>
            </a:lvl1pPr>
          </a:lstStyle>
          <a:p>
            <a:endParaRPr lang="pt-BR"/>
          </a:p>
        </p:txBody>
      </p:sp>
      <p:sp>
        <p:nvSpPr>
          <p:cNvPr id="6" name="Espaço Reservado para Número de Slide 5"/>
          <p:cNvSpPr>
            <a:spLocks noGrp="1"/>
          </p:cNvSpPr>
          <p:nvPr>
            <p:ph type="sldNum" sz="quarter" idx="12"/>
          </p:nvPr>
        </p:nvSpPr>
        <p:spPr/>
        <p:txBody>
          <a:bodyPr/>
          <a:lstStyle>
            <a:lvl1pPr>
              <a:defRPr/>
            </a:lvl1pPr>
          </a:lstStyle>
          <a:p>
            <a:fld id="{9C5FB780-05C6-41A6-89EF-0515AEA05205}" type="slidenum">
              <a:rPr lang="pt-BR" smtClean="0"/>
              <a:pPr/>
              <a:t>‹nº›</a:t>
            </a:fld>
            <a:endParaRPr lang="pt-B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fld id="{BBE46BB9-540E-412D-AD03-33E9DD682A5E}" type="datetimeFigureOut">
              <a:rPr lang="pt-BR" smtClean="0"/>
              <a:pPr/>
              <a:t>05/12/2018</a:t>
            </a:fld>
            <a:endParaRPr lang="pt-BR"/>
          </a:p>
        </p:txBody>
      </p:sp>
      <p:sp>
        <p:nvSpPr>
          <p:cNvPr id="5" name="Espaço Reservado para Rodapé 4"/>
          <p:cNvSpPr>
            <a:spLocks noGrp="1"/>
          </p:cNvSpPr>
          <p:nvPr>
            <p:ph type="ftr" sz="quarter" idx="11"/>
          </p:nvPr>
        </p:nvSpPr>
        <p:spPr/>
        <p:txBody>
          <a:bodyPr/>
          <a:lstStyle>
            <a:lvl1pPr>
              <a:defRPr/>
            </a:lvl1pPr>
          </a:lstStyle>
          <a:p>
            <a:endParaRPr lang="pt-BR"/>
          </a:p>
        </p:txBody>
      </p:sp>
      <p:sp>
        <p:nvSpPr>
          <p:cNvPr id="6" name="Espaço Reservado para Número de Slide 5"/>
          <p:cNvSpPr>
            <a:spLocks noGrp="1"/>
          </p:cNvSpPr>
          <p:nvPr>
            <p:ph type="sldNum" sz="quarter" idx="12"/>
          </p:nvPr>
        </p:nvSpPr>
        <p:spPr/>
        <p:txBody>
          <a:bodyPr/>
          <a:lstStyle>
            <a:lvl1pPr>
              <a:defRPr/>
            </a:lvl1pPr>
          </a:lstStyle>
          <a:p>
            <a:fld id="{9C5FB780-05C6-41A6-89EF-0515AEA05205}" type="slidenum">
              <a:rPr lang="pt-BR" smtClean="0"/>
              <a:pPr/>
              <a:t>‹nº›</a:t>
            </a:fld>
            <a:endParaRPr lang="pt-B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cSld name="23_Título e conteúdo">
    <p:spTree>
      <p:nvGrpSpPr>
        <p:cNvPr id="1" name=""/>
        <p:cNvGrpSpPr/>
        <p:nvPr/>
      </p:nvGrpSpPr>
      <p:grpSpPr>
        <a:xfrm>
          <a:off x="0" y="0"/>
          <a:ext cx="0" cy="0"/>
          <a:chOff x="0" y="0"/>
          <a:chExt cx="0" cy="0"/>
        </a:xfrm>
      </p:grpSpPr>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1_DSA">
    <p:spTree>
      <p:nvGrpSpPr>
        <p:cNvPr id="1" name=""/>
        <p:cNvGrpSpPr/>
        <p:nvPr/>
      </p:nvGrpSpPr>
      <p:grpSpPr>
        <a:xfrm>
          <a:off x="0" y="0"/>
          <a:ext cx="0" cy="0"/>
          <a:chOff x="0" y="0"/>
          <a:chExt cx="0" cy="0"/>
        </a:xfrm>
      </p:grpSpPr>
      <p:pic>
        <p:nvPicPr>
          <p:cNvPr id="4" name="Picture 2" descr="C:\Users\rcd\Pictures\Logo escritório\LOGO DSA W.PNG"/>
          <p:cNvPicPr>
            <a:picLocks noChangeAspect="1" noChangeArrowheads="1"/>
          </p:cNvPicPr>
          <p:nvPr userDrawn="1"/>
        </p:nvPicPr>
        <p:blipFill>
          <a:blip r:embed="rId2" cstate="print"/>
          <a:srcRect/>
          <a:stretch>
            <a:fillRect/>
          </a:stretch>
        </p:blipFill>
        <p:spPr bwMode="auto">
          <a:xfrm>
            <a:off x="7380312" y="140811"/>
            <a:ext cx="1474093" cy="407869"/>
          </a:xfrm>
          <a:prstGeom prst="rect">
            <a:avLst/>
          </a:prstGeom>
          <a:noFill/>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4563B030-DA19-4CC5-9AB7-504EA89F0DC8}" type="datetimeFigureOut">
              <a:rPr lang="pt-BR" smtClean="0"/>
              <a:pPr/>
              <a:t>05/12/2018</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73FD90EE-AA1B-4548-A2D8-3F8BE09AF46E}" type="slidenum">
              <a:rPr lang="pt-BR" smtClean="0"/>
              <a:pPr/>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4563B030-DA19-4CC5-9AB7-504EA89F0DC8}" type="datetimeFigureOut">
              <a:rPr lang="pt-BR" smtClean="0"/>
              <a:pPr/>
              <a:t>05/12/2018</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73FD90EE-AA1B-4548-A2D8-3F8BE09AF46E}" type="slidenum">
              <a:rPr lang="pt-BR" smtClean="0"/>
              <a:pPr/>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Data 2"/>
          <p:cNvSpPr>
            <a:spLocks noGrp="1"/>
          </p:cNvSpPr>
          <p:nvPr>
            <p:ph type="dt" sz="half" idx="10"/>
          </p:nvPr>
        </p:nvSpPr>
        <p:spPr/>
        <p:txBody>
          <a:bodyPr/>
          <a:lstStyle/>
          <a:p>
            <a:fld id="{4563B030-DA19-4CC5-9AB7-504EA89F0DC8}" type="datetimeFigureOut">
              <a:rPr lang="pt-BR" smtClean="0"/>
              <a:pPr/>
              <a:t>05/12/2018</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73FD90EE-AA1B-4548-A2D8-3F8BE09AF46E}" type="slidenum">
              <a:rPr lang="pt-BR" smtClean="0"/>
              <a:pPr/>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4563B030-DA19-4CC5-9AB7-504EA89F0DC8}" type="datetimeFigureOut">
              <a:rPr lang="pt-BR" smtClean="0"/>
              <a:pPr/>
              <a:t>05/12/2018</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73FD90EE-AA1B-4548-A2D8-3F8BE09AF46E}" type="slidenum">
              <a:rPr lang="pt-BR" smtClean="0"/>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fld id="{4563B030-DA19-4CC5-9AB7-504EA89F0DC8}" type="datetimeFigureOut">
              <a:rPr lang="pt-BR" smtClean="0"/>
              <a:pPr/>
              <a:t>05/12/2018</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73FD90EE-AA1B-4548-A2D8-3F8BE09AF46E}" type="slidenum">
              <a:rPr lang="pt-BR" smtClean="0"/>
              <a:pPr/>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fld id="{4563B030-DA19-4CC5-9AB7-504EA89F0DC8}" type="datetimeFigureOut">
              <a:rPr lang="pt-BR" smtClean="0"/>
              <a:pPr/>
              <a:t>05/12/2018</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73FD90EE-AA1B-4548-A2D8-3F8BE09AF46E}" type="slidenum">
              <a:rPr lang="pt-BR" smtClean="0"/>
              <a:pPr/>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4.xml"/><Relationship Id="rId13" Type="http://schemas.openxmlformats.org/officeDocument/2006/relationships/slideLayout" Target="../slideLayouts/slideLayout39.xml"/><Relationship Id="rId3" Type="http://schemas.openxmlformats.org/officeDocument/2006/relationships/slideLayout" Target="../slideLayouts/slideLayout29.xml"/><Relationship Id="rId7" Type="http://schemas.openxmlformats.org/officeDocument/2006/relationships/slideLayout" Target="../slideLayouts/slideLayout33.xml"/><Relationship Id="rId12" Type="http://schemas.openxmlformats.org/officeDocument/2006/relationships/slideLayout" Target="../slideLayouts/slideLayout38.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slideLayout" Target="../slideLayouts/slideLayout37.xml"/><Relationship Id="rId5" Type="http://schemas.openxmlformats.org/officeDocument/2006/relationships/slideLayout" Target="../slideLayouts/slideLayout31.xml"/><Relationship Id="rId10" Type="http://schemas.openxmlformats.org/officeDocument/2006/relationships/slideLayout" Target="../slideLayouts/slideLayout36.xml"/><Relationship Id="rId4" Type="http://schemas.openxmlformats.org/officeDocument/2006/relationships/slideLayout" Target="../slideLayouts/slideLayout30.xml"/><Relationship Id="rId9" Type="http://schemas.openxmlformats.org/officeDocument/2006/relationships/slideLayout" Target="../slideLayouts/slideLayout35.xml"/><Relationship Id="rId1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63B030-DA19-4CC5-9AB7-504EA89F0DC8}" type="datetimeFigureOut">
              <a:rPr lang="pt-BR" smtClean="0"/>
              <a:pPr/>
              <a:t>05/12/2018</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FD90EE-AA1B-4548-A2D8-3F8BE09AF46E}" type="slidenum">
              <a:rPr lang="pt-BR" smtClean="0"/>
              <a:pPr/>
              <a:t>‹nº›</a:t>
            </a:fld>
            <a:endParaRPr lang="pt-BR"/>
          </a:p>
        </p:txBody>
      </p:sp>
    </p:spTree>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 id="2147483710" r:id="rId12"/>
    <p:sldLayoutId id="2147483723"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E46BB9-540E-412D-AD03-33E9DD682A5E}" type="datetimeFigureOut">
              <a:rPr lang="pt-BR" smtClean="0"/>
              <a:pPr/>
              <a:t>05/12/2018</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5FB780-05C6-41A6-89EF-0515AEA05205}" type="slidenum">
              <a:rPr lang="pt-BR" smtClean="0"/>
              <a:pPr/>
              <a:t>‹nº›</a:t>
            </a:fld>
            <a:endParaRPr lang="pt-BR"/>
          </a:p>
        </p:txBody>
      </p:sp>
    </p:spTree>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 id="2147483724" r:id="rId12"/>
    <p:sldLayoutId id="2147483737"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Espaço Reservado para Título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pt-BR" smtClean="0"/>
              <a:t>Clique para editar o estilo do título mestre</a:t>
            </a:r>
          </a:p>
        </p:txBody>
      </p:sp>
      <p:sp>
        <p:nvSpPr>
          <p:cNvPr id="1027" name="Espaço Reservado para Texto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fld id="{4563B030-DA19-4CC5-9AB7-504EA89F0DC8}" type="datetimeFigureOut">
              <a:rPr lang="pt-BR" smtClean="0"/>
              <a:pPr/>
              <a:t>05/12/2018</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fld id="{73FD90EE-AA1B-4548-A2D8-3F8BE09AF46E}" type="slidenum">
              <a:rPr lang="pt-BR" smtClean="0"/>
              <a:pPr/>
              <a:t>‹nº›</a:t>
            </a:fld>
            <a:endParaRPr lang="pt-BR"/>
          </a:p>
        </p:txBody>
      </p:sp>
    </p:spTree>
  </p:cSld>
  <p:clrMap bg1="lt1" tx1="dk1" bg2="lt2" tx2="dk2" accent1="accent1" accent2="accent2" accent3="accent3" accent4="accent4" accent5="accent5" accent6="accent6" hlink="hlink" folHlink="folHlink"/>
  <p:sldLayoutIdLst>
    <p:sldLayoutId id="2147483755" r:id="rId1"/>
    <p:sldLayoutId id="2147483756" r:id="rId2"/>
    <p:sldLayoutId id="2147483757" r:id="rId3"/>
    <p:sldLayoutId id="2147483758" r:id="rId4"/>
    <p:sldLayoutId id="2147483759" r:id="rId5"/>
    <p:sldLayoutId id="2147483760" r:id="rId6"/>
    <p:sldLayoutId id="2147483761" r:id="rId7"/>
    <p:sldLayoutId id="2147483762" r:id="rId8"/>
    <p:sldLayoutId id="2147483763" r:id="rId9"/>
    <p:sldLayoutId id="2147483764" r:id="rId10"/>
    <p:sldLayoutId id="2147483765" r:id="rId11"/>
    <p:sldLayoutId id="2147483766" r:id="rId12"/>
    <p:sldLayoutId id="2147483768" r:id="rId13"/>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9.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9.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9.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9.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9.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9.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9.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9.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9.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39.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9.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9.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9.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9.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9.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9.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9.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9.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9.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9.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9.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tângulo 9"/>
          <p:cNvSpPr/>
          <p:nvPr/>
        </p:nvSpPr>
        <p:spPr>
          <a:xfrm>
            <a:off x="-8748" y="1695475"/>
            <a:ext cx="2808000" cy="10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11" name="Retângulo 10"/>
          <p:cNvSpPr/>
          <p:nvPr/>
        </p:nvSpPr>
        <p:spPr>
          <a:xfrm>
            <a:off x="2786548" y="1695475"/>
            <a:ext cx="6372000" cy="1080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12" name="Retângulo 11"/>
          <p:cNvSpPr/>
          <p:nvPr/>
        </p:nvSpPr>
        <p:spPr>
          <a:xfrm>
            <a:off x="0" y="0"/>
            <a:ext cx="9144000" cy="1700808"/>
          </a:xfrm>
          <a:prstGeom prst="rect">
            <a:avLst/>
          </a:prstGeom>
          <a:solidFill>
            <a:schemeClr val="tx2">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bIns="0" rtlCol="0" anchor="ctr"/>
          <a:lstStyle/>
          <a:p>
            <a:pPr algn="ctr">
              <a:spcAft>
                <a:spcPts val="0"/>
              </a:spcAft>
            </a:pPr>
            <a:r>
              <a:rPr lang="pt-BR" sz="5400" kern="0" cap="small" spc="25" dirty="0" smtClean="0">
                <a:solidFill>
                  <a:schemeClr val="bg1"/>
                </a:solidFill>
                <a:latin typeface="Times New Roman" pitchFamily="18" charset="0"/>
                <a:ea typeface="Times New Roman"/>
                <a:cs typeface="Times New Roman" pitchFamily="18" charset="0"/>
              </a:rPr>
              <a:t>Dias de Souza</a:t>
            </a:r>
            <a:endParaRPr lang="pt-BR" sz="5400" kern="0" dirty="0" smtClean="0">
              <a:solidFill>
                <a:schemeClr val="bg1"/>
              </a:solidFill>
              <a:latin typeface="Times New Roman" pitchFamily="18" charset="0"/>
              <a:ea typeface="Times New Roman"/>
              <a:cs typeface="Times New Roman" pitchFamily="18" charset="0"/>
            </a:endParaRPr>
          </a:p>
          <a:p>
            <a:pPr algn="ctr">
              <a:spcAft>
                <a:spcPts val="0"/>
              </a:spcAft>
            </a:pPr>
            <a:r>
              <a:rPr lang="pt-BR" sz="2000" kern="0" cap="small" spc="25" dirty="0" smtClean="0">
                <a:solidFill>
                  <a:schemeClr val="bg1"/>
                </a:solidFill>
                <a:latin typeface="Georgia" pitchFamily="18" charset="0"/>
                <a:ea typeface="Times New Roman"/>
                <a:cs typeface="Times New Roman" pitchFamily="18" charset="0"/>
              </a:rPr>
              <a:t>Advogados Associados</a:t>
            </a:r>
            <a:endParaRPr lang="pt-BR" sz="2400" kern="0" cap="small" spc="25" dirty="0" smtClean="0">
              <a:solidFill>
                <a:schemeClr val="bg1"/>
              </a:solidFill>
              <a:latin typeface="Georgia" pitchFamily="18" charset="0"/>
              <a:ea typeface="Times New Roman"/>
              <a:cs typeface="Times New Roman" pitchFamily="18" charset="0"/>
            </a:endParaRPr>
          </a:p>
        </p:txBody>
      </p:sp>
      <p:sp>
        <p:nvSpPr>
          <p:cNvPr id="13" name="Retângulo 12"/>
          <p:cNvSpPr/>
          <p:nvPr/>
        </p:nvSpPr>
        <p:spPr>
          <a:xfrm>
            <a:off x="1988096" y="246930"/>
            <a:ext cx="5113709" cy="1305669"/>
          </a:xfrm>
          <a:prstGeom prst="rect">
            <a:avLst/>
          </a:prstGeom>
          <a:solidFill>
            <a:schemeClr val="bg1">
              <a:alpha val="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8" name="Retângulo 7"/>
          <p:cNvSpPr/>
          <p:nvPr/>
        </p:nvSpPr>
        <p:spPr>
          <a:xfrm>
            <a:off x="971600" y="2492896"/>
            <a:ext cx="7272808" cy="3077766"/>
          </a:xfrm>
          <a:prstGeom prst="rect">
            <a:avLst/>
          </a:prstGeom>
        </p:spPr>
        <p:txBody>
          <a:bodyPr wrap="square">
            <a:spAutoFit/>
          </a:bodyPr>
          <a:lstStyle/>
          <a:p>
            <a:pPr lvl="0" algn="ctr"/>
            <a:r>
              <a:rPr lang="pt-BR" sz="4000" b="1" dirty="0" smtClean="0">
                <a:solidFill>
                  <a:srgbClr val="002060"/>
                </a:solidFill>
                <a:effectLst>
                  <a:outerShdw blurRad="38100" dist="38100" dir="2700000" algn="tl">
                    <a:srgbClr val="000000">
                      <a:alpha val="43137"/>
                    </a:srgbClr>
                  </a:outerShdw>
                </a:effectLst>
                <a:latin typeface="+mj-lt"/>
                <a:ea typeface="Batang" panose="02030600000101010101" pitchFamily="18" charset="-127"/>
                <a:cs typeface="Times New Roman" panose="02020603050405020304" pitchFamily="18" charset="0"/>
              </a:rPr>
              <a:t>Desequilíbrios concorrenciais tributários (PLS-C 284/2017)</a:t>
            </a:r>
          </a:p>
          <a:p>
            <a:pPr marL="3497263" lvl="0" algn="ctr"/>
            <a:endParaRPr lang="pt-BR" sz="2200" b="1" dirty="0">
              <a:solidFill>
                <a:srgbClr val="002060"/>
              </a:solidFill>
              <a:effectLst>
                <a:outerShdw blurRad="38100" dist="38100" dir="2700000" algn="tl">
                  <a:srgbClr val="000000">
                    <a:alpha val="43137"/>
                  </a:srgbClr>
                </a:outerShdw>
              </a:effectLst>
              <a:latin typeface="+mj-lt"/>
              <a:ea typeface="Batang" panose="02030600000101010101" pitchFamily="18" charset="-127"/>
              <a:cs typeface="Times New Roman" panose="02020603050405020304" pitchFamily="18" charset="0"/>
            </a:endParaRPr>
          </a:p>
          <a:p>
            <a:pPr marL="3497263" lvl="0" algn="ctr"/>
            <a:r>
              <a:rPr lang="pt-BR" sz="2200" b="1" dirty="0" smtClean="0">
                <a:solidFill>
                  <a:srgbClr val="002060"/>
                </a:solidFill>
                <a:effectLst>
                  <a:outerShdw blurRad="38100" dist="38100" dir="2700000" algn="tl">
                    <a:srgbClr val="000000">
                      <a:alpha val="43137"/>
                    </a:srgbClr>
                  </a:outerShdw>
                </a:effectLst>
                <a:latin typeface="+mj-lt"/>
                <a:ea typeface="Batang" panose="02030600000101010101" pitchFamily="18" charset="-127"/>
                <a:cs typeface="Times New Roman" panose="02020603050405020304" pitchFamily="18" charset="0"/>
              </a:rPr>
              <a:t>Audiência Pública </a:t>
            </a:r>
            <a:r>
              <a:rPr lang="pt-BR" sz="2200" b="1" dirty="0">
                <a:solidFill>
                  <a:srgbClr val="002060"/>
                </a:solidFill>
                <a:effectLst>
                  <a:outerShdw blurRad="38100" dist="38100" dir="2700000" algn="tl">
                    <a:srgbClr val="000000">
                      <a:alpha val="43137"/>
                    </a:srgbClr>
                  </a:outerShdw>
                </a:effectLst>
                <a:ea typeface="Batang" panose="02030600000101010101" pitchFamily="18" charset="-127"/>
                <a:cs typeface="Times New Roman" panose="02020603050405020304" pitchFamily="18" charset="0"/>
              </a:rPr>
              <a:t>– </a:t>
            </a:r>
            <a:r>
              <a:rPr lang="pt-BR" sz="2200" b="1" dirty="0" smtClean="0">
                <a:solidFill>
                  <a:srgbClr val="002060"/>
                </a:solidFill>
                <a:effectLst>
                  <a:outerShdw blurRad="38100" dist="38100" dir="2700000" algn="tl">
                    <a:srgbClr val="000000">
                      <a:alpha val="43137"/>
                    </a:srgbClr>
                  </a:outerShdw>
                </a:effectLst>
                <a:latin typeface="+mj-lt"/>
                <a:ea typeface="Batang" panose="02030600000101010101" pitchFamily="18" charset="-127"/>
                <a:cs typeface="Times New Roman" panose="02020603050405020304" pitchFamily="18" charset="0"/>
              </a:rPr>
              <a:t>Senado – CTFC – 05/12/2018 </a:t>
            </a:r>
          </a:p>
          <a:p>
            <a:pPr lvl="0" algn="ctr" fontAlgn="base">
              <a:spcBef>
                <a:spcPct val="0"/>
              </a:spcBef>
            </a:pPr>
            <a:endParaRPr lang="pt-BR" sz="2000" b="1" dirty="0" smtClean="0">
              <a:solidFill>
                <a:srgbClr val="002060"/>
              </a:solidFill>
              <a:effectLst>
                <a:outerShdw blurRad="38100" dist="38100" dir="2700000" algn="tl">
                  <a:srgbClr val="000000">
                    <a:alpha val="43137"/>
                  </a:srgbClr>
                </a:outerShdw>
              </a:effectLst>
              <a:latin typeface="+mj-lt"/>
              <a:ea typeface="Batang" panose="02030600000101010101" pitchFamily="18" charset="-127"/>
              <a:cs typeface="Times New Roman" panose="02020603050405020304" pitchFamily="18" charset="0"/>
            </a:endParaRPr>
          </a:p>
          <a:p>
            <a:pPr lvl="0" algn="r" fontAlgn="base">
              <a:spcBef>
                <a:spcPct val="0"/>
              </a:spcBef>
              <a:spcAft>
                <a:spcPct val="0"/>
              </a:spcAft>
            </a:pPr>
            <a:endParaRPr lang="pt-BR" sz="2800" dirty="0">
              <a:solidFill>
                <a:srgbClr val="002060"/>
              </a:solidFill>
              <a:latin typeface="+mj-lt"/>
              <a:ea typeface="Batang" panose="02030600000101010101" pitchFamily="18" charset="-127"/>
              <a:cs typeface="Times New Roman" panose="02020603050405020304" pitchFamily="18" charset="0"/>
            </a:endParaRPr>
          </a:p>
        </p:txBody>
      </p:sp>
      <p:sp>
        <p:nvSpPr>
          <p:cNvPr id="9" name="Retângulo 8"/>
          <p:cNvSpPr/>
          <p:nvPr/>
        </p:nvSpPr>
        <p:spPr>
          <a:xfrm>
            <a:off x="7524328" y="6165304"/>
            <a:ext cx="1512168" cy="50405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3"/>
          <p:cNvPicPr>
            <a:picLocks noChangeAspect="1" noChangeArrowheads="1"/>
          </p:cNvPicPr>
          <p:nvPr/>
        </p:nvPicPr>
        <p:blipFill>
          <a:blip r:embed="rId2" cstate="print"/>
          <a:srcRect/>
          <a:stretch>
            <a:fillRect/>
          </a:stretch>
        </p:blipFill>
        <p:spPr bwMode="auto">
          <a:xfrm>
            <a:off x="0" y="6669088"/>
            <a:ext cx="9144000" cy="188912"/>
          </a:xfrm>
          <a:prstGeom prst="rect">
            <a:avLst/>
          </a:prstGeom>
          <a:noFill/>
          <a:ln w="9525">
            <a:noFill/>
            <a:miter lim="800000"/>
            <a:headEnd/>
            <a:tailEnd/>
          </a:ln>
        </p:spPr>
      </p:pic>
      <p:sp>
        <p:nvSpPr>
          <p:cNvPr id="7" name="Título 1"/>
          <p:cNvSpPr txBox="1">
            <a:spLocks/>
          </p:cNvSpPr>
          <p:nvPr/>
        </p:nvSpPr>
        <p:spPr bwMode="auto">
          <a:xfrm>
            <a:off x="374848" y="476672"/>
            <a:ext cx="8229600" cy="523875"/>
          </a:xfrm>
          <a:prstGeom prst="rect">
            <a:avLst/>
          </a:prstGeom>
          <a:noFill/>
          <a:ln w="9525">
            <a:noFill/>
            <a:miter lim="800000"/>
            <a:headEnd/>
            <a:tailEnd/>
          </a:ln>
        </p:spPr>
        <p:txBody>
          <a:bodyPr anchor="ctr">
            <a:normAutofit fontScale="92500"/>
          </a:bodyPr>
          <a:lstStyle/>
          <a:p>
            <a:pPr>
              <a:defRPr/>
            </a:pPr>
            <a:r>
              <a:rPr lang="pt-BR" sz="2400" b="1" dirty="0" smtClean="0">
                <a:solidFill>
                  <a:schemeClr val="tx2">
                    <a:lumMod val="75000"/>
                  </a:schemeClr>
                </a:solidFill>
                <a:latin typeface="+mj-lt"/>
                <a:ea typeface="+mj-ea"/>
                <a:cs typeface="+mj-cs"/>
              </a:rPr>
              <a:t>6. ESPÉCIES DE DEVEDORES – EVENTUAL, REITERADO E CONTUMAZ</a:t>
            </a:r>
          </a:p>
        </p:txBody>
      </p:sp>
      <p:sp>
        <p:nvSpPr>
          <p:cNvPr id="5" name="Espaço Reservado para Conteúdo 2"/>
          <p:cNvSpPr txBox="1">
            <a:spLocks/>
          </p:cNvSpPr>
          <p:nvPr/>
        </p:nvSpPr>
        <p:spPr bwMode="auto">
          <a:xfrm>
            <a:off x="107504" y="1052736"/>
            <a:ext cx="8648700" cy="6264696"/>
          </a:xfrm>
          <a:prstGeom prst="rect">
            <a:avLst/>
          </a:prstGeom>
          <a:noFill/>
          <a:ln w="9525">
            <a:noFill/>
            <a:miter lim="800000"/>
            <a:headEnd/>
            <a:tailEnd/>
          </a:ln>
        </p:spPr>
        <p:txBody>
          <a:bodyPr/>
          <a:lstStyle/>
          <a:p>
            <a:pPr marL="442913" lvl="1" algn="just">
              <a:spcBef>
                <a:spcPts val="0"/>
              </a:spcBef>
              <a:spcAft>
                <a:spcPts val="1200"/>
              </a:spcAft>
              <a:defRPr/>
            </a:pPr>
            <a:endParaRPr lang="pt-BR" sz="2000" dirty="0" smtClean="0">
              <a:solidFill>
                <a:schemeClr val="tx2">
                  <a:lumMod val="75000"/>
                </a:schemeClr>
              </a:solidFill>
              <a:latin typeface="+mj-lt"/>
            </a:endParaRPr>
          </a:p>
          <a:p>
            <a:pPr marL="442913" lvl="1" algn="just">
              <a:spcBef>
                <a:spcPts val="0"/>
              </a:spcBef>
              <a:spcAft>
                <a:spcPts val="1200"/>
              </a:spcAft>
              <a:defRPr/>
            </a:pPr>
            <a:r>
              <a:rPr lang="pt-BR" sz="2000" b="1" dirty="0" smtClean="0">
                <a:solidFill>
                  <a:schemeClr val="tx2">
                    <a:lumMod val="75000"/>
                  </a:schemeClr>
                </a:solidFill>
                <a:latin typeface="+mn-lt"/>
              </a:rPr>
              <a:t>DEVEDOR EVENTUAL</a:t>
            </a:r>
          </a:p>
          <a:p>
            <a:pPr marL="442913" lvl="1" algn="just">
              <a:spcBef>
                <a:spcPts val="0"/>
              </a:spcBef>
              <a:spcAft>
                <a:spcPts val="1200"/>
              </a:spcAft>
              <a:defRPr/>
            </a:pPr>
            <a:r>
              <a:rPr lang="pt-BR" sz="2000" dirty="0" smtClean="0">
                <a:solidFill>
                  <a:schemeClr val="tx2">
                    <a:lumMod val="75000"/>
                  </a:schemeClr>
                </a:solidFill>
                <a:latin typeface="+mn-lt"/>
              </a:rPr>
              <a:t>Inadimplência pontual. </a:t>
            </a:r>
          </a:p>
          <a:p>
            <a:pPr marL="442913" lvl="1" algn="just">
              <a:spcBef>
                <a:spcPts val="0"/>
              </a:spcBef>
              <a:spcAft>
                <a:spcPts val="1200"/>
              </a:spcAft>
              <a:defRPr/>
            </a:pPr>
            <a:r>
              <a:rPr lang="pt-BR" sz="2000" dirty="0" smtClean="0">
                <a:solidFill>
                  <a:schemeClr val="tx2">
                    <a:lumMod val="75000"/>
                  </a:schemeClr>
                </a:solidFill>
                <a:latin typeface="+mn-lt"/>
              </a:rPr>
              <a:t>Principais motivos:</a:t>
            </a:r>
          </a:p>
          <a:p>
            <a:pPr marL="1243013" lvl="2" indent="-342900" algn="just">
              <a:spcBef>
                <a:spcPts val="0"/>
              </a:spcBef>
              <a:spcAft>
                <a:spcPts val="1200"/>
              </a:spcAft>
              <a:buFontTx/>
              <a:buChar char="-"/>
              <a:defRPr/>
            </a:pPr>
            <a:r>
              <a:rPr lang="pt-BR" sz="2000" dirty="0" smtClean="0">
                <a:solidFill>
                  <a:schemeClr val="tx2">
                    <a:lumMod val="75000"/>
                  </a:schemeClr>
                </a:solidFill>
                <a:latin typeface="+mn-lt"/>
              </a:rPr>
              <a:t>Dificuldades econômicas momentâneas</a:t>
            </a:r>
          </a:p>
          <a:p>
            <a:pPr marL="1243013" lvl="2" indent="-342900" algn="just">
              <a:spcBef>
                <a:spcPts val="0"/>
              </a:spcBef>
              <a:spcAft>
                <a:spcPts val="1200"/>
              </a:spcAft>
              <a:buFontTx/>
              <a:buChar char="-"/>
              <a:defRPr/>
            </a:pPr>
            <a:r>
              <a:rPr lang="pt-BR" sz="2000" dirty="0" smtClean="0">
                <a:solidFill>
                  <a:schemeClr val="tx2">
                    <a:lumMod val="75000"/>
                  </a:schemeClr>
                </a:solidFill>
                <a:latin typeface="+mn-lt"/>
              </a:rPr>
              <a:t>Falha involuntária no cumprimento de obrigações</a:t>
            </a:r>
          </a:p>
          <a:p>
            <a:pPr marL="1243013" lvl="2" indent="-342900" algn="just">
              <a:spcBef>
                <a:spcPts val="0"/>
              </a:spcBef>
              <a:spcAft>
                <a:spcPts val="1200"/>
              </a:spcAft>
              <a:buFontTx/>
              <a:buChar char="-"/>
              <a:defRPr/>
            </a:pPr>
            <a:r>
              <a:rPr lang="pt-BR" sz="2000" dirty="0" smtClean="0">
                <a:solidFill>
                  <a:schemeClr val="tx2">
                    <a:lumMod val="75000"/>
                  </a:schemeClr>
                </a:solidFill>
                <a:latin typeface="+mn-lt"/>
              </a:rPr>
              <a:t>Questionamento isolado quanto à legitimidade de tributo</a:t>
            </a:r>
          </a:p>
          <a:p>
            <a:pPr marL="442913" lvl="1" algn="just">
              <a:spcBef>
                <a:spcPts val="0"/>
              </a:spcBef>
              <a:spcAft>
                <a:spcPts val="1200"/>
              </a:spcAft>
              <a:defRPr/>
            </a:pPr>
            <a:endParaRPr lang="pt-BR" sz="2000" b="1" u="sng" dirty="0" smtClean="0">
              <a:solidFill>
                <a:schemeClr val="tx2">
                  <a:lumMod val="75000"/>
                </a:schemeClr>
              </a:solidFill>
              <a:latin typeface="+mn-lt"/>
            </a:endParaRPr>
          </a:p>
          <a:p>
            <a:pPr marL="442913" lvl="1" algn="just">
              <a:spcBef>
                <a:spcPts val="0"/>
              </a:spcBef>
              <a:spcAft>
                <a:spcPts val="1200"/>
              </a:spcAft>
              <a:defRPr/>
            </a:pPr>
            <a:r>
              <a:rPr lang="pt-BR" sz="2000" b="1" u="sng" dirty="0" smtClean="0">
                <a:solidFill>
                  <a:schemeClr val="tx2">
                    <a:lumMod val="75000"/>
                  </a:schemeClr>
                </a:solidFill>
                <a:latin typeface="+mn-lt"/>
              </a:rPr>
              <a:t>Controle</a:t>
            </a:r>
            <a:r>
              <a:rPr lang="pt-BR" sz="2000" b="1" dirty="0" smtClean="0">
                <a:solidFill>
                  <a:schemeClr val="tx2">
                    <a:lumMod val="75000"/>
                  </a:schemeClr>
                </a:solidFill>
                <a:latin typeface="+mn-lt"/>
              </a:rPr>
              <a:t>: procedimentos normais de inscrição </a:t>
            </a:r>
            <a:r>
              <a:rPr lang="pt-BR" sz="2000" b="1" dirty="0">
                <a:solidFill>
                  <a:schemeClr val="tx2">
                    <a:lumMod val="75000"/>
                  </a:schemeClr>
                </a:solidFill>
                <a:latin typeface="+mn-lt"/>
              </a:rPr>
              <a:t>em dívida ativa, </a:t>
            </a:r>
            <a:r>
              <a:rPr lang="pt-BR" sz="2000" b="1" dirty="0" smtClean="0">
                <a:solidFill>
                  <a:schemeClr val="tx2">
                    <a:lumMod val="75000"/>
                  </a:schemeClr>
                </a:solidFill>
                <a:latin typeface="+mn-lt"/>
              </a:rPr>
              <a:t>protesto, execução </a:t>
            </a:r>
            <a:r>
              <a:rPr lang="pt-BR" sz="2000" b="1" dirty="0">
                <a:solidFill>
                  <a:schemeClr val="tx2">
                    <a:lumMod val="75000"/>
                  </a:schemeClr>
                </a:solidFill>
                <a:latin typeface="+mn-lt"/>
              </a:rPr>
              <a:t>etc. </a:t>
            </a:r>
            <a:r>
              <a:rPr lang="pt-BR" sz="2000" b="1" dirty="0" smtClean="0">
                <a:solidFill>
                  <a:schemeClr val="tx2">
                    <a:lumMod val="75000"/>
                  </a:schemeClr>
                </a:solidFill>
                <a:latin typeface="+mn-lt"/>
              </a:rPr>
              <a:t>Não se sujeitam a regimes especiais de ofício.</a:t>
            </a:r>
            <a:endParaRPr lang="pt-BR" sz="2000" b="1" dirty="0">
              <a:solidFill>
                <a:schemeClr val="tx2">
                  <a:lumMod val="75000"/>
                </a:schemeClr>
              </a:solidFill>
              <a:latin typeface="+mn-lt"/>
            </a:endParaRPr>
          </a:p>
          <a:p>
            <a:pPr marL="442913" lvl="1" algn="just">
              <a:spcBef>
                <a:spcPts val="0"/>
              </a:spcBef>
              <a:spcAft>
                <a:spcPts val="1200"/>
              </a:spcAft>
              <a:defRPr/>
            </a:pPr>
            <a:endParaRPr lang="pt-BR" sz="2000" dirty="0">
              <a:solidFill>
                <a:schemeClr val="tx2">
                  <a:lumMod val="75000"/>
                </a:schemeClr>
              </a:solidFill>
              <a:latin typeface="+mj-lt"/>
            </a:endParaRPr>
          </a:p>
        </p:txBody>
      </p:sp>
    </p:spTree>
    <p:extLst>
      <p:ext uri="{BB962C8B-B14F-4D97-AF65-F5344CB8AC3E}">
        <p14:creationId xmlns:p14="http://schemas.microsoft.com/office/powerpoint/2010/main" val="29691715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3"/>
          <p:cNvPicPr>
            <a:picLocks noChangeAspect="1" noChangeArrowheads="1"/>
          </p:cNvPicPr>
          <p:nvPr/>
        </p:nvPicPr>
        <p:blipFill>
          <a:blip r:embed="rId2" cstate="print"/>
          <a:srcRect/>
          <a:stretch>
            <a:fillRect/>
          </a:stretch>
        </p:blipFill>
        <p:spPr bwMode="auto">
          <a:xfrm>
            <a:off x="0" y="6669088"/>
            <a:ext cx="9144000" cy="188912"/>
          </a:xfrm>
          <a:prstGeom prst="rect">
            <a:avLst/>
          </a:prstGeom>
          <a:noFill/>
          <a:ln w="9525">
            <a:noFill/>
            <a:miter lim="800000"/>
            <a:headEnd/>
            <a:tailEnd/>
          </a:ln>
        </p:spPr>
      </p:pic>
      <p:sp>
        <p:nvSpPr>
          <p:cNvPr id="7" name="Título 1"/>
          <p:cNvSpPr txBox="1">
            <a:spLocks/>
          </p:cNvSpPr>
          <p:nvPr/>
        </p:nvSpPr>
        <p:spPr bwMode="auto">
          <a:xfrm>
            <a:off x="374848" y="476672"/>
            <a:ext cx="8229600" cy="523875"/>
          </a:xfrm>
          <a:prstGeom prst="rect">
            <a:avLst/>
          </a:prstGeom>
          <a:noFill/>
          <a:ln w="9525">
            <a:noFill/>
            <a:miter lim="800000"/>
            <a:headEnd/>
            <a:tailEnd/>
          </a:ln>
        </p:spPr>
        <p:txBody>
          <a:bodyPr anchor="ctr">
            <a:normAutofit fontScale="92500"/>
          </a:bodyPr>
          <a:lstStyle/>
          <a:p>
            <a:pPr>
              <a:defRPr/>
            </a:pPr>
            <a:r>
              <a:rPr lang="pt-BR" sz="2400" b="1" dirty="0" smtClean="0">
                <a:solidFill>
                  <a:schemeClr val="tx2">
                    <a:lumMod val="75000"/>
                  </a:schemeClr>
                </a:solidFill>
                <a:latin typeface="+mj-lt"/>
                <a:ea typeface="+mj-ea"/>
                <a:cs typeface="+mj-cs"/>
              </a:rPr>
              <a:t>6.1. ESPÉCIES DE DEVEDORES – EVENTUAL, REITERADO E CONTUMAZ</a:t>
            </a:r>
          </a:p>
        </p:txBody>
      </p:sp>
      <p:sp>
        <p:nvSpPr>
          <p:cNvPr id="5" name="Espaço Reservado para Conteúdo 2"/>
          <p:cNvSpPr txBox="1">
            <a:spLocks/>
          </p:cNvSpPr>
          <p:nvPr/>
        </p:nvSpPr>
        <p:spPr bwMode="auto">
          <a:xfrm>
            <a:off x="107504" y="1052736"/>
            <a:ext cx="8648700" cy="6264696"/>
          </a:xfrm>
          <a:prstGeom prst="rect">
            <a:avLst/>
          </a:prstGeom>
          <a:noFill/>
          <a:ln w="9525">
            <a:noFill/>
            <a:miter lim="800000"/>
            <a:headEnd/>
            <a:tailEnd/>
          </a:ln>
        </p:spPr>
        <p:txBody>
          <a:bodyPr/>
          <a:lstStyle/>
          <a:p>
            <a:pPr marL="442913" lvl="1" algn="just">
              <a:spcBef>
                <a:spcPts val="0"/>
              </a:spcBef>
              <a:spcAft>
                <a:spcPts val="1200"/>
              </a:spcAft>
              <a:defRPr/>
            </a:pPr>
            <a:endParaRPr lang="pt-BR" sz="2000" dirty="0" smtClean="0">
              <a:solidFill>
                <a:schemeClr val="tx2">
                  <a:lumMod val="75000"/>
                </a:schemeClr>
              </a:solidFill>
              <a:latin typeface="+mj-lt"/>
            </a:endParaRPr>
          </a:p>
          <a:p>
            <a:pPr marL="442913" lvl="1" algn="just">
              <a:spcBef>
                <a:spcPts val="0"/>
              </a:spcBef>
              <a:spcAft>
                <a:spcPts val="1200"/>
              </a:spcAft>
              <a:defRPr/>
            </a:pPr>
            <a:r>
              <a:rPr lang="pt-BR" sz="2000" b="1" dirty="0" smtClean="0">
                <a:solidFill>
                  <a:schemeClr val="tx2">
                    <a:lumMod val="75000"/>
                  </a:schemeClr>
                </a:solidFill>
                <a:latin typeface="+mn-lt"/>
              </a:rPr>
              <a:t>DEVEDOR REITERADO</a:t>
            </a:r>
          </a:p>
          <a:p>
            <a:pPr marL="442913" lvl="1" algn="just">
              <a:spcBef>
                <a:spcPts val="0"/>
              </a:spcBef>
              <a:spcAft>
                <a:spcPts val="1200"/>
              </a:spcAft>
              <a:defRPr/>
            </a:pPr>
            <a:r>
              <a:rPr lang="pt-BR" sz="2000" dirty="0" smtClean="0">
                <a:solidFill>
                  <a:schemeClr val="tx2">
                    <a:lumMod val="75000"/>
                  </a:schemeClr>
                </a:solidFill>
                <a:latin typeface="+mn-lt"/>
              </a:rPr>
              <a:t>Inadimplência continuada, sem má-fé.</a:t>
            </a:r>
          </a:p>
          <a:p>
            <a:pPr marL="442913" lvl="1" algn="just">
              <a:spcBef>
                <a:spcPts val="0"/>
              </a:spcBef>
              <a:spcAft>
                <a:spcPts val="1200"/>
              </a:spcAft>
              <a:defRPr/>
            </a:pPr>
            <a:r>
              <a:rPr lang="pt-BR" sz="2000" dirty="0" smtClean="0">
                <a:solidFill>
                  <a:schemeClr val="tx2">
                    <a:lumMod val="75000"/>
                  </a:schemeClr>
                </a:solidFill>
                <a:latin typeface="+mn-lt"/>
              </a:rPr>
              <a:t>Principais motivos:</a:t>
            </a:r>
          </a:p>
          <a:p>
            <a:pPr marL="1243013" lvl="2" indent="-342900" algn="just">
              <a:spcBef>
                <a:spcPts val="0"/>
              </a:spcBef>
              <a:spcAft>
                <a:spcPts val="1200"/>
              </a:spcAft>
              <a:buFontTx/>
              <a:buChar char="-"/>
              <a:defRPr/>
            </a:pPr>
            <a:r>
              <a:rPr lang="pt-BR" sz="2000" dirty="0" smtClean="0">
                <a:solidFill>
                  <a:schemeClr val="tx2">
                    <a:lumMod val="75000"/>
                  </a:schemeClr>
                </a:solidFill>
                <a:latin typeface="+mn-lt"/>
              </a:rPr>
              <a:t>Dificuldades econômicas duradouras</a:t>
            </a:r>
          </a:p>
          <a:p>
            <a:pPr marL="1243013" lvl="2" indent="-342900" algn="just">
              <a:spcBef>
                <a:spcPts val="0"/>
              </a:spcBef>
              <a:spcAft>
                <a:spcPts val="1200"/>
              </a:spcAft>
              <a:buFontTx/>
              <a:buChar char="-"/>
              <a:defRPr/>
            </a:pPr>
            <a:r>
              <a:rPr lang="pt-BR" sz="2000" dirty="0" smtClean="0">
                <a:solidFill>
                  <a:schemeClr val="tx2">
                    <a:lumMod val="75000"/>
                  </a:schemeClr>
                </a:solidFill>
                <a:latin typeface="+mn-lt"/>
              </a:rPr>
              <a:t>Especulação tributária (juros inferiores ao mercado, REFIS </a:t>
            </a:r>
            <a:r>
              <a:rPr lang="pt-BR" sz="2000" dirty="0" err="1" smtClean="0">
                <a:solidFill>
                  <a:schemeClr val="tx2">
                    <a:lumMod val="75000"/>
                  </a:schemeClr>
                </a:solidFill>
                <a:latin typeface="+mn-lt"/>
              </a:rPr>
              <a:t>etc</a:t>
            </a:r>
            <a:r>
              <a:rPr lang="pt-BR" sz="2000" dirty="0" smtClean="0">
                <a:solidFill>
                  <a:schemeClr val="tx2">
                    <a:lumMod val="75000"/>
                  </a:schemeClr>
                </a:solidFill>
                <a:latin typeface="+mn-lt"/>
              </a:rPr>
              <a:t>) </a:t>
            </a:r>
          </a:p>
          <a:p>
            <a:pPr marL="1243013" lvl="2" indent="-342900" algn="just">
              <a:spcBef>
                <a:spcPts val="0"/>
              </a:spcBef>
              <a:spcAft>
                <a:spcPts val="1200"/>
              </a:spcAft>
              <a:buFontTx/>
              <a:buChar char="-"/>
              <a:defRPr/>
            </a:pPr>
            <a:r>
              <a:rPr lang="pt-BR" sz="2000" dirty="0" smtClean="0">
                <a:solidFill>
                  <a:schemeClr val="tx2">
                    <a:lumMod val="75000"/>
                  </a:schemeClr>
                </a:solidFill>
                <a:latin typeface="+mn-lt"/>
              </a:rPr>
              <a:t>Questionamento continuado quanto à legitimidade de tributo</a:t>
            </a:r>
          </a:p>
          <a:p>
            <a:pPr marL="442913" lvl="1" algn="just">
              <a:spcBef>
                <a:spcPts val="0"/>
              </a:spcBef>
              <a:spcAft>
                <a:spcPts val="1200"/>
              </a:spcAft>
              <a:defRPr/>
            </a:pPr>
            <a:endParaRPr lang="pt-BR" sz="2000" b="1" u="sng" dirty="0" smtClean="0">
              <a:solidFill>
                <a:schemeClr val="tx2">
                  <a:lumMod val="75000"/>
                </a:schemeClr>
              </a:solidFill>
              <a:latin typeface="+mn-lt"/>
            </a:endParaRPr>
          </a:p>
          <a:p>
            <a:pPr marL="442913" lvl="1" algn="just">
              <a:spcBef>
                <a:spcPts val="0"/>
              </a:spcBef>
              <a:spcAft>
                <a:spcPts val="1200"/>
              </a:spcAft>
              <a:defRPr/>
            </a:pPr>
            <a:r>
              <a:rPr lang="pt-BR" sz="2000" b="1" u="sng" dirty="0" smtClean="0">
                <a:solidFill>
                  <a:schemeClr val="tx2">
                    <a:lumMod val="75000"/>
                  </a:schemeClr>
                </a:solidFill>
                <a:latin typeface="+mn-lt"/>
              </a:rPr>
              <a:t>Controle</a:t>
            </a:r>
            <a:r>
              <a:rPr lang="pt-BR" sz="2000" b="1" dirty="0" smtClean="0">
                <a:solidFill>
                  <a:schemeClr val="tx2">
                    <a:lumMod val="75000"/>
                  </a:schemeClr>
                </a:solidFill>
                <a:latin typeface="+mn-lt"/>
              </a:rPr>
              <a:t>: possível aplicação de regimes especiais quando constatados desequilíbrios concorrenciais, observado os princípios da proporcionalidade e devido processo legal.</a:t>
            </a:r>
            <a:endParaRPr lang="pt-BR" sz="2000" b="1" dirty="0">
              <a:solidFill>
                <a:schemeClr val="tx2">
                  <a:lumMod val="75000"/>
                </a:schemeClr>
              </a:solidFill>
              <a:latin typeface="+mn-lt"/>
            </a:endParaRPr>
          </a:p>
        </p:txBody>
      </p:sp>
    </p:spTree>
    <p:extLst>
      <p:ext uri="{BB962C8B-B14F-4D97-AF65-F5344CB8AC3E}">
        <p14:creationId xmlns:p14="http://schemas.microsoft.com/office/powerpoint/2010/main" val="152006177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3"/>
          <p:cNvPicPr>
            <a:picLocks noChangeAspect="1" noChangeArrowheads="1"/>
          </p:cNvPicPr>
          <p:nvPr/>
        </p:nvPicPr>
        <p:blipFill>
          <a:blip r:embed="rId2" cstate="print"/>
          <a:srcRect/>
          <a:stretch>
            <a:fillRect/>
          </a:stretch>
        </p:blipFill>
        <p:spPr bwMode="auto">
          <a:xfrm>
            <a:off x="0" y="6669088"/>
            <a:ext cx="9144000" cy="188912"/>
          </a:xfrm>
          <a:prstGeom prst="rect">
            <a:avLst/>
          </a:prstGeom>
          <a:noFill/>
          <a:ln w="9525">
            <a:noFill/>
            <a:miter lim="800000"/>
            <a:headEnd/>
            <a:tailEnd/>
          </a:ln>
        </p:spPr>
      </p:pic>
      <p:sp>
        <p:nvSpPr>
          <p:cNvPr id="7" name="Título 1"/>
          <p:cNvSpPr txBox="1">
            <a:spLocks/>
          </p:cNvSpPr>
          <p:nvPr/>
        </p:nvSpPr>
        <p:spPr bwMode="auto">
          <a:xfrm>
            <a:off x="374848" y="476672"/>
            <a:ext cx="8229600" cy="523875"/>
          </a:xfrm>
          <a:prstGeom prst="rect">
            <a:avLst/>
          </a:prstGeom>
          <a:noFill/>
          <a:ln w="9525">
            <a:noFill/>
            <a:miter lim="800000"/>
            <a:headEnd/>
            <a:tailEnd/>
          </a:ln>
        </p:spPr>
        <p:txBody>
          <a:bodyPr anchor="ctr">
            <a:normAutofit fontScale="92500"/>
          </a:bodyPr>
          <a:lstStyle/>
          <a:p>
            <a:pPr>
              <a:defRPr/>
            </a:pPr>
            <a:r>
              <a:rPr lang="pt-BR" sz="2400" b="1" dirty="0" smtClean="0">
                <a:solidFill>
                  <a:schemeClr val="tx2">
                    <a:lumMod val="75000"/>
                  </a:schemeClr>
                </a:solidFill>
                <a:latin typeface="+mj-lt"/>
                <a:ea typeface="+mj-ea"/>
                <a:cs typeface="+mj-cs"/>
              </a:rPr>
              <a:t>6.2. ESPÉCIES DE DEVEDORES – EVENTUAL, REITERADO E CONTUMAZ</a:t>
            </a:r>
          </a:p>
        </p:txBody>
      </p:sp>
      <p:sp>
        <p:nvSpPr>
          <p:cNvPr id="5" name="Espaço Reservado para Conteúdo 2"/>
          <p:cNvSpPr txBox="1">
            <a:spLocks/>
          </p:cNvSpPr>
          <p:nvPr/>
        </p:nvSpPr>
        <p:spPr bwMode="auto">
          <a:xfrm>
            <a:off x="0" y="1412776"/>
            <a:ext cx="8648700" cy="6120680"/>
          </a:xfrm>
          <a:prstGeom prst="rect">
            <a:avLst/>
          </a:prstGeom>
          <a:noFill/>
          <a:ln w="9525">
            <a:noFill/>
            <a:miter lim="800000"/>
            <a:headEnd/>
            <a:tailEnd/>
          </a:ln>
        </p:spPr>
        <p:txBody>
          <a:bodyPr/>
          <a:lstStyle/>
          <a:p>
            <a:pPr marL="442913" lvl="1" algn="just">
              <a:spcBef>
                <a:spcPts val="1800"/>
              </a:spcBef>
              <a:spcAft>
                <a:spcPts val="1200"/>
              </a:spcAft>
              <a:defRPr/>
            </a:pPr>
            <a:r>
              <a:rPr lang="pt-BR" sz="2000" b="1" dirty="0" smtClean="0">
                <a:solidFill>
                  <a:schemeClr val="tx2">
                    <a:lumMod val="75000"/>
                  </a:schemeClr>
                </a:solidFill>
                <a:latin typeface="+mn-lt"/>
              </a:rPr>
              <a:t>DEVEDOR CONTUMAZ</a:t>
            </a:r>
          </a:p>
          <a:p>
            <a:pPr marL="442913" lvl="1" algn="just">
              <a:spcBef>
                <a:spcPts val="0"/>
              </a:spcBef>
              <a:spcAft>
                <a:spcPts val="1200"/>
              </a:spcAft>
              <a:defRPr/>
            </a:pPr>
            <a:r>
              <a:rPr lang="pt-BR" sz="2000" dirty="0" smtClean="0">
                <a:solidFill>
                  <a:schemeClr val="tx2">
                    <a:lumMod val="75000"/>
                  </a:schemeClr>
                </a:solidFill>
                <a:latin typeface="+mn-lt"/>
              </a:rPr>
              <a:t>Inadimplência sistemática, com má-fé. Atividade ilícita. Motivação: </a:t>
            </a:r>
          </a:p>
          <a:p>
            <a:pPr marL="785813" lvl="1" indent="-342900" algn="just">
              <a:spcBef>
                <a:spcPts val="0"/>
              </a:spcBef>
              <a:spcAft>
                <a:spcPts val="1200"/>
              </a:spcAft>
              <a:buFontTx/>
              <a:buChar char="-"/>
              <a:defRPr/>
            </a:pPr>
            <a:r>
              <a:rPr lang="pt-BR" sz="2000" dirty="0" smtClean="0">
                <a:solidFill>
                  <a:schemeClr val="tx2">
                    <a:lumMod val="75000"/>
                  </a:schemeClr>
                </a:solidFill>
                <a:latin typeface="+mn-lt"/>
              </a:rPr>
              <a:t>ganhar mercado mediante redução artificial de preços</a:t>
            </a:r>
          </a:p>
          <a:p>
            <a:pPr marL="785813" lvl="1" indent="-342900" algn="just">
              <a:spcBef>
                <a:spcPts val="0"/>
              </a:spcBef>
              <a:spcAft>
                <a:spcPts val="1200"/>
              </a:spcAft>
              <a:buFontTx/>
              <a:buChar char="-"/>
              <a:defRPr/>
            </a:pPr>
            <a:r>
              <a:rPr lang="pt-BR" sz="2000" dirty="0" smtClean="0">
                <a:solidFill>
                  <a:schemeClr val="tx2">
                    <a:lumMod val="75000"/>
                  </a:schemeClr>
                </a:solidFill>
                <a:latin typeface="+mn-lt"/>
              </a:rPr>
              <a:t>locupletar-se de parte dos tributos que deveriam ser pagos</a:t>
            </a:r>
          </a:p>
          <a:p>
            <a:pPr marL="785813" lvl="1" indent="-342900" algn="just">
              <a:spcBef>
                <a:spcPts val="0"/>
              </a:spcBef>
              <a:spcAft>
                <a:spcPts val="1200"/>
              </a:spcAft>
              <a:buFontTx/>
              <a:buChar char="-"/>
              <a:defRPr/>
            </a:pPr>
            <a:r>
              <a:rPr lang="pt-BR" sz="2000" dirty="0" smtClean="0">
                <a:solidFill>
                  <a:schemeClr val="tx2">
                    <a:lumMod val="75000"/>
                  </a:schemeClr>
                </a:solidFill>
                <a:latin typeface="+mn-lt"/>
              </a:rPr>
              <a:t>obter ganhos expressivos e rápidos, em setores com margens reduzidas, alta carga tributária e grandes volumes negociados</a:t>
            </a:r>
          </a:p>
          <a:p>
            <a:pPr marL="785813" lvl="1" indent="-342900" algn="just">
              <a:spcBef>
                <a:spcPts val="0"/>
              </a:spcBef>
              <a:spcAft>
                <a:spcPts val="1200"/>
              </a:spcAft>
              <a:buFontTx/>
              <a:buChar char="-"/>
              <a:defRPr/>
            </a:pPr>
            <a:r>
              <a:rPr lang="pt-BR" sz="2000" dirty="0" smtClean="0">
                <a:solidFill>
                  <a:schemeClr val="tx2">
                    <a:lumMod val="75000"/>
                  </a:schemeClr>
                </a:solidFill>
                <a:latin typeface="+mn-lt"/>
              </a:rPr>
              <a:t>Exemplo:</a:t>
            </a:r>
          </a:p>
          <a:p>
            <a:pPr marL="1176338" lvl="1" indent="-360363" algn="just">
              <a:spcBef>
                <a:spcPts val="0"/>
              </a:spcBef>
              <a:spcAft>
                <a:spcPts val="1200"/>
              </a:spcAft>
              <a:buFont typeface="Arial" panose="020B0604020202020204" pitchFamily="34" charset="0"/>
              <a:buChar char="•"/>
              <a:defRPr/>
            </a:pPr>
            <a:r>
              <a:rPr lang="pt-BR" dirty="0">
                <a:solidFill>
                  <a:schemeClr val="tx2">
                    <a:lumMod val="75000"/>
                  </a:schemeClr>
                </a:solidFill>
                <a:latin typeface="+mn-lt"/>
              </a:rPr>
              <a:t>Margem  de lucro normal do produto: </a:t>
            </a:r>
            <a:r>
              <a:rPr lang="pt-BR" u="sng" dirty="0">
                <a:solidFill>
                  <a:schemeClr val="tx2">
                    <a:lumMod val="75000"/>
                  </a:schemeClr>
                </a:solidFill>
                <a:latin typeface="+mn-lt"/>
              </a:rPr>
              <a:t>R$ 0,10/unidade</a:t>
            </a:r>
          </a:p>
          <a:p>
            <a:pPr marL="1176338" lvl="1" indent="-360363" algn="just">
              <a:spcBef>
                <a:spcPts val="0"/>
              </a:spcBef>
              <a:spcAft>
                <a:spcPts val="1200"/>
              </a:spcAft>
              <a:buFont typeface="Arial" panose="020B0604020202020204" pitchFamily="34" charset="0"/>
              <a:buChar char="•"/>
              <a:defRPr/>
            </a:pPr>
            <a:r>
              <a:rPr lang="pt-BR" dirty="0">
                <a:solidFill>
                  <a:schemeClr val="tx2">
                    <a:lumMod val="75000"/>
                  </a:schemeClr>
                </a:solidFill>
                <a:latin typeface="+mn-lt"/>
              </a:rPr>
              <a:t>ICMS  (próprio e ST) devido pelo sujeito passivo: </a:t>
            </a:r>
            <a:r>
              <a:rPr lang="pt-BR" u="sng" dirty="0">
                <a:solidFill>
                  <a:schemeClr val="tx2">
                    <a:lumMod val="75000"/>
                  </a:schemeClr>
                </a:solidFill>
                <a:latin typeface="+mn-lt"/>
              </a:rPr>
              <a:t>R$ 0,30/unidade</a:t>
            </a:r>
          </a:p>
          <a:p>
            <a:pPr marL="1176338" lvl="1" indent="-360363" algn="just">
              <a:spcBef>
                <a:spcPts val="0"/>
              </a:spcBef>
              <a:spcAft>
                <a:spcPts val="1200"/>
              </a:spcAft>
              <a:buFont typeface="Arial" panose="020B0604020202020204" pitchFamily="34" charset="0"/>
              <a:buChar char="•"/>
              <a:defRPr/>
            </a:pPr>
            <a:r>
              <a:rPr lang="pt-BR" dirty="0">
                <a:solidFill>
                  <a:schemeClr val="tx2">
                    <a:lumMod val="75000"/>
                  </a:schemeClr>
                </a:solidFill>
                <a:latin typeface="+mn-lt"/>
              </a:rPr>
              <a:t>Falta de pagamento do ICMS = incremento do lucro de aprox. </a:t>
            </a:r>
            <a:r>
              <a:rPr lang="pt-BR" b="1" u="sng" dirty="0">
                <a:solidFill>
                  <a:schemeClr val="tx2">
                    <a:lumMod val="75000"/>
                  </a:schemeClr>
                </a:solidFill>
                <a:latin typeface="+mn-lt"/>
              </a:rPr>
              <a:t>300%</a:t>
            </a:r>
          </a:p>
          <a:p>
            <a:pPr marL="1176338" lvl="1" indent="-360363" algn="just">
              <a:spcBef>
                <a:spcPts val="0"/>
              </a:spcBef>
              <a:spcAft>
                <a:spcPts val="1200"/>
              </a:spcAft>
              <a:buFont typeface="Arial" panose="020B0604020202020204" pitchFamily="34" charset="0"/>
              <a:buChar char="•"/>
              <a:defRPr/>
            </a:pPr>
            <a:r>
              <a:rPr lang="pt-BR" dirty="0">
                <a:solidFill>
                  <a:schemeClr val="tx2">
                    <a:lumMod val="75000"/>
                  </a:schemeClr>
                </a:solidFill>
                <a:latin typeface="+mn-lt"/>
              </a:rPr>
              <a:t>Possibilidade de redução significativa do preço (repasse de 50% do tributo não recolhido permite aumentar margem de lucro normal em aprox. 150%)</a:t>
            </a:r>
          </a:p>
          <a:p>
            <a:pPr marL="785813" lvl="1" indent="-342900" algn="just">
              <a:spcBef>
                <a:spcPts val="0"/>
              </a:spcBef>
              <a:spcAft>
                <a:spcPts val="1200"/>
              </a:spcAft>
              <a:buFontTx/>
              <a:buChar char="-"/>
              <a:defRPr/>
            </a:pPr>
            <a:endParaRPr lang="pt-BR" sz="2000" dirty="0" smtClean="0">
              <a:solidFill>
                <a:schemeClr val="tx2">
                  <a:lumMod val="75000"/>
                </a:schemeClr>
              </a:solidFill>
              <a:latin typeface="+mn-lt"/>
            </a:endParaRPr>
          </a:p>
          <a:p>
            <a:pPr marL="442913" lvl="1" algn="just">
              <a:spcBef>
                <a:spcPts val="0"/>
              </a:spcBef>
              <a:spcAft>
                <a:spcPts val="1200"/>
              </a:spcAft>
              <a:defRPr/>
            </a:pPr>
            <a:endParaRPr lang="pt-BR" sz="2000" dirty="0">
              <a:solidFill>
                <a:schemeClr val="tx2">
                  <a:lumMod val="75000"/>
                </a:schemeClr>
              </a:solidFill>
              <a:latin typeface="+mn-lt"/>
            </a:endParaRPr>
          </a:p>
        </p:txBody>
      </p:sp>
    </p:spTree>
    <p:extLst>
      <p:ext uri="{BB962C8B-B14F-4D97-AF65-F5344CB8AC3E}">
        <p14:creationId xmlns:p14="http://schemas.microsoft.com/office/powerpoint/2010/main" val="22151996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3"/>
          <p:cNvPicPr>
            <a:picLocks noChangeAspect="1" noChangeArrowheads="1"/>
          </p:cNvPicPr>
          <p:nvPr/>
        </p:nvPicPr>
        <p:blipFill>
          <a:blip r:embed="rId2" cstate="print"/>
          <a:srcRect/>
          <a:stretch>
            <a:fillRect/>
          </a:stretch>
        </p:blipFill>
        <p:spPr bwMode="auto">
          <a:xfrm>
            <a:off x="0" y="6669088"/>
            <a:ext cx="9144000" cy="188912"/>
          </a:xfrm>
          <a:prstGeom prst="rect">
            <a:avLst/>
          </a:prstGeom>
          <a:noFill/>
          <a:ln w="9525">
            <a:noFill/>
            <a:miter lim="800000"/>
            <a:headEnd/>
            <a:tailEnd/>
          </a:ln>
        </p:spPr>
      </p:pic>
      <p:sp>
        <p:nvSpPr>
          <p:cNvPr id="7" name="Título 1"/>
          <p:cNvSpPr txBox="1">
            <a:spLocks/>
          </p:cNvSpPr>
          <p:nvPr/>
        </p:nvSpPr>
        <p:spPr bwMode="auto">
          <a:xfrm>
            <a:off x="374848" y="476672"/>
            <a:ext cx="8229600" cy="523875"/>
          </a:xfrm>
          <a:prstGeom prst="rect">
            <a:avLst/>
          </a:prstGeom>
          <a:noFill/>
          <a:ln w="9525">
            <a:noFill/>
            <a:miter lim="800000"/>
            <a:headEnd/>
            <a:tailEnd/>
          </a:ln>
        </p:spPr>
        <p:txBody>
          <a:bodyPr anchor="ctr">
            <a:normAutofit fontScale="92500"/>
          </a:bodyPr>
          <a:lstStyle/>
          <a:p>
            <a:pPr>
              <a:defRPr/>
            </a:pPr>
            <a:r>
              <a:rPr lang="pt-BR" sz="2400" b="1" dirty="0" smtClean="0">
                <a:solidFill>
                  <a:schemeClr val="tx2">
                    <a:lumMod val="75000"/>
                  </a:schemeClr>
                </a:solidFill>
                <a:latin typeface="+mj-lt"/>
                <a:ea typeface="+mj-ea"/>
                <a:cs typeface="+mj-cs"/>
              </a:rPr>
              <a:t>6.3. ESPÉCIES DE DEVEDORES – EVENTUAL, REITERADO E CONTUMAZ</a:t>
            </a:r>
          </a:p>
        </p:txBody>
      </p:sp>
      <p:sp>
        <p:nvSpPr>
          <p:cNvPr id="5" name="Espaço Reservado para Conteúdo 2"/>
          <p:cNvSpPr txBox="1">
            <a:spLocks/>
          </p:cNvSpPr>
          <p:nvPr/>
        </p:nvSpPr>
        <p:spPr bwMode="auto">
          <a:xfrm>
            <a:off x="107504" y="1412776"/>
            <a:ext cx="8648700" cy="5904656"/>
          </a:xfrm>
          <a:prstGeom prst="rect">
            <a:avLst/>
          </a:prstGeom>
          <a:noFill/>
          <a:ln w="9525">
            <a:noFill/>
            <a:miter lim="800000"/>
            <a:headEnd/>
            <a:tailEnd/>
          </a:ln>
        </p:spPr>
        <p:txBody>
          <a:bodyPr/>
          <a:lstStyle/>
          <a:p>
            <a:pPr marL="442913" lvl="1" algn="just">
              <a:spcBef>
                <a:spcPts val="0"/>
              </a:spcBef>
              <a:spcAft>
                <a:spcPts val="1200"/>
              </a:spcAft>
              <a:defRPr/>
            </a:pPr>
            <a:r>
              <a:rPr lang="pt-BR" sz="2000" b="1" dirty="0" smtClean="0">
                <a:solidFill>
                  <a:schemeClr val="tx2">
                    <a:lumMod val="75000"/>
                  </a:schemeClr>
                </a:solidFill>
                <a:latin typeface="+mn-lt"/>
              </a:rPr>
              <a:t>DEVEDOR CONTUMAZ (cont.)</a:t>
            </a:r>
          </a:p>
          <a:p>
            <a:pPr marL="442913" lvl="1" algn="just">
              <a:spcBef>
                <a:spcPts val="0"/>
              </a:spcBef>
              <a:spcAft>
                <a:spcPts val="1200"/>
              </a:spcAft>
              <a:defRPr/>
            </a:pPr>
            <a:r>
              <a:rPr lang="pt-BR" sz="2000" dirty="0" smtClean="0">
                <a:solidFill>
                  <a:schemeClr val="tx2">
                    <a:lumMod val="75000"/>
                  </a:schemeClr>
                </a:solidFill>
                <a:latin typeface="+mn-lt"/>
              </a:rPr>
              <a:t>Alguns indícios:</a:t>
            </a:r>
          </a:p>
          <a:p>
            <a:pPr marL="923925" lvl="2" indent="-285750" algn="just">
              <a:spcBef>
                <a:spcPts val="0"/>
              </a:spcBef>
              <a:spcAft>
                <a:spcPts val="1200"/>
              </a:spcAft>
              <a:buFont typeface="Arial" panose="020B0604020202020204" pitchFamily="34" charset="0"/>
              <a:buChar char="•"/>
              <a:defRPr/>
            </a:pPr>
            <a:r>
              <a:rPr lang="pt-BR" sz="2000" dirty="0" smtClean="0">
                <a:solidFill>
                  <a:schemeClr val="tx2">
                    <a:lumMod val="75000"/>
                  </a:schemeClr>
                </a:solidFill>
                <a:latin typeface="+mn-lt"/>
              </a:rPr>
              <a:t>Acúmulo sistemático de débitos, inclusive declarados ao Fisco</a:t>
            </a:r>
          </a:p>
          <a:p>
            <a:pPr marL="923925" lvl="2" indent="-285750" algn="just">
              <a:spcBef>
                <a:spcPts val="0"/>
              </a:spcBef>
              <a:spcAft>
                <a:spcPts val="1200"/>
              </a:spcAft>
              <a:buFont typeface="Arial" panose="020B0604020202020204" pitchFamily="34" charset="0"/>
              <a:buChar char="•"/>
              <a:defRPr/>
            </a:pPr>
            <a:r>
              <a:rPr lang="pt-BR" sz="2000" dirty="0" smtClean="0">
                <a:solidFill>
                  <a:schemeClr val="tx2">
                    <a:lumMod val="75000"/>
                  </a:schemeClr>
                </a:solidFill>
                <a:latin typeface="+mn-lt"/>
              </a:rPr>
              <a:t>Insuficiência do </a:t>
            </a:r>
            <a:r>
              <a:rPr lang="pt-BR" sz="2000" dirty="0">
                <a:solidFill>
                  <a:schemeClr val="tx2">
                    <a:lumMod val="75000"/>
                  </a:schemeClr>
                </a:solidFill>
                <a:latin typeface="+mn-lt"/>
              </a:rPr>
              <a:t>patrimônio da empresa </a:t>
            </a:r>
          </a:p>
          <a:p>
            <a:pPr marL="923925" lvl="2" indent="-285750" algn="just">
              <a:spcBef>
                <a:spcPts val="0"/>
              </a:spcBef>
              <a:spcAft>
                <a:spcPts val="1200"/>
              </a:spcAft>
              <a:buFont typeface="Arial" panose="020B0604020202020204" pitchFamily="34" charset="0"/>
              <a:buChar char="•"/>
              <a:defRPr/>
            </a:pPr>
            <a:r>
              <a:rPr lang="pt-BR" sz="2000" dirty="0" smtClean="0">
                <a:solidFill>
                  <a:schemeClr val="tx2">
                    <a:lumMod val="75000"/>
                  </a:schemeClr>
                </a:solidFill>
                <a:latin typeface="+mn-lt"/>
              </a:rPr>
              <a:t>Adulteração, falsificação, descaminho de produtos</a:t>
            </a:r>
            <a:endParaRPr lang="pt-BR" sz="2000" dirty="0">
              <a:solidFill>
                <a:schemeClr val="tx2">
                  <a:lumMod val="75000"/>
                </a:schemeClr>
              </a:solidFill>
              <a:latin typeface="+mn-lt"/>
            </a:endParaRPr>
          </a:p>
          <a:p>
            <a:pPr marL="923925" lvl="2" indent="-285750" algn="just">
              <a:spcBef>
                <a:spcPts val="0"/>
              </a:spcBef>
              <a:spcAft>
                <a:spcPts val="1200"/>
              </a:spcAft>
              <a:buFont typeface="Arial" panose="020B0604020202020204" pitchFamily="34" charset="0"/>
              <a:buChar char="•"/>
              <a:defRPr/>
            </a:pPr>
            <a:r>
              <a:rPr lang="pt-BR" sz="2000" dirty="0">
                <a:solidFill>
                  <a:schemeClr val="tx2">
                    <a:lumMod val="75000"/>
                  </a:schemeClr>
                </a:solidFill>
                <a:latin typeface="+mn-lt"/>
              </a:rPr>
              <a:t>Interposição de pessoas (laranjas</a:t>
            </a:r>
            <a:r>
              <a:rPr lang="pt-BR" sz="2000" dirty="0" smtClean="0">
                <a:solidFill>
                  <a:schemeClr val="tx2">
                    <a:lumMod val="75000"/>
                  </a:schemeClr>
                </a:solidFill>
                <a:latin typeface="+mn-lt"/>
              </a:rPr>
              <a:t>)</a:t>
            </a:r>
            <a:r>
              <a:rPr lang="pt-BR" sz="2000" dirty="0">
                <a:solidFill>
                  <a:schemeClr val="tx2">
                    <a:lumMod val="75000"/>
                  </a:schemeClr>
                </a:solidFill>
                <a:latin typeface="+mn-lt"/>
              </a:rPr>
              <a:t> </a:t>
            </a:r>
            <a:endParaRPr lang="pt-BR" sz="2000" dirty="0" smtClean="0">
              <a:solidFill>
                <a:schemeClr val="tx2">
                  <a:lumMod val="75000"/>
                </a:schemeClr>
              </a:solidFill>
              <a:latin typeface="+mn-lt"/>
            </a:endParaRPr>
          </a:p>
          <a:p>
            <a:pPr marL="923925" lvl="2" indent="-285750" algn="just">
              <a:spcBef>
                <a:spcPts val="0"/>
              </a:spcBef>
              <a:spcAft>
                <a:spcPts val="1200"/>
              </a:spcAft>
              <a:buFont typeface="Arial" panose="020B0604020202020204" pitchFamily="34" charset="0"/>
              <a:buChar char="•"/>
              <a:defRPr/>
            </a:pPr>
            <a:r>
              <a:rPr lang="pt-BR" sz="2000" dirty="0" smtClean="0">
                <a:solidFill>
                  <a:schemeClr val="tx2">
                    <a:lumMod val="75000"/>
                  </a:schemeClr>
                </a:solidFill>
                <a:latin typeface="+mn-lt"/>
              </a:rPr>
              <a:t>Inexistência </a:t>
            </a:r>
            <a:r>
              <a:rPr lang="pt-BR" sz="2000" dirty="0">
                <a:solidFill>
                  <a:schemeClr val="tx2">
                    <a:lumMod val="75000"/>
                  </a:schemeClr>
                </a:solidFill>
                <a:latin typeface="+mn-lt"/>
              </a:rPr>
              <a:t>de justificativas razoáveis para o não pagamento </a:t>
            </a:r>
          </a:p>
          <a:p>
            <a:pPr marL="923925" lvl="2" indent="-285750" algn="just">
              <a:spcBef>
                <a:spcPts val="0"/>
              </a:spcBef>
              <a:spcAft>
                <a:spcPts val="1200"/>
              </a:spcAft>
              <a:buFont typeface="Arial" panose="020B0604020202020204" pitchFamily="34" charset="0"/>
              <a:buChar char="•"/>
              <a:defRPr/>
            </a:pPr>
            <a:r>
              <a:rPr lang="pt-BR" sz="2000" dirty="0" smtClean="0">
                <a:solidFill>
                  <a:schemeClr val="tx2">
                    <a:lumMod val="75000"/>
                  </a:schemeClr>
                </a:solidFill>
                <a:latin typeface="+mn-lt"/>
              </a:rPr>
              <a:t>Sequência </a:t>
            </a:r>
            <a:r>
              <a:rPr lang="pt-BR" sz="2000" dirty="0">
                <a:solidFill>
                  <a:schemeClr val="tx2">
                    <a:lumMod val="75000"/>
                  </a:schemeClr>
                </a:solidFill>
                <a:latin typeface="+mn-lt"/>
              </a:rPr>
              <a:t>de </a:t>
            </a:r>
            <a:r>
              <a:rPr lang="pt-BR" sz="2000" dirty="0" smtClean="0">
                <a:solidFill>
                  <a:schemeClr val="tx2">
                    <a:lumMod val="75000"/>
                  </a:schemeClr>
                </a:solidFill>
                <a:latin typeface="+mn-lt"/>
              </a:rPr>
              <a:t>liminares (“únicas”) </a:t>
            </a:r>
            <a:r>
              <a:rPr lang="pt-BR" sz="2000" dirty="0">
                <a:solidFill>
                  <a:schemeClr val="tx2">
                    <a:lumMod val="75000"/>
                  </a:schemeClr>
                </a:solidFill>
                <a:latin typeface="+mn-lt"/>
              </a:rPr>
              <a:t>obtidas sem garantia </a:t>
            </a:r>
          </a:p>
          <a:p>
            <a:pPr marL="442913" lvl="1" algn="just">
              <a:spcBef>
                <a:spcPts val="0"/>
              </a:spcBef>
              <a:spcAft>
                <a:spcPts val="1200"/>
              </a:spcAft>
              <a:defRPr/>
            </a:pPr>
            <a:r>
              <a:rPr lang="pt-BR" b="1" u="sng" dirty="0" smtClean="0">
                <a:solidFill>
                  <a:schemeClr val="tx2">
                    <a:lumMod val="75000"/>
                  </a:schemeClr>
                </a:solidFill>
                <a:latin typeface="+mn-lt"/>
              </a:rPr>
              <a:t>MS </a:t>
            </a:r>
            <a:r>
              <a:rPr lang="pt-BR" b="1" u="sng" dirty="0">
                <a:solidFill>
                  <a:schemeClr val="tx2">
                    <a:lumMod val="75000"/>
                  </a:schemeClr>
                </a:solidFill>
                <a:latin typeface="+mn-lt"/>
              </a:rPr>
              <a:t>QO 24.159</a:t>
            </a:r>
            <a:r>
              <a:rPr lang="pt-BR" dirty="0">
                <a:solidFill>
                  <a:schemeClr val="tx2">
                    <a:lumMod val="75000"/>
                  </a:schemeClr>
                </a:solidFill>
                <a:latin typeface="+mn-lt"/>
              </a:rPr>
              <a:t>: </a:t>
            </a:r>
            <a:r>
              <a:rPr lang="pt-BR" i="1" dirty="0">
                <a:solidFill>
                  <a:schemeClr val="tx2">
                    <a:lumMod val="75000"/>
                  </a:schemeClr>
                </a:solidFill>
                <a:latin typeface="+mn-lt"/>
              </a:rPr>
              <a:t>“(...) a situação de privilégio acarreta desestruturação do </a:t>
            </a:r>
            <a:r>
              <a:rPr lang="pt-BR" i="1" dirty="0" smtClean="0">
                <a:solidFill>
                  <a:schemeClr val="tx2">
                    <a:lumMod val="75000"/>
                  </a:schemeClr>
                </a:solidFill>
                <a:latin typeface="+mn-lt"/>
              </a:rPr>
              <a:t>mercado </a:t>
            </a:r>
            <a:r>
              <a:rPr lang="pt-BR" i="1" dirty="0">
                <a:solidFill>
                  <a:schemeClr val="tx2">
                    <a:lumMod val="75000"/>
                  </a:schemeClr>
                </a:solidFill>
                <a:latin typeface="+mn-lt"/>
              </a:rPr>
              <a:t>de combustíveis ao assegurar a uma só empresa a aquisição de combustíveis, junto à refinaria, por preço inferior ao que é cobrado às  demais empresas do setor, em afronta ao princípio da livre concorrência</a:t>
            </a:r>
            <a:r>
              <a:rPr lang="pt-BR" dirty="0">
                <a:solidFill>
                  <a:schemeClr val="tx2">
                    <a:lumMod val="75000"/>
                  </a:schemeClr>
                </a:solidFill>
                <a:latin typeface="+mn-lt"/>
              </a:rPr>
              <a:t>” (STF – Pleno – Rel. Min. Ellen Gracie – J: 26/06/2002).</a:t>
            </a:r>
          </a:p>
        </p:txBody>
      </p:sp>
    </p:spTree>
    <p:extLst>
      <p:ext uri="{BB962C8B-B14F-4D97-AF65-F5344CB8AC3E}">
        <p14:creationId xmlns:p14="http://schemas.microsoft.com/office/powerpoint/2010/main" val="168241740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3"/>
          <p:cNvPicPr>
            <a:picLocks noChangeAspect="1" noChangeArrowheads="1"/>
          </p:cNvPicPr>
          <p:nvPr/>
        </p:nvPicPr>
        <p:blipFill>
          <a:blip r:embed="rId2" cstate="print"/>
          <a:srcRect/>
          <a:stretch>
            <a:fillRect/>
          </a:stretch>
        </p:blipFill>
        <p:spPr bwMode="auto">
          <a:xfrm>
            <a:off x="0" y="6669088"/>
            <a:ext cx="9144000" cy="188912"/>
          </a:xfrm>
          <a:prstGeom prst="rect">
            <a:avLst/>
          </a:prstGeom>
          <a:noFill/>
          <a:ln w="9525">
            <a:noFill/>
            <a:miter lim="800000"/>
            <a:headEnd/>
            <a:tailEnd/>
          </a:ln>
        </p:spPr>
      </p:pic>
      <p:sp>
        <p:nvSpPr>
          <p:cNvPr id="7" name="Título 1"/>
          <p:cNvSpPr txBox="1">
            <a:spLocks/>
          </p:cNvSpPr>
          <p:nvPr/>
        </p:nvSpPr>
        <p:spPr bwMode="auto">
          <a:xfrm>
            <a:off x="374848" y="476672"/>
            <a:ext cx="8229600" cy="523875"/>
          </a:xfrm>
          <a:prstGeom prst="rect">
            <a:avLst/>
          </a:prstGeom>
          <a:noFill/>
          <a:ln w="9525">
            <a:noFill/>
            <a:miter lim="800000"/>
            <a:headEnd/>
            <a:tailEnd/>
          </a:ln>
        </p:spPr>
        <p:txBody>
          <a:bodyPr anchor="ctr">
            <a:normAutofit fontScale="92500"/>
          </a:bodyPr>
          <a:lstStyle/>
          <a:p>
            <a:pPr>
              <a:defRPr/>
            </a:pPr>
            <a:r>
              <a:rPr lang="pt-BR" sz="2400" b="1" dirty="0" smtClean="0">
                <a:solidFill>
                  <a:schemeClr val="tx2">
                    <a:lumMod val="75000"/>
                  </a:schemeClr>
                </a:solidFill>
                <a:latin typeface="+mj-lt"/>
                <a:ea typeface="+mj-ea"/>
                <a:cs typeface="+mj-cs"/>
              </a:rPr>
              <a:t>6.4. ESPÉCIES DE DEVEDORES – EVENTUAL, REITERADO E CONTUMAZ</a:t>
            </a:r>
          </a:p>
        </p:txBody>
      </p:sp>
      <p:sp>
        <p:nvSpPr>
          <p:cNvPr id="5" name="Espaço Reservado para Conteúdo 2"/>
          <p:cNvSpPr txBox="1">
            <a:spLocks/>
          </p:cNvSpPr>
          <p:nvPr/>
        </p:nvSpPr>
        <p:spPr bwMode="auto">
          <a:xfrm>
            <a:off x="107504" y="1052736"/>
            <a:ext cx="8648700" cy="6264696"/>
          </a:xfrm>
          <a:prstGeom prst="rect">
            <a:avLst/>
          </a:prstGeom>
          <a:noFill/>
          <a:ln w="9525">
            <a:noFill/>
            <a:miter lim="800000"/>
            <a:headEnd/>
            <a:tailEnd/>
          </a:ln>
        </p:spPr>
        <p:txBody>
          <a:bodyPr/>
          <a:lstStyle/>
          <a:p>
            <a:pPr marL="171472">
              <a:lnSpc>
                <a:spcPts val="1905"/>
              </a:lnSpc>
              <a:spcBef>
                <a:spcPts val="0"/>
              </a:spcBef>
              <a:spcAft>
                <a:spcPts val="953"/>
              </a:spcAft>
              <a:buFont typeface="Symbol" pitchFamily="18" charset="2"/>
              <a:buChar char="®"/>
            </a:pPr>
            <a:endParaRPr lang="pt-BR" sz="1826" dirty="0" smtClean="0">
              <a:solidFill>
                <a:srgbClr val="211F5E"/>
              </a:solidFill>
              <a:latin typeface="Angsana New" pitchFamily="18" charset="-34"/>
              <a:cs typeface="Angsana New" pitchFamily="18" charset="-34"/>
            </a:endParaRPr>
          </a:p>
          <a:p>
            <a:pPr marL="171472">
              <a:lnSpc>
                <a:spcPts val="1905"/>
              </a:lnSpc>
              <a:spcBef>
                <a:spcPts val="0"/>
              </a:spcBef>
              <a:spcAft>
                <a:spcPts val="953"/>
              </a:spcAft>
            </a:pPr>
            <a:r>
              <a:rPr lang="pt-BR" sz="2000" b="1" dirty="0" smtClean="0">
                <a:solidFill>
                  <a:schemeClr val="tx2">
                    <a:lumMod val="75000"/>
                  </a:schemeClr>
                </a:solidFill>
              </a:rPr>
              <a:t> </a:t>
            </a:r>
            <a:r>
              <a:rPr lang="pt-BR" sz="2000" b="1" dirty="0" smtClean="0">
                <a:solidFill>
                  <a:schemeClr val="tx2">
                    <a:lumMod val="75000"/>
                  </a:schemeClr>
                </a:solidFill>
                <a:latin typeface="+mn-lt"/>
              </a:rPr>
              <a:t>DEVEDOR </a:t>
            </a:r>
            <a:r>
              <a:rPr lang="pt-BR" sz="2000" b="1" dirty="0">
                <a:solidFill>
                  <a:schemeClr val="tx2">
                    <a:lumMod val="75000"/>
                  </a:schemeClr>
                </a:solidFill>
                <a:latin typeface="+mn-lt"/>
              </a:rPr>
              <a:t>CONTUMAZ (cont.)</a:t>
            </a:r>
          </a:p>
          <a:p>
            <a:pPr marL="352425">
              <a:lnSpc>
                <a:spcPts val="1905"/>
              </a:lnSpc>
              <a:spcBef>
                <a:spcPts val="0"/>
              </a:spcBef>
              <a:spcAft>
                <a:spcPts val="953"/>
              </a:spcAft>
            </a:pPr>
            <a:endParaRPr lang="pt-BR" sz="2000" dirty="0" smtClean="0">
              <a:solidFill>
                <a:srgbClr val="211F5E"/>
              </a:solidFill>
              <a:latin typeface="+mn-lt"/>
              <a:cs typeface="Arial" panose="020B0604020202020204" pitchFamily="34" charset="0"/>
            </a:endParaRPr>
          </a:p>
          <a:p>
            <a:pPr marL="352425">
              <a:lnSpc>
                <a:spcPts val="1905"/>
              </a:lnSpc>
              <a:spcBef>
                <a:spcPts val="0"/>
              </a:spcBef>
              <a:spcAft>
                <a:spcPts val="953"/>
              </a:spcAft>
            </a:pPr>
            <a:r>
              <a:rPr lang="pt-BR" sz="2000" dirty="0" smtClean="0">
                <a:solidFill>
                  <a:srgbClr val="211F5E"/>
                </a:solidFill>
                <a:latin typeface="+mn-lt"/>
                <a:cs typeface="Arial" panose="020B0604020202020204" pitchFamily="34" charset="0"/>
              </a:rPr>
              <a:t>Consequências </a:t>
            </a:r>
            <a:r>
              <a:rPr lang="pt-BR" sz="2000" dirty="0">
                <a:solidFill>
                  <a:srgbClr val="211F5E"/>
                </a:solidFill>
                <a:latin typeface="+mn-lt"/>
                <a:cs typeface="Arial" panose="020B0604020202020204" pitchFamily="34" charset="0"/>
              </a:rPr>
              <a:t>da inadimplência contumaz</a:t>
            </a:r>
          </a:p>
          <a:p>
            <a:pPr marL="923925" lvl="2" indent="-285750" algn="just">
              <a:lnSpc>
                <a:spcPts val="1905"/>
              </a:lnSpc>
              <a:spcBef>
                <a:spcPts val="0"/>
              </a:spcBef>
              <a:spcAft>
                <a:spcPts val="1200"/>
              </a:spcAft>
              <a:buFont typeface="Arial" panose="020B0604020202020204" pitchFamily="34" charset="0"/>
              <a:buChar char="•"/>
              <a:defRPr/>
            </a:pPr>
            <a:r>
              <a:rPr lang="pt-BR" sz="2000" dirty="0" smtClean="0">
                <a:solidFill>
                  <a:srgbClr val="211F5E"/>
                </a:solidFill>
                <a:latin typeface="+mn-lt"/>
                <a:cs typeface="Arial" panose="020B0604020202020204" pitchFamily="34" charset="0"/>
              </a:rPr>
              <a:t> </a:t>
            </a:r>
            <a:r>
              <a:rPr lang="pt-BR" sz="2000" dirty="0">
                <a:solidFill>
                  <a:schemeClr val="tx2">
                    <a:lumMod val="75000"/>
                  </a:schemeClr>
                </a:solidFill>
                <a:latin typeface="+mn-lt"/>
              </a:rPr>
              <a:t>Perda de recursos necessários para custear a prestação de serviços públicos</a:t>
            </a:r>
          </a:p>
          <a:p>
            <a:pPr marL="923925" lvl="2" indent="-285750" algn="just">
              <a:lnSpc>
                <a:spcPts val="1905"/>
              </a:lnSpc>
              <a:spcBef>
                <a:spcPts val="0"/>
              </a:spcBef>
              <a:spcAft>
                <a:spcPts val="1200"/>
              </a:spcAft>
              <a:buFont typeface="Arial" panose="020B0604020202020204" pitchFamily="34" charset="0"/>
              <a:buChar char="•"/>
              <a:defRPr/>
            </a:pPr>
            <a:r>
              <a:rPr lang="pt-BR" sz="2000" dirty="0">
                <a:solidFill>
                  <a:schemeClr val="tx2">
                    <a:lumMod val="75000"/>
                  </a:schemeClr>
                </a:solidFill>
                <a:latin typeface="+mn-lt"/>
              </a:rPr>
              <a:t> Aumento de tributos para os bons pagadores</a:t>
            </a:r>
          </a:p>
          <a:p>
            <a:pPr marL="923925" lvl="2" indent="-285750" algn="just">
              <a:lnSpc>
                <a:spcPts val="1905"/>
              </a:lnSpc>
              <a:spcBef>
                <a:spcPts val="0"/>
              </a:spcBef>
              <a:spcAft>
                <a:spcPts val="1200"/>
              </a:spcAft>
              <a:buFont typeface="Arial" panose="020B0604020202020204" pitchFamily="34" charset="0"/>
              <a:buChar char="•"/>
              <a:defRPr/>
            </a:pPr>
            <a:r>
              <a:rPr lang="pt-BR" sz="2000" dirty="0">
                <a:solidFill>
                  <a:schemeClr val="tx2">
                    <a:lumMod val="75000"/>
                  </a:schemeClr>
                </a:solidFill>
                <a:latin typeface="+mn-lt"/>
              </a:rPr>
              <a:t> Eliminação de concorrentes</a:t>
            </a:r>
          </a:p>
          <a:p>
            <a:pPr marL="923925" lvl="2" indent="-285750" algn="just">
              <a:lnSpc>
                <a:spcPts val="1905"/>
              </a:lnSpc>
              <a:spcBef>
                <a:spcPts val="0"/>
              </a:spcBef>
              <a:spcAft>
                <a:spcPts val="1200"/>
              </a:spcAft>
              <a:buFont typeface="Arial" panose="020B0604020202020204" pitchFamily="34" charset="0"/>
              <a:buChar char="•"/>
              <a:defRPr/>
            </a:pPr>
            <a:r>
              <a:rPr lang="pt-BR" sz="2000" dirty="0">
                <a:solidFill>
                  <a:schemeClr val="tx2">
                    <a:lumMod val="75000"/>
                  </a:schemeClr>
                </a:solidFill>
                <a:latin typeface="+mn-lt"/>
              </a:rPr>
              <a:t> Desestruturação do mercado</a:t>
            </a:r>
          </a:p>
          <a:p>
            <a:pPr marL="923925" lvl="2" indent="-285750" algn="just">
              <a:lnSpc>
                <a:spcPts val="1905"/>
              </a:lnSpc>
              <a:spcBef>
                <a:spcPts val="0"/>
              </a:spcBef>
              <a:spcAft>
                <a:spcPts val="1200"/>
              </a:spcAft>
              <a:buFont typeface="Arial" panose="020B0604020202020204" pitchFamily="34" charset="0"/>
              <a:buChar char="•"/>
              <a:defRPr/>
            </a:pPr>
            <a:r>
              <a:rPr lang="pt-BR" sz="2000" dirty="0">
                <a:solidFill>
                  <a:schemeClr val="tx2">
                    <a:lumMod val="75000"/>
                  </a:schemeClr>
                </a:solidFill>
                <a:latin typeface="+mn-lt"/>
              </a:rPr>
              <a:t> O dano ao Erário e ao mercado aumenta na proporção da carga tributária do produto</a:t>
            </a:r>
          </a:p>
          <a:p>
            <a:pPr marL="442913" lvl="1" algn="just">
              <a:spcBef>
                <a:spcPts val="0"/>
              </a:spcBef>
              <a:spcAft>
                <a:spcPts val="1200"/>
              </a:spcAft>
              <a:defRPr/>
            </a:pPr>
            <a:endParaRPr lang="pt-BR" sz="2000" b="1" dirty="0" smtClean="0">
              <a:solidFill>
                <a:schemeClr val="tx2">
                  <a:lumMod val="75000"/>
                </a:schemeClr>
              </a:solidFill>
              <a:latin typeface="+mn-lt"/>
            </a:endParaRPr>
          </a:p>
          <a:p>
            <a:pPr marL="442913" lvl="1" algn="just">
              <a:spcBef>
                <a:spcPts val="0"/>
              </a:spcBef>
              <a:spcAft>
                <a:spcPts val="1200"/>
              </a:spcAft>
              <a:defRPr/>
            </a:pPr>
            <a:r>
              <a:rPr lang="pt-BR" sz="2000" b="1" u="sng" dirty="0" smtClean="0">
                <a:solidFill>
                  <a:schemeClr val="tx2">
                    <a:lumMod val="75000"/>
                  </a:schemeClr>
                </a:solidFill>
                <a:latin typeface="+mn-lt"/>
              </a:rPr>
              <a:t>Controle</a:t>
            </a:r>
            <a:r>
              <a:rPr lang="pt-BR" sz="2000" b="1" dirty="0" smtClean="0">
                <a:solidFill>
                  <a:schemeClr val="tx2">
                    <a:lumMod val="75000"/>
                  </a:schemeClr>
                </a:solidFill>
                <a:latin typeface="+mn-lt"/>
              </a:rPr>
              <a:t>: possibilidade de suspensão/cassação de inscrição ou autorização para funcionamento, observado o devido processo legal.</a:t>
            </a:r>
            <a:endParaRPr lang="pt-BR" sz="2000" b="1" dirty="0">
              <a:solidFill>
                <a:schemeClr val="tx2">
                  <a:lumMod val="75000"/>
                </a:schemeClr>
              </a:solidFill>
              <a:latin typeface="+mn-lt"/>
            </a:endParaRPr>
          </a:p>
        </p:txBody>
      </p:sp>
    </p:spTree>
    <p:extLst>
      <p:ext uri="{BB962C8B-B14F-4D97-AF65-F5344CB8AC3E}">
        <p14:creationId xmlns:p14="http://schemas.microsoft.com/office/powerpoint/2010/main" val="140160054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3"/>
          <p:cNvPicPr>
            <a:picLocks noChangeAspect="1" noChangeArrowheads="1"/>
          </p:cNvPicPr>
          <p:nvPr/>
        </p:nvPicPr>
        <p:blipFill>
          <a:blip r:embed="rId2" cstate="print"/>
          <a:srcRect/>
          <a:stretch>
            <a:fillRect/>
          </a:stretch>
        </p:blipFill>
        <p:spPr bwMode="auto">
          <a:xfrm>
            <a:off x="0" y="6669088"/>
            <a:ext cx="9144000" cy="188912"/>
          </a:xfrm>
          <a:prstGeom prst="rect">
            <a:avLst/>
          </a:prstGeom>
          <a:noFill/>
          <a:ln w="9525">
            <a:noFill/>
            <a:miter lim="800000"/>
            <a:headEnd/>
            <a:tailEnd/>
          </a:ln>
        </p:spPr>
      </p:pic>
      <p:sp>
        <p:nvSpPr>
          <p:cNvPr id="7" name="Título 1"/>
          <p:cNvSpPr txBox="1">
            <a:spLocks/>
          </p:cNvSpPr>
          <p:nvPr/>
        </p:nvSpPr>
        <p:spPr bwMode="auto">
          <a:xfrm>
            <a:off x="251520" y="476672"/>
            <a:ext cx="8229600" cy="523875"/>
          </a:xfrm>
          <a:prstGeom prst="rect">
            <a:avLst/>
          </a:prstGeom>
          <a:noFill/>
          <a:ln w="9525">
            <a:noFill/>
            <a:miter lim="800000"/>
            <a:headEnd/>
            <a:tailEnd/>
          </a:ln>
        </p:spPr>
        <p:txBody>
          <a:bodyPr anchor="ctr">
            <a:normAutofit/>
          </a:bodyPr>
          <a:lstStyle/>
          <a:p>
            <a:pPr>
              <a:defRPr/>
            </a:pPr>
            <a:r>
              <a:rPr lang="pt-BR" sz="2400" b="1" dirty="0" smtClean="0">
                <a:solidFill>
                  <a:schemeClr val="tx2">
                    <a:lumMod val="75000"/>
                  </a:schemeClr>
                </a:solidFill>
                <a:latin typeface="+mj-lt"/>
                <a:ea typeface="+mj-ea"/>
                <a:cs typeface="+mj-cs"/>
              </a:rPr>
              <a:t>7. O PLS 284 / 2017</a:t>
            </a:r>
          </a:p>
        </p:txBody>
      </p:sp>
      <p:sp>
        <p:nvSpPr>
          <p:cNvPr id="5" name="Espaço Reservado para Conteúdo 2"/>
          <p:cNvSpPr txBox="1">
            <a:spLocks/>
          </p:cNvSpPr>
          <p:nvPr/>
        </p:nvSpPr>
        <p:spPr bwMode="auto">
          <a:xfrm>
            <a:off x="107504" y="1052736"/>
            <a:ext cx="8648700" cy="6264696"/>
          </a:xfrm>
          <a:prstGeom prst="rect">
            <a:avLst/>
          </a:prstGeom>
          <a:noFill/>
          <a:ln w="9525">
            <a:noFill/>
            <a:miter lim="800000"/>
            <a:headEnd/>
            <a:tailEnd/>
          </a:ln>
        </p:spPr>
        <p:txBody>
          <a:bodyPr/>
          <a:lstStyle/>
          <a:p>
            <a:pPr algn="just">
              <a:lnSpc>
                <a:spcPts val="1920"/>
              </a:lnSpc>
            </a:pPr>
            <a:r>
              <a:rPr lang="pt-BR" sz="1600" b="1" i="1" dirty="0" smtClean="0">
                <a:solidFill>
                  <a:srgbClr val="17375E"/>
                </a:solidFill>
                <a:latin typeface="+mj-lt"/>
              </a:rPr>
              <a:t>Art</a:t>
            </a:r>
            <a:r>
              <a:rPr lang="pt-BR" sz="1600" b="1" i="1" dirty="0">
                <a:solidFill>
                  <a:srgbClr val="17375E"/>
                </a:solidFill>
                <a:latin typeface="+mj-lt"/>
              </a:rPr>
              <a:t>. 1º </a:t>
            </a:r>
            <a:r>
              <a:rPr lang="pt-BR" sz="1600" i="1" dirty="0">
                <a:solidFill>
                  <a:srgbClr val="17375E"/>
                </a:solidFill>
                <a:latin typeface="+mj-lt"/>
              </a:rPr>
              <a:t>A União, os Estados, o Distrito Federal e os </a:t>
            </a:r>
            <a:r>
              <a:rPr lang="pt-BR" sz="1600" i="1" dirty="0" smtClean="0">
                <a:solidFill>
                  <a:srgbClr val="17375E"/>
                </a:solidFill>
                <a:latin typeface="+mj-lt"/>
              </a:rPr>
              <a:t>Municípios poderão </a:t>
            </a:r>
            <a:r>
              <a:rPr lang="pt-BR" sz="1600" i="1" dirty="0">
                <a:solidFill>
                  <a:srgbClr val="17375E"/>
                </a:solidFill>
                <a:latin typeface="+mj-lt"/>
              </a:rPr>
              <a:t>estabelecer, por lei específica, os seguintes critérios especiais para </a:t>
            </a:r>
            <a:r>
              <a:rPr lang="pt-BR" sz="1600" i="1" dirty="0" smtClean="0">
                <a:solidFill>
                  <a:srgbClr val="17375E"/>
                </a:solidFill>
                <a:latin typeface="+mj-lt"/>
              </a:rPr>
              <a:t>o adequado </a:t>
            </a:r>
            <a:r>
              <a:rPr lang="pt-BR" sz="1600" i="1" dirty="0">
                <a:solidFill>
                  <a:srgbClr val="17375E"/>
                </a:solidFill>
                <a:latin typeface="+mj-lt"/>
              </a:rPr>
              <a:t>cumprimento de obrigações tributárias principal ou acessória, com </a:t>
            </a:r>
            <a:r>
              <a:rPr lang="pt-BR" sz="1600" i="1" dirty="0" smtClean="0">
                <a:solidFill>
                  <a:srgbClr val="17375E"/>
                </a:solidFill>
                <a:latin typeface="+mj-lt"/>
              </a:rPr>
              <a:t>o objetivo </a:t>
            </a:r>
            <a:r>
              <a:rPr lang="pt-BR" sz="1600" i="1" dirty="0">
                <a:solidFill>
                  <a:srgbClr val="17375E"/>
                </a:solidFill>
                <a:latin typeface="+mj-lt"/>
              </a:rPr>
              <a:t>de coibir práticas que possam interferir com o regular </a:t>
            </a:r>
            <a:r>
              <a:rPr lang="pt-BR" sz="1600" i="1" dirty="0" smtClean="0">
                <a:solidFill>
                  <a:srgbClr val="17375E"/>
                </a:solidFill>
                <a:latin typeface="+mj-lt"/>
              </a:rPr>
              <a:t>funcionamento do </a:t>
            </a:r>
            <a:r>
              <a:rPr lang="pt-BR" sz="1600" i="1" dirty="0">
                <a:solidFill>
                  <a:srgbClr val="17375E"/>
                </a:solidFill>
                <a:latin typeface="+mj-lt"/>
              </a:rPr>
              <a:t>mercado</a:t>
            </a:r>
            <a:r>
              <a:rPr lang="pt-BR" sz="1600" i="1" dirty="0" smtClean="0">
                <a:solidFill>
                  <a:srgbClr val="17375E"/>
                </a:solidFill>
                <a:latin typeface="+mj-lt"/>
              </a:rPr>
              <a:t>:</a:t>
            </a:r>
          </a:p>
          <a:p>
            <a:pPr algn="just">
              <a:lnSpc>
                <a:spcPts val="1920"/>
              </a:lnSpc>
            </a:pPr>
            <a:r>
              <a:rPr lang="pt-BR" sz="1600" i="1" dirty="0" smtClean="0">
                <a:solidFill>
                  <a:srgbClr val="17375E"/>
                </a:solidFill>
                <a:latin typeface="+mj-lt"/>
              </a:rPr>
              <a:t>I </a:t>
            </a:r>
            <a:r>
              <a:rPr lang="pt-BR" sz="1600" i="1" dirty="0">
                <a:solidFill>
                  <a:srgbClr val="17375E"/>
                </a:solidFill>
                <a:latin typeface="+mj-lt"/>
              </a:rPr>
              <a:t>– manutenção de fiscalização ininterrupta no estabelecimento </a:t>
            </a:r>
            <a:r>
              <a:rPr lang="pt-BR" sz="1600" i="1" dirty="0" smtClean="0">
                <a:solidFill>
                  <a:srgbClr val="17375E"/>
                </a:solidFill>
                <a:latin typeface="+mj-lt"/>
              </a:rPr>
              <a:t>de sujeito </a:t>
            </a:r>
            <a:r>
              <a:rPr lang="pt-BR" sz="1600" i="1" dirty="0">
                <a:solidFill>
                  <a:srgbClr val="17375E"/>
                </a:solidFill>
                <a:latin typeface="+mj-lt"/>
              </a:rPr>
              <a:t>passivo;</a:t>
            </a:r>
          </a:p>
          <a:p>
            <a:pPr algn="just">
              <a:lnSpc>
                <a:spcPts val="1920"/>
              </a:lnSpc>
            </a:pPr>
            <a:r>
              <a:rPr lang="pt-BR" sz="1600" i="1" dirty="0">
                <a:solidFill>
                  <a:srgbClr val="17375E"/>
                </a:solidFill>
                <a:latin typeface="+mj-lt"/>
              </a:rPr>
              <a:t>II – controle especial do recolhimento do tributo, de </a:t>
            </a:r>
            <a:r>
              <a:rPr lang="pt-BR" sz="1600" i="1" dirty="0" smtClean="0">
                <a:solidFill>
                  <a:srgbClr val="17375E"/>
                </a:solidFill>
                <a:latin typeface="+mj-lt"/>
              </a:rPr>
              <a:t>informações econômicas</a:t>
            </a:r>
            <a:r>
              <a:rPr lang="pt-BR" sz="1600" i="1" dirty="0">
                <a:solidFill>
                  <a:srgbClr val="17375E"/>
                </a:solidFill>
                <a:latin typeface="+mj-lt"/>
              </a:rPr>
              <a:t>, patrimoniais e financeiras, bem como da impressão e emissão </a:t>
            </a:r>
            <a:r>
              <a:rPr lang="pt-BR" sz="1600" i="1" dirty="0" smtClean="0">
                <a:solidFill>
                  <a:srgbClr val="17375E"/>
                </a:solidFill>
                <a:latin typeface="+mj-lt"/>
              </a:rPr>
              <a:t>de documentos </a:t>
            </a:r>
            <a:r>
              <a:rPr lang="pt-BR" sz="1600" i="1" dirty="0">
                <a:solidFill>
                  <a:srgbClr val="17375E"/>
                </a:solidFill>
                <a:latin typeface="+mj-lt"/>
              </a:rPr>
              <a:t>comerciais e fiscais;</a:t>
            </a:r>
          </a:p>
          <a:p>
            <a:pPr algn="just">
              <a:lnSpc>
                <a:spcPts val="1920"/>
              </a:lnSpc>
            </a:pPr>
            <a:r>
              <a:rPr lang="pt-BR" sz="1600" i="1" dirty="0">
                <a:solidFill>
                  <a:srgbClr val="17375E"/>
                </a:solidFill>
                <a:latin typeface="+mj-lt"/>
              </a:rPr>
              <a:t>III – instalação compulsória de equipamentos de controle </a:t>
            </a:r>
            <a:r>
              <a:rPr lang="pt-BR" sz="1600" i="1" dirty="0" smtClean="0">
                <a:solidFill>
                  <a:srgbClr val="17375E"/>
                </a:solidFill>
                <a:latin typeface="+mj-lt"/>
              </a:rPr>
              <a:t>de produção</a:t>
            </a:r>
            <a:r>
              <a:rPr lang="pt-BR" sz="1600" i="1" dirty="0">
                <a:solidFill>
                  <a:srgbClr val="17375E"/>
                </a:solidFill>
                <a:latin typeface="+mj-lt"/>
              </a:rPr>
              <a:t>, comercialização e estoque;</a:t>
            </a:r>
          </a:p>
          <a:p>
            <a:pPr algn="just">
              <a:lnSpc>
                <a:spcPts val="1920"/>
              </a:lnSpc>
            </a:pPr>
            <a:r>
              <a:rPr lang="pt-BR" sz="1600" i="1" dirty="0">
                <a:solidFill>
                  <a:srgbClr val="17375E"/>
                </a:solidFill>
                <a:latin typeface="+mj-lt"/>
              </a:rPr>
              <a:t>IV – antecipação ou postergação do fato gerador;</a:t>
            </a:r>
          </a:p>
          <a:p>
            <a:pPr algn="just">
              <a:lnSpc>
                <a:spcPts val="1920"/>
              </a:lnSpc>
            </a:pPr>
            <a:r>
              <a:rPr lang="pt-BR" sz="1600" i="1" dirty="0">
                <a:solidFill>
                  <a:srgbClr val="17375E"/>
                </a:solidFill>
                <a:latin typeface="+mj-lt"/>
              </a:rPr>
              <a:t>V – concentração da incidência do tributo em determinada fase </a:t>
            </a:r>
            <a:r>
              <a:rPr lang="pt-BR" sz="1600" i="1" dirty="0" smtClean="0">
                <a:solidFill>
                  <a:srgbClr val="17375E"/>
                </a:solidFill>
                <a:latin typeface="+mj-lt"/>
              </a:rPr>
              <a:t>do ciclo </a:t>
            </a:r>
            <a:r>
              <a:rPr lang="pt-BR" sz="1600" i="1" dirty="0">
                <a:solidFill>
                  <a:srgbClr val="17375E"/>
                </a:solidFill>
                <a:latin typeface="+mj-lt"/>
              </a:rPr>
              <a:t>econômico;</a:t>
            </a:r>
          </a:p>
          <a:p>
            <a:pPr algn="just">
              <a:lnSpc>
                <a:spcPts val="1920"/>
              </a:lnSpc>
            </a:pPr>
            <a:r>
              <a:rPr lang="pt-BR" sz="1600" i="1" dirty="0">
                <a:solidFill>
                  <a:srgbClr val="17375E"/>
                </a:solidFill>
                <a:latin typeface="+mj-lt"/>
              </a:rPr>
              <a:t>VI – adoção de alíquota específica, por unidade de medida, ou </a:t>
            </a:r>
            <a:r>
              <a:rPr lang="pt-BR" sz="1600" i="1" dirty="0" smtClean="0">
                <a:solidFill>
                  <a:srgbClr val="17375E"/>
                </a:solidFill>
                <a:latin typeface="+mj-lt"/>
              </a:rPr>
              <a:t>ad valorem</a:t>
            </a:r>
            <a:r>
              <a:rPr lang="pt-BR" sz="1600" i="1" dirty="0">
                <a:solidFill>
                  <a:srgbClr val="17375E"/>
                </a:solidFill>
                <a:latin typeface="+mj-lt"/>
              </a:rPr>
              <a:t>, incidindo sobre o valor da operação ou sobre o preço que o </a:t>
            </a:r>
            <a:r>
              <a:rPr lang="pt-BR" sz="1600" i="1" dirty="0" smtClean="0">
                <a:solidFill>
                  <a:srgbClr val="17375E"/>
                </a:solidFill>
                <a:latin typeface="+mj-lt"/>
              </a:rPr>
              <a:t>produto ou </a:t>
            </a:r>
            <a:r>
              <a:rPr lang="pt-BR" sz="1600" i="1" dirty="0">
                <a:solidFill>
                  <a:srgbClr val="17375E"/>
                </a:solidFill>
                <a:latin typeface="+mj-lt"/>
              </a:rPr>
              <a:t>seu similar alcançaria em uma venda em condições de livre concorrência;</a:t>
            </a:r>
          </a:p>
          <a:p>
            <a:pPr algn="just">
              <a:lnSpc>
                <a:spcPts val="1920"/>
              </a:lnSpc>
            </a:pPr>
            <a:r>
              <a:rPr lang="pt-BR" sz="1600" i="1" dirty="0">
                <a:solidFill>
                  <a:srgbClr val="17375E"/>
                </a:solidFill>
                <a:latin typeface="+mj-lt"/>
              </a:rPr>
              <a:t>VII – adoção de regime de estimativa, assegurado ao </a:t>
            </a:r>
            <a:r>
              <a:rPr lang="pt-BR" sz="1600" i="1" dirty="0" smtClean="0">
                <a:solidFill>
                  <a:srgbClr val="17375E"/>
                </a:solidFill>
                <a:latin typeface="+mj-lt"/>
              </a:rPr>
              <a:t>sujeito passivo </a:t>
            </a:r>
            <a:r>
              <a:rPr lang="pt-BR" sz="1600" i="1" dirty="0">
                <a:solidFill>
                  <a:srgbClr val="17375E"/>
                </a:solidFill>
                <a:latin typeface="+mj-lt"/>
              </a:rPr>
              <a:t>o direito de impugná-la e instaurar processo </a:t>
            </a:r>
            <a:r>
              <a:rPr lang="pt-BR" sz="1600" i="1" dirty="0" smtClean="0">
                <a:solidFill>
                  <a:srgbClr val="17375E"/>
                </a:solidFill>
                <a:latin typeface="+mj-lt"/>
              </a:rPr>
              <a:t>contraditório.</a:t>
            </a:r>
          </a:p>
          <a:p>
            <a:pPr algn="just">
              <a:lnSpc>
                <a:spcPts val="1920"/>
              </a:lnSpc>
            </a:pPr>
            <a:r>
              <a:rPr lang="pt-BR" sz="1600" i="1" dirty="0">
                <a:solidFill>
                  <a:srgbClr val="17375E"/>
                </a:solidFill>
              </a:rPr>
              <a:t>§</a:t>
            </a:r>
            <a:r>
              <a:rPr lang="pt-BR" sz="1600" i="1" dirty="0">
                <a:solidFill>
                  <a:srgbClr val="17375E"/>
                </a:solidFill>
                <a:latin typeface="+mj-lt"/>
              </a:rPr>
              <a:t>1º O mercado poderá ser considerado em sua extensão nacional, regional ou local, a depender do alcance territorial do tributo em relação ao qual seja adotado o critério especial de tributação, observado o disposto no inciso VI do art. 3º. </a:t>
            </a:r>
          </a:p>
          <a:p>
            <a:pPr algn="just"/>
            <a:endParaRPr lang="pt-BR" sz="1600" dirty="0">
              <a:solidFill>
                <a:srgbClr val="17375E"/>
              </a:solidFill>
              <a:latin typeface="+mj-lt"/>
            </a:endParaRPr>
          </a:p>
          <a:p>
            <a:pPr algn="just"/>
            <a:r>
              <a:rPr lang="pt-BR" sz="2000" b="1" u="sng" dirty="0">
                <a:solidFill>
                  <a:srgbClr val="17375E"/>
                </a:solidFill>
                <a:latin typeface="+mj-lt"/>
              </a:rPr>
              <a:t>Definição dos limites da competência constitucionalmente outorgada aos entes tributantes de forma compatível com o caráter geral da lei complementar</a:t>
            </a:r>
          </a:p>
          <a:p>
            <a:pPr algn="just"/>
            <a:endParaRPr lang="pt-BR" sz="1600" dirty="0" smtClean="0">
              <a:solidFill>
                <a:srgbClr val="17375E"/>
              </a:solidFill>
              <a:latin typeface="+mj-lt"/>
            </a:endParaRPr>
          </a:p>
          <a:p>
            <a:pPr algn="just"/>
            <a:endParaRPr lang="pt-BR" sz="1600" dirty="0">
              <a:solidFill>
                <a:srgbClr val="17375E"/>
              </a:solidFill>
              <a:latin typeface="+mj-lt"/>
            </a:endParaRPr>
          </a:p>
        </p:txBody>
      </p:sp>
    </p:spTree>
    <p:extLst>
      <p:ext uri="{BB962C8B-B14F-4D97-AF65-F5344CB8AC3E}">
        <p14:creationId xmlns:p14="http://schemas.microsoft.com/office/powerpoint/2010/main" val="150163398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3"/>
          <p:cNvPicPr>
            <a:picLocks noChangeAspect="1" noChangeArrowheads="1"/>
          </p:cNvPicPr>
          <p:nvPr/>
        </p:nvPicPr>
        <p:blipFill>
          <a:blip r:embed="rId2" cstate="print"/>
          <a:srcRect/>
          <a:stretch>
            <a:fillRect/>
          </a:stretch>
        </p:blipFill>
        <p:spPr bwMode="auto">
          <a:xfrm>
            <a:off x="0" y="6669088"/>
            <a:ext cx="9144000" cy="188912"/>
          </a:xfrm>
          <a:prstGeom prst="rect">
            <a:avLst/>
          </a:prstGeom>
          <a:noFill/>
          <a:ln w="9525">
            <a:noFill/>
            <a:miter lim="800000"/>
            <a:headEnd/>
            <a:tailEnd/>
          </a:ln>
        </p:spPr>
      </p:pic>
      <p:sp>
        <p:nvSpPr>
          <p:cNvPr id="7" name="Título 1"/>
          <p:cNvSpPr txBox="1">
            <a:spLocks/>
          </p:cNvSpPr>
          <p:nvPr/>
        </p:nvSpPr>
        <p:spPr bwMode="auto">
          <a:xfrm>
            <a:off x="251520" y="476672"/>
            <a:ext cx="8229600" cy="523875"/>
          </a:xfrm>
          <a:prstGeom prst="rect">
            <a:avLst/>
          </a:prstGeom>
          <a:noFill/>
          <a:ln w="9525">
            <a:noFill/>
            <a:miter lim="800000"/>
            <a:headEnd/>
            <a:tailEnd/>
          </a:ln>
        </p:spPr>
        <p:txBody>
          <a:bodyPr anchor="ctr">
            <a:normAutofit/>
          </a:bodyPr>
          <a:lstStyle/>
          <a:p>
            <a:pPr>
              <a:defRPr/>
            </a:pPr>
            <a:r>
              <a:rPr lang="pt-BR" sz="2400" b="1" dirty="0" smtClean="0">
                <a:solidFill>
                  <a:schemeClr val="tx2">
                    <a:lumMod val="75000"/>
                  </a:schemeClr>
                </a:solidFill>
                <a:latin typeface="+mj-lt"/>
                <a:ea typeface="+mj-ea"/>
                <a:cs typeface="+mj-cs"/>
              </a:rPr>
              <a:t>7.1. O PLS 284 / 2017</a:t>
            </a:r>
          </a:p>
        </p:txBody>
      </p:sp>
      <p:sp>
        <p:nvSpPr>
          <p:cNvPr id="5" name="Espaço Reservado para Conteúdo 2"/>
          <p:cNvSpPr txBox="1">
            <a:spLocks/>
          </p:cNvSpPr>
          <p:nvPr/>
        </p:nvSpPr>
        <p:spPr bwMode="auto">
          <a:xfrm>
            <a:off x="107504" y="1052736"/>
            <a:ext cx="8648700" cy="6264696"/>
          </a:xfrm>
          <a:prstGeom prst="rect">
            <a:avLst/>
          </a:prstGeom>
          <a:noFill/>
          <a:ln w="9525">
            <a:noFill/>
            <a:miter lim="800000"/>
            <a:headEnd/>
            <a:tailEnd/>
          </a:ln>
        </p:spPr>
        <p:txBody>
          <a:bodyPr/>
          <a:lstStyle/>
          <a:p>
            <a:pPr algn="just"/>
            <a:r>
              <a:rPr lang="pt-BR" sz="1600" b="1" i="1" dirty="0" smtClean="0">
                <a:solidFill>
                  <a:srgbClr val="17375E"/>
                </a:solidFill>
                <a:latin typeface="+mj-lt"/>
              </a:rPr>
              <a:t>Art</a:t>
            </a:r>
            <a:r>
              <a:rPr lang="pt-BR" sz="1600" b="1" i="1" dirty="0">
                <a:solidFill>
                  <a:srgbClr val="17375E"/>
                </a:solidFill>
                <a:latin typeface="+mj-lt"/>
              </a:rPr>
              <a:t>. 1º </a:t>
            </a:r>
            <a:r>
              <a:rPr lang="pt-BR" sz="1600" b="1" i="1" dirty="0" smtClean="0">
                <a:solidFill>
                  <a:srgbClr val="17375E"/>
                </a:solidFill>
                <a:latin typeface="+mj-lt"/>
              </a:rPr>
              <a:t> (...)</a:t>
            </a:r>
          </a:p>
          <a:p>
            <a:pPr algn="just"/>
            <a:r>
              <a:rPr lang="pt-BR" sz="1600" b="1" i="1" dirty="0" smtClean="0">
                <a:solidFill>
                  <a:srgbClr val="17375E"/>
                </a:solidFill>
                <a:latin typeface="+mj-lt"/>
              </a:rPr>
              <a:t>..................................................</a:t>
            </a:r>
          </a:p>
          <a:p>
            <a:pPr algn="just"/>
            <a:r>
              <a:rPr lang="pt-BR" sz="1600" i="1" dirty="0" smtClean="0">
                <a:solidFill>
                  <a:srgbClr val="17375E"/>
                </a:solidFill>
                <a:latin typeface="+mj-lt"/>
              </a:rPr>
              <a:t>§ </a:t>
            </a:r>
            <a:r>
              <a:rPr lang="pt-BR" sz="1600" i="1" dirty="0">
                <a:solidFill>
                  <a:srgbClr val="17375E"/>
                </a:solidFill>
                <a:latin typeface="+mj-lt"/>
              </a:rPr>
              <a:t>2.º As alíquotas previstas no inciso VI adotarão como parâmetro um ou mais dos seguintes critérios: I - levantamento de preços coletados por entidades desvinculada do Fisco, podendo ser entidade privada ou entidade pública ligada a instituto de pesquisa, ou entidade de classe, devendo o levantamento evidenciar os critérios para determinar o preço médio considerado. II - estudos realizados pelo Fisco, a partir dos preços praticados pelas empresas do setor no mercado considerado, além do valor </a:t>
            </a:r>
            <a:r>
              <a:rPr lang="pt-BR" sz="1600" i="1" dirty="0" smtClean="0">
                <a:solidFill>
                  <a:srgbClr val="17375E"/>
                </a:solidFill>
                <a:latin typeface="+mj-lt"/>
              </a:rPr>
              <a:t>dos </a:t>
            </a:r>
            <a:r>
              <a:rPr lang="pt-BR" sz="1600" i="1" dirty="0">
                <a:solidFill>
                  <a:srgbClr val="17375E"/>
                </a:solidFill>
                <a:latin typeface="+mj-lt"/>
              </a:rPr>
              <a:t>insumos e outros dados obtidos a partir da escrituração eletrônica, devendo os critérios e os dados serem divulgados previamente, preservado o sigilo fiscal quanto aos contribuintes dos quais as informações foram extraídas. § 3.º Na hipótese do inciso VII, ao fim do período de apuração do imposto será feito o ajuste com base na escrituração regular do contribuinte, que: I - pagará a diferença apurada, se positiva; II - compensará com o pagamento devido no período de apuração seguinte. § 4.º. O crédito acumulado por três ou mais meses poderá ser utilizado para abater o montante devido por estimativa, sem prejuízo do poder-dever do Fisco de verificar a veracidade e acuidade das apurações no prazo decadencial de lançamento.</a:t>
            </a:r>
          </a:p>
          <a:p>
            <a:pPr algn="just"/>
            <a:endParaRPr lang="pt-BR" sz="1700" dirty="0" smtClean="0">
              <a:solidFill>
                <a:srgbClr val="17375E"/>
              </a:solidFill>
              <a:latin typeface="+mj-lt"/>
            </a:endParaRPr>
          </a:p>
          <a:p>
            <a:pPr algn="just"/>
            <a:endParaRPr lang="pt-BR" sz="2000" b="1" u="sng" dirty="0" smtClean="0">
              <a:solidFill>
                <a:srgbClr val="17375E"/>
              </a:solidFill>
              <a:latin typeface="+mj-lt"/>
            </a:endParaRPr>
          </a:p>
          <a:p>
            <a:pPr algn="just"/>
            <a:r>
              <a:rPr lang="pt-BR" sz="2000" b="1" u="sng" dirty="0" smtClean="0">
                <a:solidFill>
                  <a:srgbClr val="17375E"/>
                </a:solidFill>
                <a:latin typeface="+mj-lt"/>
              </a:rPr>
              <a:t>Normas destinadas a assegurar a equivalência de carga tributária entre os regimes especial e normal, evitando desvio de finalidade</a:t>
            </a:r>
          </a:p>
          <a:p>
            <a:pPr algn="just"/>
            <a:endParaRPr lang="pt-BR" sz="1600" dirty="0">
              <a:solidFill>
                <a:srgbClr val="17375E"/>
              </a:solidFill>
              <a:latin typeface="+mj-lt"/>
            </a:endParaRPr>
          </a:p>
        </p:txBody>
      </p:sp>
    </p:spTree>
    <p:extLst>
      <p:ext uri="{BB962C8B-B14F-4D97-AF65-F5344CB8AC3E}">
        <p14:creationId xmlns:p14="http://schemas.microsoft.com/office/powerpoint/2010/main" val="299081665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3"/>
          <p:cNvPicPr>
            <a:picLocks noChangeAspect="1" noChangeArrowheads="1"/>
          </p:cNvPicPr>
          <p:nvPr/>
        </p:nvPicPr>
        <p:blipFill>
          <a:blip r:embed="rId2" cstate="print"/>
          <a:srcRect/>
          <a:stretch>
            <a:fillRect/>
          </a:stretch>
        </p:blipFill>
        <p:spPr bwMode="auto">
          <a:xfrm>
            <a:off x="0" y="6669088"/>
            <a:ext cx="9144000" cy="188912"/>
          </a:xfrm>
          <a:prstGeom prst="rect">
            <a:avLst/>
          </a:prstGeom>
          <a:noFill/>
          <a:ln w="9525">
            <a:noFill/>
            <a:miter lim="800000"/>
            <a:headEnd/>
            <a:tailEnd/>
          </a:ln>
        </p:spPr>
      </p:pic>
      <p:sp>
        <p:nvSpPr>
          <p:cNvPr id="7" name="Título 1"/>
          <p:cNvSpPr txBox="1">
            <a:spLocks/>
          </p:cNvSpPr>
          <p:nvPr/>
        </p:nvSpPr>
        <p:spPr bwMode="auto">
          <a:xfrm>
            <a:off x="251520" y="476672"/>
            <a:ext cx="8229600" cy="523875"/>
          </a:xfrm>
          <a:prstGeom prst="rect">
            <a:avLst/>
          </a:prstGeom>
          <a:noFill/>
          <a:ln w="9525">
            <a:noFill/>
            <a:miter lim="800000"/>
            <a:headEnd/>
            <a:tailEnd/>
          </a:ln>
        </p:spPr>
        <p:txBody>
          <a:bodyPr anchor="ctr">
            <a:normAutofit/>
          </a:bodyPr>
          <a:lstStyle/>
          <a:p>
            <a:pPr>
              <a:defRPr/>
            </a:pPr>
            <a:r>
              <a:rPr lang="pt-BR" sz="2400" b="1" dirty="0" smtClean="0">
                <a:solidFill>
                  <a:schemeClr val="tx2">
                    <a:lumMod val="75000"/>
                  </a:schemeClr>
                </a:solidFill>
                <a:latin typeface="+mj-lt"/>
                <a:ea typeface="+mj-ea"/>
                <a:cs typeface="+mj-cs"/>
              </a:rPr>
              <a:t>7.2. O PLS 284 / 2017</a:t>
            </a:r>
          </a:p>
        </p:txBody>
      </p:sp>
      <p:sp>
        <p:nvSpPr>
          <p:cNvPr id="5" name="Espaço Reservado para Conteúdo 2"/>
          <p:cNvSpPr txBox="1">
            <a:spLocks/>
          </p:cNvSpPr>
          <p:nvPr/>
        </p:nvSpPr>
        <p:spPr bwMode="auto">
          <a:xfrm>
            <a:off x="107504" y="1196752"/>
            <a:ext cx="8648700" cy="6264696"/>
          </a:xfrm>
          <a:prstGeom prst="rect">
            <a:avLst/>
          </a:prstGeom>
          <a:noFill/>
          <a:ln w="9525">
            <a:noFill/>
            <a:miter lim="800000"/>
            <a:headEnd/>
            <a:tailEnd/>
          </a:ln>
        </p:spPr>
        <p:txBody>
          <a:bodyPr/>
          <a:lstStyle/>
          <a:p>
            <a:pPr algn="just"/>
            <a:r>
              <a:rPr lang="pt-BR" i="1" dirty="0">
                <a:solidFill>
                  <a:schemeClr val="tx2">
                    <a:lumMod val="75000"/>
                  </a:schemeClr>
                </a:solidFill>
              </a:rPr>
              <a:t>Art. 2º Enquadram-se no campo de aplicação desta lei complementar os produtores, importadores e comerciantes de</a:t>
            </a:r>
            <a:r>
              <a:rPr lang="pt-BR" i="1" dirty="0" smtClean="0">
                <a:solidFill>
                  <a:schemeClr val="tx2">
                    <a:lumMod val="75000"/>
                  </a:schemeClr>
                </a:solidFill>
              </a:rPr>
              <a:t>:</a:t>
            </a:r>
          </a:p>
          <a:p>
            <a:pPr algn="just"/>
            <a:r>
              <a:rPr lang="pt-BR" i="1" dirty="0" smtClean="0">
                <a:solidFill>
                  <a:schemeClr val="tx2">
                    <a:lumMod val="75000"/>
                  </a:schemeClr>
                </a:solidFill>
              </a:rPr>
              <a:t>I </a:t>
            </a:r>
            <a:r>
              <a:rPr lang="pt-BR" i="1" dirty="0">
                <a:solidFill>
                  <a:schemeClr val="tx2">
                    <a:lumMod val="75000"/>
                  </a:schemeClr>
                </a:solidFill>
              </a:rPr>
              <a:t>- combustíveis e biocombustíveis</a:t>
            </a:r>
            <a:r>
              <a:rPr lang="pt-BR" i="1" dirty="0" smtClean="0">
                <a:solidFill>
                  <a:schemeClr val="tx2">
                    <a:lumMod val="75000"/>
                  </a:schemeClr>
                </a:solidFill>
              </a:rPr>
              <a:t>;</a:t>
            </a:r>
          </a:p>
          <a:p>
            <a:pPr algn="just"/>
            <a:r>
              <a:rPr lang="pt-BR" i="1" dirty="0" smtClean="0">
                <a:solidFill>
                  <a:schemeClr val="tx2">
                    <a:lumMod val="75000"/>
                  </a:schemeClr>
                </a:solidFill>
              </a:rPr>
              <a:t>II </a:t>
            </a:r>
            <a:r>
              <a:rPr lang="pt-BR" i="1" dirty="0">
                <a:solidFill>
                  <a:schemeClr val="tx2">
                    <a:lumMod val="75000"/>
                  </a:schemeClr>
                </a:solidFill>
              </a:rPr>
              <a:t>- cervejas e produtos classificados nos códigos 20.09; 21.06.90.10 </a:t>
            </a:r>
            <a:r>
              <a:rPr lang="pt-BR" i="1" dirty="0" err="1">
                <a:solidFill>
                  <a:schemeClr val="tx2">
                    <a:lumMod val="75000"/>
                  </a:schemeClr>
                </a:solidFill>
              </a:rPr>
              <a:t>Ex</a:t>
            </a:r>
            <a:r>
              <a:rPr lang="pt-BR" i="1" dirty="0">
                <a:solidFill>
                  <a:schemeClr val="tx2">
                    <a:lumMod val="75000"/>
                  </a:schemeClr>
                </a:solidFill>
              </a:rPr>
              <a:t> 02; 22.01 e 22.02 da Tabela de Incidência do Imposto sobre Produtos Industrializados – TIPI, aprovada pelo Decreto nº 8.950, de 29 de dezembro de 2016</a:t>
            </a:r>
            <a:r>
              <a:rPr lang="pt-BR" i="1" dirty="0" smtClean="0">
                <a:solidFill>
                  <a:schemeClr val="tx2">
                    <a:lumMod val="75000"/>
                  </a:schemeClr>
                </a:solidFill>
              </a:rPr>
              <a:t>;</a:t>
            </a:r>
          </a:p>
          <a:p>
            <a:pPr algn="just"/>
            <a:r>
              <a:rPr lang="pt-BR" i="1" dirty="0" smtClean="0">
                <a:solidFill>
                  <a:schemeClr val="tx2">
                    <a:lumMod val="75000"/>
                  </a:schemeClr>
                </a:solidFill>
              </a:rPr>
              <a:t>III </a:t>
            </a:r>
            <a:r>
              <a:rPr lang="pt-BR" i="1" dirty="0">
                <a:solidFill>
                  <a:schemeClr val="tx2">
                    <a:lumMod val="75000"/>
                  </a:schemeClr>
                </a:solidFill>
              </a:rPr>
              <a:t>- cigarros que contenham tabaco</a:t>
            </a:r>
            <a:r>
              <a:rPr lang="pt-BR" i="1" dirty="0" smtClean="0">
                <a:solidFill>
                  <a:schemeClr val="tx2">
                    <a:lumMod val="75000"/>
                  </a:schemeClr>
                </a:solidFill>
              </a:rPr>
              <a:t>;</a:t>
            </a:r>
          </a:p>
          <a:p>
            <a:pPr algn="just"/>
            <a:endParaRPr lang="pt-BR" dirty="0" smtClean="0"/>
          </a:p>
          <a:p>
            <a:pPr algn="just"/>
            <a:endParaRPr lang="pt-BR" sz="2000" dirty="0">
              <a:solidFill>
                <a:srgbClr val="17375E"/>
              </a:solidFill>
              <a:latin typeface="+mj-lt"/>
            </a:endParaRPr>
          </a:p>
          <a:p>
            <a:pPr algn="just"/>
            <a:endParaRPr lang="pt-BR" sz="2000" dirty="0" smtClean="0">
              <a:solidFill>
                <a:srgbClr val="17375E"/>
              </a:solidFill>
              <a:latin typeface="+mj-lt"/>
            </a:endParaRPr>
          </a:p>
          <a:p>
            <a:pPr algn="just"/>
            <a:endParaRPr lang="pt-BR" sz="2000" dirty="0">
              <a:solidFill>
                <a:srgbClr val="17375E"/>
              </a:solidFill>
              <a:latin typeface="+mj-lt"/>
            </a:endParaRPr>
          </a:p>
          <a:p>
            <a:pPr algn="just"/>
            <a:endParaRPr lang="pt-BR" sz="2000" dirty="0" smtClean="0">
              <a:solidFill>
                <a:srgbClr val="17375E"/>
              </a:solidFill>
              <a:latin typeface="+mj-lt"/>
            </a:endParaRPr>
          </a:p>
          <a:p>
            <a:pPr algn="just"/>
            <a:endParaRPr lang="pt-BR" sz="2000" dirty="0" smtClean="0">
              <a:solidFill>
                <a:srgbClr val="17375E"/>
              </a:solidFill>
              <a:latin typeface="+mj-lt"/>
            </a:endParaRPr>
          </a:p>
          <a:p>
            <a:pPr algn="just"/>
            <a:r>
              <a:rPr lang="pt-BR" sz="2000" b="1" u="sng" dirty="0" smtClean="0">
                <a:solidFill>
                  <a:srgbClr val="17375E"/>
                </a:solidFill>
                <a:latin typeface="+mj-lt"/>
              </a:rPr>
              <a:t>Definição dos setores historicamente mais expostos a desequilíbrios concorrenciais em função da alta carga tributária a que estão submetidos</a:t>
            </a:r>
          </a:p>
        </p:txBody>
      </p:sp>
    </p:spTree>
    <p:extLst>
      <p:ext uri="{BB962C8B-B14F-4D97-AF65-F5344CB8AC3E}">
        <p14:creationId xmlns:p14="http://schemas.microsoft.com/office/powerpoint/2010/main" val="173517746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3"/>
          <p:cNvPicPr>
            <a:picLocks noChangeAspect="1" noChangeArrowheads="1"/>
          </p:cNvPicPr>
          <p:nvPr/>
        </p:nvPicPr>
        <p:blipFill>
          <a:blip r:embed="rId2" cstate="print"/>
          <a:srcRect/>
          <a:stretch>
            <a:fillRect/>
          </a:stretch>
        </p:blipFill>
        <p:spPr bwMode="auto">
          <a:xfrm>
            <a:off x="0" y="6669088"/>
            <a:ext cx="9144000" cy="188912"/>
          </a:xfrm>
          <a:prstGeom prst="rect">
            <a:avLst/>
          </a:prstGeom>
          <a:noFill/>
          <a:ln w="9525">
            <a:noFill/>
            <a:miter lim="800000"/>
            <a:headEnd/>
            <a:tailEnd/>
          </a:ln>
        </p:spPr>
      </p:pic>
      <p:sp>
        <p:nvSpPr>
          <p:cNvPr id="7" name="Título 1"/>
          <p:cNvSpPr txBox="1">
            <a:spLocks/>
          </p:cNvSpPr>
          <p:nvPr/>
        </p:nvSpPr>
        <p:spPr bwMode="auto">
          <a:xfrm>
            <a:off x="251520" y="476672"/>
            <a:ext cx="8229600" cy="523875"/>
          </a:xfrm>
          <a:prstGeom prst="rect">
            <a:avLst/>
          </a:prstGeom>
          <a:noFill/>
          <a:ln w="9525">
            <a:noFill/>
            <a:miter lim="800000"/>
            <a:headEnd/>
            <a:tailEnd/>
          </a:ln>
        </p:spPr>
        <p:txBody>
          <a:bodyPr anchor="ctr">
            <a:normAutofit/>
          </a:bodyPr>
          <a:lstStyle/>
          <a:p>
            <a:pPr>
              <a:defRPr/>
            </a:pPr>
            <a:r>
              <a:rPr lang="pt-BR" sz="2400" b="1" dirty="0" smtClean="0">
                <a:solidFill>
                  <a:schemeClr val="tx2">
                    <a:lumMod val="75000"/>
                  </a:schemeClr>
                </a:solidFill>
                <a:latin typeface="+mj-lt"/>
                <a:ea typeface="+mj-ea"/>
                <a:cs typeface="+mj-cs"/>
              </a:rPr>
              <a:t>7.3. O PLS 284 / 2017</a:t>
            </a:r>
          </a:p>
        </p:txBody>
      </p:sp>
      <p:sp>
        <p:nvSpPr>
          <p:cNvPr id="5" name="Espaço Reservado para Conteúdo 2"/>
          <p:cNvSpPr txBox="1">
            <a:spLocks/>
          </p:cNvSpPr>
          <p:nvPr/>
        </p:nvSpPr>
        <p:spPr bwMode="auto">
          <a:xfrm>
            <a:off x="107504" y="1052736"/>
            <a:ext cx="8648700" cy="6264696"/>
          </a:xfrm>
          <a:prstGeom prst="rect">
            <a:avLst/>
          </a:prstGeom>
          <a:noFill/>
          <a:ln w="9525">
            <a:noFill/>
            <a:miter lim="800000"/>
            <a:headEnd/>
            <a:tailEnd/>
          </a:ln>
        </p:spPr>
        <p:txBody>
          <a:bodyPr/>
          <a:lstStyle/>
          <a:p>
            <a:pPr algn="just"/>
            <a:r>
              <a:rPr lang="pt-BR" i="1" dirty="0">
                <a:solidFill>
                  <a:schemeClr val="tx2">
                    <a:lumMod val="75000"/>
                  </a:schemeClr>
                </a:solidFill>
                <a:latin typeface="+mn-lt"/>
              </a:rPr>
              <a:t>Art. 2º </a:t>
            </a:r>
            <a:r>
              <a:rPr lang="pt-BR" i="1" dirty="0" smtClean="0">
                <a:solidFill>
                  <a:schemeClr val="tx2">
                    <a:lumMod val="75000"/>
                  </a:schemeClr>
                </a:solidFill>
                <a:latin typeface="+mn-lt"/>
              </a:rPr>
              <a:t>(...)</a:t>
            </a:r>
          </a:p>
          <a:p>
            <a:pPr algn="just"/>
            <a:r>
              <a:rPr lang="pt-BR" i="1" dirty="0" smtClean="0">
                <a:solidFill>
                  <a:schemeClr val="tx2">
                    <a:lumMod val="75000"/>
                  </a:schemeClr>
                </a:solidFill>
                <a:latin typeface="+mn-lt"/>
              </a:rPr>
              <a:t>....................................</a:t>
            </a:r>
          </a:p>
          <a:p>
            <a:pPr algn="just"/>
            <a:r>
              <a:rPr lang="pt-BR" i="1" dirty="0" smtClean="0">
                <a:solidFill>
                  <a:schemeClr val="tx2">
                    <a:lumMod val="75000"/>
                  </a:schemeClr>
                </a:solidFill>
                <a:latin typeface="+mn-lt"/>
              </a:rPr>
              <a:t>IV </a:t>
            </a:r>
            <a:r>
              <a:rPr lang="pt-BR" i="1" dirty="0">
                <a:solidFill>
                  <a:schemeClr val="tx2">
                    <a:lumMod val="75000"/>
                  </a:schemeClr>
                </a:solidFill>
                <a:latin typeface="+mn-lt"/>
              </a:rPr>
              <a:t>- outros tipos de produtos, mediante requerimento de entidade representativa do setor ou de órgão com competência para defesa da concorrência, desde que atendidas as seguintes condições cumulativas: a) a carga tributária seja, no mínimo, equivalente ao percentual de lucro adotado para o setor na apuração do imposto de renda por lucro presumido. </a:t>
            </a:r>
            <a:r>
              <a:rPr lang="pt-BR" i="1" dirty="0" smtClean="0">
                <a:solidFill>
                  <a:schemeClr val="tx2">
                    <a:lumMod val="75000"/>
                  </a:schemeClr>
                </a:solidFill>
                <a:latin typeface="+mn-lt"/>
              </a:rPr>
              <a:t>b</a:t>
            </a:r>
            <a:r>
              <a:rPr lang="pt-BR" i="1" dirty="0">
                <a:solidFill>
                  <a:schemeClr val="tx2">
                    <a:lumMod val="75000"/>
                  </a:schemeClr>
                </a:solidFill>
                <a:latin typeface="+mn-lt"/>
              </a:rPr>
              <a:t>) haja indícios de desequilíbrio concorrencial causados pela inadimplência tributária. </a:t>
            </a:r>
            <a:endParaRPr lang="pt-BR" i="1" dirty="0" smtClean="0">
              <a:solidFill>
                <a:schemeClr val="tx2">
                  <a:lumMod val="75000"/>
                </a:schemeClr>
              </a:solidFill>
              <a:latin typeface="+mn-lt"/>
            </a:endParaRPr>
          </a:p>
          <a:p>
            <a:pPr algn="just"/>
            <a:r>
              <a:rPr lang="pt-BR" i="1" dirty="0" smtClean="0">
                <a:solidFill>
                  <a:schemeClr val="tx2">
                    <a:lumMod val="75000"/>
                  </a:schemeClr>
                </a:solidFill>
                <a:latin typeface="+mn-lt"/>
              </a:rPr>
              <a:t>Parágrafo </a:t>
            </a:r>
            <a:r>
              <a:rPr lang="pt-BR" i="1" dirty="0">
                <a:solidFill>
                  <a:schemeClr val="tx2">
                    <a:lumMod val="75000"/>
                  </a:schemeClr>
                </a:solidFill>
                <a:latin typeface="+mn-lt"/>
              </a:rPr>
              <a:t>único. Os procedimentos para aplicação do inciso IV serão estabelecidos em lei do ente interessado, que deverá observar, no mínimo, as seguintes condicionantes: I - publicidade dos atos de instauração e conclusão do procedimento; II - concessão de prazo, não inferior a trinta dias, para manifestação de qualquer interessado; III - fundamentação das decisões, com indicação precisa dos elementos de fato ou indiciários que justificam a medida; IV - reavaliação das medidas adotadas, mediante pedido fundamentado de interessado que comprove a cessação dos motivos que as tenham </a:t>
            </a:r>
            <a:r>
              <a:rPr lang="pt-BR" i="1" dirty="0" smtClean="0">
                <a:solidFill>
                  <a:schemeClr val="tx2">
                    <a:lumMod val="75000"/>
                  </a:schemeClr>
                </a:solidFill>
                <a:latin typeface="+mn-lt"/>
              </a:rPr>
              <a:t>justificado.</a:t>
            </a:r>
          </a:p>
          <a:p>
            <a:pPr algn="just"/>
            <a:endParaRPr lang="pt-BR" i="1" dirty="0">
              <a:solidFill>
                <a:schemeClr val="tx2">
                  <a:lumMod val="75000"/>
                </a:schemeClr>
              </a:solidFill>
              <a:latin typeface="+mn-lt"/>
            </a:endParaRPr>
          </a:p>
          <a:p>
            <a:pPr algn="just"/>
            <a:r>
              <a:rPr lang="pt-BR" sz="2000" b="1" u="sng" dirty="0" smtClean="0">
                <a:solidFill>
                  <a:schemeClr val="tx2">
                    <a:lumMod val="75000"/>
                  </a:schemeClr>
                </a:solidFill>
                <a:latin typeface="+mn-lt"/>
              </a:rPr>
              <a:t>Ponderação da competência dos entes tributantes com os princípios constitucionais do devido processo legal e motivação dos atos da Administração</a:t>
            </a:r>
            <a:endParaRPr lang="pt-BR" sz="2000" b="1" u="sng" dirty="0">
              <a:solidFill>
                <a:schemeClr val="tx2">
                  <a:lumMod val="75000"/>
                </a:schemeClr>
              </a:solidFill>
              <a:latin typeface="+mn-lt"/>
            </a:endParaRPr>
          </a:p>
        </p:txBody>
      </p:sp>
    </p:spTree>
    <p:extLst>
      <p:ext uri="{BB962C8B-B14F-4D97-AF65-F5344CB8AC3E}">
        <p14:creationId xmlns:p14="http://schemas.microsoft.com/office/powerpoint/2010/main" val="196966880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3"/>
          <p:cNvPicPr>
            <a:picLocks noChangeAspect="1" noChangeArrowheads="1"/>
          </p:cNvPicPr>
          <p:nvPr/>
        </p:nvPicPr>
        <p:blipFill>
          <a:blip r:embed="rId3" cstate="print"/>
          <a:srcRect/>
          <a:stretch>
            <a:fillRect/>
          </a:stretch>
        </p:blipFill>
        <p:spPr bwMode="auto">
          <a:xfrm>
            <a:off x="0" y="6669088"/>
            <a:ext cx="9144000" cy="188912"/>
          </a:xfrm>
          <a:prstGeom prst="rect">
            <a:avLst/>
          </a:prstGeom>
          <a:noFill/>
          <a:ln w="9525">
            <a:noFill/>
            <a:miter lim="800000"/>
            <a:headEnd/>
            <a:tailEnd/>
          </a:ln>
        </p:spPr>
      </p:pic>
      <p:sp>
        <p:nvSpPr>
          <p:cNvPr id="7" name="Título 1"/>
          <p:cNvSpPr txBox="1">
            <a:spLocks/>
          </p:cNvSpPr>
          <p:nvPr/>
        </p:nvSpPr>
        <p:spPr bwMode="auto">
          <a:xfrm>
            <a:off x="251520" y="476672"/>
            <a:ext cx="8229600" cy="523875"/>
          </a:xfrm>
          <a:prstGeom prst="rect">
            <a:avLst/>
          </a:prstGeom>
          <a:noFill/>
          <a:ln w="9525">
            <a:noFill/>
            <a:miter lim="800000"/>
            <a:headEnd/>
            <a:tailEnd/>
          </a:ln>
        </p:spPr>
        <p:txBody>
          <a:bodyPr anchor="ctr">
            <a:normAutofit/>
          </a:bodyPr>
          <a:lstStyle/>
          <a:p>
            <a:pPr>
              <a:defRPr/>
            </a:pPr>
            <a:r>
              <a:rPr lang="pt-BR" sz="2400" b="1" dirty="0" smtClean="0">
                <a:solidFill>
                  <a:schemeClr val="tx2">
                    <a:lumMod val="75000"/>
                  </a:schemeClr>
                </a:solidFill>
                <a:latin typeface="+mj-lt"/>
                <a:ea typeface="+mj-ea"/>
                <a:cs typeface="+mj-cs"/>
              </a:rPr>
              <a:t>7.4. O PLS 284 / 2017</a:t>
            </a:r>
          </a:p>
        </p:txBody>
      </p:sp>
      <p:sp>
        <p:nvSpPr>
          <p:cNvPr id="5" name="Espaço Reservado para Conteúdo 2"/>
          <p:cNvSpPr txBox="1">
            <a:spLocks/>
          </p:cNvSpPr>
          <p:nvPr/>
        </p:nvSpPr>
        <p:spPr bwMode="auto">
          <a:xfrm>
            <a:off x="107504" y="1052736"/>
            <a:ext cx="8648700" cy="6264696"/>
          </a:xfrm>
          <a:prstGeom prst="rect">
            <a:avLst/>
          </a:prstGeom>
          <a:noFill/>
          <a:ln w="9525">
            <a:noFill/>
            <a:miter lim="800000"/>
            <a:headEnd/>
            <a:tailEnd/>
          </a:ln>
        </p:spPr>
        <p:txBody>
          <a:bodyPr/>
          <a:lstStyle/>
          <a:p>
            <a:pPr algn="just"/>
            <a:r>
              <a:rPr lang="pt-BR" sz="1600" i="1" dirty="0">
                <a:solidFill>
                  <a:schemeClr val="tx2">
                    <a:lumMod val="75000"/>
                  </a:schemeClr>
                </a:solidFill>
                <a:latin typeface="+mn-lt"/>
              </a:rPr>
              <a:t>Art. 3º Os critérios especiais previstos nesta lei complementar: I - poderão ser adotados isolada ou conjuntamente, em função da natureza e gravidade dos atos que tenham ensejado a respectiva aplicação; II – deverão ser motivados, mediante demonstração dos efeitos sobre o mercado dos atos que se pretenda coibir, bem como da necessidade, adequação e suficiência das medidas adotadas para evitá-los ou suprimi-los; III – </a:t>
            </a:r>
            <a:r>
              <a:rPr lang="pt-BR" sz="1600" b="1" i="1" dirty="0">
                <a:solidFill>
                  <a:schemeClr val="tx2">
                    <a:lumMod val="75000"/>
                  </a:schemeClr>
                </a:solidFill>
                <a:latin typeface="+mn-lt"/>
              </a:rPr>
              <a:t>não substituem os meios regulares de tributação e cobrança de tributos, ainda que em face de devedores cujos débitos decorram de </a:t>
            </a:r>
            <a:r>
              <a:rPr lang="pt-BR" sz="1600" b="1" i="1" u="sng" dirty="0">
                <a:solidFill>
                  <a:schemeClr val="tx2">
                    <a:lumMod val="75000"/>
                  </a:schemeClr>
                </a:solidFill>
                <a:latin typeface="+mn-lt"/>
              </a:rPr>
              <a:t>inadimplência eventual ou reiterada </a:t>
            </a:r>
            <a:r>
              <a:rPr lang="pt-BR" sz="1600" b="1" i="1" dirty="0">
                <a:solidFill>
                  <a:schemeClr val="tx2">
                    <a:lumMod val="75000"/>
                  </a:schemeClr>
                </a:solidFill>
                <a:latin typeface="+mn-lt"/>
              </a:rPr>
              <a:t>de obrigações fiscais, quando os procedimentos adotados pelos sujeitos passivos não impliquem desequilíbrio concorrencial</a:t>
            </a:r>
            <a:r>
              <a:rPr lang="pt-BR" sz="1600" i="1" dirty="0">
                <a:solidFill>
                  <a:schemeClr val="tx2">
                    <a:lumMod val="75000"/>
                  </a:schemeClr>
                </a:solidFill>
                <a:latin typeface="+mn-lt"/>
              </a:rPr>
              <a:t>; </a:t>
            </a:r>
            <a:r>
              <a:rPr lang="pt-BR" sz="1600" i="1" dirty="0" smtClean="0">
                <a:solidFill>
                  <a:schemeClr val="tx2">
                    <a:lumMod val="75000"/>
                  </a:schemeClr>
                </a:solidFill>
                <a:latin typeface="+mn-lt"/>
              </a:rPr>
              <a:t>IV </a:t>
            </a:r>
            <a:r>
              <a:rPr lang="pt-BR" sz="1600" i="1" dirty="0">
                <a:solidFill>
                  <a:schemeClr val="tx2">
                    <a:lumMod val="75000"/>
                  </a:schemeClr>
                </a:solidFill>
                <a:latin typeface="+mn-lt"/>
              </a:rPr>
              <a:t>– não excluem regimes gerais ou especiais de tributação com eles não conflitantes; V – não se aplicam a tributos incidentes sobre a renda, o lucro, a movimentação financeira ou o patrimônio, ressalvada a competência suplementar da União para dispor sobre a matéria, em relação aos tributos de sua competência; VI – poderão ser objeto de acordo específico para aplicação conjunta em operações que envolvam interesse de mais de uma unidade federada; VII – serão aplicados individualmente, quando fundados nos incisos I, II e VII do art. 1º, observadas as seguintes regras adicionais: a) intimação prévia do sujeito passivo para exercício do direito de defesa, em prazo não inferior a trinta dias, e assegurada a interposição de recurso, sem efeito suspensivo, que deverá ser apreciado em até noventa dias, sob pena de imediato cancelamento do regime diferenciado; b) aplicação pela autoridade administrativa, por até doze meses, admitida prorrogação por decisão fundamentada</a:t>
            </a:r>
            <a:r>
              <a:rPr lang="pt-BR" sz="1600" i="1" dirty="0" smtClean="0">
                <a:solidFill>
                  <a:schemeClr val="tx2">
                    <a:lumMod val="75000"/>
                  </a:schemeClr>
                </a:solidFill>
                <a:latin typeface="+mn-lt"/>
              </a:rPr>
              <a:t>.</a:t>
            </a:r>
          </a:p>
          <a:p>
            <a:pPr algn="just"/>
            <a:endParaRPr lang="pt-BR" sz="1600" dirty="0" smtClean="0">
              <a:latin typeface="+mn-lt"/>
            </a:endParaRPr>
          </a:p>
          <a:p>
            <a:pPr algn="just"/>
            <a:r>
              <a:rPr lang="pt-BR" sz="1950" b="1" u="sng" dirty="0">
                <a:solidFill>
                  <a:schemeClr val="tx2">
                    <a:lumMod val="75000"/>
                  </a:schemeClr>
                </a:solidFill>
                <a:latin typeface="+mn-lt"/>
              </a:rPr>
              <a:t>Ponderação da competência dos entes tributantes com os princípios constitucionais do devido processo legal e </a:t>
            </a:r>
            <a:r>
              <a:rPr lang="pt-BR" sz="1950" b="1" u="sng" dirty="0" smtClean="0">
                <a:solidFill>
                  <a:schemeClr val="tx2">
                    <a:lumMod val="75000"/>
                  </a:schemeClr>
                </a:solidFill>
                <a:latin typeface="+mn-lt"/>
              </a:rPr>
              <a:t>motivação </a:t>
            </a:r>
            <a:r>
              <a:rPr lang="pt-BR" sz="1950" b="1" u="sng" dirty="0">
                <a:solidFill>
                  <a:schemeClr val="tx2">
                    <a:lumMod val="75000"/>
                  </a:schemeClr>
                </a:solidFill>
                <a:latin typeface="+mn-lt"/>
              </a:rPr>
              <a:t>dos atos da </a:t>
            </a:r>
            <a:r>
              <a:rPr lang="pt-BR" sz="1950" b="1" u="sng" dirty="0" smtClean="0">
                <a:solidFill>
                  <a:schemeClr val="tx2">
                    <a:lumMod val="75000"/>
                  </a:schemeClr>
                </a:solidFill>
                <a:latin typeface="+mn-lt"/>
              </a:rPr>
              <a:t>Administração (proteção dos devedores eventual e reiterado que não interfiram com o mercado)</a:t>
            </a:r>
            <a:endParaRPr lang="pt-BR" sz="1950" b="1" u="sng" dirty="0">
              <a:solidFill>
                <a:schemeClr val="tx2">
                  <a:lumMod val="75000"/>
                </a:schemeClr>
              </a:solidFill>
              <a:latin typeface="+mn-lt"/>
            </a:endParaRPr>
          </a:p>
        </p:txBody>
      </p:sp>
    </p:spTree>
    <p:extLst>
      <p:ext uri="{BB962C8B-B14F-4D97-AF65-F5344CB8AC3E}">
        <p14:creationId xmlns:p14="http://schemas.microsoft.com/office/powerpoint/2010/main" val="1171256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3"/>
          <p:cNvPicPr>
            <a:picLocks noChangeAspect="1" noChangeArrowheads="1"/>
          </p:cNvPicPr>
          <p:nvPr/>
        </p:nvPicPr>
        <p:blipFill>
          <a:blip r:embed="rId2" cstate="print"/>
          <a:srcRect/>
          <a:stretch>
            <a:fillRect/>
          </a:stretch>
        </p:blipFill>
        <p:spPr bwMode="auto">
          <a:xfrm>
            <a:off x="0" y="6669088"/>
            <a:ext cx="9144000" cy="188912"/>
          </a:xfrm>
          <a:prstGeom prst="rect">
            <a:avLst/>
          </a:prstGeom>
          <a:noFill/>
          <a:ln w="9525">
            <a:noFill/>
            <a:miter lim="800000"/>
            <a:headEnd/>
            <a:tailEnd/>
          </a:ln>
        </p:spPr>
      </p:pic>
      <p:sp>
        <p:nvSpPr>
          <p:cNvPr id="7" name="Título 1"/>
          <p:cNvSpPr txBox="1">
            <a:spLocks/>
          </p:cNvSpPr>
          <p:nvPr/>
        </p:nvSpPr>
        <p:spPr bwMode="auto">
          <a:xfrm>
            <a:off x="251520" y="476672"/>
            <a:ext cx="8229600" cy="523875"/>
          </a:xfrm>
          <a:prstGeom prst="rect">
            <a:avLst/>
          </a:prstGeom>
          <a:noFill/>
          <a:ln w="9525">
            <a:noFill/>
            <a:miter lim="800000"/>
            <a:headEnd/>
            <a:tailEnd/>
          </a:ln>
        </p:spPr>
        <p:txBody>
          <a:bodyPr anchor="ctr">
            <a:normAutofit/>
          </a:bodyPr>
          <a:lstStyle/>
          <a:p>
            <a:pPr>
              <a:defRPr/>
            </a:pPr>
            <a:r>
              <a:rPr lang="pt-BR" sz="2400" b="1" dirty="0" smtClean="0">
                <a:solidFill>
                  <a:schemeClr val="tx2">
                    <a:lumMod val="75000"/>
                  </a:schemeClr>
                </a:solidFill>
                <a:latin typeface="+mj-lt"/>
                <a:ea typeface="+mj-ea"/>
                <a:cs typeface="+mj-cs"/>
              </a:rPr>
              <a:t>1. A influência dos tributos na concorrência</a:t>
            </a:r>
          </a:p>
        </p:txBody>
      </p:sp>
      <p:sp>
        <p:nvSpPr>
          <p:cNvPr id="5" name="Espaço Reservado para Conteúdo 2"/>
          <p:cNvSpPr txBox="1">
            <a:spLocks/>
          </p:cNvSpPr>
          <p:nvPr/>
        </p:nvSpPr>
        <p:spPr bwMode="auto">
          <a:xfrm>
            <a:off x="107504" y="1052736"/>
            <a:ext cx="8648700" cy="6264696"/>
          </a:xfrm>
          <a:prstGeom prst="rect">
            <a:avLst/>
          </a:prstGeom>
          <a:noFill/>
          <a:ln w="9525">
            <a:noFill/>
            <a:miter lim="800000"/>
            <a:headEnd/>
            <a:tailEnd/>
          </a:ln>
        </p:spPr>
        <p:txBody>
          <a:bodyPr/>
          <a:lstStyle/>
          <a:p>
            <a:pPr marL="719138" indent="-360363" algn="just">
              <a:spcBef>
                <a:spcPts val="0"/>
              </a:spcBef>
              <a:spcAft>
                <a:spcPts val="1200"/>
              </a:spcAft>
              <a:buFont typeface="Wingdings"/>
              <a:buChar char="à"/>
              <a:defRPr/>
            </a:pPr>
            <a:endParaRPr lang="pt-BR" sz="2000" dirty="0" smtClean="0">
              <a:solidFill>
                <a:schemeClr val="tx2">
                  <a:lumMod val="75000"/>
                </a:schemeClr>
              </a:solidFill>
              <a:latin typeface="+mn-lt"/>
            </a:endParaRPr>
          </a:p>
          <a:p>
            <a:pPr marL="719138" indent="-360363" algn="just">
              <a:spcBef>
                <a:spcPts val="0"/>
              </a:spcBef>
              <a:spcAft>
                <a:spcPts val="1200"/>
              </a:spcAft>
              <a:buFont typeface="Wingdings"/>
              <a:buChar char="à"/>
              <a:defRPr/>
            </a:pPr>
            <a:endParaRPr lang="pt-BR" sz="2000" dirty="0">
              <a:solidFill>
                <a:schemeClr val="tx2">
                  <a:lumMod val="75000"/>
                </a:schemeClr>
              </a:solidFill>
              <a:latin typeface="+mn-lt"/>
            </a:endParaRPr>
          </a:p>
          <a:p>
            <a:pPr marL="719138" indent="-360363" algn="just">
              <a:spcBef>
                <a:spcPts val="0"/>
              </a:spcBef>
              <a:spcAft>
                <a:spcPts val="1200"/>
              </a:spcAft>
              <a:buFont typeface="Wingdings"/>
              <a:buChar char="à"/>
              <a:defRPr/>
            </a:pPr>
            <a:endParaRPr lang="pt-BR" sz="2000" dirty="0" smtClean="0">
              <a:solidFill>
                <a:schemeClr val="tx2">
                  <a:lumMod val="75000"/>
                </a:schemeClr>
              </a:solidFill>
              <a:latin typeface="+mn-lt"/>
            </a:endParaRPr>
          </a:p>
          <a:p>
            <a:pPr marL="719138" indent="-360363" algn="just">
              <a:spcBef>
                <a:spcPts val="0"/>
              </a:spcBef>
              <a:spcAft>
                <a:spcPts val="1200"/>
              </a:spcAft>
              <a:buFont typeface="Wingdings"/>
              <a:buChar char="à"/>
              <a:defRPr/>
            </a:pPr>
            <a:endParaRPr lang="pt-BR" sz="2000" dirty="0">
              <a:solidFill>
                <a:schemeClr val="tx2">
                  <a:lumMod val="75000"/>
                </a:schemeClr>
              </a:solidFill>
              <a:latin typeface="+mn-lt"/>
            </a:endParaRPr>
          </a:p>
          <a:p>
            <a:pPr marL="719138" indent="-360363" algn="just">
              <a:spcBef>
                <a:spcPts val="0"/>
              </a:spcBef>
              <a:spcAft>
                <a:spcPts val="1200"/>
              </a:spcAft>
              <a:buFont typeface="Wingdings"/>
              <a:buChar char="à"/>
              <a:defRPr/>
            </a:pPr>
            <a:endParaRPr lang="pt-BR" sz="2000" dirty="0" smtClean="0">
              <a:solidFill>
                <a:schemeClr val="tx2">
                  <a:lumMod val="75000"/>
                </a:schemeClr>
              </a:solidFill>
              <a:latin typeface="+mn-lt"/>
            </a:endParaRPr>
          </a:p>
          <a:p>
            <a:pPr marL="719138" indent="-360363" algn="just">
              <a:spcBef>
                <a:spcPts val="0"/>
              </a:spcBef>
              <a:spcAft>
                <a:spcPts val="1200"/>
              </a:spcAft>
              <a:buFont typeface="Wingdings"/>
              <a:buChar char="à"/>
              <a:defRPr/>
            </a:pPr>
            <a:endParaRPr lang="pt-BR" sz="2000" dirty="0">
              <a:solidFill>
                <a:schemeClr val="tx2">
                  <a:lumMod val="75000"/>
                </a:schemeClr>
              </a:solidFill>
              <a:latin typeface="+mn-lt"/>
            </a:endParaRPr>
          </a:p>
          <a:p>
            <a:pPr marL="719138" indent="-360363" algn="just">
              <a:spcBef>
                <a:spcPts val="0"/>
              </a:spcBef>
              <a:spcAft>
                <a:spcPts val="1200"/>
              </a:spcAft>
              <a:buFont typeface="Wingdings"/>
              <a:buChar char="à"/>
              <a:defRPr/>
            </a:pPr>
            <a:endParaRPr lang="pt-BR" sz="2000" dirty="0" smtClean="0">
              <a:solidFill>
                <a:schemeClr val="tx2">
                  <a:lumMod val="75000"/>
                </a:schemeClr>
              </a:solidFill>
              <a:latin typeface="+mn-lt"/>
            </a:endParaRPr>
          </a:p>
          <a:p>
            <a:pPr marL="719138" indent="-360363" algn="just">
              <a:spcBef>
                <a:spcPts val="0"/>
              </a:spcBef>
              <a:spcAft>
                <a:spcPts val="1200"/>
              </a:spcAft>
              <a:buFont typeface="Wingdings"/>
              <a:buChar char="à"/>
              <a:defRPr/>
            </a:pPr>
            <a:endParaRPr lang="pt-BR" sz="2000" dirty="0">
              <a:solidFill>
                <a:schemeClr val="tx2">
                  <a:lumMod val="75000"/>
                </a:schemeClr>
              </a:solidFill>
              <a:latin typeface="+mn-lt"/>
            </a:endParaRPr>
          </a:p>
          <a:p>
            <a:pPr marL="358775" algn="just">
              <a:spcBef>
                <a:spcPts val="0"/>
              </a:spcBef>
              <a:spcAft>
                <a:spcPts val="1200"/>
              </a:spcAft>
              <a:defRPr/>
            </a:pPr>
            <a:endParaRPr lang="pt-BR" sz="2000" dirty="0">
              <a:solidFill>
                <a:schemeClr val="tx2">
                  <a:lumMod val="75000"/>
                </a:schemeClr>
              </a:solidFill>
              <a:latin typeface="+mn-lt"/>
            </a:endParaRPr>
          </a:p>
          <a:p>
            <a:pPr marL="271463" algn="just">
              <a:spcBef>
                <a:spcPts val="0"/>
              </a:spcBef>
              <a:spcAft>
                <a:spcPts val="1200"/>
              </a:spcAft>
              <a:tabLst>
                <a:tab pos="85725" algn="l"/>
              </a:tabLst>
              <a:defRPr/>
            </a:pPr>
            <a:r>
              <a:rPr lang="pt-BR" sz="2000" u="sng" dirty="0" smtClean="0">
                <a:solidFill>
                  <a:schemeClr val="tx2">
                    <a:lumMod val="75000"/>
                  </a:schemeClr>
                </a:solidFill>
                <a:latin typeface="+mn-lt"/>
              </a:rPr>
              <a:t>O não pagamento de tributos que </a:t>
            </a:r>
            <a:r>
              <a:rPr lang="pt-BR" sz="2000" u="sng" dirty="0">
                <a:solidFill>
                  <a:schemeClr val="tx2">
                    <a:lumMod val="75000"/>
                  </a:schemeClr>
                </a:solidFill>
                <a:latin typeface="+mn-lt"/>
              </a:rPr>
              <a:t>implicam repercussão do seu </a:t>
            </a:r>
            <a:r>
              <a:rPr lang="pt-BR" sz="2000" u="sng" dirty="0" smtClean="0">
                <a:solidFill>
                  <a:schemeClr val="tx2">
                    <a:lumMod val="75000"/>
                  </a:schemeClr>
                </a:solidFill>
                <a:latin typeface="+mn-lt"/>
              </a:rPr>
              <a:t>custo </a:t>
            </a:r>
            <a:r>
              <a:rPr lang="pt-BR" sz="2000" u="sng" dirty="0">
                <a:solidFill>
                  <a:schemeClr val="tx2">
                    <a:lumMod val="75000"/>
                  </a:schemeClr>
                </a:solidFill>
                <a:latin typeface="+mn-lt"/>
              </a:rPr>
              <a:t>no </a:t>
            </a:r>
            <a:r>
              <a:rPr lang="pt-BR" sz="2000" u="sng" dirty="0" smtClean="0">
                <a:solidFill>
                  <a:schemeClr val="tx2">
                    <a:lumMod val="75000"/>
                  </a:schemeClr>
                </a:solidFill>
                <a:latin typeface="+mn-lt"/>
              </a:rPr>
              <a:t>preço do produto permite ao inadimplente ter </a:t>
            </a:r>
            <a:r>
              <a:rPr lang="pt-BR" sz="2000" u="sng" dirty="0">
                <a:solidFill>
                  <a:schemeClr val="tx2">
                    <a:lumMod val="75000"/>
                  </a:schemeClr>
                </a:solidFill>
                <a:latin typeface="+mn-lt"/>
              </a:rPr>
              <a:t>ganhos de concorrência que prejudicam as empresas existentes e impedem a introdução de novos players. </a:t>
            </a:r>
            <a:endParaRPr lang="pt-BR" sz="2000" dirty="0">
              <a:solidFill>
                <a:schemeClr val="tx2">
                  <a:lumMod val="75000"/>
                </a:schemeClr>
              </a:solidFill>
              <a:latin typeface="+mn-lt"/>
            </a:endParaRPr>
          </a:p>
          <a:p>
            <a:pPr marL="719138" indent="-360363" algn="just">
              <a:spcBef>
                <a:spcPts val="0"/>
              </a:spcBef>
              <a:spcAft>
                <a:spcPts val="1200"/>
              </a:spcAft>
              <a:buFont typeface="Wingdings"/>
              <a:buChar char="à"/>
              <a:defRPr/>
            </a:pPr>
            <a:endParaRPr lang="pt-BR" sz="2000" dirty="0" smtClean="0">
              <a:solidFill>
                <a:schemeClr val="tx2">
                  <a:lumMod val="75000"/>
                </a:schemeClr>
              </a:solidFill>
              <a:latin typeface="+mn-lt"/>
            </a:endParaRPr>
          </a:p>
        </p:txBody>
      </p:sp>
      <p:graphicFrame>
        <p:nvGraphicFramePr>
          <p:cNvPr id="6" name="Tabela 5"/>
          <p:cNvGraphicFramePr>
            <a:graphicFrameLocks noGrp="1"/>
          </p:cNvGraphicFramePr>
          <p:nvPr>
            <p:extLst>
              <p:ext uri="{D42A27DB-BD31-4B8C-83A1-F6EECF244321}">
                <p14:modId xmlns:p14="http://schemas.microsoft.com/office/powerpoint/2010/main" val="2292885264"/>
              </p:ext>
            </p:extLst>
          </p:nvPr>
        </p:nvGraphicFramePr>
        <p:xfrm>
          <a:off x="309122" y="1196752"/>
          <a:ext cx="8171998" cy="3274012"/>
        </p:xfrm>
        <a:graphic>
          <a:graphicData uri="http://schemas.openxmlformats.org/drawingml/2006/table">
            <a:tbl>
              <a:tblPr firstRow="1" bandRow="1">
                <a:tableStyleId>{69012ECD-51FC-41F1-AA8D-1B2483CD663E}</a:tableStyleId>
              </a:tblPr>
              <a:tblGrid>
                <a:gridCol w="1606457"/>
                <a:gridCol w="1417879"/>
                <a:gridCol w="1152128"/>
                <a:gridCol w="1440160"/>
                <a:gridCol w="1228296"/>
                <a:gridCol w="1327078"/>
              </a:tblGrid>
              <a:tr h="262892">
                <a:tc rowSpan="3">
                  <a:txBody>
                    <a:bodyPr/>
                    <a:lstStyle/>
                    <a:p>
                      <a:pPr algn="ctr"/>
                      <a:endParaRPr lang="pt-BR" sz="1300" dirty="0" smtClean="0">
                        <a:effectLst>
                          <a:outerShdw blurRad="38100" dist="38100" dir="2700000" algn="tl">
                            <a:srgbClr val="000000">
                              <a:alpha val="43137"/>
                            </a:srgbClr>
                          </a:outerShdw>
                        </a:effectLst>
                      </a:endParaRPr>
                    </a:p>
                    <a:p>
                      <a:pPr algn="ctr"/>
                      <a:endParaRPr lang="pt-BR" sz="1300" dirty="0" smtClean="0">
                        <a:effectLst>
                          <a:outerShdw blurRad="38100" dist="38100" dir="2700000" algn="tl">
                            <a:srgbClr val="000000">
                              <a:alpha val="43137"/>
                            </a:srgbClr>
                          </a:outerShdw>
                        </a:effectLst>
                      </a:endParaRPr>
                    </a:p>
                    <a:p>
                      <a:pPr algn="ctr"/>
                      <a:r>
                        <a:rPr lang="pt-BR" sz="1300" dirty="0" smtClean="0">
                          <a:effectLst>
                            <a:outerShdw blurRad="38100" dist="38100" dir="2700000" algn="tl">
                              <a:srgbClr val="000000">
                                <a:alpha val="43137"/>
                              </a:srgbClr>
                            </a:outerShdw>
                          </a:effectLst>
                        </a:rPr>
                        <a:t>Produto </a:t>
                      </a:r>
                    </a:p>
                    <a:p>
                      <a:pPr algn="ctr"/>
                      <a:r>
                        <a:rPr lang="pt-BR" sz="1300" dirty="0" smtClean="0">
                          <a:effectLst>
                            <a:outerShdw blurRad="38100" dist="38100" dir="2700000" algn="tl">
                              <a:srgbClr val="000000">
                                <a:alpha val="43137"/>
                              </a:srgbClr>
                            </a:outerShdw>
                          </a:effectLst>
                        </a:rPr>
                        <a:t>Desonerado</a:t>
                      </a:r>
                      <a:endParaRPr lang="pt-BR" sz="1300" i="1" dirty="0">
                        <a:effectLst>
                          <a:outerShdw blurRad="38100" dist="38100" dir="2700000" algn="tl">
                            <a:srgbClr val="000000">
                              <a:alpha val="43137"/>
                            </a:srgbClr>
                          </a:outerShdw>
                        </a:effectLst>
                      </a:endParaRPr>
                    </a:p>
                  </a:txBody>
                  <a:tcPr marL="91441" marR="91441" marT="34291" marB="34291">
                    <a:lnL w="19050" cap="flat" cmpd="sng" algn="ctr">
                      <a:solidFill>
                        <a:schemeClr val="tx1">
                          <a:lumMod val="65000"/>
                          <a:lumOff val="35000"/>
                        </a:schemeClr>
                      </a:solidFill>
                      <a:prstDash val="solid"/>
                      <a:round/>
                      <a:headEnd type="none" w="med" len="med"/>
                      <a:tailEnd type="none" w="med" len="med"/>
                    </a:lnL>
                    <a:lnR w="19050" cap="flat" cmpd="sng" algn="ctr">
                      <a:solidFill>
                        <a:schemeClr val="tx1">
                          <a:lumMod val="65000"/>
                          <a:lumOff val="35000"/>
                        </a:schemeClr>
                      </a:solidFill>
                      <a:prstDash val="solid"/>
                      <a:round/>
                      <a:headEnd type="none" w="med" len="med"/>
                      <a:tailEnd type="none" w="med" len="med"/>
                    </a:lnR>
                    <a:lnT w="19050" cap="flat" cmpd="sng" algn="ctr">
                      <a:solidFill>
                        <a:schemeClr val="tx1">
                          <a:lumMod val="65000"/>
                          <a:lumOff val="35000"/>
                        </a:schemeClr>
                      </a:solidFill>
                      <a:prstDash val="solid"/>
                      <a:round/>
                      <a:headEnd type="none" w="med" len="med"/>
                      <a:tailEnd type="none" w="med" len="med"/>
                    </a:lnT>
                    <a:lnB w="1905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schemeClr>
                    </a:solidFill>
                  </a:tcPr>
                </a:tc>
                <a:tc gridSpan="5">
                  <a:txBody>
                    <a:bodyPr/>
                    <a:lstStyle/>
                    <a:p>
                      <a:pPr algn="ctr"/>
                      <a:r>
                        <a:rPr lang="pt-BR" sz="1300" dirty="0" smtClean="0">
                          <a:effectLst>
                            <a:outerShdw blurRad="38100" dist="38100" dir="2700000" algn="tl">
                              <a:srgbClr val="000000">
                                <a:alpha val="43137"/>
                              </a:srgbClr>
                            </a:outerShdw>
                          </a:effectLst>
                        </a:rPr>
                        <a:t>Lucro líquido</a:t>
                      </a:r>
                      <a:endParaRPr lang="pt-BR" sz="1300" dirty="0">
                        <a:effectLst>
                          <a:outerShdw blurRad="38100" dist="38100" dir="2700000" algn="tl">
                            <a:srgbClr val="000000">
                              <a:alpha val="43137"/>
                            </a:srgbClr>
                          </a:outerShdw>
                        </a:effectLst>
                      </a:endParaRPr>
                    </a:p>
                  </a:txBody>
                  <a:tcPr marL="91441" marR="91441" marT="34291" marB="34291">
                    <a:lnL w="19050" cap="flat" cmpd="sng" algn="ctr">
                      <a:solidFill>
                        <a:schemeClr val="tx1">
                          <a:lumMod val="65000"/>
                          <a:lumOff val="35000"/>
                        </a:schemeClr>
                      </a:solidFill>
                      <a:prstDash val="solid"/>
                      <a:round/>
                      <a:headEnd type="none" w="med" len="med"/>
                      <a:tailEnd type="none" w="med" len="med"/>
                    </a:lnL>
                    <a:lnR w="19050" cap="flat" cmpd="sng" algn="ctr">
                      <a:solidFill>
                        <a:schemeClr val="tx1">
                          <a:lumMod val="65000"/>
                          <a:lumOff val="35000"/>
                        </a:schemeClr>
                      </a:solidFill>
                      <a:prstDash val="solid"/>
                      <a:round/>
                      <a:headEnd type="none" w="med" len="med"/>
                      <a:tailEnd type="none" w="med" len="med"/>
                    </a:lnR>
                    <a:lnT w="19050" cap="flat" cmpd="sng" algn="ctr">
                      <a:solidFill>
                        <a:schemeClr val="tx1">
                          <a:lumMod val="65000"/>
                          <a:lumOff val="35000"/>
                        </a:schemeClr>
                      </a:solidFill>
                      <a:prstDash val="solid"/>
                      <a:round/>
                      <a:headEnd type="none" w="med" len="med"/>
                      <a:tailEnd type="none" w="med" len="med"/>
                    </a:lnT>
                    <a:lnB w="1905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schemeClr>
                    </a:solidFill>
                  </a:tcPr>
                </a:tc>
                <a:tc hMerge="1">
                  <a:txBody>
                    <a:bodyPr/>
                    <a:lstStyle/>
                    <a:p>
                      <a:pPr algn="ctr"/>
                      <a:endParaRPr lang="pt-BR" sz="1600" dirty="0">
                        <a:effectLst>
                          <a:outerShdw blurRad="38100" dist="38100" dir="2700000" algn="tl">
                            <a:srgbClr val="000000">
                              <a:alpha val="43137"/>
                            </a:srgbClr>
                          </a:outerShdw>
                        </a:effectLst>
                      </a:endParaRPr>
                    </a:p>
                  </a:txBody>
                  <a:tcPr>
                    <a:lnL w="19050" cap="flat" cmpd="sng" algn="ctr">
                      <a:solidFill>
                        <a:schemeClr val="tx1">
                          <a:lumMod val="65000"/>
                          <a:lumOff val="35000"/>
                        </a:schemeClr>
                      </a:solidFill>
                      <a:prstDash val="solid"/>
                      <a:round/>
                      <a:headEnd type="none" w="med" len="med"/>
                      <a:tailEnd type="none" w="med" len="med"/>
                    </a:lnL>
                    <a:lnR w="19050" cap="flat" cmpd="sng" algn="ctr">
                      <a:solidFill>
                        <a:schemeClr val="tx1">
                          <a:lumMod val="65000"/>
                          <a:lumOff val="35000"/>
                        </a:schemeClr>
                      </a:solidFill>
                      <a:prstDash val="solid"/>
                      <a:round/>
                      <a:headEnd type="none" w="med" len="med"/>
                      <a:tailEnd type="none" w="med" len="med"/>
                    </a:lnR>
                    <a:lnT w="19050" cap="flat" cmpd="sng" algn="ctr">
                      <a:solidFill>
                        <a:schemeClr val="tx1">
                          <a:lumMod val="65000"/>
                          <a:lumOff val="35000"/>
                        </a:schemeClr>
                      </a:solidFill>
                      <a:prstDash val="solid"/>
                      <a:round/>
                      <a:headEnd type="none" w="med" len="med"/>
                      <a:tailEnd type="none" w="med" len="med"/>
                    </a:lnT>
                    <a:lnB w="1905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schemeClr>
                    </a:solidFill>
                  </a:tcPr>
                </a:tc>
                <a:tc hMerge="1">
                  <a:txBody>
                    <a:bodyPr/>
                    <a:lstStyle/>
                    <a:p>
                      <a:endParaRPr lang="pt-BR" dirty="0"/>
                    </a:p>
                  </a:txBody>
                  <a:tcPr/>
                </a:tc>
                <a:tc hMerge="1">
                  <a:txBody>
                    <a:bodyPr/>
                    <a:lstStyle/>
                    <a:p>
                      <a:endParaRPr lang="pt-BR" dirty="0"/>
                    </a:p>
                  </a:txBody>
                  <a:tcPr/>
                </a:tc>
                <a:tc hMerge="1">
                  <a:txBody>
                    <a:bodyPr/>
                    <a:lstStyle/>
                    <a:p>
                      <a:endParaRPr lang="pt-BR" dirty="0"/>
                    </a:p>
                  </a:txBody>
                  <a:tcPr/>
                </a:tc>
              </a:tr>
              <a:tr h="457202">
                <a:tc vMerge="1">
                  <a:txBody>
                    <a:bodyPr/>
                    <a:lstStyle/>
                    <a:p>
                      <a:endParaRPr lang="pt-BR" dirty="0"/>
                    </a:p>
                  </a:txBody>
                  <a:tcPr/>
                </a:tc>
                <a:tc>
                  <a:txBody>
                    <a:bodyPr/>
                    <a:lstStyle/>
                    <a:p>
                      <a:pPr algn="ctr"/>
                      <a:r>
                        <a:rPr lang="pt-BR" sz="1300" b="1" i="1" dirty="0" smtClean="0"/>
                        <a:t>Com ICMS de</a:t>
                      </a:r>
                      <a:r>
                        <a:rPr lang="pt-BR" sz="1300" b="1" i="1" baseline="0" dirty="0" smtClean="0"/>
                        <a:t> 18%</a:t>
                      </a:r>
                      <a:endParaRPr lang="pt-BR" sz="1300" b="1" i="1" dirty="0"/>
                    </a:p>
                  </a:txBody>
                  <a:tcPr marL="91441" marR="91441" marT="34291" marB="34291">
                    <a:lnL w="19050" cap="flat" cmpd="sng" algn="ctr">
                      <a:solidFill>
                        <a:schemeClr val="tx1">
                          <a:lumMod val="65000"/>
                          <a:lumOff val="35000"/>
                        </a:schemeClr>
                      </a:solidFill>
                      <a:prstDash val="solid"/>
                      <a:round/>
                      <a:headEnd type="none" w="med" len="med"/>
                      <a:tailEnd type="none" w="med" len="med"/>
                    </a:lnL>
                    <a:lnR w="19050" cap="flat" cmpd="sng" algn="ctr">
                      <a:solidFill>
                        <a:schemeClr val="tx1">
                          <a:lumMod val="65000"/>
                          <a:lumOff val="35000"/>
                        </a:schemeClr>
                      </a:solidFill>
                      <a:prstDash val="solid"/>
                      <a:round/>
                      <a:headEnd type="none" w="med" len="med"/>
                      <a:tailEnd type="none" w="med" len="med"/>
                    </a:lnR>
                    <a:lnT w="19050" cap="flat" cmpd="sng" algn="ctr">
                      <a:solidFill>
                        <a:schemeClr val="tx1">
                          <a:lumMod val="65000"/>
                          <a:lumOff val="35000"/>
                        </a:schemeClr>
                      </a:solidFill>
                      <a:prstDash val="solid"/>
                      <a:round/>
                      <a:headEnd type="none" w="med" len="med"/>
                      <a:tailEnd type="none" w="med" len="med"/>
                    </a:lnT>
                    <a:lnB w="1905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gridSpan="2">
                  <a:txBody>
                    <a:bodyPr/>
                    <a:lstStyle/>
                    <a:p>
                      <a:pPr algn="ctr"/>
                      <a:r>
                        <a:rPr lang="pt-BR" sz="1300" b="1" i="1" dirty="0" smtClean="0"/>
                        <a:t>Com redução de 7%</a:t>
                      </a:r>
                      <a:endParaRPr lang="pt-BR" sz="1300" b="1" i="1" dirty="0"/>
                    </a:p>
                  </a:txBody>
                  <a:tcPr marL="91441" marR="91441" marT="34291" marB="34291">
                    <a:lnL w="19050" cap="flat" cmpd="sng" algn="ctr">
                      <a:solidFill>
                        <a:schemeClr val="tx1">
                          <a:lumMod val="65000"/>
                          <a:lumOff val="35000"/>
                        </a:schemeClr>
                      </a:solidFill>
                      <a:prstDash val="solid"/>
                      <a:round/>
                      <a:headEnd type="none" w="med" len="med"/>
                      <a:tailEnd type="none" w="med" len="med"/>
                    </a:lnL>
                    <a:lnR w="19050" cap="flat" cmpd="sng" algn="ctr">
                      <a:solidFill>
                        <a:schemeClr val="tx1">
                          <a:lumMod val="65000"/>
                          <a:lumOff val="35000"/>
                        </a:schemeClr>
                      </a:solidFill>
                      <a:prstDash val="solid"/>
                      <a:round/>
                      <a:headEnd type="none" w="med" len="med"/>
                      <a:tailEnd type="none" w="med" len="med"/>
                    </a:lnR>
                    <a:lnT w="19050" cap="flat" cmpd="sng" algn="ctr">
                      <a:solidFill>
                        <a:schemeClr val="tx1">
                          <a:lumMod val="65000"/>
                          <a:lumOff val="35000"/>
                        </a:schemeClr>
                      </a:solidFill>
                      <a:prstDash val="solid"/>
                      <a:round/>
                      <a:headEnd type="none" w="med" len="med"/>
                      <a:tailEnd type="none" w="med" len="med"/>
                    </a:lnT>
                    <a:lnB w="1905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hMerge="1">
                  <a:txBody>
                    <a:bodyPr/>
                    <a:lstStyle/>
                    <a:p>
                      <a:endParaRPr lang="pt-BR" dirty="0"/>
                    </a:p>
                  </a:txBody>
                  <a:tcPr/>
                </a:tc>
                <a:tc gridSpan="2">
                  <a:txBody>
                    <a:bodyPr/>
                    <a:lstStyle/>
                    <a:p>
                      <a:pPr algn="ctr"/>
                      <a:r>
                        <a:rPr lang="pt-BR" sz="1300" b="1" i="1" dirty="0" smtClean="0"/>
                        <a:t>Com redução</a:t>
                      </a:r>
                      <a:r>
                        <a:rPr lang="pt-BR" sz="1300" b="1" i="1" baseline="0" dirty="0" smtClean="0"/>
                        <a:t> </a:t>
                      </a:r>
                      <a:r>
                        <a:rPr lang="pt-BR" sz="1300" b="1" i="1" dirty="0" smtClean="0"/>
                        <a:t>de 12%</a:t>
                      </a:r>
                      <a:endParaRPr lang="pt-BR" sz="1300" b="1" i="1" dirty="0"/>
                    </a:p>
                  </a:txBody>
                  <a:tcPr marL="91441" marR="91441" marT="34291" marB="34291">
                    <a:lnL w="19050" cap="flat" cmpd="sng" algn="ctr">
                      <a:solidFill>
                        <a:schemeClr val="tx1">
                          <a:lumMod val="65000"/>
                          <a:lumOff val="35000"/>
                        </a:schemeClr>
                      </a:solidFill>
                      <a:prstDash val="solid"/>
                      <a:round/>
                      <a:headEnd type="none" w="med" len="med"/>
                      <a:tailEnd type="none" w="med" len="med"/>
                    </a:lnL>
                    <a:lnR w="19050" cap="flat" cmpd="sng" algn="ctr">
                      <a:solidFill>
                        <a:schemeClr val="tx1">
                          <a:lumMod val="65000"/>
                          <a:lumOff val="35000"/>
                        </a:schemeClr>
                      </a:solidFill>
                      <a:prstDash val="solid"/>
                      <a:round/>
                      <a:headEnd type="none" w="med" len="med"/>
                      <a:tailEnd type="none" w="med" len="med"/>
                    </a:lnR>
                    <a:lnT w="19050" cap="flat" cmpd="sng" algn="ctr">
                      <a:solidFill>
                        <a:schemeClr val="tx1">
                          <a:lumMod val="65000"/>
                          <a:lumOff val="35000"/>
                        </a:schemeClr>
                      </a:solidFill>
                      <a:prstDash val="solid"/>
                      <a:round/>
                      <a:headEnd type="none" w="med" len="med"/>
                      <a:tailEnd type="none" w="med" len="med"/>
                    </a:lnT>
                    <a:lnB w="1905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hMerge="1">
                  <a:txBody>
                    <a:bodyPr/>
                    <a:lstStyle/>
                    <a:p>
                      <a:endParaRPr lang="pt-BR" dirty="0"/>
                    </a:p>
                  </a:txBody>
                  <a:tcPr/>
                </a:tc>
              </a:tr>
              <a:tr h="434342">
                <a:tc vMerge="1">
                  <a:txBody>
                    <a:bodyPr/>
                    <a:lstStyle/>
                    <a:p>
                      <a:endParaRPr lang="pt-BR" sz="1600" dirty="0"/>
                    </a:p>
                  </a:txBody>
                  <a:tcPr/>
                </a:tc>
                <a:tc>
                  <a:txBody>
                    <a:bodyPr/>
                    <a:lstStyle/>
                    <a:p>
                      <a:pPr algn="ctr"/>
                      <a:r>
                        <a:rPr lang="pt-BR" sz="1200" i="1" dirty="0" smtClean="0"/>
                        <a:t>Lucro Unitário</a:t>
                      </a:r>
                      <a:endParaRPr lang="pt-BR" sz="1200" i="1" dirty="0"/>
                    </a:p>
                  </a:txBody>
                  <a:tcPr marL="91441" marR="91441" marT="34291" marB="34291">
                    <a:lnL w="19050" cap="flat" cmpd="sng" algn="ctr">
                      <a:solidFill>
                        <a:schemeClr val="tx1">
                          <a:lumMod val="65000"/>
                          <a:lumOff val="35000"/>
                        </a:schemeClr>
                      </a:solidFill>
                      <a:prstDash val="solid"/>
                      <a:round/>
                      <a:headEnd type="none" w="med" len="med"/>
                      <a:tailEnd type="none" w="med" len="med"/>
                    </a:lnL>
                    <a:lnR w="19050" cap="flat" cmpd="sng" algn="ctr">
                      <a:solidFill>
                        <a:schemeClr val="tx1">
                          <a:lumMod val="65000"/>
                          <a:lumOff val="35000"/>
                        </a:schemeClr>
                      </a:solidFill>
                      <a:prstDash val="solid"/>
                      <a:round/>
                      <a:headEnd type="none" w="med" len="med"/>
                      <a:tailEnd type="none" w="med" len="med"/>
                    </a:lnR>
                    <a:lnT w="19050" cap="flat" cmpd="sng" algn="ctr">
                      <a:solidFill>
                        <a:schemeClr val="tx1">
                          <a:lumMod val="65000"/>
                          <a:lumOff val="35000"/>
                        </a:schemeClr>
                      </a:solidFill>
                      <a:prstDash val="solid"/>
                      <a:round/>
                      <a:headEnd type="none" w="med" len="med"/>
                      <a:tailEnd type="none" w="med" len="med"/>
                    </a:lnT>
                    <a:lnB w="1905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pt-BR" sz="1200" i="1" dirty="0" smtClean="0"/>
                        <a:t>Lucro Unitário</a:t>
                      </a:r>
                      <a:endParaRPr lang="pt-BR" sz="1200" i="1" dirty="0"/>
                    </a:p>
                  </a:txBody>
                  <a:tcPr marL="91441" marR="91441" marT="34291" marB="34291">
                    <a:lnL w="19050" cap="flat" cmpd="sng" algn="ctr">
                      <a:solidFill>
                        <a:schemeClr val="tx1">
                          <a:lumMod val="65000"/>
                          <a:lumOff val="35000"/>
                        </a:schemeClr>
                      </a:solidFill>
                      <a:prstDash val="solid"/>
                      <a:round/>
                      <a:headEnd type="none" w="med" len="med"/>
                      <a:tailEnd type="none" w="med" len="med"/>
                    </a:lnL>
                    <a:lnR w="19050" cap="flat" cmpd="sng" algn="ctr">
                      <a:solidFill>
                        <a:schemeClr val="tx1">
                          <a:lumMod val="65000"/>
                          <a:lumOff val="35000"/>
                        </a:schemeClr>
                      </a:solidFill>
                      <a:prstDash val="solid"/>
                      <a:round/>
                      <a:headEnd type="none" w="med" len="med"/>
                      <a:tailEnd type="none" w="med" len="med"/>
                    </a:lnR>
                    <a:lnT w="19050" cap="flat" cmpd="sng" algn="ctr">
                      <a:solidFill>
                        <a:schemeClr val="tx1">
                          <a:lumMod val="65000"/>
                          <a:lumOff val="35000"/>
                        </a:schemeClr>
                      </a:solidFill>
                      <a:prstDash val="solid"/>
                      <a:round/>
                      <a:headEnd type="none" w="med" len="med"/>
                      <a:tailEnd type="none" w="med" len="med"/>
                    </a:lnT>
                    <a:lnB w="1905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pt-BR" sz="1200" i="1" dirty="0" smtClean="0"/>
                        <a:t>Em relação</a:t>
                      </a:r>
                      <a:r>
                        <a:rPr lang="pt-BR" sz="1200" i="1" baseline="0" dirty="0" smtClean="0"/>
                        <a:t> a ICMS de 18%</a:t>
                      </a:r>
                      <a:endParaRPr lang="pt-BR" sz="1200" i="1" dirty="0"/>
                    </a:p>
                  </a:txBody>
                  <a:tcPr marL="91441" marR="91441" marT="34291" marB="34291">
                    <a:lnL w="19050" cap="flat" cmpd="sng" algn="ctr">
                      <a:solidFill>
                        <a:schemeClr val="tx1">
                          <a:lumMod val="65000"/>
                          <a:lumOff val="35000"/>
                        </a:schemeClr>
                      </a:solidFill>
                      <a:prstDash val="solid"/>
                      <a:round/>
                      <a:headEnd type="none" w="med" len="med"/>
                      <a:tailEnd type="none" w="med" len="med"/>
                    </a:lnL>
                    <a:lnR w="19050" cap="flat" cmpd="sng" algn="ctr">
                      <a:solidFill>
                        <a:schemeClr val="tx1">
                          <a:lumMod val="65000"/>
                          <a:lumOff val="35000"/>
                        </a:schemeClr>
                      </a:solidFill>
                      <a:prstDash val="solid"/>
                      <a:round/>
                      <a:headEnd type="none" w="med" len="med"/>
                      <a:tailEnd type="none" w="med" len="med"/>
                    </a:lnR>
                    <a:lnT w="19050" cap="flat" cmpd="sng" algn="ctr">
                      <a:solidFill>
                        <a:schemeClr val="tx1">
                          <a:lumMod val="65000"/>
                          <a:lumOff val="35000"/>
                        </a:schemeClr>
                      </a:solidFill>
                      <a:prstDash val="solid"/>
                      <a:round/>
                      <a:headEnd type="none" w="med" len="med"/>
                      <a:tailEnd type="none" w="med" len="med"/>
                    </a:lnT>
                    <a:lnB w="1905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t-BR" sz="1200" i="1" dirty="0" smtClean="0"/>
                        <a:t>Lucro </a:t>
                      </a:r>
                    </a:p>
                    <a:p>
                      <a:pPr marL="0" marR="0" indent="0" algn="ctr" defTabSz="914400" rtl="0" eaLnBrk="1" fontAlgn="auto" latinLnBrk="0" hangingPunct="1">
                        <a:lnSpc>
                          <a:spcPct val="100000"/>
                        </a:lnSpc>
                        <a:spcBef>
                          <a:spcPts val="0"/>
                        </a:spcBef>
                        <a:spcAft>
                          <a:spcPts val="0"/>
                        </a:spcAft>
                        <a:buClrTx/>
                        <a:buSzTx/>
                        <a:buFontTx/>
                        <a:buNone/>
                        <a:tabLst/>
                        <a:defRPr/>
                      </a:pPr>
                      <a:r>
                        <a:rPr lang="pt-BR" sz="1200" i="1" dirty="0" smtClean="0"/>
                        <a:t>Unitário</a:t>
                      </a:r>
                      <a:endParaRPr lang="pt-BR" sz="1200" i="1" dirty="0"/>
                    </a:p>
                  </a:txBody>
                  <a:tcPr marL="91441" marR="91441" marT="34291" marB="34291">
                    <a:lnL w="19050" cap="flat" cmpd="sng" algn="ctr">
                      <a:solidFill>
                        <a:schemeClr val="tx1">
                          <a:lumMod val="65000"/>
                          <a:lumOff val="35000"/>
                        </a:schemeClr>
                      </a:solidFill>
                      <a:prstDash val="solid"/>
                      <a:round/>
                      <a:headEnd type="none" w="med" len="med"/>
                      <a:tailEnd type="none" w="med" len="med"/>
                    </a:lnL>
                    <a:lnR w="19050" cap="flat" cmpd="sng" algn="ctr">
                      <a:solidFill>
                        <a:schemeClr val="tx1">
                          <a:lumMod val="65000"/>
                          <a:lumOff val="35000"/>
                        </a:schemeClr>
                      </a:solidFill>
                      <a:prstDash val="solid"/>
                      <a:round/>
                      <a:headEnd type="none" w="med" len="med"/>
                      <a:tailEnd type="none" w="med" len="med"/>
                    </a:lnR>
                    <a:lnT w="19050" cap="flat" cmpd="sng" algn="ctr">
                      <a:solidFill>
                        <a:schemeClr val="tx1">
                          <a:lumMod val="65000"/>
                          <a:lumOff val="35000"/>
                        </a:schemeClr>
                      </a:solidFill>
                      <a:prstDash val="solid"/>
                      <a:round/>
                      <a:headEnd type="none" w="med" len="med"/>
                      <a:tailEnd type="none" w="med" len="med"/>
                    </a:lnT>
                    <a:lnB w="1905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t-BR" sz="1200" i="1" dirty="0" smtClean="0"/>
                        <a:t>Em relação</a:t>
                      </a:r>
                      <a:r>
                        <a:rPr lang="pt-BR" sz="1200" i="1" baseline="0" dirty="0" smtClean="0"/>
                        <a:t> a ICMS de 18%</a:t>
                      </a:r>
                      <a:endParaRPr lang="pt-BR" sz="1200" i="1" dirty="0"/>
                    </a:p>
                  </a:txBody>
                  <a:tcPr marL="91441" marR="91441" marT="34291" marB="34291">
                    <a:lnL w="19050" cap="flat" cmpd="sng" algn="ctr">
                      <a:solidFill>
                        <a:schemeClr val="tx1">
                          <a:lumMod val="65000"/>
                          <a:lumOff val="35000"/>
                        </a:schemeClr>
                      </a:solidFill>
                      <a:prstDash val="solid"/>
                      <a:round/>
                      <a:headEnd type="none" w="med" len="med"/>
                      <a:tailEnd type="none" w="med" len="med"/>
                    </a:lnL>
                    <a:lnR w="19050" cap="flat" cmpd="sng" algn="ctr">
                      <a:solidFill>
                        <a:schemeClr val="tx1">
                          <a:lumMod val="65000"/>
                          <a:lumOff val="35000"/>
                        </a:schemeClr>
                      </a:solidFill>
                      <a:prstDash val="solid"/>
                      <a:round/>
                      <a:headEnd type="none" w="med" len="med"/>
                      <a:tailEnd type="none" w="med" len="med"/>
                    </a:lnR>
                    <a:lnT w="19050" cap="flat" cmpd="sng" algn="ctr">
                      <a:solidFill>
                        <a:schemeClr val="tx1">
                          <a:lumMod val="65000"/>
                          <a:lumOff val="35000"/>
                        </a:schemeClr>
                      </a:solidFill>
                      <a:prstDash val="solid"/>
                      <a:round/>
                      <a:headEnd type="none" w="med" len="med"/>
                      <a:tailEnd type="none" w="med" len="med"/>
                    </a:lnT>
                    <a:lnB w="1905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tr>
              <a:tr h="262892">
                <a:tc>
                  <a:txBody>
                    <a:bodyPr/>
                    <a:lstStyle/>
                    <a:p>
                      <a:r>
                        <a:rPr lang="pt-BR" sz="1300" dirty="0" smtClean="0"/>
                        <a:t>Vestuário</a:t>
                      </a:r>
                      <a:endParaRPr lang="pt-BR" sz="1300" dirty="0"/>
                    </a:p>
                  </a:txBody>
                  <a:tcPr marL="91441" marR="91441" marT="34291" marB="34291">
                    <a:lnL w="19050" cap="flat" cmpd="sng" algn="ctr">
                      <a:solidFill>
                        <a:schemeClr val="tx1">
                          <a:lumMod val="65000"/>
                          <a:lumOff val="35000"/>
                        </a:schemeClr>
                      </a:solidFill>
                      <a:prstDash val="solid"/>
                      <a:round/>
                      <a:headEnd type="none" w="med" len="med"/>
                      <a:tailEnd type="none" w="med" len="med"/>
                    </a:lnL>
                    <a:lnR w="19050" cap="flat" cmpd="sng" algn="ctr">
                      <a:solidFill>
                        <a:schemeClr val="tx1">
                          <a:lumMod val="65000"/>
                          <a:lumOff val="35000"/>
                        </a:schemeClr>
                      </a:solidFill>
                      <a:prstDash val="solid"/>
                      <a:round/>
                      <a:headEnd type="none" w="med" len="med"/>
                      <a:tailEnd type="none" w="med" len="med"/>
                    </a:lnR>
                    <a:lnT w="19050" cap="flat" cmpd="sng" algn="ctr">
                      <a:solidFill>
                        <a:schemeClr val="tx1">
                          <a:lumMod val="65000"/>
                          <a:lumOff val="35000"/>
                        </a:schemeClr>
                      </a:solidFill>
                      <a:prstDash val="solid"/>
                      <a:round/>
                      <a:headEnd type="none" w="med" len="med"/>
                      <a:tailEnd type="none" w="med" len="med"/>
                    </a:lnT>
                    <a:lnB w="1905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pt-BR" sz="1200" dirty="0"/>
                    </a:p>
                  </a:txBody>
                  <a:tcPr marL="91441" marR="91441" marT="34291" marB="34291">
                    <a:lnL w="19050" cap="flat" cmpd="sng" algn="ctr">
                      <a:solidFill>
                        <a:schemeClr val="tx1">
                          <a:lumMod val="65000"/>
                          <a:lumOff val="35000"/>
                        </a:schemeClr>
                      </a:solidFill>
                      <a:prstDash val="solid"/>
                      <a:round/>
                      <a:headEnd type="none" w="med" len="med"/>
                      <a:tailEnd type="none" w="med" len="med"/>
                    </a:lnL>
                    <a:lnR w="19050" cap="flat" cmpd="sng" algn="ctr">
                      <a:solidFill>
                        <a:schemeClr val="tx1">
                          <a:lumMod val="65000"/>
                          <a:lumOff val="35000"/>
                        </a:schemeClr>
                      </a:solidFill>
                      <a:prstDash val="solid"/>
                      <a:round/>
                      <a:headEnd type="none" w="med" len="med"/>
                      <a:tailEnd type="none" w="med" len="med"/>
                    </a:lnR>
                    <a:lnT w="19050" cap="flat" cmpd="sng" algn="ctr">
                      <a:solidFill>
                        <a:schemeClr val="tx1">
                          <a:lumMod val="65000"/>
                          <a:lumOff val="35000"/>
                        </a:schemeClr>
                      </a:solidFill>
                      <a:prstDash val="solid"/>
                      <a:round/>
                      <a:headEnd type="none" w="med" len="med"/>
                      <a:tailEnd type="none" w="med" len="med"/>
                    </a:lnT>
                    <a:lnB w="1905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pt-BR" sz="1200" dirty="0" smtClean="0"/>
                        <a:t>3,8%</a:t>
                      </a:r>
                      <a:endParaRPr lang="pt-BR" sz="1200" dirty="0"/>
                    </a:p>
                  </a:txBody>
                  <a:tcPr marL="91441" marR="91441" marT="34291" marB="34291">
                    <a:lnL w="19050" cap="flat" cmpd="sng" algn="ctr">
                      <a:solidFill>
                        <a:schemeClr val="tx1">
                          <a:lumMod val="65000"/>
                          <a:lumOff val="35000"/>
                        </a:schemeClr>
                      </a:solidFill>
                      <a:prstDash val="solid"/>
                      <a:round/>
                      <a:headEnd type="none" w="med" len="med"/>
                      <a:tailEnd type="none" w="med" len="med"/>
                    </a:lnL>
                    <a:lnR w="19050" cap="flat" cmpd="sng" algn="ctr">
                      <a:solidFill>
                        <a:schemeClr val="tx1">
                          <a:lumMod val="65000"/>
                          <a:lumOff val="35000"/>
                        </a:schemeClr>
                      </a:solidFill>
                      <a:prstDash val="solid"/>
                      <a:round/>
                      <a:headEnd type="none" w="med" len="med"/>
                      <a:tailEnd type="none" w="med" len="med"/>
                    </a:lnR>
                    <a:lnT w="19050" cap="flat" cmpd="sng" algn="ctr">
                      <a:solidFill>
                        <a:schemeClr val="tx1">
                          <a:lumMod val="65000"/>
                          <a:lumOff val="35000"/>
                        </a:schemeClr>
                      </a:solidFill>
                      <a:prstDash val="solid"/>
                      <a:round/>
                      <a:headEnd type="none" w="med" len="med"/>
                      <a:tailEnd type="none" w="med" len="med"/>
                    </a:lnT>
                    <a:lnB w="1905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pt-BR" sz="1200" dirty="0" smtClean="0"/>
                        <a:t>147,50%</a:t>
                      </a:r>
                      <a:endParaRPr lang="pt-BR" sz="1200" dirty="0"/>
                    </a:p>
                  </a:txBody>
                  <a:tcPr marL="91441" marR="91441" marT="34291" marB="34291">
                    <a:lnL w="19050" cap="flat" cmpd="sng" algn="ctr">
                      <a:solidFill>
                        <a:schemeClr val="tx1">
                          <a:lumMod val="65000"/>
                          <a:lumOff val="35000"/>
                        </a:schemeClr>
                      </a:solidFill>
                      <a:prstDash val="solid"/>
                      <a:round/>
                      <a:headEnd type="none" w="med" len="med"/>
                      <a:tailEnd type="none" w="med" len="med"/>
                    </a:lnL>
                    <a:lnR w="19050" cap="flat" cmpd="sng" algn="ctr">
                      <a:solidFill>
                        <a:schemeClr val="tx1">
                          <a:lumMod val="65000"/>
                          <a:lumOff val="35000"/>
                        </a:schemeClr>
                      </a:solidFill>
                      <a:prstDash val="solid"/>
                      <a:round/>
                      <a:headEnd type="none" w="med" len="med"/>
                      <a:tailEnd type="none" w="med" len="med"/>
                    </a:lnR>
                    <a:lnT w="19050" cap="flat" cmpd="sng" algn="ctr">
                      <a:solidFill>
                        <a:schemeClr val="tx1">
                          <a:lumMod val="65000"/>
                          <a:lumOff val="35000"/>
                        </a:schemeClr>
                      </a:solidFill>
                      <a:prstDash val="solid"/>
                      <a:round/>
                      <a:headEnd type="none" w="med" len="med"/>
                      <a:tailEnd type="none" w="med" len="med"/>
                    </a:lnT>
                    <a:lnB w="1905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pt-BR" sz="1200" dirty="0" smtClean="0"/>
                        <a:t>7,1%</a:t>
                      </a:r>
                      <a:endParaRPr lang="pt-BR" sz="1200" dirty="0"/>
                    </a:p>
                  </a:txBody>
                  <a:tcPr marL="91441" marR="91441" marT="34291" marB="34291">
                    <a:lnL w="19050" cap="flat" cmpd="sng" algn="ctr">
                      <a:solidFill>
                        <a:schemeClr val="tx1">
                          <a:lumMod val="65000"/>
                          <a:lumOff val="35000"/>
                        </a:schemeClr>
                      </a:solidFill>
                      <a:prstDash val="solid"/>
                      <a:round/>
                      <a:headEnd type="none" w="med" len="med"/>
                      <a:tailEnd type="none" w="med" len="med"/>
                    </a:lnL>
                    <a:lnR w="19050" cap="flat" cmpd="sng" algn="ctr">
                      <a:solidFill>
                        <a:schemeClr val="tx1">
                          <a:lumMod val="65000"/>
                          <a:lumOff val="35000"/>
                        </a:schemeClr>
                      </a:solidFill>
                      <a:prstDash val="solid"/>
                      <a:round/>
                      <a:headEnd type="none" w="med" len="med"/>
                      <a:tailEnd type="none" w="med" len="med"/>
                    </a:lnR>
                    <a:lnT w="19050" cap="flat" cmpd="sng" algn="ctr">
                      <a:solidFill>
                        <a:schemeClr val="tx1">
                          <a:lumMod val="65000"/>
                          <a:lumOff val="35000"/>
                        </a:schemeClr>
                      </a:solidFill>
                      <a:prstDash val="solid"/>
                      <a:round/>
                      <a:headEnd type="none" w="med" len="med"/>
                      <a:tailEnd type="none" w="med" len="med"/>
                    </a:lnT>
                    <a:lnB w="1905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pt-BR" sz="1200" dirty="0" smtClean="0"/>
                        <a:t>188,75%</a:t>
                      </a:r>
                      <a:endParaRPr lang="pt-BR" sz="1200" dirty="0"/>
                    </a:p>
                  </a:txBody>
                  <a:tcPr marL="91441" marR="91441" marT="34291" marB="34291">
                    <a:lnL w="19050" cap="flat" cmpd="sng" algn="ctr">
                      <a:solidFill>
                        <a:schemeClr val="tx1">
                          <a:lumMod val="65000"/>
                          <a:lumOff val="35000"/>
                        </a:schemeClr>
                      </a:solidFill>
                      <a:prstDash val="solid"/>
                      <a:round/>
                      <a:headEnd type="none" w="med" len="med"/>
                      <a:tailEnd type="none" w="med" len="med"/>
                    </a:lnL>
                    <a:lnR w="19050" cap="flat" cmpd="sng" algn="ctr">
                      <a:solidFill>
                        <a:schemeClr val="tx1">
                          <a:lumMod val="65000"/>
                          <a:lumOff val="35000"/>
                        </a:schemeClr>
                      </a:solidFill>
                      <a:prstDash val="solid"/>
                      <a:round/>
                      <a:headEnd type="none" w="med" len="med"/>
                      <a:tailEnd type="none" w="med" len="med"/>
                    </a:lnR>
                    <a:lnT w="19050" cap="flat" cmpd="sng" algn="ctr">
                      <a:solidFill>
                        <a:schemeClr val="tx1">
                          <a:lumMod val="65000"/>
                          <a:lumOff val="35000"/>
                        </a:schemeClr>
                      </a:solidFill>
                      <a:prstDash val="solid"/>
                      <a:round/>
                      <a:headEnd type="none" w="med" len="med"/>
                      <a:tailEnd type="none" w="med" len="med"/>
                    </a:lnT>
                    <a:lnB w="1905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tr>
              <a:tr h="262892">
                <a:tc>
                  <a:txBody>
                    <a:bodyPr/>
                    <a:lstStyle/>
                    <a:p>
                      <a:r>
                        <a:rPr lang="pt-BR" sz="1300" dirty="0" smtClean="0"/>
                        <a:t>Louça Sanitária</a:t>
                      </a:r>
                      <a:endParaRPr lang="pt-BR" sz="1300" dirty="0"/>
                    </a:p>
                  </a:txBody>
                  <a:tcPr marL="91441" marR="91441" marT="34291" marB="34291">
                    <a:lnL w="19050" cap="flat" cmpd="sng" algn="ctr">
                      <a:solidFill>
                        <a:schemeClr val="tx1">
                          <a:lumMod val="65000"/>
                          <a:lumOff val="35000"/>
                        </a:schemeClr>
                      </a:solidFill>
                      <a:prstDash val="solid"/>
                      <a:round/>
                      <a:headEnd type="none" w="med" len="med"/>
                      <a:tailEnd type="none" w="med" len="med"/>
                    </a:lnL>
                    <a:lnR w="19050" cap="flat" cmpd="sng" algn="ctr">
                      <a:solidFill>
                        <a:schemeClr val="tx1">
                          <a:lumMod val="65000"/>
                          <a:lumOff val="35000"/>
                        </a:schemeClr>
                      </a:solidFill>
                      <a:prstDash val="solid"/>
                      <a:round/>
                      <a:headEnd type="none" w="med" len="med"/>
                      <a:tailEnd type="none" w="med" len="med"/>
                    </a:lnR>
                    <a:lnT w="19050" cap="flat" cmpd="sng" algn="ctr">
                      <a:solidFill>
                        <a:schemeClr val="tx1">
                          <a:lumMod val="65000"/>
                          <a:lumOff val="35000"/>
                        </a:schemeClr>
                      </a:solidFill>
                      <a:prstDash val="solid"/>
                      <a:round/>
                      <a:headEnd type="none" w="med" len="med"/>
                      <a:tailEnd type="none" w="med" len="med"/>
                    </a:lnT>
                    <a:lnB w="1905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pt-BR" sz="1200" dirty="0" smtClean="0"/>
                        <a:t>5,6%</a:t>
                      </a:r>
                      <a:endParaRPr lang="pt-BR" sz="1200" dirty="0"/>
                    </a:p>
                  </a:txBody>
                  <a:tcPr marL="91441" marR="91441" marT="34291" marB="34291">
                    <a:lnL w="19050" cap="flat" cmpd="sng" algn="ctr">
                      <a:solidFill>
                        <a:schemeClr val="tx1">
                          <a:lumMod val="65000"/>
                          <a:lumOff val="35000"/>
                        </a:schemeClr>
                      </a:solidFill>
                      <a:prstDash val="solid"/>
                      <a:round/>
                      <a:headEnd type="none" w="med" len="med"/>
                      <a:tailEnd type="none" w="med" len="med"/>
                    </a:lnL>
                    <a:lnR w="19050" cap="flat" cmpd="sng" algn="ctr">
                      <a:solidFill>
                        <a:schemeClr val="tx1">
                          <a:lumMod val="65000"/>
                          <a:lumOff val="35000"/>
                        </a:schemeClr>
                      </a:solidFill>
                      <a:prstDash val="solid"/>
                      <a:round/>
                      <a:headEnd type="none" w="med" len="med"/>
                      <a:tailEnd type="none" w="med" len="med"/>
                    </a:lnR>
                    <a:lnT w="19050" cap="flat" cmpd="sng" algn="ctr">
                      <a:solidFill>
                        <a:schemeClr val="tx1">
                          <a:lumMod val="65000"/>
                          <a:lumOff val="35000"/>
                        </a:schemeClr>
                      </a:solidFill>
                      <a:prstDash val="solid"/>
                      <a:round/>
                      <a:headEnd type="none" w="med" len="med"/>
                      <a:tailEnd type="none" w="med" len="med"/>
                    </a:lnT>
                    <a:lnB w="1905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pt-BR" sz="1200" dirty="0" smtClean="0"/>
                        <a:t>10,2%</a:t>
                      </a:r>
                      <a:endParaRPr lang="pt-BR" sz="1200" dirty="0"/>
                    </a:p>
                  </a:txBody>
                  <a:tcPr marL="91441" marR="91441" marT="34291" marB="34291">
                    <a:lnL w="19050" cap="flat" cmpd="sng" algn="ctr">
                      <a:solidFill>
                        <a:schemeClr val="tx1">
                          <a:lumMod val="65000"/>
                          <a:lumOff val="35000"/>
                        </a:schemeClr>
                      </a:solidFill>
                      <a:prstDash val="solid"/>
                      <a:round/>
                      <a:headEnd type="none" w="med" len="med"/>
                      <a:tailEnd type="none" w="med" len="med"/>
                    </a:lnL>
                    <a:lnR w="19050" cap="flat" cmpd="sng" algn="ctr">
                      <a:solidFill>
                        <a:schemeClr val="tx1">
                          <a:lumMod val="65000"/>
                          <a:lumOff val="35000"/>
                        </a:schemeClr>
                      </a:solidFill>
                      <a:prstDash val="solid"/>
                      <a:round/>
                      <a:headEnd type="none" w="med" len="med"/>
                      <a:tailEnd type="none" w="med" len="med"/>
                    </a:lnR>
                    <a:lnT w="19050" cap="flat" cmpd="sng" algn="ctr">
                      <a:solidFill>
                        <a:schemeClr val="tx1">
                          <a:lumMod val="65000"/>
                          <a:lumOff val="35000"/>
                        </a:schemeClr>
                      </a:solidFill>
                      <a:prstDash val="solid"/>
                      <a:round/>
                      <a:headEnd type="none" w="med" len="med"/>
                      <a:tailEnd type="none" w="med" len="med"/>
                    </a:lnT>
                    <a:lnB w="1905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pt-BR" sz="1200" dirty="0" smtClean="0"/>
                        <a:t>82,14%</a:t>
                      </a:r>
                      <a:endParaRPr lang="pt-BR" sz="1200" dirty="0"/>
                    </a:p>
                  </a:txBody>
                  <a:tcPr marL="91441" marR="91441" marT="34291" marB="34291">
                    <a:lnL w="19050" cap="flat" cmpd="sng" algn="ctr">
                      <a:solidFill>
                        <a:schemeClr val="tx1">
                          <a:lumMod val="65000"/>
                          <a:lumOff val="35000"/>
                        </a:schemeClr>
                      </a:solidFill>
                      <a:prstDash val="solid"/>
                      <a:round/>
                      <a:headEnd type="none" w="med" len="med"/>
                      <a:tailEnd type="none" w="med" len="med"/>
                    </a:lnL>
                    <a:lnR w="19050" cap="flat" cmpd="sng" algn="ctr">
                      <a:solidFill>
                        <a:schemeClr val="tx1">
                          <a:lumMod val="65000"/>
                          <a:lumOff val="35000"/>
                        </a:schemeClr>
                      </a:solidFill>
                      <a:prstDash val="solid"/>
                      <a:round/>
                      <a:headEnd type="none" w="med" len="med"/>
                      <a:tailEnd type="none" w="med" len="med"/>
                    </a:lnR>
                    <a:lnT w="19050" cap="flat" cmpd="sng" algn="ctr">
                      <a:solidFill>
                        <a:schemeClr val="tx1">
                          <a:lumMod val="65000"/>
                          <a:lumOff val="35000"/>
                        </a:schemeClr>
                      </a:solidFill>
                      <a:prstDash val="solid"/>
                      <a:round/>
                      <a:headEnd type="none" w="med" len="med"/>
                      <a:tailEnd type="none" w="med" len="med"/>
                    </a:lnT>
                    <a:lnB w="1905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pt-BR" sz="1200" dirty="0" smtClean="0"/>
                        <a:t>13,5%</a:t>
                      </a:r>
                      <a:endParaRPr lang="pt-BR" sz="1200" dirty="0"/>
                    </a:p>
                  </a:txBody>
                  <a:tcPr marL="91441" marR="91441" marT="34291" marB="34291">
                    <a:lnL w="19050" cap="flat" cmpd="sng" algn="ctr">
                      <a:solidFill>
                        <a:schemeClr val="tx1">
                          <a:lumMod val="65000"/>
                          <a:lumOff val="35000"/>
                        </a:schemeClr>
                      </a:solidFill>
                      <a:prstDash val="solid"/>
                      <a:round/>
                      <a:headEnd type="none" w="med" len="med"/>
                      <a:tailEnd type="none" w="med" len="med"/>
                    </a:lnL>
                    <a:lnR w="19050" cap="flat" cmpd="sng" algn="ctr">
                      <a:solidFill>
                        <a:schemeClr val="tx1">
                          <a:lumMod val="65000"/>
                          <a:lumOff val="35000"/>
                        </a:schemeClr>
                      </a:solidFill>
                      <a:prstDash val="solid"/>
                      <a:round/>
                      <a:headEnd type="none" w="med" len="med"/>
                      <a:tailEnd type="none" w="med" len="med"/>
                    </a:lnR>
                    <a:lnT w="19050" cap="flat" cmpd="sng" algn="ctr">
                      <a:solidFill>
                        <a:schemeClr val="tx1">
                          <a:lumMod val="65000"/>
                          <a:lumOff val="35000"/>
                        </a:schemeClr>
                      </a:solidFill>
                      <a:prstDash val="solid"/>
                      <a:round/>
                      <a:headEnd type="none" w="med" len="med"/>
                      <a:tailEnd type="none" w="med" len="med"/>
                    </a:lnT>
                    <a:lnB w="1905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pt-BR" sz="1200" dirty="0" smtClean="0"/>
                        <a:t>141,07%</a:t>
                      </a:r>
                      <a:endParaRPr lang="pt-BR" sz="1200" dirty="0"/>
                    </a:p>
                  </a:txBody>
                  <a:tcPr marL="91441" marR="91441" marT="34291" marB="34291">
                    <a:lnL w="19050" cap="flat" cmpd="sng" algn="ctr">
                      <a:solidFill>
                        <a:schemeClr val="tx1">
                          <a:lumMod val="65000"/>
                          <a:lumOff val="35000"/>
                        </a:schemeClr>
                      </a:solidFill>
                      <a:prstDash val="solid"/>
                      <a:round/>
                      <a:headEnd type="none" w="med" len="med"/>
                      <a:tailEnd type="none" w="med" len="med"/>
                    </a:lnL>
                    <a:lnR w="19050" cap="flat" cmpd="sng" algn="ctr">
                      <a:solidFill>
                        <a:schemeClr val="tx1">
                          <a:lumMod val="65000"/>
                          <a:lumOff val="35000"/>
                        </a:schemeClr>
                      </a:solidFill>
                      <a:prstDash val="solid"/>
                      <a:round/>
                      <a:headEnd type="none" w="med" len="med"/>
                      <a:tailEnd type="none" w="med" len="med"/>
                    </a:lnR>
                    <a:lnT w="19050" cap="flat" cmpd="sng" algn="ctr">
                      <a:solidFill>
                        <a:schemeClr val="tx1">
                          <a:lumMod val="65000"/>
                          <a:lumOff val="35000"/>
                        </a:schemeClr>
                      </a:solidFill>
                      <a:prstDash val="solid"/>
                      <a:round/>
                      <a:headEnd type="none" w="med" len="med"/>
                      <a:tailEnd type="none" w="med" len="med"/>
                    </a:lnT>
                    <a:lnB w="1905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tr>
              <a:tr h="262892">
                <a:tc>
                  <a:txBody>
                    <a:bodyPr/>
                    <a:lstStyle/>
                    <a:p>
                      <a:r>
                        <a:rPr lang="pt-BR" sz="1300" dirty="0" smtClean="0"/>
                        <a:t>Televisão</a:t>
                      </a:r>
                      <a:endParaRPr lang="pt-BR" sz="1300" dirty="0"/>
                    </a:p>
                  </a:txBody>
                  <a:tcPr marL="91441" marR="91441" marT="34291" marB="34291">
                    <a:lnL w="19050" cap="flat" cmpd="sng" algn="ctr">
                      <a:solidFill>
                        <a:schemeClr val="tx1">
                          <a:lumMod val="65000"/>
                          <a:lumOff val="35000"/>
                        </a:schemeClr>
                      </a:solidFill>
                      <a:prstDash val="solid"/>
                      <a:round/>
                      <a:headEnd type="none" w="med" len="med"/>
                      <a:tailEnd type="none" w="med" len="med"/>
                    </a:lnL>
                    <a:lnR w="19050" cap="flat" cmpd="sng" algn="ctr">
                      <a:solidFill>
                        <a:schemeClr val="tx1">
                          <a:lumMod val="65000"/>
                          <a:lumOff val="35000"/>
                        </a:schemeClr>
                      </a:solidFill>
                      <a:prstDash val="solid"/>
                      <a:round/>
                      <a:headEnd type="none" w="med" len="med"/>
                      <a:tailEnd type="none" w="med" len="med"/>
                    </a:lnR>
                    <a:lnT w="19050" cap="flat" cmpd="sng" algn="ctr">
                      <a:solidFill>
                        <a:schemeClr val="tx1">
                          <a:lumMod val="65000"/>
                          <a:lumOff val="35000"/>
                        </a:schemeClr>
                      </a:solidFill>
                      <a:prstDash val="solid"/>
                      <a:round/>
                      <a:headEnd type="none" w="med" len="med"/>
                      <a:tailEnd type="none" w="med" len="med"/>
                    </a:lnT>
                    <a:lnB w="1905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pt-BR" sz="1200" dirty="0"/>
                    </a:p>
                  </a:txBody>
                  <a:tcPr marL="91441" marR="91441" marT="34291" marB="34291">
                    <a:lnL w="19050" cap="flat" cmpd="sng" algn="ctr">
                      <a:solidFill>
                        <a:schemeClr val="tx1">
                          <a:lumMod val="65000"/>
                          <a:lumOff val="35000"/>
                        </a:schemeClr>
                      </a:solidFill>
                      <a:prstDash val="solid"/>
                      <a:round/>
                      <a:headEnd type="none" w="med" len="med"/>
                      <a:tailEnd type="none" w="med" len="med"/>
                    </a:lnL>
                    <a:lnR w="19050" cap="flat" cmpd="sng" algn="ctr">
                      <a:solidFill>
                        <a:schemeClr val="tx1">
                          <a:lumMod val="65000"/>
                          <a:lumOff val="35000"/>
                        </a:schemeClr>
                      </a:solidFill>
                      <a:prstDash val="solid"/>
                      <a:round/>
                      <a:headEnd type="none" w="med" len="med"/>
                      <a:tailEnd type="none" w="med" len="med"/>
                    </a:lnR>
                    <a:lnT w="19050" cap="flat" cmpd="sng" algn="ctr">
                      <a:solidFill>
                        <a:schemeClr val="tx1">
                          <a:lumMod val="65000"/>
                          <a:lumOff val="35000"/>
                        </a:schemeClr>
                      </a:solidFill>
                      <a:prstDash val="solid"/>
                      <a:round/>
                      <a:headEnd type="none" w="med" len="med"/>
                      <a:tailEnd type="none" w="med" len="med"/>
                    </a:lnT>
                    <a:lnB w="1905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pt-BR" sz="1200" dirty="0" smtClean="0"/>
                        <a:t>2,3%</a:t>
                      </a:r>
                      <a:endParaRPr lang="pt-BR" sz="1200" dirty="0"/>
                    </a:p>
                  </a:txBody>
                  <a:tcPr marL="91441" marR="91441" marT="34291" marB="34291">
                    <a:lnL w="19050" cap="flat" cmpd="sng" algn="ctr">
                      <a:solidFill>
                        <a:schemeClr val="tx1">
                          <a:lumMod val="65000"/>
                          <a:lumOff val="35000"/>
                        </a:schemeClr>
                      </a:solidFill>
                      <a:prstDash val="solid"/>
                      <a:round/>
                      <a:headEnd type="none" w="med" len="med"/>
                      <a:tailEnd type="none" w="med" len="med"/>
                    </a:lnL>
                    <a:lnR w="19050" cap="flat" cmpd="sng" algn="ctr">
                      <a:solidFill>
                        <a:schemeClr val="tx1">
                          <a:lumMod val="65000"/>
                          <a:lumOff val="35000"/>
                        </a:schemeClr>
                      </a:solidFill>
                      <a:prstDash val="solid"/>
                      <a:round/>
                      <a:headEnd type="none" w="med" len="med"/>
                      <a:tailEnd type="none" w="med" len="med"/>
                    </a:lnR>
                    <a:lnT w="19050" cap="flat" cmpd="sng" algn="ctr">
                      <a:solidFill>
                        <a:schemeClr val="tx1">
                          <a:lumMod val="65000"/>
                          <a:lumOff val="35000"/>
                        </a:schemeClr>
                      </a:solidFill>
                      <a:prstDash val="solid"/>
                      <a:round/>
                      <a:headEnd type="none" w="med" len="med"/>
                      <a:tailEnd type="none" w="med" len="med"/>
                    </a:lnT>
                    <a:lnB w="1905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pt-BR" sz="1200" dirty="0" smtClean="0"/>
                        <a:t>264,29%</a:t>
                      </a:r>
                      <a:endParaRPr lang="pt-BR" sz="1200" dirty="0"/>
                    </a:p>
                  </a:txBody>
                  <a:tcPr marL="91441" marR="91441" marT="34291" marB="34291">
                    <a:lnL w="19050" cap="flat" cmpd="sng" algn="ctr">
                      <a:solidFill>
                        <a:schemeClr val="tx1">
                          <a:lumMod val="65000"/>
                          <a:lumOff val="35000"/>
                        </a:schemeClr>
                      </a:solidFill>
                      <a:prstDash val="solid"/>
                      <a:round/>
                      <a:headEnd type="none" w="med" len="med"/>
                      <a:tailEnd type="none" w="med" len="med"/>
                    </a:lnL>
                    <a:lnR w="19050" cap="flat" cmpd="sng" algn="ctr">
                      <a:solidFill>
                        <a:schemeClr val="tx1">
                          <a:lumMod val="65000"/>
                          <a:lumOff val="35000"/>
                        </a:schemeClr>
                      </a:solidFill>
                      <a:prstDash val="solid"/>
                      <a:round/>
                      <a:headEnd type="none" w="med" len="med"/>
                      <a:tailEnd type="none" w="med" len="med"/>
                    </a:lnR>
                    <a:lnT w="19050" cap="flat" cmpd="sng" algn="ctr">
                      <a:solidFill>
                        <a:schemeClr val="tx1">
                          <a:lumMod val="65000"/>
                          <a:lumOff val="35000"/>
                        </a:schemeClr>
                      </a:solidFill>
                      <a:prstDash val="solid"/>
                      <a:round/>
                      <a:headEnd type="none" w="med" len="med"/>
                      <a:tailEnd type="none" w="med" len="med"/>
                    </a:lnT>
                    <a:lnB w="1905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pt-BR" sz="1200" dirty="0" smtClean="0"/>
                        <a:t>5,0%</a:t>
                      </a:r>
                      <a:endParaRPr lang="pt-BR" sz="1200" dirty="0"/>
                    </a:p>
                  </a:txBody>
                  <a:tcPr marL="91441" marR="91441" marT="34291" marB="34291">
                    <a:lnL w="19050" cap="flat" cmpd="sng" algn="ctr">
                      <a:solidFill>
                        <a:schemeClr val="tx1">
                          <a:lumMod val="65000"/>
                          <a:lumOff val="35000"/>
                        </a:schemeClr>
                      </a:solidFill>
                      <a:prstDash val="solid"/>
                      <a:round/>
                      <a:headEnd type="none" w="med" len="med"/>
                      <a:tailEnd type="none" w="med" len="med"/>
                    </a:lnL>
                    <a:lnR w="19050" cap="flat" cmpd="sng" algn="ctr">
                      <a:solidFill>
                        <a:schemeClr val="tx1">
                          <a:lumMod val="65000"/>
                          <a:lumOff val="35000"/>
                        </a:schemeClr>
                      </a:solidFill>
                      <a:prstDash val="solid"/>
                      <a:round/>
                      <a:headEnd type="none" w="med" len="med"/>
                      <a:tailEnd type="none" w="med" len="med"/>
                    </a:lnR>
                    <a:lnT w="19050" cap="flat" cmpd="sng" algn="ctr">
                      <a:solidFill>
                        <a:schemeClr val="tx1">
                          <a:lumMod val="65000"/>
                          <a:lumOff val="35000"/>
                        </a:schemeClr>
                      </a:solidFill>
                      <a:prstDash val="solid"/>
                      <a:round/>
                      <a:headEnd type="none" w="med" len="med"/>
                      <a:tailEnd type="none" w="med" len="med"/>
                    </a:lnT>
                    <a:lnB w="1905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pt-BR" sz="1200" dirty="0" smtClean="0"/>
                        <a:t>457,14%</a:t>
                      </a:r>
                      <a:endParaRPr lang="pt-BR" sz="1200" dirty="0"/>
                    </a:p>
                  </a:txBody>
                  <a:tcPr marL="91441" marR="91441" marT="34291" marB="34291">
                    <a:lnL w="19050" cap="flat" cmpd="sng" algn="ctr">
                      <a:solidFill>
                        <a:schemeClr val="tx1">
                          <a:lumMod val="65000"/>
                          <a:lumOff val="35000"/>
                        </a:schemeClr>
                      </a:solidFill>
                      <a:prstDash val="solid"/>
                      <a:round/>
                      <a:headEnd type="none" w="med" len="med"/>
                      <a:tailEnd type="none" w="med" len="med"/>
                    </a:lnL>
                    <a:lnR w="19050" cap="flat" cmpd="sng" algn="ctr">
                      <a:solidFill>
                        <a:schemeClr val="tx1">
                          <a:lumMod val="65000"/>
                          <a:lumOff val="35000"/>
                        </a:schemeClr>
                      </a:solidFill>
                      <a:prstDash val="solid"/>
                      <a:round/>
                      <a:headEnd type="none" w="med" len="med"/>
                      <a:tailEnd type="none" w="med" len="med"/>
                    </a:lnR>
                    <a:lnT w="19050" cap="flat" cmpd="sng" algn="ctr">
                      <a:solidFill>
                        <a:schemeClr val="tx1">
                          <a:lumMod val="65000"/>
                          <a:lumOff val="35000"/>
                        </a:schemeClr>
                      </a:solidFill>
                      <a:prstDash val="solid"/>
                      <a:round/>
                      <a:headEnd type="none" w="med" len="med"/>
                      <a:tailEnd type="none" w="med" len="med"/>
                    </a:lnT>
                    <a:lnB w="1905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tr>
              <a:tr h="262892">
                <a:tc>
                  <a:txBody>
                    <a:bodyPr/>
                    <a:lstStyle/>
                    <a:p>
                      <a:r>
                        <a:rPr lang="pt-BR" sz="1300" dirty="0" smtClean="0"/>
                        <a:t>Fumo</a:t>
                      </a:r>
                      <a:endParaRPr lang="pt-BR" sz="1300" dirty="0"/>
                    </a:p>
                  </a:txBody>
                  <a:tcPr marL="91441" marR="91441" marT="34291" marB="34291">
                    <a:lnL w="19050" cap="flat" cmpd="sng" algn="ctr">
                      <a:solidFill>
                        <a:schemeClr val="tx1">
                          <a:lumMod val="65000"/>
                          <a:lumOff val="35000"/>
                        </a:schemeClr>
                      </a:solidFill>
                      <a:prstDash val="solid"/>
                      <a:round/>
                      <a:headEnd type="none" w="med" len="med"/>
                      <a:tailEnd type="none" w="med" len="med"/>
                    </a:lnL>
                    <a:lnR w="19050" cap="flat" cmpd="sng" algn="ctr">
                      <a:solidFill>
                        <a:schemeClr val="tx1">
                          <a:lumMod val="65000"/>
                          <a:lumOff val="35000"/>
                        </a:schemeClr>
                      </a:solidFill>
                      <a:prstDash val="solid"/>
                      <a:round/>
                      <a:headEnd type="none" w="med" len="med"/>
                      <a:tailEnd type="none" w="med" len="med"/>
                    </a:lnR>
                    <a:lnT w="19050" cap="flat" cmpd="sng" algn="ctr">
                      <a:solidFill>
                        <a:schemeClr val="tx1">
                          <a:lumMod val="65000"/>
                          <a:lumOff val="35000"/>
                        </a:schemeClr>
                      </a:solidFill>
                      <a:prstDash val="solid"/>
                      <a:round/>
                      <a:headEnd type="none" w="med" len="med"/>
                      <a:tailEnd type="none" w="med" len="med"/>
                    </a:lnT>
                    <a:lnB w="1905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pt-BR" sz="1200" dirty="0" smtClean="0"/>
                        <a:t>0,9%</a:t>
                      </a:r>
                      <a:endParaRPr lang="pt-BR" sz="1200" dirty="0"/>
                    </a:p>
                  </a:txBody>
                  <a:tcPr marL="91441" marR="91441" marT="34291" marB="34291">
                    <a:lnL w="19050" cap="flat" cmpd="sng" algn="ctr">
                      <a:solidFill>
                        <a:schemeClr val="tx1">
                          <a:lumMod val="65000"/>
                          <a:lumOff val="35000"/>
                        </a:schemeClr>
                      </a:solidFill>
                      <a:prstDash val="solid"/>
                      <a:round/>
                      <a:headEnd type="none" w="med" len="med"/>
                      <a:tailEnd type="none" w="med" len="med"/>
                    </a:lnL>
                    <a:lnR w="19050" cap="flat" cmpd="sng" algn="ctr">
                      <a:solidFill>
                        <a:schemeClr val="tx1">
                          <a:lumMod val="65000"/>
                          <a:lumOff val="35000"/>
                        </a:schemeClr>
                      </a:solidFill>
                      <a:prstDash val="solid"/>
                      <a:round/>
                      <a:headEnd type="none" w="med" len="med"/>
                      <a:tailEnd type="none" w="med" len="med"/>
                    </a:lnR>
                    <a:lnT w="19050" cap="flat" cmpd="sng" algn="ctr">
                      <a:solidFill>
                        <a:schemeClr val="tx1">
                          <a:lumMod val="65000"/>
                          <a:lumOff val="35000"/>
                        </a:schemeClr>
                      </a:solidFill>
                      <a:prstDash val="solid"/>
                      <a:round/>
                      <a:headEnd type="none" w="med" len="med"/>
                      <a:tailEnd type="none" w="med" len="med"/>
                    </a:lnT>
                    <a:lnB w="1905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pt-BR" sz="1200" dirty="0" smtClean="0"/>
                        <a:t>2,0%</a:t>
                      </a:r>
                      <a:endParaRPr lang="pt-BR" sz="1200" dirty="0"/>
                    </a:p>
                  </a:txBody>
                  <a:tcPr marL="91441" marR="91441" marT="34291" marB="34291">
                    <a:lnL w="19050" cap="flat" cmpd="sng" algn="ctr">
                      <a:solidFill>
                        <a:schemeClr val="tx1">
                          <a:lumMod val="65000"/>
                          <a:lumOff val="35000"/>
                        </a:schemeClr>
                      </a:solidFill>
                      <a:prstDash val="solid"/>
                      <a:round/>
                      <a:headEnd type="none" w="med" len="med"/>
                      <a:tailEnd type="none" w="med" len="med"/>
                    </a:lnL>
                    <a:lnR w="19050" cap="flat" cmpd="sng" algn="ctr">
                      <a:solidFill>
                        <a:schemeClr val="tx1">
                          <a:lumMod val="65000"/>
                          <a:lumOff val="35000"/>
                        </a:schemeClr>
                      </a:solidFill>
                      <a:prstDash val="solid"/>
                      <a:round/>
                      <a:headEnd type="none" w="med" len="med"/>
                      <a:tailEnd type="none" w="med" len="med"/>
                    </a:lnR>
                    <a:lnT w="19050" cap="flat" cmpd="sng" algn="ctr">
                      <a:solidFill>
                        <a:schemeClr val="tx1">
                          <a:lumMod val="65000"/>
                          <a:lumOff val="35000"/>
                        </a:schemeClr>
                      </a:solidFill>
                      <a:prstDash val="solid"/>
                      <a:round/>
                      <a:headEnd type="none" w="med" len="med"/>
                      <a:tailEnd type="none" w="med" len="med"/>
                    </a:lnT>
                    <a:lnB w="1905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pt-BR" sz="1200" dirty="0" smtClean="0"/>
                        <a:t>122,22%</a:t>
                      </a:r>
                      <a:endParaRPr lang="pt-BR" sz="1200" dirty="0"/>
                    </a:p>
                  </a:txBody>
                  <a:tcPr marL="91441" marR="91441" marT="34291" marB="34291">
                    <a:lnL w="19050" cap="flat" cmpd="sng" algn="ctr">
                      <a:solidFill>
                        <a:schemeClr val="tx1">
                          <a:lumMod val="65000"/>
                          <a:lumOff val="35000"/>
                        </a:schemeClr>
                      </a:solidFill>
                      <a:prstDash val="solid"/>
                      <a:round/>
                      <a:headEnd type="none" w="med" len="med"/>
                      <a:tailEnd type="none" w="med" len="med"/>
                    </a:lnL>
                    <a:lnR w="19050" cap="flat" cmpd="sng" algn="ctr">
                      <a:solidFill>
                        <a:schemeClr val="tx1">
                          <a:lumMod val="65000"/>
                          <a:lumOff val="35000"/>
                        </a:schemeClr>
                      </a:solidFill>
                      <a:prstDash val="solid"/>
                      <a:round/>
                      <a:headEnd type="none" w="med" len="med"/>
                      <a:tailEnd type="none" w="med" len="med"/>
                    </a:lnR>
                    <a:lnT w="19050" cap="flat" cmpd="sng" algn="ctr">
                      <a:solidFill>
                        <a:schemeClr val="tx1">
                          <a:lumMod val="65000"/>
                          <a:lumOff val="35000"/>
                        </a:schemeClr>
                      </a:solidFill>
                      <a:prstDash val="solid"/>
                      <a:round/>
                      <a:headEnd type="none" w="med" len="med"/>
                      <a:tailEnd type="none" w="med" len="med"/>
                    </a:lnT>
                    <a:lnB w="1905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pt-BR" sz="1200" dirty="0" smtClean="0"/>
                        <a:t>2,8%</a:t>
                      </a:r>
                      <a:endParaRPr lang="pt-BR" sz="1200" dirty="0"/>
                    </a:p>
                  </a:txBody>
                  <a:tcPr marL="91441" marR="91441" marT="34291" marB="34291">
                    <a:lnL w="19050" cap="flat" cmpd="sng" algn="ctr">
                      <a:solidFill>
                        <a:schemeClr val="tx1">
                          <a:lumMod val="65000"/>
                          <a:lumOff val="35000"/>
                        </a:schemeClr>
                      </a:solidFill>
                      <a:prstDash val="solid"/>
                      <a:round/>
                      <a:headEnd type="none" w="med" len="med"/>
                      <a:tailEnd type="none" w="med" len="med"/>
                    </a:lnL>
                    <a:lnR w="19050" cap="flat" cmpd="sng" algn="ctr">
                      <a:solidFill>
                        <a:schemeClr val="tx1">
                          <a:lumMod val="65000"/>
                          <a:lumOff val="35000"/>
                        </a:schemeClr>
                      </a:solidFill>
                      <a:prstDash val="solid"/>
                      <a:round/>
                      <a:headEnd type="none" w="med" len="med"/>
                      <a:tailEnd type="none" w="med" len="med"/>
                    </a:lnR>
                    <a:lnT w="19050" cap="flat" cmpd="sng" algn="ctr">
                      <a:solidFill>
                        <a:schemeClr val="tx1">
                          <a:lumMod val="65000"/>
                          <a:lumOff val="35000"/>
                        </a:schemeClr>
                      </a:solidFill>
                      <a:prstDash val="solid"/>
                      <a:round/>
                      <a:headEnd type="none" w="med" len="med"/>
                      <a:tailEnd type="none" w="med" len="med"/>
                    </a:lnT>
                    <a:lnB w="1905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pt-BR" sz="1200" dirty="0" smtClean="0"/>
                        <a:t>211,11%</a:t>
                      </a:r>
                      <a:endParaRPr lang="pt-BR" sz="1200" dirty="0"/>
                    </a:p>
                  </a:txBody>
                  <a:tcPr marL="91441" marR="91441" marT="34291" marB="34291">
                    <a:lnL w="19050" cap="flat" cmpd="sng" algn="ctr">
                      <a:solidFill>
                        <a:schemeClr val="tx1">
                          <a:lumMod val="65000"/>
                          <a:lumOff val="35000"/>
                        </a:schemeClr>
                      </a:solidFill>
                      <a:prstDash val="solid"/>
                      <a:round/>
                      <a:headEnd type="none" w="med" len="med"/>
                      <a:tailEnd type="none" w="med" len="med"/>
                    </a:lnL>
                    <a:lnR w="19050" cap="flat" cmpd="sng" algn="ctr">
                      <a:solidFill>
                        <a:schemeClr val="tx1">
                          <a:lumMod val="65000"/>
                          <a:lumOff val="35000"/>
                        </a:schemeClr>
                      </a:solidFill>
                      <a:prstDash val="solid"/>
                      <a:round/>
                      <a:headEnd type="none" w="med" len="med"/>
                      <a:tailEnd type="none" w="med" len="med"/>
                    </a:lnR>
                    <a:lnT w="19050" cap="flat" cmpd="sng" algn="ctr">
                      <a:solidFill>
                        <a:schemeClr val="tx1">
                          <a:lumMod val="65000"/>
                          <a:lumOff val="35000"/>
                        </a:schemeClr>
                      </a:solidFill>
                      <a:prstDash val="solid"/>
                      <a:round/>
                      <a:headEnd type="none" w="med" len="med"/>
                      <a:tailEnd type="none" w="med" len="med"/>
                    </a:lnT>
                    <a:lnB w="1905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tr>
              <a:tr h="262892">
                <a:tc>
                  <a:txBody>
                    <a:bodyPr/>
                    <a:lstStyle/>
                    <a:p>
                      <a:r>
                        <a:rPr lang="pt-BR" sz="1300" dirty="0" smtClean="0"/>
                        <a:t>Automóvel</a:t>
                      </a:r>
                      <a:endParaRPr lang="pt-BR" sz="1300" dirty="0"/>
                    </a:p>
                  </a:txBody>
                  <a:tcPr marL="91441" marR="91441" marT="34291" marB="34291">
                    <a:lnL w="19050" cap="flat" cmpd="sng" algn="ctr">
                      <a:solidFill>
                        <a:schemeClr val="tx1">
                          <a:lumMod val="65000"/>
                          <a:lumOff val="35000"/>
                        </a:schemeClr>
                      </a:solidFill>
                      <a:prstDash val="solid"/>
                      <a:round/>
                      <a:headEnd type="none" w="med" len="med"/>
                      <a:tailEnd type="none" w="med" len="med"/>
                    </a:lnL>
                    <a:lnR w="19050" cap="flat" cmpd="sng" algn="ctr">
                      <a:solidFill>
                        <a:schemeClr val="tx1">
                          <a:lumMod val="65000"/>
                          <a:lumOff val="35000"/>
                        </a:schemeClr>
                      </a:solidFill>
                      <a:prstDash val="solid"/>
                      <a:round/>
                      <a:headEnd type="none" w="med" len="med"/>
                      <a:tailEnd type="none" w="med" len="med"/>
                    </a:lnR>
                    <a:lnT w="19050" cap="flat" cmpd="sng" algn="ctr">
                      <a:solidFill>
                        <a:schemeClr val="tx1">
                          <a:lumMod val="65000"/>
                          <a:lumOff val="35000"/>
                        </a:schemeClr>
                      </a:solidFill>
                      <a:prstDash val="solid"/>
                      <a:round/>
                      <a:headEnd type="none" w="med" len="med"/>
                      <a:tailEnd type="none" w="med" len="med"/>
                    </a:lnT>
                    <a:lnB w="1905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pt-BR" sz="1200" dirty="0" smtClean="0"/>
                        <a:t>0,4%</a:t>
                      </a:r>
                      <a:endParaRPr lang="pt-BR" sz="1200" dirty="0"/>
                    </a:p>
                  </a:txBody>
                  <a:tcPr marL="91441" marR="91441" marT="34291" marB="34291">
                    <a:lnL w="19050" cap="flat" cmpd="sng" algn="ctr">
                      <a:solidFill>
                        <a:schemeClr val="tx1">
                          <a:lumMod val="65000"/>
                          <a:lumOff val="35000"/>
                        </a:schemeClr>
                      </a:solidFill>
                      <a:prstDash val="solid"/>
                      <a:round/>
                      <a:headEnd type="none" w="med" len="med"/>
                      <a:tailEnd type="none" w="med" len="med"/>
                    </a:lnL>
                    <a:lnR w="19050" cap="flat" cmpd="sng" algn="ctr">
                      <a:solidFill>
                        <a:schemeClr val="tx1">
                          <a:lumMod val="65000"/>
                          <a:lumOff val="35000"/>
                        </a:schemeClr>
                      </a:solidFill>
                      <a:prstDash val="solid"/>
                      <a:round/>
                      <a:headEnd type="none" w="med" len="med"/>
                      <a:tailEnd type="none" w="med" len="med"/>
                    </a:lnR>
                    <a:lnT w="19050" cap="flat" cmpd="sng" algn="ctr">
                      <a:solidFill>
                        <a:schemeClr val="tx1">
                          <a:lumMod val="65000"/>
                          <a:lumOff val="35000"/>
                        </a:schemeClr>
                      </a:solidFill>
                      <a:prstDash val="solid"/>
                      <a:round/>
                      <a:headEnd type="none" w="med" len="med"/>
                      <a:tailEnd type="none" w="med" len="med"/>
                    </a:lnT>
                    <a:lnB w="1905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pt-BR" sz="1200" dirty="0" smtClean="0"/>
                        <a:t>4,7%</a:t>
                      </a:r>
                      <a:endParaRPr lang="pt-BR" sz="1200" dirty="0"/>
                    </a:p>
                  </a:txBody>
                  <a:tcPr marL="91441" marR="91441" marT="34291" marB="34291">
                    <a:lnL w="19050" cap="flat" cmpd="sng" algn="ctr">
                      <a:solidFill>
                        <a:schemeClr val="tx1">
                          <a:lumMod val="65000"/>
                          <a:lumOff val="35000"/>
                        </a:schemeClr>
                      </a:solidFill>
                      <a:prstDash val="solid"/>
                      <a:round/>
                      <a:headEnd type="none" w="med" len="med"/>
                      <a:tailEnd type="none" w="med" len="med"/>
                    </a:lnL>
                    <a:lnR w="19050" cap="flat" cmpd="sng" algn="ctr">
                      <a:solidFill>
                        <a:schemeClr val="tx1">
                          <a:lumMod val="65000"/>
                          <a:lumOff val="35000"/>
                        </a:schemeClr>
                      </a:solidFill>
                      <a:prstDash val="solid"/>
                      <a:round/>
                      <a:headEnd type="none" w="med" len="med"/>
                      <a:tailEnd type="none" w="med" len="med"/>
                    </a:lnR>
                    <a:lnT w="19050" cap="flat" cmpd="sng" algn="ctr">
                      <a:solidFill>
                        <a:schemeClr val="tx1">
                          <a:lumMod val="65000"/>
                          <a:lumOff val="35000"/>
                        </a:schemeClr>
                      </a:solidFill>
                      <a:prstDash val="solid"/>
                      <a:round/>
                      <a:headEnd type="none" w="med" len="med"/>
                      <a:tailEnd type="none" w="med" len="med"/>
                    </a:lnT>
                    <a:lnB w="1905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pt-BR" sz="1200" dirty="0" smtClean="0"/>
                        <a:t>1075,00%</a:t>
                      </a:r>
                      <a:endParaRPr lang="pt-BR" sz="1200" dirty="0"/>
                    </a:p>
                  </a:txBody>
                  <a:tcPr marL="91441" marR="91441" marT="34291" marB="34291">
                    <a:lnL w="19050" cap="flat" cmpd="sng" algn="ctr">
                      <a:solidFill>
                        <a:schemeClr val="tx1">
                          <a:lumMod val="65000"/>
                          <a:lumOff val="35000"/>
                        </a:schemeClr>
                      </a:solidFill>
                      <a:prstDash val="solid"/>
                      <a:round/>
                      <a:headEnd type="none" w="med" len="med"/>
                      <a:tailEnd type="none" w="med" len="med"/>
                    </a:lnL>
                    <a:lnR w="19050" cap="flat" cmpd="sng" algn="ctr">
                      <a:solidFill>
                        <a:schemeClr val="tx1">
                          <a:lumMod val="65000"/>
                          <a:lumOff val="35000"/>
                        </a:schemeClr>
                      </a:solidFill>
                      <a:prstDash val="solid"/>
                      <a:round/>
                      <a:headEnd type="none" w="med" len="med"/>
                      <a:tailEnd type="none" w="med" len="med"/>
                    </a:lnR>
                    <a:lnT w="19050" cap="flat" cmpd="sng" algn="ctr">
                      <a:solidFill>
                        <a:schemeClr val="tx1">
                          <a:lumMod val="65000"/>
                          <a:lumOff val="35000"/>
                        </a:schemeClr>
                      </a:solidFill>
                      <a:prstDash val="solid"/>
                      <a:round/>
                      <a:headEnd type="none" w="med" len="med"/>
                      <a:tailEnd type="none" w="med" len="med"/>
                    </a:lnT>
                    <a:lnB w="1905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pt-BR" sz="1200" dirty="0" smtClean="0"/>
                        <a:t>7,8%</a:t>
                      </a:r>
                      <a:endParaRPr lang="pt-BR" sz="1200" dirty="0"/>
                    </a:p>
                  </a:txBody>
                  <a:tcPr marL="91441" marR="91441" marT="34291" marB="34291">
                    <a:lnL w="19050" cap="flat" cmpd="sng" algn="ctr">
                      <a:solidFill>
                        <a:schemeClr val="tx1">
                          <a:lumMod val="65000"/>
                          <a:lumOff val="35000"/>
                        </a:schemeClr>
                      </a:solidFill>
                      <a:prstDash val="solid"/>
                      <a:round/>
                      <a:headEnd type="none" w="med" len="med"/>
                      <a:tailEnd type="none" w="med" len="med"/>
                    </a:lnL>
                    <a:lnR w="19050" cap="flat" cmpd="sng" algn="ctr">
                      <a:solidFill>
                        <a:schemeClr val="tx1">
                          <a:lumMod val="65000"/>
                          <a:lumOff val="35000"/>
                        </a:schemeClr>
                      </a:solidFill>
                      <a:prstDash val="solid"/>
                      <a:round/>
                      <a:headEnd type="none" w="med" len="med"/>
                      <a:tailEnd type="none" w="med" len="med"/>
                    </a:lnR>
                    <a:lnT w="19050" cap="flat" cmpd="sng" algn="ctr">
                      <a:solidFill>
                        <a:schemeClr val="tx1">
                          <a:lumMod val="65000"/>
                          <a:lumOff val="35000"/>
                        </a:schemeClr>
                      </a:solidFill>
                      <a:prstDash val="solid"/>
                      <a:round/>
                      <a:headEnd type="none" w="med" len="med"/>
                      <a:tailEnd type="none" w="med" len="med"/>
                    </a:lnT>
                    <a:lnB w="1905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pt-BR" sz="1200" dirty="0" smtClean="0"/>
                        <a:t>1850,00%</a:t>
                      </a:r>
                      <a:endParaRPr lang="pt-BR" sz="1200" dirty="0"/>
                    </a:p>
                  </a:txBody>
                  <a:tcPr marL="91441" marR="91441" marT="34291" marB="34291">
                    <a:lnL w="19050" cap="flat" cmpd="sng" algn="ctr">
                      <a:solidFill>
                        <a:schemeClr val="tx1">
                          <a:lumMod val="65000"/>
                          <a:lumOff val="35000"/>
                        </a:schemeClr>
                      </a:solidFill>
                      <a:prstDash val="solid"/>
                      <a:round/>
                      <a:headEnd type="none" w="med" len="med"/>
                      <a:tailEnd type="none" w="med" len="med"/>
                    </a:lnL>
                    <a:lnR w="19050" cap="flat" cmpd="sng" algn="ctr">
                      <a:solidFill>
                        <a:schemeClr val="tx1">
                          <a:lumMod val="65000"/>
                          <a:lumOff val="35000"/>
                        </a:schemeClr>
                      </a:solidFill>
                      <a:prstDash val="solid"/>
                      <a:round/>
                      <a:headEnd type="none" w="med" len="med"/>
                      <a:tailEnd type="none" w="med" len="med"/>
                    </a:lnR>
                    <a:lnT w="19050" cap="flat" cmpd="sng" algn="ctr">
                      <a:solidFill>
                        <a:schemeClr val="tx1">
                          <a:lumMod val="65000"/>
                          <a:lumOff val="35000"/>
                        </a:schemeClr>
                      </a:solidFill>
                      <a:prstDash val="solid"/>
                      <a:round/>
                      <a:headEnd type="none" w="med" len="med"/>
                      <a:tailEnd type="none" w="med" len="med"/>
                    </a:lnT>
                    <a:lnB w="1905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tr>
              <a:tr h="262892">
                <a:tc>
                  <a:txBody>
                    <a:bodyPr/>
                    <a:lstStyle/>
                    <a:p>
                      <a:r>
                        <a:rPr lang="pt-BR" sz="1300" dirty="0" smtClean="0"/>
                        <a:t>Sabonete</a:t>
                      </a:r>
                      <a:endParaRPr lang="pt-BR" sz="1300" dirty="0"/>
                    </a:p>
                  </a:txBody>
                  <a:tcPr marL="91441" marR="91441" marT="34291" marB="34291">
                    <a:lnL w="19050" cap="flat" cmpd="sng" algn="ctr">
                      <a:solidFill>
                        <a:schemeClr val="tx1">
                          <a:lumMod val="65000"/>
                          <a:lumOff val="35000"/>
                        </a:schemeClr>
                      </a:solidFill>
                      <a:prstDash val="solid"/>
                      <a:round/>
                      <a:headEnd type="none" w="med" len="med"/>
                      <a:tailEnd type="none" w="med" len="med"/>
                    </a:lnL>
                    <a:lnR w="19050" cap="flat" cmpd="sng" algn="ctr">
                      <a:solidFill>
                        <a:schemeClr val="tx1">
                          <a:lumMod val="65000"/>
                          <a:lumOff val="35000"/>
                        </a:schemeClr>
                      </a:solidFill>
                      <a:prstDash val="solid"/>
                      <a:round/>
                      <a:headEnd type="none" w="med" len="med"/>
                      <a:tailEnd type="none" w="med" len="med"/>
                    </a:lnR>
                    <a:lnT w="19050" cap="flat" cmpd="sng" algn="ctr">
                      <a:solidFill>
                        <a:schemeClr val="tx1">
                          <a:lumMod val="65000"/>
                          <a:lumOff val="35000"/>
                        </a:schemeClr>
                      </a:solidFill>
                      <a:prstDash val="solid"/>
                      <a:round/>
                      <a:headEnd type="none" w="med" len="med"/>
                      <a:tailEnd type="none" w="med" len="med"/>
                    </a:lnT>
                    <a:lnB w="1905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pt-BR" sz="1200" dirty="0" smtClean="0"/>
                        <a:t>2,8%</a:t>
                      </a:r>
                      <a:endParaRPr lang="pt-BR" sz="1200" dirty="0"/>
                    </a:p>
                  </a:txBody>
                  <a:tcPr marL="91441" marR="91441" marT="34291" marB="34291">
                    <a:lnL w="19050" cap="flat" cmpd="sng" algn="ctr">
                      <a:solidFill>
                        <a:schemeClr val="tx1">
                          <a:lumMod val="65000"/>
                          <a:lumOff val="35000"/>
                        </a:schemeClr>
                      </a:solidFill>
                      <a:prstDash val="solid"/>
                      <a:round/>
                      <a:headEnd type="none" w="med" len="med"/>
                      <a:tailEnd type="none" w="med" len="med"/>
                    </a:lnL>
                    <a:lnR w="19050" cap="flat" cmpd="sng" algn="ctr">
                      <a:solidFill>
                        <a:schemeClr val="tx1">
                          <a:lumMod val="65000"/>
                          <a:lumOff val="35000"/>
                        </a:schemeClr>
                      </a:solidFill>
                      <a:prstDash val="solid"/>
                      <a:round/>
                      <a:headEnd type="none" w="med" len="med"/>
                      <a:tailEnd type="none" w="med" len="med"/>
                    </a:lnR>
                    <a:lnT w="19050" cap="flat" cmpd="sng" algn="ctr">
                      <a:solidFill>
                        <a:schemeClr val="tx1">
                          <a:lumMod val="65000"/>
                          <a:lumOff val="35000"/>
                        </a:schemeClr>
                      </a:solidFill>
                      <a:prstDash val="solid"/>
                      <a:round/>
                      <a:headEnd type="none" w="med" len="med"/>
                      <a:tailEnd type="none" w="med" len="med"/>
                    </a:lnT>
                    <a:lnB w="1905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pt-BR" sz="1200" dirty="0" smtClean="0"/>
                        <a:t>6,7%</a:t>
                      </a:r>
                      <a:endParaRPr lang="pt-BR" sz="1200" dirty="0"/>
                    </a:p>
                  </a:txBody>
                  <a:tcPr marL="91441" marR="91441" marT="34291" marB="34291">
                    <a:lnL w="19050" cap="flat" cmpd="sng" algn="ctr">
                      <a:solidFill>
                        <a:schemeClr val="tx1">
                          <a:lumMod val="65000"/>
                          <a:lumOff val="35000"/>
                        </a:schemeClr>
                      </a:solidFill>
                      <a:prstDash val="solid"/>
                      <a:round/>
                      <a:headEnd type="none" w="med" len="med"/>
                      <a:tailEnd type="none" w="med" len="med"/>
                    </a:lnL>
                    <a:lnR w="19050" cap="flat" cmpd="sng" algn="ctr">
                      <a:solidFill>
                        <a:schemeClr val="tx1">
                          <a:lumMod val="65000"/>
                          <a:lumOff val="35000"/>
                        </a:schemeClr>
                      </a:solidFill>
                      <a:prstDash val="solid"/>
                      <a:round/>
                      <a:headEnd type="none" w="med" len="med"/>
                      <a:tailEnd type="none" w="med" len="med"/>
                    </a:lnR>
                    <a:lnT w="19050" cap="flat" cmpd="sng" algn="ctr">
                      <a:solidFill>
                        <a:schemeClr val="tx1">
                          <a:lumMod val="65000"/>
                          <a:lumOff val="35000"/>
                        </a:schemeClr>
                      </a:solidFill>
                      <a:prstDash val="solid"/>
                      <a:round/>
                      <a:headEnd type="none" w="med" len="med"/>
                      <a:tailEnd type="none" w="med" len="med"/>
                    </a:lnT>
                    <a:lnB w="1905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pt-BR" sz="1200" dirty="0" smtClean="0"/>
                        <a:t>139,29%</a:t>
                      </a:r>
                      <a:endParaRPr lang="pt-BR" sz="1200" dirty="0"/>
                    </a:p>
                  </a:txBody>
                  <a:tcPr marL="91441" marR="91441" marT="34291" marB="34291">
                    <a:lnL w="19050" cap="flat" cmpd="sng" algn="ctr">
                      <a:solidFill>
                        <a:schemeClr val="tx1">
                          <a:lumMod val="65000"/>
                          <a:lumOff val="35000"/>
                        </a:schemeClr>
                      </a:solidFill>
                      <a:prstDash val="solid"/>
                      <a:round/>
                      <a:headEnd type="none" w="med" len="med"/>
                      <a:tailEnd type="none" w="med" len="med"/>
                    </a:lnL>
                    <a:lnR w="19050" cap="flat" cmpd="sng" algn="ctr">
                      <a:solidFill>
                        <a:schemeClr val="tx1">
                          <a:lumMod val="65000"/>
                          <a:lumOff val="35000"/>
                        </a:schemeClr>
                      </a:solidFill>
                      <a:prstDash val="solid"/>
                      <a:round/>
                      <a:headEnd type="none" w="med" len="med"/>
                      <a:tailEnd type="none" w="med" len="med"/>
                    </a:lnR>
                    <a:lnT w="19050" cap="flat" cmpd="sng" algn="ctr">
                      <a:solidFill>
                        <a:schemeClr val="tx1">
                          <a:lumMod val="65000"/>
                          <a:lumOff val="35000"/>
                        </a:schemeClr>
                      </a:solidFill>
                      <a:prstDash val="solid"/>
                      <a:round/>
                      <a:headEnd type="none" w="med" len="med"/>
                      <a:tailEnd type="none" w="med" len="med"/>
                    </a:lnT>
                    <a:lnB w="1905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pt-BR" sz="1200" dirty="0" smtClean="0"/>
                        <a:t>9,5%</a:t>
                      </a:r>
                      <a:endParaRPr lang="pt-BR" sz="1200" dirty="0"/>
                    </a:p>
                  </a:txBody>
                  <a:tcPr marL="91441" marR="91441" marT="34291" marB="34291">
                    <a:lnL w="19050" cap="flat" cmpd="sng" algn="ctr">
                      <a:solidFill>
                        <a:schemeClr val="tx1">
                          <a:lumMod val="65000"/>
                          <a:lumOff val="35000"/>
                        </a:schemeClr>
                      </a:solidFill>
                      <a:prstDash val="solid"/>
                      <a:round/>
                      <a:headEnd type="none" w="med" len="med"/>
                      <a:tailEnd type="none" w="med" len="med"/>
                    </a:lnL>
                    <a:lnR w="19050" cap="flat" cmpd="sng" algn="ctr">
                      <a:solidFill>
                        <a:schemeClr val="tx1">
                          <a:lumMod val="65000"/>
                          <a:lumOff val="35000"/>
                        </a:schemeClr>
                      </a:solidFill>
                      <a:prstDash val="solid"/>
                      <a:round/>
                      <a:headEnd type="none" w="med" len="med"/>
                      <a:tailEnd type="none" w="med" len="med"/>
                    </a:lnR>
                    <a:lnT w="19050" cap="flat" cmpd="sng" algn="ctr">
                      <a:solidFill>
                        <a:schemeClr val="tx1">
                          <a:lumMod val="65000"/>
                          <a:lumOff val="35000"/>
                        </a:schemeClr>
                      </a:solidFill>
                      <a:prstDash val="solid"/>
                      <a:round/>
                      <a:headEnd type="none" w="med" len="med"/>
                      <a:tailEnd type="none" w="med" len="med"/>
                    </a:lnT>
                    <a:lnB w="1905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pt-BR" sz="1200" dirty="0" smtClean="0"/>
                        <a:t>239,29%</a:t>
                      </a:r>
                      <a:endParaRPr lang="pt-BR" sz="1200" dirty="0"/>
                    </a:p>
                  </a:txBody>
                  <a:tcPr marL="91441" marR="91441" marT="34291" marB="34291">
                    <a:lnL w="19050" cap="flat" cmpd="sng" algn="ctr">
                      <a:solidFill>
                        <a:schemeClr val="tx1">
                          <a:lumMod val="65000"/>
                          <a:lumOff val="35000"/>
                        </a:schemeClr>
                      </a:solidFill>
                      <a:prstDash val="solid"/>
                      <a:round/>
                      <a:headEnd type="none" w="med" len="med"/>
                      <a:tailEnd type="none" w="med" len="med"/>
                    </a:lnL>
                    <a:lnR w="19050" cap="flat" cmpd="sng" algn="ctr">
                      <a:solidFill>
                        <a:schemeClr val="tx1">
                          <a:lumMod val="65000"/>
                          <a:lumOff val="35000"/>
                        </a:schemeClr>
                      </a:solidFill>
                      <a:prstDash val="solid"/>
                      <a:round/>
                      <a:headEnd type="none" w="med" len="med"/>
                      <a:tailEnd type="none" w="med" len="med"/>
                    </a:lnR>
                    <a:lnT w="19050" cap="flat" cmpd="sng" algn="ctr">
                      <a:solidFill>
                        <a:schemeClr val="tx1">
                          <a:lumMod val="65000"/>
                          <a:lumOff val="35000"/>
                        </a:schemeClr>
                      </a:solidFill>
                      <a:prstDash val="solid"/>
                      <a:round/>
                      <a:headEnd type="none" w="med" len="med"/>
                      <a:tailEnd type="none" w="med" len="med"/>
                    </a:lnT>
                    <a:lnB w="1905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tr>
              <a:tr h="257777">
                <a:tc>
                  <a:txBody>
                    <a:bodyPr/>
                    <a:lstStyle/>
                    <a:p>
                      <a:r>
                        <a:rPr lang="pt-BR" sz="1200" dirty="0" smtClean="0"/>
                        <a:t>Laticínios</a:t>
                      </a:r>
                      <a:endParaRPr lang="pt-BR" sz="1200" dirty="0"/>
                    </a:p>
                  </a:txBody>
                  <a:tcPr marL="91441" marR="91441" marT="34291" marB="34291">
                    <a:lnL w="19050" cap="flat" cmpd="sng" algn="ctr">
                      <a:solidFill>
                        <a:schemeClr val="tx1">
                          <a:lumMod val="65000"/>
                          <a:lumOff val="35000"/>
                        </a:schemeClr>
                      </a:solidFill>
                      <a:prstDash val="solid"/>
                      <a:round/>
                      <a:headEnd type="none" w="med" len="med"/>
                      <a:tailEnd type="none" w="med" len="med"/>
                    </a:lnL>
                    <a:lnR w="19050" cap="flat" cmpd="sng" algn="ctr">
                      <a:solidFill>
                        <a:schemeClr val="tx1">
                          <a:lumMod val="65000"/>
                          <a:lumOff val="35000"/>
                        </a:schemeClr>
                      </a:solidFill>
                      <a:prstDash val="solid"/>
                      <a:round/>
                      <a:headEnd type="none" w="med" len="med"/>
                      <a:tailEnd type="none" w="med" len="med"/>
                    </a:lnR>
                    <a:lnT w="19050" cap="flat" cmpd="sng" algn="ctr">
                      <a:solidFill>
                        <a:schemeClr val="tx1">
                          <a:lumMod val="65000"/>
                          <a:lumOff val="35000"/>
                        </a:schemeClr>
                      </a:solidFill>
                      <a:prstDash val="solid"/>
                      <a:round/>
                      <a:headEnd type="none" w="med" len="med"/>
                      <a:tailEnd type="none" w="med" len="med"/>
                    </a:lnT>
                    <a:lnB w="1905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pt-BR" sz="1200" dirty="0"/>
                    </a:p>
                  </a:txBody>
                  <a:tcPr marL="91441" marR="91441" marT="34291" marB="34291">
                    <a:lnL w="19050" cap="flat" cmpd="sng" algn="ctr">
                      <a:solidFill>
                        <a:schemeClr val="tx1">
                          <a:lumMod val="65000"/>
                          <a:lumOff val="35000"/>
                        </a:schemeClr>
                      </a:solidFill>
                      <a:prstDash val="solid"/>
                      <a:round/>
                      <a:headEnd type="none" w="med" len="med"/>
                      <a:tailEnd type="none" w="med" len="med"/>
                    </a:lnL>
                    <a:lnR w="19050" cap="flat" cmpd="sng" algn="ctr">
                      <a:solidFill>
                        <a:schemeClr val="tx1">
                          <a:lumMod val="65000"/>
                          <a:lumOff val="35000"/>
                        </a:schemeClr>
                      </a:solidFill>
                      <a:prstDash val="solid"/>
                      <a:round/>
                      <a:headEnd type="none" w="med" len="med"/>
                      <a:tailEnd type="none" w="med" len="med"/>
                    </a:lnR>
                    <a:lnT w="19050" cap="flat" cmpd="sng" algn="ctr">
                      <a:solidFill>
                        <a:schemeClr val="tx1">
                          <a:lumMod val="65000"/>
                          <a:lumOff val="35000"/>
                        </a:schemeClr>
                      </a:solidFill>
                      <a:prstDash val="solid"/>
                      <a:round/>
                      <a:headEnd type="none" w="med" len="med"/>
                      <a:tailEnd type="none" w="med" len="med"/>
                    </a:lnT>
                    <a:lnB w="1905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pt-BR" sz="1200" dirty="0" smtClean="0"/>
                        <a:t>3,3%</a:t>
                      </a:r>
                      <a:endParaRPr lang="pt-BR" sz="1200" dirty="0"/>
                    </a:p>
                  </a:txBody>
                  <a:tcPr marL="91441" marR="91441" marT="34291" marB="34291">
                    <a:lnL w="19050" cap="flat" cmpd="sng" algn="ctr">
                      <a:solidFill>
                        <a:schemeClr val="tx1">
                          <a:lumMod val="65000"/>
                          <a:lumOff val="35000"/>
                        </a:schemeClr>
                      </a:solidFill>
                      <a:prstDash val="solid"/>
                      <a:round/>
                      <a:headEnd type="none" w="med" len="med"/>
                      <a:tailEnd type="none" w="med" len="med"/>
                    </a:lnL>
                    <a:lnR w="19050" cap="flat" cmpd="sng" algn="ctr">
                      <a:solidFill>
                        <a:schemeClr val="tx1">
                          <a:lumMod val="65000"/>
                          <a:lumOff val="35000"/>
                        </a:schemeClr>
                      </a:solidFill>
                      <a:prstDash val="solid"/>
                      <a:round/>
                      <a:headEnd type="none" w="med" len="med"/>
                      <a:tailEnd type="none" w="med" len="med"/>
                    </a:lnR>
                    <a:lnT w="19050" cap="flat" cmpd="sng" algn="ctr">
                      <a:solidFill>
                        <a:schemeClr val="tx1">
                          <a:lumMod val="65000"/>
                          <a:lumOff val="35000"/>
                        </a:schemeClr>
                      </a:solidFill>
                      <a:prstDash val="solid"/>
                      <a:round/>
                      <a:headEnd type="none" w="med" len="med"/>
                      <a:tailEnd type="none" w="med" len="med"/>
                    </a:lnT>
                    <a:lnB w="1905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pt-BR" sz="1200" dirty="0" smtClean="0"/>
                        <a:t>353,85%</a:t>
                      </a:r>
                      <a:endParaRPr lang="pt-BR" sz="1200" dirty="0"/>
                    </a:p>
                  </a:txBody>
                  <a:tcPr marL="91441" marR="91441" marT="34291" marB="34291">
                    <a:lnL w="19050" cap="flat" cmpd="sng" algn="ctr">
                      <a:solidFill>
                        <a:schemeClr val="tx1">
                          <a:lumMod val="65000"/>
                          <a:lumOff val="35000"/>
                        </a:schemeClr>
                      </a:solidFill>
                      <a:prstDash val="solid"/>
                      <a:round/>
                      <a:headEnd type="none" w="med" len="med"/>
                      <a:tailEnd type="none" w="med" len="med"/>
                    </a:lnL>
                    <a:lnR w="19050" cap="flat" cmpd="sng" algn="ctr">
                      <a:solidFill>
                        <a:schemeClr val="tx1">
                          <a:lumMod val="65000"/>
                          <a:lumOff val="35000"/>
                        </a:schemeClr>
                      </a:solidFill>
                      <a:prstDash val="solid"/>
                      <a:round/>
                      <a:headEnd type="none" w="med" len="med"/>
                      <a:tailEnd type="none" w="med" len="med"/>
                    </a:lnR>
                    <a:lnT w="19050" cap="flat" cmpd="sng" algn="ctr">
                      <a:solidFill>
                        <a:schemeClr val="tx1">
                          <a:lumMod val="65000"/>
                          <a:lumOff val="35000"/>
                        </a:schemeClr>
                      </a:solidFill>
                      <a:prstDash val="solid"/>
                      <a:round/>
                      <a:headEnd type="none" w="med" len="med"/>
                      <a:tailEnd type="none" w="med" len="med"/>
                    </a:lnT>
                    <a:lnB w="1905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pt-BR" sz="1200" dirty="0" smtClean="0"/>
                        <a:t>6,5%</a:t>
                      </a:r>
                      <a:endParaRPr lang="pt-BR" sz="1200" dirty="0"/>
                    </a:p>
                  </a:txBody>
                  <a:tcPr marL="91441" marR="91441" marT="34291" marB="34291">
                    <a:lnL w="19050" cap="flat" cmpd="sng" algn="ctr">
                      <a:solidFill>
                        <a:schemeClr val="tx1">
                          <a:lumMod val="65000"/>
                          <a:lumOff val="35000"/>
                        </a:schemeClr>
                      </a:solidFill>
                      <a:prstDash val="solid"/>
                      <a:round/>
                      <a:headEnd type="none" w="med" len="med"/>
                      <a:tailEnd type="none" w="med" len="med"/>
                    </a:lnL>
                    <a:lnR w="19050" cap="flat" cmpd="sng" algn="ctr">
                      <a:solidFill>
                        <a:schemeClr val="tx1">
                          <a:lumMod val="65000"/>
                          <a:lumOff val="35000"/>
                        </a:schemeClr>
                      </a:solidFill>
                      <a:prstDash val="solid"/>
                      <a:round/>
                      <a:headEnd type="none" w="med" len="med"/>
                      <a:tailEnd type="none" w="med" len="med"/>
                    </a:lnR>
                    <a:lnT w="19050" cap="flat" cmpd="sng" algn="ctr">
                      <a:solidFill>
                        <a:schemeClr val="tx1">
                          <a:lumMod val="65000"/>
                          <a:lumOff val="35000"/>
                        </a:schemeClr>
                      </a:solidFill>
                      <a:prstDash val="solid"/>
                      <a:round/>
                      <a:headEnd type="none" w="med" len="med"/>
                      <a:tailEnd type="none" w="med" len="med"/>
                    </a:lnT>
                    <a:lnB w="1905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pt-BR" sz="1200" dirty="0" smtClean="0"/>
                        <a:t>600,00%</a:t>
                      </a:r>
                      <a:endParaRPr lang="pt-BR" sz="1200" dirty="0"/>
                    </a:p>
                  </a:txBody>
                  <a:tcPr marL="91441" marR="91441" marT="34291" marB="34291">
                    <a:lnL w="19050" cap="flat" cmpd="sng" algn="ctr">
                      <a:solidFill>
                        <a:schemeClr val="tx1">
                          <a:lumMod val="65000"/>
                          <a:lumOff val="35000"/>
                        </a:schemeClr>
                      </a:solidFill>
                      <a:prstDash val="solid"/>
                      <a:round/>
                      <a:headEnd type="none" w="med" len="med"/>
                      <a:tailEnd type="none" w="med" len="med"/>
                    </a:lnL>
                    <a:lnR w="19050" cap="flat" cmpd="sng" algn="ctr">
                      <a:solidFill>
                        <a:schemeClr val="tx1">
                          <a:lumMod val="65000"/>
                          <a:lumOff val="35000"/>
                        </a:schemeClr>
                      </a:solidFill>
                      <a:prstDash val="solid"/>
                      <a:round/>
                      <a:headEnd type="none" w="med" len="med"/>
                      <a:tailEnd type="none" w="med" len="med"/>
                    </a:lnR>
                    <a:lnT w="19050" cap="flat" cmpd="sng" algn="ctr">
                      <a:solidFill>
                        <a:schemeClr val="tx1">
                          <a:lumMod val="65000"/>
                          <a:lumOff val="35000"/>
                        </a:schemeClr>
                      </a:solidFill>
                      <a:prstDash val="solid"/>
                      <a:round/>
                      <a:headEnd type="none" w="med" len="med"/>
                      <a:tailEnd type="none" w="med" len="med"/>
                    </a:lnT>
                    <a:lnB w="1905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tr>
              <a:tr h="257777">
                <a:tc>
                  <a:txBody>
                    <a:bodyPr/>
                    <a:lstStyle/>
                    <a:p>
                      <a:r>
                        <a:rPr lang="pt-BR" sz="1200" dirty="0" smtClean="0"/>
                        <a:t>Brinquedo</a:t>
                      </a:r>
                      <a:endParaRPr lang="pt-BR" sz="1200" dirty="0"/>
                    </a:p>
                  </a:txBody>
                  <a:tcPr marL="91441" marR="91441" marT="34291" marB="34291">
                    <a:lnL w="19050" cap="flat" cmpd="sng" algn="ctr">
                      <a:solidFill>
                        <a:schemeClr val="tx1">
                          <a:lumMod val="65000"/>
                          <a:lumOff val="35000"/>
                        </a:schemeClr>
                      </a:solidFill>
                      <a:prstDash val="solid"/>
                      <a:round/>
                      <a:headEnd type="none" w="med" len="med"/>
                      <a:tailEnd type="none" w="med" len="med"/>
                    </a:lnL>
                    <a:lnR w="19050" cap="flat" cmpd="sng" algn="ctr">
                      <a:solidFill>
                        <a:schemeClr val="tx1">
                          <a:lumMod val="65000"/>
                          <a:lumOff val="35000"/>
                        </a:schemeClr>
                      </a:solidFill>
                      <a:prstDash val="solid"/>
                      <a:round/>
                      <a:headEnd type="none" w="med" len="med"/>
                      <a:tailEnd type="none" w="med" len="med"/>
                    </a:lnR>
                    <a:lnT w="19050" cap="flat" cmpd="sng" algn="ctr">
                      <a:solidFill>
                        <a:schemeClr val="tx1">
                          <a:lumMod val="65000"/>
                          <a:lumOff val="35000"/>
                        </a:schemeClr>
                      </a:solidFill>
                      <a:prstDash val="solid"/>
                      <a:round/>
                      <a:headEnd type="none" w="med" len="med"/>
                      <a:tailEnd type="none" w="med" len="med"/>
                    </a:lnT>
                    <a:lnB w="1905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pt-BR" sz="1200" dirty="0"/>
                    </a:p>
                  </a:txBody>
                  <a:tcPr marL="91441" marR="91441" marT="34291" marB="34291">
                    <a:lnL w="19050" cap="flat" cmpd="sng" algn="ctr">
                      <a:solidFill>
                        <a:schemeClr val="tx1">
                          <a:lumMod val="65000"/>
                          <a:lumOff val="35000"/>
                        </a:schemeClr>
                      </a:solidFill>
                      <a:prstDash val="solid"/>
                      <a:round/>
                      <a:headEnd type="none" w="med" len="med"/>
                      <a:tailEnd type="none" w="med" len="med"/>
                    </a:lnL>
                    <a:lnR w="19050" cap="flat" cmpd="sng" algn="ctr">
                      <a:solidFill>
                        <a:schemeClr val="tx1">
                          <a:lumMod val="65000"/>
                          <a:lumOff val="35000"/>
                        </a:schemeClr>
                      </a:solidFill>
                      <a:prstDash val="solid"/>
                      <a:round/>
                      <a:headEnd type="none" w="med" len="med"/>
                      <a:tailEnd type="none" w="med" len="med"/>
                    </a:lnR>
                    <a:lnT w="19050" cap="flat" cmpd="sng" algn="ctr">
                      <a:solidFill>
                        <a:schemeClr val="tx1">
                          <a:lumMod val="65000"/>
                          <a:lumOff val="35000"/>
                        </a:schemeClr>
                      </a:solidFill>
                      <a:prstDash val="solid"/>
                      <a:round/>
                      <a:headEnd type="none" w="med" len="med"/>
                      <a:tailEnd type="none" w="med" len="med"/>
                    </a:lnT>
                    <a:lnB w="1905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pt-BR" sz="1200" dirty="0" smtClean="0"/>
                        <a:t>3,7%</a:t>
                      </a:r>
                      <a:endParaRPr lang="pt-BR" sz="1200" dirty="0"/>
                    </a:p>
                  </a:txBody>
                  <a:tcPr marL="91441" marR="91441" marT="34291" marB="34291">
                    <a:lnL w="19050" cap="flat" cmpd="sng" algn="ctr">
                      <a:solidFill>
                        <a:schemeClr val="tx1">
                          <a:lumMod val="65000"/>
                          <a:lumOff val="35000"/>
                        </a:schemeClr>
                      </a:solidFill>
                      <a:prstDash val="solid"/>
                      <a:round/>
                      <a:headEnd type="none" w="med" len="med"/>
                      <a:tailEnd type="none" w="med" len="med"/>
                    </a:lnL>
                    <a:lnR w="19050" cap="flat" cmpd="sng" algn="ctr">
                      <a:solidFill>
                        <a:schemeClr val="tx1">
                          <a:lumMod val="65000"/>
                          <a:lumOff val="35000"/>
                        </a:schemeClr>
                      </a:solidFill>
                      <a:prstDash val="solid"/>
                      <a:round/>
                      <a:headEnd type="none" w="med" len="med"/>
                      <a:tailEnd type="none" w="med" len="med"/>
                    </a:lnR>
                    <a:lnT w="19050" cap="flat" cmpd="sng" algn="ctr">
                      <a:solidFill>
                        <a:schemeClr val="tx1">
                          <a:lumMod val="65000"/>
                          <a:lumOff val="35000"/>
                        </a:schemeClr>
                      </a:solidFill>
                      <a:prstDash val="solid"/>
                      <a:round/>
                      <a:headEnd type="none" w="med" len="med"/>
                      <a:tailEnd type="none" w="med" len="med"/>
                    </a:lnT>
                    <a:lnB w="1905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pt-BR" sz="1200" dirty="0" smtClean="0"/>
                        <a:t>174,00%</a:t>
                      </a:r>
                      <a:endParaRPr lang="pt-BR" sz="1200" dirty="0"/>
                    </a:p>
                  </a:txBody>
                  <a:tcPr marL="91441" marR="91441" marT="34291" marB="34291">
                    <a:lnL w="19050" cap="flat" cmpd="sng" algn="ctr">
                      <a:solidFill>
                        <a:schemeClr val="tx1">
                          <a:lumMod val="65000"/>
                          <a:lumOff val="35000"/>
                        </a:schemeClr>
                      </a:solidFill>
                      <a:prstDash val="solid"/>
                      <a:round/>
                      <a:headEnd type="none" w="med" len="med"/>
                      <a:tailEnd type="none" w="med" len="med"/>
                    </a:lnL>
                    <a:lnR w="19050" cap="flat" cmpd="sng" algn="ctr">
                      <a:solidFill>
                        <a:schemeClr val="tx1">
                          <a:lumMod val="65000"/>
                          <a:lumOff val="35000"/>
                        </a:schemeClr>
                      </a:solidFill>
                      <a:prstDash val="solid"/>
                      <a:round/>
                      <a:headEnd type="none" w="med" len="med"/>
                      <a:tailEnd type="none" w="med" len="med"/>
                    </a:lnR>
                    <a:lnT w="19050" cap="flat" cmpd="sng" algn="ctr">
                      <a:solidFill>
                        <a:schemeClr val="tx1">
                          <a:lumMod val="65000"/>
                          <a:lumOff val="35000"/>
                        </a:schemeClr>
                      </a:solidFill>
                      <a:prstDash val="solid"/>
                      <a:round/>
                      <a:headEnd type="none" w="med" len="med"/>
                      <a:tailEnd type="none" w="med" len="med"/>
                    </a:lnT>
                    <a:lnB w="1905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pt-BR" sz="1200" dirty="0" smtClean="0"/>
                        <a:t>6,6%</a:t>
                      </a:r>
                      <a:endParaRPr lang="pt-BR" sz="1200" dirty="0"/>
                    </a:p>
                  </a:txBody>
                  <a:tcPr marL="91441" marR="91441" marT="34291" marB="34291">
                    <a:lnL w="19050" cap="flat" cmpd="sng" algn="ctr">
                      <a:solidFill>
                        <a:schemeClr val="tx1">
                          <a:lumMod val="65000"/>
                          <a:lumOff val="35000"/>
                        </a:schemeClr>
                      </a:solidFill>
                      <a:prstDash val="solid"/>
                      <a:round/>
                      <a:headEnd type="none" w="med" len="med"/>
                      <a:tailEnd type="none" w="med" len="med"/>
                    </a:lnL>
                    <a:lnR w="19050" cap="flat" cmpd="sng" algn="ctr">
                      <a:solidFill>
                        <a:schemeClr val="tx1">
                          <a:lumMod val="65000"/>
                          <a:lumOff val="35000"/>
                        </a:schemeClr>
                      </a:solidFill>
                      <a:prstDash val="solid"/>
                      <a:round/>
                      <a:headEnd type="none" w="med" len="med"/>
                      <a:tailEnd type="none" w="med" len="med"/>
                    </a:lnR>
                    <a:lnT w="19050" cap="flat" cmpd="sng" algn="ctr">
                      <a:solidFill>
                        <a:schemeClr val="tx1">
                          <a:lumMod val="65000"/>
                          <a:lumOff val="35000"/>
                        </a:schemeClr>
                      </a:solidFill>
                      <a:prstDash val="solid"/>
                      <a:round/>
                      <a:headEnd type="none" w="med" len="med"/>
                      <a:tailEnd type="none" w="med" len="med"/>
                    </a:lnT>
                    <a:lnB w="1905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pt-BR" sz="1200" dirty="0" smtClean="0"/>
                        <a:t>232,00%</a:t>
                      </a:r>
                      <a:endParaRPr lang="pt-BR" sz="1200" dirty="0"/>
                    </a:p>
                  </a:txBody>
                  <a:tcPr marL="91441" marR="91441" marT="34291" marB="34291">
                    <a:lnL w="19050" cap="flat" cmpd="sng" algn="ctr">
                      <a:solidFill>
                        <a:schemeClr val="tx1">
                          <a:lumMod val="65000"/>
                          <a:lumOff val="35000"/>
                        </a:schemeClr>
                      </a:solidFill>
                      <a:prstDash val="solid"/>
                      <a:round/>
                      <a:headEnd type="none" w="med" len="med"/>
                      <a:tailEnd type="none" w="med" len="med"/>
                    </a:lnL>
                    <a:lnR w="19050" cap="flat" cmpd="sng" algn="ctr">
                      <a:solidFill>
                        <a:schemeClr val="tx1">
                          <a:lumMod val="65000"/>
                          <a:lumOff val="35000"/>
                        </a:schemeClr>
                      </a:solidFill>
                      <a:prstDash val="solid"/>
                      <a:round/>
                      <a:headEnd type="none" w="med" len="med"/>
                      <a:tailEnd type="none" w="med" len="med"/>
                    </a:lnR>
                    <a:lnT w="19050" cap="flat" cmpd="sng" algn="ctr">
                      <a:solidFill>
                        <a:schemeClr val="tx1">
                          <a:lumMod val="65000"/>
                          <a:lumOff val="35000"/>
                        </a:schemeClr>
                      </a:solidFill>
                      <a:prstDash val="solid"/>
                      <a:round/>
                      <a:headEnd type="none" w="med" len="med"/>
                      <a:tailEnd type="none" w="med" len="med"/>
                    </a:lnT>
                    <a:lnB w="1905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
        <p:nvSpPr>
          <p:cNvPr id="8" name="Retângulo 7"/>
          <p:cNvSpPr/>
          <p:nvPr/>
        </p:nvSpPr>
        <p:spPr>
          <a:xfrm>
            <a:off x="467544" y="4581128"/>
            <a:ext cx="6264695" cy="276954"/>
          </a:xfrm>
          <a:prstGeom prst="rect">
            <a:avLst/>
          </a:prstGeom>
        </p:spPr>
        <p:txBody>
          <a:bodyPr wrap="square" lIns="91387" tIns="45698" rIns="91387" bIns="45698">
            <a:spAutoFit/>
          </a:bodyPr>
          <a:lstStyle/>
          <a:p>
            <a:r>
              <a:rPr lang="pt-BR" sz="1200" dirty="0">
                <a:solidFill>
                  <a:schemeClr val="tx2">
                    <a:lumMod val="75000"/>
                  </a:schemeClr>
                </a:solidFill>
                <a:latin typeface="+mn-lt"/>
              </a:rPr>
              <a:t>Fonte: </a:t>
            </a:r>
            <a:r>
              <a:rPr lang="pt-BR" sz="1200" u="sng" dirty="0">
                <a:solidFill>
                  <a:schemeClr val="tx2">
                    <a:lumMod val="75000"/>
                  </a:schemeClr>
                </a:solidFill>
                <a:latin typeface="+mn-lt"/>
              </a:rPr>
              <a:t>Elaboração CADE a partir de dados da consultoria KPMG (Consulta nº 0038/99)</a:t>
            </a:r>
            <a:r>
              <a:rPr lang="pt-BR" sz="1200" dirty="0">
                <a:solidFill>
                  <a:schemeClr val="tx2">
                    <a:lumMod val="75000"/>
                  </a:schemeClr>
                </a:solidFill>
                <a:latin typeface="+mn-lt"/>
              </a:rPr>
              <a:t>.</a:t>
            </a:r>
            <a:r>
              <a:rPr lang="pt-BR" sz="1200" dirty="0" smtClean="0">
                <a:latin typeface="+mn-lt"/>
              </a:rPr>
              <a:t> </a:t>
            </a:r>
            <a:endParaRPr lang="pt-BR" sz="1200" dirty="0">
              <a:latin typeface="+mn-lt"/>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3"/>
          <p:cNvPicPr>
            <a:picLocks noChangeAspect="1" noChangeArrowheads="1"/>
          </p:cNvPicPr>
          <p:nvPr/>
        </p:nvPicPr>
        <p:blipFill>
          <a:blip r:embed="rId2" cstate="print"/>
          <a:srcRect/>
          <a:stretch>
            <a:fillRect/>
          </a:stretch>
        </p:blipFill>
        <p:spPr bwMode="auto">
          <a:xfrm>
            <a:off x="0" y="6669088"/>
            <a:ext cx="9144000" cy="188912"/>
          </a:xfrm>
          <a:prstGeom prst="rect">
            <a:avLst/>
          </a:prstGeom>
          <a:noFill/>
          <a:ln w="9525">
            <a:noFill/>
            <a:miter lim="800000"/>
            <a:headEnd/>
            <a:tailEnd/>
          </a:ln>
        </p:spPr>
      </p:pic>
      <p:sp>
        <p:nvSpPr>
          <p:cNvPr id="7" name="Título 1"/>
          <p:cNvSpPr txBox="1">
            <a:spLocks/>
          </p:cNvSpPr>
          <p:nvPr/>
        </p:nvSpPr>
        <p:spPr bwMode="auto">
          <a:xfrm>
            <a:off x="251520" y="476672"/>
            <a:ext cx="8229600" cy="523875"/>
          </a:xfrm>
          <a:prstGeom prst="rect">
            <a:avLst/>
          </a:prstGeom>
          <a:noFill/>
          <a:ln w="9525">
            <a:noFill/>
            <a:miter lim="800000"/>
            <a:headEnd/>
            <a:tailEnd/>
          </a:ln>
        </p:spPr>
        <p:txBody>
          <a:bodyPr anchor="ctr">
            <a:normAutofit/>
          </a:bodyPr>
          <a:lstStyle/>
          <a:p>
            <a:pPr>
              <a:defRPr/>
            </a:pPr>
            <a:r>
              <a:rPr lang="pt-BR" sz="2400" b="1" dirty="0" smtClean="0">
                <a:solidFill>
                  <a:schemeClr val="tx2">
                    <a:lumMod val="75000"/>
                  </a:schemeClr>
                </a:solidFill>
                <a:latin typeface="+mj-lt"/>
                <a:ea typeface="+mj-ea"/>
                <a:cs typeface="+mj-cs"/>
              </a:rPr>
              <a:t>7.5. O PLS 284 / 2017</a:t>
            </a:r>
          </a:p>
        </p:txBody>
      </p:sp>
      <p:sp>
        <p:nvSpPr>
          <p:cNvPr id="5" name="Espaço Reservado para Conteúdo 2"/>
          <p:cNvSpPr txBox="1">
            <a:spLocks/>
          </p:cNvSpPr>
          <p:nvPr/>
        </p:nvSpPr>
        <p:spPr bwMode="auto">
          <a:xfrm>
            <a:off x="107504" y="1063918"/>
            <a:ext cx="8648700" cy="6469538"/>
          </a:xfrm>
          <a:prstGeom prst="rect">
            <a:avLst/>
          </a:prstGeom>
          <a:noFill/>
          <a:ln w="9525">
            <a:noFill/>
            <a:miter lim="800000"/>
            <a:headEnd/>
            <a:tailEnd/>
          </a:ln>
        </p:spPr>
        <p:txBody>
          <a:bodyPr/>
          <a:lstStyle/>
          <a:p>
            <a:pPr algn="just">
              <a:lnSpc>
                <a:spcPts val="1800"/>
              </a:lnSpc>
            </a:pPr>
            <a:r>
              <a:rPr lang="pt-BR" i="1" dirty="0">
                <a:solidFill>
                  <a:schemeClr val="tx2">
                    <a:lumMod val="75000"/>
                  </a:schemeClr>
                </a:solidFill>
                <a:latin typeface="+mn-lt"/>
              </a:rPr>
              <a:t>Art. 4º Na vigência de regime diferenciado aplicado na forma do inciso VII do art. 3º e respeitado o devido processo legal nele previsto, a autoridade administrativa poderá determinar a alteração da situação do sujeito passivo no cadastro de contribuintes do respectivo ente federado, para as seguintes modalidades: </a:t>
            </a:r>
            <a:endParaRPr lang="pt-BR" i="1" dirty="0" smtClean="0">
              <a:solidFill>
                <a:schemeClr val="tx2">
                  <a:lumMod val="75000"/>
                </a:schemeClr>
              </a:solidFill>
              <a:latin typeface="+mn-lt"/>
            </a:endParaRPr>
          </a:p>
          <a:p>
            <a:pPr algn="just">
              <a:lnSpc>
                <a:spcPts val="1800"/>
              </a:lnSpc>
            </a:pPr>
            <a:r>
              <a:rPr lang="pt-BR" i="1" dirty="0" smtClean="0">
                <a:solidFill>
                  <a:schemeClr val="tx2">
                    <a:lumMod val="75000"/>
                  </a:schemeClr>
                </a:solidFill>
                <a:latin typeface="+mn-lt"/>
              </a:rPr>
              <a:t>I </a:t>
            </a:r>
            <a:r>
              <a:rPr lang="pt-BR" i="1" dirty="0">
                <a:solidFill>
                  <a:schemeClr val="tx2">
                    <a:lumMod val="75000"/>
                  </a:schemeClr>
                </a:solidFill>
                <a:latin typeface="+mn-lt"/>
              </a:rPr>
              <a:t>– suspensa, se caracterizadas e enquanto perdurarem quaisquer das seguintes situações: a) negativa injustificada de exibição de livros e documentos em papel ou eletrônicos de manutenção obrigatória ou de prestação de informações relacionadas à apuração do tributo, quando intimado; b) negativa injustificada de acesso ao estabelecimento, ao domicílio fiscal ou a qualquer outro local onde se desenvolvam as suas </a:t>
            </a:r>
            <a:r>
              <a:rPr lang="pt-BR" i="1" dirty="0" smtClean="0">
                <a:solidFill>
                  <a:schemeClr val="tx2">
                    <a:lumMod val="75000"/>
                  </a:schemeClr>
                </a:solidFill>
                <a:latin typeface="+mn-lt"/>
              </a:rPr>
              <a:t>atividades; c) </a:t>
            </a:r>
            <a:r>
              <a:rPr lang="pt-BR" i="1" dirty="0">
                <a:solidFill>
                  <a:schemeClr val="tx2">
                    <a:lumMod val="75000"/>
                  </a:schemeClr>
                </a:solidFill>
                <a:latin typeface="+mn-lt"/>
              </a:rPr>
              <a:t>realização de operações sujeitas à incidência tributária, sem autorização do agente regulador e/ou órgão fiscalizador competente; d) persistência na conduta que motivou a aplicação do regime diferenciado, em pelo menos 3 (três) dos 6 (seis) últimos períodos de apuração</a:t>
            </a:r>
            <a:r>
              <a:rPr lang="pt-BR" i="1" dirty="0" smtClean="0">
                <a:solidFill>
                  <a:schemeClr val="tx2">
                    <a:lumMod val="75000"/>
                  </a:schemeClr>
                </a:solidFill>
                <a:latin typeface="+mn-lt"/>
              </a:rPr>
              <a:t>;</a:t>
            </a:r>
          </a:p>
          <a:p>
            <a:pPr algn="just">
              <a:lnSpc>
                <a:spcPts val="1800"/>
              </a:lnSpc>
            </a:pPr>
            <a:endParaRPr lang="pt-BR" i="1" dirty="0" smtClean="0">
              <a:solidFill>
                <a:schemeClr val="tx2">
                  <a:lumMod val="75000"/>
                </a:schemeClr>
              </a:solidFill>
              <a:latin typeface="+mn-lt"/>
            </a:endParaRPr>
          </a:p>
          <a:p>
            <a:pPr algn="just">
              <a:lnSpc>
                <a:spcPts val="1800"/>
              </a:lnSpc>
            </a:pPr>
            <a:endParaRPr lang="pt-BR" dirty="0" smtClean="0">
              <a:solidFill>
                <a:srgbClr val="17375E"/>
              </a:solidFill>
              <a:latin typeface="+mj-lt"/>
            </a:endParaRPr>
          </a:p>
          <a:p>
            <a:pPr algn="just">
              <a:lnSpc>
                <a:spcPts val="1800"/>
              </a:lnSpc>
            </a:pPr>
            <a:endParaRPr lang="pt-BR" dirty="0" smtClean="0">
              <a:solidFill>
                <a:srgbClr val="17375E"/>
              </a:solidFill>
              <a:latin typeface="+mj-lt"/>
            </a:endParaRPr>
          </a:p>
          <a:p>
            <a:pPr algn="just">
              <a:lnSpc>
                <a:spcPts val="1800"/>
              </a:lnSpc>
            </a:pPr>
            <a:endParaRPr lang="pt-BR" dirty="0">
              <a:solidFill>
                <a:srgbClr val="17375E"/>
              </a:solidFill>
              <a:latin typeface="+mj-lt"/>
            </a:endParaRPr>
          </a:p>
          <a:p>
            <a:pPr algn="just">
              <a:lnSpc>
                <a:spcPts val="1800"/>
              </a:lnSpc>
            </a:pPr>
            <a:endParaRPr lang="pt-BR" dirty="0">
              <a:solidFill>
                <a:srgbClr val="17375E"/>
              </a:solidFill>
              <a:latin typeface="+mj-lt"/>
            </a:endParaRPr>
          </a:p>
          <a:p>
            <a:pPr algn="just">
              <a:lnSpc>
                <a:spcPts val="1800"/>
              </a:lnSpc>
            </a:pPr>
            <a:r>
              <a:rPr lang="pt-BR" sz="2000" b="1" u="sng" dirty="0" smtClean="0">
                <a:solidFill>
                  <a:srgbClr val="17375E"/>
                </a:solidFill>
                <a:latin typeface="+mj-lt"/>
              </a:rPr>
              <a:t>Normas destinadas e conferir a máxima eficácia ao art. 146-A da CF, mediante suspensão das atividades dos devedores que, submetidos a regime  especial de </a:t>
            </a:r>
            <a:r>
              <a:rPr lang="pt-BR" sz="2000" b="1" u="sng" dirty="0">
                <a:solidFill>
                  <a:srgbClr val="17375E"/>
                </a:solidFill>
                <a:latin typeface="+mj-lt"/>
              </a:rPr>
              <a:t>f</a:t>
            </a:r>
            <a:r>
              <a:rPr lang="pt-BR" sz="2000" b="1" u="sng" dirty="0" smtClean="0">
                <a:solidFill>
                  <a:srgbClr val="17375E"/>
                </a:solidFill>
                <a:latin typeface="+mj-lt"/>
              </a:rPr>
              <a:t>iscalização ou recolhimento, deixem de observá-los ou continuem praticando conduta lesiva à concorrência. </a:t>
            </a:r>
            <a:endParaRPr lang="pt-BR" sz="2000" b="1" u="sng" dirty="0">
              <a:solidFill>
                <a:srgbClr val="17375E"/>
              </a:solidFill>
              <a:latin typeface="+mj-lt"/>
            </a:endParaRPr>
          </a:p>
        </p:txBody>
      </p:sp>
    </p:spTree>
    <p:extLst>
      <p:ext uri="{BB962C8B-B14F-4D97-AF65-F5344CB8AC3E}">
        <p14:creationId xmlns:p14="http://schemas.microsoft.com/office/powerpoint/2010/main" val="364661799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3"/>
          <p:cNvPicPr>
            <a:picLocks noChangeAspect="1" noChangeArrowheads="1"/>
          </p:cNvPicPr>
          <p:nvPr/>
        </p:nvPicPr>
        <p:blipFill>
          <a:blip r:embed="rId2" cstate="print"/>
          <a:srcRect/>
          <a:stretch>
            <a:fillRect/>
          </a:stretch>
        </p:blipFill>
        <p:spPr bwMode="auto">
          <a:xfrm>
            <a:off x="0" y="6669088"/>
            <a:ext cx="9144000" cy="188912"/>
          </a:xfrm>
          <a:prstGeom prst="rect">
            <a:avLst/>
          </a:prstGeom>
          <a:noFill/>
          <a:ln w="9525">
            <a:noFill/>
            <a:miter lim="800000"/>
            <a:headEnd/>
            <a:tailEnd/>
          </a:ln>
        </p:spPr>
      </p:pic>
      <p:sp>
        <p:nvSpPr>
          <p:cNvPr id="7" name="Título 1"/>
          <p:cNvSpPr txBox="1">
            <a:spLocks/>
          </p:cNvSpPr>
          <p:nvPr/>
        </p:nvSpPr>
        <p:spPr bwMode="auto">
          <a:xfrm>
            <a:off x="251520" y="476672"/>
            <a:ext cx="8229600" cy="523875"/>
          </a:xfrm>
          <a:prstGeom prst="rect">
            <a:avLst/>
          </a:prstGeom>
          <a:noFill/>
          <a:ln w="9525">
            <a:noFill/>
            <a:miter lim="800000"/>
            <a:headEnd/>
            <a:tailEnd/>
          </a:ln>
        </p:spPr>
        <p:txBody>
          <a:bodyPr anchor="ctr">
            <a:normAutofit/>
          </a:bodyPr>
          <a:lstStyle/>
          <a:p>
            <a:pPr>
              <a:defRPr/>
            </a:pPr>
            <a:r>
              <a:rPr lang="pt-BR" sz="2400" b="1" dirty="0" smtClean="0">
                <a:solidFill>
                  <a:schemeClr val="tx2">
                    <a:lumMod val="75000"/>
                  </a:schemeClr>
                </a:solidFill>
                <a:latin typeface="+mj-lt"/>
                <a:ea typeface="+mj-ea"/>
                <a:cs typeface="+mj-cs"/>
              </a:rPr>
              <a:t>7.6. O PLS 284 / 2017</a:t>
            </a:r>
          </a:p>
        </p:txBody>
      </p:sp>
      <p:sp>
        <p:nvSpPr>
          <p:cNvPr id="5" name="Espaço Reservado para Conteúdo 2"/>
          <p:cNvSpPr txBox="1">
            <a:spLocks/>
          </p:cNvSpPr>
          <p:nvPr/>
        </p:nvSpPr>
        <p:spPr bwMode="auto">
          <a:xfrm>
            <a:off x="107504" y="1063918"/>
            <a:ext cx="8648700" cy="6469538"/>
          </a:xfrm>
          <a:prstGeom prst="rect">
            <a:avLst/>
          </a:prstGeom>
          <a:noFill/>
          <a:ln w="9525">
            <a:noFill/>
            <a:miter lim="800000"/>
            <a:headEnd/>
            <a:tailEnd/>
          </a:ln>
        </p:spPr>
        <p:txBody>
          <a:bodyPr/>
          <a:lstStyle/>
          <a:p>
            <a:pPr algn="just">
              <a:lnSpc>
                <a:spcPts val="1800"/>
              </a:lnSpc>
            </a:pPr>
            <a:r>
              <a:rPr lang="pt-BR" i="1" dirty="0">
                <a:solidFill>
                  <a:schemeClr val="tx2">
                    <a:lumMod val="75000"/>
                  </a:schemeClr>
                </a:solidFill>
                <a:latin typeface="+mn-lt"/>
              </a:rPr>
              <a:t>Art. 4º </a:t>
            </a:r>
            <a:endParaRPr lang="pt-BR" i="1" dirty="0" smtClean="0">
              <a:solidFill>
                <a:schemeClr val="tx2">
                  <a:lumMod val="75000"/>
                </a:schemeClr>
              </a:solidFill>
              <a:latin typeface="+mn-lt"/>
            </a:endParaRPr>
          </a:p>
          <a:p>
            <a:pPr algn="just">
              <a:lnSpc>
                <a:spcPts val="1800"/>
              </a:lnSpc>
            </a:pPr>
            <a:r>
              <a:rPr lang="pt-BR" i="1" dirty="0">
                <a:solidFill>
                  <a:schemeClr val="tx2">
                    <a:lumMod val="75000"/>
                  </a:schemeClr>
                </a:solidFill>
                <a:latin typeface="+mn-lt"/>
              </a:rPr>
              <a:t>II – cancelada, quando se tratar de devedor contumaz, caracterizado na hipótese de inadimplência substancial, reiterada e injustificada de tributo, cumulada com qualquer uma das seguintes situações: a) evidências de que a pessoa jurídica tenha sido constituída para a prática de fraude fiscal estruturada, inclusive em proveito de terceiras empresas; b) evidências de que a pessoa jurídica esteja constituída por interpostas pessoas que não sejam os verdadeiros sócios ou acionistas, ou o titular, no caso de firma individual; c) evidências de que a pessoa jurídica participe de organização constituída com o propósito de não recolher tributos ou de burlar os mecanismos de cobrança de débitos fiscais; d) produção, comercialização ou estocagem de mercadoria roubada, furtada, falsificada, adulterada ou em desconformidade com os padrões estabelecidos pelo agente regulador e/ou órgão fiscalizador competente; e) utilização como insumo, comercialização ou estocagem de mercadoria objeto de contrabando ou </a:t>
            </a:r>
            <a:r>
              <a:rPr lang="pt-BR" i="1" dirty="0" smtClean="0">
                <a:solidFill>
                  <a:schemeClr val="tx2">
                    <a:lumMod val="75000"/>
                  </a:schemeClr>
                </a:solidFill>
                <a:latin typeface="+mn-lt"/>
              </a:rPr>
              <a:t>descaminho;</a:t>
            </a:r>
          </a:p>
          <a:p>
            <a:pPr algn="just">
              <a:lnSpc>
                <a:spcPts val="1800"/>
              </a:lnSpc>
            </a:pPr>
            <a:endParaRPr lang="pt-BR" i="1" dirty="0">
              <a:solidFill>
                <a:schemeClr val="tx2">
                  <a:lumMod val="75000"/>
                </a:schemeClr>
              </a:solidFill>
              <a:latin typeface="+mn-lt"/>
            </a:endParaRPr>
          </a:p>
          <a:p>
            <a:pPr algn="just">
              <a:lnSpc>
                <a:spcPts val="1800"/>
              </a:lnSpc>
            </a:pPr>
            <a:endParaRPr lang="pt-BR" i="1" dirty="0" smtClean="0">
              <a:solidFill>
                <a:schemeClr val="tx2">
                  <a:lumMod val="75000"/>
                </a:schemeClr>
              </a:solidFill>
              <a:latin typeface="+mn-lt"/>
            </a:endParaRPr>
          </a:p>
          <a:p>
            <a:pPr algn="just">
              <a:lnSpc>
                <a:spcPts val="1800"/>
              </a:lnSpc>
            </a:pPr>
            <a:endParaRPr lang="pt-BR" sz="1600" dirty="0">
              <a:solidFill>
                <a:srgbClr val="17375E"/>
              </a:solidFill>
              <a:latin typeface="+mj-lt"/>
            </a:endParaRPr>
          </a:p>
          <a:p>
            <a:pPr algn="just">
              <a:lnSpc>
                <a:spcPts val="1800"/>
              </a:lnSpc>
            </a:pPr>
            <a:endParaRPr lang="pt-BR" sz="1600" dirty="0">
              <a:solidFill>
                <a:srgbClr val="17375E"/>
              </a:solidFill>
              <a:latin typeface="+mj-lt"/>
            </a:endParaRPr>
          </a:p>
          <a:p>
            <a:pPr algn="just">
              <a:lnSpc>
                <a:spcPts val="1800"/>
              </a:lnSpc>
            </a:pPr>
            <a:r>
              <a:rPr lang="pt-BR" sz="2000" b="1" u="sng" dirty="0">
                <a:solidFill>
                  <a:srgbClr val="17375E"/>
                </a:solidFill>
                <a:latin typeface="+mn-lt"/>
              </a:rPr>
              <a:t>Normas destinadas e conferir a máxima eficácia ao art. 146-A da CF, mediante </a:t>
            </a:r>
            <a:r>
              <a:rPr lang="pt-BR" sz="2000" b="1" u="sng" dirty="0" smtClean="0">
                <a:solidFill>
                  <a:srgbClr val="17375E"/>
                </a:solidFill>
                <a:latin typeface="+mn-lt"/>
              </a:rPr>
              <a:t>interrupção das atividades (ilícitas) dos devedores contumazes, cuja definição deverá passar a ser observadas pelos entes tributantes em geral.</a:t>
            </a:r>
          </a:p>
        </p:txBody>
      </p:sp>
    </p:spTree>
    <p:extLst>
      <p:ext uri="{BB962C8B-B14F-4D97-AF65-F5344CB8AC3E}">
        <p14:creationId xmlns:p14="http://schemas.microsoft.com/office/powerpoint/2010/main" val="292840311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3"/>
          <p:cNvPicPr>
            <a:picLocks noChangeAspect="1" noChangeArrowheads="1"/>
          </p:cNvPicPr>
          <p:nvPr/>
        </p:nvPicPr>
        <p:blipFill>
          <a:blip r:embed="rId2" cstate="print"/>
          <a:srcRect/>
          <a:stretch>
            <a:fillRect/>
          </a:stretch>
        </p:blipFill>
        <p:spPr bwMode="auto">
          <a:xfrm>
            <a:off x="0" y="6669088"/>
            <a:ext cx="9144000" cy="188912"/>
          </a:xfrm>
          <a:prstGeom prst="rect">
            <a:avLst/>
          </a:prstGeom>
          <a:noFill/>
          <a:ln w="9525">
            <a:noFill/>
            <a:miter lim="800000"/>
            <a:headEnd/>
            <a:tailEnd/>
          </a:ln>
        </p:spPr>
      </p:pic>
      <p:sp>
        <p:nvSpPr>
          <p:cNvPr id="7" name="Título 1"/>
          <p:cNvSpPr txBox="1">
            <a:spLocks/>
          </p:cNvSpPr>
          <p:nvPr/>
        </p:nvSpPr>
        <p:spPr bwMode="auto">
          <a:xfrm>
            <a:off x="251520" y="476672"/>
            <a:ext cx="8229600" cy="523875"/>
          </a:xfrm>
          <a:prstGeom prst="rect">
            <a:avLst/>
          </a:prstGeom>
          <a:noFill/>
          <a:ln w="9525">
            <a:noFill/>
            <a:miter lim="800000"/>
            <a:headEnd/>
            <a:tailEnd/>
          </a:ln>
        </p:spPr>
        <p:txBody>
          <a:bodyPr anchor="ctr">
            <a:normAutofit/>
          </a:bodyPr>
          <a:lstStyle/>
          <a:p>
            <a:pPr>
              <a:defRPr/>
            </a:pPr>
            <a:r>
              <a:rPr lang="pt-BR" sz="2400" b="1" dirty="0" smtClean="0">
                <a:solidFill>
                  <a:schemeClr val="tx2">
                    <a:lumMod val="75000"/>
                  </a:schemeClr>
                </a:solidFill>
                <a:latin typeface="+mj-lt"/>
                <a:ea typeface="+mj-ea"/>
                <a:cs typeface="+mj-cs"/>
              </a:rPr>
              <a:t>7.7. O PLS 284 / 2017</a:t>
            </a:r>
          </a:p>
        </p:txBody>
      </p:sp>
      <p:sp>
        <p:nvSpPr>
          <p:cNvPr id="5" name="Espaço Reservado para Conteúdo 2"/>
          <p:cNvSpPr txBox="1">
            <a:spLocks/>
          </p:cNvSpPr>
          <p:nvPr/>
        </p:nvSpPr>
        <p:spPr bwMode="auto">
          <a:xfrm>
            <a:off x="107504" y="1207934"/>
            <a:ext cx="8648700" cy="6469538"/>
          </a:xfrm>
          <a:prstGeom prst="rect">
            <a:avLst/>
          </a:prstGeom>
          <a:noFill/>
          <a:ln w="9525">
            <a:noFill/>
            <a:miter lim="800000"/>
            <a:headEnd/>
            <a:tailEnd/>
          </a:ln>
        </p:spPr>
        <p:txBody>
          <a:bodyPr/>
          <a:lstStyle/>
          <a:p>
            <a:pPr algn="just">
              <a:lnSpc>
                <a:spcPts val="1800"/>
              </a:lnSpc>
            </a:pPr>
            <a:r>
              <a:rPr lang="pt-BR" i="1" dirty="0" smtClean="0">
                <a:solidFill>
                  <a:schemeClr val="tx2">
                    <a:lumMod val="75000"/>
                  </a:schemeClr>
                </a:solidFill>
                <a:latin typeface="+mn-lt"/>
              </a:rPr>
              <a:t>Art</a:t>
            </a:r>
            <a:r>
              <a:rPr lang="pt-BR" i="1" dirty="0">
                <a:solidFill>
                  <a:schemeClr val="tx2">
                    <a:lumMod val="75000"/>
                  </a:schemeClr>
                </a:solidFill>
                <a:latin typeface="+mn-lt"/>
              </a:rPr>
              <a:t>. 5º Ficam mantidos os critérios especiais de tributação instituídos pela União anteriormente à vigência desta Lei Complementar, com o objetivo de prevenir desequilíbrios da concorrência, observado o disposto no art. 3º, no que couber</a:t>
            </a:r>
            <a:r>
              <a:rPr lang="pt-BR" i="1" dirty="0" smtClean="0">
                <a:solidFill>
                  <a:schemeClr val="tx2">
                    <a:lumMod val="75000"/>
                  </a:schemeClr>
                </a:solidFill>
                <a:latin typeface="+mn-lt"/>
              </a:rPr>
              <a:t>.</a:t>
            </a:r>
          </a:p>
          <a:p>
            <a:pPr algn="just">
              <a:lnSpc>
                <a:spcPts val="1800"/>
              </a:lnSpc>
            </a:pPr>
            <a:endParaRPr lang="pt-BR" i="1" dirty="0">
              <a:solidFill>
                <a:schemeClr val="tx2">
                  <a:lumMod val="75000"/>
                </a:schemeClr>
              </a:solidFill>
              <a:latin typeface="+mn-lt"/>
            </a:endParaRPr>
          </a:p>
          <a:p>
            <a:pPr algn="just">
              <a:lnSpc>
                <a:spcPts val="1800"/>
              </a:lnSpc>
            </a:pPr>
            <a:endParaRPr lang="pt-BR" i="1" dirty="0" smtClean="0">
              <a:solidFill>
                <a:schemeClr val="tx2">
                  <a:lumMod val="75000"/>
                </a:schemeClr>
              </a:solidFill>
              <a:latin typeface="+mn-lt"/>
            </a:endParaRPr>
          </a:p>
          <a:p>
            <a:pPr algn="just">
              <a:lnSpc>
                <a:spcPts val="1800"/>
              </a:lnSpc>
            </a:pPr>
            <a:endParaRPr lang="pt-BR" i="1" dirty="0">
              <a:solidFill>
                <a:schemeClr val="tx2">
                  <a:lumMod val="75000"/>
                </a:schemeClr>
              </a:solidFill>
              <a:latin typeface="+mn-lt"/>
            </a:endParaRPr>
          </a:p>
          <a:p>
            <a:pPr algn="just">
              <a:lnSpc>
                <a:spcPts val="1800"/>
              </a:lnSpc>
            </a:pPr>
            <a:endParaRPr lang="pt-BR" dirty="0" smtClean="0">
              <a:solidFill>
                <a:schemeClr val="tx2">
                  <a:lumMod val="75000"/>
                </a:schemeClr>
              </a:solidFill>
              <a:latin typeface="+mn-lt"/>
            </a:endParaRPr>
          </a:p>
          <a:p>
            <a:pPr algn="just">
              <a:lnSpc>
                <a:spcPts val="1800"/>
              </a:lnSpc>
            </a:pPr>
            <a:endParaRPr lang="pt-BR" dirty="0">
              <a:solidFill>
                <a:schemeClr val="tx2">
                  <a:lumMod val="75000"/>
                </a:schemeClr>
              </a:solidFill>
              <a:latin typeface="+mn-lt"/>
            </a:endParaRPr>
          </a:p>
          <a:p>
            <a:pPr algn="just">
              <a:lnSpc>
                <a:spcPts val="1800"/>
              </a:lnSpc>
            </a:pPr>
            <a:endParaRPr lang="pt-BR" dirty="0" smtClean="0">
              <a:solidFill>
                <a:schemeClr val="tx2">
                  <a:lumMod val="75000"/>
                </a:schemeClr>
              </a:solidFill>
              <a:latin typeface="+mn-lt"/>
            </a:endParaRPr>
          </a:p>
          <a:p>
            <a:pPr algn="just">
              <a:lnSpc>
                <a:spcPts val="1800"/>
              </a:lnSpc>
            </a:pPr>
            <a:endParaRPr lang="pt-BR" dirty="0">
              <a:solidFill>
                <a:schemeClr val="tx2">
                  <a:lumMod val="75000"/>
                </a:schemeClr>
              </a:solidFill>
              <a:latin typeface="+mn-lt"/>
            </a:endParaRPr>
          </a:p>
          <a:p>
            <a:pPr algn="just">
              <a:lnSpc>
                <a:spcPts val="1800"/>
              </a:lnSpc>
            </a:pPr>
            <a:endParaRPr lang="pt-BR" dirty="0" smtClean="0">
              <a:solidFill>
                <a:schemeClr val="tx2">
                  <a:lumMod val="75000"/>
                </a:schemeClr>
              </a:solidFill>
              <a:latin typeface="+mn-lt"/>
            </a:endParaRPr>
          </a:p>
          <a:p>
            <a:pPr algn="just">
              <a:lnSpc>
                <a:spcPts val="1800"/>
              </a:lnSpc>
            </a:pPr>
            <a:endParaRPr lang="pt-BR" dirty="0">
              <a:solidFill>
                <a:schemeClr val="tx2">
                  <a:lumMod val="75000"/>
                </a:schemeClr>
              </a:solidFill>
              <a:latin typeface="+mn-lt"/>
            </a:endParaRPr>
          </a:p>
          <a:p>
            <a:pPr algn="just">
              <a:lnSpc>
                <a:spcPts val="1800"/>
              </a:lnSpc>
            </a:pPr>
            <a:endParaRPr lang="pt-BR" dirty="0" smtClean="0">
              <a:solidFill>
                <a:schemeClr val="tx2">
                  <a:lumMod val="75000"/>
                </a:schemeClr>
              </a:solidFill>
              <a:latin typeface="+mn-lt"/>
            </a:endParaRPr>
          </a:p>
          <a:p>
            <a:pPr algn="just">
              <a:lnSpc>
                <a:spcPts val="1800"/>
              </a:lnSpc>
            </a:pPr>
            <a:endParaRPr lang="pt-BR" dirty="0">
              <a:solidFill>
                <a:schemeClr val="tx2">
                  <a:lumMod val="75000"/>
                </a:schemeClr>
              </a:solidFill>
              <a:latin typeface="+mn-lt"/>
            </a:endParaRPr>
          </a:p>
          <a:p>
            <a:pPr algn="just">
              <a:lnSpc>
                <a:spcPts val="1800"/>
              </a:lnSpc>
            </a:pPr>
            <a:endParaRPr lang="pt-BR" dirty="0">
              <a:solidFill>
                <a:schemeClr val="tx2">
                  <a:lumMod val="75000"/>
                </a:schemeClr>
              </a:solidFill>
              <a:latin typeface="+mn-lt"/>
            </a:endParaRPr>
          </a:p>
          <a:p>
            <a:pPr algn="just">
              <a:lnSpc>
                <a:spcPts val="1800"/>
              </a:lnSpc>
            </a:pPr>
            <a:r>
              <a:rPr lang="pt-BR" sz="2000" b="1" u="sng" dirty="0" smtClean="0">
                <a:solidFill>
                  <a:schemeClr val="tx2">
                    <a:lumMod val="75000"/>
                  </a:schemeClr>
                </a:solidFill>
                <a:latin typeface="+mn-lt"/>
              </a:rPr>
              <a:t>O dispositivo recepciona as normas editadas pela União com a finalidade de prevenir desequilíbrios concorrenciais tributários, de forma condizente com a parte final do art. 146-A. A partir da lei complementar, a União </a:t>
            </a:r>
            <a:r>
              <a:rPr lang="pt-BR" sz="2000" b="1" u="sng" dirty="0" smtClean="0">
                <a:solidFill>
                  <a:schemeClr val="tx2">
                    <a:lumMod val="75000"/>
                  </a:schemeClr>
                </a:solidFill>
                <a:latin typeface="+mn-lt"/>
              </a:rPr>
              <a:t>deverá adaptar-se </a:t>
            </a:r>
            <a:r>
              <a:rPr lang="pt-BR" sz="2000" b="1" u="sng" dirty="0" smtClean="0">
                <a:solidFill>
                  <a:schemeClr val="tx2">
                    <a:lumMod val="75000"/>
                  </a:schemeClr>
                </a:solidFill>
                <a:latin typeface="+mn-lt"/>
              </a:rPr>
              <a:t>às normas gerais nela previstas, sem prejuízo da competência suplementar para disciplinar a matéria, por analogia ao disposto no art. 24, §§ 2º a 4º, da CF.</a:t>
            </a:r>
            <a:endParaRPr lang="pt-BR" sz="2000" b="1" u="sng" dirty="0">
              <a:solidFill>
                <a:schemeClr val="tx2">
                  <a:lumMod val="75000"/>
                </a:schemeClr>
              </a:solidFill>
              <a:latin typeface="+mn-lt"/>
            </a:endParaRPr>
          </a:p>
        </p:txBody>
      </p:sp>
    </p:spTree>
    <p:extLst>
      <p:ext uri="{BB962C8B-B14F-4D97-AF65-F5344CB8AC3E}">
        <p14:creationId xmlns:p14="http://schemas.microsoft.com/office/powerpoint/2010/main" val="261867630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3"/>
          <p:cNvPicPr>
            <a:picLocks noChangeAspect="1" noChangeArrowheads="1"/>
          </p:cNvPicPr>
          <p:nvPr/>
        </p:nvPicPr>
        <p:blipFill>
          <a:blip r:embed="rId2" cstate="print"/>
          <a:srcRect/>
          <a:stretch>
            <a:fillRect/>
          </a:stretch>
        </p:blipFill>
        <p:spPr bwMode="auto">
          <a:xfrm>
            <a:off x="0" y="6669088"/>
            <a:ext cx="9144000" cy="188912"/>
          </a:xfrm>
          <a:prstGeom prst="rect">
            <a:avLst/>
          </a:prstGeom>
          <a:noFill/>
          <a:ln w="9525">
            <a:noFill/>
            <a:miter lim="800000"/>
            <a:headEnd/>
            <a:tailEnd/>
          </a:ln>
        </p:spPr>
      </p:pic>
      <p:sp>
        <p:nvSpPr>
          <p:cNvPr id="7" name="Título 1"/>
          <p:cNvSpPr txBox="1">
            <a:spLocks/>
          </p:cNvSpPr>
          <p:nvPr/>
        </p:nvSpPr>
        <p:spPr bwMode="auto">
          <a:xfrm>
            <a:off x="251520" y="476672"/>
            <a:ext cx="8229600" cy="523875"/>
          </a:xfrm>
          <a:prstGeom prst="rect">
            <a:avLst/>
          </a:prstGeom>
          <a:noFill/>
          <a:ln w="9525">
            <a:noFill/>
            <a:miter lim="800000"/>
            <a:headEnd/>
            <a:tailEnd/>
          </a:ln>
        </p:spPr>
        <p:txBody>
          <a:bodyPr anchor="ctr">
            <a:normAutofit/>
          </a:bodyPr>
          <a:lstStyle/>
          <a:p>
            <a:pPr>
              <a:defRPr/>
            </a:pPr>
            <a:r>
              <a:rPr lang="pt-BR" sz="2400" b="1" dirty="0" smtClean="0">
                <a:solidFill>
                  <a:srgbClr val="1F497D">
                    <a:lumMod val="75000"/>
                  </a:srgbClr>
                </a:solidFill>
                <a:latin typeface="Calibri"/>
              </a:rPr>
              <a:t>8. Conclusão</a:t>
            </a:r>
          </a:p>
        </p:txBody>
      </p:sp>
      <p:sp>
        <p:nvSpPr>
          <p:cNvPr id="5" name="Espaço Reservado para Conteúdo 2"/>
          <p:cNvSpPr txBox="1">
            <a:spLocks/>
          </p:cNvSpPr>
          <p:nvPr/>
        </p:nvSpPr>
        <p:spPr bwMode="auto">
          <a:xfrm>
            <a:off x="107504" y="991910"/>
            <a:ext cx="8648700" cy="6469538"/>
          </a:xfrm>
          <a:prstGeom prst="rect">
            <a:avLst/>
          </a:prstGeom>
          <a:noFill/>
          <a:ln w="9525">
            <a:noFill/>
            <a:miter lim="800000"/>
            <a:headEnd/>
            <a:tailEnd/>
          </a:ln>
        </p:spPr>
        <p:txBody>
          <a:bodyPr/>
          <a:lstStyle/>
          <a:p>
            <a:pPr algn="just">
              <a:lnSpc>
                <a:spcPts val="1900"/>
              </a:lnSpc>
            </a:pPr>
            <a:r>
              <a:rPr lang="pt-BR" sz="1900" dirty="0" smtClean="0">
                <a:solidFill>
                  <a:srgbClr val="17375E"/>
                </a:solidFill>
                <a:latin typeface="+mn-lt"/>
              </a:rPr>
              <a:t>Há de distinguir-se o devedor eventual do reiterado e do contumaz. O primeiro não paga tributos por falta de meios; o segundo repetidamente não o faz, mas sem má-fé; o terceiro desenvolve atividade com o objetivo de não pagar tributos. </a:t>
            </a:r>
          </a:p>
          <a:p>
            <a:pPr algn="just">
              <a:lnSpc>
                <a:spcPts val="1900"/>
              </a:lnSpc>
            </a:pPr>
            <a:r>
              <a:rPr lang="pt-BR" sz="1900" dirty="0" smtClean="0">
                <a:solidFill>
                  <a:srgbClr val="17375E"/>
                </a:solidFill>
                <a:latin typeface="+mn-lt"/>
              </a:rPr>
              <a:t>   </a:t>
            </a:r>
            <a:endParaRPr lang="pt-BR" sz="1900" dirty="0">
              <a:solidFill>
                <a:srgbClr val="17375E"/>
              </a:solidFill>
              <a:latin typeface="+mn-lt"/>
            </a:endParaRPr>
          </a:p>
          <a:p>
            <a:pPr algn="just">
              <a:lnSpc>
                <a:spcPts val="1900"/>
              </a:lnSpc>
            </a:pPr>
            <a:r>
              <a:rPr lang="pt-BR" sz="1900" dirty="0" smtClean="0">
                <a:solidFill>
                  <a:srgbClr val="17375E"/>
                </a:solidFill>
                <a:latin typeface="+mn-lt"/>
              </a:rPr>
              <a:t>O </a:t>
            </a:r>
            <a:r>
              <a:rPr lang="pt-BR" sz="1900" dirty="0">
                <a:solidFill>
                  <a:srgbClr val="17375E"/>
                </a:solidFill>
                <a:latin typeface="+mn-lt"/>
              </a:rPr>
              <a:t>não pagamento de </a:t>
            </a:r>
            <a:r>
              <a:rPr lang="pt-BR" sz="1900" dirty="0" smtClean="0">
                <a:solidFill>
                  <a:srgbClr val="17375E"/>
                </a:solidFill>
                <a:latin typeface="+mn-lt"/>
              </a:rPr>
              <a:t>tributos, seja reiterado, seja sistemático, tem </a:t>
            </a:r>
            <a:r>
              <a:rPr lang="pt-BR" sz="1900" dirty="0">
                <a:solidFill>
                  <a:srgbClr val="17375E"/>
                </a:solidFill>
                <a:latin typeface="+mn-lt"/>
              </a:rPr>
              <a:t>abalado a concorrência, </a:t>
            </a:r>
            <a:r>
              <a:rPr lang="pt-BR" sz="1900" dirty="0" smtClean="0">
                <a:solidFill>
                  <a:srgbClr val="17375E"/>
                </a:solidFill>
                <a:latin typeface="+mn-lt"/>
              </a:rPr>
              <a:t>prejudicando </a:t>
            </a:r>
            <a:r>
              <a:rPr lang="pt-BR" sz="1900" dirty="0">
                <a:solidFill>
                  <a:srgbClr val="17375E"/>
                </a:solidFill>
                <a:latin typeface="+mn-lt"/>
              </a:rPr>
              <a:t>o mercado e a arrecadação. </a:t>
            </a:r>
            <a:endParaRPr lang="pt-BR" sz="1900" dirty="0" smtClean="0">
              <a:solidFill>
                <a:srgbClr val="17375E"/>
              </a:solidFill>
              <a:latin typeface="+mn-lt"/>
            </a:endParaRPr>
          </a:p>
          <a:p>
            <a:pPr algn="just">
              <a:lnSpc>
                <a:spcPts val="1900"/>
              </a:lnSpc>
            </a:pPr>
            <a:endParaRPr lang="pt-BR" sz="1900" dirty="0">
              <a:solidFill>
                <a:srgbClr val="17375E"/>
              </a:solidFill>
              <a:latin typeface="+mn-lt"/>
            </a:endParaRPr>
          </a:p>
          <a:p>
            <a:pPr algn="just">
              <a:lnSpc>
                <a:spcPts val="1900"/>
              </a:lnSpc>
            </a:pPr>
            <a:r>
              <a:rPr lang="pt-BR" sz="1900" dirty="0" smtClean="0">
                <a:solidFill>
                  <a:srgbClr val="17375E"/>
                </a:solidFill>
                <a:latin typeface="+mn-lt"/>
              </a:rPr>
              <a:t>O PLS-C 284/2017 equilibra os interesses fiscais e particulares, na medida em que distingue os diferentes tipos de devedores e permite que os entes tributantes criem obrigações diferenciadas para assegurar o correto recolhimento de tributos, prevendo requisitos, condições e limites a serem observados, de sorte a proteger os contribuintes contra medidas meramente arrecadatórias, na esteira da orientação firmada pelo Supremo Tribunal Federal. </a:t>
            </a:r>
          </a:p>
          <a:p>
            <a:pPr algn="just">
              <a:lnSpc>
                <a:spcPts val="1900"/>
              </a:lnSpc>
            </a:pPr>
            <a:endParaRPr lang="pt-BR" sz="1900" dirty="0">
              <a:solidFill>
                <a:srgbClr val="17375E"/>
              </a:solidFill>
              <a:latin typeface="+mn-lt"/>
            </a:endParaRPr>
          </a:p>
          <a:p>
            <a:pPr algn="just">
              <a:lnSpc>
                <a:spcPts val="1900"/>
              </a:lnSpc>
            </a:pPr>
            <a:r>
              <a:rPr lang="pt-BR" sz="1900" dirty="0" smtClean="0">
                <a:solidFill>
                  <a:srgbClr val="17375E"/>
                </a:solidFill>
                <a:latin typeface="+mn-lt"/>
              </a:rPr>
              <a:t>A aprovação do projeto pelo Congresso Nacional possibilitará a aplicação uniforme do art</a:t>
            </a:r>
            <a:r>
              <a:rPr lang="pt-BR" sz="1900" dirty="0">
                <a:solidFill>
                  <a:srgbClr val="17375E"/>
                </a:solidFill>
                <a:latin typeface="+mn-lt"/>
              </a:rPr>
              <a:t>. </a:t>
            </a:r>
            <a:r>
              <a:rPr lang="pt-BR" sz="1900" dirty="0" smtClean="0">
                <a:solidFill>
                  <a:srgbClr val="17375E"/>
                </a:solidFill>
                <a:latin typeface="+mn-lt"/>
              </a:rPr>
              <a:t>146-A da CF no território nacional, municiando Estados, Distrito Federal e Municípios de instrumentos eficazes para combater, em especial, organizações que fazem do não recolhimento do tributo seu principal diferencial de mercado, lesando o Erário, a concorrência e a população em geral.</a:t>
            </a:r>
          </a:p>
          <a:p>
            <a:pPr algn="just">
              <a:lnSpc>
                <a:spcPts val="1900"/>
              </a:lnSpc>
            </a:pPr>
            <a:endParaRPr lang="pt-BR" sz="1900" dirty="0" smtClean="0">
              <a:solidFill>
                <a:srgbClr val="17375E"/>
              </a:solidFill>
              <a:latin typeface="+mn-lt"/>
            </a:endParaRPr>
          </a:p>
          <a:p>
            <a:pPr algn="just">
              <a:lnSpc>
                <a:spcPts val="1900"/>
              </a:lnSpc>
            </a:pPr>
            <a:r>
              <a:rPr lang="pt-BR" sz="1900" dirty="0" smtClean="0">
                <a:solidFill>
                  <a:srgbClr val="17375E"/>
                </a:solidFill>
                <a:latin typeface="+mn-lt"/>
              </a:rPr>
              <a:t>A União também deve submeter-se às normas gerais de lei complementar, sobretudo no que concerne às normas protetivas dos direitos dos contribuintes, sem prejuízo da competência suplementar para dispor sobre situações não reguladas. </a:t>
            </a:r>
            <a:endParaRPr lang="pt-PT" sz="1900" dirty="0">
              <a:solidFill>
                <a:srgbClr val="17375E"/>
              </a:solidFill>
              <a:latin typeface="+mn-lt"/>
            </a:endParaRPr>
          </a:p>
        </p:txBody>
      </p:sp>
    </p:spTree>
    <p:extLst>
      <p:ext uri="{BB962C8B-B14F-4D97-AF65-F5344CB8AC3E}">
        <p14:creationId xmlns:p14="http://schemas.microsoft.com/office/powerpoint/2010/main" val="5527809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3"/>
          <p:cNvPicPr>
            <a:picLocks noChangeAspect="1" noChangeArrowheads="1"/>
          </p:cNvPicPr>
          <p:nvPr/>
        </p:nvPicPr>
        <p:blipFill>
          <a:blip r:embed="rId2" cstate="print"/>
          <a:srcRect/>
          <a:stretch>
            <a:fillRect/>
          </a:stretch>
        </p:blipFill>
        <p:spPr bwMode="auto">
          <a:xfrm>
            <a:off x="0" y="6669088"/>
            <a:ext cx="9144000" cy="188912"/>
          </a:xfrm>
          <a:prstGeom prst="rect">
            <a:avLst/>
          </a:prstGeom>
          <a:noFill/>
          <a:ln w="9525">
            <a:noFill/>
            <a:miter lim="800000"/>
            <a:headEnd/>
            <a:tailEnd/>
          </a:ln>
        </p:spPr>
      </p:pic>
      <p:sp>
        <p:nvSpPr>
          <p:cNvPr id="7" name="Título 1"/>
          <p:cNvSpPr txBox="1">
            <a:spLocks/>
          </p:cNvSpPr>
          <p:nvPr/>
        </p:nvSpPr>
        <p:spPr bwMode="auto">
          <a:xfrm>
            <a:off x="251520" y="476672"/>
            <a:ext cx="8229600" cy="523875"/>
          </a:xfrm>
          <a:prstGeom prst="rect">
            <a:avLst/>
          </a:prstGeom>
          <a:noFill/>
          <a:ln w="9525">
            <a:noFill/>
            <a:miter lim="800000"/>
            <a:headEnd/>
            <a:tailEnd/>
          </a:ln>
        </p:spPr>
        <p:txBody>
          <a:bodyPr anchor="ctr">
            <a:normAutofit fontScale="92500"/>
          </a:bodyPr>
          <a:lstStyle/>
          <a:p>
            <a:pPr>
              <a:defRPr/>
            </a:pPr>
            <a:r>
              <a:rPr lang="pt-BR" sz="2400" b="1" dirty="0" smtClean="0">
                <a:solidFill>
                  <a:schemeClr val="tx2">
                    <a:lumMod val="75000"/>
                  </a:schemeClr>
                </a:solidFill>
                <a:latin typeface="+mj-lt"/>
                <a:ea typeface="+mj-ea"/>
                <a:cs typeface="+mj-cs"/>
              </a:rPr>
              <a:t>2. Carga tributária e estimativa de inadimplência de alguns produtos</a:t>
            </a:r>
          </a:p>
        </p:txBody>
      </p:sp>
      <p:graphicFrame>
        <p:nvGraphicFramePr>
          <p:cNvPr id="2" name="Tabela 1"/>
          <p:cNvGraphicFramePr>
            <a:graphicFrameLocks noGrp="1"/>
          </p:cNvGraphicFramePr>
          <p:nvPr>
            <p:extLst>
              <p:ext uri="{D42A27DB-BD31-4B8C-83A1-F6EECF244321}">
                <p14:modId xmlns:p14="http://schemas.microsoft.com/office/powerpoint/2010/main" val="264775754"/>
              </p:ext>
            </p:extLst>
          </p:nvPr>
        </p:nvGraphicFramePr>
        <p:xfrm>
          <a:off x="395535" y="1397000"/>
          <a:ext cx="8352930" cy="4211320"/>
        </p:xfrm>
        <a:graphic>
          <a:graphicData uri="http://schemas.openxmlformats.org/drawingml/2006/table">
            <a:tbl>
              <a:tblPr firstRow="1" bandRow="1">
                <a:tableStyleId>{5C22544A-7EE6-4342-B048-85BDC9FD1C3A}</a:tableStyleId>
              </a:tblPr>
              <a:tblGrid>
                <a:gridCol w="2160241"/>
                <a:gridCol w="3408379"/>
                <a:gridCol w="2784310"/>
              </a:tblGrid>
              <a:tr h="370840">
                <a:tc>
                  <a:txBody>
                    <a:bodyPr/>
                    <a:lstStyle/>
                    <a:p>
                      <a:r>
                        <a:rPr lang="pt-BR" dirty="0" smtClean="0"/>
                        <a:t>Produto</a:t>
                      </a:r>
                      <a:endParaRPr lang="pt-B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75000"/>
                      </a:schemeClr>
                    </a:solidFill>
                  </a:tcPr>
                </a:tc>
                <a:tc>
                  <a:txBody>
                    <a:bodyPr/>
                    <a:lstStyle/>
                    <a:p>
                      <a:r>
                        <a:rPr lang="pt-BR" dirty="0" smtClean="0"/>
                        <a:t>Carga</a:t>
                      </a:r>
                      <a:endParaRPr lang="pt-B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75000"/>
                      </a:schemeClr>
                    </a:solidFill>
                  </a:tcPr>
                </a:tc>
                <a:tc>
                  <a:txBody>
                    <a:bodyPr/>
                    <a:lstStyle/>
                    <a:p>
                      <a:r>
                        <a:rPr lang="pt-BR" dirty="0" smtClean="0"/>
                        <a:t>Inadimplência</a:t>
                      </a:r>
                      <a:endParaRPr lang="pt-B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75000"/>
                      </a:schemeClr>
                    </a:solidFill>
                  </a:tcPr>
                </a:tc>
              </a:tr>
              <a:tr h="370840">
                <a:tc>
                  <a:txBody>
                    <a:bodyPr/>
                    <a:lstStyle/>
                    <a:p>
                      <a:r>
                        <a:rPr lang="pt-BR" b="1" dirty="0" smtClean="0">
                          <a:solidFill>
                            <a:schemeClr val="tx2">
                              <a:lumMod val="75000"/>
                            </a:schemeClr>
                          </a:solidFill>
                        </a:rPr>
                        <a:t>Cigarro</a:t>
                      </a:r>
                    </a:p>
                    <a:p>
                      <a:endParaRPr lang="pt-BR" dirty="0">
                        <a:solidFill>
                          <a:schemeClr val="tx2">
                            <a:lumMod val="75000"/>
                          </a:schemeClr>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pt-BR" dirty="0" smtClean="0">
                          <a:solidFill>
                            <a:schemeClr val="tx2">
                              <a:lumMod val="75000"/>
                            </a:schemeClr>
                          </a:solidFill>
                        </a:rPr>
                        <a:t>80,42% (Fonte: IBPT)</a:t>
                      </a:r>
                      <a:endParaRPr lang="pt-BR" dirty="0">
                        <a:solidFill>
                          <a:schemeClr val="tx2">
                            <a:lumMod val="75000"/>
                          </a:schemeClr>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pt-BR" dirty="0" smtClean="0">
                          <a:solidFill>
                            <a:schemeClr val="tx2">
                              <a:lumMod val="75000"/>
                            </a:schemeClr>
                          </a:solidFill>
                        </a:rPr>
                        <a:t>Empresas de</a:t>
                      </a:r>
                      <a:r>
                        <a:rPr lang="pt-BR" baseline="0" dirty="0" smtClean="0">
                          <a:solidFill>
                            <a:schemeClr val="tx2">
                              <a:lumMod val="75000"/>
                            </a:schemeClr>
                          </a:solidFill>
                        </a:rPr>
                        <a:t> tabaco possuem débitos inscritos na dívida ativa da União de R$ 32 bi (Fonte: PGFN)</a:t>
                      </a:r>
                    </a:p>
                    <a:p>
                      <a:endParaRPr lang="pt-BR" dirty="0">
                        <a:solidFill>
                          <a:schemeClr val="tx2">
                            <a:lumMod val="75000"/>
                          </a:schemeClr>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r>
                        <a:rPr lang="pt-BR" b="1" dirty="0" smtClean="0">
                          <a:solidFill>
                            <a:schemeClr val="tx2">
                              <a:lumMod val="75000"/>
                            </a:schemeClr>
                          </a:solidFill>
                        </a:rPr>
                        <a:t>Gasolina</a:t>
                      </a:r>
                    </a:p>
                    <a:p>
                      <a:endParaRPr lang="pt-BR" dirty="0">
                        <a:solidFill>
                          <a:schemeClr val="tx2">
                            <a:lumMod val="75000"/>
                          </a:schemeClr>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pt-BR" dirty="0" smtClean="0">
                          <a:solidFill>
                            <a:schemeClr val="tx2">
                              <a:lumMod val="75000"/>
                            </a:schemeClr>
                          </a:solidFill>
                        </a:rPr>
                        <a:t>56,09% (Fonte: IBPT)</a:t>
                      </a:r>
                      <a:endParaRPr lang="pt-BR" dirty="0">
                        <a:solidFill>
                          <a:schemeClr val="tx2">
                            <a:lumMod val="75000"/>
                          </a:schemeClr>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pt-BR" dirty="0" smtClean="0">
                          <a:solidFill>
                            <a:schemeClr val="tx2">
                              <a:lumMod val="75000"/>
                            </a:schemeClr>
                          </a:solidFill>
                        </a:rPr>
                        <a:t>Setor de combustíveis deixa de pagar R$ 4.8 bi/ano (Fonte: FGV)</a:t>
                      </a:r>
                    </a:p>
                    <a:p>
                      <a:endParaRPr lang="pt-BR" dirty="0">
                        <a:solidFill>
                          <a:schemeClr val="tx2">
                            <a:lumMod val="75000"/>
                          </a:schemeClr>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r>
                        <a:rPr lang="pt-BR" b="1" dirty="0" smtClean="0">
                          <a:solidFill>
                            <a:schemeClr val="tx2">
                              <a:lumMod val="75000"/>
                            </a:schemeClr>
                          </a:solidFill>
                        </a:rPr>
                        <a:t>Cerveja e refrigerante</a:t>
                      </a:r>
                      <a:endParaRPr lang="pt-BR" b="1" dirty="0">
                        <a:solidFill>
                          <a:schemeClr val="tx2">
                            <a:lumMod val="75000"/>
                          </a:schemeClr>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pt-BR" dirty="0" smtClean="0">
                          <a:solidFill>
                            <a:schemeClr val="tx2">
                              <a:lumMod val="75000"/>
                            </a:schemeClr>
                          </a:solidFill>
                        </a:rPr>
                        <a:t>55,60% - cerveja</a:t>
                      </a:r>
                      <a:r>
                        <a:rPr lang="pt-BR" baseline="0" dirty="0" smtClean="0">
                          <a:solidFill>
                            <a:schemeClr val="tx2">
                              <a:lumMod val="75000"/>
                            </a:schemeClr>
                          </a:solidFill>
                        </a:rPr>
                        <a:t> (Fonte: IBPT)</a:t>
                      </a:r>
                    </a:p>
                    <a:p>
                      <a:r>
                        <a:rPr lang="pt-BR" baseline="0" dirty="0" smtClean="0">
                          <a:solidFill>
                            <a:schemeClr val="tx2">
                              <a:lumMod val="75000"/>
                            </a:schemeClr>
                          </a:solidFill>
                        </a:rPr>
                        <a:t>46,47% - refrigerante (Fonte: IPBT)</a:t>
                      </a:r>
                      <a:endParaRPr lang="pt-BR" dirty="0">
                        <a:solidFill>
                          <a:schemeClr val="tx2">
                            <a:lumMod val="75000"/>
                          </a:schemeClr>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pt-BR" dirty="0" smtClean="0">
                          <a:solidFill>
                            <a:schemeClr val="tx2">
                              <a:lumMod val="75000"/>
                            </a:schemeClr>
                          </a:solidFill>
                        </a:rPr>
                        <a:t>Fabricantes</a:t>
                      </a:r>
                      <a:r>
                        <a:rPr lang="pt-BR" baseline="0" dirty="0" smtClean="0">
                          <a:solidFill>
                            <a:schemeClr val="tx2">
                              <a:lumMod val="75000"/>
                            </a:schemeClr>
                          </a:solidFill>
                        </a:rPr>
                        <a:t> de refrigerantes têm dívidas de R$ 4 bi no Estado de SP (Fonte: PGE/SP)</a:t>
                      </a:r>
                      <a:endParaRPr lang="pt-BR" dirty="0">
                        <a:solidFill>
                          <a:schemeClr val="tx2">
                            <a:lumMod val="75000"/>
                          </a:schemeClr>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Tree>
    <p:extLst>
      <p:ext uri="{BB962C8B-B14F-4D97-AF65-F5344CB8AC3E}">
        <p14:creationId xmlns:p14="http://schemas.microsoft.com/office/powerpoint/2010/main" val="9032602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3"/>
          <p:cNvPicPr>
            <a:picLocks noChangeAspect="1" noChangeArrowheads="1"/>
          </p:cNvPicPr>
          <p:nvPr/>
        </p:nvPicPr>
        <p:blipFill>
          <a:blip r:embed="rId2" cstate="print"/>
          <a:srcRect/>
          <a:stretch>
            <a:fillRect/>
          </a:stretch>
        </p:blipFill>
        <p:spPr bwMode="auto">
          <a:xfrm>
            <a:off x="0" y="6669088"/>
            <a:ext cx="9144000" cy="188912"/>
          </a:xfrm>
          <a:prstGeom prst="rect">
            <a:avLst/>
          </a:prstGeom>
          <a:noFill/>
          <a:ln w="9525">
            <a:noFill/>
            <a:miter lim="800000"/>
            <a:headEnd/>
            <a:tailEnd/>
          </a:ln>
        </p:spPr>
      </p:pic>
      <p:sp>
        <p:nvSpPr>
          <p:cNvPr id="7" name="Título 1"/>
          <p:cNvSpPr txBox="1">
            <a:spLocks/>
          </p:cNvSpPr>
          <p:nvPr/>
        </p:nvSpPr>
        <p:spPr bwMode="auto">
          <a:xfrm>
            <a:off x="251520" y="476672"/>
            <a:ext cx="8229600" cy="523875"/>
          </a:xfrm>
          <a:prstGeom prst="rect">
            <a:avLst/>
          </a:prstGeom>
          <a:noFill/>
          <a:ln w="9525">
            <a:noFill/>
            <a:miter lim="800000"/>
            <a:headEnd/>
            <a:tailEnd/>
          </a:ln>
        </p:spPr>
        <p:txBody>
          <a:bodyPr anchor="ctr">
            <a:normAutofit/>
          </a:bodyPr>
          <a:lstStyle/>
          <a:p>
            <a:pPr>
              <a:defRPr/>
            </a:pPr>
            <a:r>
              <a:rPr lang="pt-BR" sz="2400" b="1" dirty="0" smtClean="0">
                <a:solidFill>
                  <a:schemeClr val="tx2">
                    <a:lumMod val="75000"/>
                  </a:schemeClr>
                </a:solidFill>
                <a:latin typeface="+mj-lt"/>
                <a:ea typeface="+mj-ea"/>
                <a:cs typeface="+mj-cs"/>
              </a:rPr>
              <a:t>3. Controle de devedores tributários na visão do STF</a:t>
            </a:r>
          </a:p>
        </p:txBody>
      </p:sp>
      <p:sp>
        <p:nvSpPr>
          <p:cNvPr id="5" name="Espaço Reservado para Conteúdo 2"/>
          <p:cNvSpPr txBox="1">
            <a:spLocks/>
          </p:cNvSpPr>
          <p:nvPr/>
        </p:nvSpPr>
        <p:spPr bwMode="auto">
          <a:xfrm>
            <a:off x="107504" y="1052736"/>
            <a:ext cx="8648700" cy="6264696"/>
          </a:xfrm>
          <a:prstGeom prst="rect">
            <a:avLst/>
          </a:prstGeom>
          <a:noFill/>
          <a:ln w="9525">
            <a:noFill/>
            <a:miter lim="800000"/>
            <a:headEnd/>
            <a:tailEnd/>
          </a:ln>
        </p:spPr>
        <p:txBody>
          <a:bodyPr/>
          <a:lstStyle/>
          <a:p>
            <a:pPr marL="466725" lvl="2" indent="-285750" algn="just">
              <a:spcBef>
                <a:spcPts val="0"/>
              </a:spcBef>
              <a:spcAft>
                <a:spcPts val="1200"/>
              </a:spcAft>
              <a:buFontTx/>
              <a:buChar char="-"/>
              <a:defRPr/>
            </a:pPr>
            <a:r>
              <a:rPr lang="pt-BR" dirty="0" smtClean="0">
                <a:solidFill>
                  <a:schemeClr val="tx2">
                    <a:lumMod val="75000"/>
                  </a:schemeClr>
                </a:solidFill>
                <a:latin typeface="+mj-lt"/>
              </a:rPr>
              <a:t>Em regra, os débitos fiscais devem ser exigidos por meio de execuções fiscais, admitido o protesto em cartório (ADI 5.135)</a:t>
            </a:r>
          </a:p>
          <a:p>
            <a:pPr marL="180975" lvl="2" algn="just">
              <a:spcBef>
                <a:spcPts val="0"/>
              </a:spcBef>
              <a:spcAft>
                <a:spcPts val="1200"/>
              </a:spcAft>
              <a:defRPr/>
            </a:pPr>
            <a:r>
              <a:rPr lang="pt-BR" dirty="0" smtClean="0">
                <a:solidFill>
                  <a:schemeClr val="tx2">
                    <a:lumMod val="75000"/>
                  </a:schemeClr>
                </a:solidFill>
                <a:latin typeface="+mj-lt"/>
              </a:rPr>
              <a:t>- São vedadas medidas </a:t>
            </a:r>
            <a:r>
              <a:rPr lang="pt-BR" dirty="0">
                <a:solidFill>
                  <a:schemeClr val="tx2">
                    <a:lumMod val="75000"/>
                  </a:schemeClr>
                </a:solidFill>
                <a:latin typeface="+mj-lt"/>
              </a:rPr>
              <a:t>coercitivas indiretas para </a:t>
            </a:r>
            <a:r>
              <a:rPr lang="pt-BR" dirty="0" smtClean="0">
                <a:solidFill>
                  <a:schemeClr val="tx2">
                    <a:lumMod val="75000"/>
                  </a:schemeClr>
                </a:solidFill>
                <a:latin typeface="+mj-lt"/>
              </a:rPr>
              <a:t>forçar o </a:t>
            </a:r>
            <a:r>
              <a:rPr lang="pt-BR" dirty="0">
                <a:solidFill>
                  <a:schemeClr val="tx2">
                    <a:lumMod val="75000"/>
                  </a:schemeClr>
                </a:solidFill>
                <a:latin typeface="+mj-lt"/>
              </a:rPr>
              <a:t>pagamento de </a:t>
            </a:r>
            <a:r>
              <a:rPr lang="pt-BR" dirty="0" smtClean="0">
                <a:solidFill>
                  <a:schemeClr val="tx2">
                    <a:lumMod val="75000"/>
                  </a:schemeClr>
                </a:solidFill>
                <a:latin typeface="+mj-lt"/>
              </a:rPr>
              <a:t>tributos, quando firam especialmente os princípios da </a:t>
            </a:r>
            <a:r>
              <a:rPr lang="pt-BR" dirty="0">
                <a:solidFill>
                  <a:schemeClr val="tx2">
                    <a:lumMod val="75000"/>
                  </a:schemeClr>
                </a:solidFill>
                <a:latin typeface="+mj-lt"/>
              </a:rPr>
              <a:t>livre iniciativa e devido processo legal</a:t>
            </a:r>
          </a:p>
          <a:p>
            <a:pPr marL="923925" lvl="2" indent="-285750" algn="just">
              <a:lnSpc>
                <a:spcPts val="1800"/>
              </a:lnSpc>
              <a:spcBef>
                <a:spcPts val="0"/>
              </a:spcBef>
              <a:spcAft>
                <a:spcPts val="1200"/>
              </a:spcAft>
              <a:buFont typeface="Arial" panose="020B0604020202020204" pitchFamily="34" charset="0"/>
              <a:buChar char="•"/>
              <a:defRPr/>
            </a:pPr>
            <a:r>
              <a:rPr lang="pt-BR" dirty="0">
                <a:solidFill>
                  <a:schemeClr val="tx2">
                    <a:lumMod val="75000"/>
                  </a:schemeClr>
                </a:solidFill>
                <a:latin typeface="+mj-lt"/>
              </a:rPr>
              <a:t> </a:t>
            </a:r>
            <a:r>
              <a:rPr lang="pt-BR" u="sng" dirty="0">
                <a:solidFill>
                  <a:schemeClr val="tx2">
                    <a:lumMod val="75000"/>
                  </a:schemeClr>
                </a:solidFill>
                <a:latin typeface="+mj-lt"/>
              </a:rPr>
              <a:t>Súmula </a:t>
            </a:r>
            <a:r>
              <a:rPr lang="pt-BR" u="sng" dirty="0" smtClean="0">
                <a:solidFill>
                  <a:schemeClr val="tx2">
                    <a:lumMod val="75000"/>
                  </a:schemeClr>
                </a:solidFill>
                <a:latin typeface="+mj-lt"/>
              </a:rPr>
              <a:t>70</a:t>
            </a:r>
            <a:r>
              <a:rPr lang="pt-BR" dirty="0" smtClean="0">
                <a:solidFill>
                  <a:schemeClr val="tx2">
                    <a:lumMod val="75000"/>
                  </a:schemeClr>
                </a:solidFill>
                <a:latin typeface="+mj-lt"/>
              </a:rPr>
              <a:t> – </a:t>
            </a:r>
            <a:r>
              <a:rPr lang="pt-BR" dirty="0">
                <a:solidFill>
                  <a:schemeClr val="tx2">
                    <a:lumMod val="75000"/>
                  </a:schemeClr>
                </a:solidFill>
                <a:latin typeface="+mj-lt"/>
              </a:rPr>
              <a:t>“</a:t>
            </a:r>
            <a:r>
              <a:rPr lang="pt-BR" i="1" dirty="0">
                <a:solidFill>
                  <a:schemeClr val="tx2">
                    <a:lumMod val="75000"/>
                  </a:schemeClr>
                </a:solidFill>
                <a:latin typeface="+mj-lt"/>
              </a:rPr>
              <a:t>É inadmissível a interdição de estabelecimento como meio coercitivo para cobrança de tributo.”</a:t>
            </a:r>
          </a:p>
          <a:p>
            <a:pPr marL="923925" lvl="2" indent="-285750" algn="just">
              <a:lnSpc>
                <a:spcPts val="1800"/>
              </a:lnSpc>
              <a:spcBef>
                <a:spcPts val="0"/>
              </a:spcBef>
              <a:spcAft>
                <a:spcPts val="1200"/>
              </a:spcAft>
              <a:buFont typeface="Arial" panose="020B0604020202020204" pitchFamily="34" charset="0"/>
              <a:buChar char="•"/>
              <a:defRPr/>
            </a:pPr>
            <a:r>
              <a:rPr lang="pt-BR" dirty="0">
                <a:solidFill>
                  <a:schemeClr val="tx2">
                    <a:lumMod val="75000"/>
                  </a:schemeClr>
                </a:solidFill>
                <a:latin typeface="+mj-lt"/>
              </a:rPr>
              <a:t> </a:t>
            </a:r>
            <a:r>
              <a:rPr lang="pt-BR" u="sng" dirty="0">
                <a:solidFill>
                  <a:schemeClr val="tx2">
                    <a:lumMod val="75000"/>
                  </a:schemeClr>
                </a:solidFill>
                <a:latin typeface="+mj-lt"/>
              </a:rPr>
              <a:t>Súmula </a:t>
            </a:r>
            <a:r>
              <a:rPr lang="pt-BR" u="sng" dirty="0" smtClean="0">
                <a:solidFill>
                  <a:schemeClr val="tx2">
                    <a:lumMod val="75000"/>
                  </a:schemeClr>
                </a:solidFill>
                <a:latin typeface="+mj-lt"/>
              </a:rPr>
              <a:t>323</a:t>
            </a:r>
            <a:r>
              <a:rPr lang="pt-BR" dirty="0" smtClean="0">
                <a:solidFill>
                  <a:schemeClr val="tx2">
                    <a:lumMod val="75000"/>
                  </a:schemeClr>
                </a:solidFill>
                <a:latin typeface="+mj-lt"/>
              </a:rPr>
              <a:t> – </a:t>
            </a:r>
            <a:r>
              <a:rPr lang="pt-BR" dirty="0">
                <a:solidFill>
                  <a:schemeClr val="tx2">
                    <a:lumMod val="75000"/>
                  </a:schemeClr>
                </a:solidFill>
                <a:latin typeface="+mj-lt"/>
              </a:rPr>
              <a:t>“</a:t>
            </a:r>
            <a:r>
              <a:rPr lang="pt-BR" i="1" dirty="0">
                <a:solidFill>
                  <a:schemeClr val="tx2">
                    <a:lumMod val="75000"/>
                  </a:schemeClr>
                </a:solidFill>
                <a:latin typeface="+mj-lt"/>
              </a:rPr>
              <a:t>É inadmissível a apreensão de mercadorias como meio coercitivo para pagamento de tributos.”</a:t>
            </a:r>
          </a:p>
          <a:p>
            <a:pPr marL="923925" lvl="2" indent="-285750" algn="just">
              <a:lnSpc>
                <a:spcPts val="1800"/>
              </a:lnSpc>
              <a:spcBef>
                <a:spcPts val="0"/>
              </a:spcBef>
              <a:spcAft>
                <a:spcPts val="1200"/>
              </a:spcAft>
              <a:buFont typeface="Arial" panose="020B0604020202020204" pitchFamily="34" charset="0"/>
              <a:buChar char="•"/>
              <a:defRPr/>
            </a:pPr>
            <a:r>
              <a:rPr lang="pt-BR" dirty="0">
                <a:solidFill>
                  <a:schemeClr val="tx2">
                    <a:lumMod val="75000"/>
                  </a:schemeClr>
                </a:solidFill>
                <a:latin typeface="+mj-lt"/>
              </a:rPr>
              <a:t> </a:t>
            </a:r>
            <a:r>
              <a:rPr lang="pt-BR" u="sng" dirty="0">
                <a:solidFill>
                  <a:schemeClr val="tx2">
                    <a:lumMod val="75000"/>
                  </a:schemeClr>
                </a:solidFill>
                <a:latin typeface="+mj-lt"/>
              </a:rPr>
              <a:t>Súmula </a:t>
            </a:r>
            <a:r>
              <a:rPr lang="pt-BR" u="sng" dirty="0" smtClean="0">
                <a:solidFill>
                  <a:schemeClr val="tx2">
                    <a:lumMod val="75000"/>
                  </a:schemeClr>
                </a:solidFill>
                <a:latin typeface="+mj-lt"/>
              </a:rPr>
              <a:t>547</a:t>
            </a:r>
            <a:r>
              <a:rPr lang="pt-BR" dirty="0" smtClean="0">
                <a:solidFill>
                  <a:schemeClr val="tx2">
                    <a:lumMod val="75000"/>
                  </a:schemeClr>
                </a:solidFill>
                <a:latin typeface="+mj-lt"/>
              </a:rPr>
              <a:t> – </a:t>
            </a:r>
            <a:r>
              <a:rPr lang="pt-BR" dirty="0">
                <a:solidFill>
                  <a:schemeClr val="tx2">
                    <a:lumMod val="75000"/>
                  </a:schemeClr>
                </a:solidFill>
                <a:latin typeface="+mj-lt"/>
              </a:rPr>
              <a:t>“</a:t>
            </a:r>
            <a:r>
              <a:rPr lang="pt-BR" i="1" dirty="0">
                <a:solidFill>
                  <a:schemeClr val="tx2">
                    <a:lumMod val="75000"/>
                  </a:schemeClr>
                </a:solidFill>
                <a:latin typeface="+mj-lt"/>
              </a:rPr>
              <a:t>Não é lícito a autoridade proibir que o contribuinte em débito adquira estampilhas, despache mercadorias nas alfândegas e exerça suas atividades</a:t>
            </a:r>
            <a:r>
              <a:rPr lang="pt-BR" i="1" dirty="0" smtClean="0">
                <a:solidFill>
                  <a:schemeClr val="tx2">
                    <a:lumMod val="75000"/>
                  </a:schemeClr>
                </a:solidFill>
                <a:latin typeface="+mj-lt"/>
              </a:rPr>
              <a:t>.”</a:t>
            </a:r>
          </a:p>
          <a:p>
            <a:pPr marL="180975" lvl="1" algn="just" eaLnBrk="1" hangingPunct="1">
              <a:spcBef>
                <a:spcPts val="600"/>
              </a:spcBef>
            </a:pPr>
            <a:r>
              <a:rPr lang="pt-BR" dirty="0" smtClean="0">
                <a:solidFill>
                  <a:schemeClr val="tx2">
                    <a:lumMod val="75000"/>
                  </a:schemeClr>
                </a:solidFill>
                <a:latin typeface="+mj-lt"/>
              </a:rPr>
              <a:t> </a:t>
            </a:r>
            <a:endParaRPr lang="pt-PT" dirty="0">
              <a:solidFill>
                <a:schemeClr val="tx2">
                  <a:lumMod val="75000"/>
                </a:schemeClr>
              </a:solidFill>
              <a:latin typeface="+mj-lt"/>
            </a:endParaRPr>
          </a:p>
          <a:p>
            <a:pPr marL="923925" lvl="2" indent="-285750" algn="just">
              <a:spcBef>
                <a:spcPts val="0"/>
              </a:spcBef>
              <a:spcAft>
                <a:spcPts val="1200"/>
              </a:spcAft>
              <a:buFont typeface="Arial" panose="020B0604020202020204" pitchFamily="34" charset="0"/>
              <a:buChar char="•"/>
              <a:defRPr/>
            </a:pPr>
            <a:endParaRPr lang="pt-BR" i="1" dirty="0" smtClean="0">
              <a:solidFill>
                <a:schemeClr val="tx2">
                  <a:lumMod val="75000"/>
                </a:schemeClr>
              </a:solidFill>
              <a:latin typeface="+mj-lt"/>
            </a:endParaRPr>
          </a:p>
        </p:txBody>
      </p:sp>
    </p:spTree>
    <p:extLst>
      <p:ext uri="{BB962C8B-B14F-4D97-AF65-F5344CB8AC3E}">
        <p14:creationId xmlns:p14="http://schemas.microsoft.com/office/powerpoint/2010/main" val="33366254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3"/>
          <p:cNvPicPr>
            <a:picLocks noChangeAspect="1" noChangeArrowheads="1"/>
          </p:cNvPicPr>
          <p:nvPr/>
        </p:nvPicPr>
        <p:blipFill>
          <a:blip r:embed="rId2" cstate="print"/>
          <a:srcRect/>
          <a:stretch>
            <a:fillRect/>
          </a:stretch>
        </p:blipFill>
        <p:spPr bwMode="auto">
          <a:xfrm>
            <a:off x="0" y="6669088"/>
            <a:ext cx="9144000" cy="188912"/>
          </a:xfrm>
          <a:prstGeom prst="rect">
            <a:avLst/>
          </a:prstGeom>
          <a:noFill/>
          <a:ln w="9525">
            <a:noFill/>
            <a:miter lim="800000"/>
            <a:headEnd/>
            <a:tailEnd/>
          </a:ln>
        </p:spPr>
      </p:pic>
      <p:sp>
        <p:nvSpPr>
          <p:cNvPr id="7" name="Título 1"/>
          <p:cNvSpPr txBox="1">
            <a:spLocks/>
          </p:cNvSpPr>
          <p:nvPr/>
        </p:nvSpPr>
        <p:spPr bwMode="auto">
          <a:xfrm>
            <a:off x="251520" y="476672"/>
            <a:ext cx="8229600" cy="523875"/>
          </a:xfrm>
          <a:prstGeom prst="rect">
            <a:avLst/>
          </a:prstGeom>
          <a:noFill/>
          <a:ln w="9525">
            <a:noFill/>
            <a:miter lim="800000"/>
            <a:headEnd/>
            <a:tailEnd/>
          </a:ln>
        </p:spPr>
        <p:txBody>
          <a:bodyPr anchor="ctr">
            <a:normAutofit/>
          </a:bodyPr>
          <a:lstStyle/>
          <a:p>
            <a:pPr>
              <a:defRPr/>
            </a:pPr>
            <a:r>
              <a:rPr lang="pt-BR" sz="2400" b="1" dirty="0">
                <a:solidFill>
                  <a:schemeClr val="tx2">
                    <a:lumMod val="75000"/>
                  </a:schemeClr>
                </a:solidFill>
                <a:latin typeface="+mj-lt"/>
                <a:ea typeface="+mj-ea"/>
                <a:cs typeface="+mj-cs"/>
              </a:rPr>
              <a:t>3</a:t>
            </a:r>
            <a:r>
              <a:rPr lang="pt-BR" sz="2400" b="1" dirty="0" smtClean="0">
                <a:solidFill>
                  <a:schemeClr val="tx2">
                    <a:lumMod val="75000"/>
                  </a:schemeClr>
                </a:solidFill>
                <a:latin typeface="+mj-lt"/>
                <a:ea typeface="+mj-ea"/>
                <a:cs typeface="+mj-cs"/>
              </a:rPr>
              <a:t>.1. Controle de devedores tributários na visão do STF</a:t>
            </a:r>
          </a:p>
        </p:txBody>
      </p:sp>
      <p:sp>
        <p:nvSpPr>
          <p:cNvPr id="5" name="Espaço Reservado para Conteúdo 2"/>
          <p:cNvSpPr txBox="1">
            <a:spLocks/>
          </p:cNvSpPr>
          <p:nvPr/>
        </p:nvSpPr>
        <p:spPr bwMode="auto">
          <a:xfrm>
            <a:off x="107504" y="1052736"/>
            <a:ext cx="8648700" cy="6264696"/>
          </a:xfrm>
          <a:prstGeom prst="rect">
            <a:avLst/>
          </a:prstGeom>
          <a:noFill/>
          <a:ln w="9525">
            <a:noFill/>
            <a:miter lim="800000"/>
            <a:headEnd/>
            <a:tailEnd/>
          </a:ln>
        </p:spPr>
        <p:txBody>
          <a:bodyPr/>
          <a:lstStyle/>
          <a:p>
            <a:pPr marL="180975" lvl="1" algn="just" eaLnBrk="1" hangingPunct="1">
              <a:lnSpc>
                <a:spcPts val="2160"/>
              </a:lnSpc>
              <a:spcBef>
                <a:spcPts val="600"/>
              </a:spcBef>
            </a:pPr>
            <a:r>
              <a:rPr lang="pt-BR" dirty="0" smtClean="0">
                <a:solidFill>
                  <a:schemeClr val="tx2">
                    <a:lumMod val="75000"/>
                  </a:schemeClr>
                </a:solidFill>
              </a:rPr>
              <a:t>- Não há proteção das súmulas se </a:t>
            </a:r>
            <a:r>
              <a:rPr lang="pt-BR" dirty="0">
                <a:solidFill>
                  <a:schemeClr val="tx2">
                    <a:lumMod val="75000"/>
                  </a:schemeClr>
                </a:solidFill>
              </a:rPr>
              <a:t>a iniciativa for ilícita. Quem se organiza com o objetivo de não pagar tributos comete ato ilícito (devedor contumaz). </a:t>
            </a:r>
          </a:p>
          <a:p>
            <a:pPr marL="180975" lvl="1" algn="just" eaLnBrk="1" hangingPunct="1">
              <a:lnSpc>
                <a:spcPts val="2160"/>
              </a:lnSpc>
              <a:spcBef>
                <a:spcPts val="600"/>
              </a:spcBef>
            </a:pPr>
            <a:r>
              <a:rPr lang="pt-BR" dirty="0" smtClean="0">
                <a:solidFill>
                  <a:schemeClr val="tx2">
                    <a:lumMod val="75000"/>
                  </a:schemeClr>
                </a:solidFill>
              </a:rPr>
              <a:t>- Não </a:t>
            </a:r>
            <a:r>
              <a:rPr lang="pt-BR" dirty="0">
                <a:solidFill>
                  <a:schemeClr val="tx2">
                    <a:lumMod val="75000"/>
                  </a:schemeClr>
                </a:solidFill>
              </a:rPr>
              <a:t>se trata de juízo </a:t>
            </a:r>
            <a:r>
              <a:rPr lang="pt-BR" dirty="0" smtClean="0">
                <a:solidFill>
                  <a:schemeClr val="tx2">
                    <a:lumMod val="75000"/>
                  </a:schemeClr>
                </a:solidFill>
              </a:rPr>
              <a:t>ponderação dos </a:t>
            </a:r>
            <a:r>
              <a:rPr lang="pt-BR" dirty="0">
                <a:solidFill>
                  <a:schemeClr val="tx2">
                    <a:lumMod val="75000"/>
                  </a:schemeClr>
                </a:solidFill>
              </a:rPr>
              <a:t>princípios da livre iniciativa e da livre concorrência, mas sim de inaplicabilidade das súmulas. Iniciativas empresariais com objetivo ilícito são passíveis de sanção e não de proteção constitucional</a:t>
            </a:r>
            <a:r>
              <a:rPr lang="pt-BR" dirty="0" smtClean="0">
                <a:solidFill>
                  <a:schemeClr val="tx2">
                    <a:lumMod val="75000"/>
                  </a:schemeClr>
                </a:solidFill>
              </a:rPr>
              <a:t>.</a:t>
            </a:r>
          </a:p>
          <a:p>
            <a:pPr marL="180975" lvl="1" algn="just" eaLnBrk="1" hangingPunct="1">
              <a:spcBef>
                <a:spcPts val="600"/>
              </a:spcBef>
            </a:pPr>
            <a:r>
              <a:rPr lang="pt-BR" sz="1700" i="1" dirty="0" smtClean="0">
                <a:solidFill>
                  <a:srgbClr val="17375E"/>
                </a:solidFill>
                <a:latin typeface="+mj-lt"/>
              </a:rPr>
              <a:t> </a:t>
            </a:r>
          </a:p>
          <a:p>
            <a:pPr marL="271463" lvl="2" algn="just">
              <a:lnSpc>
                <a:spcPts val="1400"/>
              </a:lnSpc>
              <a:spcBef>
                <a:spcPts val="0"/>
              </a:spcBef>
              <a:spcAft>
                <a:spcPts val="0"/>
              </a:spcAft>
              <a:defRPr/>
            </a:pPr>
            <a:r>
              <a:rPr lang="pt-BR" sz="1700" i="1" dirty="0" smtClean="0">
                <a:solidFill>
                  <a:srgbClr val="17375E"/>
                </a:solidFill>
                <a:latin typeface="+mj-lt"/>
              </a:rPr>
              <a:t>“</a:t>
            </a:r>
            <a:r>
              <a:rPr lang="pt-BR" sz="1700" b="1" i="1" dirty="0" smtClean="0">
                <a:solidFill>
                  <a:srgbClr val="17375E"/>
                </a:solidFill>
                <a:latin typeface="+mj-lt"/>
              </a:rPr>
              <a:t>Não </a:t>
            </a:r>
            <a:r>
              <a:rPr lang="pt-BR" sz="1700" b="1" i="1" dirty="0">
                <a:solidFill>
                  <a:srgbClr val="17375E"/>
                </a:solidFill>
                <a:latin typeface="+mj-lt"/>
              </a:rPr>
              <a:t>há que se falar em sanção política se as restrições à prática de atividade econômica objetivam combater estruturas empresariais que têm na inadimplência tributária sistemática e consciente sua maior vantagem concorrencial. </a:t>
            </a:r>
            <a:r>
              <a:rPr lang="pt-BR" sz="1700" i="1" u="sng" dirty="0">
                <a:solidFill>
                  <a:srgbClr val="17375E"/>
                </a:solidFill>
                <a:latin typeface="+mj-lt"/>
              </a:rPr>
              <a:t>Para ser tida como inconstitucional, a restrição ao exercício de atividade econômica deve ser desproporcional e não-razoável</a:t>
            </a:r>
            <a:r>
              <a:rPr lang="pt-BR" sz="1700" i="1" dirty="0" smtClean="0">
                <a:solidFill>
                  <a:srgbClr val="17375E"/>
                </a:solidFill>
                <a:latin typeface="+mj-lt"/>
              </a:rPr>
              <a:t>.”</a:t>
            </a:r>
          </a:p>
          <a:p>
            <a:pPr marL="271463" lvl="2" algn="just">
              <a:lnSpc>
                <a:spcPts val="1400"/>
              </a:lnSpc>
              <a:spcBef>
                <a:spcPts val="0"/>
              </a:spcBef>
              <a:spcAft>
                <a:spcPts val="1200"/>
              </a:spcAft>
              <a:defRPr/>
            </a:pPr>
            <a:r>
              <a:rPr lang="pt-BR" sz="1700" dirty="0" smtClean="0">
                <a:solidFill>
                  <a:srgbClr val="17375E"/>
                </a:solidFill>
                <a:latin typeface="+mj-lt"/>
              </a:rPr>
              <a:t>(</a:t>
            </a:r>
            <a:r>
              <a:rPr lang="pt-BR" sz="1700" dirty="0">
                <a:solidFill>
                  <a:srgbClr val="17375E"/>
                </a:solidFill>
                <a:latin typeface="+mj-lt"/>
              </a:rPr>
              <a:t>STF – Pleno - ADI 173/DF, Rel. Min. Joaquim Barbosa, J: 25/09/2008</a:t>
            </a:r>
            <a:r>
              <a:rPr lang="pt-BR" sz="1700" dirty="0" smtClean="0">
                <a:solidFill>
                  <a:srgbClr val="17375E"/>
                </a:solidFill>
                <a:latin typeface="+mj-lt"/>
              </a:rPr>
              <a:t>)</a:t>
            </a:r>
          </a:p>
          <a:p>
            <a:pPr marL="271463" lvl="2" algn="just">
              <a:lnSpc>
                <a:spcPts val="1400"/>
              </a:lnSpc>
              <a:spcBef>
                <a:spcPts val="0"/>
              </a:spcBef>
              <a:spcAft>
                <a:spcPts val="0"/>
              </a:spcAft>
              <a:defRPr/>
            </a:pPr>
            <a:r>
              <a:rPr lang="pt-BR" sz="1700" i="1" dirty="0" smtClean="0">
                <a:solidFill>
                  <a:srgbClr val="17375E"/>
                </a:solidFill>
                <a:latin typeface="+mj-lt"/>
                <a:cs typeface="Angsana New" pitchFamily="18" charset="-34"/>
              </a:rPr>
              <a:t>“(...) </a:t>
            </a:r>
            <a:r>
              <a:rPr lang="pt-BR" sz="1700" b="1" i="1" dirty="0">
                <a:solidFill>
                  <a:srgbClr val="17375E"/>
                </a:solidFill>
                <a:latin typeface="+mj-lt"/>
                <a:cs typeface="Angsana New" pitchFamily="18" charset="-34"/>
              </a:rPr>
              <a:t>o descumprimento injustificado e reiterado de obrigações tributárias principais e acessórias por parte da recorrente acarreta notória distorção no sistema concorrencial do mercado tabagista, na medida em que lhe permite comercializar os seus produtos em patamar de preço inferior ao de seus concorrentes</a:t>
            </a:r>
            <a:r>
              <a:rPr lang="pt-BR" sz="1700" i="1" dirty="0">
                <a:solidFill>
                  <a:srgbClr val="17375E"/>
                </a:solidFill>
                <a:latin typeface="+mj-lt"/>
                <a:cs typeface="Angsana New" pitchFamily="18" charset="-34"/>
              </a:rPr>
              <a:t>.  A liberdade de iniciativa, como se sabe não é absoluta, encontrando limites, dentre outros, no princípio constitucional da livre concorrência do qual é serviente(...). Estamos diante de um caso absolutamente excepcional, estamos diante de uma </a:t>
            </a:r>
            <a:r>
              <a:rPr lang="pt-BR" sz="1700" b="1" i="1" u="sng" dirty="0" err="1">
                <a:solidFill>
                  <a:srgbClr val="17375E"/>
                </a:solidFill>
                <a:latin typeface="+mj-lt"/>
                <a:cs typeface="Angsana New" pitchFamily="18" charset="-34"/>
              </a:rPr>
              <a:t>macrodelinquência</a:t>
            </a:r>
            <a:r>
              <a:rPr lang="pt-BR" sz="1700" b="1" i="1" u="sng" dirty="0">
                <a:solidFill>
                  <a:srgbClr val="17375E"/>
                </a:solidFill>
                <a:latin typeface="+mj-lt"/>
                <a:cs typeface="Angsana New" pitchFamily="18" charset="-34"/>
              </a:rPr>
              <a:t> tributária reiterada</a:t>
            </a:r>
            <a:r>
              <a:rPr lang="pt-BR" sz="1700" i="1" dirty="0">
                <a:solidFill>
                  <a:srgbClr val="17375E"/>
                </a:solidFill>
                <a:latin typeface="+mj-lt"/>
                <a:cs typeface="Angsana New" pitchFamily="18" charset="-34"/>
              </a:rPr>
              <a:t>. São firmas que se dedicam a essa atividade de forma </a:t>
            </a:r>
            <a:r>
              <a:rPr lang="pt-BR" sz="1700" b="1" i="1" dirty="0">
                <a:solidFill>
                  <a:srgbClr val="17375E"/>
                </a:solidFill>
                <a:latin typeface="+mj-lt"/>
                <a:cs typeface="Angsana New" pitchFamily="18" charset="-34"/>
              </a:rPr>
              <a:t>ilícita</a:t>
            </a:r>
            <a:r>
              <a:rPr lang="pt-BR" sz="1700" i="1" dirty="0">
                <a:solidFill>
                  <a:srgbClr val="17375E"/>
                </a:solidFill>
                <a:latin typeface="+mj-lt"/>
                <a:cs typeface="Angsana New" pitchFamily="18" charset="-34"/>
              </a:rPr>
              <a:t>, na clandestinidade. Quando o Fisco fecha uma dessas empresas, imediatamente outra é reaberta, e assim sucessivamente, sem pagar o IPI, numa concorrência absolutamente predatória. Não estamos diante de uma situação normal, em que a empresa que atua </a:t>
            </a:r>
            <a:r>
              <a:rPr lang="pt-BR" sz="1700" b="1" i="1" dirty="0">
                <a:solidFill>
                  <a:srgbClr val="17375E"/>
                </a:solidFill>
                <a:latin typeface="+mj-lt"/>
                <a:cs typeface="Angsana New" pitchFamily="18" charset="-34"/>
              </a:rPr>
              <a:t>licitamente</a:t>
            </a:r>
            <a:r>
              <a:rPr lang="pt-BR" sz="1700" i="1" dirty="0">
                <a:solidFill>
                  <a:srgbClr val="17375E"/>
                </a:solidFill>
                <a:latin typeface="+mj-lt"/>
                <a:cs typeface="Angsana New" pitchFamily="18" charset="-34"/>
              </a:rPr>
              <a:t> merece toda a proteção constitucional.” </a:t>
            </a:r>
            <a:endParaRPr lang="pt-BR" sz="1700" i="1" dirty="0" smtClean="0">
              <a:solidFill>
                <a:srgbClr val="17375E"/>
              </a:solidFill>
              <a:latin typeface="+mj-lt"/>
              <a:cs typeface="Angsana New" pitchFamily="18" charset="-34"/>
            </a:endParaRPr>
          </a:p>
          <a:p>
            <a:pPr marL="271463" lvl="2" algn="just">
              <a:spcBef>
                <a:spcPts val="0"/>
              </a:spcBef>
              <a:spcAft>
                <a:spcPts val="1200"/>
              </a:spcAft>
              <a:defRPr/>
            </a:pPr>
            <a:r>
              <a:rPr lang="pt-BR" sz="1700" dirty="0" smtClean="0">
                <a:solidFill>
                  <a:srgbClr val="17375E"/>
                </a:solidFill>
                <a:latin typeface="+mj-lt"/>
                <a:cs typeface="Angsana New" pitchFamily="18" charset="-34"/>
              </a:rPr>
              <a:t>(</a:t>
            </a:r>
            <a:r>
              <a:rPr lang="pt-BR" sz="1700" dirty="0">
                <a:solidFill>
                  <a:srgbClr val="17375E"/>
                </a:solidFill>
                <a:latin typeface="+mj-lt"/>
                <a:cs typeface="Angsana New" pitchFamily="18" charset="-34"/>
              </a:rPr>
              <a:t>RE 550.769/RJ – voto vencedor do Min. Ricardo </a:t>
            </a:r>
            <a:r>
              <a:rPr lang="pt-BR" sz="1700" dirty="0" err="1">
                <a:solidFill>
                  <a:srgbClr val="17375E"/>
                </a:solidFill>
                <a:latin typeface="+mj-lt"/>
                <a:cs typeface="Angsana New" pitchFamily="18" charset="-34"/>
              </a:rPr>
              <a:t>Lewandowski</a:t>
            </a:r>
            <a:r>
              <a:rPr lang="pt-BR" sz="1700" dirty="0">
                <a:solidFill>
                  <a:srgbClr val="17375E"/>
                </a:solidFill>
                <a:latin typeface="+mj-lt"/>
                <a:cs typeface="Angsana New" pitchFamily="18" charset="-34"/>
              </a:rPr>
              <a:t> – J: 22/05/2013</a:t>
            </a:r>
            <a:r>
              <a:rPr lang="pt-BR" sz="1700" dirty="0" smtClean="0">
                <a:solidFill>
                  <a:srgbClr val="17375E"/>
                </a:solidFill>
                <a:latin typeface="+mj-lt"/>
                <a:cs typeface="Angsana New" pitchFamily="18" charset="-34"/>
              </a:rPr>
              <a:t>)</a:t>
            </a:r>
          </a:p>
        </p:txBody>
      </p:sp>
    </p:spTree>
    <p:extLst>
      <p:ext uri="{BB962C8B-B14F-4D97-AF65-F5344CB8AC3E}">
        <p14:creationId xmlns:p14="http://schemas.microsoft.com/office/powerpoint/2010/main" val="13084875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3"/>
          <p:cNvPicPr>
            <a:picLocks noChangeAspect="1" noChangeArrowheads="1"/>
          </p:cNvPicPr>
          <p:nvPr/>
        </p:nvPicPr>
        <p:blipFill>
          <a:blip r:embed="rId2" cstate="print"/>
          <a:srcRect/>
          <a:stretch>
            <a:fillRect/>
          </a:stretch>
        </p:blipFill>
        <p:spPr bwMode="auto">
          <a:xfrm>
            <a:off x="0" y="6669088"/>
            <a:ext cx="9144000" cy="188912"/>
          </a:xfrm>
          <a:prstGeom prst="rect">
            <a:avLst/>
          </a:prstGeom>
          <a:noFill/>
          <a:ln w="9525">
            <a:noFill/>
            <a:miter lim="800000"/>
            <a:headEnd/>
            <a:tailEnd/>
          </a:ln>
        </p:spPr>
      </p:pic>
      <p:sp>
        <p:nvSpPr>
          <p:cNvPr id="7" name="Título 1"/>
          <p:cNvSpPr txBox="1">
            <a:spLocks/>
          </p:cNvSpPr>
          <p:nvPr/>
        </p:nvSpPr>
        <p:spPr bwMode="auto">
          <a:xfrm>
            <a:off x="251520" y="476672"/>
            <a:ext cx="8229600" cy="523875"/>
          </a:xfrm>
          <a:prstGeom prst="rect">
            <a:avLst/>
          </a:prstGeom>
          <a:noFill/>
          <a:ln w="9525">
            <a:noFill/>
            <a:miter lim="800000"/>
            <a:headEnd/>
            <a:tailEnd/>
          </a:ln>
        </p:spPr>
        <p:txBody>
          <a:bodyPr anchor="ctr">
            <a:normAutofit/>
          </a:bodyPr>
          <a:lstStyle/>
          <a:p>
            <a:pPr>
              <a:defRPr/>
            </a:pPr>
            <a:r>
              <a:rPr lang="pt-BR" sz="2400" b="1" dirty="0">
                <a:solidFill>
                  <a:schemeClr val="tx2">
                    <a:lumMod val="75000"/>
                  </a:schemeClr>
                </a:solidFill>
                <a:latin typeface="+mj-lt"/>
                <a:ea typeface="+mj-ea"/>
                <a:cs typeface="+mj-cs"/>
              </a:rPr>
              <a:t>4</a:t>
            </a:r>
            <a:r>
              <a:rPr lang="pt-BR" sz="2400" b="1" dirty="0" smtClean="0">
                <a:solidFill>
                  <a:schemeClr val="tx2">
                    <a:lumMod val="75000"/>
                  </a:schemeClr>
                </a:solidFill>
                <a:latin typeface="+mj-lt"/>
                <a:ea typeface="+mj-ea"/>
                <a:cs typeface="+mj-cs"/>
              </a:rPr>
              <a:t>. O controle previsto no art. 146-A da Constituição Federal</a:t>
            </a:r>
          </a:p>
        </p:txBody>
      </p:sp>
      <p:sp>
        <p:nvSpPr>
          <p:cNvPr id="5" name="Espaço Reservado para Conteúdo 2"/>
          <p:cNvSpPr txBox="1">
            <a:spLocks/>
          </p:cNvSpPr>
          <p:nvPr/>
        </p:nvSpPr>
        <p:spPr bwMode="auto">
          <a:xfrm>
            <a:off x="107504" y="1052736"/>
            <a:ext cx="8648700" cy="6264696"/>
          </a:xfrm>
          <a:prstGeom prst="rect">
            <a:avLst/>
          </a:prstGeom>
          <a:noFill/>
          <a:ln w="9525">
            <a:noFill/>
            <a:miter lim="800000"/>
            <a:headEnd/>
            <a:tailEnd/>
          </a:ln>
        </p:spPr>
        <p:txBody>
          <a:bodyPr/>
          <a:lstStyle/>
          <a:p>
            <a:pPr marL="271463" lvl="2" algn="just">
              <a:spcBef>
                <a:spcPts val="0"/>
              </a:spcBef>
              <a:spcAft>
                <a:spcPts val="1200"/>
              </a:spcAft>
              <a:defRPr/>
            </a:pPr>
            <a:r>
              <a:rPr lang="pt-BR" dirty="0" smtClean="0">
                <a:solidFill>
                  <a:srgbClr val="17375E"/>
                </a:solidFill>
                <a:latin typeface="+mj-lt"/>
              </a:rPr>
              <a:t>O </a:t>
            </a:r>
            <a:r>
              <a:rPr lang="pt-BR" dirty="0">
                <a:solidFill>
                  <a:srgbClr val="17375E"/>
                </a:solidFill>
                <a:latin typeface="+mj-lt"/>
              </a:rPr>
              <a:t>artigo 146-A da </a:t>
            </a:r>
            <a:r>
              <a:rPr lang="pt-BR" dirty="0" smtClean="0">
                <a:solidFill>
                  <a:srgbClr val="17375E"/>
                </a:solidFill>
                <a:latin typeface="+mj-lt"/>
              </a:rPr>
              <a:t>CF: </a:t>
            </a:r>
            <a:r>
              <a:rPr lang="pt-BR" dirty="0">
                <a:solidFill>
                  <a:srgbClr val="17375E"/>
                </a:solidFill>
                <a:latin typeface="+mj-lt"/>
              </a:rPr>
              <a:t>“</a:t>
            </a:r>
            <a:r>
              <a:rPr lang="pt-BR" i="1" dirty="0">
                <a:solidFill>
                  <a:srgbClr val="17375E"/>
                </a:solidFill>
                <a:latin typeface="+mj-lt"/>
              </a:rPr>
              <a:t>Lei complementar poderá estabelecer critérios especiais de tributação, com o objetivo de prevenir desequilíbrios da concorrência, sem prejuízo da competência de a União, por lei, estabelecer normas de igual objetivo</a:t>
            </a:r>
            <a:r>
              <a:rPr lang="pt-BR" dirty="0">
                <a:solidFill>
                  <a:srgbClr val="17375E"/>
                </a:solidFill>
                <a:latin typeface="+mj-lt"/>
              </a:rPr>
              <a:t>”.</a:t>
            </a:r>
          </a:p>
          <a:p>
            <a:pPr marL="614363" lvl="2" indent="-342900" algn="just">
              <a:spcBef>
                <a:spcPts val="0"/>
              </a:spcBef>
              <a:spcAft>
                <a:spcPts val="1200"/>
              </a:spcAft>
              <a:buFontTx/>
              <a:buChar char="-"/>
              <a:defRPr/>
            </a:pPr>
            <a:r>
              <a:rPr lang="pt-BR" dirty="0" smtClean="0">
                <a:solidFill>
                  <a:srgbClr val="17375E"/>
                </a:solidFill>
                <a:latin typeface="+mj-lt"/>
              </a:rPr>
              <a:t>Regra </a:t>
            </a:r>
            <a:r>
              <a:rPr lang="pt-BR" dirty="0">
                <a:solidFill>
                  <a:srgbClr val="17375E"/>
                </a:solidFill>
                <a:latin typeface="+mj-lt"/>
              </a:rPr>
              <a:t>que </a:t>
            </a:r>
            <a:r>
              <a:rPr lang="pt-BR" dirty="0" err="1">
                <a:solidFill>
                  <a:srgbClr val="17375E"/>
                </a:solidFill>
                <a:latin typeface="+mj-lt"/>
              </a:rPr>
              <a:t>densifica</a:t>
            </a:r>
            <a:r>
              <a:rPr lang="pt-BR" dirty="0">
                <a:solidFill>
                  <a:srgbClr val="17375E"/>
                </a:solidFill>
                <a:latin typeface="+mj-lt"/>
              </a:rPr>
              <a:t> o princípio da neutralidade concorrencial </a:t>
            </a:r>
            <a:r>
              <a:rPr lang="pt-BR" dirty="0" smtClean="0">
                <a:solidFill>
                  <a:srgbClr val="17375E"/>
                </a:solidFill>
                <a:latin typeface="+mj-lt"/>
              </a:rPr>
              <a:t>tributária, ao permitir o controle de sujeitos passivos que utilizem o tributo como instrumento para a obtenção de vantagem competitiva que possa </a:t>
            </a:r>
            <a:r>
              <a:rPr lang="pt-BR" dirty="0" smtClean="0">
                <a:solidFill>
                  <a:srgbClr val="17375E"/>
                </a:solidFill>
                <a:latin typeface="+mj-lt"/>
              </a:rPr>
              <a:t>abalar o </a:t>
            </a:r>
            <a:r>
              <a:rPr lang="pt-BR" dirty="0" smtClean="0">
                <a:solidFill>
                  <a:srgbClr val="17375E"/>
                </a:solidFill>
                <a:latin typeface="+mj-lt"/>
              </a:rPr>
              <a:t>funcionamento do mercado</a:t>
            </a:r>
          </a:p>
          <a:p>
            <a:pPr marL="977900" lvl="2" algn="just">
              <a:spcBef>
                <a:spcPts val="0"/>
              </a:spcBef>
              <a:spcAft>
                <a:spcPts val="1200"/>
              </a:spcAft>
              <a:defRPr/>
            </a:pPr>
            <a:r>
              <a:rPr lang="pt-BR" sz="1600" dirty="0" smtClean="0">
                <a:solidFill>
                  <a:srgbClr val="17375E"/>
                </a:solidFill>
                <a:latin typeface="+mj-lt"/>
              </a:rPr>
              <a:t>“</a:t>
            </a:r>
            <a:r>
              <a:rPr lang="pt-BR" sz="1600" i="1" dirty="0" smtClean="0">
                <a:solidFill>
                  <a:srgbClr val="17375E"/>
                </a:solidFill>
                <a:latin typeface="+mj-lt"/>
              </a:rPr>
              <a:t>sempre que possível a tributação não deve afetar a alocação econômica de recursos. Isto é, operações idênticas ou muito semelhantes, com bens e serviços, devem gerar cargas tributárias muito próximas, independentemente da formatação do negócio jurídico</a:t>
            </a:r>
            <a:r>
              <a:rPr lang="pt-BR" sz="1600" dirty="0" smtClean="0">
                <a:solidFill>
                  <a:srgbClr val="17375E"/>
                </a:solidFill>
                <a:latin typeface="+mj-lt"/>
              </a:rPr>
              <a:t>.”(voto vencedor do Min. Joaquim Barbosa – nos RREE 547.245 e 592.905 – </a:t>
            </a:r>
            <a:r>
              <a:rPr lang="pt-BR" sz="1600" dirty="0" err="1" smtClean="0">
                <a:solidFill>
                  <a:srgbClr val="17375E"/>
                </a:solidFill>
                <a:latin typeface="+mj-lt"/>
              </a:rPr>
              <a:t>Dje</a:t>
            </a:r>
            <a:r>
              <a:rPr lang="pt-BR" sz="1600" dirty="0" smtClean="0">
                <a:solidFill>
                  <a:srgbClr val="17375E"/>
                </a:solidFill>
                <a:latin typeface="+mj-lt"/>
              </a:rPr>
              <a:t>: 05/03/2010)</a:t>
            </a:r>
          </a:p>
          <a:p>
            <a:pPr marL="614363" lvl="2" indent="-342900" algn="just">
              <a:spcBef>
                <a:spcPts val="0"/>
              </a:spcBef>
              <a:spcAft>
                <a:spcPts val="1200"/>
              </a:spcAft>
              <a:buFontTx/>
              <a:buChar char="-"/>
              <a:defRPr/>
            </a:pPr>
            <a:r>
              <a:rPr lang="pt-BR" dirty="0" smtClean="0">
                <a:solidFill>
                  <a:srgbClr val="17375E"/>
                </a:solidFill>
                <a:latin typeface="+mj-lt"/>
              </a:rPr>
              <a:t>Introdução pela EC 42/2003. Justificação: dúvidas quanto à legitimidade jurídica de regimes instituídos para viabilizar isonomia em setores fortemente tributados</a:t>
            </a:r>
            <a:endParaRPr lang="pt-BR" dirty="0" smtClean="0">
              <a:solidFill>
                <a:srgbClr val="FF0000"/>
              </a:solidFill>
              <a:latin typeface="+mj-lt"/>
            </a:endParaRPr>
          </a:p>
          <a:p>
            <a:pPr marL="614363" lvl="2" indent="-342900" algn="just">
              <a:spcBef>
                <a:spcPts val="0"/>
              </a:spcBef>
              <a:spcAft>
                <a:spcPts val="1200"/>
              </a:spcAft>
              <a:buFontTx/>
              <a:buChar char="-"/>
              <a:defRPr/>
            </a:pPr>
            <a:r>
              <a:rPr lang="pt-BR" dirty="0" smtClean="0">
                <a:solidFill>
                  <a:srgbClr val="17375E"/>
                </a:solidFill>
                <a:latin typeface="+mj-lt"/>
              </a:rPr>
              <a:t>Validação finalística: critérios especiais devem ser adequados, necessários e razoáveis (proporcionais) para prevenir desequilíbrios concorrenciais decorrentes de práticas lesivas ao mercado adotadas pelos </a:t>
            </a:r>
            <a:r>
              <a:rPr lang="pt-BR" smtClean="0">
                <a:solidFill>
                  <a:srgbClr val="17375E"/>
                </a:solidFill>
                <a:latin typeface="+mj-lt"/>
              </a:rPr>
              <a:t>sujeitos </a:t>
            </a:r>
            <a:r>
              <a:rPr lang="pt-BR" smtClean="0">
                <a:solidFill>
                  <a:srgbClr val="17375E"/>
                </a:solidFill>
                <a:latin typeface="+mj-lt"/>
              </a:rPr>
              <a:t>passivos </a:t>
            </a:r>
            <a:r>
              <a:rPr lang="pt-BR" dirty="0" smtClean="0">
                <a:solidFill>
                  <a:srgbClr val="17375E"/>
                </a:solidFill>
                <a:latin typeface="+mj-lt"/>
              </a:rPr>
              <a:t>(função extrafiscal)</a:t>
            </a:r>
          </a:p>
          <a:p>
            <a:pPr marL="614363" lvl="2" indent="-342900" algn="just">
              <a:spcBef>
                <a:spcPts val="0"/>
              </a:spcBef>
              <a:spcAft>
                <a:spcPts val="1200"/>
              </a:spcAft>
              <a:buFontTx/>
              <a:buChar char="-"/>
              <a:defRPr/>
            </a:pPr>
            <a:endParaRPr lang="pt-BR" sz="2000" dirty="0" smtClean="0">
              <a:solidFill>
                <a:srgbClr val="17375E"/>
              </a:solidFill>
              <a:latin typeface="+mj-lt"/>
            </a:endParaRPr>
          </a:p>
          <a:p>
            <a:pPr marL="614363" lvl="2" indent="-342900" algn="just">
              <a:spcBef>
                <a:spcPts val="0"/>
              </a:spcBef>
              <a:spcAft>
                <a:spcPts val="1200"/>
              </a:spcAft>
              <a:buFontTx/>
              <a:buChar char="-"/>
              <a:defRPr/>
            </a:pPr>
            <a:endParaRPr lang="pt-BR" sz="2000" dirty="0" smtClean="0">
              <a:solidFill>
                <a:srgbClr val="17375E"/>
              </a:solidFill>
              <a:latin typeface="+mj-lt"/>
            </a:endParaRPr>
          </a:p>
          <a:p>
            <a:pPr marL="614363" lvl="2" indent="-342900" algn="just">
              <a:spcBef>
                <a:spcPts val="0"/>
              </a:spcBef>
              <a:spcAft>
                <a:spcPts val="1200"/>
              </a:spcAft>
              <a:buFontTx/>
              <a:buChar char="-"/>
              <a:defRPr/>
            </a:pPr>
            <a:endParaRPr lang="pt-BR" sz="2000" dirty="0" smtClean="0">
              <a:solidFill>
                <a:srgbClr val="17375E"/>
              </a:solidFill>
              <a:latin typeface="+mj-lt"/>
            </a:endParaRPr>
          </a:p>
          <a:p>
            <a:pPr marL="923925" lvl="2" indent="-285750" algn="just">
              <a:spcBef>
                <a:spcPts val="0"/>
              </a:spcBef>
              <a:spcAft>
                <a:spcPts val="1200"/>
              </a:spcAft>
              <a:buFont typeface="Arial" panose="020B0604020202020204" pitchFamily="34" charset="0"/>
              <a:buChar char="•"/>
              <a:defRPr/>
            </a:pPr>
            <a:endParaRPr lang="pt-BR" sz="1600" i="1" dirty="0" smtClean="0">
              <a:solidFill>
                <a:schemeClr val="tx2">
                  <a:lumMod val="75000"/>
                </a:schemeClr>
              </a:solidFill>
              <a:latin typeface="+mj-lt"/>
            </a:endParaRPr>
          </a:p>
        </p:txBody>
      </p:sp>
    </p:spTree>
    <p:extLst>
      <p:ext uri="{BB962C8B-B14F-4D97-AF65-F5344CB8AC3E}">
        <p14:creationId xmlns:p14="http://schemas.microsoft.com/office/powerpoint/2010/main" val="37131931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3"/>
          <p:cNvPicPr>
            <a:picLocks noChangeAspect="1" noChangeArrowheads="1"/>
          </p:cNvPicPr>
          <p:nvPr/>
        </p:nvPicPr>
        <p:blipFill>
          <a:blip r:embed="rId2" cstate="print"/>
          <a:srcRect/>
          <a:stretch>
            <a:fillRect/>
          </a:stretch>
        </p:blipFill>
        <p:spPr bwMode="auto">
          <a:xfrm>
            <a:off x="0" y="6669088"/>
            <a:ext cx="9144000" cy="188912"/>
          </a:xfrm>
          <a:prstGeom prst="rect">
            <a:avLst/>
          </a:prstGeom>
          <a:noFill/>
          <a:ln w="9525">
            <a:noFill/>
            <a:miter lim="800000"/>
            <a:headEnd/>
            <a:tailEnd/>
          </a:ln>
        </p:spPr>
      </p:pic>
      <p:sp>
        <p:nvSpPr>
          <p:cNvPr id="7" name="Título 1"/>
          <p:cNvSpPr txBox="1">
            <a:spLocks/>
          </p:cNvSpPr>
          <p:nvPr/>
        </p:nvSpPr>
        <p:spPr bwMode="auto">
          <a:xfrm>
            <a:off x="251520" y="476672"/>
            <a:ext cx="8229600" cy="523875"/>
          </a:xfrm>
          <a:prstGeom prst="rect">
            <a:avLst/>
          </a:prstGeom>
          <a:noFill/>
          <a:ln w="9525">
            <a:noFill/>
            <a:miter lim="800000"/>
            <a:headEnd/>
            <a:tailEnd/>
          </a:ln>
        </p:spPr>
        <p:txBody>
          <a:bodyPr anchor="ctr">
            <a:normAutofit/>
          </a:bodyPr>
          <a:lstStyle/>
          <a:p>
            <a:pPr>
              <a:defRPr/>
            </a:pPr>
            <a:r>
              <a:rPr lang="pt-BR" sz="2400" b="1" dirty="0" smtClean="0">
                <a:solidFill>
                  <a:schemeClr val="tx2">
                    <a:lumMod val="75000"/>
                  </a:schemeClr>
                </a:solidFill>
                <a:latin typeface="+mj-lt"/>
                <a:ea typeface="+mj-ea"/>
                <a:cs typeface="+mj-cs"/>
              </a:rPr>
              <a:t>5. A função da lei complementar </a:t>
            </a:r>
          </a:p>
        </p:txBody>
      </p:sp>
      <p:sp>
        <p:nvSpPr>
          <p:cNvPr id="5" name="Espaço Reservado para Conteúdo 2"/>
          <p:cNvSpPr txBox="1">
            <a:spLocks/>
          </p:cNvSpPr>
          <p:nvPr/>
        </p:nvSpPr>
        <p:spPr bwMode="auto">
          <a:xfrm>
            <a:off x="107504" y="1052736"/>
            <a:ext cx="8648700" cy="6264696"/>
          </a:xfrm>
          <a:prstGeom prst="rect">
            <a:avLst/>
          </a:prstGeom>
          <a:noFill/>
          <a:ln w="9525">
            <a:noFill/>
            <a:miter lim="800000"/>
            <a:headEnd/>
            <a:tailEnd/>
          </a:ln>
        </p:spPr>
        <p:txBody>
          <a:bodyPr/>
          <a:lstStyle/>
          <a:p>
            <a:pPr marL="614363" lvl="2" indent="-342900" algn="just">
              <a:spcBef>
                <a:spcPts val="0"/>
              </a:spcBef>
              <a:spcAft>
                <a:spcPts val="1800"/>
              </a:spcAft>
              <a:buFontTx/>
              <a:buChar char="-"/>
              <a:defRPr/>
            </a:pPr>
            <a:r>
              <a:rPr lang="pt-BR" sz="2000" dirty="0" smtClean="0">
                <a:solidFill>
                  <a:srgbClr val="17375E"/>
                </a:solidFill>
                <a:latin typeface="+mj-lt"/>
              </a:rPr>
              <a:t>A lei complementar </a:t>
            </a:r>
            <a:r>
              <a:rPr lang="pt-BR" sz="2000" dirty="0">
                <a:solidFill>
                  <a:srgbClr val="17375E"/>
                </a:solidFill>
                <a:latin typeface="+mj-lt"/>
              </a:rPr>
              <a:t>não é autoaplicável: deve veicular regras especiais de cumprimento de obrigações tributárias a serem adotadas pelos entes tributantes competentes para a instituição dos respectivos tributos</a:t>
            </a:r>
          </a:p>
          <a:p>
            <a:pPr marL="614363" lvl="2" indent="-342900" algn="just">
              <a:spcBef>
                <a:spcPts val="0"/>
              </a:spcBef>
              <a:spcAft>
                <a:spcPts val="1800"/>
              </a:spcAft>
              <a:buFontTx/>
              <a:buChar char="-"/>
              <a:defRPr/>
            </a:pPr>
            <a:r>
              <a:rPr lang="pt-BR" sz="2000" dirty="0" smtClean="0">
                <a:solidFill>
                  <a:srgbClr val="17375E"/>
                </a:solidFill>
                <a:latin typeface="+mj-lt"/>
              </a:rPr>
              <a:t>A lei complementar é necessária para: </a:t>
            </a:r>
          </a:p>
          <a:p>
            <a:pPr marL="1071563" lvl="3" indent="-342900" algn="just">
              <a:spcBef>
                <a:spcPts val="0"/>
              </a:spcBef>
              <a:spcAft>
                <a:spcPts val="1800"/>
              </a:spcAft>
              <a:buFont typeface="Arial" panose="020B0604020202020204" pitchFamily="34" charset="0"/>
              <a:buChar char="•"/>
              <a:defRPr/>
            </a:pPr>
            <a:r>
              <a:rPr lang="pt-BR" sz="2000" dirty="0" smtClean="0">
                <a:solidFill>
                  <a:srgbClr val="17375E"/>
                </a:solidFill>
                <a:latin typeface="+mj-lt"/>
              </a:rPr>
              <a:t>permitir que Estados, Distrito Federal e Municípios criem regras diferenciadas para assegurar a neutralidade concorrencial dos respectivos tributos</a:t>
            </a:r>
          </a:p>
          <a:p>
            <a:pPr marL="1071563" lvl="3" indent="-342900" algn="just">
              <a:spcBef>
                <a:spcPts val="0"/>
              </a:spcBef>
              <a:spcAft>
                <a:spcPts val="1800"/>
              </a:spcAft>
              <a:buFont typeface="Arial" panose="020B0604020202020204" pitchFamily="34" charset="0"/>
              <a:buChar char="•"/>
              <a:defRPr/>
            </a:pPr>
            <a:r>
              <a:rPr lang="pt-BR" sz="2000" dirty="0">
                <a:solidFill>
                  <a:srgbClr val="17375E"/>
                </a:solidFill>
                <a:latin typeface="+mj-lt"/>
              </a:rPr>
              <a:t>r</a:t>
            </a:r>
            <a:r>
              <a:rPr lang="pt-BR" sz="2000" dirty="0" smtClean="0">
                <a:solidFill>
                  <a:srgbClr val="17375E"/>
                </a:solidFill>
                <a:latin typeface="+mj-lt"/>
              </a:rPr>
              <a:t>eforçar a validade de critérios especiais de tributação criados pela União, frequentemente contestados na justiça, agravando desequilíbrios concorrenciais. </a:t>
            </a:r>
            <a:endParaRPr lang="pt-BR" sz="2000" dirty="0" smtClean="0">
              <a:solidFill>
                <a:srgbClr val="17375E"/>
              </a:solidFill>
              <a:latin typeface="+mj-lt"/>
            </a:endParaRPr>
          </a:p>
          <a:p>
            <a:pPr marL="1643063" lvl="5" algn="just">
              <a:spcAft>
                <a:spcPts val="600"/>
              </a:spcAft>
              <a:defRPr/>
            </a:pPr>
            <a:r>
              <a:rPr lang="pt-BR" sz="2000" dirty="0" smtClean="0">
                <a:solidFill>
                  <a:srgbClr val="17375E"/>
                </a:solidFill>
                <a:latin typeface="+mj-lt"/>
              </a:rPr>
              <a:t>Exemplos</a:t>
            </a:r>
            <a:r>
              <a:rPr lang="pt-BR" sz="2000" dirty="0" smtClean="0">
                <a:solidFill>
                  <a:srgbClr val="17375E"/>
                </a:solidFill>
                <a:latin typeface="+mj-lt"/>
              </a:rPr>
              <a:t>: </a:t>
            </a:r>
            <a:r>
              <a:rPr lang="pt-BR" sz="2000" dirty="0">
                <a:solidFill>
                  <a:srgbClr val="17375E"/>
                </a:solidFill>
                <a:latin typeface="+mj-lt"/>
              </a:rPr>
              <a:t>IPI fixo (RE 602.917-RG), </a:t>
            </a:r>
            <a:r>
              <a:rPr lang="pt-BR" sz="2000" dirty="0" err="1">
                <a:solidFill>
                  <a:srgbClr val="17375E"/>
                </a:solidFill>
                <a:latin typeface="+mj-lt"/>
              </a:rPr>
              <a:t>Sicobe</a:t>
            </a:r>
            <a:r>
              <a:rPr lang="pt-BR" sz="2000" dirty="0">
                <a:solidFill>
                  <a:srgbClr val="17375E"/>
                </a:solidFill>
                <a:latin typeface="+mj-lt"/>
              </a:rPr>
              <a:t> (ADI 4.407), medidores de peso/volume/vazão (SL 178), pautas de valores mínimos (Súmula 431 do STJ) , cassação de registro especial (ADI </a:t>
            </a:r>
            <a:r>
              <a:rPr lang="pt-BR" sz="2000" dirty="0" smtClean="0">
                <a:solidFill>
                  <a:srgbClr val="17375E"/>
                </a:solidFill>
                <a:latin typeface="+mj-lt"/>
              </a:rPr>
              <a:t>3952)</a:t>
            </a:r>
            <a:endParaRPr lang="pt-BR" sz="2000" dirty="0">
              <a:solidFill>
                <a:srgbClr val="17375E"/>
              </a:solidFill>
              <a:latin typeface="+mj-lt"/>
            </a:endParaRPr>
          </a:p>
          <a:p>
            <a:pPr marL="614363" lvl="2" indent="-342900" algn="just">
              <a:spcBef>
                <a:spcPts val="0"/>
              </a:spcBef>
              <a:spcAft>
                <a:spcPts val="1200"/>
              </a:spcAft>
              <a:buFontTx/>
              <a:buChar char="-"/>
              <a:defRPr/>
            </a:pPr>
            <a:endParaRPr lang="pt-BR" sz="2000" dirty="0" smtClean="0">
              <a:solidFill>
                <a:srgbClr val="17375E"/>
              </a:solidFill>
              <a:latin typeface="+mj-lt"/>
            </a:endParaRPr>
          </a:p>
          <a:p>
            <a:pPr marL="614363" lvl="2" indent="-342900" algn="just">
              <a:spcBef>
                <a:spcPts val="0"/>
              </a:spcBef>
              <a:spcAft>
                <a:spcPts val="1200"/>
              </a:spcAft>
              <a:buFontTx/>
              <a:buChar char="-"/>
              <a:defRPr/>
            </a:pPr>
            <a:endParaRPr lang="pt-BR" sz="2000" dirty="0" smtClean="0">
              <a:solidFill>
                <a:srgbClr val="17375E"/>
              </a:solidFill>
              <a:latin typeface="+mj-lt"/>
            </a:endParaRPr>
          </a:p>
          <a:p>
            <a:pPr marL="923925" lvl="2" indent="-285750" algn="just">
              <a:spcBef>
                <a:spcPts val="0"/>
              </a:spcBef>
              <a:spcAft>
                <a:spcPts val="1200"/>
              </a:spcAft>
              <a:buFont typeface="Arial" panose="020B0604020202020204" pitchFamily="34" charset="0"/>
              <a:buChar char="•"/>
              <a:defRPr/>
            </a:pPr>
            <a:endParaRPr lang="pt-BR" sz="1600" i="1" dirty="0" smtClean="0">
              <a:solidFill>
                <a:schemeClr val="tx2">
                  <a:lumMod val="75000"/>
                </a:schemeClr>
              </a:solidFill>
              <a:latin typeface="+mj-lt"/>
            </a:endParaRPr>
          </a:p>
        </p:txBody>
      </p:sp>
    </p:spTree>
    <p:extLst>
      <p:ext uri="{BB962C8B-B14F-4D97-AF65-F5344CB8AC3E}">
        <p14:creationId xmlns:p14="http://schemas.microsoft.com/office/powerpoint/2010/main" val="35099529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3"/>
          <p:cNvPicPr>
            <a:picLocks noChangeAspect="1" noChangeArrowheads="1"/>
          </p:cNvPicPr>
          <p:nvPr/>
        </p:nvPicPr>
        <p:blipFill>
          <a:blip r:embed="rId2" cstate="print"/>
          <a:srcRect/>
          <a:stretch>
            <a:fillRect/>
          </a:stretch>
        </p:blipFill>
        <p:spPr bwMode="auto">
          <a:xfrm>
            <a:off x="0" y="6669088"/>
            <a:ext cx="9144000" cy="188912"/>
          </a:xfrm>
          <a:prstGeom prst="rect">
            <a:avLst/>
          </a:prstGeom>
          <a:noFill/>
          <a:ln w="9525">
            <a:noFill/>
            <a:miter lim="800000"/>
            <a:headEnd/>
            <a:tailEnd/>
          </a:ln>
        </p:spPr>
      </p:pic>
      <p:sp>
        <p:nvSpPr>
          <p:cNvPr id="7" name="Título 1"/>
          <p:cNvSpPr txBox="1">
            <a:spLocks/>
          </p:cNvSpPr>
          <p:nvPr/>
        </p:nvSpPr>
        <p:spPr bwMode="auto">
          <a:xfrm>
            <a:off x="251520" y="476672"/>
            <a:ext cx="8229600" cy="523875"/>
          </a:xfrm>
          <a:prstGeom prst="rect">
            <a:avLst/>
          </a:prstGeom>
          <a:noFill/>
          <a:ln w="9525">
            <a:noFill/>
            <a:miter lim="800000"/>
            <a:headEnd/>
            <a:tailEnd/>
          </a:ln>
        </p:spPr>
        <p:txBody>
          <a:bodyPr anchor="ctr">
            <a:normAutofit/>
          </a:bodyPr>
          <a:lstStyle/>
          <a:p>
            <a:pPr>
              <a:defRPr/>
            </a:pPr>
            <a:r>
              <a:rPr lang="pt-BR" sz="2400" b="1" dirty="0" smtClean="0">
                <a:solidFill>
                  <a:schemeClr val="tx2">
                    <a:lumMod val="75000"/>
                  </a:schemeClr>
                </a:solidFill>
                <a:latin typeface="+mj-lt"/>
                <a:ea typeface="+mj-ea"/>
                <a:cs typeface="+mj-cs"/>
              </a:rPr>
              <a:t>5.1. A função da lei complementar </a:t>
            </a:r>
          </a:p>
        </p:txBody>
      </p:sp>
      <p:sp>
        <p:nvSpPr>
          <p:cNvPr id="5" name="Espaço Reservado para Conteúdo 2"/>
          <p:cNvSpPr txBox="1">
            <a:spLocks/>
          </p:cNvSpPr>
          <p:nvPr/>
        </p:nvSpPr>
        <p:spPr bwMode="auto">
          <a:xfrm>
            <a:off x="107504" y="1052736"/>
            <a:ext cx="8648700" cy="6264696"/>
          </a:xfrm>
          <a:prstGeom prst="rect">
            <a:avLst/>
          </a:prstGeom>
          <a:noFill/>
          <a:ln w="9525">
            <a:noFill/>
            <a:miter lim="800000"/>
            <a:headEnd/>
            <a:tailEnd/>
          </a:ln>
        </p:spPr>
        <p:txBody>
          <a:bodyPr/>
          <a:lstStyle/>
          <a:p>
            <a:pPr marL="1071563" lvl="3" indent="-342900" algn="just">
              <a:spcBef>
                <a:spcPts val="0"/>
              </a:spcBef>
              <a:spcAft>
                <a:spcPts val="600"/>
              </a:spcAft>
              <a:buFont typeface="Arial" panose="020B0604020202020204" pitchFamily="34" charset="0"/>
              <a:buChar char="•"/>
              <a:defRPr/>
            </a:pPr>
            <a:endParaRPr lang="pt-BR" sz="2000" dirty="0" smtClean="0">
              <a:solidFill>
                <a:srgbClr val="17375E"/>
              </a:solidFill>
              <a:latin typeface="+mj-lt"/>
            </a:endParaRPr>
          </a:p>
          <a:p>
            <a:pPr marL="1071563" lvl="3" indent="-342900" algn="just">
              <a:spcBef>
                <a:spcPts val="0"/>
              </a:spcBef>
              <a:spcAft>
                <a:spcPts val="600"/>
              </a:spcAft>
              <a:buFont typeface="Arial" panose="020B0604020202020204" pitchFamily="34" charset="0"/>
              <a:buChar char="•"/>
              <a:defRPr/>
            </a:pPr>
            <a:r>
              <a:rPr lang="pt-BR" sz="2000" dirty="0" smtClean="0">
                <a:solidFill>
                  <a:srgbClr val="17375E"/>
                </a:solidFill>
                <a:latin typeface="+mn-lt"/>
              </a:rPr>
              <a:t>uniformizar o trato </a:t>
            </a:r>
            <a:r>
              <a:rPr lang="pt-BR" sz="2000" dirty="0">
                <a:solidFill>
                  <a:srgbClr val="17375E"/>
                </a:solidFill>
                <a:latin typeface="+mn-lt"/>
              </a:rPr>
              <a:t>da matéria pelos entes tributantes, de forma a tratar isonômica e racionalmente os contribuintes nas esferas federal, estadual (27 unidades federadas) e municipal  (5.570 Municípios)</a:t>
            </a:r>
          </a:p>
          <a:p>
            <a:pPr marL="1071563" lvl="3" indent="-342900" algn="just">
              <a:spcBef>
                <a:spcPts val="0"/>
              </a:spcBef>
              <a:spcAft>
                <a:spcPts val="600"/>
              </a:spcAft>
              <a:buFont typeface="Arial" panose="020B0604020202020204" pitchFamily="34" charset="0"/>
              <a:buChar char="•"/>
              <a:defRPr/>
            </a:pPr>
            <a:endParaRPr lang="pt-BR" sz="2000" dirty="0" smtClean="0">
              <a:solidFill>
                <a:srgbClr val="17375E"/>
              </a:solidFill>
              <a:latin typeface="+mj-lt"/>
            </a:endParaRPr>
          </a:p>
          <a:p>
            <a:pPr marL="1071563" lvl="3" indent="-342900" algn="just">
              <a:spcBef>
                <a:spcPts val="0"/>
              </a:spcBef>
              <a:spcAft>
                <a:spcPts val="600"/>
              </a:spcAft>
              <a:buFont typeface="Arial" panose="020B0604020202020204" pitchFamily="34" charset="0"/>
              <a:buChar char="•"/>
              <a:defRPr/>
            </a:pPr>
            <a:r>
              <a:rPr lang="pt-BR" sz="2000" dirty="0" smtClean="0">
                <a:solidFill>
                  <a:srgbClr val="17375E"/>
                </a:solidFill>
                <a:latin typeface="+mj-lt"/>
              </a:rPr>
              <a:t>limitar </a:t>
            </a:r>
            <a:r>
              <a:rPr lang="pt-BR" sz="2000" dirty="0" smtClean="0">
                <a:solidFill>
                  <a:srgbClr val="17375E"/>
                </a:solidFill>
                <a:latin typeface="+mj-lt"/>
              </a:rPr>
              <a:t>o exercício do poder de tributar, evitando a ocorrência de eventuais abusos (sanções políticas)</a:t>
            </a:r>
          </a:p>
          <a:p>
            <a:pPr marL="728663" lvl="3" algn="just">
              <a:spcBef>
                <a:spcPts val="0"/>
              </a:spcBef>
              <a:spcAft>
                <a:spcPts val="600"/>
              </a:spcAft>
              <a:defRPr/>
            </a:pPr>
            <a:endParaRPr lang="pt-BR" sz="2000" dirty="0" smtClean="0">
              <a:solidFill>
                <a:srgbClr val="17375E"/>
              </a:solidFill>
              <a:latin typeface="+mj-lt"/>
            </a:endParaRPr>
          </a:p>
          <a:p>
            <a:pPr marL="1071563" lvl="3" indent="-342900" algn="just">
              <a:spcBef>
                <a:spcPts val="0"/>
              </a:spcBef>
              <a:spcAft>
                <a:spcPts val="600"/>
              </a:spcAft>
              <a:buFont typeface="Arial" panose="020B0604020202020204" pitchFamily="34" charset="0"/>
              <a:buChar char="•"/>
              <a:defRPr/>
            </a:pPr>
            <a:r>
              <a:rPr lang="pt-BR" sz="2000" dirty="0" smtClean="0">
                <a:solidFill>
                  <a:srgbClr val="17375E"/>
                </a:solidFill>
                <a:latin typeface="+mj-lt"/>
              </a:rPr>
              <a:t>assegurar que a utilização dos critérios nela previstos atenda:</a:t>
            </a:r>
          </a:p>
          <a:p>
            <a:pPr marL="1347788" lvl="4" algn="just">
              <a:spcBef>
                <a:spcPts val="0"/>
              </a:spcBef>
              <a:spcAft>
                <a:spcPts val="1200"/>
              </a:spcAft>
              <a:defRPr/>
            </a:pPr>
            <a:r>
              <a:rPr lang="pt-BR" sz="2000" dirty="0" smtClean="0">
                <a:solidFill>
                  <a:srgbClr val="17375E"/>
                </a:solidFill>
                <a:latin typeface="+mj-lt"/>
              </a:rPr>
              <a:t> ”</a:t>
            </a:r>
            <a:r>
              <a:rPr lang="pt-BR" sz="2000" i="1" u="sng" dirty="0" smtClean="0">
                <a:solidFill>
                  <a:srgbClr val="17375E"/>
                </a:solidFill>
                <a:latin typeface="+mj-lt"/>
              </a:rPr>
              <a:t>aos critérios da razoabilidade e da proporcionalidade, precedido: “a)</a:t>
            </a:r>
            <a:r>
              <a:rPr lang="pt-BR" sz="2000" i="1" u="sng" dirty="0">
                <a:solidFill>
                  <a:srgbClr val="17375E"/>
                </a:solidFill>
                <a:latin typeface="+mj-lt"/>
              </a:rPr>
              <a:t> </a:t>
            </a:r>
            <a:r>
              <a:rPr lang="pt-BR" sz="2000" i="1" u="sng" dirty="0" smtClean="0">
                <a:solidFill>
                  <a:srgbClr val="17375E"/>
                </a:solidFill>
                <a:latin typeface="+mj-lt"/>
              </a:rPr>
              <a:t>da </a:t>
            </a:r>
            <a:r>
              <a:rPr lang="pt-BR" sz="2000" i="1" u="sng" dirty="0">
                <a:solidFill>
                  <a:srgbClr val="17375E"/>
                </a:solidFill>
                <a:latin typeface="+mj-lt"/>
              </a:rPr>
              <a:t>análise </a:t>
            </a:r>
            <a:r>
              <a:rPr lang="pt-BR" sz="2000" i="1" u="sng" dirty="0" smtClean="0">
                <a:solidFill>
                  <a:srgbClr val="17375E"/>
                </a:solidFill>
                <a:latin typeface="+mj-lt"/>
              </a:rPr>
              <a:t>do </a:t>
            </a:r>
            <a:r>
              <a:rPr lang="pt-BR" sz="2000" i="1" u="sng" dirty="0">
                <a:solidFill>
                  <a:srgbClr val="17375E"/>
                </a:solidFill>
                <a:latin typeface="+mj-lt"/>
              </a:rPr>
              <a:t>montante dos débitos tributários não quitados; b) do </a:t>
            </a:r>
            <a:r>
              <a:rPr lang="pt-BR" sz="2000" i="1" u="sng" dirty="0" smtClean="0">
                <a:solidFill>
                  <a:srgbClr val="17375E"/>
                </a:solidFill>
                <a:latin typeface="+mj-lt"/>
              </a:rPr>
              <a:t>atendimento </a:t>
            </a:r>
            <a:r>
              <a:rPr lang="pt-BR" sz="2000" i="1" u="sng" dirty="0">
                <a:solidFill>
                  <a:srgbClr val="17375E"/>
                </a:solidFill>
                <a:latin typeface="+mj-lt"/>
              </a:rPr>
              <a:t>ao devido processo legal na aferição da exigibilidade das </a:t>
            </a:r>
            <a:r>
              <a:rPr lang="pt-BR" sz="2000" i="1" u="sng" dirty="0" smtClean="0">
                <a:solidFill>
                  <a:srgbClr val="17375E"/>
                </a:solidFill>
                <a:latin typeface="+mj-lt"/>
              </a:rPr>
              <a:t>obrigações </a:t>
            </a:r>
            <a:r>
              <a:rPr lang="pt-BR" sz="2000" i="1" u="sng" dirty="0">
                <a:solidFill>
                  <a:srgbClr val="17375E"/>
                </a:solidFill>
                <a:latin typeface="+mj-lt"/>
              </a:rPr>
              <a:t>tributárias; c) e do exame do cumprimento do devido </a:t>
            </a:r>
            <a:r>
              <a:rPr lang="pt-BR" sz="2000" i="1" u="sng" dirty="0" smtClean="0">
                <a:solidFill>
                  <a:srgbClr val="17375E"/>
                </a:solidFill>
                <a:latin typeface="+mj-lt"/>
              </a:rPr>
              <a:t>processo </a:t>
            </a:r>
            <a:r>
              <a:rPr lang="pt-BR" sz="2000" i="1" u="sng" dirty="0">
                <a:solidFill>
                  <a:srgbClr val="17375E"/>
                </a:solidFill>
                <a:latin typeface="+mj-lt"/>
              </a:rPr>
              <a:t>legal para aplicação da </a:t>
            </a:r>
            <a:r>
              <a:rPr lang="pt-BR" sz="2000" i="1" u="sng" dirty="0" smtClean="0">
                <a:solidFill>
                  <a:srgbClr val="17375E"/>
                </a:solidFill>
                <a:latin typeface="+mj-lt"/>
              </a:rPr>
              <a:t>sanção</a:t>
            </a:r>
            <a:r>
              <a:rPr lang="pt-BR" sz="2000" dirty="0" smtClean="0">
                <a:solidFill>
                  <a:srgbClr val="17375E"/>
                </a:solidFill>
                <a:latin typeface="+mj-lt"/>
              </a:rPr>
              <a:t>” (cf. voto condutor do Ministro Joaquim Barbosa, na ADI 3.952/DF – Pleno - J: 05/09/2018 - destacamos)</a:t>
            </a:r>
            <a:endParaRPr lang="pt-BR" sz="2000" dirty="0">
              <a:solidFill>
                <a:srgbClr val="17375E"/>
              </a:solidFill>
              <a:latin typeface="+mj-lt"/>
            </a:endParaRPr>
          </a:p>
          <a:p>
            <a:pPr marL="614363" lvl="2" indent="-342900" algn="just">
              <a:spcBef>
                <a:spcPts val="0"/>
              </a:spcBef>
              <a:spcAft>
                <a:spcPts val="1200"/>
              </a:spcAft>
              <a:buFontTx/>
              <a:buChar char="-"/>
              <a:defRPr/>
            </a:pPr>
            <a:endParaRPr lang="pt-BR" sz="2000" dirty="0" smtClean="0">
              <a:solidFill>
                <a:srgbClr val="17375E"/>
              </a:solidFill>
              <a:latin typeface="+mj-lt"/>
            </a:endParaRPr>
          </a:p>
          <a:p>
            <a:pPr marL="614363" lvl="2" indent="-342900" algn="just">
              <a:spcBef>
                <a:spcPts val="0"/>
              </a:spcBef>
              <a:spcAft>
                <a:spcPts val="1200"/>
              </a:spcAft>
              <a:buFontTx/>
              <a:buChar char="-"/>
              <a:defRPr/>
            </a:pPr>
            <a:endParaRPr lang="pt-BR" sz="2000" dirty="0" smtClean="0">
              <a:solidFill>
                <a:srgbClr val="17375E"/>
              </a:solidFill>
              <a:latin typeface="+mj-lt"/>
            </a:endParaRPr>
          </a:p>
          <a:p>
            <a:pPr marL="614363" lvl="2" indent="-342900" algn="just">
              <a:spcBef>
                <a:spcPts val="0"/>
              </a:spcBef>
              <a:spcAft>
                <a:spcPts val="1200"/>
              </a:spcAft>
              <a:buFontTx/>
              <a:buChar char="-"/>
              <a:defRPr/>
            </a:pPr>
            <a:endParaRPr lang="pt-BR" sz="2000" dirty="0" smtClean="0">
              <a:solidFill>
                <a:srgbClr val="17375E"/>
              </a:solidFill>
              <a:latin typeface="+mj-lt"/>
            </a:endParaRPr>
          </a:p>
          <a:p>
            <a:pPr marL="923925" lvl="2" indent="-285750" algn="just">
              <a:spcBef>
                <a:spcPts val="0"/>
              </a:spcBef>
              <a:spcAft>
                <a:spcPts val="1200"/>
              </a:spcAft>
              <a:buFont typeface="Arial" panose="020B0604020202020204" pitchFamily="34" charset="0"/>
              <a:buChar char="•"/>
              <a:defRPr/>
            </a:pPr>
            <a:endParaRPr lang="pt-BR" sz="1600" i="1" dirty="0" smtClean="0">
              <a:solidFill>
                <a:schemeClr val="tx2">
                  <a:lumMod val="75000"/>
                </a:schemeClr>
              </a:solidFill>
              <a:latin typeface="+mj-lt"/>
            </a:endParaRPr>
          </a:p>
        </p:txBody>
      </p:sp>
    </p:spTree>
    <p:extLst>
      <p:ext uri="{BB962C8B-B14F-4D97-AF65-F5344CB8AC3E}">
        <p14:creationId xmlns:p14="http://schemas.microsoft.com/office/powerpoint/2010/main" val="5084030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3"/>
          <p:cNvPicPr>
            <a:picLocks noChangeAspect="1" noChangeArrowheads="1"/>
          </p:cNvPicPr>
          <p:nvPr/>
        </p:nvPicPr>
        <p:blipFill>
          <a:blip r:embed="rId2" cstate="print"/>
          <a:srcRect/>
          <a:stretch>
            <a:fillRect/>
          </a:stretch>
        </p:blipFill>
        <p:spPr bwMode="auto">
          <a:xfrm>
            <a:off x="0" y="6669088"/>
            <a:ext cx="9144000" cy="188912"/>
          </a:xfrm>
          <a:prstGeom prst="rect">
            <a:avLst/>
          </a:prstGeom>
          <a:noFill/>
          <a:ln w="9525">
            <a:noFill/>
            <a:miter lim="800000"/>
            <a:headEnd/>
            <a:tailEnd/>
          </a:ln>
        </p:spPr>
      </p:pic>
      <p:sp>
        <p:nvSpPr>
          <p:cNvPr id="7" name="Título 1"/>
          <p:cNvSpPr txBox="1">
            <a:spLocks/>
          </p:cNvSpPr>
          <p:nvPr/>
        </p:nvSpPr>
        <p:spPr bwMode="auto">
          <a:xfrm>
            <a:off x="374848" y="476672"/>
            <a:ext cx="8229600" cy="523875"/>
          </a:xfrm>
          <a:prstGeom prst="rect">
            <a:avLst/>
          </a:prstGeom>
          <a:noFill/>
          <a:ln w="9525">
            <a:noFill/>
            <a:miter lim="800000"/>
            <a:headEnd/>
            <a:tailEnd/>
          </a:ln>
        </p:spPr>
        <p:txBody>
          <a:bodyPr anchor="ctr">
            <a:normAutofit/>
          </a:bodyPr>
          <a:lstStyle/>
          <a:p>
            <a:pPr>
              <a:defRPr/>
            </a:pPr>
            <a:r>
              <a:rPr lang="pt-BR" sz="2400" b="1" dirty="0" smtClean="0">
                <a:solidFill>
                  <a:schemeClr val="tx2">
                    <a:lumMod val="75000"/>
                  </a:schemeClr>
                </a:solidFill>
                <a:latin typeface="+mj-lt"/>
                <a:ea typeface="+mj-ea"/>
                <a:cs typeface="+mj-cs"/>
              </a:rPr>
              <a:t>5.2. A função da lei complementar</a:t>
            </a:r>
          </a:p>
        </p:txBody>
      </p:sp>
      <p:sp>
        <p:nvSpPr>
          <p:cNvPr id="5" name="Espaço Reservado para Conteúdo 2"/>
          <p:cNvSpPr txBox="1">
            <a:spLocks/>
          </p:cNvSpPr>
          <p:nvPr/>
        </p:nvSpPr>
        <p:spPr bwMode="auto">
          <a:xfrm>
            <a:off x="107504" y="1052736"/>
            <a:ext cx="8648700" cy="6264696"/>
          </a:xfrm>
          <a:prstGeom prst="rect">
            <a:avLst/>
          </a:prstGeom>
          <a:noFill/>
          <a:ln w="9525">
            <a:noFill/>
            <a:miter lim="800000"/>
            <a:headEnd/>
            <a:tailEnd/>
          </a:ln>
        </p:spPr>
        <p:txBody>
          <a:bodyPr/>
          <a:lstStyle/>
          <a:p>
            <a:pPr marL="442913" lvl="1" algn="just">
              <a:spcBef>
                <a:spcPts val="0"/>
              </a:spcBef>
              <a:spcAft>
                <a:spcPts val="1200"/>
              </a:spcAft>
              <a:defRPr/>
            </a:pPr>
            <a:r>
              <a:rPr lang="pt-BR" sz="2000" dirty="0" smtClean="0">
                <a:solidFill>
                  <a:schemeClr val="tx2">
                    <a:lumMod val="75000"/>
                  </a:schemeClr>
                </a:solidFill>
                <a:latin typeface="+mj-lt"/>
              </a:rPr>
              <a:t>- A ausência de lei complementar tem gerado a produção de leis estaduais com disparidades conceituais e sanções que colocam em risco a sua validade, afetando a segurança jurídica e o ambiente de negócios </a:t>
            </a:r>
          </a:p>
          <a:p>
            <a:pPr marL="442913" lvl="1" algn="just">
              <a:spcBef>
                <a:spcPts val="0"/>
              </a:spcBef>
              <a:spcAft>
                <a:spcPts val="1200"/>
              </a:spcAft>
              <a:defRPr/>
            </a:pPr>
            <a:r>
              <a:rPr lang="pt-BR" sz="2000" dirty="0" smtClean="0">
                <a:solidFill>
                  <a:schemeClr val="tx2">
                    <a:lumMod val="75000"/>
                  </a:schemeClr>
                </a:solidFill>
                <a:latin typeface="+mj-lt"/>
              </a:rPr>
              <a:t>Exemplos:</a:t>
            </a:r>
          </a:p>
          <a:p>
            <a:pPr marL="977900" lvl="1" indent="-246063" algn="just">
              <a:lnSpc>
                <a:spcPts val="2000"/>
              </a:lnSpc>
              <a:spcBef>
                <a:spcPts val="0"/>
              </a:spcBef>
              <a:spcAft>
                <a:spcPts val="600"/>
              </a:spcAft>
              <a:buFont typeface="Arial" panose="020B0604020202020204" pitchFamily="34" charset="0"/>
              <a:buChar char="•"/>
              <a:defRPr/>
            </a:pPr>
            <a:r>
              <a:rPr lang="pt-BR" sz="2000" dirty="0" smtClean="0">
                <a:solidFill>
                  <a:schemeClr val="tx2">
                    <a:lumMod val="75000"/>
                  </a:schemeClr>
                </a:solidFill>
                <a:latin typeface="+mj-lt"/>
              </a:rPr>
              <a:t>Rio Grande do Sul – Lei 13.711/2011 – </a:t>
            </a:r>
            <a:r>
              <a:rPr lang="pt-BR" sz="2000" u="sng" dirty="0" smtClean="0">
                <a:solidFill>
                  <a:schemeClr val="tx2">
                    <a:lumMod val="75000"/>
                  </a:schemeClr>
                </a:solidFill>
                <a:latin typeface="+mj-lt"/>
              </a:rPr>
              <a:t>Conceito de devedor contumaz</a:t>
            </a:r>
            <a:r>
              <a:rPr lang="pt-BR" sz="2000" dirty="0" smtClean="0">
                <a:solidFill>
                  <a:schemeClr val="tx2">
                    <a:lumMod val="75000"/>
                  </a:schemeClr>
                </a:solidFill>
                <a:latin typeface="+mj-lt"/>
              </a:rPr>
              <a:t>: aquele que possua débitos declarados e não pagos em </a:t>
            </a:r>
            <a:r>
              <a:rPr lang="pt-BR" sz="2000" b="1" dirty="0" smtClean="0">
                <a:solidFill>
                  <a:schemeClr val="tx2">
                    <a:lumMod val="75000"/>
                  </a:schemeClr>
                </a:solidFill>
                <a:latin typeface="+mj-lt"/>
              </a:rPr>
              <a:t>8 períodos </a:t>
            </a:r>
            <a:r>
              <a:rPr lang="pt-BR" sz="2000" dirty="0" smtClean="0">
                <a:solidFill>
                  <a:schemeClr val="tx2">
                    <a:lumMod val="75000"/>
                  </a:schemeClr>
                </a:solidFill>
                <a:latin typeface="+mj-lt"/>
              </a:rPr>
              <a:t>de apuração no espaço de 12 meses </a:t>
            </a:r>
            <a:r>
              <a:rPr lang="pt-BR" sz="2000" u="sng" dirty="0" smtClean="0">
                <a:solidFill>
                  <a:schemeClr val="tx2">
                    <a:lumMod val="75000"/>
                  </a:schemeClr>
                </a:solidFill>
                <a:latin typeface="+mj-lt"/>
              </a:rPr>
              <a:t>OU</a:t>
            </a:r>
            <a:r>
              <a:rPr lang="pt-BR" sz="2000" b="1" u="sng" dirty="0" smtClean="0">
                <a:solidFill>
                  <a:schemeClr val="tx2">
                    <a:lumMod val="75000"/>
                  </a:schemeClr>
                </a:solidFill>
                <a:latin typeface="+mj-lt"/>
              </a:rPr>
              <a:t> </a:t>
            </a:r>
            <a:r>
              <a:rPr lang="pt-BR" sz="2000" dirty="0" smtClean="0">
                <a:solidFill>
                  <a:schemeClr val="tx2">
                    <a:lumMod val="75000"/>
                  </a:schemeClr>
                </a:solidFill>
                <a:latin typeface="+mj-lt"/>
              </a:rPr>
              <a:t>inscritos em dívida ativa em valor superior a 38.500 </a:t>
            </a:r>
            <a:r>
              <a:rPr lang="pt-BR" sz="2000" dirty="0" err="1" smtClean="0">
                <a:solidFill>
                  <a:schemeClr val="tx2">
                    <a:lumMod val="75000"/>
                  </a:schemeClr>
                </a:solidFill>
                <a:latin typeface="+mj-lt"/>
              </a:rPr>
              <a:t>UPFs</a:t>
            </a:r>
            <a:r>
              <a:rPr lang="pt-BR" sz="2000" dirty="0" smtClean="0">
                <a:solidFill>
                  <a:schemeClr val="tx2">
                    <a:lumMod val="75000"/>
                  </a:schemeClr>
                </a:solidFill>
                <a:latin typeface="+mj-lt"/>
              </a:rPr>
              <a:t>-RS (</a:t>
            </a:r>
            <a:r>
              <a:rPr lang="pt-BR" sz="2000" b="1" dirty="0" smtClean="0">
                <a:solidFill>
                  <a:schemeClr val="tx2">
                    <a:lumMod val="75000"/>
                  </a:schemeClr>
                </a:solidFill>
                <a:latin typeface="+mj-lt"/>
              </a:rPr>
              <a:t>aprox. 750 mil</a:t>
            </a:r>
            <a:r>
              <a:rPr lang="pt-BR" sz="2000" dirty="0" smtClean="0">
                <a:solidFill>
                  <a:schemeClr val="tx2">
                    <a:lumMod val="75000"/>
                  </a:schemeClr>
                </a:solidFill>
                <a:latin typeface="+mj-lt"/>
              </a:rPr>
              <a:t>) </a:t>
            </a:r>
            <a:r>
              <a:rPr lang="pt-BR" sz="2000" u="sng" dirty="0" smtClean="0">
                <a:solidFill>
                  <a:schemeClr val="tx2">
                    <a:lumMod val="75000"/>
                  </a:schemeClr>
                </a:solidFill>
                <a:latin typeface="+mj-lt"/>
              </a:rPr>
              <a:t>OU</a:t>
            </a:r>
            <a:r>
              <a:rPr lang="pt-BR" sz="2000" dirty="0" smtClean="0">
                <a:solidFill>
                  <a:schemeClr val="tx2">
                    <a:lumMod val="75000"/>
                  </a:schemeClr>
                </a:solidFill>
                <a:latin typeface="+mj-lt"/>
              </a:rPr>
              <a:t> cujos débitos inscritos em dívida ultrapassem 30% de seu patrimônio ou 25% de seu faturamento anual. Ver ADI 4854/RS.</a:t>
            </a:r>
            <a:endParaRPr lang="pt-BR" sz="2000" b="1" u="sng" dirty="0" smtClean="0">
              <a:solidFill>
                <a:schemeClr val="tx2">
                  <a:lumMod val="75000"/>
                </a:schemeClr>
              </a:solidFill>
              <a:latin typeface="+mj-lt"/>
            </a:endParaRPr>
          </a:p>
          <a:p>
            <a:pPr marL="977900" lvl="1" indent="-246063" algn="just">
              <a:lnSpc>
                <a:spcPts val="2000"/>
              </a:lnSpc>
              <a:spcBef>
                <a:spcPts val="0"/>
              </a:spcBef>
              <a:spcAft>
                <a:spcPts val="600"/>
              </a:spcAft>
              <a:buFont typeface="Arial" panose="020B0604020202020204" pitchFamily="34" charset="0"/>
              <a:buChar char="•"/>
              <a:defRPr/>
            </a:pPr>
            <a:r>
              <a:rPr lang="pt-BR" sz="2000" dirty="0" smtClean="0">
                <a:solidFill>
                  <a:schemeClr val="tx2">
                    <a:lumMod val="75000"/>
                  </a:schemeClr>
                </a:solidFill>
                <a:latin typeface="+mj-lt"/>
              </a:rPr>
              <a:t>São Paulo – Lei  1.320/2018 – </a:t>
            </a:r>
            <a:r>
              <a:rPr lang="pt-BR" sz="2000" u="sng" dirty="0" smtClean="0">
                <a:solidFill>
                  <a:schemeClr val="tx2">
                    <a:lumMod val="75000"/>
                  </a:schemeClr>
                </a:solidFill>
                <a:latin typeface="+mj-lt"/>
              </a:rPr>
              <a:t>Conceito de devedor contumaz</a:t>
            </a:r>
            <a:r>
              <a:rPr lang="pt-BR" sz="2000" dirty="0" smtClean="0">
                <a:solidFill>
                  <a:schemeClr val="tx2">
                    <a:lumMod val="75000"/>
                  </a:schemeClr>
                </a:solidFill>
                <a:latin typeface="+mj-lt"/>
              </a:rPr>
              <a:t>: aquele que possua débitos declarado, não pago e exigível em </a:t>
            </a:r>
            <a:r>
              <a:rPr lang="pt-BR" sz="2000" b="1" dirty="0" smtClean="0">
                <a:solidFill>
                  <a:schemeClr val="tx2">
                    <a:lumMod val="75000"/>
                  </a:schemeClr>
                </a:solidFill>
                <a:latin typeface="+mj-lt"/>
              </a:rPr>
              <a:t>6 períodos </a:t>
            </a:r>
            <a:r>
              <a:rPr lang="pt-BR" sz="2000" dirty="0" smtClean="0">
                <a:solidFill>
                  <a:schemeClr val="tx2">
                    <a:lumMod val="75000"/>
                  </a:schemeClr>
                </a:solidFill>
                <a:latin typeface="+mj-lt"/>
              </a:rPr>
              <a:t>de apuração no espaço de 12 meses, </a:t>
            </a:r>
            <a:r>
              <a:rPr lang="pt-BR" sz="2000" u="sng" dirty="0" smtClean="0">
                <a:solidFill>
                  <a:schemeClr val="tx2">
                    <a:lumMod val="75000"/>
                  </a:schemeClr>
                </a:solidFill>
                <a:latin typeface="+mj-lt"/>
              </a:rPr>
              <a:t>OU</a:t>
            </a:r>
            <a:r>
              <a:rPr lang="pt-BR" sz="2000" dirty="0" smtClean="0">
                <a:solidFill>
                  <a:schemeClr val="tx2">
                    <a:lumMod val="75000"/>
                  </a:schemeClr>
                </a:solidFill>
                <a:latin typeface="+mj-lt"/>
              </a:rPr>
              <a:t> 40 mil </a:t>
            </a:r>
            <a:r>
              <a:rPr lang="pt-BR" sz="2000" dirty="0" err="1" smtClean="0">
                <a:solidFill>
                  <a:schemeClr val="tx2">
                    <a:lumMod val="75000"/>
                  </a:schemeClr>
                </a:solidFill>
                <a:latin typeface="+mj-lt"/>
              </a:rPr>
              <a:t>UFESps</a:t>
            </a:r>
            <a:r>
              <a:rPr lang="pt-BR" sz="2000" dirty="0" smtClean="0">
                <a:solidFill>
                  <a:schemeClr val="tx2">
                    <a:lumMod val="75000"/>
                  </a:schemeClr>
                </a:solidFill>
                <a:latin typeface="+mj-lt"/>
              </a:rPr>
              <a:t> (</a:t>
            </a:r>
            <a:r>
              <a:rPr lang="pt-BR" sz="2000" b="1" dirty="0" smtClean="0">
                <a:solidFill>
                  <a:schemeClr val="tx2">
                    <a:lumMod val="75000"/>
                  </a:schemeClr>
                </a:solidFill>
                <a:latin typeface="+mj-lt"/>
              </a:rPr>
              <a:t>aprox. R$ 1 MM</a:t>
            </a:r>
            <a:r>
              <a:rPr lang="pt-BR" sz="2000" dirty="0" smtClean="0">
                <a:solidFill>
                  <a:schemeClr val="tx2">
                    <a:lumMod val="75000"/>
                  </a:schemeClr>
                </a:solidFill>
                <a:latin typeface="+mj-lt"/>
              </a:rPr>
              <a:t>) e que corresponde a mais de 30% do patrimônio da empresa, ou mais de 25% do valor das operações e prestações dos últimos 12 meses.  </a:t>
            </a:r>
            <a:endParaRPr lang="pt-BR" sz="2000" dirty="0">
              <a:solidFill>
                <a:schemeClr val="tx2">
                  <a:lumMod val="75000"/>
                </a:schemeClr>
              </a:solidFill>
              <a:latin typeface="+mj-lt"/>
            </a:endParaRPr>
          </a:p>
          <a:p>
            <a:pPr marL="442913" lvl="1" algn="just">
              <a:spcBef>
                <a:spcPts val="0"/>
              </a:spcBef>
              <a:spcAft>
                <a:spcPts val="1200"/>
              </a:spcAft>
              <a:defRPr/>
            </a:pPr>
            <a:r>
              <a:rPr lang="pt-BR" sz="2000" dirty="0" smtClean="0">
                <a:solidFill>
                  <a:schemeClr val="tx2">
                    <a:lumMod val="75000"/>
                  </a:schemeClr>
                </a:solidFill>
                <a:latin typeface="+mj-lt"/>
              </a:rPr>
              <a:t>- Devedor contumaz é o mesmo que grande devedor, devedor frequente, ou devedor sem capacidade econômica? Pode mudar conforme o Estado? </a:t>
            </a:r>
          </a:p>
          <a:p>
            <a:pPr marL="442913" lvl="1" algn="just">
              <a:spcBef>
                <a:spcPts val="0"/>
              </a:spcBef>
              <a:spcAft>
                <a:spcPts val="1200"/>
              </a:spcAft>
              <a:defRPr/>
            </a:pPr>
            <a:endParaRPr lang="pt-BR" sz="2000" dirty="0" smtClean="0">
              <a:solidFill>
                <a:schemeClr val="tx2">
                  <a:lumMod val="75000"/>
                </a:schemeClr>
              </a:solidFill>
              <a:latin typeface="+mj-lt"/>
            </a:endParaRPr>
          </a:p>
        </p:txBody>
      </p:sp>
    </p:spTree>
    <p:extLst>
      <p:ext uri="{BB962C8B-B14F-4D97-AF65-F5344CB8AC3E}">
        <p14:creationId xmlns:p14="http://schemas.microsoft.com/office/powerpoint/2010/main" val="2678420397"/>
      </p:ext>
    </p:extLst>
  </p:cSld>
  <p:clrMapOvr>
    <a:masterClrMapping/>
  </p:clrMapOvr>
  <p:timing>
    <p:tnLst>
      <p:par>
        <p:cTn id="1" dur="indefinite" restart="never" nodeType="tmRoot"/>
      </p:par>
    </p:tnLst>
  </p:timing>
</p:sld>
</file>

<file path=ppt/theme/theme1.xml><?xml version="1.0" encoding="utf-8"?>
<a:theme xmlns:a="http://schemas.openxmlformats.org/drawingml/2006/main" name="Personalizar design">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Personalizar design">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Apresentação - Basileia III">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4814</TotalTime>
  <Words>3855</Words>
  <Application>Microsoft Office PowerPoint</Application>
  <PresentationFormat>Apresentação na tela (4:3)</PresentationFormat>
  <Paragraphs>273</Paragraphs>
  <Slides>23</Slides>
  <Notes>1</Notes>
  <HiddenSlides>0</HiddenSlides>
  <MMClips>0</MMClips>
  <ScaleCrop>false</ScaleCrop>
  <HeadingPairs>
    <vt:vector size="6" baseType="variant">
      <vt:variant>
        <vt:lpstr>Fontes usadas</vt:lpstr>
      </vt:variant>
      <vt:variant>
        <vt:i4>8</vt:i4>
      </vt:variant>
      <vt:variant>
        <vt:lpstr>Tema</vt:lpstr>
      </vt:variant>
      <vt:variant>
        <vt:i4>3</vt:i4>
      </vt:variant>
      <vt:variant>
        <vt:lpstr>Títulos de slides</vt:lpstr>
      </vt:variant>
      <vt:variant>
        <vt:i4>23</vt:i4>
      </vt:variant>
    </vt:vector>
  </HeadingPairs>
  <TitlesOfParts>
    <vt:vector size="34" baseType="lpstr">
      <vt:lpstr>Batang</vt:lpstr>
      <vt:lpstr>Angsana New</vt:lpstr>
      <vt:lpstr>Arial</vt:lpstr>
      <vt:lpstr>Calibri</vt:lpstr>
      <vt:lpstr>Georgia</vt:lpstr>
      <vt:lpstr>Symbol</vt:lpstr>
      <vt:lpstr>Times New Roman</vt:lpstr>
      <vt:lpstr>Wingdings</vt:lpstr>
      <vt:lpstr>Personalizar design</vt:lpstr>
      <vt:lpstr>1_Personalizar design</vt:lpstr>
      <vt:lpstr>Apresentação - Basileia III</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gisele</dc:creator>
  <cp:lastModifiedBy>Andressa Esch Peixoto</cp:lastModifiedBy>
  <cp:revision>761</cp:revision>
  <cp:lastPrinted>2017-03-09T20:00:57Z</cp:lastPrinted>
  <dcterms:created xsi:type="dcterms:W3CDTF">2012-03-27T19:11:09Z</dcterms:created>
  <dcterms:modified xsi:type="dcterms:W3CDTF">2018-12-05T11:34:57Z</dcterms:modified>
</cp:coreProperties>
</file>