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12" r:id="rId3"/>
    <p:sldId id="439" r:id="rId4"/>
    <p:sldId id="397" r:id="rId5"/>
    <p:sldId id="413" r:id="rId6"/>
    <p:sldId id="414" r:id="rId7"/>
    <p:sldId id="408" r:id="rId8"/>
    <p:sldId id="415" r:id="rId9"/>
    <p:sldId id="416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0" r:id="rId21"/>
  </p:sldIdLst>
  <p:sldSz cx="9144000" cy="6858000" type="screen4x3"/>
  <p:notesSz cx="6797675" cy="9928225"/>
  <p:defaultTextStyle>
    <a:defPPr>
      <a:defRPr lang="pt-BR"/>
    </a:defPPr>
    <a:lvl1pPr algn="just" rtl="0" fontAlgn="base">
      <a:lnSpc>
        <a:spcPct val="85000"/>
      </a:lnSpc>
      <a:spcBef>
        <a:spcPct val="20000"/>
      </a:spcBef>
      <a:spcAft>
        <a:spcPct val="0"/>
      </a:spcAft>
      <a:buClr>
        <a:srgbClr val="000099"/>
      </a:buClr>
      <a:buSzPct val="140000"/>
      <a:defRPr sz="2400" b="1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just" rtl="0" fontAlgn="base">
      <a:lnSpc>
        <a:spcPct val="85000"/>
      </a:lnSpc>
      <a:spcBef>
        <a:spcPct val="20000"/>
      </a:spcBef>
      <a:spcAft>
        <a:spcPct val="0"/>
      </a:spcAft>
      <a:buClr>
        <a:srgbClr val="000099"/>
      </a:buClr>
      <a:buSzPct val="140000"/>
      <a:defRPr sz="2400" b="1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just" rtl="0" fontAlgn="base">
      <a:lnSpc>
        <a:spcPct val="85000"/>
      </a:lnSpc>
      <a:spcBef>
        <a:spcPct val="20000"/>
      </a:spcBef>
      <a:spcAft>
        <a:spcPct val="0"/>
      </a:spcAft>
      <a:buClr>
        <a:srgbClr val="000099"/>
      </a:buClr>
      <a:buSzPct val="140000"/>
      <a:defRPr sz="2400" b="1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just" rtl="0" fontAlgn="base">
      <a:lnSpc>
        <a:spcPct val="85000"/>
      </a:lnSpc>
      <a:spcBef>
        <a:spcPct val="20000"/>
      </a:spcBef>
      <a:spcAft>
        <a:spcPct val="0"/>
      </a:spcAft>
      <a:buClr>
        <a:srgbClr val="000099"/>
      </a:buClr>
      <a:buSzPct val="140000"/>
      <a:defRPr sz="2400" b="1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just" rtl="0" fontAlgn="base">
      <a:lnSpc>
        <a:spcPct val="85000"/>
      </a:lnSpc>
      <a:spcBef>
        <a:spcPct val="20000"/>
      </a:spcBef>
      <a:spcAft>
        <a:spcPct val="0"/>
      </a:spcAft>
      <a:buClr>
        <a:srgbClr val="000099"/>
      </a:buClr>
      <a:buSzPct val="140000"/>
      <a:defRPr sz="2400" b="1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339966"/>
    <a:srgbClr val="FFFFFF"/>
    <a:srgbClr val="66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" autoAdjust="0"/>
    <p:restoredTop sz="94228" autoAdjust="0"/>
  </p:normalViewPr>
  <p:slideViewPr>
    <p:cSldViewPr>
      <p:cViewPr>
        <p:scale>
          <a:sx n="90" d="100"/>
          <a:sy n="90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5"/>
            <a:ext cx="2947033" cy="49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95" tIns="47145" rIns="94295" bIns="47145" numCol="1" anchor="t" anchorCtr="0" compatLnSpc="1">
            <a:prstTxWarp prst="textNoShape">
              <a:avLst/>
            </a:prstTxWarp>
          </a:bodyPr>
          <a:lstStyle>
            <a:lvl1pPr algn="l" defTabSz="942889">
              <a:lnSpc>
                <a:spcPct val="100000"/>
              </a:lnSpc>
              <a:spcBef>
                <a:spcPct val="0"/>
              </a:spcBef>
              <a:buClrTx/>
              <a:buSz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44" y="5"/>
            <a:ext cx="2947032" cy="49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95" tIns="47145" rIns="94295" bIns="47145" numCol="1" anchor="t" anchorCtr="0" compatLnSpc="1">
            <a:prstTxWarp prst="textNoShape">
              <a:avLst/>
            </a:prstTxWarp>
          </a:bodyPr>
          <a:lstStyle>
            <a:lvl1pPr algn="r" defTabSz="942889">
              <a:lnSpc>
                <a:spcPct val="100000"/>
              </a:lnSpc>
              <a:spcBef>
                <a:spcPct val="0"/>
              </a:spcBef>
              <a:buClrTx/>
              <a:buSz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33480"/>
            <a:ext cx="2947033" cy="49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95" tIns="47145" rIns="94295" bIns="47145" numCol="1" anchor="b" anchorCtr="0" compatLnSpc="1">
            <a:prstTxWarp prst="textNoShape">
              <a:avLst/>
            </a:prstTxWarp>
          </a:bodyPr>
          <a:lstStyle>
            <a:lvl1pPr algn="l" defTabSz="942889">
              <a:lnSpc>
                <a:spcPct val="100000"/>
              </a:lnSpc>
              <a:spcBef>
                <a:spcPct val="0"/>
              </a:spcBef>
              <a:buClrTx/>
              <a:buSz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44" y="9433480"/>
            <a:ext cx="2947032" cy="49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95" tIns="47145" rIns="94295" bIns="47145" numCol="1" anchor="b" anchorCtr="0" compatLnSpc="1">
            <a:prstTxWarp prst="textNoShape">
              <a:avLst/>
            </a:prstTxWarp>
          </a:bodyPr>
          <a:lstStyle>
            <a:lvl1pPr algn="r" defTabSz="942889">
              <a:lnSpc>
                <a:spcPct val="100000"/>
              </a:lnSpc>
              <a:spcBef>
                <a:spcPct val="0"/>
              </a:spcBef>
              <a:buClrTx/>
              <a:buSz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E1B8F41B-E93F-48A5-A41C-3FF5ADA76D1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052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2975568" cy="53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l" defTabSz="914364">
              <a:lnSpc>
                <a:spcPct val="100000"/>
              </a:lnSpc>
              <a:buClrTx/>
              <a:buSzTx/>
              <a:defRPr sz="1200"/>
            </a:lvl1pPr>
          </a:lstStyle>
          <a:p>
            <a:endParaRPr lang="pt-B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2602" y="4"/>
            <a:ext cx="2975567" cy="53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 defTabSz="914364">
              <a:lnSpc>
                <a:spcPct val="100000"/>
              </a:lnSpc>
              <a:buClrTx/>
              <a:buSzTx/>
              <a:defRPr sz="1200"/>
            </a:lvl1pPr>
          </a:lstStyle>
          <a:p>
            <a:endParaRPr lang="pt-BR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63588"/>
            <a:ext cx="4978400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06" y="4728633"/>
            <a:ext cx="4958752" cy="442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4099"/>
            <a:ext cx="2975568" cy="45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l" defTabSz="914364">
              <a:lnSpc>
                <a:spcPct val="100000"/>
              </a:lnSpc>
              <a:buClrTx/>
              <a:buSzTx/>
              <a:defRPr sz="1200"/>
            </a:lvl1pPr>
          </a:lstStyle>
          <a:p>
            <a:endParaRPr lang="pt-BR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2602" y="9454099"/>
            <a:ext cx="2975567" cy="45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 defTabSz="914364">
              <a:lnSpc>
                <a:spcPct val="100000"/>
              </a:lnSpc>
              <a:buClrTx/>
              <a:buSzTx/>
              <a:defRPr sz="1200"/>
            </a:lvl1pPr>
          </a:lstStyle>
          <a:p>
            <a:fld id="{1A4BA5BB-079C-4D73-9B77-B9FFAECCE9D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315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BA5BB-079C-4D73-9B77-B9FFAECCE9D0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96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7375B-519F-4C3F-BFEA-06C5D64C21E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B2CBA-7096-4C5A-9987-9E76DC0FDE0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A6652-EE88-45B6-A07A-3E8CC663FF4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25165-462B-4A25-8E1C-4EFA23A921D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78ABE-B67B-4415-91C2-AF221045372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4673-0358-46FF-9B88-D5426EB69A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7CFBD-7FC2-464D-A4F1-9901F959D03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2109D-9DFE-4D1B-8C5C-7BA3DFE4AFF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6F039-CEA0-4618-91F4-FA52B1498B7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77873-D000-4E46-AADA-021BFF4FE8D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0CA3B-A0B0-4DAA-934B-1DCFB3C0923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100000">
              <a:srgbClr val="66CC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33C9945-5E18-4C90-BAD1-935E1193541B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dir="in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66800"/>
            <a:ext cx="8534400" cy="3874368"/>
          </a:xfrm>
          <a:noFill/>
          <a:ln/>
        </p:spPr>
        <p:txBody>
          <a:bodyPr/>
          <a:lstStyle/>
          <a:p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PARTE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I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/>
            </a:r>
            <a:b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</a:b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NECESSIDADE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DE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FORTALECIMENTO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b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</a:b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DA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FEDERAÇÃO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 </a:t>
            </a:r>
            <a:r>
              <a:rPr lang="en-US" sz="32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charset="0"/>
              </a:rPr>
              <a:t>BRASILEIRA</a:t>
            </a:r>
            <a:endParaRPr lang="pt-BR" sz="1200" b="1" u="sng" dirty="0">
              <a:solidFill>
                <a:srgbClr val="000099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797152"/>
            <a:ext cx="7848600" cy="1461120"/>
          </a:xfrm>
        </p:spPr>
        <p:txBody>
          <a:bodyPr/>
          <a:lstStyle/>
          <a:p>
            <a:pPr algn="r"/>
            <a:r>
              <a:rPr lang="pt-BR" sz="1600" b="1" i="1" dirty="0" smtClean="0">
                <a:solidFill>
                  <a:srgbClr val="000099"/>
                </a:solidFill>
                <a:latin typeface="Bookman Old Style" pitchFamily="18" charset="0"/>
              </a:rPr>
              <a:t>João Paulo dos Reis Velloso</a:t>
            </a:r>
          </a:p>
          <a:p>
            <a:endParaRPr lang="pt-BR" sz="1600" dirty="0">
              <a:solidFill>
                <a:srgbClr val="000099"/>
              </a:solidFill>
              <a:latin typeface="Bookman Old Style" pitchFamily="18" charset="0"/>
            </a:endParaRPr>
          </a:p>
          <a:p>
            <a:endParaRPr lang="pt-BR" sz="1600" dirty="0" smtClean="0">
              <a:solidFill>
                <a:srgbClr val="000099"/>
              </a:solidFill>
              <a:latin typeface="Bookman Old Style" pitchFamily="18" charset="0"/>
            </a:endParaRPr>
          </a:p>
          <a:p>
            <a:endParaRPr lang="pt-BR" sz="1600" dirty="0">
              <a:solidFill>
                <a:srgbClr val="000099"/>
              </a:solidFill>
              <a:latin typeface="Bookman Old Style" pitchFamily="18" charset="0"/>
            </a:endParaRPr>
          </a:p>
          <a:p>
            <a:r>
              <a:rPr lang="pt-BR" sz="1600" b="1" dirty="0" smtClean="0">
                <a:solidFill>
                  <a:srgbClr val="000099"/>
                </a:solidFill>
                <a:latin typeface="Bookman Old Style" pitchFamily="18" charset="0"/>
              </a:rPr>
              <a:t>Outubro, </a:t>
            </a:r>
            <a:r>
              <a:rPr lang="pt-BR" sz="1600" b="1" dirty="0" smtClean="0">
                <a:solidFill>
                  <a:srgbClr val="000099"/>
                </a:solidFill>
                <a:latin typeface="Bookman Old Style" pitchFamily="18" charset="0"/>
              </a:rPr>
              <a:t>2013</a:t>
            </a:r>
            <a:endParaRPr lang="pt-BR" sz="16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pt-BR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24012" y="544547"/>
            <a:ext cx="3783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buClrTx/>
              <a:buSzTx/>
            </a:pPr>
            <a:r>
              <a:rPr lang="en-US" sz="1600" u="sng" dirty="0" smtClean="0">
                <a:latin typeface="Bookman Old Style" pitchFamily="18" charset="0"/>
                <a:cs typeface="Times New Roman" pitchFamily="18" charset="0"/>
              </a:rPr>
              <a:t>COMISSÃO</a:t>
            </a:r>
            <a:r>
              <a:rPr lang="en-US" sz="1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1600" u="sng" dirty="0" smtClean="0">
                <a:latin typeface="Bookman Old Style" pitchFamily="18" charset="0"/>
                <a:cs typeface="Times New Roman" pitchFamily="18" charset="0"/>
              </a:rPr>
              <a:t>SENADO</a:t>
            </a:r>
            <a:r>
              <a:rPr lang="en-US" sz="1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1600" u="sng" dirty="0" smtClean="0">
                <a:latin typeface="Bookman Old Style" pitchFamily="18" charset="0"/>
                <a:cs typeface="Times New Roman" pitchFamily="18" charset="0"/>
              </a:rPr>
              <a:t>DO</a:t>
            </a:r>
            <a:r>
              <a:rPr lang="en-US" sz="1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1600" u="sng" dirty="0" smtClean="0">
                <a:latin typeface="Bookman Old Style" pitchFamily="18" charset="0"/>
                <a:cs typeface="Times New Roman" pitchFamily="18" charset="0"/>
              </a:rPr>
              <a:t>FUTURO</a:t>
            </a:r>
            <a:endParaRPr lang="pt-BR" sz="1600" u="sng" dirty="0">
              <a:latin typeface="Bookman Old Style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456" y="692696"/>
            <a:ext cx="8534400" cy="720080"/>
          </a:xfrm>
          <a:noFill/>
          <a:ln/>
        </p:spPr>
        <p:txBody>
          <a:bodyPr/>
          <a:lstStyle/>
          <a:p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SUPERAÇÃO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DO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DRAMA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BRASILEIRO</a:t>
            </a:r>
            <a:endParaRPr lang="pt-BR" sz="2600" b="1" u="sng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35696" y="1556792"/>
            <a:ext cx="684076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r>
              <a:rPr lang="pt-BR" sz="2000" b="0" i="1" dirty="0" smtClean="0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Rectangle 9"/>
          <p:cNvSpPr txBox="1">
            <a:spLocks noChangeArrowheads="1"/>
          </p:cNvSpPr>
          <p:nvPr/>
        </p:nvSpPr>
        <p:spPr bwMode="auto">
          <a:xfrm>
            <a:off x="446856" y="1916832"/>
            <a:ext cx="8229600" cy="338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538163" algn="just">
              <a:lnSpc>
                <a:spcPts val="2500"/>
              </a:lnSpc>
              <a:spcAft>
                <a:spcPts val="600"/>
              </a:spcAft>
              <a:buSzPct val="100000"/>
            </a:pP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PAÍS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TEM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GRANDES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OPORTUNIDADES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TECNOLOGIAS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FUTURO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SETORES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INTENSIVOS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RECURSOS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NATURAIS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“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INDÚSTRIAS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CRIATIVAS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”,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E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OUTRAS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ÁREAS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NÃO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TEMOS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SABIDO APROVEITÁ-LAS</a:t>
            </a:r>
            <a:r>
              <a:rPr lang="pt-BR" sz="24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  <a:endParaRPr lang="pt-BR" sz="2400" b="1" spc="-50" dirty="0" smtClean="0">
              <a:solidFill>
                <a:srgbClr val="000099"/>
              </a:solidFill>
              <a:latin typeface="Trebuchet MS" pitchFamily="34" charset="0"/>
              <a:cs typeface="Arial" pitchFamily="34" charset="0"/>
            </a:endParaRPr>
          </a:p>
          <a:p>
            <a:pPr indent="538163" algn="just">
              <a:lnSpc>
                <a:spcPts val="2500"/>
              </a:lnSpc>
              <a:spcAft>
                <a:spcPts val="600"/>
              </a:spcAft>
              <a:buSzPct val="100000"/>
            </a:pP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COM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MUDANÇA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MODELO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PRINCIPALMENTE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ATRAVÉS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 </a:t>
            </a:r>
            <a:r>
              <a:rPr lang="pt-BR" sz="2400" u="words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USO</a:t>
            </a:r>
            <a:r>
              <a:rPr lang="pt-BR" sz="2400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DOS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INTANGÍVEIS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DA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ECONOMIA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CONHECIMENTO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TORNA-SE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VIÁVEL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SUPERAR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ESSE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DRAMA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APROVEITANDO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GRANDES</a:t>
            </a:r>
            <a:r>
              <a:rPr lang="pt-BR" sz="2400" spc="-4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words" spc="-4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OPORTUNIDADES</a:t>
            </a:r>
            <a:r>
              <a:rPr lang="pt-BR" sz="24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u="sng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ECONÔMICAS</a:t>
            </a:r>
            <a:r>
              <a:rPr lang="pt-BR" sz="24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</a:t>
            </a:r>
            <a:r>
              <a:rPr lang="pt-BR" sz="24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u="sng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SOCIAIS</a:t>
            </a:r>
            <a:r>
              <a:rPr lang="pt-BR" sz="24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C6325165-462B-4A25-8E1C-4EFA23A921D0}" type="slidenum">
              <a:rPr lang="pt-BR" sz="12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pt-BR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6255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 marL="0" indent="0" algn="ctr">
              <a:lnSpc>
                <a:spcPts val="2500"/>
              </a:lnSpc>
              <a:spcAft>
                <a:spcPts val="600"/>
              </a:spcAft>
              <a:buSzPct val="100000"/>
              <a:buNone/>
            </a:pPr>
            <a:r>
              <a:rPr lang="pt-BR" sz="24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TECNOLOGIAS</a:t>
            </a:r>
            <a:r>
              <a:rPr lang="pt-BR" sz="24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4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DO</a:t>
            </a:r>
            <a:r>
              <a:rPr lang="pt-BR" sz="24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4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FUTURO</a:t>
            </a:r>
            <a:endParaRPr lang="pt-BR" sz="2400" b="1" u="sng" dirty="0" smtClean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400" b="1" u="words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Universalizando</a:t>
            </a:r>
            <a:r>
              <a:rPr lang="pt-BR" sz="2400" b="1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</a:t>
            </a:r>
            <a:r>
              <a:rPr lang="pt-BR" sz="2400" b="1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Inovação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: Brasil como Potência em Inovação e Tecnologia (a exemplo da China).</a:t>
            </a:r>
            <a:r>
              <a:rPr lang="pt-BR" sz="2400" b="1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Transformação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da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Biotecnologia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com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base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na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Biodiversidade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uma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das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Grandes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Tecnologias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Século</a:t>
            </a:r>
            <a:r>
              <a:rPr lang="pt-BR" sz="2400" b="1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XXI</a:t>
            </a:r>
            <a:r>
              <a:rPr lang="pt-BR" sz="2400" b="1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(principalmente, na Amazônia, no Nordeste (Caatinga) e nos “Cerrados”, em geral – Centro, Norte e Nordeste).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Transformar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Brasil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Quarto</a:t>
            </a:r>
            <a:r>
              <a:rPr lang="pt-BR" sz="2400" b="1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Centro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Global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Tecnologias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Informação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Comunicações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</a:t>
            </a:r>
            <a:r>
              <a:rPr lang="pt-BR" sz="2400" b="1" u="words" dirty="0" err="1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TICs</a:t>
            </a:r>
            <a:r>
              <a:rPr lang="pt-BR" sz="2400" b="1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Programa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Apoio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à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criação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Novos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Clusters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Aglomerados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Inovação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–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Parques</a:t>
            </a:r>
            <a:r>
              <a:rPr lang="pt-BR" sz="2400" b="1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Tecnológicos</a:t>
            </a:r>
            <a:r>
              <a:rPr lang="pt-BR" sz="2400" b="1" u="words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</a:p>
          <a:p>
            <a:pPr marL="538163" indent="-538163" algn="just">
              <a:lnSpc>
                <a:spcPts val="2500"/>
              </a:lnSpc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Estratégia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Desenvolvimento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sng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da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sng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letrônica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Orgânica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inclusive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para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produzir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chip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400" b="1" u="words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orgânico</a:t>
            </a:r>
            <a:r>
              <a:rPr lang="pt-BR" sz="24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).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740352" y="6248400"/>
            <a:ext cx="717848" cy="276944"/>
          </a:xfrm>
        </p:spPr>
        <p:txBody>
          <a:bodyPr/>
          <a:lstStyle/>
          <a:p>
            <a:fld id="{AA3AD9E2-C30C-460B-86D6-68764D6EC8B2}" type="slidenum">
              <a:rPr lang="pt-BR" sz="12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pt-BR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077200" cy="819944"/>
          </a:xfrm>
        </p:spPr>
        <p:txBody>
          <a:bodyPr/>
          <a:lstStyle/>
          <a:p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DIVERSIDADE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DAS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ÁREAS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GRANDES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OPORTUNIDADES</a:t>
            </a:r>
            <a:r>
              <a:rPr lang="pt-BR" sz="2600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pt-BR" sz="2600" b="1" u="sng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BRASILEIRAS</a:t>
            </a:r>
          </a:p>
        </p:txBody>
      </p:sp>
    </p:spTree>
    <p:extLst>
      <p:ext uri="{BB962C8B-B14F-4D97-AF65-F5344CB8AC3E}">
        <p14:creationId xmlns:p14="http://schemas.microsoft.com/office/powerpoint/2010/main" val="264587151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F039-CEA0-4618-91F4-FA52B1498B78}" type="slidenum">
              <a:rPr lang="pt-BR" sz="120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pt-BR" sz="120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9"/>
          <p:cNvSpPr txBox="1">
            <a:spLocks noChangeArrowheads="1"/>
          </p:cNvSpPr>
          <p:nvPr/>
        </p:nvSpPr>
        <p:spPr>
          <a:xfrm>
            <a:off x="476949" y="1031364"/>
            <a:ext cx="8077200" cy="506193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UcPeriod"/>
            </a:pPr>
            <a:r>
              <a:rPr lang="pt-BR" sz="2300" u="words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Descolando</a:t>
            </a:r>
            <a:r>
              <a:rPr lang="pt-BR" sz="2300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300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 err="1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Pibinho</a:t>
            </a:r>
            <a:r>
              <a:rPr lang="pt-BR" sz="2300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: </a:t>
            </a:r>
            <a:r>
              <a:rPr lang="pt-BR" sz="2300" u="words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Usar</a:t>
            </a:r>
            <a:r>
              <a:rPr lang="pt-BR" sz="2300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 err="1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Pré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-sal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para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transformar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Economia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Brasileira</a:t>
            </a:r>
            <a:r>
              <a:rPr lang="pt-BR" sz="2300" spc="-5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(e não apenas para produzir Petróleo e Gás</a:t>
            </a:r>
            <a:r>
              <a:rPr lang="pt-BR" sz="2300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</a:t>
            </a:r>
            <a:r>
              <a:rPr lang="pt-BR" sz="2300" b="1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</a:p>
          <a:p>
            <a:pPr marL="546100" lvl="2" indent="0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pt-BR" sz="2300" b="1" spc="-5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 o futuro do Gás de Xisto no Brasil.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</a:pP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Novos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Avanços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melhoria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Nossa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Matriz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Energética</a:t>
            </a:r>
            <a:r>
              <a:rPr lang="pt-BR" sz="2300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(prioridade à Energia Hidroelétrica)</a:t>
            </a:r>
            <a:r>
              <a:rPr lang="pt-BR" sz="2300" b="1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</a:pP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futuro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é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agora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–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Estratégia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Implantação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Carro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Elétrico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sng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sng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Brasil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(em paralelo com os Biocombustíveis</a:t>
            </a:r>
            <a:r>
              <a:rPr lang="pt-BR" sz="2300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romanUcPeriod"/>
            </a:pP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Usar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“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Modelo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Escandinavo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”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para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construir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grandes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Complexos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Industriais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torno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Setores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Intensivos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em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Recursos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Naturais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Agronegócio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Agroindústria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Mineração Moderna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Metalurgia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, 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Petróleo</a:t>
            </a:r>
            <a:r>
              <a:rPr lang="pt-BR" sz="2300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/</a:t>
            </a:r>
            <a:r>
              <a:rPr lang="pt-BR" sz="2300" u="words" spc="-1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Petroquímica</a:t>
            </a:r>
            <a:r>
              <a:rPr lang="pt-BR" sz="2300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).</a:t>
            </a:r>
          </a:p>
          <a:p>
            <a:pPr marL="542925" lvl="2" indent="0" algn="just">
              <a:lnSpc>
                <a:spcPts val="2500"/>
              </a:lnSpc>
              <a:spcBef>
                <a:spcPts val="0"/>
              </a:spcBef>
              <a:spcAft>
                <a:spcPts val="300"/>
              </a:spcAft>
              <a:buSzPct val="100000"/>
              <a:buNone/>
            </a:pPr>
            <a:r>
              <a:rPr lang="pt-BR" sz="2300" spc="-1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Tenderiam a desaparecer os Setores Primários.</a:t>
            </a:r>
          </a:p>
          <a:p>
            <a:pPr marL="538163" indent="-538163" algn="just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</a:pPr>
            <a:r>
              <a:rPr lang="pt-BR" sz="2300" u="words" spc="-12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Novas</a:t>
            </a:r>
            <a:r>
              <a:rPr lang="pt-BR" sz="2300" spc="-12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Tecnologias</a:t>
            </a:r>
            <a:r>
              <a:rPr lang="pt-BR" sz="2300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Desenvolvimento</a:t>
            </a:r>
            <a:r>
              <a:rPr lang="pt-BR" sz="2300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u="words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Biocombustíveis</a:t>
            </a:r>
            <a:r>
              <a:rPr lang="pt-BR" sz="2300" spc="-12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 (inclusive Etanol de Segunda Geração</a:t>
            </a:r>
            <a:r>
              <a:rPr lang="pt-BR" sz="2300" spc="-12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) (a base de Celulose). </a:t>
            </a:r>
            <a:endParaRPr lang="pt-BR" sz="2300" b="1" spc="-120" dirty="0" smtClean="0">
              <a:solidFill>
                <a:srgbClr val="000099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6747" y="239276"/>
            <a:ext cx="8077200" cy="7920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600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SETORES</a:t>
            </a:r>
            <a:r>
              <a:rPr lang="en-US" sz="2600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600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INTENSIVOS</a:t>
            </a:r>
            <a:r>
              <a:rPr lang="en-US" sz="2600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600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EM</a:t>
            </a:r>
            <a:r>
              <a:rPr lang="en-US" sz="2600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en-US" sz="2600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600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RECURSOS</a:t>
            </a:r>
            <a:r>
              <a:rPr lang="en-US" sz="2600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600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NATURAIS</a:t>
            </a:r>
            <a:endParaRPr lang="pt-BR" sz="2600" b="1" u="sng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46618"/>
      </p:ext>
    </p:extLst>
  </p:cSld>
  <p:clrMapOvr>
    <a:masterClrMapping/>
  </p:clrMapOvr>
  <p:transition spd="med"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13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5386" y="404664"/>
            <a:ext cx="7992888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“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TEATRO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MÁGICO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DA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CULTURA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”</a:t>
            </a:r>
            <a:b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(“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INDÚSTRIAS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CRIATIVAS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”)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48930" y="1988840"/>
            <a:ext cx="83058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8163" indent="-538163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  <a:defRPr/>
            </a:pPr>
            <a:r>
              <a:rPr lang="pt-PT" u="sng" spc="-100" dirty="0" smtClean="0">
                <a:latin typeface="Trebuchet MS" pitchFamily="34" charset="0"/>
              </a:rPr>
              <a:t>Estratégia</a:t>
            </a:r>
            <a:r>
              <a:rPr lang="pt-PT" spc="-100" dirty="0" smtClean="0">
                <a:latin typeface="Trebuchet MS" pitchFamily="34" charset="0"/>
              </a:rPr>
              <a:t> </a:t>
            </a:r>
            <a:r>
              <a:rPr lang="pt-PT" u="sng" spc="-100" dirty="0" smtClean="0">
                <a:latin typeface="Trebuchet MS" pitchFamily="34" charset="0"/>
              </a:rPr>
              <a:t>de</a:t>
            </a:r>
            <a:r>
              <a:rPr lang="pt-PT" spc="-100" dirty="0" smtClean="0">
                <a:latin typeface="Trebuchet MS" pitchFamily="34" charset="0"/>
              </a:rPr>
              <a:t> </a:t>
            </a:r>
            <a:r>
              <a:rPr lang="pt-PT" u="sng" spc="-100" dirty="0" smtClean="0">
                <a:latin typeface="Trebuchet MS" pitchFamily="34" charset="0"/>
              </a:rPr>
              <a:t>Desenvolvimento</a:t>
            </a:r>
            <a:r>
              <a:rPr lang="pt-PT" spc="-100" dirty="0" smtClean="0">
                <a:latin typeface="Trebuchet MS" pitchFamily="34" charset="0"/>
              </a:rPr>
              <a:t> </a:t>
            </a:r>
            <a:r>
              <a:rPr lang="pt-PT" u="sng" spc="-100" dirty="0" smtClean="0">
                <a:latin typeface="Trebuchet MS" pitchFamily="34" charset="0"/>
              </a:rPr>
              <a:t>das</a:t>
            </a:r>
            <a:r>
              <a:rPr lang="pt-PT" spc="-100" dirty="0" smtClean="0">
                <a:latin typeface="Trebuchet MS" pitchFamily="34" charset="0"/>
              </a:rPr>
              <a:t> “</a:t>
            </a:r>
            <a:r>
              <a:rPr lang="pt-PT" u="sng" spc="-100" dirty="0" smtClean="0">
                <a:latin typeface="Trebuchet MS" pitchFamily="34" charset="0"/>
              </a:rPr>
              <a:t>Indústrias</a:t>
            </a:r>
            <a:r>
              <a:rPr lang="pt-PT" spc="-100" dirty="0" smtClean="0">
                <a:latin typeface="Trebuchet MS" pitchFamily="34" charset="0"/>
              </a:rPr>
              <a:t>  </a:t>
            </a:r>
            <a:r>
              <a:rPr lang="pt-PT" u="sng" spc="-100" dirty="0" smtClean="0">
                <a:latin typeface="Trebuchet MS" pitchFamily="34" charset="0"/>
              </a:rPr>
              <a:t>Criativas</a:t>
            </a:r>
            <a:r>
              <a:rPr lang="pt-PT" spc="-100" dirty="0" smtClean="0">
                <a:latin typeface="Trebuchet MS" pitchFamily="34" charset="0"/>
              </a:rPr>
              <a:t>” (</a:t>
            </a:r>
            <a:r>
              <a:rPr lang="pt-PT" u="sng" spc="-100" dirty="0" smtClean="0">
                <a:latin typeface="Trebuchet MS" pitchFamily="34" charset="0"/>
              </a:rPr>
              <a:t>Cultura</a:t>
            </a:r>
            <a:r>
              <a:rPr lang="pt-PT" spc="-100" dirty="0" smtClean="0">
                <a:latin typeface="Trebuchet MS" pitchFamily="34" charset="0"/>
              </a:rPr>
              <a:t>, </a:t>
            </a:r>
            <a:r>
              <a:rPr lang="pt-PT" u="sng" spc="-100" dirty="0" smtClean="0">
                <a:latin typeface="Trebuchet MS" pitchFamily="34" charset="0"/>
              </a:rPr>
              <a:t>Artes</a:t>
            </a:r>
            <a:r>
              <a:rPr lang="pt-PT" spc="-100" dirty="0" smtClean="0">
                <a:latin typeface="Trebuchet MS" pitchFamily="34" charset="0"/>
              </a:rPr>
              <a:t>, </a:t>
            </a:r>
            <a:r>
              <a:rPr lang="pt-PT" i="1" u="sng" spc="-100" dirty="0" smtClean="0">
                <a:latin typeface="Trebuchet MS" pitchFamily="34" charset="0"/>
              </a:rPr>
              <a:t>Entertainment</a:t>
            </a:r>
            <a:r>
              <a:rPr lang="pt-PT" spc="-100" dirty="0" smtClean="0">
                <a:latin typeface="Trebuchet MS" pitchFamily="34" charset="0"/>
              </a:rPr>
              <a:t>, </a:t>
            </a:r>
            <a:r>
              <a:rPr lang="pt-PT" u="sng" spc="-100" dirty="0" smtClean="0">
                <a:latin typeface="Trebuchet MS" pitchFamily="34" charset="0"/>
              </a:rPr>
              <a:t>Turismo</a:t>
            </a:r>
            <a:r>
              <a:rPr lang="pt-PT" spc="-100" dirty="0" smtClean="0">
                <a:latin typeface="Trebuchet MS" pitchFamily="34" charset="0"/>
              </a:rPr>
              <a:t>). Dotá-las de fortes </a:t>
            </a:r>
            <a:r>
              <a:rPr lang="pt-PT" spc="-100" dirty="0" smtClean="0">
                <a:latin typeface="Trebuchet MS" pitchFamily="34" charset="0"/>
              </a:rPr>
              <a:t>estruturas </a:t>
            </a:r>
            <a:r>
              <a:rPr lang="pt-PT" spc="-100" dirty="0" smtClean="0">
                <a:latin typeface="Trebuchet MS" pitchFamily="34" charset="0"/>
              </a:rPr>
              <a:t>empresariais e institucionais.</a:t>
            </a:r>
          </a:p>
          <a:p>
            <a:pPr marL="538163" indent="-538163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  <a:defRPr/>
            </a:pPr>
            <a:r>
              <a:rPr lang="pt-PT" u="sng" spc="-110" dirty="0" smtClean="0">
                <a:latin typeface="Trebuchet MS" pitchFamily="34" charset="0"/>
              </a:rPr>
              <a:t>Transformar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o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Delta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do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Parnaíba</a:t>
            </a:r>
            <a:r>
              <a:rPr lang="pt-PT" spc="-110" dirty="0" smtClean="0">
                <a:latin typeface="Trebuchet MS" pitchFamily="34" charset="0"/>
              </a:rPr>
              <a:t> (“</a:t>
            </a:r>
            <a:r>
              <a:rPr lang="pt-PT" u="sng" spc="-110" dirty="0" smtClean="0">
                <a:latin typeface="Trebuchet MS" pitchFamily="34" charset="0"/>
              </a:rPr>
              <a:t>Delta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das</a:t>
            </a:r>
            <a:r>
              <a:rPr lang="pt-PT" spc="-110" dirty="0" smtClean="0">
                <a:latin typeface="Trebuchet MS" pitchFamily="34" charset="0"/>
              </a:rPr>
              <a:t> </a:t>
            </a:r>
            <a:r>
              <a:rPr lang="pt-PT" u="sng" spc="-110" dirty="0" smtClean="0">
                <a:latin typeface="Trebuchet MS" pitchFamily="34" charset="0"/>
              </a:rPr>
              <a:t>Américas</a:t>
            </a:r>
            <a:r>
              <a:rPr lang="pt-PT" spc="-110" dirty="0" smtClean="0">
                <a:latin typeface="Trebuchet MS" pitchFamily="34" charset="0"/>
              </a:rPr>
              <a:t>”), a Ilha de Fernando de Noronha e a Ilha Grande (RJ) em Atrações Turísticas Internacionais.</a:t>
            </a:r>
          </a:p>
        </p:txBody>
      </p:sp>
    </p:spTree>
    <p:extLst>
      <p:ext uri="{BB962C8B-B14F-4D97-AF65-F5344CB8AC3E}">
        <p14:creationId xmlns:p14="http://schemas.microsoft.com/office/powerpoint/2010/main" val="472532884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14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24000" y="404664"/>
            <a:ext cx="7992888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DESENVOLVIMENTO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SOCIAL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67544" y="1556792"/>
            <a:ext cx="83058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8163" indent="-538163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  <a:defRPr/>
            </a:pPr>
            <a:r>
              <a:rPr lang="pt-PT" sz="2300" u="words" spc="-80" dirty="0" smtClean="0">
                <a:latin typeface="Trebuchet MS" pitchFamily="34" charset="0"/>
              </a:rPr>
              <a:t>Novo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Sistema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de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Transportes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Coletivos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Metropolitanos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words" spc="-80" dirty="0" smtClean="0">
                <a:latin typeface="Trebuchet MS" pitchFamily="34" charset="0"/>
              </a:rPr>
              <a:t>à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base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de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trilhos</a:t>
            </a:r>
            <a:r>
              <a:rPr lang="pt-PT" sz="2300" spc="-80" dirty="0" smtClean="0">
                <a:latin typeface="Trebuchet MS" pitchFamily="34" charset="0"/>
              </a:rPr>
              <a:t> (</a:t>
            </a:r>
            <a:r>
              <a:rPr lang="pt-PT" sz="2300" u="sng" spc="-80" dirty="0" smtClean="0">
                <a:latin typeface="Trebuchet MS" pitchFamily="34" charset="0"/>
              </a:rPr>
              <a:t>Metrô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sng" spc="-80" dirty="0" smtClean="0">
                <a:latin typeface="Trebuchet MS" pitchFamily="34" charset="0"/>
              </a:rPr>
              <a:t>Trem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de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Subúrbio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sng" spc="-80" dirty="0" smtClean="0">
                <a:latin typeface="Trebuchet MS" pitchFamily="34" charset="0"/>
              </a:rPr>
              <a:t>Bonde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Moderno</a:t>
            </a:r>
            <a:r>
              <a:rPr lang="pt-PT" sz="2300" spc="-80" dirty="0" smtClean="0">
                <a:latin typeface="Trebuchet MS" pitchFamily="34" charset="0"/>
              </a:rPr>
              <a:t> – </a:t>
            </a:r>
            <a:r>
              <a:rPr lang="pt-PT" sz="2300" u="sng" spc="-80" dirty="0" smtClean="0">
                <a:latin typeface="Trebuchet MS" pitchFamily="34" charset="0"/>
              </a:rPr>
              <a:t>VLT</a:t>
            </a:r>
            <a:r>
              <a:rPr lang="pt-PT" sz="2300" spc="-80" dirty="0" smtClean="0">
                <a:latin typeface="Trebuchet MS" pitchFamily="34" charset="0"/>
              </a:rPr>
              <a:t>).</a:t>
            </a:r>
          </a:p>
          <a:p>
            <a:pPr marL="538163" indent="-538163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romanUcPeriod"/>
              <a:defRPr/>
            </a:pPr>
            <a:r>
              <a:rPr lang="pt-PT" sz="2300" u="sng" spc="-80" dirty="0" smtClean="0">
                <a:latin typeface="Trebuchet MS" pitchFamily="34" charset="0"/>
              </a:rPr>
              <a:t>Universalizando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as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Escolas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do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Futuro</a:t>
            </a:r>
            <a:r>
              <a:rPr lang="pt-PT" sz="2300" spc="-80" dirty="0" smtClean="0">
                <a:latin typeface="Trebuchet MS" pitchFamily="34" charset="0"/>
              </a:rPr>
              <a:t>.</a:t>
            </a:r>
          </a:p>
          <a:p>
            <a:pPr marL="538163" indent="-538163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romanUcPeriod"/>
              <a:defRPr/>
            </a:pPr>
            <a:r>
              <a:rPr lang="pt-PT" sz="2300" u="sng" spc="-110" dirty="0" smtClean="0">
                <a:latin typeface="Trebuchet MS" pitchFamily="34" charset="0"/>
              </a:rPr>
              <a:t>Nova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Era</a:t>
            </a:r>
            <a:r>
              <a:rPr lang="pt-PT" sz="2300" spc="-110" dirty="0" smtClean="0">
                <a:latin typeface="Trebuchet MS" pitchFamily="34" charset="0"/>
              </a:rPr>
              <a:t>: </a:t>
            </a:r>
            <a:r>
              <a:rPr lang="pt-PT" sz="2300" u="sng" spc="-110" dirty="0" smtClean="0">
                <a:latin typeface="Trebuchet MS" pitchFamily="34" charset="0"/>
              </a:rPr>
              <a:t>transformar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as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Comunidades</a:t>
            </a:r>
            <a:r>
              <a:rPr lang="pt-PT" sz="2300" spc="-110" dirty="0" smtClean="0">
                <a:latin typeface="Trebuchet MS" pitchFamily="34" charset="0"/>
              </a:rPr>
              <a:t> (</a:t>
            </a:r>
            <a:r>
              <a:rPr lang="pt-PT" sz="2300" u="sng" spc="-110" dirty="0" smtClean="0">
                <a:latin typeface="Trebuchet MS" pitchFamily="34" charset="0"/>
              </a:rPr>
              <a:t>favelas</a:t>
            </a:r>
            <a:r>
              <a:rPr lang="pt-PT" sz="2300" spc="-110" dirty="0" smtClean="0">
                <a:latin typeface="Trebuchet MS" pitchFamily="34" charset="0"/>
              </a:rPr>
              <a:t>), </a:t>
            </a:r>
            <a:r>
              <a:rPr lang="pt-PT" sz="2300" u="sng" spc="-110" dirty="0" smtClean="0">
                <a:latin typeface="Trebuchet MS" pitchFamily="34" charset="0"/>
              </a:rPr>
              <a:t>nas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Regiões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Metropolitanas</a:t>
            </a:r>
            <a:r>
              <a:rPr lang="pt-PT" sz="2300" spc="-110" dirty="0" smtClean="0">
                <a:latin typeface="Trebuchet MS" pitchFamily="34" charset="0"/>
              </a:rPr>
              <a:t>, </a:t>
            </a:r>
            <a:r>
              <a:rPr lang="pt-PT" sz="2300" u="sng" spc="-110" dirty="0" smtClean="0">
                <a:latin typeface="Trebuchet MS" pitchFamily="34" charset="0"/>
              </a:rPr>
              <a:t>em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Oportunidade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para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desenvolver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País</a:t>
            </a:r>
            <a:r>
              <a:rPr lang="pt-PT" sz="2300" spc="-110" dirty="0" smtClean="0">
                <a:latin typeface="Trebuchet MS" pitchFamily="34" charset="0"/>
              </a:rPr>
              <a:t>, </a:t>
            </a:r>
            <a:r>
              <a:rPr lang="pt-PT" sz="2300" u="sng" spc="-110" dirty="0" smtClean="0">
                <a:latin typeface="Trebuchet MS" pitchFamily="34" charset="0"/>
              </a:rPr>
              <a:t>usando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setores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como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Artesanato</a:t>
            </a:r>
            <a:r>
              <a:rPr lang="pt-PT" sz="2300" spc="-110" dirty="0" smtClean="0">
                <a:latin typeface="Trebuchet MS" pitchFamily="34" charset="0"/>
              </a:rPr>
              <a:t>, </a:t>
            </a:r>
            <a:r>
              <a:rPr lang="pt-PT" sz="2300" u="sng" spc="-110" dirty="0" smtClean="0">
                <a:latin typeface="Trebuchet MS" pitchFamily="34" charset="0"/>
              </a:rPr>
              <a:t>Economia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Solidária</a:t>
            </a:r>
            <a:r>
              <a:rPr lang="pt-PT" sz="2300" spc="-110" dirty="0" smtClean="0">
                <a:latin typeface="Trebuchet MS" pitchFamily="34" charset="0"/>
              </a:rPr>
              <a:t>, </a:t>
            </a:r>
            <a:r>
              <a:rPr lang="pt-PT" sz="2300" u="sng" spc="-110" dirty="0" smtClean="0">
                <a:latin typeface="Trebuchet MS" pitchFamily="34" charset="0"/>
              </a:rPr>
              <a:t>Cultura</a:t>
            </a:r>
            <a:r>
              <a:rPr lang="pt-PT" sz="2300" spc="-110" dirty="0" smtClean="0">
                <a:latin typeface="Trebuchet MS" pitchFamily="34" charset="0"/>
              </a:rPr>
              <a:t>, </a:t>
            </a:r>
            <a:r>
              <a:rPr lang="pt-PT" sz="2300" u="sng" spc="-110" dirty="0" smtClean="0">
                <a:latin typeface="Trebuchet MS" pitchFamily="34" charset="0"/>
              </a:rPr>
              <a:t>Turismo</a:t>
            </a:r>
            <a:r>
              <a:rPr lang="pt-PT" sz="2300" spc="-110" dirty="0" smtClean="0">
                <a:latin typeface="Trebuchet MS" pitchFamily="34" charset="0"/>
              </a:rPr>
              <a:t>. </a:t>
            </a:r>
            <a:r>
              <a:rPr lang="pt-PT" sz="2300" u="sng" spc="-110" dirty="0" smtClean="0">
                <a:latin typeface="Trebuchet MS" pitchFamily="34" charset="0"/>
              </a:rPr>
              <a:t>E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qualificando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Mão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de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Obra</a:t>
            </a:r>
            <a:r>
              <a:rPr lang="pt-PT" sz="2300" spc="-110" dirty="0" smtClean="0">
                <a:latin typeface="Trebuchet MS" pitchFamily="34" charset="0"/>
              </a:rPr>
              <a:t>.</a:t>
            </a:r>
          </a:p>
          <a:p>
            <a:pPr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pt-PT" sz="2300" spc="-110" dirty="0" smtClean="0">
                <a:latin typeface="Trebuchet MS" pitchFamily="34" charset="0"/>
              </a:rPr>
              <a:t>(</a:t>
            </a:r>
            <a:r>
              <a:rPr lang="pt-PT" sz="2300" u="sng" spc="-110" dirty="0" smtClean="0">
                <a:latin typeface="Trebuchet MS" pitchFamily="34" charset="0"/>
              </a:rPr>
              <a:t>PLANO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DE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INCLUSÃO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ECONÔMICA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E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SOCIAL</a:t>
            </a:r>
            <a:r>
              <a:rPr lang="pt-PT" sz="2300" spc="-110" dirty="0" smtClean="0">
                <a:latin typeface="Trebuchet MS" pitchFamily="34" charset="0"/>
              </a:rPr>
              <a:t/>
            </a:r>
            <a:br>
              <a:rPr lang="pt-PT" sz="2300" spc="-110" dirty="0" smtClean="0">
                <a:latin typeface="Trebuchet MS" pitchFamily="34" charset="0"/>
              </a:rPr>
            </a:br>
            <a:r>
              <a:rPr lang="pt-PT" sz="2300" spc="-110" dirty="0" smtClean="0">
                <a:latin typeface="Trebuchet MS" pitchFamily="34" charset="0"/>
              </a:rPr>
              <a:t>– </a:t>
            </a:r>
            <a:r>
              <a:rPr lang="pt-PT" sz="2300" u="sng" spc="-110" dirty="0" smtClean="0">
                <a:latin typeface="Trebuchet MS" pitchFamily="34" charset="0"/>
              </a:rPr>
              <a:t>Favela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como</a:t>
            </a:r>
            <a:r>
              <a:rPr lang="pt-PT" sz="2300" spc="-110" dirty="0" smtClean="0">
                <a:latin typeface="Trebuchet MS" pitchFamily="34" charset="0"/>
              </a:rPr>
              <a:t> </a:t>
            </a:r>
            <a:r>
              <a:rPr lang="pt-PT" sz="2300" u="sng" spc="-110" dirty="0" smtClean="0">
                <a:latin typeface="Trebuchet MS" pitchFamily="34" charset="0"/>
              </a:rPr>
              <a:t>Oportunidade</a:t>
            </a:r>
            <a:r>
              <a:rPr lang="pt-PT" sz="2300" spc="-110" dirty="0" smtClean="0">
                <a:latin typeface="Trebuchet MS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2641240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15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7806" y="1772816"/>
            <a:ext cx="7992888" cy="5760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ARMA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SECRETA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DO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BRASIL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58610" y="2852936"/>
            <a:ext cx="83058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361950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pt-PT" sz="2300" u="words" spc="-100" dirty="0" smtClean="0">
                <a:latin typeface="Trebuchet MS" pitchFamily="34" charset="0"/>
              </a:rPr>
              <a:t>ESPÍRITO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EMPRESARIAL</a:t>
            </a:r>
            <a:r>
              <a:rPr lang="pt-PT" sz="2300" spc="-100" dirty="0" smtClean="0">
                <a:latin typeface="Trebuchet MS" pitchFamily="34" charset="0"/>
              </a:rPr>
              <a:t>, </a:t>
            </a:r>
            <a:r>
              <a:rPr lang="pt-PT" sz="2300" u="words" spc="-100" dirty="0" smtClean="0">
                <a:latin typeface="Trebuchet MS" pitchFamily="34" charset="0"/>
              </a:rPr>
              <a:t>TRANSFORMANDO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A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PEQUENA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EMPRESA</a:t>
            </a:r>
            <a:r>
              <a:rPr lang="pt-PT" sz="2300" spc="-100" dirty="0" smtClean="0">
                <a:latin typeface="Trebuchet MS" pitchFamily="34" charset="0"/>
              </a:rPr>
              <a:t> (</a:t>
            </a:r>
            <a:r>
              <a:rPr lang="pt-PT" sz="2300" u="words" spc="-100" dirty="0" smtClean="0">
                <a:latin typeface="Trebuchet MS" pitchFamily="34" charset="0"/>
              </a:rPr>
              <a:t>MODERNA</a:t>
            </a:r>
            <a:r>
              <a:rPr lang="pt-PT" sz="2300" spc="-100" dirty="0" smtClean="0">
                <a:latin typeface="Trebuchet MS" pitchFamily="34" charset="0"/>
              </a:rPr>
              <a:t>) </a:t>
            </a:r>
            <a:r>
              <a:rPr lang="pt-PT" sz="2300" u="words" spc="-100" dirty="0" smtClean="0">
                <a:latin typeface="Trebuchet MS" pitchFamily="34" charset="0"/>
              </a:rPr>
              <a:t>EM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UMA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DAS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BASES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DO</a:t>
            </a:r>
            <a:r>
              <a:rPr lang="pt-PT" sz="2300" spc="-100" dirty="0" smtClean="0">
                <a:latin typeface="Trebuchet MS" pitchFamily="34" charset="0"/>
              </a:rPr>
              <a:t> </a:t>
            </a:r>
            <a:r>
              <a:rPr lang="pt-PT" sz="2300" u="words" spc="-100" dirty="0" smtClean="0">
                <a:latin typeface="Trebuchet MS" pitchFamily="34" charset="0"/>
              </a:rPr>
              <a:t>DESENVOLVIMENTO</a:t>
            </a:r>
            <a:r>
              <a:rPr lang="pt-PT" sz="2300" spc="-100" dirty="0" smtClean="0">
                <a:latin typeface="Trebuchet MS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5490864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16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5386" y="1412776"/>
            <a:ext cx="7992888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OPORTUNIDADE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GLOBAL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48930" y="2708920"/>
            <a:ext cx="83058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SzPct val="100000"/>
              <a:defRPr/>
            </a:pPr>
            <a:r>
              <a:rPr lang="pt-PT" sz="2300" spc="-80" dirty="0" smtClean="0"/>
              <a:t>	</a:t>
            </a:r>
            <a:r>
              <a:rPr lang="pt-PT" sz="2300" u="words" spc="-80" dirty="0" smtClean="0">
                <a:latin typeface="Trebuchet MS" pitchFamily="34" charset="0"/>
              </a:rPr>
              <a:t>DESENVOLVIMENTO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AMBIENTAL</a:t>
            </a:r>
            <a:r>
              <a:rPr lang="pt-PT" sz="2300" spc="-80" dirty="0" smtClean="0">
                <a:latin typeface="Trebuchet MS" pitchFamily="34" charset="0"/>
              </a:rPr>
              <a:t> – </a:t>
            </a:r>
            <a:r>
              <a:rPr lang="pt-PT" sz="2300" u="words" spc="-80" dirty="0" smtClean="0">
                <a:latin typeface="Trebuchet MS" pitchFamily="34" charset="0"/>
              </a:rPr>
              <a:t>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BRASIL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COMO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POTÊNCIA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AMBIENTAL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words" spc="-80" dirty="0" smtClean="0">
                <a:latin typeface="Trebuchet MS" pitchFamily="34" charset="0"/>
              </a:rPr>
              <a:t>PRINCIPALMENTE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words" spc="-80" dirty="0" smtClean="0">
                <a:latin typeface="Trebuchet MS" pitchFamily="34" charset="0"/>
              </a:rPr>
              <a:t>ATRAVÉS DO </a:t>
            </a:r>
            <a:r>
              <a:rPr lang="pt-PT" sz="2300" spc="-80" dirty="0" smtClean="0">
                <a:latin typeface="Trebuchet MS" pitchFamily="34" charset="0"/>
              </a:rPr>
              <a:t>“</a:t>
            </a:r>
            <a:r>
              <a:rPr lang="pt-PT" sz="2300" u="words" spc="-80" dirty="0" smtClean="0">
                <a:latin typeface="Trebuchet MS" pitchFamily="34" charset="0"/>
              </a:rPr>
              <a:t>PIB VERDE</a:t>
            </a:r>
            <a:r>
              <a:rPr lang="pt-PT" sz="2300" spc="-80" dirty="0" smtClean="0">
                <a:latin typeface="Trebuchet MS" pitchFamily="34" charset="0"/>
              </a:rPr>
              <a:t>” (</a:t>
            </a:r>
            <a:r>
              <a:rPr lang="pt-PT" sz="2300" u="sng" spc="-80" dirty="0">
                <a:latin typeface="Trebuchet MS" pitchFamily="34" charset="0"/>
              </a:rPr>
              <a:t>AGRICULTURA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VERDE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sng" spc="-80" dirty="0" smtClean="0">
                <a:latin typeface="Trebuchet MS" pitchFamily="34" charset="0"/>
              </a:rPr>
              <a:t>INDÚSTRIA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VERDE</a:t>
            </a:r>
            <a:r>
              <a:rPr lang="pt-PT" sz="2300" spc="-80" dirty="0" smtClean="0">
                <a:latin typeface="Trebuchet MS" pitchFamily="34" charset="0"/>
              </a:rPr>
              <a:t>, </a:t>
            </a:r>
            <a:r>
              <a:rPr lang="pt-PT" sz="2300" u="sng" spc="-80" dirty="0" smtClean="0">
                <a:latin typeface="Trebuchet MS" pitchFamily="34" charset="0"/>
              </a:rPr>
              <a:t>SERVIÇOS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MODERNOS</a:t>
            </a:r>
            <a:r>
              <a:rPr lang="pt-PT" sz="2300" spc="-80" dirty="0" smtClean="0">
                <a:latin typeface="Trebuchet MS" pitchFamily="34" charset="0"/>
              </a:rPr>
              <a:t> </a:t>
            </a:r>
            <a:r>
              <a:rPr lang="pt-PT" sz="2300" u="sng" spc="-80" dirty="0" smtClean="0">
                <a:latin typeface="Trebuchet MS" pitchFamily="34" charset="0"/>
              </a:rPr>
              <a:t>VERDES</a:t>
            </a:r>
            <a:r>
              <a:rPr lang="pt-PT" sz="2300" spc="-80" dirty="0" smtClean="0">
                <a:latin typeface="Trebuchet MS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71864697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313" y="1447800"/>
            <a:ext cx="8786812" cy="2917304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PARTE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III</a:t>
            </a:r>
            <a:b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</a:b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O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CAMINHO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A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PERCORRER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.</a:t>
            </a:r>
            <a:b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</a:b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O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NOVO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NORDESTE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:</a:t>
            </a:r>
            <a:b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</a:b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VISÃO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ESTRATÉGICA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DOS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b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</a:b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SEIS</a:t>
            </a:r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 </a:t>
            </a:r>
            <a:r>
              <a:rPr lang="pt-BR" sz="28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cs typeface="Times New Roman" charset="0"/>
              </a:rPr>
              <a:t>NORDESTES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1pPr>
            <a:lvl2pPr marL="742950" indent="-285750" eaLnBrk="0" hangingPunct="0"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2pPr>
            <a:lvl3pPr marL="1143000" indent="-228600" eaLnBrk="0" hangingPunct="0"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3pPr>
            <a:lvl4pPr marL="1600200" indent="-228600" eaLnBrk="0" hangingPunct="0"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4pPr>
            <a:lvl5pPr marL="2057400" indent="-228600" eaLnBrk="0" hangingPunct="0"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rgbClr val="000099"/>
                </a:solidFill>
                <a:latin typeface="Britannic Bold" pitchFamily="34" charset="0"/>
                <a:cs typeface="Times New Roman" pitchFamily="18" charset="0"/>
              </a:defRPr>
            </a:lvl9pPr>
          </a:lstStyle>
          <a:p>
            <a:pPr eaLnBrk="1" hangingPunct="1"/>
            <a:endParaRPr lang="pt-B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34078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905000" cy="457200"/>
          </a:xfrm>
        </p:spPr>
        <p:txBody>
          <a:bodyPr/>
          <a:lstStyle/>
          <a:p>
            <a:pPr>
              <a:defRPr/>
            </a:pPr>
            <a:fld id="{E8D927ED-0FFD-411F-A2DE-5FDBA0F0FCD9}" type="slidenum">
              <a:rPr lang="pt-BR" sz="12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18</a:t>
            </a:fld>
            <a:endParaRPr lang="pt-BR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569325" cy="1080120"/>
          </a:xfrm>
        </p:spPr>
        <p:txBody>
          <a:bodyPr/>
          <a:lstStyle/>
          <a:p>
            <a:pPr eaLnBrk="1" hangingPunct="1"/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NORDESTE</a:t>
            </a:r>
            <a: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ATUAL</a:t>
            </a:r>
            <a: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:</a:t>
            </a:r>
            <a:b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ECONOMIA</a:t>
            </a:r>
            <a: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GRANDE</a:t>
            </a:r>
            <a: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MAS</a:t>
            </a:r>
            <a:r>
              <a:rPr lang="pt-BR" sz="2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FRÁGIL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08912" cy="4608512"/>
          </a:xfrm>
        </p:spPr>
        <p:txBody>
          <a:bodyPr/>
          <a:lstStyle/>
          <a:p>
            <a:pPr marL="4763" indent="0" algn="just">
              <a:buNone/>
            </a:pPr>
            <a:r>
              <a:rPr lang="pt-BR" sz="2200" b="1" spc="-4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“Caso fosse um Estado-Nação, o Nordeste, com 53,7 milhões de habitantes, seria hoje o quarto país em população das Américas – vindo depois dos Estados Unidos, restante do Brasil e México. Ocuparia o quinto lugar em área territorial (1 milhão e 554 mil km²), situando-se depois do Canadá, Estados Unidos, restante do Brasil e Argentina. E seria, pelo tamanho do PIB (US$ 506,8 bilhões em 2009, a preços de 2011), a sexta economia americana – após os Estados Unidos, restante do Brasil, México, Canadá e Argentina.</a:t>
            </a:r>
          </a:p>
          <a:p>
            <a:pPr marL="4763" indent="0" algn="just">
              <a:buNone/>
            </a:pPr>
            <a:r>
              <a:rPr lang="pt-BR" sz="2200" b="1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Essas dimensões atestam a relevância do Nordeste. Mas inúmeros fatores (como: seca, extensão do Semiárido, Sertões sem produção, debilidade da Infraestrutura) fragilizam a Economia do Nordeste”.</a:t>
            </a:r>
            <a:endParaRPr lang="pt-BR" sz="2400" b="1" u="sng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66697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157D2-3B99-424B-BDCD-8CBFD9C6C6BA}" type="slidenum">
              <a:rPr lang="pt-BR" sz="120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19</a:t>
            </a:fld>
            <a:endParaRPr lang="pt-BR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7543" y="1772817"/>
            <a:ext cx="842563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6575" indent="-536575" algn="just">
              <a:lnSpc>
                <a:spcPts val="25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Piauí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–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“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Nordeste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rico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”.</a:t>
            </a:r>
          </a:p>
          <a:p>
            <a:pPr marL="536575" indent="-536575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Eixo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Litorâneo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: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Centros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Urbanos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Polos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Turísticos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.</a:t>
            </a:r>
          </a:p>
          <a:p>
            <a:pPr marL="536575" indent="-536575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Nordeste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da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Agricultura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Irrigada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– </a:t>
            </a:r>
            <a:r>
              <a:rPr lang="pt-BR" sz="2400" b="1" u="sng" kern="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Submédio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São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Francisco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Médio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São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Francisco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.</a:t>
            </a:r>
          </a:p>
          <a:p>
            <a:pPr marL="536575" indent="-536575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Nordeste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dos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“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Cerrados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”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baianos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.</a:t>
            </a:r>
          </a:p>
          <a:p>
            <a:pPr marL="536575" indent="-536575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Nordeste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dos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“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Novos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Agrestes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”.</a:t>
            </a:r>
          </a:p>
          <a:p>
            <a:pPr marL="536575" indent="-536575" algn="just">
              <a:lnSpc>
                <a:spcPts val="2500"/>
              </a:lnSpc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Nordeste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do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“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Novo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 </a:t>
            </a:r>
            <a:r>
              <a:rPr lang="pt-BR" sz="2400" b="1" u="sng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Semiárido</a:t>
            </a:r>
            <a:r>
              <a:rPr lang="pt-BR" sz="2400" b="1" u="none" kern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”.</a:t>
            </a:r>
            <a:endParaRPr lang="pt-BR" sz="2400" b="1" u="none" kern="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476672"/>
            <a:ext cx="7848872" cy="936104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1200"/>
              </a:spcAft>
              <a:defRPr/>
            </a:pPr>
            <a:r>
              <a:rPr lang="pt-BR" sz="2600" b="1" u="sng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OS</a:t>
            </a:r>
            <a:r>
              <a:rPr lang="pt-BR" sz="2600" b="1" u="none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pt-BR" sz="2600" b="1" u="sng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SEIS</a:t>
            </a:r>
            <a:r>
              <a:rPr lang="pt-BR" sz="2600" b="1" u="none" kern="0" spc="-1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pt-BR" sz="2600" b="1" u="sng" kern="0" spc="-1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NORDESTES</a:t>
            </a:r>
            <a:r>
              <a:rPr lang="pt-BR" sz="2600" b="1" u="none" kern="0" spc="-1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: </a:t>
            </a:r>
            <a:br>
              <a:rPr lang="pt-BR" sz="2600" b="1" u="none" kern="0" spc="-1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</a:br>
            <a:r>
              <a:rPr lang="pt-BR" sz="2600" b="1" u="sng" kern="0" spc="-1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VISÃO ESTRATÉGICA</a:t>
            </a:r>
            <a:endParaRPr lang="pt-BR" sz="2600" b="1" u="sng" kern="0" spc="-100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7692128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66800"/>
            <a:ext cx="8534400" cy="3874368"/>
          </a:xfrm>
          <a:noFill/>
          <a:ln/>
        </p:spPr>
        <p:txBody>
          <a:bodyPr/>
          <a:lstStyle/>
          <a:p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2013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25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ANOS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REPÚBLICA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DEMOCRÁTICA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DIREITO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(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PROCLAMAÇÃO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REPÚBLICA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?)*: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CONSTITUIÇÃO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1988</a:t>
            </a:r>
            <a:endParaRPr lang="pt-BR" sz="1100" b="1" u="sng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pt-BR" b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cxnSp>
        <p:nvCxnSpPr>
          <p:cNvPr id="4" name="Conector reto 3"/>
          <p:cNvCxnSpPr/>
          <p:nvPr/>
        </p:nvCxnSpPr>
        <p:spPr bwMode="auto">
          <a:xfrm>
            <a:off x="319353" y="6132558"/>
            <a:ext cx="223224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97079" y="6161196"/>
            <a:ext cx="3557256" cy="3016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rebuchet MS" pitchFamily="34" charset="0"/>
              </a:rPr>
              <a:t>Ver “1989”, de Laurentino Gomes.</a:t>
            </a:r>
            <a:endParaRPr lang="pt-BR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97945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27087" y="404664"/>
            <a:ext cx="7489825" cy="504056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1200"/>
              </a:spcAft>
              <a:defRPr/>
            </a:pPr>
            <a:r>
              <a:rPr lang="pt-BR" sz="2600" b="1" u="sng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PRINCIPAIS</a:t>
            </a:r>
            <a:r>
              <a:rPr lang="pt-BR" sz="2600" b="1" u="none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pt-BR" sz="2600" b="1" u="sng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AÇÕES</a:t>
            </a:r>
            <a:r>
              <a:rPr lang="pt-BR" sz="2600" b="1" u="none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pt-BR" sz="2600" b="1" u="sng" kern="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+mj-ea"/>
                <a:cs typeface="+mj-cs"/>
              </a:rPr>
              <a:t>ESTRATÉGICAS</a:t>
            </a:r>
            <a:endParaRPr lang="pt-BR" sz="2600" b="1" u="sng" kern="0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8313" y="1196752"/>
            <a:ext cx="8280400" cy="41288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6575" indent="-536575" algn="just"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none" kern="0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Fortalecimento da Competitividade: Infraestrutura e Logística.</a:t>
            </a:r>
            <a:endParaRPr lang="pt-BR" sz="2400" b="1" u="none" kern="0" spc="-50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  <a:p>
            <a:pPr marL="536575" indent="-536575" algn="just">
              <a:spcBef>
                <a:spcPts val="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/>
              <a:defRPr/>
            </a:pPr>
            <a:r>
              <a:rPr lang="pt-BR" sz="2400" b="1" u="none" kern="0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Transição para a Economia baseada no Conhecimento através de Investimento em Capital Humano, Tecnologia e Inovação, Comunicações e Informação.</a:t>
            </a:r>
          </a:p>
          <a:p>
            <a:pPr marL="541338" indent="-541338" algn="just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 startAt="3"/>
              <a:defRPr/>
            </a:pPr>
            <a:r>
              <a:rPr lang="pt-BR" sz="2400" b="1" u="none" kern="0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Evolução para dupla inserção produtiva – ênfase no Agronegócio, implantação de novos Complexos Industriais e Portuários, Serviços Modernos, intensivos em Conhecimento e Turismo/lazer.</a:t>
            </a:r>
          </a:p>
          <a:p>
            <a:pPr marL="541338" indent="-541338" algn="just"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romanUcPeriod" startAt="3"/>
              <a:defRPr/>
            </a:pPr>
            <a:r>
              <a:rPr lang="pt-BR" sz="2400" b="1" u="none" kern="0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Modernização Social, com ênfase em Educação/Qualificação, Expansão do Emprego e Redução da Pobreza, Inclusão Digital.</a:t>
            </a:r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30B904-680E-44E6-A8A4-3A71C9F840E9}" type="slidenum">
              <a:rPr lang="pt-BR" sz="120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20</a:t>
            </a:fld>
            <a:endParaRPr lang="pt-BR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3" y="5956840"/>
            <a:ext cx="763284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800" b="1" u="none" spc="-5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* </a:t>
            </a:r>
            <a:r>
              <a:rPr lang="pt-BR" sz="1600" u="none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Ver Roberto Cavalcanti de Albuquerque (</a:t>
            </a:r>
            <a:r>
              <a:rPr lang="pt-BR" sz="1600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in</a:t>
            </a:r>
            <a:r>
              <a:rPr lang="pt-BR" sz="1600" u="none" spc="-5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“Brasil – Visão de País e impulso à Competitividade”, José Olympio Ed., 2012).</a:t>
            </a:r>
            <a:endParaRPr lang="pt-BR" sz="2400" spc="-50" dirty="0">
              <a:solidFill>
                <a:schemeClr val="accent6">
                  <a:lumMod val="75000"/>
                </a:schemeClr>
              </a:solidFill>
              <a:latin typeface="Trebuchet MS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 bwMode="auto">
          <a:xfrm>
            <a:off x="539750" y="5935250"/>
            <a:ext cx="2519363" cy="0"/>
          </a:xfrm>
          <a:prstGeom prst="line">
            <a:avLst/>
          </a:prstGeom>
          <a:ln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46102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66800"/>
            <a:ext cx="8534400" cy="3874368"/>
          </a:xfrm>
          <a:noFill/>
          <a:ln/>
        </p:spPr>
        <p:txBody>
          <a:bodyPr/>
          <a:lstStyle/>
          <a:p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QUESTÕES</a:t>
            </a:r>
            <a:r>
              <a:rPr 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BÁSICAS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CONSIDERAR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NA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AVALIAÇÃO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QUADRO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ATUAL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FEDERAÇÃO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BRASILEIRA</a:t>
            </a:r>
            <a:endParaRPr lang="pt-BR" sz="1100" b="1" u="sng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pt-BR" b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96764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4</a:t>
            </a:fld>
            <a:endParaRPr lang="pt-BR" sz="120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66673" y="476672"/>
            <a:ext cx="83058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40000" indent="-540000" algn="just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  <a:defRPr/>
            </a:pP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Vulnerabilidade resultante do Sistema Tributário criado pelas Constituições de 1967 (e Emenda Constitucional de 1969) e 1988.</a:t>
            </a:r>
          </a:p>
          <a:p>
            <a:pPr marL="996950" lvl="1" indent="-458788">
              <a:spcBef>
                <a:spcPts val="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Constituição de 67: Definiu como competência da União instituir Impostos sobre Serviços de Comunicações e Serviços de Transportes (art. 21, itens VII e X).</a:t>
            </a:r>
          </a:p>
          <a:p>
            <a:pPr marL="987425" lvl="1"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pt-BR" sz="2300" spc="-50" dirty="0" smtClean="0">
                <a:latin typeface="Trebuchet MS" pitchFamily="34" charset="0"/>
                <a:cs typeface="Arial" pitchFamily="34" charset="0"/>
              </a:rPr>
              <a:t>Até então, havia os Impostos Únicos, que financiavam a Infraestrutura.</a:t>
            </a:r>
            <a:endParaRPr lang="pt-BR" sz="2300" b="1" spc="-50" dirty="0" smtClean="0">
              <a:latin typeface="Trebuchet MS" pitchFamily="34" charset="0"/>
              <a:cs typeface="Arial" pitchFamily="34" charset="0"/>
            </a:endParaRPr>
          </a:p>
          <a:p>
            <a:pPr marL="996950" lvl="1" indent="-458788">
              <a:spcBef>
                <a:spcPts val="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pt-BR" sz="2300" dirty="0" smtClean="0">
                <a:latin typeface="Trebuchet MS" pitchFamily="34" charset="0"/>
                <a:cs typeface="Arial" pitchFamily="34" charset="0"/>
              </a:rPr>
              <a:t>Constituição de 1988: passou à competência dos Estados, através do ICMS, instituir Impostos sobre “operações relativas à circulação de Mercadorias e sobre prestações de Transporte Interestadual e Intermunicipal de Comunicação” (Art. 155, Item II).</a:t>
            </a:r>
          </a:p>
          <a:p>
            <a:pPr marL="987425" lvl="1"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Os Impostos únicos foram extintos e a Infraestrutura Econômica ficou sem fonte própria de financiamento.</a:t>
            </a:r>
          </a:p>
        </p:txBody>
      </p:sp>
    </p:spTree>
    <p:extLst>
      <p:ext uri="{BB962C8B-B14F-4D97-AF65-F5344CB8AC3E}">
        <p14:creationId xmlns:p14="http://schemas.microsoft.com/office/powerpoint/2010/main" val="2658832565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5</a:t>
            </a:fld>
            <a:endParaRPr lang="pt-BR" sz="120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66673" y="476672"/>
            <a:ext cx="83058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89013" lvl="1" indent="-450850">
              <a:spcBef>
                <a:spcPts val="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pt-BR" sz="2300" spc="-50" dirty="0">
                <a:latin typeface="Trebuchet MS" pitchFamily="34" charset="0"/>
                <a:cs typeface="Arial" pitchFamily="34" charset="0"/>
              </a:rPr>
              <a:t>Como não foi estabelecida alíquota uniforme, cada estado passou a poder estabelecer sua própria alíquota, com multiplicidade de Legislações.</a:t>
            </a:r>
          </a:p>
          <a:p>
            <a:pPr marL="987425" lvl="1"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pt-BR" sz="2300" b="1" spc="-50" dirty="0" smtClean="0">
                <a:latin typeface="Trebuchet MS" pitchFamily="34" charset="0"/>
                <a:cs typeface="Arial" pitchFamily="34" charset="0"/>
              </a:rPr>
              <a:t>Após alguns anos, as antigas bases dos Impostos Únicos passaram a representar “cerca de 50% da arrecadação do maior Imposto Brasileiro (ICMS)”.</a:t>
            </a:r>
            <a:endParaRPr lang="pt-BR" sz="2300" spc="-50" dirty="0">
              <a:latin typeface="Trebuchet MS" pitchFamily="34" charset="0"/>
              <a:cs typeface="Arial" pitchFamily="34" charset="0"/>
            </a:endParaRPr>
          </a:p>
          <a:p>
            <a:pPr marL="540000" indent="-540000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 startAt="2"/>
              <a:defRPr/>
            </a:pPr>
            <a:r>
              <a:rPr lang="pt-BR" b="1" spc="-50" dirty="0" smtClean="0">
                <a:latin typeface="Trebuchet MS" pitchFamily="34" charset="0"/>
                <a:cs typeface="Arial" pitchFamily="34" charset="0"/>
              </a:rPr>
              <a:t>Vulnerabilidade resultante da falta de Tributo específico, na União, para financiar a Infraestrutura.</a:t>
            </a:r>
            <a:endParaRPr lang="pt-BR" spc="-50" dirty="0">
              <a:latin typeface="Trebuchet MS" pitchFamily="34" charset="0"/>
              <a:cs typeface="Arial" pitchFamily="34" charset="0"/>
            </a:endParaRPr>
          </a:p>
          <a:p>
            <a:pPr marL="533400" lvl="1"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pt-BR" spc="-50" dirty="0" smtClean="0">
                <a:latin typeface="Trebuchet MS" pitchFamily="34" charset="0"/>
                <a:cs typeface="Arial" pitchFamily="34" charset="0"/>
              </a:rPr>
              <a:t>Daí a dependência de Privatizações e Concessões. E a precariedade atual de nossa Infraestrutura, principalmente nas várias modalidades de Transportes.</a:t>
            </a:r>
          </a:p>
          <a:p>
            <a:pPr marL="538163" indent="-538163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 startAt="2"/>
              <a:defRPr/>
            </a:pPr>
            <a:r>
              <a:rPr lang="pt-BR" spc="-50" dirty="0" smtClean="0">
                <a:latin typeface="Trebuchet MS" pitchFamily="34" charset="0"/>
                <a:cs typeface="Arial" pitchFamily="34" charset="0"/>
              </a:rPr>
              <a:t>Vulnerabilidade resultante do enorme potencial de conflitos daí resultante – a exemplo da “Guerra Fiscal” entre os Estados, e da “Guerra dos Portos”, que diretamente afeta a economia nacional.</a:t>
            </a:r>
          </a:p>
        </p:txBody>
      </p:sp>
    </p:spTree>
    <p:extLst>
      <p:ext uri="{BB962C8B-B14F-4D97-AF65-F5344CB8AC3E}">
        <p14:creationId xmlns:p14="http://schemas.microsoft.com/office/powerpoint/2010/main" val="1266046222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6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66673" y="476672"/>
            <a:ext cx="83058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40000" indent="-540000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 startAt="4"/>
              <a:defRPr/>
            </a:pPr>
            <a:r>
              <a:rPr lang="pt-BR" spc="-50" dirty="0">
                <a:latin typeface="Trebuchet MS" pitchFamily="34" charset="0"/>
                <a:cs typeface="Arial" pitchFamily="34" charset="0"/>
              </a:rPr>
              <a:t>Vulnerabilidade resultante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da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ausência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definida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Estratégias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Desenvolvimento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Regional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–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a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consequente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precariedade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do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apoio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aos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estados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do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Nordeste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e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>
                <a:latin typeface="Trebuchet MS" pitchFamily="34" charset="0"/>
                <a:cs typeface="Arial" pitchFamily="34" charset="0"/>
              </a:rPr>
              <a:t>da</a:t>
            </a:r>
            <a:r>
              <a:rPr lang="pt-BR" spc="-50" dirty="0">
                <a:latin typeface="Trebuchet MS" pitchFamily="34" charset="0"/>
                <a:cs typeface="Arial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  <a:cs typeface="Arial" pitchFamily="34" charset="0"/>
              </a:rPr>
              <a:t>Amazônia</a:t>
            </a:r>
            <a:r>
              <a:rPr lang="pt-BR" spc="-50" dirty="0" smtClean="0">
                <a:latin typeface="Trebuchet MS" pitchFamily="34" charset="0"/>
                <a:cs typeface="Arial" pitchFamily="34" charset="0"/>
              </a:rPr>
              <a:t>.</a:t>
            </a:r>
            <a:endParaRPr lang="pt-BR" spc="-50" dirty="0">
              <a:latin typeface="Trebuchet MS" pitchFamily="34" charset="0"/>
              <a:cs typeface="Arial" pitchFamily="34" charset="0"/>
            </a:endParaRPr>
          </a:p>
          <a:p>
            <a:pPr marL="540000" indent="-540000" algn="just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 startAt="4"/>
              <a:defRPr/>
            </a:pP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Consequência de tudo isso: </a:t>
            </a:r>
            <a:r>
              <a:rPr lang="pt-BR" b="1" u="sng" spc="-50" dirty="0" smtClean="0">
                <a:latin typeface="Trebuchet MS" pitchFamily="34" charset="0"/>
                <a:cs typeface="Arial" pitchFamily="34" charset="0"/>
              </a:rPr>
              <a:t>Enfraquecimento</a:t>
            </a: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b="1" u="sng" spc="-50" dirty="0" smtClean="0">
                <a:latin typeface="Trebuchet MS" pitchFamily="34" charset="0"/>
                <a:cs typeface="Arial" pitchFamily="34" charset="0"/>
              </a:rPr>
              <a:t>da</a:t>
            </a: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b="1" u="sng" spc="-50" dirty="0" smtClean="0">
                <a:latin typeface="Trebuchet MS" pitchFamily="34" charset="0"/>
                <a:cs typeface="Arial" pitchFamily="34" charset="0"/>
              </a:rPr>
              <a:t>Federação</a:t>
            </a: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b="1" u="sng" spc="-50" dirty="0" smtClean="0">
                <a:latin typeface="Trebuchet MS" pitchFamily="34" charset="0"/>
                <a:cs typeface="Arial" pitchFamily="34" charset="0"/>
              </a:rPr>
              <a:t>Brasileira</a:t>
            </a:r>
            <a:r>
              <a:rPr lang="pt-BR" b="1" u="none" spc="-50" dirty="0" smtClean="0">
                <a:latin typeface="Trebuchet MS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2359361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7</a:t>
            </a:fld>
            <a:endParaRPr lang="pt-BR" sz="120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91977" y="404664"/>
            <a:ext cx="7848600" cy="5760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CAMINHO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DE</a:t>
            </a:r>
            <a:r>
              <a:rPr lang="pt-BR" sz="26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pt-BR" sz="2600" b="1" u="sng" dirty="0" smtClean="0">
                <a:solidFill>
                  <a:srgbClr val="000099"/>
                </a:solidFill>
                <a:latin typeface="Bookman Old Style" pitchFamily="18" charset="0"/>
              </a:rPr>
              <a:t>SAÍDA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63377" y="1196752"/>
            <a:ext cx="83058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40000" indent="-540000" algn="just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  <a:defRPr/>
            </a:pPr>
            <a:r>
              <a:rPr lang="pt-BR" sz="2300" b="1" spc="-70" dirty="0" smtClean="0">
                <a:latin typeface="Trebuchet MS" pitchFamily="34" charset="0"/>
                <a:cs typeface="Arial" pitchFamily="34" charset="0"/>
              </a:rPr>
              <a:t>Mudanças e Reformas </a:t>
            </a:r>
            <a:r>
              <a:rPr lang="pt-BR" sz="2300" b="1" u="sng" spc="-70" dirty="0" smtClean="0">
                <a:latin typeface="Trebuchet MS" pitchFamily="34" charset="0"/>
                <a:cs typeface="Arial" pitchFamily="34" charset="0"/>
              </a:rPr>
              <a:t>como</a:t>
            </a:r>
            <a:r>
              <a:rPr lang="pt-BR" sz="2300" b="1" spc="-7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spc="-70" dirty="0" smtClean="0">
                <a:latin typeface="Trebuchet MS" pitchFamily="34" charset="0"/>
                <a:cs typeface="Arial" pitchFamily="34" charset="0"/>
              </a:rPr>
              <a:t>processo</a:t>
            </a:r>
            <a:r>
              <a:rPr lang="pt-BR" sz="2300" b="1" spc="-70" dirty="0" smtClean="0">
                <a:latin typeface="Trebuchet MS" pitchFamily="34" charset="0"/>
                <a:cs typeface="Arial" pitchFamily="34" charset="0"/>
              </a:rPr>
              <a:t>, em etapas sucessivas. Reformas </a:t>
            </a:r>
            <a:r>
              <a:rPr lang="pt-BR" sz="2300" b="1" spc="-70" dirty="0" err="1" smtClean="0">
                <a:latin typeface="Trebuchet MS" pitchFamily="34" charset="0"/>
                <a:cs typeface="Arial" pitchFamily="34" charset="0"/>
              </a:rPr>
              <a:t>Superabrangentes</a:t>
            </a:r>
            <a:r>
              <a:rPr lang="pt-BR" sz="2300" b="1" spc="-70" dirty="0" smtClean="0">
                <a:latin typeface="Trebuchet MS" pitchFamily="34" charset="0"/>
                <a:cs typeface="Arial" pitchFamily="34" charset="0"/>
              </a:rPr>
              <a:t> são inviáveis.</a:t>
            </a:r>
          </a:p>
          <a:p>
            <a:pPr marL="540000" indent="-540000" algn="just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  <a:defRPr/>
            </a:pPr>
            <a:r>
              <a:rPr lang="pt-BR" sz="2300" b="1" spc="-70" dirty="0" smtClean="0">
                <a:latin typeface="Trebuchet MS" pitchFamily="34" charset="0"/>
                <a:cs typeface="Arial" pitchFamily="34" charset="0"/>
              </a:rPr>
              <a:t>O critério básico para decisões é o interesse nacional, setorial e regionalmente</a:t>
            </a:r>
            <a:r>
              <a:rPr lang="pt-BR" sz="2300" b="1" u="none" spc="-70" dirty="0" smtClean="0">
                <a:latin typeface="Trebuchet MS" pitchFamily="34" charset="0"/>
                <a:cs typeface="Arial" pitchFamily="34" charset="0"/>
              </a:rPr>
              <a:t>.</a:t>
            </a:r>
          </a:p>
          <a:p>
            <a:pPr marL="540000" indent="-540000" algn="just">
              <a:spcBef>
                <a:spcPts val="0"/>
              </a:spcBef>
              <a:spcAft>
                <a:spcPts val="300"/>
              </a:spcAft>
              <a:buSzPct val="100000"/>
              <a:buFont typeface="+mj-lt"/>
              <a:buAutoNum type="romanUcPeriod"/>
              <a:defRPr/>
            </a:pP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Dentro dessa ideia, imperiosa necessidade de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Estratégias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Desenvolvimento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do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Nordeste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e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da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Amazônia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,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à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base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de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pt-BR" sz="2300" b="1" u="sng" dirty="0" smtClean="0">
                <a:latin typeface="Trebuchet MS" pitchFamily="34" charset="0"/>
                <a:cs typeface="Arial" pitchFamily="34" charset="0"/>
              </a:rPr>
              <a:t>Oportunidades</a:t>
            </a: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.</a:t>
            </a:r>
          </a:p>
          <a:p>
            <a:pPr marL="996950" lvl="1" indent="-458788">
              <a:spcBef>
                <a:spcPts val="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pt-BR" sz="2300" b="1" dirty="0" smtClean="0">
                <a:latin typeface="Trebuchet MS" pitchFamily="34" charset="0"/>
                <a:cs typeface="Arial" pitchFamily="34" charset="0"/>
              </a:rPr>
              <a:t>Estratégias que aconteçam. Para isso, necessidade de órgãos que as promovam e que as financiem.</a:t>
            </a:r>
          </a:p>
          <a:p>
            <a:pPr marL="996950" lvl="1" indent="-458788">
              <a:spcBef>
                <a:spcPts val="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pt-BR" sz="2300" dirty="0" smtClean="0">
                <a:latin typeface="Trebuchet MS" pitchFamily="34" charset="0"/>
                <a:cs typeface="Arial" pitchFamily="34" charset="0"/>
              </a:rPr>
              <a:t>Necessidade, também, de instrumentos de controle e acompanhamento.</a:t>
            </a:r>
            <a:endParaRPr lang="pt-BR" sz="2300" b="1" dirty="0" smtClean="0"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39335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066800"/>
            <a:ext cx="8534400" cy="3874368"/>
          </a:xfrm>
          <a:noFill/>
          <a:ln/>
        </p:spPr>
        <p:txBody>
          <a:bodyPr/>
          <a:lstStyle/>
          <a:p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PARTE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II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</a:b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MUDANÇA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MODELO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DESENVOLVIMENTO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,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PARA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SUPERAR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DRAMA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BRASILEIRO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–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TER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GRANDES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OPORTUNIDADES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ECONÔMICAS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SOCIAIS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,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E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NÃO</a:t>
            </a:r>
            <a:r>
              <a:rPr lang="en-US" sz="28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APROVEITÁ-LAS</a:t>
            </a:r>
            <a:endParaRPr lang="pt-BR" sz="1100" b="1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pt-BR" b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8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6014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4705" y="1051001"/>
            <a:ext cx="8534400" cy="562000"/>
          </a:xfrm>
          <a:noFill/>
          <a:ln/>
        </p:spPr>
        <p:txBody>
          <a:bodyPr/>
          <a:lstStyle/>
          <a:p>
            <a:r>
              <a:rPr lang="en-US" sz="26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BRASIL – O PAÍS DAS </a:t>
            </a:r>
            <a:r>
              <a:rPr lang="en-US" sz="2600" b="1" dirty="0" smtClean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OPORTUNIDADES*</a:t>
            </a:r>
            <a:endParaRPr lang="pt-BR" sz="2600" b="1" dirty="0">
              <a:solidFill>
                <a:srgbClr val="000099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800" y="609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pt-BR" b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899592" y="5949280"/>
            <a:ext cx="2232248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/>
          <a:lstStyle/>
          <a:p>
            <a:fld id="{AD8338F7-4399-4B3A-90FE-16EF9DDD2137}" type="slidenum">
              <a:rPr lang="pt-BR" sz="1200" smtClean="0">
                <a:solidFill>
                  <a:srgbClr val="000099"/>
                </a:solidFill>
                <a:latin typeface="Arial" charset="0"/>
                <a:cs typeface="Arial" charset="0"/>
              </a:rPr>
              <a:pPr/>
              <a:t>9</a:t>
            </a:fld>
            <a:endParaRPr lang="pt-BR" sz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59005" y="1988840"/>
            <a:ext cx="83058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2" indent="174625"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pt-BR" spc="-50" dirty="0" smtClean="0">
                <a:latin typeface="Trebuchet MS" pitchFamily="34" charset="0"/>
              </a:rPr>
              <a:t>“Todas essas dificuldades resultavam de passivos sociais, econômicos e políticos que o Brasil carregava desde a sua fundação. A construção do </a:t>
            </a:r>
            <a:r>
              <a:rPr lang="pt-BR" spc="-50" dirty="0" smtClean="0">
                <a:latin typeface="Trebuchet MS" pitchFamily="34" charset="0"/>
              </a:rPr>
              <a:t>País depois </a:t>
            </a:r>
            <a:r>
              <a:rPr lang="pt-BR" spc="-50" dirty="0" smtClean="0">
                <a:latin typeface="Trebuchet MS" pitchFamily="34" charset="0"/>
              </a:rPr>
              <a:t>da Independência havia sido difícil e tortuosa. O Império era imenso, diversificado, complexo, difícil de administrar. De um lado, havia um grande território, </a:t>
            </a:r>
            <a:r>
              <a:rPr lang="pt-BR" u="sng" spc="-50" dirty="0" smtClean="0">
                <a:latin typeface="Trebuchet MS" pitchFamily="34" charset="0"/>
              </a:rPr>
              <a:t>repleto</a:t>
            </a:r>
            <a:r>
              <a:rPr lang="pt-BR" spc="-50" dirty="0" smtClean="0">
                <a:latin typeface="Trebuchet MS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</a:rPr>
              <a:t>de</a:t>
            </a:r>
            <a:r>
              <a:rPr lang="pt-BR" spc="-50" dirty="0" smtClean="0">
                <a:latin typeface="Trebuchet MS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</a:rPr>
              <a:t>riquezas</a:t>
            </a:r>
            <a:r>
              <a:rPr lang="pt-BR" spc="-50" dirty="0" smtClean="0">
                <a:latin typeface="Trebuchet MS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</a:rPr>
              <a:t>naturais</a:t>
            </a:r>
            <a:r>
              <a:rPr lang="pt-BR" spc="-50" dirty="0" smtClean="0">
                <a:latin typeface="Trebuchet MS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</a:rPr>
              <a:t>e</a:t>
            </a:r>
            <a:r>
              <a:rPr lang="pt-BR" spc="-50" dirty="0" smtClean="0">
                <a:latin typeface="Trebuchet MS" pitchFamily="34" charset="0"/>
              </a:rPr>
              <a:t> </a:t>
            </a:r>
            <a:r>
              <a:rPr lang="pt-BR" u="sng" spc="-50" dirty="0" smtClean="0">
                <a:latin typeface="Trebuchet MS" pitchFamily="34" charset="0"/>
              </a:rPr>
              <a:t>oportunidades</a:t>
            </a:r>
            <a:r>
              <a:rPr lang="pt-BR" spc="-50" dirty="0" smtClean="0">
                <a:latin typeface="Trebuchet MS" pitchFamily="34" charset="0"/>
              </a:rPr>
              <a:t>. De outro, escravidão, analfabetismo, isolamento e rivalidades políticas e regionais”.</a:t>
            </a:r>
            <a:endParaRPr lang="pt-BR" spc="-50" dirty="0">
              <a:latin typeface="Trebuchet MS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 bwMode="auto">
          <a:xfrm>
            <a:off x="319353" y="6132558"/>
            <a:ext cx="223224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97079" y="6161196"/>
            <a:ext cx="3557256" cy="3016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Trebuchet MS" pitchFamily="34" charset="0"/>
              </a:rPr>
              <a:t>Ver “1989”, de Laurentino Gomes.</a:t>
            </a:r>
            <a:endParaRPr lang="pt-BR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60149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CC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33400" marR="0" indent="-533400" algn="just" defTabSz="914400" rtl="0" eaLnBrk="1" fontAlgn="base" latinLnBrk="0" hangingPunct="1">
          <a:lnSpc>
            <a:spcPct val="85000"/>
          </a:lnSpc>
          <a:spcBef>
            <a:spcPct val="20000"/>
          </a:spcBef>
          <a:spcAft>
            <a:spcPct val="0"/>
          </a:spcAft>
          <a:buClr>
            <a:srgbClr val="000099"/>
          </a:buClr>
          <a:buSzPct val="140000"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33400" marR="0" indent="-533400" algn="just" defTabSz="914400" rtl="0" eaLnBrk="1" fontAlgn="base" latinLnBrk="0" hangingPunct="1">
          <a:lnSpc>
            <a:spcPct val="85000"/>
          </a:lnSpc>
          <a:spcBef>
            <a:spcPct val="20000"/>
          </a:spcBef>
          <a:spcAft>
            <a:spcPct val="0"/>
          </a:spcAft>
          <a:buClr>
            <a:srgbClr val="000099"/>
          </a:buClr>
          <a:buSzPct val="140000"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12029</TotalTime>
  <Words>1261</Words>
  <Application>Microsoft Office PowerPoint</Application>
  <PresentationFormat>Apresentação na tela (4:3)</PresentationFormat>
  <Paragraphs>97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Estrutura padrão</vt:lpstr>
      <vt:lpstr>PARTE I NECESSIDADE DE FORTALECIMENTO  DA FEDERAÇÃO BRASILEIRA</vt:lpstr>
      <vt:lpstr>2013 25 ANOS DA REPÚBLICA DEMOCRÁTICA  DE DIREITO (PROCLAMAÇÃO DA REPÚBLICA?)*:CONSTITUIÇÃO DE 1988</vt:lpstr>
      <vt:lpstr>QUESTÕES BÁSICAS A  CONSIDERAR NA AVALIAÇÃO  DO QUADRO ATUAL DA  FEDERAÇÃO BRASILEIRA</vt:lpstr>
      <vt:lpstr>Apresentação do PowerPoint</vt:lpstr>
      <vt:lpstr>Apresentação do PowerPoint</vt:lpstr>
      <vt:lpstr>Apresentação do PowerPoint</vt:lpstr>
      <vt:lpstr>CAMINHO DE SAÍDA</vt:lpstr>
      <vt:lpstr>PARTE II MUDANÇA DO MODELO DE DESENVOLVIMENTO, PARA SUPERAR O DRAMA BRASILEIRO – TER GRANDES OPORTUNIDADES ECONÔMICAS E SOCIAIS, E NÃO APROVEITÁ-LAS</vt:lpstr>
      <vt:lpstr>BRASIL – O PAÍS DAS OPORTUNIDADES*</vt:lpstr>
      <vt:lpstr>SUPERAÇÃO DO DRAMA BRASILEIRO</vt:lpstr>
      <vt:lpstr>DIVERSIDADE DAS ÁREAS DE  GRANDES OPORTUNIDADES BRASILEIRAS</vt:lpstr>
      <vt:lpstr>Apresentação do PowerPoint</vt:lpstr>
      <vt:lpstr>“TEATRO MÁGICO DA CULTURA” (“INDÚSTRIAS CRIATIVAS”)</vt:lpstr>
      <vt:lpstr>DESENVOLVIMENTO SOCIAL</vt:lpstr>
      <vt:lpstr>ARMA SECRETA DO BRASIL</vt:lpstr>
      <vt:lpstr>OPORTUNIDADE GLOBAL</vt:lpstr>
      <vt:lpstr>PARTE III O CAMINHO A PERCORRER. O NOVO NORDESTE: VISÃO ESTRATÉGICA DOS  SEIS NORDESTES</vt:lpstr>
      <vt:lpstr>NORDESTE ATUAL: ECONOMIA GRANDE, MAS FRÁGIL</vt:lpstr>
      <vt:lpstr>Apresentação do PowerPoint</vt:lpstr>
      <vt:lpstr>Apresentação do PowerPoint</vt:lpstr>
    </vt:vector>
  </TitlesOfParts>
  <Company>Inae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XVII FÓRUM NACIONAL  PARTE I</dc:title>
  <dc:creator>flavia</dc:creator>
  <cp:lastModifiedBy>Flavia Trindade</cp:lastModifiedBy>
  <cp:revision>257</cp:revision>
  <cp:lastPrinted>2013-10-15T16:18:52Z</cp:lastPrinted>
  <dcterms:created xsi:type="dcterms:W3CDTF">2005-05-04T15:30:08Z</dcterms:created>
  <dcterms:modified xsi:type="dcterms:W3CDTF">2013-10-15T16:42:31Z</dcterms:modified>
</cp:coreProperties>
</file>