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olors1.xml" ContentType="application/vnd.ms-office.chartcolorstyle+xml"/>
  <Default Extension="tiff" ContentType="image/tiff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1715" r:id="rId2"/>
    <p:sldId id="1717" r:id="rId3"/>
    <p:sldId id="1718" r:id="rId4"/>
    <p:sldId id="1719" r:id="rId5"/>
    <p:sldId id="1720" r:id="rId6"/>
    <p:sldId id="1733" r:id="rId7"/>
    <p:sldId id="1130" r:id="rId8"/>
    <p:sldId id="1728" r:id="rId9"/>
    <p:sldId id="1722" r:id="rId10"/>
    <p:sldId id="1725" r:id="rId11"/>
    <p:sldId id="1723" r:id="rId12"/>
    <p:sldId id="1724" r:id="rId13"/>
    <p:sldId id="1711" r:id="rId14"/>
    <p:sldId id="1713" r:id="rId15"/>
    <p:sldId id="1732" r:id="rId16"/>
    <p:sldId id="1730" r:id="rId17"/>
    <p:sldId id="1731" r:id="rId18"/>
    <p:sldId id="1735" r:id="rId19"/>
    <p:sldId id="1736" r:id="rId20"/>
    <p:sldId id="1737" r:id="rId21"/>
    <p:sldId id="1738" r:id="rId22"/>
    <p:sldId id="1739" r:id="rId23"/>
    <p:sldId id="1710" r:id="rId24"/>
    <p:sldId id="1706" r:id="rId25"/>
    <p:sldId id="1721" r:id="rId26"/>
    <p:sldId id="1709" r:id="rId27"/>
    <p:sldId id="1729" r:id="rId28"/>
    <p:sldId id="1726" r:id="rId29"/>
    <p:sldId id="1727" r:id="rId30"/>
    <p:sldId id="1681" r:id="rId31"/>
    <p:sldId id="1700" r:id="rId32"/>
    <p:sldId id="1734" r:id="rId33"/>
    <p:sldId id="1678" r:id="rId34"/>
    <p:sldId id="1679" r:id="rId35"/>
    <p:sldId id="1680" r:id="rId36"/>
    <p:sldId id="1221" r:id="rId37"/>
    <p:sldId id="1222" r:id="rId38"/>
    <p:sldId id="1660" r:id="rId39"/>
    <p:sldId id="1671" r:id="rId40"/>
    <p:sldId id="1672" r:id="rId41"/>
    <p:sldId id="1673" r:id="rId42"/>
    <p:sldId id="1656" r:id="rId43"/>
    <p:sldId id="1657" r:id="rId44"/>
    <p:sldId id="1658" r:id="rId45"/>
    <p:sldId id="1655" r:id="rId46"/>
    <p:sldId id="1687" r:id="rId47"/>
    <p:sldId id="1688" r:id="rId48"/>
    <p:sldId id="1702" r:id="rId49"/>
    <p:sldId id="1705" r:id="rId50"/>
    <p:sldId id="1204" r:id="rId51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rnandammo" initials="f" lastIdx="26" clrIdx="0"/>
  <p:cmAuthor id="1" name="Luiz Felipe de Souza Elicker" initials="LFdSE" lastIdx="2" clrIdx="1"/>
  <p:cmAuthor id="2" name="Aline Magalhaes Soares" initials="AMS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9999"/>
    <a:srgbClr val="28807E"/>
    <a:srgbClr val="FF9900"/>
    <a:srgbClr val="FFCF89"/>
    <a:srgbClr val="319D9A"/>
    <a:srgbClr val="00A4DE"/>
    <a:srgbClr val="009900"/>
    <a:srgbClr val="9933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76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ammo\Documents\FDC\Jovens%20Negros\Apoio\Dados\Dados%20apresenta&#231;&#227;o%202.csv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NJV\Metodologia\Informes%20ANJV\n4\RESUMO%20INFORME%20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NJV\Metodologia\Grafico%20Por%20Tipo%20A&#231;&#227;o%202013%20e%202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800"/>
            </a:pPr>
            <a:r>
              <a:rPr lang="pt-BR" sz="1600" dirty="0"/>
              <a:t>Taxas de homicídios entre brancos e negros por UF (2010)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070275700269442E-2"/>
          <c:y val="0.23413388012337671"/>
          <c:w val="0.94202091486875994"/>
          <c:h val="0.63712436348222812"/>
        </c:manualLayout>
      </c:layout>
      <c:barChart>
        <c:barDir val="col"/>
        <c:grouping val="clustered"/>
        <c:ser>
          <c:idx val="0"/>
          <c:order val="0"/>
          <c:tx>
            <c:strRef>
              <c:f>'2010 - Taxas negros e brancos'!$B$1</c:f>
              <c:strCache>
                <c:ptCount val="1"/>
                <c:pt idx="0">
                  <c:v>Brancos</c:v>
                </c:pt>
              </c:strCache>
            </c:strRef>
          </c:tx>
          <c:spPr>
            <a:solidFill>
              <a:srgbClr val="9BBB59"/>
            </a:solidFill>
          </c:spPr>
          <c:cat>
            <c:strRef>
              <c:f>'2010 - Taxas negros e brancos'!$A$2:$A$33</c:f>
              <c:strCache>
                <c:ptCount val="28"/>
                <c:pt idx="0">
                  <c:v>AL</c:v>
                </c:pt>
                <c:pt idx="1">
                  <c:v>ES</c:v>
                </c:pt>
                <c:pt idx="2">
                  <c:v>PB</c:v>
                </c:pt>
                <c:pt idx="3">
                  <c:v>PA</c:v>
                </c:pt>
                <c:pt idx="4">
                  <c:v>DF</c:v>
                </c:pt>
                <c:pt idx="5">
                  <c:v>PE</c:v>
                </c:pt>
                <c:pt idx="6">
                  <c:v>AP</c:v>
                </c:pt>
                <c:pt idx="7">
                  <c:v>BA</c:v>
                </c:pt>
                <c:pt idx="8">
                  <c:v>GO</c:v>
                </c:pt>
                <c:pt idx="9">
                  <c:v>SE</c:v>
                </c:pt>
                <c:pt idx="10">
                  <c:v>RO</c:v>
                </c:pt>
                <c:pt idx="11">
                  <c:v>MT</c:v>
                </c:pt>
                <c:pt idx="12">
                  <c:v>RJ</c:v>
                </c:pt>
                <c:pt idx="13">
                  <c:v>AM</c:v>
                </c:pt>
                <c:pt idx="14">
                  <c:v>Brasil</c:v>
                </c:pt>
                <c:pt idx="15">
                  <c:v>MS</c:v>
                </c:pt>
                <c:pt idx="16">
                  <c:v>RR</c:v>
                </c:pt>
                <c:pt idx="17">
                  <c:v>CE</c:v>
                </c:pt>
                <c:pt idx="18">
                  <c:v>RN</c:v>
                </c:pt>
                <c:pt idx="19">
                  <c:v>MA</c:v>
                </c:pt>
                <c:pt idx="20">
                  <c:v>TO</c:v>
                </c:pt>
                <c:pt idx="21">
                  <c:v>PR</c:v>
                </c:pt>
                <c:pt idx="22">
                  <c:v>MG</c:v>
                </c:pt>
                <c:pt idx="23">
                  <c:v>RS</c:v>
                </c:pt>
                <c:pt idx="24">
                  <c:v>SP</c:v>
                </c:pt>
                <c:pt idx="25">
                  <c:v>AC</c:v>
                </c:pt>
                <c:pt idx="26">
                  <c:v>SC</c:v>
                </c:pt>
                <c:pt idx="27">
                  <c:v>PI</c:v>
                </c:pt>
              </c:strCache>
            </c:strRef>
          </c:cat>
          <c:val>
            <c:numRef>
              <c:f>'2010 - Taxas negros e brancos'!$B$2:$B$33</c:f>
              <c:numCache>
                <c:formatCode>General</c:formatCode>
                <c:ptCount val="28"/>
                <c:pt idx="0">
                  <c:v>4.4000000000000004</c:v>
                </c:pt>
                <c:pt idx="1">
                  <c:v>17.100000000000001</c:v>
                </c:pt>
                <c:pt idx="2">
                  <c:v>3.3</c:v>
                </c:pt>
                <c:pt idx="3">
                  <c:v>15.7</c:v>
                </c:pt>
                <c:pt idx="4">
                  <c:v>10.3</c:v>
                </c:pt>
                <c:pt idx="5">
                  <c:v>7.4</c:v>
                </c:pt>
                <c:pt idx="6">
                  <c:v>15.6</c:v>
                </c:pt>
                <c:pt idx="7">
                  <c:v>10.8</c:v>
                </c:pt>
                <c:pt idx="8">
                  <c:v>14.3</c:v>
                </c:pt>
                <c:pt idx="9">
                  <c:v>9.9</c:v>
                </c:pt>
                <c:pt idx="10">
                  <c:v>25.6</c:v>
                </c:pt>
                <c:pt idx="11">
                  <c:v>20.9</c:v>
                </c:pt>
                <c:pt idx="12">
                  <c:v>17.7</c:v>
                </c:pt>
                <c:pt idx="13">
                  <c:v>9.1</c:v>
                </c:pt>
                <c:pt idx="14">
                  <c:v>15</c:v>
                </c:pt>
                <c:pt idx="15">
                  <c:v>18.600000000000001</c:v>
                </c:pt>
                <c:pt idx="16">
                  <c:v>8.5</c:v>
                </c:pt>
                <c:pt idx="17">
                  <c:v>10.200000000000001</c:v>
                </c:pt>
                <c:pt idx="18">
                  <c:v>8.2000000000000011</c:v>
                </c:pt>
                <c:pt idx="19">
                  <c:v>9.5</c:v>
                </c:pt>
                <c:pt idx="20">
                  <c:v>10.4</c:v>
                </c:pt>
                <c:pt idx="21">
                  <c:v>39</c:v>
                </c:pt>
                <c:pt idx="22">
                  <c:v>10.200000000000001</c:v>
                </c:pt>
                <c:pt idx="23">
                  <c:v>18</c:v>
                </c:pt>
                <c:pt idx="24">
                  <c:v>12.4</c:v>
                </c:pt>
                <c:pt idx="25">
                  <c:v>12.6</c:v>
                </c:pt>
                <c:pt idx="26">
                  <c:v>12.5</c:v>
                </c:pt>
                <c:pt idx="27">
                  <c:v>7.2</c:v>
                </c:pt>
              </c:numCache>
            </c:numRef>
          </c:val>
        </c:ser>
        <c:ser>
          <c:idx val="1"/>
          <c:order val="1"/>
          <c:tx>
            <c:strRef>
              <c:f>'2010 - Taxas negros e brancos'!$C$1</c:f>
              <c:strCache>
                <c:ptCount val="1"/>
                <c:pt idx="0">
                  <c:v>Negros</c:v>
                </c:pt>
              </c:strCache>
            </c:strRef>
          </c:tx>
          <c:spPr>
            <a:solidFill>
              <a:srgbClr val="319D9A"/>
            </a:solidFill>
          </c:spPr>
          <c:cat>
            <c:strRef>
              <c:f>'2010 - Taxas negros e brancos'!$A$2:$A$33</c:f>
              <c:strCache>
                <c:ptCount val="28"/>
                <c:pt idx="0">
                  <c:v>AL</c:v>
                </c:pt>
                <c:pt idx="1">
                  <c:v>ES</c:v>
                </c:pt>
                <c:pt idx="2">
                  <c:v>PB</c:v>
                </c:pt>
                <c:pt idx="3">
                  <c:v>PA</c:v>
                </c:pt>
                <c:pt idx="4">
                  <c:v>DF</c:v>
                </c:pt>
                <c:pt idx="5">
                  <c:v>PE</c:v>
                </c:pt>
                <c:pt idx="6">
                  <c:v>AP</c:v>
                </c:pt>
                <c:pt idx="7">
                  <c:v>BA</c:v>
                </c:pt>
                <c:pt idx="8">
                  <c:v>GO</c:v>
                </c:pt>
                <c:pt idx="9">
                  <c:v>SE</c:v>
                </c:pt>
                <c:pt idx="10">
                  <c:v>RO</c:v>
                </c:pt>
                <c:pt idx="11">
                  <c:v>MT</c:v>
                </c:pt>
                <c:pt idx="12">
                  <c:v>RJ</c:v>
                </c:pt>
                <c:pt idx="13">
                  <c:v>AM</c:v>
                </c:pt>
                <c:pt idx="14">
                  <c:v>Brasil</c:v>
                </c:pt>
                <c:pt idx="15">
                  <c:v>MS</c:v>
                </c:pt>
                <c:pt idx="16">
                  <c:v>RR</c:v>
                </c:pt>
                <c:pt idx="17">
                  <c:v>CE</c:v>
                </c:pt>
                <c:pt idx="18">
                  <c:v>RN</c:v>
                </c:pt>
                <c:pt idx="19">
                  <c:v>MA</c:v>
                </c:pt>
                <c:pt idx="20">
                  <c:v>TO</c:v>
                </c:pt>
                <c:pt idx="21">
                  <c:v>PR</c:v>
                </c:pt>
                <c:pt idx="22">
                  <c:v>MG</c:v>
                </c:pt>
                <c:pt idx="23">
                  <c:v>RS</c:v>
                </c:pt>
                <c:pt idx="24">
                  <c:v>SP</c:v>
                </c:pt>
                <c:pt idx="25">
                  <c:v>AC</c:v>
                </c:pt>
                <c:pt idx="26">
                  <c:v>SC</c:v>
                </c:pt>
                <c:pt idx="27">
                  <c:v>PI</c:v>
                </c:pt>
              </c:strCache>
            </c:strRef>
          </c:cat>
          <c:val>
            <c:numRef>
              <c:f>'2010 - Taxas negros e brancos'!$C$2:$C$33</c:f>
              <c:numCache>
                <c:formatCode>General</c:formatCode>
                <c:ptCount val="28"/>
                <c:pt idx="0">
                  <c:v>84.9</c:v>
                </c:pt>
                <c:pt idx="1">
                  <c:v>63.2</c:v>
                </c:pt>
                <c:pt idx="2">
                  <c:v>58.8</c:v>
                </c:pt>
                <c:pt idx="3">
                  <c:v>57.5</c:v>
                </c:pt>
                <c:pt idx="4">
                  <c:v>55.5</c:v>
                </c:pt>
                <c:pt idx="5">
                  <c:v>54.2</c:v>
                </c:pt>
                <c:pt idx="6">
                  <c:v>43.4</c:v>
                </c:pt>
                <c:pt idx="7">
                  <c:v>42.2</c:v>
                </c:pt>
                <c:pt idx="8">
                  <c:v>41.9</c:v>
                </c:pt>
                <c:pt idx="9">
                  <c:v>41.2</c:v>
                </c:pt>
                <c:pt idx="10">
                  <c:v>40</c:v>
                </c:pt>
                <c:pt idx="11">
                  <c:v>39.700000000000003</c:v>
                </c:pt>
                <c:pt idx="12">
                  <c:v>37.6</c:v>
                </c:pt>
                <c:pt idx="13">
                  <c:v>36.800000000000004</c:v>
                </c:pt>
                <c:pt idx="14">
                  <c:v>35.9</c:v>
                </c:pt>
                <c:pt idx="15">
                  <c:v>33.4</c:v>
                </c:pt>
                <c:pt idx="16">
                  <c:v>33.300000000000004</c:v>
                </c:pt>
                <c:pt idx="17">
                  <c:v>29.7</c:v>
                </c:pt>
                <c:pt idx="18">
                  <c:v>29.7</c:v>
                </c:pt>
                <c:pt idx="19">
                  <c:v>28.1</c:v>
                </c:pt>
                <c:pt idx="20">
                  <c:v>26.7</c:v>
                </c:pt>
                <c:pt idx="21">
                  <c:v>25</c:v>
                </c:pt>
                <c:pt idx="22">
                  <c:v>23.4</c:v>
                </c:pt>
                <c:pt idx="23">
                  <c:v>22</c:v>
                </c:pt>
                <c:pt idx="24">
                  <c:v>18.3</c:v>
                </c:pt>
                <c:pt idx="25">
                  <c:v>17.5</c:v>
                </c:pt>
                <c:pt idx="26">
                  <c:v>17</c:v>
                </c:pt>
                <c:pt idx="27">
                  <c:v>14.8</c:v>
                </c:pt>
              </c:numCache>
            </c:numRef>
          </c:val>
        </c:ser>
        <c:dLbls/>
        <c:axId val="59324672"/>
        <c:axId val="59523072"/>
      </c:barChart>
      <c:catAx>
        <c:axId val="5932467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n-US" sz="1400"/>
            </a:pPr>
            <a:endParaRPr lang="pt-BR"/>
          </a:p>
        </c:txPr>
        <c:crossAx val="59523072"/>
        <c:crosses val="autoZero"/>
        <c:auto val="1"/>
        <c:lblAlgn val="ctr"/>
        <c:lblOffset val="100"/>
      </c:catAx>
      <c:valAx>
        <c:axId val="595230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5932467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n-US" sz="1400"/>
          </a:pPr>
          <a:endParaRPr lang="pt-BR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8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201573722849138E-2"/>
          <c:y val="6.5304360931099217E-2"/>
          <c:w val="0.95134425005363632"/>
          <c:h val="0.92247175796537484"/>
        </c:manualLayout>
      </c:layout>
      <c:pie3DChart>
        <c:varyColors val="1"/>
        <c:ser>
          <c:idx val="0"/>
          <c:order val="0"/>
          <c:explosion val="25"/>
          <c:dPt>
            <c:idx val="0"/>
            <c:explosion val="7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6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val>
            <c:numRef>
              <c:f>Plan1!$F$14:$F$15</c:f>
              <c:numCache>
                <c:formatCode>ge\r\a\l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baseline="0" dirty="0" smtClean="0">
                <a:effectLst/>
              </a:rPr>
              <a:t>Atividades </a:t>
            </a:r>
            <a:r>
              <a:rPr lang="pt-BR" sz="1400" b="1" i="0" baseline="0" dirty="0">
                <a:effectLst/>
              </a:rPr>
              <a:t>pelos Eixos do Plano Juventude Viva (n=64)</a:t>
            </a:r>
            <a:endParaRPr lang="pt-BR" sz="1400" dirty="0"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'PJV 13_14'!$C$11:$C$14</c:f>
              <c:strCache>
                <c:ptCount val="4"/>
                <c:pt idx="0">
                  <c:v>Aperfeiçoamento institucional</c:v>
                </c:pt>
                <c:pt idx="1">
                  <c:v>Desconstrução da Cultura de Violência</c:v>
                </c:pt>
                <c:pt idx="2">
                  <c:v>Transformação de territórios</c:v>
                </c:pt>
                <c:pt idx="3">
                  <c:v>Inclusão, Oportunidades, Garantia de Direitos</c:v>
                </c:pt>
              </c:strCache>
            </c:strRef>
          </c:cat>
          <c:val>
            <c:numRef>
              <c:f>'PJV 13_14'!$D$11:$D$14</c:f>
              <c:numCache>
                <c:formatCode>General</c:formatCode>
                <c:ptCount val="4"/>
                <c:pt idx="0">
                  <c:v>363</c:v>
                </c:pt>
                <c:pt idx="1">
                  <c:v>269</c:v>
                </c:pt>
                <c:pt idx="2">
                  <c:v>72</c:v>
                </c:pt>
                <c:pt idx="3">
                  <c:v>118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6124444145895334"/>
          <c:y val="0.18396167260876739"/>
          <c:w val="0.33875555854104716"/>
          <c:h val="0.7617613194493546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+mj-lt"/>
              </a:rPr>
              <a:t>68%</a:t>
            </a:r>
            <a:r>
              <a:rPr lang="en-US" baseline="0" dirty="0" smtClean="0">
                <a:latin typeface="+mj-lt"/>
              </a:rPr>
              <a:t> DOS </a:t>
            </a:r>
            <a:r>
              <a:rPr lang="en-US" dirty="0" smtClean="0">
                <a:latin typeface="+mj-lt"/>
              </a:rPr>
              <a:t>142 </a:t>
            </a:r>
            <a:r>
              <a:rPr lang="en-US" dirty="0" err="1">
                <a:latin typeface="+mj-lt"/>
              </a:rPr>
              <a:t>m</a:t>
            </a:r>
            <a:r>
              <a:rPr lang="en-US" dirty="0" err="1" smtClean="0">
                <a:latin typeface="+mj-lt"/>
              </a:rPr>
              <a:t>unicípios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prioritários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já</a:t>
            </a:r>
            <a:r>
              <a:rPr lang="en-US" baseline="0" dirty="0" smtClean="0">
                <a:latin typeface="+mj-lt"/>
              </a:rPr>
              <a:t> </a:t>
            </a:r>
            <a:r>
              <a:rPr lang="en-US" baseline="0" dirty="0" err="1" smtClean="0">
                <a:latin typeface="+mj-lt"/>
              </a:rPr>
              <a:t>aderiram</a:t>
            </a:r>
            <a:r>
              <a:rPr lang="en-US" dirty="0" smtClean="0">
                <a:latin typeface="+mj-lt"/>
              </a:rPr>
              <a:t> 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perspective val="30"/>
    </c:view3D>
    <c:floor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CatName val="1"/>
          <c:showPercent val="1"/>
        </c:dLbls>
      </c:pie3DChart>
      <c:spPr>
        <a:noFill/>
        <a:ln w="25400">
          <a:noFill/>
        </a:ln>
        <a:effectLst/>
      </c:spPr>
    </c:plotArea>
    <c:plotVisOnly val="1"/>
    <c:dispBlanksAs val="zero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2BD60-0D5D-4579-8156-148094C5925B}" type="doc">
      <dgm:prSet loTypeId="urn:microsoft.com/office/officeart/2005/8/layout/cycle8" loCatId="cycle" qsTypeId="urn:microsoft.com/office/officeart/2005/8/quickstyle/simple4" qsCatId="simple" csTypeId="urn:microsoft.com/office/officeart/2005/8/colors/colorful2" csCatId="colorful" phldr="1"/>
      <dgm:spPr/>
    </dgm:pt>
    <dgm:pt modelId="{745C90F8-DEE1-472C-8516-D2FF9064E47B}">
      <dgm:prSet phldrT="[Texto]" custT="1"/>
      <dgm:spPr/>
      <dgm:t>
        <a:bodyPr/>
        <a:lstStyle/>
        <a:p>
          <a:r>
            <a:rPr lang="pt-BR" sz="2800" b="0" dirty="0" smtClean="0">
              <a:latin typeface="Calibri" pitchFamily="34" charset="0"/>
            </a:rPr>
            <a:t>Federativa</a:t>
          </a:r>
          <a:endParaRPr lang="pt-BR" sz="2800" b="0" dirty="0"/>
        </a:p>
      </dgm:t>
    </dgm:pt>
    <dgm:pt modelId="{83BFA3F0-26C3-4177-9A8D-9661C55A0988}" type="parTrans" cxnId="{D529FA1D-929E-48D7-94A7-4146A8995724}">
      <dgm:prSet/>
      <dgm:spPr/>
      <dgm:t>
        <a:bodyPr/>
        <a:lstStyle/>
        <a:p>
          <a:endParaRPr lang="pt-BR"/>
        </a:p>
      </dgm:t>
    </dgm:pt>
    <dgm:pt modelId="{0803141A-3636-4A58-BA7B-F8022CFE8102}" type="sibTrans" cxnId="{D529FA1D-929E-48D7-94A7-4146A8995724}">
      <dgm:prSet/>
      <dgm:spPr/>
      <dgm:t>
        <a:bodyPr/>
        <a:lstStyle/>
        <a:p>
          <a:endParaRPr lang="pt-BR"/>
        </a:p>
      </dgm:t>
    </dgm:pt>
    <dgm:pt modelId="{F0B923FA-AED0-4A55-9C67-38F54CD21FC5}">
      <dgm:prSet phldrT="[Texto]" custT="1"/>
      <dgm:spPr/>
      <dgm:t>
        <a:bodyPr/>
        <a:lstStyle/>
        <a:p>
          <a:r>
            <a:rPr lang="pt-BR" sz="2800" dirty="0" smtClean="0"/>
            <a:t>Entre os 3 Poderes</a:t>
          </a:r>
          <a:endParaRPr lang="pt-BR" sz="2800" dirty="0"/>
        </a:p>
      </dgm:t>
    </dgm:pt>
    <dgm:pt modelId="{EA1FEC6E-311E-4B37-80F3-F47CFDAF64F0}" type="parTrans" cxnId="{651B3064-1C50-4127-8105-F32C9AC06E3C}">
      <dgm:prSet/>
      <dgm:spPr/>
      <dgm:t>
        <a:bodyPr/>
        <a:lstStyle/>
        <a:p>
          <a:endParaRPr lang="pt-BR"/>
        </a:p>
      </dgm:t>
    </dgm:pt>
    <dgm:pt modelId="{585B45C3-EBA2-4793-B121-7FA7C6889D06}" type="sibTrans" cxnId="{651B3064-1C50-4127-8105-F32C9AC06E3C}">
      <dgm:prSet/>
      <dgm:spPr/>
      <dgm:t>
        <a:bodyPr/>
        <a:lstStyle/>
        <a:p>
          <a:endParaRPr lang="pt-BR"/>
        </a:p>
      </dgm:t>
    </dgm:pt>
    <dgm:pt modelId="{DF8710A0-000C-43BE-A733-EA0046053C81}">
      <dgm:prSet phldrT="[Texto]" custT="1"/>
      <dgm:spPr/>
      <dgm:t>
        <a:bodyPr/>
        <a:lstStyle/>
        <a:p>
          <a:r>
            <a:rPr lang="pt-BR" sz="2800" dirty="0" smtClean="0"/>
            <a:t>Social</a:t>
          </a:r>
          <a:endParaRPr lang="pt-BR" sz="2800" dirty="0"/>
        </a:p>
      </dgm:t>
    </dgm:pt>
    <dgm:pt modelId="{086E343B-1CAE-428D-A647-D7CFBB6E76C8}" type="parTrans" cxnId="{AB1650AD-3C9C-49C6-9B89-98D4C9625000}">
      <dgm:prSet/>
      <dgm:spPr/>
      <dgm:t>
        <a:bodyPr/>
        <a:lstStyle/>
        <a:p>
          <a:endParaRPr lang="pt-BR"/>
        </a:p>
      </dgm:t>
    </dgm:pt>
    <dgm:pt modelId="{4B6A5C99-096F-4A15-9742-45A6A148251E}" type="sibTrans" cxnId="{AB1650AD-3C9C-49C6-9B89-98D4C9625000}">
      <dgm:prSet/>
      <dgm:spPr/>
      <dgm:t>
        <a:bodyPr/>
        <a:lstStyle/>
        <a:p>
          <a:endParaRPr lang="pt-BR"/>
        </a:p>
      </dgm:t>
    </dgm:pt>
    <dgm:pt modelId="{97DB5EEA-BE31-418C-AF81-E5761992D0A3}">
      <dgm:prSet custT="1"/>
      <dgm:spPr/>
      <dgm:t>
        <a:bodyPr/>
        <a:lstStyle/>
        <a:p>
          <a:r>
            <a:rPr lang="pt-BR" sz="2800" b="0" dirty="0" err="1" smtClean="0">
              <a:latin typeface="Calibri" pitchFamily="34" charset="0"/>
            </a:rPr>
            <a:t>Intra</a:t>
          </a:r>
          <a:endParaRPr lang="pt-BR" sz="2800" b="0" dirty="0" smtClean="0">
            <a:latin typeface="Calibri" pitchFamily="34" charset="0"/>
          </a:endParaRPr>
        </a:p>
        <a:p>
          <a:r>
            <a:rPr lang="pt-BR" sz="2800" b="0" dirty="0" smtClean="0">
              <a:latin typeface="Calibri" pitchFamily="34" charset="0"/>
            </a:rPr>
            <a:t>governo </a:t>
          </a:r>
          <a:endParaRPr lang="pt-BR" sz="2800" b="0" dirty="0">
            <a:latin typeface="Calibri" pitchFamily="34" charset="0"/>
          </a:endParaRPr>
        </a:p>
      </dgm:t>
    </dgm:pt>
    <dgm:pt modelId="{7EC9D536-8359-4473-AF86-B73FFEB208F4}" type="parTrans" cxnId="{6A5C040F-685E-4EB3-8497-46BA903D03BC}">
      <dgm:prSet/>
      <dgm:spPr/>
      <dgm:t>
        <a:bodyPr/>
        <a:lstStyle/>
        <a:p>
          <a:endParaRPr lang="pt-BR"/>
        </a:p>
      </dgm:t>
    </dgm:pt>
    <dgm:pt modelId="{F0D8637B-F3B3-45EF-9111-CF8DD056C28A}" type="sibTrans" cxnId="{6A5C040F-685E-4EB3-8497-46BA903D03BC}">
      <dgm:prSet/>
      <dgm:spPr/>
      <dgm:t>
        <a:bodyPr/>
        <a:lstStyle/>
        <a:p>
          <a:endParaRPr lang="pt-BR"/>
        </a:p>
      </dgm:t>
    </dgm:pt>
    <dgm:pt modelId="{69D703A3-1C70-483F-8D8C-CE7CDCBD9EEC}" type="pres">
      <dgm:prSet presAssocID="{0092BD60-0D5D-4579-8156-148094C5925B}" presName="compositeShape" presStyleCnt="0">
        <dgm:presLayoutVars>
          <dgm:chMax val="7"/>
          <dgm:dir/>
          <dgm:resizeHandles val="exact"/>
        </dgm:presLayoutVars>
      </dgm:prSet>
      <dgm:spPr/>
    </dgm:pt>
    <dgm:pt modelId="{AD4F9D5E-FEF5-4A8E-BE1A-FEE168DCE4BE}" type="pres">
      <dgm:prSet presAssocID="{0092BD60-0D5D-4579-8156-148094C5925B}" presName="wedge1" presStyleLbl="node1" presStyleIdx="0" presStyleCnt="4"/>
      <dgm:spPr/>
      <dgm:t>
        <a:bodyPr/>
        <a:lstStyle/>
        <a:p>
          <a:endParaRPr lang="pt-BR"/>
        </a:p>
      </dgm:t>
    </dgm:pt>
    <dgm:pt modelId="{968ACB1D-0CF3-4CC1-BFA5-6CAB0F22230F}" type="pres">
      <dgm:prSet presAssocID="{0092BD60-0D5D-4579-8156-148094C5925B}" presName="dummy1a" presStyleCnt="0"/>
      <dgm:spPr/>
    </dgm:pt>
    <dgm:pt modelId="{1FCCFA9E-7F15-4C58-AC4A-D68C3E6E0E18}" type="pres">
      <dgm:prSet presAssocID="{0092BD60-0D5D-4579-8156-148094C5925B}" presName="dummy1b" presStyleCnt="0"/>
      <dgm:spPr/>
    </dgm:pt>
    <dgm:pt modelId="{C9812215-90B6-4CA3-9950-49F838B3EBEF}" type="pres">
      <dgm:prSet presAssocID="{0092BD60-0D5D-4579-8156-148094C5925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26454F-9AAE-4605-85AE-EF6480B204AF}" type="pres">
      <dgm:prSet presAssocID="{0092BD60-0D5D-4579-8156-148094C5925B}" presName="wedge2" presStyleLbl="node1" presStyleIdx="1" presStyleCnt="4"/>
      <dgm:spPr/>
      <dgm:t>
        <a:bodyPr/>
        <a:lstStyle/>
        <a:p>
          <a:endParaRPr lang="pt-BR"/>
        </a:p>
      </dgm:t>
    </dgm:pt>
    <dgm:pt modelId="{EE0F18B0-33C8-4DCE-BFF7-8AA660B01F56}" type="pres">
      <dgm:prSet presAssocID="{0092BD60-0D5D-4579-8156-148094C5925B}" presName="dummy2a" presStyleCnt="0"/>
      <dgm:spPr/>
    </dgm:pt>
    <dgm:pt modelId="{3F1278E3-120A-4B5E-BE4F-27BD0B5E1D6E}" type="pres">
      <dgm:prSet presAssocID="{0092BD60-0D5D-4579-8156-148094C5925B}" presName="dummy2b" presStyleCnt="0"/>
      <dgm:spPr/>
    </dgm:pt>
    <dgm:pt modelId="{A8BD4349-8F05-46C9-AB9E-6F3A204482EE}" type="pres">
      <dgm:prSet presAssocID="{0092BD60-0D5D-4579-8156-148094C5925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85D4C1-DE53-4BA1-A3C7-241743833299}" type="pres">
      <dgm:prSet presAssocID="{0092BD60-0D5D-4579-8156-148094C5925B}" presName="wedge3" presStyleLbl="node1" presStyleIdx="2" presStyleCnt="4"/>
      <dgm:spPr/>
      <dgm:t>
        <a:bodyPr/>
        <a:lstStyle/>
        <a:p>
          <a:endParaRPr lang="pt-BR"/>
        </a:p>
      </dgm:t>
    </dgm:pt>
    <dgm:pt modelId="{94BDAAFF-1D42-48AB-B847-6A321640A2A8}" type="pres">
      <dgm:prSet presAssocID="{0092BD60-0D5D-4579-8156-148094C5925B}" presName="dummy3a" presStyleCnt="0"/>
      <dgm:spPr/>
    </dgm:pt>
    <dgm:pt modelId="{0BA61C93-E2F0-458D-A56D-AC435C776670}" type="pres">
      <dgm:prSet presAssocID="{0092BD60-0D5D-4579-8156-148094C5925B}" presName="dummy3b" presStyleCnt="0"/>
      <dgm:spPr/>
    </dgm:pt>
    <dgm:pt modelId="{4785AAF7-E00E-4C91-8634-DAC5CD53F7C2}" type="pres">
      <dgm:prSet presAssocID="{0092BD60-0D5D-4579-8156-148094C5925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EFB3D5-617D-4AE6-AE36-E198A43C10E8}" type="pres">
      <dgm:prSet presAssocID="{0092BD60-0D5D-4579-8156-148094C5925B}" presName="wedge4" presStyleLbl="node1" presStyleIdx="3" presStyleCnt="4"/>
      <dgm:spPr/>
      <dgm:t>
        <a:bodyPr/>
        <a:lstStyle/>
        <a:p>
          <a:endParaRPr lang="pt-BR"/>
        </a:p>
      </dgm:t>
    </dgm:pt>
    <dgm:pt modelId="{E627A7DC-ACC4-46D2-9FAD-E6C8E6B8EE40}" type="pres">
      <dgm:prSet presAssocID="{0092BD60-0D5D-4579-8156-148094C5925B}" presName="dummy4a" presStyleCnt="0"/>
      <dgm:spPr/>
    </dgm:pt>
    <dgm:pt modelId="{3FE42EB5-92D4-4BDD-A584-572A3E2B91EF}" type="pres">
      <dgm:prSet presAssocID="{0092BD60-0D5D-4579-8156-148094C5925B}" presName="dummy4b" presStyleCnt="0"/>
      <dgm:spPr/>
    </dgm:pt>
    <dgm:pt modelId="{B7611018-C94D-4346-997B-BD913E246B03}" type="pres">
      <dgm:prSet presAssocID="{0092BD60-0D5D-4579-8156-148094C5925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009682-2394-4110-A30F-C6340D8D11A1}" type="pres">
      <dgm:prSet presAssocID="{F0D8637B-F3B3-45EF-9111-CF8DD056C28A}" presName="arrowWedge1" presStyleLbl="fgSibTrans2D1" presStyleIdx="0" presStyleCnt="4"/>
      <dgm:spPr/>
    </dgm:pt>
    <dgm:pt modelId="{E3A2217E-62A4-4B06-8708-EF7AB559107F}" type="pres">
      <dgm:prSet presAssocID="{0803141A-3636-4A58-BA7B-F8022CFE8102}" presName="arrowWedge2" presStyleLbl="fgSibTrans2D1" presStyleIdx="1" presStyleCnt="4"/>
      <dgm:spPr/>
    </dgm:pt>
    <dgm:pt modelId="{B6080617-25AB-4219-BEEA-BCD3F940402A}" type="pres">
      <dgm:prSet presAssocID="{585B45C3-EBA2-4793-B121-7FA7C6889D06}" presName="arrowWedge3" presStyleLbl="fgSibTrans2D1" presStyleIdx="2" presStyleCnt="4"/>
      <dgm:spPr/>
    </dgm:pt>
    <dgm:pt modelId="{35D5124C-B1E4-4BDC-B217-1674CBCFC51E}" type="pres">
      <dgm:prSet presAssocID="{4B6A5C99-096F-4A15-9742-45A6A148251E}" presName="arrowWedge4" presStyleLbl="fgSibTrans2D1" presStyleIdx="3" presStyleCnt="4"/>
      <dgm:spPr/>
    </dgm:pt>
  </dgm:ptLst>
  <dgm:cxnLst>
    <dgm:cxn modelId="{6A5C040F-685E-4EB3-8497-46BA903D03BC}" srcId="{0092BD60-0D5D-4579-8156-148094C5925B}" destId="{97DB5EEA-BE31-418C-AF81-E5761992D0A3}" srcOrd="0" destOrd="0" parTransId="{7EC9D536-8359-4473-AF86-B73FFEB208F4}" sibTransId="{F0D8637B-F3B3-45EF-9111-CF8DD056C28A}"/>
    <dgm:cxn modelId="{AB1650AD-3C9C-49C6-9B89-98D4C9625000}" srcId="{0092BD60-0D5D-4579-8156-148094C5925B}" destId="{DF8710A0-000C-43BE-A733-EA0046053C81}" srcOrd="3" destOrd="0" parTransId="{086E343B-1CAE-428D-A647-D7CFBB6E76C8}" sibTransId="{4B6A5C99-096F-4A15-9742-45A6A148251E}"/>
    <dgm:cxn modelId="{0B8D03B1-B432-43A0-BC81-3551849FE4FE}" type="presOf" srcId="{F0B923FA-AED0-4A55-9C67-38F54CD21FC5}" destId="{0585D4C1-DE53-4BA1-A3C7-241743833299}" srcOrd="0" destOrd="0" presId="urn:microsoft.com/office/officeart/2005/8/layout/cycle8"/>
    <dgm:cxn modelId="{E8FC367C-7CBD-4176-A2D7-B773D98379AB}" type="presOf" srcId="{745C90F8-DEE1-472C-8516-D2FF9064E47B}" destId="{A8BD4349-8F05-46C9-AB9E-6F3A204482EE}" srcOrd="1" destOrd="0" presId="urn:microsoft.com/office/officeart/2005/8/layout/cycle8"/>
    <dgm:cxn modelId="{651B3064-1C50-4127-8105-F32C9AC06E3C}" srcId="{0092BD60-0D5D-4579-8156-148094C5925B}" destId="{F0B923FA-AED0-4A55-9C67-38F54CD21FC5}" srcOrd="2" destOrd="0" parTransId="{EA1FEC6E-311E-4B37-80F3-F47CFDAF64F0}" sibTransId="{585B45C3-EBA2-4793-B121-7FA7C6889D06}"/>
    <dgm:cxn modelId="{DBC69B5C-E7C1-4E23-9B77-953CE8BC2D32}" type="presOf" srcId="{DF8710A0-000C-43BE-A733-EA0046053C81}" destId="{79EFB3D5-617D-4AE6-AE36-E198A43C10E8}" srcOrd="0" destOrd="0" presId="urn:microsoft.com/office/officeart/2005/8/layout/cycle8"/>
    <dgm:cxn modelId="{555FCA88-1842-4A46-96A1-80D7D13ED5E8}" type="presOf" srcId="{DF8710A0-000C-43BE-A733-EA0046053C81}" destId="{B7611018-C94D-4346-997B-BD913E246B03}" srcOrd="1" destOrd="0" presId="urn:microsoft.com/office/officeart/2005/8/layout/cycle8"/>
    <dgm:cxn modelId="{52A75309-3D47-4955-AF99-D2B46F473C98}" type="presOf" srcId="{F0B923FA-AED0-4A55-9C67-38F54CD21FC5}" destId="{4785AAF7-E00E-4C91-8634-DAC5CD53F7C2}" srcOrd="1" destOrd="0" presId="urn:microsoft.com/office/officeart/2005/8/layout/cycle8"/>
    <dgm:cxn modelId="{D529FA1D-929E-48D7-94A7-4146A8995724}" srcId="{0092BD60-0D5D-4579-8156-148094C5925B}" destId="{745C90F8-DEE1-472C-8516-D2FF9064E47B}" srcOrd="1" destOrd="0" parTransId="{83BFA3F0-26C3-4177-9A8D-9661C55A0988}" sibTransId="{0803141A-3636-4A58-BA7B-F8022CFE8102}"/>
    <dgm:cxn modelId="{2D31500A-664D-4743-8DFD-02B39F3424F1}" type="presOf" srcId="{97DB5EEA-BE31-418C-AF81-E5761992D0A3}" destId="{C9812215-90B6-4CA3-9950-49F838B3EBEF}" srcOrd="1" destOrd="0" presId="urn:microsoft.com/office/officeart/2005/8/layout/cycle8"/>
    <dgm:cxn modelId="{4865705A-A93D-44C3-8BAB-901193064C95}" type="presOf" srcId="{0092BD60-0D5D-4579-8156-148094C5925B}" destId="{69D703A3-1C70-483F-8D8C-CE7CDCBD9EEC}" srcOrd="0" destOrd="0" presId="urn:microsoft.com/office/officeart/2005/8/layout/cycle8"/>
    <dgm:cxn modelId="{E7E58055-EB45-4AF9-843B-5441AA2118F8}" type="presOf" srcId="{745C90F8-DEE1-472C-8516-D2FF9064E47B}" destId="{A626454F-9AAE-4605-85AE-EF6480B204AF}" srcOrd="0" destOrd="0" presId="urn:microsoft.com/office/officeart/2005/8/layout/cycle8"/>
    <dgm:cxn modelId="{0A561F1F-BAAC-47F5-A658-B3974C4E347C}" type="presOf" srcId="{97DB5EEA-BE31-418C-AF81-E5761992D0A3}" destId="{AD4F9D5E-FEF5-4A8E-BE1A-FEE168DCE4BE}" srcOrd="0" destOrd="0" presId="urn:microsoft.com/office/officeart/2005/8/layout/cycle8"/>
    <dgm:cxn modelId="{3315F554-C18C-44B8-AC6B-C622AE1E4A9E}" type="presParOf" srcId="{69D703A3-1C70-483F-8D8C-CE7CDCBD9EEC}" destId="{AD4F9D5E-FEF5-4A8E-BE1A-FEE168DCE4BE}" srcOrd="0" destOrd="0" presId="urn:microsoft.com/office/officeart/2005/8/layout/cycle8"/>
    <dgm:cxn modelId="{99BAFC45-4509-4DDB-9B69-9801D98001C6}" type="presParOf" srcId="{69D703A3-1C70-483F-8D8C-CE7CDCBD9EEC}" destId="{968ACB1D-0CF3-4CC1-BFA5-6CAB0F22230F}" srcOrd="1" destOrd="0" presId="urn:microsoft.com/office/officeart/2005/8/layout/cycle8"/>
    <dgm:cxn modelId="{F3E1C45A-B254-4535-B134-5A33EA23DE98}" type="presParOf" srcId="{69D703A3-1C70-483F-8D8C-CE7CDCBD9EEC}" destId="{1FCCFA9E-7F15-4C58-AC4A-D68C3E6E0E18}" srcOrd="2" destOrd="0" presId="urn:microsoft.com/office/officeart/2005/8/layout/cycle8"/>
    <dgm:cxn modelId="{F4A5EABC-1704-4FD7-9979-A8D4D4D16E27}" type="presParOf" srcId="{69D703A3-1C70-483F-8D8C-CE7CDCBD9EEC}" destId="{C9812215-90B6-4CA3-9950-49F838B3EBEF}" srcOrd="3" destOrd="0" presId="urn:microsoft.com/office/officeart/2005/8/layout/cycle8"/>
    <dgm:cxn modelId="{1E1809C1-E267-488B-BA3D-CEF888DF346B}" type="presParOf" srcId="{69D703A3-1C70-483F-8D8C-CE7CDCBD9EEC}" destId="{A626454F-9AAE-4605-85AE-EF6480B204AF}" srcOrd="4" destOrd="0" presId="urn:microsoft.com/office/officeart/2005/8/layout/cycle8"/>
    <dgm:cxn modelId="{79B1CF31-084E-4A25-BA7A-F9B138DCCBB3}" type="presParOf" srcId="{69D703A3-1C70-483F-8D8C-CE7CDCBD9EEC}" destId="{EE0F18B0-33C8-4DCE-BFF7-8AA660B01F56}" srcOrd="5" destOrd="0" presId="urn:microsoft.com/office/officeart/2005/8/layout/cycle8"/>
    <dgm:cxn modelId="{49D05AB9-0521-45DD-B63E-BD532938EB9C}" type="presParOf" srcId="{69D703A3-1C70-483F-8D8C-CE7CDCBD9EEC}" destId="{3F1278E3-120A-4B5E-BE4F-27BD0B5E1D6E}" srcOrd="6" destOrd="0" presId="urn:microsoft.com/office/officeart/2005/8/layout/cycle8"/>
    <dgm:cxn modelId="{06D9D25B-93D3-4A62-AC25-D1E842F3F85B}" type="presParOf" srcId="{69D703A3-1C70-483F-8D8C-CE7CDCBD9EEC}" destId="{A8BD4349-8F05-46C9-AB9E-6F3A204482EE}" srcOrd="7" destOrd="0" presId="urn:microsoft.com/office/officeart/2005/8/layout/cycle8"/>
    <dgm:cxn modelId="{BA1CD4F2-8D00-4A08-8BDB-76AB1BB11383}" type="presParOf" srcId="{69D703A3-1C70-483F-8D8C-CE7CDCBD9EEC}" destId="{0585D4C1-DE53-4BA1-A3C7-241743833299}" srcOrd="8" destOrd="0" presId="urn:microsoft.com/office/officeart/2005/8/layout/cycle8"/>
    <dgm:cxn modelId="{D75E24AA-0930-468C-A05F-EF4E9DFFA157}" type="presParOf" srcId="{69D703A3-1C70-483F-8D8C-CE7CDCBD9EEC}" destId="{94BDAAFF-1D42-48AB-B847-6A321640A2A8}" srcOrd="9" destOrd="0" presId="urn:microsoft.com/office/officeart/2005/8/layout/cycle8"/>
    <dgm:cxn modelId="{1E1E8C14-1BD0-4109-8BDE-DA7267D4EC8F}" type="presParOf" srcId="{69D703A3-1C70-483F-8D8C-CE7CDCBD9EEC}" destId="{0BA61C93-E2F0-458D-A56D-AC435C776670}" srcOrd="10" destOrd="0" presId="urn:microsoft.com/office/officeart/2005/8/layout/cycle8"/>
    <dgm:cxn modelId="{990A2CED-C2CE-4D97-8C62-CC2A7CF4A3F7}" type="presParOf" srcId="{69D703A3-1C70-483F-8D8C-CE7CDCBD9EEC}" destId="{4785AAF7-E00E-4C91-8634-DAC5CD53F7C2}" srcOrd="11" destOrd="0" presId="urn:microsoft.com/office/officeart/2005/8/layout/cycle8"/>
    <dgm:cxn modelId="{A70FF077-3E78-4B21-A1A0-8613B79A5C08}" type="presParOf" srcId="{69D703A3-1C70-483F-8D8C-CE7CDCBD9EEC}" destId="{79EFB3D5-617D-4AE6-AE36-E198A43C10E8}" srcOrd="12" destOrd="0" presId="urn:microsoft.com/office/officeart/2005/8/layout/cycle8"/>
    <dgm:cxn modelId="{E3E10400-6D66-4414-8A7C-9A42B634AE52}" type="presParOf" srcId="{69D703A3-1C70-483F-8D8C-CE7CDCBD9EEC}" destId="{E627A7DC-ACC4-46D2-9FAD-E6C8E6B8EE40}" srcOrd="13" destOrd="0" presId="urn:microsoft.com/office/officeart/2005/8/layout/cycle8"/>
    <dgm:cxn modelId="{55D77DCB-6D51-48F7-9898-161A6FD60E23}" type="presParOf" srcId="{69D703A3-1C70-483F-8D8C-CE7CDCBD9EEC}" destId="{3FE42EB5-92D4-4BDD-A584-572A3E2B91EF}" srcOrd="14" destOrd="0" presId="urn:microsoft.com/office/officeart/2005/8/layout/cycle8"/>
    <dgm:cxn modelId="{2C2B162F-A993-4E72-93F8-76A2B19DD0F4}" type="presParOf" srcId="{69D703A3-1C70-483F-8D8C-CE7CDCBD9EEC}" destId="{B7611018-C94D-4346-997B-BD913E246B03}" srcOrd="15" destOrd="0" presId="urn:microsoft.com/office/officeart/2005/8/layout/cycle8"/>
    <dgm:cxn modelId="{5DE41625-5CF1-483E-AFBB-BF1CE69AD6B5}" type="presParOf" srcId="{69D703A3-1C70-483F-8D8C-CE7CDCBD9EEC}" destId="{D1009682-2394-4110-A30F-C6340D8D11A1}" srcOrd="16" destOrd="0" presId="urn:microsoft.com/office/officeart/2005/8/layout/cycle8"/>
    <dgm:cxn modelId="{C235EBA4-7E70-4F56-A464-7C5DE7C22774}" type="presParOf" srcId="{69D703A3-1C70-483F-8D8C-CE7CDCBD9EEC}" destId="{E3A2217E-62A4-4B06-8708-EF7AB559107F}" srcOrd="17" destOrd="0" presId="urn:microsoft.com/office/officeart/2005/8/layout/cycle8"/>
    <dgm:cxn modelId="{33E6A921-BCF9-4BBF-8C23-5DF1D026AC40}" type="presParOf" srcId="{69D703A3-1C70-483F-8D8C-CE7CDCBD9EEC}" destId="{B6080617-25AB-4219-BEEA-BCD3F940402A}" srcOrd="18" destOrd="0" presId="urn:microsoft.com/office/officeart/2005/8/layout/cycle8"/>
    <dgm:cxn modelId="{13D2C2F3-EC43-4D41-8E22-FEF04749F26C}" type="presParOf" srcId="{69D703A3-1C70-483F-8D8C-CE7CDCBD9EEC}" destId="{35D5124C-B1E4-4BDC-B217-1674CBCFC51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A80BD-DF42-477B-8230-EBE0957A98A1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F721039-D78A-4575-80A2-C44182DBEAFE}">
      <dgm:prSet phldrT="[Texto]"/>
      <dgm:spPr/>
      <dgm:t>
        <a:bodyPr/>
        <a:lstStyle/>
        <a:p>
          <a:r>
            <a:rPr lang="pt-BR" dirty="0" smtClean="0"/>
            <a:t>Coordenação Executiva</a:t>
          </a:r>
          <a:endParaRPr lang="pt-BR" dirty="0"/>
        </a:p>
      </dgm:t>
    </dgm:pt>
    <dgm:pt modelId="{FFCF59F5-DD50-4394-99E1-AEC2DEC4F005}" type="parTrans" cxnId="{DB8B5834-F089-4DE8-B5CF-01672DEC85E4}">
      <dgm:prSet/>
      <dgm:spPr/>
      <dgm:t>
        <a:bodyPr/>
        <a:lstStyle/>
        <a:p>
          <a:endParaRPr lang="pt-BR"/>
        </a:p>
      </dgm:t>
    </dgm:pt>
    <dgm:pt modelId="{738E0306-4279-410C-BAF5-51421DD78AD8}" type="sibTrans" cxnId="{DB8B5834-F089-4DE8-B5CF-01672DEC85E4}">
      <dgm:prSet/>
      <dgm:spPr/>
      <dgm:t>
        <a:bodyPr/>
        <a:lstStyle/>
        <a:p>
          <a:endParaRPr lang="pt-BR"/>
        </a:p>
      </dgm:t>
    </dgm:pt>
    <dgm:pt modelId="{BF9B91A2-211B-4D08-AB2E-04CA23A1345E}">
      <dgm:prSet phldrT="[Texto]"/>
      <dgm:spPr/>
      <dgm:t>
        <a:bodyPr/>
        <a:lstStyle/>
        <a:p>
          <a:r>
            <a:rPr lang="pt-BR" b="1" dirty="0" smtClean="0"/>
            <a:t>Comitê Gestor Federal </a:t>
          </a:r>
          <a:endParaRPr lang="pt-BR" b="1" dirty="0"/>
        </a:p>
      </dgm:t>
    </dgm:pt>
    <dgm:pt modelId="{2744619E-4DAE-4E32-B971-63F313EF8651}" type="parTrans" cxnId="{34FA9EB2-1CCA-4AB9-95EF-92D879939355}">
      <dgm:prSet/>
      <dgm:spPr/>
      <dgm:t>
        <a:bodyPr/>
        <a:lstStyle/>
        <a:p>
          <a:endParaRPr lang="pt-BR"/>
        </a:p>
      </dgm:t>
    </dgm:pt>
    <dgm:pt modelId="{C82B95CD-6F64-4A77-8A0D-87C7F3BAE05F}" type="sibTrans" cxnId="{34FA9EB2-1CCA-4AB9-95EF-92D879939355}">
      <dgm:prSet/>
      <dgm:spPr/>
      <dgm:t>
        <a:bodyPr/>
        <a:lstStyle/>
        <a:p>
          <a:endParaRPr lang="pt-BR"/>
        </a:p>
      </dgm:t>
    </dgm:pt>
    <dgm:pt modelId="{38BD0CD2-4B3F-4005-BA4D-3A5068E34ED7}">
      <dgm:prSet phldrT="[Texto]"/>
      <dgm:spPr/>
      <dgm:t>
        <a:bodyPr/>
        <a:lstStyle/>
        <a:p>
          <a:r>
            <a:rPr lang="pt-BR" b="1" dirty="0" smtClean="0"/>
            <a:t>Comitê Gestor Estadual</a:t>
          </a:r>
          <a:endParaRPr lang="pt-BR" b="1" dirty="0"/>
        </a:p>
      </dgm:t>
    </dgm:pt>
    <dgm:pt modelId="{40E5D573-AE8A-46D4-9857-2E9D32FC6F61}" type="parTrans" cxnId="{214A1012-06B9-45A8-BE67-72972534C192}">
      <dgm:prSet/>
      <dgm:spPr/>
      <dgm:t>
        <a:bodyPr/>
        <a:lstStyle/>
        <a:p>
          <a:endParaRPr lang="pt-BR"/>
        </a:p>
      </dgm:t>
    </dgm:pt>
    <dgm:pt modelId="{1C9CABEC-7906-46F0-84A9-31BA4C0E11CA}" type="sibTrans" cxnId="{214A1012-06B9-45A8-BE67-72972534C192}">
      <dgm:prSet/>
      <dgm:spPr/>
      <dgm:t>
        <a:bodyPr/>
        <a:lstStyle/>
        <a:p>
          <a:endParaRPr lang="pt-BR"/>
        </a:p>
      </dgm:t>
    </dgm:pt>
    <dgm:pt modelId="{150B2B80-E6D8-4404-BE92-3E9C1B5C57D6}">
      <dgm:prSet phldrT="[Texto]"/>
      <dgm:spPr/>
      <dgm:t>
        <a:bodyPr/>
        <a:lstStyle/>
        <a:p>
          <a:r>
            <a:rPr lang="pt-BR" dirty="0" smtClean="0"/>
            <a:t>Instância de Participação Social</a:t>
          </a:r>
          <a:endParaRPr lang="pt-BR" dirty="0"/>
        </a:p>
      </dgm:t>
    </dgm:pt>
    <dgm:pt modelId="{90596918-FF4A-49F5-B6F8-39E3591AA5E8}" type="parTrans" cxnId="{5E59281B-FF86-4FED-B067-616656523E55}">
      <dgm:prSet/>
      <dgm:spPr/>
      <dgm:t>
        <a:bodyPr/>
        <a:lstStyle/>
        <a:p>
          <a:endParaRPr lang="pt-BR"/>
        </a:p>
      </dgm:t>
    </dgm:pt>
    <dgm:pt modelId="{7370FE30-6ADC-4DE8-883F-2F6B7A5493C4}" type="sibTrans" cxnId="{5E59281B-FF86-4FED-B067-616656523E55}">
      <dgm:prSet/>
      <dgm:spPr/>
      <dgm:t>
        <a:bodyPr/>
        <a:lstStyle/>
        <a:p>
          <a:endParaRPr lang="pt-BR"/>
        </a:p>
      </dgm:t>
    </dgm:pt>
    <dgm:pt modelId="{4B71B444-8268-4B35-A1CB-5047DB98C0FE}">
      <dgm:prSet phldrT="[Texto]"/>
      <dgm:spPr/>
      <dgm:t>
        <a:bodyPr/>
        <a:lstStyle/>
        <a:p>
          <a:r>
            <a:rPr lang="pt-BR" b="1" dirty="0" smtClean="0"/>
            <a:t>Fórum Nacional de Monitoramento Participativo + Conselhos</a:t>
          </a:r>
          <a:endParaRPr lang="pt-BR" b="1" dirty="0"/>
        </a:p>
      </dgm:t>
    </dgm:pt>
    <dgm:pt modelId="{68CF4528-A658-4E07-AA10-7022F8D28A81}" type="parTrans" cxnId="{6A8A9DBA-A808-4F81-BF8B-8AF3AC72C8C1}">
      <dgm:prSet/>
      <dgm:spPr/>
      <dgm:t>
        <a:bodyPr/>
        <a:lstStyle/>
        <a:p>
          <a:endParaRPr lang="pt-BR"/>
        </a:p>
      </dgm:t>
    </dgm:pt>
    <dgm:pt modelId="{DDC687E8-5570-4ECA-BE2A-9E73630D69E3}" type="sibTrans" cxnId="{6A8A9DBA-A808-4F81-BF8B-8AF3AC72C8C1}">
      <dgm:prSet/>
      <dgm:spPr/>
      <dgm:t>
        <a:bodyPr/>
        <a:lstStyle/>
        <a:p>
          <a:endParaRPr lang="pt-BR"/>
        </a:p>
      </dgm:t>
    </dgm:pt>
    <dgm:pt modelId="{6AC3E0A6-F2E1-4823-89D1-8F662ECCE924}">
      <dgm:prSet phldrT="[Texto]"/>
      <dgm:spPr/>
      <dgm:t>
        <a:bodyPr/>
        <a:lstStyle/>
        <a:p>
          <a:r>
            <a:rPr lang="pt-BR" b="1" dirty="0" smtClean="0"/>
            <a:t>Fórum Estadual de Monitoramento Participativo + Conselhos</a:t>
          </a:r>
          <a:endParaRPr lang="pt-BR" b="1" dirty="0"/>
        </a:p>
      </dgm:t>
    </dgm:pt>
    <dgm:pt modelId="{ACBD5295-6F22-493A-86E8-81F44C50EB90}" type="parTrans" cxnId="{9CD37503-F1E8-4C86-B08B-1CF447897123}">
      <dgm:prSet/>
      <dgm:spPr/>
      <dgm:t>
        <a:bodyPr/>
        <a:lstStyle/>
        <a:p>
          <a:endParaRPr lang="pt-BR"/>
        </a:p>
      </dgm:t>
    </dgm:pt>
    <dgm:pt modelId="{DF4C9C69-F21E-49A6-ADBD-54830227C06B}" type="sibTrans" cxnId="{9CD37503-F1E8-4C86-B08B-1CF447897123}">
      <dgm:prSet/>
      <dgm:spPr/>
      <dgm:t>
        <a:bodyPr/>
        <a:lstStyle/>
        <a:p>
          <a:endParaRPr lang="pt-BR"/>
        </a:p>
      </dgm:t>
    </dgm:pt>
    <dgm:pt modelId="{31F5F358-EF07-4539-9B11-14EDDA82F843}">
      <dgm:prSet/>
      <dgm:spPr/>
      <dgm:t>
        <a:bodyPr/>
        <a:lstStyle/>
        <a:p>
          <a:r>
            <a:rPr lang="pt-BR" b="1" dirty="0" smtClean="0"/>
            <a:t>Comitê Gestor Municipal</a:t>
          </a:r>
          <a:endParaRPr lang="pt-BR" b="1" dirty="0"/>
        </a:p>
      </dgm:t>
    </dgm:pt>
    <dgm:pt modelId="{A8BAE5B2-14C0-42EC-A103-B142D2C4063D}" type="parTrans" cxnId="{6708DE84-FA4A-4FE1-8D57-12C64C660748}">
      <dgm:prSet/>
      <dgm:spPr/>
      <dgm:t>
        <a:bodyPr/>
        <a:lstStyle/>
        <a:p>
          <a:endParaRPr lang="pt-BR"/>
        </a:p>
      </dgm:t>
    </dgm:pt>
    <dgm:pt modelId="{B300900F-E91E-4CC1-BD61-A01364E44632}" type="sibTrans" cxnId="{6708DE84-FA4A-4FE1-8D57-12C64C660748}">
      <dgm:prSet/>
      <dgm:spPr/>
      <dgm:t>
        <a:bodyPr/>
        <a:lstStyle/>
        <a:p>
          <a:endParaRPr lang="pt-BR"/>
        </a:p>
      </dgm:t>
    </dgm:pt>
    <dgm:pt modelId="{02739C91-5DA3-4EF7-B0F4-08E299745585}">
      <dgm:prSet/>
      <dgm:spPr/>
      <dgm:t>
        <a:bodyPr/>
        <a:lstStyle/>
        <a:p>
          <a:r>
            <a:rPr lang="pt-BR" b="1" dirty="0" smtClean="0"/>
            <a:t>Núcleo de Articulação Territorial</a:t>
          </a:r>
          <a:endParaRPr lang="pt-BR" b="1" dirty="0"/>
        </a:p>
      </dgm:t>
    </dgm:pt>
    <dgm:pt modelId="{4A0F07D8-1B54-4FAF-92F5-7D306B5B66A3}" type="parTrans" cxnId="{44AC8A76-7031-4444-AA70-AF129AE5A0BD}">
      <dgm:prSet/>
      <dgm:spPr/>
      <dgm:t>
        <a:bodyPr/>
        <a:lstStyle/>
        <a:p>
          <a:endParaRPr lang="pt-BR"/>
        </a:p>
      </dgm:t>
    </dgm:pt>
    <dgm:pt modelId="{628CF09C-CC20-414C-994B-A5EC313F17A8}" type="sibTrans" cxnId="{44AC8A76-7031-4444-AA70-AF129AE5A0BD}">
      <dgm:prSet/>
      <dgm:spPr/>
      <dgm:t>
        <a:bodyPr/>
        <a:lstStyle/>
        <a:p>
          <a:endParaRPr lang="pt-BR"/>
        </a:p>
      </dgm:t>
    </dgm:pt>
    <dgm:pt modelId="{3A5DD356-1539-4F4E-A5D2-B78ED5ED1021}">
      <dgm:prSet/>
      <dgm:spPr/>
      <dgm:t>
        <a:bodyPr/>
        <a:lstStyle/>
        <a:p>
          <a:r>
            <a:rPr lang="pt-BR" b="1" dirty="0" smtClean="0"/>
            <a:t>Fórum Municipal de Monitoramento Participativo + Conselhos </a:t>
          </a:r>
          <a:endParaRPr lang="pt-BR" b="1" dirty="0"/>
        </a:p>
      </dgm:t>
    </dgm:pt>
    <dgm:pt modelId="{1160521A-0368-4154-B2FB-79F52C428078}" type="parTrans" cxnId="{6D13619E-9CFD-4185-8F01-0A1EA767F879}">
      <dgm:prSet/>
      <dgm:spPr/>
      <dgm:t>
        <a:bodyPr/>
        <a:lstStyle/>
        <a:p>
          <a:endParaRPr lang="pt-BR"/>
        </a:p>
      </dgm:t>
    </dgm:pt>
    <dgm:pt modelId="{797B931A-4898-4CEA-B550-8DA06478DD08}" type="sibTrans" cxnId="{6D13619E-9CFD-4185-8F01-0A1EA767F879}">
      <dgm:prSet/>
      <dgm:spPr/>
      <dgm:t>
        <a:bodyPr/>
        <a:lstStyle/>
        <a:p>
          <a:endParaRPr lang="pt-BR"/>
        </a:p>
      </dgm:t>
    </dgm:pt>
    <dgm:pt modelId="{9420CB66-2E85-4FFD-876C-CD006DADD550}">
      <dgm:prSet/>
      <dgm:spPr/>
      <dgm:t>
        <a:bodyPr/>
        <a:lstStyle/>
        <a:p>
          <a:r>
            <a:rPr lang="pt-BR" b="1" dirty="0" smtClean="0"/>
            <a:t>Núcleo de Articulação Territorial </a:t>
          </a:r>
          <a:endParaRPr lang="pt-BR" b="1" dirty="0"/>
        </a:p>
      </dgm:t>
    </dgm:pt>
    <dgm:pt modelId="{8EECA954-6F02-469C-BA99-88244EF827F6}" type="parTrans" cxnId="{793B2459-46D6-41BA-B227-89A128169AC1}">
      <dgm:prSet/>
      <dgm:spPr/>
      <dgm:t>
        <a:bodyPr/>
        <a:lstStyle/>
        <a:p>
          <a:endParaRPr lang="pt-BR"/>
        </a:p>
      </dgm:t>
    </dgm:pt>
    <dgm:pt modelId="{D86BCAAA-A8B1-4AD2-9131-C19D316CE56F}" type="sibTrans" cxnId="{793B2459-46D6-41BA-B227-89A128169AC1}">
      <dgm:prSet/>
      <dgm:spPr/>
      <dgm:t>
        <a:bodyPr/>
        <a:lstStyle/>
        <a:p>
          <a:endParaRPr lang="pt-BR"/>
        </a:p>
      </dgm:t>
    </dgm:pt>
    <dgm:pt modelId="{8A1CABF8-3471-4B30-893F-716D9F4272D3}" type="pres">
      <dgm:prSet presAssocID="{7D1A80BD-DF42-477B-8230-EBE0957A98A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51D08A5-91B1-4A72-95CB-29CE11AB8D93}" type="pres">
      <dgm:prSet presAssocID="{1F721039-D78A-4575-80A2-C44182DBEAFE}" presName="compNode" presStyleCnt="0"/>
      <dgm:spPr/>
    </dgm:pt>
    <dgm:pt modelId="{148F524A-5C53-4D2C-AF08-98FA69094CBC}" type="pres">
      <dgm:prSet presAssocID="{1F721039-D78A-4575-80A2-C44182DBEAFE}" presName="aNode" presStyleLbl="bgShp" presStyleIdx="0" presStyleCnt="2" custLinFactNeighborX="-8171" custLinFactNeighborY="1551"/>
      <dgm:spPr/>
      <dgm:t>
        <a:bodyPr/>
        <a:lstStyle/>
        <a:p>
          <a:endParaRPr lang="pt-BR"/>
        </a:p>
      </dgm:t>
    </dgm:pt>
    <dgm:pt modelId="{C36820F6-06AF-4672-913B-615FFF697362}" type="pres">
      <dgm:prSet presAssocID="{1F721039-D78A-4575-80A2-C44182DBEAFE}" presName="textNode" presStyleLbl="bgShp" presStyleIdx="0" presStyleCnt="2"/>
      <dgm:spPr/>
      <dgm:t>
        <a:bodyPr/>
        <a:lstStyle/>
        <a:p>
          <a:endParaRPr lang="pt-BR"/>
        </a:p>
      </dgm:t>
    </dgm:pt>
    <dgm:pt modelId="{356023A7-F8C3-4606-AA9F-A27EF0C19E4F}" type="pres">
      <dgm:prSet presAssocID="{1F721039-D78A-4575-80A2-C44182DBEAFE}" presName="compChildNode" presStyleCnt="0"/>
      <dgm:spPr/>
    </dgm:pt>
    <dgm:pt modelId="{D1C02CEF-53C3-4FA6-8661-007F2D3D1489}" type="pres">
      <dgm:prSet presAssocID="{1F721039-D78A-4575-80A2-C44182DBEAFE}" presName="theInnerList" presStyleCnt="0"/>
      <dgm:spPr/>
    </dgm:pt>
    <dgm:pt modelId="{21079795-6255-4972-9140-0F26A43101C0}" type="pres">
      <dgm:prSet presAssocID="{BF9B91A2-211B-4D08-AB2E-04CA23A1345E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70FEFF-1372-4830-8DF4-70CC664EF5CC}" type="pres">
      <dgm:prSet presAssocID="{BF9B91A2-211B-4D08-AB2E-04CA23A1345E}" presName="aSpace2" presStyleCnt="0"/>
      <dgm:spPr/>
    </dgm:pt>
    <dgm:pt modelId="{4871C771-39AE-446E-BAC1-A5CA184F83AC}" type="pres">
      <dgm:prSet presAssocID="{38BD0CD2-4B3F-4005-BA4D-3A5068E34ED7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633BCA-ADE4-49CF-AB8E-A166B29AC755}" type="pres">
      <dgm:prSet presAssocID="{38BD0CD2-4B3F-4005-BA4D-3A5068E34ED7}" presName="aSpace2" presStyleCnt="0"/>
      <dgm:spPr/>
    </dgm:pt>
    <dgm:pt modelId="{BC3CEA24-1EEB-4852-B2D6-1B8FDD401785}" type="pres">
      <dgm:prSet presAssocID="{31F5F358-EF07-4539-9B11-14EDDA82F843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AA0763-6212-4C0D-8486-33B13257A201}" type="pres">
      <dgm:prSet presAssocID="{31F5F358-EF07-4539-9B11-14EDDA82F843}" presName="aSpace2" presStyleCnt="0"/>
      <dgm:spPr/>
    </dgm:pt>
    <dgm:pt modelId="{FB6A4943-F73E-4768-99FC-E0FDA88195C7}" type="pres">
      <dgm:prSet presAssocID="{02739C91-5DA3-4EF7-B0F4-08E299745585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7EAA22-02B7-49B7-AF07-E29C5FCE78CC}" type="pres">
      <dgm:prSet presAssocID="{1F721039-D78A-4575-80A2-C44182DBEAFE}" presName="aSpace" presStyleCnt="0"/>
      <dgm:spPr/>
    </dgm:pt>
    <dgm:pt modelId="{1A9B9533-1B4E-410F-B1CA-D662FC9F3C89}" type="pres">
      <dgm:prSet presAssocID="{150B2B80-E6D8-4404-BE92-3E9C1B5C57D6}" presName="compNode" presStyleCnt="0"/>
      <dgm:spPr/>
    </dgm:pt>
    <dgm:pt modelId="{3B3E0E85-F3DA-439A-9032-299A2E6CE2BC}" type="pres">
      <dgm:prSet presAssocID="{150B2B80-E6D8-4404-BE92-3E9C1B5C57D6}" presName="aNode" presStyleLbl="bgShp" presStyleIdx="1" presStyleCnt="2"/>
      <dgm:spPr/>
      <dgm:t>
        <a:bodyPr/>
        <a:lstStyle/>
        <a:p>
          <a:endParaRPr lang="pt-BR"/>
        </a:p>
      </dgm:t>
    </dgm:pt>
    <dgm:pt modelId="{608704F3-316F-4F25-9EC4-A2D322364C81}" type="pres">
      <dgm:prSet presAssocID="{150B2B80-E6D8-4404-BE92-3E9C1B5C57D6}" presName="textNode" presStyleLbl="bgShp" presStyleIdx="1" presStyleCnt="2"/>
      <dgm:spPr/>
      <dgm:t>
        <a:bodyPr/>
        <a:lstStyle/>
        <a:p>
          <a:endParaRPr lang="pt-BR"/>
        </a:p>
      </dgm:t>
    </dgm:pt>
    <dgm:pt modelId="{6EDC8699-86B7-4CC6-B9BE-2BDCEF592338}" type="pres">
      <dgm:prSet presAssocID="{150B2B80-E6D8-4404-BE92-3E9C1B5C57D6}" presName="compChildNode" presStyleCnt="0"/>
      <dgm:spPr/>
    </dgm:pt>
    <dgm:pt modelId="{AF5DCA00-A112-4CF7-A414-6D4400C4B0F8}" type="pres">
      <dgm:prSet presAssocID="{150B2B80-E6D8-4404-BE92-3E9C1B5C57D6}" presName="theInnerList" presStyleCnt="0"/>
      <dgm:spPr/>
    </dgm:pt>
    <dgm:pt modelId="{98A15028-B609-4692-80E7-68B48E188F73}" type="pres">
      <dgm:prSet presAssocID="{4B71B444-8268-4B35-A1CB-5047DB98C0FE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FDFE17-3161-4450-9A48-0FE12EDACD5A}" type="pres">
      <dgm:prSet presAssocID="{4B71B444-8268-4B35-A1CB-5047DB98C0FE}" presName="aSpace2" presStyleCnt="0"/>
      <dgm:spPr/>
    </dgm:pt>
    <dgm:pt modelId="{15F80E55-8CAD-4D70-8E83-74F2251367B9}" type="pres">
      <dgm:prSet presAssocID="{6AC3E0A6-F2E1-4823-89D1-8F662ECCE924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146894-BBFB-46E4-9015-CDFAFAA80707}" type="pres">
      <dgm:prSet presAssocID="{6AC3E0A6-F2E1-4823-89D1-8F662ECCE924}" presName="aSpace2" presStyleCnt="0"/>
      <dgm:spPr/>
    </dgm:pt>
    <dgm:pt modelId="{008B2AAB-0952-4D82-B231-1A326F4DBCD1}" type="pres">
      <dgm:prSet presAssocID="{3A5DD356-1539-4F4E-A5D2-B78ED5ED1021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183E82-60DE-49BB-842E-561F12BF8CA2}" type="pres">
      <dgm:prSet presAssocID="{3A5DD356-1539-4F4E-A5D2-B78ED5ED1021}" presName="aSpace2" presStyleCnt="0"/>
      <dgm:spPr/>
    </dgm:pt>
    <dgm:pt modelId="{ED607130-05D9-45B0-813F-93C17C83F157}" type="pres">
      <dgm:prSet presAssocID="{9420CB66-2E85-4FFD-876C-CD006DADD550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8B5834-F089-4DE8-B5CF-01672DEC85E4}" srcId="{7D1A80BD-DF42-477B-8230-EBE0957A98A1}" destId="{1F721039-D78A-4575-80A2-C44182DBEAFE}" srcOrd="0" destOrd="0" parTransId="{FFCF59F5-DD50-4394-99E1-AEC2DEC4F005}" sibTransId="{738E0306-4279-410C-BAF5-51421DD78AD8}"/>
    <dgm:cxn modelId="{214A1012-06B9-45A8-BE67-72972534C192}" srcId="{1F721039-D78A-4575-80A2-C44182DBEAFE}" destId="{38BD0CD2-4B3F-4005-BA4D-3A5068E34ED7}" srcOrd="1" destOrd="0" parTransId="{40E5D573-AE8A-46D4-9857-2E9D32FC6F61}" sibTransId="{1C9CABEC-7906-46F0-84A9-31BA4C0E11CA}"/>
    <dgm:cxn modelId="{6D13619E-9CFD-4185-8F01-0A1EA767F879}" srcId="{150B2B80-E6D8-4404-BE92-3E9C1B5C57D6}" destId="{3A5DD356-1539-4F4E-A5D2-B78ED5ED1021}" srcOrd="2" destOrd="0" parTransId="{1160521A-0368-4154-B2FB-79F52C428078}" sibTransId="{797B931A-4898-4CEA-B550-8DA06478DD08}"/>
    <dgm:cxn modelId="{584CF9FA-59EC-496E-8EED-AB89F76E31EE}" type="presOf" srcId="{3A5DD356-1539-4F4E-A5D2-B78ED5ED1021}" destId="{008B2AAB-0952-4D82-B231-1A326F4DBCD1}" srcOrd="0" destOrd="0" presId="urn:microsoft.com/office/officeart/2005/8/layout/lProcess2"/>
    <dgm:cxn modelId="{9A4B9A04-3D02-47DA-BAF8-C4273BFF7528}" type="presOf" srcId="{1F721039-D78A-4575-80A2-C44182DBEAFE}" destId="{148F524A-5C53-4D2C-AF08-98FA69094CBC}" srcOrd="0" destOrd="0" presId="urn:microsoft.com/office/officeart/2005/8/layout/lProcess2"/>
    <dgm:cxn modelId="{2DA33040-CA36-40C3-985D-F8D830B40991}" type="presOf" srcId="{6AC3E0A6-F2E1-4823-89D1-8F662ECCE924}" destId="{15F80E55-8CAD-4D70-8E83-74F2251367B9}" srcOrd="0" destOrd="0" presId="urn:microsoft.com/office/officeart/2005/8/layout/lProcess2"/>
    <dgm:cxn modelId="{5E59281B-FF86-4FED-B067-616656523E55}" srcId="{7D1A80BD-DF42-477B-8230-EBE0957A98A1}" destId="{150B2B80-E6D8-4404-BE92-3E9C1B5C57D6}" srcOrd="1" destOrd="0" parTransId="{90596918-FF4A-49F5-B6F8-39E3591AA5E8}" sibTransId="{7370FE30-6ADC-4DE8-883F-2F6B7A5493C4}"/>
    <dgm:cxn modelId="{44AC8A76-7031-4444-AA70-AF129AE5A0BD}" srcId="{1F721039-D78A-4575-80A2-C44182DBEAFE}" destId="{02739C91-5DA3-4EF7-B0F4-08E299745585}" srcOrd="3" destOrd="0" parTransId="{4A0F07D8-1B54-4FAF-92F5-7D306B5B66A3}" sibTransId="{628CF09C-CC20-414C-994B-A5EC313F17A8}"/>
    <dgm:cxn modelId="{27EDD121-D74B-489B-B6BF-054A451F8395}" type="presOf" srcId="{02739C91-5DA3-4EF7-B0F4-08E299745585}" destId="{FB6A4943-F73E-4768-99FC-E0FDA88195C7}" srcOrd="0" destOrd="0" presId="urn:microsoft.com/office/officeart/2005/8/layout/lProcess2"/>
    <dgm:cxn modelId="{34FA9EB2-1CCA-4AB9-95EF-92D879939355}" srcId="{1F721039-D78A-4575-80A2-C44182DBEAFE}" destId="{BF9B91A2-211B-4D08-AB2E-04CA23A1345E}" srcOrd="0" destOrd="0" parTransId="{2744619E-4DAE-4E32-B971-63F313EF8651}" sibTransId="{C82B95CD-6F64-4A77-8A0D-87C7F3BAE05F}"/>
    <dgm:cxn modelId="{793B2459-46D6-41BA-B227-89A128169AC1}" srcId="{150B2B80-E6D8-4404-BE92-3E9C1B5C57D6}" destId="{9420CB66-2E85-4FFD-876C-CD006DADD550}" srcOrd="3" destOrd="0" parTransId="{8EECA954-6F02-469C-BA99-88244EF827F6}" sibTransId="{D86BCAAA-A8B1-4AD2-9131-C19D316CE56F}"/>
    <dgm:cxn modelId="{852FC796-1CE7-488E-A48B-9C30679B4E09}" type="presOf" srcId="{38BD0CD2-4B3F-4005-BA4D-3A5068E34ED7}" destId="{4871C771-39AE-446E-BAC1-A5CA184F83AC}" srcOrd="0" destOrd="0" presId="urn:microsoft.com/office/officeart/2005/8/layout/lProcess2"/>
    <dgm:cxn modelId="{9B0A2BFC-466E-4B74-9CA1-A3815CC1A4C3}" type="presOf" srcId="{4B71B444-8268-4B35-A1CB-5047DB98C0FE}" destId="{98A15028-B609-4692-80E7-68B48E188F73}" srcOrd="0" destOrd="0" presId="urn:microsoft.com/office/officeart/2005/8/layout/lProcess2"/>
    <dgm:cxn modelId="{E76CA21A-42EC-460B-87AB-03E210E4EDA1}" type="presOf" srcId="{BF9B91A2-211B-4D08-AB2E-04CA23A1345E}" destId="{21079795-6255-4972-9140-0F26A43101C0}" srcOrd="0" destOrd="0" presId="urn:microsoft.com/office/officeart/2005/8/layout/lProcess2"/>
    <dgm:cxn modelId="{9CD37503-F1E8-4C86-B08B-1CF447897123}" srcId="{150B2B80-E6D8-4404-BE92-3E9C1B5C57D6}" destId="{6AC3E0A6-F2E1-4823-89D1-8F662ECCE924}" srcOrd="1" destOrd="0" parTransId="{ACBD5295-6F22-493A-86E8-81F44C50EB90}" sibTransId="{DF4C9C69-F21E-49A6-ADBD-54830227C06B}"/>
    <dgm:cxn modelId="{6DA4F4D2-A2D8-44F7-97C9-9F8E3881A667}" type="presOf" srcId="{9420CB66-2E85-4FFD-876C-CD006DADD550}" destId="{ED607130-05D9-45B0-813F-93C17C83F157}" srcOrd="0" destOrd="0" presId="urn:microsoft.com/office/officeart/2005/8/layout/lProcess2"/>
    <dgm:cxn modelId="{4B8CD09D-35EB-4737-9E2E-0C053DB2A6D0}" type="presOf" srcId="{150B2B80-E6D8-4404-BE92-3E9C1B5C57D6}" destId="{608704F3-316F-4F25-9EC4-A2D322364C81}" srcOrd="1" destOrd="0" presId="urn:microsoft.com/office/officeart/2005/8/layout/lProcess2"/>
    <dgm:cxn modelId="{6708DE84-FA4A-4FE1-8D57-12C64C660748}" srcId="{1F721039-D78A-4575-80A2-C44182DBEAFE}" destId="{31F5F358-EF07-4539-9B11-14EDDA82F843}" srcOrd="2" destOrd="0" parTransId="{A8BAE5B2-14C0-42EC-A103-B142D2C4063D}" sibTransId="{B300900F-E91E-4CC1-BD61-A01364E44632}"/>
    <dgm:cxn modelId="{6A8A9DBA-A808-4F81-BF8B-8AF3AC72C8C1}" srcId="{150B2B80-E6D8-4404-BE92-3E9C1B5C57D6}" destId="{4B71B444-8268-4B35-A1CB-5047DB98C0FE}" srcOrd="0" destOrd="0" parTransId="{68CF4528-A658-4E07-AA10-7022F8D28A81}" sibTransId="{DDC687E8-5570-4ECA-BE2A-9E73630D69E3}"/>
    <dgm:cxn modelId="{D2F7FFFC-1BFB-4770-B3A6-90FF5EB8C87F}" type="presOf" srcId="{1F721039-D78A-4575-80A2-C44182DBEAFE}" destId="{C36820F6-06AF-4672-913B-615FFF697362}" srcOrd="1" destOrd="0" presId="urn:microsoft.com/office/officeart/2005/8/layout/lProcess2"/>
    <dgm:cxn modelId="{CAA92704-4EB8-4EDC-8BD8-069C4DC1B69A}" type="presOf" srcId="{150B2B80-E6D8-4404-BE92-3E9C1B5C57D6}" destId="{3B3E0E85-F3DA-439A-9032-299A2E6CE2BC}" srcOrd="0" destOrd="0" presId="urn:microsoft.com/office/officeart/2005/8/layout/lProcess2"/>
    <dgm:cxn modelId="{818E5F91-EDDC-4FB5-9631-360F81BA1E02}" type="presOf" srcId="{31F5F358-EF07-4539-9B11-14EDDA82F843}" destId="{BC3CEA24-1EEB-4852-B2D6-1B8FDD401785}" srcOrd="0" destOrd="0" presId="urn:microsoft.com/office/officeart/2005/8/layout/lProcess2"/>
    <dgm:cxn modelId="{450C3BDA-47F4-4814-9523-208E3A134F37}" type="presOf" srcId="{7D1A80BD-DF42-477B-8230-EBE0957A98A1}" destId="{8A1CABF8-3471-4B30-893F-716D9F4272D3}" srcOrd="0" destOrd="0" presId="urn:microsoft.com/office/officeart/2005/8/layout/lProcess2"/>
    <dgm:cxn modelId="{003074ED-E527-492B-ABF2-56B764745846}" type="presParOf" srcId="{8A1CABF8-3471-4B30-893F-716D9F4272D3}" destId="{E51D08A5-91B1-4A72-95CB-29CE11AB8D93}" srcOrd="0" destOrd="0" presId="urn:microsoft.com/office/officeart/2005/8/layout/lProcess2"/>
    <dgm:cxn modelId="{F67162DC-9842-48C4-A20C-D88D95DA1836}" type="presParOf" srcId="{E51D08A5-91B1-4A72-95CB-29CE11AB8D93}" destId="{148F524A-5C53-4D2C-AF08-98FA69094CBC}" srcOrd="0" destOrd="0" presId="urn:microsoft.com/office/officeart/2005/8/layout/lProcess2"/>
    <dgm:cxn modelId="{71E3BE1A-FD77-4FF5-BD63-9F551903291A}" type="presParOf" srcId="{E51D08A5-91B1-4A72-95CB-29CE11AB8D93}" destId="{C36820F6-06AF-4672-913B-615FFF697362}" srcOrd="1" destOrd="0" presId="urn:microsoft.com/office/officeart/2005/8/layout/lProcess2"/>
    <dgm:cxn modelId="{96BCA85B-13FE-4576-8ADF-9DDEE9886399}" type="presParOf" srcId="{E51D08A5-91B1-4A72-95CB-29CE11AB8D93}" destId="{356023A7-F8C3-4606-AA9F-A27EF0C19E4F}" srcOrd="2" destOrd="0" presId="urn:microsoft.com/office/officeart/2005/8/layout/lProcess2"/>
    <dgm:cxn modelId="{D3A8C13B-90B1-4748-98E5-72DD29B9CCB0}" type="presParOf" srcId="{356023A7-F8C3-4606-AA9F-A27EF0C19E4F}" destId="{D1C02CEF-53C3-4FA6-8661-007F2D3D1489}" srcOrd="0" destOrd="0" presId="urn:microsoft.com/office/officeart/2005/8/layout/lProcess2"/>
    <dgm:cxn modelId="{5C856871-873F-4332-BF7C-5C45A3B1DEBF}" type="presParOf" srcId="{D1C02CEF-53C3-4FA6-8661-007F2D3D1489}" destId="{21079795-6255-4972-9140-0F26A43101C0}" srcOrd="0" destOrd="0" presId="urn:microsoft.com/office/officeart/2005/8/layout/lProcess2"/>
    <dgm:cxn modelId="{5715828C-1E01-4CA9-B2D2-E5811EB488DF}" type="presParOf" srcId="{D1C02CEF-53C3-4FA6-8661-007F2D3D1489}" destId="{D870FEFF-1372-4830-8DF4-70CC664EF5CC}" srcOrd="1" destOrd="0" presId="urn:microsoft.com/office/officeart/2005/8/layout/lProcess2"/>
    <dgm:cxn modelId="{0E61994B-D090-4112-93A2-EFE1AEB776D1}" type="presParOf" srcId="{D1C02CEF-53C3-4FA6-8661-007F2D3D1489}" destId="{4871C771-39AE-446E-BAC1-A5CA184F83AC}" srcOrd="2" destOrd="0" presId="urn:microsoft.com/office/officeart/2005/8/layout/lProcess2"/>
    <dgm:cxn modelId="{354B1956-C2D6-4AA2-905E-C59ECA231175}" type="presParOf" srcId="{D1C02CEF-53C3-4FA6-8661-007F2D3D1489}" destId="{04633BCA-ADE4-49CF-AB8E-A166B29AC755}" srcOrd="3" destOrd="0" presId="urn:microsoft.com/office/officeart/2005/8/layout/lProcess2"/>
    <dgm:cxn modelId="{ED8E6C15-5E68-46AB-9D65-F0778F2D95CC}" type="presParOf" srcId="{D1C02CEF-53C3-4FA6-8661-007F2D3D1489}" destId="{BC3CEA24-1EEB-4852-B2D6-1B8FDD401785}" srcOrd="4" destOrd="0" presId="urn:microsoft.com/office/officeart/2005/8/layout/lProcess2"/>
    <dgm:cxn modelId="{81579754-1A88-4360-B7B9-1448F9DA0927}" type="presParOf" srcId="{D1C02CEF-53C3-4FA6-8661-007F2D3D1489}" destId="{73AA0763-6212-4C0D-8486-33B13257A201}" srcOrd="5" destOrd="0" presId="urn:microsoft.com/office/officeart/2005/8/layout/lProcess2"/>
    <dgm:cxn modelId="{E02ECCE9-BC58-49E5-A0F2-06AC5BBA820A}" type="presParOf" srcId="{D1C02CEF-53C3-4FA6-8661-007F2D3D1489}" destId="{FB6A4943-F73E-4768-99FC-E0FDA88195C7}" srcOrd="6" destOrd="0" presId="urn:microsoft.com/office/officeart/2005/8/layout/lProcess2"/>
    <dgm:cxn modelId="{B0FDEEFE-D523-4004-A3FE-091503D45C63}" type="presParOf" srcId="{8A1CABF8-3471-4B30-893F-716D9F4272D3}" destId="{647EAA22-02B7-49B7-AF07-E29C5FCE78CC}" srcOrd="1" destOrd="0" presId="urn:microsoft.com/office/officeart/2005/8/layout/lProcess2"/>
    <dgm:cxn modelId="{D32BEBF5-5C7A-405E-AF5E-7BBB4CE41CD3}" type="presParOf" srcId="{8A1CABF8-3471-4B30-893F-716D9F4272D3}" destId="{1A9B9533-1B4E-410F-B1CA-D662FC9F3C89}" srcOrd="2" destOrd="0" presId="urn:microsoft.com/office/officeart/2005/8/layout/lProcess2"/>
    <dgm:cxn modelId="{DA87C2DB-1313-4DC7-BD93-6927CD3B305E}" type="presParOf" srcId="{1A9B9533-1B4E-410F-B1CA-D662FC9F3C89}" destId="{3B3E0E85-F3DA-439A-9032-299A2E6CE2BC}" srcOrd="0" destOrd="0" presId="urn:microsoft.com/office/officeart/2005/8/layout/lProcess2"/>
    <dgm:cxn modelId="{B1105B64-E3EE-44C0-918B-3C1C6398F871}" type="presParOf" srcId="{1A9B9533-1B4E-410F-B1CA-D662FC9F3C89}" destId="{608704F3-316F-4F25-9EC4-A2D322364C81}" srcOrd="1" destOrd="0" presId="urn:microsoft.com/office/officeart/2005/8/layout/lProcess2"/>
    <dgm:cxn modelId="{9AC0A810-9A88-4E37-9007-17A453595867}" type="presParOf" srcId="{1A9B9533-1B4E-410F-B1CA-D662FC9F3C89}" destId="{6EDC8699-86B7-4CC6-B9BE-2BDCEF592338}" srcOrd="2" destOrd="0" presId="urn:microsoft.com/office/officeart/2005/8/layout/lProcess2"/>
    <dgm:cxn modelId="{A116DF3C-2F09-47E7-8D5C-29404C581342}" type="presParOf" srcId="{6EDC8699-86B7-4CC6-B9BE-2BDCEF592338}" destId="{AF5DCA00-A112-4CF7-A414-6D4400C4B0F8}" srcOrd="0" destOrd="0" presId="urn:microsoft.com/office/officeart/2005/8/layout/lProcess2"/>
    <dgm:cxn modelId="{0BA4BF5B-2F64-49AC-9836-315EFEA499B9}" type="presParOf" srcId="{AF5DCA00-A112-4CF7-A414-6D4400C4B0F8}" destId="{98A15028-B609-4692-80E7-68B48E188F73}" srcOrd="0" destOrd="0" presId="urn:microsoft.com/office/officeart/2005/8/layout/lProcess2"/>
    <dgm:cxn modelId="{908EF4F9-7A23-4002-BF20-9D4519C09F12}" type="presParOf" srcId="{AF5DCA00-A112-4CF7-A414-6D4400C4B0F8}" destId="{C2FDFE17-3161-4450-9A48-0FE12EDACD5A}" srcOrd="1" destOrd="0" presId="urn:microsoft.com/office/officeart/2005/8/layout/lProcess2"/>
    <dgm:cxn modelId="{830CFAC3-22FB-4743-8A9F-9FB1B65E4CBA}" type="presParOf" srcId="{AF5DCA00-A112-4CF7-A414-6D4400C4B0F8}" destId="{15F80E55-8CAD-4D70-8E83-74F2251367B9}" srcOrd="2" destOrd="0" presId="urn:microsoft.com/office/officeart/2005/8/layout/lProcess2"/>
    <dgm:cxn modelId="{1DA7260D-8D24-46FA-B1B7-E48BC7C253D5}" type="presParOf" srcId="{AF5DCA00-A112-4CF7-A414-6D4400C4B0F8}" destId="{95146894-BBFB-46E4-9015-CDFAFAA80707}" srcOrd="3" destOrd="0" presId="urn:microsoft.com/office/officeart/2005/8/layout/lProcess2"/>
    <dgm:cxn modelId="{3260C550-57E9-4FD2-946D-12BC268D0978}" type="presParOf" srcId="{AF5DCA00-A112-4CF7-A414-6D4400C4B0F8}" destId="{008B2AAB-0952-4D82-B231-1A326F4DBCD1}" srcOrd="4" destOrd="0" presId="urn:microsoft.com/office/officeart/2005/8/layout/lProcess2"/>
    <dgm:cxn modelId="{5E14E405-1E7F-4021-BEFF-96DABAFA061B}" type="presParOf" srcId="{AF5DCA00-A112-4CF7-A414-6D4400C4B0F8}" destId="{0A183E82-60DE-49BB-842E-561F12BF8CA2}" srcOrd="5" destOrd="0" presId="urn:microsoft.com/office/officeart/2005/8/layout/lProcess2"/>
    <dgm:cxn modelId="{725869FB-02B0-48B0-9D00-86E57B24F9D4}" type="presParOf" srcId="{AF5DCA00-A112-4CF7-A414-6D4400C4B0F8}" destId="{ED607130-05D9-45B0-813F-93C17C83F15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6F8B2D-3203-AC44-AB90-64AC236D9641}" type="doc">
      <dgm:prSet loTypeId="urn:microsoft.com/office/officeart/2005/8/layout/cycle3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155F17-BDD0-9140-B28A-AB8B312F8A3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pt-BR" sz="2000" b="1" noProof="0" dirty="0" smtClean="0"/>
            <a:t>1. Diagnóstico</a:t>
          </a:r>
        </a:p>
        <a:p>
          <a:pPr algn="ctr"/>
          <a:r>
            <a:rPr lang="pt-BR" sz="1600" noProof="0" dirty="0" smtClean="0"/>
            <a:t>Levantamento de dados sobre a vulnerabilidade da juventude negra e indicação de políticas públicas que podem agir sobre as causas dessa vulnerabilidade. </a:t>
          </a:r>
          <a:endParaRPr lang="pt-BR" sz="1600" b="1" noProof="0" dirty="0"/>
        </a:p>
      </dgm:t>
    </dgm:pt>
    <dgm:pt modelId="{6DE1BD6B-302C-D749-A8E8-2D260C8FDC1D}" type="parTrans" cxnId="{84A4DC8B-BF39-C149-A0AA-621F753CA233}">
      <dgm:prSet/>
      <dgm:spPr/>
      <dgm:t>
        <a:bodyPr/>
        <a:lstStyle/>
        <a:p>
          <a:endParaRPr lang="pt-BR" sz="1600" noProof="0" dirty="0"/>
        </a:p>
      </dgm:t>
    </dgm:pt>
    <dgm:pt modelId="{AA9F70DA-E9CE-D64D-8B14-F67269EB6C66}" type="sibTrans" cxnId="{84A4DC8B-BF39-C149-A0AA-621F753CA23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pt-BR" sz="1600" noProof="0" dirty="0"/>
        </a:p>
      </dgm:t>
    </dgm:pt>
    <dgm:pt modelId="{A877414E-5245-8A4F-B1B7-E9297215C77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pt-BR" sz="2000" b="1" noProof="0" dirty="0" smtClean="0"/>
            <a:t>2. </a:t>
          </a:r>
          <a:r>
            <a:rPr lang="pt-BR" sz="2000" b="1" noProof="0" dirty="0" err="1" smtClean="0"/>
            <a:t>Pactuações</a:t>
          </a:r>
          <a:r>
            <a:rPr lang="pt-BR" sz="2000" b="1" noProof="0" dirty="0" smtClean="0"/>
            <a:t> entre Parceiros</a:t>
          </a:r>
        </a:p>
        <a:p>
          <a:pPr algn="ctr"/>
          <a:r>
            <a:rPr lang="pt-BR" sz="1600" noProof="0" dirty="0" smtClean="0"/>
            <a:t>Sensibilização dos parceiros para a temática de vulnerabilidade da juventude negra e mapeamento das ações de cada parceiro que podem incidir sobre essa situação.</a:t>
          </a:r>
          <a:endParaRPr lang="pt-BR" sz="2000" b="1" noProof="0" dirty="0"/>
        </a:p>
      </dgm:t>
    </dgm:pt>
    <dgm:pt modelId="{305C0822-E4B5-184A-B658-EBE176E37879}" type="parTrans" cxnId="{6F41D1F9-6FE6-F34A-989A-F1C0C50965ED}">
      <dgm:prSet/>
      <dgm:spPr/>
      <dgm:t>
        <a:bodyPr/>
        <a:lstStyle/>
        <a:p>
          <a:endParaRPr lang="pt-BR" sz="1600" noProof="0" dirty="0"/>
        </a:p>
      </dgm:t>
    </dgm:pt>
    <dgm:pt modelId="{C7440BA2-1253-9C45-948B-080A307F27BF}" type="sibTrans" cxnId="{6F41D1F9-6FE6-F34A-989A-F1C0C50965ED}">
      <dgm:prSet/>
      <dgm:spPr/>
      <dgm:t>
        <a:bodyPr/>
        <a:lstStyle/>
        <a:p>
          <a:endParaRPr lang="pt-BR" sz="1600" noProof="0" dirty="0"/>
        </a:p>
      </dgm:t>
    </dgm:pt>
    <dgm:pt modelId="{12F0FADC-A110-DD42-85ED-3ADE1F349E1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pt-BR" sz="2000" b="1" noProof="0" dirty="0" smtClean="0"/>
            <a:t>3. Institucionalização de Compromisso</a:t>
          </a:r>
        </a:p>
        <a:p>
          <a:pPr algn="ctr"/>
          <a:r>
            <a:rPr lang="pt-BR" sz="1600" noProof="0" dirty="0" smtClean="0"/>
            <a:t>Formalização do </a:t>
          </a:r>
          <a:r>
            <a:rPr lang="pt-BR" sz="1600" noProof="0" smtClean="0"/>
            <a:t>compromisso por </a:t>
          </a:r>
          <a:r>
            <a:rPr lang="pt-BR" sz="1600" noProof="0" dirty="0" smtClean="0"/>
            <a:t>meio dos instrumentos jurídicos adequados (portarias conjuntas, protocolo de intenções, </a:t>
          </a:r>
          <a:r>
            <a:rPr lang="pt-BR" sz="1600" noProof="0" dirty="0" err="1" smtClean="0"/>
            <a:t>etc</a:t>
          </a:r>
          <a:r>
            <a:rPr lang="pt-BR" sz="1600" noProof="0" dirty="0" smtClean="0"/>
            <a:t>)</a:t>
          </a:r>
          <a:endParaRPr lang="pt-BR" sz="2000" b="1" noProof="0" dirty="0"/>
        </a:p>
      </dgm:t>
    </dgm:pt>
    <dgm:pt modelId="{A806A33D-D4A6-2541-967D-9ABFC9ABD488}" type="parTrans" cxnId="{6B4E3EFA-C2E5-B249-A81C-A95BB96B929A}">
      <dgm:prSet/>
      <dgm:spPr/>
      <dgm:t>
        <a:bodyPr/>
        <a:lstStyle/>
        <a:p>
          <a:endParaRPr lang="pt-BR" sz="1600" noProof="0" dirty="0"/>
        </a:p>
      </dgm:t>
    </dgm:pt>
    <dgm:pt modelId="{2509EEC6-463E-604E-89FB-646BADD24AF9}" type="sibTrans" cxnId="{6B4E3EFA-C2E5-B249-A81C-A95BB96B929A}">
      <dgm:prSet/>
      <dgm:spPr/>
      <dgm:t>
        <a:bodyPr/>
        <a:lstStyle/>
        <a:p>
          <a:endParaRPr lang="pt-BR" sz="1600" noProof="0" dirty="0"/>
        </a:p>
      </dgm:t>
    </dgm:pt>
    <dgm:pt modelId="{95622FCE-90C1-CD48-892C-F4DD884CC9B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pt-BR" sz="2000" b="1" noProof="0" dirty="0" smtClean="0"/>
            <a:t>4. Implementação das Ações</a:t>
          </a:r>
        </a:p>
        <a:p>
          <a:pPr algn="ctr"/>
          <a:r>
            <a:rPr lang="pt-BR" sz="1600" noProof="0" dirty="0" smtClean="0"/>
            <a:t>Realização das ações após indicação de necessidades orçamentárias, jurídicas e políticas para sua implementação. </a:t>
          </a:r>
          <a:endParaRPr lang="pt-BR" sz="2000" b="1" noProof="0" dirty="0"/>
        </a:p>
      </dgm:t>
    </dgm:pt>
    <dgm:pt modelId="{81E18AE8-6D78-C84D-983B-D407315A0A77}" type="parTrans" cxnId="{9DBB28F0-4D20-8740-AC59-F563B90227B8}">
      <dgm:prSet/>
      <dgm:spPr/>
      <dgm:t>
        <a:bodyPr/>
        <a:lstStyle/>
        <a:p>
          <a:endParaRPr lang="pt-BR" sz="1600" noProof="0" dirty="0"/>
        </a:p>
      </dgm:t>
    </dgm:pt>
    <dgm:pt modelId="{20FAEC0D-3DFE-3743-9992-0D76F50063DE}" type="sibTrans" cxnId="{9DBB28F0-4D20-8740-AC59-F563B90227B8}">
      <dgm:prSet/>
      <dgm:spPr/>
      <dgm:t>
        <a:bodyPr/>
        <a:lstStyle/>
        <a:p>
          <a:endParaRPr lang="pt-BR" sz="1600" noProof="0" dirty="0"/>
        </a:p>
      </dgm:t>
    </dgm:pt>
    <dgm:pt modelId="{4ECA02AA-34BF-8044-8D07-70B83E9642F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pt-BR" sz="2000" b="1" noProof="0" dirty="0" smtClean="0"/>
            <a:t>5. Monitoramento de Resultados</a:t>
          </a:r>
        </a:p>
        <a:p>
          <a:pPr algn="ctr"/>
          <a:r>
            <a:rPr lang="pt-BR" sz="1600" noProof="0" dirty="0" smtClean="0"/>
            <a:t>Acompanhamento sistemático  da implementação e dos resultados das ações, com monitoramento de indicadores.</a:t>
          </a:r>
          <a:endParaRPr lang="pt-BR" sz="2000" b="1" noProof="0" dirty="0"/>
        </a:p>
      </dgm:t>
    </dgm:pt>
    <dgm:pt modelId="{985650B1-65C2-4C4A-BDB8-9037FDD9A3C7}" type="parTrans" cxnId="{AE816B8E-C5F5-8443-A28D-8F7267667EF3}">
      <dgm:prSet/>
      <dgm:spPr/>
      <dgm:t>
        <a:bodyPr/>
        <a:lstStyle/>
        <a:p>
          <a:endParaRPr lang="pt-BR" sz="1600" noProof="0" dirty="0"/>
        </a:p>
      </dgm:t>
    </dgm:pt>
    <dgm:pt modelId="{FDE1B70B-A8C3-5346-8933-B06D07A7E378}" type="sibTrans" cxnId="{AE816B8E-C5F5-8443-A28D-8F7267667EF3}">
      <dgm:prSet/>
      <dgm:spPr/>
      <dgm:t>
        <a:bodyPr/>
        <a:lstStyle/>
        <a:p>
          <a:endParaRPr lang="pt-BR" sz="1600" noProof="0" dirty="0"/>
        </a:p>
      </dgm:t>
    </dgm:pt>
    <dgm:pt modelId="{77D6288D-8CA0-0D4A-AD9A-C7FF0F81095D}" type="pres">
      <dgm:prSet presAssocID="{9B6F8B2D-3203-AC44-AB90-64AC236D96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3BE3B95-EE35-8244-AC26-E5A02F288CA4}" type="pres">
      <dgm:prSet presAssocID="{9B6F8B2D-3203-AC44-AB90-64AC236D9641}" presName="cycle" presStyleCnt="0"/>
      <dgm:spPr/>
    </dgm:pt>
    <dgm:pt modelId="{98380DB7-511B-7548-AA15-0817D92F7ADB}" type="pres">
      <dgm:prSet presAssocID="{DD155F17-BDD0-9140-B28A-AB8B312F8A32}" presName="nodeFirstNode" presStyleLbl="node1" presStyleIdx="0" presStyleCnt="5" custScaleX="143325" custScaleY="122850" custRadScaleRad="98723" custRadScaleInc="4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51C44-FBFD-FF4B-A8DF-7F76426C4DDB}" type="pres">
      <dgm:prSet presAssocID="{AA9F70DA-E9CE-D64D-8B14-F67269EB6C66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C048104B-C07C-A446-B09F-848A67F7BD80}" type="pres">
      <dgm:prSet presAssocID="{A877414E-5245-8A4F-B1B7-E9297215C77F}" presName="nodeFollowingNodes" presStyleLbl="node1" presStyleIdx="1" presStyleCnt="5" custScaleX="143325" custScaleY="122850" custRadScaleRad="106708" custRadScaleInc="12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5A7F8-FC23-A94A-96E2-7A210D56C8BD}" type="pres">
      <dgm:prSet presAssocID="{12F0FADC-A110-DD42-85ED-3ADE1F349E1C}" presName="nodeFollowingNodes" presStyleLbl="node1" presStyleIdx="2" presStyleCnt="5" custScaleX="172314" custScaleY="123218" custRadScaleRad="123411" custRadScaleInc="-32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5467E-C389-004E-B193-03E7CBED9D20}" type="pres">
      <dgm:prSet presAssocID="{95622FCE-90C1-CD48-892C-F4DD884CC9B0}" presName="nodeFollowingNodes" presStyleLbl="node1" presStyleIdx="3" presStyleCnt="5" custScaleX="143325" custScaleY="122850" custRadScaleRad="120382" custRadScaleInc="30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24F65-B62E-CE4A-B156-68D81690A9BE}" type="pres">
      <dgm:prSet presAssocID="{4ECA02AA-34BF-8044-8D07-70B83E9642FD}" presName="nodeFollowingNodes" presStyleLbl="node1" presStyleIdx="4" presStyleCnt="5" custScaleX="143325" custScaleY="122850" custRadScaleRad="97978" custRadScaleInc="-12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E3EFA-C2E5-B249-A81C-A95BB96B929A}" srcId="{9B6F8B2D-3203-AC44-AB90-64AC236D9641}" destId="{12F0FADC-A110-DD42-85ED-3ADE1F349E1C}" srcOrd="2" destOrd="0" parTransId="{A806A33D-D4A6-2541-967D-9ABFC9ABD488}" sibTransId="{2509EEC6-463E-604E-89FB-646BADD24AF9}"/>
    <dgm:cxn modelId="{9DBB28F0-4D20-8740-AC59-F563B90227B8}" srcId="{9B6F8B2D-3203-AC44-AB90-64AC236D9641}" destId="{95622FCE-90C1-CD48-892C-F4DD884CC9B0}" srcOrd="3" destOrd="0" parTransId="{81E18AE8-6D78-C84D-983B-D407315A0A77}" sibTransId="{20FAEC0D-3DFE-3743-9992-0D76F50063DE}"/>
    <dgm:cxn modelId="{7F1906AC-CE76-42A6-8B40-8D6FA04A2DD8}" type="presOf" srcId="{DD155F17-BDD0-9140-B28A-AB8B312F8A32}" destId="{98380DB7-511B-7548-AA15-0817D92F7ADB}" srcOrd="0" destOrd="0" presId="urn:microsoft.com/office/officeart/2005/8/layout/cycle3"/>
    <dgm:cxn modelId="{1CAD76BF-7E59-44AD-BE3B-E6B13A8DA82D}" type="presOf" srcId="{12F0FADC-A110-DD42-85ED-3ADE1F349E1C}" destId="{10F5A7F8-FC23-A94A-96E2-7A210D56C8BD}" srcOrd="0" destOrd="0" presId="urn:microsoft.com/office/officeart/2005/8/layout/cycle3"/>
    <dgm:cxn modelId="{EEAD93FF-3FDB-4868-A707-7E4541128A86}" type="presOf" srcId="{4ECA02AA-34BF-8044-8D07-70B83E9642FD}" destId="{56B24F65-B62E-CE4A-B156-68D81690A9BE}" srcOrd="0" destOrd="0" presId="urn:microsoft.com/office/officeart/2005/8/layout/cycle3"/>
    <dgm:cxn modelId="{A1146976-81DE-4F16-81A1-8002FF20EE92}" type="presOf" srcId="{A877414E-5245-8A4F-B1B7-E9297215C77F}" destId="{C048104B-C07C-A446-B09F-848A67F7BD80}" srcOrd="0" destOrd="0" presId="urn:microsoft.com/office/officeart/2005/8/layout/cycle3"/>
    <dgm:cxn modelId="{284146EB-3605-4194-B446-ADCCB5FBAD2A}" type="presOf" srcId="{9B6F8B2D-3203-AC44-AB90-64AC236D9641}" destId="{77D6288D-8CA0-0D4A-AD9A-C7FF0F81095D}" srcOrd="0" destOrd="0" presId="urn:microsoft.com/office/officeart/2005/8/layout/cycle3"/>
    <dgm:cxn modelId="{6F41D1F9-6FE6-F34A-989A-F1C0C50965ED}" srcId="{9B6F8B2D-3203-AC44-AB90-64AC236D9641}" destId="{A877414E-5245-8A4F-B1B7-E9297215C77F}" srcOrd="1" destOrd="0" parTransId="{305C0822-E4B5-184A-B658-EBE176E37879}" sibTransId="{C7440BA2-1253-9C45-948B-080A307F27BF}"/>
    <dgm:cxn modelId="{84A4DC8B-BF39-C149-A0AA-621F753CA233}" srcId="{9B6F8B2D-3203-AC44-AB90-64AC236D9641}" destId="{DD155F17-BDD0-9140-B28A-AB8B312F8A32}" srcOrd="0" destOrd="0" parTransId="{6DE1BD6B-302C-D749-A8E8-2D260C8FDC1D}" sibTransId="{AA9F70DA-E9CE-D64D-8B14-F67269EB6C66}"/>
    <dgm:cxn modelId="{3A6A0C3F-D83B-435E-BC13-F7DB758A8841}" type="presOf" srcId="{95622FCE-90C1-CD48-892C-F4DD884CC9B0}" destId="{8445467E-C389-004E-B193-03E7CBED9D20}" srcOrd="0" destOrd="0" presId="urn:microsoft.com/office/officeart/2005/8/layout/cycle3"/>
    <dgm:cxn modelId="{AE816B8E-C5F5-8443-A28D-8F7267667EF3}" srcId="{9B6F8B2D-3203-AC44-AB90-64AC236D9641}" destId="{4ECA02AA-34BF-8044-8D07-70B83E9642FD}" srcOrd="4" destOrd="0" parTransId="{985650B1-65C2-4C4A-BDB8-9037FDD9A3C7}" sibTransId="{FDE1B70B-A8C3-5346-8933-B06D07A7E378}"/>
    <dgm:cxn modelId="{59689DEC-6430-40F6-91A8-859D60EF8C6F}" type="presOf" srcId="{AA9F70DA-E9CE-D64D-8B14-F67269EB6C66}" destId="{BF151C44-FBFD-FF4B-A8DF-7F76426C4DDB}" srcOrd="0" destOrd="0" presId="urn:microsoft.com/office/officeart/2005/8/layout/cycle3"/>
    <dgm:cxn modelId="{178EFEA4-4A5D-4A99-9089-E9E4CD3E25D8}" type="presParOf" srcId="{77D6288D-8CA0-0D4A-AD9A-C7FF0F81095D}" destId="{F3BE3B95-EE35-8244-AC26-E5A02F288CA4}" srcOrd="0" destOrd="0" presId="urn:microsoft.com/office/officeart/2005/8/layout/cycle3"/>
    <dgm:cxn modelId="{E517AE21-2E50-4EE1-A49E-B44964203DA9}" type="presParOf" srcId="{F3BE3B95-EE35-8244-AC26-E5A02F288CA4}" destId="{98380DB7-511B-7548-AA15-0817D92F7ADB}" srcOrd="0" destOrd="0" presId="urn:microsoft.com/office/officeart/2005/8/layout/cycle3"/>
    <dgm:cxn modelId="{83B31499-079A-4D5B-8246-84CF83B82BEB}" type="presParOf" srcId="{F3BE3B95-EE35-8244-AC26-E5A02F288CA4}" destId="{BF151C44-FBFD-FF4B-A8DF-7F76426C4DDB}" srcOrd="1" destOrd="0" presId="urn:microsoft.com/office/officeart/2005/8/layout/cycle3"/>
    <dgm:cxn modelId="{EBF1BD31-3FFC-4812-8769-5B856AC56F97}" type="presParOf" srcId="{F3BE3B95-EE35-8244-AC26-E5A02F288CA4}" destId="{C048104B-C07C-A446-B09F-848A67F7BD80}" srcOrd="2" destOrd="0" presId="urn:microsoft.com/office/officeart/2005/8/layout/cycle3"/>
    <dgm:cxn modelId="{B9540022-C3EE-40B4-BF92-0F3DF3D80764}" type="presParOf" srcId="{F3BE3B95-EE35-8244-AC26-E5A02F288CA4}" destId="{10F5A7F8-FC23-A94A-96E2-7A210D56C8BD}" srcOrd="3" destOrd="0" presId="urn:microsoft.com/office/officeart/2005/8/layout/cycle3"/>
    <dgm:cxn modelId="{52B47483-9FC3-444F-BCFF-02331D47874A}" type="presParOf" srcId="{F3BE3B95-EE35-8244-AC26-E5A02F288CA4}" destId="{8445467E-C389-004E-B193-03E7CBED9D20}" srcOrd="4" destOrd="0" presId="urn:microsoft.com/office/officeart/2005/8/layout/cycle3"/>
    <dgm:cxn modelId="{C13FE91E-1491-4A4D-8F9A-A3FF3A7FA709}" type="presParOf" srcId="{F3BE3B95-EE35-8244-AC26-E5A02F288CA4}" destId="{56B24F65-B62E-CE4A-B156-68D81690A9B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4F9D5E-FEF5-4A8E-BE1A-FEE168DCE4BE}">
      <dsp:nvSpPr>
        <dsp:cNvPr id="0" name=""/>
        <dsp:cNvSpPr/>
      </dsp:nvSpPr>
      <dsp:spPr>
        <a:xfrm>
          <a:off x="2177680" y="347390"/>
          <a:ext cx="4657477" cy="4657477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 err="1" smtClean="0">
              <a:latin typeface="Calibri" pitchFamily="34" charset="0"/>
            </a:rPr>
            <a:t>Intra</a:t>
          </a:r>
          <a:endParaRPr lang="pt-BR" sz="2800" b="0" kern="1200" dirty="0" smtClean="0">
            <a:latin typeface="Calibri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 smtClean="0">
              <a:latin typeface="Calibri" pitchFamily="34" charset="0"/>
            </a:rPr>
            <a:t>governo </a:t>
          </a:r>
          <a:endParaRPr lang="pt-BR" sz="2800" b="0" kern="1200" dirty="0">
            <a:latin typeface="Calibri" pitchFamily="34" charset="0"/>
          </a:endParaRPr>
        </a:p>
      </dsp:txBody>
      <dsp:txXfrm>
        <a:off x="4650024" y="1312707"/>
        <a:ext cx="1718830" cy="1275261"/>
      </dsp:txXfrm>
    </dsp:sp>
    <dsp:sp modelId="{A626454F-9AAE-4605-85AE-EF6480B204AF}">
      <dsp:nvSpPr>
        <dsp:cNvPr id="0" name=""/>
        <dsp:cNvSpPr/>
      </dsp:nvSpPr>
      <dsp:spPr>
        <a:xfrm>
          <a:off x="2177680" y="503748"/>
          <a:ext cx="4657477" cy="4657477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 smtClean="0">
              <a:latin typeface="Calibri" pitchFamily="34" charset="0"/>
            </a:rPr>
            <a:t>Federativa</a:t>
          </a:r>
          <a:endParaRPr lang="pt-BR" sz="2800" b="0" kern="1200" dirty="0"/>
        </a:p>
      </dsp:txBody>
      <dsp:txXfrm>
        <a:off x="4650024" y="2920646"/>
        <a:ext cx="1718830" cy="1275261"/>
      </dsp:txXfrm>
    </dsp:sp>
    <dsp:sp modelId="{0585D4C1-DE53-4BA1-A3C7-241743833299}">
      <dsp:nvSpPr>
        <dsp:cNvPr id="0" name=""/>
        <dsp:cNvSpPr/>
      </dsp:nvSpPr>
      <dsp:spPr>
        <a:xfrm>
          <a:off x="2021322" y="503748"/>
          <a:ext cx="4657477" cy="4657477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Entre os 3 Poderes</a:t>
          </a:r>
          <a:endParaRPr lang="pt-BR" sz="2800" kern="1200" dirty="0"/>
        </a:p>
      </dsp:txBody>
      <dsp:txXfrm>
        <a:off x="2487624" y="2920646"/>
        <a:ext cx="1718830" cy="1275261"/>
      </dsp:txXfrm>
    </dsp:sp>
    <dsp:sp modelId="{79EFB3D5-617D-4AE6-AE36-E198A43C10E8}">
      <dsp:nvSpPr>
        <dsp:cNvPr id="0" name=""/>
        <dsp:cNvSpPr/>
      </dsp:nvSpPr>
      <dsp:spPr>
        <a:xfrm>
          <a:off x="2021322" y="347390"/>
          <a:ext cx="4657477" cy="4657477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Social</a:t>
          </a:r>
          <a:endParaRPr lang="pt-BR" sz="2800" kern="1200" dirty="0"/>
        </a:p>
      </dsp:txBody>
      <dsp:txXfrm>
        <a:off x="2487624" y="1312707"/>
        <a:ext cx="1718830" cy="1275261"/>
      </dsp:txXfrm>
    </dsp:sp>
    <dsp:sp modelId="{D1009682-2394-4110-A30F-C6340D8D11A1}">
      <dsp:nvSpPr>
        <dsp:cNvPr id="0" name=""/>
        <dsp:cNvSpPr/>
      </dsp:nvSpPr>
      <dsp:spPr>
        <a:xfrm>
          <a:off x="1889360" y="59070"/>
          <a:ext cx="5234117" cy="523411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A2217E-62A4-4B06-8708-EF7AB559107F}">
      <dsp:nvSpPr>
        <dsp:cNvPr id="0" name=""/>
        <dsp:cNvSpPr/>
      </dsp:nvSpPr>
      <dsp:spPr>
        <a:xfrm>
          <a:off x="1889360" y="215428"/>
          <a:ext cx="5234117" cy="523411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080617-25AB-4219-BEEA-BCD3F940402A}">
      <dsp:nvSpPr>
        <dsp:cNvPr id="0" name=""/>
        <dsp:cNvSpPr/>
      </dsp:nvSpPr>
      <dsp:spPr>
        <a:xfrm>
          <a:off x="1733002" y="215428"/>
          <a:ext cx="5234117" cy="523411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5124C-B1E4-4BDC-B217-1674CBCFC51E}">
      <dsp:nvSpPr>
        <dsp:cNvPr id="0" name=""/>
        <dsp:cNvSpPr/>
      </dsp:nvSpPr>
      <dsp:spPr>
        <a:xfrm>
          <a:off x="1733002" y="59070"/>
          <a:ext cx="5234117" cy="523411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8F524A-5C53-4D2C-AF08-98FA69094CBC}">
      <dsp:nvSpPr>
        <dsp:cNvPr id="0" name=""/>
        <dsp:cNvSpPr/>
      </dsp:nvSpPr>
      <dsp:spPr>
        <a:xfrm>
          <a:off x="0" y="0"/>
          <a:ext cx="3570583" cy="46424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Coordenação Executiva</a:t>
          </a:r>
          <a:endParaRPr lang="pt-BR" sz="3400" kern="1200" dirty="0"/>
        </a:p>
      </dsp:txBody>
      <dsp:txXfrm>
        <a:off x="0" y="0"/>
        <a:ext cx="3570583" cy="1392724"/>
      </dsp:txXfrm>
    </dsp:sp>
    <dsp:sp modelId="{21079795-6255-4972-9140-0F26A43101C0}">
      <dsp:nvSpPr>
        <dsp:cNvPr id="0" name=""/>
        <dsp:cNvSpPr/>
      </dsp:nvSpPr>
      <dsp:spPr>
        <a:xfrm>
          <a:off x="360770" y="1392838"/>
          <a:ext cx="2856466" cy="6763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Comitê Gestor Federal </a:t>
          </a:r>
          <a:endParaRPr lang="pt-BR" sz="1400" b="1" kern="1200" dirty="0"/>
        </a:p>
      </dsp:txBody>
      <dsp:txXfrm>
        <a:off x="360770" y="1392838"/>
        <a:ext cx="2856466" cy="676301"/>
      </dsp:txXfrm>
    </dsp:sp>
    <dsp:sp modelId="{4871C771-39AE-446E-BAC1-A5CA184F83AC}">
      <dsp:nvSpPr>
        <dsp:cNvPr id="0" name=""/>
        <dsp:cNvSpPr/>
      </dsp:nvSpPr>
      <dsp:spPr>
        <a:xfrm>
          <a:off x="360770" y="2173185"/>
          <a:ext cx="2856466" cy="676301"/>
        </a:xfrm>
        <a:prstGeom prst="roundRect">
          <a:avLst>
            <a:gd name="adj" fmla="val 10000"/>
          </a:avLst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Comitê Gestor Estadual</a:t>
          </a:r>
          <a:endParaRPr lang="pt-BR" sz="1400" b="1" kern="1200" dirty="0"/>
        </a:p>
      </dsp:txBody>
      <dsp:txXfrm>
        <a:off x="360770" y="2173185"/>
        <a:ext cx="2856466" cy="676301"/>
      </dsp:txXfrm>
    </dsp:sp>
    <dsp:sp modelId="{BC3CEA24-1EEB-4852-B2D6-1B8FDD401785}">
      <dsp:nvSpPr>
        <dsp:cNvPr id="0" name=""/>
        <dsp:cNvSpPr/>
      </dsp:nvSpPr>
      <dsp:spPr>
        <a:xfrm>
          <a:off x="360770" y="2953533"/>
          <a:ext cx="2856466" cy="676301"/>
        </a:xfrm>
        <a:prstGeom prst="roundRect">
          <a:avLst>
            <a:gd name="adj" fmla="val 10000"/>
          </a:avLst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Comitê Gestor Municipal</a:t>
          </a:r>
          <a:endParaRPr lang="pt-BR" sz="1400" b="1" kern="1200" dirty="0"/>
        </a:p>
      </dsp:txBody>
      <dsp:txXfrm>
        <a:off x="360770" y="2953533"/>
        <a:ext cx="2856466" cy="676301"/>
      </dsp:txXfrm>
    </dsp:sp>
    <dsp:sp modelId="{FB6A4943-F73E-4768-99FC-E0FDA88195C7}">
      <dsp:nvSpPr>
        <dsp:cNvPr id="0" name=""/>
        <dsp:cNvSpPr/>
      </dsp:nvSpPr>
      <dsp:spPr>
        <a:xfrm>
          <a:off x="360770" y="3733880"/>
          <a:ext cx="2856466" cy="676301"/>
        </a:xfrm>
        <a:prstGeom prst="roundRect">
          <a:avLst>
            <a:gd name="adj" fmla="val 10000"/>
          </a:avLst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Núcleo de Articulação Territorial</a:t>
          </a:r>
          <a:endParaRPr lang="pt-BR" sz="1400" b="1" kern="1200" dirty="0"/>
        </a:p>
      </dsp:txBody>
      <dsp:txXfrm>
        <a:off x="360770" y="3733880"/>
        <a:ext cx="2856466" cy="676301"/>
      </dsp:txXfrm>
    </dsp:sp>
    <dsp:sp modelId="{3B3E0E85-F3DA-439A-9032-299A2E6CE2BC}">
      <dsp:nvSpPr>
        <dsp:cNvPr id="0" name=""/>
        <dsp:cNvSpPr/>
      </dsp:nvSpPr>
      <dsp:spPr>
        <a:xfrm>
          <a:off x="3842088" y="0"/>
          <a:ext cx="3570583" cy="46424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Instância de Participação Social</a:t>
          </a:r>
          <a:endParaRPr lang="pt-BR" sz="3400" kern="1200" dirty="0"/>
        </a:p>
      </dsp:txBody>
      <dsp:txXfrm>
        <a:off x="3842088" y="0"/>
        <a:ext cx="3570583" cy="1392724"/>
      </dsp:txXfrm>
    </dsp:sp>
    <dsp:sp modelId="{98A15028-B609-4692-80E7-68B48E188F73}">
      <dsp:nvSpPr>
        <dsp:cNvPr id="0" name=""/>
        <dsp:cNvSpPr/>
      </dsp:nvSpPr>
      <dsp:spPr>
        <a:xfrm>
          <a:off x="4199147" y="1392838"/>
          <a:ext cx="2856466" cy="676301"/>
        </a:xfrm>
        <a:prstGeom prst="roundRect">
          <a:avLst>
            <a:gd name="adj" fmla="val 10000"/>
          </a:avLst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Fórum Nacional de Monitoramento Participativo + Conselhos</a:t>
          </a:r>
          <a:endParaRPr lang="pt-BR" sz="1400" b="1" kern="1200" dirty="0"/>
        </a:p>
      </dsp:txBody>
      <dsp:txXfrm>
        <a:off x="4199147" y="1392838"/>
        <a:ext cx="2856466" cy="676301"/>
      </dsp:txXfrm>
    </dsp:sp>
    <dsp:sp modelId="{15F80E55-8CAD-4D70-8E83-74F2251367B9}">
      <dsp:nvSpPr>
        <dsp:cNvPr id="0" name=""/>
        <dsp:cNvSpPr/>
      </dsp:nvSpPr>
      <dsp:spPr>
        <a:xfrm>
          <a:off x="4199147" y="2173185"/>
          <a:ext cx="2856466" cy="676301"/>
        </a:xfrm>
        <a:prstGeom prst="roundRect">
          <a:avLst>
            <a:gd name="adj" fmla="val 10000"/>
          </a:avLst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Fórum Estadual de Monitoramento Participativo + Conselhos</a:t>
          </a:r>
          <a:endParaRPr lang="pt-BR" sz="1400" b="1" kern="1200" dirty="0"/>
        </a:p>
      </dsp:txBody>
      <dsp:txXfrm>
        <a:off x="4199147" y="2173185"/>
        <a:ext cx="2856466" cy="676301"/>
      </dsp:txXfrm>
    </dsp:sp>
    <dsp:sp modelId="{008B2AAB-0952-4D82-B231-1A326F4DBCD1}">
      <dsp:nvSpPr>
        <dsp:cNvPr id="0" name=""/>
        <dsp:cNvSpPr/>
      </dsp:nvSpPr>
      <dsp:spPr>
        <a:xfrm>
          <a:off x="4199147" y="2953533"/>
          <a:ext cx="2856466" cy="676301"/>
        </a:xfrm>
        <a:prstGeom prst="roundRect">
          <a:avLst>
            <a:gd name="adj" fmla="val 10000"/>
          </a:avLst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Fórum Municipal de Monitoramento Participativo + Conselhos </a:t>
          </a:r>
          <a:endParaRPr lang="pt-BR" sz="1400" b="1" kern="1200" dirty="0"/>
        </a:p>
      </dsp:txBody>
      <dsp:txXfrm>
        <a:off x="4199147" y="2953533"/>
        <a:ext cx="2856466" cy="676301"/>
      </dsp:txXfrm>
    </dsp:sp>
    <dsp:sp modelId="{ED607130-05D9-45B0-813F-93C17C83F157}">
      <dsp:nvSpPr>
        <dsp:cNvPr id="0" name=""/>
        <dsp:cNvSpPr/>
      </dsp:nvSpPr>
      <dsp:spPr>
        <a:xfrm>
          <a:off x="4199147" y="3733880"/>
          <a:ext cx="2856466" cy="67630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Núcleo de Articulação Territorial </a:t>
          </a:r>
          <a:endParaRPr lang="pt-BR" sz="1400" b="1" kern="1200" dirty="0"/>
        </a:p>
      </dsp:txBody>
      <dsp:txXfrm>
        <a:off x="4199147" y="3733880"/>
        <a:ext cx="2856466" cy="6763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151C44-FBFD-FF4B-A8DF-7F76426C4DDB}">
      <dsp:nvSpPr>
        <dsp:cNvPr id="0" name=""/>
        <dsp:cNvSpPr/>
      </dsp:nvSpPr>
      <dsp:spPr>
        <a:xfrm>
          <a:off x="1970831" y="-465702"/>
          <a:ext cx="5212144" cy="5212144"/>
        </a:xfrm>
        <a:prstGeom prst="circularArrow">
          <a:avLst>
            <a:gd name="adj1" fmla="val 5544"/>
            <a:gd name="adj2" fmla="val 330680"/>
            <a:gd name="adj3" fmla="val 12619458"/>
            <a:gd name="adj4" fmla="val 18137209"/>
            <a:gd name="adj5" fmla="val 5757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380DB7-511B-7548-AA15-0817D92F7ADB}">
      <dsp:nvSpPr>
        <dsp:cNvPr id="0" name=""/>
        <dsp:cNvSpPr/>
      </dsp:nvSpPr>
      <dsp:spPr>
        <a:xfrm>
          <a:off x="2811626" y="-108541"/>
          <a:ext cx="3530554" cy="1513094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noProof="0" dirty="0" smtClean="0"/>
            <a:t>1. Diagnóstico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noProof="0" dirty="0" smtClean="0"/>
            <a:t>Levantamento de dados sobre a vulnerabilidade da juventude negra e indicação de políticas públicas que podem agir sobre as causas dessa vulnerabilidade. </a:t>
          </a:r>
          <a:endParaRPr lang="pt-BR" sz="1600" b="1" kern="1200" noProof="0" dirty="0"/>
        </a:p>
      </dsp:txBody>
      <dsp:txXfrm>
        <a:off x="2811626" y="-108541"/>
        <a:ext cx="3530554" cy="1513094"/>
      </dsp:txXfrm>
    </dsp:sp>
    <dsp:sp modelId="{C048104B-C07C-A446-B09F-848A67F7BD80}">
      <dsp:nvSpPr>
        <dsp:cNvPr id="0" name=""/>
        <dsp:cNvSpPr/>
      </dsp:nvSpPr>
      <dsp:spPr>
        <a:xfrm>
          <a:off x="5031637" y="1652665"/>
          <a:ext cx="3530554" cy="1513094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noProof="0" dirty="0" smtClean="0"/>
            <a:t>2. </a:t>
          </a:r>
          <a:r>
            <a:rPr lang="pt-BR" sz="2000" b="1" kern="1200" noProof="0" dirty="0" err="1" smtClean="0"/>
            <a:t>Pactuações</a:t>
          </a:r>
          <a:r>
            <a:rPr lang="pt-BR" sz="2000" b="1" kern="1200" noProof="0" dirty="0" smtClean="0"/>
            <a:t> entre Parceiros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noProof="0" dirty="0" smtClean="0"/>
            <a:t>Sensibilização dos parceiros para a temática de vulnerabilidade da juventude negra e mapeamento das ações de cada parceiro que podem incidir sobre essa situação.</a:t>
          </a:r>
          <a:endParaRPr lang="pt-BR" sz="2000" b="1" kern="1200" noProof="0" dirty="0"/>
        </a:p>
      </dsp:txBody>
      <dsp:txXfrm>
        <a:off x="5031637" y="1652665"/>
        <a:ext cx="3530554" cy="1513094"/>
      </dsp:txXfrm>
    </dsp:sp>
    <dsp:sp modelId="{10F5A7F8-FC23-A94A-96E2-7A210D56C8BD}">
      <dsp:nvSpPr>
        <dsp:cNvPr id="0" name=""/>
        <dsp:cNvSpPr/>
      </dsp:nvSpPr>
      <dsp:spPr>
        <a:xfrm>
          <a:off x="4597507" y="3641862"/>
          <a:ext cx="4244646" cy="151762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noProof="0" dirty="0" smtClean="0"/>
            <a:t>3. Institucionalização de Compromisso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noProof="0" dirty="0" smtClean="0"/>
            <a:t>Formalização do </a:t>
          </a:r>
          <a:r>
            <a:rPr lang="pt-BR" sz="1600" kern="1200" noProof="0" smtClean="0"/>
            <a:t>compromisso por </a:t>
          </a:r>
          <a:r>
            <a:rPr lang="pt-BR" sz="1600" kern="1200" noProof="0" dirty="0" smtClean="0"/>
            <a:t>meio dos instrumentos jurídicos adequados (portarias conjuntas, protocolo de intenções, </a:t>
          </a:r>
          <a:r>
            <a:rPr lang="pt-BR" sz="1600" kern="1200" noProof="0" dirty="0" err="1" smtClean="0"/>
            <a:t>etc</a:t>
          </a:r>
          <a:r>
            <a:rPr lang="pt-BR" sz="1600" kern="1200" noProof="0" dirty="0" smtClean="0"/>
            <a:t>)</a:t>
          </a:r>
          <a:endParaRPr lang="pt-BR" sz="2000" b="1" kern="1200" noProof="0" dirty="0"/>
        </a:p>
      </dsp:txBody>
      <dsp:txXfrm>
        <a:off x="4597507" y="3641862"/>
        <a:ext cx="4244646" cy="1517627"/>
      </dsp:txXfrm>
    </dsp:sp>
    <dsp:sp modelId="{8445467E-C389-004E-B193-03E7CBED9D20}">
      <dsp:nvSpPr>
        <dsp:cNvPr id="0" name=""/>
        <dsp:cNvSpPr/>
      </dsp:nvSpPr>
      <dsp:spPr>
        <a:xfrm>
          <a:off x="524622" y="3641839"/>
          <a:ext cx="3530554" cy="1513094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noProof="0" dirty="0" smtClean="0"/>
            <a:t>4. Implementação das Ações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noProof="0" dirty="0" smtClean="0"/>
            <a:t>Realização das ações após indicação de necessidades orçamentárias, jurídicas e políticas para sua implementação. </a:t>
          </a:r>
          <a:endParaRPr lang="pt-BR" sz="2000" b="1" kern="1200" noProof="0" dirty="0"/>
        </a:p>
      </dsp:txBody>
      <dsp:txXfrm>
        <a:off x="524622" y="3641839"/>
        <a:ext cx="3530554" cy="1513094"/>
      </dsp:txXfrm>
    </dsp:sp>
    <dsp:sp modelId="{56B24F65-B62E-CE4A-B156-68D81690A9BE}">
      <dsp:nvSpPr>
        <dsp:cNvPr id="0" name=""/>
        <dsp:cNvSpPr/>
      </dsp:nvSpPr>
      <dsp:spPr>
        <a:xfrm>
          <a:off x="557922" y="1686223"/>
          <a:ext cx="3530554" cy="1513094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noProof="0" dirty="0" smtClean="0"/>
            <a:t>5. Monitoramento de Resultados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noProof="0" dirty="0" smtClean="0"/>
            <a:t>Acompanhamento sistemático  da implementação e dos resultados das ações, com monitoramento de indicadores.</a:t>
          </a:r>
          <a:endParaRPr lang="pt-BR" sz="2000" b="1" kern="1200" noProof="0" dirty="0"/>
        </a:p>
      </dsp:txBody>
      <dsp:txXfrm>
        <a:off x="557922" y="1686223"/>
        <a:ext cx="3530554" cy="1513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pt-BR" dirty="0">
              <a:latin typeface="Calibri" pitchFamily="34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24709F4-69C1-4DFA-92F0-74366F34B4FC}" type="datetimeFigureOut">
              <a:rPr lang="pt-BR" smtClean="0">
                <a:latin typeface="Calibri" pitchFamily="34" charset="0"/>
              </a:rPr>
              <a:pPr/>
              <a:t>15/06/2015</a:t>
            </a:fld>
            <a:endParaRPr lang="pt-BR" dirty="0">
              <a:latin typeface="Calibri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pt-BR" dirty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608DF5D1-6002-4DA5-9F48-C18DC59DF5B4}" type="slidenum">
              <a:rPr lang="pt-BR" smtClean="0">
                <a:latin typeface="Calibri" pitchFamily="34" charset="0"/>
              </a:rPr>
              <a:pPr/>
              <a:t>‹nº›</a:t>
            </a:fld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44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84" cy="496332"/>
          </a:xfrm>
          <a:prstGeom prst="rect">
            <a:avLst/>
          </a:prstGeom>
        </p:spPr>
        <p:txBody>
          <a:bodyPr vert="horz" wrap="square" lIns="91486" tIns="45741" rIns="91486" bIns="4574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997" y="0"/>
            <a:ext cx="2946084" cy="496332"/>
          </a:xfrm>
          <a:prstGeom prst="rect">
            <a:avLst/>
          </a:prstGeom>
        </p:spPr>
        <p:txBody>
          <a:bodyPr vert="horz" wrap="square" lIns="91486" tIns="45741" rIns="91486" bIns="457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fld id="{F7549132-8860-4EBD-8A70-01B330EB3A96}" type="datetime1">
              <a:rPr lang="pt-BR" smtClean="0"/>
              <a:pPr>
                <a:defRPr/>
              </a:pPr>
              <a:t>15/06/2015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86" tIns="45741" rIns="91486" bIns="4574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726" y="4715153"/>
            <a:ext cx="5436227" cy="4466987"/>
          </a:xfrm>
          <a:prstGeom prst="rect">
            <a:avLst/>
          </a:prstGeom>
        </p:spPr>
        <p:txBody>
          <a:bodyPr vert="horz" wrap="square" lIns="91486" tIns="45741" rIns="91486" bIns="4574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716"/>
            <a:ext cx="2946084" cy="496332"/>
          </a:xfrm>
          <a:prstGeom prst="rect">
            <a:avLst/>
          </a:prstGeom>
        </p:spPr>
        <p:txBody>
          <a:bodyPr vert="horz" wrap="square" lIns="91486" tIns="45741" rIns="91486" bIns="4574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997" y="9428716"/>
            <a:ext cx="2946084" cy="496332"/>
          </a:xfrm>
          <a:prstGeom prst="rect">
            <a:avLst/>
          </a:prstGeom>
        </p:spPr>
        <p:txBody>
          <a:bodyPr vert="horz" wrap="square" lIns="91486" tIns="45741" rIns="91486" bIns="457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fld id="{C0E5FE1C-06B7-4EA4-91C6-428E3BA87AD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136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09C3A9-4886-4790-9459-53BAEBDA3740}" type="slidenum">
              <a:rPr/>
              <a:pPr lvl="0"/>
              <a:t>1</a:t>
            </a:fld>
            <a:endParaRPr lang="pt-BR"/>
          </a:p>
        </p:txBody>
      </p:sp>
      <p:sp>
        <p:nvSpPr>
          <p:cNvPr id="2" name="Forma livre 1"/>
          <p:cNvSpPr/>
          <p:nvPr/>
        </p:nvSpPr>
        <p:spPr>
          <a:xfrm>
            <a:off x="4282200" y="10155600"/>
            <a:ext cx="3258000" cy="515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buNone/>
              <a:tabLst/>
              <a:defRPr sz="2810"/>
            </a:pPr>
            <a:fld id="{D01F38EC-63FC-4C76-924A-B98F1684B7BD}" type="slidenum">
              <a:rPr/>
              <a:pPr marL="0" marR="0" lvl="0" indent="0" algn="r" rtl="0" hangingPunct="1">
                <a:buNone/>
                <a:tabLst/>
                <a:defRPr sz="2810"/>
              </a:pPr>
              <a:t>1</a:t>
            </a:fld>
            <a:endParaRPr lang="pt-BR" sz="1200" b="1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4282200" y="10155600"/>
            <a:ext cx="3268800" cy="527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buNone/>
              <a:tabLst/>
              <a:defRPr sz="2810"/>
            </a:pPr>
            <a:fld id="{E87EDB6F-B0D6-4ED5-837D-D17F9F0ADD69}" type="slidenum">
              <a:rPr/>
              <a:pPr marL="0" marR="0" lvl="0" indent="0" algn="r" rtl="0" hangingPunct="1">
                <a:buNone/>
                <a:tabLst/>
                <a:defRPr sz="2810"/>
              </a:pPr>
              <a:t>1</a:t>
            </a:fld>
            <a:endParaRPr lang="pt-BR" sz="1200" b="1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/>
          </p:nvPr>
        </p:nvSpPr>
        <p:spPr>
          <a:xfrm>
            <a:off x="1108075" y="801688"/>
            <a:ext cx="5345113" cy="401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rma livre 4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pt-B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77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0E1BAE4-207F-47A4-8414-1039D14D525E}" type="slidenum">
              <a:rPr/>
              <a:pPr lvl="0"/>
              <a:t>2</a:t>
            </a:fld>
            <a:endParaRPr lang="pt-BR"/>
          </a:p>
        </p:txBody>
      </p:sp>
      <p:sp>
        <p:nvSpPr>
          <p:cNvPr id="2" name="Forma livre 1"/>
          <p:cNvSpPr/>
          <p:nvPr/>
        </p:nvSpPr>
        <p:spPr>
          <a:xfrm>
            <a:off x="4282200" y="10155600"/>
            <a:ext cx="3258360" cy="515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buNone/>
              <a:tabLst/>
              <a:defRPr sz="2810"/>
            </a:pPr>
            <a:fld id="{09796BDE-CB93-45EB-B965-93AABA082504}" type="slidenum">
              <a:rPr/>
              <a:pPr marL="0" marR="0" lvl="0" indent="0" algn="r" rtl="0" hangingPunct="1">
                <a:buNone/>
                <a:tabLst/>
                <a:defRPr sz="2810"/>
              </a:pPr>
              <a:t>2</a:t>
            </a:fld>
            <a:endParaRPr lang="pt-BR" sz="1200" b="1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4282200" y="10155600"/>
            <a:ext cx="3268800" cy="527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buNone/>
              <a:tabLst/>
              <a:defRPr sz="2810"/>
            </a:pPr>
            <a:fld id="{D62D6F92-002E-407B-9830-80FF7CDD5E7F}" type="slidenum">
              <a:rPr/>
              <a:pPr marL="0" marR="0" lvl="0" indent="0" algn="r" rtl="0" hangingPunct="1">
                <a:buNone/>
                <a:tabLst/>
                <a:defRPr sz="2810"/>
              </a:pPr>
              <a:t>2</a:t>
            </a:fld>
            <a:endParaRPr lang="pt-BR" sz="1200" b="1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/>
          </p:nvPr>
        </p:nvSpPr>
        <p:spPr>
          <a:xfrm>
            <a:off x="1108075" y="801688"/>
            <a:ext cx="5345113" cy="401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rma livre 4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pt-B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1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D6CFA1-A334-40BC-90D1-34AFC496CDBE}" type="slidenum">
              <a:rPr/>
              <a:pPr lvl="0"/>
              <a:t>3</a:t>
            </a:fld>
            <a:endParaRPr lang="pt-BR"/>
          </a:p>
        </p:txBody>
      </p:sp>
      <p:sp>
        <p:nvSpPr>
          <p:cNvPr id="2" name="Forma livre 1"/>
          <p:cNvSpPr/>
          <p:nvPr/>
        </p:nvSpPr>
        <p:spPr>
          <a:xfrm>
            <a:off x="4282200" y="10155600"/>
            <a:ext cx="3258000" cy="5158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buNone/>
              <a:tabLst/>
              <a:defRPr sz="2810"/>
            </a:pPr>
            <a:fld id="{BEA5B02B-662D-41B0-914D-801FE3789B2D}" type="slidenum">
              <a:rPr/>
              <a:pPr marL="0" marR="0" lvl="0" indent="0" algn="r" rtl="0" hangingPunct="1">
                <a:buNone/>
                <a:tabLst/>
                <a:defRPr sz="2810"/>
              </a:pPr>
              <a:t>3</a:t>
            </a:fld>
            <a:endParaRPr lang="pt-BR" sz="1200" b="1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4282200" y="10155600"/>
            <a:ext cx="3268800" cy="526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buNone/>
              <a:tabLst/>
              <a:defRPr sz="2810"/>
            </a:pPr>
            <a:fld id="{0EF672CF-EC5A-4D41-9602-2191858F7BFD}" type="slidenum">
              <a:rPr/>
              <a:pPr marL="0" marR="0" lvl="0" indent="0" algn="r" rtl="0" hangingPunct="1">
                <a:buNone/>
                <a:tabLst/>
                <a:defRPr sz="2810"/>
              </a:pPr>
              <a:t>3</a:t>
            </a:fld>
            <a:endParaRPr lang="pt-BR" sz="1200" b="1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/>
          </p:nvPr>
        </p:nvSpPr>
        <p:spPr>
          <a:xfrm>
            <a:off x="1108075" y="801688"/>
            <a:ext cx="5345113" cy="401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rma livre 4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pt-B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58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D8EFFE4-9BC8-40F0-80C8-63B3A5443657}" type="slidenum">
              <a:rPr/>
              <a:pPr lvl="0"/>
              <a:t>4</a:t>
            </a:fld>
            <a:endParaRPr lang="pt-BR"/>
          </a:p>
        </p:txBody>
      </p:sp>
      <p:sp>
        <p:nvSpPr>
          <p:cNvPr id="2" name="Forma livre 1"/>
          <p:cNvSpPr/>
          <p:nvPr/>
        </p:nvSpPr>
        <p:spPr>
          <a:xfrm>
            <a:off x="4282200" y="10155600"/>
            <a:ext cx="3258360" cy="5158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buNone/>
              <a:tabLst/>
              <a:defRPr sz="2810"/>
            </a:pPr>
            <a:fld id="{B719CA96-52AF-4B57-A5CD-08687071C2D4}" type="slidenum">
              <a:rPr/>
              <a:pPr marL="0" marR="0" lvl="0" indent="0" algn="r" rtl="0" hangingPunct="1">
                <a:buNone/>
                <a:tabLst/>
                <a:defRPr sz="2810"/>
              </a:pPr>
              <a:t>4</a:t>
            </a:fld>
            <a:endParaRPr lang="pt-BR" sz="1200" b="1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4282200" y="10155600"/>
            <a:ext cx="3269160" cy="526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buNone/>
              <a:tabLst/>
              <a:defRPr sz="2810"/>
            </a:pPr>
            <a:fld id="{5D8F1705-9C6E-4CAB-B7B1-F724ED9E7562}" type="slidenum">
              <a:rPr/>
              <a:pPr marL="0" marR="0" lvl="0" indent="0" algn="r" rtl="0" hangingPunct="1">
                <a:buNone/>
                <a:tabLst/>
                <a:defRPr sz="2810"/>
              </a:pPr>
              <a:t>4</a:t>
            </a:fld>
            <a:endParaRPr lang="pt-BR" sz="1200" b="1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/>
          </p:nvPr>
        </p:nvSpPr>
        <p:spPr>
          <a:xfrm>
            <a:off x="1108075" y="801688"/>
            <a:ext cx="5345113" cy="401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rma livre 4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pt-B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74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0264BBD-A4D5-44A0-B70B-EE645318264E}" type="slidenum">
              <a:rPr/>
              <a:pPr lvl="0"/>
              <a:t>5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sz="2810"/>
          </a:p>
        </p:txBody>
      </p:sp>
    </p:spTree>
    <p:extLst>
      <p:ext uri="{BB962C8B-B14F-4D97-AF65-F5344CB8AC3E}">
        <p14:creationId xmlns:p14="http://schemas.microsoft.com/office/powerpoint/2010/main" xmlns="" val="81765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8415064" y="6453336"/>
            <a:ext cx="477416" cy="288032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9E63FEEC-B347-42D7-9B5D-CE4913253F6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5941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8415064" y="6453336"/>
            <a:ext cx="477416" cy="288032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1D013D3E-E68F-4336-B7C1-22CD2BC463F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4144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81676-602C-4528-B3DC-0D72ED87452D}" type="datetimeFigureOut">
              <a:rPr lang="en-US"/>
              <a:pPr>
                <a:defRPr/>
              </a:pPr>
              <a:t>6/15/2015</a:t>
            </a:fld>
            <a:endParaRPr lang="en-US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E5C4-FDB7-4B99-9AF0-11C81515D1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5632728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3" name="Conector reto 43"/>
          <p:cNvCxnSpPr/>
          <p:nvPr userDrawn="1"/>
        </p:nvCxnSpPr>
        <p:spPr>
          <a:xfrm>
            <a:off x="347663" y="6381750"/>
            <a:ext cx="842645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263" y="6497638"/>
            <a:ext cx="863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5"/>
          <p:cNvSpPr txBox="1">
            <a:spLocks noChangeArrowheads="1"/>
          </p:cNvSpPr>
          <p:nvPr userDrawn="1"/>
        </p:nvSpPr>
        <p:spPr bwMode="auto">
          <a:xfrm>
            <a:off x="4356100" y="6453188"/>
            <a:ext cx="4152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pt-BR" sz="1200" b="1" smtClean="0">
                <a:solidFill>
                  <a:srgbClr val="595959"/>
                </a:solidFill>
                <a:latin typeface="Calibri" pitchFamily="34" charset="0"/>
              </a:rPr>
              <a:t>Plano de Prevenção à Violência Contra a Juventude Negra  |</a:t>
            </a:r>
          </a:p>
        </p:txBody>
      </p:sp>
      <p:pic>
        <p:nvPicPr>
          <p:cNvPr id="6" name="Imagem 4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6497638"/>
            <a:ext cx="863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863" y="6497638"/>
            <a:ext cx="8651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4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050" y="6497638"/>
            <a:ext cx="863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37"/>
          <p:cNvSpPr/>
          <p:nvPr userDrawn="1"/>
        </p:nvSpPr>
        <p:spPr>
          <a:xfrm>
            <a:off x="-12700" y="0"/>
            <a:ext cx="3132138" cy="188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Retângulo 38"/>
          <p:cNvSpPr/>
          <p:nvPr userDrawn="1"/>
        </p:nvSpPr>
        <p:spPr>
          <a:xfrm>
            <a:off x="6042025" y="0"/>
            <a:ext cx="3132138" cy="1889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Retângulo 39"/>
          <p:cNvSpPr/>
          <p:nvPr userDrawn="1"/>
        </p:nvSpPr>
        <p:spPr>
          <a:xfrm>
            <a:off x="3014663" y="0"/>
            <a:ext cx="3132137" cy="188913"/>
          </a:xfrm>
          <a:prstGeom prst="rect">
            <a:avLst/>
          </a:prstGeom>
          <a:solidFill>
            <a:srgbClr val="319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973C1F-F6CF-43B7-8853-AA8F0AF0DD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52969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CF9CD-FACA-4C69-B005-F12AD31F7B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62761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/>
        </p:nvSpPr>
        <p:spPr>
          <a:xfrm>
            <a:off x="-11827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reto 29"/>
          <p:cNvCxnSpPr/>
          <p:nvPr/>
        </p:nvCxnSpPr>
        <p:spPr>
          <a:xfrm>
            <a:off x="347013" y="6381328"/>
            <a:ext cx="84263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m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1109" y="6498181"/>
            <a:ext cx="864096" cy="241516"/>
          </a:xfrm>
          <a:prstGeom prst="rect">
            <a:avLst/>
          </a:prstGeom>
        </p:spPr>
      </p:pic>
      <p:sp>
        <p:nvSpPr>
          <p:cNvPr id="32" name="CaixaDeTexto 31"/>
          <p:cNvSpPr txBox="1"/>
          <p:nvPr/>
        </p:nvSpPr>
        <p:spPr>
          <a:xfrm>
            <a:off x="4355976" y="6453336"/>
            <a:ext cx="4152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Arial" charset="0"/>
              </a:rPr>
              <a:t>Plano de Prevenção à Violência Contra a Juventude Negra  |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363" y="6498181"/>
            <a:ext cx="864096" cy="241516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5205" y="6498181"/>
            <a:ext cx="864096" cy="241516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9301" y="6498181"/>
            <a:ext cx="864096" cy="241516"/>
          </a:xfrm>
          <a:prstGeom prst="rect">
            <a:avLst/>
          </a:prstGeom>
        </p:spPr>
      </p:pic>
      <p:sp>
        <p:nvSpPr>
          <p:cNvPr id="63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8415064" y="6453336"/>
            <a:ext cx="477416" cy="288032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9E63FEEC-B347-42D7-9B5D-CE4913253F6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4" name="Retângulo 63"/>
          <p:cNvSpPr/>
          <p:nvPr/>
        </p:nvSpPr>
        <p:spPr>
          <a:xfrm>
            <a:off x="-12270" y="0"/>
            <a:ext cx="3131840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5" name="Retângulo 64"/>
          <p:cNvSpPr/>
          <p:nvPr/>
        </p:nvSpPr>
        <p:spPr>
          <a:xfrm>
            <a:off x="6041959" y="0"/>
            <a:ext cx="3131840" cy="188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6" name="Retângulo 65"/>
          <p:cNvSpPr/>
          <p:nvPr/>
        </p:nvSpPr>
        <p:spPr>
          <a:xfrm>
            <a:off x="3014844" y="0"/>
            <a:ext cx="3131840" cy="188640"/>
          </a:xfrm>
          <a:prstGeom prst="rect">
            <a:avLst/>
          </a:prstGeom>
          <a:solidFill>
            <a:srgbClr val="319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  <p:sldLayoutId id="2147485401" r:id="rId2"/>
    <p:sldLayoutId id="2147485402" r:id="rId3"/>
    <p:sldLayoutId id="2147485404" r:id="rId4"/>
    <p:sldLayoutId id="214748540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4419218" y="2590891"/>
            <a:ext cx="4038132" cy="30473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8" tIns="42452" rIns="81638" bIns="42452" anchor="ctr" anchorCtr="0" compatLnSpc="0">
            <a:noAutofit/>
          </a:bodyPr>
          <a:lstStyle/>
          <a:p>
            <a:pPr algn="ctr">
              <a:defRPr sz="2650"/>
            </a:pPr>
            <a:r>
              <a:rPr lang="pt-BR" sz="2404" b="1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  <a:t>AS POLÍTICAS DE PROMOÇÃO DA IGUALDADE RACIAL NO BRASIL E AS METAS EDUCATIVAS 2021</a:t>
            </a:r>
          </a:p>
        </p:txBody>
      </p:sp>
      <p:sp>
        <p:nvSpPr>
          <p:cNvPr id="3" name="Forma livre 2"/>
          <p:cNvSpPr/>
          <p:nvPr/>
        </p:nvSpPr>
        <p:spPr>
          <a:xfrm>
            <a:off x="4571717" y="6172177"/>
            <a:ext cx="3779830" cy="71939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8" tIns="42452" rIns="81638" bIns="42452" anchor="t" anchorCtr="0" compatLnSpc="0">
            <a:noAutofit/>
          </a:bodyPr>
          <a:lstStyle/>
          <a:p>
            <a:pPr algn="ctr">
              <a:lnSpc>
                <a:spcPct val="80000"/>
              </a:lnSpc>
              <a:spcBef>
                <a:spcPts val="249"/>
              </a:spcBef>
              <a:spcAft>
                <a:spcPts val="0"/>
              </a:spcAft>
              <a:defRPr sz="2650"/>
            </a:pPr>
            <a:r>
              <a:rPr lang="pt-BR" sz="998" b="1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  <a:t>Brasília – DF</a:t>
            </a:r>
          </a:p>
          <a:p>
            <a:pPr algn="ctr">
              <a:lnSpc>
                <a:spcPct val="80000"/>
              </a:lnSpc>
              <a:spcBef>
                <a:spcPts val="249"/>
              </a:spcBef>
              <a:spcAft>
                <a:spcPts val="0"/>
              </a:spcAft>
              <a:defRPr sz="2650"/>
            </a:pPr>
            <a:r>
              <a:rPr lang="pt-BR" sz="998" b="1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  <a:t>Maio de 2011</a:t>
            </a:r>
          </a:p>
        </p:txBody>
      </p:sp>
      <p:sp>
        <p:nvSpPr>
          <p:cNvPr id="4" name="Forma livre 3"/>
          <p:cNvSpPr/>
          <p:nvPr/>
        </p:nvSpPr>
        <p:spPr>
          <a:xfrm>
            <a:off x="4266718" y="5097498"/>
            <a:ext cx="4343131" cy="11507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8" tIns="42452" rIns="81638" bIns="42452" anchor="t" anchorCtr="0" compatLnSpc="0">
            <a:noAutofit/>
          </a:bodyPr>
          <a:lstStyle/>
          <a:p>
            <a:pPr algn="ctr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defRPr sz="2650"/>
            </a:pPr>
            <a:endParaRPr lang="pt-BR" sz="1451" b="1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  <a:p>
            <a:pPr algn="ctr">
              <a:lnSpc>
                <a:spcPct val="80000"/>
              </a:lnSpc>
              <a:spcBef>
                <a:spcPts val="317"/>
              </a:spcBef>
              <a:spcAft>
                <a:spcPts val="0"/>
              </a:spcAft>
              <a:defRPr sz="2650"/>
            </a:pPr>
            <a:r>
              <a:rPr lang="pt-BR" sz="1270" b="1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  <a:t>Secretaria de Políticas de Promoção da Igualdade Racial</a:t>
            </a:r>
          </a:p>
          <a:p>
            <a:pPr algn="ctr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defRPr sz="2650"/>
            </a:pPr>
            <a:endParaRPr lang="pt-BR" sz="726" b="1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  <a:p>
            <a:pPr algn="ctr">
              <a:lnSpc>
                <a:spcPct val="80000"/>
              </a:lnSpc>
              <a:spcBef>
                <a:spcPts val="270"/>
              </a:spcBef>
              <a:spcAft>
                <a:spcPts val="0"/>
              </a:spcAft>
              <a:defRPr sz="2650"/>
            </a:pPr>
            <a:r>
              <a:rPr lang="pt-BR" sz="1089" b="1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  <a:t>Secretário Executivo: Mário Lisboa Theodoro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rcRect/>
          <a:stretch>
            <a:fillRect/>
          </a:stretch>
        </p:blipFill>
        <p:spPr>
          <a:xfrm>
            <a:off x="0" y="360"/>
            <a:ext cx="9143433" cy="68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2050742" y="-72460"/>
            <a:ext cx="6984603" cy="49416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8" tIns="42452" rIns="81638" bIns="42452" anchor="ctr" anchorCtr="0" compatLnSpc="0">
            <a:noAutofit/>
          </a:bodyPr>
          <a:lstStyle/>
          <a:p>
            <a:pPr algn="ctr">
              <a:defRPr sz="2650"/>
            </a:pPr>
            <a:endParaRPr lang="pt-BR" sz="3266" b="1" dirty="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  <a:p>
            <a:pPr algn="ctr">
              <a:defRPr sz="2650"/>
            </a:pPr>
            <a:endParaRPr lang="pt-BR" sz="3266" b="1" dirty="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  <a:p>
            <a:pPr algn="ctr">
              <a:lnSpc>
                <a:spcPct val="150000"/>
              </a:lnSpc>
              <a:defRPr sz="2650"/>
            </a:pPr>
            <a:r>
              <a:rPr lang="pt-BR" sz="3266" b="1" dirty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  <a:t>Secretaria de Políticas de Promoção da Igualdade Racial</a:t>
            </a:r>
          </a:p>
          <a:p>
            <a:pPr algn="ctr">
              <a:defRPr sz="2650"/>
            </a:pPr>
            <a:endParaRPr lang="pt-BR" sz="3266" b="1" dirty="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  <a:p>
            <a:pPr algn="ctr">
              <a:defRPr sz="2650"/>
            </a:pPr>
            <a:endParaRPr lang="pt-BR" sz="2903" b="1" dirty="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  <a:p>
            <a:pPr algn="ctr">
              <a:defRPr sz="2650"/>
            </a:pPr>
            <a:r>
              <a:rPr lang="pt-BR" sz="2540" b="1" dirty="0" smtClean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  <a:t>Larissa Amorim Borges</a:t>
            </a:r>
          </a:p>
          <a:p>
            <a:pPr algn="ctr">
              <a:defRPr sz="2650"/>
            </a:pPr>
            <a:r>
              <a:rPr lang="pt-BR" sz="1600" b="1" dirty="0" smtClean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  <a:t>Coordenadora do Plano Juventude Viva</a:t>
            </a:r>
            <a:endParaRPr lang="pt-BR" sz="1600" b="1" dirty="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  <a:p>
            <a:pPr algn="ctr">
              <a:defRPr sz="2650"/>
            </a:pPr>
            <a:endParaRPr lang="pt-BR" sz="2540" b="1" dirty="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  <a:p>
            <a:pPr algn="ctr">
              <a:defRPr sz="2650"/>
            </a:pPr>
            <a:r>
              <a:rPr lang="pt-BR" sz="1814" b="1" dirty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  <a:t>CPI – Violência  </a:t>
            </a:r>
            <a:r>
              <a:rPr lang="pt-BR" sz="1814" b="1" dirty="0" smtClean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  <a:t>sobre o Assassinato de Jovens</a:t>
            </a:r>
            <a:r>
              <a:rPr lang="pt-BR" sz="1814" b="1" dirty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  <a:t/>
            </a:r>
            <a:br>
              <a:rPr lang="pt-BR" sz="1814" b="1" dirty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</a:br>
            <a:endParaRPr lang="pt-BR" sz="1814" b="1" dirty="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  <a:p>
            <a:pPr algn="ctr">
              <a:defRPr sz="2650"/>
            </a:pPr>
            <a:r>
              <a:rPr lang="pt-BR" sz="1814" b="1" dirty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  <a:t>Brasília – DF</a:t>
            </a:r>
            <a:br>
              <a:rPr lang="pt-BR" sz="1814" b="1" dirty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</a:br>
            <a:r>
              <a:rPr lang="pt-BR" sz="1814" b="1" dirty="0" smtClean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  <a:t>15 </a:t>
            </a:r>
            <a:r>
              <a:rPr lang="pt-BR" sz="1814" b="1" dirty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  <a:t>de </a:t>
            </a:r>
            <a:r>
              <a:rPr lang="pt-BR" sz="1814" b="1" dirty="0" smtClean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  <a:t>junho </a:t>
            </a:r>
            <a:r>
              <a:rPr lang="pt-BR" sz="1814" b="1" dirty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  <a:t>de 2015</a:t>
            </a:r>
            <a:br>
              <a:rPr lang="pt-BR" sz="1814" b="1" dirty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rPr>
            </a:br>
            <a:endParaRPr lang="pt-BR" sz="1814" b="1" dirty="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70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878" y="620688"/>
            <a:ext cx="518265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620688"/>
          <a:ext cx="2952328" cy="52349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76164"/>
                <a:gridCol w="1476164"/>
              </a:tblGrid>
              <a:tr h="768085">
                <a:tc gridSpan="2">
                  <a:txBody>
                    <a:bodyPr/>
                    <a:lstStyle/>
                    <a:p>
                      <a:pPr algn="ctr"/>
                      <a:r>
                        <a:rPr lang="pt-BR" sz="6000" dirty="0" smtClean="0"/>
                        <a:t>EM 2013</a:t>
                      </a:r>
                      <a:endParaRPr lang="pt-BR" sz="60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pt-BR" sz="2700" dirty="0" smtClean="0"/>
                        <a:t>121 policiais mortos em serviço.</a:t>
                      </a:r>
                      <a:endParaRPr lang="pt-BR" sz="27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700" b="1" dirty="0" smtClean="0"/>
                        <a:t>cada dia 6 Civis </a:t>
                      </a:r>
                      <a:r>
                        <a:rPr lang="pt-BR" sz="2700" dirty="0" smtClean="0"/>
                        <a:t>foram mortos por policiais</a:t>
                      </a:r>
                      <a:endParaRPr lang="pt-BR" sz="2700" dirty="0"/>
                    </a:p>
                  </a:txBody>
                  <a:tcPr marL="68580" marR="68580" marT="34290" marB="34290" anchor="ctr"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pt-BR" sz="2700" dirty="0" smtClean="0"/>
                        <a:t>360 policiais mortos FORA serviço.</a:t>
                      </a:r>
                      <a:endParaRPr lang="pt-BR" sz="27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83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36512" y="404664"/>
            <a:ext cx="9216008" cy="645333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67544" y="3609017"/>
            <a:ext cx="8280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SÃO 2 JOVENS NEGROS ASSASSINADOS POR HORA</a:t>
            </a:r>
          </a:p>
          <a:p>
            <a:pPr marL="0" lvl="1" algn="ctr">
              <a:spcBef>
                <a:spcPts val="0"/>
              </a:spcBef>
              <a:defRPr/>
            </a:pPr>
            <a:r>
              <a:rPr lang="pt-BR" b="1" dirty="0" smtClean="0">
                <a:latin typeface="+mn-lt"/>
              </a:rPr>
              <a:t>É </a:t>
            </a:r>
            <a:r>
              <a:rPr lang="pt-BR" b="1" dirty="0">
                <a:latin typeface="+mn-lt"/>
              </a:rPr>
              <a:t>como se caíssem dois aviões por </a:t>
            </a:r>
            <a:r>
              <a:rPr lang="pt-BR" b="1" dirty="0" smtClean="0">
                <a:latin typeface="+mn-lt"/>
              </a:rPr>
              <a:t>semana lotados </a:t>
            </a:r>
            <a:r>
              <a:rPr lang="pt-BR" b="1" dirty="0">
                <a:latin typeface="+mn-lt"/>
              </a:rPr>
              <a:t>de jovens, a </a:t>
            </a:r>
            <a:r>
              <a:rPr lang="pt-BR" b="1" dirty="0" smtClean="0">
                <a:latin typeface="+mn-lt"/>
              </a:rPr>
              <a:t>maioria  </a:t>
            </a:r>
            <a:r>
              <a:rPr lang="pt-BR" b="1" dirty="0">
                <a:latin typeface="+mn-lt"/>
              </a:rPr>
              <a:t>negros.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endParaRPr lang="pt-BR" sz="1600" dirty="0" smtClean="0">
              <a:latin typeface="+mn-lt"/>
            </a:endParaRPr>
          </a:p>
        </p:txBody>
      </p:sp>
      <p:sp>
        <p:nvSpPr>
          <p:cNvPr id="4" name="Retângulo 12"/>
          <p:cNvSpPr>
            <a:spLocks noChangeArrowheads="1"/>
          </p:cNvSpPr>
          <p:nvPr/>
        </p:nvSpPr>
        <p:spPr bwMode="auto">
          <a:xfrm>
            <a:off x="323528" y="5733256"/>
            <a:ext cx="85689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1000" i="1" dirty="0">
                <a:latin typeface="+mn-lt"/>
              </a:rPr>
              <a:t>Fonte: MS/SVS/DASIS - Sistema de Informações sobre Mortalidade – SIM. Dados preliminares de 2010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663788" y="1340768"/>
            <a:ext cx="3888432" cy="2022486"/>
            <a:chOff x="2813037" y="818195"/>
            <a:chExt cx="3888432" cy="2022486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93157" y="818195"/>
              <a:ext cx="840672" cy="2022486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16016" y="836712"/>
              <a:ext cx="1985453" cy="1985453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3037" y="818195"/>
              <a:ext cx="840672" cy="20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198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/>
          </p:nvPr>
        </p:nvGraphicFramePr>
        <p:xfrm>
          <a:off x="467544" y="1742806"/>
          <a:ext cx="8086209" cy="437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457200" y="579438"/>
            <a:ext cx="8229600" cy="833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Maiores taxas de  homicídios contra negros: Alagoas, Espírito Santo, Paraíba, Pará, Distrito Federal e Pernambuco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860032" y="6021852"/>
            <a:ext cx="3887788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i="1" dirty="0">
                <a:latin typeface="Calibri" pitchFamily="34" charset="0"/>
              </a:rPr>
              <a:t>Fonte: SIM/</a:t>
            </a:r>
            <a:r>
              <a:rPr lang="pt-BR" sz="1000" i="1" dirty="0" err="1">
                <a:latin typeface="Calibri" pitchFamily="34" charset="0"/>
              </a:rPr>
              <a:t>Datasus</a:t>
            </a:r>
            <a:r>
              <a:rPr lang="pt-BR" sz="1000" i="1" dirty="0">
                <a:latin typeface="Calibri" pitchFamily="34" charset="0"/>
              </a:rPr>
              <a:t>/Ministério da Saúde</a:t>
            </a:r>
          </a:p>
        </p:txBody>
      </p:sp>
    </p:spTree>
    <p:extLst>
      <p:ext uri="{BB962C8B-B14F-4D97-AF65-F5344CB8AC3E}">
        <p14:creationId xmlns:p14="http://schemas.microsoft.com/office/powerpoint/2010/main" xmlns="" val="18432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719064"/>
            <a:ext cx="9144000" cy="228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285750" y="2007096"/>
            <a:ext cx="8572500" cy="16684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55650" eaLnBrk="1" hangingPunct="1">
              <a:lnSpc>
                <a:spcPct val="150000"/>
              </a:lnSpc>
              <a:spcAft>
                <a:spcPct val="35000"/>
              </a:spcAft>
              <a:defRPr/>
            </a:pP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 </a:t>
            </a:r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racismo 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é  </a:t>
            </a:r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 principal 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determinante </a:t>
            </a:r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da morte de jovens no País.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1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6004" y="5218700"/>
            <a:ext cx="9252520" cy="16571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-180528" y="5661248"/>
            <a:ext cx="9324528" cy="811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013D3E-E68F-4336-B7C1-22CD2BC463F3}" type="slidenum">
              <a:rPr lang="pt-BR" smtClean="0"/>
              <a:pPr/>
              <a:t>14</a:t>
            </a:fld>
            <a:endParaRPr lang="pt-BR" dirty="0"/>
          </a:p>
        </p:txBody>
      </p:sp>
      <p:grpSp>
        <p:nvGrpSpPr>
          <p:cNvPr id="12" name="Grupo 11"/>
          <p:cNvGrpSpPr/>
          <p:nvPr/>
        </p:nvGrpSpPr>
        <p:grpSpPr>
          <a:xfrm>
            <a:off x="0" y="332656"/>
            <a:ext cx="9144000" cy="5030061"/>
            <a:chOff x="11028" y="268543"/>
            <a:chExt cx="8072494" cy="4388549"/>
          </a:xfrm>
        </p:grpSpPr>
        <p:pic>
          <p:nvPicPr>
            <p:cNvPr id="5" name="Imagem 4" descr="policia_jovem_negro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8" y="268543"/>
              <a:ext cx="5368969" cy="4388548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4435904" y="268544"/>
              <a:ext cx="3647618" cy="43885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dirty="0" smtClean="0"/>
                <a:t>0</a:t>
              </a:r>
              <a:endParaRPr lang="pt-BR" dirty="0"/>
            </a:p>
          </p:txBody>
        </p:sp>
        <p:pic>
          <p:nvPicPr>
            <p:cNvPr id="6" name="Imagem 5" descr="justiceiros-rache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177" y="2336054"/>
              <a:ext cx="3620345" cy="2321037"/>
            </a:xfrm>
            <a:prstGeom prst="rect">
              <a:avLst/>
            </a:prstGeom>
          </p:spPr>
        </p:pic>
        <p:pic>
          <p:nvPicPr>
            <p:cNvPr id="7" name="Imagem 6" descr="role_site_vitori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3177" y="273499"/>
              <a:ext cx="3620345" cy="2043743"/>
            </a:xfrm>
            <a:prstGeom prst="rect">
              <a:avLst/>
            </a:prstGeom>
          </p:spPr>
        </p:pic>
      </p:grpSp>
      <p:sp>
        <p:nvSpPr>
          <p:cNvPr id="3" name="CaixaDeTexto 2"/>
          <p:cNvSpPr txBox="1"/>
          <p:nvPr/>
        </p:nvSpPr>
        <p:spPr>
          <a:xfrm>
            <a:off x="-36004" y="5826959"/>
            <a:ext cx="925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n-lt"/>
              </a:rPr>
              <a:t>É como se houvesse uma “autorização” da sociedade</a:t>
            </a:r>
          </a:p>
          <a:p>
            <a:pPr algn="ctr"/>
            <a:r>
              <a:rPr lang="pt-BR" b="1" dirty="0" smtClean="0">
                <a:latin typeface="+mn-lt"/>
              </a:rPr>
              <a:t>para esta violência maior contra nossos jovens negros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076056" y="332656"/>
            <a:ext cx="295232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err="1" smtClean="0"/>
              <a:t>Rolezinho</a:t>
            </a:r>
            <a:r>
              <a:rPr lang="pt-BR" sz="1200" b="1" dirty="0" smtClean="0"/>
              <a:t> acaba com repressão policial – Vitória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79512" y="620688"/>
            <a:ext cx="201622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Abordagem policial com jovem negro</a:t>
            </a:r>
          </a:p>
        </p:txBody>
      </p:sp>
      <p:pic>
        <p:nvPicPr>
          <p:cNvPr id="1026" name="Picture 2" descr="H:\SNJ_GABINETE\JUVENTUDE_VIVA\Apresentacao ppt\Síntese_Diogo_Ministro_PR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708920"/>
            <a:ext cx="2088232" cy="2664296"/>
          </a:xfrm>
          <a:prstGeom prst="rect">
            <a:avLst/>
          </a:prstGeom>
          <a:noFill/>
        </p:spPr>
      </p:pic>
      <p:sp>
        <p:nvSpPr>
          <p:cNvPr id="17" name="Retângulo de cantos arredondados 16"/>
          <p:cNvSpPr/>
          <p:nvPr/>
        </p:nvSpPr>
        <p:spPr>
          <a:xfrm>
            <a:off x="5004048" y="2708920"/>
            <a:ext cx="20882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Pai defende seus filhos de abordagem policial – São José dos Campos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7127776" y="4725144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Menor é preso há um poste por grupo de justiceiros, após realizar furto no RJ</a:t>
            </a:r>
          </a:p>
        </p:txBody>
      </p:sp>
    </p:spTree>
    <p:extLst>
      <p:ext uri="{BB962C8B-B14F-4D97-AF65-F5344CB8AC3E}">
        <p14:creationId xmlns:p14="http://schemas.microsoft.com/office/powerpoint/2010/main" xmlns="" val="31664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ítulo 1"/>
          <p:cNvSpPr>
            <a:spLocks noGrp="1"/>
          </p:cNvSpPr>
          <p:nvPr>
            <p:ph type="title"/>
          </p:nvPr>
        </p:nvSpPr>
        <p:spPr>
          <a:xfrm>
            <a:off x="465525" y="440804"/>
            <a:ext cx="8229600" cy="827956"/>
          </a:xfrm>
        </p:spPr>
        <p:txBody>
          <a:bodyPr anchor="t"/>
          <a:lstStyle/>
          <a:p>
            <a:pPr eaLnBrk="1" hangingPunct="1"/>
            <a:r>
              <a:rPr lang="pt-BR" altLang="pt-BR" sz="2800" b="1" dirty="0" smtClean="0">
                <a:solidFill>
                  <a:srgbClr val="FF0000"/>
                </a:solidFill>
                <a:cs typeface="Calibri" pitchFamily="34" charset="0"/>
              </a:rPr>
              <a:t>52,9% da população Brasileira se autodeclara negra.</a:t>
            </a:r>
            <a:endParaRPr lang="pt-BR" altLang="pt-BR" sz="2800" b="1" dirty="0">
              <a:solidFill>
                <a:srgbClr val="FF0000"/>
              </a:solidFill>
              <a:cs typeface="Calibri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2584985" y="1823171"/>
          <a:ext cx="4536504" cy="291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9" name="CaixaDeTexto 6"/>
          <p:cNvSpPr txBox="1">
            <a:spLocks noChangeArrowheads="1"/>
          </p:cNvSpPr>
          <p:nvPr/>
        </p:nvSpPr>
        <p:spPr bwMode="auto">
          <a:xfrm>
            <a:off x="5292080" y="2848870"/>
            <a:ext cx="2087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latin typeface="Arial" panose="020B0604020202020204" pitchFamily="34" charset="0"/>
              </a:rPr>
              <a:t>58%</a:t>
            </a:r>
          </a:p>
        </p:txBody>
      </p:sp>
      <p:sp>
        <p:nvSpPr>
          <p:cNvPr id="26630" name="CaixaDeTexto 7"/>
          <p:cNvSpPr txBox="1">
            <a:spLocks noChangeArrowheads="1"/>
          </p:cNvSpPr>
          <p:nvPr/>
        </p:nvSpPr>
        <p:spPr bwMode="auto">
          <a:xfrm>
            <a:off x="3203848" y="4656038"/>
            <a:ext cx="57241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FF9900"/>
                </a:solidFill>
                <a:latin typeface="+mn-lt"/>
              </a:rPr>
              <a:t>Mais da metade dos Jovens se autodeclaram negros e negras.</a:t>
            </a: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111229" cy="112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2" name="Retângulo 8"/>
          <p:cNvSpPr>
            <a:spLocks noChangeArrowheads="1"/>
          </p:cNvSpPr>
          <p:nvPr/>
        </p:nvSpPr>
        <p:spPr bwMode="auto">
          <a:xfrm>
            <a:off x="449784" y="6021288"/>
            <a:ext cx="2826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>
                <a:latin typeface="Arial" panose="020B0604020202020204" pitchFamily="34" charset="0"/>
              </a:rPr>
              <a:t>Fonte: www.planejamento.gov.br/spi </a:t>
            </a:r>
          </a:p>
        </p:txBody>
      </p:sp>
    </p:spTree>
    <p:extLst>
      <p:ext uri="{BB962C8B-B14F-4D97-AF65-F5344CB8AC3E}">
        <p14:creationId xmlns:p14="http://schemas.microsoft.com/office/powerpoint/2010/main" xmlns="" val="39138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63FEEC-B347-42D7-9B5D-CE4913253F6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66307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 que preocupa a juventude brasileira?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331640" y="1466781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+mn-lt"/>
              </a:rPr>
              <a:t>De acordo com a pesquisa da SNJ/SG “Agenda da Juventude Brasil 2013”, a </a:t>
            </a:r>
            <a:r>
              <a:rPr lang="pt-BR" sz="1600" b="1" dirty="0" smtClean="0">
                <a:latin typeface="+mn-lt"/>
              </a:rPr>
              <a:t>violência</a:t>
            </a:r>
            <a:r>
              <a:rPr lang="pt-BR" sz="1600" dirty="0" smtClean="0">
                <a:latin typeface="+mn-lt"/>
              </a:rPr>
              <a:t> é apontada como o maior problema para a juventude atualmente (é citada por 43%), seguida por  </a:t>
            </a:r>
            <a:r>
              <a:rPr lang="pt-BR" sz="1600" b="1" dirty="0" smtClean="0">
                <a:latin typeface="+mn-lt"/>
              </a:rPr>
              <a:t>emprego/profissão</a:t>
            </a:r>
            <a:r>
              <a:rPr lang="pt-BR" sz="1600" dirty="0" smtClean="0">
                <a:latin typeface="+mn-lt"/>
              </a:rPr>
              <a:t> (citada por 34%), </a:t>
            </a:r>
            <a:r>
              <a:rPr lang="pt-BR" sz="1600" b="1" dirty="0" smtClean="0">
                <a:latin typeface="+mn-lt"/>
              </a:rPr>
              <a:t>saúde</a:t>
            </a:r>
            <a:r>
              <a:rPr lang="pt-BR" sz="1600" dirty="0" smtClean="0">
                <a:latin typeface="+mn-lt"/>
              </a:rPr>
              <a:t> (citada por 26%),</a:t>
            </a:r>
            <a:r>
              <a:rPr lang="pt-BR" sz="1600" b="1" dirty="0" smtClean="0">
                <a:latin typeface="+mn-lt"/>
              </a:rPr>
              <a:t> educação </a:t>
            </a:r>
            <a:r>
              <a:rPr lang="pt-BR" sz="1600" dirty="0" smtClean="0">
                <a:latin typeface="+mn-lt"/>
              </a:rPr>
              <a:t>(citada por 23%) e </a:t>
            </a:r>
            <a:r>
              <a:rPr lang="pt-BR" sz="1600" b="1" dirty="0" smtClean="0">
                <a:latin typeface="+mn-lt"/>
              </a:rPr>
              <a:t>drogas </a:t>
            </a:r>
            <a:r>
              <a:rPr lang="pt-BR" sz="1600" dirty="0" smtClean="0">
                <a:latin typeface="+mn-lt"/>
              </a:rPr>
              <a:t>(citada por 18%).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1071539" y="3789041"/>
            <a:ext cx="6812829" cy="2162342"/>
            <a:chOff x="1475656" y="4015673"/>
            <a:chExt cx="6377156" cy="1935709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9964" y="4015673"/>
              <a:ext cx="1772848" cy="1935709"/>
            </a:xfrm>
            <a:prstGeom prst="ellipse">
              <a:avLst/>
            </a:prstGeom>
            <a:ln w="63500">
              <a:solidFill>
                <a:srgbClr val="009999"/>
              </a:solidFill>
            </a:ln>
          </p:spPr>
        </p:pic>
        <p:pic>
          <p:nvPicPr>
            <p:cNvPr id="10" name="Imagem 9" descr="imagens manifestações.jpg"/>
            <p:cNvPicPr>
              <a:picLocks noChangeAspect="1"/>
            </p:cNvPicPr>
            <p:nvPr/>
          </p:nvPicPr>
          <p:blipFill rotWithShape="1">
            <a:blip r:embed="rId3" cstate="print"/>
            <a:srcRect r="38462"/>
            <a:stretch/>
          </p:blipFill>
          <p:spPr>
            <a:xfrm>
              <a:off x="3777810" y="4077072"/>
              <a:ext cx="1874310" cy="1874310"/>
            </a:xfrm>
            <a:prstGeom prst="ellipse">
              <a:avLst/>
            </a:prstGeom>
            <a:ln w="63500">
              <a:solidFill>
                <a:srgbClr val="009999"/>
              </a:solidFill>
            </a:ln>
          </p:spPr>
        </p:pic>
        <p:pic>
          <p:nvPicPr>
            <p:cNvPr id="12" name="Imagem 11" descr="imagens manifestações2.jpg"/>
            <p:cNvPicPr>
              <a:picLocks noChangeAspect="1"/>
            </p:cNvPicPr>
            <p:nvPr/>
          </p:nvPicPr>
          <p:blipFill rotWithShape="1">
            <a:blip r:embed="rId4" cstate="print"/>
            <a:srcRect t="10183" r="53895" b="13022"/>
            <a:stretch/>
          </p:blipFill>
          <p:spPr>
            <a:xfrm>
              <a:off x="1475656" y="4077072"/>
              <a:ext cx="1874310" cy="187431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rgbClr val="009999"/>
              </a:solidFill>
            </a:ln>
          </p:spPr>
        </p:pic>
      </p:grpSp>
      <p:sp>
        <p:nvSpPr>
          <p:cNvPr id="4" name="CaixaDeTexto 3"/>
          <p:cNvSpPr txBox="1"/>
          <p:nvPr/>
        </p:nvSpPr>
        <p:spPr>
          <a:xfrm>
            <a:off x="676456" y="2834933"/>
            <a:ext cx="7791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6"/>
                </a:solidFill>
                <a:latin typeface="+mn-lt"/>
              </a:rPr>
              <a:t>VIOLÊNCIA: UMA EXPERIÊNCIA QUE MARCA ESTA GERAÇÃO </a:t>
            </a:r>
            <a:endParaRPr lang="pt-BR" sz="2000" b="1" dirty="0">
              <a:solidFill>
                <a:schemeClr val="accent6"/>
              </a:solidFill>
              <a:latin typeface="+mn-lt"/>
            </a:endParaRPr>
          </a:p>
          <a:p>
            <a:pPr algn="ctr"/>
            <a:r>
              <a:rPr lang="pt-BR" b="1" dirty="0" smtClean="0">
                <a:latin typeface="+mn-lt"/>
              </a:rPr>
              <a:t>Mais </a:t>
            </a:r>
            <a:r>
              <a:rPr lang="pt-BR" b="1" dirty="0">
                <a:latin typeface="+mn-lt"/>
              </a:rPr>
              <a:t>da metade </a:t>
            </a:r>
            <a:r>
              <a:rPr lang="pt-BR" b="1" dirty="0" smtClean="0">
                <a:latin typeface="+mn-lt"/>
              </a:rPr>
              <a:t>(51%) dos </a:t>
            </a:r>
            <a:r>
              <a:rPr lang="pt-BR" b="1" dirty="0">
                <a:latin typeface="+mn-lt"/>
              </a:rPr>
              <a:t>jovens já perdeu uma pessoa</a:t>
            </a:r>
          </a:p>
          <a:p>
            <a:pPr algn="ctr"/>
            <a:r>
              <a:rPr lang="pt-BR" b="1" dirty="0">
                <a:latin typeface="+mn-lt"/>
              </a:rPr>
              <a:t>próxima (parente ou amigo) de forma violenta</a:t>
            </a:r>
            <a:r>
              <a:rPr lang="pt-BR" b="1" dirty="0" smtClean="0">
                <a:latin typeface="+mn-lt"/>
              </a:rPr>
              <a:t>.</a:t>
            </a:r>
            <a:endParaRPr lang="pt-BR" dirty="0">
              <a:latin typeface="+mn-lt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1397855" y="2636912"/>
            <a:ext cx="634829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77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764704"/>
            <a:ext cx="9144000" cy="10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-105" charset="0"/>
              </a:rPr>
              <a:t>Os dados sustentam esta preocupação</a:t>
            </a: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-105" charset="0"/>
              </a:rPr>
              <a:t>: </a:t>
            </a:r>
            <a:b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-105" charset="0"/>
              </a:rPr>
            </a:b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-105" charset="0"/>
              </a:rPr>
              <a:t>a</a:t>
            </a: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-105" charset="0"/>
              </a:rPr>
              <a:t> violência é um problema que tem idade,</a:t>
            </a:r>
            <a:b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-105" charset="0"/>
              </a:rPr>
            </a:b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-105" charset="0"/>
              </a:rPr>
              <a:t>cor/raça e território no Brasil</a:t>
            </a:r>
          </a:p>
        </p:txBody>
      </p:sp>
      <p:sp>
        <p:nvSpPr>
          <p:cNvPr id="21508" name="Retângulo 12"/>
          <p:cNvSpPr>
            <a:spLocks noChangeArrowheads="1"/>
          </p:cNvSpPr>
          <p:nvPr/>
        </p:nvSpPr>
        <p:spPr bwMode="auto">
          <a:xfrm>
            <a:off x="323528" y="5877272"/>
            <a:ext cx="85689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1000" i="1" dirty="0">
                <a:latin typeface="+mn-lt"/>
              </a:rPr>
              <a:t>Fonte: MS/SVS/DASIS - Sistema de Informações sobre Mortalidade – SIM. </a:t>
            </a:r>
            <a:r>
              <a:rPr lang="pt-BR" sz="1000" i="1" dirty="0" smtClean="0">
                <a:latin typeface="+mn-lt"/>
              </a:rPr>
              <a:t>Dados </a:t>
            </a:r>
            <a:r>
              <a:rPr lang="pt-BR" sz="1000" i="1" dirty="0">
                <a:latin typeface="+mn-lt"/>
              </a:rPr>
              <a:t>de </a:t>
            </a:r>
            <a:r>
              <a:rPr lang="pt-BR" sz="1000" i="1" dirty="0" smtClean="0">
                <a:latin typeface="+mn-lt"/>
              </a:rPr>
              <a:t>2012</a:t>
            </a:r>
            <a:endParaRPr lang="pt-BR" sz="1000" i="1" dirty="0">
              <a:latin typeface="+mn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1763" algn="r"/>
                <a:tab pos="2700338" algn="ctr"/>
                <a:tab pos="5400675" algn="r"/>
              </a:tabLst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55976" y="2276872"/>
            <a:ext cx="406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sz="1600" dirty="0" smtClean="0">
                <a:latin typeface="+mn-lt"/>
              </a:rPr>
              <a:t>Em 2012, </a:t>
            </a:r>
            <a:r>
              <a:rPr lang="pt-BR" sz="1600" b="1" dirty="0" smtClean="0">
                <a:latin typeface="+mn-lt"/>
              </a:rPr>
              <a:t>30.072 </a:t>
            </a:r>
            <a:r>
              <a:rPr lang="pt-BR" sz="1600" b="1" dirty="0">
                <a:latin typeface="+mn-lt"/>
              </a:rPr>
              <a:t>jovens</a:t>
            </a:r>
            <a:r>
              <a:rPr lang="pt-BR" sz="1600" dirty="0">
                <a:latin typeface="+mn-lt"/>
              </a:rPr>
              <a:t> entre 15 e 29 foram vítimas de homicídio, ou seja, </a:t>
            </a:r>
            <a:r>
              <a:rPr lang="pt-BR" sz="1600" b="1" dirty="0" smtClean="0">
                <a:latin typeface="+mn-lt"/>
              </a:rPr>
              <a:t>53,4% </a:t>
            </a:r>
            <a:r>
              <a:rPr lang="pt-BR" sz="1600" b="1" dirty="0">
                <a:latin typeface="+mn-lt"/>
              </a:rPr>
              <a:t>do </a:t>
            </a:r>
            <a:r>
              <a:rPr lang="pt-BR" sz="1600" b="1" dirty="0" smtClean="0">
                <a:latin typeface="+mn-lt"/>
              </a:rPr>
              <a:t>total</a:t>
            </a:r>
            <a:r>
              <a:rPr lang="pt-BR" sz="1600" dirty="0" smtClean="0">
                <a:latin typeface="+mn-lt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231508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sz="1600" dirty="0">
                <a:latin typeface="+mn-lt"/>
                <a:cs typeface="Times New Roman" pitchFamily="-105" charset="0"/>
              </a:rPr>
              <a:t>Em </a:t>
            </a:r>
            <a:r>
              <a:rPr lang="pt-BR" sz="1600" dirty="0" smtClean="0">
                <a:latin typeface="+mn-lt"/>
                <a:cs typeface="Times New Roman" pitchFamily="-105" charset="0"/>
              </a:rPr>
              <a:t>2012, </a:t>
            </a:r>
            <a:r>
              <a:rPr lang="pt-BR" sz="1600" dirty="0">
                <a:latin typeface="+mn-lt"/>
                <a:cs typeface="Times New Roman" pitchFamily="-105" charset="0"/>
              </a:rPr>
              <a:t>morreram no Brasil </a:t>
            </a:r>
            <a:r>
              <a:rPr lang="pt-BR" sz="1600" b="1" dirty="0" smtClean="0">
                <a:latin typeface="+mn-lt"/>
                <a:cs typeface="Times New Roman" pitchFamily="-105" charset="0"/>
              </a:rPr>
              <a:t>56.337 </a:t>
            </a:r>
            <a:r>
              <a:rPr lang="pt-BR" sz="1600" b="1" dirty="0">
                <a:latin typeface="+mn-lt"/>
                <a:cs typeface="Times New Roman" pitchFamily="-105" charset="0"/>
              </a:rPr>
              <a:t>pessoas vítimas de </a:t>
            </a:r>
            <a:r>
              <a:rPr lang="pt-BR" sz="1600" b="1" dirty="0" smtClean="0">
                <a:latin typeface="+mn-lt"/>
                <a:cs typeface="Times New Roman" pitchFamily="-105" charset="0"/>
              </a:rPr>
              <a:t>homicídio</a:t>
            </a:r>
            <a:endParaRPr lang="pt-BR" sz="1600" b="1" dirty="0">
              <a:latin typeface="+mn-lt"/>
              <a:cs typeface="Times New Roman" pitchFamily="-105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280147" y="3447724"/>
            <a:ext cx="1759171" cy="1759171"/>
          </a:xfrm>
          <a:prstGeom prst="ellipse">
            <a:avLst/>
          </a:prstGeom>
          <a:solidFill>
            <a:schemeClr val="accent6"/>
          </a:solidFill>
          <a:ln w="127000">
            <a:solidFill>
              <a:srgbClr val="319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cs typeface="Times New Roman" pitchFamily="-105" charset="0"/>
              </a:rPr>
              <a:t>67,9%</a:t>
            </a:r>
          </a:p>
          <a:p>
            <a:pPr algn="ctr"/>
            <a:r>
              <a:rPr lang="pt-BR" sz="1400" b="1" dirty="0">
                <a:cs typeface="Times New Roman" pitchFamily="-105" charset="0"/>
              </a:rPr>
              <a:t>das vítimas eram </a:t>
            </a:r>
            <a:r>
              <a:rPr lang="pt-BR" sz="1400" b="1" dirty="0" smtClean="0">
                <a:cs typeface="Times New Roman" pitchFamily="-105" charset="0"/>
              </a:rPr>
              <a:t>negras</a:t>
            </a:r>
            <a:endParaRPr lang="pt-BR" sz="3200" b="1" dirty="0" smtClean="0">
              <a:cs typeface="Times New Roman" pitchFamily="-105" charset="0"/>
            </a:endParaRPr>
          </a:p>
        </p:txBody>
      </p:sp>
      <p:sp>
        <p:nvSpPr>
          <p:cNvPr id="10" name="Chave direita 9"/>
          <p:cNvSpPr/>
          <p:nvPr/>
        </p:nvSpPr>
        <p:spPr>
          <a:xfrm rot="5400000">
            <a:off x="2033717" y="1626838"/>
            <a:ext cx="252030" cy="3086112"/>
          </a:xfrm>
          <a:prstGeom prst="rightBrace">
            <a:avLst>
              <a:gd name="adj1" fmla="val 53096"/>
              <a:gd name="adj2" fmla="val 50000"/>
            </a:avLst>
          </a:prstGeom>
          <a:ln>
            <a:solidFill>
              <a:srgbClr val="319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92280" y="3789040"/>
            <a:ext cx="1800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3200" b="1" dirty="0" smtClean="0">
                <a:solidFill>
                  <a:schemeClr val="accent6"/>
                </a:solidFill>
                <a:latin typeface="+mn-lt"/>
              </a:rPr>
              <a:t>93,4%</a:t>
            </a:r>
          </a:p>
          <a:p>
            <a:pPr>
              <a:spcBef>
                <a:spcPts val="0"/>
              </a:spcBef>
              <a:defRPr/>
            </a:pPr>
            <a:r>
              <a:rPr lang="pt-BR" sz="1400" b="1" dirty="0" smtClean="0">
                <a:solidFill>
                  <a:srgbClr val="319D9A"/>
                </a:solidFill>
                <a:latin typeface="+mn-lt"/>
              </a:rPr>
              <a:t>das </a:t>
            </a:r>
            <a:r>
              <a:rPr lang="pt-BR" sz="1400" b="1" dirty="0">
                <a:solidFill>
                  <a:srgbClr val="319D9A"/>
                </a:solidFill>
                <a:latin typeface="+mn-lt"/>
              </a:rPr>
              <a:t>vítimas de homicídio eram do sexo masculino</a:t>
            </a:r>
            <a:r>
              <a:rPr lang="pt-BR" sz="1400" b="1" dirty="0" smtClean="0">
                <a:solidFill>
                  <a:srgbClr val="319D9A"/>
                </a:solidFill>
                <a:latin typeface="+mn-lt"/>
              </a:rPr>
              <a:t>.</a:t>
            </a:r>
            <a:endParaRPr lang="pt-BR" sz="1400" dirty="0">
              <a:solidFill>
                <a:srgbClr val="319D9A"/>
              </a:solidFill>
              <a:latin typeface="+mn-lt"/>
            </a:endParaRPr>
          </a:p>
        </p:txBody>
      </p:sp>
      <p:sp>
        <p:nvSpPr>
          <p:cNvPr id="16" name="Chave direita 15"/>
          <p:cNvSpPr/>
          <p:nvPr/>
        </p:nvSpPr>
        <p:spPr>
          <a:xfrm rot="5400000">
            <a:off x="6282898" y="1154381"/>
            <a:ext cx="252031" cy="4031027"/>
          </a:xfrm>
          <a:prstGeom prst="rightBrace">
            <a:avLst>
              <a:gd name="adj1" fmla="val 53096"/>
              <a:gd name="adj2" fmla="val 50000"/>
            </a:avLst>
          </a:prstGeom>
          <a:ln>
            <a:solidFill>
              <a:srgbClr val="319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691951"/>
            <a:ext cx="583755" cy="1404395"/>
          </a:xfrm>
          <a:prstGeom prst="rect">
            <a:avLst/>
          </a:prstGeom>
        </p:spPr>
      </p:pic>
      <p:sp>
        <p:nvSpPr>
          <p:cNvPr id="18" name="Elipse 17"/>
          <p:cNvSpPr/>
          <p:nvPr/>
        </p:nvSpPr>
        <p:spPr>
          <a:xfrm>
            <a:off x="4427984" y="3447724"/>
            <a:ext cx="1759171" cy="1759171"/>
          </a:xfrm>
          <a:prstGeom prst="ellipse">
            <a:avLst/>
          </a:prstGeom>
          <a:solidFill>
            <a:srgbClr val="319D9A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71,5%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dos jovens assassinados eram negros.</a:t>
            </a:r>
          </a:p>
        </p:txBody>
      </p:sp>
    </p:spTree>
    <p:extLst>
      <p:ext uri="{BB962C8B-B14F-4D97-AF65-F5344CB8AC3E}">
        <p14:creationId xmlns:p14="http://schemas.microsoft.com/office/powerpoint/2010/main" xmlns="" val="13206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891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38916" name="Picture 4" descr="http://oficinadeimagens.org.br/wp-content/uploads/2014/04/Mapa_Violencia_nos_estado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7408" y="867966"/>
            <a:ext cx="4718447" cy="513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22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bocadaforte.com.br/wp-content/uploads/2015/01/Captura-de-Tela-2015-01-05-a%CC%80s-04.55.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305126" cy="569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4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rcRect t="9929"/>
          <a:stretch>
            <a:fillRect/>
          </a:stretch>
        </p:blipFill>
        <p:spPr>
          <a:xfrm>
            <a:off x="-180528" y="-7624"/>
            <a:ext cx="9347473" cy="68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rma livre 1"/>
          <p:cNvSpPr/>
          <p:nvPr/>
        </p:nvSpPr>
        <p:spPr>
          <a:xfrm>
            <a:off x="499950" y="1825455"/>
            <a:ext cx="8257500" cy="46641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8" tIns="42452" rIns="81638" bIns="42452" anchor="t" anchorCtr="0" compatLnSpc="0">
            <a:no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/>
              <a:buChar char="•"/>
              <a:defRPr sz="2650"/>
            </a:pPr>
            <a:r>
              <a:rPr lang="pt-BR" sz="1633" b="1" dirty="0">
                <a:solidFill>
                  <a:srgbClr val="000000"/>
                </a:solidFill>
                <a:latin typeface="+mj-lt"/>
                <a:ea typeface="Arial" pitchFamily="34"/>
                <a:cs typeface="Arial" pitchFamily="34"/>
              </a:rPr>
              <a:t>Lutas históricas do Movimento Negro pela superação do racismo e das desigualdades.</a:t>
            </a:r>
          </a:p>
          <a:p>
            <a:pPr marL="300758" indent="-295207" algn="just">
              <a:lnSpc>
                <a:spcPct val="150000"/>
              </a:lnSpc>
              <a:defRPr sz="2650"/>
            </a:pPr>
            <a:endParaRPr lang="pt-BR" sz="1633" b="1" dirty="0">
              <a:solidFill>
                <a:srgbClr val="000000"/>
              </a:solidFill>
              <a:latin typeface="+mj-lt"/>
              <a:ea typeface="Arial" pitchFamily="34"/>
              <a:cs typeface="Arial" pitchFamily="34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/>
              <a:buChar char="•"/>
              <a:defRPr sz="2650"/>
            </a:pPr>
            <a:r>
              <a:rPr lang="pt-BR" sz="1633" b="1" dirty="0">
                <a:solidFill>
                  <a:srgbClr val="000000"/>
                </a:solidFill>
                <a:latin typeface="+mj-lt"/>
                <a:ea typeface="Arial" pitchFamily="34"/>
                <a:cs typeface="Arial" pitchFamily="34"/>
              </a:rPr>
              <a:t>Conferência de Durban (2001).</a:t>
            </a:r>
          </a:p>
          <a:p>
            <a:pPr marL="300758" indent="-295207" algn="just">
              <a:lnSpc>
                <a:spcPct val="150000"/>
              </a:lnSpc>
              <a:defRPr sz="2650"/>
            </a:pPr>
            <a:endParaRPr lang="pt-BR" sz="1633" b="1" dirty="0">
              <a:solidFill>
                <a:srgbClr val="000000"/>
              </a:solidFill>
              <a:latin typeface="+mj-lt"/>
              <a:ea typeface="Arial" pitchFamily="34"/>
              <a:cs typeface="Arial" pitchFamily="34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/>
              <a:buChar char="•"/>
              <a:defRPr sz="2650"/>
            </a:pPr>
            <a:r>
              <a:rPr lang="pt-BR" sz="1633" b="1" dirty="0">
                <a:solidFill>
                  <a:srgbClr val="000000"/>
                </a:solidFill>
                <a:latin typeface="+mj-lt"/>
                <a:ea typeface="Arial" pitchFamily="34"/>
                <a:cs typeface="Arial" pitchFamily="34"/>
              </a:rPr>
              <a:t>Brasil: signatário da Declaração e do Plano de Ação de Durban.</a:t>
            </a:r>
          </a:p>
          <a:p>
            <a:pPr marL="300758" indent="-295207" algn="just">
              <a:lnSpc>
                <a:spcPct val="150000"/>
              </a:lnSpc>
              <a:defRPr sz="2650"/>
            </a:pPr>
            <a:endParaRPr lang="pt-BR" sz="1633" b="1" dirty="0">
              <a:solidFill>
                <a:srgbClr val="000000"/>
              </a:solidFill>
              <a:latin typeface="+mj-lt"/>
              <a:ea typeface="Arial" pitchFamily="34"/>
              <a:cs typeface="Arial" pitchFamily="34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/>
              <a:buChar char="•"/>
              <a:defRPr sz="2650"/>
            </a:pPr>
            <a:r>
              <a:rPr lang="pt-BR" sz="1633" b="1" dirty="0">
                <a:solidFill>
                  <a:srgbClr val="000000"/>
                </a:solidFill>
                <a:latin typeface="+mj-lt"/>
                <a:ea typeface="Arial" pitchFamily="34"/>
                <a:cs typeface="Arial" pitchFamily="34"/>
              </a:rPr>
              <a:t>A Secretaria de Políticas de Promoção da Igualdade Racial- SEPPIR foi criada em 21 de março de 2003 - Dia Internacional pela Eliminação da Discriminação Racial, por meio da Lei n.º 10.678/2003.</a:t>
            </a:r>
          </a:p>
          <a:p>
            <a:pPr marL="300758" indent="-295207" algn="just">
              <a:lnSpc>
                <a:spcPct val="150000"/>
              </a:lnSpc>
              <a:defRPr sz="2650"/>
            </a:pPr>
            <a:endParaRPr lang="pt-BR" sz="1633" b="1" dirty="0">
              <a:solidFill>
                <a:srgbClr val="000000"/>
              </a:solidFill>
              <a:latin typeface="+mj-lt"/>
              <a:ea typeface="Arial" pitchFamily="34"/>
              <a:cs typeface="Arial" pitchFamily="34"/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499624" y="714201"/>
            <a:ext cx="8229090" cy="6988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8" tIns="42452" rIns="81638" bIns="42452" anchor="ctr" anchorCtr="0" compatLnSpc="0">
            <a:noAutofit/>
          </a:bodyPr>
          <a:lstStyle/>
          <a:p>
            <a:pPr algn="ctr">
              <a:defRPr sz="2650"/>
            </a:pPr>
            <a:r>
              <a:rPr lang="pt-BR" sz="2358" b="1">
                <a:solidFill>
                  <a:srgbClr val="000000"/>
                </a:solidFill>
                <a:latin typeface="+mj-lt"/>
                <a:ea typeface="Arial" pitchFamily="34"/>
                <a:cs typeface="Arial" pitchFamily="34"/>
              </a:rPr>
              <a:t/>
            </a:r>
            <a:br>
              <a:rPr lang="pt-BR" sz="2358" b="1">
                <a:solidFill>
                  <a:srgbClr val="000000"/>
                </a:solidFill>
                <a:latin typeface="+mj-lt"/>
                <a:ea typeface="Arial" pitchFamily="34"/>
                <a:cs typeface="Arial" pitchFamily="34"/>
              </a:rPr>
            </a:br>
            <a:r>
              <a:rPr lang="pt-BR" sz="2358" b="1">
                <a:solidFill>
                  <a:srgbClr val="000000"/>
                </a:solidFill>
                <a:latin typeface="+mj-lt"/>
                <a:ea typeface="Arial" pitchFamily="34"/>
                <a:cs typeface="Arial" pitchFamily="34"/>
              </a:rPr>
              <a:t/>
            </a:r>
            <a:br>
              <a:rPr lang="pt-BR" sz="2358" b="1">
                <a:solidFill>
                  <a:srgbClr val="000000"/>
                </a:solidFill>
                <a:latin typeface="+mj-lt"/>
                <a:ea typeface="Arial" pitchFamily="34"/>
                <a:cs typeface="Arial" pitchFamily="34"/>
              </a:rPr>
            </a:br>
            <a:r>
              <a:rPr lang="pt-BR" sz="3266" b="1">
                <a:solidFill>
                  <a:srgbClr val="000000"/>
                </a:solidFill>
                <a:latin typeface="+mj-lt"/>
                <a:ea typeface="Arial" pitchFamily="34"/>
                <a:cs typeface="Arial" pitchFamily="34"/>
              </a:rPr>
              <a:t>Origem da SEPPIR</a:t>
            </a:r>
            <a:br>
              <a:rPr lang="pt-BR" sz="3266" b="1">
                <a:solidFill>
                  <a:srgbClr val="000000"/>
                </a:solidFill>
                <a:latin typeface="+mj-lt"/>
                <a:ea typeface="Arial" pitchFamily="34"/>
                <a:cs typeface="Arial" pitchFamily="34"/>
              </a:rPr>
            </a:br>
            <a:endParaRPr lang="pt-BR" sz="3266" b="1">
              <a:solidFill>
                <a:srgbClr val="000000"/>
              </a:solidFill>
              <a:latin typeface="+mj-lt"/>
              <a:ea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15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040"/>
            <a:ext cx="7145943" cy="337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CaixaDeTexto 4"/>
          <p:cNvSpPr txBox="1">
            <a:spLocks noChangeArrowheads="1"/>
          </p:cNvSpPr>
          <p:nvPr/>
        </p:nvSpPr>
        <p:spPr bwMode="auto">
          <a:xfrm>
            <a:off x="5076056" y="6041104"/>
            <a:ext cx="30780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>
                <a:latin typeface="Arial" panose="020B0604020202020204" pitchFamily="34" charset="0"/>
              </a:rPr>
              <a:t>Fonte: Fórum Brasileiro de Segurança Pública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46971"/>
            <a:ext cx="5273735" cy="144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97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33321"/>
            <a:ext cx="7272808" cy="524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50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04368" cy="50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03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571625"/>
            <a:ext cx="9144000" cy="292893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642938"/>
            <a:ext cx="8229600" cy="482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Prevenir à Violência contra a Juventude Negra implica em: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85750" y="1785938"/>
            <a:ext cx="8572500" cy="2363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55650" eaLnBrk="1" hangingPunct="1">
              <a:lnSpc>
                <a:spcPct val="150000"/>
              </a:lnSpc>
              <a:spcAft>
                <a:spcPct val="35000"/>
              </a:spcAft>
              <a:defRPr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Reconhecer os jovens negros como sujeitos de direitos. </a:t>
            </a:r>
          </a:p>
          <a:p>
            <a:pPr algn="ctr" defTabSz="755650" eaLnBrk="1" hangingPunct="1">
              <a:lnSpc>
                <a:spcPct val="150000"/>
              </a:lnSpc>
              <a:spcAft>
                <a:spcPct val="3500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Identificar formas </a:t>
            </a:r>
            <a:r>
              <a:rPr lang="pt-BR" b="1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invisibilizadas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e naturalizadas de violência e </a:t>
            </a:r>
            <a:br>
              <a:rPr lang="pt-BR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</a:br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operar articuladamente para sua desconstrução.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Gerar condições subjetivas e objetivas para ampliar os campos de possibilidade 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dxs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 jovens 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negrxs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 e assim, incidir afirmativamente em suas trajetórias de vida.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1500" y="4857750"/>
            <a:ext cx="7858125" cy="1287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Colaborar para que </a:t>
            </a:r>
            <a:r>
              <a:rPr lang="pt-B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xs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pt-B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sujeitxs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pt-B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negrxs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 possam </a:t>
            </a:r>
            <a:r>
              <a:rPr lang="pt-B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experienciar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 a condição juvenil com pleno bem estar físico, mental e social seja qual for seu sexo, orientação sexual e origem social.</a:t>
            </a:r>
          </a:p>
        </p:txBody>
      </p:sp>
    </p:spTree>
    <p:extLst>
      <p:ext uri="{BB962C8B-B14F-4D97-AF65-F5344CB8AC3E}">
        <p14:creationId xmlns:p14="http://schemas.microsoft.com/office/powerpoint/2010/main" xmlns="" val="33247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571625"/>
            <a:ext cx="9144000" cy="2286000"/>
          </a:xfrm>
          <a:prstGeom prst="rect">
            <a:avLst/>
          </a:prstGeom>
          <a:solidFill>
            <a:srgbClr val="28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642938"/>
            <a:ext cx="8229600" cy="482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organizar nossa ação é preciso lembrar que: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85750" y="1714500"/>
            <a:ext cx="8572500" cy="185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55650" eaLnBrk="1" hangingPunct="1">
              <a:lnSpc>
                <a:spcPct val="150000"/>
              </a:lnSpc>
              <a:spcAft>
                <a:spcPct val="35000"/>
              </a:spcAft>
              <a:defRPr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O Racismo é um determinante social de saúde. </a:t>
            </a:r>
          </a:p>
          <a:p>
            <a:pPr algn="ctr" defTabSz="755650" eaLnBrk="1" hangingPunct="1">
              <a:lnSpc>
                <a:spcPct val="150000"/>
              </a:lnSpc>
              <a:spcAft>
                <a:spcPct val="3500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Racismo e padrões </a:t>
            </a:r>
            <a:r>
              <a:rPr lang="pt-BR" b="1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heteronormativos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articulados orientam </a:t>
            </a:r>
            <a:br>
              <a:rPr lang="pt-BR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</a:br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 configuração da violência letal nos planos individual e coletivo.</a:t>
            </a:r>
            <a:br>
              <a:rPr lang="pt-BR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</a:b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O racismo é um sistema de poder e estrutura as desigualdades brasileiras.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5750" y="4429125"/>
            <a:ext cx="8572500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755650" eaLnBrk="1" hangingPunct="1">
              <a:lnSpc>
                <a:spcPct val="150000"/>
              </a:lnSpc>
              <a:spcAft>
                <a:spcPct val="35000"/>
              </a:spcAft>
              <a:defRPr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É inadmissível discutir a questão da violência, a 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saúde, 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a segurança pública 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e a DEMOCRACIA sem 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considerar a dimensão das relações raciais, as relações de gênero e o recorte geracional como fatores que alteram a vivência de desigualdades e violências.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9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72008" y="432048"/>
            <a:ext cx="9324528" cy="6453336"/>
          </a:xfrm>
          <a:prstGeom prst="rect">
            <a:avLst/>
          </a:prstGeom>
          <a:solidFill>
            <a:srgbClr val="319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-72008" y="1772816"/>
            <a:ext cx="9324528" cy="3014076"/>
          </a:xfrm>
          <a:prstGeom prst="rect">
            <a:avLst/>
          </a:prstGeom>
          <a:solidFill>
            <a:srgbClr val="28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rma livre 2"/>
          <p:cNvSpPr/>
          <p:nvPr/>
        </p:nvSpPr>
        <p:spPr>
          <a:xfrm>
            <a:off x="251520" y="2244149"/>
            <a:ext cx="6984775" cy="2153491"/>
          </a:xfrm>
          <a:custGeom>
            <a:avLst/>
            <a:gdLst>
              <a:gd name="connsiteX0" fmla="*/ 0 w 2814499"/>
              <a:gd name="connsiteY0" fmla="*/ 0 h 2081285"/>
              <a:gd name="connsiteX1" fmla="*/ 2814499 w 2814499"/>
              <a:gd name="connsiteY1" fmla="*/ 0 h 2081285"/>
              <a:gd name="connsiteX2" fmla="*/ 2814499 w 2814499"/>
              <a:gd name="connsiteY2" fmla="*/ 2081285 h 2081285"/>
              <a:gd name="connsiteX3" fmla="*/ 0 w 2814499"/>
              <a:gd name="connsiteY3" fmla="*/ 2081285 h 2081285"/>
              <a:gd name="connsiteX4" fmla="*/ 0 w 2814499"/>
              <a:gd name="connsiteY4" fmla="*/ 0 h 208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4499" h="2081285">
                <a:moveTo>
                  <a:pt x="0" y="0"/>
                </a:moveTo>
                <a:lnTo>
                  <a:pt x="2814499" y="0"/>
                </a:lnTo>
                <a:lnTo>
                  <a:pt x="2814499" y="2081285"/>
                </a:lnTo>
                <a:lnTo>
                  <a:pt x="0" y="20812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Aft>
                <a:spcPct val="35000"/>
              </a:spcAft>
            </a:pPr>
            <a:r>
              <a:rPr lang="pt-BR" altLang="ja-JP" sz="2400" b="1" dirty="0">
                <a:solidFill>
                  <a:schemeClr val="bg1"/>
                </a:solidFill>
                <a:ea typeface="MS Mincho" pitchFamily="49" charset="-128"/>
              </a:rPr>
              <a:t>OBJETIVO</a:t>
            </a:r>
            <a:endParaRPr lang="pt-BR" altLang="ja-JP" sz="2400" kern="1200" dirty="0" smtClean="0">
              <a:solidFill>
                <a:schemeClr val="bg1"/>
              </a:solidFill>
              <a:ea typeface="MS Mincho" pitchFamily="49" charset="-128"/>
            </a:endParaRPr>
          </a:p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altLang="ja-JP" kern="1200" dirty="0" smtClean="0">
                <a:solidFill>
                  <a:schemeClr val="bg1"/>
                </a:solidFill>
                <a:ea typeface="MS Mincho" pitchFamily="49" charset="-128"/>
              </a:rPr>
              <a:t>Reduzir a vulnerabilidade de jovens negros à violência e prevenir a ocorrência de homicídios.</a:t>
            </a:r>
          </a:p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dirty="0">
              <a:solidFill>
                <a:schemeClr val="bg1"/>
              </a:solidFill>
              <a:ea typeface="MS Mincho" pitchFamily="49" charset="-128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a typeface="MS Mincho" pitchFamily="49" charset="-128"/>
              </a:rPr>
              <a:t>ESTRATÉGIA</a:t>
            </a:r>
            <a:endParaRPr lang="pt-BR" sz="2400" dirty="0">
              <a:solidFill>
                <a:schemeClr val="bg1"/>
              </a:solidFill>
              <a:ea typeface="MS Mincho" pitchFamily="49" charset="-128"/>
            </a:endParaRPr>
          </a:p>
          <a:p>
            <a:pPr lvl="0" algn="just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ea typeface="MS Mincho" pitchFamily="49" charset="-128"/>
              </a:rPr>
              <a:t>Promover e </a:t>
            </a:r>
            <a:r>
              <a:rPr lang="pt-BR" dirty="0" smtClean="0">
                <a:solidFill>
                  <a:schemeClr val="bg1"/>
                </a:solidFill>
                <a:ea typeface="MS Mincho" pitchFamily="49" charset="-128"/>
              </a:rPr>
              <a:t>integrar </a:t>
            </a:r>
            <a:r>
              <a:rPr lang="pt-BR" dirty="0">
                <a:solidFill>
                  <a:schemeClr val="bg1"/>
                </a:solidFill>
                <a:ea typeface="MS Mincho" pitchFamily="49" charset="-128"/>
              </a:rPr>
              <a:t>ações do Governo Federal </a:t>
            </a:r>
            <a:r>
              <a:rPr lang="pt-BR" dirty="0">
                <a:solidFill>
                  <a:schemeClr val="bg1"/>
                </a:solidFill>
              </a:rPr>
              <a:t>com foco na transformação de territórios vulneráveis, na criação de oportunidades de inclusão social e autonomia para os jovens</a:t>
            </a:r>
            <a:r>
              <a:rPr lang="pt-BR" dirty="0">
                <a:solidFill>
                  <a:schemeClr val="bg1"/>
                </a:solidFill>
                <a:ea typeface="MS Mincho" pitchFamily="49" charset="-128"/>
              </a:rPr>
              <a:t> nos territórios selecionados e </a:t>
            </a:r>
            <a:r>
              <a:rPr lang="pt-BR" dirty="0">
                <a:solidFill>
                  <a:schemeClr val="bg1"/>
                </a:solidFill>
              </a:rPr>
              <a:t>no enfrentamento ao racismo nas instituições.</a:t>
            </a:r>
            <a:endParaRPr lang="pt-BR" dirty="0">
              <a:solidFill>
                <a:schemeClr val="bg1"/>
              </a:solidFill>
              <a:ea typeface="MS Mincho" pitchFamily="49" charset="-128"/>
            </a:endParaRPr>
          </a:p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 dirty="0">
              <a:solidFill>
                <a:schemeClr val="bg1"/>
              </a:solidFill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323528" y="5146932"/>
            <a:ext cx="8712968" cy="1378412"/>
          </a:xfrm>
          <a:custGeom>
            <a:avLst/>
            <a:gdLst>
              <a:gd name="connsiteX0" fmla="*/ 0 w 4777382"/>
              <a:gd name="connsiteY0" fmla="*/ 0 h 2866429"/>
              <a:gd name="connsiteX1" fmla="*/ 4777382 w 4777382"/>
              <a:gd name="connsiteY1" fmla="*/ 0 h 2866429"/>
              <a:gd name="connsiteX2" fmla="*/ 4777382 w 4777382"/>
              <a:gd name="connsiteY2" fmla="*/ 2866429 h 2866429"/>
              <a:gd name="connsiteX3" fmla="*/ 0 w 4777382"/>
              <a:gd name="connsiteY3" fmla="*/ 2866429 h 2866429"/>
              <a:gd name="connsiteX4" fmla="*/ 0 w 4777382"/>
              <a:gd name="connsiteY4" fmla="*/ 0 h 286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382" h="2866429">
                <a:moveTo>
                  <a:pt x="0" y="0"/>
                </a:moveTo>
                <a:lnTo>
                  <a:pt x="4777382" y="0"/>
                </a:lnTo>
                <a:lnTo>
                  <a:pt x="4777382" y="2866429"/>
                </a:lnTo>
                <a:lnTo>
                  <a:pt x="0" y="286642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chemeClr val="bg1"/>
                </a:solidFill>
                <a:cs typeface="Times New Roman" pitchFamily="18" charset="0"/>
              </a:rPr>
              <a:t>CRITÉRIOS SELEÇÃO TERRITORIAL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>
                <a:solidFill>
                  <a:schemeClr val="tx1"/>
                </a:solidFill>
                <a:cs typeface="Times New Roman" pitchFamily="18" charset="0"/>
              </a:rPr>
              <a:t>142 munic</a:t>
            </a:r>
            <a:r>
              <a:rPr lang="pt-BR" sz="2000" dirty="0" smtClean="0">
                <a:solidFill>
                  <a:schemeClr val="tx1"/>
                </a:solidFill>
                <a:cs typeface="Times New Roman" pitchFamily="18" charset="0"/>
              </a:rPr>
              <a:t>ípios que representam 70% dos homicídios contra jovens negros no país</a:t>
            </a:r>
            <a:endParaRPr lang="pt-BR" sz="2000" kern="1200" dirty="0">
              <a:solidFill>
                <a:schemeClr val="tx1"/>
              </a:solidFill>
            </a:endParaRPr>
          </a:p>
        </p:txBody>
      </p:sp>
      <p:sp>
        <p:nvSpPr>
          <p:cNvPr id="31747" name="Título 2"/>
          <p:cNvSpPr>
            <a:spLocks noGrp="1"/>
          </p:cNvSpPr>
          <p:nvPr>
            <p:ph type="title" idx="4294967295"/>
          </p:nvPr>
        </p:nvSpPr>
        <p:spPr bwMode="auto">
          <a:xfrm>
            <a:off x="457200" y="861792"/>
            <a:ext cx="8229600" cy="105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schemeClr val="bg1"/>
                </a:solidFill>
                <a:cs typeface="Tahoma" pitchFamily="-105" charset="0"/>
              </a:rPr>
              <a:t>O que o Governo Federal tem feito para enfrentar o problema?</a:t>
            </a:r>
            <a:r>
              <a:rPr lang="pt-BR" sz="2800" b="1" dirty="0" smtClean="0">
                <a:solidFill>
                  <a:schemeClr val="bg1"/>
                </a:solidFill>
                <a:cs typeface="Tahoma" pitchFamily="-105" charset="0"/>
              </a:rPr>
              <a:t/>
            </a:r>
            <a:br>
              <a:rPr lang="pt-BR" sz="2800" b="1" dirty="0" smtClean="0">
                <a:solidFill>
                  <a:schemeClr val="bg1"/>
                </a:solidFill>
                <a:cs typeface="Tahoma" pitchFamily="-105" charset="0"/>
              </a:rPr>
            </a:br>
            <a:r>
              <a:rPr lang="pt-BR" sz="2800" b="1" dirty="0" smtClean="0">
                <a:solidFill>
                  <a:schemeClr val="bg1"/>
                </a:solidFill>
                <a:ea typeface="ＭＳ Ｐゴシック" pitchFamily="-105" charset="-128"/>
                <a:cs typeface="Tahoma" pitchFamily="-105" charset="0"/>
              </a:rPr>
              <a:t> </a:t>
            </a:r>
            <a:r>
              <a:rPr lang="pt-BR" sz="2800" b="1" dirty="0" smtClean="0">
                <a:solidFill>
                  <a:srgbClr val="FF9900"/>
                </a:solidFill>
                <a:ea typeface="ＭＳ Ｐゴシック" pitchFamily="-105" charset="-128"/>
                <a:cs typeface="Tahoma" pitchFamily="-105" charset="0"/>
              </a:rPr>
              <a:t>Plano Juventude Viva</a:t>
            </a:r>
          </a:p>
        </p:txBody>
      </p:sp>
      <p:sp>
        <p:nvSpPr>
          <p:cNvPr id="10" name="Chave direita 9"/>
          <p:cNvSpPr/>
          <p:nvPr/>
        </p:nvSpPr>
        <p:spPr>
          <a:xfrm rot="5400000">
            <a:off x="4325102" y="1515658"/>
            <a:ext cx="421788" cy="6840760"/>
          </a:xfrm>
          <a:prstGeom prst="rightBrace">
            <a:avLst>
              <a:gd name="adj1" fmla="val 53096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4" y="1747340"/>
            <a:ext cx="1979713" cy="14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23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15338" y="6453188"/>
            <a:ext cx="477837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818750-FDFE-47CD-A07C-921375322B72}" type="slidenum">
              <a:rPr lang="pt-BR" altLang="pt-BR">
                <a:solidFill>
                  <a:srgbClr val="595959"/>
                </a:solidFill>
                <a:latin typeface="Calibri" panose="020F0502020204030204" pitchFamily="34" charset="0"/>
              </a:rPr>
              <a:pPr/>
              <a:t>26</a:t>
            </a:fld>
            <a:endParaRPr lang="pt-BR" altLang="pt-BR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tângulo 2"/>
          <p:cNvSpPr>
            <a:spLocks noChangeArrowheads="1"/>
          </p:cNvSpPr>
          <p:nvPr/>
        </p:nvSpPr>
        <p:spPr bwMode="auto">
          <a:xfrm>
            <a:off x="588963" y="688975"/>
            <a:ext cx="80645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dirty="0"/>
              <a:t>O Plano Juventude Viva, enquanto estratégia política e de gestão propõem um </a:t>
            </a:r>
            <a:r>
              <a:rPr lang="pt-BR" altLang="pt-BR" b="1" dirty="0"/>
              <a:t>processo continuo de sensibilização e diálogo</a:t>
            </a:r>
            <a:r>
              <a:rPr lang="pt-BR" altLang="pt-BR" dirty="0"/>
              <a:t> entre governo federal, governos estaduais, municipais, sociedade civil e os ministérios. Provocando conexão e sinergia entre diferentes programas com </a:t>
            </a:r>
            <a:r>
              <a:rPr lang="pt-BR" altLang="pt-BR" b="1" dirty="0"/>
              <a:t>foco nos territórios em situação de maior vulnerabilidade</a:t>
            </a:r>
            <a:r>
              <a:rPr lang="pt-BR" altLang="pt-BR" dirty="0"/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pt-BR" altLang="pt-BR" dirty="0"/>
          </a:p>
          <a:p>
            <a:pPr algn="just" eaLnBrk="1" hangingPunct="1">
              <a:lnSpc>
                <a:spcPct val="150000"/>
              </a:lnSpc>
            </a:pPr>
            <a:r>
              <a:rPr lang="pt-BR" altLang="pt-BR" dirty="0"/>
              <a:t>Aderir ao Plano Juventude Viva significa se implicar na </a:t>
            </a:r>
            <a:r>
              <a:rPr lang="pt-BR" altLang="pt-BR" b="1" dirty="0"/>
              <a:t>construção coletiva de ações de enfrentamento à violência contra a juventude negra</a:t>
            </a:r>
            <a:r>
              <a:rPr lang="pt-BR" altLang="pt-BR" dirty="0"/>
              <a:t>. Significa assumir um compromisso ético e político de </a:t>
            </a:r>
            <a:r>
              <a:rPr lang="pt-BR" altLang="pt-BR" b="1" dirty="0">
                <a:solidFill>
                  <a:srgbClr val="28807E"/>
                </a:solidFill>
              </a:rPr>
              <a:t>lutar pela vida das e dos jovens negros </a:t>
            </a:r>
            <a:r>
              <a:rPr lang="pt-BR" altLang="pt-BR" dirty="0"/>
              <a:t>contribuindo cotidianamente para a garantia e ampliação de seus direitos. </a:t>
            </a:r>
            <a:endParaRPr lang="pt-BR" altLang="pt-BR" dirty="0" smtClean="0"/>
          </a:p>
          <a:p>
            <a:pPr algn="just" eaLnBrk="1" hangingPunct="1">
              <a:lnSpc>
                <a:spcPct val="150000"/>
              </a:lnSpc>
            </a:pPr>
            <a:endParaRPr lang="pt-BR" altLang="pt-BR" dirty="0" smtClean="0"/>
          </a:p>
          <a:p>
            <a:pPr algn="just" eaLnBrk="1" hangingPunct="1">
              <a:lnSpc>
                <a:spcPct val="150000"/>
              </a:lnSpc>
            </a:pPr>
            <a:r>
              <a:rPr lang="pt-BR" altLang="pt-BR" b="1" dirty="0" smtClean="0"/>
              <a:t>Significa </a:t>
            </a:r>
            <a:r>
              <a:rPr lang="pt-BR" altLang="pt-BR" b="1" dirty="0"/>
              <a:t>o reconhecimento destes jovens </a:t>
            </a:r>
            <a:r>
              <a:rPr lang="pt-BR" altLang="pt-BR" b="1" dirty="0" smtClean="0"/>
              <a:t>enquanto </a:t>
            </a:r>
            <a:r>
              <a:rPr lang="pt-BR" altLang="pt-BR" b="1" dirty="0"/>
              <a:t>sujeitos de direitos.</a:t>
            </a:r>
          </a:p>
          <a:p>
            <a:pPr algn="just" eaLnBrk="1" hangingPunct="1">
              <a:lnSpc>
                <a:spcPct val="150000"/>
              </a:lnSpc>
            </a:pPr>
            <a:endParaRPr lang="pt-BR" altLang="pt-BR" dirty="0"/>
          </a:p>
          <a:p>
            <a:pPr algn="just" eaLnBrk="1" hangingPunct="1">
              <a:lnSpc>
                <a:spcPct val="150000"/>
              </a:lnSpc>
            </a:pPr>
            <a:endParaRPr lang="pt-BR" altLang="pt-BR" dirty="0"/>
          </a:p>
          <a:p>
            <a:pPr algn="just" eaLnBrk="1" hangingPunct="1">
              <a:lnSpc>
                <a:spcPct val="150000"/>
              </a:lnSpc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xmlns="" val="2891645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ea typeface="ＭＳ Ｐゴシック" panose="020B0600070205080204" pitchFamily="34" charset="-128"/>
              </a:rPr>
              <a:t>Perspectiva de Cooperação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1"/>
          </p:nvPr>
        </p:nvGraphicFramePr>
        <p:xfrm>
          <a:off x="24215" y="836712"/>
          <a:ext cx="88924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EEFCCB-624D-48BA-A0A4-BBA87B50787B}" type="slidenum">
              <a:rPr lang="pt-BR" altLang="pt-BR">
                <a:solidFill>
                  <a:srgbClr val="59595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pt-BR" altLang="pt-BR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6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35496" y="1844824"/>
            <a:ext cx="9179496" cy="24015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46856" y="692696"/>
            <a:ext cx="8229600" cy="8378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Plano Juventude Viva tem ações de 11 ministérios</a:t>
            </a:r>
            <a:b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conta com ampla participação social desde sua elaboração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-35496" y="2153788"/>
            <a:ext cx="7286667" cy="185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spcAft>
                <a:spcPct val="35000"/>
              </a:spcAft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Coordenação: Secretaria Nacional de Juventude/SG-PR e SEPPIR</a:t>
            </a:r>
          </a:p>
          <a:p>
            <a:pPr lvl="0" algn="ctr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Parceiros: Saúde, Educação, Direitos Humanos, Esporte, Cultura</a:t>
            </a:r>
          </a:p>
          <a:p>
            <a:pPr lvl="0" algn="ctr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Justiça, Trabalho e Emprego, Desenvolvimento Social, Políticas para as Mulheres</a:t>
            </a:r>
          </a:p>
          <a:p>
            <a:pPr lvl="0" algn="ctr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Comitê Gestor Federal tem representantes dos conselhos</a:t>
            </a:r>
          </a:p>
          <a:p>
            <a:pPr lvl="0" algn="ctr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 juventude, igualdade racial e segurança pública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35496" y="4496041"/>
            <a:ext cx="9179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n-lt"/>
                <a:cs typeface="Adobe Hebrew" pitchFamily="18" charset="-79"/>
              </a:rPr>
              <a:t>4 EIXOS:</a:t>
            </a:r>
          </a:p>
          <a:p>
            <a:pPr algn="ctr"/>
            <a:endParaRPr lang="pt-BR" dirty="0"/>
          </a:p>
        </p:txBody>
      </p:sp>
      <p:sp>
        <p:nvSpPr>
          <p:cNvPr id="6" name="Forma livre 5"/>
          <p:cNvSpPr/>
          <p:nvPr/>
        </p:nvSpPr>
        <p:spPr bwMode="auto">
          <a:xfrm>
            <a:off x="395536" y="5109773"/>
            <a:ext cx="2032508" cy="911515"/>
          </a:xfrm>
          <a:custGeom>
            <a:avLst/>
            <a:gdLst>
              <a:gd name="connsiteX0" fmla="*/ 0 w 1986056"/>
              <a:gd name="connsiteY0" fmla="*/ 0 h 794422"/>
              <a:gd name="connsiteX1" fmla="*/ 1986056 w 1986056"/>
              <a:gd name="connsiteY1" fmla="*/ 0 h 794422"/>
              <a:gd name="connsiteX2" fmla="*/ 1986056 w 1986056"/>
              <a:gd name="connsiteY2" fmla="*/ 794422 h 794422"/>
              <a:gd name="connsiteX3" fmla="*/ 0 w 1986056"/>
              <a:gd name="connsiteY3" fmla="*/ 794422 h 794422"/>
              <a:gd name="connsiteX4" fmla="*/ 0 w 1986056"/>
              <a:gd name="connsiteY4" fmla="*/ 0 h 79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056" h="794422">
                <a:moveTo>
                  <a:pt x="0" y="0"/>
                </a:moveTo>
                <a:lnTo>
                  <a:pt x="1986056" y="0"/>
                </a:lnTo>
                <a:lnTo>
                  <a:pt x="1986056" y="794422"/>
                </a:lnTo>
                <a:lnTo>
                  <a:pt x="0" y="794422"/>
                </a:lnTo>
                <a:lnTo>
                  <a:pt x="0" y="0"/>
                </a:lnTo>
                <a:close/>
              </a:path>
            </a:pathLst>
          </a:custGeom>
          <a:solidFill>
            <a:srgbClr val="319D9A"/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3792" tIns="65024" rIns="113792" bIns="65024" spcCol="1270" anchor="ctr"/>
          <a:lstStyle/>
          <a:p>
            <a:pPr algn="ctr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1400" b="1" dirty="0" smtClean="0"/>
              <a:t>DESCONSTRUÇÃO</a:t>
            </a:r>
          </a:p>
          <a:p>
            <a:pPr algn="ctr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1400" b="1" dirty="0" smtClean="0"/>
              <a:t>DA CULTURA DE VIOLÊNCIA</a:t>
            </a:r>
            <a:endParaRPr lang="pt-BR" sz="1400" b="1" dirty="0"/>
          </a:p>
        </p:txBody>
      </p:sp>
      <p:sp>
        <p:nvSpPr>
          <p:cNvPr id="7" name="Forma livre 6"/>
          <p:cNvSpPr/>
          <p:nvPr/>
        </p:nvSpPr>
        <p:spPr bwMode="auto">
          <a:xfrm>
            <a:off x="2502342" y="5109773"/>
            <a:ext cx="2032508" cy="911515"/>
          </a:xfrm>
          <a:custGeom>
            <a:avLst/>
            <a:gdLst>
              <a:gd name="connsiteX0" fmla="*/ 0 w 1986056"/>
              <a:gd name="connsiteY0" fmla="*/ 0 h 794422"/>
              <a:gd name="connsiteX1" fmla="*/ 1986056 w 1986056"/>
              <a:gd name="connsiteY1" fmla="*/ 0 h 794422"/>
              <a:gd name="connsiteX2" fmla="*/ 1986056 w 1986056"/>
              <a:gd name="connsiteY2" fmla="*/ 794422 h 794422"/>
              <a:gd name="connsiteX3" fmla="*/ 0 w 1986056"/>
              <a:gd name="connsiteY3" fmla="*/ 794422 h 794422"/>
              <a:gd name="connsiteX4" fmla="*/ 0 w 1986056"/>
              <a:gd name="connsiteY4" fmla="*/ 0 h 79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056" h="794422">
                <a:moveTo>
                  <a:pt x="0" y="0"/>
                </a:moveTo>
                <a:lnTo>
                  <a:pt x="1986056" y="0"/>
                </a:lnTo>
                <a:lnTo>
                  <a:pt x="1986056" y="794422"/>
                </a:lnTo>
                <a:lnTo>
                  <a:pt x="0" y="794422"/>
                </a:lnTo>
                <a:lnTo>
                  <a:pt x="0" y="0"/>
                </a:lnTo>
                <a:close/>
              </a:path>
            </a:pathLst>
          </a:custGeom>
          <a:solidFill>
            <a:srgbClr val="319D9A"/>
          </a:solidFill>
          <a:ln>
            <a:noFill/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1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  <p:txBody>
          <a:bodyPr lIns="113792" tIns="65024" rIns="113792" bIns="65024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b="1" dirty="0" smtClean="0"/>
              <a:t>INCLUSÃO, OPORTUNIDADES E GARANTIA DE DIREITOS</a:t>
            </a:r>
            <a:endParaRPr lang="pt-BR" sz="1400" b="1" dirty="0"/>
          </a:p>
        </p:txBody>
      </p:sp>
      <p:sp>
        <p:nvSpPr>
          <p:cNvPr id="8" name="Forma livre 7"/>
          <p:cNvSpPr/>
          <p:nvPr/>
        </p:nvSpPr>
        <p:spPr bwMode="auto">
          <a:xfrm>
            <a:off x="4609148" y="5109773"/>
            <a:ext cx="2032509" cy="911515"/>
          </a:xfrm>
          <a:custGeom>
            <a:avLst/>
            <a:gdLst>
              <a:gd name="connsiteX0" fmla="*/ 0 w 1986056"/>
              <a:gd name="connsiteY0" fmla="*/ 0 h 794422"/>
              <a:gd name="connsiteX1" fmla="*/ 1986056 w 1986056"/>
              <a:gd name="connsiteY1" fmla="*/ 0 h 794422"/>
              <a:gd name="connsiteX2" fmla="*/ 1986056 w 1986056"/>
              <a:gd name="connsiteY2" fmla="*/ 794422 h 794422"/>
              <a:gd name="connsiteX3" fmla="*/ 0 w 1986056"/>
              <a:gd name="connsiteY3" fmla="*/ 794422 h 794422"/>
              <a:gd name="connsiteX4" fmla="*/ 0 w 1986056"/>
              <a:gd name="connsiteY4" fmla="*/ 0 h 79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056" h="794422">
                <a:moveTo>
                  <a:pt x="0" y="0"/>
                </a:moveTo>
                <a:lnTo>
                  <a:pt x="1986056" y="0"/>
                </a:lnTo>
                <a:lnTo>
                  <a:pt x="1986056" y="794422"/>
                </a:lnTo>
                <a:lnTo>
                  <a:pt x="0" y="794422"/>
                </a:lnTo>
                <a:lnTo>
                  <a:pt x="0" y="0"/>
                </a:lnTo>
                <a:close/>
              </a:path>
            </a:pathLst>
          </a:custGeom>
          <a:solidFill>
            <a:srgbClr val="319D9A"/>
          </a:solidFill>
          <a:ln>
            <a:noFill/>
          </a:ln>
        </p:spPr>
        <p:style>
          <a:lnRef idx="2">
            <a:schemeClr val="accent2">
              <a:hueOff val="3121013"/>
              <a:satOff val="-3893"/>
              <a:lumOff val="915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1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lIns="113792" tIns="65024" rIns="113792" bIns="65024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b="1" dirty="0" smtClean="0"/>
              <a:t>TRANSFORMAÇÃO DE TERRITÓRIOS</a:t>
            </a:r>
            <a:endParaRPr lang="pt-BR" sz="1400" b="1" dirty="0"/>
          </a:p>
        </p:txBody>
      </p:sp>
      <p:sp>
        <p:nvSpPr>
          <p:cNvPr id="9" name="Forma livre 8"/>
          <p:cNvSpPr/>
          <p:nvPr/>
        </p:nvSpPr>
        <p:spPr bwMode="auto">
          <a:xfrm>
            <a:off x="6715955" y="5109773"/>
            <a:ext cx="2032509" cy="911515"/>
          </a:xfrm>
          <a:custGeom>
            <a:avLst/>
            <a:gdLst>
              <a:gd name="connsiteX0" fmla="*/ 0 w 1986056"/>
              <a:gd name="connsiteY0" fmla="*/ 0 h 794422"/>
              <a:gd name="connsiteX1" fmla="*/ 1986056 w 1986056"/>
              <a:gd name="connsiteY1" fmla="*/ 0 h 794422"/>
              <a:gd name="connsiteX2" fmla="*/ 1986056 w 1986056"/>
              <a:gd name="connsiteY2" fmla="*/ 794422 h 794422"/>
              <a:gd name="connsiteX3" fmla="*/ 0 w 1986056"/>
              <a:gd name="connsiteY3" fmla="*/ 794422 h 794422"/>
              <a:gd name="connsiteX4" fmla="*/ 0 w 1986056"/>
              <a:gd name="connsiteY4" fmla="*/ 0 h 79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056" h="794422">
                <a:moveTo>
                  <a:pt x="0" y="0"/>
                </a:moveTo>
                <a:lnTo>
                  <a:pt x="1986056" y="0"/>
                </a:lnTo>
                <a:lnTo>
                  <a:pt x="1986056" y="794422"/>
                </a:lnTo>
                <a:lnTo>
                  <a:pt x="0" y="794422"/>
                </a:lnTo>
                <a:lnTo>
                  <a:pt x="0" y="0"/>
                </a:lnTo>
                <a:close/>
              </a:path>
            </a:pathLst>
          </a:custGeom>
          <a:solidFill>
            <a:srgbClr val="319D9A"/>
          </a:solidFill>
          <a:ln>
            <a:noFill/>
          </a:ln>
        </p:spPr>
        <p:style>
          <a:lnRef idx="2">
            <a:schemeClr val="accent2">
              <a:hueOff val="4681519"/>
              <a:satOff val="-5839"/>
              <a:lumOff val="1373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1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lIns="113792" tIns="65024" rIns="113792" bIns="65024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b="1" dirty="0" smtClean="0"/>
              <a:t>APERFEIÇOAMENTO INSTITUCIONAL</a:t>
            </a:r>
            <a:endParaRPr lang="pt-BR" sz="1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9698" y="2001466"/>
            <a:ext cx="203745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0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457200" y="476250"/>
            <a:ext cx="82296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 smtClean="0">
                <a:ea typeface="ＭＳ Ｐゴシック" panose="020B0600070205080204" pitchFamily="34" charset="-128"/>
              </a:rPr>
              <a:t>Diretrizes de Ações</a:t>
            </a:r>
          </a:p>
        </p:txBody>
      </p:sp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323850" y="1196975"/>
            <a:ext cx="8496300" cy="4895850"/>
            <a:chOff x="182814" y="1020090"/>
            <a:chExt cx="8778370" cy="4915615"/>
          </a:xfrm>
        </p:grpSpPr>
        <p:sp>
          <p:nvSpPr>
            <p:cNvPr id="5" name="Forma livre 4"/>
            <p:cNvSpPr/>
            <p:nvPr/>
          </p:nvSpPr>
          <p:spPr>
            <a:xfrm>
              <a:off x="182814" y="1020090"/>
              <a:ext cx="1986287" cy="793767"/>
            </a:xfrm>
            <a:custGeom>
              <a:avLst/>
              <a:gdLst>
                <a:gd name="connsiteX0" fmla="*/ 0 w 1986056"/>
                <a:gd name="connsiteY0" fmla="*/ 0 h 794422"/>
                <a:gd name="connsiteX1" fmla="*/ 1986056 w 1986056"/>
                <a:gd name="connsiteY1" fmla="*/ 0 h 794422"/>
                <a:gd name="connsiteX2" fmla="*/ 1986056 w 1986056"/>
                <a:gd name="connsiteY2" fmla="*/ 794422 h 794422"/>
                <a:gd name="connsiteX3" fmla="*/ 0 w 1986056"/>
                <a:gd name="connsiteY3" fmla="*/ 794422 h 794422"/>
                <a:gd name="connsiteX4" fmla="*/ 0 w 1986056"/>
                <a:gd name="connsiteY4" fmla="*/ 0 h 79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794422">
                  <a:moveTo>
                    <a:pt x="0" y="0"/>
                  </a:moveTo>
                  <a:lnTo>
                    <a:pt x="1986056" y="0"/>
                  </a:lnTo>
                  <a:lnTo>
                    <a:pt x="1986056" y="794422"/>
                  </a:lnTo>
                  <a:lnTo>
                    <a:pt x="0" y="79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9D9A"/>
            </a:solidFill>
            <a:ln>
              <a:noFill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65024" rIns="113792" bIns="65024" anchor="ctr"/>
            <a:lstStyle>
              <a:lvl1pPr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pt-BR" altLang="pt-BR" sz="1400" b="1" smtClean="0">
                  <a:solidFill>
                    <a:srgbClr val="FFFFFF"/>
                  </a:solidFill>
                  <a:latin typeface="Calibri" pitchFamily="34" charset="0"/>
                </a:rPr>
                <a:t>DESCONSTRUÇÃO DO RACISMO E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pt-BR" altLang="pt-BR" sz="1400" b="1" smtClean="0">
                  <a:solidFill>
                    <a:srgbClr val="FFFFFF"/>
                  </a:solidFill>
                  <a:latin typeface="Calibri" pitchFamily="34" charset="0"/>
                </a:rPr>
                <a:t>DA CULTURA DE VIOLÊNCIA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182814" y="1813857"/>
              <a:ext cx="1986287" cy="4099534"/>
            </a:xfrm>
            <a:custGeom>
              <a:avLst/>
              <a:gdLst>
                <a:gd name="connsiteX0" fmla="*/ 0 w 1986056"/>
                <a:gd name="connsiteY0" fmla="*/ 0 h 4559214"/>
                <a:gd name="connsiteX1" fmla="*/ 1986056 w 1986056"/>
                <a:gd name="connsiteY1" fmla="*/ 0 h 4559214"/>
                <a:gd name="connsiteX2" fmla="*/ 1986056 w 1986056"/>
                <a:gd name="connsiteY2" fmla="*/ 4559214 h 4559214"/>
                <a:gd name="connsiteX3" fmla="*/ 0 w 1986056"/>
                <a:gd name="connsiteY3" fmla="*/ 4559214 h 4559214"/>
                <a:gd name="connsiteX4" fmla="*/ 0 w 1986056"/>
                <a:gd name="connsiteY4" fmla="*/ 0 h 455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4559214">
                  <a:moveTo>
                    <a:pt x="0" y="0"/>
                  </a:moveTo>
                  <a:lnTo>
                    <a:pt x="1986056" y="0"/>
                  </a:lnTo>
                  <a:lnTo>
                    <a:pt x="1986056" y="4559214"/>
                  </a:lnTo>
                  <a:lnTo>
                    <a:pt x="0" y="4559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113792" bIns="128016"/>
            <a:lstStyle>
              <a:lvl1pPr marL="342900" indent="-3429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lvl="1" eaLnBrk="1" hangingPunct="1">
                <a:defRPr/>
              </a:pPr>
              <a:r>
                <a:rPr lang="pt-BR" altLang="pt-BR" sz="1600" b="1" smtClean="0">
                  <a:solidFill>
                    <a:srgbClr val="000000"/>
                  </a:solidFill>
                  <a:latin typeface="Calibri" pitchFamily="34" charset="0"/>
                </a:rPr>
                <a:t>Sensibilizar a opinião pública sobre a banalização da violência contra a juventude negra enfatizando o </a:t>
              </a:r>
              <a:r>
                <a:rPr lang="pt-BR" altLang="pt-BR" sz="1600" b="1" smtClean="0">
                  <a:latin typeface="Calibri" pitchFamily="34" charset="0"/>
                </a:rPr>
                <a:t>entendimento do racismo como determinante dos homicídios.</a:t>
              </a:r>
              <a:endParaRPr lang="pt-BR" altLang="pt-BR" sz="1600" b="1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marL="0" lvl="1" eaLnBrk="1" hangingPunct="1">
                <a:defRPr/>
              </a:pPr>
              <a:endParaRPr lang="pt-BR" altLang="pt-BR" sz="1600" b="1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marL="0" lvl="1" eaLnBrk="1" hangingPunct="1">
                <a:defRPr/>
              </a:pPr>
              <a:r>
                <a:rPr lang="pt-BR" altLang="pt-BR" sz="1600" b="1" smtClean="0">
                  <a:solidFill>
                    <a:srgbClr val="000000"/>
                  </a:solidFill>
                  <a:latin typeface="Calibri" pitchFamily="34" charset="0"/>
                </a:rPr>
                <a:t>Mobilizar a sociedade para a defesa da vida da juventude negra.</a:t>
              </a:r>
            </a:p>
            <a:p>
              <a:pPr marL="0" lvl="1" algn="ctr" eaLnBrk="1" hangingPunct="1">
                <a:lnSpc>
                  <a:spcPct val="150000"/>
                </a:lnSpc>
                <a:defRPr/>
              </a:pPr>
              <a:endParaRPr lang="pt-BR" altLang="pt-BR" sz="160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2446295" y="1020090"/>
              <a:ext cx="1986287" cy="793767"/>
            </a:xfrm>
            <a:custGeom>
              <a:avLst/>
              <a:gdLst>
                <a:gd name="connsiteX0" fmla="*/ 0 w 1986056"/>
                <a:gd name="connsiteY0" fmla="*/ 0 h 794422"/>
                <a:gd name="connsiteX1" fmla="*/ 1986056 w 1986056"/>
                <a:gd name="connsiteY1" fmla="*/ 0 h 794422"/>
                <a:gd name="connsiteX2" fmla="*/ 1986056 w 1986056"/>
                <a:gd name="connsiteY2" fmla="*/ 794422 h 794422"/>
                <a:gd name="connsiteX3" fmla="*/ 0 w 1986056"/>
                <a:gd name="connsiteY3" fmla="*/ 794422 h 794422"/>
                <a:gd name="connsiteX4" fmla="*/ 0 w 1986056"/>
                <a:gd name="connsiteY4" fmla="*/ 0 h 79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794422">
                  <a:moveTo>
                    <a:pt x="0" y="0"/>
                  </a:moveTo>
                  <a:lnTo>
                    <a:pt x="1986056" y="0"/>
                  </a:lnTo>
                  <a:lnTo>
                    <a:pt x="1986056" y="794422"/>
                  </a:lnTo>
                  <a:lnTo>
                    <a:pt x="0" y="79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9D9A"/>
            </a:solidFill>
            <a:ln>
              <a:noFill/>
            </a:ln>
          </p:spPr>
          <p:style>
            <a:lnRef idx="2">
              <a:schemeClr val="accent2">
                <a:hueOff val="1560506"/>
                <a:satOff val="-1946"/>
                <a:lumOff val="458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1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65024" rIns="113792" bIns="65024" anchor="ctr"/>
            <a:lstStyle>
              <a:lvl1pPr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altLang="pt-BR" sz="1400" b="1" smtClean="0">
                  <a:solidFill>
                    <a:srgbClr val="FFFFFF"/>
                  </a:solidFill>
                  <a:latin typeface="Calibri" pitchFamily="34" charset="0"/>
                </a:rPr>
                <a:t>GARANTIA DE DIREITOS E TRANSFORMAÇÃO DE TERRITÓRIOS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2446295" y="1813857"/>
              <a:ext cx="1986287" cy="4121848"/>
            </a:xfrm>
            <a:custGeom>
              <a:avLst/>
              <a:gdLst>
                <a:gd name="connsiteX0" fmla="*/ 0 w 1986056"/>
                <a:gd name="connsiteY0" fmla="*/ 0 h 4559214"/>
                <a:gd name="connsiteX1" fmla="*/ 1986056 w 1986056"/>
                <a:gd name="connsiteY1" fmla="*/ 0 h 4559214"/>
                <a:gd name="connsiteX2" fmla="*/ 1986056 w 1986056"/>
                <a:gd name="connsiteY2" fmla="*/ 4559214 h 4559214"/>
                <a:gd name="connsiteX3" fmla="*/ 0 w 1986056"/>
                <a:gd name="connsiteY3" fmla="*/ 4559214 h 4559214"/>
                <a:gd name="connsiteX4" fmla="*/ 0 w 1986056"/>
                <a:gd name="connsiteY4" fmla="*/ 0 h 455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4559214">
                  <a:moveTo>
                    <a:pt x="0" y="0"/>
                  </a:moveTo>
                  <a:lnTo>
                    <a:pt x="1986056" y="0"/>
                  </a:lnTo>
                  <a:lnTo>
                    <a:pt x="1986056" y="4559214"/>
                  </a:lnTo>
                  <a:lnTo>
                    <a:pt x="0" y="4559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2">
                <a:tint val="40000"/>
                <a:alpha val="90000"/>
                <a:hueOff val="1675274"/>
                <a:satOff val="-1459"/>
                <a:lumOff val="-2"/>
                <a:alphaOff val="0"/>
              </a:schemeClr>
            </a:lnRef>
            <a:fillRef idx="1">
              <a:schemeClr val="accent2">
                <a:tint val="40000"/>
                <a:alpha val="90000"/>
                <a:hueOff val="1675274"/>
                <a:satOff val="-1459"/>
                <a:lumOff val="-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1675274"/>
                <a:satOff val="-1459"/>
                <a:lumOff val="-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113792" bIns="128016"/>
            <a:lstStyle>
              <a:lvl1pPr marL="342900" indent="-3429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lvl="1" eaLnBrk="1" hangingPunct="1">
                <a:defRPr/>
              </a:pPr>
              <a:r>
                <a:rPr lang="pt-BR" altLang="pt-BR" sz="1600" b="1" dirty="0" smtClean="0">
                  <a:solidFill>
                    <a:srgbClr val="000000"/>
                  </a:solidFill>
                  <a:latin typeface="Calibri" pitchFamily="34" charset="0"/>
                </a:rPr>
                <a:t>Direcionar ações para o atendimento de jovens negros em  situação de vulnerabilidade social.</a:t>
              </a:r>
            </a:p>
            <a:p>
              <a:pPr marL="0" lvl="1" eaLnBrk="1" hangingPunct="1">
                <a:defRPr/>
              </a:pPr>
              <a:endParaRPr lang="pt-BR" altLang="pt-BR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marL="0" lvl="1" eaLnBrk="1" hangingPunct="1">
                <a:defRPr/>
              </a:pPr>
              <a:r>
                <a:rPr lang="pt-BR" altLang="pt-BR" sz="1600" b="1" dirty="0" smtClean="0">
                  <a:solidFill>
                    <a:srgbClr val="000000"/>
                  </a:solidFill>
                  <a:latin typeface="Calibri" pitchFamily="34" charset="0"/>
                </a:rPr>
                <a:t>Focalizar territórios com mais altos índices de homicídio de jovens negros para ampliar a oferta de serviços e equipamentos públicos.</a:t>
              </a:r>
            </a:p>
            <a:p>
              <a:pPr marL="0" lvl="1" eaLnBrk="1" hangingPunct="1">
                <a:defRPr/>
              </a:pPr>
              <a:endParaRPr lang="pt-BR" altLang="pt-BR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4711417" y="1020090"/>
              <a:ext cx="1986286" cy="793767"/>
            </a:xfrm>
            <a:custGeom>
              <a:avLst/>
              <a:gdLst>
                <a:gd name="connsiteX0" fmla="*/ 0 w 1986056"/>
                <a:gd name="connsiteY0" fmla="*/ 0 h 794422"/>
                <a:gd name="connsiteX1" fmla="*/ 1986056 w 1986056"/>
                <a:gd name="connsiteY1" fmla="*/ 0 h 794422"/>
                <a:gd name="connsiteX2" fmla="*/ 1986056 w 1986056"/>
                <a:gd name="connsiteY2" fmla="*/ 794422 h 794422"/>
                <a:gd name="connsiteX3" fmla="*/ 0 w 1986056"/>
                <a:gd name="connsiteY3" fmla="*/ 794422 h 794422"/>
                <a:gd name="connsiteX4" fmla="*/ 0 w 1986056"/>
                <a:gd name="connsiteY4" fmla="*/ 0 h 79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794422">
                  <a:moveTo>
                    <a:pt x="0" y="0"/>
                  </a:moveTo>
                  <a:lnTo>
                    <a:pt x="1986056" y="0"/>
                  </a:lnTo>
                  <a:lnTo>
                    <a:pt x="1986056" y="794422"/>
                  </a:lnTo>
                  <a:lnTo>
                    <a:pt x="0" y="79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9D9A"/>
            </a:solidFill>
            <a:ln>
              <a:noFill/>
            </a:ln>
          </p:spPr>
          <p:style>
            <a:lnRef idx="2">
              <a:schemeClr val="accent2">
                <a:hueOff val="3121013"/>
                <a:satOff val="-3893"/>
                <a:lumOff val="915"/>
                <a:alphaOff val="0"/>
              </a:schemeClr>
            </a:lnRef>
            <a:fillRef idx="1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1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65024" rIns="113792" bIns="65024" anchor="ctr"/>
            <a:lstStyle>
              <a:lvl1pPr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altLang="pt-BR" sz="1400" b="1" dirty="0" smtClean="0">
                  <a:solidFill>
                    <a:srgbClr val="FFFFFF"/>
                  </a:solidFill>
                  <a:latin typeface="Calibri" pitchFamily="34" charset="0"/>
                </a:rPr>
                <a:t>APERFEIÇOAMENTO INSTITUCIONAL PARA A IGUALDADE RACIAL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4711417" y="1813857"/>
              <a:ext cx="1986286" cy="4099534"/>
            </a:xfrm>
            <a:custGeom>
              <a:avLst/>
              <a:gdLst>
                <a:gd name="connsiteX0" fmla="*/ 0 w 1986056"/>
                <a:gd name="connsiteY0" fmla="*/ 0 h 4559214"/>
                <a:gd name="connsiteX1" fmla="*/ 1986056 w 1986056"/>
                <a:gd name="connsiteY1" fmla="*/ 0 h 4559214"/>
                <a:gd name="connsiteX2" fmla="*/ 1986056 w 1986056"/>
                <a:gd name="connsiteY2" fmla="*/ 4559214 h 4559214"/>
                <a:gd name="connsiteX3" fmla="*/ 0 w 1986056"/>
                <a:gd name="connsiteY3" fmla="*/ 4559214 h 4559214"/>
                <a:gd name="connsiteX4" fmla="*/ 0 w 1986056"/>
                <a:gd name="connsiteY4" fmla="*/ 0 h 455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4559214">
                  <a:moveTo>
                    <a:pt x="0" y="0"/>
                  </a:moveTo>
                  <a:lnTo>
                    <a:pt x="1986056" y="0"/>
                  </a:lnTo>
                  <a:lnTo>
                    <a:pt x="1986056" y="4559214"/>
                  </a:lnTo>
                  <a:lnTo>
                    <a:pt x="0" y="4559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2">
                <a:tint val="40000"/>
                <a:alpha val="90000"/>
                <a:hueOff val="3350547"/>
                <a:satOff val="-2919"/>
                <a:lumOff val="-4"/>
                <a:alphaOff val="0"/>
              </a:schemeClr>
            </a:lnRef>
            <a:fillRef idx="1">
              <a:schemeClr val="accent2">
                <a:tint val="40000"/>
                <a:alpha val="90000"/>
                <a:hueOff val="3350547"/>
                <a:satOff val="-2919"/>
                <a:lumOff val="-4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3350547"/>
                <a:satOff val="-2919"/>
                <a:lumOff val="-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113792" bIns="128016"/>
            <a:lstStyle>
              <a:lvl1pPr marL="342900" indent="-3429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lvl="1" eaLnBrk="1" hangingPunct="1">
                <a:defRPr/>
              </a:pPr>
              <a:r>
                <a:rPr lang="pt-BR" altLang="pt-BR" sz="1600" b="1" dirty="0" smtClean="0">
                  <a:solidFill>
                    <a:srgbClr val="000000"/>
                  </a:solidFill>
                  <a:latin typeface="Calibri" pitchFamily="34" charset="0"/>
                </a:rPr>
                <a:t>Contribuir com a identificação e o enfrentamento do racismo em instituições que se relacionam com  jovens.</a:t>
              </a:r>
            </a:p>
            <a:p>
              <a:pPr marL="0" lvl="1" eaLnBrk="1" hangingPunct="1">
                <a:defRPr/>
              </a:pPr>
              <a:endParaRPr lang="pt-BR" altLang="pt-BR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marL="0" lvl="1" eaLnBrk="1" hangingPunct="1">
                <a:defRPr/>
              </a:pPr>
              <a:r>
                <a:rPr lang="pt-BR" altLang="pt-BR" sz="1600" b="1" dirty="0" smtClean="0">
                  <a:solidFill>
                    <a:srgbClr val="000000"/>
                  </a:solidFill>
                  <a:latin typeface="Calibri" pitchFamily="34" charset="0"/>
                </a:rPr>
                <a:t>Aprimorar fluxos e processos, incidir sobre culturas institucionais para a promoção da igualdade racial.</a:t>
              </a:r>
            </a:p>
            <a:p>
              <a:pPr marL="0" lvl="1" eaLnBrk="1" hangingPunct="1">
                <a:defRPr/>
              </a:pPr>
              <a:endParaRPr lang="pt-BR" altLang="pt-BR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6974898" y="1020090"/>
              <a:ext cx="1986286" cy="793767"/>
            </a:xfrm>
            <a:custGeom>
              <a:avLst/>
              <a:gdLst>
                <a:gd name="connsiteX0" fmla="*/ 0 w 1986056"/>
                <a:gd name="connsiteY0" fmla="*/ 0 h 794422"/>
                <a:gd name="connsiteX1" fmla="*/ 1986056 w 1986056"/>
                <a:gd name="connsiteY1" fmla="*/ 0 h 794422"/>
                <a:gd name="connsiteX2" fmla="*/ 1986056 w 1986056"/>
                <a:gd name="connsiteY2" fmla="*/ 794422 h 794422"/>
                <a:gd name="connsiteX3" fmla="*/ 0 w 1986056"/>
                <a:gd name="connsiteY3" fmla="*/ 794422 h 794422"/>
                <a:gd name="connsiteX4" fmla="*/ 0 w 1986056"/>
                <a:gd name="connsiteY4" fmla="*/ 0 h 79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794422">
                  <a:moveTo>
                    <a:pt x="0" y="0"/>
                  </a:moveTo>
                  <a:lnTo>
                    <a:pt x="1986056" y="0"/>
                  </a:lnTo>
                  <a:lnTo>
                    <a:pt x="1986056" y="794422"/>
                  </a:lnTo>
                  <a:lnTo>
                    <a:pt x="0" y="79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9D9A"/>
            </a:solidFill>
            <a:ln>
              <a:noFill/>
            </a:ln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65024" rIns="113792" bIns="65024" anchor="ctr"/>
            <a:lstStyle>
              <a:lvl1pPr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altLang="pt-BR" sz="1400" b="1" smtClean="0">
                  <a:solidFill>
                    <a:srgbClr val="FFFFFF"/>
                  </a:solidFill>
                  <a:latin typeface="Calibri" pitchFamily="34" charset="0"/>
                </a:rPr>
                <a:t>ACESSO À JUSTIÇA E SEGURANÇA CIDADÃ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6974898" y="1813857"/>
              <a:ext cx="1986286" cy="4121848"/>
            </a:xfrm>
            <a:custGeom>
              <a:avLst/>
              <a:gdLst>
                <a:gd name="connsiteX0" fmla="*/ 0 w 1986056"/>
                <a:gd name="connsiteY0" fmla="*/ 0 h 4559214"/>
                <a:gd name="connsiteX1" fmla="*/ 1986056 w 1986056"/>
                <a:gd name="connsiteY1" fmla="*/ 0 h 4559214"/>
                <a:gd name="connsiteX2" fmla="*/ 1986056 w 1986056"/>
                <a:gd name="connsiteY2" fmla="*/ 4559214 h 4559214"/>
                <a:gd name="connsiteX3" fmla="*/ 0 w 1986056"/>
                <a:gd name="connsiteY3" fmla="*/ 4559214 h 4559214"/>
                <a:gd name="connsiteX4" fmla="*/ 0 w 1986056"/>
                <a:gd name="connsiteY4" fmla="*/ 0 h 455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4559214">
                  <a:moveTo>
                    <a:pt x="0" y="0"/>
                  </a:moveTo>
                  <a:lnTo>
                    <a:pt x="1986056" y="0"/>
                  </a:lnTo>
                  <a:lnTo>
                    <a:pt x="1986056" y="4559214"/>
                  </a:lnTo>
                  <a:lnTo>
                    <a:pt x="0" y="4559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113792" bIns="128016"/>
            <a:lstStyle>
              <a:lvl1pPr marL="342900" indent="-3429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11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lvl="1" eaLnBrk="1" hangingPunct="1">
                <a:defRPr/>
              </a:pPr>
              <a:r>
                <a:rPr lang="pt-BR" altLang="pt-BR" sz="1600" b="1" dirty="0" smtClean="0">
                  <a:latin typeface="Calibri" pitchFamily="34" charset="0"/>
                </a:rPr>
                <a:t>Reduzir barreiras de acesso à justiça para jovens negros e seus familiares.</a:t>
              </a:r>
            </a:p>
            <a:p>
              <a:pPr marL="0" lvl="1" eaLnBrk="1" hangingPunct="1">
                <a:defRPr/>
              </a:pPr>
              <a:endParaRPr lang="pt-BR" altLang="pt-BR" sz="1600" b="1" dirty="0" smtClean="0">
                <a:latin typeface="Calibri" pitchFamily="34" charset="0"/>
              </a:endParaRPr>
            </a:p>
            <a:p>
              <a:pPr marL="0" lvl="1" eaLnBrk="1" hangingPunct="1">
                <a:defRPr/>
              </a:pPr>
              <a:r>
                <a:rPr lang="pt-BR" altLang="pt-BR" sz="1600" b="1" dirty="0" smtClean="0">
                  <a:solidFill>
                    <a:srgbClr val="000000"/>
                  </a:solidFill>
                  <a:latin typeface="Calibri" pitchFamily="34" charset="0"/>
                </a:rPr>
                <a:t>Reduzir o grau de letalidade da juventude negra provocada por agentes do Estado, a</a:t>
              </a:r>
              <a:r>
                <a:rPr lang="pt-BR" altLang="pt-BR" sz="1600" b="1" dirty="0" smtClean="0">
                  <a:latin typeface="Calibri" pitchFamily="34" charset="0"/>
                </a:rPr>
                <a:t>mpliar a resolutividade dos casos e estabelecer fluxos institucionais para atendimento de vítimas.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1106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rcRect t="9929"/>
          <a:stretch>
            <a:fillRect/>
          </a:stretch>
        </p:blipFill>
        <p:spPr>
          <a:xfrm>
            <a:off x="23512" y="-27384"/>
            <a:ext cx="9143107" cy="68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rma livre 1"/>
          <p:cNvSpPr/>
          <p:nvPr/>
        </p:nvSpPr>
        <p:spPr>
          <a:xfrm>
            <a:off x="610978" y="836984"/>
            <a:ext cx="7771918" cy="8634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8" tIns="42452" rIns="81638" bIns="42452" anchor="ctr" anchorCtr="0" compatLnSpc="0">
            <a:noAutofit/>
          </a:bodyPr>
          <a:lstStyle/>
          <a:p>
            <a:pPr algn="ctr">
              <a:lnSpc>
                <a:spcPct val="150000"/>
              </a:lnSpc>
              <a:defRPr sz="2650"/>
            </a:pPr>
            <a:r>
              <a:rPr lang="pt-BR" sz="3266" b="1" dirty="0">
                <a:solidFill>
                  <a:srgbClr val="000000"/>
                </a:solidFill>
                <a:latin typeface="+mj-lt"/>
                <a:ea typeface="Microsoft YaHei" pitchFamily="34"/>
                <a:cs typeface="Microsoft YaHei" pitchFamily="34"/>
              </a:rPr>
              <a:t>Eixos Prioritários</a:t>
            </a:r>
            <a:br>
              <a:rPr lang="pt-BR" sz="3266" b="1" dirty="0">
                <a:solidFill>
                  <a:srgbClr val="000000"/>
                </a:solidFill>
                <a:latin typeface="+mj-lt"/>
                <a:ea typeface="Microsoft YaHei" pitchFamily="34"/>
                <a:cs typeface="Microsoft YaHei" pitchFamily="34"/>
              </a:rPr>
            </a:br>
            <a:r>
              <a:rPr lang="pt-BR" sz="3266" b="1" dirty="0">
                <a:solidFill>
                  <a:srgbClr val="000000"/>
                </a:solidFill>
                <a:latin typeface="+mj-lt"/>
                <a:ea typeface="Microsoft YaHei" pitchFamily="34"/>
                <a:cs typeface="Microsoft YaHei" pitchFamily="34"/>
              </a:rPr>
              <a:t>Gestão </a:t>
            </a:r>
            <a:r>
              <a:rPr lang="pt-BR" sz="3266" b="1" dirty="0">
                <a:solidFill>
                  <a:srgbClr val="000000"/>
                </a:solidFill>
                <a:latin typeface="Liberation Serif" pitchFamily="18"/>
                <a:ea typeface="Microsoft YaHei" pitchFamily="34"/>
                <a:cs typeface="Microsoft YaHei" pitchFamily="34"/>
              </a:rPr>
              <a:t>2015-2018</a:t>
            </a:r>
          </a:p>
        </p:txBody>
      </p:sp>
      <p:sp>
        <p:nvSpPr>
          <p:cNvPr id="3" name="Forma livre 2"/>
          <p:cNvSpPr/>
          <p:nvPr/>
        </p:nvSpPr>
        <p:spPr>
          <a:xfrm>
            <a:off x="2123889" y="2708449"/>
            <a:ext cx="4960639" cy="28811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8" tIns="42452" rIns="81638" bIns="42452" anchor="t" anchorCtr="0" compatLnSpc="0">
            <a:noAutofit/>
          </a:bodyPr>
          <a:lstStyle/>
          <a:p>
            <a:pPr algn="just">
              <a:spcBef>
                <a:spcPts val="45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defRPr sz="2650"/>
            </a:pPr>
            <a:r>
              <a:rPr lang="pt-BR" sz="1996" b="1" dirty="0">
                <a:solidFill>
                  <a:srgbClr val="000000"/>
                </a:solidFill>
                <a:latin typeface="+mn-lt"/>
                <a:ea typeface="Microsoft YaHei" pitchFamily="34"/>
                <a:cs typeface="Microsoft YaHei" pitchFamily="34"/>
              </a:rPr>
              <a:t> Juventude Negra</a:t>
            </a:r>
          </a:p>
          <a:p>
            <a:pPr algn="just">
              <a:spcBef>
                <a:spcPts val="453"/>
              </a:spcBef>
              <a:spcAft>
                <a:spcPts val="0"/>
              </a:spcAft>
              <a:defRPr sz="2650"/>
            </a:pPr>
            <a:endParaRPr lang="pt-BR" sz="1996" b="1" dirty="0">
              <a:solidFill>
                <a:srgbClr val="000000"/>
              </a:solidFill>
              <a:latin typeface="+mn-lt"/>
              <a:ea typeface="Microsoft YaHei" pitchFamily="34"/>
              <a:cs typeface="Microsoft YaHei" pitchFamily="34"/>
            </a:endParaRPr>
          </a:p>
          <a:p>
            <a:pPr algn="just">
              <a:spcBef>
                <a:spcPts val="45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defRPr sz="2650"/>
            </a:pPr>
            <a:r>
              <a:rPr lang="pt-BR" sz="1996" b="1" dirty="0">
                <a:solidFill>
                  <a:srgbClr val="000000"/>
                </a:solidFill>
                <a:latin typeface="+mn-lt"/>
                <a:ea typeface="Microsoft YaHei" pitchFamily="34"/>
                <a:cs typeface="Microsoft YaHei" pitchFamily="34"/>
              </a:rPr>
              <a:t> Ações Afirmativas</a:t>
            </a:r>
          </a:p>
          <a:p>
            <a:pPr algn="just">
              <a:spcBef>
                <a:spcPts val="453"/>
              </a:spcBef>
              <a:spcAft>
                <a:spcPts val="0"/>
              </a:spcAft>
              <a:defRPr sz="2650"/>
            </a:pPr>
            <a:endParaRPr lang="pt-BR" sz="1996" b="1" dirty="0">
              <a:solidFill>
                <a:srgbClr val="000000"/>
              </a:solidFill>
              <a:latin typeface="+mn-lt"/>
              <a:ea typeface="Microsoft YaHei" pitchFamily="34"/>
              <a:cs typeface="Microsoft YaHei" pitchFamily="34"/>
            </a:endParaRPr>
          </a:p>
          <a:p>
            <a:pPr algn="just">
              <a:spcBef>
                <a:spcPts val="45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defRPr sz="2650"/>
            </a:pPr>
            <a:r>
              <a:rPr lang="pt-BR" sz="1996" b="1" dirty="0">
                <a:solidFill>
                  <a:srgbClr val="000000"/>
                </a:solidFill>
                <a:latin typeface="+mn-lt"/>
                <a:ea typeface="Microsoft YaHei" pitchFamily="34"/>
                <a:cs typeface="Microsoft YaHei" pitchFamily="34"/>
              </a:rPr>
              <a:t> Povos e Comunidades Tradicionais</a:t>
            </a:r>
          </a:p>
          <a:p>
            <a:pPr algn="just">
              <a:spcBef>
                <a:spcPts val="453"/>
              </a:spcBef>
              <a:spcAft>
                <a:spcPts val="0"/>
              </a:spcAft>
              <a:defRPr sz="2650"/>
            </a:pPr>
            <a:endParaRPr lang="pt-BR" sz="1996" b="1" dirty="0">
              <a:solidFill>
                <a:srgbClr val="000000"/>
              </a:solidFill>
              <a:latin typeface="+mn-lt"/>
              <a:ea typeface="Microsoft YaHei" pitchFamily="34"/>
              <a:cs typeface="Microsoft YaHei" pitchFamily="34"/>
            </a:endParaRPr>
          </a:p>
          <a:p>
            <a:pPr algn="just">
              <a:spcBef>
                <a:spcPts val="45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defRPr sz="2650"/>
            </a:pPr>
            <a:r>
              <a:rPr lang="pt-BR" sz="1996" b="1" dirty="0">
                <a:solidFill>
                  <a:srgbClr val="000000"/>
                </a:solidFill>
                <a:latin typeface="+mn-lt"/>
                <a:ea typeface="Microsoft YaHei" pitchFamily="34"/>
                <a:cs typeface="Microsoft YaHei" pitchFamily="34"/>
              </a:rPr>
              <a:t> Internacionalização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102401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9144000" cy="648072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Avanços do Plano Juventude Viva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764704"/>
            <a:ext cx="8229600" cy="5184576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/>
              <a:t>Reconhecimento do tema como prioridade na agenda política nacional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/>
              <a:t>Primeira resposta articulada a demandas históricas que voltam com força nas manifestações –  violência policial em destaque e em debate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/>
              <a:t>Ação no legislativo - PL 4471 pelo fim dos autos-de-resistência em disputa</a:t>
            </a:r>
            <a:endParaRPr lang="pt-BR" sz="20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/>
              <a:t>Ação no sistema de justiça – Plano de ação de protocolo para redução de barreiras em implementação com CNJ, CNMP, CODENGE, OAB e Governo Federal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A</a:t>
            </a:r>
            <a:r>
              <a:rPr lang="pt-BR" sz="2000" dirty="0" smtClean="0"/>
              <a:t>ção com Sistema ONU – campanha </a:t>
            </a:r>
            <a:r>
              <a:rPr lang="pt-BR" sz="2000" dirty="0" err="1" smtClean="0"/>
              <a:t>interagencial</a:t>
            </a:r>
            <a:r>
              <a:rPr lang="pt-BR" sz="2000" dirty="0" smtClean="0"/>
              <a:t> para toda a década dos Afrodescendentes pelo fim da violência contra a juventude negra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2085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95288" y="1196975"/>
            <a:ext cx="8229600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r>
              <a:rPr lang="pt-BR" altLang="pt-BR" sz="2200" dirty="0" smtClean="0">
                <a:ea typeface="ＭＳ Ｐゴシック" panose="020B0600070205080204" pitchFamily="34" charset="-128"/>
              </a:rPr>
              <a:t>Ampliação e consolidação do reconhecimento público da violência letal contra a juventude negra enquanto um problema de Estado;</a:t>
            </a:r>
          </a:p>
          <a:p>
            <a:pPr algn="just">
              <a:lnSpc>
                <a:spcPct val="150000"/>
              </a:lnSpc>
            </a:pPr>
            <a:r>
              <a:rPr lang="pt-BR" altLang="pt-BR" sz="2200" dirty="0" smtClean="0">
                <a:ea typeface="ＭＳ Ｐゴシック" panose="020B0600070205080204" pitchFamily="34" charset="-128"/>
              </a:rPr>
              <a:t>O estabelecimento de relações interministeriais, </a:t>
            </a:r>
            <a:r>
              <a:rPr lang="pt-BR" altLang="pt-BR" sz="2200" dirty="0" err="1" smtClean="0">
                <a:ea typeface="ＭＳ Ｐゴシック" panose="020B0600070205080204" pitchFamily="34" charset="-128"/>
              </a:rPr>
              <a:t>interfederativas</a:t>
            </a:r>
            <a:r>
              <a:rPr lang="pt-BR" altLang="pt-BR" sz="2200" dirty="0" smtClean="0">
                <a:ea typeface="ＭＳ Ｐゴシック" panose="020B0600070205080204" pitchFamily="34" charset="-128"/>
              </a:rPr>
              <a:t>, legislativas e com a sociedade civil;</a:t>
            </a:r>
          </a:p>
          <a:p>
            <a:pPr algn="just">
              <a:lnSpc>
                <a:spcPct val="150000"/>
              </a:lnSpc>
            </a:pPr>
            <a:r>
              <a:rPr lang="pt-BR" altLang="pt-BR" sz="2200" dirty="0" smtClean="0">
                <a:ea typeface="ＭＳ Ｐゴシック" panose="020B0600070205080204" pitchFamily="34" charset="-128"/>
              </a:rPr>
              <a:t>Sistema de monitoramento iniciado;</a:t>
            </a:r>
          </a:p>
          <a:p>
            <a:pPr algn="just">
              <a:lnSpc>
                <a:spcPct val="150000"/>
              </a:lnSpc>
            </a:pPr>
            <a:r>
              <a:rPr lang="pt-BR" altLang="pt-BR" sz="2200" dirty="0" smtClean="0">
                <a:ea typeface="ＭＳ Ｐゴシック" panose="020B0600070205080204" pitchFamily="34" charset="-128"/>
              </a:rPr>
              <a:t>Ampliação da compreensão das estratégias necessárias para efetivo enfrentamento da violência letal contra a juventude negra;</a:t>
            </a:r>
          </a:p>
          <a:p>
            <a:pPr algn="just">
              <a:lnSpc>
                <a:spcPct val="150000"/>
              </a:lnSpc>
            </a:pPr>
            <a:r>
              <a:rPr lang="pt-BR" altLang="pt-BR" sz="2200" dirty="0" smtClean="0">
                <a:ea typeface="ＭＳ Ｐゴシック" panose="020B0600070205080204" pitchFamily="34" charset="-128"/>
              </a:rPr>
              <a:t>Sensibilização e comprometimento das agencias internacionais.</a:t>
            </a:r>
          </a:p>
          <a:p>
            <a:pPr algn="just">
              <a:lnSpc>
                <a:spcPct val="150000"/>
              </a:lnSpc>
            </a:pPr>
            <a:endParaRPr lang="pt-BR" altLang="pt-BR" sz="22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A6AFB0-5AB5-4DFE-ACA7-0C5CFEB53684}" type="slidenum">
              <a:rPr lang="pt-BR" altLang="pt-BR">
                <a:solidFill>
                  <a:srgbClr val="595959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pt-BR" altLang="pt-BR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7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415338" y="6453188"/>
            <a:ext cx="477837" cy="2889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0735CA-4717-4367-A9E4-E12AE2500195}" type="slidenum">
              <a:rPr lang="pt-BR" altLang="pt-BR">
                <a:solidFill>
                  <a:srgbClr val="595959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pt-BR" altLang="pt-BR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28688" y="476250"/>
            <a:ext cx="7604125" cy="49244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Atividades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1187624" y="1556792"/>
          <a:ext cx="6785575" cy="462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331640" y="1124744"/>
          <a:ext cx="702657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690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2214554"/>
            <a:ext cx="9144000" cy="407196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-35496" y="404664"/>
            <a:ext cx="9216008" cy="6453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2500306"/>
            <a:ext cx="9144000" cy="3429024"/>
          </a:xfrm>
          <a:prstGeom prst="rect">
            <a:avLst/>
          </a:prstGeom>
          <a:solidFill>
            <a:srgbClr val="28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rma livre 2"/>
          <p:cNvSpPr/>
          <p:nvPr/>
        </p:nvSpPr>
        <p:spPr>
          <a:xfrm>
            <a:off x="2195736" y="2018780"/>
            <a:ext cx="1656184" cy="1511233"/>
          </a:xfrm>
          <a:custGeom>
            <a:avLst/>
            <a:gdLst>
              <a:gd name="connsiteX0" fmla="*/ 0 w 2814499"/>
              <a:gd name="connsiteY0" fmla="*/ 0 h 2081285"/>
              <a:gd name="connsiteX1" fmla="*/ 2814499 w 2814499"/>
              <a:gd name="connsiteY1" fmla="*/ 0 h 2081285"/>
              <a:gd name="connsiteX2" fmla="*/ 2814499 w 2814499"/>
              <a:gd name="connsiteY2" fmla="*/ 2081285 h 2081285"/>
              <a:gd name="connsiteX3" fmla="*/ 0 w 2814499"/>
              <a:gd name="connsiteY3" fmla="*/ 2081285 h 2081285"/>
              <a:gd name="connsiteX4" fmla="*/ 0 w 2814499"/>
              <a:gd name="connsiteY4" fmla="*/ 0 h 208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4499" h="2081285">
                <a:moveTo>
                  <a:pt x="0" y="0"/>
                </a:moveTo>
                <a:lnTo>
                  <a:pt x="2814499" y="0"/>
                </a:lnTo>
                <a:lnTo>
                  <a:pt x="2814499" y="2081285"/>
                </a:lnTo>
                <a:lnTo>
                  <a:pt x="0" y="20812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kern="1200" dirty="0">
              <a:solidFill>
                <a:schemeClr val="bg1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500034" y="2857496"/>
            <a:ext cx="8247290" cy="2664296"/>
          </a:xfrm>
          <a:custGeom>
            <a:avLst/>
            <a:gdLst>
              <a:gd name="connsiteX0" fmla="*/ 0 w 4777382"/>
              <a:gd name="connsiteY0" fmla="*/ 0 h 2600281"/>
              <a:gd name="connsiteX1" fmla="*/ 4777382 w 4777382"/>
              <a:gd name="connsiteY1" fmla="*/ 0 h 2600281"/>
              <a:gd name="connsiteX2" fmla="*/ 4777382 w 4777382"/>
              <a:gd name="connsiteY2" fmla="*/ 2600281 h 2600281"/>
              <a:gd name="connsiteX3" fmla="*/ 0 w 4777382"/>
              <a:gd name="connsiteY3" fmla="*/ 2600281 h 2600281"/>
              <a:gd name="connsiteX4" fmla="*/ 0 w 4777382"/>
              <a:gd name="connsiteY4" fmla="*/ 0 h 260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382" h="2600281">
                <a:moveTo>
                  <a:pt x="0" y="0"/>
                </a:moveTo>
                <a:lnTo>
                  <a:pt x="4777382" y="0"/>
                </a:lnTo>
                <a:lnTo>
                  <a:pt x="4777382" y="2600281"/>
                </a:lnTo>
                <a:lnTo>
                  <a:pt x="0" y="260028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2" spcCol="1270" anchor="ctr" anchorCtr="0">
            <a:noAutofit/>
          </a:bodyPr>
          <a:lstStyle/>
          <a:p>
            <a:pPr marL="265113" lvl="0" indent="-265113">
              <a:lnSpc>
                <a:spcPct val="114000"/>
              </a:lnSpc>
              <a:buFont typeface="+mj-lt"/>
              <a:buAutoNum type="arabicPeriod"/>
            </a:pPr>
            <a:r>
              <a:rPr lang="pt-BR" dirty="0" smtClean="0"/>
              <a:t>Projovem Urbano </a:t>
            </a:r>
          </a:p>
          <a:p>
            <a:pPr marL="265113" lvl="0" indent="-265113">
              <a:lnSpc>
                <a:spcPct val="114000"/>
              </a:lnSpc>
              <a:buFont typeface="+mj-lt"/>
              <a:buAutoNum type="arabicPeriod"/>
            </a:pPr>
            <a:r>
              <a:rPr lang="pt-BR" dirty="0" smtClean="0"/>
              <a:t>Pronatec</a:t>
            </a:r>
          </a:p>
          <a:p>
            <a:pPr marL="265113" lvl="0" indent="-265113">
              <a:lnSpc>
                <a:spcPct val="114000"/>
              </a:lnSpc>
              <a:buFont typeface="+mj-lt"/>
              <a:buAutoNum type="arabicPeriod"/>
            </a:pPr>
            <a:r>
              <a:rPr lang="pt-BR" dirty="0" smtClean="0"/>
              <a:t>EJA</a:t>
            </a:r>
          </a:p>
          <a:p>
            <a:pPr marL="265113" lvl="0" indent="-265113">
              <a:lnSpc>
                <a:spcPct val="114000"/>
              </a:lnSpc>
              <a:buFont typeface="+mj-lt"/>
              <a:buAutoNum type="arabicPeriod"/>
            </a:pPr>
            <a:r>
              <a:rPr lang="pt-BR" dirty="0" smtClean="0"/>
              <a:t>CEUs das Artes</a:t>
            </a:r>
          </a:p>
          <a:p>
            <a:pPr marL="265113" lvl="0" indent="-265113">
              <a:lnSpc>
                <a:spcPct val="114000"/>
              </a:lnSpc>
              <a:buFont typeface="+mj-lt"/>
              <a:buAutoNum type="arabicPeriod"/>
            </a:pPr>
            <a:r>
              <a:rPr lang="pt-BR" dirty="0" smtClean="0"/>
              <a:t>Mais Educação</a:t>
            </a:r>
          </a:p>
          <a:p>
            <a:pPr marL="265113" lvl="0" indent="-265113">
              <a:lnSpc>
                <a:spcPct val="114000"/>
              </a:lnSpc>
              <a:buFont typeface="+mj-lt"/>
              <a:buAutoNum type="arabicPeriod"/>
            </a:pPr>
            <a:r>
              <a:rPr lang="pt-BR" dirty="0" smtClean="0"/>
              <a:t>Serviço de Convivência e Fortalecimento de Vínculos – SCFV</a:t>
            </a:r>
          </a:p>
          <a:p>
            <a:pPr marL="265113" lvl="0" indent="-265113">
              <a:lnSpc>
                <a:spcPct val="114000"/>
              </a:lnSpc>
              <a:buFont typeface="+mj-lt"/>
              <a:buAutoNum type="arabicPeriod"/>
            </a:pPr>
            <a:r>
              <a:rPr lang="pt-BR" dirty="0" smtClean="0"/>
              <a:t>Programa Saúde na Escola</a:t>
            </a:r>
          </a:p>
          <a:p>
            <a:pPr marL="265113" lvl="0" indent="-265113">
              <a:lnSpc>
                <a:spcPct val="114000"/>
              </a:lnSpc>
              <a:buFont typeface="+mj-lt"/>
              <a:buAutoNum type="arabicPeriod"/>
            </a:pPr>
            <a:r>
              <a:rPr lang="pt-BR" dirty="0" smtClean="0"/>
              <a:t>Mais Médicos</a:t>
            </a:r>
          </a:p>
          <a:p>
            <a:pPr marL="265113" lvl="0" indent="-265113">
              <a:lnSpc>
                <a:spcPct val="114000"/>
              </a:lnSpc>
              <a:buFont typeface="+mj-lt"/>
              <a:buAutoNum type="arabicPeriod"/>
            </a:pPr>
            <a:r>
              <a:rPr lang="pt-BR" dirty="0" smtClean="0"/>
              <a:t>Pontos de Cultura</a:t>
            </a:r>
          </a:p>
          <a:p>
            <a:pPr marL="446088" lvl="0" indent="-265113">
              <a:lnSpc>
                <a:spcPct val="114000"/>
              </a:lnSpc>
              <a:buFont typeface="+mj-lt"/>
              <a:buAutoNum type="arabicPeriod"/>
            </a:pPr>
            <a:r>
              <a:rPr lang="pt-BR" dirty="0" smtClean="0"/>
              <a:t> NUFAC</a:t>
            </a:r>
          </a:p>
          <a:p>
            <a:pPr marL="446088" lvl="0" indent="-265113">
              <a:lnSpc>
                <a:spcPct val="114000"/>
              </a:lnSpc>
              <a:buFont typeface="+mj-lt"/>
              <a:buAutoNum type="arabicPeriod"/>
            </a:pPr>
            <a:r>
              <a:rPr lang="pt-BR" dirty="0" smtClean="0"/>
              <a:t> Estação Juventude</a:t>
            </a:r>
          </a:p>
          <a:p>
            <a:pPr marL="446088" lvl="0" indent="-265113">
              <a:lnSpc>
                <a:spcPct val="114000"/>
              </a:lnSpc>
              <a:buFont typeface="+mj-lt"/>
              <a:buAutoNum type="arabicPeriod"/>
            </a:pPr>
            <a:r>
              <a:rPr lang="pt-BR" dirty="0" smtClean="0"/>
              <a:t> Protejo e Mulheres da Paz</a:t>
            </a:r>
          </a:p>
          <a:p>
            <a:pPr marL="446088" lvl="0" indent="-265113">
              <a:lnSpc>
                <a:spcPct val="114000"/>
              </a:lnSpc>
              <a:buFont typeface="+mj-lt"/>
              <a:buAutoNum type="arabicPeriod"/>
            </a:pPr>
            <a:r>
              <a:rPr lang="pt-BR" dirty="0" smtClean="0"/>
              <a:t> Proteção Social Básica e Especial</a:t>
            </a:r>
          </a:p>
          <a:p>
            <a:pPr marL="446088" lvl="0" indent="-265113">
              <a:lnSpc>
                <a:spcPct val="114000"/>
              </a:lnSpc>
              <a:buFont typeface="+mj-lt"/>
              <a:buAutoNum type="arabicPeriod"/>
            </a:pPr>
            <a:r>
              <a:rPr lang="pt-BR" dirty="0" smtClean="0"/>
              <a:t> Protocolo de Atuação para a Redução de Barreiras de Acesso à Justiça para a Juventude Negra em Situação de Violência 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tabLst>
                <a:tab pos="4213225" algn="l"/>
              </a:tabLst>
              <a:defRPr/>
            </a:pPr>
            <a:endParaRPr lang="pt-BR" sz="1900" dirty="0" smtClean="0"/>
          </a:p>
        </p:txBody>
      </p:sp>
      <p:sp>
        <p:nvSpPr>
          <p:cNvPr id="5" name="Forma livre 4"/>
          <p:cNvSpPr/>
          <p:nvPr/>
        </p:nvSpPr>
        <p:spPr>
          <a:xfrm>
            <a:off x="323528" y="4365105"/>
            <a:ext cx="8424935" cy="1728191"/>
          </a:xfrm>
          <a:custGeom>
            <a:avLst/>
            <a:gdLst>
              <a:gd name="connsiteX0" fmla="*/ 0 w 4777382"/>
              <a:gd name="connsiteY0" fmla="*/ 0 h 2866429"/>
              <a:gd name="connsiteX1" fmla="*/ 4777382 w 4777382"/>
              <a:gd name="connsiteY1" fmla="*/ 0 h 2866429"/>
              <a:gd name="connsiteX2" fmla="*/ 4777382 w 4777382"/>
              <a:gd name="connsiteY2" fmla="*/ 2866429 h 2866429"/>
              <a:gd name="connsiteX3" fmla="*/ 0 w 4777382"/>
              <a:gd name="connsiteY3" fmla="*/ 2866429 h 2866429"/>
              <a:gd name="connsiteX4" fmla="*/ 0 w 4777382"/>
              <a:gd name="connsiteY4" fmla="*/ 0 h 286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382" h="2866429">
                <a:moveTo>
                  <a:pt x="0" y="0"/>
                </a:moveTo>
                <a:lnTo>
                  <a:pt x="4777382" y="0"/>
                </a:lnTo>
                <a:lnTo>
                  <a:pt x="4777382" y="2866429"/>
                </a:lnTo>
                <a:lnTo>
                  <a:pt x="0" y="286642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b="1" kern="12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1747" name="Título 2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29600" cy="7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cs typeface="Tahoma" pitchFamily="-105" charset="0"/>
              </a:rPr>
              <a:t>Impacto do PJV no Governo Federal</a:t>
            </a:r>
            <a:endParaRPr lang="pt-BR" sz="3200" b="1" dirty="0" smtClean="0">
              <a:solidFill>
                <a:schemeClr val="bg1">
                  <a:lumMod val="50000"/>
                </a:schemeClr>
              </a:solidFill>
              <a:ea typeface="ＭＳ Ｐゴシック" pitchFamily="-105" charset="-128"/>
              <a:cs typeface="Tahoma" pitchFamily="-105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282" y="1142984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0"/>
              </a:spcAft>
              <a:defRPr/>
            </a:pPr>
            <a:r>
              <a:rPr lang="pt-BR" sz="2000" dirty="0" smtClean="0">
                <a:latin typeface="Calibri" pitchFamily="34" charset="0"/>
                <a:ea typeface="MS Mincho" pitchFamily="49" charset="-128"/>
              </a:rPr>
              <a:t>Das 44 ações que atualmente integram o Plano Juventude Viva, 13 foram selecionadas para monitoramento mais dinâmico, com inclusão de metas específicas junto ao MPOG. São estas: </a:t>
            </a:r>
          </a:p>
        </p:txBody>
      </p:sp>
    </p:spTree>
    <p:extLst>
      <p:ext uri="{BB962C8B-B14F-4D97-AF65-F5344CB8AC3E}">
        <p14:creationId xmlns:p14="http://schemas.microsoft.com/office/powerpoint/2010/main" xmlns="" val="10748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63FEEC-B347-42D7-9B5D-CE4913253F64}" type="slidenum">
              <a:rPr lang="pt-BR" smtClean="0"/>
              <a:pPr/>
              <a:t>34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89910" y="1676122"/>
            <a:ext cx="3067274" cy="42011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pt-BR" b="1" dirty="0">
              <a:latin typeface="+mn-lt"/>
            </a:endParaRPr>
          </a:p>
          <a:p>
            <a:pPr algn="ctr"/>
            <a:r>
              <a:rPr lang="pt-BR" sz="1700" dirty="0" smtClean="0">
                <a:latin typeface="+mn-lt"/>
              </a:rPr>
              <a:t>19 números quinzenais enviados a 1.158 organizações cadastradas  na Rede Juventude Vida.</a:t>
            </a:r>
          </a:p>
          <a:p>
            <a:pPr algn="ctr"/>
            <a:endParaRPr lang="pt-BR" sz="1700" dirty="0">
              <a:latin typeface="+mn-lt"/>
            </a:endParaRPr>
          </a:p>
          <a:p>
            <a:pPr algn="ctr"/>
            <a:r>
              <a:rPr lang="pt-BR" sz="1700" dirty="0">
                <a:latin typeface="+mn-lt"/>
              </a:rPr>
              <a:t>O Informativo tem como objetivo ser uma ferramenta para divulgação de editais, prêmios, serviços, notícias sobre o Plano Juventude Viva e seus parceiros, bem como notícias sobre as organizações cadastradas. </a:t>
            </a:r>
            <a:endParaRPr lang="pt-BR" sz="1700" dirty="0" smtClean="0">
              <a:latin typeface="+mn-lt"/>
            </a:endParaRPr>
          </a:p>
          <a:p>
            <a:pPr algn="ctr"/>
            <a:endParaRPr lang="pt-BR" sz="1400" b="1" dirty="0" smtClean="0">
              <a:latin typeface="+mn-lt"/>
            </a:endParaRPr>
          </a:p>
          <a:p>
            <a:endParaRPr lang="pt-BR" sz="1400" b="1" dirty="0">
              <a:latin typeface="+mn-lt"/>
            </a:endParaRPr>
          </a:p>
        </p:txBody>
      </p:sp>
      <p:pic>
        <p:nvPicPr>
          <p:cNvPr id="1026" name="Picture 2" descr="C:\Users\efraimbsn\Desktop\Re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96115"/>
            <a:ext cx="5080622" cy="4109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40466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Rede Juventude Viva</a:t>
            </a:r>
          </a:p>
          <a:p>
            <a:pPr algn="ctr"/>
            <a:endParaRPr lang="pt-BR" b="1" dirty="0" smtClean="0"/>
          </a:p>
          <a:p>
            <a:pPr algn="ctr"/>
            <a:r>
              <a:rPr lang="pt-BR" sz="2000" b="1" dirty="0" smtClean="0">
                <a:latin typeface="+mn-lt"/>
              </a:rPr>
              <a:t>Informativo</a:t>
            </a:r>
            <a:endParaRPr lang="pt-BR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4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63FEEC-B347-42D7-9B5D-CE4913253F64}" type="slidenum">
              <a:rPr lang="pt-BR" smtClean="0"/>
              <a:pPr/>
              <a:t>35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4282" y="40268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spcBef>
                <a:spcPts val="0"/>
              </a:spcBef>
              <a:spcAft>
                <a:spcPts val="0"/>
              </a:spcAft>
            </a:pPr>
            <a:r>
              <a:rPr lang="pt-BR" sz="26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+mn-cs"/>
              </a:rPr>
              <a:t>Protocolo de Atuação para a Redução de Barreiras de Acesso à Justiça para a Juventude Negra em Situação de Violência</a:t>
            </a:r>
            <a:r>
              <a:rPr lang="pt-BR" sz="11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+mn-cs"/>
              </a:rPr>
              <a:t/>
            </a:r>
            <a:br>
              <a:rPr lang="pt-BR" sz="11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+mn-cs"/>
              </a:rPr>
            </a:br>
            <a:r>
              <a:rPr lang="pt-BR" sz="2000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+mn-cs"/>
              </a:rPr>
              <a:t>Ministério da Justiça</a:t>
            </a:r>
            <a:endParaRPr lang="pt-BR" sz="2000" b="1" i="1" dirty="0">
              <a:solidFill>
                <a:schemeClr val="bg1">
                  <a:lumMod val="50000"/>
                </a:schemeClr>
              </a:solidFill>
              <a:latin typeface="Calibri"/>
              <a:cs typeface="+mn-cs"/>
            </a:endParaRPr>
          </a:p>
        </p:txBody>
      </p:sp>
      <p:pic>
        <p:nvPicPr>
          <p:cNvPr id="5" name="Imagem 4" descr="Assinatura_do_Protoc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428" y="2492896"/>
            <a:ext cx="4643470" cy="3007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tângulo 5"/>
          <p:cNvSpPr/>
          <p:nvPr/>
        </p:nvSpPr>
        <p:spPr>
          <a:xfrm>
            <a:off x="5214942" y="2357430"/>
            <a:ext cx="3786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/>
            <a:r>
              <a:rPr lang="pt-BR" b="1" i="1" dirty="0" smtClean="0">
                <a:latin typeface="+mn-lt"/>
              </a:rPr>
              <a:t>Assinam o Protocolo:</a:t>
            </a:r>
          </a:p>
          <a:p>
            <a:pPr marL="180975" indent="-180975" algn="just"/>
            <a:endParaRPr lang="pt-BR" b="1" i="1" dirty="0" smtClean="0">
              <a:latin typeface="+mn-lt"/>
            </a:endParaRPr>
          </a:p>
          <a:p>
            <a:pPr marL="265113" indent="-179388" algn="just">
              <a:buFont typeface="Arial" pitchFamily="34" charset="0"/>
              <a:buChar char="•"/>
            </a:pPr>
            <a:r>
              <a:rPr lang="pt-BR" dirty="0" smtClean="0">
                <a:latin typeface="+mn-lt"/>
              </a:rPr>
              <a:t>Conselho Nacional do Ministério Público (CNMP),</a:t>
            </a:r>
          </a:p>
          <a:p>
            <a:pPr marL="265113" indent="-179388" algn="just">
              <a:buFont typeface="Arial" pitchFamily="34" charset="0"/>
              <a:buChar char="•"/>
            </a:pPr>
            <a:r>
              <a:rPr lang="pt-BR" dirty="0" smtClean="0">
                <a:latin typeface="+mn-lt"/>
              </a:rPr>
              <a:t>Conselho Nacional de Justiça (CNJ),</a:t>
            </a:r>
          </a:p>
          <a:p>
            <a:pPr marL="265113" indent="-179388" algn="just">
              <a:buFont typeface="Arial" pitchFamily="34" charset="0"/>
              <a:buChar char="•"/>
            </a:pPr>
            <a:r>
              <a:rPr lang="pt-BR" dirty="0" smtClean="0">
                <a:latin typeface="+mn-lt"/>
              </a:rPr>
              <a:t>Ordem dos Advogados do Brasil (OAB),</a:t>
            </a:r>
          </a:p>
          <a:p>
            <a:pPr marL="265113" indent="-179388" algn="just">
              <a:buFont typeface="Arial" pitchFamily="34" charset="0"/>
              <a:buChar char="•"/>
            </a:pPr>
            <a:r>
              <a:rPr lang="pt-BR" dirty="0" smtClean="0">
                <a:latin typeface="+mn-lt"/>
              </a:rPr>
              <a:t>Conselho Nacional de Defensores Públicos Gerais (CONDEGE) e</a:t>
            </a:r>
          </a:p>
          <a:p>
            <a:pPr marL="265113" indent="-179388" algn="just">
              <a:buFont typeface="Arial" pitchFamily="34" charset="0"/>
              <a:buChar char="•"/>
            </a:pPr>
            <a:r>
              <a:rPr lang="pt-BR" dirty="0" smtClean="0">
                <a:latin typeface="+mn-lt"/>
              </a:rPr>
              <a:t>Governo Federal.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42918"/>
            <a:ext cx="9144000" cy="560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4571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1763" algn="r"/>
                <a:tab pos="2700338" algn="ctr"/>
                <a:tab pos="5400675" algn="r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mapa_bras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707950"/>
            <a:ext cx="6408711" cy="5313338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5340141" y="3205714"/>
            <a:ext cx="1455492" cy="29729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4832395" y="3346076"/>
            <a:ext cx="707685" cy="11208"/>
          </a:xfrm>
          <a:prstGeom prst="line">
            <a:avLst/>
          </a:prstGeom>
          <a:ln w="38100" cmpd="sng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de cantos arredondados 19"/>
          <p:cNvSpPr/>
          <p:nvPr/>
        </p:nvSpPr>
        <p:spPr>
          <a:xfrm>
            <a:off x="1403648" y="3369663"/>
            <a:ext cx="1745555" cy="41937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0"/>
          <p:cNvCxnSpPr/>
          <p:nvPr/>
        </p:nvCxnSpPr>
        <p:spPr>
          <a:xfrm>
            <a:off x="3098386" y="3580922"/>
            <a:ext cx="481307" cy="0"/>
          </a:xfrm>
          <a:prstGeom prst="line">
            <a:avLst/>
          </a:prstGeom>
          <a:ln w="381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402529" y="3388930"/>
            <a:ext cx="1730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  <a:latin typeface="+mn-lt"/>
              </a:rPr>
              <a:t>DISTRITO FEDERAL</a:t>
            </a:r>
          </a:p>
          <a:p>
            <a:pPr algn="ctr"/>
            <a:r>
              <a:rPr lang="pt-BR" sz="1000" b="1" dirty="0" smtClean="0">
                <a:solidFill>
                  <a:schemeClr val="bg1"/>
                </a:solidFill>
                <a:latin typeface="+mn-lt"/>
              </a:rPr>
              <a:t>+ 6 MUNICÍPIOS DA RIDE</a:t>
            </a:r>
            <a:endParaRPr lang="pt-B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128013" y="4584810"/>
            <a:ext cx="452207" cy="1330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340140" y="3222966"/>
            <a:ext cx="1463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+mn-lt"/>
              </a:rPr>
              <a:t>BAHIA + 20 MUNICÍPIOS</a:t>
            </a:r>
            <a:endParaRPr lang="pt-BR" sz="1000" b="1" dirty="0">
              <a:latin typeface="+mn-lt"/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076055" y="3933056"/>
            <a:ext cx="1983825" cy="2829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/>
          <p:cNvCxnSpPr/>
          <p:nvPr/>
        </p:nvCxnSpPr>
        <p:spPr>
          <a:xfrm>
            <a:off x="4792757" y="4074512"/>
            <a:ext cx="439937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de cantos arredondados 29"/>
          <p:cNvSpPr/>
          <p:nvPr/>
        </p:nvSpPr>
        <p:spPr>
          <a:xfrm>
            <a:off x="5724129" y="2577459"/>
            <a:ext cx="1584176" cy="282913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reto 30"/>
          <p:cNvCxnSpPr/>
          <p:nvPr/>
        </p:nvCxnSpPr>
        <p:spPr>
          <a:xfrm>
            <a:off x="5363729" y="2718915"/>
            <a:ext cx="639092" cy="0"/>
          </a:xfrm>
          <a:prstGeom prst="line">
            <a:avLst/>
          </a:prstGeom>
          <a:ln w="38100" cmpd="sng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724128" y="2595805"/>
            <a:ext cx="1570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+mn-lt"/>
              </a:rPr>
              <a:t>ALAGOAS + 6 MUNICÍPIOS</a:t>
            </a:r>
            <a:endParaRPr lang="pt-BR" sz="1000" b="1" dirty="0">
              <a:latin typeface="+mn-lt"/>
            </a:endParaRPr>
          </a:p>
        </p:txBody>
      </p:sp>
      <p:cxnSp>
        <p:nvCxnSpPr>
          <p:cNvPr id="32" name="Conector reto 31"/>
          <p:cNvCxnSpPr/>
          <p:nvPr/>
        </p:nvCxnSpPr>
        <p:spPr>
          <a:xfrm>
            <a:off x="4646621" y="2406829"/>
            <a:ext cx="439937" cy="0"/>
          </a:xfrm>
          <a:prstGeom prst="line">
            <a:avLst/>
          </a:prstGeom>
          <a:ln w="38100" cmpd="sng">
            <a:solidFill>
              <a:srgbClr val="00A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2987825" y="2309754"/>
            <a:ext cx="1687948" cy="239458"/>
          </a:xfrm>
          <a:prstGeom prst="roundRect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030870" y="3951401"/>
            <a:ext cx="2061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+mn-lt"/>
              </a:rPr>
              <a:t>ESPÍRITO SANTO + 7 MUNICÍPIOS</a:t>
            </a:r>
            <a:endParaRPr lang="pt-BR" sz="1000" b="1" dirty="0">
              <a:latin typeface="+mn-lt"/>
            </a:endParaRP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2295065" y="4473009"/>
            <a:ext cx="1241357" cy="27617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reto 36"/>
          <p:cNvCxnSpPr/>
          <p:nvPr/>
        </p:nvCxnSpPr>
        <p:spPr>
          <a:xfrm>
            <a:off x="3487869" y="4592914"/>
            <a:ext cx="233089" cy="0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061069" y="2302991"/>
            <a:ext cx="1582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+mn-lt"/>
              </a:rPr>
              <a:t>PARAÍBA + 6 MUNICÍPIOS</a:t>
            </a:r>
            <a:endParaRPr lang="pt-BR" sz="1000" b="1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22924" y="920914"/>
            <a:ext cx="52210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5" charset="-128"/>
                <a:cs typeface="Tahoma" pitchFamily="-105" charset="0"/>
              </a:rPr>
              <a:t>Estados e Municípios de </a:t>
            </a: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5" charset="-128"/>
                <a:cs typeface="Tahoma" pitchFamily="-105" charset="0"/>
              </a:rPr>
              <a:t>Adesão Pactuada com Governo Federal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-105" charset="-128"/>
              <a:cs typeface="Tahoma" pitchFamily="-105" charset="0"/>
            </a:endParaRPr>
          </a:p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5" charset="-128"/>
                <a:cs typeface="Tahoma" pitchFamily="-105" charset="0"/>
              </a:rPr>
              <a:t>Apenas municípios da lista dos 142 prioritários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22924" y="4941168"/>
            <a:ext cx="522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TOTAL = </a:t>
            </a:r>
            <a:r>
              <a:rPr lang="pt-BR" sz="2000" b="1" dirty="0" smtClean="0">
                <a:solidFill>
                  <a:schemeClr val="accent6"/>
                </a:solidFill>
              </a:rPr>
              <a:t>51</a:t>
            </a:r>
            <a:endParaRPr lang="pt-BR" sz="2000" b="1" dirty="0">
              <a:solidFill>
                <a:schemeClr val="accent6"/>
              </a:solidFill>
            </a:endParaRPr>
          </a:p>
          <a:p>
            <a:pPr algn="ctr"/>
            <a:r>
              <a:rPr lang="pt-BR" sz="1600" i="1" dirty="0" smtClean="0">
                <a:solidFill>
                  <a:srgbClr val="28807E"/>
                </a:solidFill>
              </a:rPr>
              <a:t>  4 estados </a:t>
            </a:r>
            <a:r>
              <a:rPr lang="pt-BR" sz="1600" i="1" dirty="0">
                <a:solidFill>
                  <a:srgbClr val="28807E"/>
                </a:solidFill>
              </a:rPr>
              <a:t>+ </a:t>
            </a:r>
            <a:r>
              <a:rPr lang="pt-BR" sz="1600" i="1" dirty="0" smtClean="0">
                <a:solidFill>
                  <a:srgbClr val="28807E"/>
                </a:solidFill>
              </a:rPr>
              <a:t>DF + 46 Municípios</a:t>
            </a:r>
            <a:endParaRPr lang="pt-BR" sz="1600" dirty="0">
              <a:solidFill>
                <a:srgbClr val="28807E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67744" y="4487987"/>
            <a:ext cx="1298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+mn-lt"/>
              </a:rPr>
              <a:t>SÃO PAULO CAPITAL</a:t>
            </a:r>
            <a:endParaRPr lang="pt-BR" sz="1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1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/>
          <p:nvPr/>
        </p:nvSpPr>
        <p:spPr>
          <a:xfrm>
            <a:off x="3088509" y="1262963"/>
            <a:ext cx="6055491" cy="511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8435120" y="6453336"/>
            <a:ext cx="477416" cy="288032"/>
          </a:xfrm>
        </p:spPr>
        <p:txBody>
          <a:bodyPr/>
          <a:lstStyle/>
          <a:p>
            <a:fld id="{9E63FEEC-B347-42D7-9B5D-CE4913253F64}" type="slidenum">
              <a:rPr lang="pt-BR" smtClean="0"/>
              <a:pPr/>
              <a:t>37</a:t>
            </a:fld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11560" y="549841"/>
            <a:ext cx="78882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ＭＳ Ｐゴシック" pitchFamily="-105" charset="-128"/>
                <a:cs typeface="Tahoma" pitchFamily="-105" charset="0"/>
              </a:rPr>
              <a:t>Municípios de Adesão </a:t>
            </a:r>
            <a:r>
              <a:rPr lang="pt-B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ＭＳ Ｐゴシック" pitchFamily="-105" charset="-128"/>
                <a:cs typeface="Tahoma" pitchFamily="-105" charset="0"/>
              </a:rPr>
              <a:t>Voluntária</a:t>
            </a:r>
            <a:endParaRPr lang="pt-BR" dirty="0"/>
          </a:p>
        </p:txBody>
      </p: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xmlns="" val="788471593"/>
              </p:ext>
            </p:extLst>
          </p:nvPr>
        </p:nvGraphicFramePr>
        <p:xfrm>
          <a:off x="2357422" y="6143644"/>
          <a:ext cx="335755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0" y="1285860"/>
            <a:ext cx="5700136" cy="5115880"/>
            <a:chOff x="-108520" y="1262963"/>
            <a:chExt cx="5808656" cy="5115880"/>
          </a:xfrm>
        </p:grpSpPr>
        <p:pic>
          <p:nvPicPr>
            <p:cNvPr id="3" name="Imagem 2" descr="mapa_brasil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08520" y="1262963"/>
              <a:ext cx="5808656" cy="5115880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426973" y="3132362"/>
              <a:ext cx="5342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1P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1161578" y="2464538"/>
              <a:ext cx="6678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1P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634260" y="3109647"/>
              <a:ext cx="3339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2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543410" y="1694047"/>
              <a:ext cx="8887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1P+1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899655" y="3466274"/>
              <a:ext cx="3339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6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089380" y="2454239"/>
              <a:ext cx="5445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4P+2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115611" y="4334444"/>
              <a:ext cx="3339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1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743434" y="4057338"/>
              <a:ext cx="5342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2P+5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334176" y="2516034"/>
              <a:ext cx="6010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2P+10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400959" y="4283271"/>
              <a:ext cx="6010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5P+22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2296878" y="4468009"/>
              <a:ext cx="3339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1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461018" y="2397756"/>
              <a:ext cx="5342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3P+2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4654858" y="2767553"/>
              <a:ext cx="3339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3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351199" y="2952613"/>
              <a:ext cx="5253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3P+3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586341" y="2906429"/>
              <a:ext cx="5921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1P+21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574307" y="5043464"/>
              <a:ext cx="5342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2P+3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3832872" y="4735138"/>
              <a:ext cx="5921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11P+3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572789" y="2593115"/>
              <a:ext cx="5921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3P+7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228361" y="3265927"/>
              <a:ext cx="5342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1P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428708" y="1596368"/>
              <a:ext cx="5342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1P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2363661" y="5736873"/>
              <a:ext cx="5342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1P+7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2846747" y="5367076"/>
              <a:ext cx="5854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1P+12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500696" y="3265927"/>
              <a:ext cx="5342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1P+1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831137" y="4668356"/>
              <a:ext cx="5921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4P+21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2979989" y="3235030"/>
              <a:ext cx="5342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1P+2</a:t>
              </a:r>
              <a:endParaRPr lang="pt-BR" sz="1000" b="1" dirty="0">
                <a:latin typeface="+mn-lt"/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2096531" y="3533056"/>
              <a:ext cx="3339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+mn-lt"/>
                </a:rPr>
                <a:t>1</a:t>
              </a:r>
              <a:endParaRPr lang="pt-BR" sz="1000" b="1" dirty="0">
                <a:latin typeface="+mn-lt"/>
              </a:endParaRP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5364088" y="1500174"/>
            <a:ext cx="33843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+mn-lt"/>
              </a:rPr>
              <a:t>96 dos 142 </a:t>
            </a:r>
            <a:r>
              <a:rPr lang="pt-BR" sz="1600" dirty="0" smtClean="0">
                <a:latin typeface="+mn-lt"/>
              </a:rPr>
              <a:t>municípios prioritários  </a:t>
            </a:r>
            <a:r>
              <a:rPr lang="pt-BR" sz="1600" b="1" dirty="0" smtClean="0">
                <a:latin typeface="+mn-lt"/>
              </a:rPr>
              <a:t>(68%) fizeram adesão </a:t>
            </a:r>
            <a:r>
              <a:rPr lang="pt-BR" sz="1200" dirty="0" smtClean="0">
                <a:latin typeface="+mn-lt"/>
              </a:rPr>
              <a:t>ao Plano Juventude Viva, sendo 47 pactuados e 49 voluntários.</a:t>
            </a:r>
          </a:p>
          <a:p>
            <a:endParaRPr lang="pt-BR" sz="1200" dirty="0" smtClean="0">
              <a:latin typeface="+mn-lt"/>
            </a:endParaRPr>
          </a:p>
          <a:p>
            <a:pPr algn="just"/>
            <a:r>
              <a:rPr lang="pt-BR" sz="1600" b="1" dirty="0" smtClean="0">
                <a:latin typeface="+mn-lt"/>
              </a:rPr>
              <a:t>Os 96 municípios </a:t>
            </a:r>
            <a:r>
              <a:rPr lang="pt-BR" sz="1200" dirty="0" smtClean="0">
                <a:latin typeface="+mn-lt"/>
              </a:rPr>
              <a:t>prioritários que já aderiram </a:t>
            </a:r>
            <a:r>
              <a:rPr lang="pt-BR" sz="1600" b="1" dirty="0" smtClean="0">
                <a:latin typeface="+mn-lt"/>
              </a:rPr>
              <a:t>representam</a:t>
            </a:r>
            <a:r>
              <a:rPr lang="pt-BR" sz="1200" dirty="0" smtClean="0">
                <a:latin typeface="+mn-lt"/>
              </a:rPr>
              <a:t> </a:t>
            </a:r>
            <a:r>
              <a:rPr lang="pt-BR" sz="1600" b="1" dirty="0" smtClean="0">
                <a:latin typeface="+mn-lt"/>
              </a:rPr>
              <a:t>32,88 % da população </a:t>
            </a:r>
            <a:r>
              <a:rPr lang="pt-BR" sz="1200" dirty="0" smtClean="0">
                <a:latin typeface="+mn-lt"/>
              </a:rPr>
              <a:t>brasileira e </a:t>
            </a:r>
            <a:r>
              <a:rPr lang="pt-BR" sz="1600" b="1" dirty="0" smtClean="0">
                <a:latin typeface="+mn-lt"/>
              </a:rPr>
              <a:t>45,8% dos homicídios</a:t>
            </a:r>
            <a:r>
              <a:rPr lang="pt-BR" sz="1200" dirty="0" smtClean="0">
                <a:latin typeface="+mn-lt"/>
              </a:rPr>
              <a:t> no país</a:t>
            </a:r>
          </a:p>
          <a:p>
            <a:pPr algn="just"/>
            <a:endParaRPr lang="pt-BR" sz="1200" dirty="0" smtClean="0">
              <a:latin typeface="+mn-lt"/>
            </a:endParaRPr>
          </a:p>
          <a:p>
            <a:pPr algn="just"/>
            <a:r>
              <a:rPr lang="pt-BR" sz="1200" dirty="0" smtClean="0">
                <a:latin typeface="+mn-lt"/>
              </a:rPr>
              <a:t>Além dos prioritários, outros 84 municípios e 4 estados também solicitaram adesão ao Plano Juventude Viva, totalizando </a:t>
            </a:r>
            <a:r>
              <a:rPr lang="pt-BR" sz="1600" b="1" dirty="0" smtClean="0">
                <a:latin typeface="+mn-lt"/>
              </a:rPr>
              <a:t>184 pedidos de adesão em todas as </a:t>
            </a:r>
            <a:r>
              <a:rPr lang="pt-BR" sz="1600" b="1" dirty="0" err="1" smtClean="0">
                <a:latin typeface="+mn-lt"/>
              </a:rPr>
              <a:t>UFs</a:t>
            </a:r>
            <a:r>
              <a:rPr lang="pt-BR" sz="1600" dirty="0" smtClean="0">
                <a:latin typeface="+mn-lt"/>
              </a:rPr>
              <a:t>.</a:t>
            </a:r>
          </a:p>
          <a:p>
            <a:pPr algn="just"/>
            <a:endParaRPr lang="pt-BR" sz="1200" dirty="0" smtClean="0">
              <a:latin typeface="+mn-lt"/>
            </a:endParaRPr>
          </a:p>
          <a:p>
            <a:pPr algn="just"/>
            <a:r>
              <a:rPr lang="pt-BR" sz="1200" dirty="0" smtClean="0">
                <a:latin typeface="+mn-lt"/>
              </a:rPr>
              <a:t>O governo federal já investiu </a:t>
            </a:r>
            <a:r>
              <a:rPr lang="pt-BR" sz="1600" b="1" dirty="0" smtClean="0">
                <a:latin typeface="+mn-lt"/>
              </a:rPr>
              <a:t>pelo menos R$ 1,3 bilhão</a:t>
            </a:r>
            <a:r>
              <a:rPr lang="pt-BR" sz="1600" dirty="0" smtClean="0">
                <a:latin typeface="+mn-lt"/>
              </a:rPr>
              <a:t> </a:t>
            </a:r>
            <a:r>
              <a:rPr lang="pt-BR" sz="1200" dirty="0" smtClean="0">
                <a:latin typeface="+mn-lt"/>
              </a:rPr>
              <a:t>nos programas pactuados pelos ministérios para os 142 municípios.</a:t>
            </a:r>
          </a:p>
          <a:p>
            <a:pPr algn="just"/>
            <a:endParaRPr lang="pt-BR" sz="1200" dirty="0" smtClean="0">
              <a:latin typeface="+mn-lt"/>
            </a:endParaRPr>
          </a:p>
          <a:p>
            <a:r>
              <a:rPr lang="pt-BR" sz="1200" dirty="0" smtClean="0">
                <a:latin typeface="+mn-lt"/>
              </a:rPr>
              <a:t>Entre </a:t>
            </a:r>
            <a:r>
              <a:rPr lang="pt-BR" sz="1200" b="1" dirty="0" smtClean="0">
                <a:latin typeface="+mn-lt"/>
              </a:rPr>
              <a:t>os </a:t>
            </a:r>
            <a:r>
              <a:rPr lang="pt-BR" sz="1200" dirty="0" smtClean="0">
                <a:latin typeface="+mn-lt"/>
              </a:rPr>
              <a:t>programas que se destacam no Plano: </a:t>
            </a:r>
            <a:endParaRPr lang="pt-BR" sz="1600" b="1" dirty="0">
              <a:latin typeface="+mn-lt"/>
            </a:endParaRPr>
          </a:p>
          <a:p>
            <a:r>
              <a:rPr lang="pt-BR" sz="1600" b="1" dirty="0" smtClean="0">
                <a:latin typeface="+mn-lt"/>
              </a:rPr>
              <a:t>Saúde na Escola, </a:t>
            </a:r>
            <a:r>
              <a:rPr lang="pt-BR" sz="1600" b="1" dirty="0" err="1" smtClean="0">
                <a:latin typeface="+mn-lt"/>
              </a:rPr>
              <a:t>Projovem</a:t>
            </a:r>
            <a:r>
              <a:rPr lang="pt-BR" sz="1600" b="1" dirty="0" smtClean="0">
                <a:latin typeface="+mn-lt"/>
              </a:rPr>
              <a:t> Urbano,</a:t>
            </a:r>
          </a:p>
          <a:p>
            <a:r>
              <a:rPr lang="pt-BR" sz="1600" b="1" dirty="0" smtClean="0">
                <a:latin typeface="+mn-lt"/>
              </a:rPr>
              <a:t> </a:t>
            </a:r>
            <a:r>
              <a:rPr lang="pt-BR" sz="1600" b="1" dirty="0" err="1" smtClean="0">
                <a:latin typeface="+mn-lt"/>
              </a:rPr>
              <a:t>Pronatec</a:t>
            </a:r>
            <a:r>
              <a:rPr lang="pt-BR" sz="1600" b="1" dirty="0" smtClean="0">
                <a:latin typeface="+mn-lt"/>
              </a:rPr>
              <a:t>, Estação Juventude, </a:t>
            </a:r>
          </a:p>
          <a:p>
            <a:r>
              <a:rPr lang="pt-BR" sz="1600" b="1" dirty="0" err="1" smtClean="0">
                <a:latin typeface="+mn-lt"/>
              </a:rPr>
              <a:t>NUFAC-Fundação</a:t>
            </a:r>
            <a:r>
              <a:rPr lang="pt-BR" sz="1600" b="1" dirty="0" smtClean="0">
                <a:latin typeface="+mn-lt"/>
              </a:rPr>
              <a:t> Palmares, CEUS das Artes</a:t>
            </a:r>
            <a:r>
              <a:rPr lang="pt-BR" sz="1600" dirty="0" smtClean="0">
                <a:latin typeface="+mn-lt"/>
              </a:rPr>
              <a:t>,</a:t>
            </a:r>
            <a:r>
              <a:rPr lang="pt-BR" sz="1200" b="1" dirty="0" smtClean="0">
                <a:latin typeface="+mn-lt"/>
              </a:rPr>
              <a:t> </a:t>
            </a:r>
            <a:r>
              <a:rPr lang="pt-BR" sz="1200" dirty="0" smtClean="0">
                <a:latin typeface="+mn-lt"/>
              </a:rPr>
              <a:t>entre outros.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6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8415064" y="6453336"/>
            <a:ext cx="477416" cy="288032"/>
          </a:xfrm>
        </p:spPr>
        <p:txBody>
          <a:bodyPr/>
          <a:lstStyle/>
          <a:p>
            <a:fld id="{1D013D3E-E68F-4336-B7C1-22CD2BC463F3}" type="slidenum">
              <a:rPr lang="pt-BR" smtClean="0"/>
              <a:pPr/>
              <a:t>38</a:t>
            </a:fld>
            <a:endParaRPr lang="pt-BR" dirty="0"/>
          </a:p>
        </p:txBody>
      </p:sp>
      <p:pic>
        <p:nvPicPr>
          <p:cNvPr id="5" name="Imagem 4" descr="lancamento_BA.jpg"/>
          <p:cNvPicPr>
            <a:picLocks noChangeAspect="1"/>
          </p:cNvPicPr>
          <p:nvPr/>
        </p:nvPicPr>
        <p:blipFill rotWithShape="1">
          <a:blip r:embed="rId2" cstate="print"/>
          <a:srcRect r="25000"/>
          <a:stretch/>
        </p:blipFill>
        <p:spPr>
          <a:xfrm>
            <a:off x="3786182" y="3643314"/>
            <a:ext cx="1644268" cy="1644268"/>
          </a:xfrm>
          <a:prstGeom prst="ellipse">
            <a:avLst/>
          </a:prstGeom>
          <a:ln w="63500">
            <a:solidFill>
              <a:schemeClr val="accent6"/>
            </a:solidFill>
          </a:ln>
          <a:effectLst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1000108"/>
            <a:ext cx="1644268" cy="1515664"/>
          </a:xfrm>
          <a:prstGeom prst="ellipse">
            <a:avLst/>
          </a:prstGeom>
          <a:ln w="63500">
            <a:solidFill>
              <a:schemeClr val="accent6"/>
            </a:solidFill>
          </a:ln>
          <a:effectLst/>
        </p:spPr>
      </p:pic>
      <p:pic>
        <p:nvPicPr>
          <p:cNvPr id="7" name="Imagem 6" descr="SP_2.png"/>
          <p:cNvPicPr>
            <a:picLocks noChangeAspect="1"/>
          </p:cNvPicPr>
          <p:nvPr/>
        </p:nvPicPr>
        <p:blipFill rotWithShape="1">
          <a:blip r:embed="rId4" cstate="print"/>
          <a:srcRect l="46387" t="-2" r="8185" b="5482"/>
          <a:stretch/>
        </p:blipFill>
        <p:spPr>
          <a:xfrm>
            <a:off x="1121714" y="3645024"/>
            <a:ext cx="1644268" cy="1644268"/>
          </a:xfrm>
          <a:prstGeom prst="ellipse">
            <a:avLst/>
          </a:prstGeom>
          <a:ln w="63500">
            <a:solidFill>
              <a:schemeClr val="accent6"/>
            </a:solidFill>
          </a:ln>
          <a:effectLst/>
        </p:spPr>
      </p:pic>
      <p:pic>
        <p:nvPicPr>
          <p:cNvPr id="8" name="Espaço Reservado para Conteúdo 3" descr="1280858_416017755174085_546628866_n.jpg"/>
          <p:cNvPicPr>
            <a:picLocks noChangeAspect="1"/>
          </p:cNvPicPr>
          <p:nvPr/>
        </p:nvPicPr>
        <p:blipFill rotWithShape="1">
          <a:blip r:embed="rId5" cstate="print"/>
          <a:srcRect l="-771" t="2834" r="771" b="34258"/>
          <a:stretch/>
        </p:blipFill>
        <p:spPr>
          <a:xfrm>
            <a:off x="6450262" y="980728"/>
            <a:ext cx="1644268" cy="1644268"/>
          </a:xfrm>
          <a:prstGeom prst="ellipse">
            <a:avLst/>
          </a:prstGeom>
          <a:ln w="63500">
            <a:solidFill>
              <a:schemeClr val="accent6"/>
            </a:solidFill>
          </a:ln>
          <a:effectLst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1000108"/>
            <a:ext cx="1644268" cy="1571636"/>
          </a:xfrm>
          <a:prstGeom prst="ellipse">
            <a:avLst/>
          </a:prstGeom>
          <a:ln w="63500">
            <a:solidFill>
              <a:schemeClr val="accent6"/>
            </a:solidFill>
          </a:ln>
        </p:spPr>
      </p:pic>
      <p:sp>
        <p:nvSpPr>
          <p:cNvPr id="11" name="CaixaDeTexto 10"/>
          <p:cNvSpPr txBox="1"/>
          <p:nvPr/>
        </p:nvSpPr>
        <p:spPr>
          <a:xfrm>
            <a:off x="683848" y="5346018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28807E"/>
                </a:solidFill>
                <a:latin typeface="+mn-lt"/>
              </a:rPr>
              <a:t>MUNICÍPIO DE SÃO PAULO</a:t>
            </a:r>
          </a:p>
          <a:p>
            <a:pPr algn="ctr"/>
            <a:r>
              <a:rPr lang="pt-BR" sz="1200" i="1" dirty="0" smtClean="0">
                <a:latin typeface="+mn-lt"/>
              </a:rPr>
              <a:t>Lançamento outubro de 2013</a:t>
            </a:r>
          </a:p>
        </p:txBody>
      </p:sp>
      <p:sp>
        <p:nvSpPr>
          <p:cNvPr id="9" name="Retângulo 8"/>
          <p:cNvSpPr/>
          <p:nvPr/>
        </p:nvSpPr>
        <p:spPr>
          <a:xfrm>
            <a:off x="3214678" y="2643182"/>
            <a:ext cx="252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b="1" dirty="0" smtClean="0">
                <a:solidFill>
                  <a:srgbClr val="28807E"/>
                </a:solidFill>
                <a:latin typeface="+mn-lt"/>
              </a:rPr>
              <a:t>PARAÍBA</a:t>
            </a:r>
          </a:p>
          <a:p>
            <a:pPr algn="ctr"/>
            <a:r>
              <a:rPr lang="pt-BR" sz="1200" i="1" dirty="0" smtClean="0">
                <a:latin typeface="+mn-lt"/>
              </a:rPr>
              <a:t>Lançamento agosto de 2013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28596" y="2571744"/>
            <a:ext cx="252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b="1" dirty="0" smtClean="0">
                <a:solidFill>
                  <a:srgbClr val="28807E"/>
                </a:solidFill>
                <a:latin typeface="+mn-lt"/>
              </a:rPr>
              <a:t>ALAGOAS</a:t>
            </a:r>
          </a:p>
          <a:p>
            <a:pPr algn="ctr"/>
            <a:r>
              <a:rPr lang="pt-BR" sz="1200" i="1" dirty="0" smtClean="0">
                <a:latin typeface="+mn-lt"/>
              </a:rPr>
              <a:t>Lançamento setembro de 2012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286116" y="5357826"/>
            <a:ext cx="25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28807E"/>
                </a:solidFill>
                <a:latin typeface="+mn-lt"/>
              </a:rPr>
              <a:t>BAHIA</a:t>
            </a:r>
          </a:p>
          <a:p>
            <a:pPr algn="ctr"/>
            <a:r>
              <a:rPr lang="pt-BR" sz="1200" i="1" dirty="0">
                <a:latin typeface="+mn-lt"/>
              </a:rPr>
              <a:t>Lançamento novembro de </a:t>
            </a:r>
            <a:r>
              <a:rPr lang="pt-BR" sz="1200" i="1" dirty="0" smtClean="0">
                <a:latin typeface="+mn-lt"/>
              </a:rPr>
              <a:t>2013</a:t>
            </a:r>
            <a:endParaRPr lang="pt-BR" sz="1200" i="1" dirty="0">
              <a:latin typeface="+mn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012396" y="5354632"/>
            <a:ext cx="252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b="1" dirty="0">
                <a:solidFill>
                  <a:srgbClr val="28807E"/>
                </a:solidFill>
                <a:latin typeface="+mn-lt"/>
              </a:rPr>
              <a:t>ESPÍRITO SANTO</a:t>
            </a:r>
          </a:p>
          <a:p>
            <a:pPr algn="ctr"/>
            <a:r>
              <a:rPr lang="pt-BR" sz="1200" i="1" dirty="0">
                <a:latin typeface="+mn-lt"/>
              </a:rPr>
              <a:t>Lançamento maio de </a:t>
            </a:r>
            <a:r>
              <a:rPr lang="pt-BR" sz="1200" i="1" dirty="0" smtClean="0">
                <a:latin typeface="+mn-lt"/>
              </a:rPr>
              <a:t>2014</a:t>
            </a:r>
            <a:endParaRPr lang="pt-BR" sz="1200" i="1" dirty="0">
              <a:latin typeface="+mn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012396" y="2659842"/>
            <a:ext cx="252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b="1" dirty="0">
                <a:solidFill>
                  <a:srgbClr val="28807E"/>
                </a:solidFill>
                <a:latin typeface="+mn-lt"/>
              </a:rPr>
              <a:t>DISTRITO FEDERAL E RIDE</a:t>
            </a:r>
          </a:p>
          <a:p>
            <a:pPr algn="ctr"/>
            <a:r>
              <a:rPr lang="pt-BR" sz="1200" i="1" dirty="0">
                <a:latin typeface="+mn-lt"/>
              </a:rPr>
              <a:t>Lançamento setembro de </a:t>
            </a:r>
            <a:r>
              <a:rPr lang="pt-BR" sz="1200" i="1" dirty="0" smtClean="0">
                <a:latin typeface="+mn-lt"/>
              </a:rPr>
              <a:t>2013</a:t>
            </a:r>
            <a:endParaRPr lang="pt-BR" sz="1200" i="1" dirty="0"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905690" y="404664"/>
            <a:ext cx="726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+mn-lt"/>
              </a:rPr>
              <a:t>R</a:t>
            </a:r>
            <a:r>
              <a:rPr lang="pt-BR" dirty="0" smtClean="0">
                <a:latin typeface="+mn-lt"/>
              </a:rPr>
              <a:t>ecursos empenhados até </a:t>
            </a:r>
            <a:r>
              <a:rPr lang="pt-BR" dirty="0">
                <a:latin typeface="+mn-lt"/>
              </a:rPr>
              <a:t>julho de </a:t>
            </a:r>
            <a:r>
              <a:rPr lang="pt-BR" dirty="0" smtClean="0">
                <a:latin typeface="+mn-lt"/>
              </a:rPr>
              <a:t>2014</a:t>
            </a:r>
            <a:endParaRPr lang="pt-BR" dirty="0">
              <a:latin typeface="+mn-lt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3568021"/>
            <a:ext cx="1656184" cy="1616961"/>
          </a:xfrm>
          <a:prstGeom prst="ellipse">
            <a:avLst/>
          </a:prstGeom>
          <a:ln w="6350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628800"/>
            <a:ext cx="8424936" cy="47525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013D3E-E68F-4336-B7C1-22CD2BC463F3}" type="slidenum">
              <a:rPr lang="pt-BR" smtClean="0"/>
              <a:pPr/>
              <a:t>39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75656" y="476672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Ferramentas de diagnóstico</a:t>
            </a:r>
          </a:p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Boletins municipais- Vulnerabilidade Social e Juventude Negra</a:t>
            </a:r>
          </a:p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Elaborado pelo Ministério de Desenvolvimento Social, </a:t>
            </a:r>
            <a:r>
              <a:rPr lang="pt-B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Secretaria de Políticas de Promoção da Igualdade </a:t>
            </a:r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Racial</a:t>
            </a:r>
            <a:r>
              <a:rPr lang="pt-B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 Secretaria Nacional de Juventude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253" t="11320" r="8972" b="6894"/>
          <a:stretch/>
        </p:blipFill>
        <p:spPr bwMode="auto">
          <a:xfrm>
            <a:off x="755576" y="1773296"/>
            <a:ext cx="7682853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895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rcRect t="9929"/>
          <a:stretch>
            <a:fillRect/>
          </a:stretch>
        </p:blipFill>
        <p:spPr>
          <a:xfrm>
            <a:off x="23512" y="36608"/>
            <a:ext cx="9143107" cy="68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rma livre 1"/>
          <p:cNvSpPr/>
          <p:nvPr/>
        </p:nvSpPr>
        <p:spPr>
          <a:xfrm>
            <a:off x="2580734" y="751102"/>
            <a:ext cx="3611330" cy="6175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8" tIns="40819" rIns="81638" bIns="40819" anchor="t" anchorCtr="0" compatLnSpc="0">
            <a:noAutofit/>
          </a:bodyPr>
          <a:lstStyle/>
          <a:p>
            <a:pPr algn="ctr">
              <a:defRPr sz="2650"/>
            </a:pPr>
            <a:r>
              <a:rPr lang="pt-BR" sz="2903" b="1">
                <a:solidFill>
                  <a:srgbClr val="000000"/>
                </a:solidFill>
                <a:latin typeface="+mj-lt"/>
                <a:ea typeface="Microsoft YaHei" pitchFamily="34"/>
                <a:cs typeface="Microsoft YaHei" pitchFamily="34"/>
              </a:rPr>
              <a:t>Missão</a:t>
            </a:r>
          </a:p>
        </p:txBody>
      </p:sp>
      <p:sp>
        <p:nvSpPr>
          <p:cNvPr id="3" name="Forma livre 2"/>
          <p:cNvSpPr/>
          <p:nvPr/>
        </p:nvSpPr>
        <p:spPr>
          <a:xfrm>
            <a:off x="2596735" y="3666876"/>
            <a:ext cx="3611330" cy="5783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8" tIns="40819" rIns="81638" bIns="40819" anchor="t" anchorCtr="0" compatLnSpc="0">
            <a:noAutofit/>
          </a:bodyPr>
          <a:lstStyle/>
          <a:p>
            <a:pPr algn="ctr">
              <a:defRPr sz="2650"/>
            </a:pPr>
            <a:r>
              <a:rPr lang="pt-BR" sz="2903" b="1">
                <a:solidFill>
                  <a:srgbClr val="000000"/>
                </a:solidFill>
                <a:latin typeface="+mj-lt"/>
                <a:ea typeface="Microsoft YaHei" pitchFamily="34"/>
                <a:cs typeface="Microsoft YaHei" pitchFamily="34"/>
              </a:rPr>
              <a:t>Visão de futuro</a:t>
            </a:r>
          </a:p>
        </p:txBody>
      </p:sp>
      <p:sp>
        <p:nvSpPr>
          <p:cNvPr id="4" name="Forma livre 3"/>
          <p:cNvSpPr/>
          <p:nvPr/>
        </p:nvSpPr>
        <p:spPr>
          <a:xfrm>
            <a:off x="647551" y="1692548"/>
            <a:ext cx="7283071" cy="10080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8" tIns="40819" rIns="81638" bIns="40819" anchor="t" anchorCtr="0" compatLnSpc="0">
            <a:noAutofit/>
          </a:bodyPr>
          <a:lstStyle/>
          <a:p>
            <a:pPr algn="just">
              <a:lnSpc>
                <a:spcPct val="150000"/>
              </a:lnSpc>
              <a:defRPr sz="2650"/>
            </a:pPr>
            <a:r>
              <a:rPr lang="pt-BR" sz="1814" b="1">
                <a:solidFill>
                  <a:srgbClr val="000000"/>
                </a:solidFill>
                <a:latin typeface="+mj-lt"/>
                <a:ea typeface="Microsoft YaHei" pitchFamily="34"/>
                <a:cs typeface="Microsoft YaHei" pitchFamily="34"/>
              </a:rPr>
              <a:t>Promover e articular políticas de igualdade racial e de superação do racismo para a consolidação de uma sociedade democrática.</a:t>
            </a:r>
          </a:p>
        </p:txBody>
      </p:sp>
      <p:sp>
        <p:nvSpPr>
          <p:cNvPr id="5" name="Forma livre 4"/>
          <p:cNvSpPr/>
          <p:nvPr/>
        </p:nvSpPr>
        <p:spPr>
          <a:xfrm>
            <a:off x="636122" y="4608324"/>
            <a:ext cx="7283071" cy="10083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8" tIns="40819" rIns="81638" bIns="40819" anchor="t" anchorCtr="0" compatLnSpc="0">
            <a:noAutofit/>
          </a:bodyPr>
          <a:lstStyle/>
          <a:p>
            <a:pPr algn="just">
              <a:lnSpc>
                <a:spcPct val="150000"/>
              </a:lnSpc>
              <a:defRPr sz="2650"/>
            </a:pPr>
            <a:r>
              <a:rPr lang="pt-BR" sz="1814" b="1" dirty="0">
                <a:solidFill>
                  <a:srgbClr val="000000"/>
                </a:solidFill>
                <a:latin typeface="+mj-lt"/>
                <a:ea typeface="Microsoft YaHei" pitchFamily="34"/>
                <a:cs typeface="Microsoft YaHei" pitchFamily="34"/>
              </a:rPr>
              <a:t>Ser reconhecida como referência nacional e internacional pela efetividade de políticas para uma sociedade justa, igualitária e sem racismo.</a:t>
            </a:r>
          </a:p>
        </p:txBody>
      </p:sp>
    </p:spTree>
    <p:extLst>
      <p:ext uri="{BB962C8B-B14F-4D97-AF65-F5344CB8AC3E}">
        <p14:creationId xmlns:p14="http://schemas.microsoft.com/office/powerpoint/2010/main" xmlns="" val="127595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1701288"/>
            <a:ext cx="8496944" cy="46800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013D3E-E68F-4336-B7C1-22CD2BC463F3}" type="slidenum">
              <a:rPr lang="pt-BR" smtClean="0"/>
              <a:pPr/>
              <a:t>40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75656" y="520224"/>
            <a:ext cx="6120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Ferramentas de diagnóstico</a:t>
            </a:r>
          </a:p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Boletins municipais- Diagnóstico da situação da juventude negra em todos os municípios brasileiros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24127" t="16719" r="26106" b="6377"/>
          <a:stretch/>
        </p:blipFill>
        <p:spPr bwMode="auto">
          <a:xfrm>
            <a:off x="2049852" y="1701288"/>
            <a:ext cx="4972288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599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013D3E-E68F-4336-B7C1-22CD2BC463F3}" type="slidenum">
              <a:rPr lang="pt-BR" smtClean="0"/>
              <a:pPr/>
              <a:t>41</a:t>
            </a:fld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699" t="7563" r="7513" b="11474"/>
          <a:stretch/>
        </p:blipFill>
        <p:spPr bwMode="auto">
          <a:xfrm>
            <a:off x="346657" y="1736804"/>
            <a:ext cx="8401807" cy="435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475656" y="476672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Ferramentas de diagnóstico</a:t>
            </a:r>
          </a:p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Painel de monitoramento do Plano Juventude Viva- Elaborado pela </a:t>
            </a:r>
            <a:r>
              <a:rPr lang="pt-B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Secretaria de Políticas de Promoção da Igualdade </a:t>
            </a:r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Racial</a:t>
            </a:r>
            <a:r>
              <a:rPr lang="pt-B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</a:t>
            </a:r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Secretaria Nacional de Juventude em cooperação com BID e PNUD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3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00" t="-243" b="243"/>
          <a:stretch/>
        </p:blipFill>
        <p:spPr>
          <a:xfrm>
            <a:off x="563933" y="1844824"/>
            <a:ext cx="1830590" cy="18305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de cantos arredondados 4"/>
          <p:cNvSpPr/>
          <p:nvPr/>
        </p:nvSpPr>
        <p:spPr>
          <a:xfrm>
            <a:off x="563931" y="3900855"/>
            <a:ext cx="1830591" cy="1832400"/>
          </a:xfrm>
          <a:prstGeom prst="roundRect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Estação Juventude </a:t>
            </a:r>
            <a:r>
              <a:rPr lang="pt-BR" sz="1200" dirty="0" smtClean="0"/>
              <a:t>inaugurada em Vitória da Conquista  (BA) </a:t>
            </a:r>
            <a:endParaRPr lang="pt-BR" sz="1200" dirty="0"/>
          </a:p>
        </p:txBody>
      </p:sp>
      <p:pic>
        <p:nvPicPr>
          <p:cNvPr id="6" name="Imagem 5" descr="1867.JPG"/>
          <p:cNvPicPr>
            <a:picLocks noChangeAspect="1"/>
          </p:cNvPicPr>
          <p:nvPr/>
        </p:nvPicPr>
        <p:blipFill rotWithShape="1">
          <a:blip r:embed="rId3" cstate="print"/>
          <a:srcRect t="6680" b="18628"/>
          <a:stretch/>
        </p:blipFill>
        <p:spPr>
          <a:xfrm>
            <a:off x="2623268" y="1844824"/>
            <a:ext cx="1830590" cy="183059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tângulo de cantos arredondados 7"/>
          <p:cNvSpPr/>
          <p:nvPr/>
        </p:nvSpPr>
        <p:spPr>
          <a:xfrm>
            <a:off x="2623268" y="3900856"/>
            <a:ext cx="1830590" cy="1832400"/>
          </a:xfrm>
          <a:prstGeom prst="roundRect">
            <a:avLst>
              <a:gd name="adj" fmla="val 0"/>
            </a:avLst>
          </a:prstGeom>
          <a:solidFill>
            <a:srgbClr val="28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No </a:t>
            </a:r>
            <a:r>
              <a:rPr lang="pt-BR" b="1" dirty="0" err="1" smtClean="0"/>
              <a:t>Projovem</a:t>
            </a:r>
            <a:r>
              <a:rPr lang="pt-BR" b="1" dirty="0" smtClean="0"/>
              <a:t> </a:t>
            </a:r>
            <a:r>
              <a:rPr lang="pt-BR" sz="1200" dirty="0" smtClean="0"/>
              <a:t>em </a:t>
            </a:r>
            <a:r>
              <a:rPr lang="pt-BR" sz="1200" dirty="0" smtClean="0">
                <a:solidFill>
                  <a:schemeClr val="bg1"/>
                </a:solidFill>
              </a:rPr>
              <a:t>municípios PJV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smtClean="0">
                <a:solidFill>
                  <a:schemeClr val="bg1"/>
                </a:solidFill>
              </a:rPr>
              <a:t>o valor </a:t>
            </a:r>
            <a:r>
              <a:rPr lang="pt-BR" sz="1200" i="1" dirty="0" smtClean="0">
                <a:solidFill>
                  <a:schemeClr val="bg1"/>
                </a:solidFill>
              </a:rPr>
              <a:t>per capta</a:t>
            </a:r>
            <a:r>
              <a:rPr lang="pt-BR" sz="1200" dirty="0" smtClean="0">
                <a:solidFill>
                  <a:schemeClr val="bg1"/>
                </a:solidFill>
              </a:rPr>
              <a:t> é maior e existe formação de formadores específica com o PJV. </a:t>
            </a:r>
            <a:r>
              <a:rPr lang="pt-BR" sz="1200" dirty="0" smtClean="0"/>
              <a:t>Arapiraca  (AL)</a:t>
            </a:r>
            <a:endParaRPr lang="pt-BR" sz="1200" dirty="0"/>
          </a:p>
        </p:txBody>
      </p:sp>
      <p:pic>
        <p:nvPicPr>
          <p:cNvPr id="9" name="Imagem 8" descr="Curso Juviva.jpg"/>
          <p:cNvPicPr>
            <a:picLocks noChangeAspect="1"/>
          </p:cNvPicPr>
          <p:nvPr/>
        </p:nvPicPr>
        <p:blipFill rotWithShape="1">
          <a:blip r:embed="rId4" cstate="print"/>
          <a:srcRect l="1287" r="35909"/>
          <a:stretch/>
        </p:blipFill>
        <p:spPr>
          <a:xfrm>
            <a:off x="4682603" y="1844824"/>
            <a:ext cx="1830590" cy="183059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3" r="61"/>
          <a:stretch/>
        </p:blipFill>
        <p:spPr>
          <a:xfrm>
            <a:off x="6741938" y="1844824"/>
            <a:ext cx="1830590" cy="183059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Retângulo de cantos arredondados 12"/>
          <p:cNvSpPr/>
          <p:nvPr/>
        </p:nvSpPr>
        <p:spPr>
          <a:xfrm>
            <a:off x="4682604" y="3900856"/>
            <a:ext cx="1830590" cy="1832400"/>
          </a:xfrm>
          <a:prstGeom prst="roundRect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EJA </a:t>
            </a:r>
            <a:r>
              <a:rPr lang="pt-BR" sz="1200" dirty="0" smtClean="0"/>
              <a:t>incorpora em curso específico temática racial, juvenil e de prevenção à violência na formação de professores</a:t>
            </a:r>
            <a:endParaRPr lang="pt-BR" sz="1200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741938" y="3900856"/>
            <a:ext cx="1830590" cy="1832400"/>
          </a:xfrm>
          <a:prstGeom prst="roundRect">
            <a:avLst>
              <a:gd name="adj" fmla="val 0"/>
            </a:avLst>
          </a:prstGeom>
          <a:solidFill>
            <a:srgbClr val="28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Equipamentos de Esportes </a:t>
            </a:r>
            <a:r>
              <a:rPr lang="pt-BR" sz="1200" dirty="0" smtClean="0">
                <a:solidFill>
                  <a:schemeClr val="bg1"/>
                </a:solidFill>
              </a:rPr>
              <a:t>reinaugurada pelo Comitê Juventude Viva na praça Jacintinho. Alagoas -  Maceió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49560" y="836712"/>
            <a:ext cx="800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Aqui tem Juventude Viva!</a:t>
            </a:r>
          </a:p>
          <a:p>
            <a:pPr algn="ctr"/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Exemplos de ações que já incorporam a perspectiva do Plano</a:t>
            </a:r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CLARAN~1\AppData\Local\Temp\foto 2 GCM-1.jpg"/>
          <p:cNvPicPr>
            <a:picLocks noChangeAspect="1" noChangeArrowheads="1"/>
          </p:cNvPicPr>
          <p:nvPr/>
        </p:nvPicPr>
        <p:blipFill rotWithShape="1">
          <a:blip r:embed="rId2" cstate="email"/>
          <a:srcRect r="36736"/>
          <a:stretch/>
        </p:blipFill>
        <p:spPr bwMode="auto">
          <a:xfrm>
            <a:off x="611560" y="1844824"/>
            <a:ext cx="1830590" cy="183059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94" r="22174" b="-194"/>
          <a:stretch/>
        </p:blipFill>
        <p:spPr bwMode="auto">
          <a:xfrm>
            <a:off x="6673804" y="1844824"/>
            <a:ext cx="1830590" cy="183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de cantos arredondados 8"/>
          <p:cNvSpPr/>
          <p:nvPr/>
        </p:nvSpPr>
        <p:spPr>
          <a:xfrm>
            <a:off x="6673804" y="3854400"/>
            <a:ext cx="1830590" cy="1832400"/>
          </a:xfrm>
          <a:prstGeom prst="roundRect">
            <a:avLst>
              <a:gd name="adj" fmla="val 0"/>
            </a:avLst>
          </a:prstGeom>
          <a:solidFill>
            <a:srgbClr val="28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Edital dos </a:t>
            </a:r>
            <a:r>
              <a:rPr lang="pt-BR" b="1" dirty="0" smtClean="0"/>
              <a:t>Pontos de Cultura</a:t>
            </a:r>
            <a:r>
              <a:rPr lang="pt-BR" sz="1200" dirty="0" smtClean="0"/>
              <a:t> em Alagoas específico para o Juventude Viva 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11560" y="3854400"/>
            <a:ext cx="1830589" cy="1832400"/>
          </a:xfrm>
          <a:prstGeom prst="roundRect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Formação da Guarda Civil </a:t>
            </a:r>
            <a:r>
              <a:rPr lang="pt-BR" sz="1200" dirty="0" smtClean="0"/>
              <a:t>metropolitana – foto do curso em São Paulo</a:t>
            </a:r>
            <a:endParaRPr lang="pt-BR" sz="1200" dirty="0"/>
          </a:p>
        </p:txBody>
      </p:sp>
      <p:pic>
        <p:nvPicPr>
          <p:cNvPr id="10" name="Imagem 9" descr="PSE.jpg"/>
          <p:cNvPicPr>
            <a:picLocks noChangeAspect="1"/>
          </p:cNvPicPr>
          <p:nvPr/>
        </p:nvPicPr>
        <p:blipFill rotWithShape="1">
          <a:blip r:embed="rId4" cstate="print"/>
          <a:srcRect r="24999"/>
          <a:stretch/>
        </p:blipFill>
        <p:spPr>
          <a:xfrm>
            <a:off x="4663399" y="1844824"/>
            <a:ext cx="1830590" cy="183059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sp>
        <p:nvSpPr>
          <p:cNvPr id="13" name="Retângulo de cantos arredondados 12"/>
          <p:cNvSpPr/>
          <p:nvPr/>
        </p:nvSpPr>
        <p:spPr>
          <a:xfrm>
            <a:off x="4663400" y="3854400"/>
            <a:ext cx="1830590" cy="1832400"/>
          </a:xfrm>
          <a:prstGeom prst="roundRect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 smtClean="0"/>
              <a:t>Programa Saúde na Escola </a:t>
            </a:r>
            <a:r>
              <a:rPr lang="pt-BR" sz="1200" dirty="0" smtClean="0"/>
              <a:t>tem cursos presencial e EAD específicos com o Juventude Viva </a:t>
            </a:r>
            <a:endParaRPr lang="pt-BR" sz="1200" dirty="0"/>
          </a:p>
        </p:txBody>
      </p:sp>
      <p:pic>
        <p:nvPicPr>
          <p:cNvPr id="15" name="Imagem 14" descr="https://fbcdn-sphotos-d-a.akamaihd.net/hphotos-ak-xpf1/t1.0-9/10527526_706607986041476_1241614608706546899_n.jpg"/>
          <p:cNvPicPr/>
          <p:nvPr/>
        </p:nvPicPr>
        <p:blipFill rotWithShape="1">
          <a:blip r:embed="rId5" cstate="print"/>
          <a:srcRect l="30055" r="10109"/>
          <a:stretch/>
        </p:blipFill>
        <p:spPr bwMode="auto">
          <a:xfrm>
            <a:off x="2621966" y="1844824"/>
            <a:ext cx="1861617" cy="183059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sp>
        <p:nvSpPr>
          <p:cNvPr id="16" name="Retângulo de cantos arredondados 15"/>
          <p:cNvSpPr/>
          <p:nvPr/>
        </p:nvSpPr>
        <p:spPr>
          <a:xfrm>
            <a:off x="2627570" y="3854400"/>
            <a:ext cx="1856013" cy="1832400"/>
          </a:xfrm>
          <a:prstGeom prst="roundRect">
            <a:avLst>
              <a:gd name="adj" fmla="val 0"/>
            </a:avLst>
          </a:prstGeom>
          <a:solidFill>
            <a:srgbClr val="28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NUFAC</a:t>
            </a:r>
            <a:r>
              <a:rPr lang="pt-BR" sz="1200" dirty="0" smtClean="0">
                <a:solidFill>
                  <a:schemeClr val="bg1"/>
                </a:solidFill>
              </a:rPr>
              <a:t> – Núcleo de Formação Cultural de Jovens Negros. Na foto, NUFAC em João Pessoa/PB 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3932" y="868650"/>
            <a:ext cx="800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Aqui tem Juventude Viva!</a:t>
            </a:r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Exemplos de ações que já incorporam a perspectiva do </a:t>
            </a: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Plano</a:t>
            </a:r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humbnail.jpg"/>
          <p:cNvPicPr>
            <a:picLocks noChangeAspect="1"/>
          </p:cNvPicPr>
          <p:nvPr/>
        </p:nvPicPr>
        <p:blipFill rotWithShape="1">
          <a:blip r:embed="rId2" cstate="print"/>
          <a:srcRect l="21691" t="1421" r="9643" b="-1421"/>
          <a:stretch/>
        </p:blipFill>
        <p:spPr>
          <a:xfrm>
            <a:off x="611839" y="1687286"/>
            <a:ext cx="2520000" cy="2461513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9" name="Picture 2" descr="C:\Users\efraimbsn\Desktop\Sem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55" r="17797"/>
          <a:stretch/>
        </p:blipFill>
        <p:spPr bwMode="auto">
          <a:xfrm>
            <a:off x="6037706" y="1687287"/>
            <a:ext cx="2489211" cy="2489211"/>
          </a:xfrm>
          <a:prstGeom prst="roundRect">
            <a:avLst>
              <a:gd name="adj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611839" y="4054109"/>
            <a:ext cx="2520001" cy="1895171"/>
          </a:xfrm>
          <a:prstGeom prst="roundRect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ctr">
              <a:lnSpc>
                <a:spcPct val="114000"/>
              </a:lnSpc>
            </a:pPr>
            <a:r>
              <a:rPr lang="pt-BR" sz="1200" dirty="0">
                <a:solidFill>
                  <a:schemeClr val="bg1"/>
                </a:solidFill>
                <a:cs typeface="Calibri" pitchFamily="34" charset="0"/>
              </a:rPr>
              <a:t>Realização de Oficinas de Identificação e </a:t>
            </a:r>
            <a:r>
              <a:rPr lang="pt-BR" sz="1600" b="1" dirty="0">
                <a:solidFill>
                  <a:schemeClr val="bg1"/>
                </a:solidFill>
                <a:cs typeface="Calibri" pitchFamily="34" charset="0"/>
              </a:rPr>
              <a:t>Abordagem </a:t>
            </a:r>
            <a:r>
              <a:rPr lang="pt-BR" sz="1600" b="1" dirty="0" smtClean="0">
                <a:solidFill>
                  <a:schemeClr val="bg1"/>
                </a:solidFill>
                <a:cs typeface="Calibri" pitchFamily="34" charset="0"/>
              </a:rPr>
              <a:t> ao Racismo </a:t>
            </a:r>
            <a:r>
              <a:rPr lang="pt-BR" sz="1600" b="1" dirty="0">
                <a:solidFill>
                  <a:schemeClr val="bg1"/>
                </a:solidFill>
                <a:cs typeface="Calibri" pitchFamily="34" charset="0"/>
              </a:rPr>
              <a:t>Institucional </a:t>
            </a:r>
            <a:r>
              <a:rPr lang="pt-BR" sz="1200" dirty="0">
                <a:solidFill>
                  <a:schemeClr val="bg1"/>
                </a:solidFill>
                <a:cs typeface="Calibri" pitchFamily="34" charset="0"/>
              </a:rPr>
              <a:t>nos Estados e Municípios pactuados e na Presidência da República</a:t>
            </a:r>
            <a:r>
              <a:rPr lang="pt-BR" sz="1200" dirty="0" smtClean="0">
                <a:solidFill>
                  <a:schemeClr val="bg1"/>
                </a:solidFill>
                <a:cs typeface="Calibri" pitchFamily="34" charset="0"/>
              </a:rPr>
              <a:t>.</a:t>
            </a:r>
          </a:p>
          <a:p>
            <a:pPr marL="92075" algn="ctr">
              <a:lnSpc>
                <a:spcPct val="114000"/>
              </a:lnSpc>
            </a:pPr>
            <a:endParaRPr lang="pt-BR" sz="1200" dirty="0">
              <a:solidFill>
                <a:schemeClr val="bg1"/>
              </a:solidFill>
              <a:cs typeface="Calibri" pitchFamily="34" charset="0"/>
            </a:endParaRPr>
          </a:p>
          <a:p>
            <a:pPr marL="92075" algn="ctr">
              <a:lnSpc>
                <a:spcPct val="114000"/>
              </a:lnSpc>
            </a:pPr>
            <a:r>
              <a:rPr lang="pt-BR" sz="1200" i="1" dirty="0">
                <a:solidFill>
                  <a:schemeClr val="bg1"/>
                </a:solidFill>
              </a:rPr>
              <a:t>Oficina </a:t>
            </a:r>
            <a:r>
              <a:rPr lang="pt-BR" sz="1200" i="1" dirty="0" smtClean="0">
                <a:solidFill>
                  <a:schemeClr val="bg1"/>
                </a:solidFill>
              </a:rPr>
              <a:t>realizada na SNJ no</a:t>
            </a:r>
          </a:p>
          <a:p>
            <a:pPr marL="92075" algn="ctr">
              <a:lnSpc>
                <a:spcPct val="114000"/>
              </a:lnSpc>
            </a:pPr>
            <a:r>
              <a:rPr lang="pt-BR" sz="1200" i="1" dirty="0" smtClean="0">
                <a:solidFill>
                  <a:schemeClr val="bg1"/>
                </a:solidFill>
              </a:rPr>
              <a:t>dia 20 de fevereiro de 2014</a:t>
            </a:r>
            <a:r>
              <a:rPr lang="pt-BR" sz="1200" dirty="0">
                <a:solidFill>
                  <a:schemeClr val="bg1"/>
                </a:solidFill>
              </a:rPr>
              <a:t> </a:t>
            </a:r>
            <a:endParaRPr lang="pt-BR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362870" y="4054109"/>
            <a:ext cx="2504607" cy="1895171"/>
          </a:xfrm>
          <a:prstGeom prst="roundRect">
            <a:avLst>
              <a:gd name="adj" fmla="val 0"/>
            </a:avLst>
          </a:prstGeom>
          <a:solidFill>
            <a:srgbClr val="28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ctr">
              <a:spcBef>
                <a:spcPts val="0"/>
              </a:spcBef>
              <a:spcAft>
                <a:spcPts val="0"/>
              </a:spcAft>
            </a:pPr>
            <a:r>
              <a:rPr lang="pt-BR" sz="1600" b="1" dirty="0">
                <a:solidFill>
                  <a:schemeClr val="bg1"/>
                </a:solidFill>
              </a:rPr>
              <a:t>Protocolo para a Redução de Barreiras de Acesso à Justiça </a:t>
            </a:r>
            <a:r>
              <a:rPr lang="pt-BR" sz="1200" dirty="0">
                <a:solidFill>
                  <a:schemeClr val="bg1"/>
                </a:solidFill>
              </a:rPr>
              <a:t>para jovens negros em Situação de </a:t>
            </a:r>
            <a:r>
              <a:rPr lang="pt-BR" sz="1200" dirty="0" smtClean="0">
                <a:solidFill>
                  <a:schemeClr val="bg1"/>
                </a:solidFill>
              </a:rPr>
              <a:t>Violência - </a:t>
            </a:r>
            <a:r>
              <a:rPr lang="pt-BR" sz="1200" b="1" i="1" dirty="0" smtClean="0">
                <a:solidFill>
                  <a:schemeClr val="accent6"/>
                </a:solidFill>
              </a:rPr>
              <a:t>MJ</a:t>
            </a:r>
            <a:r>
              <a:rPr lang="pt-BR" sz="1200" b="1" i="1" dirty="0">
                <a:solidFill>
                  <a:schemeClr val="accent6"/>
                </a:solidFill>
              </a:rPr>
              <a:t>, SG, SEPPIR, OAB, CNMP, CNJ, </a:t>
            </a:r>
            <a:r>
              <a:rPr lang="pt-BR" sz="1200" b="1" i="1" dirty="0" smtClean="0">
                <a:solidFill>
                  <a:schemeClr val="accent6"/>
                </a:solidFill>
              </a:rPr>
              <a:t>CODENGE</a:t>
            </a:r>
            <a:r>
              <a:rPr lang="pt-BR" sz="1200" i="1" dirty="0" smtClean="0">
                <a:solidFill>
                  <a:schemeClr val="bg1"/>
                </a:solidFill>
              </a:rPr>
              <a:t>.</a:t>
            </a:r>
            <a:endParaRPr lang="pt-BR" sz="1200" i="1" dirty="0">
              <a:solidFill>
                <a:schemeClr val="bg1"/>
              </a:solidFill>
            </a:endParaRPr>
          </a:p>
          <a:p>
            <a:pPr lvl="0" algn="ctr" fontAlgn="ctr">
              <a:spcBef>
                <a:spcPts val="0"/>
              </a:spcBef>
              <a:spcAft>
                <a:spcPts val="0"/>
              </a:spcAft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lvl="0" algn="ctr" fontAlgn="ctr">
              <a:spcBef>
                <a:spcPts val="0"/>
              </a:spcBef>
              <a:spcAft>
                <a:spcPts val="0"/>
              </a:spcAft>
            </a:pPr>
            <a:r>
              <a:rPr lang="pt-BR" sz="1200" i="1" dirty="0" smtClean="0">
                <a:solidFill>
                  <a:schemeClr val="bg1"/>
                </a:solidFill>
              </a:rPr>
              <a:t>Audiência </a:t>
            </a:r>
            <a:r>
              <a:rPr lang="pt-BR" sz="1200" i="1" dirty="0">
                <a:solidFill>
                  <a:schemeClr val="bg1"/>
                </a:solidFill>
              </a:rPr>
              <a:t>pública marcada para </a:t>
            </a:r>
            <a:r>
              <a:rPr lang="pt-BR" sz="1200" i="1" dirty="0" smtClean="0">
                <a:solidFill>
                  <a:schemeClr val="bg1"/>
                </a:solidFill>
              </a:rPr>
              <a:t> o dia 17 </a:t>
            </a:r>
            <a:r>
              <a:rPr lang="pt-BR" sz="1200" i="1" dirty="0">
                <a:solidFill>
                  <a:schemeClr val="bg1"/>
                </a:solidFill>
              </a:rPr>
              <a:t>de setembro </a:t>
            </a:r>
            <a:r>
              <a:rPr lang="pt-BR" sz="1200" i="1" dirty="0" smtClean="0">
                <a:solidFill>
                  <a:schemeClr val="bg1"/>
                </a:solidFill>
              </a:rPr>
              <a:t>no CNMP</a:t>
            </a:r>
            <a:endParaRPr lang="pt-BR" sz="1200" i="1" dirty="0">
              <a:solidFill>
                <a:schemeClr val="bg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037706" y="4054109"/>
            <a:ext cx="2489211" cy="1895171"/>
          </a:xfrm>
          <a:prstGeom prst="roundRect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Campanha de Utilidade Pública </a:t>
            </a:r>
            <a:r>
              <a:rPr lang="pt-BR" sz="1200" dirty="0">
                <a:solidFill>
                  <a:schemeClr val="bg1"/>
                </a:solidFill>
              </a:rPr>
              <a:t>– Juventude Viva veiculada pela SNJ/SG em 2012, 2013 e 2014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63932" y="868650"/>
            <a:ext cx="800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Aqui tem Juventude Viva!</a:t>
            </a:r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Exemplos de ações que já incorporam a perspectiva do Plano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0" r="5001" b="-1000"/>
          <a:stretch/>
        </p:blipFill>
        <p:spPr>
          <a:xfrm>
            <a:off x="3355033" y="1687286"/>
            <a:ext cx="2520280" cy="238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-68227" y="1268760"/>
            <a:ext cx="9248739" cy="724253"/>
          </a:xfrm>
          <a:prstGeom prst="roundRect">
            <a:avLst>
              <a:gd name="adj" fmla="val 0"/>
            </a:avLst>
          </a:prstGeom>
          <a:solidFill>
            <a:srgbClr val="28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ctr">
              <a:spcBef>
                <a:spcPts val="0"/>
              </a:spcBef>
              <a:spcAft>
                <a:spcPts val="0"/>
              </a:spcAft>
            </a:pPr>
            <a:endParaRPr lang="pt-BR" sz="1200" i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013D3E-E68F-4336-B7C1-22CD2BC463F3}" type="slidenum">
              <a:rPr lang="pt-BR" smtClean="0"/>
              <a:pPr/>
              <a:t>45</a:t>
            </a:fld>
            <a:endParaRPr lang="pt-BR" dirty="0"/>
          </a:p>
        </p:txBody>
      </p:sp>
      <p:pic>
        <p:nvPicPr>
          <p:cNvPr id="4" name="Imagem 3" descr="PL_4471.png"/>
          <p:cNvPicPr>
            <a:picLocks noChangeAspect="1"/>
          </p:cNvPicPr>
          <p:nvPr/>
        </p:nvPicPr>
        <p:blipFill rotWithShape="1">
          <a:blip r:embed="rId2" cstate="print"/>
          <a:srcRect t="4478" b="21962"/>
          <a:stretch/>
        </p:blipFill>
        <p:spPr>
          <a:xfrm>
            <a:off x="669846" y="3140968"/>
            <a:ext cx="5269977" cy="25818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747"/>
          <a:stretch/>
        </p:blipFill>
        <p:spPr>
          <a:xfrm>
            <a:off x="6034283" y="3140968"/>
            <a:ext cx="2439434" cy="2601165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670381" y="2204864"/>
            <a:ext cx="7803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latin typeface="+mn-lt"/>
              </a:rPr>
              <a:t>Mobilização em 2013 e 2014 contou com o apoio da sociedade civil, de personalidades políticas e artistas que se somam a centenas de militantes sociais nesta frente em defesa da vida da juventude negra. </a:t>
            </a:r>
            <a:r>
              <a:rPr lang="pt-BR" sz="1400" b="1" dirty="0" smtClean="0">
                <a:latin typeface="+mn-lt"/>
              </a:rPr>
              <a:t>Abaixo-assinado de mãe de vítima em Alagoas tem mais de 30 mil assinaturas atualmente</a:t>
            </a:r>
            <a:r>
              <a:rPr lang="pt-BR" sz="1400" dirty="0" smtClean="0">
                <a:latin typeface="+mn-lt"/>
              </a:rPr>
              <a:t>.</a:t>
            </a:r>
            <a:endParaRPr lang="pt-BR" sz="1400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34283" y="5771750"/>
            <a:ext cx="243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err="1" smtClean="0">
                <a:latin typeface="+mn-lt"/>
              </a:rPr>
              <a:t>D.Zezé</a:t>
            </a:r>
            <a:r>
              <a:rPr lang="pt-BR" sz="1200" i="1" dirty="0" smtClean="0">
                <a:latin typeface="+mn-lt"/>
              </a:rPr>
              <a:t>, mãe de vítima engaja-se pela aprovação do PL 4471/12</a:t>
            </a:r>
            <a:endParaRPr lang="pt-BR" sz="1200" i="1" dirty="0"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62721" y="700351"/>
            <a:ext cx="78109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PL </a:t>
            </a: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4471/2012</a:t>
            </a:r>
          </a:p>
          <a:p>
            <a:pPr algn="ctr"/>
            <a:endParaRPr lang="pt-BR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+mn-lt"/>
              </a:rPr>
              <a:t>O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PL 4471/2012 – sobre autos de resistência - prevê </a:t>
            </a:r>
            <a:r>
              <a:rPr lang="pt-BR" sz="1600" dirty="0" smtClean="0">
                <a:solidFill>
                  <a:schemeClr val="bg1"/>
                </a:solidFill>
                <a:latin typeface="+mn-lt"/>
              </a:rPr>
              <a:t>obrigatoriedade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+mn-lt"/>
              </a:rPr>
              <a:t>de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investigação de óbitos em atividades policiais.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62721" y="5771750"/>
            <a:ext cx="52771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+mn-lt"/>
              </a:rPr>
              <a:t>Mobilização na Câmara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 bwMode="auto">
          <a:xfrm>
            <a:off x="457200" y="614363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3700" b="1" dirty="0" smtClean="0">
                <a:ea typeface="ＭＳ Ｐゴシック" panose="020B0600070205080204" pitchFamily="34" charset="-128"/>
              </a:rPr>
              <a:t>Estrutura de coordenação  </a:t>
            </a:r>
          </a:p>
        </p:txBody>
      </p:sp>
      <p:sp>
        <p:nvSpPr>
          <p:cNvPr id="15363" name="Subtítul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pt-BR" altLang="pt-BR" smtClean="0">
                <a:ea typeface="ＭＳ Ｐゴシック" panose="020B0600070205080204" pitchFamily="34" charset="-128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pt-BR" altLang="pt-BR" smtClean="0">
              <a:ea typeface="ＭＳ Ｐゴシック" panose="020B0600070205080204" pitchFamily="34" charset="-128"/>
            </a:endParaRPr>
          </a:p>
        </p:txBody>
      </p:sp>
      <p:sp>
        <p:nvSpPr>
          <p:cNvPr id="15364" name="CaixaDeTexto 3"/>
          <p:cNvSpPr txBox="1">
            <a:spLocks noChangeArrowheads="1"/>
          </p:cNvSpPr>
          <p:nvPr/>
        </p:nvSpPr>
        <p:spPr bwMode="auto">
          <a:xfrm>
            <a:off x="2051050" y="19161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7" name="Diagrama 6"/>
          <p:cNvGraphicFramePr/>
          <p:nvPr/>
        </p:nvGraphicFramePr>
        <p:xfrm>
          <a:off x="863808" y="1556792"/>
          <a:ext cx="7416384" cy="4642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423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8F524A-5C53-4D2C-AF08-98FA69094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148F524A-5C53-4D2C-AF08-98FA69094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148F524A-5C53-4D2C-AF08-98FA69094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148F524A-5C53-4D2C-AF08-98FA69094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3E0E85-F3DA-439A-9032-299A2E6CE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3B3E0E85-F3DA-439A-9032-299A2E6CE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3B3E0E85-F3DA-439A-9032-299A2E6CE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3B3E0E85-F3DA-439A-9032-299A2E6CE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079795-6255-4972-9140-0F26A4310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21079795-6255-4972-9140-0F26A4310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21079795-6255-4972-9140-0F26A4310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21079795-6255-4972-9140-0F26A4310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71C771-39AE-446E-BAC1-A5CA184F8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4871C771-39AE-446E-BAC1-A5CA184F8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4871C771-39AE-446E-BAC1-A5CA184F8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4871C771-39AE-446E-BAC1-A5CA184F8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3CEA24-1EEB-4852-B2D6-1B8FDD401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BC3CEA24-1EEB-4852-B2D6-1B8FDD401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BC3CEA24-1EEB-4852-B2D6-1B8FDD401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BC3CEA24-1EEB-4852-B2D6-1B8FDD401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6A4943-F73E-4768-99FC-E0FDA8819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graphicEl>
                                              <a:dgm id="{FB6A4943-F73E-4768-99FC-E0FDA8819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FB6A4943-F73E-4768-99FC-E0FDA8819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FB6A4943-F73E-4768-99FC-E0FDA8819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A15028-B609-4692-80E7-68B48E18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98A15028-B609-4692-80E7-68B48E18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98A15028-B609-4692-80E7-68B48E18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98A15028-B609-4692-80E7-68B48E18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F80E55-8CAD-4D70-8E83-74F225136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15F80E55-8CAD-4D70-8E83-74F225136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15F80E55-8CAD-4D70-8E83-74F225136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15F80E55-8CAD-4D70-8E83-74F225136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8B2AAB-0952-4D82-B231-1A326F4DB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008B2AAB-0952-4D82-B231-1A326F4DB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008B2AAB-0952-4D82-B231-1A326F4DB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008B2AAB-0952-4D82-B231-1A326F4DB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607130-05D9-45B0-813F-93C17C83F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ED607130-05D9-45B0-813F-93C17C83F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graphicEl>
                                              <a:dgm id="{ED607130-05D9-45B0-813F-93C17C83F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graphicEl>
                                              <a:dgm id="{ED607130-05D9-45B0-813F-93C17C83F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902706" y="373164"/>
            <a:ext cx="8248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ctr"/>
            <a:r>
              <a:rPr lang="pt-BR" altLang="pt-B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Construção do Plano Municipal de Prevenção a Violência </a:t>
            </a:r>
            <a:r>
              <a:rPr lang="pt-BR" altLang="pt-B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br>
              <a:rPr lang="pt-BR" altLang="pt-B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altLang="pt-B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Defesa da Vida da </a:t>
            </a:r>
            <a:r>
              <a:rPr lang="pt-BR" altLang="pt-B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Juventude Negra: </a:t>
            </a:r>
            <a:r>
              <a:rPr lang="pt-BR" altLang="pt-B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PRINCIPAIS ETAPAS / </a:t>
            </a:r>
            <a:r>
              <a:rPr lang="pt-BR" sz="2000" b="1" dirty="0" err="1" smtClean="0">
                <a:latin typeface="+mj-lt"/>
              </a:rPr>
              <a:t>Check</a:t>
            </a:r>
            <a:r>
              <a:rPr lang="pt-BR" sz="2000" b="1" dirty="0" smtClean="0">
                <a:latin typeface="+mj-lt"/>
              </a:rPr>
              <a:t> </a:t>
            </a:r>
            <a:r>
              <a:rPr lang="pt-BR" sz="2000" b="1" dirty="0" err="1">
                <a:latin typeface="+mj-lt"/>
              </a:rPr>
              <a:t>List</a:t>
            </a:r>
            <a:r>
              <a:rPr lang="pt-BR" sz="2000" b="1" dirty="0">
                <a:latin typeface="+mj-lt"/>
              </a:rPr>
              <a:t> Plano </a:t>
            </a:r>
            <a:endParaRPr lang="pt-BR" altLang="pt-BR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692163" y="2038218"/>
            <a:ext cx="294208" cy="3169919"/>
            <a:chOff x="37010" y="641217"/>
            <a:chExt cx="294208" cy="3169919"/>
          </a:xfrm>
        </p:grpSpPr>
        <p:sp>
          <p:nvSpPr>
            <p:cNvPr id="11" name="Retângulo 10"/>
            <p:cNvSpPr/>
            <p:nvPr/>
          </p:nvSpPr>
          <p:spPr>
            <a:xfrm rot="16200000">
              <a:off x="-1400846" y="2079073"/>
              <a:ext cx="3169919" cy="2942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tângulo 11"/>
            <p:cNvSpPr/>
            <p:nvPr/>
          </p:nvSpPr>
          <p:spPr>
            <a:xfrm rot="16200000">
              <a:off x="-1400846" y="2079073"/>
              <a:ext cx="3169919" cy="294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59475" bIns="0" numCol="1" spcCol="1270" anchor="t" anchorCtr="0">
              <a:noAutofit/>
            </a:bodyPr>
            <a:lstStyle/>
            <a:p>
              <a:pPr lvl="0" algn="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100" kern="120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907704" y="1124744"/>
            <a:ext cx="5898480" cy="5156262"/>
            <a:chOff x="331217" y="641217"/>
            <a:chExt cx="1465468" cy="3348291"/>
          </a:xfrm>
          <a:solidFill>
            <a:srgbClr val="009999"/>
          </a:solidFill>
        </p:grpSpPr>
        <p:sp>
          <p:nvSpPr>
            <p:cNvPr id="9" name="Retângulo 8"/>
            <p:cNvSpPr/>
            <p:nvPr/>
          </p:nvSpPr>
          <p:spPr>
            <a:xfrm>
              <a:off x="331217" y="641217"/>
              <a:ext cx="1465468" cy="334829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331217" y="641217"/>
              <a:ext cx="1465468" cy="33482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896" tIns="259475" rIns="56896" bIns="56896" numCol="1" spcCol="1270" anchor="t" anchorCtr="0">
              <a:noAutofit/>
            </a:bodyPr>
            <a:lstStyle/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Formalização da Adesão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Diálogo com a sociedade civil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Criação do Comitê Gestor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Oficinas de identificação e abordagem do Racismo Institucional na gestão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Diagnóstico do Município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Consulta à sociedade civil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Definição dos territórios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Inclusão do Plano nas peças de Planejamento (PPA, LDO, LOA)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Levantamento das ações Federais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Levantamento das ações Municipais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Diálogo com Governo Federal (</a:t>
              </a:r>
              <a:r>
                <a:rPr lang="pt-BR" sz="1400" kern="1200" dirty="0" err="1" smtClean="0"/>
                <a:t>Seppir</a:t>
              </a:r>
              <a:r>
                <a:rPr lang="pt-BR" sz="1400" kern="1200" dirty="0" smtClean="0"/>
                <a:t>, SNJ, Comitê Gestor Federal)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Diálogo com Governo Estadual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Diálogo com as Secretarias e áreas do governo municipal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Definição conjunta das ações que integrarão o Plano no Município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Elaboração do Plano Municipal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Construção de Indicadores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Monitoramento das ações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Constituição dos </a:t>
              </a:r>
              <a:r>
                <a:rPr lang="pt-BR" sz="1400" kern="1200" dirty="0" err="1" smtClean="0"/>
                <a:t>NATs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Fortalecimento e Ampliação da Rede Juventude Viva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Implementação das Ações nos territórios</a:t>
              </a:r>
              <a:endParaRPr lang="pt-BR" sz="1400" kern="1200" dirty="0"/>
            </a:p>
            <a:p>
              <a:pPr marL="228600" lvl="1" indent="-22860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pt-BR" sz="1400" kern="1200" dirty="0" smtClean="0"/>
                <a:t>Campanha(S)</a:t>
              </a:r>
              <a:endParaRPr lang="pt-BR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612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33D25D-51E7-4624-962F-3D361D80D5BF}" type="slidenum">
              <a:rPr lang="pt-BR" altLang="pt-BR">
                <a:solidFill>
                  <a:srgbClr val="595959"/>
                </a:solidFill>
                <a:latin typeface="Calibri" panose="020F0502020204030204" pitchFamily="34" charset="0"/>
              </a:rPr>
              <a:pPr eaLnBrk="1" hangingPunct="1"/>
              <a:t>48</a:t>
            </a:fld>
            <a:endParaRPr lang="pt-BR" altLang="pt-BR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64638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62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 eaLnBrk="0" hangingPunct="0">
              <a:tabLst>
                <a:tab pos="26717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6717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6717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6717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6717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717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717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717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717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388" y="260350"/>
            <a:ext cx="8785225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400" b="1" dirty="0"/>
              <a:t>Articulação Institucional</a:t>
            </a:r>
          </a:p>
        </p:txBody>
      </p:sp>
      <p:graphicFrame>
        <p:nvGraphicFramePr>
          <p:cNvPr id="5" name="Diagram 7"/>
          <p:cNvGraphicFramePr/>
          <p:nvPr>
            <p:extLst>
              <p:ext uri="{D42A27DB-BD31-4B8C-83A1-F6EECF244321}">
                <p14:modId xmlns:p14="http://schemas.microsoft.com/office/powerpoint/2010/main" xmlns="" val="2067747641"/>
              </p:ext>
            </p:extLst>
          </p:nvPr>
        </p:nvGraphicFramePr>
        <p:xfrm>
          <a:off x="-108520" y="1052736"/>
          <a:ext cx="89289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468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rcRect t="9929"/>
          <a:stretch>
            <a:fillRect/>
          </a:stretch>
        </p:blipFill>
        <p:spPr>
          <a:xfrm>
            <a:off x="23512" y="36608"/>
            <a:ext cx="9143107" cy="68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Conteúdo 2"/>
          <p:cNvSpPr txBox="1">
            <a:spLocks noGrp="1"/>
          </p:cNvSpPr>
          <p:nvPr>
            <p:ph type="body" idx="4294967295"/>
          </p:nvPr>
        </p:nvSpPr>
        <p:spPr>
          <a:xfrm>
            <a:off x="457171" y="620808"/>
            <a:ext cx="7858454" cy="5504673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58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pt-BR" dirty="0"/>
              <a:t>O Racismo é um sistema de poder que organiza todas as relações e estrutura as desigualdades no Brasil.</a:t>
            </a:r>
          </a:p>
          <a:p>
            <a:pPr algn="just">
              <a:spcBef>
                <a:spcPts val="581"/>
              </a:spcBef>
              <a:spcAft>
                <a:spcPts val="0"/>
              </a:spcAft>
              <a:buNone/>
            </a:pPr>
            <a:endParaRPr lang="pt-BR" dirty="0"/>
          </a:p>
          <a:p>
            <a:pPr algn="just">
              <a:spcBef>
                <a:spcPts val="58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pt-BR" dirty="0"/>
              <a:t>O racismo  desumaniza.</a:t>
            </a:r>
          </a:p>
          <a:p>
            <a:pPr algn="just">
              <a:spcBef>
                <a:spcPts val="581"/>
              </a:spcBef>
              <a:spcAft>
                <a:spcPts val="0"/>
              </a:spcAft>
              <a:buNone/>
            </a:pPr>
            <a:endParaRPr lang="pt-BR" dirty="0"/>
          </a:p>
          <a:p>
            <a:pPr algn="just">
              <a:spcBef>
                <a:spcPts val="58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pt-BR" dirty="0"/>
              <a:t>Numa sociedade racialmente hierarquizada o racismo determina a forma como vamos nascer, viver e morrer.</a:t>
            </a:r>
          </a:p>
        </p:txBody>
      </p:sp>
    </p:spTree>
    <p:extLst>
      <p:ext uri="{BB962C8B-B14F-4D97-AF65-F5344CB8AC3E}">
        <p14:creationId xmlns:p14="http://schemas.microsoft.com/office/powerpoint/2010/main" xmlns="" val="120146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72008" y="457200"/>
            <a:ext cx="9252520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1763" algn="r"/>
                <a:tab pos="2700338" algn="ctr"/>
                <a:tab pos="5400675" algn="r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3917742"/>
            <a:ext cx="9144000" cy="8689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b="1" dirty="0" smtClean="0">
                <a:solidFill>
                  <a:srgbClr val="28807E"/>
                </a:solidFill>
              </a:rPr>
              <a:t>“A história de uma grande país se</a:t>
            </a:r>
          </a:p>
          <a:p>
            <a:r>
              <a:rPr lang="pt-BR" sz="2800" b="1" dirty="0" smtClean="0">
                <a:solidFill>
                  <a:srgbClr val="28807E"/>
                </a:solidFill>
              </a:rPr>
              <a:t>faz com sua Juventude Viva”</a:t>
            </a:r>
            <a:endParaRPr lang="pt-BR" sz="2800" b="1" dirty="0">
              <a:solidFill>
                <a:srgbClr val="28807E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525068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C00000"/>
                </a:solidFill>
                <a:latin typeface="+mn-lt"/>
              </a:rPr>
              <a:t>WWW.JUVENTUDE.GOV.BR/JUVENTUDEVIVA</a:t>
            </a:r>
            <a:endParaRPr lang="pt-BR" sz="4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Imagem 6" descr="cartaz_campanha2013_20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196752"/>
            <a:ext cx="1561192" cy="2172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427596"/>
            <a:ext cx="2543433" cy="1559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27596"/>
            <a:ext cx="2428892" cy="1695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647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lum bright="-50000"/>
            <a:alphaModFix/>
          </a:blip>
          <a:srcRect t="9929"/>
          <a:stretch>
            <a:fillRect/>
          </a:stretch>
        </p:blipFill>
        <p:spPr>
          <a:xfrm>
            <a:off x="23512" y="-99392"/>
            <a:ext cx="9143107" cy="68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95436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Lei de cotas 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313"/>
            <a:ext cx="4032250" cy="4897437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</a:pPr>
            <a:endParaRPr lang="pt-BR" sz="1600" dirty="0" smtClean="0"/>
          </a:p>
          <a:p>
            <a:pPr marL="0" indent="0" algn="just" eaLnBrk="1" hangingPunct="1">
              <a:buFont typeface="Wingdings 3" pitchFamily="18" charset="2"/>
              <a:buNone/>
            </a:pPr>
            <a:r>
              <a:rPr lang="pt-BR" sz="1600" b="1" dirty="0" smtClean="0">
                <a:solidFill>
                  <a:srgbClr val="C00000"/>
                </a:solidFill>
              </a:rPr>
              <a:t>Resultado de luta histórica</a:t>
            </a:r>
            <a:r>
              <a:rPr lang="pt-BR" sz="1600" dirty="0" smtClean="0"/>
              <a:t> dos movimentos sociais, a Lei nº 12.711/2012 reserva 50% das matrículas nas universidades federais e nos institutos federais de educação, ciência e tecnologia aos estudantes oriundos do ensino médio público, observando-se a reserva de vagas aos autodeclarados pretos, pardos e indígenas, de acordo com a proporção de tais grupos nos estados. </a:t>
            </a:r>
          </a:p>
          <a:p>
            <a:pPr marL="0" indent="0" algn="just" eaLnBrk="1" hangingPunct="1">
              <a:buFont typeface="Wingdings 3" pitchFamily="18" charset="2"/>
              <a:buNone/>
            </a:pPr>
            <a:r>
              <a:rPr lang="pt-BR" sz="1600" dirty="0" smtClean="0"/>
              <a:t>O percentual deve ser aplicado gradualmente, sendo 12,5% em 2013; 25% em 2014; 37,5% em 2015; e 50% até 2016.</a:t>
            </a:r>
          </a:p>
          <a:p>
            <a:pPr marL="0" indent="0" algn="just" eaLnBrk="1" hangingPunct="1">
              <a:buFont typeface="Wingdings 3" pitchFamily="18" charset="2"/>
              <a:buNone/>
            </a:pPr>
            <a:r>
              <a:rPr lang="pt-BR" sz="1600" dirty="0" smtClean="0"/>
              <a:t>Em 2014, o percentual aplicado pelas universidades federais no </a:t>
            </a:r>
            <a:r>
              <a:rPr lang="pt-BR" sz="1600" dirty="0" err="1" smtClean="0"/>
              <a:t>Sisu</a:t>
            </a:r>
            <a:r>
              <a:rPr lang="pt-BR" sz="1600" dirty="0" smtClean="0"/>
              <a:t> foi de 41,7% e nos institutos federais, de 45,5%. </a:t>
            </a:r>
          </a:p>
          <a:p>
            <a:pPr marL="0" indent="0" algn="just" eaLnBrk="1" hangingPunct="1">
              <a:buFont typeface="Wingdings 3" pitchFamily="18" charset="2"/>
              <a:buNone/>
            </a:pPr>
            <a:r>
              <a:rPr lang="pt-BR" sz="1600" dirty="0" smtClean="0"/>
              <a:t>Foram </a:t>
            </a:r>
            <a:r>
              <a:rPr lang="pt-BR" sz="1600" b="1" dirty="0" smtClean="0">
                <a:solidFill>
                  <a:srgbClr val="C00000"/>
                </a:solidFill>
              </a:rPr>
              <a:t>130 mil jovens beneficiados em 2013</a:t>
            </a:r>
            <a:r>
              <a:rPr lang="pt-BR" sz="1600" dirty="0" smtClean="0"/>
              <a:t> (MEC)</a:t>
            </a:r>
          </a:p>
          <a:p>
            <a:pPr marL="0" indent="0" algn="just" eaLnBrk="1" hangingPunct="1">
              <a:buFont typeface="Wingdings 3" pitchFamily="18" charset="2"/>
              <a:buNone/>
            </a:pPr>
            <a:endParaRPr lang="pt-BR" sz="2000" dirty="0" smtClean="0"/>
          </a:p>
          <a:p>
            <a:pPr marL="0" indent="0" algn="just" eaLnBrk="1" hangingPunct="1">
              <a:buFont typeface="Wingdings 3" pitchFamily="18" charset="2"/>
              <a:buNone/>
            </a:pPr>
            <a:endParaRPr lang="pt-BR" sz="2000" dirty="0" smtClean="0"/>
          </a:p>
        </p:txBody>
      </p:sp>
      <p:pic>
        <p:nvPicPr>
          <p:cNvPr id="23556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916113"/>
            <a:ext cx="2906713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17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272534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1763" algn="r"/>
                <a:tab pos="2700338" algn="ctr"/>
                <a:tab pos="5400675" algn="r"/>
              </a:tabLst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3501008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PLANO DE PREVENÇÃO À VIOLÊNCIA CONTRA A</a:t>
            </a:r>
          </a:p>
          <a:p>
            <a:pPr algn="ctr"/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JUVENTUDE NEGRA</a:t>
            </a:r>
          </a:p>
          <a:p>
            <a:pPr algn="ctr"/>
            <a:endParaRPr lang="pt-BR" sz="4400" b="1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230" y="1844824"/>
            <a:ext cx="3314106" cy="18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35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2000250"/>
            <a:ext cx="9144000" cy="292893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642938"/>
            <a:ext cx="8229600" cy="482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Violência é contra a juventude negra se caracteriza como: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85750" y="2460625"/>
            <a:ext cx="85725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55650" eaLnBrk="1" hangingPunct="1">
              <a:lnSpc>
                <a:spcPct val="150000"/>
              </a:lnSpc>
              <a:spcAft>
                <a:spcPct val="35000"/>
              </a:spcAft>
              <a:defRPr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Ação ou omissão, premedita ou não,  capaz de gerar lesão física ou sofrimento psíquico, pontual ou sistêmico,  que em curto, médio ou longo prazo possa comprometer a trajetória de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vida ou retirar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a vida 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dxs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 jovens 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negrxs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,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ampliando assim o risco de eliminação física e simbólica do povo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negro.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57250" y="5416550"/>
            <a:ext cx="75009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Se uma política universal não alcança a população negra, não é universal.</a:t>
            </a:r>
          </a:p>
        </p:txBody>
      </p:sp>
    </p:spTree>
    <p:extLst>
      <p:ext uri="{BB962C8B-B14F-4D97-AF65-F5344CB8AC3E}">
        <p14:creationId xmlns:p14="http://schemas.microsoft.com/office/powerpoint/2010/main" xmlns="" val="692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72008" y="404664"/>
            <a:ext cx="9216008" cy="6453336"/>
          </a:xfrm>
          <a:prstGeom prst="rect">
            <a:avLst/>
          </a:prstGeom>
          <a:solidFill>
            <a:srgbClr val="319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67544" y="3831900"/>
            <a:ext cx="82809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SÃO 5 JOVENS NEGROS ASSASSINADOS</a:t>
            </a:r>
          </a:p>
          <a:p>
            <a:pPr marL="0" lvl="1" algn="ctr">
              <a:spcBef>
                <a:spcPts val="0"/>
              </a:spcBef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A CADA 2 HORAS, OU 60 POR DIA</a:t>
            </a:r>
          </a:p>
          <a:p>
            <a:pPr marL="0" lvl="1" algn="ctr">
              <a:spcBef>
                <a:spcPts val="0"/>
              </a:spcBef>
              <a:defRPr/>
            </a:pPr>
            <a:endParaRPr lang="pt-BR" b="1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marL="0" lvl="1" algn="ctr">
              <a:spcBef>
                <a:spcPts val="0"/>
              </a:spcBef>
              <a:defRPr/>
            </a:pPr>
            <a:r>
              <a:rPr lang="pt-BR" b="1" dirty="0" smtClean="0">
                <a:solidFill>
                  <a:srgbClr val="FF9900"/>
                </a:solidFill>
                <a:latin typeface="+mn-lt"/>
              </a:rPr>
              <a:t>É </a:t>
            </a:r>
            <a:r>
              <a:rPr lang="pt-BR" b="1" dirty="0">
                <a:solidFill>
                  <a:srgbClr val="FF9900"/>
                </a:solidFill>
                <a:latin typeface="+mn-lt"/>
              </a:rPr>
              <a:t>como se caíssem dois aviões por </a:t>
            </a:r>
            <a:r>
              <a:rPr lang="pt-BR" b="1" dirty="0" smtClean="0">
                <a:solidFill>
                  <a:srgbClr val="FF9900"/>
                </a:solidFill>
                <a:latin typeface="+mn-lt"/>
              </a:rPr>
              <a:t>semana lotados </a:t>
            </a:r>
            <a:r>
              <a:rPr lang="pt-BR" b="1" dirty="0">
                <a:solidFill>
                  <a:srgbClr val="FF9900"/>
                </a:solidFill>
                <a:latin typeface="+mn-lt"/>
              </a:rPr>
              <a:t>de jovens, a </a:t>
            </a:r>
            <a:r>
              <a:rPr lang="pt-BR" b="1" dirty="0" smtClean="0">
                <a:solidFill>
                  <a:srgbClr val="FF9900"/>
                </a:solidFill>
                <a:latin typeface="+mn-lt"/>
              </a:rPr>
              <a:t>maioria  </a:t>
            </a:r>
            <a:r>
              <a:rPr lang="pt-BR" b="1" dirty="0">
                <a:solidFill>
                  <a:srgbClr val="FF9900"/>
                </a:solidFill>
                <a:latin typeface="+mn-lt"/>
              </a:rPr>
              <a:t>negros</a:t>
            </a:r>
            <a:r>
              <a:rPr lang="pt-BR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.</a:t>
            </a:r>
            <a:endParaRPr lang="pt-BR" b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tângulo 12"/>
          <p:cNvSpPr>
            <a:spLocks noChangeArrowheads="1"/>
          </p:cNvSpPr>
          <p:nvPr/>
        </p:nvSpPr>
        <p:spPr bwMode="auto">
          <a:xfrm>
            <a:off x="323528" y="5700045"/>
            <a:ext cx="85689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1000" i="1" dirty="0">
                <a:latin typeface="+mn-lt"/>
              </a:rPr>
              <a:t>Fonte: MS/SVS/DASIS - Sistema de Informações sobre Mortalidade – SIM. Dados </a:t>
            </a:r>
            <a:r>
              <a:rPr lang="pt-BR" sz="1000" i="1" dirty="0" smtClean="0">
                <a:latin typeface="+mn-lt"/>
              </a:rPr>
              <a:t>de 2012 </a:t>
            </a:r>
            <a:endParaRPr lang="pt-BR" sz="1000" i="1" dirty="0">
              <a:latin typeface="+mn-lt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328117" y="1412776"/>
            <a:ext cx="6484243" cy="1866991"/>
            <a:chOff x="1043608" y="1506517"/>
            <a:chExt cx="7024294" cy="2022486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47500" y="1506517"/>
              <a:ext cx="840672" cy="2022486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82449" y="1525034"/>
              <a:ext cx="1985453" cy="1985453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96527" y="1506517"/>
              <a:ext cx="840672" cy="2022486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5554" y="1506517"/>
              <a:ext cx="840672" cy="2022486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94581" y="1506517"/>
              <a:ext cx="840672" cy="2022486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3608" y="1506517"/>
              <a:ext cx="840672" cy="20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453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32644</TotalTime>
  <Words>2833</Words>
  <Application>Microsoft Office PowerPoint</Application>
  <PresentationFormat>Apresentação na tela (4:3)</PresentationFormat>
  <Paragraphs>378</Paragraphs>
  <Slides>50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Tema do Office</vt:lpstr>
      <vt:lpstr>Slide 1</vt:lpstr>
      <vt:lpstr>Slide 2</vt:lpstr>
      <vt:lpstr>Slide 3</vt:lpstr>
      <vt:lpstr>Slide 4</vt:lpstr>
      <vt:lpstr>Slide 5</vt:lpstr>
      <vt:lpstr> Lei de cotas </vt:lpstr>
      <vt:lpstr>Slide 7</vt:lpstr>
      <vt:lpstr>Violência é contra a juventude negra se caracteriza como:</vt:lpstr>
      <vt:lpstr>Slide 9</vt:lpstr>
      <vt:lpstr>Slide 10</vt:lpstr>
      <vt:lpstr>Slide 11</vt:lpstr>
      <vt:lpstr>Maiores taxas de  homicídios contra negros: Alagoas, Espírito Santo, Paraíba, Pará, Distrito Federal e Pernambuco </vt:lpstr>
      <vt:lpstr>Slide 13</vt:lpstr>
      <vt:lpstr>Slide 14</vt:lpstr>
      <vt:lpstr>52,9% da população Brasileira se autodeclara negra.</vt:lpstr>
      <vt:lpstr>Slide 16</vt:lpstr>
      <vt:lpstr>Os dados sustentam esta preocupação:  a violência é um problema que tem idade, cor/raça e território no Brasil</vt:lpstr>
      <vt:lpstr>Slide 18</vt:lpstr>
      <vt:lpstr>Slide 19</vt:lpstr>
      <vt:lpstr>Slide 20</vt:lpstr>
      <vt:lpstr>Slide 21</vt:lpstr>
      <vt:lpstr>Slide 22</vt:lpstr>
      <vt:lpstr>Prevenir à Violência contra a Juventude Negra implica em:</vt:lpstr>
      <vt:lpstr>Para organizar nossa ação é preciso lembrar que:</vt:lpstr>
      <vt:lpstr>O que o Governo Federal tem feito para enfrentar o problema?  Plano Juventude Viva</vt:lpstr>
      <vt:lpstr>Slide 26</vt:lpstr>
      <vt:lpstr>Perspectiva de Cooperação</vt:lpstr>
      <vt:lpstr>O Plano Juventude Viva tem ações de 11 ministérios e conta com ampla participação social desde sua elaboração</vt:lpstr>
      <vt:lpstr>Diretrizes de Ações</vt:lpstr>
      <vt:lpstr>Avanços do Plano Juventude Viva</vt:lpstr>
      <vt:lpstr>Slide 31</vt:lpstr>
      <vt:lpstr>Slide 32</vt:lpstr>
      <vt:lpstr>Impacto do PJV no Governo Federal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Estrutura de coordenação  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Tati Santiago</dc:creator>
  <cp:lastModifiedBy>lbueno</cp:lastModifiedBy>
  <cp:revision>2299</cp:revision>
  <cp:lastPrinted>2014-09-08T20:52:08Z</cp:lastPrinted>
  <dcterms:created xsi:type="dcterms:W3CDTF">2013-06-27T12:13:25Z</dcterms:created>
  <dcterms:modified xsi:type="dcterms:W3CDTF">2015-06-15T22:48:34Z</dcterms:modified>
</cp:coreProperties>
</file>