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5"/>
  </p:notesMasterIdLst>
  <p:handoutMasterIdLst>
    <p:handoutMasterId r:id="rId26"/>
  </p:handoutMasterIdLst>
  <p:sldIdLst>
    <p:sldId id="373" r:id="rId2"/>
    <p:sldId id="299" r:id="rId3"/>
    <p:sldId id="347" r:id="rId4"/>
    <p:sldId id="328" r:id="rId5"/>
    <p:sldId id="354" r:id="rId6"/>
    <p:sldId id="355" r:id="rId7"/>
    <p:sldId id="350" r:id="rId8"/>
    <p:sldId id="362" r:id="rId9"/>
    <p:sldId id="361" r:id="rId10"/>
    <p:sldId id="368" r:id="rId11"/>
    <p:sldId id="365" r:id="rId12"/>
    <p:sldId id="378" r:id="rId13"/>
    <p:sldId id="363" r:id="rId14"/>
    <p:sldId id="371" r:id="rId15"/>
    <p:sldId id="372" r:id="rId16"/>
    <p:sldId id="374" r:id="rId17"/>
    <p:sldId id="359" r:id="rId18"/>
    <p:sldId id="369" r:id="rId19"/>
    <p:sldId id="301" r:id="rId20"/>
    <p:sldId id="341" r:id="rId21"/>
    <p:sldId id="375" r:id="rId22"/>
    <p:sldId id="377" r:id="rId23"/>
    <p:sldId id="376" r:id="rId24"/>
  </p:sldIdLst>
  <p:sldSz cx="9144000" cy="6985000"/>
  <p:notesSz cx="6881813" cy="10002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0">
          <p15:clr>
            <a:srgbClr val="A4A3A4"/>
          </p15:clr>
        </p15:guide>
        <p15:guide id="2" pos="2161">
          <p15:clr>
            <a:srgbClr val="A4A3A4"/>
          </p15:clr>
        </p15:guide>
        <p15:guide id="3" orient="horz" pos="3151">
          <p15:clr>
            <a:srgbClr val="A4A3A4"/>
          </p15:clr>
        </p15:guide>
        <p15:guide id="4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DFFDD"/>
    <a:srgbClr val="FF9900"/>
    <a:srgbClr val="E2FFC5"/>
    <a:srgbClr val="3366FF"/>
    <a:srgbClr val="FF0000"/>
    <a:srgbClr val="FF33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11" autoAdjust="0"/>
    <p:restoredTop sz="94660"/>
  </p:normalViewPr>
  <p:slideViewPr>
    <p:cSldViewPr>
      <p:cViewPr varScale="1">
        <p:scale>
          <a:sx n="91" d="100"/>
          <a:sy n="91" d="100"/>
        </p:scale>
        <p:origin x="1098" y="66"/>
      </p:cViewPr>
      <p:guideLst>
        <p:guide orient="horz" pos="22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08"/>
    </p:cViewPr>
  </p:sorterViewPr>
  <p:notesViewPr>
    <p:cSldViewPr>
      <p:cViewPr varScale="1">
        <p:scale>
          <a:sx n="54" d="100"/>
          <a:sy n="54" d="100"/>
        </p:scale>
        <p:origin x="-1860" y="-96"/>
      </p:cViewPr>
      <p:guideLst>
        <p:guide orient="horz" pos="3060"/>
        <p:guide pos="2161"/>
        <p:guide orient="horz" pos="3151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Perfil%20User\lucas.e\Documents\Receita%20do%20Produtor%20e%20Evoluc&#227;o%20do%20Frete%20-%202017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2"/>
          <c:order val="0"/>
          <c:tx>
            <c:strRef>
              <c:f>Plan2!$A$6</c:f>
              <c:strCache>
                <c:ptCount val="1"/>
                <c:pt idx="0">
                  <c:v>ARG</c:v>
                </c:pt>
              </c:strCache>
            </c:strRef>
          </c:tx>
          <c:spPr>
            <a:gradFill>
              <a:gsLst>
                <a:gs pos="0">
                  <a:schemeClr val="bg1"/>
                </a:gs>
                <a:gs pos="90000">
                  <a:schemeClr val="tx2">
                    <a:lumMod val="60000"/>
                    <a:lumOff val="40000"/>
                  </a:schemeClr>
                </a:gs>
              </a:gsLst>
              <a:lin ang="4200000" scaled="0"/>
            </a:grad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Plan2!$B$3:$N$3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Plan2!$B$6:$N$6</c:f>
              <c:numCache>
                <c:formatCode>0</c:formatCode>
                <c:ptCount val="13"/>
                <c:pt idx="0">
                  <c:v>15</c:v>
                </c:pt>
                <c:pt idx="1">
                  <c:v>15</c:v>
                </c:pt>
                <c:pt idx="2">
                  <c:v>16</c:v>
                </c:pt>
                <c:pt idx="3">
                  <c:v>20</c:v>
                </c:pt>
                <c:pt idx="4" formatCode="#,##0">
                  <c:v>20</c:v>
                </c:pt>
                <c:pt idx="5" formatCode="#,##0">
                  <c:v>20</c:v>
                </c:pt>
                <c:pt idx="6" formatCode="#,##0">
                  <c:v>20</c:v>
                </c:pt>
                <c:pt idx="7" formatCode="General">
                  <c:v>20</c:v>
                </c:pt>
                <c:pt idx="8" formatCode="General">
                  <c:v>20</c:v>
                </c:pt>
                <c:pt idx="9" formatCode="#,##0">
                  <c:v>20</c:v>
                </c:pt>
                <c:pt idx="10" formatCode="#,##0">
                  <c:v>20</c:v>
                </c:pt>
                <c:pt idx="11" formatCode="#,##0">
                  <c:v>40</c:v>
                </c:pt>
                <c:pt idx="12" formatCode="#,##0">
                  <c:v>40</c:v>
                </c:pt>
              </c:numCache>
            </c:numRef>
          </c:val>
        </c:ser>
        <c:ser>
          <c:idx val="1"/>
          <c:order val="1"/>
          <c:tx>
            <c:strRef>
              <c:f>Plan2!$A$5</c:f>
              <c:strCache>
                <c:ptCount val="1"/>
                <c:pt idx="0">
                  <c:v>EUA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50000">
                  <a:schemeClr val="bg1"/>
                </a:gs>
                <a:gs pos="100000">
                  <a:srgbClr val="002060"/>
                </a:gs>
              </a:gsLst>
              <a:lin ang="4200000" scaled="0"/>
            </a:grad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Plan2!$B$3:$N$3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Plan2!$B$5:$N$5</c:f>
              <c:numCache>
                <c:formatCode>0</c:formatCode>
                <c:ptCount val="13"/>
                <c:pt idx="0">
                  <c:v>16</c:v>
                </c:pt>
                <c:pt idx="1">
                  <c:v>17</c:v>
                </c:pt>
                <c:pt idx="2">
                  <c:v>17</c:v>
                </c:pt>
                <c:pt idx="3">
                  <c:v>18</c:v>
                </c:pt>
                <c:pt idx="4" formatCode="#,##0">
                  <c:v>18</c:v>
                </c:pt>
                <c:pt idx="5" formatCode="#,##0">
                  <c:v>23</c:v>
                </c:pt>
                <c:pt idx="6" formatCode="#,##0">
                  <c:v>23</c:v>
                </c:pt>
                <c:pt idx="7" formatCode="General">
                  <c:v>23</c:v>
                </c:pt>
                <c:pt idx="8" formatCode="General">
                  <c:v>23</c:v>
                </c:pt>
                <c:pt idx="9" formatCode="#,##0">
                  <c:v>23</c:v>
                </c:pt>
                <c:pt idx="10" formatCode="#,##0">
                  <c:v>23</c:v>
                </c:pt>
                <c:pt idx="11" formatCode="#,##0">
                  <c:v>23</c:v>
                </c:pt>
                <c:pt idx="12" formatCode="#,##0">
                  <c:v>23</c:v>
                </c:pt>
              </c:numCache>
            </c:numRef>
          </c:val>
        </c:ser>
        <c:ser>
          <c:idx val="0"/>
          <c:order val="2"/>
          <c:tx>
            <c:strRef>
              <c:f>Plan2!$A$4</c:f>
              <c:strCache>
                <c:ptCount val="1"/>
                <c:pt idx="0">
                  <c:v>BRA</c:v>
                </c:pt>
              </c:strCache>
            </c:strRef>
          </c:tx>
          <c:spPr>
            <a:gradFill>
              <a:gsLst>
                <a:gs pos="31000">
                  <a:srgbClr val="FFFF00"/>
                </a:gs>
                <a:gs pos="81000">
                  <a:srgbClr val="00B050"/>
                </a:gs>
              </a:gsLst>
              <a:lin ang="4200000" scaled="0"/>
            </a:grad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Plan2!$B$3:$N$3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Plan2!$B$4:$N$4</c:f>
              <c:numCache>
                <c:formatCode>#,##0</c:formatCode>
                <c:ptCount val="13"/>
                <c:pt idx="0">
                  <c:v>43</c:v>
                </c:pt>
                <c:pt idx="1">
                  <c:v>51</c:v>
                </c:pt>
                <c:pt idx="2">
                  <c:v>59</c:v>
                </c:pt>
                <c:pt idx="3">
                  <c:v>64</c:v>
                </c:pt>
                <c:pt idx="4">
                  <c:v>78</c:v>
                </c:pt>
                <c:pt idx="5">
                  <c:v>83</c:v>
                </c:pt>
                <c:pt idx="6">
                  <c:v>81</c:v>
                </c:pt>
                <c:pt idx="7" formatCode="General">
                  <c:v>98</c:v>
                </c:pt>
                <c:pt idx="8" formatCode="General">
                  <c:v>92</c:v>
                </c:pt>
                <c:pt idx="9">
                  <c:v>79</c:v>
                </c:pt>
                <c:pt idx="10">
                  <c:v>60</c:v>
                </c:pt>
                <c:pt idx="11">
                  <c:v>56</c:v>
                </c:pt>
                <c:pt idx="12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6065504"/>
        <c:axId val="309538720"/>
        <c:axId val="0"/>
      </c:bar3DChart>
      <c:catAx>
        <c:axId val="30606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309538720"/>
        <c:crosses val="autoZero"/>
        <c:auto val="1"/>
        <c:lblAlgn val="ctr"/>
        <c:lblOffset val="100"/>
        <c:noMultiLvlLbl val="0"/>
      </c:catAx>
      <c:valAx>
        <c:axId val="30953872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pt-BR"/>
          </a:p>
        </c:txPr>
        <c:crossAx val="3060655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694" y="0"/>
            <a:ext cx="2982119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2697"/>
            <a:ext cx="2982119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86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694" y="9502697"/>
            <a:ext cx="2982119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19FEA9C3-7B62-4BD0-B5B1-F52625EBEA2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4233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82" name="Rectangle 1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442500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195" name="Rectangle 1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50888"/>
            <a:ext cx="4906962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84" name="Rectangle 1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751349"/>
            <a:ext cx="5046663" cy="450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65585" name="Rectangle 17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694" y="0"/>
            <a:ext cx="2982119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65586" name="Rectangle 1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2697"/>
            <a:ext cx="3287977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65587" name="Rectangle 1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17371" y="9502697"/>
            <a:ext cx="3364442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1AE573BD-4BB8-4F1D-A509-0B09EE242F9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882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9"/>
          <p:cNvSpPr txBox="1">
            <a:spLocks noGrp="1" noChangeArrowheads="1"/>
          </p:cNvSpPr>
          <p:nvPr/>
        </p:nvSpPr>
        <p:spPr bwMode="auto">
          <a:xfrm>
            <a:off x="3530116" y="9785457"/>
            <a:ext cx="3375593" cy="51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84" tIns="47442" rIns="94884" bIns="47442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fld id="{0C268C5F-D254-44E2-BD7F-9D88A335A5F5}" type="slidenum">
              <a:rPr lang="pt-BR" altLang="pt-BR" sz="1200"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1</a:t>
            </a:fld>
            <a:endParaRPr lang="pt-BR" altLang="pt-BR" sz="1200" dirty="0">
              <a:latin typeface="Tahoma" panose="020B060403050404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3113"/>
            <a:ext cx="5056187" cy="38623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9" y="4888643"/>
            <a:ext cx="5067372" cy="46369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84" tIns="47442" rIns="94884" bIns="47442"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179687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1250950"/>
            <a:ext cx="4418013" cy="3375025"/>
          </a:xfrm>
          <a:ln/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15"/>
            <a:fld id="{76D7CEB9-B408-412E-A519-BB11FCE6E9FA}" type="slidenum">
              <a:rPr lang="pt-BR" altLang="pt-BR">
                <a:latin typeface="Times New Roman" pitchFamily="18" charset="0"/>
              </a:rPr>
              <a:pPr defTabSz="920615"/>
              <a:t>20</a:t>
            </a:fld>
            <a:endParaRPr lang="pt-BR" altLang="pt-B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5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pPr defTabSz="920615">
              <a:spcBef>
                <a:spcPts val="299"/>
              </a:spcBef>
              <a:tabLst>
                <a:tab pos="0" algn="l"/>
                <a:tab pos="444435" algn="l"/>
                <a:tab pos="892045" algn="l"/>
                <a:tab pos="1342829" algn="l"/>
                <a:tab pos="1790439" algn="l"/>
                <a:tab pos="2241223" algn="l"/>
                <a:tab pos="2688832" algn="l"/>
                <a:tab pos="3138030" algn="l"/>
                <a:tab pos="3587227" algn="l"/>
                <a:tab pos="4036424" algn="l"/>
                <a:tab pos="4485620" algn="l"/>
                <a:tab pos="4934818" algn="l"/>
                <a:tab pos="5384014" algn="l"/>
                <a:tab pos="5833212" algn="l"/>
                <a:tab pos="6282407" algn="l"/>
                <a:tab pos="6731605" algn="l"/>
                <a:tab pos="7180802" algn="l"/>
                <a:tab pos="7629999" algn="l"/>
                <a:tab pos="8079196" algn="l"/>
                <a:tab pos="8528393" algn="l"/>
                <a:tab pos="8977589" algn="l"/>
              </a:tabLst>
            </a:pPr>
            <a:fld id="{9E29BC14-CCAA-4D00-BD21-30ED731D45BC}" type="slidenum">
              <a:rPr lang="pt-BR" altLang="pt-BR" smtClean="0">
                <a:solidFill>
                  <a:srgbClr val="000000"/>
                </a:solidFill>
              </a:rPr>
              <a:pPr defTabSz="920615">
                <a:spcBef>
                  <a:spcPts val="299"/>
                </a:spcBef>
                <a:tabLst>
                  <a:tab pos="0" algn="l"/>
                  <a:tab pos="444435" algn="l"/>
                  <a:tab pos="892045" algn="l"/>
                  <a:tab pos="1342829" algn="l"/>
                  <a:tab pos="1790439" algn="l"/>
                  <a:tab pos="2241223" algn="l"/>
                  <a:tab pos="2688832" algn="l"/>
                  <a:tab pos="3138030" algn="l"/>
                  <a:tab pos="3587227" algn="l"/>
                  <a:tab pos="4036424" algn="l"/>
                  <a:tab pos="4485620" algn="l"/>
                  <a:tab pos="4934818" algn="l"/>
                  <a:tab pos="5384014" algn="l"/>
                  <a:tab pos="5833212" algn="l"/>
                  <a:tab pos="6282407" algn="l"/>
                  <a:tab pos="6731605" algn="l"/>
                  <a:tab pos="7180802" algn="l"/>
                  <a:tab pos="7629999" algn="l"/>
                  <a:tab pos="8079196" algn="l"/>
                  <a:tab pos="8528393" algn="l"/>
                  <a:tab pos="8977589" algn="l"/>
                </a:tabLst>
              </a:pPr>
              <a:t>21</a:t>
            </a:fld>
            <a:endParaRPr lang="pt-BR" altLang="pt-BR" dirty="0" smtClean="0">
              <a:solidFill>
                <a:srgbClr val="000000"/>
              </a:solidFill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519488" y="9502775"/>
            <a:ext cx="33591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01" tIns="46420" rIns="93201" bIns="46420" anchor="b"/>
          <a:lstStyle/>
          <a:p>
            <a:pPr algn="r">
              <a:spcBef>
                <a:spcPts val="299"/>
              </a:spcBef>
              <a:tabLst>
                <a:tab pos="0" algn="l"/>
                <a:tab pos="450784" algn="l"/>
                <a:tab pos="904743" algn="l"/>
                <a:tab pos="1360289" algn="l"/>
                <a:tab pos="1812661" algn="l"/>
                <a:tab pos="2269794" algn="l"/>
                <a:tab pos="2723752" algn="l"/>
                <a:tab pos="3177711" algn="l"/>
                <a:tab pos="3633258" algn="l"/>
                <a:tab pos="4088803" algn="l"/>
                <a:tab pos="4544349" algn="l"/>
                <a:tab pos="4996720" algn="l"/>
                <a:tab pos="5453854" algn="l"/>
                <a:tab pos="5907813" algn="l"/>
                <a:tab pos="6361771" algn="l"/>
                <a:tab pos="6815731" algn="l"/>
                <a:tab pos="7271277" algn="l"/>
                <a:tab pos="7725235" algn="l"/>
                <a:tab pos="8180780" algn="l"/>
                <a:tab pos="8636328" algn="l"/>
                <a:tab pos="9091873" algn="l"/>
              </a:tabLst>
            </a:pPr>
            <a:fld id="{07470D85-E4E3-4A2A-B4CC-AC2132AF4F4E}" type="slidenum">
              <a:rPr lang="pt-BR" altLang="pt-BR" sz="1200">
                <a:solidFill>
                  <a:srgbClr val="000000"/>
                </a:solidFill>
                <a:latin typeface="Tahoma" pitchFamily="34" charset="0"/>
              </a:rPr>
              <a:pPr algn="r">
                <a:spcBef>
                  <a:spcPts val="299"/>
                </a:spcBef>
                <a:tabLst>
                  <a:tab pos="0" algn="l"/>
                  <a:tab pos="450784" algn="l"/>
                  <a:tab pos="904743" algn="l"/>
                  <a:tab pos="1360289" algn="l"/>
                  <a:tab pos="1812661" algn="l"/>
                  <a:tab pos="2269794" algn="l"/>
                  <a:tab pos="2723752" algn="l"/>
                  <a:tab pos="3177711" algn="l"/>
                  <a:tab pos="3633258" algn="l"/>
                  <a:tab pos="4088803" algn="l"/>
                  <a:tab pos="4544349" algn="l"/>
                  <a:tab pos="4996720" algn="l"/>
                  <a:tab pos="5453854" algn="l"/>
                  <a:tab pos="5907813" algn="l"/>
                  <a:tab pos="6361771" algn="l"/>
                  <a:tab pos="6815731" algn="l"/>
                  <a:tab pos="7271277" algn="l"/>
                  <a:tab pos="7725235" algn="l"/>
                  <a:tab pos="8180780" algn="l"/>
                  <a:tab pos="8636328" algn="l"/>
                  <a:tab pos="9091873" algn="l"/>
                </a:tabLst>
              </a:pPr>
              <a:t>21</a:t>
            </a:fld>
            <a:endParaRPr lang="pt-BR" altLang="pt-BR" sz="12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917575" y="4751388"/>
            <a:ext cx="5046663" cy="450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01" tIns="45700" rIns="91401" bIns="457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827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70113"/>
            <a:ext cx="7772400" cy="149701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957638"/>
            <a:ext cx="6400800" cy="178593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8E61C-3613-4F79-9A58-9827FE8F321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8B910-A67F-4FA1-A6A1-74B617065FE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9400"/>
            <a:ext cx="2057400" cy="59594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9400"/>
            <a:ext cx="6019800" cy="59594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D8E44-AF85-475A-89E2-EC84F52020E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9400"/>
            <a:ext cx="8229600" cy="11652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30363"/>
            <a:ext cx="8229600" cy="4608512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B14DA-901D-49E7-B073-4F8EC616B0D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8"/>
          <a:stretch/>
        </p:blipFill>
        <p:spPr bwMode="auto">
          <a:xfrm>
            <a:off x="0" y="-27891"/>
            <a:ext cx="9144000" cy="76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67544" y="83599"/>
            <a:ext cx="5816016" cy="532909"/>
          </a:xfrm>
          <a:noFill/>
        </p:spPr>
        <p:txBody>
          <a:bodyPr wrap="none" rtlCol="0">
            <a:spAutoFit/>
          </a:bodyPr>
          <a:lstStyle>
            <a:lvl1pPr algn="l">
              <a:defRPr lang="pt-BR" sz="2800" b="1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marL="0" lvl="0" algn="l" defTabSz="457200"/>
            <a:r>
              <a:rPr lang="pt-BR" dirty="0" smtClean="0"/>
              <a:t>Clique para editar o título mestre</a:t>
            </a:r>
            <a:endParaRPr lang="pt-BR" dirty="0"/>
          </a:p>
        </p:txBody>
      </p:sp>
      <p:grpSp>
        <p:nvGrpSpPr>
          <p:cNvPr id="2" name="Grupo 8"/>
          <p:cNvGrpSpPr/>
          <p:nvPr userDrawn="1"/>
        </p:nvGrpSpPr>
        <p:grpSpPr>
          <a:xfrm>
            <a:off x="7796519" y="26304"/>
            <a:ext cx="1076688" cy="605878"/>
            <a:chOff x="7796519" y="25826"/>
            <a:chExt cx="1076688" cy="59486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5362" y="25826"/>
              <a:ext cx="952875" cy="424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796519" y="476672"/>
              <a:ext cx="1076688" cy="14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3532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t="7268"/>
          <a:stretch>
            <a:fillRect/>
          </a:stretch>
        </p:blipFill>
        <p:spPr bwMode="auto">
          <a:xfrm>
            <a:off x="0" y="-26988"/>
            <a:ext cx="9144000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10"/>
          <p:cNvGrpSpPr>
            <a:grpSpLocks/>
          </p:cNvGrpSpPr>
          <p:nvPr userDrawn="1"/>
        </p:nvGrpSpPr>
        <p:grpSpPr bwMode="auto">
          <a:xfrm>
            <a:off x="7796213" y="25400"/>
            <a:ext cx="1076325" cy="606425"/>
            <a:chOff x="7796519" y="25826"/>
            <a:chExt cx="1076688" cy="59486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25362" y="25826"/>
              <a:ext cx="952875" cy="424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7796519" y="476672"/>
              <a:ext cx="1076688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67544" y="83599"/>
            <a:ext cx="5816016" cy="532909"/>
          </a:xfrm>
          <a:noFill/>
        </p:spPr>
        <p:txBody>
          <a:bodyPr wrap="none" rtlCol="0">
            <a:spAutoFit/>
          </a:bodyPr>
          <a:lstStyle>
            <a:lvl1pPr algn="l">
              <a:defRPr lang="pt-BR" sz="2800" b="1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lvl="0"/>
            <a:r>
              <a:rPr lang="pt-BR" dirty="0"/>
              <a:t>Clique para editar o título mestre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63747-1218-4A4B-A7FC-BB84EE94255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87863"/>
            <a:ext cx="7772400" cy="1387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60688"/>
            <a:ext cx="7772400" cy="1527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D51C6-F4D9-4D44-8414-DE70A67724F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30363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30363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BDCA1-5C87-4E8D-9309-A9474DBD4F3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63688"/>
            <a:ext cx="4040188" cy="650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214563"/>
            <a:ext cx="4040188" cy="4024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63688"/>
            <a:ext cx="4041775" cy="650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214563"/>
            <a:ext cx="4041775" cy="4024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35697-518F-401F-B8EA-30D43C4F6EB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962B9-DDC8-495A-A218-718CB22CCB5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CBDEB-B469-405D-94A2-45D918A1B88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3008313" cy="1184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7813"/>
            <a:ext cx="5111750" cy="59610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62088"/>
            <a:ext cx="3008313" cy="4776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F400F-D1EA-44F2-9205-3BF3160B83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89500"/>
            <a:ext cx="5486400" cy="577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23888"/>
            <a:ext cx="5486400" cy="419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467350"/>
            <a:ext cx="5486400" cy="819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519BE-F277-4FD3-BFEF-A4AC7EBF524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9400"/>
            <a:ext cx="82296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30363"/>
            <a:ext cx="8229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75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61113"/>
            <a:ext cx="21336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5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1113"/>
            <a:ext cx="28956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5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1113"/>
            <a:ext cx="21336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AD8580-E3D3-439D-B9B2-EFC32095A54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7" r:id="rId13"/>
    <p:sldLayoutId id="214748369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package" Target="../embeddings/Planilha_do_Microsoft_Excel1.xls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Planilha_do_Microsoft_Excel_97-20032.xls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Planilha_do_Microsoft_Excel_97-20031.xls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5.bin"/><Relationship Id="rId7" Type="http://schemas.openxmlformats.org/officeDocument/2006/relationships/package" Target="../embeddings/Slide_do_Microsoft_PowerPoint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emf"/><Relationship Id="rId4" Type="http://schemas.openxmlformats.org/officeDocument/2006/relationships/package" Target="../embeddings/Slide_do_Microsoft_PowerPoint2.sld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0" y="540172"/>
            <a:ext cx="9144000" cy="683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kumimoji="1" lang="pt-BR" altLang="pt-BR" sz="1600" b="1" dirty="0"/>
          </a:p>
          <a:p>
            <a:pPr algn="ctr" eaLnBrk="1" hangingPunct="1"/>
            <a:r>
              <a:rPr kumimoji="1" lang="pt-BR" altLang="pt-BR" sz="3600" b="1" dirty="0">
                <a:solidFill>
                  <a:srgbClr val="000000"/>
                </a:solidFill>
              </a:rPr>
              <a:t>AGRONEGÓCIO BRASILEIRO</a:t>
            </a:r>
          </a:p>
          <a:p>
            <a:pPr algn="ctr" eaLnBrk="1" hangingPunct="1"/>
            <a:r>
              <a:rPr kumimoji="1" lang="en-US" altLang="pt-BR" sz="3600" b="1" dirty="0">
                <a:solidFill>
                  <a:srgbClr val="000000"/>
                </a:solidFill>
              </a:rPr>
              <a:t>ALAVANCA DO DESENVOLVIMENTO</a:t>
            </a:r>
            <a:endParaRPr kumimoji="1" lang="pt-BR" altLang="pt-BR" sz="3600" b="1" dirty="0">
              <a:solidFill>
                <a:srgbClr val="000000"/>
              </a:solidFill>
            </a:endParaRPr>
          </a:p>
          <a:p>
            <a:pPr algn="ctr" eaLnBrk="1" hangingPunct="1"/>
            <a:r>
              <a:rPr kumimoji="1" lang="pt-BR" altLang="pt-BR" sz="3600" b="1" dirty="0">
                <a:solidFill>
                  <a:srgbClr val="000000"/>
                </a:solidFill>
              </a:rPr>
              <a:t>OPORTUNIDADES  E DESAFIOS</a:t>
            </a:r>
          </a:p>
          <a:p>
            <a:pPr algn="ctr" eaLnBrk="1" hangingPunct="1"/>
            <a:endParaRPr lang="pt-BR" altLang="pt-BR" sz="2000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pt-BR" altLang="pt-BR" sz="6000" b="1" dirty="0" smtClean="0">
                <a:solidFill>
                  <a:srgbClr val="000000"/>
                </a:solidFill>
              </a:rPr>
              <a:t>OLHANDO PARA O </a:t>
            </a:r>
          </a:p>
          <a:p>
            <a:pPr algn="ctr" eaLnBrk="1" hangingPunct="1"/>
            <a:r>
              <a:rPr lang="pt-BR" altLang="pt-BR" sz="6000" b="1" dirty="0" smtClean="0">
                <a:solidFill>
                  <a:srgbClr val="000000"/>
                </a:solidFill>
              </a:rPr>
              <a:t>FUTURO</a:t>
            </a:r>
          </a:p>
          <a:p>
            <a:pPr algn="ctr" eaLnBrk="1" hangingPunct="1"/>
            <a:endParaRPr lang="pt-BR" altLang="pt-BR" sz="1600" b="1" dirty="0" smtClean="0">
              <a:solidFill>
                <a:srgbClr val="000000"/>
              </a:solidFill>
            </a:endParaRPr>
          </a:p>
          <a:p>
            <a:pPr algn="ctr" eaLnBrk="1" hangingPunct="1"/>
            <a:r>
              <a:rPr lang="pt-BR" altLang="pt-BR" sz="5400" b="1" dirty="0" smtClean="0">
                <a:solidFill>
                  <a:srgbClr val="000000"/>
                </a:solidFill>
              </a:rPr>
              <a:t>SENADO FEDERAL- CRE</a:t>
            </a:r>
          </a:p>
          <a:p>
            <a:pPr algn="ctr" eaLnBrk="1" hangingPunct="1"/>
            <a:endParaRPr lang="pt-BR" altLang="pt-BR" sz="1200" b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pt-BR" altLang="pt-BR" sz="1200" b="1" dirty="0" smtClean="0">
                <a:solidFill>
                  <a:srgbClr val="000000"/>
                </a:solidFill>
              </a:rPr>
              <a:t>	</a:t>
            </a:r>
            <a:r>
              <a:rPr lang="pt-BR" altLang="pt-BR" sz="2000" b="1" dirty="0" smtClean="0">
                <a:solidFill>
                  <a:srgbClr val="000000"/>
                </a:solidFill>
              </a:rPr>
              <a:t>AVALIAÇÕES TÉCNICAS              AGOSTO DE 2021</a:t>
            </a:r>
          </a:p>
          <a:p>
            <a:pPr algn="ctr" eaLnBrk="1" hangingPunct="1"/>
            <a:endParaRPr lang="pt-BR" altLang="pt-BR" sz="1200" b="1" dirty="0">
              <a:solidFill>
                <a:srgbClr val="000000"/>
              </a:solidFill>
            </a:endParaRPr>
          </a:p>
          <a:p>
            <a:pPr eaLnBrk="1" hangingPunct="1"/>
            <a:r>
              <a:rPr lang="pt-BR" altLang="pt-BR" sz="1200" b="1" dirty="0">
                <a:solidFill>
                  <a:srgbClr val="000000"/>
                </a:solidFill>
              </a:rPr>
              <a:t>	</a:t>
            </a:r>
          </a:p>
          <a:p>
            <a:pPr algn="ctr" eaLnBrk="1" hangingPunct="1"/>
            <a:r>
              <a:rPr lang="pt-BR" altLang="pt-BR" sz="1200" b="1" dirty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 b="1" dirty="0">
                <a:solidFill>
                  <a:srgbClr val="000000"/>
                </a:solidFill>
              </a:rPr>
              <a:t>          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 b="1" dirty="0"/>
              <a:t>                                                                                                    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4514850" y="3384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845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78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2438"/>
            <a:ext cx="8229600" cy="6221412"/>
          </a:xfrm>
        </p:spPr>
        <p:txBody>
          <a:bodyPr/>
          <a:lstStyle/>
          <a:p>
            <a:r>
              <a:rPr lang="en-US" altLang="pt-BR" sz="4400" b="1" dirty="0" smtClean="0"/>
              <a:t>SISTEMAS PORTUÁRIOS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b="1" dirty="0" smtClean="0"/>
              <a:t>Centralização do comando = BSB </a:t>
            </a:r>
            <a:endParaRPr lang="pt-BR" altLang="pt-BR" sz="2000" b="1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 sz="1800" b="1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b="1" dirty="0" smtClean="0">
                <a:solidFill>
                  <a:srgbClr val="FF0000"/>
                </a:solidFill>
              </a:rPr>
              <a:t>Governança + CAP + ???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 sz="1800" b="1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b="1" dirty="0" smtClean="0"/>
              <a:t>Regulação ex. THC 2 + pesagem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 sz="1800" b="1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b="1" dirty="0" err="1" smtClean="0">
                <a:solidFill>
                  <a:srgbClr val="FF0000"/>
                </a:solidFill>
              </a:rPr>
              <a:t>Pedagiamento</a:t>
            </a:r>
            <a:r>
              <a:rPr lang="pt-BR" altLang="pt-BR" b="1" dirty="0" smtClean="0">
                <a:solidFill>
                  <a:srgbClr val="FF0000"/>
                </a:solidFill>
              </a:rPr>
              <a:t> canais de acesso</a:t>
            </a:r>
          </a:p>
          <a:p>
            <a:pPr eaLnBrk="1" hangingPunct="1">
              <a:spcBef>
                <a:spcPct val="0"/>
              </a:spcBef>
              <a:buNone/>
            </a:pPr>
            <a:endParaRPr lang="pt-BR" altLang="pt-BR" sz="1800" b="1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b="1" dirty="0" smtClean="0"/>
              <a:t>Desestatização = do que ?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 sz="1800" b="1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b="1" dirty="0" smtClean="0">
                <a:solidFill>
                  <a:srgbClr val="FF0000"/>
                </a:solidFill>
              </a:rPr>
              <a:t>Acessos e Estrangulamento urbano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dirty="0" smtClean="0"/>
              <a:t>	</a:t>
            </a:r>
            <a:endParaRPr lang="en-US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25437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Navegação de atacado</a:t>
            </a:r>
          </a:p>
        </p:txBody>
      </p:sp>
      <p:pic>
        <p:nvPicPr>
          <p:cNvPr id="47107" name="Espaço Reservado para Conteúdo 3" descr="Resultado de imagem para NAVIOS DE ContÃªineres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236663"/>
            <a:ext cx="8786813" cy="5748337"/>
          </a:xfrm>
        </p:spPr>
      </p:pic>
    </p:spTree>
    <p:extLst>
      <p:ext uri="{BB962C8B-B14F-4D97-AF65-F5344CB8AC3E}">
        <p14:creationId xmlns:p14="http://schemas.microsoft.com/office/powerpoint/2010/main" val="296855097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2355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23556" name="Picture 2" descr="https://norsul-prod.imgix.net/upload/frota/000004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00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2438"/>
            <a:ext cx="8229600" cy="6221412"/>
          </a:xfrm>
        </p:spPr>
        <p:txBody>
          <a:bodyPr/>
          <a:lstStyle/>
          <a:p>
            <a:r>
              <a:rPr lang="pt-BR" altLang="pt-BR" sz="5400" b="1" dirty="0" smtClean="0"/>
              <a:t>NAVEGAÇÃO DE CABOTAGEM</a:t>
            </a:r>
            <a:endParaRPr lang="en-US" altLang="pt-BR" sz="5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b="1" dirty="0" smtClean="0"/>
              <a:t>Aprovação de nova legislação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 sz="18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b="1" dirty="0" smtClean="0">
                <a:solidFill>
                  <a:srgbClr val="FF0000"/>
                </a:solidFill>
              </a:rPr>
              <a:t>Redução custos tributários </a:t>
            </a:r>
            <a:r>
              <a:rPr lang="pt-BR" altLang="pt-BR" b="1" dirty="0" err="1" smtClean="0">
                <a:solidFill>
                  <a:srgbClr val="FF0000"/>
                </a:solidFill>
              </a:rPr>
              <a:t>Bunker</a:t>
            </a:r>
            <a:endParaRPr lang="pt-BR" altLang="pt-BR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 sz="18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b="1" dirty="0" smtClean="0"/>
              <a:t>Formalização x desvios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 sz="18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b="1" dirty="0" smtClean="0">
                <a:solidFill>
                  <a:srgbClr val="FF0000"/>
                </a:solidFill>
              </a:rPr>
              <a:t>Combate à criminalidade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 sz="18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b="1" dirty="0" smtClean="0"/>
              <a:t>Aumento da oferta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 sz="18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b="1" dirty="0" smtClean="0">
                <a:solidFill>
                  <a:srgbClr val="FF0000"/>
                </a:solidFill>
              </a:rPr>
              <a:t>Redução dos fretes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/>
              <a:t>	</a:t>
            </a:r>
            <a:endParaRPr lang="en-US" alt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25437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373063" y="2025974"/>
            <a:ext cx="8291512" cy="7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pt-BR" altLang="pt-BR" sz="2000" b="1">
                <a:solidFill>
                  <a:srgbClr val="000000"/>
                </a:solidFill>
                <a:cs typeface="Arial" charset="0"/>
              </a:rPr>
              <a:t>Tabela 2. </a:t>
            </a:r>
            <a:r>
              <a:rPr lang="pt-BR" altLang="pt-BR" sz="2000">
                <a:solidFill>
                  <a:srgbClr val="000000"/>
                </a:solidFill>
                <a:cs typeface="Arial" charset="0"/>
              </a:rPr>
              <a:t>Produção de Transporte Ferroviário de Cargas, por Subgrupo</a:t>
            </a:r>
          </a:p>
          <a:p>
            <a:pPr algn="just" eaLnBrk="1" hangingPunct="1"/>
            <a:r>
              <a:rPr lang="pt-BR" altLang="pt-BR" sz="2000">
                <a:solidFill>
                  <a:srgbClr val="000000"/>
                </a:solidFill>
                <a:cs typeface="Arial" charset="0"/>
              </a:rPr>
              <a:t>de Mercadoria, em toneladas úteis (TU) – Todas as Concessionárias</a:t>
            </a:r>
          </a:p>
        </p:txBody>
      </p:sp>
      <p:sp>
        <p:nvSpPr>
          <p:cNvPr id="3076" name="CaixaDeTexto 5"/>
          <p:cNvSpPr txBox="1">
            <a:spLocks noChangeArrowheads="1"/>
          </p:cNvSpPr>
          <p:nvPr/>
        </p:nvSpPr>
        <p:spPr bwMode="auto">
          <a:xfrm>
            <a:off x="328613" y="339549"/>
            <a:ext cx="7339012" cy="53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2800" b="1">
                <a:solidFill>
                  <a:srgbClr val="000000"/>
                </a:solidFill>
                <a:cs typeface="Arial" charset="0"/>
              </a:rPr>
              <a:t>Ferrovias Estatísticas</a:t>
            </a:r>
          </a:p>
        </p:txBody>
      </p:sp>
      <p:sp>
        <p:nvSpPr>
          <p:cNvPr id="3077" name="CaixaDeTexto 6"/>
          <p:cNvSpPr txBox="1">
            <a:spLocks noChangeArrowheads="1"/>
          </p:cNvSpPr>
          <p:nvPr/>
        </p:nvSpPr>
        <p:spPr bwMode="auto">
          <a:xfrm>
            <a:off x="334964" y="758326"/>
            <a:ext cx="8066087" cy="40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2000" b="1">
                <a:solidFill>
                  <a:srgbClr val="000000"/>
                </a:solidFill>
                <a:cs typeface="Arial" charset="0"/>
              </a:rPr>
              <a:t>Fonte: ANTT – SAFF/SIADE 2006 a 2016.</a:t>
            </a:r>
          </a:p>
        </p:txBody>
      </p:sp>
      <p:graphicFrame>
        <p:nvGraphicFramePr>
          <p:cNvPr id="3074" name="Objeto 2"/>
          <p:cNvGraphicFramePr>
            <a:graphicFrameLocks noChangeAspect="1"/>
          </p:cNvGraphicFramePr>
          <p:nvPr/>
        </p:nvGraphicFramePr>
        <p:xfrm>
          <a:off x="547688" y="2832806"/>
          <a:ext cx="8128000" cy="2860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" name="Planilha" r:id="rId4" imgW="4438578" imgH="1533454" progId="Excel.Sheet.12">
                  <p:embed/>
                </p:oleObj>
              </mc:Choice>
              <mc:Fallback>
                <p:oleObj name="Planilha" r:id="rId4" imgW="4438578" imgH="1533454" progId="Excel.Sheet.12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2832806"/>
                        <a:ext cx="8128000" cy="28602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0133"/>
            <a:ext cx="8472488" cy="6552632"/>
          </a:xfrm>
        </p:spPr>
        <p:txBody>
          <a:bodyPr/>
          <a:lstStyle/>
          <a:p>
            <a:pPr>
              <a:buFontTx/>
              <a:buNone/>
            </a:pPr>
            <a:r>
              <a:rPr lang="pt-BR" altLang="pt-BR" dirty="0" smtClean="0"/>
              <a:t>             </a:t>
            </a:r>
            <a:r>
              <a:rPr lang="pt-BR" altLang="pt-BR" sz="4000" b="1" dirty="0" smtClean="0"/>
              <a:t>FERROVIAS</a:t>
            </a:r>
            <a:endParaRPr lang="en-US" altLang="pt-BR" sz="4000" dirty="0" smtClean="0"/>
          </a:p>
          <a:p>
            <a:r>
              <a:rPr lang="en-US" altLang="pt-BR" sz="2400" dirty="0" smtClean="0"/>
              <a:t>GARANTIA INTEGRAÇAO DA REDE - </a:t>
            </a:r>
            <a:r>
              <a:rPr lang="en-US" altLang="pt-BR" b="1" dirty="0" smtClean="0"/>
              <a:t>PLS 261</a:t>
            </a:r>
          </a:p>
          <a:p>
            <a:endParaRPr lang="en-US" altLang="pt-BR" sz="800" dirty="0" smtClean="0"/>
          </a:p>
          <a:p>
            <a:r>
              <a:rPr lang="en-US" altLang="pt-BR" sz="2400" dirty="0" smtClean="0">
                <a:solidFill>
                  <a:srgbClr val="3333FF"/>
                </a:solidFill>
              </a:rPr>
              <a:t>COMPETIÇÃO = DIREITO DE PASSAGEM E OFI</a:t>
            </a:r>
          </a:p>
          <a:p>
            <a:r>
              <a:rPr lang="en-US" altLang="pt-BR" sz="2400" dirty="0" smtClean="0">
                <a:solidFill>
                  <a:srgbClr val="3333FF"/>
                </a:solidFill>
              </a:rPr>
              <a:t> </a:t>
            </a:r>
            <a:r>
              <a:rPr lang="en-US" altLang="pt-BR" sz="2400" dirty="0" err="1" smtClean="0">
                <a:solidFill>
                  <a:srgbClr val="3333FF"/>
                </a:solidFill>
              </a:rPr>
              <a:t>limites</a:t>
            </a:r>
            <a:r>
              <a:rPr lang="en-US" altLang="pt-BR" sz="2400" dirty="0" smtClean="0">
                <a:solidFill>
                  <a:srgbClr val="3333FF"/>
                </a:solidFill>
              </a:rPr>
              <a:t> e </a:t>
            </a:r>
            <a:r>
              <a:rPr lang="en-US" altLang="pt-BR" sz="2400" dirty="0" err="1" smtClean="0">
                <a:solidFill>
                  <a:srgbClr val="3333FF"/>
                </a:solidFill>
              </a:rPr>
              <a:t>operação</a:t>
            </a:r>
            <a:r>
              <a:rPr lang="en-US" altLang="pt-BR" sz="2400" dirty="0" smtClean="0">
                <a:solidFill>
                  <a:srgbClr val="3333FF"/>
                </a:solidFill>
              </a:rPr>
              <a:t>= </a:t>
            </a:r>
            <a:r>
              <a:rPr lang="en-US" altLang="pt-BR" sz="3600" b="1" dirty="0" err="1" smtClean="0">
                <a:solidFill>
                  <a:srgbClr val="3333FF"/>
                </a:solidFill>
              </a:rPr>
              <a:t>Modelo</a:t>
            </a:r>
            <a:r>
              <a:rPr lang="en-US" altLang="pt-BR" sz="3600" b="1" dirty="0" smtClean="0">
                <a:solidFill>
                  <a:srgbClr val="3333FF"/>
                </a:solidFill>
              </a:rPr>
              <a:t> EUA/CANADÁ</a:t>
            </a:r>
          </a:p>
          <a:p>
            <a:endParaRPr lang="en-US" altLang="pt-BR" sz="800" dirty="0" smtClean="0"/>
          </a:p>
          <a:p>
            <a:r>
              <a:rPr lang="en-US" altLang="pt-BR" sz="2400" b="1" dirty="0" smtClean="0"/>
              <a:t>TRECHOS DEDICADOS </a:t>
            </a:r>
          </a:p>
          <a:p>
            <a:r>
              <a:rPr lang="en-US" altLang="pt-BR" sz="2400" b="1" dirty="0" smtClean="0"/>
              <a:t>     </a:t>
            </a:r>
            <a:r>
              <a:rPr lang="en-US" altLang="pt-BR" sz="2400" b="1" dirty="0" err="1" smtClean="0"/>
              <a:t>liberdade</a:t>
            </a:r>
            <a:r>
              <a:rPr lang="en-US" altLang="pt-BR" sz="2400" b="1" dirty="0" smtClean="0"/>
              <a:t> e, </a:t>
            </a:r>
            <a:r>
              <a:rPr lang="en-US" altLang="pt-BR" sz="2400" b="1" dirty="0" err="1" smtClean="0"/>
              <a:t>mudanças</a:t>
            </a:r>
            <a:r>
              <a:rPr lang="en-US" altLang="pt-BR" sz="2400" b="1" dirty="0" smtClean="0"/>
              <a:t> </a:t>
            </a:r>
            <a:r>
              <a:rPr lang="en-US" altLang="pt-BR" sz="2400" b="1" dirty="0" err="1" smtClean="0"/>
              <a:t>só</a:t>
            </a:r>
            <a:r>
              <a:rPr lang="en-US" altLang="pt-BR" sz="2400" b="1" dirty="0" smtClean="0"/>
              <a:t> </a:t>
            </a:r>
            <a:r>
              <a:rPr lang="en-US" altLang="pt-BR" sz="2400" b="1" dirty="0" err="1" smtClean="0"/>
              <a:t>na</a:t>
            </a:r>
            <a:r>
              <a:rPr lang="en-US" altLang="pt-BR" sz="2400" b="1" dirty="0" smtClean="0"/>
              <a:t> </a:t>
            </a:r>
            <a:r>
              <a:rPr lang="en-US" altLang="pt-BR" sz="2400" b="1" dirty="0" err="1" smtClean="0"/>
              <a:t>integração</a:t>
            </a:r>
            <a:endParaRPr lang="en-US" altLang="pt-BR" sz="2400" b="1" dirty="0" smtClean="0"/>
          </a:p>
          <a:p>
            <a:endParaRPr lang="en-US" altLang="pt-BR" sz="800" dirty="0" smtClean="0"/>
          </a:p>
          <a:p>
            <a:r>
              <a:rPr lang="en-US" altLang="pt-BR" sz="2400" dirty="0" smtClean="0">
                <a:solidFill>
                  <a:srgbClr val="3333FF"/>
                </a:solidFill>
              </a:rPr>
              <a:t>TRECHOS ABANDONADOS / SUB UTILIZADOS</a:t>
            </a:r>
          </a:p>
          <a:p>
            <a:endParaRPr lang="en-US" altLang="pt-BR" sz="800" dirty="0" smtClean="0"/>
          </a:p>
          <a:p>
            <a:r>
              <a:rPr lang="en-US" altLang="pt-BR" sz="2400" dirty="0" smtClean="0"/>
              <a:t>SERVIÇOS ACESSÓRIOS -     </a:t>
            </a:r>
            <a:r>
              <a:rPr lang="en-US" altLang="pt-BR" sz="2400" dirty="0" err="1" smtClean="0"/>
              <a:t>regulação</a:t>
            </a:r>
            <a:endParaRPr lang="en-US" altLang="pt-BR" sz="2400" dirty="0" smtClean="0"/>
          </a:p>
          <a:p>
            <a:endParaRPr lang="en-US" altLang="pt-BR" sz="800" dirty="0" smtClean="0"/>
          </a:p>
          <a:p>
            <a:r>
              <a:rPr lang="en-US" altLang="pt-BR" sz="2400" dirty="0" smtClean="0">
                <a:solidFill>
                  <a:srgbClr val="3333FF"/>
                </a:solidFill>
              </a:rPr>
              <a:t>REDUÇÃO DE TARIFAS / TETOS TARIFÁRIOS</a:t>
            </a:r>
          </a:p>
          <a:p>
            <a:endParaRPr lang="en-US" altLang="pt-BR" sz="800" dirty="0" smtClean="0"/>
          </a:p>
          <a:p>
            <a:r>
              <a:rPr lang="en-US" altLang="pt-BR" sz="4000" b="1" dirty="0" smtClean="0"/>
              <a:t>GOVERNANÇA</a:t>
            </a:r>
            <a:r>
              <a:rPr lang="en-US" altLang="pt-BR" sz="2800" b="1" dirty="0" smtClean="0"/>
              <a:t> + FISCALIZAÇÃO + PENDÊNCIAS </a:t>
            </a:r>
          </a:p>
          <a:p>
            <a:endParaRPr lang="en-US" altLang="pt-BR" dirty="0" smtClean="0"/>
          </a:p>
          <a:p>
            <a:pPr>
              <a:buFontTx/>
              <a:buNone/>
            </a:pPr>
            <a:endParaRPr lang="en-US" altLang="pt-BR" dirty="0" smtClean="0"/>
          </a:p>
          <a:p>
            <a:endParaRPr lang="en-US" altLang="pt-BR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/>
              <a:t>	</a:t>
            </a:r>
            <a:endParaRPr lang="en-US" altLang="pt-B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9401"/>
            <a:ext cx="8229600" cy="764828"/>
          </a:xfrm>
        </p:spPr>
        <p:txBody>
          <a:bodyPr/>
          <a:lstStyle/>
          <a:p>
            <a:r>
              <a:rPr lang="pt-BR" altLang="pt-BR" sz="2800" b="1" dirty="0" smtClean="0">
                <a:latin typeface="+mn-lt"/>
              </a:rPr>
              <a:t>RODOVIAS - COMPARAÇÕES </a:t>
            </a:r>
            <a:r>
              <a:rPr lang="pt-BR" altLang="pt-BR" sz="2800" b="1" dirty="0">
                <a:latin typeface="+mn-lt"/>
              </a:rPr>
              <a:t>DE MODELOS</a:t>
            </a:r>
            <a:endParaRPr lang="pt-BR" sz="28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88244"/>
            <a:ext cx="9144000" cy="5796756"/>
          </a:xfrm>
        </p:spPr>
        <p:txBody>
          <a:bodyPr/>
          <a:lstStyle/>
          <a:p>
            <a:pPr>
              <a:lnSpc>
                <a:spcPct val="120000"/>
              </a:lnSpc>
              <a:buClr>
                <a:schemeClr val="accent2"/>
              </a:buClr>
              <a:defRPr/>
            </a:pPr>
            <a:r>
              <a:rPr lang="pt-BR" altLang="pt-BR" sz="1800" b="1" dirty="0">
                <a:solidFill>
                  <a:srgbClr val="000000"/>
                </a:solidFill>
              </a:rPr>
              <a:t>                                                    MP =Menor preço                 HB = Hibrido</a:t>
            </a:r>
            <a:endParaRPr lang="pt-BR" altLang="pt-BR" sz="1800" dirty="0">
              <a:solidFill>
                <a:srgbClr val="000000"/>
              </a:solidFill>
            </a:endParaRPr>
          </a:p>
          <a:p>
            <a:pPr>
              <a:buClr>
                <a:schemeClr val="accent2"/>
              </a:buClr>
              <a:defRPr/>
            </a:pPr>
            <a:r>
              <a:rPr lang="pt-BR" altLang="pt-BR" sz="2000" b="1" dirty="0">
                <a:solidFill>
                  <a:srgbClr val="000000"/>
                </a:solidFill>
              </a:rPr>
              <a:t>Implantação física                         igual                                      </a:t>
            </a:r>
            <a:r>
              <a:rPr lang="pt-BR" altLang="pt-BR" sz="2000" b="1" dirty="0" err="1">
                <a:solidFill>
                  <a:srgbClr val="000000"/>
                </a:solidFill>
              </a:rPr>
              <a:t>igual</a:t>
            </a:r>
            <a:endParaRPr lang="pt-BR" altLang="pt-BR" sz="2000" b="1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Clr>
                <a:schemeClr val="accent2"/>
              </a:buClr>
              <a:defRPr/>
            </a:pPr>
            <a:r>
              <a:rPr lang="pt-BR" altLang="pt-BR" sz="2000" b="1" dirty="0">
                <a:solidFill>
                  <a:srgbClr val="FF0000"/>
                </a:solidFill>
              </a:rPr>
              <a:t>Competitividade/preço         reduz tarifas     aumenta cerca dobro/MP</a:t>
            </a:r>
          </a:p>
          <a:p>
            <a:pPr>
              <a:buClr>
                <a:schemeClr val="accent2"/>
              </a:buClr>
              <a:defRPr/>
            </a:pPr>
            <a:r>
              <a:rPr lang="pt-BR" altLang="pt-BR" sz="2000" b="1" dirty="0">
                <a:solidFill>
                  <a:srgbClr val="000000"/>
                </a:solidFill>
              </a:rPr>
              <a:t>Custo benefício País          menor inv. = meta        maior inv. = meta </a:t>
            </a:r>
          </a:p>
          <a:p>
            <a:pPr>
              <a:buClr>
                <a:schemeClr val="accent2"/>
              </a:buClr>
              <a:defRPr/>
            </a:pPr>
            <a:r>
              <a:rPr lang="pt-BR" altLang="pt-BR" sz="2000" b="1" dirty="0">
                <a:solidFill>
                  <a:srgbClr val="000000"/>
                </a:solidFill>
              </a:rPr>
              <a:t>                                         menor custo social       maior custo social </a:t>
            </a:r>
          </a:p>
          <a:p>
            <a:pPr>
              <a:buClr>
                <a:schemeClr val="accent2"/>
              </a:buClr>
              <a:defRPr/>
            </a:pPr>
            <a:r>
              <a:rPr lang="pt-BR" altLang="pt-BR" sz="2000" b="1" dirty="0">
                <a:solidFill>
                  <a:srgbClr val="FF0000"/>
                </a:solidFill>
              </a:rPr>
              <a:t>Custo p/ usuário                        menor              maior/ </a:t>
            </a:r>
            <a:r>
              <a:rPr lang="pt-BR" altLang="pt-BR" sz="2000" b="1">
                <a:solidFill>
                  <a:srgbClr val="FF0000"/>
                </a:solidFill>
              </a:rPr>
              <a:t>embute </a:t>
            </a:r>
            <a:r>
              <a:rPr lang="pt-BR" altLang="pt-BR" sz="2000" b="1" smtClean="0">
                <a:solidFill>
                  <a:srgbClr val="FF0000"/>
                </a:solidFill>
              </a:rPr>
              <a:t>outorgas</a:t>
            </a:r>
            <a:endParaRPr lang="pt-BR" altLang="pt-BR" sz="2000" b="1" dirty="0">
              <a:solidFill>
                <a:srgbClr val="FF0000"/>
              </a:solidFill>
            </a:endParaRPr>
          </a:p>
          <a:p>
            <a:pPr>
              <a:buClr>
                <a:schemeClr val="accent2"/>
              </a:buClr>
              <a:defRPr/>
            </a:pPr>
            <a:r>
              <a:rPr lang="pt-BR" altLang="pt-BR" sz="2000" b="1" dirty="0" err="1">
                <a:solidFill>
                  <a:srgbClr val="000000"/>
                </a:solidFill>
              </a:rPr>
              <a:t>Equilibrio</a:t>
            </a:r>
            <a:r>
              <a:rPr lang="pt-BR" altLang="pt-BR" sz="2000" b="1" dirty="0">
                <a:solidFill>
                  <a:srgbClr val="000000"/>
                </a:solidFill>
              </a:rPr>
              <a:t> financeiro           ponto menor                 ponto maior 	  </a:t>
            </a:r>
          </a:p>
          <a:p>
            <a:pPr>
              <a:buClr>
                <a:schemeClr val="accent2"/>
              </a:buClr>
              <a:defRPr/>
            </a:pPr>
            <a:r>
              <a:rPr lang="pt-BR" altLang="pt-BR" sz="2000" b="1" dirty="0">
                <a:solidFill>
                  <a:srgbClr val="FF0000"/>
                </a:solidFill>
              </a:rPr>
              <a:t>Risco de capital        menor/mais competidores   maior/campeões</a:t>
            </a:r>
          </a:p>
          <a:p>
            <a:pPr>
              <a:buClr>
                <a:schemeClr val="accent2"/>
              </a:buClr>
              <a:defRPr/>
            </a:pPr>
            <a:r>
              <a:rPr lang="pt-BR" altLang="pt-BR" sz="2000" b="1" dirty="0">
                <a:solidFill>
                  <a:srgbClr val="000000"/>
                </a:solidFill>
              </a:rPr>
              <a:t>Resultado licitação     livre desconto/ base          só -12% / base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defRPr/>
            </a:pPr>
            <a:r>
              <a:rPr lang="pt-BR" altLang="pt-BR" sz="2000" b="1" dirty="0">
                <a:solidFill>
                  <a:srgbClr val="000000"/>
                </a:solidFill>
              </a:rPr>
              <a:t>                                                                         </a:t>
            </a:r>
            <a:r>
              <a:rPr lang="pt-BR" altLang="pt-BR" sz="2000" b="1" dirty="0" smtClean="0">
                <a:solidFill>
                  <a:srgbClr val="000000"/>
                </a:solidFill>
              </a:rPr>
              <a:t> </a:t>
            </a:r>
            <a:r>
              <a:rPr lang="pt-BR" altLang="pt-BR" sz="2000" b="1" dirty="0">
                <a:solidFill>
                  <a:srgbClr val="000000"/>
                </a:solidFill>
              </a:rPr>
              <a:t>saldo cobre outorga e lucro</a:t>
            </a:r>
          </a:p>
          <a:p>
            <a:pPr>
              <a:buClr>
                <a:schemeClr val="accent2"/>
              </a:buClr>
              <a:defRPr/>
            </a:pPr>
            <a:r>
              <a:rPr lang="pt-BR" altLang="pt-BR" sz="2000" b="1" dirty="0" smtClean="0">
                <a:solidFill>
                  <a:srgbClr val="FF0000"/>
                </a:solidFill>
              </a:rPr>
              <a:t>Outorga                                    </a:t>
            </a:r>
            <a:r>
              <a:rPr lang="pt-BR" altLang="pt-BR" sz="2000" b="1" dirty="0">
                <a:solidFill>
                  <a:srgbClr val="FF0000"/>
                </a:solidFill>
              </a:rPr>
              <a:t>zero            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>vai Tesouro tipo tributo/OGU</a:t>
            </a:r>
          </a:p>
          <a:p>
            <a:pPr>
              <a:buClr>
                <a:schemeClr val="accent2"/>
              </a:buClr>
              <a:defRPr/>
            </a:pPr>
            <a:r>
              <a:rPr lang="pt-BR" altLang="pt-BR" sz="2000" b="1" dirty="0" smtClean="0">
                <a:solidFill>
                  <a:srgbClr val="FF0000"/>
                </a:solidFill>
              </a:rPr>
              <a:t>                                                                   + </a:t>
            </a:r>
            <a:r>
              <a:rPr lang="pt-BR" altLang="pt-BR" sz="2000" b="1" dirty="0">
                <a:solidFill>
                  <a:srgbClr val="FF0000"/>
                </a:solidFill>
              </a:rPr>
              <a:t>lei + burocracia + custo social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defRPr/>
            </a:pPr>
            <a:r>
              <a:rPr lang="pt-BR" altLang="pt-BR" sz="2000" b="1" dirty="0" smtClean="0">
                <a:solidFill>
                  <a:srgbClr val="000000"/>
                </a:solidFill>
              </a:rPr>
              <a:t>Conta vinculada/aporte          zero       pago p/ usuário=vai p/concessão</a:t>
            </a:r>
            <a:r>
              <a:rPr lang="pt-BR" altLang="pt-BR" sz="2000" dirty="0" smtClean="0">
                <a:solidFill>
                  <a:srgbClr val="000000"/>
                </a:solidFill>
              </a:rPr>
              <a:t> </a:t>
            </a:r>
            <a:endParaRPr lang="pt-BR" altLang="pt-BR" sz="2000" b="1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Clr>
                <a:schemeClr val="accent2"/>
              </a:buClr>
              <a:defRPr/>
            </a:pPr>
            <a:r>
              <a:rPr lang="pt-BR" altLang="pt-BR" sz="2000" b="1" dirty="0" smtClean="0">
                <a:solidFill>
                  <a:srgbClr val="FF0000"/>
                </a:solidFill>
              </a:rPr>
              <a:t>Hedge                                       </a:t>
            </a:r>
            <a:r>
              <a:rPr lang="pt-BR" altLang="pt-BR" sz="2000" b="1" dirty="0">
                <a:solidFill>
                  <a:srgbClr val="FF0000"/>
                </a:solidFill>
              </a:rPr>
              <a:t>zero              adicional pago pelo usuário</a:t>
            </a:r>
            <a:r>
              <a:rPr lang="pt-BR" altLang="pt-BR" sz="2000" dirty="0">
                <a:solidFill>
                  <a:srgbClr val="FF0000"/>
                </a:solidFill>
              </a:rPr>
              <a:t> </a:t>
            </a:r>
            <a:r>
              <a:rPr lang="pt-BR" altLang="pt-BR" sz="1800" dirty="0">
                <a:solidFill>
                  <a:srgbClr val="FF0000"/>
                </a:solidFill>
              </a:rPr>
              <a:t>  </a:t>
            </a:r>
            <a:endParaRPr lang="pt-B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35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746250"/>
          </a:xfrm>
        </p:spPr>
        <p:txBody>
          <a:bodyPr/>
          <a:lstStyle/>
          <a:p>
            <a:r>
              <a:rPr lang="pt-BR" altLang="pt-BR" sz="4000" smtClean="0"/>
              <a:t>AGRONEGÓCIO </a:t>
            </a:r>
            <a:br>
              <a:rPr lang="pt-BR" altLang="pt-BR" sz="4000" smtClean="0"/>
            </a:br>
            <a:r>
              <a:rPr lang="pt-BR" altLang="pt-BR" sz="4000" smtClean="0"/>
              <a:t>   VISÃO MACRO ECONÔMICA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620838"/>
            <a:ext cx="8316912" cy="5364162"/>
          </a:xfrm>
        </p:spPr>
        <p:txBody>
          <a:bodyPr/>
          <a:lstStyle/>
          <a:p>
            <a:pPr>
              <a:buFontTx/>
              <a:buChar char="-"/>
            </a:pPr>
            <a:r>
              <a:rPr lang="pt-BR" altLang="pt-BR" dirty="0" smtClean="0"/>
              <a:t>Mercados crescentes</a:t>
            </a:r>
          </a:p>
          <a:p>
            <a:pPr>
              <a:buFontTx/>
              <a:buNone/>
            </a:pPr>
            <a:r>
              <a:rPr lang="pt-BR" altLang="pt-BR" b="1" dirty="0" smtClean="0">
                <a:solidFill>
                  <a:schemeClr val="accent2"/>
                </a:solidFill>
              </a:rPr>
              <a:t>       </a:t>
            </a:r>
            <a:r>
              <a:rPr lang="pt-BR" altLang="pt-BR" b="1" dirty="0" smtClean="0">
                <a:solidFill>
                  <a:srgbClr val="FF0000"/>
                </a:solidFill>
              </a:rPr>
              <a:t>Preços de longo prazo favoráveis</a:t>
            </a:r>
          </a:p>
          <a:p>
            <a:pPr>
              <a:buFontTx/>
              <a:buNone/>
            </a:pPr>
            <a:r>
              <a:rPr lang="pt-BR" altLang="pt-BR" dirty="0" smtClean="0"/>
              <a:t>- Passando a maior fornecedor do mercado  internacional até ???  2020  ???</a:t>
            </a:r>
          </a:p>
          <a:p>
            <a:pPr lvl="1">
              <a:buFontTx/>
              <a:buNone/>
            </a:pPr>
            <a:r>
              <a:rPr lang="pt-BR" altLang="pt-BR" sz="3200" b="1" dirty="0" smtClean="0">
                <a:solidFill>
                  <a:schemeClr val="accent2"/>
                </a:solidFill>
              </a:rPr>
              <a:t>   </a:t>
            </a:r>
            <a:r>
              <a:rPr lang="pt-BR" altLang="pt-BR" sz="3200" b="1" dirty="0" smtClean="0">
                <a:solidFill>
                  <a:srgbClr val="FF0000"/>
                </a:solidFill>
              </a:rPr>
              <a:t>Conteúdo nacional cerca de 90%</a:t>
            </a:r>
          </a:p>
          <a:p>
            <a:pPr>
              <a:buFontTx/>
              <a:buNone/>
            </a:pPr>
            <a:r>
              <a:rPr lang="pt-BR" altLang="pt-BR" dirty="0" smtClean="0"/>
              <a:t>- </a:t>
            </a:r>
            <a:r>
              <a:rPr lang="pt-BR" altLang="pt-BR" b="1" dirty="0" smtClean="0"/>
              <a:t>Vítima da oferta portuária reprimida</a:t>
            </a:r>
          </a:p>
          <a:p>
            <a:pPr lvl="1">
              <a:buFontTx/>
              <a:buNone/>
            </a:pPr>
            <a:r>
              <a:rPr lang="pt-BR" altLang="pt-BR" sz="3200" b="1" dirty="0" smtClean="0">
                <a:solidFill>
                  <a:schemeClr val="accent2"/>
                </a:solidFill>
              </a:rPr>
              <a:t>   </a:t>
            </a:r>
            <a:r>
              <a:rPr lang="pt-BR" altLang="pt-BR" sz="3200" b="1" dirty="0" smtClean="0">
                <a:solidFill>
                  <a:srgbClr val="FF0000"/>
                </a:solidFill>
              </a:rPr>
              <a:t>Elevados custos logísticos internos</a:t>
            </a:r>
          </a:p>
          <a:p>
            <a:pPr>
              <a:buFontTx/>
              <a:buChar char="-"/>
            </a:pPr>
            <a:r>
              <a:rPr lang="pt-BR" altLang="pt-BR" dirty="0" smtClean="0"/>
              <a:t>Grande “fábrica” de mercado interno</a:t>
            </a:r>
          </a:p>
          <a:p>
            <a:pPr>
              <a:buFontTx/>
              <a:buChar char="-"/>
            </a:pPr>
            <a:r>
              <a:rPr lang="pt-BR" altLang="pt-BR" sz="3600" b="1" dirty="0" smtClean="0"/>
              <a:t>Pactos de fidelidade com Clientes</a:t>
            </a:r>
          </a:p>
          <a:p>
            <a:pPr>
              <a:buFontTx/>
              <a:buChar char="-"/>
            </a:pPr>
            <a:endParaRPr lang="pt-BR" altLang="pt-BR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0292"/>
            <a:ext cx="9144000" cy="5364708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pt-BR" altLang="pt-BR" sz="3600" b="1" dirty="0" smtClean="0">
                <a:solidFill>
                  <a:srgbClr val="3333FF"/>
                </a:solidFill>
              </a:rPr>
              <a:t>PREMISSAS: Ética, Segurança Nacional e Produtividade</a:t>
            </a:r>
          </a:p>
          <a:p>
            <a:pPr>
              <a:buClr>
                <a:srgbClr val="C00000"/>
              </a:buClr>
            </a:pPr>
            <a:r>
              <a:rPr lang="pt-BR" altLang="pt-BR" sz="3600" dirty="0" smtClean="0"/>
              <a:t>Dependência mundial </a:t>
            </a:r>
          </a:p>
          <a:p>
            <a:pPr>
              <a:buClr>
                <a:srgbClr val="C00000"/>
              </a:buClr>
            </a:pPr>
            <a:r>
              <a:rPr lang="pt-BR" altLang="pt-BR" sz="3600" b="1" dirty="0" smtClean="0">
                <a:solidFill>
                  <a:srgbClr val="3333FF"/>
                </a:solidFill>
              </a:rPr>
              <a:t>Exportações agronegócio, alavanca ao  desenvolvimento social e econômico</a:t>
            </a:r>
          </a:p>
          <a:p>
            <a:r>
              <a:rPr lang="pt-BR" altLang="pt-BR" sz="3600" dirty="0" smtClean="0"/>
              <a:t>Posição do País no contexto internacional  </a:t>
            </a:r>
            <a:r>
              <a:rPr lang="pt-BR" altLang="pt-BR" sz="5400" b="1" dirty="0" smtClean="0"/>
              <a:t>Pactos de fidelização comercial</a:t>
            </a:r>
          </a:p>
          <a:p>
            <a:endParaRPr lang="pt-BR" altLang="pt-BR" sz="2400" dirty="0" smtClean="0">
              <a:solidFill>
                <a:srgbClr val="3366FF"/>
              </a:solidFill>
            </a:endParaRPr>
          </a:p>
        </p:txBody>
      </p:sp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altLang="pt-BR" sz="4800" b="1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Brasil</a:t>
            </a:r>
          </a:p>
          <a:p>
            <a:pPr algn="ctr">
              <a:defRPr/>
            </a:pPr>
            <a:r>
              <a:rPr lang="pt-BR" altLang="pt-BR" sz="4000" b="1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Visão Estratégica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2438"/>
            <a:ext cx="8229600" cy="6221412"/>
          </a:xfrm>
        </p:spPr>
        <p:txBody>
          <a:bodyPr/>
          <a:lstStyle/>
          <a:p>
            <a:endParaRPr lang="en-US" altLang="pt-BR" dirty="0" smtClean="0"/>
          </a:p>
          <a:p>
            <a:endParaRPr lang="en-US" altLang="pt-BR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dirty="0" smtClean="0"/>
              <a:t>   </a:t>
            </a:r>
            <a:r>
              <a:rPr lang="pt-BR" altLang="pt-BR" b="1" dirty="0" smtClean="0"/>
              <a:t>LUIZ ANTONIO FAYET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/>
              <a:t>Consultor para Infraestrutura e Logística				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/>
              <a:t>fayet@uol.com.br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/>
              <a:t>	</a:t>
            </a:r>
            <a:endParaRPr lang="en-US" alt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25437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-11781" y="-22794"/>
            <a:ext cx="8820025" cy="728319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>
              <a:spcBef>
                <a:spcPct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Times New Roman"/>
              </a:defRPr>
            </a:lvl1pPr>
          </a:lstStyle>
          <a:p>
            <a:r>
              <a:rPr lang="pt-BR" altLang="pt-BR" dirty="0"/>
              <a:t>Ranking Mundial em </a:t>
            </a:r>
            <a:r>
              <a:rPr lang="pt-BR" altLang="pt-BR" dirty="0" smtClean="0"/>
              <a:t>2018</a:t>
            </a:r>
            <a:endParaRPr lang="pt-BR" altLang="pt-BR" dirty="0"/>
          </a:p>
          <a:p>
            <a:r>
              <a:rPr lang="pt-BR" altLang="pt-BR" sz="2000" dirty="0"/>
              <a:t>Produção e Exportações Brasileiras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24319" y="6496344"/>
            <a:ext cx="2220055" cy="47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pt-BR" altLang="pt-BR" sz="12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pt-BR" altLang="pt-BR" sz="1200" dirty="0" smtClean="0">
                <a:solidFill>
                  <a:schemeClr val="tx1"/>
                </a:solidFill>
                <a:latin typeface="Calibri" pitchFamily="34" charset="0"/>
              </a:rPr>
              <a:t>Fonte</a:t>
            </a:r>
            <a:r>
              <a:rPr lang="pt-BR" altLang="pt-BR" sz="1200" dirty="0">
                <a:solidFill>
                  <a:schemeClr val="tx1"/>
                </a:solidFill>
                <a:latin typeface="Calibri" pitchFamily="34" charset="0"/>
              </a:rPr>
              <a:t>: USDA - </a:t>
            </a:r>
            <a:r>
              <a:rPr lang="pt-BR" altLang="pt-BR" sz="1200" dirty="0" smtClean="0">
                <a:solidFill>
                  <a:schemeClr val="tx1"/>
                </a:solidFill>
                <a:latin typeface="Calibri" pitchFamily="34" charset="0"/>
              </a:rPr>
              <a:t>Elaboração CNA.</a:t>
            </a:r>
            <a:endParaRPr lang="pt-BR" altLang="pt-BR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8466138" y="6640603"/>
            <a:ext cx="684212" cy="34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0" tIns="45703" rIns="91410" bIns="45703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pt-BR" altLang="pt-BR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Imagem 5" descr="Imagem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061" y="1002490"/>
            <a:ext cx="8394017" cy="537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5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63" y="66675"/>
            <a:ext cx="4975225" cy="523875"/>
          </a:xfrm>
        </p:spPr>
        <p:txBody>
          <a:bodyPr/>
          <a:lstStyle/>
          <a:p>
            <a:pPr>
              <a:defRPr/>
            </a:pPr>
            <a:r>
              <a:rPr dirty="0"/>
              <a:t>Mão de Obra no Agronegócio</a:t>
            </a:r>
            <a:endParaRPr sz="1500" b="0" i="1" dirty="0"/>
          </a:p>
        </p:txBody>
      </p:sp>
      <p:graphicFrame>
        <p:nvGraphicFramePr>
          <p:cNvPr id="27651" name="Espaço Reservado para Conteúdo 4"/>
          <p:cNvGraphicFramePr>
            <a:graphicFrameLocks/>
          </p:cNvGraphicFramePr>
          <p:nvPr/>
        </p:nvGraphicFramePr>
        <p:xfrm>
          <a:off x="90488" y="2293938"/>
          <a:ext cx="5087937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r:id="rId5" imgW="5084505" imgH="4005419" progId="Excel.Sheet.8">
                  <p:embed/>
                </p:oleObj>
              </mc:Choice>
              <mc:Fallback>
                <p:oleObj r:id="rId5" imgW="5084505" imgH="4005419" progId="Excel.Sheet.8">
                  <p:embed/>
                  <p:pic>
                    <p:nvPicPr>
                      <p:cNvPr id="0" name="Espaço Reservado para Conteúdo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8" y="2293938"/>
                        <a:ext cx="5087937" cy="408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reto 5"/>
          <p:cNvCxnSpPr/>
          <p:nvPr/>
        </p:nvCxnSpPr>
        <p:spPr>
          <a:xfrm flipV="1">
            <a:off x="2555875" y="2236788"/>
            <a:ext cx="3938588" cy="4492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653" name="Gráfico 6"/>
          <p:cNvGraphicFramePr>
            <a:graphicFrameLocks/>
          </p:cNvGraphicFramePr>
          <p:nvPr/>
        </p:nvGraphicFramePr>
        <p:xfrm>
          <a:off x="3927475" y="1465263"/>
          <a:ext cx="6105525" cy="413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r:id="rId8" imgW="6108721" imgH="4060288" progId="Excel.Sheet.8">
                  <p:embed/>
                </p:oleObj>
              </mc:Choice>
              <mc:Fallback>
                <p:oleObj r:id="rId8" imgW="6108721" imgH="4060288" progId="Excel.Sheet.8">
                  <p:embed/>
                  <p:pic>
                    <p:nvPicPr>
                      <p:cNvPr id="0" name="Gráfico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475" y="1465263"/>
                        <a:ext cx="6105525" cy="413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ector reto 7"/>
          <p:cNvCxnSpPr/>
          <p:nvPr/>
        </p:nvCxnSpPr>
        <p:spPr>
          <a:xfrm flipV="1">
            <a:off x="3779838" y="4383088"/>
            <a:ext cx="2714625" cy="5762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5580063" y="1292225"/>
            <a:ext cx="2520950" cy="944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Agropecuária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42,7%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13.019.812</a:t>
            </a:r>
          </a:p>
        </p:txBody>
      </p:sp>
      <p:sp>
        <p:nvSpPr>
          <p:cNvPr id="10" name="Retângulo 9"/>
          <p:cNvSpPr/>
          <p:nvPr/>
        </p:nvSpPr>
        <p:spPr>
          <a:xfrm>
            <a:off x="-180975" y="5253038"/>
            <a:ext cx="2147888" cy="912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Demais Setores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67,7%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63.903.606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314575" y="3460750"/>
            <a:ext cx="1897063" cy="911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prstClr val="black"/>
                </a:solidFill>
              </a:rPr>
              <a:t>Agronegócio</a:t>
            </a:r>
          </a:p>
          <a:p>
            <a:pPr algn="ctr">
              <a:defRPr/>
            </a:pPr>
            <a:r>
              <a:rPr lang="pt-BR" b="1" dirty="0">
                <a:solidFill>
                  <a:prstClr val="black"/>
                </a:solidFill>
              </a:rPr>
              <a:t>32,3%</a:t>
            </a:r>
          </a:p>
          <a:p>
            <a:pPr algn="ctr">
              <a:defRPr/>
            </a:pPr>
            <a:r>
              <a:rPr lang="pt-BR" b="1" dirty="0">
                <a:solidFill>
                  <a:prstClr val="black"/>
                </a:solidFill>
              </a:rPr>
              <a:t>30.491.287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4925" y="852488"/>
            <a:ext cx="5072063" cy="1131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prstClr val="black"/>
                </a:solidFill>
              </a:rPr>
              <a:t>Total de Trabalhadores - Brasil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black"/>
                </a:solidFill>
              </a:rPr>
              <a:t>(acima de 16 anos)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black"/>
                </a:solidFill>
              </a:rPr>
              <a:t>94.394.893 </a:t>
            </a:r>
          </a:p>
        </p:txBody>
      </p:sp>
      <p:sp>
        <p:nvSpPr>
          <p:cNvPr id="27659" name="CaixaDeTexto 6"/>
          <p:cNvSpPr txBox="1">
            <a:spLocks noChangeArrowheads="1"/>
          </p:cNvSpPr>
          <p:nvPr/>
        </p:nvSpPr>
        <p:spPr bwMode="auto">
          <a:xfrm>
            <a:off x="92075" y="6369050"/>
            <a:ext cx="6858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400">
                <a:latin typeface="Calibri" pitchFamily="34" charset="0"/>
              </a:rPr>
              <a:t>Fonte: IBGE/PNAD 2015 (Última atualização) e CNA/ICNA (Elaboração).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838200" y="229600"/>
            <a:ext cx="7748588" cy="5982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200">
                <a:solidFill>
                  <a:srgbClr val="0F7338"/>
                </a:solidFill>
                <a:latin typeface="Verdana" pitchFamily="34" charset="0"/>
                <a:ea typeface="Microsoft YaHei" pitchFamily="34" charset="-122"/>
                <a:cs typeface="ヒラギノ角ゴ Pro W3"/>
              </a:rPr>
              <a:t>Capacidade Portuária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2575" y="355718"/>
            <a:ext cx="457200" cy="3346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6147" name="Group 3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614363" y="816534"/>
          <a:ext cx="8134349" cy="555628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17440">
                  <a:extLst>
                    <a:ext uri="{9D8B030D-6E8A-4147-A177-3AD203B41FA5}"/>
                  </a:extLst>
                </a:gridCol>
                <a:gridCol w="1509812">
                  <a:extLst>
                    <a:ext uri="{9D8B030D-6E8A-4147-A177-3AD203B41FA5}"/>
                  </a:extLst>
                </a:gridCol>
                <a:gridCol w="790853">
                  <a:extLst>
                    <a:ext uri="{9D8B030D-6E8A-4147-A177-3AD203B41FA5}"/>
                  </a:extLst>
                </a:gridCol>
                <a:gridCol w="790853">
                  <a:extLst>
                    <a:ext uri="{9D8B030D-6E8A-4147-A177-3AD203B41FA5}"/>
                  </a:extLst>
                </a:gridCol>
                <a:gridCol w="1125494">
                  <a:extLst>
                    <a:ext uri="{9D8B030D-6E8A-4147-A177-3AD203B41FA5}"/>
                  </a:extLst>
                </a:gridCol>
                <a:gridCol w="1078397">
                  <a:extLst>
                    <a:ext uri="{9D8B030D-6E8A-4147-A177-3AD203B41FA5}"/>
                  </a:extLst>
                </a:gridCol>
                <a:gridCol w="1296159">
                  <a:extLst>
                    <a:ext uri="{9D8B030D-6E8A-4147-A177-3AD203B41FA5}"/>
                  </a:extLst>
                </a:gridCol>
                <a:gridCol w="1225341">
                  <a:extLst>
                    <a:ext uri="{9D8B030D-6E8A-4147-A177-3AD203B41FA5}"/>
                  </a:extLst>
                </a:gridCol>
              </a:tblGrid>
              <a:tr h="641874">
                <a:tc rowSpan="2" grid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Exportações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Soja/Milho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7131" anchor="ctr" horzOverflow="overflow"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Realizado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MDIC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7131" anchor="ctr" horzOverflow="overflow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Projeções de Exportações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2019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7131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78" marB="719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Potencial de Operação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71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Potencial de Operação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2019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7131" anchor="ctr" horzOverflow="overflow"/>
                </a:tc>
                <a:extLst>
                  <a:ext uri="{0D108BD9-81ED-4DB2-BD59-A6C34878D82A}"/>
                </a:extLst>
              </a:tr>
              <a:tr h="243865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713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2018 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713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ABIOVE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71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ANEC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713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CTLOG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71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CTLOG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7131" anchor="ctr" horzOverflow="overflow"/>
                </a:tc>
                <a:extLst>
                  <a:ext uri="{0D108BD9-81ED-4DB2-BD59-A6C34878D82A}"/>
                </a:extLst>
              </a:tr>
              <a:tr h="22747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Itacoatiara Manaus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4,17</a:t>
                      </a:r>
                    </a:p>
                  </a:txBody>
                  <a:tcPr marL="8380" marR="215986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3,99</a:t>
                      </a:r>
                    </a:p>
                  </a:txBody>
                  <a:tcPr marL="8380" marR="215986" marT="8300" marB="0" anchor="ctr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4,30</a:t>
                      </a:r>
                    </a:p>
                  </a:txBody>
                  <a:tcPr marL="8279" marR="359968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4,50</a:t>
                      </a:r>
                    </a:p>
                  </a:txBody>
                  <a:tcPr marL="8380" marR="359976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8380" marR="755967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8380" marR="755967" marT="8300" marB="0" anchor="ctr"/>
                </a:tc>
                <a:extLst>
                  <a:ext uri="{0D108BD9-81ED-4DB2-BD59-A6C34878D82A}"/>
                </a:extLst>
              </a:tr>
              <a:tr h="22747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Santarém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3,84</a:t>
                      </a:r>
                    </a:p>
                  </a:txBody>
                  <a:tcPr marL="8380" marR="215986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4,68</a:t>
                      </a:r>
                    </a:p>
                  </a:txBody>
                  <a:tcPr marL="8380" marR="215986" marT="8300" marB="0" anchor="ctr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5,20</a:t>
                      </a:r>
                    </a:p>
                  </a:txBody>
                  <a:tcPr marL="8279" marR="359968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4,00</a:t>
                      </a:r>
                    </a:p>
                  </a:txBody>
                  <a:tcPr marL="8380" marR="359976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8380" marR="755967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8380" marR="755967" marT="8300" marB="0" anchor="ctr"/>
                </a:tc>
                <a:extLst>
                  <a:ext uri="{0D108BD9-81ED-4DB2-BD59-A6C34878D82A}"/>
                </a:extLst>
              </a:tr>
              <a:tr h="22747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Santana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7131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pt-BR" sz="1300" b="1" u="none" strike="noStrike" dirty="0"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0" marR="215986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0,20</a:t>
                      </a:r>
                    </a:p>
                  </a:txBody>
                  <a:tcPr marL="8380" marR="215986" marT="8300" marB="0" anchor="ctr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0,15</a:t>
                      </a:r>
                    </a:p>
                  </a:txBody>
                  <a:tcPr marL="8279" marR="359968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8380" marR="359976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8380" marR="755967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8380" marR="755967" marT="8300" marB="0" anchor="ctr"/>
                </a:tc>
                <a:extLst>
                  <a:ext uri="{0D108BD9-81ED-4DB2-BD59-A6C34878D82A}"/>
                </a:extLst>
              </a:tr>
              <a:tr h="420359">
                <a:tc rowSpan="4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Sistema Belém/Guajará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7,50</a:t>
                      </a:r>
                    </a:p>
                  </a:txBody>
                  <a:tcPr marL="8380" marR="215986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8,39</a:t>
                      </a:r>
                    </a:p>
                  </a:txBody>
                  <a:tcPr marL="8380" marR="215986" marT="8300" marB="0" anchor="ctr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8,70</a:t>
                      </a:r>
                    </a:p>
                  </a:txBody>
                  <a:tcPr marL="8279" marR="359968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7,20</a:t>
                      </a:r>
                    </a:p>
                  </a:txBody>
                  <a:tcPr marL="8380" marR="359976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15,0</a:t>
                      </a:r>
                    </a:p>
                  </a:txBody>
                  <a:tcPr marL="8380" marR="755967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15,0</a:t>
                      </a:r>
                    </a:p>
                  </a:txBody>
                  <a:tcPr marL="8380" marR="755967" marT="8300" marB="0" anchor="ctr"/>
                </a:tc>
                <a:extLst>
                  <a:ext uri="{0D108BD9-81ED-4DB2-BD59-A6C34878D82A}"/>
                </a:extLst>
              </a:tr>
              <a:tr h="2223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Bunge</a:t>
                      </a:r>
                      <a:endParaRPr kumimoji="0" lang="pt-BR" alt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pt-BR" sz="11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380" marR="7200" marT="8300" marB="713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pt-BR" sz="11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380" marR="7200" marT="8300" marB="7132" anchor="ctr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alt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7199" marT="8200" marB="7131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pt-BR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0" marR="7200" marT="8300" marB="713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8380" marR="755967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8380" marR="755967" marT="8300" marB="0" anchor="ctr"/>
                </a:tc>
                <a:extLst>
                  <a:ext uri="{0D108BD9-81ED-4DB2-BD59-A6C34878D82A}"/>
                </a:extLst>
              </a:tr>
              <a:tr h="2223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HB</a:t>
                      </a:r>
                      <a:endParaRPr kumimoji="0" lang="pt-BR" alt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pt-BR" sz="11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380" marR="7200" marT="8300" marB="713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pt-BR" sz="11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380" marR="7200" marT="8300" marB="7132" anchor="ctr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alt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7199" marT="8200" marB="7131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pt-BR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0" marR="7200" marT="8300" marB="713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8380" marR="755967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8380" marR="755967" marT="8300" marB="0" anchor="ctr"/>
                </a:tc>
                <a:extLst>
                  <a:ext uri="{0D108BD9-81ED-4DB2-BD59-A6C34878D82A}"/>
                </a:extLst>
              </a:tr>
              <a:tr h="2223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ADM</a:t>
                      </a:r>
                      <a:endParaRPr kumimoji="0" lang="pt-BR" alt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pt-BR" sz="11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380" marR="7200" marT="8300" marB="713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pt-BR" sz="11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380" marR="7200" marT="8300" marB="7132" anchor="ctr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alt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7199" marT="8200" marB="7131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pt-BR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0" marR="7200" marT="8300" marB="713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8380" marR="755967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8380" marR="755967" marT="8300" marB="0" anchor="ctr"/>
                </a:tc>
                <a:extLst>
                  <a:ext uri="{0D108BD9-81ED-4DB2-BD59-A6C34878D82A}"/>
                </a:extLst>
              </a:tr>
              <a:tr h="227472">
                <a:tc rowSpan="3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Sistema São Luís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8,06</a:t>
                      </a:r>
                    </a:p>
                  </a:txBody>
                  <a:tcPr marL="8380" marR="215986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9,16</a:t>
                      </a:r>
                    </a:p>
                  </a:txBody>
                  <a:tcPr marL="8380" marR="215986" marT="8300" marB="0" anchor="ctr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8,35</a:t>
                      </a:r>
                    </a:p>
                  </a:txBody>
                  <a:tcPr marL="8279" marR="359968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8,75</a:t>
                      </a:r>
                    </a:p>
                  </a:txBody>
                  <a:tcPr marL="8380" marR="359976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t-BR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8380" marR="755967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t-BR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10,5</a:t>
                      </a:r>
                    </a:p>
                  </a:txBody>
                  <a:tcPr marL="8380" marR="755967" marT="8300" marB="0" anchor="ctr"/>
                </a:tc>
                <a:extLst>
                  <a:ext uri="{0D108BD9-81ED-4DB2-BD59-A6C34878D82A}"/>
                </a:extLst>
              </a:tr>
              <a:tr h="21461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Berço 105</a:t>
                      </a:r>
                      <a:endParaRPr kumimoji="0" lang="pt-BR" alt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pt-BR" sz="11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380" marR="7200" marT="8300" marB="713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pt-BR" sz="11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380" marR="7200" marT="8300" marB="7132" anchor="ctr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alt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359968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pt-BR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0" marR="359976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8380" marR="755967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8380" marR="755967" marT="8300" marB="0" anchor="ctr"/>
                </a:tc>
                <a:extLst>
                  <a:ext uri="{0D108BD9-81ED-4DB2-BD59-A6C34878D82A}"/>
                </a:extLst>
              </a:tr>
              <a:tr h="21461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TEGRAM</a:t>
                      </a:r>
                      <a:endParaRPr kumimoji="0" lang="pt-BR" alt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pt-BR" sz="11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380" marR="7200" marT="8300" marB="713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pt-BR" sz="11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380" marR="7200" marT="8300" marB="7132" anchor="ctr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alt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359968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pt-BR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0" marR="359976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8380" marR="755967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8380" marR="755967" marT="8300" marB="0" anchor="ctr"/>
                </a:tc>
                <a:extLst>
                  <a:ext uri="{0D108BD9-81ED-4DB2-BD59-A6C34878D82A}"/>
                </a:extLst>
              </a:tr>
              <a:tr h="22747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Salvador/Cotegipe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4,16</a:t>
                      </a:r>
                    </a:p>
                  </a:txBody>
                  <a:tcPr marL="8380" marR="215986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4,96</a:t>
                      </a:r>
                    </a:p>
                  </a:txBody>
                  <a:tcPr marL="8380" marR="215986" marT="8300" marB="0" anchor="ctr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4,40</a:t>
                      </a:r>
                    </a:p>
                  </a:txBody>
                  <a:tcPr marL="8279" marR="359968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4,25</a:t>
                      </a:r>
                    </a:p>
                  </a:txBody>
                  <a:tcPr marL="8380" marR="359976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8380" marR="755967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8380" marR="755967" marT="8300" marB="0" anchor="ctr"/>
                </a:tc>
                <a:extLst>
                  <a:ext uri="{0D108BD9-81ED-4DB2-BD59-A6C34878D82A}"/>
                </a:extLst>
              </a:tr>
              <a:tr h="22747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Vitória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5,69</a:t>
                      </a:r>
                    </a:p>
                  </a:txBody>
                  <a:tcPr marL="8380" marR="215986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5,65</a:t>
                      </a:r>
                    </a:p>
                  </a:txBody>
                  <a:tcPr marL="8380" marR="215986" marT="8300" marB="0" anchor="ctr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5,60</a:t>
                      </a:r>
                    </a:p>
                  </a:txBody>
                  <a:tcPr marL="8279" marR="359968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5,85</a:t>
                      </a:r>
                    </a:p>
                  </a:txBody>
                  <a:tcPr marL="8380" marR="359976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8380" marR="755967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8380" marR="755967" marT="8300" marB="0" anchor="ctr"/>
                </a:tc>
                <a:extLst>
                  <a:ext uri="{0D108BD9-81ED-4DB2-BD59-A6C34878D82A}"/>
                </a:extLst>
              </a:tr>
              <a:tr h="22747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Santos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35,62</a:t>
                      </a:r>
                    </a:p>
                  </a:txBody>
                  <a:tcPr marL="8380" marR="215986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41,04</a:t>
                      </a:r>
                    </a:p>
                  </a:txBody>
                  <a:tcPr marL="8380" marR="215986" marT="8300" marB="0" anchor="ctr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41,10</a:t>
                      </a:r>
                    </a:p>
                  </a:txBody>
                  <a:tcPr marL="8279" marR="359968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39,20</a:t>
                      </a:r>
                    </a:p>
                  </a:txBody>
                  <a:tcPr marL="8380" marR="359976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35,0</a:t>
                      </a:r>
                    </a:p>
                  </a:txBody>
                  <a:tcPr marL="8380" marR="755967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35,0</a:t>
                      </a:r>
                    </a:p>
                  </a:txBody>
                  <a:tcPr marL="8380" marR="755967" marT="8300" marB="0" anchor="ctr"/>
                </a:tc>
                <a:extLst>
                  <a:ext uri="{0D108BD9-81ED-4DB2-BD59-A6C34878D82A}"/>
                </a:extLst>
              </a:tr>
              <a:tr h="22747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Paranaguá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pt-BR" sz="1300" b="1" u="none" strike="noStrike" dirty="0">
                          <a:effectLst/>
                          <a:latin typeface="Calibri" panose="020F0502020204030204" pitchFamily="34" charset="0"/>
                        </a:rPr>
                        <a:t>19,64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0" marR="215986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21,40</a:t>
                      </a:r>
                    </a:p>
                  </a:txBody>
                  <a:tcPr marL="8380" marR="215986" marT="8300" marB="0" anchor="ctr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20,20</a:t>
                      </a:r>
                    </a:p>
                  </a:txBody>
                  <a:tcPr marL="8279" marR="359968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20,90</a:t>
                      </a:r>
                    </a:p>
                  </a:txBody>
                  <a:tcPr marL="8380" marR="359976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8380" marR="755967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8380" marR="755967" marT="8300" marB="0" anchor="ctr"/>
                </a:tc>
                <a:extLst>
                  <a:ext uri="{0D108BD9-81ED-4DB2-BD59-A6C34878D82A}"/>
                </a:extLst>
              </a:tr>
              <a:tr h="39201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São Francisco do Sul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6,30</a:t>
                      </a:r>
                    </a:p>
                  </a:txBody>
                  <a:tcPr marL="8380" marR="215986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6,12</a:t>
                      </a:r>
                    </a:p>
                  </a:txBody>
                  <a:tcPr marL="8380" marR="215986" marT="8300" marB="0" anchor="ctr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5,10</a:t>
                      </a:r>
                    </a:p>
                  </a:txBody>
                  <a:tcPr marL="8279" marR="359968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7,20</a:t>
                      </a:r>
                    </a:p>
                  </a:txBody>
                  <a:tcPr marL="8380" marR="359976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8380" marR="755967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8380" marR="755967" marT="8300" marB="0" anchor="ctr"/>
                </a:tc>
                <a:extLst>
                  <a:ext uri="{0D108BD9-81ED-4DB2-BD59-A6C34878D82A}"/>
                </a:extLst>
              </a:tr>
              <a:tr h="22747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Imbituba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1,46</a:t>
                      </a:r>
                    </a:p>
                  </a:txBody>
                  <a:tcPr marL="8380" marR="215986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1,22</a:t>
                      </a:r>
                    </a:p>
                  </a:txBody>
                  <a:tcPr marL="8380" marR="215986" marT="8300" marB="0" anchor="ctr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1,10</a:t>
                      </a:r>
                    </a:p>
                  </a:txBody>
                  <a:tcPr marL="8279" marR="359968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1,55</a:t>
                      </a:r>
                    </a:p>
                  </a:txBody>
                  <a:tcPr marL="8380" marR="359976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8380" marR="755967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8380" marR="755967" marT="8300" marB="0" anchor="ctr"/>
                </a:tc>
                <a:extLst>
                  <a:ext uri="{0D108BD9-81ED-4DB2-BD59-A6C34878D82A}"/>
                </a:extLst>
              </a:tr>
              <a:tr h="22747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Rio Grande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pt-BR" sz="1300" b="1" u="none" strike="noStrike" dirty="0">
                          <a:effectLst/>
                          <a:latin typeface="Calibri" panose="020F0502020204030204" pitchFamily="34" charset="0"/>
                        </a:rPr>
                        <a:t>14,80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0" marR="215986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16,46</a:t>
                      </a:r>
                    </a:p>
                  </a:txBody>
                  <a:tcPr marL="8380" marR="215986" marT="8300" marB="0" anchor="ctr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14,50</a:t>
                      </a:r>
                    </a:p>
                  </a:txBody>
                  <a:tcPr marL="8279" marR="359968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16,40</a:t>
                      </a:r>
                    </a:p>
                  </a:txBody>
                  <a:tcPr marL="8380" marR="359976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8380" marR="755967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8380" marR="755967" marT="8300" marB="0" anchor="ctr"/>
                </a:tc>
                <a:extLst>
                  <a:ext uri="{0D108BD9-81ED-4DB2-BD59-A6C34878D82A}"/>
                </a:extLst>
              </a:tr>
              <a:tr h="23519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Outros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pt-BR" sz="1300" b="1" u="none" strike="noStrike" dirty="0">
                          <a:effectLst/>
                          <a:latin typeface="Calibri" panose="020F0502020204030204" pitchFamily="34" charset="0"/>
                        </a:rPr>
                        <a:t>0,35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0" marR="215986" marT="830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8380" marR="215986" marT="8300" marB="0" anchor="ctr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alt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7199" marT="8200" marB="7131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8380" marR="7200" marT="8300" marB="713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0" marR="7200" marT="8300" marB="713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0" marR="7200" marT="8300" marB="7132" anchor="ctr"/>
                </a:tc>
                <a:extLst>
                  <a:ext uri="{0D108BD9-81ED-4DB2-BD59-A6C34878D82A}"/>
                </a:extLst>
              </a:tr>
              <a:tr h="252000">
                <a:tc grid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 Total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279" marR="8279" marT="8200" marB="7131" anchor="ctr" horzOverflow="overflow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111,59</a:t>
                      </a:r>
                    </a:p>
                  </a:txBody>
                  <a:tcPr marL="8380" marR="215986" marT="8300" marB="713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123,32</a:t>
                      </a:r>
                    </a:p>
                  </a:txBody>
                  <a:tcPr marL="8380" marR="215986" marT="8300" marB="7132" anchor="ctr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118,70</a:t>
                      </a:r>
                    </a:p>
                  </a:txBody>
                  <a:tcPr marL="8279" marR="359968" marT="8200" marB="7131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120,0</a:t>
                      </a:r>
                    </a:p>
                  </a:txBody>
                  <a:tcPr marL="8380" marR="359976" marT="8300" marB="713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8380" marR="755967" marT="8300" marB="713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129,5</a:t>
                      </a:r>
                    </a:p>
                  </a:txBody>
                  <a:tcPr marL="8380" marR="755967" marT="8300" marB="7132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8625" name="Rectangle 228"/>
          <p:cNvSpPr>
            <a:spLocks noChangeArrowheads="1"/>
          </p:cNvSpPr>
          <p:nvPr/>
        </p:nvSpPr>
        <p:spPr bwMode="auto">
          <a:xfrm>
            <a:off x="6875463" y="468900"/>
            <a:ext cx="1873250" cy="299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1300">
                <a:solidFill>
                  <a:srgbClr val="0B382B"/>
                </a:solidFill>
                <a:ea typeface="Microsoft YaHei" pitchFamily="34" charset="-122"/>
              </a:rPr>
              <a:t>(milhões de toneladas)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1" y="412310"/>
            <a:ext cx="7345363" cy="657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182338"/>
              </p:ext>
            </p:extLst>
          </p:nvPr>
        </p:nvGraphicFramePr>
        <p:xfrm>
          <a:off x="0" y="0"/>
          <a:ext cx="9144000" cy="698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" name="Slide" r:id="rId4" imgW="3799314" imgH="2901686" progId="PowerPoint.Slide.12">
                  <p:embed/>
                </p:oleObj>
              </mc:Choice>
              <mc:Fallback>
                <p:oleObj name="Slide" r:id="rId4" imgW="3799314" imgH="2901686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98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182338"/>
              </p:ext>
            </p:extLst>
          </p:nvPr>
        </p:nvGraphicFramePr>
        <p:xfrm>
          <a:off x="0" y="384175"/>
          <a:ext cx="8647113" cy="66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Slide" r:id="rId7" imgW="2525321" imgH="1929305" progId="PowerPoint.Slide.12">
                  <p:embed/>
                </p:oleObj>
              </mc:Choice>
              <mc:Fallback>
                <p:oleObj name="Slide" r:id="rId7" imgW="2525321" imgH="1929305" progId="PowerPoint.Slide.1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4175"/>
                        <a:ext cx="8647113" cy="660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023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0"/>
            <a:ext cx="9036050" cy="1476375"/>
          </a:xfrm>
        </p:spPr>
        <p:txBody>
          <a:bodyPr/>
          <a:lstStyle/>
          <a:p>
            <a:r>
              <a:rPr lang="en-US" altLang="pt-BR" sz="4000" smtClean="0"/>
              <a:t>RAZÕES DO DESEMPENHO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63713"/>
            <a:ext cx="8640763" cy="4968875"/>
          </a:xfrm>
        </p:spPr>
        <p:txBody>
          <a:bodyPr/>
          <a:lstStyle/>
          <a:p>
            <a:r>
              <a:rPr lang="en-US" altLang="pt-BR" b="1" dirty="0" smtClean="0"/>
              <a:t>CRESCIMENTO POPULACIONAL</a:t>
            </a:r>
          </a:p>
          <a:p>
            <a:r>
              <a:rPr lang="en-US" altLang="pt-BR" sz="1600" dirty="0" smtClean="0">
                <a:solidFill>
                  <a:srgbClr val="FF0000"/>
                </a:solidFill>
              </a:rPr>
              <a:t>REFERENCIA 70 MILHÕES ANO</a:t>
            </a:r>
          </a:p>
          <a:p>
            <a:r>
              <a:rPr lang="en-US" altLang="pt-BR" b="1" dirty="0" smtClean="0">
                <a:solidFill>
                  <a:srgbClr val="0066FF"/>
                </a:solidFill>
              </a:rPr>
              <a:t>MELHORIA DO NIVEL DE RENDA</a:t>
            </a:r>
          </a:p>
          <a:p>
            <a:r>
              <a:rPr lang="en-US" altLang="pt-BR" sz="1600" dirty="0" smtClean="0">
                <a:solidFill>
                  <a:srgbClr val="FF0000"/>
                </a:solidFill>
              </a:rPr>
              <a:t>EQUIVALENTE A 70 MILHÕES ANO</a:t>
            </a:r>
          </a:p>
          <a:p>
            <a:r>
              <a:rPr lang="en-US" altLang="pt-BR" b="1" dirty="0" smtClean="0"/>
              <a:t>FALTA DE TERRAS ADEQUADAS</a:t>
            </a:r>
          </a:p>
          <a:p>
            <a:endParaRPr lang="en-US" altLang="pt-BR" sz="1600" dirty="0" smtClean="0"/>
          </a:p>
          <a:p>
            <a:r>
              <a:rPr lang="en-US" altLang="pt-BR" b="1" dirty="0" smtClean="0">
                <a:solidFill>
                  <a:srgbClr val="0066FF"/>
                </a:solidFill>
              </a:rPr>
              <a:t>ENTRESSAFRA DO NORTE</a:t>
            </a:r>
          </a:p>
          <a:p>
            <a:endParaRPr lang="en-US" altLang="pt-BR" sz="1600" dirty="0" smtClean="0">
              <a:solidFill>
                <a:schemeClr val="folHlink"/>
              </a:solidFill>
            </a:endParaRPr>
          </a:p>
          <a:p>
            <a:r>
              <a:rPr lang="en-US" altLang="pt-BR" b="1" dirty="0" smtClean="0"/>
              <a:t>CAPACIDADE DAS CADEIAS PRODUTIVAS</a:t>
            </a:r>
          </a:p>
          <a:p>
            <a:pPr>
              <a:buFontTx/>
              <a:buNone/>
            </a:pPr>
            <a:endParaRPr lang="en-US" altLang="pt-BR" sz="800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altLang="pt-BR" sz="1400" dirty="0" smtClean="0">
                <a:solidFill>
                  <a:schemeClr val="accent2"/>
                </a:solidFill>
              </a:rPr>
              <a:t>VALORES REFERENCIAIS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68313"/>
            <a:ext cx="8316912" cy="1081087"/>
          </a:xfrm>
        </p:spPr>
        <p:txBody>
          <a:bodyPr/>
          <a:lstStyle/>
          <a:p>
            <a:r>
              <a:rPr lang="pt-BR" sz="3600" smtClean="0"/>
              <a:t>POPULAÇÃO MUNDIAL - EVOLUÇÃO</a:t>
            </a:r>
            <a:r>
              <a:rPr lang="pt-BR" sz="4000" smtClean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548284"/>
            <a:ext cx="8172450" cy="5436716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t-BR" sz="2400" dirty="0" smtClean="0"/>
              <a:t>ESTIMATIVAS EM BILHÕES DE HABITANTES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sz="2000" dirty="0" smtClean="0"/>
          </a:p>
          <a:p>
            <a:pPr lvl="1">
              <a:lnSpc>
                <a:spcPct val="80000"/>
              </a:lnSpc>
            </a:pPr>
            <a:r>
              <a:rPr lang="pt-BR" b="1" dirty="0" smtClean="0"/>
              <a:t>1950			2,5 Bilhões</a:t>
            </a:r>
          </a:p>
          <a:p>
            <a:pPr lvl="1">
              <a:lnSpc>
                <a:spcPct val="80000"/>
              </a:lnSpc>
            </a:pPr>
            <a:endParaRPr lang="pt-BR" sz="1000" b="1" dirty="0" smtClean="0"/>
          </a:p>
          <a:p>
            <a:pPr lvl="1">
              <a:lnSpc>
                <a:spcPct val="80000"/>
              </a:lnSpc>
            </a:pPr>
            <a:r>
              <a:rPr lang="pt-BR" b="1" dirty="0" smtClean="0">
                <a:solidFill>
                  <a:schemeClr val="accent2"/>
                </a:solidFill>
              </a:rPr>
              <a:t>1975			4,0 Bilhões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pt-BR" sz="1000" b="1" dirty="0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pt-BR" b="1" dirty="0" smtClean="0"/>
              <a:t>2000			6,0 Bilhões</a:t>
            </a:r>
          </a:p>
          <a:p>
            <a:pPr lvl="1">
              <a:lnSpc>
                <a:spcPct val="80000"/>
              </a:lnSpc>
            </a:pPr>
            <a:endParaRPr lang="pt-BR" sz="1000" b="1" dirty="0" smtClean="0"/>
          </a:p>
          <a:p>
            <a:pPr lvl="1">
              <a:lnSpc>
                <a:spcPct val="80000"/>
              </a:lnSpc>
            </a:pPr>
            <a:r>
              <a:rPr lang="pt-BR" b="1" dirty="0" smtClean="0">
                <a:solidFill>
                  <a:schemeClr val="accent2"/>
                </a:solidFill>
              </a:rPr>
              <a:t>2010			6,8 Bilhões</a:t>
            </a:r>
          </a:p>
          <a:p>
            <a:pPr lvl="1">
              <a:lnSpc>
                <a:spcPct val="80000"/>
              </a:lnSpc>
            </a:pPr>
            <a:endParaRPr lang="pt-BR" sz="1000" b="1" dirty="0" smtClean="0"/>
          </a:p>
          <a:p>
            <a:pPr lvl="1">
              <a:lnSpc>
                <a:spcPct val="80000"/>
              </a:lnSpc>
            </a:pPr>
            <a:r>
              <a:rPr lang="pt-BR" b="1" dirty="0" smtClean="0"/>
              <a:t>2020			7,5 Bilhões</a:t>
            </a:r>
          </a:p>
          <a:p>
            <a:pPr lvl="1">
              <a:lnSpc>
                <a:spcPct val="80000"/>
              </a:lnSpc>
            </a:pPr>
            <a:endParaRPr lang="pt-BR" sz="1000" b="1" dirty="0" smtClean="0"/>
          </a:p>
          <a:p>
            <a:pPr lvl="1">
              <a:lnSpc>
                <a:spcPct val="80000"/>
              </a:lnSpc>
            </a:pPr>
            <a:r>
              <a:rPr lang="pt-BR" b="1" dirty="0" smtClean="0">
                <a:solidFill>
                  <a:schemeClr val="accent2"/>
                </a:solidFill>
              </a:rPr>
              <a:t>2030			8,2 Bilhões</a:t>
            </a:r>
          </a:p>
          <a:p>
            <a:pPr lvl="1">
              <a:lnSpc>
                <a:spcPct val="80000"/>
              </a:lnSpc>
            </a:pPr>
            <a:endParaRPr lang="pt-BR" sz="1000" b="1" dirty="0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pt-BR" sz="4000" b="1" dirty="0" smtClean="0">
                <a:solidFill>
                  <a:srgbClr val="FF0000"/>
                </a:solidFill>
              </a:rPr>
              <a:t>2050            9,3 Bilhões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pt-BR" sz="1400" dirty="0" smtClean="0"/>
              <a:t>	</a:t>
            </a:r>
            <a:endParaRPr lang="pt-BR" sz="1400" b="1" dirty="0" smtClean="0"/>
          </a:p>
          <a:p>
            <a:pPr lvl="1">
              <a:lnSpc>
                <a:spcPct val="80000"/>
              </a:lnSpc>
              <a:buFontTx/>
              <a:buNone/>
            </a:pPr>
            <a:r>
              <a:rPr lang="pt-BR" sz="1200" b="1" dirty="0" smtClean="0"/>
              <a:t>FONTE: BANCO MUNDIAL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396875"/>
            <a:ext cx="8424863" cy="590391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pt-BR" b="1" smtClean="0"/>
              <a:t>BRASIL  </a:t>
            </a:r>
            <a:r>
              <a:rPr lang="en-US" altLang="pt-BR" smtClean="0"/>
              <a:t>PRODUÇÃO E EXPORTAÇÃO</a:t>
            </a:r>
          </a:p>
          <a:p>
            <a:pPr>
              <a:buFontTx/>
              <a:buNone/>
            </a:pPr>
            <a:r>
              <a:rPr lang="pt-BR" altLang="pt-BR" sz="2400" smtClean="0"/>
              <a:t>                                              Em milhões de toneladas</a:t>
            </a:r>
          </a:p>
          <a:p>
            <a:pPr>
              <a:buFontTx/>
              <a:buNone/>
            </a:pPr>
            <a:r>
              <a:rPr lang="pt-BR" altLang="pt-BR" b="1" smtClean="0"/>
              <a:t>              soja </a:t>
            </a:r>
            <a:r>
              <a:rPr lang="pt-BR" altLang="pt-BR" b="1" smtClean="0">
                <a:solidFill>
                  <a:srgbClr val="FF0000"/>
                </a:solidFill>
              </a:rPr>
              <a:t>+ farelo</a:t>
            </a:r>
            <a:r>
              <a:rPr lang="pt-BR" altLang="pt-BR" b="1" smtClean="0"/>
              <a:t>              milho</a:t>
            </a:r>
          </a:p>
          <a:p>
            <a:pPr>
              <a:buFontTx/>
              <a:buNone/>
            </a:pPr>
            <a:r>
              <a:rPr lang="pt-BR" altLang="pt-BR" sz="1800" b="1" smtClean="0"/>
              <a:t>                    produção          exportação       produção     exportação </a:t>
            </a:r>
          </a:p>
          <a:p>
            <a:endParaRPr lang="pt-BR" altLang="pt-BR" sz="1800" b="1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 smtClean="0"/>
              <a:t>1988     18.127       2.586*     25.224     ---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b="1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 smtClean="0">
                <a:solidFill>
                  <a:srgbClr val="3366FF"/>
                </a:solidFill>
              </a:rPr>
              <a:t>1998     31.369     19.611      30.187    1.782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b="1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 smtClean="0"/>
              <a:t>2008     60.017     36.772      58.652    6.370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b="1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 smtClean="0">
                <a:solidFill>
                  <a:srgbClr val="3366FF"/>
                </a:solidFill>
              </a:rPr>
              <a:t>2018    119.281   100.466     80.709  23.543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200" b="1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 smtClean="0"/>
              <a:t>Fonte: Agrostat       (*) ANEC  </a:t>
            </a:r>
            <a:r>
              <a:rPr lang="pt-BR" altLang="pt-BR" b="1" smtClean="0"/>
              <a:t>	</a:t>
            </a:r>
            <a:endParaRPr lang="en-US" altLang="pt-BR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54"/>
          <p:cNvSpPr>
            <a:spLocks noChangeArrowheads="1"/>
          </p:cNvSpPr>
          <p:nvPr/>
        </p:nvSpPr>
        <p:spPr bwMode="auto">
          <a:xfrm>
            <a:off x="142875" y="6572250"/>
            <a:ext cx="131603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pt-BR" altLang="pt-BR" i="1">
                <a:solidFill>
                  <a:srgbClr val="010000"/>
                </a:solidFill>
                <a:latin typeface="Times New Roman" pitchFamily="18" charset="0"/>
              </a:rPr>
              <a:t>Fonte : ANEC</a:t>
            </a:r>
            <a:endParaRPr lang="pt-BR" altLang="pt-BR" b="1" i="1">
              <a:latin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265113"/>
            <a:ext cx="7431088" cy="8810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pt-BR" sz="3200" b="1" i="1" dirty="0">
                <a:latin typeface="Times New Roman" pitchFamily="18" charset="0"/>
              </a:rPr>
              <a:t>Evolução Comparativa de Frete Por </a:t>
            </a:r>
            <a:r>
              <a:rPr lang="pt-BR" sz="3200" b="1" i="1" dirty="0" smtClean="0">
                <a:latin typeface="Times New Roman" pitchFamily="18" charset="0"/>
              </a:rPr>
              <a:t>País – SOJA </a:t>
            </a:r>
            <a:r>
              <a:rPr lang="pt-BR" sz="2400" b="1" i="1" dirty="0" smtClean="0"/>
              <a:t>          </a:t>
            </a:r>
            <a:endParaRPr lang="pt-BR" sz="2400" b="1" i="1" dirty="0"/>
          </a:p>
        </p:txBody>
      </p:sp>
      <p:sp>
        <p:nvSpPr>
          <p:cNvPr id="25604" name="Text Box 240"/>
          <p:cNvSpPr txBox="1">
            <a:spLocks noChangeArrowheads="1"/>
          </p:cNvSpPr>
          <p:nvPr/>
        </p:nvSpPr>
        <p:spPr bwMode="auto">
          <a:xfrm>
            <a:off x="6659563" y="1146175"/>
            <a:ext cx="2032000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400" b="1">
                <a:latin typeface="Times New Roman" pitchFamily="18" charset="0"/>
              </a:rPr>
              <a:t>US$ / TON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251520" y="1471171"/>
          <a:ext cx="8424936" cy="517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96156"/>
            <a:ext cx="8604250" cy="1584325"/>
          </a:xfrm>
        </p:spPr>
        <p:txBody>
          <a:bodyPr/>
          <a:lstStyle/>
          <a:p>
            <a:r>
              <a:rPr lang="en-US" altLang="pt-BR" sz="4800" dirty="0"/>
              <a:t>  </a:t>
            </a:r>
            <a:r>
              <a:rPr lang="en-US" altLang="pt-BR" sz="3600" b="1" dirty="0" smtClean="0"/>
              <a:t>OBSTÁCULOS LOGÍSTICOS</a:t>
            </a:r>
            <a:br>
              <a:rPr lang="en-US" altLang="pt-BR" sz="3600" b="1" dirty="0" smtClean="0"/>
            </a:br>
            <a:endParaRPr lang="en-US" altLang="pt-BR" sz="3600" b="1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76376"/>
            <a:ext cx="8964612" cy="519747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pt-BR" sz="2800" b="1" dirty="0" smtClean="0"/>
          </a:p>
          <a:p>
            <a:pPr>
              <a:lnSpc>
                <a:spcPct val="90000"/>
              </a:lnSpc>
            </a:pPr>
            <a:r>
              <a:rPr lang="en-US" altLang="pt-BR" sz="2800" b="1" dirty="0" smtClean="0"/>
              <a:t>BUROCRACIA + TRIBUTAÇÃO</a:t>
            </a:r>
            <a:endParaRPr lang="en-US" altLang="pt-BR" sz="2800" b="1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pt-BR" sz="2000" dirty="0">
                <a:solidFill>
                  <a:srgbClr val="000000"/>
                </a:solidFill>
              </a:rPr>
              <a:t>  </a:t>
            </a:r>
            <a:endParaRPr lang="en-US" altLang="pt-BR" sz="800" dirty="0"/>
          </a:p>
          <a:p>
            <a:pPr>
              <a:lnSpc>
                <a:spcPct val="90000"/>
              </a:lnSpc>
            </a:pPr>
            <a:r>
              <a:rPr lang="en-US" altLang="pt-BR" sz="2800" b="1" dirty="0" smtClean="0">
                <a:solidFill>
                  <a:srgbClr val="FF0000"/>
                </a:solidFill>
              </a:rPr>
              <a:t>DEFICIT PORTUÁRIO</a:t>
            </a:r>
            <a:endParaRPr lang="en-US" altLang="pt-BR" sz="28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pt-BR" sz="2000" dirty="0"/>
              <a:t>         </a:t>
            </a:r>
            <a:endParaRPr lang="en-US" altLang="pt-BR" sz="800" dirty="0"/>
          </a:p>
          <a:p>
            <a:pPr>
              <a:lnSpc>
                <a:spcPct val="90000"/>
              </a:lnSpc>
            </a:pPr>
            <a:r>
              <a:rPr lang="en-US" altLang="pt-BR" sz="2800" b="1" dirty="0" smtClean="0"/>
              <a:t>TRANSPORTE FERROVIÁRIO  </a:t>
            </a:r>
            <a:endParaRPr lang="en-US" altLang="pt-BR" sz="2800" b="1" dirty="0"/>
          </a:p>
          <a:p>
            <a:pPr>
              <a:lnSpc>
                <a:spcPct val="90000"/>
              </a:lnSpc>
            </a:pPr>
            <a:endParaRPr lang="en-US" altLang="pt-BR" sz="200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pt-BR" sz="2800" b="1" dirty="0" smtClean="0">
                <a:solidFill>
                  <a:srgbClr val="FF0000"/>
                </a:solidFill>
              </a:rPr>
              <a:t>TRANSPORTE RODOVIÁRIO</a:t>
            </a:r>
          </a:p>
          <a:p>
            <a:pPr>
              <a:lnSpc>
                <a:spcPct val="90000"/>
              </a:lnSpc>
            </a:pPr>
            <a:endParaRPr lang="en-US" altLang="pt-BR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pt-BR" sz="2800" b="1" dirty="0" smtClean="0"/>
              <a:t>NAVEGAÇÃO CABOTAGEM E VIAS INTERIORES</a:t>
            </a:r>
          </a:p>
          <a:p>
            <a:pPr>
              <a:lnSpc>
                <a:spcPct val="90000"/>
              </a:lnSpc>
            </a:pPr>
            <a:endParaRPr lang="en-US" altLang="pt-BR" sz="2000" b="1" dirty="0" smtClean="0"/>
          </a:p>
          <a:p>
            <a:pPr>
              <a:lnSpc>
                <a:spcPct val="90000"/>
              </a:lnSpc>
            </a:pPr>
            <a:r>
              <a:rPr lang="en-US" altLang="pt-BR" sz="2800" b="1" dirty="0" smtClean="0">
                <a:solidFill>
                  <a:srgbClr val="FF0000"/>
                </a:solidFill>
              </a:rPr>
              <a:t>ESTOQUES ESTRATÉGICOS</a:t>
            </a:r>
          </a:p>
          <a:p>
            <a:pPr>
              <a:lnSpc>
                <a:spcPct val="90000"/>
              </a:lnSpc>
            </a:pPr>
            <a:endParaRPr lang="en-US" altLang="pt-BR" b="1" dirty="0" smtClean="0"/>
          </a:p>
          <a:p>
            <a:pPr>
              <a:lnSpc>
                <a:spcPct val="90000"/>
              </a:lnSpc>
            </a:pPr>
            <a:endParaRPr lang="en-US" altLang="pt-BR" sz="9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2438"/>
            <a:ext cx="8229600" cy="6221412"/>
          </a:xfrm>
        </p:spPr>
        <p:txBody>
          <a:bodyPr/>
          <a:lstStyle/>
          <a:p>
            <a:r>
              <a:rPr lang="pt-BR" altLang="pt-BR" sz="7200" b="1" dirty="0" smtClean="0"/>
              <a:t>DT – e  MP 1051</a:t>
            </a:r>
            <a:endParaRPr lang="en-US" altLang="pt-BR" sz="7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b="1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b="1" dirty="0" smtClean="0"/>
              <a:t>Redução da burocracia e custos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 sz="1800" b="1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b="1" dirty="0" smtClean="0">
                <a:solidFill>
                  <a:srgbClr val="FF0000"/>
                </a:solidFill>
              </a:rPr>
              <a:t>Controle operacional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 sz="1800" b="1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b="1" dirty="0" smtClean="0"/>
              <a:t>Formalização x desvios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 sz="1800" b="1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b="1" dirty="0" smtClean="0">
                <a:solidFill>
                  <a:srgbClr val="FF0000"/>
                </a:solidFill>
              </a:rPr>
              <a:t>Combate à criminalidade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 sz="1800" b="1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b="1" dirty="0" smtClean="0"/>
              <a:t>Redução do </a:t>
            </a:r>
            <a:r>
              <a:rPr lang="pt-BR" altLang="pt-BR" b="1" dirty="0" err="1" smtClean="0"/>
              <a:t>transit</a:t>
            </a:r>
            <a:r>
              <a:rPr lang="pt-BR" altLang="pt-BR" b="1" dirty="0" smtClean="0"/>
              <a:t> time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 sz="1800" b="1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b="1" dirty="0" smtClean="0">
                <a:solidFill>
                  <a:srgbClr val="FF0000"/>
                </a:solidFill>
              </a:rPr>
              <a:t>Redução dos custos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/>
              <a:t>	</a:t>
            </a:r>
            <a:endParaRPr lang="en-US" alt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25437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88449"/>
            <a:ext cx="184731" cy="523220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ln w="9525">
            <a:solidFill>
              <a:srgbClr val="004D86"/>
            </a:solidFill>
            <a:miter lim="800000"/>
            <a:headEnd/>
            <a:tailEnd/>
          </a:ln>
        </p:spPr>
      </p:pic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0" y="3419741"/>
            <a:ext cx="9144000" cy="7276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cxnSp>
        <p:nvCxnSpPr>
          <p:cNvPr id="5" name="Conector reto 4"/>
          <p:cNvCxnSpPr/>
          <p:nvPr/>
        </p:nvCxnSpPr>
        <p:spPr bwMode="auto">
          <a:xfrm>
            <a:off x="9036050" y="2485173"/>
            <a:ext cx="10795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246" name="Conector reto 18"/>
          <p:cNvCxnSpPr>
            <a:cxnSpLocks noChangeShapeType="1"/>
          </p:cNvCxnSpPr>
          <p:nvPr/>
        </p:nvCxnSpPr>
        <p:spPr bwMode="auto">
          <a:xfrm flipV="1">
            <a:off x="1258888" y="683948"/>
            <a:ext cx="6697662" cy="71144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0247" name="Conector reto 21"/>
          <p:cNvCxnSpPr>
            <a:cxnSpLocks noChangeShapeType="1"/>
          </p:cNvCxnSpPr>
          <p:nvPr/>
        </p:nvCxnSpPr>
        <p:spPr bwMode="auto">
          <a:xfrm flipV="1">
            <a:off x="1258888" y="6155532"/>
            <a:ext cx="6697662" cy="74377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0248" name="Conector reto 18"/>
          <p:cNvCxnSpPr>
            <a:cxnSpLocks noChangeShapeType="1"/>
          </p:cNvCxnSpPr>
          <p:nvPr/>
        </p:nvCxnSpPr>
        <p:spPr bwMode="auto">
          <a:xfrm>
            <a:off x="179389" y="4519231"/>
            <a:ext cx="87852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0249" name="Conector reto 28"/>
          <p:cNvCxnSpPr>
            <a:cxnSpLocks noChangeShapeType="1"/>
          </p:cNvCxnSpPr>
          <p:nvPr/>
        </p:nvCxnSpPr>
        <p:spPr bwMode="auto">
          <a:xfrm flipH="1">
            <a:off x="179388" y="2485173"/>
            <a:ext cx="86407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0250" name="Conector em curva 18"/>
          <p:cNvCxnSpPr>
            <a:cxnSpLocks noChangeShapeType="1"/>
          </p:cNvCxnSpPr>
          <p:nvPr/>
        </p:nvCxnSpPr>
        <p:spPr bwMode="auto">
          <a:xfrm>
            <a:off x="2771775" y="5764243"/>
            <a:ext cx="914400" cy="931333"/>
          </a:xfrm>
          <a:prstGeom prst="curved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0251" name="Forma livre 21540"/>
          <p:cNvSpPr>
            <a:spLocks/>
          </p:cNvSpPr>
          <p:nvPr/>
        </p:nvSpPr>
        <p:spPr bwMode="auto">
          <a:xfrm flipH="1" flipV="1">
            <a:off x="3492500" y="1366280"/>
            <a:ext cx="863600" cy="2350970"/>
          </a:xfrm>
          <a:custGeom>
            <a:avLst/>
            <a:gdLst>
              <a:gd name="T0" fmla="*/ 0 w 156754"/>
              <a:gd name="T1" fmla="*/ 2308290 h 609600"/>
              <a:gd name="T2" fmla="*/ 709869 w 156754"/>
              <a:gd name="T3" fmla="*/ 1417951 h 609600"/>
              <a:gd name="T4" fmla="*/ 912699 w 156754"/>
              <a:gd name="T5" fmla="*/ 0 h 609600"/>
              <a:gd name="T6" fmla="*/ 912699 w 156754"/>
              <a:gd name="T7" fmla="*/ 0 h 609600"/>
              <a:gd name="T8" fmla="*/ 0 60000 65536"/>
              <a:gd name="T9" fmla="*/ 0 60000 65536"/>
              <a:gd name="T10" fmla="*/ 0 60000 65536"/>
              <a:gd name="T11" fmla="*/ 0 60000 65536"/>
              <a:gd name="T12" fmla="*/ 0 w 156754"/>
              <a:gd name="T13" fmla="*/ 0 h 609600"/>
              <a:gd name="T14" fmla="*/ 156754 w 156754"/>
              <a:gd name="T15" fmla="*/ 609600 h 609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6754" h="609600">
                <a:moveTo>
                  <a:pt x="0" y="609600"/>
                </a:moveTo>
                <a:cubicBezTo>
                  <a:pt x="47897" y="542834"/>
                  <a:pt x="95794" y="476069"/>
                  <a:pt x="121920" y="374469"/>
                </a:cubicBezTo>
                <a:cubicBezTo>
                  <a:pt x="148046" y="272869"/>
                  <a:pt x="156754" y="0"/>
                  <a:pt x="156754" y="0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91410" tIns="45703" rIns="91410" bIns="45703">
            <a:spAutoFit/>
          </a:bodyPr>
          <a:lstStyle/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</p:txBody>
      </p:sp>
      <p:sp>
        <p:nvSpPr>
          <p:cNvPr id="10252" name="Forma livre 21543"/>
          <p:cNvSpPr>
            <a:spLocks/>
          </p:cNvSpPr>
          <p:nvPr/>
        </p:nvSpPr>
        <p:spPr bwMode="auto">
          <a:xfrm>
            <a:off x="3348039" y="1586178"/>
            <a:ext cx="3933825" cy="3552325"/>
          </a:xfrm>
          <a:custGeom>
            <a:avLst/>
            <a:gdLst>
              <a:gd name="T0" fmla="*/ 0 w 3884023"/>
              <a:gd name="T1" fmla="*/ 2577701 h 2653197"/>
              <a:gd name="T2" fmla="*/ 1377589 w 3884023"/>
              <a:gd name="T3" fmla="*/ 3455946 h 2653197"/>
              <a:gd name="T4" fmla="*/ 2886789 w 3884023"/>
              <a:gd name="T5" fmla="*/ 1836331 h 2653197"/>
              <a:gd name="T6" fmla="*/ 3264090 w 3884023"/>
              <a:gd name="T7" fmla="*/ 1026517 h 2653197"/>
              <a:gd name="T8" fmla="*/ 3509778 w 3884023"/>
              <a:gd name="T9" fmla="*/ 1026517 h 2653197"/>
              <a:gd name="T10" fmla="*/ 3685264 w 3884023"/>
              <a:gd name="T11" fmla="*/ 1414319 h 2653197"/>
              <a:gd name="T12" fmla="*/ 3834429 w 3884023"/>
              <a:gd name="T13" fmla="*/ 741381 h 2653197"/>
              <a:gd name="T14" fmla="*/ 3913399 w 3884023"/>
              <a:gd name="T15" fmla="*/ 0 h 2653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84023"/>
              <a:gd name="T25" fmla="*/ 0 h 2653197"/>
              <a:gd name="T26" fmla="*/ 3884023 w 3884023"/>
              <a:gd name="T27" fmla="*/ 2653197 h 2653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84023" h="2653197">
                <a:moveTo>
                  <a:pt x="0" y="1968137"/>
                </a:moveTo>
                <a:cubicBezTo>
                  <a:pt x="444863" y="2350588"/>
                  <a:pt x="889726" y="2733040"/>
                  <a:pt x="1367246" y="2638697"/>
                </a:cubicBezTo>
                <a:cubicBezTo>
                  <a:pt x="1844766" y="2544354"/>
                  <a:pt x="2553063" y="1711234"/>
                  <a:pt x="2865120" y="1402080"/>
                </a:cubicBezTo>
                <a:cubicBezTo>
                  <a:pt x="3177177" y="1092926"/>
                  <a:pt x="3136538" y="886822"/>
                  <a:pt x="3239589" y="783771"/>
                </a:cubicBezTo>
                <a:cubicBezTo>
                  <a:pt x="3342640" y="680720"/>
                  <a:pt x="3413761" y="734423"/>
                  <a:pt x="3483429" y="783771"/>
                </a:cubicBezTo>
                <a:cubicBezTo>
                  <a:pt x="3553097" y="833119"/>
                  <a:pt x="3603897" y="1116148"/>
                  <a:pt x="3657600" y="1079862"/>
                </a:cubicBezTo>
                <a:cubicBezTo>
                  <a:pt x="3711303" y="1043576"/>
                  <a:pt x="3767909" y="746034"/>
                  <a:pt x="3805646" y="566057"/>
                </a:cubicBezTo>
                <a:cubicBezTo>
                  <a:pt x="3843383" y="386080"/>
                  <a:pt x="3884023" y="0"/>
                  <a:pt x="3884023" y="0"/>
                </a:cubicBezTo>
              </a:path>
            </a:pathLst>
          </a:custGeom>
          <a:noFill/>
          <a:ln w="28575" algn="ctr">
            <a:solidFill>
              <a:srgbClr val="004D86"/>
            </a:solidFill>
            <a:round/>
            <a:headEnd/>
            <a:tailEnd/>
          </a:ln>
        </p:spPr>
        <p:txBody>
          <a:bodyPr lIns="91410" tIns="45703" rIns="91410" bIns="45703">
            <a:spAutoFit/>
          </a:bodyPr>
          <a:lstStyle/>
          <a:p>
            <a:endParaRPr lang="pt-BR"/>
          </a:p>
          <a:p>
            <a:r>
              <a:rPr lang="pt-BR"/>
              <a:t>                             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r>
              <a:rPr lang="pt-BR"/>
              <a:t>                    </a:t>
            </a:r>
          </a:p>
          <a:p>
            <a:endParaRPr lang="pt-BR"/>
          </a:p>
          <a:p>
            <a:endParaRPr lang="pt-BR"/>
          </a:p>
          <a:p>
            <a:endParaRPr lang="pt-BR"/>
          </a:p>
        </p:txBody>
      </p:sp>
      <p:cxnSp>
        <p:nvCxnSpPr>
          <p:cNvPr id="10253" name="Conector reto 18"/>
          <p:cNvCxnSpPr>
            <a:cxnSpLocks noChangeShapeType="1"/>
          </p:cNvCxnSpPr>
          <p:nvPr/>
        </p:nvCxnSpPr>
        <p:spPr bwMode="auto">
          <a:xfrm flipH="1" flipV="1">
            <a:off x="3635376" y="3932297"/>
            <a:ext cx="1152525" cy="95397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22" name="Arco 21"/>
          <p:cNvSpPr/>
          <p:nvPr/>
        </p:nvSpPr>
        <p:spPr bwMode="auto">
          <a:xfrm flipH="1">
            <a:off x="3492501" y="3785159"/>
            <a:ext cx="188913" cy="748623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0" tIns="45703" rIns="91410" bIns="45703">
            <a:spAutoFit/>
          </a:bodyPr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F4334"/>
    </a:dk1>
    <a:lt1>
      <a:srgbClr val="FFFFFF"/>
    </a:lt1>
    <a:dk2>
      <a:srgbClr val="43BD4C"/>
    </a:dk2>
    <a:lt2>
      <a:srgbClr val="F0F7BD"/>
    </a:lt2>
    <a:accent1>
      <a:srgbClr val="B2B838"/>
    </a:accent1>
    <a:accent2>
      <a:srgbClr val="E68B30"/>
    </a:accent2>
    <a:accent3>
      <a:srgbClr val="FFFFFF"/>
    </a:accent3>
    <a:accent4>
      <a:srgbClr val="0B382B"/>
    </a:accent4>
    <a:accent5>
      <a:srgbClr val="D5D8AE"/>
    </a:accent5>
    <a:accent6>
      <a:srgbClr val="D07D2A"/>
    </a:accent6>
    <a:hlink>
      <a:srgbClr val="3FB180"/>
    </a:hlink>
    <a:folHlink>
      <a:srgbClr val="3BA7E3"/>
    </a:folHlink>
  </a:clrScheme>
  <a:fontScheme name="Slides de apresentação de exemplo">
    <a:majorFont>
      <a:latin typeface="Verdana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6557</TotalTime>
  <Words>684</Words>
  <Application>Microsoft Office PowerPoint</Application>
  <PresentationFormat>Personalizar</PresentationFormat>
  <Paragraphs>385</Paragraphs>
  <Slides>23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4</vt:i4>
      </vt:variant>
      <vt:variant>
        <vt:lpstr>Títulos de slides</vt:lpstr>
      </vt:variant>
      <vt:variant>
        <vt:i4>23</vt:i4>
      </vt:variant>
    </vt:vector>
  </HeadingPairs>
  <TitlesOfParts>
    <vt:vector size="36" baseType="lpstr">
      <vt:lpstr>Microsoft YaHei</vt:lpstr>
      <vt:lpstr>Arial</vt:lpstr>
      <vt:lpstr>Calibri</vt:lpstr>
      <vt:lpstr>Tahoma</vt:lpstr>
      <vt:lpstr>Times New Roman</vt:lpstr>
      <vt:lpstr>Trebuchet MS</vt:lpstr>
      <vt:lpstr>Verdana</vt:lpstr>
      <vt:lpstr>ヒラギノ角ゴ Pro W3</vt:lpstr>
      <vt:lpstr>Design padrão</vt:lpstr>
      <vt:lpstr>Equation</vt:lpstr>
      <vt:lpstr>Planilha</vt:lpstr>
      <vt:lpstr>Planilha do Microsoft Excel 97-2003</vt:lpstr>
      <vt:lpstr>Slide</vt:lpstr>
      <vt:lpstr>Apresentação do PowerPoint</vt:lpstr>
      <vt:lpstr>Apresentação do PowerPoint</vt:lpstr>
      <vt:lpstr>RAZÕES DO DESEMPENHO</vt:lpstr>
      <vt:lpstr>POPULAÇÃO MUNDIAL - EVOLUÇÃO </vt:lpstr>
      <vt:lpstr>Apresentação do PowerPoint</vt:lpstr>
      <vt:lpstr>Apresentação do PowerPoint</vt:lpstr>
      <vt:lpstr>  OBSTÁCULOS LOGÍSTICOS </vt:lpstr>
      <vt:lpstr>Apresentação do PowerPoint</vt:lpstr>
      <vt:lpstr>Apresentação do PowerPoint</vt:lpstr>
      <vt:lpstr>Apresentação do PowerPoint</vt:lpstr>
      <vt:lpstr>Navegação de atacado</vt:lpstr>
      <vt:lpstr>Apresentação do PowerPoint</vt:lpstr>
      <vt:lpstr>Apresentação do PowerPoint</vt:lpstr>
      <vt:lpstr>Apresentação do PowerPoint</vt:lpstr>
      <vt:lpstr>Apresentação do PowerPoint</vt:lpstr>
      <vt:lpstr>RODOVIAS - COMPARAÇÕES DE MODELOS</vt:lpstr>
      <vt:lpstr>AGRONEGÓCIO     VISÃO MACRO ECONÔMICA</vt:lpstr>
      <vt:lpstr>Apresentação do PowerPoint</vt:lpstr>
      <vt:lpstr>Apresentação do PowerPoint</vt:lpstr>
      <vt:lpstr>Mão de Obra no Agronegócio</vt:lpstr>
      <vt:lpstr>Apresentação do PowerPoint</vt:lpstr>
      <vt:lpstr>Apresentação do PowerPoint</vt:lpstr>
      <vt:lpstr>Apresentação do PowerPoint</vt:lpstr>
    </vt:vector>
  </TitlesOfParts>
  <Company>Informatica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Vender idéias</dc:title>
  <dc:creator>phoenix</dc:creator>
  <cp:lastModifiedBy>Marcos Aurélio Pereira</cp:lastModifiedBy>
  <cp:revision>772</cp:revision>
  <cp:lastPrinted>2005-12-02T19:06:58Z</cp:lastPrinted>
  <dcterms:created xsi:type="dcterms:W3CDTF">2001-12-14T18:33:43Z</dcterms:created>
  <dcterms:modified xsi:type="dcterms:W3CDTF">2021-08-23T20:47:58Z</dcterms:modified>
</cp:coreProperties>
</file>