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media/image49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64" r:id="rId5"/>
    <p:sldId id="262" r:id="rId6"/>
    <p:sldId id="261" r:id="rId7"/>
    <p:sldId id="392" r:id="rId8"/>
    <p:sldId id="269" r:id="rId9"/>
    <p:sldId id="397" r:id="rId10"/>
    <p:sldId id="270" r:id="rId11"/>
    <p:sldId id="272" r:id="rId12"/>
    <p:sldId id="275" r:id="rId13"/>
    <p:sldId id="276" r:id="rId14"/>
    <p:sldId id="280" r:id="rId15"/>
    <p:sldId id="282" r:id="rId16"/>
    <p:sldId id="400" r:id="rId17"/>
    <p:sldId id="401" r:id="rId18"/>
    <p:sldId id="291" r:id="rId19"/>
    <p:sldId id="292" r:id="rId20"/>
    <p:sldId id="295" r:id="rId21"/>
    <p:sldId id="296" r:id="rId22"/>
  </p:sldIdLst>
  <p:sldSz cx="12192000" cy="6858000"/>
  <p:notesSz cx="7559675" cy="10691813"/>
  <p:defaultTextStyle>
    <a:defPPr lvl="0">
      <a:defRPr lang="pt-BR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4BE684-FE16-4FE0-A27E-9A433060BDA3}" v="12" dt="2025-10-07T14:11:05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85" d="100"/>
          <a:sy n="85" d="100"/>
        </p:scale>
        <p:origin x="9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autoTitleDeleted val="1"/>
    <c:plotArea>
      <c:layout/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A5A5A5"/>
            </a:solidFill>
            <a:ln w="28440">
              <a:solidFill>
                <a:srgbClr val="FFFFFF"/>
              </a:solidFill>
              <a:round/>
            </a:ln>
          </c:spPr>
          <c:dPt>
            <c:idx val="0"/>
            <c:bubble3D val="0"/>
            <c:spPr>
              <a:solidFill>
                <a:srgbClr val="2E75B6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1-13BC-427B-9377-5257A764E779}"/>
              </c:ext>
            </c:extLst>
          </c:dPt>
          <c:dPt>
            <c:idx val="1"/>
            <c:bubble3D val="0"/>
            <c:spPr>
              <a:solidFill>
                <a:srgbClr val="70AD47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3-13BC-427B-9377-5257A764E779}"/>
              </c:ext>
            </c:extLst>
          </c:dPt>
          <c:dPt>
            <c:idx val="2"/>
            <c:bubble3D val="0"/>
            <c:spPr>
              <a:solidFill>
                <a:srgbClr val="FFD320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5-13BC-427B-9377-5257A764E779}"/>
              </c:ext>
            </c:extLst>
          </c:dPt>
          <c:dPt>
            <c:idx val="3"/>
            <c:bubble3D val="0"/>
            <c:spPr>
              <a:solidFill>
                <a:srgbClr val="579D1C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7-13BC-427B-9377-5257A764E779}"/>
              </c:ext>
            </c:extLst>
          </c:dPt>
          <c:dPt>
            <c:idx val="4"/>
            <c:bubble3D val="0"/>
            <c:spPr>
              <a:solidFill>
                <a:srgbClr val="7E0021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9-13BC-427B-9377-5257A764E779}"/>
              </c:ext>
            </c:extLst>
          </c:dPt>
          <c:dPt>
            <c:idx val="5"/>
            <c:bubble3D val="0"/>
            <c:spPr>
              <a:solidFill>
                <a:srgbClr val="83CAFF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B-13BC-427B-9377-5257A764E779}"/>
              </c:ext>
            </c:extLst>
          </c:dPt>
          <c:dPt>
            <c:idx val="6"/>
            <c:bubble3D val="0"/>
            <c:spPr>
              <a:solidFill>
                <a:srgbClr val="314004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D-13BC-427B-9377-5257A764E779}"/>
              </c:ext>
            </c:extLst>
          </c:dPt>
          <c:dPt>
            <c:idx val="7"/>
            <c:bubble3D val="0"/>
            <c:spPr>
              <a:solidFill>
                <a:srgbClr val="AECF00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0F-13BC-427B-9377-5257A764E779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BC-427B-9377-5257A764E779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BC-427B-9377-5257A764E779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BC-427B-9377-5257A764E779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BC-427B-9377-5257A764E779}"/>
                </c:ext>
              </c:extLst>
            </c:dLbl>
            <c:dLbl>
              <c:idx val="4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BC-427B-9377-5257A764E779}"/>
                </c:ext>
              </c:extLst>
            </c:dLbl>
            <c:dLbl>
              <c:idx val="5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BC-427B-9377-5257A764E779}"/>
                </c:ext>
              </c:extLst>
            </c:dLbl>
            <c:dLbl>
              <c:idx val="6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BC-427B-9377-5257A764E779}"/>
                </c:ext>
              </c:extLst>
            </c:dLbl>
            <c:dLbl>
              <c:idx val="7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3BC-427B-9377-5257A764E7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8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</c:numCache>
            </c:numRef>
          </c:val>
          <c:extLst>
            <c:ext xmlns:c16="http://schemas.microsoft.com/office/drawing/2014/chart" uri="{C3380CC4-5D6E-409C-BE32-E72D297353CC}">
              <c16:uniqueId val="{00000010-13BC-427B-9377-5257A764E779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FFC000"/>
            </a:solidFill>
            <a:ln w="28440">
              <a:solidFill>
                <a:srgbClr val="FFFFFF"/>
              </a:solidFill>
              <a:round/>
            </a:ln>
          </c:spPr>
          <c:dPt>
            <c:idx val="0"/>
            <c:bubble3D val="0"/>
            <c:spPr>
              <a:solidFill>
                <a:srgbClr val="8FAADC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2-13BC-427B-9377-5257A764E779}"/>
              </c:ext>
            </c:extLst>
          </c:dPt>
          <c:dPt>
            <c:idx val="1"/>
            <c:bubble3D val="0"/>
            <c:spPr>
              <a:solidFill>
                <a:srgbClr val="9DC3E6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4-13BC-427B-9377-5257A764E779}"/>
              </c:ext>
            </c:extLst>
          </c:dPt>
          <c:dPt>
            <c:idx val="2"/>
            <c:bubble3D val="0"/>
            <c:spPr>
              <a:solidFill>
                <a:srgbClr val="BDD7EE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6-13BC-427B-9377-5257A764E779}"/>
              </c:ext>
            </c:extLst>
          </c:dPt>
          <c:dPt>
            <c:idx val="3"/>
            <c:bubble3D val="0"/>
            <c:spPr>
              <a:gradFill>
                <a:gsLst>
                  <a:gs pos="0">
                    <a:srgbClr val="FFC54B"/>
                  </a:gs>
                  <a:gs pos="50000">
                    <a:srgbClr val="FFBF00"/>
                  </a:gs>
                  <a:gs pos="100000">
                    <a:srgbClr val="E2AA00"/>
                  </a:gs>
                </a:gsLst>
                <a:lin ang="5400000"/>
              </a:gra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8-13BC-427B-9377-5257A764E779}"/>
              </c:ext>
            </c:extLst>
          </c:dPt>
          <c:dPt>
            <c:idx val="4"/>
            <c:bubble3D val="0"/>
            <c:spPr>
              <a:solidFill>
                <a:srgbClr val="8BC167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A-13BC-427B-9377-5257A764E779}"/>
              </c:ext>
            </c:extLst>
          </c:dPt>
          <c:dPt>
            <c:idx val="5"/>
            <c:bubble3D val="0"/>
            <c:spPr>
              <a:solidFill>
                <a:srgbClr val="A9D18E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C-13BC-427B-9377-5257A764E779}"/>
              </c:ext>
            </c:extLst>
          </c:dPt>
          <c:dPt>
            <c:idx val="6"/>
            <c:bubble3D val="0"/>
            <c:spPr>
              <a:solidFill>
                <a:srgbClr val="C5E0B4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1E-13BC-427B-9377-5257A764E779}"/>
              </c:ext>
            </c:extLst>
          </c:dPt>
          <c:dPt>
            <c:idx val="7"/>
            <c:bubble3D val="0"/>
            <c:spPr>
              <a:solidFill>
                <a:srgbClr val="E2F0D9"/>
              </a:solidFill>
              <a:ln w="28440">
                <a:solidFill>
                  <a:srgbClr val="FFFFFF"/>
                </a:solidFill>
                <a:round/>
              </a:ln>
            </c:spPr>
            <c:extLst>
              <c:ext xmlns:c16="http://schemas.microsoft.com/office/drawing/2014/chart" uri="{C3380CC4-5D6E-409C-BE32-E72D297353CC}">
                <c16:uniqueId val="{00000020-13BC-427B-9377-5257A764E779}"/>
              </c:ext>
            </c:extLst>
          </c:dPt>
          <c:dLbls>
            <c:dLbl>
              <c:idx val="0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3BC-427B-9377-5257A764E779}"/>
                </c:ext>
              </c:extLst>
            </c:dLbl>
            <c:dLbl>
              <c:idx val="1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3BC-427B-9377-5257A764E779}"/>
                </c:ext>
              </c:extLst>
            </c:dLbl>
            <c:dLbl>
              <c:idx val="2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3BC-427B-9377-5257A764E779}"/>
                </c:ext>
              </c:extLst>
            </c:dLbl>
            <c:dLbl>
              <c:idx val="3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3BC-427B-9377-5257A764E779}"/>
                </c:ext>
              </c:extLst>
            </c:dLbl>
            <c:dLbl>
              <c:idx val="4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3BC-427B-9377-5257A764E779}"/>
                </c:ext>
              </c:extLst>
            </c:dLbl>
            <c:dLbl>
              <c:idx val="5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3BC-427B-9377-5257A764E779}"/>
                </c:ext>
              </c:extLst>
            </c:dLbl>
            <c:dLbl>
              <c:idx val="6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3BC-427B-9377-5257A764E779}"/>
                </c:ext>
              </c:extLst>
            </c:dLbl>
            <c:dLbl>
              <c:idx val="7"/>
              <c:spPr/>
              <c:txPr>
                <a:bodyPr wrap="square"/>
                <a:lstStyle/>
                <a:p>
                  <a:pPr>
                    <a:defRPr sz="1000" b="0" strike="noStrike" spc="-1">
                      <a:solidFill>
                        <a:srgbClr val="000000"/>
                      </a:solidFill>
                      <a:latin typeface="Calibri"/>
                      <a:ea typeface="DejaVu Sans"/>
                    </a:defRPr>
                  </a:pPr>
                  <a:endParaRPr lang="pt-B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3BC-427B-9377-5257A764E7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0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8"/>
                <c:pt idx="0">
                  <c:v>1</c:v>
                </c:pt>
                <c:pt idx="1">
                  <c:v>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90</c:v>
                </c:pt>
                <c:pt idx="1">
                  <c:v>90</c:v>
                </c:pt>
                <c:pt idx="4">
                  <c:v>60</c:v>
                </c:pt>
                <c:pt idx="5">
                  <c:v>60</c:v>
                </c:pt>
                <c:pt idx="6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13BC-427B-9377-5257A764E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0"/>
      </c:doughnut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A4C4C"/>
            </a:solidFill>
            <a:ln w="0">
              <a:noFill/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D9108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8DC4-4744-A301-0C8CB766A631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3-8DC4-4744-A301-0C8CB766A631}"/>
              </c:ext>
            </c:extLst>
          </c:dPt>
          <c:dLbls>
            <c:dLbl>
              <c:idx val="3"/>
              <c:numFmt formatCode="General" sourceLinked="0"/>
              <c:spPr/>
              <c:txPr>
                <a:bodyPr wrap="square"/>
                <a:lstStyle/>
                <a:p>
                  <a:pPr>
                    <a:defRPr sz="1197" b="0" strike="noStrike" spc="-1">
                      <a:solidFill>
                        <a:srgbClr val="404040"/>
                      </a:solidFill>
                      <a:latin typeface="Bahnschrift"/>
                      <a:ea typeface="DejaVu San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C4-4744-A301-0C8CB766A631}"/>
                </c:ext>
              </c:extLst>
            </c:dLbl>
            <c:dLbl>
              <c:idx val="4"/>
              <c:numFmt formatCode="General" sourceLinked="0"/>
              <c:spPr/>
              <c:txPr>
                <a:bodyPr wrap="square"/>
                <a:lstStyle/>
                <a:p>
                  <a:pPr>
                    <a:defRPr sz="1197" b="0" strike="noStrike" spc="-1">
                      <a:solidFill>
                        <a:srgbClr val="404040"/>
                      </a:solidFill>
                      <a:latin typeface="Bahnschrift"/>
                      <a:ea typeface="DejaVu San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C4-4744-A301-0C8CB766A63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197" b="0" strike="noStrike" spc="-1">
                    <a:solidFill>
                      <a:srgbClr val="404040"/>
                    </a:solidFill>
                    <a:latin typeface="Bahnschrift"/>
                    <a:ea typeface="DejaVu San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0.93</c:v>
                </c:pt>
                <c:pt idx="1">
                  <c:v>1.0900000000000001</c:v>
                </c:pt>
                <c:pt idx="2">
                  <c:v>2.78</c:v>
                </c:pt>
                <c:pt idx="3">
                  <c:v>4.9800000000000004</c:v>
                </c:pt>
                <c:pt idx="4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DC4-4744-A301-0C8CB766A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3024226"/>
        <c:axId val="98872581"/>
      </c:barChart>
      <c:catAx>
        <c:axId val="13024226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Bahnschrift"/>
                <a:ea typeface="DejaVu Sans"/>
              </a:defRPr>
            </a:pPr>
            <a:endParaRPr lang="pt-BR"/>
          </a:p>
        </c:txPr>
        <c:crossAx val="98872581"/>
        <c:crosses val="autoZero"/>
        <c:auto val="1"/>
        <c:lblAlgn val="ctr"/>
        <c:lblOffset val="100"/>
        <c:noMultiLvlLbl val="0"/>
      </c:catAx>
      <c:valAx>
        <c:axId val="98872581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sz="1197" b="0" strike="noStrike" spc="-1">
                <a:solidFill>
                  <a:srgbClr val="595959"/>
                </a:solidFill>
                <a:latin typeface="Bahnschrift"/>
                <a:ea typeface="DejaVu Sans"/>
              </a:defRPr>
            </a:pPr>
            <a:endParaRPr lang="pt-BR"/>
          </a:p>
        </c:txPr>
        <c:crossAx val="13024226"/>
        <c:crosses val="autoZero"/>
        <c:crossBetween val="between"/>
      </c:valAx>
      <c:spPr>
        <a:pattFill prst="ltDnDiag">
          <a:fgClr>
            <a:srgbClr val="D9D9D9"/>
          </a:fgClr>
          <a:bgClr>
            <a:srgbClr val="FFFFFF"/>
          </a:bgClr>
        </a:pattFill>
        <a:ln w="0">
          <a:noFill/>
        </a:ln>
      </c:spPr>
    </c:plotArea>
    <c:plotVisOnly val="1"/>
    <c:dispBlanksAs val="gap"/>
    <c:showDLblsOverMax val="1"/>
  </c:chart>
  <c:spPr>
    <a:solidFill>
      <a:srgbClr val="FFFFFF"/>
    </a:solidFill>
    <a:ln w="9360">
      <a:solidFill>
        <a:srgbClr val="D9D9D9"/>
      </a:solidFill>
      <a:round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mover o slide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Clique para editar o formato de notas</a:t>
            </a: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&lt;cabeçalho&gt;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49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50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8774E0BB-F117-4B66-A20A-76081873EAAE}" type="slidenum"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‹nº›</a:t>
            </a:fld>
            <a:endParaRPr lang="pt-B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1538" cy="3348038"/>
          </a:xfrm>
          <a:prstGeom prst="rect">
            <a:avLst/>
          </a:prstGeom>
          <a:ln w="0">
            <a:noFill/>
          </a:ln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6360" cy="390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sldNum" idx="11"/>
          </p:nvPr>
        </p:nvSpPr>
        <p:spPr>
          <a:xfrm>
            <a:off x="3850560" y="9428760"/>
            <a:ext cx="2943720" cy="49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t-BR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8EE951B-4AD3-4C30-B004-BD30E26AA91F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1538" cy="3348038"/>
          </a:xfrm>
          <a:prstGeom prst="rect">
            <a:avLst/>
          </a:prstGeom>
          <a:ln w="0">
            <a:noFill/>
          </a:ln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6360" cy="390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sldNum" idx="12"/>
          </p:nvPr>
        </p:nvSpPr>
        <p:spPr>
          <a:xfrm>
            <a:off x="3850560" y="9428760"/>
            <a:ext cx="2943720" cy="496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t-BR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DA8CC7-ED42-498C-8BE3-1A3F59DFA159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1912" cy="3606800"/>
          </a:xfrm>
          <a:prstGeom prst="rect">
            <a:avLst/>
          </a:prstGeom>
          <a:ln w="0">
            <a:noFill/>
          </a:ln>
        </p:spPr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920" cy="4209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sldNum" idx="15"/>
          </p:nvPr>
        </p:nvSpPr>
        <p:spPr>
          <a:xfrm>
            <a:off x="4282200" y="10155240"/>
            <a:ext cx="3274920" cy="535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pt-BR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104C8F4-B626-4A53-A70F-8EEFB49B2191}" type="slidenum">
              <a:rPr lang="pt-BR" sz="1200" b="0" strike="noStrike" spc="-1">
                <a:solidFill>
                  <a:srgbClr val="000000"/>
                </a:solidFill>
                <a:latin typeface="Times New Roman"/>
              </a:rPr>
              <a:t>18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6DFB2FA-38E8-4066-A27A-D867CE43D5CD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DFEB4E-ECC2-46AC-B998-B981387496BC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D51E5F8-DDAD-49C8-9EB9-B8E14103D81E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E1DED5-6BE5-4BCE-938B-F66E01547402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146AE-0E5E-4C5E-8E15-8977D6A1EC6B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07/10/2025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06696-B13E-4A19-AE50-D889B26C0529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04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66B679-2C59-46E1-A24B-5E6C076FA8F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D71FDFB-825F-4328-8B74-AA7BDF1567C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46ADC0A-BAA8-4676-A285-FFC96403DB42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B376FB1-3F95-46CA-B4A1-AA0C80541E59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983221-A527-46AA-AA4D-BF73A442F5D3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3B48657-8F03-44D7-88A1-64F15164B62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57EB078-797F-4178-8D9A-7E60988831D1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572D46-AEDA-44ED-AC91-A959B091942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0" y="0"/>
            <a:ext cx="12190320" cy="6856200"/>
          </a:xfrm>
          <a:prstGeom prst="rect">
            <a:avLst/>
          </a:prstGeom>
          <a:ln w="0">
            <a:noFill/>
          </a:ln>
        </p:spPr>
      </p:pic>
      <p:pic>
        <p:nvPicPr>
          <p:cNvPr id="10" name="Image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6"/>
          <a:stretch/>
        </p:blipFill>
        <p:spPr>
          <a:xfrm>
            <a:off x="8263080" y="317520"/>
            <a:ext cx="3576600" cy="9018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1666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0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t-B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937C1FE8-B7AA-4071-87F4-57B4E519990D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140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ângulo 19"/>
          <p:cNvSpPr/>
          <p:nvPr/>
        </p:nvSpPr>
        <p:spPr>
          <a:xfrm>
            <a:off x="636325" y="3002577"/>
            <a:ext cx="7049880" cy="30455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endParaRPr lang="pt-B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20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Verdana"/>
              </a:rPr>
              <a:t>Ministério da Ciência, Tecnologia e Inovação</a:t>
            </a:r>
          </a:p>
          <a:p>
            <a:pPr algn="ctr" defTabSz="914400">
              <a:lnSpc>
                <a:spcPct val="100000"/>
              </a:lnSpc>
            </a:pPr>
            <a:r>
              <a:rPr lang="pt-BR" sz="20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Verdana"/>
              </a:rPr>
              <a:t>Secretaria de Políticas e Programas Estratégicos</a:t>
            </a:r>
            <a:endParaRPr lang="pt-B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20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Verdana"/>
              </a:rPr>
              <a:t>Departamento de Programas Temáticos</a:t>
            </a:r>
          </a:p>
          <a:p>
            <a:pPr algn="ctr" defTabSz="914400">
              <a:lnSpc>
                <a:spcPct val="100000"/>
              </a:lnSpc>
            </a:pPr>
            <a:endParaRPr lang="pt-BR" sz="2000" b="1" spc="-1" dirty="0">
              <a:solidFill>
                <a:schemeClr val="accent6">
                  <a:lumMod val="75000"/>
                </a:schemeClr>
              </a:solidFill>
              <a:latin typeface="Arial"/>
              <a:ea typeface="Verdana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1600" b="1" strike="noStrike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Verdana"/>
              </a:rPr>
              <a:t>Thiago Moraes</a:t>
            </a:r>
          </a:p>
          <a:p>
            <a:pPr algn="ctr" defTabSz="914400">
              <a:lnSpc>
                <a:spcPct val="100000"/>
              </a:lnSpc>
            </a:pPr>
            <a:r>
              <a:rPr lang="pt-BR" sz="1600" b="1" spc="-1" dirty="0">
                <a:solidFill>
                  <a:schemeClr val="accent6">
                    <a:lumMod val="75000"/>
                  </a:schemeClr>
                </a:solidFill>
                <a:latin typeface="Arial"/>
                <a:ea typeface="Verdana"/>
              </a:rPr>
              <a:t>Coordenador-Geral de Ciências da Saúde, Biotecnológicas e Agrárias</a:t>
            </a:r>
            <a:endParaRPr lang="pt-BR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2000" b="1" strike="noStrike" spc="-1" dirty="0">
                <a:solidFill>
                  <a:srgbClr val="92D050"/>
                </a:solidFill>
                <a:latin typeface="Arial"/>
                <a:ea typeface="Verdana"/>
              </a:rPr>
              <a:t> </a:t>
            </a:r>
            <a:endParaRPr lang="pt-BR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br>
              <a:rPr sz="2000" dirty="0"/>
            </a:br>
            <a:endParaRPr lang="pt-B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Imagem 12"/>
          <p:cNvPicPr/>
          <p:nvPr/>
        </p:nvPicPr>
        <p:blipFill>
          <a:blip r:embed="rId3"/>
          <a:stretch/>
        </p:blipFill>
        <p:spPr>
          <a:xfrm>
            <a:off x="8177040" y="0"/>
            <a:ext cx="4012920" cy="3418920"/>
          </a:xfrm>
          <a:prstGeom prst="rect">
            <a:avLst/>
          </a:prstGeom>
          <a:ln w="0">
            <a:noFill/>
          </a:ln>
        </p:spPr>
      </p:pic>
      <p:pic>
        <p:nvPicPr>
          <p:cNvPr id="53" name="Imagem 1"/>
          <p:cNvPicPr/>
          <p:nvPr/>
        </p:nvPicPr>
        <p:blipFill>
          <a:blip r:embed="rId4"/>
          <a:stretch/>
        </p:blipFill>
        <p:spPr>
          <a:xfrm>
            <a:off x="8314560" y="5856120"/>
            <a:ext cx="3875760" cy="100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tângulo 5"/>
          <p:cNvSpPr/>
          <p:nvPr/>
        </p:nvSpPr>
        <p:spPr>
          <a:xfrm>
            <a:off x="672120" y="5220000"/>
            <a:ext cx="11027160" cy="11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pt-BR" sz="1400" b="0" strike="noStrike" spc="-1">
                <a:solidFill>
                  <a:schemeClr val="dk1"/>
                </a:solidFill>
                <a:latin typeface="Arial"/>
              </a:rPr>
              <a:t>O Centro Latino-Americano de Biotecnologia (CABBIO) é um programa de integração regional que tem o objetivo de consolidar os laços de cooperação entre os países da região, por meio da ampliação das bases de conhecimento, no âmbito da biotecnologia.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lang="pt-BR" sz="1400" b="0" strike="noStrike" spc="-1">
                <a:solidFill>
                  <a:schemeClr val="dk1"/>
                </a:solidFill>
                <a:latin typeface="Arial"/>
              </a:rPr>
              <a:t>O Centro tem como propósito potencializar os recursos científico-tecnológicos da região, no âmbito da biotecnologia, com vistas a proporcionar uma maior independência tecnológica dos países membros.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6" name="Imagem 205"/>
          <p:cNvPicPr/>
          <p:nvPr/>
        </p:nvPicPr>
        <p:blipFill>
          <a:blip r:embed="rId2"/>
          <a:stretch/>
        </p:blipFill>
        <p:spPr>
          <a:xfrm>
            <a:off x="720000" y="1499040"/>
            <a:ext cx="10755360" cy="336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tângulo 5"/>
          <p:cNvSpPr/>
          <p:nvPr/>
        </p:nvSpPr>
        <p:spPr>
          <a:xfrm>
            <a:off x="355979" y="1539769"/>
            <a:ext cx="87585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pt-BR" sz="1600" b="1" strike="noStrike" spc="-1" dirty="0">
                <a:solidFill>
                  <a:srgbClr val="000000"/>
                </a:solidFill>
                <a:latin typeface="Arial"/>
              </a:rPr>
              <a:t>Centro Internacional de Engenharia Genética e Biotecnologia - CIEGB (ou ICGEB, em inglês</a:t>
            </a:r>
            <a:r>
              <a:rPr lang="pt-BR" sz="1600" b="0" strike="noStrike" spc="-1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pic>
        <p:nvPicPr>
          <p:cNvPr id="210" name="Imagem 1"/>
          <p:cNvPicPr/>
          <p:nvPr/>
        </p:nvPicPr>
        <p:blipFill>
          <a:blip r:embed="rId2"/>
          <a:srcRect l="27582" t="5410" r="19383" b="8312"/>
          <a:stretch>
            <a:fillRect/>
          </a:stretch>
        </p:blipFill>
        <p:spPr>
          <a:xfrm>
            <a:off x="964758" y="4023265"/>
            <a:ext cx="1988754" cy="1983634"/>
          </a:xfrm>
          <a:prstGeom prst="rect">
            <a:avLst/>
          </a:prstGeom>
          <a:ln w="0">
            <a:noFill/>
          </a:ln>
        </p:spPr>
      </p:pic>
      <p:sp>
        <p:nvSpPr>
          <p:cNvPr id="211" name="Retângulo 9"/>
          <p:cNvSpPr/>
          <p:nvPr/>
        </p:nvSpPr>
        <p:spPr>
          <a:xfrm>
            <a:off x="776946" y="2416041"/>
            <a:ext cx="854344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pt-BR" sz="1400" b="1" strike="noStrike" spc="-1" dirty="0">
                <a:solidFill>
                  <a:srgbClr val="000000"/>
                </a:solidFill>
                <a:latin typeface="Arial"/>
              </a:rPr>
              <a:t>- Proposta da Faculdade da Medicina da USP para RRC – ICGEB</a:t>
            </a:r>
            <a:endParaRPr lang="pt-BR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pt-BR" sz="14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buClr>
                <a:srgbClr val="000000"/>
              </a:buClr>
            </a:pPr>
            <a:r>
              <a:rPr lang="pt-BR" sz="1400" b="1" strike="noStrike" spc="-1" dirty="0">
                <a:solidFill>
                  <a:srgbClr val="000000"/>
                </a:solidFill>
                <a:latin typeface="Arial"/>
              </a:rPr>
              <a:t>- Instituto do Câncer do Estado de São Paulo ICESP</a:t>
            </a:r>
            <a:endParaRPr lang="pt-BR" sz="1400" b="1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2" name="Imagem 2"/>
          <p:cNvPicPr/>
          <p:nvPr/>
        </p:nvPicPr>
        <p:blipFill>
          <a:blip r:embed="rId3"/>
          <a:stretch/>
        </p:blipFill>
        <p:spPr>
          <a:xfrm>
            <a:off x="4203587" y="3931825"/>
            <a:ext cx="3076758" cy="1983634"/>
          </a:xfrm>
          <a:prstGeom prst="rect">
            <a:avLst/>
          </a:prstGeom>
          <a:ln w="0"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6195B63-D796-EC9D-2D10-11CC1D2D7F93}"/>
              </a:ext>
            </a:extLst>
          </p:cNvPr>
          <p:cNvSpPr txBox="1"/>
          <p:nvPr/>
        </p:nvSpPr>
        <p:spPr>
          <a:xfrm>
            <a:off x="355979" y="169600"/>
            <a:ext cx="777202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RRC Oncologia de Precisão – Centro Regional - LATAM</a:t>
            </a:r>
          </a:p>
        </p:txBody>
      </p:sp>
      <p:pic>
        <p:nvPicPr>
          <p:cNvPr id="5" name="Imagem 4" descr="Uma imagem contendo Diagrama">
            <a:extLst>
              <a:ext uri="{FF2B5EF4-FFF2-40B4-BE49-F238E27FC236}">
                <a16:creationId xmlns:a16="http://schemas.microsoft.com/office/drawing/2014/main" id="{35D1382E-E098-15A6-7447-70612BC13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640" y="4000343"/>
            <a:ext cx="3009833" cy="2006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tângulo 224"/>
          <p:cNvSpPr/>
          <p:nvPr/>
        </p:nvSpPr>
        <p:spPr>
          <a:xfrm>
            <a:off x="720000" y="4860000"/>
            <a:ext cx="449928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RESOLUÇÃO CNDI/MDIC Nº 1/2023 -  Propõe a nova política industrial, com a finalidade de nortear as ações do Estado Brasileiro em favor do desenvolvimento industrial.</a:t>
            </a:r>
          </a:p>
        </p:txBody>
      </p:sp>
      <p:pic>
        <p:nvPicPr>
          <p:cNvPr id="226" name="Imagem 225"/>
          <p:cNvPicPr/>
          <p:nvPr/>
        </p:nvPicPr>
        <p:blipFill>
          <a:blip r:embed="rId2"/>
          <a:stretch/>
        </p:blipFill>
        <p:spPr>
          <a:xfrm>
            <a:off x="858240" y="1652400"/>
            <a:ext cx="4001040" cy="2666880"/>
          </a:xfrm>
          <a:prstGeom prst="rect">
            <a:avLst/>
          </a:prstGeom>
          <a:ln w="0">
            <a:noFill/>
          </a:ln>
        </p:spPr>
      </p:pic>
      <p:pic>
        <p:nvPicPr>
          <p:cNvPr id="227" name="Imagem 226"/>
          <p:cNvPicPr/>
          <p:nvPr/>
        </p:nvPicPr>
        <p:blipFill>
          <a:blip r:embed="rId3"/>
          <a:stretch/>
        </p:blipFill>
        <p:spPr>
          <a:xfrm>
            <a:off x="6423480" y="1980000"/>
            <a:ext cx="2575800" cy="1645920"/>
          </a:xfrm>
          <a:prstGeom prst="rect">
            <a:avLst/>
          </a:prstGeom>
          <a:ln w="0">
            <a:noFill/>
          </a:ln>
        </p:spPr>
      </p:pic>
      <p:pic>
        <p:nvPicPr>
          <p:cNvPr id="228" name="Imagem 8"/>
          <p:cNvPicPr/>
          <p:nvPr/>
        </p:nvPicPr>
        <p:blipFill>
          <a:blip r:embed="rId4"/>
          <a:stretch/>
        </p:blipFill>
        <p:spPr>
          <a:xfrm>
            <a:off x="9540000" y="2340000"/>
            <a:ext cx="2004120" cy="699840"/>
          </a:xfrm>
          <a:prstGeom prst="rect">
            <a:avLst/>
          </a:prstGeom>
          <a:ln w="0">
            <a:noFill/>
          </a:ln>
        </p:spPr>
      </p:pic>
      <p:sp>
        <p:nvSpPr>
          <p:cNvPr id="229" name="Retângulo 228"/>
          <p:cNvSpPr/>
          <p:nvPr/>
        </p:nvSpPr>
        <p:spPr>
          <a:xfrm>
            <a:off x="6159600" y="4768560"/>
            <a:ext cx="5719680" cy="171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- Maior programa de fomento à inovação do Brasil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- Visa acelerar a inovação, fortalecer cadeias produtivas e garantir autonomia tecnológica do país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chemeClr val="dk1"/>
                </a:solidFill>
                <a:latin typeface="Arial"/>
                <a:ea typeface="DejaVu Sans"/>
              </a:rPr>
              <a:t>- Irá destinar R$ 66 bilhões a projetos de PD&amp;I com alto grau de inovação e risco tecnológico até 2026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Conector reto 6"/>
          <p:cNvCxnSpPr/>
          <p:nvPr/>
        </p:nvCxnSpPr>
        <p:spPr>
          <a:xfrm flipV="1">
            <a:off x="5803272" y="3857832"/>
            <a:ext cx="720" cy="433080"/>
          </a:xfrm>
          <a:prstGeom prst="straightConnector1">
            <a:avLst/>
          </a:prstGeom>
          <a:ln w="0">
            <a:solidFill>
              <a:srgbClr val="595959"/>
            </a:solidFill>
          </a:ln>
        </p:spPr>
      </p:cxnSp>
      <p:sp>
        <p:nvSpPr>
          <p:cNvPr id="231" name="CaixaDeTexto 12"/>
          <p:cNvSpPr/>
          <p:nvPr/>
        </p:nvSpPr>
        <p:spPr>
          <a:xfrm>
            <a:off x="1559772" y="1073772"/>
            <a:ext cx="91177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pt-BR" sz="2800" b="0" strike="noStrike" spc="-1">
                <a:solidFill>
                  <a:srgbClr val="0A4C4C"/>
                </a:solidFill>
                <a:latin typeface="Bebas Neue Bold"/>
                <a:ea typeface="DejaVu Sans"/>
              </a:rPr>
              <a:t>PRINCIPAIS ELEMENTOS DA NIB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7" descr="Nova Indústria Brasil: governo Lula define papel estratégico do Estado até  2033 | Partido dos Trabalhadores"/>
          <p:cNvPicPr/>
          <p:nvPr/>
        </p:nvPicPr>
        <p:blipFill>
          <a:blip r:embed="rId2"/>
          <a:srcRect l="10583" t="-4654" r="14205" b="1016"/>
          <a:stretch/>
        </p:blipFill>
        <p:spPr>
          <a:xfrm>
            <a:off x="4449312" y="1639152"/>
            <a:ext cx="3339360" cy="3133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33" name="Retângulo 55"/>
          <p:cNvSpPr/>
          <p:nvPr/>
        </p:nvSpPr>
        <p:spPr>
          <a:xfrm>
            <a:off x="670392" y="5205672"/>
            <a:ext cx="2639160" cy="153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34" name="CaixaDeTexto 13"/>
          <p:cNvSpPr/>
          <p:nvPr/>
        </p:nvSpPr>
        <p:spPr>
          <a:xfrm>
            <a:off x="686952" y="5485032"/>
            <a:ext cx="2768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Orientação por </a:t>
            </a: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missões, em resposta a desafios </a:t>
            </a: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da sociedade brasileira​</a:t>
            </a: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Retângulo 56"/>
          <p:cNvSpPr/>
          <p:nvPr/>
        </p:nvSpPr>
        <p:spPr>
          <a:xfrm>
            <a:off x="3479472" y="5205672"/>
            <a:ext cx="2639160" cy="153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36" name="CaixaDeTexto 14"/>
          <p:cNvSpPr/>
          <p:nvPr/>
        </p:nvSpPr>
        <p:spPr>
          <a:xfrm>
            <a:off x="3580632" y="5485032"/>
            <a:ext cx="251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Articulação</a:t>
            </a: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 entre os vários </a:t>
            </a: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ministérios e agências ​</a:t>
            </a: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Retângulo 57"/>
          <p:cNvSpPr/>
          <p:nvPr/>
        </p:nvSpPr>
        <p:spPr>
          <a:xfrm>
            <a:off x="6343992" y="5205672"/>
            <a:ext cx="2639160" cy="153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38" name="CaixaDeTexto 18"/>
          <p:cNvSpPr/>
          <p:nvPr/>
        </p:nvSpPr>
        <p:spPr>
          <a:xfrm>
            <a:off x="6317712" y="5303232"/>
            <a:ext cx="26834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Coordenação</a:t>
            </a: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 de diversos </a:t>
            </a: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instrumentos</a:t>
            </a: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: financeiros, regulatórios, compras públicas, entre outros​​</a:t>
            </a: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Retângulo 58"/>
          <p:cNvSpPr/>
          <p:nvPr/>
        </p:nvSpPr>
        <p:spPr>
          <a:xfrm>
            <a:off x="9159912" y="5199912"/>
            <a:ext cx="2639160" cy="153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40" name="CaixaDeTexto 19"/>
          <p:cNvSpPr/>
          <p:nvPr/>
        </p:nvSpPr>
        <p:spPr>
          <a:xfrm>
            <a:off x="9180072" y="5413752"/>
            <a:ext cx="253548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Foco central no </a:t>
            </a: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desenvolvimento tecnológico e inovação</a:t>
            </a: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tângulo 41"/>
          <p:cNvSpPr/>
          <p:nvPr/>
        </p:nvSpPr>
        <p:spPr>
          <a:xfrm>
            <a:off x="600" y="-26784"/>
            <a:ext cx="12191400" cy="68630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280" name="PlaceHolder 1"/>
          <p:cNvSpPr>
            <a:spLocks noGrp="1"/>
          </p:cNvSpPr>
          <p:nvPr>
            <p:ph type="sldNum" idx="9"/>
          </p:nvPr>
        </p:nvSpPr>
        <p:spPr>
          <a:xfrm>
            <a:off x="9347040" y="635904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685800">
              <a:lnSpc>
                <a:spcPct val="100000"/>
              </a:lnSpc>
              <a:buNone/>
              <a:tabLst>
                <a:tab pos="0" algn="l"/>
              </a:tabLst>
              <a:defRPr lang="pt-BR" sz="900" b="0" strike="noStrike" spc="-1">
                <a:solidFill>
                  <a:srgbClr val="FFFFFF"/>
                </a:solidFill>
                <a:latin typeface="Calibri"/>
              </a:defRPr>
            </a:lvl1pPr>
          </a:lstStyle>
          <a:p>
            <a:pPr indent="0" algn="r" defTabSz="685800">
              <a:lnSpc>
                <a:spcPct val="100000"/>
              </a:lnSpc>
              <a:buNone/>
              <a:tabLst>
                <a:tab pos="0" algn="l"/>
              </a:tabLst>
            </a:pPr>
            <a:fld id="{998125A2-C76F-44E3-B1EA-B760945BC70A}" type="slidenum">
              <a:rPr lang="pt-BR" sz="900" b="0" strike="noStrike" spc="-1">
                <a:solidFill>
                  <a:srgbClr val="FFFFFF"/>
                </a:solidFill>
                <a:latin typeface="Calibri"/>
              </a:rPr>
              <a:t>14</a:t>
            </a:fld>
            <a:endParaRPr lang="pt-BR" sz="9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1" name="CaixaDeTexto 20"/>
          <p:cNvSpPr/>
          <p:nvPr/>
        </p:nvSpPr>
        <p:spPr>
          <a:xfrm>
            <a:off x="446040" y="165240"/>
            <a:ext cx="113533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pt-BR" sz="2800" b="0" strike="noStrike" spc="-1">
                <a:solidFill>
                  <a:srgbClr val="0A4C4C"/>
                </a:solidFill>
                <a:latin typeface="Bebas Neue Bold"/>
                <a:ea typeface="DejaVu Sans"/>
              </a:rPr>
              <a:t>NOVA INDÚSTRIA BRASIL – </a:t>
            </a:r>
            <a:r>
              <a:rPr lang="pt-BR" sz="2800" b="0" strike="noStrike" spc="-1">
                <a:solidFill>
                  <a:srgbClr val="E46C0A"/>
                </a:solidFill>
                <a:latin typeface="Bebas Neue Bold"/>
                <a:ea typeface="DejaVu Sans"/>
              </a:rPr>
              <a:t>DIRECIONADA A 6 MISSÕES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Retângulo 59"/>
          <p:cNvSpPr/>
          <p:nvPr/>
        </p:nvSpPr>
        <p:spPr>
          <a:xfrm>
            <a:off x="444240" y="1481760"/>
            <a:ext cx="3466080" cy="2021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60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83" name="CaixaDeTexto 21"/>
          <p:cNvSpPr/>
          <p:nvPr/>
        </p:nvSpPr>
        <p:spPr>
          <a:xfrm>
            <a:off x="1089720" y="1982160"/>
            <a:ext cx="28101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200" b="1" strike="noStrike" spc="-1">
                <a:solidFill>
                  <a:srgbClr val="262626"/>
                </a:solidFill>
                <a:latin typeface="Montserrat"/>
                <a:ea typeface="Aptos"/>
              </a:rPr>
              <a:t>Cadeias agroindustriais sustentáveis e digitais </a:t>
            </a:r>
            <a:r>
              <a:rPr lang="pt-BR" sz="1200" b="0" strike="noStrike" spc="-1">
                <a:solidFill>
                  <a:srgbClr val="262626"/>
                </a:solidFill>
                <a:latin typeface="Montserrat"/>
                <a:ea typeface="Aptos"/>
              </a:rPr>
              <a:t>para a segurança alimentar, nutricional e energética​</a:t>
            </a:r>
            <a:endParaRPr lang="pt-B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CaixaDeTexto 23"/>
          <p:cNvSpPr/>
          <p:nvPr/>
        </p:nvSpPr>
        <p:spPr>
          <a:xfrm>
            <a:off x="765000" y="1521000"/>
            <a:ext cx="27680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408D9A"/>
                </a:solidFill>
                <a:latin typeface="Montserrat"/>
                <a:ea typeface="Aptos"/>
              </a:rPr>
              <a:t>Missão 1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Retângulo 60"/>
          <p:cNvSpPr/>
          <p:nvPr/>
        </p:nvSpPr>
        <p:spPr>
          <a:xfrm>
            <a:off x="4203720" y="1481760"/>
            <a:ext cx="3466080" cy="2021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86" name="CaixaDeTexto 39"/>
          <p:cNvSpPr/>
          <p:nvPr/>
        </p:nvSpPr>
        <p:spPr>
          <a:xfrm>
            <a:off x="4954320" y="2005200"/>
            <a:ext cx="26935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100" b="1" strike="noStrike" spc="-1">
                <a:solidFill>
                  <a:srgbClr val="262626"/>
                </a:solidFill>
                <a:latin typeface="Montserrat"/>
                <a:ea typeface="Aptos"/>
              </a:rPr>
              <a:t>Complexo econômico industrial da saúde </a:t>
            </a:r>
            <a:r>
              <a:rPr lang="pt-BR" sz="1100" b="0" strike="noStrike" spc="-1">
                <a:solidFill>
                  <a:srgbClr val="262626"/>
                </a:solidFill>
                <a:latin typeface="Montserrat"/>
                <a:ea typeface="Aptos"/>
              </a:rPr>
              <a:t>resiliente para reduzir as vulnerabilidades do SUS e ampliar o acesso à saúde​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CaixaDeTexto 41"/>
          <p:cNvSpPr/>
          <p:nvPr/>
        </p:nvSpPr>
        <p:spPr>
          <a:xfrm>
            <a:off x="4524120" y="1521000"/>
            <a:ext cx="27680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408D9A"/>
                </a:solidFill>
                <a:latin typeface="Montserrat"/>
                <a:ea typeface="Aptos"/>
              </a:rPr>
              <a:t>Missão 2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Retângulo 61"/>
          <p:cNvSpPr/>
          <p:nvPr/>
        </p:nvSpPr>
        <p:spPr>
          <a:xfrm>
            <a:off x="7962480" y="1481760"/>
            <a:ext cx="3466080" cy="2021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89" name="CaixaDeTexto 42"/>
          <p:cNvSpPr/>
          <p:nvPr/>
        </p:nvSpPr>
        <p:spPr>
          <a:xfrm>
            <a:off x="8796960" y="1968480"/>
            <a:ext cx="2620440" cy="92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100" b="1" strike="noStrike" spc="-1">
                <a:solidFill>
                  <a:srgbClr val="262626"/>
                </a:solidFill>
                <a:latin typeface="Montserrat"/>
                <a:ea typeface="Aptos"/>
              </a:rPr>
              <a:t>Infraestrutura, saneamento, moradia e mobilidade sustentáveis </a:t>
            </a:r>
            <a:r>
              <a:rPr lang="pt-BR" sz="1100" b="0" strike="noStrike" spc="-1">
                <a:solidFill>
                  <a:srgbClr val="262626"/>
                </a:solidFill>
                <a:latin typeface="Montserrat"/>
                <a:ea typeface="Aptos"/>
              </a:rPr>
              <a:t>para a integração produtiva e o bem-estar nas cidades​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CaixaDeTexto 43"/>
          <p:cNvSpPr/>
          <p:nvPr/>
        </p:nvSpPr>
        <p:spPr>
          <a:xfrm>
            <a:off x="8283240" y="1521000"/>
            <a:ext cx="27680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408D9A"/>
                </a:solidFill>
                <a:latin typeface="Montserrat"/>
                <a:ea typeface="Aptos"/>
              </a:rPr>
              <a:t>Missão 3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Retângulo 62"/>
          <p:cNvSpPr/>
          <p:nvPr/>
        </p:nvSpPr>
        <p:spPr>
          <a:xfrm>
            <a:off x="444240" y="4342680"/>
            <a:ext cx="3466080" cy="2021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92" name="CaixaDeTexto 44"/>
          <p:cNvSpPr/>
          <p:nvPr/>
        </p:nvSpPr>
        <p:spPr>
          <a:xfrm>
            <a:off x="1154880" y="4842720"/>
            <a:ext cx="2733840" cy="70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262626"/>
                </a:solidFill>
                <a:latin typeface="Montserrat"/>
                <a:ea typeface="Aptos"/>
              </a:rPr>
              <a:t>Transformação digital da indústria </a:t>
            </a:r>
            <a:r>
              <a:rPr lang="pt-BR" sz="1350" b="0" strike="noStrike" spc="-1">
                <a:solidFill>
                  <a:srgbClr val="262626"/>
                </a:solidFill>
                <a:latin typeface="Montserrat"/>
                <a:ea typeface="Aptos"/>
              </a:rPr>
              <a:t>para ampliar a produtividade​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CaixaDeTexto 45"/>
          <p:cNvSpPr/>
          <p:nvPr/>
        </p:nvSpPr>
        <p:spPr>
          <a:xfrm>
            <a:off x="765000" y="4381560"/>
            <a:ext cx="27680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408D9A"/>
                </a:solidFill>
                <a:latin typeface="Montserrat"/>
                <a:ea typeface="Aptos"/>
              </a:rPr>
              <a:t>Missão 4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Retângulo 63"/>
          <p:cNvSpPr/>
          <p:nvPr/>
        </p:nvSpPr>
        <p:spPr>
          <a:xfrm>
            <a:off x="4203720" y="4342680"/>
            <a:ext cx="3466080" cy="2021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95" name="CaixaDeTexto 46"/>
          <p:cNvSpPr/>
          <p:nvPr/>
        </p:nvSpPr>
        <p:spPr>
          <a:xfrm>
            <a:off x="5033880" y="4784760"/>
            <a:ext cx="260172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100" b="1" strike="noStrike" spc="-1">
                <a:solidFill>
                  <a:srgbClr val="262626"/>
                </a:solidFill>
                <a:latin typeface="Montserrat"/>
                <a:ea typeface="Aptos"/>
              </a:rPr>
              <a:t>Bioeconomia, descarbonização e transição e segurança energéticas </a:t>
            </a:r>
            <a:r>
              <a:rPr lang="pt-BR" sz="1100" b="0" strike="noStrike" spc="-1">
                <a:solidFill>
                  <a:srgbClr val="262626"/>
                </a:solidFill>
                <a:latin typeface="Montserrat"/>
                <a:ea typeface="Aptos"/>
              </a:rPr>
              <a:t>para garantir os recursos para as gerações futuras​</a:t>
            </a:r>
            <a:endParaRPr lang="pt-BR" sz="1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CaixaDeTexto 47"/>
          <p:cNvSpPr/>
          <p:nvPr/>
        </p:nvSpPr>
        <p:spPr>
          <a:xfrm>
            <a:off x="4524120" y="4381560"/>
            <a:ext cx="27680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408D9A"/>
                </a:solidFill>
                <a:latin typeface="Montserrat"/>
                <a:ea typeface="Aptos"/>
              </a:rPr>
              <a:t>Missão 5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Retângulo 64"/>
          <p:cNvSpPr/>
          <p:nvPr/>
        </p:nvSpPr>
        <p:spPr>
          <a:xfrm>
            <a:off x="7962480" y="4342680"/>
            <a:ext cx="3466080" cy="2021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350" b="0" strike="noStrike" spc="-1">
              <a:solidFill>
                <a:srgbClr val="262626"/>
              </a:solidFill>
              <a:latin typeface="Calibri"/>
              <a:ea typeface="DejaVu Sans"/>
            </a:endParaRPr>
          </a:p>
        </p:txBody>
      </p:sp>
      <p:sp>
        <p:nvSpPr>
          <p:cNvPr id="298" name="CaixaDeTexto 48"/>
          <p:cNvSpPr/>
          <p:nvPr/>
        </p:nvSpPr>
        <p:spPr>
          <a:xfrm>
            <a:off x="8796600" y="4877280"/>
            <a:ext cx="2575080" cy="70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262626"/>
                </a:solidFill>
                <a:latin typeface="Montserrat"/>
                <a:ea typeface="Aptos"/>
              </a:rPr>
              <a:t>Tecnologias </a:t>
            </a:r>
            <a:r>
              <a:rPr lang="pt-BR" sz="1350" b="0" strike="noStrike" spc="-1">
                <a:solidFill>
                  <a:srgbClr val="262626"/>
                </a:solidFill>
                <a:latin typeface="Montserrat"/>
                <a:ea typeface="Aptos"/>
              </a:rPr>
              <a:t>de interesse para a soberania e defesa nacionais​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CaixaDeTexto 49"/>
          <p:cNvSpPr/>
          <p:nvPr/>
        </p:nvSpPr>
        <p:spPr>
          <a:xfrm>
            <a:off x="8283240" y="4381560"/>
            <a:ext cx="2768040" cy="29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85800">
              <a:lnSpc>
                <a:spcPct val="100000"/>
              </a:lnSpc>
              <a:tabLst>
                <a:tab pos="0" algn="l"/>
              </a:tabLst>
            </a:pPr>
            <a:r>
              <a:rPr lang="pt-BR" sz="1350" b="1" strike="noStrike" spc="-1">
                <a:solidFill>
                  <a:srgbClr val="408D9A"/>
                </a:solidFill>
                <a:latin typeface="Montserrat"/>
                <a:ea typeface="Aptos"/>
              </a:rPr>
              <a:t>Missão 6</a:t>
            </a:r>
            <a:endParaRPr lang="pt-BR" sz="135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Picture 10" descr="Estrada - ícones de viagem grátis"/>
          <p:cNvPicPr/>
          <p:nvPr/>
        </p:nvPicPr>
        <p:blipFill>
          <a:blip r:embed="rId2"/>
          <a:stretch/>
        </p:blipFill>
        <p:spPr>
          <a:xfrm>
            <a:off x="8050320" y="2341080"/>
            <a:ext cx="658080" cy="6580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1" descr="Fertilizante - ícones de grátis"/>
          <p:cNvPicPr/>
          <p:nvPr/>
        </p:nvPicPr>
        <p:blipFill>
          <a:blip r:embed="rId3"/>
          <a:stretch/>
        </p:blipFill>
        <p:spPr>
          <a:xfrm>
            <a:off x="461160" y="2346480"/>
            <a:ext cx="599040" cy="599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2" descr="Biológico - ícones de educação grátis"/>
          <p:cNvPicPr/>
          <p:nvPr/>
        </p:nvPicPr>
        <p:blipFill>
          <a:blip r:embed="rId4"/>
          <a:stretch/>
        </p:blipFill>
        <p:spPr>
          <a:xfrm>
            <a:off x="4281840" y="2248560"/>
            <a:ext cx="659160" cy="65916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3" descr="Energia eólica - ícones de tecnologia grátis"/>
          <p:cNvPicPr/>
          <p:nvPr/>
        </p:nvPicPr>
        <p:blipFill>
          <a:blip r:embed="rId5"/>
          <a:stretch/>
        </p:blipFill>
        <p:spPr>
          <a:xfrm>
            <a:off x="4242960" y="4999320"/>
            <a:ext cx="797760" cy="79776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4" descr="Rocket - Free weapons icons"/>
          <p:cNvPicPr/>
          <p:nvPr/>
        </p:nvPicPr>
        <p:blipFill>
          <a:blip r:embed="rId6"/>
          <a:stretch/>
        </p:blipFill>
        <p:spPr>
          <a:xfrm>
            <a:off x="8068680" y="5093280"/>
            <a:ext cx="659160" cy="65916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15" descr="Industrial robot - Free industry icons"/>
          <p:cNvPicPr/>
          <p:nvPr/>
        </p:nvPicPr>
        <p:blipFill>
          <a:blip r:embed="rId7"/>
          <a:stretch/>
        </p:blipFill>
        <p:spPr>
          <a:xfrm>
            <a:off x="592560" y="5086800"/>
            <a:ext cx="599040" cy="599040"/>
          </a:xfrm>
          <a:prstGeom prst="rect">
            <a:avLst/>
          </a:prstGeom>
          <a:ln w="0"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305014F-5870-8FA5-F0DC-369C9A67B223}"/>
              </a:ext>
            </a:extLst>
          </p:cNvPr>
          <p:cNvSpPr/>
          <p:nvPr/>
        </p:nvSpPr>
        <p:spPr>
          <a:xfrm>
            <a:off x="4059936" y="1325880"/>
            <a:ext cx="3712464" cy="2340864"/>
          </a:xfrm>
          <a:prstGeom prst="rect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tângulo 66"/>
          <p:cNvSpPr/>
          <p:nvPr/>
        </p:nvSpPr>
        <p:spPr>
          <a:xfrm>
            <a:off x="211320" y="3119040"/>
            <a:ext cx="5680440" cy="3504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31" name="Retângulo 67"/>
          <p:cNvSpPr/>
          <p:nvPr/>
        </p:nvSpPr>
        <p:spPr>
          <a:xfrm>
            <a:off x="6226200" y="3119040"/>
            <a:ext cx="5680440" cy="3504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996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32" name="Retângulo 68"/>
          <p:cNvSpPr/>
          <p:nvPr/>
        </p:nvSpPr>
        <p:spPr>
          <a:xfrm>
            <a:off x="12600" y="0"/>
            <a:ext cx="12191400" cy="686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pt-BR" sz="1600" b="1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333" name="Título 4"/>
          <p:cNvSpPr/>
          <p:nvPr/>
        </p:nvSpPr>
        <p:spPr>
          <a:xfrm>
            <a:off x="-2228115" y="6128"/>
            <a:ext cx="11509920" cy="9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pt-BR" sz="3200" b="0" strike="noStrike" spc="-1" dirty="0">
                <a:solidFill>
                  <a:srgbClr val="0A4C4C"/>
                </a:solidFill>
                <a:latin typeface="Bebas Neue Bold"/>
                <a:ea typeface="DejaVu Sans"/>
              </a:rPr>
              <a:t>Mais inovação  – CHAMADAS NÃO-REEMBOLSÁVEIS</a:t>
            </a:r>
            <a:endParaRPr lang="pt-BR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Retângulo 69"/>
          <p:cNvSpPr/>
          <p:nvPr/>
        </p:nvSpPr>
        <p:spPr>
          <a:xfrm>
            <a:off x="701640" y="1125000"/>
            <a:ext cx="3950640" cy="15066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pt-BR" sz="2400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+ 11 chamadas públicas</a:t>
            </a:r>
            <a:endParaRPr lang="pt-BR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pt-BR" sz="2400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+ Fluxo contínuo</a:t>
            </a:r>
            <a:endParaRPr lang="pt-BR" sz="24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pt-BR" sz="2400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+ Parceria ICT-empresa</a:t>
            </a:r>
            <a:endParaRPr lang="pt-B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Retângulo 70"/>
          <p:cNvSpPr/>
          <p:nvPr/>
        </p:nvSpPr>
        <p:spPr>
          <a:xfrm>
            <a:off x="6226200" y="1348445"/>
            <a:ext cx="5262840" cy="1075764"/>
          </a:xfrm>
          <a:prstGeom prst="rect">
            <a:avLst/>
          </a:prstGeom>
          <a:solidFill>
            <a:srgbClr val="0A4C4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lang="pt-BR" sz="2800" b="1" strike="noStrike" spc="-1" dirty="0">
                <a:solidFill>
                  <a:schemeClr val="lt1"/>
                </a:solidFill>
                <a:latin typeface="Bahnschrift"/>
                <a:ea typeface="DejaVu Sans"/>
              </a:rPr>
              <a:t>R$ 2,5 bi</a:t>
            </a:r>
            <a:r>
              <a:rPr lang="pt-BR" sz="2000" b="1" strike="noStrike" spc="-1" dirty="0">
                <a:solidFill>
                  <a:schemeClr val="lt1"/>
                </a:solidFill>
                <a:latin typeface="Bahnschrift"/>
                <a:ea typeface="DejaVu Sans"/>
              </a:rPr>
              <a:t> </a:t>
            </a:r>
            <a:br>
              <a:rPr sz="2000" dirty="0"/>
            </a:br>
            <a:r>
              <a:rPr lang="pt-BR" sz="1800" b="1" strike="noStrike" spc="-1" dirty="0">
                <a:solidFill>
                  <a:schemeClr val="lt1"/>
                </a:solidFill>
                <a:latin typeface="Bahnschrift"/>
                <a:ea typeface="DejaVu Sans"/>
              </a:rPr>
              <a:t>em </a:t>
            </a:r>
            <a:r>
              <a:rPr lang="pt-BR" sz="1800" b="1" u="sng" strike="noStrike" spc="-1" dirty="0">
                <a:solidFill>
                  <a:schemeClr val="lt1"/>
                </a:solidFill>
                <a:uFillTx/>
                <a:latin typeface="Bahnschrift"/>
                <a:ea typeface="DejaVu Sans"/>
              </a:rPr>
              <a:t>recursos não reembolsáveis</a:t>
            </a:r>
            <a:r>
              <a:rPr lang="pt-BR" sz="1800" b="1" strike="noStrike" spc="-1" dirty="0">
                <a:solidFill>
                  <a:schemeClr val="lt1"/>
                </a:solidFill>
                <a:latin typeface="Bahnschrift"/>
                <a:ea typeface="DejaVu Sans"/>
              </a:rPr>
              <a:t> para empresas e </a:t>
            </a:r>
            <a:r>
              <a:rPr lang="pt-BR" sz="1800" b="1" strike="noStrike" spc="-1" dirty="0" err="1">
                <a:solidFill>
                  <a:schemeClr val="lt1"/>
                </a:solidFill>
                <a:latin typeface="Bahnschrift"/>
                <a:ea typeface="DejaVu Sans"/>
              </a:rPr>
              <a:t>ICTs</a:t>
            </a:r>
            <a:endParaRPr lang="pt-BR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6" name="Retângulo 71"/>
          <p:cNvSpPr/>
          <p:nvPr/>
        </p:nvSpPr>
        <p:spPr>
          <a:xfrm>
            <a:off x="1087200" y="3164040"/>
            <a:ext cx="469008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Agro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R$ 280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Saúde - Empresas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R$ 250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Saúde - </a:t>
            </a:r>
            <a:r>
              <a:rPr lang="pt-BR" b="1" u="sng" strike="noStrike" spc="-1" dirty="0" err="1">
                <a:solidFill>
                  <a:srgbClr val="212529"/>
                </a:solidFill>
                <a:uFillTx/>
                <a:latin typeface="Bahnschrift"/>
                <a:ea typeface="DejaVu Sans"/>
              </a:rPr>
              <a:t>ICTs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R$ 250 + 400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spcBef>
                <a:spcPts val="601"/>
              </a:spcBef>
              <a:spcAft>
                <a:spcPts val="1199"/>
              </a:spcAft>
            </a:pPr>
            <a:endParaRPr lang="pt-BR" spc="-1" dirty="0">
              <a:solidFill>
                <a:srgbClr val="212529"/>
              </a:solidFill>
              <a:latin typeface="Bahnschrift"/>
              <a:ea typeface="DejaVu Sans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Mobilidade Urbana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R$ 120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Aviação Sustentável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R$ 100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Semicondutores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 R$ 100 milhões</a:t>
            </a:r>
            <a:endParaRPr lang="pt-BR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Retângulo 72"/>
          <p:cNvSpPr/>
          <p:nvPr/>
        </p:nvSpPr>
        <p:spPr>
          <a:xfrm>
            <a:off x="6939000" y="3183480"/>
            <a:ext cx="4883760" cy="34610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Resíduos, Saneamento e Moradia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br>
              <a:rPr dirty="0"/>
            </a:b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R$ 80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Tecnologias digitais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R$ 170 milhões</a:t>
            </a:r>
            <a:endParaRPr lang="pt-BR" b="0" strike="noStrike" spc="-1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Energias Renováveis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R$ 250 milhões</a:t>
            </a:r>
            <a:endParaRPr lang="pt-BR" b="0" strike="noStrike" spc="-1" dirty="0">
              <a:solidFill>
                <a:srgbClr val="212529"/>
              </a:solidFill>
              <a:latin typeface="Bahnschrift"/>
            </a:endParaRPr>
          </a:p>
          <a:p>
            <a:pPr defTabSz="457200">
              <a:spcBef>
                <a:spcPts val="601"/>
              </a:spcBef>
              <a:spcAft>
                <a:spcPts val="1199"/>
              </a:spcAft>
            </a:pPr>
            <a:endParaRPr lang="pt-BR" spc="-1" dirty="0">
              <a:solidFill>
                <a:srgbClr val="212529"/>
              </a:solidFill>
              <a:latin typeface="Bahnschrift"/>
              <a:ea typeface="DejaVu Sans"/>
            </a:endParaRPr>
          </a:p>
          <a:p>
            <a:pPr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Bioeconomia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R$ 250 milhões</a:t>
            </a:r>
            <a:endParaRPr lang="pt-BR" b="0" strike="noStrike" spc="-1" dirty="0">
              <a:solidFill>
                <a:srgbClr val="212529"/>
              </a:solidFill>
              <a:latin typeface="Bahnschrift"/>
            </a:endParaRPr>
          </a:p>
          <a:p>
            <a:pPr defTabSz="457200">
              <a:lnSpc>
                <a:spcPct val="100000"/>
              </a:lnSpc>
              <a:spcBef>
                <a:spcPts val="601"/>
              </a:spcBef>
              <a:spcAft>
                <a:spcPts val="1199"/>
              </a:spcAft>
            </a:pPr>
            <a:r>
              <a:rPr lang="pt-BR" b="1" u="sng" strike="noStrike" spc="-1" dirty="0">
                <a:solidFill>
                  <a:srgbClr val="212529"/>
                </a:solidFill>
                <a:uFillTx/>
                <a:latin typeface="Bahnschrift"/>
                <a:ea typeface="DejaVu Sans"/>
              </a:rPr>
              <a:t>Soberania e Defesa Nacional</a:t>
            </a:r>
            <a:r>
              <a:rPr lang="pt-BR" b="1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: </a:t>
            </a:r>
            <a:br>
              <a:rPr dirty="0"/>
            </a:br>
            <a:r>
              <a:rPr lang="pt-BR" b="0" strike="noStrike" spc="-1" dirty="0">
                <a:solidFill>
                  <a:srgbClr val="212529"/>
                </a:solidFill>
                <a:latin typeface="Bahnschrift"/>
                <a:ea typeface="DejaVu Sans"/>
              </a:rPr>
              <a:t>R$ 280 milhões</a:t>
            </a:r>
            <a:endParaRPr lang="pt-BR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Picture 17" descr="Fertilizante - ícones de grátis"/>
          <p:cNvPicPr/>
          <p:nvPr/>
        </p:nvPicPr>
        <p:blipFill>
          <a:blip r:embed="rId2"/>
          <a:stretch/>
        </p:blipFill>
        <p:spPr>
          <a:xfrm>
            <a:off x="532080" y="318708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8" descr="Biológico - ícones de educação grátis"/>
          <p:cNvPicPr/>
          <p:nvPr/>
        </p:nvPicPr>
        <p:blipFill>
          <a:blip r:embed="rId3"/>
          <a:stretch/>
        </p:blipFill>
        <p:spPr>
          <a:xfrm>
            <a:off x="508320" y="4295520"/>
            <a:ext cx="545040" cy="5450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9" descr="Medicação - ícones de médico grátis"/>
          <p:cNvPicPr/>
          <p:nvPr/>
        </p:nvPicPr>
        <p:blipFill>
          <a:blip r:embed="rId4"/>
          <a:stretch/>
        </p:blipFill>
        <p:spPr>
          <a:xfrm>
            <a:off x="569520" y="3785400"/>
            <a:ext cx="408960" cy="408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20" descr="Hybrid Car Line Icon Graphic By IconBunny · Creative, 49% OFF"/>
          <p:cNvPicPr/>
          <p:nvPr/>
        </p:nvPicPr>
        <p:blipFill>
          <a:blip r:embed="rId5"/>
          <a:stretch/>
        </p:blipFill>
        <p:spPr>
          <a:xfrm>
            <a:off x="482400" y="4807440"/>
            <a:ext cx="599040" cy="59904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21" descr="Hydrogen powered plane - Free transportation icons"/>
          <p:cNvPicPr/>
          <p:nvPr/>
        </p:nvPicPr>
        <p:blipFill>
          <a:blip r:embed="rId6"/>
          <a:stretch/>
        </p:blipFill>
        <p:spPr>
          <a:xfrm>
            <a:off x="509760" y="5518800"/>
            <a:ext cx="495000" cy="49500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22" descr="Cpu - ícones de tecnologia grátis"/>
          <p:cNvPicPr/>
          <p:nvPr/>
        </p:nvPicPr>
        <p:blipFill>
          <a:blip r:embed="rId7"/>
          <a:stretch/>
        </p:blipFill>
        <p:spPr>
          <a:xfrm>
            <a:off x="547920" y="6084000"/>
            <a:ext cx="495000" cy="495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23" descr="Biogás - ícones de indústria grátis"/>
          <p:cNvPicPr/>
          <p:nvPr/>
        </p:nvPicPr>
        <p:blipFill>
          <a:blip r:embed="rId8"/>
          <a:stretch/>
        </p:blipFill>
        <p:spPr>
          <a:xfrm>
            <a:off x="6379560" y="3234600"/>
            <a:ext cx="545040" cy="54504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24" descr="Inteligência artificial - ícones de tecnologia grátis"/>
          <p:cNvPicPr/>
          <p:nvPr/>
        </p:nvPicPr>
        <p:blipFill>
          <a:blip r:embed="rId9"/>
          <a:stretch/>
        </p:blipFill>
        <p:spPr>
          <a:xfrm>
            <a:off x="6379560" y="3978000"/>
            <a:ext cx="495000" cy="4950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25" descr="Energia eólica - ícones de tecnologia grátis"/>
          <p:cNvPicPr/>
          <p:nvPr/>
        </p:nvPicPr>
        <p:blipFill>
          <a:blip r:embed="rId10"/>
          <a:stretch/>
        </p:blipFill>
        <p:spPr>
          <a:xfrm>
            <a:off x="6399720" y="4562640"/>
            <a:ext cx="545040" cy="5450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26" descr="Chemical, green, medical, potion, science icon - Download on Iconfinder"/>
          <p:cNvPicPr/>
          <p:nvPr/>
        </p:nvPicPr>
        <p:blipFill>
          <a:blip r:embed="rId11"/>
          <a:stretch/>
        </p:blipFill>
        <p:spPr>
          <a:xfrm>
            <a:off x="6409800" y="5172480"/>
            <a:ext cx="545040" cy="5450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27" descr="Rocket - Free weapons icons"/>
          <p:cNvPicPr/>
          <p:nvPr/>
        </p:nvPicPr>
        <p:blipFill>
          <a:blip r:embed="rId12"/>
          <a:stretch/>
        </p:blipFill>
        <p:spPr>
          <a:xfrm>
            <a:off x="6431760" y="5924160"/>
            <a:ext cx="495000" cy="495000"/>
          </a:xfrm>
          <a:prstGeom prst="rect">
            <a:avLst/>
          </a:prstGeom>
          <a:ln w="0"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0163494-D4FE-938C-7D66-ADCB677EB74B}"/>
              </a:ext>
            </a:extLst>
          </p:cNvPr>
          <p:cNvSpPr/>
          <p:nvPr/>
        </p:nvSpPr>
        <p:spPr>
          <a:xfrm>
            <a:off x="978480" y="4114800"/>
            <a:ext cx="4114728" cy="5669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EE793-DDC6-D4FB-9D6C-8734F6907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tângulo 68">
            <a:extLst>
              <a:ext uri="{FF2B5EF4-FFF2-40B4-BE49-F238E27FC236}">
                <a16:creationId xmlns:a16="http://schemas.microsoft.com/office/drawing/2014/main" id="{EDE40DF0-09F2-9597-A813-B4C310A434FD}"/>
              </a:ext>
            </a:extLst>
          </p:cNvPr>
          <p:cNvSpPr/>
          <p:nvPr/>
        </p:nvSpPr>
        <p:spPr>
          <a:xfrm>
            <a:off x="12600" y="0"/>
            <a:ext cx="12191400" cy="686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+mn-cs"/>
            </a:endParaRPr>
          </a:p>
        </p:txBody>
      </p:sp>
      <p:sp>
        <p:nvSpPr>
          <p:cNvPr id="333" name="Título 4">
            <a:extLst>
              <a:ext uri="{FF2B5EF4-FFF2-40B4-BE49-F238E27FC236}">
                <a16:creationId xmlns:a16="http://schemas.microsoft.com/office/drawing/2014/main" id="{4F09F2AD-D87E-D291-F2B6-CC560F52F4DA}"/>
              </a:ext>
            </a:extLst>
          </p:cNvPr>
          <p:cNvSpPr/>
          <p:nvPr/>
        </p:nvSpPr>
        <p:spPr>
          <a:xfrm>
            <a:off x="-1716051" y="615033"/>
            <a:ext cx="11509920" cy="9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3200" b="0" i="0" u="none" strike="noStrike" kern="1200" cap="none" spc="-1" normalizeH="0" baseline="0" noProof="0" dirty="0">
                <a:ln>
                  <a:noFill/>
                </a:ln>
                <a:solidFill>
                  <a:srgbClr val="0A4C4C"/>
                </a:solidFill>
                <a:effectLst/>
                <a:uLnTx/>
                <a:uFillTx/>
                <a:latin typeface="Bebas Neue Bold"/>
                <a:ea typeface="DejaVu Sans"/>
                <a:cs typeface="+mn-cs"/>
              </a:rPr>
              <a:t>Mais inovação  – CHAMADAS SAÚDE CÂNCER- 128MM</a:t>
            </a:r>
            <a:endParaRPr kumimoji="0" lang="pt-BR" sz="3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1AE986-8CE1-5392-FCC1-45B4D6033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42" y="2079879"/>
            <a:ext cx="11618214" cy="11694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496A7F7-019C-F41B-E8BA-43777ED8D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2" y="4211955"/>
            <a:ext cx="115443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47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28179-B118-AE6E-44DE-C5FA710F5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tângulo 68">
            <a:extLst>
              <a:ext uri="{FF2B5EF4-FFF2-40B4-BE49-F238E27FC236}">
                <a16:creationId xmlns:a16="http://schemas.microsoft.com/office/drawing/2014/main" id="{B84BA28E-6263-3770-CFBB-F8D283053CB1}"/>
              </a:ext>
            </a:extLst>
          </p:cNvPr>
          <p:cNvSpPr/>
          <p:nvPr/>
        </p:nvSpPr>
        <p:spPr>
          <a:xfrm>
            <a:off x="12600" y="0"/>
            <a:ext cx="12191400" cy="686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DejaVu Sans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13335A-9737-1373-551F-A13B8C7D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63" y="516579"/>
            <a:ext cx="6820852" cy="1609950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180C86C-358E-D35B-85BE-C142248AE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219986"/>
              </p:ext>
            </p:extLst>
          </p:nvPr>
        </p:nvGraphicFramePr>
        <p:xfrm>
          <a:off x="2340864" y="2928879"/>
          <a:ext cx="8363820" cy="1887924"/>
        </p:xfrm>
        <a:graphic>
          <a:graphicData uri="http://schemas.openxmlformats.org/drawingml/2006/table">
            <a:tbl>
              <a:tblPr/>
              <a:tblGrid>
                <a:gridCol w="6710962">
                  <a:extLst>
                    <a:ext uri="{9D8B030D-6E8A-4147-A177-3AD203B41FA5}">
                      <a16:colId xmlns:a16="http://schemas.microsoft.com/office/drawing/2014/main" val="3318228228"/>
                    </a:ext>
                  </a:extLst>
                </a:gridCol>
                <a:gridCol w="1652858">
                  <a:extLst>
                    <a:ext uri="{9D8B030D-6E8A-4147-A177-3AD203B41FA5}">
                      <a16:colId xmlns:a16="http://schemas.microsoft.com/office/drawing/2014/main" val="4228344362"/>
                    </a:ext>
                  </a:extLst>
                </a:gridCol>
              </a:tblGrid>
              <a:tr h="2534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Título do Projeto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Valor 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140427"/>
                  </a:ext>
                </a:extLst>
              </a:tr>
              <a:tr h="4371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2A45"/>
                          </a:solidFill>
                          <a:effectLst/>
                          <a:latin typeface="+mn-lt"/>
                        </a:rPr>
                        <a:t>Instituto Nacional de Ciência e Tecnologia em Oncologia de Precisão para Tratamento do Idoso Tabagista (INCT-OPTIT)</a:t>
                      </a:r>
                    </a:p>
                  </a:txBody>
                  <a:tcPr marL="4422" marR="4422" marT="44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R$   10.738.550,00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242478"/>
                  </a:ext>
                </a:extLst>
              </a:tr>
              <a:tr h="43711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t-BR" sz="1200" b="1" i="0" u="none" strike="noStrike">
                          <a:solidFill>
                            <a:srgbClr val="002A45"/>
                          </a:solidFill>
                          <a:effectLst/>
                          <a:latin typeface="+mn-lt"/>
                        </a:rPr>
                        <a:t>INCT Prev-onco - Instituto Nacional de Ciência e Tecnologia em prevenção e saúde de precisão em oncogenética</a:t>
                      </a:r>
                    </a:p>
                  </a:txBody>
                  <a:tcPr marL="4422" marR="4422" marT="442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R$   12.703.106,00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127815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Nacional de Ciência e Tecnologia em Terapia Oncológica de Precisão (INCT-TOP)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R$   10.544.347,00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037096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INCT de </a:t>
                      </a:r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Oncogenômica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 Inovação Terapêutica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R$   13.150.862,00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545949"/>
                  </a:ext>
                </a:extLst>
              </a:tr>
              <a:tr h="2534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INCT em Tumores Urogenitais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R$   10.541.070,00 </a:t>
                      </a:r>
                    </a:p>
                  </a:txBody>
                  <a:tcPr marL="4422" marR="4422" marT="44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224159"/>
                  </a:ext>
                </a:extLst>
              </a:tr>
            </a:tbl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323223-72AE-950C-6CED-AC7C67AC1D89}"/>
              </a:ext>
            </a:extLst>
          </p:cNvPr>
          <p:cNvSpPr txBox="1"/>
          <p:nvPr/>
        </p:nvSpPr>
        <p:spPr>
          <a:xfrm>
            <a:off x="8849106" y="5002459"/>
            <a:ext cx="2526030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 dirty="0">
                <a:solidFill>
                  <a:srgbClr val="FF0000"/>
                </a:solidFill>
                <a:effectLst/>
                <a:latin typeface="Aptos Narrow" panose="020B0004020202020204" pitchFamily="34" charset="0"/>
              </a:rPr>
              <a:t> R$   57.677.935,00*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5BF71AC-D90D-5A8B-5B30-6C8B8142A92F}"/>
              </a:ext>
            </a:extLst>
          </p:cNvPr>
          <p:cNvSpPr txBox="1"/>
          <p:nvPr/>
        </p:nvSpPr>
        <p:spPr>
          <a:xfrm>
            <a:off x="2651245" y="5932749"/>
            <a:ext cx="758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*Valor sem considerar áreas correlatas (</a:t>
            </a:r>
            <a:r>
              <a:rPr lang="pt-BR" dirty="0" err="1"/>
              <a:t>Ex</a:t>
            </a:r>
            <a:r>
              <a:rPr lang="pt-BR" dirty="0"/>
              <a:t>: Nano, tecnologia farmacêutica, </a:t>
            </a:r>
            <a:r>
              <a:rPr lang="pt-BR" dirty="0" err="1"/>
              <a:t>etc</a:t>
            </a:r>
            <a:r>
              <a:rPr lang="pt-B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254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0" name="Conector reto 5"/>
          <p:cNvCxnSpPr/>
          <p:nvPr/>
        </p:nvCxnSpPr>
        <p:spPr>
          <a:xfrm>
            <a:off x="9954000" y="471600"/>
            <a:ext cx="720" cy="3042360"/>
          </a:xfrm>
          <a:prstGeom prst="straightConnector1">
            <a:avLst/>
          </a:prstGeom>
          <a:ln w="9525">
            <a:solidFill>
              <a:srgbClr val="4F81BD"/>
            </a:solidFill>
            <a:prstDash val="dash"/>
            <a:round/>
          </a:ln>
        </p:spPr>
      </p:cxnSp>
      <p:cxnSp>
        <p:nvCxnSpPr>
          <p:cNvPr id="531" name="Conector reto 7"/>
          <p:cNvCxnSpPr/>
          <p:nvPr/>
        </p:nvCxnSpPr>
        <p:spPr>
          <a:xfrm>
            <a:off x="11784600" y="471600"/>
            <a:ext cx="720" cy="3042360"/>
          </a:xfrm>
          <a:prstGeom prst="straightConnector1">
            <a:avLst/>
          </a:prstGeom>
          <a:ln w="9525">
            <a:solidFill>
              <a:srgbClr val="4F81BD"/>
            </a:solidFill>
            <a:prstDash val="dash"/>
            <a:round/>
          </a:ln>
        </p:spPr>
      </p:cxnSp>
      <p:cxnSp>
        <p:nvCxnSpPr>
          <p:cNvPr id="532" name="Conector reto 8"/>
          <p:cNvCxnSpPr/>
          <p:nvPr/>
        </p:nvCxnSpPr>
        <p:spPr>
          <a:xfrm flipH="1">
            <a:off x="9758520" y="1713960"/>
            <a:ext cx="3042720" cy="720"/>
          </a:xfrm>
          <a:prstGeom prst="straightConnector1">
            <a:avLst/>
          </a:prstGeom>
          <a:ln w="9525">
            <a:solidFill>
              <a:srgbClr val="4F81BD"/>
            </a:solidFill>
            <a:prstDash val="dash"/>
            <a:round/>
          </a:ln>
        </p:spPr>
      </p:cxnSp>
      <p:cxnSp>
        <p:nvCxnSpPr>
          <p:cNvPr id="533" name="Conector reto 9"/>
          <p:cNvCxnSpPr/>
          <p:nvPr/>
        </p:nvCxnSpPr>
        <p:spPr>
          <a:xfrm flipH="1">
            <a:off x="9758520" y="2938320"/>
            <a:ext cx="3042720" cy="720"/>
          </a:xfrm>
          <a:prstGeom prst="straightConnector1">
            <a:avLst/>
          </a:prstGeom>
          <a:ln w="9525">
            <a:solidFill>
              <a:srgbClr val="4F81BD"/>
            </a:solidFill>
            <a:prstDash val="dash"/>
            <a:round/>
          </a:ln>
        </p:spPr>
      </p:cxnSp>
      <p:sp>
        <p:nvSpPr>
          <p:cNvPr id="534" name="CaixaDeTexto 102"/>
          <p:cNvSpPr/>
          <p:nvPr/>
        </p:nvSpPr>
        <p:spPr>
          <a:xfrm>
            <a:off x="312480" y="1553040"/>
            <a:ext cx="11544840" cy="921876"/>
          </a:xfrm>
          <a:prstGeom prst="rect">
            <a:avLst/>
          </a:prstGeom>
          <a:noFill/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pt-BR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Verdana"/>
                <a:ea typeface="Verdana"/>
              </a:rPr>
              <a:t>Lançamento, em 2023, </a:t>
            </a:r>
            <a:r>
              <a:rPr lang="pt-BR" b="1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Verdana"/>
                <a:ea typeface="Verdana"/>
              </a:rPr>
              <a:t>3 editais </a:t>
            </a:r>
            <a:r>
              <a:rPr lang="pt-BR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Verdana"/>
                <a:ea typeface="Verdana"/>
              </a:rPr>
              <a:t>no valor total de </a:t>
            </a:r>
            <a:r>
              <a:rPr lang="pt-BR" b="1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Verdana"/>
                <a:ea typeface="Verdana"/>
              </a:rPr>
              <a:t>R$ 1,2 bilhão </a:t>
            </a:r>
            <a:r>
              <a:rPr lang="pt-BR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Verdana"/>
                <a:ea typeface="Verdana"/>
              </a:rPr>
              <a:t>que fazem parte do </a:t>
            </a:r>
            <a:r>
              <a:rPr lang="pt-BR" b="1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Verdana"/>
                <a:ea typeface="Verdana"/>
              </a:rPr>
              <a:t>Programa de Recuperação e Expansão da Infraestrutura de Pesquisa Científica e Tecnológica Nacional - Pró-Infra</a:t>
            </a:r>
            <a:endParaRPr lang="pt-BR" b="0" strike="noStrike" spc="-1" dirty="0">
              <a:solidFill>
                <a:schemeClr val="dk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535" name="Retângulo 143"/>
          <p:cNvSpPr/>
          <p:nvPr/>
        </p:nvSpPr>
        <p:spPr>
          <a:xfrm>
            <a:off x="419760" y="3013560"/>
            <a:ext cx="3737880" cy="2420280"/>
          </a:xfrm>
          <a:prstGeom prst="rect">
            <a:avLst/>
          </a:prstGeom>
          <a:solidFill>
            <a:srgbClr val="DD4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Verdana"/>
                <a:ea typeface="Verdana"/>
              </a:rPr>
              <a:t>Expansão e Desenvolvimento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500" b="0" strike="noStrike" spc="-1">
                <a:solidFill>
                  <a:schemeClr val="lt1"/>
                </a:solidFill>
                <a:latin typeface="Verdana"/>
                <a:ea typeface="Verdana"/>
              </a:rPr>
              <a:t>R$ 500 milhões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Retângulo 144"/>
          <p:cNvSpPr/>
          <p:nvPr/>
        </p:nvSpPr>
        <p:spPr>
          <a:xfrm>
            <a:off x="4269600" y="3013560"/>
            <a:ext cx="3737880" cy="2420280"/>
          </a:xfrm>
          <a:prstGeom prst="rect">
            <a:avLst/>
          </a:prstGeom>
          <a:solidFill>
            <a:srgbClr val="DD4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Verdana"/>
                <a:ea typeface="Verdana"/>
              </a:rPr>
              <a:t>Recuperação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500" b="0" strike="noStrike" spc="-1">
                <a:solidFill>
                  <a:schemeClr val="lt1"/>
                </a:solidFill>
                <a:latin typeface="Verdana"/>
                <a:ea typeface="Verdana"/>
              </a:rPr>
              <a:t>R$ 200 milhões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7" name="Retângulo 145"/>
          <p:cNvSpPr/>
          <p:nvPr/>
        </p:nvSpPr>
        <p:spPr>
          <a:xfrm>
            <a:off x="8118720" y="3013560"/>
            <a:ext cx="3737880" cy="2420280"/>
          </a:xfrm>
          <a:prstGeom prst="rect">
            <a:avLst/>
          </a:prstGeom>
          <a:solidFill>
            <a:srgbClr val="DD4F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1800" b="1" strike="noStrike" spc="-1">
                <a:solidFill>
                  <a:schemeClr val="lt1"/>
                </a:solidFill>
                <a:latin typeface="Verdana"/>
                <a:ea typeface="Verdana"/>
              </a:rPr>
              <a:t>Centros Temáticos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lang="pt-BR" sz="1500" b="0" strike="noStrike" spc="-1">
                <a:solidFill>
                  <a:schemeClr val="lt1"/>
                </a:solidFill>
                <a:latin typeface="Verdana"/>
                <a:ea typeface="Verdana"/>
              </a:rPr>
              <a:t>R$ 500 milhões</a:t>
            </a:r>
            <a:endParaRPr lang="pt-BR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CaixaDeTexto 103"/>
          <p:cNvSpPr/>
          <p:nvPr/>
        </p:nvSpPr>
        <p:spPr>
          <a:xfrm>
            <a:off x="419760" y="227520"/>
            <a:ext cx="1086876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pt-BR" sz="3200" b="0" strike="noStrike" spc="-1" dirty="0">
                <a:solidFill>
                  <a:srgbClr val="005051"/>
                </a:solidFill>
                <a:latin typeface="Bebas Neue Bold"/>
                <a:ea typeface="Calibri Light"/>
              </a:rPr>
              <a:t>Chamadas </a:t>
            </a:r>
            <a:r>
              <a:rPr lang="pt-BR" sz="3200" b="0" strike="noStrike" spc="-1" dirty="0">
                <a:solidFill>
                  <a:schemeClr val="accent6">
                    <a:lumMod val="75000"/>
                  </a:schemeClr>
                </a:solidFill>
                <a:latin typeface="Bebas Neue Bold"/>
                <a:ea typeface="Calibri Light"/>
              </a:rPr>
              <a:t>Pró-Infra</a:t>
            </a:r>
            <a:endParaRPr lang="pt-BR" sz="32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Retângulo 40"/>
          <p:cNvSpPr/>
          <p:nvPr/>
        </p:nvSpPr>
        <p:spPr>
          <a:xfrm>
            <a:off x="12600" y="0"/>
            <a:ext cx="12190320" cy="68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pt-BR" sz="1600" b="1" strike="noStrike" spc="-1">
              <a:solidFill>
                <a:schemeClr val="dk1"/>
              </a:solidFill>
              <a:latin typeface="Calibri"/>
              <a:ea typeface="DejaVu Sans"/>
            </a:endParaRPr>
          </a:p>
        </p:txBody>
      </p:sp>
      <p:sp>
        <p:nvSpPr>
          <p:cNvPr id="546" name="Título 1"/>
          <p:cNvSpPr/>
          <p:nvPr/>
        </p:nvSpPr>
        <p:spPr>
          <a:xfrm>
            <a:off x="302760" y="810360"/>
            <a:ext cx="8156520" cy="98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pt-BR" sz="2800" b="0" strike="noStrike" spc="-1">
                <a:solidFill>
                  <a:srgbClr val="0A4C4C"/>
                </a:solidFill>
                <a:latin typeface="Bebas Neue Bold"/>
                <a:ea typeface="DejaVu Sans"/>
              </a:rPr>
              <a:t>EVOLUÇÃO DA EXECUÇÃO e Disponibilidade NÃO-REEMBOLSÁVEL DO FNDCT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ct val="100000"/>
              </a:lnSpc>
              <a:tabLst>
                <a:tab pos="0" algn="l"/>
              </a:tabLst>
            </a:pPr>
            <a:r>
              <a:rPr lang="pt-BR" sz="2800" b="0" strike="noStrike" spc="-1">
                <a:solidFill>
                  <a:srgbClr val="0A4C4C"/>
                </a:solidFill>
                <a:latin typeface="Bebas Neue Bold"/>
                <a:ea typeface="DejaVu Sans"/>
              </a:rPr>
              <a:t>(pelo não descontingenciamento do fundo)</a:t>
            </a:r>
            <a:endParaRPr lang="pt-BR" sz="2800" b="0" strike="noStrike" spc="-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47" name="Gráfico 2"/>
          <p:cNvGraphicFramePr/>
          <p:nvPr/>
        </p:nvGraphicFramePr>
        <p:xfrm>
          <a:off x="1244160" y="2350440"/>
          <a:ext cx="8075520" cy="382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8" name="CaixaDeTexto 3"/>
          <p:cNvSpPr/>
          <p:nvPr/>
        </p:nvSpPr>
        <p:spPr>
          <a:xfrm>
            <a:off x="8980200" y="1769400"/>
            <a:ext cx="2360880" cy="730080"/>
          </a:xfrm>
          <a:prstGeom prst="rect">
            <a:avLst/>
          </a:prstGeom>
          <a:solidFill>
            <a:srgbClr val="0A4C4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457200">
              <a:lnSpc>
                <a:spcPct val="100000"/>
              </a:lnSpc>
            </a:pPr>
            <a:r>
              <a:rPr lang="pt-BR" sz="1400" b="0" strike="noStrike" spc="-1">
                <a:solidFill>
                  <a:schemeClr val="lt1"/>
                </a:solidFill>
                <a:latin typeface="Bahnschrift"/>
                <a:ea typeface="DejaVu Sans"/>
              </a:rPr>
              <a:t>100% de execução em 2023, e disponibilidade recorde em 2024</a:t>
            </a:r>
            <a:endParaRPr lang="pt-BR" sz="1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49" name="Imagem 7"/>
          <p:cNvPicPr/>
          <p:nvPr/>
        </p:nvPicPr>
        <p:blipFill>
          <a:blip r:embed="rId3"/>
          <a:stretch/>
        </p:blipFill>
        <p:spPr>
          <a:xfrm>
            <a:off x="9720000" y="3979800"/>
            <a:ext cx="2004120" cy="699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ixaDeTexto 77"/>
          <p:cNvSpPr/>
          <p:nvPr/>
        </p:nvSpPr>
        <p:spPr>
          <a:xfrm>
            <a:off x="659633" y="552210"/>
            <a:ext cx="651780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t-BR" sz="2400" b="1" strike="noStrike" spc="-1" dirty="0">
                <a:solidFill>
                  <a:schemeClr val="lt2">
                    <a:lumMod val="50000"/>
                  </a:schemeClr>
                </a:solidFill>
                <a:latin typeface="Open Sans"/>
                <a:ea typeface="Open Sans"/>
              </a:rPr>
              <a:t>SEPPE: </a:t>
            </a:r>
            <a:endParaRPr lang="pt-BR" sz="2400" b="0" strike="noStrike" spc="-1" dirty="0">
              <a:solidFill>
                <a:schemeClr val="lt2">
                  <a:lumMod val="50000"/>
                </a:schemeClr>
              </a:solidFill>
              <a:latin typeface="Arial"/>
              <a:cs typeface="Arial"/>
            </a:endParaRPr>
          </a:p>
          <a:p>
            <a:pPr defTabSz="914400">
              <a:lnSpc>
                <a:spcPct val="100000"/>
              </a:lnSpc>
            </a:pPr>
            <a:r>
              <a:rPr lang="pt-BR" sz="2400" b="1" strike="noStrike" spc="-1" dirty="0">
                <a:solidFill>
                  <a:schemeClr val="lt2">
                    <a:lumMod val="50000"/>
                  </a:schemeClr>
                </a:solidFill>
                <a:latin typeface="Open Sans"/>
                <a:ea typeface="Open Sans"/>
              </a:rPr>
              <a:t>Secretaria de Políticas e Programas Estratégicos</a:t>
            </a:r>
            <a:endParaRPr lang="pt-BR" sz="2400" b="0" strike="noStrike" spc="-1" dirty="0">
              <a:solidFill>
                <a:schemeClr val="lt2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56" name="Retângulo 47"/>
          <p:cNvSpPr/>
          <p:nvPr/>
        </p:nvSpPr>
        <p:spPr>
          <a:xfrm>
            <a:off x="994506" y="2334866"/>
            <a:ext cx="3979080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 defTabSz="914400">
              <a:lnSpc>
                <a:spcPct val="100000"/>
              </a:lnSpc>
            </a:pPr>
            <a:r>
              <a:rPr lang="pt-BR" sz="24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Open Sans"/>
                <a:ea typeface="Open Sans"/>
              </a:rPr>
              <a:t>A </a:t>
            </a:r>
            <a:r>
              <a:rPr lang="pt-BR" sz="2400" b="1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Open Sans"/>
                <a:ea typeface="Open Sans"/>
              </a:rPr>
              <a:t>SEPPE</a:t>
            </a:r>
            <a:r>
              <a:rPr lang="pt-BR" sz="2400" b="0" strike="noStrike" spc="-1" dirty="0">
                <a:solidFill>
                  <a:schemeClr val="dk1">
                    <a:lumMod val="75000"/>
                    <a:lumOff val="25000"/>
                  </a:schemeClr>
                </a:solidFill>
                <a:latin typeface="Open Sans"/>
                <a:ea typeface="Open Sans"/>
              </a:rPr>
              <a:t> atua no planejamento e articulação de políticas voltadas para formação de recursos humanos em C&amp;T, infraestrutura de pesquisa e promoção da Pesquisa e Desenvolvimento em áreas estratégicas.</a:t>
            </a:r>
            <a:endParaRPr lang="pt-BR" sz="2400" b="0" strike="noStrike" spc="-1" dirty="0">
              <a:solidFill>
                <a:schemeClr val="dk1">
                  <a:lumMod val="75000"/>
                  <a:lumOff val="25000"/>
                </a:schemeClr>
              </a:solidFill>
              <a:latin typeface="Arial"/>
            </a:endParaRPr>
          </a:p>
        </p:txBody>
      </p:sp>
      <p:grpSp>
        <p:nvGrpSpPr>
          <p:cNvPr id="57" name="Agrupar 9"/>
          <p:cNvGrpSpPr/>
          <p:nvPr/>
        </p:nvGrpSpPr>
        <p:grpSpPr>
          <a:xfrm>
            <a:off x="5706533" y="694980"/>
            <a:ext cx="6906240" cy="5468040"/>
            <a:chOff x="5432040" y="527760"/>
            <a:chExt cx="6906240" cy="5468040"/>
          </a:xfrm>
        </p:grpSpPr>
        <p:graphicFrame>
          <p:nvGraphicFramePr>
            <p:cNvPr id="58" name="Gráfico 3"/>
            <p:cNvGraphicFramePr/>
            <p:nvPr/>
          </p:nvGraphicFramePr>
          <p:xfrm>
            <a:off x="5432040" y="527760"/>
            <a:ext cx="6906240" cy="5468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9" name="CaixaDeTexto 27"/>
            <p:cNvSpPr txBox="1"/>
            <p:nvPr/>
          </p:nvSpPr>
          <p:spPr>
            <a:xfrm>
              <a:off x="7486200" y="1760400"/>
              <a:ext cx="2828520" cy="2768760"/>
            </a:xfrm>
            <a:prstGeom prst="rect">
              <a:avLst/>
            </a:prstGeom>
          </p:spPr>
          <p:txBody>
            <a:bodyPr wrap="none" lIns="90000" tIns="45000" rIns="90000" bIns="45000" anchor="b" anchorCtr="1">
              <a:prstTxWarp prst="textArchUp">
                <a:avLst>
                  <a:gd name="adj" fmla="val 11256676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1800" b="1" strike="noStrike" spc="-1">
                  <a:ln w="0">
                    <a:noFill/>
                  </a:ln>
                  <a:solidFill>
                    <a:schemeClr val="lt1"/>
                  </a:solidFill>
                  <a:latin typeface="Open Sans"/>
                  <a:ea typeface="Open Sans"/>
                </a:rPr>
                <a:t>PROGRAMAS TEMÁTICOS</a:t>
              </a:r>
              <a:endParaRPr lang="pt-BR" sz="1800" b="0" strike="noStrike" spc="-1">
                <a:ln w="0">
                  <a:noFill/>
                </a:ln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60" name="CaixaDeTexto 28"/>
            <p:cNvSpPr txBox="1"/>
            <p:nvPr/>
          </p:nvSpPr>
          <p:spPr>
            <a:xfrm rot="18849600">
              <a:off x="7481094" y="2116517"/>
              <a:ext cx="3660840" cy="2951259"/>
            </a:xfrm>
            <a:prstGeom prst="rect">
              <a:avLst/>
            </a:prstGeom>
          </p:spPr>
          <p:txBody>
            <a:bodyPr wrap="none" lIns="90000" tIns="45000" rIns="90000" bIns="45000" anchor="t" anchorCtr="1">
              <a:prstTxWarp prst="textArchDown">
                <a:avLst>
                  <a:gd name="adj" fmla="val 0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BIODIVERSIDADE E ECOSSISTEMAS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</p:txBody>
        </p:sp>
        <p:sp>
          <p:nvSpPr>
            <p:cNvPr id="61" name="CaixaDeTexto 29"/>
            <p:cNvSpPr txBox="1"/>
            <p:nvPr/>
          </p:nvSpPr>
          <p:spPr>
            <a:xfrm rot="2796600">
              <a:off x="6638296" y="2518476"/>
              <a:ext cx="3679200" cy="2569751"/>
            </a:xfrm>
            <a:prstGeom prst="rect">
              <a:avLst/>
            </a:prstGeom>
          </p:spPr>
          <p:txBody>
            <a:bodyPr wrap="none" lIns="90000" tIns="45000" rIns="90000" bIns="45000" anchor="t" anchorCtr="1">
              <a:prstTxWarp prst="textArchDown">
                <a:avLst>
                  <a:gd name="adj" fmla="val 0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CIÊNCIA DO CLIMA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</p:txBody>
        </p:sp>
        <p:sp>
          <p:nvSpPr>
            <p:cNvPr id="62" name="CaixaDeTexto 30"/>
            <p:cNvSpPr txBox="1"/>
            <p:nvPr/>
          </p:nvSpPr>
          <p:spPr>
            <a:xfrm rot="18012000">
              <a:off x="6607080" y="1480320"/>
              <a:ext cx="3679200" cy="2842920"/>
            </a:xfrm>
            <a:prstGeom prst="rect">
              <a:avLst/>
            </a:prstGeom>
          </p:spPr>
          <p:txBody>
            <a:bodyPr wrap="none" lIns="90000" tIns="45000" rIns="90000" bIns="45000" anchor="b" anchorCtr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CIÊNCIAS HUMANAS 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E  SOCIAIS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</p:txBody>
        </p:sp>
        <p:sp>
          <p:nvSpPr>
            <p:cNvPr id="63" name="CaixaDeTexto 31"/>
            <p:cNvSpPr txBox="1"/>
            <p:nvPr/>
          </p:nvSpPr>
          <p:spPr>
            <a:xfrm>
              <a:off x="7068983" y="1219947"/>
              <a:ext cx="3634920" cy="2877840"/>
            </a:xfrm>
            <a:prstGeom prst="rect">
              <a:avLst/>
            </a:prstGeom>
          </p:spPr>
          <p:txBody>
            <a:bodyPr wrap="none" lIns="90000" tIns="45000" rIns="90000" bIns="45000" anchor="b" anchorCtr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CIÊNCIAS DO MAR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</p:txBody>
        </p:sp>
        <p:sp>
          <p:nvSpPr>
            <p:cNvPr id="64" name="CaixaDeTexto 32"/>
            <p:cNvSpPr txBox="1"/>
            <p:nvPr/>
          </p:nvSpPr>
          <p:spPr>
            <a:xfrm rot="3742800">
              <a:off x="7338466" y="1549035"/>
              <a:ext cx="3679200" cy="2842920"/>
            </a:xfrm>
            <a:prstGeom prst="rect">
              <a:avLst/>
            </a:prstGeom>
          </p:spPr>
          <p:txBody>
            <a:bodyPr wrap="none" lIns="90000" tIns="45000" rIns="90000" bIns="45000" anchor="b" anchorCtr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CIÊNCIAS  DA SAÚDE, 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BIOTECNOLÓGICAS 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pt-BR" sz="900" b="1" strike="noStrike" spc="-1">
                  <a:ln w="0">
                    <a:noFill/>
                  </a:ln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E AGRÁRIAS</a:t>
              </a:r>
              <a:endParaRPr lang="pt-BR" sz="900" b="0" strike="noStrike" spc="-1">
                <a:ln w="0"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Arial"/>
              </a:endParaRPr>
            </a:p>
          </p:txBody>
        </p:sp>
        <p:sp>
          <p:nvSpPr>
            <p:cNvPr id="65" name="CaixaDeTexto 33"/>
            <p:cNvSpPr txBox="1"/>
            <p:nvPr/>
          </p:nvSpPr>
          <p:spPr>
            <a:xfrm>
              <a:off x="7514280" y="1946520"/>
              <a:ext cx="2829240" cy="2770560"/>
            </a:xfrm>
            <a:prstGeom prst="rect">
              <a:avLst/>
            </a:prstGeom>
          </p:spPr>
          <p:txBody>
            <a:bodyPr wrap="none" lIns="90000" tIns="45000" rIns="90000" bIns="45000" anchor="t" anchorCtr="1">
              <a:prstTxWarp prst="textArchDown">
                <a:avLst>
                  <a:gd name="adj" fmla="val 0"/>
                </a:avLst>
              </a:prstTxWarp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1800" b="1" strike="noStrike" spc="-1">
                  <a:ln w="0">
                    <a:noFill/>
                  </a:ln>
                  <a:solidFill>
                    <a:schemeClr val="lt1"/>
                  </a:solidFill>
                  <a:latin typeface="Open Sans"/>
                  <a:ea typeface="Open Sans"/>
                </a:rPr>
                <a:t>CLIMA E SUSTENTABILIDADE</a:t>
              </a:r>
              <a:endParaRPr lang="pt-BR" sz="1800" b="0" strike="noStrike" spc="-1">
                <a:ln w="0">
                  <a:noFill/>
                </a:ln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66" name="Retângulo 48"/>
            <p:cNvSpPr/>
            <p:nvPr/>
          </p:nvSpPr>
          <p:spPr>
            <a:xfrm>
              <a:off x="8092440" y="2548800"/>
              <a:ext cx="1558800" cy="54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3000" b="1" strike="noStrike" spc="-1"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SEPPE</a:t>
              </a:r>
              <a:endParaRPr lang="pt-BR" sz="30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Retângulo 49"/>
            <p:cNvSpPr/>
            <p:nvPr/>
          </p:nvSpPr>
          <p:spPr>
            <a:xfrm>
              <a:off x="7790400" y="3139920"/>
              <a:ext cx="217008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900" b="1" strike="noStrike" cap="small" spc="-1"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Secretaria de Políticas e </a:t>
              </a:r>
              <a:endParaRPr lang="pt-BR" sz="900" b="0" strike="noStrike" spc="-1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lang="pt-BR" sz="900" b="1" strike="noStrike" cap="small" spc="-1"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Programas Estratégicos</a:t>
              </a:r>
              <a:endParaRPr lang="pt-BR" sz="9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8" name="Retângulo 50"/>
            <p:cNvSpPr/>
            <p:nvPr/>
          </p:nvSpPr>
          <p:spPr>
            <a:xfrm>
              <a:off x="8418600" y="3502080"/>
              <a:ext cx="934200" cy="409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</a:pPr>
              <a:r>
                <a:rPr lang="pt-BR" sz="2100" b="1" strike="noStrike" spc="-1">
                  <a:solidFill>
                    <a:schemeClr val="dk1">
                      <a:lumMod val="75000"/>
                      <a:lumOff val="25000"/>
                    </a:schemeClr>
                  </a:solidFill>
                  <a:latin typeface="Open Sans"/>
                  <a:ea typeface="Open Sans"/>
                </a:rPr>
                <a:t>MCTI</a:t>
              </a:r>
              <a:endParaRPr lang="pt-BR" sz="21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3703DCDF-896A-8B67-5647-6C05047A3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370" y="6010640"/>
            <a:ext cx="1576471" cy="6123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347F9BA-64C4-8657-47E7-575FDA77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750" y="6010640"/>
            <a:ext cx="1308529" cy="600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">
            <a:extLst>
              <a:ext uri="{FF2B5EF4-FFF2-40B4-BE49-F238E27FC236}">
                <a16:creationId xmlns:a16="http://schemas.microsoft.com/office/drawing/2014/main" id="{1AFEEB3D-7F6F-BC65-ABCC-4BC4EECC9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060" y="1115568"/>
            <a:ext cx="8484108" cy="565607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Imagem 3"/>
          <p:cNvPicPr/>
          <p:nvPr/>
        </p:nvPicPr>
        <p:blipFill>
          <a:blip r:embed="rId3"/>
          <a:stretch/>
        </p:blipFill>
        <p:spPr>
          <a:xfrm>
            <a:off x="2224080" y="1832400"/>
            <a:ext cx="7740360" cy="201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Agrupar 1"/>
          <p:cNvGrpSpPr/>
          <p:nvPr/>
        </p:nvGrpSpPr>
        <p:grpSpPr>
          <a:xfrm>
            <a:off x="0" y="1080"/>
            <a:ext cx="12192000" cy="1367388"/>
            <a:chOff x="0" y="1080"/>
            <a:chExt cx="12190320" cy="1367388"/>
          </a:xfrm>
        </p:grpSpPr>
        <p:sp>
          <p:nvSpPr>
            <p:cNvPr id="96" name="Retângulo 2"/>
            <p:cNvSpPr/>
            <p:nvPr/>
          </p:nvSpPr>
          <p:spPr>
            <a:xfrm>
              <a:off x="0" y="1080"/>
              <a:ext cx="12190320" cy="250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97" name="Retângulo 4"/>
            <p:cNvSpPr/>
            <p:nvPr/>
          </p:nvSpPr>
          <p:spPr>
            <a:xfrm>
              <a:off x="0" y="245520"/>
              <a:ext cx="12190320" cy="250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98" name="Retângulo 17"/>
            <p:cNvSpPr/>
            <p:nvPr/>
          </p:nvSpPr>
          <p:spPr>
            <a:xfrm>
              <a:off x="0" y="497880"/>
              <a:ext cx="12190320" cy="250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rgbClr val="00B0F0"/>
                </a:solidFill>
                <a:latin typeface="Calibri"/>
                <a:ea typeface="DejaVu Sans"/>
              </a:endParaRPr>
            </a:p>
          </p:txBody>
        </p:sp>
        <p:grpSp>
          <p:nvGrpSpPr>
            <p:cNvPr id="99" name="Agrupar 4"/>
            <p:cNvGrpSpPr/>
            <p:nvPr/>
          </p:nvGrpSpPr>
          <p:grpSpPr>
            <a:xfrm>
              <a:off x="0" y="3960"/>
              <a:ext cx="11831040" cy="1364508"/>
              <a:chOff x="0" y="3960"/>
              <a:chExt cx="11831040" cy="1364508"/>
            </a:xfrm>
          </p:grpSpPr>
          <p:sp>
            <p:nvSpPr>
              <p:cNvPr id="100" name="Retângulo 20"/>
              <p:cNvSpPr/>
              <p:nvPr/>
            </p:nvSpPr>
            <p:spPr>
              <a:xfrm>
                <a:off x="0" y="216720"/>
                <a:ext cx="11469600" cy="1151748"/>
              </a:xfrm>
              <a:custGeom>
                <a:avLst/>
                <a:gdLst>
                  <a:gd name="textAreaLeft" fmla="*/ 0 w 11469600"/>
                  <a:gd name="textAreaRight" fmla="*/ 11471400 w 11469600"/>
                  <a:gd name="textAreaTop" fmla="*/ 0 h 763560"/>
                  <a:gd name="textAreaBottom" fmla="*/ 765360 h 763560"/>
                </a:gdLst>
                <a:ahLst/>
                <a:cxnLst/>
                <a:rect l="textAreaLeft" t="textAreaTop" r="textAreaRight" b="textAreaBottom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74D7F"/>
                  </a:gs>
                  <a:gs pos="50000">
                    <a:srgbClr val="14416B"/>
                  </a:gs>
                  <a:gs pos="100000">
                    <a:srgbClr val="0E2E4B"/>
                  </a:gs>
                </a:gsLst>
                <a:lin ang="13500000"/>
              </a:gradFill>
              <a:ln>
                <a:noFill/>
              </a:ln>
              <a:effectLst>
                <a:outerShdw blurRad="50760" dist="37674" dir="2700000" algn="tl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pt-BR" sz="1800" b="0" strike="noStrike" spc="-1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01" name="Retângulo 21"/>
              <p:cNvSpPr/>
              <p:nvPr/>
            </p:nvSpPr>
            <p:spPr>
              <a:xfrm>
                <a:off x="0" y="3960"/>
                <a:ext cx="11831040" cy="763560"/>
              </a:xfrm>
              <a:custGeom>
                <a:avLst/>
                <a:gdLst>
                  <a:gd name="textAreaLeft" fmla="*/ 0 w 11831040"/>
                  <a:gd name="textAreaRight" fmla="*/ 11832840 w 11831040"/>
                  <a:gd name="textAreaTop" fmla="*/ 0 h 763560"/>
                  <a:gd name="textAreaBottom" fmla="*/ 765360 h 763560"/>
                </a:gdLst>
                <a:ahLst/>
                <a:cxnLst/>
                <a:rect l="textAreaLeft" t="textAreaTop" r="textAreaRight" b="textAreaBottom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2474BF"/>
                  </a:gs>
                  <a:gs pos="50000">
                    <a:srgbClr val="1D62A2"/>
                  </a:gs>
                  <a:gs pos="100000">
                    <a:srgbClr val="154571"/>
                  </a:gs>
                </a:gsLst>
                <a:lin ang="13500000"/>
              </a:gradFill>
              <a:ln>
                <a:noFill/>
              </a:ln>
              <a:effectLst>
                <a:outerShdw blurRad="50760" dist="37674" dir="2700000" algn="tl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pt-BR" sz="1800" b="0" strike="noStrike" spc="-1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102" name="Triângulo Retângulo 1"/>
            <p:cNvSpPr/>
            <p:nvPr/>
          </p:nvSpPr>
          <p:spPr>
            <a:xfrm rot="16200000">
              <a:off x="11231640" y="-208440"/>
              <a:ext cx="747000" cy="116964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03" name="Retângulo 23"/>
          <p:cNvSpPr/>
          <p:nvPr/>
        </p:nvSpPr>
        <p:spPr>
          <a:xfrm>
            <a:off x="114120" y="0"/>
            <a:ext cx="987552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t-BR" sz="4800" b="1" i="1" strike="noStrike" spc="-1">
                <a:solidFill>
                  <a:schemeClr val="lt1"/>
                </a:solidFill>
                <a:latin typeface="Century Gothic"/>
                <a:ea typeface="Calibri"/>
              </a:rPr>
              <a:t>Planejamento em CT&amp;I</a:t>
            </a:r>
            <a:endParaRPr lang="pt-BR" sz="4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Picture 3" descr="http://4.bp.blogspot.com/-waklrHdjoWI/TzxVpjHnghI/AAAAAAAAJK0/xiG_jSNQ79I/s320/ENCTI.PNG"/>
          <p:cNvPicPr/>
          <p:nvPr/>
        </p:nvPicPr>
        <p:blipFill>
          <a:blip r:embed="rId3"/>
          <a:srcRect l="13963"/>
          <a:stretch/>
        </p:blipFill>
        <p:spPr>
          <a:xfrm>
            <a:off x="3112200" y="2488680"/>
            <a:ext cx="1873080" cy="250668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" name="Imagem 11"/>
          <p:cNvPicPr/>
          <p:nvPr/>
        </p:nvPicPr>
        <p:blipFill>
          <a:blip r:embed="rId4"/>
          <a:stretch/>
        </p:blipFill>
        <p:spPr>
          <a:xfrm>
            <a:off x="569160" y="2525040"/>
            <a:ext cx="1844640" cy="250668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6" name="Retângulo 24"/>
          <p:cNvSpPr/>
          <p:nvPr/>
        </p:nvSpPr>
        <p:spPr>
          <a:xfrm>
            <a:off x="594000" y="5238000"/>
            <a:ext cx="16768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pt-BR" sz="1800" b="0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Century Gothic"/>
                <a:ea typeface="DejaVu Sans"/>
              </a:rPr>
              <a:t>PACTI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1400" b="0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Century Gothic"/>
                <a:ea typeface="DejaVu Sans"/>
              </a:rPr>
              <a:t>2007-2010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Retângulo 25"/>
          <p:cNvSpPr/>
          <p:nvPr/>
        </p:nvSpPr>
        <p:spPr>
          <a:xfrm>
            <a:off x="3210120" y="5238000"/>
            <a:ext cx="167688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pt-BR" sz="1800" b="0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Century Gothic"/>
                <a:ea typeface="DejaVu Sans"/>
              </a:rPr>
              <a:t>ENCTI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1400" b="0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Century Gothic"/>
                <a:ea typeface="DejaVu Sans"/>
              </a:rPr>
              <a:t>2012-2015</a:t>
            </a:r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Imagem 16"/>
          <p:cNvPicPr/>
          <p:nvPr/>
        </p:nvPicPr>
        <p:blipFill>
          <a:blip r:embed="rId5"/>
          <a:stretch/>
        </p:blipFill>
        <p:spPr>
          <a:xfrm>
            <a:off x="7959240" y="1582200"/>
            <a:ext cx="3822840" cy="4163400"/>
          </a:xfrm>
          <a:prstGeom prst="rect">
            <a:avLst/>
          </a:prstGeom>
          <a:ln w="0">
            <a:noFill/>
          </a:ln>
        </p:spPr>
      </p:pic>
      <p:sp>
        <p:nvSpPr>
          <p:cNvPr id="109" name="Retângulo 26"/>
          <p:cNvSpPr/>
          <p:nvPr/>
        </p:nvSpPr>
        <p:spPr>
          <a:xfrm>
            <a:off x="9032040" y="5747400"/>
            <a:ext cx="212688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pt-BR" sz="2400" b="1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Century Gothic"/>
                <a:ea typeface="DejaVu Sans"/>
              </a:rPr>
              <a:t>ENCTI</a:t>
            </a:r>
            <a:endParaRPr lang="pt-BR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pt-BR" sz="1800" b="1" i="1" strike="noStrike" spc="-1">
                <a:solidFill>
                  <a:schemeClr val="dk1">
                    <a:lumMod val="75000"/>
                    <a:lumOff val="25000"/>
                  </a:schemeClr>
                </a:solidFill>
                <a:latin typeface="Century Gothic"/>
                <a:ea typeface="DejaVu Sans"/>
              </a:rPr>
              <a:t>2016|2022 -2024</a:t>
            </a:r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Seta para a direita listrada 1"/>
          <p:cNvSpPr/>
          <p:nvPr/>
        </p:nvSpPr>
        <p:spPr>
          <a:xfrm>
            <a:off x="5826600" y="2484000"/>
            <a:ext cx="1678680" cy="304452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>
              <a:lumMod val="50000"/>
            </a:schemeClr>
          </a:solidFill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FFFFFF"/>
              </a:solidFill>
              <a:latin typeface="Calibri"/>
              <a:ea typeface="DejaVu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m 37"/>
          <p:cNvPicPr/>
          <p:nvPr/>
        </p:nvPicPr>
        <p:blipFill>
          <a:blip r:embed="rId3"/>
          <a:stretch/>
        </p:blipFill>
        <p:spPr>
          <a:xfrm flipH="1">
            <a:off x="582840" y="653616"/>
            <a:ext cx="720000" cy="408600"/>
          </a:xfrm>
          <a:prstGeom prst="rect">
            <a:avLst/>
          </a:prstGeom>
          <a:ln w="0">
            <a:noFill/>
          </a:ln>
        </p:spPr>
      </p:pic>
      <p:sp>
        <p:nvSpPr>
          <p:cNvPr id="137" name="CustomShape 4"/>
          <p:cNvSpPr/>
          <p:nvPr/>
        </p:nvSpPr>
        <p:spPr>
          <a:xfrm>
            <a:off x="1437120" y="653616"/>
            <a:ext cx="7926120" cy="47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defTabSz="685800">
              <a:lnSpc>
                <a:spcPct val="100000"/>
              </a:lnSpc>
            </a:pPr>
            <a:r>
              <a:rPr lang="pt-BR" sz="2700" b="1" strike="noStrike" spc="-1">
                <a:solidFill>
                  <a:srgbClr val="767171"/>
                </a:solidFill>
                <a:latin typeface="Open Sans"/>
                <a:ea typeface="Open Sans"/>
              </a:rPr>
              <a:t>Execução ENCTI – Planos Setoriais</a:t>
            </a:r>
            <a:endParaRPr lang="pt-BR" sz="2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Imagem 30"/>
          <p:cNvPicPr/>
          <p:nvPr/>
        </p:nvPicPr>
        <p:blipFill>
          <a:blip r:embed="rId4"/>
          <a:stretch/>
        </p:blipFill>
        <p:spPr>
          <a:xfrm>
            <a:off x="1437120" y="1779768"/>
            <a:ext cx="2710800" cy="3575880"/>
          </a:xfrm>
          <a:prstGeom prst="rect">
            <a:avLst/>
          </a:prstGeom>
          <a:ln w="0">
            <a:noFill/>
          </a:ln>
        </p:spPr>
      </p:pic>
      <p:pic>
        <p:nvPicPr>
          <p:cNvPr id="139" name="Imagem 32"/>
          <p:cNvPicPr/>
          <p:nvPr/>
        </p:nvPicPr>
        <p:blipFill>
          <a:blip r:embed="rId5"/>
          <a:stretch/>
        </p:blipFill>
        <p:spPr>
          <a:xfrm>
            <a:off x="6537744" y="1577664"/>
            <a:ext cx="3598920" cy="3848400"/>
          </a:xfrm>
          <a:prstGeom prst="rect">
            <a:avLst/>
          </a:prstGeom>
          <a:ln w="0">
            <a:noFill/>
          </a:ln>
        </p:spPr>
      </p:pic>
      <p:sp>
        <p:nvSpPr>
          <p:cNvPr id="140" name="Forma Livre: Forma 139"/>
          <p:cNvSpPr/>
          <p:nvPr/>
        </p:nvSpPr>
        <p:spPr>
          <a:xfrm>
            <a:off x="4594500" y="2889540"/>
            <a:ext cx="1258920" cy="1078920"/>
          </a:xfrm>
          <a:custGeom>
            <a:avLst/>
            <a:gdLst>
              <a:gd name="textAreaLeft" fmla="*/ 157320 w 1258920"/>
              <a:gd name="textAreaRight" fmla="*/ 1102680 w 1258920"/>
              <a:gd name="textAreaTop" fmla="*/ 270000 h 1078920"/>
              <a:gd name="textAreaBottom" fmla="*/ 810000 h 107892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0" y="5400"/>
                </a:moveTo>
                <a:lnTo>
                  <a:pt x="16200" y="540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lnTo>
                  <a:pt x="16200" y="16200"/>
                </a:lnTo>
                <a:lnTo>
                  <a:pt x="0" y="16200"/>
                </a:lnTo>
                <a:lnTo>
                  <a:pt x="2700" y="10800"/>
                </a:lnTo>
                <a:lnTo>
                  <a:pt x="0" y="540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3C129D86-B4CE-9D60-D1B4-A22DF58A8B43}"/>
              </a:ext>
            </a:extLst>
          </p:cNvPr>
          <p:cNvSpPr/>
          <p:nvPr/>
        </p:nvSpPr>
        <p:spPr>
          <a:xfrm>
            <a:off x="1521452" y="5506478"/>
            <a:ext cx="10528439" cy="4374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33750" rIns="67500" bIns="33750">
            <a:spAutoFit/>
          </a:bodyPr>
          <a:lstStyle/>
          <a:p>
            <a:r>
              <a:rPr lang="pt-BR" sz="2400" b="1" i="1" spc="-1" dirty="0">
                <a:solidFill>
                  <a:prstClr val="white">
                    <a:lumMod val="50000"/>
                  </a:prstClr>
                </a:solidFill>
                <a:latin typeface="Century Gothic"/>
                <a:ea typeface="Calibri"/>
              </a:rPr>
              <a:t>PORTARIA GT-ENCTI Nº 9.203, DE 12 DE JUNHO DE 2025</a:t>
            </a:r>
          </a:p>
        </p:txBody>
      </p:sp>
      <p:sp>
        <p:nvSpPr>
          <p:cNvPr id="3" name="CaixaDeTexto 5">
            <a:extLst>
              <a:ext uri="{FF2B5EF4-FFF2-40B4-BE49-F238E27FC236}">
                <a16:creationId xmlns:a16="http://schemas.microsoft.com/office/drawing/2014/main" id="{1AEEF456-5885-E90C-8677-276D758CBB32}"/>
              </a:ext>
            </a:extLst>
          </p:cNvPr>
          <p:cNvSpPr/>
          <p:nvPr/>
        </p:nvSpPr>
        <p:spPr>
          <a:xfrm>
            <a:off x="2965497" y="6073056"/>
            <a:ext cx="5775845" cy="583321"/>
          </a:xfrm>
          <a:prstGeom prst="rect">
            <a:avLst/>
          </a:prstGeom>
          <a:noFill/>
          <a:ln w="0">
            <a:noFill/>
          </a:ln>
          <a:effectLst/>
        </p:spPr>
        <p:txBody>
          <a:bodyPr wrap="square" lIns="90000" tIns="45000" rIns="90000" bIns="4500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1" u="none" strike="noStrike" kern="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Institui o Grupo de Trabalho, no âmbito do MCTI, com a finalidade de </a:t>
            </a:r>
            <a:r>
              <a:rPr kumimoji="0" lang="pt-BR" sz="1600" b="1" i="1" u="none" strike="noStrike" kern="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formular</a:t>
            </a:r>
            <a:r>
              <a:rPr kumimoji="0" lang="pt-BR" sz="1600" b="0" i="1" u="none" strike="noStrike" kern="0" cap="none" spc="-1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entury Gothic"/>
                <a:ea typeface="DejaVu Sans"/>
                <a:cs typeface="+mn-cs"/>
              </a:rPr>
              <a:t> proposta ENCTI 2025-2030</a:t>
            </a:r>
            <a:endParaRPr kumimoji="0" lang="pt-BR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463320" y="359640"/>
            <a:ext cx="86900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t-BR" sz="3600" b="1" strike="noStrike" spc="-1">
                <a:solidFill>
                  <a:srgbClr val="767171"/>
                </a:solidFill>
                <a:latin typeface="Open Sans"/>
                <a:ea typeface="Open Sans"/>
              </a:rPr>
              <a:t>Orientações estratégicas</a:t>
            </a:r>
            <a:endParaRPr lang="pt-BR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846958-A5AC-E699-93C9-73965732E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678" y="1417271"/>
            <a:ext cx="3407662" cy="45039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464BA6-1F05-D6C6-F39C-D11DBF4ED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137" y="2079011"/>
            <a:ext cx="4876476" cy="2850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Agrupar 49"/>
          <p:cNvGrpSpPr/>
          <p:nvPr/>
        </p:nvGrpSpPr>
        <p:grpSpPr>
          <a:xfrm>
            <a:off x="0" y="1080"/>
            <a:ext cx="12190320" cy="979200"/>
            <a:chOff x="0" y="1080"/>
            <a:chExt cx="12190320" cy="979200"/>
          </a:xfrm>
        </p:grpSpPr>
        <p:sp>
          <p:nvSpPr>
            <p:cNvPr id="112" name="Retângulo 15"/>
            <p:cNvSpPr/>
            <p:nvPr/>
          </p:nvSpPr>
          <p:spPr>
            <a:xfrm>
              <a:off x="0" y="1080"/>
              <a:ext cx="12190320" cy="2502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Retângulo 16"/>
            <p:cNvSpPr/>
            <p:nvPr/>
          </p:nvSpPr>
          <p:spPr>
            <a:xfrm>
              <a:off x="0" y="245520"/>
              <a:ext cx="12190320" cy="250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Retângulo 27"/>
            <p:cNvSpPr/>
            <p:nvPr/>
          </p:nvSpPr>
          <p:spPr>
            <a:xfrm>
              <a:off x="0" y="497880"/>
              <a:ext cx="12190320" cy="2502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rgbClr val="00B0F0"/>
                </a:solidFill>
                <a:latin typeface="Calibri"/>
                <a:ea typeface="DejaVu Sans"/>
              </a:endParaRPr>
            </a:p>
          </p:txBody>
        </p:sp>
        <p:grpSp>
          <p:nvGrpSpPr>
            <p:cNvPr id="115" name="Agrupar 5"/>
            <p:cNvGrpSpPr/>
            <p:nvPr/>
          </p:nvGrpSpPr>
          <p:grpSpPr>
            <a:xfrm>
              <a:off x="0" y="3960"/>
              <a:ext cx="11831040" cy="976320"/>
              <a:chOff x="0" y="3960"/>
              <a:chExt cx="11831040" cy="976320"/>
            </a:xfrm>
          </p:grpSpPr>
          <p:sp>
            <p:nvSpPr>
              <p:cNvPr id="116" name="Retângulo 28"/>
              <p:cNvSpPr/>
              <p:nvPr/>
            </p:nvSpPr>
            <p:spPr>
              <a:xfrm>
                <a:off x="0" y="216720"/>
                <a:ext cx="11469600" cy="763560"/>
              </a:xfrm>
              <a:custGeom>
                <a:avLst/>
                <a:gdLst>
                  <a:gd name="textAreaLeft" fmla="*/ 0 w 11469600"/>
                  <a:gd name="textAreaRight" fmla="*/ 11471400 w 11469600"/>
                  <a:gd name="textAreaTop" fmla="*/ 0 h 763560"/>
                  <a:gd name="textAreaBottom" fmla="*/ 765360 h 763560"/>
                </a:gdLst>
                <a:ahLst/>
                <a:cxnLst/>
                <a:rect l="textAreaLeft" t="textAreaTop" r="textAreaRight" b="textAreaBottom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74D7F"/>
                  </a:gs>
                  <a:gs pos="50000">
                    <a:srgbClr val="14416B"/>
                  </a:gs>
                  <a:gs pos="100000">
                    <a:srgbClr val="0E2E4B"/>
                  </a:gs>
                </a:gsLst>
                <a:lin ang="13500000"/>
              </a:gradFill>
              <a:ln>
                <a:noFill/>
              </a:ln>
              <a:effectLst>
                <a:outerShdw blurRad="50760" dist="37674" dir="2700000" algn="tl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pt-BR" sz="1800" b="0" strike="noStrike" spc="-1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  <p:sp>
            <p:nvSpPr>
              <p:cNvPr id="117" name="Retângulo 29"/>
              <p:cNvSpPr/>
              <p:nvPr/>
            </p:nvSpPr>
            <p:spPr>
              <a:xfrm>
                <a:off x="0" y="3960"/>
                <a:ext cx="11831040" cy="763560"/>
              </a:xfrm>
              <a:custGeom>
                <a:avLst/>
                <a:gdLst>
                  <a:gd name="textAreaLeft" fmla="*/ 0 w 11831040"/>
                  <a:gd name="textAreaRight" fmla="*/ 11832840 w 11831040"/>
                  <a:gd name="textAreaTop" fmla="*/ 0 h 763560"/>
                  <a:gd name="textAreaBottom" fmla="*/ 765360 h 763560"/>
                </a:gdLst>
                <a:ahLst/>
                <a:cxnLst/>
                <a:rect l="textAreaLeft" t="textAreaTop" r="textAreaRight" b="textAreaBottom"/>
                <a:pathLst>
                  <a:path w="10550353" h="765428">
                    <a:moveTo>
                      <a:pt x="0" y="0"/>
                    </a:moveTo>
                    <a:lnTo>
                      <a:pt x="10550353" y="0"/>
                    </a:lnTo>
                    <a:lnTo>
                      <a:pt x="9469698" y="755037"/>
                    </a:lnTo>
                    <a:lnTo>
                      <a:pt x="0" y="76542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2474BF"/>
                  </a:gs>
                  <a:gs pos="50000">
                    <a:srgbClr val="1D62A2"/>
                  </a:gs>
                  <a:gs pos="100000">
                    <a:srgbClr val="154571"/>
                  </a:gs>
                </a:gsLst>
                <a:lin ang="13500000"/>
              </a:gradFill>
              <a:ln>
                <a:noFill/>
              </a:ln>
              <a:effectLst>
                <a:outerShdw blurRad="50760" dist="37674" dir="2700000" algn="tl" rotWithShape="0">
                  <a:srgbClr val="000000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pt-BR" sz="1800" b="0" strike="noStrike" spc="-1">
                  <a:solidFill>
                    <a:schemeClr val="lt1"/>
                  </a:solidFill>
                  <a:latin typeface="Calibri"/>
                  <a:ea typeface="DejaVu Sans"/>
                </a:endParaRPr>
              </a:p>
            </p:txBody>
          </p:sp>
        </p:grpSp>
        <p:sp>
          <p:nvSpPr>
            <p:cNvPr id="118" name="Triângulo Retângulo 4"/>
            <p:cNvSpPr/>
            <p:nvPr/>
          </p:nvSpPr>
          <p:spPr>
            <a:xfrm rot="16200000">
              <a:off x="11231640" y="-208440"/>
              <a:ext cx="747000" cy="116964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19" name="Retângulo 30"/>
          <p:cNvSpPr/>
          <p:nvPr/>
        </p:nvSpPr>
        <p:spPr>
          <a:xfrm>
            <a:off x="114120" y="0"/>
            <a:ext cx="1158480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t-BR" sz="4800" b="1" i="1" strike="noStrike" spc="-1" dirty="0">
                <a:solidFill>
                  <a:schemeClr val="lt1"/>
                </a:solidFill>
                <a:latin typeface="Century Gothic"/>
                <a:ea typeface="DejaVu Sans"/>
              </a:rPr>
              <a:t>Dimensões e Orientações da ENCTI</a:t>
            </a:r>
            <a:endParaRPr lang="pt-BR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Imagem 18"/>
          <p:cNvPicPr/>
          <p:nvPr/>
        </p:nvPicPr>
        <p:blipFill>
          <a:blip r:embed="rId3"/>
          <a:stretch/>
        </p:blipFill>
        <p:spPr>
          <a:xfrm>
            <a:off x="3429216" y="1221840"/>
            <a:ext cx="5875200" cy="5558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5" y="296379"/>
            <a:ext cx="42203" cy="409967"/>
          </a:xfrm>
          <a:prstGeom prst="rect">
            <a:avLst/>
          </a:prstGeom>
        </p:spPr>
      </p:pic>
      <p:pic>
        <p:nvPicPr>
          <p:cNvPr id="70" name="Imagem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0000">
            <a:off x="1372371" y="2247800"/>
            <a:ext cx="2226391" cy="248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848" y="6176291"/>
            <a:ext cx="2244012" cy="583443"/>
          </a:xfrm>
          <a:prstGeom prst="rect">
            <a:avLst/>
          </a:prstGeom>
        </p:spPr>
      </p:pic>
      <p:sp>
        <p:nvSpPr>
          <p:cNvPr id="3" name="CustomShape 1">
            <a:extLst>
              <a:ext uri="{FF2B5EF4-FFF2-40B4-BE49-F238E27FC236}">
                <a16:creationId xmlns:a16="http://schemas.microsoft.com/office/drawing/2014/main" id="{D3498995-1BCF-FDFE-1F17-867B69B90D08}"/>
              </a:ext>
            </a:extLst>
          </p:cNvPr>
          <p:cNvSpPr/>
          <p:nvPr/>
        </p:nvSpPr>
        <p:spPr>
          <a:xfrm>
            <a:off x="77815" y="293073"/>
            <a:ext cx="7769431" cy="89915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33750" rIns="67500" bIns="3375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pt-BR" sz="2700" b="1" kern="0" spc="-1" dirty="0">
                <a:solidFill>
                  <a:srgbClr val="767171"/>
                </a:solidFill>
                <a:latin typeface="Open Sans"/>
                <a:ea typeface="Open Sans"/>
                <a:sym typeface="Arial"/>
              </a:rPr>
              <a:t>Plano de Ação em Ciência, Tecnologia e Inovação para Saúde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E800A2-724F-6802-0642-51A824D55D01}"/>
              </a:ext>
            </a:extLst>
          </p:cNvPr>
          <p:cNvSpPr/>
          <p:nvPr/>
        </p:nvSpPr>
        <p:spPr>
          <a:xfrm>
            <a:off x="4227707" y="1837428"/>
            <a:ext cx="7368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 defTabSz="685800">
              <a:spcBef>
                <a:spcPts val="2250"/>
              </a:spcBef>
              <a:spcAft>
                <a:spcPts val="1350"/>
              </a:spcAft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prstClr val="black">
                    <a:lumMod val="65000"/>
                    <a:lumOff val="35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Objetivo: </a:t>
            </a:r>
            <a:r>
              <a:rPr lang="pt-BR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Promover a ciência, a tecnologia e a inovação por meio de pesquisa básica, aplicada e translacional em saúde para fortalecer a prevenção, o diagnóstico e o tratamento de doenças, bem como diminuir a dependência externa de produtos e tecnologias.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E76F480-DCBF-3C6A-8114-4614B2E03F61}"/>
              </a:ext>
            </a:extLst>
          </p:cNvPr>
          <p:cNvSpPr txBox="1"/>
          <p:nvPr/>
        </p:nvSpPr>
        <p:spPr>
          <a:xfrm>
            <a:off x="4911094" y="3429000"/>
            <a:ext cx="6847919" cy="2628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spcAft>
                <a:spcPts val="450"/>
              </a:spcAft>
              <a:buFont typeface="+mj-lt"/>
              <a:buAutoNum type="arabicPeriod"/>
              <a:defRPr/>
            </a:pPr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Ensaios pré-clínicos, incluindo métodos alternativos à experimentação animal</a:t>
            </a:r>
          </a:p>
          <a:p>
            <a:pPr marL="257175" indent="-257175" defTabSz="685800">
              <a:spcAft>
                <a:spcPts val="450"/>
              </a:spcAft>
              <a:buFont typeface="+mj-lt"/>
              <a:buAutoNum type="arabicPeriod"/>
              <a:defRPr/>
            </a:pPr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Prevenção, controle, diagnóstico e tratamento de doenças transmissíveis emergentes e reemergentes</a:t>
            </a:r>
          </a:p>
          <a:p>
            <a:pPr marL="257175" indent="-257175" defTabSz="685800">
              <a:spcAft>
                <a:spcPts val="450"/>
              </a:spcAft>
              <a:buFont typeface="+mj-lt"/>
              <a:buAutoNum type="arabicPeriod"/>
              <a:defRPr/>
            </a:pPr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Diagnóstico e tratamento de doenças crônicas não transmissíveis</a:t>
            </a:r>
          </a:p>
          <a:p>
            <a:pPr marL="257175" indent="-257175" defTabSz="685800">
              <a:spcAft>
                <a:spcPts val="450"/>
              </a:spcAft>
              <a:buFont typeface="+mj-lt"/>
              <a:buAutoNum type="arabicPeriod"/>
              <a:defRPr/>
            </a:pPr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Fronteiras do conhecimento, particularmente em medicina personalizada e medicina regenerativa, incluindo células-tronco e terapia celular</a:t>
            </a:r>
          </a:p>
          <a:p>
            <a:pPr marL="257175" indent="-257175" defTabSz="685800">
              <a:spcAft>
                <a:spcPts val="450"/>
              </a:spcAft>
              <a:buFont typeface="+mj-lt"/>
              <a:buAutoNum type="arabicPeriod"/>
              <a:defRPr/>
            </a:pPr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Fronteiras do conhecimento, particularmente em medicina personalizada e medicina regenerativa, incluindo células-tronco e terapia celular</a:t>
            </a:r>
          </a:p>
          <a:p>
            <a:pPr marL="257175" indent="-257175" defTabSz="685800">
              <a:spcAft>
                <a:spcPts val="450"/>
              </a:spcAft>
              <a:buFont typeface="+mj-lt"/>
              <a:buAutoNum type="arabicPeriod"/>
              <a:defRPr/>
            </a:pPr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ea typeface="Open Sans" panose="020B0606030504020204" pitchFamily="34" charset="0"/>
                <a:cs typeface="Arial" panose="020B0604020202020204" pitchFamily="34" charset="0"/>
              </a:rPr>
              <a:t>Pesquisa clínica</a:t>
            </a:r>
          </a:p>
        </p:txBody>
      </p:sp>
    </p:spTree>
    <p:extLst>
      <p:ext uri="{BB962C8B-B14F-4D97-AF65-F5344CB8AC3E}">
        <p14:creationId xmlns:p14="http://schemas.microsoft.com/office/powerpoint/2010/main" val="39328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21"/>
          <p:cNvPicPr/>
          <p:nvPr/>
        </p:nvPicPr>
        <p:blipFill>
          <a:blip r:embed="rId2"/>
          <a:stretch/>
        </p:blipFill>
        <p:spPr>
          <a:xfrm>
            <a:off x="3497040" y="536400"/>
            <a:ext cx="4995000" cy="1404720"/>
          </a:xfrm>
          <a:prstGeom prst="rect">
            <a:avLst/>
          </a:prstGeom>
          <a:ln w="0">
            <a:noFill/>
          </a:ln>
        </p:spPr>
      </p:pic>
      <p:grpSp>
        <p:nvGrpSpPr>
          <p:cNvPr id="195" name="Agrupar 3"/>
          <p:cNvGrpSpPr/>
          <p:nvPr/>
        </p:nvGrpSpPr>
        <p:grpSpPr>
          <a:xfrm>
            <a:off x="641520" y="3180600"/>
            <a:ext cx="10989648" cy="2927592"/>
            <a:chOff x="641520" y="3180600"/>
            <a:chExt cx="10561320" cy="2661120"/>
          </a:xfrm>
        </p:grpSpPr>
        <p:pic>
          <p:nvPicPr>
            <p:cNvPr id="196" name="Imagem 12"/>
            <p:cNvPicPr/>
            <p:nvPr/>
          </p:nvPicPr>
          <p:blipFill>
            <a:blip r:embed="rId3"/>
            <a:stretch/>
          </p:blipFill>
          <p:spPr>
            <a:xfrm>
              <a:off x="1063800" y="3240000"/>
              <a:ext cx="2713320" cy="26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7" name="Imagem 13"/>
            <p:cNvPicPr/>
            <p:nvPr/>
          </p:nvPicPr>
          <p:blipFill>
            <a:blip r:embed="rId4"/>
            <a:stretch/>
          </p:blipFill>
          <p:spPr>
            <a:xfrm>
              <a:off x="8254800" y="3240000"/>
              <a:ext cx="2646720" cy="260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Imagem 14"/>
            <p:cNvPicPr/>
            <p:nvPr/>
          </p:nvPicPr>
          <p:blipFill>
            <a:blip r:embed="rId5"/>
            <a:stretch/>
          </p:blipFill>
          <p:spPr>
            <a:xfrm>
              <a:off x="4703040" y="3180600"/>
              <a:ext cx="2552040" cy="25758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9" name="Retângulo 1"/>
            <p:cNvSpPr/>
            <p:nvPr/>
          </p:nvSpPr>
          <p:spPr>
            <a:xfrm>
              <a:off x="1063800" y="5461200"/>
              <a:ext cx="2713320" cy="3805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00" name="Retângulo 18"/>
            <p:cNvSpPr/>
            <p:nvPr/>
          </p:nvSpPr>
          <p:spPr>
            <a:xfrm>
              <a:off x="4703040" y="5461200"/>
              <a:ext cx="2552040" cy="3805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01" name="Retângulo 19"/>
            <p:cNvSpPr/>
            <p:nvPr/>
          </p:nvSpPr>
          <p:spPr>
            <a:xfrm>
              <a:off x="8254800" y="5459760"/>
              <a:ext cx="2646720" cy="3805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pt-BR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02" name="CaixaDeTexto 17"/>
            <p:cNvSpPr/>
            <p:nvPr/>
          </p:nvSpPr>
          <p:spPr>
            <a:xfrm>
              <a:off x="7953840" y="5535000"/>
              <a:ext cx="32490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pt-BR" sz="1400" b="1" strike="noStrike" spc="-1">
                  <a:solidFill>
                    <a:srgbClr val="767171"/>
                  </a:solidFill>
                  <a:latin typeface="Open Sans"/>
                  <a:ea typeface="Open Sans"/>
                </a:rPr>
                <a:t>Valor: R$ 15.000.000,00</a:t>
              </a:r>
              <a:endParaRPr lang="pt-BR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3" name="CaixaDeTexto 16"/>
            <p:cNvSpPr/>
            <p:nvPr/>
          </p:nvSpPr>
          <p:spPr>
            <a:xfrm>
              <a:off x="4354560" y="5535000"/>
              <a:ext cx="32490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pt-BR" sz="1400" b="1" strike="noStrike" spc="-1">
                  <a:solidFill>
                    <a:srgbClr val="767171"/>
                  </a:solidFill>
                  <a:latin typeface="Open Sans"/>
                  <a:ea typeface="Open Sans"/>
                </a:rPr>
                <a:t>Valor: R$ 50.000.000,00</a:t>
              </a:r>
              <a:endParaRPr lang="pt-BR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4" name="CaixaDeTexto 15"/>
            <p:cNvSpPr/>
            <p:nvPr/>
          </p:nvSpPr>
          <p:spPr>
            <a:xfrm>
              <a:off x="641520" y="5535000"/>
              <a:ext cx="32490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 defTabSz="914400">
                <a:lnSpc>
                  <a:spcPct val="100000"/>
                </a:lnSpc>
                <a:tabLst>
                  <a:tab pos="0" algn="l"/>
                </a:tabLst>
              </a:pPr>
              <a:r>
                <a:rPr lang="pt-BR" sz="1400" b="1" strike="noStrike" spc="-1">
                  <a:solidFill>
                    <a:srgbClr val="767171"/>
                  </a:solidFill>
                  <a:latin typeface="Open Sans"/>
                  <a:ea typeface="Open Sans"/>
                </a:rPr>
                <a:t>Valor: R$ 31.000.000,00</a:t>
              </a:r>
              <a:endParaRPr lang="pt-BR" sz="14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3C783741-D279-D686-46E2-22472F5F0166}"/>
              </a:ext>
            </a:extLst>
          </p:cNvPr>
          <p:cNvSpPr/>
          <p:nvPr/>
        </p:nvSpPr>
        <p:spPr>
          <a:xfrm>
            <a:off x="158836" y="710410"/>
            <a:ext cx="7769431" cy="48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7500" tIns="33750" rIns="67500" bIns="3375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pt-BR" sz="2700" b="1" kern="0" spc="-1" dirty="0">
                <a:solidFill>
                  <a:srgbClr val="767171"/>
                </a:solidFill>
                <a:latin typeface="Open Sans"/>
                <a:ea typeface="Open Sans"/>
                <a:sym typeface="Arial"/>
              </a:rPr>
              <a:t>Chamadas Saúde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338B80-E1D5-E650-3BC2-289EE22D7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87" y="710410"/>
            <a:ext cx="42203" cy="4099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A62AA0E-5F11-3185-6998-2B4CB20EA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12" y="1700523"/>
            <a:ext cx="3500947" cy="269774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6064BDB-FF67-BF08-6CA6-BAA9D3AF1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144" y="6174300"/>
            <a:ext cx="2244012" cy="58344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B6C6148-CB40-E427-08CC-EFC1DABAC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00" y="1700523"/>
            <a:ext cx="3241599" cy="26977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DA0DA3-F2C2-E503-A6B0-308399F4A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8" y="1700523"/>
            <a:ext cx="3001916" cy="26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3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4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958</Words>
  <Application>Microsoft Office PowerPoint</Application>
  <PresentationFormat>Widescreen</PresentationFormat>
  <Paragraphs>130</Paragraphs>
  <Slides>21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4" baseType="lpstr">
      <vt:lpstr>Aptos Narrow</vt:lpstr>
      <vt:lpstr>Arial</vt:lpstr>
      <vt:lpstr>Bahnschrift</vt:lpstr>
      <vt:lpstr>Bebas Neue Bold</vt:lpstr>
      <vt:lpstr>Calibri</vt:lpstr>
      <vt:lpstr>Century Gothic</vt:lpstr>
      <vt:lpstr>Montserrat</vt:lpstr>
      <vt:lpstr>Open Sans</vt:lpstr>
      <vt:lpstr>Symbol</vt:lpstr>
      <vt:lpstr>Times New Roman</vt:lpstr>
      <vt:lpstr>Verdana</vt:lpstr>
      <vt:lpstr>Wingdings</vt:lpstr>
      <vt:lpstr>4_Tema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 de Mello Moraes</dc:creator>
  <cp:lastModifiedBy>Ana Beatriz Soares dos Santos</cp:lastModifiedBy>
  <cp:revision>3</cp:revision>
  <dcterms:modified xsi:type="dcterms:W3CDTF">2025-10-07T15:01:55Z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2025-09-23T13:30:04Z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bea6516b-68f0-4b48-8d01-bd769a13f065</vt:lpwstr>
  </property>
  <property fmtid="{D5CDD505-2E9C-101B-9397-08002B2CF9AE}" pid="7" name="MSIP_Label_defa4170-0d19-0005-0004-bc88714345d2_ActionId">
    <vt:lpwstr>b03ba070-56d7-452b-ad2f-e82ab7c1c46d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