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73" r:id="rId3"/>
    <p:sldId id="338" r:id="rId4"/>
    <p:sldId id="339" r:id="rId5"/>
    <p:sldId id="319" r:id="rId6"/>
    <p:sldId id="303" r:id="rId7"/>
    <p:sldId id="305" r:id="rId8"/>
    <p:sldId id="321" r:id="rId9"/>
    <p:sldId id="322" r:id="rId10"/>
    <p:sldId id="323" r:id="rId11"/>
    <p:sldId id="324" r:id="rId12"/>
    <p:sldId id="325" r:id="rId13"/>
    <p:sldId id="326" r:id="rId14"/>
    <p:sldId id="320" r:id="rId15"/>
    <p:sldId id="327" r:id="rId16"/>
    <p:sldId id="328" r:id="rId17"/>
    <p:sldId id="329" r:id="rId18"/>
    <p:sldId id="331" r:id="rId19"/>
    <p:sldId id="333" r:id="rId20"/>
    <p:sldId id="342" r:id="rId21"/>
    <p:sldId id="334" r:id="rId22"/>
    <p:sldId id="335" r:id="rId23"/>
    <p:sldId id="330" r:id="rId24"/>
    <p:sldId id="336" r:id="rId25"/>
    <p:sldId id="337" r:id="rId26"/>
    <p:sldId id="260" r:id="rId27"/>
    <p:sldId id="341" r:id="rId28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3A66"/>
    <a:srgbClr val="1337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510" autoAdjust="0"/>
  </p:normalViewPr>
  <p:slideViewPr>
    <p:cSldViewPr snapToGrid="0">
      <p:cViewPr varScale="1">
        <p:scale>
          <a:sx n="86" d="100"/>
          <a:sy n="86" d="100"/>
        </p:scale>
        <p:origin x="15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D00C9-8B7B-4940-83DC-C21E86E539CA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E314F-A5FD-4334-AF9C-F885EE004F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507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7729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9714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4017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76558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73380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planejamento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563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8783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88177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98872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745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“Instituições ofertantes</a:t>
            </a:r>
            <a:endParaRPr lang="pt-B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Podem oferecer cursos de formação inicial e continuada ou qualificação profissional as instituições que compõem: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redes federal, estaduais, distrital e municipais de educação profissional e tecnológica; os Serviços Nacionais de Aprendizagem (</a:t>
            </a:r>
            <a:r>
              <a:rPr lang="pt-B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SNAs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 instituições privadas de educação profissional e tecnológica; escolas habilitadas para oferta de cursos no Programa Nacional de Acesso ao Ensino Técnico e Emprego (Pronatec).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Além das instituições relacionadas acima, </a:t>
            </a:r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 cursos livres podem ser oferecidos por empresas, associações de classe, sindicatos, igrejas etc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.”[</a:t>
            </a:r>
            <a:r>
              <a:rPr lang="pt-BR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](destaque nosso)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1812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Por meio de políticas e de ações que preconizam a transversalidade e a intersetorialidade, o governo precisa criar as condições para que cerca de 2,4 milhões de crianças e adolescentes sejam retirados/as do trabalho infantil e que a eles/as sejam garantidos todos os direitos inerentes à condição peculiar de pessoas em desenvolvimento.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050" dirty="0">
              <a:solidFill>
                <a:srgbClr val="2A3A66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 trabalho precoce, em atividades que exigem responsabilidades inerentes a adultos, com exposição a riscos físicos e psicológicos, atrapalha o desenvolvimento integral da criança e do adolescente. A criança, em especial, deve ter condições de estudar, brincar, praticar atividades esportivas e culturais e descansar. O cumprimento da jornada escolar, a realização das tarefas e o envolvimento em atividades culturais já são condições que favorecem a formação do caráter.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050" dirty="0">
              <a:solidFill>
                <a:srgbClr val="2A3A66"/>
              </a:solidFill>
            </a:endParaRP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Mesmo depois de muitos anos de luta contra o trabalho infantil, a mentalidade que, durante séculos, levou crianças ao trabalho ainda está presente em muitos setores da sociedade brasileira. Crianças e adolescentes submetidos à criminalidade, ao tráfico de drogas, à exploração sexual e a condições análogas à escravidão, dentre outras atividades classificadas como piores formas de trabalho infantil, revelam a persistência de uma mentalidade perversa no país, capaz de negar a condição de ser humano às novas gerações de cidadãos e cidadãs.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11491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169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“Instituições ofertantes</a:t>
            </a:r>
            <a:endParaRPr lang="pt-B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Podem oferecer cursos de formação inicial e continuada ou qualificação profissional as instituições que compõem: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redes federal, estaduais, distrital e municipais de educação profissional e tecnológica; os Serviços Nacionais de Aprendizagem (</a:t>
            </a:r>
            <a:r>
              <a:rPr lang="pt-B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SNAs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 instituições privadas de educação profissional e tecnológica; escolas habilitadas para oferta de cursos no Programa Nacional de Acesso ao Ensino Técnico e Emprego (Pronatec).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Além das instituições relacionadas acima, </a:t>
            </a:r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 cursos livres podem ser oferecidos por empresas, associações de classe, sindicatos, igrejas etc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.”[</a:t>
            </a:r>
            <a:r>
              <a:rPr lang="pt-BR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](destaque nosso)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14433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“Instituições ofertantes</a:t>
            </a:r>
            <a:endParaRPr lang="pt-B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Podem oferecer cursos de formação inicial e continuada ou qualificação profissional as instituições que compõem: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redes federal, estaduais, distrital e municipais de educação profissional e tecnológica; os Serviços Nacionais de Aprendizagem (</a:t>
            </a:r>
            <a:r>
              <a:rPr lang="pt-B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SNAs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 instituições privadas de educação profissional e tecnológica; escolas habilitadas para oferta de cursos no Programa Nacional de Acesso ao Ensino Técnico e Emprego (Pronatec).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Além das instituições relacionadas acima, </a:t>
            </a:r>
            <a:r>
              <a:rPr lang="pt-B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 cursos livres podem ser oferecidos por empresas, associações de classe, sindicatos, igrejas etc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.”[</a:t>
            </a:r>
            <a:r>
              <a:rPr lang="pt-BR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](destaque nosso)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18749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1085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Assim, a obrigatoriedade da contratação direta do aprendiz pela empresa cotista irá impactar negativamente na contratação de aprendizes pelas empresas, bem como impedirá a geração de novos postos de trabalho vinculados à Administração Pública direta, que via de regra prioriza a contratação de adolescentes em situação de vulnerabilidade social.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85062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Assim, a obrigatoriedade da contratação direta do aprendiz pela empresa cotista irá impactar negativamente na contratação de aprendizes pelas empresas, bem como impedirá a geração de novos postos de trabalho vinculados à Administração Pública direta, que via de regra prioriza a contratação de adolescentes em situação de vulnerabilidade social.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5958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9404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9578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t-BR" dirty="0"/>
              <a:t>Afazeres domésticos e cuidados com crianças e pessoas das família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4466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t-BR" dirty="0"/>
              <a:t>Afazeres domésticos e cuidados com crianças e pessoas das família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528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Quanto maior a qualificação, maior o salário.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652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planejamento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1438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7241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85881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E314F-A5FD-4334-AF9C-F885EE004F98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4474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173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792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81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8973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83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88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731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474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45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6374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34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7568-D957-4D63-B72C-F3BCEAE2733E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D64F4-B523-4E33-A2C6-80B9C6D7D0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86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746476"/>
            <a:ext cx="9144000" cy="3516899"/>
          </a:xfrm>
        </p:spPr>
        <p:txBody>
          <a:bodyPr>
            <a:normAutofit/>
          </a:bodyPr>
          <a:lstStyle/>
          <a:p>
            <a:r>
              <a:rPr lang="pt-BR" sz="5400" b="1" dirty="0">
                <a:solidFill>
                  <a:schemeClr val="bg1"/>
                </a:solidFill>
              </a:rPr>
              <a:t>Audiência Pública </a:t>
            </a:r>
            <a:br>
              <a:rPr lang="pt-BR" sz="5400" b="1" dirty="0">
                <a:solidFill>
                  <a:schemeClr val="bg1"/>
                </a:solidFill>
              </a:rPr>
            </a:br>
            <a:r>
              <a:rPr lang="pt-BR" sz="5400" b="1" dirty="0">
                <a:solidFill>
                  <a:schemeClr val="bg1"/>
                </a:solidFill>
              </a:rPr>
              <a:t>Projeto de Lei nº 5.228, de 2019</a:t>
            </a:r>
            <a:br>
              <a:rPr lang="pt-BR" sz="5400" b="1" dirty="0">
                <a:solidFill>
                  <a:schemeClr val="bg1"/>
                </a:solidFill>
              </a:rPr>
            </a:br>
            <a:br>
              <a:rPr lang="pt-BR" sz="5400" b="1" dirty="0">
                <a:solidFill>
                  <a:schemeClr val="bg1"/>
                </a:solidFill>
              </a:rPr>
            </a:br>
            <a:r>
              <a:rPr lang="pt-BR" sz="5400" b="1" dirty="0">
                <a:solidFill>
                  <a:schemeClr val="bg1"/>
                </a:solidFill>
              </a:rPr>
              <a:t>“Nova Lei do Emprego”</a:t>
            </a:r>
            <a:endParaRPr lang="pt-BR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65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Rescisão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 lnSpcReduction="10000"/>
          </a:bodyPr>
          <a:lstStyle/>
          <a:p>
            <a:pPr lvl="0" fontAlgn="base"/>
            <a:r>
              <a:rPr lang="pt-BR" dirty="0"/>
              <a:t>Por se tratar de contrato por prazo determinado, ao término do contrato do Primeiro Emprego não são devidos aviso prévio, seguro desemprego e multa indenizatória.</a:t>
            </a:r>
          </a:p>
          <a:p>
            <a:pPr lvl="0" fontAlgn="base"/>
            <a:r>
              <a:rPr lang="pt-BR" dirty="0"/>
              <a:t>Contudo, é importante deixar claro que as hipóteses de rescisão são as previstas no artigo 6º da nova lei. Não há previsão de dispensa imotivada, o que pressupõe a garantia provisória do emprego pelo prazo do contrato do Primeiro Emprego, favorecendo o empregado.</a:t>
            </a:r>
          </a:p>
          <a:p>
            <a:pPr lvl="0" fontAlgn="base"/>
            <a:r>
              <a:rPr lang="pt-BR" dirty="0"/>
              <a:t>As hipóteses de rescisão estão vinculadas ao término do curso, desempenho insuficiente, falta disciplinar grave e ausência injustificada às aulas, dentre outras a serem definidas em regulamento.</a:t>
            </a:r>
          </a:p>
          <a:p>
            <a:pPr algn="just"/>
            <a:endParaRPr lang="pt-BR" sz="20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100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Regime parcial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fontAlgn="base"/>
            <a:r>
              <a:rPr lang="pt-BR" dirty="0"/>
              <a:t>Expressamente previsto na CLT, o trabalho em regime parcial é adequado e recomendável para o jovem trabalhador do Primeiro Emprego, que além de trabalhar também precisa estudar.</a:t>
            </a:r>
          </a:p>
          <a:p>
            <a:r>
              <a:rPr lang="pt-BR" dirty="0"/>
              <a:t>Com razão o legislador ao não admitir o trabalho intermitente, uma vez que o Primeiro Emprego precisa de regularidade em sua remuneração e jornada</a:t>
            </a:r>
            <a:endParaRPr lang="pt-BR" sz="20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68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Transformação dos Contratos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fontAlgn="base"/>
            <a:r>
              <a:rPr lang="pt-BR" dirty="0"/>
              <a:t>A transformação dos contratos gera flagrante prejuízo ao empregado, com redução do recolhimento previdenciário e com a estipulação do prazo determinado. </a:t>
            </a:r>
          </a:p>
          <a:p>
            <a:pPr lvl="1" fontAlgn="base"/>
            <a:r>
              <a:rPr lang="pt-BR" dirty="0"/>
              <a:t>A alteração prejudicial é vedada pelo artigo 468 da CLT.</a:t>
            </a:r>
          </a:p>
          <a:p>
            <a:pPr lvl="1" fontAlgn="base"/>
            <a:r>
              <a:rPr lang="pt-BR" dirty="0"/>
              <a:t>contratos viola </a:t>
            </a:r>
            <a:r>
              <a:rPr lang="pt-BR" b="1" dirty="0"/>
              <a:t>ato jurídico perfeito</a:t>
            </a:r>
            <a:r>
              <a:rPr lang="pt-BR" dirty="0"/>
              <a:t>, protegido pela Constituição Federal em seu artigo 5º, inciso XXXVI, do Título Dos Direitos e Garantias Fundamentais</a:t>
            </a:r>
          </a:p>
          <a:p>
            <a:pPr lvl="1" fontAlgn="base"/>
            <a:r>
              <a:rPr lang="pt-BR" dirty="0"/>
              <a:t>viola o artigo 6º da Lei de Introdução às Normas do Direito Brasileiro. </a:t>
            </a:r>
          </a:p>
          <a:p>
            <a:pPr lvl="1" fontAlgn="base"/>
            <a:r>
              <a:rPr lang="pt-BR" dirty="0"/>
              <a:t>Demissão dos empregados atuais, principalmente dos menos qualificados, e a sua substituição pelos empregados do Primeiro Emprego. E, consequentemente, uma alta rotatividade a cada um ou dois anos, quando ocorrer o término dos contratos por prazo determinado.</a:t>
            </a:r>
          </a:p>
          <a:p>
            <a:pPr lvl="3" fontAlgn="base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9740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Desconto financiamento estudantil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fontAlgn="base"/>
            <a:r>
              <a:rPr lang="pt-BR" dirty="0"/>
              <a:t>Viola o princípio da intangibilidade salarial e representa uma interferência imprópria da empresa na relação do empregado com seus credores.</a:t>
            </a:r>
          </a:p>
          <a:p>
            <a:pPr lvl="0" fontAlgn="base"/>
            <a:r>
              <a:rPr lang="pt-BR" dirty="0"/>
              <a:t>Salário é verba alimentar e sua retenção pela empresa sob qualquer pretexto, ainda que autorizada pelo empregado, deve ser considerada ilegal.</a:t>
            </a:r>
          </a:p>
          <a:p>
            <a:pPr lvl="3" fontAlgn="base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02116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pPr algn="ctr"/>
            <a:r>
              <a:rPr lang="pt-BR" dirty="0">
                <a:solidFill>
                  <a:srgbClr val="2A3A66"/>
                </a:solidFill>
              </a:rPr>
              <a:t>Aprendizagem Profissional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fontAlgn="base"/>
            <a:r>
              <a:rPr lang="pt-BR" dirty="0"/>
              <a:t>A </a:t>
            </a:r>
            <a:r>
              <a:rPr lang="pt-BR" b="1" dirty="0"/>
              <a:t>Aprendizagem Profissional</a:t>
            </a:r>
            <a:r>
              <a:rPr lang="pt-BR" dirty="0"/>
              <a:t> é uma política pública de qualificação profissional e de inserção de adolescentes e jovens no mercado de trabalho, de forma protegida e segura, que </a:t>
            </a:r>
            <a:r>
              <a:rPr lang="pt-BR" b="1" dirty="0"/>
              <a:t>obriga</a:t>
            </a:r>
            <a:r>
              <a:rPr lang="pt-BR" dirty="0"/>
              <a:t> as grandes e médias empresas a cumprirem cota de contratação de adolescentes e jovens, matriculados em curso de formação profissional e frequentando o ensino regular, </a:t>
            </a:r>
            <a:r>
              <a:rPr lang="pt-BR" b="1" dirty="0"/>
              <a:t>concretizando o direito constitucional à profissionalização</a:t>
            </a:r>
            <a:r>
              <a:rPr lang="pt-BR" dirty="0"/>
              <a:t>.</a:t>
            </a:r>
          </a:p>
          <a:p>
            <a:pPr algn="just"/>
            <a:endParaRPr lang="pt-BR" sz="2000" dirty="0">
              <a:solidFill>
                <a:srgbClr val="2A3A66"/>
              </a:solidFill>
            </a:endParaRPr>
          </a:p>
          <a:p>
            <a:pPr algn="just"/>
            <a:endParaRPr lang="pt-BR" sz="20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507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Salário do Aprendiz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fontAlgn="base"/>
            <a:r>
              <a:rPr lang="pt-BR" dirty="0"/>
              <a:t>A proposta é prejudicial ao aprendiz na medida em que impede que a empresa defina um salário mais favorável ao aprendiz no contrato de trabalho, além de impedir que ele seja beneficiado em acordos e convenções coletivas, bem como em pisos regionais estabelecidos em legislação estadual.</a:t>
            </a:r>
          </a:p>
          <a:p>
            <a:pPr marL="1371600" lvl="3" indent="0" fontAlgn="base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0993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Prazo do contrato de Aprendizagem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fontAlgn="base"/>
            <a:r>
              <a:rPr lang="pt-BR" dirty="0"/>
              <a:t>A proposta de extensão do prazo do contrato de aprendizagem para até 03 anos é bastante adequada, tendo em vista a idade mínima de 14 anos para o aprendiz. O prazo maior permite que o adolescente tenha mais tempo de qualificação profissional e aumenta suas chances de contratação definitiva pela empresa.</a:t>
            </a:r>
          </a:p>
          <a:p>
            <a:pPr lvl="0" fontAlgn="base"/>
            <a:r>
              <a:rPr lang="pt-BR" dirty="0"/>
              <a:t>O aumento do prazo do contrato de aprendizagem também favorece o atendimento a adolescentes e jovens de maior vulnerabilidade, que poderão ter uma preparação inicial mais completa no aspecto social, humano e comportamental, antes de serem encaminhados para as atividades práticas nas empresas, favorecendo a inclusão. </a:t>
            </a:r>
          </a:p>
          <a:p>
            <a:pPr marL="1371600" lvl="3" indent="0" fontAlgn="base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0361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Entidades formadoras - Educacionais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fontAlgn="base"/>
            <a:r>
              <a:rPr lang="pt-BR" dirty="0"/>
              <a:t>A </a:t>
            </a:r>
            <a:r>
              <a:rPr lang="pt-BR" b="1" u="sng" dirty="0"/>
              <a:t>exclusão</a:t>
            </a:r>
            <a:r>
              <a:rPr lang="pt-BR" dirty="0"/>
              <a:t> da possibilidade de entidades sem fins lucrativos não </a:t>
            </a:r>
            <a:r>
              <a:rPr lang="pt-BR" b="1" dirty="0"/>
              <a:t>reconhecidas pelos respectivos sistemas estaduais, distrital ou municipais de educação</a:t>
            </a:r>
            <a:r>
              <a:rPr lang="pt-BR" dirty="0"/>
              <a:t> ofertarem cursos de Aprendizagem Profissional.</a:t>
            </a:r>
          </a:p>
          <a:p>
            <a:pPr lvl="0" fontAlgn="base"/>
            <a:r>
              <a:rPr lang="pt-BR" dirty="0"/>
              <a:t>Nesse aspecto a Proposta demonstra falta de compreensão tanto da parte legal e técnica dos cursos de Aprendizagem Profissional quanto da parte social realizada pelas entidades sem fins lucrativos que têm por objetivos a assistência social ao adolescente e à educação profissional, que oferecem os cursos de Aprendizagem Profissional.</a:t>
            </a:r>
          </a:p>
          <a:p>
            <a:pPr marL="1371600" lvl="3" indent="0" fontAlgn="base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1657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Entidades formadoras - Educacionais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fontAlgn="base"/>
            <a:r>
              <a:rPr lang="pt-BR" dirty="0"/>
              <a:t>Os programas de Aprendizagem Profissional podem ser desenvolvidos nas seguintes modalidades:</a:t>
            </a:r>
          </a:p>
          <a:p>
            <a:pPr lvl="0" fontAlgn="base"/>
            <a:endParaRPr lang="pt-BR" dirty="0"/>
          </a:p>
          <a:p>
            <a:pPr lvl="0" fontAlgn="base"/>
            <a:r>
              <a:rPr lang="pt-BR" dirty="0"/>
              <a:t>Aprendizagem profissional em nível de formação inicial e continuada, por ocupação profissional ou arco ocupacional</a:t>
            </a:r>
          </a:p>
          <a:p>
            <a:pPr lvl="0" fontAlgn="base"/>
            <a:r>
              <a:rPr lang="pt-BR" dirty="0"/>
              <a:t>Aprendizagem profissional em nível técnico</a:t>
            </a:r>
          </a:p>
          <a:p>
            <a:pPr marL="1371600" lvl="3" indent="0" fontAlgn="base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81348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Entidades formadoras - Educacionais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r>
              <a:rPr lang="pt-BR" dirty="0"/>
              <a:t>“A formação inicial e continuada (FIC) ou qualificação profissional são organizadas para preparar para a vida produtiva e social, promovendo a inserção e reinserção de jovens e trabalhadores no mundo do trabalho.</a:t>
            </a:r>
          </a:p>
          <a:p>
            <a:r>
              <a:rPr lang="pt-BR" dirty="0"/>
              <a:t>Isso inclui cursos de capacitação profissional, aperfeiçoamento e atualização profissional de trabalhadores </a:t>
            </a:r>
            <a:r>
              <a:rPr lang="pt-BR" b="1" dirty="0"/>
              <a:t>em todos os níveis de escolaridade</a:t>
            </a:r>
            <a:r>
              <a:rPr lang="pt-BR" dirty="0"/>
              <a:t>. Abrange cursos especiais, de livre oferta, abertos à comunidade, além de cursos de qualificação profissional integrados aos itinerários formativos do sistema educacional.”</a:t>
            </a:r>
          </a:p>
        </p:txBody>
      </p:sp>
    </p:spTree>
    <p:extLst>
      <p:ext uri="{BB962C8B-B14F-4D97-AF65-F5344CB8AC3E}">
        <p14:creationId xmlns:p14="http://schemas.microsoft.com/office/powerpoint/2010/main" val="150068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pPr algn="ctr"/>
            <a:r>
              <a:rPr lang="pt-BR" dirty="0">
                <a:solidFill>
                  <a:srgbClr val="2A3A66"/>
                </a:solidFill>
              </a:rPr>
              <a:t>CONTEXTUALIZAÇÃO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Não estudam e não trabalham</a:t>
            </a:r>
          </a:p>
          <a:p>
            <a:pPr algn="just"/>
            <a:r>
              <a:rPr lang="pt-BR" dirty="0"/>
              <a:t>Em 2018, 23% dos jovens de 15 a 29 anos - 10,9 milhões </a:t>
            </a:r>
          </a:p>
          <a:p>
            <a:pPr algn="just"/>
            <a:r>
              <a:rPr lang="pt-BR" dirty="0"/>
              <a:t>10,2 milhões entre 18 e 29 anos</a:t>
            </a:r>
          </a:p>
          <a:p>
            <a:pPr marL="0" indent="0" algn="just">
              <a:buNone/>
            </a:pPr>
            <a:endParaRPr lang="pt-BR" dirty="0"/>
          </a:p>
          <a:p>
            <a:pPr marL="914400" lvl="2" indent="0">
              <a:buNone/>
            </a:pPr>
            <a:endParaRPr lang="pt-BR" dirty="0"/>
          </a:p>
          <a:p>
            <a:pPr marL="457200" lvl="1" indent="0">
              <a:buNone/>
            </a:pPr>
            <a:endParaRPr lang="pt-BR" dirty="0"/>
          </a:p>
          <a:p>
            <a:pPr algn="just"/>
            <a:endParaRPr lang="pt-BR" dirty="0">
              <a:solidFill>
                <a:srgbClr val="2A3A66"/>
              </a:solidFill>
            </a:endParaRPr>
          </a:p>
          <a:p>
            <a:pPr marL="0" indent="0" algn="just">
              <a:buNone/>
            </a:pPr>
            <a:endParaRPr lang="pt-BR" sz="20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828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Entidades formadoras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 lnSpcReduction="10000"/>
          </a:bodyPr>
          <a:lstStyle/>
          <a:p>
            <a:r>
              <a:rPr lang="pt-BR" b="1" dirty="0"/>
              <a:t>“Instituições ofertantes</a:t>
            </a:r>
            <a:endParaRPr lang="pt-BR" dirty="0"/>
          </a:p>
          <a:p>
            <a:r>
              <a:rPr lang="pt-BR" dirty="0"/>
              <a:t>Podem oferecer cursos de formação inicial e continuada ou qualificação profissional as instituições que compõem:</a:t>
            </a:r>
          </a:p>
          <a:p>
            <a:r>
              <a:rPr lang="pt-BR" dirty="0"/>
              <a:t>as redes federal, estaduais, distrital e municipais de educação profissional e tecnológica; os Serviços Nacionais de Aprendizagem (</a:t>
            </a:r>
            <a:r>
              <a:rPr lang="pt-BR" dirty="0" err="1"/>
              <a:t>SNAs</a:t>
            </a:r>
            <a:r>
              <a:rPr lang="pt-BR" dirty="0"/>
              <a:t>); instituições privadas de educação profissional e tecnológica; escolas habilitadas para oferta de cursos no Programa Nacional de Acesso ao Ensino Técnico e Emprego (Pronatec).</a:t>
            </a:r>
          </a:p>
          <a:p>
            <a:r>
              <a:rPr lang="pt-BR" dirty="0"/>
              <a:t>Além das instituições relacionadas acima, </a:t>
            </a:r>
            <a:r>
              <a:rPr lang="pt-BR" b="1" dirty="0"/>
              <a:t>os cursos livres podem ser oferecidos por empresas, associações de classe, sindicatos, igrejas etc</a:t>
            </a:r>
            <a:r>
              <a:rPr lang="pt-BR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892737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Entidades formadoras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r>
              <a:rPr lang="pt-BR" dirty="0"/>
              <a:t>Quanto à parte social, cabe destacar que a Aprendizagem Profissional tem como objetivo não apenas assegurar a formação técnico-profissional, mas também a qualificação humana, científica e técnica, com as atividades teóricas oferecidas pela entidade formadora, </a:t>
            </a:r>
            <a:r>
              <a:rPr lang="pt-BR" b="1" dirty="0"/>
              <a:t>priorizando a inclusão social e profissional de adolescentes e jovens em situação de vulnerabilidade ou risco.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25776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Entidades formadoras - Educacionais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 fontScale="92500" lnSpcReduction="20000"/>
          </a:bodyPr>
          <a:lstStyle/>
          <a:p>
            <a:pPr lvl="0" fontAlgn="base"/>
            <a:r>
              <a:rPr lang="pt-BR" dirty="0"/>
              <a:t>Ademais, as entidades sem fins lucrativos, reconhecidas como de assistência social, que atuam na aprendizagem, cumprem requisitos em conformidade com normativas vigentes editadas pelo Ministério da Economia, visando a manutenção da qualidade do programa. A qualificação aplicada possui dois grandes módulos: básico (</a:t>
            </a:r>
            <a:r>
              <a:rPr lang="pt-BR" i="1" dirty="0"/>
              <a:t>soft skills</a:t>
            </a:r>
            <a:r>
              <a:rPr lang="pt-BR" dirty="0"/>
              <a:t>) e específico (</a:t>
            </a:r>
            <a:r>
              <a:rPr lang="pt-BR" i="1" dirty="0"/>
              <a:t>hard skills</a:t>
            </a:r>
            <a:r>
              <a:rPr lang="pt-BR" dirty="0"/>
              <a:t>). Essa divisão permite uma preparação inicial dos aprendizes para o adequado nivelamento visando uma atuação mais eficiente por parte dos aprendizes. A expertise do Ministério da Economia está voltada ao trabalho, por isso não é possível dissociar profissionalização desse universo.</a:t>
            </a:r>
          </a:p>
          <a:p>
            <a:pPr lvl="0" fontAlgn="base"/>
            <a:r>
              <a:rPr lang="pt-BR" dirty="0"/>
              <a:t>Assim, as entidades sem fins lucrativos que têm por objetivos a assistência social ao adolescente e à educação profissional, registradas nos Conselhos Municipais dos Direitos da Criança e do Adolescente, estão aptas a pleitearem sua habilitação como entidades formadoras da Aprendizagem Profissional, nos moldes da legislação trabalhista.</a:t>
            </a:r>
          </a:p>
        </p:txBody>
      </p:sp>
    </p:spTree>
    <p:extLst>
      <p:ext uri="{BB962C8B-B14F-4D97-AF65-F5344CB8AC3E}">
        <p14:creationId xmlns:p14="http://schemas.microsoft.com/office/powerpoint/2010/main" val="180632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Entidades formadoras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marL="1371600" lvl="3" indent="0" fontAlgn="base">
              <a:buNone/>
            </a:pPr>
            <a:endParaRPr lang="pt-BR" dirty="0"/>
          </a:p>
          <a:p>
            <a:pPr lvl="0" fontAlgn="base"/>
            <a:r>
              <a:rPr lang="pt-BR" dirty="0"/>
              <a:t>As regras para que os cursos livres de formação inicial e continuada (FIC) ou qualificação profissional sejam considerados cursos de </a:t>
            </a:r>
            <a:r>
              <a:rPr lang="pt-BR" b="1" dirty="0"/>
              <a:t>Aprendizagem Profissional</a:t>
            </a:r>
            <a:r>
              <a:rPr lang="pt-BR" dirty="0"/>
              <a:t> </a:t>
            </a:r>
            <a:r>
              <a:rPr lang="pt-BR" b="1" dirty="0"/>
              <a:t>sob a égide da CLT</a:t>
            </a:r>
            <a:r>
              <a:rPr lang="pt-BR" dirty="0"/>
              <a:t> estão previstas na legislação trabalhista e não legislação educacional.</a:t>
            </a:r>
          </a:p>
          <a:p>
            <a:pPr lvl="0" fontAlgn="base"/>
            <a:r>
              <a:rPr lang="pt-BR" dirty="0"/>
              <a:t>O contrato de aprendizagem é um </a:t>
            </a:r>
            <a:r>
              <a:rPr lang="pt-BR" b="1" dirty="0"/>
              <a:t>contrato de trabalho</a:t>
            </a:r>
            <a:r>
              <a:rPr lang="pt-BR" dirty="0"/>
              <a:t>, que tem como um dos seus requisitos a inscrição do empregado aprendiz em um curso de formação técnico-profissional metódica, sob orientação de uma entidade qualificada, registrada no Ministério da Economia.</a:t>
            </a:r>
          </a:p>
          <a:p>
            <a:pPr marL="1371600" lvl="3" indent="0" fontAlgn="base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6956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Contratação direta dos Aprendizes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marL="1371600" lvl="3" indent="0" fontAlgn="base">
              <a:buNone/>
            </a:pPr>
            <a:endParaRPr lang="pt-BR" dirty="0"/>
          </a:p>
          <a:p>
            <a:pPr lvl="0" fontAlgn="base"/>
            <a:r>
              <a:rPr lang="pt-BR" dirty="0"/>
              <a:t>Para as empresas públicas e sociedades de economia mista - permite a contração dos aprendizes sem a necessidade de edital para processo seletivo.</a:t>
            </a:r>
          </a:p>
          <a:p>
            <a:pPr fontAlgn="base"/>
            <a:r>
              <a:rPr lang="pt-BR" dirty="0"/>
              <a:t>A contratação indireta pela entidade formadora é ainda a única forma possível de contratação, facultativa, de aprendizes por órgãos e entidades da administração pública direta, autárquica e fundacional que adotam o regime estatutário. </a:t>
            </a:r>
          </a:p>
          <a:p>
            <a:pPr fontAlgn="base"/>
            <a:r>
              <a:rPr lang="pt-BR" dirty="0"/>
              <a:t>É uma </a:t>
            </a:r>
            <a:r>
              <a:rPr lang="pt-BR" b="1" dirty="0"/>
              <a:t>opção</a:t>
            </a:r>
            <a:r>
              <a:rPr lang="pt-BR" dirty="0"/>
              <a:t> de contratação para as empresas, que podem se valer dela de acordo com seus interesses.</a:t>
            </a:r>
          </a:p>
        </p:txBody>
      </p:sp>
    </p:spTree>
    <p:extLst>
      <p:ext uri="{BB962C8B-B14F-4D97-AF65-F5344CB8AC3E}">
        <p14:creationId xmlns:p14="http://schemas.microsoft.com/office/powerpoint/2010/main" val="37011182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Contratação direta dos Aprendizes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marL="1371600" lvl="3" indent="0" fontAlgn="base">
              <a:buNone/>
            </a:pPr>
            <a:endParaRPr lang="pt-BR" dirty="0"/>
          </a:p>
          <a:p>
            <a:pPr lvl="0" fontAlgn="base"/>
            <a:r>
              <a:rPr lang="pt-BR" dirty="0"/>
              <a:t>Para as empresas públicas e sociedades de economia mista - permite a contração dos aprendizes sem a necessidade de edital para processo seletivo.</a:t>
            </a:r>
          </a:p>
          <a:p>
            <a:pPr fontAlgn="base"/>
            <a:r>
              <a:rPr lang="pt-BR" dirty="0"/>
              <a:t>A contratação indireta pela entidade formadora é ainda a única forma possível de contratação, facultativa, de aprendizes por órgãos e entidades da administração pública direta, autárquica e fundacional que adotam o regime estatutário. </a:t>
            </a:r>
          </a:p>
          <a:p>
            <a:pPr fontAlgn="base"/>
            <a:r>
              <a:rPr lang="pt-BR" dirty="0"/>
              <a:t>É uma </a:t>
            </a:r>
            <a:r>
              <a:rPr lang="pt-BR" b="1" dirty="0"/>
              <a:t>opção</a:t>
            </a:r>
            <a:r>
              <a:rPr lang="pt-BR" dirty="0"/>
              <a:t> de contratação para as empresas, que podem se valer dela de acordo com seus interesses.</a:t>
            </a:r>
          </a:p>
        </p:txBody>
      </p:sp>
    </p:spTree>
    <p:extLst>
      <p:ext uri="{BB962C8B-B14F-4D97-AF65-F5344CB8AC3E}">
        <p14:creationId xmlns:p14="http://schemas.microsoft.com/office/powerpoint/2010/main" val="30885828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6437" y="112542"/>
            <a:ext cx="9298745" cy="759656"/>
          </a:xfrm>
        </p:spPr>
        <p:txBody>
          <a:bodyPr>
            <a:normAutofit/>
          </a:bodyPr>
          <a:lstStyle/>
          <a:p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6438" y="1139483"/>
            <a:ext cx="10789920" cy="468454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2600" dirty="0">
              <a:solidFill>
                <a:srgbClr val="2A3A66"/>
              </a:solidFill>
            </a:endParaRPr>
          </a:p>
          <a:p>
            <a:pPr marL="0" indent="0" algn="ctr">
              <a:buNone/>
            </a:pPr>
            <a:r>
              <a:rPr lang="pt-BR" sz="4000" dirty="0"/>
              <a:t>“O combate ao desemprego dos jovens não deve negligenciar ou minimizar a proteção a que os trabalhadores jovens têm direito.”</a:t>
            </a:r>
          </a:p>
          <a:p>
            <a:pPr marL="0" indent="0" algn="ctr">
              <a:buNone/>
            </a:pPr>
            <a:endParaRPr lang="pt-BR" sz="4000" b="1" dirty="0">
              <a:solidFill>
                <a:srgbClr val="2A3A66"/>
              </a:solidFill>
            </a:endParaRPr>
          </a:p>
          <a:p>
            <a:pPr marL="0" indent="0" algn="r">
              <a:buNone/>
            </a:pPr>
            <a:r>
              <a:rPr lang="pt-BR" sz="2400" dirty="0"/>
              <a:t>Um Apelo à Ação, OIT (2012)</a:t>
            </a:r>
          </a:p>
          <a:p>
            <a:pPr marL="0" indent="0" algn="ctr">
              <a:buNone/>
            </a:pPr>
            <a:endParaRPr lang="pt-BR" sz="2600" dirty="0">
              <a:solidFill>
                <a:srgbClr val="2A3A66"/>
              </a:solidFill>
            </a:endParaRPr>
          </a:p>
          <a:p>
            <a:pPr marL="0" indent="0">
              <a:buNone/>
            </a:pPr>
            <a:endParaRPr lang="pt-BR" sz="2600" dirty="0">
              <a:solidFill>
                <a:srgbClr val="2A3A66"/>
              </a:solidFill>
            </a:endParaRPr>
          </a:p>
          <a:p>
            <a:pPr marL="0" indent="0">
              <a:buNone/>
            </a:pPr>
            <a:endParaRPr lang="pt-BR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7767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6437" y="112542"/>
            <a:ext cx="9298745" cy="759656"/>
          </a:xfrm>
        </p:spPr>
        <p:txBody>
          <a:bodyPr>
            <a:normAutofit/>
          </a:bodyPr>
          <a:lstStyle/>
          <a:p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6438" y="1139483"/>
            <a:ext cx="10789920" cy="468454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2600" dirty="0">
              <a:solidFill>
                <a:srgbClr val="2A3A66"/>
              </a:solidFill>
            </a:endParaRPr>
          </a:p>
          <a:p>
            <a:pPr marL="0" indent="0" algn="ctr">
              <a:buNone/>
            </a:pPr>
            <a:r>
              <a:rPr lang="pt-BR" sz="2600" dirty="0">
                <a:solidFill>
                  <a:srgbClr val="2A3A66"/>
                </a:solidFill>
              </a:rPr>
              <a:t>Obrigada!</a:t>
            </a:r>
          </a:p>
          <a:p>
            <a:pPr marL="0" indent="0">
              <a:buNone/>
            </a:pPr>
            <a:endParaRPr lang="pt-BR" sz="2600" b="1" dirty="0">
              <a:solidFill>
                <a:srgbClr val="2A3A66"/>
              </a:solidFill>
            </a:endParaRPr>
          </a:p>
          <a:p>
            <a:pPr marL="0" indent="0" algn="ctr">
              <a:buNone/>
            </a:pPr>
            <a:r>
              <a:rPr lang="pt-BR" sz="2600" b="1" dirty="0">
                <a:solidFill>
                  <a:srgbClr val="2A3A66"/>
                </a:solidFill>
              </a:rPr>
              <a:t>Erika Medina Stancioli</a:t>
            </a:r>
          </a:p>
          <a:p>
            <a:pPr marL="0" indent="0" algn="ctr">
              <a:buNone/>
            </a:pPr>
            <a:r>
              <a:rPr lang="pt-BR" sz="2600" b="1" dirty="0">
                <a:solidFill>
                  <a:srgbClr val="2A3A66"/>
                </a:solidFill>
              </a:rPr>
              <a:t> </a:t>
            </a:r>
            <a:r>
              <a:rPr lang="pt-BR" sz="2600" dirty="0">
                <a:solidFill>
                  <a:srgbClr val="2A3A66"/>
                </a:solidFill>
              </a:rPr>
              <a:t>Auditora-Fiscal do Trabalho</a:t>
            </a:r>
          </a:p>
          <a:p>
            <a:pPr marL="0" indent="0">
              <a:buNone/>
            </a:pPr>
            <a:endParaRPr lang="pt-BR" sz="2600" dirty="0">
              <a:solidFill>
                <a:srgbClr val="2A3A66"/>
              </a:solidFill>
            </a:endParaRPr>
          </a:p>
          <a:p>
            <a:pPr marL="0" indent="0">
              <a:buNone/>
            </a:pPr>
            <a:endParaRPr lang="pt-BR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166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pPr algn="ctr"/>
            <a:r>
              <a:rPr lang="pt-BR" dirty="0">
                <a:solidFill>
                  <a:srgbClr val="2A3A66"/>
                </a:solidFill>
              </a:rPr>
              <a:t>CONTEXTUALIZAÇÃO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Quem são?</a:t>
            </a:r>
          </a:p>
          <a:p>
            <a:pPr lvl="1" algn="just"/>
            <a:r>
              <a:rPr lang="pt-BR" dirty="0"/>
              <a:t>6,7 milhões de mulheres (61,5%)</a:t>
            </a:r>
          </a:p>
          <a:p>
            <a:pPr lvl="1"/>
            <a:r>
              <a:rPr lang="pt-BR" dirty="0"/>
              <a:t>Baixa escolaridade - Interrupção dos estudos </a:t>
            </a:r>
          </a:p>
          <a:p>
            <a:pPr lvl="2"/>
            <a:r>
              <a:rPr lang="pt-BR" dirty="0"/>
              <a:t>jovens de 18 a 24 anos nessa condição, 46,6% não tinham concluído o ensino fundamental e 27,7% terminaram apenas essa etapa. </a:t>
            </a:r>
          </a:p>
          <a:p>
            <a:pPr lvl="2"/>
            <a:r>
              <a:rPr lang="pt-BR" dirty="0"/>
              <a:t>Jovens entre 25 e 29 anos, a proporção é de 44,1% e 31,2%, respectivamente.</a:t>
            </a:r>
          </a:p>
          <a:p>
            <a:pPr lvl="1" algn="just"/>
            <a:r>
              <a:rPr lang="pt-BR" dirty="0"/>
              <a:t>Baixa qualificação profissional</a:t>
            </a:r>
          </a:p>
          <a:p>
            <a:pPr lvl="2" algn="just"/>
            <a:r>
              <a:rPr lang="pt-BR" dirty="0"/>
              <a:t>Dos jovens que concluíram o ensino médio, há mais nem-nem entre quem fez ensino regular do que entre os que concluíram o ensino técnico.</a:t>
            </a:r>
          </a:p>
          <a:p>
            <a:pPr lvl="1" algn="just"/>
            <a:r>
              <a:rPr lang="pt-BR" dirty="0"/>
              <a:t>Desigualdade social - menores rendimentos domiciliares</a:t>
            </a:r>
            <a:r>
              <a:rPr lang="pt-BR" i="1" dirty="0"/>
              <a:t> per capita</a:t>
            </a:r>
            <a:endParaRPr lang="pt-BR" dirty="0">
              <a:solidFill>
                <a:srgbClr val="2A3A66"/>
              </a:solidFill>
            </a:endParaRPr>
          </a:p>
          <a:p>
            <a:pPr marL="0" indent="0" algn="just">
              <a:buNone/>
            </a:pPr>
            <a:endParaRPr lang="pt-BR" sz="20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013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pPr algn="ctr"/>
            <a:r>
              <a:rPr lang="pt-BR" dirty="0">
                <a:solidFill>
                  <a:srgbClr val="2A3A66"/>
                </a:solidFill>
              </a:rPr>
              <a:t>CONTEXTUALIZAÇÃO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Sem </a:t>
            </a:r>
            <a:r>
              <a:rPr lang="pt-BR" dirty="0" err="1"/>
              <a:t>Sem</a:t>
            </a:r>
            <a:endParaRPr lang="pt-BR" dirty="0"/>
          </a:p>
          <a:p>
            <a:pPr algn="just"/>
            <a:r>
              <a:rPr lang="pt-BR" dirty="0">
                <a:solidFill>
                  <a:srgbClr val="2A3A66"/>
                </a:solidFill>
              </a:rPr>
              <a:t>Sem estudo, sem trabalho, sem dinheiro, sem qualificação profissional </a:t>
            </a:r>
          </a:p>
          <a:p>
            <a:pPr algn="just"/>
            <a:r>
              <a:rPr lang="pt-BR" dirty="0">
                <a:solidFill>
                  <a:srgbClr val="2A3A66"/>
                </a:solidFill>
              </a:rPr>
              <a:t>SEM OPORTUNIDADE</a:t>
            </a:r>
          </a:p>
          <a:p>
            <a:pPr marL="0" indent="0" algn="just">
              <a:buNone/>
            </a:pPr>
            <a:endParaRPr lang="pt-BR" sz="20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524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pPr algn="ctr"/>
            <a:r>
              <a:rPr lang="pt-BR" dirty="0">
                <a:solidFill>
                  <a:srgbClr val="2A3A66"/>
                </a:solidFill>
              </a:rPr>
              <a:t>“Soluções”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algn="just"/>
            <a:endParaRPr lang="pt-BR" dirty="0"/>
          </a:p>
          <a:p>
            <a:pPr algn="just"/>
            <a:r>
              <a:rPr lang="pt-BR" b="1" dirty="0"/>
              <a:t>Crescimento da economia</a:t>
            </a:r>
          </a:p>
          <a:p>
            <a:pPr algn="just"/>
            <a:endParaRPr lang="pt-BR" b="1" dirty="0"/>
          </a:p>
          <a:p>
            <a:pPr algn="just"/>
            <a:r>
              <a:rPr lang="pt-BR" dirty="0"/>
              <a:t>Políticas educacionais – ensino público de qualidade</a:t>
            </a:r>
          </a:p>
          <a:p>
            <a:pPr algn="just"/>
            <a:r>
              <a:rPr lang="pt-BR" dirty="0"/>
              <a:t>Qualificação para o mercado de trabalho</a:t>
            </a:r>
          </a:p>
          <a:p>
            <a:pPr algn="just"/>
            <a:r>
              <a:rPr lang="pt-BR" dirty="0"/>
              <a:t>Creches, escola em tempo integral, lar idosos</a:t>
            </a:r>
          </a:p>
          <a:p>
            <a:pPr lvl="1" algn="just"/>
            <a:endParaRPr lang="pt-BR" dirty="0">
              <a:solidFill>
                <a:srgbClr val="2A3A66"/>
              </a:solidFill>
            </a:endParaRPr>
          </a:p>
          <a:p>
            <a:pPr marL="0" indent="0" algn="just">
              <a:buNone/>
            </a:pPr>
            <a:endParaRPr lang="pt-BR" sz="20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411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pPr algn="ctr"/>
            <a:r>
              <a:rPr lang="pt-BR" dirty="0">
                <a:solidFill>
                  <a:srgbClr val="2A3A66"/>
                </a:solidFill>
              </a:rPr>
              <a:t>Primeiro Emprego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algn="just" fontAlgn="base"/>
            <a:r>
              <a:rPr lang="pt-BR" dirty="0"/>
              <a:t>A </a:t>
            </a:r>
            <a:r>
              <a:rPr lang="pt-BR" b="1" dirty="0"/>
              <a:t>Nova Lei do Primeiro Emprego</a:t>
            </a:r>
            <a:r>
              <a:rPr lang="pt-BR" dirty="0"/>
              <a:t> pretende criar um contrato de trabalho especial que </a:t>
            </a:r>
            <a:r>
              <a:rPr lang="pt-BR" b="1" dirty="0"/>
              <a:t>flexibiliza direitos e reduz encargos</a:t>
            </a:r>
            <a:r>
              <a:rPr lang="pt-BR" dirty="0"/>
              <a:t> </a:t>
            </a:r>
            <a:r>
              <a:rPr lang="pt-BR" b="1" dirty="0"/>
              <a:t>para estimular empresas de todo porte a contratar jovens que ainda não conseguiram sua primeira oportunidade profissional</a:t>
            </a:r>
            <a:r>
              <a:rPr lang="pt-BR" dirty="0"/>
              <a:t>, desde que permaneçam </a:t>
            </a:r>
            <a:r>
              <a:rPr lang="pt-BR" b="1" u="sng" dirty="0"/>
              <a:t>frequentando o ensino profissional ou superior</a:t>
            </a:r>
            <a:r>
              <a:rPr lang="pt-BR" dirty="0"/>
              <a:t>. A contratação pela Nova Lei do Primeiro Emprego será uma opção para as empresas, que pode ser efetivada de acordo com a necessidade de mão de obra.</a:t>
            </a:r>
          </a:p>
          <a:p>
            <a:pPr marL="0" indent="0" algn="just">
              <a:buNone/>
            </a:pPr>
            <a:endParaRPr lang="pt-BR" sz="2000" dirty="0">
              <a:solidFill>
                <a:srgbClr val="2A3A66"/>
              </a:solidFill>
            </a:endParaRPr>
          </a:p>
          <a:p>
            <a:pPr marL="0" indent="0" algn="just">
              <a:buNone/>
            </a:pPr>
            <a:endParaRPr lang="pt-BR" sz="20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333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Público do Novo Primeiro Emprego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fontAlgn="base"/>
            <a:r>
              <a:rPr lang="pt-BR" dirty="0"/>
              <a:t>matrícula do trabalhador em cursos de ensino superior ou educação profissional e tecnológica - exclui os jovens que estejam cursando o ensino fundamental e médio do ensino regular.</a:t>
            </a:r>
          </a:p>
          <a:p>
            <a:pPr lvl="0" fontAlgn="base"/>
            <a:r>
              <a:rPr lang="pt-BR" dirty="0"/>
              <a:t>O atraso na escolaridade nos jovens de baixa renda, bem como a falta de oferta de educação profissional nos municípios menos populosos são realidades brasileiras não alcançadas pela proposta de Primeiro Emprego – a alteração da exigência de escolaridade para a matrícula no ensino regular. </a:t>
            </a:r>
          </a:p>
          <a:p>
            <a:pPr algn="just"/>
            <a:endParaRPr lang="pt-BR" sz="20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465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pPr lvl="0" fontAlgn="base"/>
            <a:r>
              <a:rPr lang="pt-BR" b="1" dirty="0"/>
              <a:t>Prazo do contrato de Primeiro Emprego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fontAlgn="base"/>
            <a:r>
              <a:rPr lang="pt-BR" dirty="0"/>
              <a:t>Até 24 meses</a:t>
            </a:r>
          </a:p>
          <a:p>
            <a:pPr lvl="0" fontAlgn="base"/>
            <a:r>
              <a:rPr lang="pt-BR" dirty="0"/>
              <a:t>Objetivo não é apenas favorecer a primeira experiência profissional, mas também estimular a elevação da escolaridade.</a:t>
            </a:r>
          </a:p>
          <a:p>
            <a:pPr lvl="0" fontAlgn="base"/>
            <a:r>
              <a:rPr lang="pt-BR" dirty="0"/>
              <a:t>O prazo do contrato poderia ser estendido até que o trabalhador concluísse o curso de ensino superior ou de educação profissional e tecnológica em andamento.</a:t>
            </a:r>
          </a:p>
          <a:p>
            <a:pPr lvl="0" fontAlgn="base"/>
            <a:r>
              <a:rPr lang="pt-BR" dirty="0"/>
              <a:t>Estímulo para a qualificação e para a contratação definitiva do jovem.</a:t>
            </a:r>
          </a:p>
          <a:p>
            <a:pPr algn="just"/>
            <a:endParaRPr lang="pt-BR" sz="2000" dirty="0">
              <a:solidFill>
                <a:srgbClr val="2A3A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57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385" y="365126"/>
            <a:ext cx="10650415" cy="830628"/>
          </a:xfrm>
        </p:spPr>
        <p:txBody>
          <a:bodyPr>
            <a:normAutofit/>
          </a:bodyPr>
          <a:lstStyle/>
          <a:p>
            <a:r>
              <a:rPr lang="pt-BR" b="1" dirty="0"/>
              <a:t>FGTS e INSS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385" y="1589649"/>
            <a:ext cx="10650415" cy="4470492"/>
          </a:xfrm>
        </p:spPr>
        <p:txBody>
          <a:bodyPr>
            <a:normAutofit/>
          </a:bodyPr>
          <a:lstStyle/>
          <a:p>
            <a:pPr lvl="0" algn="just" fontAlgn="base"/>
            <a:r>
              <a:rPr lang="pt-BR" dirty="0"/>
              <a:t>A redução das alíquotas do FGTS e INSS são as medidas mais concretas de estímulo às empresas para a contratação dos jovens previstas no Projeto de Lei.</a:t>
            </a:r>
          </a:p>
          <a:p>
            <a:pPr lvl="0" algn="just" fontAlgn="base"/>
            <a:r>
              <a:rPr lang="pt-BR" dirty="0"/>
              <a:t>O esperado aumento significativo nas contratações pode não ocorrer e corre-se o risco de restar apenas a redução dos direitos e a alta rotatividade dos empregados.</a:t>
            </a:r>
          </a:p>
          <a:p>
            <a:pPr lvl="0" algn="just" fontAlgn="base"/>
            <a:r>
              <a:rPr lang="pt-BR" dirty="0"/>
              <a:t>A cada dois anos a empresa, provavelmente, dispensará o jovem e contratará outro em seu lugar, nas mesmas condições a ela favoráveis. </a:t>
            </a:r>
          </a:p>
        </p:txBody>
      </p:sp>
    </p:spTree>
    <p:extLst>
      <p:ext uri="{BB962C8B-B14F-4D97-AF65-F5344CB8AC3E}">
        <p14:creationId xmlns:p14="http://schemas.microsoft.com/office/powerpoint/2010/main" val="33353757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3442</TotalTime>
  <Words>2526</Words>
  <Application>Microsoft Office PowerPoint</Application>
  <PresentationFormat>Widescreen</PresentationFormat>
  <Paragraphs>162</Paragraphs>
  <Slides>27</Slides>
  <Notes>27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Tema do Office</vt:lpstr>
      <vt:lpstr>Audiência Pública  Projeto de Lei nº 5.228, de 2019  “Nova Lei do Emprego”</vt:lpstr>
      <vt:lpstr>CONTEXTUALIZAÇÃO</vt:lpstr>
      <vt:lpstr>CONTEXTUALIZAÇÃO</vt:lpstr>
      <vt:lpstr>CONTEXTUALIZAÇÃO</vt:lpstr>
      <vt:lpstr>“Soluções”</vt:lpstr>
      <vt:lpstr>Primeiro Emprego</vt:lpstr>
      <vt:lpstr>Público do Novo Primeiro Emprego</vt:lpstr>
      <vt:lpstr>Prazo do contrato de Primeiro Emprego</vt:lpstr>
      <vt:lpstr>FGTS e INSS</vt:lpstr>
      <vt:lpstr>Rescisão</vt:lpstr>
      <vt:lpstr>Regime parcial</vt:lpstr>
      <vt:lpstr>Transformação dos Contratos</vt:lpstr>
      <vt:lpstr>Desconto financiamento estudantil</vt:lpstr>
      <vt:lpstr>Aprendizagem Profissional</vt:lpstr>
      <vt:lpstr>Salário do Aprendiz</vt:lpstr>
      <vt:lpstr>Prazo do contrato de Aprendizagem</vt:lpstr>
      <vt:lpstr>Entidades formadoras - Educacionais</vt:lpstr>
      <vt:lpstr>Entidades formadoras - Educacionais</vt:lpstr>
      <vt:lpstr>Entidades formadoras - Educacionais</vt:lpstr>
      <vt:lpstr>Entidades formadoras</vt:lpstr>
      <vt:lpstr>Entidades formadoras</vt:lpstr>
      <vt:lpstr>Entidades formadoras - Educacionais</vt:lpstr>
      <vt:lpstr>Entidades formadoras</vt:lpstr>
      <vt:lpstr>Contratação direta dos Aprendizes</vt:lpstr>
      <vt:lpstr>Contratação direta dos Aprendizes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Erika Medina Stancioli</cp:lastModifiedBy>
  <cp:revision>331</cp:revision>
  <cp:lastPrinted>2019-09-06T12:02:12Z</cp:lastPrinted>
  <dcterms:created xsi:type="dcterms:W3CDTF">2017-07-21T16:50:50Z</dcterms:created>
  <dcterms:modified xsi:type="dcterms:W3CDTF">2019-11-21T12:17:45Z</dcterms:modified>
</cp:coreProperties>
</file>