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482" r:id="rId2"/>
    <p:sldId id="435" r:id="rId3"/>
    <p:sldId id="438" r:id="rId4"/>
    <p:sldId id="419" r:id="rId5"/>
    <p:sldId id="486" r:id="rId6"/>
    <p:sldId id="489" r:id="rId7"/>
    <p:sldId id="437" r:id="rId8"/>
    <p:sldId id="485" r:id="rId9"/>
    <p:sldId id="447" r:id="rId10"/>
    <p:sldId id="491" r:id="rId11"/>
    <p:sldId id="490" r:id="rId12"/>
    <p:sldId id="492" r:id="rId13"/>
    <p:sldId id="493" r:id="rId14"/>
    <p:sldId id="495" r:id="rId15"/>
    <p:sldId id="496" r:id="rId16"/>
    <p:sldId id="497" r:id="rId17"/>
    <p:sldId id="498" r:id="rId18"/>
    <p:sldId id="499" r:id="rId19"/>
    <p:sldId id="500" r:id="rId20"/>
    <p:sldId id="501" r:id="rId21"/>
    <p:sldId id="502" r:id="rId22"/>
    <p:sldId id="503" r:id="rId23"/>
    <p:sldId id="504" r:id="rId24"/>
    <p:sldId id="505" r:id="rId25"/>
    <p:sldId id="506" r:id="rId26"/>
    <p:sldId id="507" r:id="rId27"/>
    <p:sldId id="488" r:id="rId28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BC"/>
    <a:srgbClr val="C092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539" autoAdjust="0"/>
  </p:normalViewPr>
  <p:slideViewPr>
    <p:cSldViewPr>
      <p:cViewPr>
        <p:scale>
          <a:sx n="100" d="100"/>
          <a:sy n="100" d="100"/>
        </p:scale>
        <p:origin x="-1944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2012\Infraestrutura\Apresenta&#231;&#227;o%20Gepes\Graficos%20-%20Apresentaca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C&#243;pia%20de%20CH54_20130802_164845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13\Ramo%20Infra\Antigos\Infraestrutura2012\Graficos%20-%20Apresentacao%20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pieChart>
        <c:varyColors val="1"/>
        <c:ser>
          <c:idx val="0"/>
          <c:order val="0"/>
          <c:dLbls>
            <c:spPr>
              <a:solidFill>
                <a:schemeClr val="tx2">
                  <a:lumMod val="50000"/>
                </a:schemeClr>
              </a:solidFill>
              <a:ln>
                <a:solidFill>
                  <a:schemeClr val="bg1"/>
                </a:solidFill>
              </a:ln>
            </c:spPr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Percent val="1"/>
            <c:showLeaderLines val="1"/>
          </c:dLbls>
          <c:cat>
            <c:strRef>
              <c:f>Plan1!$G$71:$G$75</c:f>
              <c:strCache>
                <c:ptCount val="5"/>
                <c:pt idx="0">
                  <c:v>Norte</c:v>
                </c:pt>
                <c:pt idx="1">
                  <c:v>Centro-Oeste</c:v>
                </c:pt>
                <c:pt idx="2">
                  <c:v>Sudeste</c:v>
                </c:pt>
                <c:pt idx="3">
                  <c:v>Nordeste</c:v>
                </c:pt>
                <c:pt idx="4">
                  <c:v>Sul</c:v>
                </c:pt>
              </c:strCache>
            </c:strRef>
          </c:cat>
          <c:val>
            <c:numRef>
              <c:f>Plan1!$H$71:$H$75</c:f>
              <c:numCache>
                <c:formatCode>General</c:formatCode>
                <c:ptCount val="5"/>
                <c:pt idx="0">
                  <c:v>2</c:v>
                </c:pt>
                <c:pt idx="1">
                  <c:v>9</c:v>
                </c:pt>
                <c:pt idx="2">
                  <c:v>22</c:v>
                </c:pt>
                <c:pt idx="3">
                  <c:v>38</c:v>
                </c:pt>
                <c:pt idx="4">
                  <c:v>62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  <c:spPr>
        <a:noFill/>
        <a:ln>
          <a:noFill/>
        </a:ln>
      </c:spPr>
      <c:txPr>
        <a:bodyPr/>
        <a:lstStyle/>
        <a:p>
          <a:pPr>
            <a:defRPr sz="1200"/>
          </a:pPr>
          <a:endParaRPr lang="pt-BR"/>
        </a:p>
      </c:txPr>
    </c:legend>
    <c:plotVisOnly val="1"/>
  </c:chart>
  <c:spPr>
    <a:noFill/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layout/>
    </c:title>
    <c:plotArea>
      <c:layout/>
      <c:barChart>
        <c:barDir val="col"/>
        <c:grouping val="clustered"/>
        <c:ser>
          <c:idx val="1"/>
          <c:order val="0"/>
          <c:tx>
            <c:strRef>
              <c:f>Plan3!$C$1</c:f>
              <c:strCache>
                <c:ptCount val="1"/>
                <c:pt idx="0">
                  <c:v>Cooperativas de Eletrificação</c:v>
                </c:pt>
              </c:strCache>
            </c:strRef>
          </c:tx>
          <c:dLbls>
            <c:showVal val="1"/>
          </c:dLbls>
          <c:cat>
            <c:strRef>
              <c:f>Plan3!$A$2:$A$16</c:f>
              <c:strCache>
                <c:ptCount val="15"/>
                <c:pt idx="0">
                  <c:v>CE</c:v>
                </c:pt>
                <c:pt idx="1">
                  <c:v>GO</c:v>
                </c:pt>
                <c:pt idx="2">
                  <c:v>MS</c:v>
                </c:pt>
                <c:pt idx="3">
                  <c:v>MT</c:v>
                </c:pt>
                <c:pt idx="4">
                  <c:v>PA</c:v>
                </c:pt>
                <c:pt idx="5">
                  <c:v>PB</c:v>
                </c:pt>
                <c:pt idx="6">
                  <c:v>PE</c:v>
                </c:pt>
                <c:pt idx="7">
                  <c:v>PI</c:v>
                </c:pt>
                <c:pt idx="8">
                  <c:v>PR</c:v>
                </c:pt>
                <c:pt idx="9">
                  <c:v>RJ</c:v>
                </c:pt>
                <c:pt idx="10">
                  <c:v>RN</c:v>
                </c:pt>
                <c:pt idx="11">
                  <c:v>RS</c:v>
                </c:pt>
                <c:pt idx="12">
                  <c:v>SC</c:v>
                </c:pt>
                <c:pt idx="13">
                  <c:v>SE</c:v>
                </c:pt>
                <c:pt idx="14">
                  <c:v>SP</c:v>
                </c:pt>
              </c:strCache>
            </c:strRef>
          </c:cat>
          <c:val>
            <c:numRef>
              <c:f>Plan3!$C$2:$C$16</c:f>
              <c:numCache>
                <c:formatCode>#,##0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4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5</c:v>
                </c:pt>
                <c:pt idx="9">
                  <c:v>3</c:v>
                </c:pt>
                <c:pt idx="10">
                  <c:v>0</c:v>
                </c:pt>
                <c:pt idx="11">
                  <c:v>15</c:v>
                </c:pt>
                <c:pt idx="12">
                  <c:v>22</c:v>
                </c:pt>
                <c:pt idx="13">
                  <c:v>0</c:v>
                </c:pt>
                <c:pt idx="14">
                  <c:v>16</c:v>
                </c:pt>
              </c:numCache>
            </c:numRef>
          </c:val>
        </c:ser>
        <c:axId val="100908416"/>
        <c:axId val="106660992"/>
      </c:barChart>
      <c:catAx>
        <c:axId val="100908416"/>
        <c:scaling>
          <c:orientation val="minMax"/>
        </c:scaling>
        <c:axPos val="b"/>
        <c:tickLblPos val="nextTo"/>
        <c:crossAx val="106660992"/>
        <c:crosses val="autoZero"/>
        <c:auto val="1"/>
        <c:lblAlgn val="ctr"/>
        <c:lblOffset val="100"/>
      </c:catAx>
      <c:valAx>
        <c:axId val="106660992"/>
        <c:scaling>
          <c:orientation val="minMax"/>
        </c:scaling>
        <c:axPos val="l"/>
        <c:majorGridlines/>
        <c:numFmt formatCode="#,##0" sourceLinked="1"/>
        <c:tickLblPos val="nextTo"/>
        <c:crossAx val="10090841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35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9.3682852143482598E-2"/>
          <c:y val="7.4548702245552642E-2"/>
          <c:w val="0.861872703412075"/>
          <c:h val="0.8326195683872849"/>
        </c:manualLayout>
      </c:layout>
      <c:bar3DChart>
        <c:barDir val="col"/>
        <c:grouping val="standard"/>
        <c:ser>
          <c:idx val="1"/>
          <c:order val="0"/>
          <c:tx>
            <c:strRef>
              <c:f>Plan1!$A$125</c:f>
              <c:strCache>
                <c:ptCount val="1"/>
                <c:pt idx="0">
                  <c:v>Cooperados</c:v>
                </c:pt>
              </c:strCache>
            </c:strRef>
          </c:tx>
          <c:dLbls>
            <c:spPr>
              <a:solidFill>
                <a:sysClr val="window" lastClr="FFFFFF"/>
              </a:solidFill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Val val="1"/>
          </c:dLbls>
          <c:cat>
            <c:numRef>
              <c:f>Plan1!$B$124:$N$124</c:f>
              <c:numCache>
                <c:formatCode>General</c:formatCode>
                <c:ptCount val="1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</c:numCache>
            </c:numRef>
          </c:cat>
          <c:val>
            <c:numRef>
              <c:f>Plan1!$B$125:$N$125</c:f>
              <c:numCache>
                <c:formatCode>#,##0</c:formatCode>
                <c:ptCount val="13"/>
                <c:pt idx="0">
                  <c:v>563.31399999999996</c:v>
                </c:pt>
                <c:pt idx="1">
                  <c:v>576.29900000000055</c:v>
                </c:pt>
                <c:pt idx="2">
                  <c:v>567.39400000000001</c:v>
                </c:pt>
                <c:pt idx="3">
                  <c:v>575.25599999999997</c:v>
                </c:pt>
                <c:pt idx="4">
                  <c:v>585.85699999999918</c:v>
                </c:pt>
                <c:pt idx="5">
                  <c:v>600.399</c:v>
                </c:pt>
                <c:pt idx="6">
                  <c:v>624.81199999999944</c:v>
                </c:pt>
                <c:pt idx="7">
                  <c:v>627.52300000000002</c:v>
                </c:pt>
                <c:pt idx="8">
                  <c:v>623.43099999999947</c:v>
                </c:pt>
                <c:pt idx="9">
                  <c:v>715.8</c:v>
                </c:pt>
                <c:pt idx="10">
                  <c:v>778.81299999999931</c:v>
                </c:pt>
                <c:pt idx="11">
                  <c:v>829.33099999999945</c:v>
                </c:pt>
                <c:pt idx="12">
                  <c:v>858.66800000000001</c:v>
                </c:pt>
              </c:numCache>
            </c:numRef>
          </c:val>
        </c:ser>
        <c:dLbls>
          <c:showVal val="1"/>
        </c:dLbls>
        <c:gapWidth val="75"/>
        <c:shape val="cylinder"/>
        <c:axId val="106936960"/>
        <c:axId val="99692928"/>
        <c:axId val="99798528"/>
      </c:bar3DChart>
      <c:catAx>
        <c:axId val="10693696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b="1">
                <a:solidFill>
                  <a:schemeClr val="tx2">
                    <a:lumMod val="50000"/>
                  </a:schemeClr>
                </a:solidFill>
              </a:defRPr>
            </a:pPr>
            <a:endParaRPr lang="pt-BR"/>
          </a:p>
        </c:txPr>
        <c:crossAx val="99692928"/>
        <c:crosses val="autoZero"/>
        <c:auto val="1"/>
        <c:lblAlgn val="ctr"/>
        <c:lblOffset val="100"/>
      </c:catAx>
      <c:valAx>
        <c:axId val="99692928"/>
        <c:scaling>
          <c:orientation val="minMax"/>
        </c:scaling>
        <c:axPos val="l"/>
        <c:numFmt formatCode="#,##0" sourceLinked="1"/>
        <c:majorTickMark val="none"/>
        <c:tickLblPos val="nextTo"/>
        <c:txPr>
          <a:bodyPr/>
          <a:lstStyle/>
          <a:p>
            <a:pPr>
              <a:defRPr b="1">
                <a:solidFill>
                  <a:schemeClr val="tx2">
                    <a:lumMod val="75000"/>
                  </a:schemeClr>
                </a:solidFill>
              </a:defRPr>
            </a:pPr>
            <a:endParaRPr lang="pt-BR"/>
          </a:p>
        </c:txPr>
        <c:crossAx val="106936960"/>
        <c:crosses val="autoZero"/>
        <c:crossBetween val="between"/>
      </c:valAx>
      <c:serAx>
        <c:axId val="99798528"/>
        <c:scaling>
          <c:orientation val="minMax"/>
        </c:scaling>
        <c:delete val="1"/>
        <c:axPos val="b"/>
        <c:tickLblPos val="none"/>
        <c:crossAx val="99692928"/>
        <c:crosses val="autoZero"/>
      </c:serAx>
    </c:plotArea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AF5E5B-8384-49F4-B7CF-D8818F8B9B3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F0A329-D00E-4D3E-80EC-31B918776D89}">
      <dgm:prSet phldrT="[Texto]" custT="1"/>
      <dgm:spPr/>
      <dgm:t>
        <a:bodyPr/>
        <a:lstStyle/>
        <a:p>
          <a:r>
            <a:rPr lang="pt-BR" sz="2800" dirty="0"/>
            <a:t>OCB</a:t>
          </a:r>
        </a:p>
      </dgm:t>
    </dgm:pt>
    <dgm:pt modelId="{1BE687EE-CB79-4591-A027-87403933D653}" type="parTrans" cxnId="{7A66123B-C23D-4B0F-ACD0-452C4BE9C58F}">
      <dgm:prSet/>
      <dgm:spPr/>
      <dgm:t>
        <a:bodyPr/>
        <a:lstStyle/>
        <a:p>
          <a:endParaRPr lang="pt-BR"/>
        </a:p>
      </dgm:t>
    </dgm:pt>
    <dgm:pt modelId="{2F2CC9F1-D011-4E4E-9CEE-A4330FA725E9}" type="sibTrans" cxnId="{7A66123B-C23D-4B0F-ACD0-452C4BE9C58F}">
      <dgm:prSet/>
      <dgm:spPr/>
      <dgm:t>
        <a:bodyPr/>
        <a:lstStyle/>
        <a:p>
          <a:endParaRPr lang="pt-BR"/>
        </a:p>
      </dgm:t>
    </dgm:pt>
    <dgm:pt modelId="{B2D2D632-F958-4791-ACEC-AF01418BB306}">
      <dgm:prSet phldrT="[Texto]" custT="1"/>
      <dgm:spPr/>
      <dgm:t>
        <a:bodyPr/>
        <a:lstStyle/>
        <a:p>
          <a:r>
            <a:rPr lang="pt-BR" sz="1400" b="1" dirty="0" smtClean="0"/>
            <a:t>INFRACOOP</a:t>
          </a:r>
          <a:endParaRPr lang="pt-BR" sz="1400" b="1" dirty="0"/>
        </a:p>
      </dgm:t>
    </dgm:pt>
    <dgm:pt modelId="{7A3AC150-A0A4-4A49-B489-BCA13C33E574}" type="parTrans" cxnId="{A92D0B00-13D2-431C-B58F-D4EED4073EF7}">
      <dgm:prSet/>
      <dgm:spPr/>
      <dgm:t>
        <a:bodyPr/>
        <a:lstStyle/>
        <a:p>
          <a:endParaRPr lang="pt-BR"/>
        </a:p>
      </dgm:t>
    </dgm:pt>
    <dgm:pt modelId="{B6366F29-021A-4198-9896-396992D1FED9}" type="sibTrans" cxnId="{A92D0B00-13D2-431C-B58F-D4EED4073EF7}">
      <dgm:prSet/>
      <dgm:spPr/>
      <dgm:t>
        <a:bodyPr/>
        <a:lstStyle/>
        <a:p>
          <a:endParaRPr lang="pt-BR"/>
        </a:p>
      </dgm:t>
    </dgm:pt>
    <dgm:pt modelId="{3CF6B352-4DDB-47CC-AD4B-3FC8A1CAFC1B}">
      <dgm:prSet phldrT="[Texto]"/>
      <dgm:spPr/>
      <dgm:t>
        <a:bodyPr/>
        <a:lstStyle/>
        <a:p>
          <a:r>
            <a:rPr lang="pt-BR" b="1" dirty="0"/>
            <a:t>FECOERGS - </a:t>
          </a:r>
          <a:r>
            <a:rPr lang="pt-BR" b="1" dirty="0" smtClean="0"/>
            <a:t>RS</a:t>
          </a:r>
          <a:endParaRPr lang="pt-BR" b="1" dirty="0"/>
        </a:p>
      </dgm:t>
    </dgm:pt>
    <dgm:pt modelId="{0B82B484-8ABE-442E-8453-D2F054C8E406}" type="parTrans" cxnId="{A4D48D9A-609B-4DF7-999C-E3AD8557A57C}">
      <dgm:prSet/>
      <dgm:spPr/>
      <dgm:t>
        <a:bodyPr/>
        <a:lstStyle/>
        <a:p>
          <a:endParaRPr lang="pt-BR"/>
        </a:p>
      </dgm:t>
    </dgm:pt>
    <dgm:pt modelId="{CA427299-34D5-4D7C-BFE9-B73877F396CA}" type="sibTrans" cxnId="{A4D48D9A-609B-4DF7-999C-E3AD8557A57C}">
      <dgm:prSet/>
      <dgm:spPr/>
      <dgm:t>
        <a:bodyPr/>
        <a:lstStyle/>
        <a:p>
          <a:endParaRPr lang="pt-BR"/>
        </a:p>
      </dgm:t>
    </dgm:pt>
    <dgm:pt modelId="{470E4147-468D-4363-AFA2-AFB03364B11D}">
      <dgm:prSet/>
      <dgm:spPr/>
      <dgm:t>
        <a:bodyPr/>
        <a:lstStyle/>
        <a:p>
          <a:r>
            <a:rPr lang="pt-BR" b="1" dirty="0"/>
            <a:t>FECOERMS - </a:t>
          </a:r>
          <a:r>
            <a:rPr lang="pt-BR" b="1" dirty="0" smtClean="0"/>
            <a:t>MS</a:t>
          </a:r>
          <a:endParaRPr lang="pt-BR" b="1" dirty="0"/>
        </a:p>
      </dgm:t>
    </dgm:pt>
    <dgm:pt modelId="{E6CD2FDD-DDA2-453C-AB5C-475F89BA13B0}" type="parTrans" cxnId="{B660D7C5-A9EA-4BCE-BBD2-5EE73DF2F6DD}">
      <dgm:prSet/>
      <dgm:spPr/>
      <dgm:t>
        <a:bodyPr/>
        <a:lstStyle/>
        <a:p>
          <a:endParaRPr lang="pt-BR"/>
        </a:p>
      </dgm:t>
    </dgm:pt>
    <dgm:pt modelId="{61FDDB1C-81E5-4F34-8123-8F8B3F354EE3}" type="sibTrans" cxnId="{B660D7C5-A9EA-4BCE-BBD2-5EE73DF2F6DD}">
      <dgm:prSet/>
      <dgm:spPr/>
      <dgm:t>
        <a:bodyPr/>
        <a:lstStyle/>
        <a:p>
          <a:endParaRPr lang="pt-BR"/>
        </a:p>
      </dgm:t>
    </dgm:pt>
    <dgm:pt modelId="{40C27465-C5EA-4BCA-8C04-DE5DCBC02B15}">
      <dgm:prSet/>
      <dgm:spPr/>
      <dgm:t>
        <a:bodyPr/>
        <a:lstStyle/>
        <a:p>
          <a:r>
            <a:rPr lang="pt-BR" b="1" dirty="0"/>
            <a:t>FECOERESP - </a:t>
          </a:r>
          <a:r>
            <a:rPr lang="pt-BR" b="1" dirty="0" smtClean="0"/>
            <a:t>SP</a:t>
          </a:r>
          <a:endParaRPr lang="pt-BR" b="1" dirty="0"/>
        </a:p>
      </dgm:t>
    </dgm:pt>
    <dgm:pt modelId="{98F35593-03BB-489A-954D-838F3F0B1658}" type="parTrans" cxnId="{4AFF9C3D-9371-43B8-8386-26D0E7169511}">
      <dgm:prSet/>
      <dgm:spPr/>
      <dgm:t>
        <a:bodyPr/>
        <a:lstStyle/>
        <a:p>
          <a:endParaRPr lang="pt-BR"/>
        </a:p>
      </dgm:t>
    </dgm:pt>
    <dgm:pt modelId="{9E666057-2604-41CE-84EA-D3723772A479}" type="sibTrans" cxnId="{4AFF9C3D-9371-43B8-8386-26D0E7169511}">
      <dgm:prSet/>
      <dgm:spPr/>
      <dgm:t>
        <a:bodyPr/>
        <a:lstStyle/>
        <a:p>
          <a:endParaRPr lang="pt-BR"/>
        </a:p>
      </dgm:t>
    </dgm:pt>
    <dgm:pt modelId="{91D414E3-4227-4B7C-B112-B1541C063A88}">
      <dgm:prSet/>
      <dgm:spPr/>
      <dgm:t>
        <a:bodyPr/>
        <a:lstStyle/>
        <a:p>
          <a:r>
            <a:rPr lang="pt-BR" b="1" dirty="0"/>
            <a:t>FECOERPA - </a:t>
          </a:r>
          <a:r>
            <a:rPr lang="pt-BR" b="1" dirty="0" smtClean="0"/>
            <a:t>PR</a:t>
          </a:r>
          <a:endParaRPr lang="pt-BR" b="1" dirty="0"/>
        </a:p>
      </dgm:t>
    </dgm:pt>
    <dgm:pt modelId="{73949E48-904F-4C4C-A7A0-CF87547DAA91}" type="parTrans" cxnId="{6042B375-2544-4750-9506-1E9311B86113}">
      <dgm:prSet/>
      <dgm:spPr/>
      <dgm:t>
        <a:bodyPr/>
        <a:lstStyle/>
        <a:p>
          <a:endParaRPr lang="pt-BR"/>
        </a:p>
      </dgm:t>
    </dgm:pt>
    <dgm:pt modelId="{A7B06F45-E34C-4FE2-9161-653DB52465CA}" type="sibTrans" cxnId="{6042B375-2544-4750-9506-1E9311B86113}">
      <dgm:prSet/>
      <dgm:spPr/>
      <dgm:t>
        <a:bodyPr/>
        <a:lstStyle/>
        <a:p>
          <a:endParaRPr lang="pt-BR"/>
        </a:p>
      </dgm:t>
    </dgm:pt>
    <dgm:pt modelId="{0042089A-E348-4143-933A-AB5E9829E339}">
      <dgm:prSet/>
      <dgm:spPr/>
      <dgm:t>
        <a:bodyPr/>
        <a:lstStyle/>
        <a:p>
          <a:r>
            <a:rPr lang="pt-BR" b="1" dirty="0"/>
            <a:t>FECOERUSC - </a:t>
          </a:r>
          <a:r>
            <a:rPr lang="pt-BR" b="1" dirty="0" smtClean="0"/>
            <a:t>SC</a:t>
          </a:r>
          <a:endParaRPr lang="pt-BR" b="1" dirty="0"/>
        </a:p>
      </dgm:t>
    </dgm:pt>
    <dgm:pt modelId="{141A10B2-7365-4B9F-9E9F-36CC60650727}" type="parTrans" cxnId="{EA090A05-1100-4AAA-A397-587C255DC5FC}">
      <dgm:prSet/>
      <dgm:spPr/>
      <dgm:t>
        <a:bodyPr/>
        <a:lstStyle/>
        <a:p>
          <a:endParaRPr lang="pt-BR"/>
        </a:p>
      </dgm:t>
    </dgm:pt>
    <dgm:pt modelId="{104D3998-5EA5-4250-9FD0-C26836E821A4}" type="sibTrans" cxnId="{EA090A05-1100-4AAA-A397-587C255DC5FC}">
      <dgm:prSet/>
      <dgm:spPr/>
      <dgm:t>
        <a:bodyPr/>
        <a:lstStyle/>
        <a:p>
          <a:endParaRPr lang="pt-BR"/>
        </a:p>
      </dgm:t>
    </dgm:pt>
    <dgm:pt modelId="{5C54A485-DCB8-46D8-9E20-BB561EE2300F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pt-BR" b="1" dirty="0"/>
            <a:t>FECODERJ - </a:t>
          </a:r>
          <a:r>
            <a:rPr lang="pt-BR" b="1" dirty="0" smtClean="0"/>
            <a:t>RJ</a:t>
          </a:r>
          <a:endParaRPr lang="pt-BR" b="1" dirty="0"/>
        </a:p>
      </dgm:t>
    </dgm:pt>
    <dgm:pt modelId="{31C5F91B-7615-47CB-8550-E2B36E970953}" type="sibTrans" cxnId="{A69F6BF7-F878-48CE-8C7F-3B316EB6DD0B}">
      <dgm:prSet/>
      <dgm:spPr/>
      <dgm:t>
        <a:bodyPr/>
        <a:lstStyle/>
        <a:p>
          <a:endParaRPr lang="pt-BR"/>
        </a:p>
      </dgm:t>
    </dgm:pt>
    <dgm:pt modelId="{C9F753C9-5EC6-4E24-A879-F30325EFF3CB}" type="parTrans" cxnId="{A69F6BF7-F878-48CE-8C7F-3B316EB6DD0B}">
      <dgm:prSet/>
      <dgm:spPr/>
      <dgm:t>
        <a:bodyPr/>
        <a:lstStyle/>
        <a:p>
          <a:endParaRPr lang="pt-BR"/>
        </a:p>
      </dgm:t>
    </dgm:pt>
    <dgm:pt modelId="{43E6FBE2-AC74-4508-B3BE-AA2B65DD244A}" type="pres">
      <dgm:prSet presAssocID="{8CAF5E5B-8384-49F4-B7CF-D8818F8B9B3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09AE8400-D0A9-4C44-A792-601AF49BBA51}" type="pres">
      <dgm:prSet presAssocID="{98F0A329-D00E-4D3E-80EC-31B918776D89}" presName="hierRoot1" presStyleCnt="0"/>
      <dgm:spPr/>
    </dgm:pt>
    <dgm:pt modelId="{AC69AB4E-56D2-427F-97FC-EACB722FCFCA}" type="pres">
      <dgm:prSet presAssocID="{98F0A329-D00E-4D3E-80EC-31B918776D89}" presName="composite" presStyleCnt="0"/>
      <dgm:spPr/>
    </dgm:pt>
    <dgm:pt modelId="{2BCD6786-DD75-494A-B51E-797F98229E25}" type="pres">
      <dgm:prSet presAssocID="{98F0A329-D00E-4D3E-80EC-31B918776D89}" presName="background" presStyleLbl="node0" presStyleIdx="0" presStyleCnt="1"/>
      <dgm:spPr/>
    </dgm:pt>
    <dgm:pt modelId="{6B1F62D6-3C3A-4BE4-8F41-60E8BCCF9841}" type="pres">
      <dgm:prSet presAssocID="{98F0A329-D00E-4D3E-80EC-31B918776D89}" presName="text" presStyleLbl="fgAcc0" presStyleIdx="0" presStyleCnt="1" custLinFactNeighborX="-28801" custLinFactNeighborY="-5044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EA92ABC-4F33-4A80-A939-3F6138E065F2}" type="pres">
      <dgm:prSet presAssocID="{98F0A329-D00E-4D3E-80EC-31B918776D89}" presName="hierChild2" presStyleCnt="0"/>
      <dgm:spPr/>
    </dgm:pt>
    <dgm:pt modelId="{91384272-BBAB-4F63-9F83-7E44F9F811E9}" type="pres">
      <dgm:prSet presAssocID="{7A3AC150-A0A4-4A49-B489-BCA13C33E574}" presName="Name10" presStyleLbl="parChTrans1D2" presStyleIdx="0" presStyleCnt="1"/>
      <dgm:spPr/>
      <dgm:t>
        <a:bodyPr/>
        <a:lstStyle/>
        <a:p>
          <a:endParaRPr lang="pt-BR"/>
        </a:p>
      </dgm:t>
    </dgm:pt>
    <dgm:pt modelId="{B9FEB1A3-A6A7-42DB-AB0E-BBB99227F40B}" type="pres">
      <dgm:prSet presAssocID="{B2D2D632-F958-4791-ACEC-AF01418BB306}" presName="hierRoot2" presStyleCnt="0"/>
      <dgm:spPr/>
    </dgm:pt>
    <dgm:pt modelId="{F8C08205-30CB-408A-BF69-1DE3990905E6}" type="pres">
      <dgm:prSet presAssocID="{B2D2D632-F958-4791-ACEC-AF01418BB306}" presName="composite2" presStyleCnt="0"/>
      <dgm:spPr/>
    </dgm:pt>
    <dgm:pt modelId="{840D2852-B281-4699-A351-7F258FB75378}" type="pres">
      <dgm:prSet presAssocID="{B2D2D632-F958-4791-ACEC-AF01418BB306}" presName="background2" presStyleLbl="node2" presStyleIdx="0" presStyleCnt="1"/>
      <dgm:spPr/>
    </dgm:pt>
    <dgm:pt modelId="{D2159459-BBAD-4C00-8D8D-3DA111489131}" type="pres">
      <dgm:prSet presAssocID="{B2D2D632-F958-4791-ACEC-AF01418BB306}" presName="text2" presStyleLbl="fgAcc2" presStyleIdx="0" presStyleCnt="1" custLinFactNeighborX="-23945" custLinFactNeighborY="-3639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016835D-B599-4CEB-B5F0-29861A2A6A41}" type="pres">
      <dgm:prSet presAssocID="{B2D2D632-F958-4791-ACEC-AF01418BB306}" presName="hierChild3" presStyleCnt="0"/>
      <dgm:spPr/>
    </dgm:pt>
    <dgm:pt modelId="{D99A2577-F9BD-4802-9389-7A49DC59CFFF}" type="pres">
      <dgm:prSet presAssocID="{C9F753C9-5EC6-4E24-A879-F30325EFF3CB}" presName="Name17" presStyleLbl="parChTrans1D3" presStyleIdx="0" presStyleCnt="6"/>
      <dgm:spPr/>
      <dgm:t>
        <a:bodyPr/>
        <a:lstStyle/>
        <a:p>
          <a:endParaRPr lang="pt-BR"/>
        </a:p>
      </dgm:t>
    </dgm:pt>
    <dgm:pt modelId="{A1F0BB5B-6588-4AE3-AF86-A86CEFFDCBD8}" type="pres">
      <dgm:prSet presAssocID="{5C54A485-DCB8-46D8-9E20-BB561EE2300F}" presName="hierRoot3" presStyleCnt="0"/>
      <dgm:spPr/>
    </dgm:pt>
    <dgm:pt modelId="{67C08B1A-FEEF-4793-8264-844F958D511B}" type="pres">
      <dgm:prSet presAssocID="{5C54A485-DCB8-46D8-9E20-BB561EE2300F}" presName="composite3" presStyleCnt="0"/>
      <dgm:spPr/>
    </dgm:pt>
    <dgm:pt modelId="{2C06475F-1A22-44CA-9AAC-C0BD14754268}" type="pres">
      <dgm:prSet presAssocID="{5C54A485-DCB8-46D8-9E20-BB561EE2300F}" presName="background3" presStyleLbl="node3" presStyleIdx="0" presStyleCnt="6"/>
      <dgm:spPr/>
    </dgm:pt>
    <dgm:pt modelId="{25BCB268-A651-476C-90FD-DCE47071B39C}" type="pres">
      <dgm:prSet presAssocID="{5C54A485-DCB8-46D8-9E20-BB561EE2300F}" presName="text3" presStyleLbl="fgAcc3" presStyleIdx="0" presStyleCnt="6" custScaleX="70087" custScaleY="917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22B2D33-AC1E-4F6E-9245-8220349AB505}" type="pres">
      <dgm:prSet presAssocID="{5C54A485-DCB8-46D8-9E20-BB561EE2300F}" presName="hierChild4" presStyleCnt="0"/>
      <dgm:spPr/>
    </dgm:pt>
    <dgm:pt modelId="{C232169E-E3AE-40F0-A334-77848DB60022}" type="pres">
      <dgm:prSet presAssocID="{98F35593-03BB-489A-954D-838F3F0B1658}" presName="Name17" presStyleLbl="parChTrans1D3" presStyleIdx="1" presStyleCnt="6"/>
      <dgm:spPr/>
      <dgm:t>
        <a:bodyPr/>
        <a:lstStyle/>
        <a:p>
          <a:endParaRPr lang="pt-BR"/>
        </a:p>
      </dgm:t>
    </dgm:pt>
    <dgm:pt modelId="{107F5F47-1376-4813-884E-FFCCEEFAACF6}" type="pres">
      <dgm:prSet presAssocID="{40C27465-C5EA-4BCA-8C04-DE5DCBC02B15}" presName="hierRoot3" presStyleCnt="0"/>
      <dgm:spPr/>
    </dgm:pt>
    <dgm:pt modelId="{B06F33A2-6F47-4E91-BD85-AAFD8E66FC88}" type="pres">
      <dgm:prSet presAssocID="{40C27465-C5EA-4BCA-8C04-DE5DCBC02B15}" presName="composite3" presStyleCnt="0"/>
      <dgm:spPr/>
    </dgm:pt>
    <dgm:pt modelId="{862DEEFB-B68F-44A9-9199-6CD6501A3385}" type="pres">
      <dgm:prSet presAssocID="{40C27465-C5EA-4BCA-8C04-DE5DCBC02B15}" presName="background3" presStyleLbl="node3" presStyleIdx="1" presStyleCnt="6"/>
      <dgm:spPr/>
    </dgm:pt>
    <dgm:pt modelId="{82EA190E-F43B-4BFC-B1E5-20F0CEF14083}" type="pres">
      <dgm:prSet presAssocID="{40C27465-C5EA-4BCA-8C04-DE5DCBC02B15}" presName="text3" presStyleLbl="fgAcc3" presStyleIdx="1" presStyleCnt="6" custScaleX="70087" custScaleY="917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1A27F3F-6979-49C8-AA19-FA6D3E7BF71F}" type="pres">
      <dgm:prSet presAssocID="{40C27465-C5EA-4BCA-8C04-DE5DCBC02B15}" presName="hierChild4" presStyleCnt="0"/>
      <dgm:spPr/>
    </dgm:pt>
    <dgm:pt modelId="{5CCB15D4-62D3-4989-9235-7003A5536B13}" type="pres">
      <dgm:prSet presAssocID="{E6CD2FDD-DDA2-453C-AB5C-475F89BA13B0}" presName="Name17" presStyleLbl="parChTrans1D3" presStyleIdx="2" presStyleCnt="6"/>
      <dgm:spPr/>
      <dgm:t>
        <a:bodyPr/>
        <a:lstStyle/>
        <a:p>
          <a:endParaRPr lang="pt-BR"/>
        </a:p>
      </dgm:t>
    </dgm:pt>
    <dgm:pt modelId="{293ABBC7-7B0B-4C84-AAC5-FD1D9A8DE4E3}" type="pres">
      <dgm:prSet presAssocID="{470E4147-468D-4363-AFA2-AFB03364B11D}" presName="hierRoot3" presStyleCnt="0"/>
      <dgm:spPr/>
    </dgm:pt>
    <dgm:pt modelId="{123EDE9E-DB7E-4D0D-9567-A9E7C6501986}" type="pres">
      <dgm:prSet presAssocID="{470E4147-468D-4363-AFA2-AFB03364B11D}" presName="composite3" presStyleCnt="0"/>
      <dgm:spPr/>
    </dgm:pt>
    <dgm:pt modelId="{39164EF2-8E2E-4C7A-917D-7146FE69DCE5}" type="pres">
      <dgm:prSet presAssocID="{470E4147-468D-4363-AFA2-AFB03364B11D}" presName="background3" presStyleLbl="node3" presStyleIdx="2" presStyleCnt="6"/>
      <dgm:spPr/>
    </dgm:pt>
    <dgm:pt modelId="{A9552C4E-EC3E-4993-919D-91D4B6FB55CC}" type="pres">
      <dgm:prSet presAssocID="{470E4147-468D-4363-AFA2-AFB03364B11D}" presName="text3" presStyleLbl="fgAcc3" presStyleIdx="2" presStyleCnt="6" custScaleX="70087" custScaleY="917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2E4EA51-F9D0-4731-AC57-A35AE5829FC9}" type="pres">
      <dgm:prSet presAssocID="{470E4147-468D-4363-AFA2-AFB03364B11D}" presName="hierChild4" presStyleCnt="0"/>
      <dgm:spPr/>
    </dgm:pt>
    <dgm:pt modelId="{805B015F-4E4D-466E-83B8-F3E197818F95}" type="pres">
      <dgm:prSet presAssocID="{141A10B2-7365-4B9F-9E9F-36CC60650727}" presName="Name17" presStyleLbl="parChTrans1D3" presStyleIdx="3" presStyleCnt="6"/>
      <dgm:spPr/>
      <dgm:t>
        <a:bodyPr/>
        <a:lstStyle/>
        <a:p>
          <a:endParaRPr lang="pt-BR"/>
        </a:p>
      </dgm:t>
    </dgm:pt>
    <dgm:pt modelId="{84204EEF-A1F4-4B8A-B2FD-BDEF0FD00911}" type="pres">
      <dgm:prSet presAssocID="{0042089A-E348-4143-933A-AB5E9829E339}" presName="hierRoot3" presStyleCnt="0"/>
      <dgm:spPr/>
    </dgm:pt>
    <dgm:pt modelId="{6ABC6CD0-6191-4BC5-BD57-92F4F292B6F0}" type="pres">
      <dgm:prSet presAssocID="{0042089A-E348-4143-933A-AB5E9829E339}" presName="composite3" presStyleCnt="0"/>
      <dgm:spPr/>
    </dgm:pt>
    <dgm:pt modelId="{4F0FAF1D-C2AE-440E-A7DD-5C2BAF31F2BA}" type="pres">
      <dgm:prSet presAssocID="{0042089A-E348-4143-933A-AB5E9829E339}" presName="background3" presStyleLbl="node3" presStyleIdx="3" presStyleCnt="6"/>
      <dgm:spPr/>
    </dgm:pt>
    <dgm:pt modelId="{000E1163-2BFD-4E0D-967C-4973A8BE9453}" type="pres">
      <dgm:prSet presAssocID="{0042089A-E348-4143-933A-AB5E9829E339}" presName="text3" presStyleLbl="fgAcc3" presStyleIdx="3" presStyleCnt="6" custScaleX="70087" custScaleY="917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F2EC3EF-F1B3-4346-B59F-5586EA08E452}" type="pres">
      <dgm:prSet presAssocID="{0042089A-E348-4143-933A-AB5E9829E339}" presName="hierChild4" presStyleCnt="0"/>
      <dgm:spPr/>
    </dgm:pt>
    <dgm:pt modelId="{059BF065-83E8-4A7F-8B44-E378BAEFBB57}" type="pres">
      <dgm:prSet presAssocID="{73949E48-904F-4C4C-A7A0-CF87547DAA91}" presName="Name17" presStyleLbl="parChTrans1D3" presStyleIdx="4" presStyleCnt="6"/>
      <dgm:spPr/>
      <dgm:t>
        <a:bodyPr/>
        <a:lstStyle/>
        <a:p>
          <a:endParaRPr lang="pt-BR"/>
        </a:p>
      </dgm:t>
    </dgm:pt>
    <dgm:pt modelId="{E977CDDB-9FF9-452B-A164-D4C275B4B4EA}" type="pres">
      <dgm:prSet presAssocID="{91D414E3-4227-4B7C-B112-B1541C063A88}" presName="hierRoot3" presStyleCnt="0"/>
      <dgm:spPr/>
    </dgm:pt>
    <dgm:pt modelId="{0B0502F0-C003-4664-BC6D-CAEB9328CF4C}" type="pres">
      <dgm:prSet presAssocID="{91D414E3-4227-4B7C-B112-B1541C063A88}" presName="composite3" presStyleCnt="0"/>
      <dgm:spPr/>
    </dgm:pt>
    <dgm:pt modelId="{461D3033-C0FC-4E47-9FB2-D8F6D08BA205}" type="pres">
      <dgm:prSet presAssocID="{91D414E3-4227-4B7C-B112-B1541C063A88}" presName="background3" presStyleLbl="node3" presStyleIdx="4" presStyleCnt="6"/>
      <dgm:spPr/>
    </dgm:pt>
    <dgm:pt modelId="{AEB0C618-39B9-472C-9F1B-F1A36917C0B1}" type="pres">
      <dgm:prSet presAssocID="{91D414E3-4227-4B7C-B112-B1541C063A88}" presName="text3" presStyleLbl="fgAcc3" presStyleIdx="4" presStyleCnt="6" custScaleX="70087" custScaleY="917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E2F54BA-879D-4802-BB3A-31B01212D743}" type="pres">
      <dgm:prSet presAssocID="{91D414E3-4227-4B7C-B112-B1541C063A88}" presName="hierChild4" presStyleCnt="0"/>
      <dgm:spPr/>
    </dgm:pt>
    <dgm:pt modelId="{C85C1776-BFCD-4AAD-BE55-525CADE35DF8}" type="pres">
      <dgm:prSet presAssocID="{0B82B484-8ABE-442E-8453-D2F054C8E406}" presName="Name17" presStyleLbl="parChTrans1D3" presStyleIdx="5" presStyleCnt="6"/>
      <dgm:spPr/>
      <dgm:t>
        <a:bodyPr/>
        <a:lstStyle/>
        <a:p>
          <a:endParaRPr lang="pt-BR"/>
        </a:p>
      </dgm:t>
    </dgm:pt>
    <dgm:pt modelId="{FFDAA461-F335-4A03-8278-7A4189F08886}" type="pres">
      <dgm:prSet presAssocID="{3CF6B352-4DDB-47CC-AD4B-3FC8A1CAFC1B}" presName="hierRoot3" presStyleCnt="0"/>
      <dgm:spPr/>
    </dgm:pt>
    <dgm:pt modelId="{8BBA6EB0-42AA-4CE0-BACF-A923D415173D}" type="pres">
      <dgm:prSet presAssocID="{3CF6B352-4DDB-47CC-AD4B-3FC8A1CAFC1B}" presName="composite3" presStyleCnt="0"/>
      <dgm:spPr/>
    </dgm:pt>
    <dgm:pt modelId="{F64E62C3-D80B-4CCC-82EC-D91F471399F9}" type="pres">
      <dgm:prSet presAssocID="{3CF6B352-4DDB-47CC-AD4B-3FC8A1CAFC1B}" presName="background3" presStyleLbl="node3" presStyleIdx="5" presStyleCnt="6"/>
      <dgm:spPr/>
    </dgm:pt>
    <dgm:pt modelId="{A262A56D-9060-43E6-9A12-050FAEE6B2EC}" type="pres">
      <dgm:prSet presAssocID="{3CF6B352-4DDB-47CC-AD4B-3FC8A1CAFC1B}" presName="text3" presStyleLbl="fgAcc3" presStyleIdx="5" presStyleCnt="6" custScaleX="70087" custScaleY="917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E36D9E6-E6F5-41CB-95F4-683AF66A1849}" type="pres">
      <dgm:prSet presAssocID="{3CF6B352-4DDB-47CC-AD4B-3FC8A1CAFC1B}" presName="hierChild4" presStyleCnt="0"/>
      <dgm:spPr/>
    </dgm:pt>
  </dgm:ptLst>
  <dgm:cxnLst>
    <dgm:cxn modelId="{B12D91E3-2564-4D54-9E04-3E5B119CF731}" type="presOf" srcId="{91D414E3-4227-4B7C-B112-B1541C063A88}" destId="{AEB0C618-39B9-472C-9F1B-F1A36917C0B1}" srcOrd="0" destOrd="0" presId="urn:microsoft.com/office/officeart/2005/8/layout/hierarchy1"/>
    <dgm:cxn modelId="{A69F6BF7-F878-48CE-8C7F-3B316EB6DD0B}" srcId="{B2D2D632-F958-4791-ACEC-AF01418BB306}" destId="{5C54A485-DCB8-46D8-9E20-BB561EE2300F}" srcOrd="0" destOrd="0" parTransId="{C9F753C9-5EC6-4E24-A879-F30325EFF3CB}" sibTransId="{31C5F91B-7615-47CB-8550-E2B36E970953}"/>
    <dgm:cxn modelId="{78752BBA-7946-48B4-A99A-CD0192F9D3DE}" type="presOf" srcId="{C9F753C9-5EC6-4E24-A879-F30325EFF3CB}" destId="{D99A2577-F9BD-4802-9389-7A49DC59CFFF}" srcOrd="0" destOrd="0" presId="urn:microsoft.com/office/officeart/2005/8/layout/hierarchy1"/>
    <dgm:cxn modelId="{79B3183F-922A-4608-AC5A-83187A94F2CD}" type="presOf" srcId="{73949E48-904F-4C4C-A7A0-CF87547DAA91}" destId="{059BF065-83E8-4A7F-8B44-E378BAEFBB57}" srcOrd="0" destOrd="0" presId="urn:microsoft.com/office/officeart/2005/8/layout/hierarchy1"/>
    <dgm:cxn modelId="{B6283ACE-4A1C-4CFB-897F-C86A6F75A792}" type="presOf" srcId="{8CAF5E5B-8384-49F4-B7CF-D8818F8B9B30}" destId="{43E6FBE2-AC74-4508-B3BE-AA2B65DD244A}" srcOrd="0" destOrd="0" presId="urn:microsoft.com/office/officeart/2005/8/layout/hierarchy1"/>
    <dgm:cxn modelId="{6042B375-2544-4750-9506-1E9311B86113}" srcId="{B2D2D632-F958-4791-ACEC-AF01418BB306}" destId="{91D414E3-4227-4B7C-B112-B1541C063A88}" srcOrd="4" destOrd="0" parTransId="{73949E48-904F-4C4C-A7A0-CF87547DAA91}" sibTransId="{A7B06F45-E34C-4FE2-9161-653DB52465CA}"/>
    <dgm:cxn modelId="{EA090A05-1100-4AAA-A397-587C255DC5FC}" srcId="{B2D2D632-F958-4791-ACEC-AF01418BB306}" destId="{0042089A-E348-4143-933A-AB5E9829E339}" srcOrd="3" destOrd="0" parTransId="{141A10B2-7365-4B9F-9E9F-36CC60650727}" sibTransId="{104D3998-5EA5-4250-9FD0-C26836E821A4}"/>
    <dgm:cxn modelId="{3D9B9857-B6C3-4C88-910F-10754D17DBA5}" type="presOf" srcId="{5C54A485-DCB8-46D8-9E20-BB561EE2300F}" destId="{25BCB268-A651-476C-90FD-DCE47071B39C}" srcOrd="0" destOrd="0" presId="urn:microsoft.com/office/officeart/2005/8/layout/hierarchy1"/>
    <dgm:cxn modelId="{BA00CA7F-46B1-4499-B63E-10A1E6365291}" type="presOf" srcId="{98F0A329-D00E-4D3E-80EC-31B918776D89}" destId="{6B1F62D6-3C3A-4BE4-8F41-60E8BCCF9841}" srcOrd="0" destOrd="0" presId="urn:microsoft.com/office/officeart/2005/8/layout/hierarchy1"/>
    <dgm:cxn modelId="{252712B6-6530-4940-A60C-7197A1541298}" type="presOf" srcId="{7A3AC150-A0A4-4A49-B489-BCA13C33E574}" destId="{91384272-BBAB-4F63-9F83-7E44F9F811E9}" srcOrd="0" destOrd="0" presId="urn:microsoft.com/office/officeart/2005/8/layout/hierarchy1"/>
    <dgm:cxn modelId="{45A9A9D0-823D-42EC-B512-5CB840CB35EE}" type="presOf" srcId="{0B82B484-8ABE-442E-8453-D2F054C8E406}" destId="{C85C1776-BFCD-4AAD-BE55-525CADE35DF8}" srcOrd="0" destOrd="0" presId="urn:microsoft.com/office/officeart/2005/8/layout/hierarchy1"/>
    <dgm:cxn modelId="{A92D0B00-13D2-431C-B58F-D4EED4073EF7}" srcId="{98F0A329-D00E-4D3E-80EC-31B918776D89}" destId="{B2D2D632-F958-4791-ACEC-AF01418BB306}" srcOrd="0" destOrd="0" parTransId="{7A3AC150-A0A4-4A49-B489-BCA13C33E574}" sibTransId="{B6366F29-021A-4198-9896-396992D1FED9}"/>
    <dgm:cxn modelId="{16010AB2-5ED7-4A01-850E-E29E5A0831BA}" type="presOf" srcId="{141A10B2-7365-4B9F-9E9F-36CC60650727}" destId="{805B015F-4E4D-466E-83B8-F3E197818F95}" srcOrd="0" destOrd="0" presId="urn:microsoft.com/office/officeart/2005/8/layout/hierarchy1"/>
    <dgm:cxn modelId="{ABABD1A0-521A-4047-BF1E-E0ADD3689AF4}" type="presOf" srcId="{470E4147-468D-4363-AFA2-AFB03364B11D}" destId="{A9552C4E-EC3E-4993-919D-91D4B6FB55CC}" srcOrd="0" destOrd="0" presId="urn:microsoft.com/office/officeart/2005/8/layout/hierarchy1"/>
    <dgm:cxn modelId="{7BF2D3CD-FAB0-4944-939C-4CD7FD2F1999}" type="presOf" srcId="{40C27465-C5EA-4BCA-8C04-DE5DCBC02B15}" destId="{82EA190E-F43B-4BFC-B1E5-20F0CEF14083}" srcOrd="0" destOrd="0" presId="urn:microsoft.com/office/officeart/2005/8/layout/hierarchy1"/>
    <dgm:cxn modelId="{9BECE07D-CDC1-46DA-BB0A-43095D08EF50}" type="presOf" srcId="{E6CD2FDD-DDA2-453C-AB5C-475F89BA13B0}" destId="{5CCB15D4-62D3-4989-9235-7003A5536B13}" srcOrd="0" destOrd="0" presId="urn:microsoft.com/office/officeart/2005/8/layout/hierarchy1"/>
    <dgm:cxn modelId="{4AFF9C3D-9371-43B8-8386-26D0E7169511}" srcId="{B2D2D632-F958-4791-ACEC-AF01418BB306}" destId="{40C27465-C5EA-4BCA-8C04-DE5DCBC02B15}" srcOrd="1" destOrd="0" parTransId="{98F35593-03BB-489A-954D-838F3F0B1658}" sibTransId="{9E666057-2604-41CE-84EA-D3723772A479}"/>
    <dgm:cxn modelId="{7A66123B-C23D-4B0F-ACD0-452C4BE9C58F}" srcId="{8CAF5E5B-8384-49F4-B7CF-D8818F8B9B30}" destId="{98F0A329-D00E-4D3E-80EC-31B918776D89}" srcOrd="0" destOrd="0" parTransId="{1BE687EE-CB79-4591-A027-87403933D653}" sibTransId="{2F2CC9F1-D011-4E4E-9CEE-A4330FA725E9}"/>
    <dgm:cxn modelId="{A4D48D9A-609B-4DF7-999C-E3AD8557A57C}" srcId="{B2D2D632-F958-4791-ACEC-AF01418BB306}" destId="{3CF6B352-4DDB-47CC-AD4B-3FC8A1CAFC1B}" srcOrd="5" destOrd="0" parTransId="{0B82B484-8ABE-442E-8453-D2F054C8E406}" sibTransId="{CA427299-34D5-4D7C-BFE9-B73877F396CA}"/>
    <dgm:cxn modelId="{B660D7C5-A9EA-4BCE-BBD2-5EE73DF2F6DD}" srcId="{B2D2D632-F958-4791-ACEC-AF01418BB306}" destId="{470E4147-468D-4363-AFA2-AFB03364B11D}" srcOrd="2" destOrd="0" parTransId="{E6CD2FDD-DDA2-453C-AB5C-475F89BA13B0}" sibTransId="{61FDDB1C-81E5-4F34-8123-8F8B3F354EE3}"/>
    <dgm:cxn modelId="{629DEB56-E4F3-4C6C-AE94-BCF440C988D0}" type="presOf" srcId="{B2D2D632-F958-4791-ACEC-AF01418BB306}" destId="{D2159459-BBAD-4C00-8D8D-3DA111489131}" srcOrd="0" destOrd="0" presId="urn:microsoft.com/office/officeart/2005/8/layout/hierarchy1"/>
    <dgm:cxn modelId="{166D3C53-B3B4-422C-8B5B-43B53EF77C0D}" type="presOf" srcId="{3CF6B352-4DDB-47CC-AD4B-3FC8A1CAFC1B}" destId="{A262A56D-9060-43E6-9A12-050FAEE6B2EC}" srcOrd="0" destOrd="0" presId="urn:microsoft.com/office/officeart/2005/8/layout/hierarchy1"/>
    <dgm:cxn modelId="{C4987E2F-9D23-4FBF-B002-922D1A4BDB0A}" type="presOf" srcId="{0042089A-E348-4143-933A-AB5E9829E339}" destId="{000E1163-2BFD-4E0D-967C-4973A8BE9453}" srcOrd="0" destOrd="0" presId="urn:microsoft.com/office/officeart/2005/8/layout/hierarchy1"/>
    <dgm:cxn modelId="{4179E519-6938-446B-98A7-2C113078C8CB}" type="presOf" srcId="{98F35593-03BB-489A-954D-838F3F0B1658}" destId="{C232169E-E3AE-40F0-A334-77848DB60022}" srcOrd="0" destOrd="0" presId="urn:microsoft.com/office/officeart/2005/8/layout/hierarchy1"/>
    <dgm:cxn modelId="{4CFD3EE8-0FDC-4A42-8623-5A21FA029F00}" type="presParOf" srcId="{43E6FBE2-AC74-4508-B3BE-AA2B65DD244A}" destId="{09AE8400-D0A9-4C44-A792-601AF49BBA51}" srcOrd="0" destOrd="0" presId="urn:microsoft.com/office/officeart/2005/8/layout/hierarchy1"/>
    <dgm:cxn modelId="{A350D689-57E8-4D7A-A93B-B4B798BF0EA2}" type="presParOf" srcId="{09AE8400-D0A9-4C44-A792-601AF49BBA51}" destId="{AC69AB4E-56D2-427F-97FC-EACB722FCFCA}" srcOrd="0" destOrd="0" presId="urn:microsoft.com/office/officeart/2005/8/layout/hierarchy1"/>
    <dgm:cxn modelId="{044E3BC0-0BF1-4FEA-80F9-3BB4763A39C6}" type="presParOf" srcId="{AC69AB4E-56D2-427F-97FC-EACB722FCFCA}" destId="{2BCD6786-DD75-494A-B51E-797F98229E25}" srcOrd="0" destOrd="0" presId="urn:microsoft.com/office/officeart/2005/8/layout/hierarchy1"/>
    <dgm:cxn modelId="{AA126DAF-E28C-4846-B810-A60E7111DD36}" type="presParOf" srcId="{AC69AB4E-56D2-427F-97FC-EACB722FCFCA}" destId="{6B1F62D6-3C3A-4BE4-8F41-60E8BCCF9841}" srcOrd="1" destOrd="0" presId="urn:microsoft.com/office/officeart/2005/8/layout/hierarchy1"/>
    <dgm:cxn modelId="{229ECDC4-A320-479E-B79C-9A8C06440490}" type="presParOf" srcId="{09AE8400-D0A9-4C44-A792-601AF49BBA51}" destId="{3EA92ABC-4F33-4A80-A939-3F6138E065F2}" srcOrd="1" destOrd="0" presId="urn:microsoft.com/office/officeart/2005/8/layout/hierarchy1"/>
    <dgm:cxn modelId="{AAB78FDA-01DB-4C04-8BE7-79D5BBC09AC8}" type="presParOf" srcId="{3EA92ABC-4F33-4A80-A939-3F6138E065F2}" destId="{91384272-BBAB-4F63-9F83-7E44F9F811E9}" srcOrd="0" destOrd="0" presId="urn:microsoft.com/office/officeart/2005/8/layout/hierarchy1"/>
    <dgm:cxn modelId="{E2795CBF-6192-4EB5-8BB1-7672931C0022}" type="presParOf" srcId="{3EA92ABC-4F33-4A80-A939-3F6138E065F2}" destId="{B9FEB1A3-A6A7-42DB-AB0E-BBB99227F40B}" srcOrd="1" destOrd="0" presId="urn:microsoft.com/office/officeart/2005/8/layout/hierarchy1"/>
    <dgm:cxn modelId="{A702410E-8C79-48B9-AC49-2AD2B297E9AD}" type="presParOf" srcId="{B9FEB1A3-A6A7-42DB-AB0E-BBB99227F40B}" destId="{F8C08205-30CB-408A-BF69-1DE3990905E6}" srcOrd="0" destOrd="0" presId="urn:microsoft.com/office/officeart/2005/8/layout/hierarchy1"/>
    <dgm:cxn modelId="{C2D9A9AB-B147-4721-8AAC-9B2F7B2E5E70}" type="presParOf" srcId="{F8C08205-30CB-408A-BF69-1DE3990905E6}" destId="{840D2852-B281-4699-A351-7F258FB75378}" srcOrd="0" destOrd="0" presId="urn:microsoft.com/office/officeart/2005/8/layout/hierarchy1"/>
    <dgm:cxn modelId="{FF7BDB30-F7B0-41D2-AF17-B6FA612D4996}" type="presParOf" srcId="{F8C08205-30CB-408A-BF69-1DE3990905E6}" destId="{D2159459-BBAD-4C00-8D8D-3DA111489131}" srcOrd="1" destOrd="0" presId="urn:microsoft.com/office/officeart/2005/8/layout/hierarchy1"/>
    <dgm:cxn modelId="{ED717E9C-F32F-44A9-A495-3AF6F99B72AA}" type="presParOf" srcId="{B9FEB1A3-A6A7-42DB-AB0E-BBB99227F40B}" destId="{9016835D-B599-4CEB-B5F0-29861A2A6A41}" srcOrd="1" destOrd="0" presId="urn:microsoft.com/office/officeart/2005/8/layout/hierarchy1"/>
    <dgm:cxn modelId="{7E730466-AB47-4C71-99F7-F7AA3F56327A}" type="presParOf" srcId="{9016835D-B599-4CEB-B5F0-29861A2A6A41}" destId="{D99A2577-F9BD-4802-9389-7A49DC59CFFF}" srcOrd="0" destOrd="0" presId="urn:microsoft.com/office/officeart/2005/8/layout/hierarchy1"/>
    <dgm:cxn modelId="{86741DE7-72EA-4BCF-9D82-8A80C330D0FA}" type="presParOf" srcId="{9016835D-B599-4CEB-B5F0-29861A2A6A41}" destId="{A1F0BB5B-6588-4AE3-AF86-A86CEFFDCBD8}" srcOrd="1" destOrd="0" presId="urn:microsoft.com/office/officeart/2005/8/layout/hierarchy1"/>
    <dgm:cxn modelId="{92E8159F-284F-4890-B7B5-5A9CBA7CB702}" type="presParOf" srcId="{A1F0BB5B-6588-4AE3-AF86-A86CEFFDCBD8}" destId="{67C08B1A-FEEF-4793-8264-844F958D511B}" srcOrd="0" destOrd="0" presId="urn:microsoft.com/office/officeart/2005/8/layout/hierarchy1"/>
    <dgm:cxn modelId="{DAD726D4-435E-42EE-B6D7-A36C53D2CDE5}" type="presParOf" srcId="{67C08B1A-FEEF-4793-8264-844F958D511B}" destId="{2C06475F-1A22-44CA-9AAC-C0BD14754268}" srcOrd="0" destOrd="0" presId="urn:microsoft.com/office/officeart/2005/8/layout/hierarchy1"/>
    <dgm:cxn modelId="{67C37EEF-04AF-4145-99B8-BD763C53B603}" type="presParOf" srcId="{67C08B1A-FEEF-4793-8264-844F958D511B}" destId="{25BCB268-A651-476C-90FD-DCE47071B39C}" srcOrd="1" destOrd="0" presId="urn:microsoft.com/office/officeart/2005/8/layout/hierarchy1"/>
    <dgm:cxn modelId="{49813974-76FC-470B-886A-8356342776FE}" type="presParOf" srcId="{A1F0BB5B-6588-4AE3-AF86-A86CEFFDCBD8}" destId="{622B2D33-AC1E-4F6E-9245-8220349AB505}" srcOrd="1" destOrd="0" presId="urn:microsoft.com/office/officeart/2005/8/layout/hierarchy1"/>
    <dgm:cxn modelId="{B1C4E57F-F2D5-4213-B379-B71E40C16880}" type="presParOf" srcId="{9016835D-B599-4CEB-B5F0-29861A2A6A41}" destId="{C232169E-E3AE-40F0-A334-77848DB60022}" srcOrd="2" destOrd="0" presId="urn:microsoft.com/office/officeart/2005/8/layout/hierarchy1"/>
    <dgm:cxn modelId="{6C1B6A33-2467-4EC6-BEBA-672A17192F40}" type="presParOf" srcId="{9016835D-B599-4CEB-B5F0-29861A2A6A41}" destId="{107F5F47-1376-4813-884E-FFCCEEFAACF6}" srcOrd="3" destOrd="0" presId="urn:microsoft.com/office/officeart/2005/8/layout/hierarchy1"/>
    <dgm:cxn modelId="{2F2A3D0B-E194-4228-ABE8-9E571CD6CF40}" type="presParOf" srcId="{107F5F47-1376-4813-884E-FFCCEEFAACF6}" destId="{B06F33A2-6F47-4E91-BD85-AAFD8E66FC88}" srcOrd="0" destOrd="0" presId="urn:microsoft.com/office/officeart/2005/8/layout/hierarchy1"/>
    <dgm:cxn modelId="{4A028915-A7D5-4A80-9B7C-CB812E80C532}" type="presParOf" srcId="{B06F33A2-6F47-4E91-BD85-AAFD8E66FC88}" destId="{862DEEFB-B68F-44A9-9199-6CD6501A3385}" srcOrd="0" destOrd="0" presId="urn:microsoft.com/office/officeart/2005/8/layout/hierarchy1"/>
    <dgm:cxn modelId="{67323C03-5078-472C-A78A-60639411CBF9}" type="presParOf" srcId="{B06F33A2-6F47-4E91-BD85-AAFD8E66FC88}" destId="{82EA190E-F43B-4BFC-B1E5-20F0CEF14083}" srcOrd="1" destOrd="0" presId="urn:microsoft.com/office/officeart/2005/8/layout/hierarchy1"/>
    <dgm:cxn modelId="{CED5491C-23E1-4739-AC2E-B93512FE39BA}" type="presParOf" srcId="{107F5F47-1376-4813-884E-FFCCEEFAACF6}" destId="{41A27F3F-6979-49C8-AA19-FA6D3E7BF71F}" srcOrd="1" destOrd="0" presId="urn:microsoft.com/office/officeart/2005/8/layout/hierarchy1"/>
    <dgm:cxn modelId="{7F1DEE69-8627-4B1C-80ED-D8CB374A3740}" type="presParOf" srcId="{9016835D-B599-4CEB-B5F0-29861A2A6A41}" destId="{5CCB15D4-62D3-4989-9235-7003A5536B13}" srcOrd="4" destOrd="0" presId="urn:microsoft.com/office/officeart/2005/8/layout/hierarchy1"/>
    <dgm:cxn modelId="{7878AA6A-0F31-4292-A5B0-6AE5F445DDF4}" type="presParOf" srcId="{9016835D-B599-4CEB-B5F0-29861A2A6A41}" destId="{293ABBC7-7B0B-4C84-AAC5-FD1D9A8DE4E3}" srcOrd="5" destOrd="0" presId="urn:microsoft.com/office/officeart/2005/8/layout/hierarchy1"/>
    <dgm:cxn modelId="{449D2C4A-111D-4115-81A5-2867D77A1A08}" type="presParOf" srcId="{293ABBC7-7B0B-4C84-AAC5-FD1D9A8DE4E3}" destId="{123EDE9E-DB7E-4D0D-9567-A9E7C6501986}" srcOrd="0" destOrd="0" presId="urn:microsoft.com/office/officeart/2005/8/layout/hierarchy1"/>
    <dgm:cxn modelId="{8C028F50-5C3F-4537-8ED1-4F49B4C6C7C0}" type="presParOf" srcId="{123EDE9E-DB7E-4D0D-9567-A9E7C6501986}" destId="{39164EF2-8E2E-4C7A-917D-7146FE69DCE5}" srcOrd="0" destOrd="0" presId="urn:microsoft.com/office/officeart/2005/8/layout/hierarchy1"/>
    <dgm:cxn modelId="{273A98F9-444F-4189-BB6F-791FF3C0B1C9}" type="presParOf" srcId="{123EDE9E-DB7E-4D0D-9567-A9E7C6501986}" destId="{A9552C4E-EC3E-4993-919D-91D4B6FB55CC}" srcOrd="1" destOrd="0" presId="urn:microsoft.com/office/officeart/2005/8/layout/hierarchy1"/>
    <dgm:cxn modelId="{FA595979-5C9C-4D73-B60B-5CEAC7864CF4}" type="presParOf" srcId="{293ABBC7-7B0B-4C84-AAC5-FD1D9A8DE4E3}" destId="{32E4EA51-F9D0-4731-AC57-A35AE5829FC9}" srcOrd="1" destOrd="0" presId="urn:microsoft.com/office/officeart/2005/8/layout/hierarchy1"/>
    <dgm:cxn modelId="{8471A2E6-DD7E-4D6D-903E-934226E2A95B}" type="presParOf" srcId="{9016835D-B599-4CEB-B5F0-29861A2A6A41}" destId="{805B015F-4E4D-466E-83B8-F3E197818F95}" srcOrd="6" destOrd="0" presId="urn:microsoft.com/office/officeart/2005/8/layout/hierarchy1"/>
    <dgm:cxn modelId="{22AEC538-BF20-4E0A-BA06-B5A48B153120}" type="presParOf" srcId="{9016835D-B599-4CEB-B5F0-29861A2A6A41}" destId="{84204EEF-A1F4-4B8A-B2FD-BDEF0FD00911}" srcOrd="7" destOrd="0" presId="urn:microsoft.com/office/officeart/2005/8/layout/hierarchy1"/>
    <dgm:cxn modelId="{350DA667-9F2E-4F17-AAB7-A47FA80ED6BB}" type="presParOf" srcId="{84204EEF-A1F4-4B8A-B2FD-BDEF0FD00911}" destId="{6ABC6CD0-6191-4BC5-BD57-92F4F292B6F0}" srcOrd="0" destOrd="0" presId="urn:microsoft.com/office/officeart/2005/8/layout/hierarchy1"/>
    <dgm:cxn modelId="{389D8EE5-5391-4551-AD1C-1D5D8DAF5F1A}" type="presParOf" srcId="{6ABC6CD0-6191-4BC5-BD57-92F4F292B6F0}" destId="{4F0FAF1D-C2AE-440E-A7DD-5C2BAF31F2BA}" srcOrd="0" destOrd="0" presId="urn:microsoft.com/office/officeart/2005/8/layout/hierarchy1"/>
    <dgm:cxn modelId="{F7B4E5CA-9A22-4A2D-A6D4-FB6004257E02}" type="presParOf" srcId="{6ABC6CD0-6191-4BC5-BD57-92F4F292B6F0}" destId="{000E1163-2BFD-4E0D-967C-4973A8BE9453}" srcOrd="1" destOrd="0" presId="urn:microsoft.com/office/officeart/2005/8/layout/hierarchy1"/>
    <dgm:cxn modelId="{F1CB5800-E3C1-4AD0-A27C-708BFB82D483}" type="presParOf" srcId="{84204EEF-A1F4-4B8A-B2FD-BDEF0FD00911}" destId="{7F2EC3EF-F1B3-4346-B59F-5586EA08E452}" srcOrd="1" destOrd="0" presId="urn:microsoft.com/office/officeart/2005/8/layout/hierarchy1"/>
    <dgm:cxn modelId="{70D2DB81-03FC-4654-8D48-9AC4441611BB}" type="presParOf" srcId="{9016835D-B599-4CEB-B5F0-29861A2A6A41}" destId="{059BF065-83E8-4A7F-8B44-E378BAEFBB57}" srcOrd="8" destOrd="0" presId="urn:microsoft.com/office/officeart/2005/8/layout/hierarchy1"/>
    <dgm:cxn modelId="{618DE55A-7847-4F7A-BA28-B0E7DE88FC44}" type="presParOf" srcId="{9016835D-B599-4CEB-B5F0-29861A2A6A41}" destId="{E977CDDB-9FF9-452B-A164-D4C275B4B4EA}" srcOrd="9" destOrd="0" presId="urn:microsoft.com/office/officeart/2005/8/layout/hierarchy1"/>
    <dgm:cxn modelId="{F27315AB-8B34-4CD5-9EDA-12C007823F1B}" type="presParOf" srcId="{E977CDDB-9FF9-452B-A164-D4C275B4B4EA}" destId="{0B0502F0-C003-4664-BC6D-CAEB9328CF4C}" srcOrd="0" destOrd="0" presId="urn:microsoft.com/office/officeart/2005/8/layout/hierarchy1"/>
    <dgm:cxn modelId="{225289FB-3527-45F7-B593-9BB26A45CBD8}" type="presParOf" srcId="{0B0502F0-C003-4664-BC6D-CAEB9328CF4C}" destId="{461D3033-C0FC-4E47-9FB2-D8F6D08BA205}" srcOrd="0" destOrd="0" presId="urn:microsoft.com/office/officeart/2005/8/layout/hierarchy1"/>
    <dgm:cxn modelId="{57108400-8ED8-4CEF-B6ED-7C6E0C7C9413}" type="presParOf" srcId="{0B0502F0-C003-4664-BC6D-CAEB9328CF4C}" destId="{AEB0C618-39B9-472C-9F1B-F1A36917C0B1}" srcOrd="1" destOrd="0" presId="urn:microsoft.com/office/officeart/2005/8/layout/hierarchy1"/>
    <dgm:cxn modelId="{2B4FB75E-04DB-46C3-B57C-553DAD1E0DE2}" type="presParOf" srcId="{E977CDDB-9FF9-452B-A164-D4C275B4B4EA}" destId="{7E2F54BA-879D-4802-BB3A-31B01212D743}" srcOrd="1" destOrd="0" presId="urn:microsoft.com/office/officeart/2005/8/layout/hierarchy1"/>
    <dgm:cxn modelId="{F5B189FC-7AFC-4DCD-9AFB-F487B53BE240}" type="presParOf" srcId="{9016835D-B599-4CEB-B5F0-29861A2A6A41}" destId="{C85C1776-BFCD-4AAD-BE55-525CADE35DF8}" srcOrd="10" destOrd="0" presId="urn:microsoft.com/office/officeart/2005/8/layout/hierarchy1"/>
    <dgm:cxn modelId="{791F88DD-F305-4442-817E-03082AE41278}" type="presParOf" srcId="{9016835D-B599-4CEB-B5F0-29861A2A6A41}" destId="{FFDAA461-F335-4A03-8278-7A4189F08886}" srcOrd="11" destOrd="0" presId="urn:microsoft.com/office/officeart/2005/8/layout/hierarchy1"/>
    <dgm:cxn modelId="{60DE95E4-F5D7-4AF4-883B-7C63765910B3}" type="presParOf" srcId="{FFDAA461-F335-4A03-8278-7A4189F08886}" destId="{8BBA6EB0-42AA-4CE0-BACF-A923D415173D}" srcOrd="0" destOrd="0" presId="urn:microsoft.com/office/officeart/2005/8/layout/hierarchy1"/>
    <dgm:cxn modelId="{D3E6164E-468B-4E86-B90D-8F9D59DF98B3}" type="presParOf" srcId="{8BBA6EB0-42AA-4CE0-BACF-A923D415173D}" destId="{F64E62C3-D80B-4CCC-82EC-D91F471399F9}" srcOrd="0" destOrd="0" presId="urn:microsoft.com/office/officeart/2005/8/layout/hierarchy1"/>
    <dgm:cxn modelId="{429BC4EA-ADC0-4137-92FB-6D5235EFDE5D}" type="presParOf" srcId="{8BBA6EB0-42AA-4CE0-BACF-A923D415173D}" destId="{A262A56D-9060-43E6-9A12-050FAEE6B2EC}" srcOrd="1" destOrd="0" presId="urn:microsoft.com/office/officeart/2005/8/layout/hierarchy1"/>
    <dgm:cxn modelId="{5A65A5F3-B591-4727-8F60-29D659321AD3}" type="presParOf" srcId="{FFDAA461-F335-4A03-8278-7A4189F08886}" destId="{3E36D9E6-E6F5-41CB-95F4-683AF66A184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5C1776-BFCD-4AAD-BE55-525CADE35DF8}">
      <dsp:nvSpPr>
        <dsp:cNvPr id="0" name=""/>
        <dsp:cNvSpPr/>
      </dsp:nvSpPr>
      <dsp:spPr>
        <a:xfrm>
          <a:off x="3589048" y="2704538"/>
          <a:ext cx="3776958" cy="773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6569"/>
              </a:lnTo>
              <a:lnTo>
                <a:pt x="3776958" y="636569"/>
              </a:lnTo>
              <a:lnTo>
                <a:pt x="3776958" y="7739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9BF065-83E8-4A7F-8B44-E378BAEFBB57}">
      <dsp:nvSpPr>
        <dsp:cNvPr id="0" name=""/>
        <dsp:cNvSpPr/>
      </dsp:nvSpPr>
      <dsp:spPr>
        <a:xfrm>
          <a:off x="3589048" y="2704538"/>
          <a:ext cx="2408197" cy="773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6569"/>
              </a:lnTo>
              <a:lnTo>
                <a:pt x="2408197" y="636569"/>
              </a:lnTo>
              <a:lnTo>
                <a:pt x="2408197" y="7739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5B015F-4E4D-466E-83B8-F3E197818F95}">
      <dsp:nvSpPr>
        <dsp:cNvPr id="0" name=""/>
        <dsp:cNvSpPr/>
      </dsp:nvSpPr>
      <dsp:spPr>
        <a:xfrm>
          <a:off x="3589048" y="2704538"/>
          <a:ext cx="1039436" cy="773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6569"/>
              </a:lnTo>
              <a:lnTo>
                <a:pt x="1039436" y="636569"/>
              </a:lnTo>
              <a:lnTo>
                <a:pt x="1039436" y="7739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CB15D4-62D3-4989-9235-7003A5536B13}">
      <dsp:nvSpPr>
        <dsp:cNvPr id="0" name=""/>
        <dsp:cNvSpPr/>
      </dsp:nvSpPr>
      <dsp:spPr>
        <a:xfrm>
          <a:off x="3259724" y="2704538"/>
          <a:ext cx="329324" cy="773934"/>
        </a:xfrm>
        <a:custGeom>
          <a:avLst/>
          <a:gdLst/>
          <a:ahLst/>
          <a:cxnLst/>
          <a:rect l="0" t="0" r="0" b="0"/>
          <a:pathLst>
            <a:path>
              <a:moveTo>
                <a:pt x="329324" y="0"/>
              </a:moveTo>
              <a:lnTo>
                <a:pt x="329324" y="636569"/>
              </a:lnTo>
              <a:lnTo>
                <a:pt x="0" y="636569"/>
              </a:lnTo>
              <a:lnTo>
                <a:pt x="0" y="7739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32169E-E3AE-40F0-A334-77848DB60022}">
      <dsp:nvSpPr>
        <dsp:cNvPr id="0" name=""/>
        <dsp:cNvSpPr/>
      </dsp:nvSpPr>
      <dsp:spPr>
        <a:xfrm>
          <a:off x="1890964" y="2704538"/>
          <a:ext cx="1698084" cy="773934"/>
        </a:xfrm>
        <a:custGeom>
          <a:avLst/>
          <a:gdLst/>
          <a:ahLst/>
          <a:cxnLst/>
          <a:rect l="0" t="0" r="0" b="0"/>
          <a:pathLst>
            <a:path>
              <a:moveTo>
                <a:pt x="1698084" y="0"/>
              </a:moveTo>
              <a:lnTo>
                <a:pt x="1698084" y="636569"/>
              </a:lnTo>
              <a:lnTo>
                <a:pt x="0" y="636569"/>
              </a:lnTo>
              <a:lnTo>
                <a:pt x="0" y="7739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9A2577-F9BD-4802-9389-7A49DC59CFFF}">
      <dsp:nvSpPr>
        <dsp:cNvPr id="0" name=""/>
        <dsp:cNvSpPr/>
      </dsp:nvSpPr>
      <dsp:spPr>
        <a:xfrm>
          <a:off x="522203" y="2704538"/>
          <a:ext cx="3066845" cy="773934"/>
        </a:xfrm>
        <a:custGeom>
          <a:avLst/>
          <a:gdLst/>
          <a:ahLst/>
          <a:cxnLst/>
          <a:rect l="0" t="0" r="0" b="0"/>
          <a:pathLst>
            <a:path>
              <a:moveTo>
                <a:pt x="3066845" y="0"/>
              </a:moveTo>
              <a:lnTo>
                <a:pt x="3066845" y="636569"/>
              </a:lnTo>
              <a:lnTo>
                <a:pt x="0" y="636569"/>
              </a:lnTo>
              <a:lnTo>
                <a:pt x="0" y="7739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384272-BBAB-4F63-9F83-7E44F9F811E9}">
      <dsp:nvSpPr>
        <dsp:cNvPr id="0" name=""/>
        <dsp:cNvSpPr/>
      </dsp:nvSpPr>
      <dsp:spPr>
        <a:xfrm>
          <a:off x="3471324" y="1199393"/>
          <a:ext cx="91440" cy="5635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6202"/>
              </a:lnTo>
              <a:lnTo>
                <a:pt x="117724" y="426202"/>
              </a:lnTo>
              <a:lnTo>
                <a:pt x="117724" y="563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CD6786-DD75-494A-B51E-797F98229E25}">
      <dsp:nvSpPr>
        <dsp:cNvPr id="0" name=""/>
        <dsp:cNvSpPr/>
      </dsp:nvSpPr>
      <dsp:spPr>
        <a:xfrm>
          <a:off x="2775644" y="257815"/>
          <a:ext cx="1482799" cy="9415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1F62D6-3C3A-4BE4-8F41-60E8BCCF9841}">
      <dsp:nvSpPr>
        <dsp:cNvPr id="0" name=""/>
        <dsp:cNvSpPr/>
      </dsp:nvSpPr>
      <dsp:spPr>
        <a:xfrm>
          <a:off x="2940399" y="414333"/>
          <a:ext cx="1482799" cy="9415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/>
            <a:t>OCB</a:t>
          </a:r>
        </a:p>
      </dsp:txBody>
      <dsp:txXfrm>
        <a:off x="2940399" y="414333"/>
        <a:ext cx="1482799" cy="941577"/>
      </dsp:txXfrm>
    </dsp:sp>
    <dsp:sp modelId="{840D2852-B281-4699-A351-7F258FB75378}">
      <dsp:nvSpPr>
        <dsp:cNvPr id="0" name=""/>
        <dsp:cNvSpPr/>
      </dsp:nvSpPr>
      <dsp:spPr>
        <a:xfrm>
          <a:off x="2847649" y="1762960"/>
          <a:ext cx="1482799" cy="9415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159459-BBAD-4C00-8D8D-3DA111489131}">
      <dsp:nvSpPr>
        <dsp:cNvPr id="0" name=""/>
        <dsp:cNvSpPr/>
      </dsp:nvSpPr>
      <dsp:spPr>
        <a:xfrm>
          <a:off x="3012404" y="1919478"/>
          <a:ext cx="1482799" cy="9415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INFRACOOP</a:t>
          </a:r>
          <a:endParaRPr lang="pt-BR" sz="1400" b="1" kern="1200" dirty="0"/>
        </a:p>
      </dsp:txBody>
      <dsp:txXfrm>
        <a:off x="3012404" y="1919478"/>
        <a:ext cx="1482799" cy="941577"/>
      </dsp:txXfrm>
    </dsp:sp>
    <dsp:sp modelId="{2C06475F-1A22-44CA-9AAC-C0BD14754268}">
      <dsp:nvSpPr>
        <dsp:cNvPr id="0" name=""/>
        <dsp:cNvSpPr/>
      </dsp:nvSpPr>
      <dsp:spPr>
        <a:xfrm>
          <a:off x="2578" y="3478473"/>
          <a:ext cx="1039249" cy="864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BCB268-A651-476C-90FD-DCE47071B39C}">
      <dsp:nvSpPr>
        <dsp:cNvPr id="0" name=""/>
        <dsp:cNvSpPr/>
      </dsp:nvSpPr>
      <dsp:spPr>
        <a:xfrm>
          <a:off x="167334" y="3634990"/>
          <a:ext cx="1039249" cy="86402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FECODERJ - </a:t>
          </a:r>
          <a:r>
            <a:rPr lang="pt-BR" sz="1400" b="1" kern="1200" dirty="0" smtClean="0"/>
            <a:t>RJ</a:t>
          </a:r>
          <a:endParaRPr lang="pt-BR" sz="1400" b="1" kern="1200" dirty="0"/>
        </a:p>
      </dsp:txBody>
      <dsp:txXfrm>
        <a:off x="167334" y="3634990"/>
        <a:ext cx="1039249" cy="864029"/>
      </dsp:txXfrm>
    </dsp:sp>
    <dsp:sp modelId="{862DEEFB-B68F-44A9-9199-6CD6501A3385}">
      <dsp:nvSpPr>
        <dsp:cNvPr id="0" name=""/>
        <dsp:cNvSpPr/>
      </dsp:nvSpPr>
      <dsp:spPr>
        <a:xfrm>
          <a:off x="1371339" y="3478473"/>
          <a:ext cx="1039249" cy="864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EA190E-F43B-4BFC-B1E5-20F0CEF14083}">
      <dsp:nvSpPr>
        <dsp:cNvPr id="0" name=""/>
        <dsp:cNvSpPr/>
      </dsp:nvSpPr>
      <dsp:spPr>
        <a:xfrm>
          <a:off x="1536094" y="3634990"/>
          <a:ext cx="1039249" cy="864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FECOERESP - </a:t>
          </a:r>
          <a:r>
            <a:rPr lang="pt-BR" sz="1400" b="1" kern="1200" dirty="0" smtClean="0"/>
            <a:t>SP</a:t>
          </a:r>
          <a:endParaRPr lang="pt-BR" sz="1400" b="1" kern="1200" dirty="0"/>
        </a:p>
      </dsp:txBody>
      <dsp:txXfrm>
        <a:off x="1536094" y="3634990"/>
        <a:ext cx="1039249" cy="864029"/>
      </dsp:txXfrm>
    </dsp:sp>
    <dsp:sp modelId="{39164EF2-8E2E-4C7A-917D-7146FE69DCE5}">
      <dsp:nvSpPr>
        <dsp:cNvPr id="0" name=""/>
        <dsp:cNvSpPr/>
      </dsp:nvSpPr>
      <dsp:spPr>
        <a:xfrm>
          <a:off x="2740100" y="3478473"/>
          <a:ext cx="1039249" cy="864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52C4E-EC3E-4993-919D-91D4B6FB55CC}">
      <dsp:nvSpPr>
        <dsp:cNvPr id="0" name=""/>
        <dsp:cNvSpPr/>
      </dsp:nvSpPr>
      <dsp:spPr>
        <a:xfrm>
          <a:off x="2904855" y="3634990"/>
          <a:ext cx="1039249" cy="864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FECOERMS - </a:t>
          </a:r>
          <a:r>
            <a:rPr lang="pt-BR" sz="1400" b="1" kern="1200" dirty="0" smtClean="0"/>
            <a:t>MS</a:t>
          </a:r>
          <a:endParaRPr lang="pt-BR" sz="1400" b="1" kern="1200" dirty="0"/>
        </a:p>
      </dsp:txBody>
      <dsp:txXfrm>
        <a:off x="2904855" y="3634990"/>
        <a:ext cx="1039249" cy="864029"/>
      </dsp:txXfrm>
    </dsp:sp>
    <dsp:sp modelId="{4F0FAF1D-C2AE-440E-A7DD-5C2BAF31F2BA}">
      <dsp:nvSpPr>
        <dsp:cNvPr id="0" name=""/>
        <dsp:cNvSpPr/>
      </dsp:nvSpPr>
      <dsp:spPr>
        <a:xfrm>
          <a:off x="4108860" y="3478473"/>
          <a:ext cx="1039249" cy="864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0E1163-2BFD-4E0D-967C-4973A8BE9453}">
      <dsp:nvSpPr>
        <dsp:cNvPr id="0" name=""/>
        <dsp:cNvSpPr/>
      </dsp:nvSpPr>
      <dsp:spPr>
        <a:xfrm>
          <a:off x="4273616" y="3634990"/>
          <a:ext cx="1039249" cy="864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FECOERUSC - </a:t>
          </a:r>
          <a:r>
            <a:rPr lang="pt-BR" sz="1400" b="1" kern="1200" dirty="0" smtClean="0"/>
            <a:t>SC</a:t>
          </a:r>
          <a:endParaRPr lang="pt-BR" sz="1400" b="1" kern="1200" dirty="0"/>
        </a:p>
      </dsp:txBody>
      <dsp:txXfrm>
        <a:off x="4273616" y="3634990"/>
        <a:ext cx="1039249" cy="864029"/>
      </dsp:txXfrm>
    </dsp:sp>
    <dsp:sp modelId="{461D3033-C0FC-4E47-9FB2-D8F6D08BA205}">
      <dsp:nvSpPr>
        <dsp:cNvPr id="0" name=""/>
        <dsp:cNvSpPr/>
      </dsp:nvSpPr>
      <dsp:spPr>
        <a:xfrm>
          <a:off x="5477621" y="3478473"/>
          <a:ext cx="1039249" cy="864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B0C618-39B9-472C-9F1B-F1A36917C0B1}">
      <dsp:nvSpPr>
        <dsp:cNvPr id="0" name=""/>
        <dsp:cNvSpPr/>
      </dsp:nvSpPr>
      <dsp:spPr>
        <a:xfrm>
          <a:off x="5642376" y="3634990"/>
          <a:ext cx="1039249" cy="864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FECOERPA - </a:t>
          </a:r>
          <a:r>
            <a:rPr lang="pt-BR" sz="1400" b="1" kern="1200" dirty="0" smtClean="0"/>
            <a:t>PR</a:t>
          </a:r>
          <a:endParaRPr lang="pt-BR" sz="1400" b="1" kern="1200" dirty="0"/>
        </a:p>
      </dsp:txBody>
      <dsp:txXfrm>
        <a:off x="5642376" y="3634990"/>
        <a:ext cx="1039249" cy="864029"/>
      </dsp:txXfrm>
    </dsp:sp>
    <dsp:sp modelId="{F64E62C3-D80B-4CCC-82EC-D91F471399F9}">
      <dsp:nvSpPr>
        <dsp:cNvPr id="0" name=""/>
        <dsp:cNvSpPr/>
      </dsp:nvSpPr>
      <dsp:spPr>
        <a:xfrm>
          <a:off x="6846382" y="3478473"/>
          <a:ext cx="1039249" cy="864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2A56D-9060-43E6-9A12-050FAEE6B2EC}">
      <dsp:nvSpPr>
        <dsp:cNvPr id="0" name=""/>
        <dsp:cNvSpPr/>
      </dsp:nvSpPr>
      <dsp:spPr>
        <a:xfrm>
          <a:off x="7011137" y="3634990"/>
          <a:ext cx="1039249" cy="864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FECOERGS - </a:t>
          </a:r>
          <a:r>
            <a:rPr lang="pt-BR" sz="1400" b="1" kern="1200" dirty="0" smtClean="0"/>
            <a:t>RS</a:t>
          </a:r>
          <a:endParaRPr lang="pt-BR" sz="1400" b="1" kern="1200" dirty="0"/>
        </a:p>
      </dsp:txBody>
      <dsp:txXfrm>
        <a:off x="7011137" y="3634990"/>
        <a:ext cx="1039249" cy="864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D1F43-F409-48F1-8243-79586C9EFC6D}" type="datetimeFigureOut">
              <a:rPr lang="pt-BR" smtClean="0"/>
              <a:pPr/>
              <a:t>28/11/2013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C2222-4A69-4E2F-ABC7-FBFD0B8CAC8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31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65861D8-B5FE-4D5C-90EC-0CA29EFEACE5}" type="slidenum">
              <a:rPr lang="pt-BR" smtClean="0"/>
              <a:pPr>
                <a:defRPr/>
              </a:pPr>
              <a:t>4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31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65861D8-B5FE-4D5C-90EC-0CA29EFEACE5}" type="slidenum">
              <a:rPr lang="pt-BR" smtClean="0"/>
              <a:pPr>
                <a:defRPr/>
              </a:pPr>
              <a:t>7</a:t>
            </a:fld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726956"/>
            <a:fld id="{9BEFF175-34BA-4298-BC4F-B25EEACAC623}" type="slidenum">
              <a:rPr lang="pt-BR" smtClean="0">
                <a:latin typeface="Times New Roman" pitchFamily="18" charset="0"/>
              </a:rPr>
              <a:pPr defTabSz="726956"/>
              <a:t>19</a:t>
            </a:fld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</a:t>
            </a:r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6391" name="Rectangle 6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6392" name="Rectangle 7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54</a:t>
            </a:r>
          </a:p>
        </p:txBody>
      </p:sp>
      <p:sp>
        <p:nvSpPr>
          <p:cNvPr id="16393" name="Rectangle 8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6394" name="Rectangle 9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6395" name="Rectangle 10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6396" name="Rectangle 11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41</a:t>
            </a:r>
          </a:p>
        </p:txBody>
      </p:sp>
      <p:sp>
        <p:nvSpPr>
          <p:cNvPr id="16397" name="Rectangle 12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6398" name="Rectangle 13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6399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6400" name="Rectangle 1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726956"/>
            <a:fld id="{5D6690D2-2207-4487-9448-892D473C2710}" type="slidenum">
              <a:rPr lang="pt-BR" smtClean="0">
                <a:latin typeface="Times New Roman" pitchFamily="18" charset="0"/>
              </a:rPr>
              <a:pPr defTabSz="726956"/>
              <a:t>20</a:t>
            </a:fld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</a:t>
            </a:r>
          </a:p>
        </p:txBody>
      </p:sp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7414" name="Rectangle 5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7415" name="Rectangle 6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7416" name="Rectangle 7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54</a:t>
            </a:r>
          </a:p>
        </p:txBody>
      </p:sp>
      <p:sp>
        <p:nvSpPr>
          <p:cNvPr id="17417" name="Rectangle 8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7418" name="Rectangle 9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7419" name="Rectangle 10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7420" name="Rectangle 11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41</a:t>
            </a:r>
          </a:p>
        </p:txBody>
      </p:sp>
      <p:sp>
        <p:nvSpPr>
          <p:cNvPr id="17421" name="Rectangle 12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7422" name="Rectangle 13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7423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7424" name="Rectangle 1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726956"/>
            <a:fld id="{9067AF0A-F6F7-43E0-8385-2E5A5C3FCD33}" type="slidenum">
              <a:rPr lang="pt-BR" smtClean="0">
                <a:latin typeface="Times New Roman" pitchFamily="18" charset="0"/>
              </a:rPr>
              <a:pPr defTabSz="726956"/>
              <a:t>21</a:t>
            </a:fld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</a:t>
            </a:r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8439" name="Rectangle 6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8440" name="Rectangle 7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54</a:t>
            </a:r>
          </a:p>
        </p:txBody>
      </p:sp>
      <p:sp>
        <p:nvSpPr>
          <p:cNvPr id="18441" name="Rectangle 8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8442" name="Rectangle 9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8443" name="Rectangle 10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8444" name="Rectangle 11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41</a:t>
            </a:r>
          </a:p>
        </p:txBody>
      </p:sp>
      <p:sp>
        <p:nvSpPr>
          <p:cNvPr id="18445" name="Rectangle 12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8446" name="Rectangle 13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8447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8448" name="Rectangle 1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726956"/>
            <a:fld id="{098DCF2A-7C0C-4500-9B1A-7DA7F2BEFB57}" type="slidenum">
              <a:rPr lang="pt-BR" smtClean="0">
                <a:latin typeface="Times New Roman" pitchFamily="18" charset="0"/>
              </a:rPr>
              <a:pPr defTabSz="726956"/>
              <a:t>22</a:t>
            </a:fld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</a:t>
            </a:r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54</a:t>
            </a:r>
          </a:p>
        </p:txBody>
      </p:sp>
      <p:sp>
        <p:nvSpPr>
          <p:cNvPr id="19465" name="Rectangle 8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9466" name="Rectangle 9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9467" name="Rectangle 10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9468" name="Rectangle 11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41</a:t>
            </a:r>
          </a:p>
        </p:txBody>
      </p:sp>
      <p:sp>
        <p:nvSpPr>
          <p:cNvPr id="19469" name="Rectangle 12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9470" name="Rectangle 13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19471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9472" name="Rectangle 1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726956"/>
            <a:fld id="{768557DE-149E-403B-9D7F-8A3448B1843F}" type="slidenum">
              <a:rPr lang="pt-BR" smtClean="0">
                <a:latin typeface="Times New Roman" pitchFamily="18" charset="0"/>
              </a:rPr>
              <a:pPr defTabSz="726956"/>
              <a:t>23</a:t>
            </a:fld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</a:t>
            </a:r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0488" name="Rectangle 7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54</a:t>
            </a:r>
          </a:p>
        </p:txBody>
      </p:sp>
      <p:sp>
        <p:nvSpPr>
          <p:cNvPr id="20489" name="Rectangle 8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0490" name="Rectangle 9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0491" name="Rectangle 10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0492" name="Rectangle 11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41</a:t>
            </a:r>
          </a:p>
        </p:txBody>
      </p:sp>
      <p:sp>
        <p:nvSpPr>
          <p:cNvPr id="20493" name="Rectangle 12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0494" name="Rectangle 13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0495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0496" name="Rectangle 1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726956"/>
            <a:fld id="{183938AF-BAEC-43FE-A671-B050F1D76440}" type="slidenum">
              <a:rPr lang="pt-BR" smtClean="0">
                <a:latin typeface="Times New Roman" pitchFamily="18" charset="0"/>
              </a:rPr>
              <a:pPr defTabSz="726956"/>
              <a:t>24</a:t>
            </a:fld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</a:t>
            </a:r>
          </a:p>
        </p:txBody>
      </p:sp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1510" name="Rectangle 5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1511" name="Rectangle 6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1512" name="Rectangle 7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54</a:t>
            </a:r>
          </a:p>
        </p:txBody>
      </p:sp>
      <p:sp>
        <p:nvSpPr>
          <p:cNvPr id="21513" name="Rectangle 8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1514" name="Rectangle 9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1515" name="Rectangle 10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1516" name="Rectangle 11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41</a:t>
            </a:r>
          </a:p>
        </p:txBody>
      </p:sp>
      <p:sp>
        <p:nvSpPr>
          <p:cNvPr id="21517" name="Rectangle 12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1518" name="Rectangle 13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1519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1520" name="Rectangle 1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726956"/>
            <a:fld id="{01CA9C69-5162-4E67-809E-76C6E1B0D4C6}" type="slidenum">
              <a:rPr lang="pt-BR" smtClean="0">
                <a:latin typeface="Times New Roman" pitchFamily="18" charset="0"/>
              </a:rPr>
              <a:pPr defTabSz="726956"/>
              <a:t>25</a:t>
            </a:fld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2532" name="Rectangle 3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</a:t>
            </a:r>
          </a:p>
        </p:txBody>
      </p:sp>
      <p:sp>
        <p:nvSpPr>
          <p:cNvPr id="22533" name="Rectangle 4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2534" name="Rectangle 5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2535" name="Rectangle 6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2536" name="Rectangle 7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54</a:t>
            </a:r>
          </a:p>
        </p:txBody>
      </p:sp>
      <p:sp>
        <p:nvSpPr>
          <p:cNvPr id="22537" name="Rectangle 8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2538" name="Rectangle 9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2539" name="Rectangle 10"/>
          <p:cNvSpPr>
            <a:spLocks noChangeArrowheads="1"/>
          </p:cNvSpPr>
          <p:nvPr/>
        </p:nvSpPr>
        <p:spPr bwMode="auto">
          <a:xfrm>
            <a:off x="3877597" y="-48336"/>
            <a:ext cx="2991158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2540" name="Rectangle 11"/>
          <p:cNvSpPr>
            <a:spLocks noChangeArrowheads="1"/>
          </p:cNvSpPr>
          <p:nvPr/>
        </p:nvSpPr>
        <p:spPr bwMode="auto">
          <a:xfrm>
            <a:off x="3877597" y="8652113"/>
            <a:ext cx="2991158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408" tIns="0" rIns="30408" bIns="0" anchor="b"/>
          <a:lstStyle/>
          <a:p>
            <a:pPr algn="r" defTabSz="1264462" eaLnBrk="0" hangingPunct="0"/>
            <a:r>
              <a:rPr lang="pt-BR" sz="1900" i="1" dirty="0">
                <a:latin typeface="Times New Roman" pitchFamily="18" charset="0"/>
              </a:rPr>
              <a:t>41</a:t>
            </a:r>
          </a:p>
        </p:txBody>
      </p:sp>
      <p:sp>
        <p:nvSpPr>
          <p:cNvPr id="22541" name="Rectangle 12"/>
          <p:cNvSpPr>
            <a:spLocks noChangeArrowheads="1"/>
          </p:cNvSpPr>
          <p:nvPr/>
        </p:nvSpPr>
        <p:spPr bwMode="auto">
          <a:xfrm>
            <a:off x="-12290" y="8652113"/>
            <a:ext cx="2989621" cy="50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2542" name="Rectangle 13"/>
          <p:cNvSpPr>
            <a:spLocks noChangeArrowheads="1"/>
          </p:cNvSpPr>
          <p:nvPr/>
        </p:nvSpPr>
        <p:spPr bwMode="auto">
          <a:xfrm>
            <a:off x="-12290" y="-48336"/>
            <a:ext cx="2989621" cy="50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576" tIns="43788" rIns="87576" bIns="43788" anchor="ctr"/>
          <a:lstStyle/>
          <a:p>
            <a:pPr eaLnBrk="0" hangingPunct="0"/>
            <a:endParaRPr lang="pt-BR"/>
          </a:p>
        </p:txBody>
      </p:sp>
      <p:sp>
        <p:nvSpPr>
          <p:cNvPr id="22543" name="Rectangle 14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2544" name="Rectangle 1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4063005-ABA4-4A7C-A826-E0DFCACC88AF}" type="datetimeFigureOut">
              <a:rPr lang="pt-BR"/>
              <a:pPr>
                <a:defRPr/>
              </a:pPr>
              <a:t>28/11/2013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B4F4990-9DBD-4D38-A4F9-EB5207376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3874774-C6FD-415F-BC5F-AD347BBA94CD}" type="datetimeFigureOut">
              <a:rPr lang="pt-BR"/>
              <a:pPr>
                <a:defRPr/>
              </a:pPr>
              <a:t>28/11/2013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E5A454C-6DF5-4DFF-99E2-E0FCC5A482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8D9725D-2DFF-4E3F-99DA-0CBE4131764F}" type="datetimeFigureOut">
              <a:rPr lang="pt-BR"/>
              <a:pPr>
                <a:defRPr/>
              </a:pPr>
              <a:t>28/11/2013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B29E22A-E90A-40BE-ACBB-0B36A8BDE3B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8EEDFC4-1D66-4E51-B149-B19969EC022F}" type="datetime1">
              <a:rPr lang="pt-BR"/>
              <a:pPr>
                <a:defRPr/>
              </a:pPr>
              <a:t>28/11/2013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7DC23CB-E5B7-4E5E-B4ED-8C54E68370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28628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9292881-0C53-4476-B864-6AA5081058D7}" type="datetimeFigureOut">
              <a:rPr lang="pt-BR"/>
              <a:pPr>
                <a:defRPr/>
              </a:pPr>
              <a:t>28/11/2013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EC6905-0386-4C60-AF9B-88B4F7959D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C5D7DC9-71A9-47E4-8EB8-9B0FA534390E}" type="datetimeFigureOut">
              <a:rPr lang="pt-BR"/>
              <a:pPr>
                <a:defRPr/>
              </a:pPr>
              <a:t>28/11/2013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B433FB4-9813-4FC6-AAF8-446734424C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BBB049-AE24-4AFD-B363-88D729F10F39}" type="datetimeFigureOut">
              <a:rPr lang="pt-BR"/>
              <a:pPr>
                <a:defRPr/>
              </a:pPr>
              <a:t>28/11/2013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819DDCF-F3B1-4717-A0F7-58DF6B3D75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A7F94D9-2D87-46F4-A335-BE7FCC801C14}" type="datetimeFigureOut">
              <a:rPr lang="pt-BR"/>
              <a:pPr>
                <a:defRPr/>
              </a:pPr>
              <a:t>28/11/2013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299A0B2-6398-4946-AF47-0374D118FE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2DBB3E4-842E-4285-8976-D71A32454482}" type="datetimeFigureOut">
              <a:rPr lang="pt-BR"/>
              <a:pPr>
                <a:defRPr/>
              </a:pPr>
              <a:t>28/11/2013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92334E1-2B60-4006-8B55-2CD0563D3E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8946AD4-9F2B-47CC-B483-D305BA1B16E6}" type="datetimeFigureOut">
              <a:rPr lang="pt-BR"/>
              <a:pPr>
                <a:defRPr/>
              </a:pPr>
              <a:t>28/11/2013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879783D-BE4E-47D5-8C25-64C42A8FA0C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3E9625A-5633-4287-9AC0-FE290E942CA3}" type="datetimeFigureOut">
              <a:rPr lang="pt-BR"/>
              <a:pPr>
                <a:defRPr/>
              </a:pPr>
              <a:t>28/11/2013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C7BAD6E-1E50-486C-A821-7C8C6B6FC60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5003689-EA77-4723-8997-C52D5894AF6C}" type="datetimeFigureOut">
              <a:rPr lang="pt-BR"/>
              <a:pPr>
                <a:defRPr/>
              </a:pPr>
              <a:t>28/11/2013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58A0C8F-ABD8-4FA2-B651-3D0B4BE37E4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1138238"/>
            <a:ext cx="82296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Título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2205038"/>
            <a:ext cx="822960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Texto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rgbClr val="0072BC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72BC"/>
          </a:solidFill>
          <a:latin typeface="Calibri" pitchFamily="34" charset="0"/>
        </a:defRPr>
      </a:lvl9pPr>
    </p:titleStyle>
    <p:bodyStyle>
      <a:lvl1pPr marL="342900" algn="l" rtl="0" fontAlgn="base">
        <a:spcBef>
          <a:spcPct val="0"/>
        </a:spcBef>
        <a:spcAft>
          <a:spcPct val="0"/>
        </a:spcAft>
        <a:buFont typeface="Arial" charset="0"/>
        <a:defRPr sz="2800" kern="1200">
          <a:solidFill>
            <a:srgbClr val="0072BC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jpeg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jpeg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jpeg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jpeg"/><Relationship Id="rId4" Type="http://schemas.openxmlformats.org/officeDocument/2006/relationships/oleObject" Target="../embeddings/oleObject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.jpeg"/><Relationship Id="rId4" Type="http://schemas.openxmlformats.org/officeDocument/2006/relationships/oleObject" Target="../embeddings/oleObject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.jpeg"/><Relationship Id="rId4" Type="http://schemas.openxmlformats.org/officeDocument/2006/relationships/oleObject" Target="../embeddings/oleObject6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9.jpeg"/><Relationship Id="rId4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Video%20Institucional%202011%20CERAL%20e%20CERAL-DIS%20-%20YouTube.flv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legislacao.planalto.gov.br/legisla/legislacao.nsf/Viw_Identificacao/DEC%206.160-2007?OpenDocument" TargetMode="External"/><Relationship Id="rId2" Type="http://schemas.openxmlformats.org/officeDocument/2006/relationships/hyperlink" Target="http://legislacao.planalto.gov.br/legisla/legislacao.nsf/Viw_Identificacao/DEC%207.891-2013?OpenDocument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as template sistema OCB_capa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0944"/>
            <a:ext cx="9143391" cy="6857543"/>
          </a:xfrm>
          <a:prstGeom prst="rect">
            <a:avLst/>
          </a:prstGeom>
        </p:spPr>
      </p:pic>
      <p:sp>
        <p:nvSpPr>
          <p:cNvPr id="5" name="TextBox 8"/>
          <p:cNvSpPr txBox="1"/>
          <p:nvPr/>
        </p:nvSpPr>
        <p:spPr>
          <a:xfrm>
            <a:off x="107504" y="2559827"/>
            <a:ext cx="874846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Contexto</a:t>
            </a:r>
            <a:r>
              <a:rPr lang="en-US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 das </a:t>
            </a:r>
            <a:r>
              <a:rPr lang="en-US" sz="5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Cooperativas</a:t>
            </a:r>
            <a:r>
              <a:rPr lang="en-US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US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de Eletrificação</a:t>
            </a:r>
            <a:endParaRPr lang="pt-BR" sz="5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Verdana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7504" y="5085184"/>
            <a:ext cx="475977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200" b="1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Marco Olivio Morato de Oliveira</a:t>
            </a:r>
          </a:p>
          <a:p>
            <a:pPr algn="ctr"/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Analista do Ramo Infraestrutura do Sistema OCB</a:t>
            </a:r>
          </a:p>
          <a:p>
            <a:pPr algn="ctr"/>
            <a:endParaRPr lang="pt-BR" sz="1600" dirty="0" smtClean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t-BR" sz="1600" i="1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Brasília, Novembro de 2013.</a:t>
            </a:r>
            <a:endParaRPr lang="pt-BR" sz="1600" dirty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8" descr="C:\Users\gregory.honczar\Desktop\Nova marca\ramos\Infraestrutura\Infraestrutur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1902191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9576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Desafios – Cooperativas de Eletrificação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467544" y="1412776"/>
            <a:ext cx="8352928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Construir um novo conceito de regulação para as cooperativas, de modo a reverter efeitos negativos provocados pela atual regulação: </a:t>
            </a:r>
            <a:r>
              <a:rPr lang="pt-B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ALTO RISCO </a:t>
            </a:r>
          </a:p>
          <a:p>
            <a:pPr>
              <a:spcBef>
                <a:spcPts val="0"/>
              </a:spcBef>
            </a:pPr>
            <a:endParaRPr lang="pt-BR" sz="1600" b="1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pt-BR" sz="1600" dirty="0" smtClean="0"/>
              <a:t> </a:t>
            </a:r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/>
            <a:r>
              <a:rPr lang="pt-BR" sz="16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Autorizadas:</a:t>
            </a:r>
          </a:p>
          <a:p>
            <a:pPr marL="342900" lvl="0" indent="-342900" algn="just"/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	 Impactos do decreto nº 7891/13 que limita a 30% o benefício de desconto que as cooperativas autorizadas recebem no ato da compra de energia elétrica que, depois, é distribuída aos seus cooperados. Esse novo custo estabelecido no decreto, será repassado aos cooperados, fato que inviabiliza ou, no mínimo, diminui a competitividade das cooperativas no mercado. Tendência cada vez maior do aumento das tarifas de compra de energia aplicadas   às cooperativas autorizadas (diminuição da capacidade de investimento e qualidade de prestação de serviço).</a:t>
            </a: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Impactos – Cooperativas de Eletrificação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13349113"/>
              </p:ext>
            </p:extLst>
          </p:nvPr>
        </p:nvGraphicFramePr>
        <p:xfrm>
          <a:off x="467544" y="1052736"/>
          <a:ext cx="8208912" cy="5472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648072"/>
                <a:gridCol w="792088"/>
                <a:gridCol w="1944216"/>
                <a:gridCol w="1800200"/>
                <a:gridCol w="1584176"/>
              </a:tblGrid>
              <a:tr h="568133">
                <a:tc>
                  <a:txBody>
                    <a:bodyPr/>
                    <a:lstStyle/>
                    <a:p>
                      <a:pPr algn="ctr"/>
                      <a:endParaRPr lang="pt-BR" sz="1200" dirty="0" smtClean="0"/>
                    </a:p>
                    <a:p>
                      <a:pPr algn="ctr"/>
                      <a:r>
                        <a:rPr lang="pt-BR" sz="1200" dirty="0" smtClean="0"/>
                        <a:t>Cooperativa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 smtClean="0"/>
                    </a:p>
                    <a:p>
                      <a:pPr algn="ctr"/>
                      <a:r>
                        <a:rPr lang="pt-BR" sz="1200" dirty="0" smtClean="0"/>
                        <a:t>UC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 smtClean="0"/>
                    </a:p>
                    <a:p>
                      <a:pPr algn="ctr"/>
                      <a:r>
                        <a:rPr lang="pt-BR" sz="1200" dirty="0" smtClean="0"/>
                        <a:t>UC/KM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Custos operacionais</a:t>
                      </a:r>
                      <a:r>
                        <a:rPr lang="pt-BR" sz="1200" baseline="0" dirty="0" smtClean="0"/>
                        <a:t> 2010, atualizados pelo IPCA (R$)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Custos operacionais</a:t>
                      </a:r>
                      <a:r>
                        <a:rPr lang="pt-BR" sz="1200" baseline="0" dirty="0" smtClean="0"/>
                        <a:t>       1ª RTP atualizados pelo IPCA (R$)</a:t>
                      </a:r>
                      <a:endParaRPr lang="pt-BR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u="none" baseline="0" dirty="0" smtClean="0"/>
                        <a:t>Variação %</a:t>
                      </a:r>
                    </a:p>
                    <a:p>
                      <a:pPr algn="ctr"/>
                      <a:r>
                        <a:rPr lang="pt-BR" sz="1200" u="sng" dirty="0" smtClean="0"/>
                        <a:t>(CO </a:t>
                      </a:r>
                      <a:r>
                        <a:rPr lang="pt-BR" sz="1200" u="sng" baseline="-25000" dirty="0" smtClean="0"/>
                        <a:t>2010</a:t>
                      </a:r>
                      <a:r>
                        <a:rPr lang="pt-BR" sz="1200" u="sng" dirty="0" smtClean="0"/>
                        <a:t>  -CO </a:t>
                      </a:r>
                      <a:r>
                        <a:rPr lang="pt-BR" sz="1200" u="sng" baseline="-25000" dirty="0" err="1" smtClean="0"/>
                        <a:t>1ªRTP</a:t>
                      </a:r>
                      <a:r>
                        <a:rPr lang="pt-BR" sz="1200" u="sng" dirty="0" smtClean="0"/>
                        <a:t>)  </a:t>
                      </a:r>
                      <a:r>
                        <a:rPr lang="pt-BR" sz="1200" dirty="0" smtClean="0"/>
                        <a:t>         CO </a:t>
                      </a:r>
                      <a:r>
                        <a:rPr lang="pt-BR" sz="1200" baseline="-25000" dirty="0" smtClean="0"/>
                        <a:t>2010</a:t>
                      </a:r>
                      <a:r>
                        <a:rPr lang="pt-BR" sz="1200" dirty="0" smtClean="0"/>
                        <a:t> </a:t>
                      </a:r>
                      <a:endParaRPr lang="pt-BR" sz="1200" dirty="0"/>
                    </a:p>
                  </a:txBody>
                  <a:tcPr/>
                </a:tc>
              </a:tr>
              <a:tr h="33310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CERAL 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ARARUAMA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4.020.019,09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2.754.643,89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-31,5%</a:t>
                      </a:r>
                    </a:p>
                  </a:txBody>
                  <a:tcPr marL="9525" marR="9525" marT="9525" marB="0" anchor="b"/>
                </a:tc>
              </a:tr>
              <a:tr h="22014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COOPERMILA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887.600,68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574.851,93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-35,2%</a:t>
                      </a:r>
                    </a:p>
                  </a:txBody>
                  <a:tcPr marL="9525" marR="9525" marT="9525" marB="0" anchor="b"/>
                </a:tc>
              </a:tr>
              <a:tr h="31957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COOPERZEM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5.620.281,72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3.625.896,52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-35,5%</a:t>
                      </a:r>
                    </a:p>
                  </a:txBody>
                  <a:tcPr marL="9525" marR="9525" marT="9525" marB="0" anchor="b"/>
                </a:tc>
              </a:tr>
              <a:tr h="255656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CERTHIL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6.893.309,42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4.238.923,83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-38,5%</a:t>
                      </a:r>
                    </a:p>
                  </a:txBody>
                  <a:tcPr marL="9525" marR="9525" marT="9525" marB="0" anchor="b"/>
                </a:tc>
              </a:tr>
              <a:tr h="28910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COOPERSUL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4.456.189,94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2.571.224,01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-42,3%</a:t>
                      </a:r>
                    </a:p>
                  </a:txBody>
                  <a:tcPr marL="9525" marR="9525" marT="9525" marB="0" anchor="b"/>
                </a:tc>
              </a:tr>
              <a:tr h="31044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CERVAM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3.148.024,63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1.749.857,07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-44,4%</a:t>
                      </a:r>
                    </a:p>
                  </a:txBody>
                  <a:tcPr marL="9525" marR="9525" marT="9525" marB="0" anchor="b"/>
                </a:tc>
              </a:tr>
              <a:tr h="31044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CERPRO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1.601.113,23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775.027,52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-51,6%</a:t>
                      </a:r>
                    </a:p>
                  </a:txBody>
                  <a:tcPr marL="9525" marR="9525" marT="9525" marB="0" anchor="b"/>
                </a:tc>
              </a:tr>
              <a:tr h="31044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CERMC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2.340.212,18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1.114.101,72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-52,4%</a:t>
                      </a:r>
                    </a:p>
                  </a:txBody>
                  <a:tcPr marL="9525" marR="9525" marT="9525" marB="0" anchor="b"/>
                </a:tc>
              </a:tr>
              <a:tr h="31044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CERIPA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10.617.074,11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4.720.754,15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-55,5%</a:t>
                      </a:r>
                    </a:p>
                  </a:txBody>
                  <a:tcPr marL="9525" marR="9525" marT="9525" marB="0" anchor="b"/>
                </a:tc>
              </a:tr>
              <a:tr h="31044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CERILUZ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12660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15.050.222,47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6.638.087,75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-55,9%</a:t>
                      </a:r>
                    </a:p>
                  </a:txBody>
                  <a:tcPr marL="9525" marR="9525" marT="9525" marB="0" anchor="b"/>
                </a:tc>
              </a:tr>
              <a:tr h="31044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CERES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4.994.554,61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2.196.994,54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-56,0%</a:t>
                      </a:r>
                    </a:p>
                  </a:txBody>
                  <a:tcPr marL="9525" marR="9525" marT="9525" marB="0" anchor="b"/>
                </a:tc>
              </a:tr>
              <a:tr h="31044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CEMIRIM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10.194.622,47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4.411.808,45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-56,7%</a:t>
                      </a:r>
                    </a:p>
                  </a:txBody>
                  <a:tcPr marL="9525" marR="9525" marT="9525" marB="0" anchor="b"/>
                </a:tc>
              </a:tr>
              <a:tr h="31044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CERTREL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6.526.733,39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2.018.416,07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-69,1%</a:t>
                      </a:r>
                    </a:p>
                  </a:txBody>
                  <a:tcPr marL="9525" marR="9525" marT="9525" marB="0" anchor="b"/>
                </a:tc>
              </a:tr>
              <a:tr h="31044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CERAL DIS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1.767.649,79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528.355,53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-70,1%</a:t>
                      </a:r>
                    </a:p>
                  </a:txBody>
                  <a:tcPr marL="9525" marR="9525" marT="9525" marB="0" anchor="b"/>
                </a:tc>
              </a:tr>
              <a:tr h="31044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CEESAM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2.180.215,30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625.815,45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-71,3%</a:t>
                      </a:r>
                    </a:p>
                  </a:txBody>
                  <a:tcPr marL="9525" marR="9525" marT="9525" marB="0" anchor="b"/>
                </a:tc>
              </a:tr>
              <a:tr h="31044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ELETRORURAL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1.678.816,19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323.688,13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-80,7%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Impactos – Cooperativas de Eletrificação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7632848" cy="4521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30"/>
          <p:cNvSpPr txBox="1">
            <a:spLocks noChangeArrowheads="1"/>
          </p:cNvSpPr>
          <p:nvPr/>
        </p:nvSpPr>
        <p:spPr bwMode="auto">
          <a:xfrm>
            <a:off x="36512" y="1095127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Custos operacionais mínimos para atender a legislação</a:t>
            </a:r>
            <a:endParaRPr lang="pt-BR" sz="2400" b="1" dirty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Impactos – Cooperativas de Eletrificação</a:t>
            </a:r>
          </a:p>
        </p:txBody>
      </p:sp>
      <p:sp>
        <p:nvSpPr>
          <p:cNvPr id="8" name="CaixaDeTexto 30"/>
          <p:cNvSpPr txBox="1">
            <a:spLocks noChangeArrowheads="1"/>
          </p:cNvSpPr>
          <p:nvPr/>
        </p:nvSpPr>
        <p:spPr bwMode="auto">
          <a:xfrm>
            <a:off x="36512" y="1095127"/>
            <a:ext cx="9144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Comparação dos Custos Operacionais</a:t>
            </a:r>
          </a:p>
          <a:p>
            <a:pPr algn="just" eaLnBrk="1" hangingPunct="1"/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CERAL-DIS x Concessionária João </a:t>
            </a:r>
            <a:r>
              <a:rPr lang="pt-BR" sz="2400" b="1" dirty="0" err="1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Cesa</a:t>
            </a:r>
            <a:endParaRPr lang="pt-BR" sz="2400" b="1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 eaLnBrk="1" hangingPunct="1"/>
            <a:endParaRPr lang="pt-BR" sz="2400" b="1" dirty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62" y="2574807"/>
            <a:ext cx="9030961" cy="2294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Número de Slide 27"/>
          <p:cNvSpPr>
            <a:spLocks noGrp="1"/>
          </p:cNvSpPr>
          <p:nvPr>
            <p:ph type="sldNum" sz="quarter" idx="12"/>
          </p:nvPr>
        </p:nvSpPr>
        <p:spPr bwMode="auto">
          <a:xfrm>
            <a:off x="6974904" y="6525344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CEBCBDA-DAC5-49AE-8B2D-6B0EC9774212}" type="slidenum">
              <a:rPr lang="pt-BR" b="1" smtClean="0">
                <a:solidFill>
                  <a:schemeClr val="tx2"/>
                </a:solidFill>
              </a:rPr>
              <a:pPr algn="r" eaLnBrk="1" hangingPunct="1"/>
              <a:t>14</a:t>
            </a:fld>
            <a:endParaRPr lang="pt-BR" b="1" dirty="0" smtClean="0">
              <a:solidFill>
                <a:schemeClr val="tx2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5496" y="1167135"/>
            <a:ext cx="910850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Ofício INFRACOOP nº 010/2013 </a:t>
            </a:r>
            <a:endParaRPr lang="pt-BR" sz="2400" b="1" dirty="0" smtClean="0">
              <a:solidFill>
                <a:srgbClr val="C00000"/>
              </a:solidFill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212976"/>
            <a:ext cx="5126874" cy="1489861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8816" y="4653136"/>
            <a:ext cx="5177548" cy="1568574"/>
          </a:xfrm>
          <a:prstGeom prst="rect">
            <a:avLst/>
          </a:prstGeom>
          <a:noFill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1708557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O valor calculado pela ANEEL referente a infraestrutura de imóveis e móveis administrativos (CAL) da CERAL-DIS foi 10.042,46 R$/ano, ou seja 836,87 R$/mês.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Para o imóvel da sede da CERAL-DIS, o valor de locação é de 6.896,00 R$/mês e o de compartilhamento de infraestrutura é de 5.104,00 R$/mês, conforme publicação nas páginas 83 e 84 do Diário Oficial da União de 06 de fevereiro de 2013, em que a ANEEL anui às minutas de Termos Contratuais. Somente estes valores resultam em 144.000,00 R$/ano, ou 12.000,00 R$/mês</a:t>
            </a: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pt-BR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3562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6921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Impactos – Cooperativas de Eletrificação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Número de Slide 27"/>
          <p:cNvSpPr>
            <a:spLocks noGrp="1"/>
          </p:cNvSpPr>
          <p:nvPr>
            <p:ph type="sldNum" sz="quarter" idx="12"/>
          </p:nvPr>
        </p:nvSpPr>
        <p:spPr bwMode="auto">
          <a:xfrm>
            <a:off x="6974904" y="6525344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CEBCBDA-DAC5-49AE-8B2D-6B0EC9774212}" type="slidenum">
              <a:rPr lang="pt-BR" b="1" smtClean="0">
                <a:solidFill>
                  <a:schemeClr val="tx2"/>
                </a:solidFill>
              </a:rPr>
              <a:pPr algn="r" eaLnBrk="1" hangingPunct="1"/>
              <a:t>15</a:t>
            </a:fld>
            <a:endParaRPr lang="pt-BR" b="1" dirty="0" smtClean="0">
              <a:solidFill>
                <a:schemeClr val="tx2"/>
              </a:solidFill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3562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6921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Impactos – Cooperativas de Eletrificação</a:t>
            </a:r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179512" y="1628798"/>
          <a:ext cx="8568953" cy="4464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1660"/>
                <a:gridCol w="1570975"/>
                <a:gridCol w="1428159"/>
                <a:gridCol w="1428159"/>
              </a:tblGrid>
              <a:tr h="792290">
                <a:tc>
                  <a:txBody>
                    <a:bodyPr/>
                    <a:lstStyle/>
                    <a:p>
                      <a:pPr algn="ctr"/>
                      <a:endParaRPr lang="pt-BR" sz="1200" dirty="0" smtClean="0"/>
                    </a:p>
                    <a:p>
                      <a:pPr algn="ctr"/>
                      <a:r>
                        <a:rPr lang="pt-BR" dirty="0" smtClean="0"/>
                        <a:t>Descrição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Reajuste 2011</a:t>
                      </a:r>
                    </a:p>
                    <a:p>
                      <a:pPr algn="ctr"/>
                      <a:r>
                        <a:rPr lang="pt-BR" dirty="0" smtClean="0"/>
                        <a:t>(R$)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RTO 2012</a:t>
                      </a:r>
                    </a:p>
                    <a:p>
                      <a:pPr algn="ctr"/>
                      <a:r>
                        <a:rPr lang="pt-BR" dirty="0" smtClean="0"/>
                        <a:t>(R$)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RTE 2013</a:t>
                      </a:r>
                    </a:p>
                    <a:p>
                      <a:pPr algn="ctr"/>
                      <a:r>
                        <a:rPr lang="pt-BR" dirty="0" smtClean="0"/>
                        <a:t>(R$)</a:t>
                      </a:r>
                      <a:endParaRPr lang="pt-BR" dirty="0"/>
                    </a:p>
                  </a:txBody>
                  <a:tcPr/>
                </a:tc>
              </a:tr>
              <a:tr h="459026">
                <a:tc>
                  <a:txBody>
                    <a:bodyPr/>
                    <a:lstStyle/>
                    <a:p>
                      <a:r>
                        <a:rPr lang="pt-BR" b="1" dirty="0" smtClean="0"/>
                        <a:t>Parcela 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/>
                    </a:p>
                  </a:txBody>
                  <a:tcPr/>
                </a:tc>
              </a:tr>
              <a:tr h="459026">
                <a:tc>
                  <a:txBody>
                    <a:bodyPr/>
                    <a:lstStyle/>
                    <a:p>
                      <a:r>
                        <a:rPr lang="pt-BR" baseline="0" dirty="0" smtClean="0"/>
                        <a:t>   - Encargos Setoriais (ES)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706.755,89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607.332,85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196.695,61</a:t>
                      </a:r>
                      <a:endParaRPr lang="pt-BR" dirty="0"/>
                    </a:p>
                  </a:txBody>
                  <a:tcPr/>
                </a:tc>
              </a:tr>
              <a:tr h="459026">
                <a:tc>
                  <a:txBody>
                    <a:bodyPr/>
                    <a:lstStyle/>
                    <a:p>
                      <a:r>
                        <a:rPr lang="pt-BR" b="1" dirty="0" smtClean="0">
                          <a:solidFill>
                            <a:srgbClr val="C00000"/>
                          </a:solidFill>
                        </a:rPr>
                        <a:t>   - Transporte de Energia (CT)</a:t>
                      </a:r>
                      <a:endParaRPr lang="pt-BR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>
                          <a:solidFill>
                            <a:srgbClr val="C00000"/>
                          </a:solidFill>
                        </a:rPr>
                        <a:t>143.585,39</a:t>
                      </a:r>
                      <a:endParaRPr lang="pt-BR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>
                          <a:solidFill>
                            <a:srgbClr val="C00000"/>
                          </a:solidFill>
                        </a:rPr>
                        <a:t>143.994,93</a:t>
                      </a:r>
                      <a:endParaRPr lang="pt-BR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>
                          <a:solidFill>
                            <a:srgbClr val="C00000"/>
                          </a:solidFill>
                        </a:rPr>
                        <a:t>994.973,08</a:t>
                      </a:r>
                      <a:endParaRPr lang="pt-BR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459026">
                <a:tc>
                  <a:txBody>
                    <a:bodyPr/>
                    <a:lstStyle/>
                    <a:p>
                      <a:r>
                        <a:rPr lang="pt-BR" dirty="0" smtClean="0"/>
                        <a:t>   - Energia Comprada (CE)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665.384,19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864.961,94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602.228,88</a:t>
                      </a:r>
                      <a:endParaRPr lang="pt-BR" dirty="0"/>
                    </a:p>
                  </a:txBody>
                  <a:tcPr/>
                </a:tc>
              </a:tr>
              <a:tr h="459026">
                <a:tc>
                  <a:txBody>
                    <a:bodyPr/>
                    <a:lstStyle/>
                    <a:p>
                      <a:r>
                        <a:rPr lang="pt-BR" dirty="0" smtClean="0"/>
                        <a:t>   - Total</a:t>
                      </a:r>
                      <a:r>
                        <a:rPr lang="pt-BR" baseline="0" dirty="0" smtClean="0"/>
                        <a:t> da Parcela 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1.515.725,48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1.616.289,72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1.793.897,57</a:t>
                      </a:r>
                      <a:endParaRPr lang="pt-BR" dirty="0"/>
                    </a:p>
                  </a:txBody>
                  <a:tcPr/>
                </a:tc>
              </a:tr>
              <a:tr h="459026">
                <a:tc>
                  <a:txBody>
                    <a:bodyPr/>
                    <a:lstStyle/>
                    <a:p>
                      <a:r>
                        <a:rPr lang="pt-BR" b="1" dirty="0" smtClean="0"/>
                        <a:t>Parcela B*(1-</a:t>
                      </a:r>
                      <a:r>
                        <a:rPr lang="pt-BR" b="1" dirty="0" err="1" smtClean="0"/>
                        <a:t>Pm</a:t>
                      </a:r>
                      <a:r>
                        <a:rPr lang="pt-BR" b="1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2.452.144,14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1.696.761,14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1.696.761,14</a:t>
                      </a:r>
                      <a:endParaRPr lang="pt-BR" dirty="0"/>
                    </a:p>
                  </a:txBody>
                  <a:tcPr/>
                </a:tc>
              </a:tr>
              <a:tr h="459026">
                <a:tc>
                  <a:txBody>
                    <a:bodyPr/>
                    <a:lstStyle/>
                    <a:p>
                      <a:r>
                        <a:rPr lang="pt-BR" b="1" dirty="0" smtClean="0"/>
                        <a:t>Receita Requerida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3.967.869,62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3.313.050,86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3.490.658,71</a:t>
                      </a:r>
                      <a:endParaRPr lang="pt-BR" dirty="0"/>
                    </a:p>
                  </a:txBody>
                  <a:tcPr/>
                </a:tc>
              </a:tr>
              <a:tr h="459026">
                <a:tc>
                  <a:txBody>
                    <a:bodyPr/>
                    <a:lstStyle/>
                    <a:p>
                      <a:r>
                        <a:rPr lang="pt-BR" b="1" dirty="0" smtClean="0"/>
                        <a:t>Tarifa Média </a:t>
                      </a:r>
                      <a:r>
                        <a:rPr lang="pt-BR" b="1" dirty="0" err="1" smtClean="0"/>
                        <a:t>Ceral</a:t>
                      </a:r>
                      <a:r>
                        <a:rPr lang="pt-BR" b="1" dirty="0" smtClean="0"/>
                        <a:t>/Tarifa Média Copel (%)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100,96%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77,07%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88,81%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CaixaDeTexto 30"/>
          <p:cNvSpPr txBox="1">
            <a:spLocks noChangeArrowheads="1"/>
          </p:cNvSpPr>
          <p:nvPr/>
        </p:nvSpPr>
        <p:spPr bwMode="auto">
          <a:xfrm>
            <a:off x="1" y="1095127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Revisão Tarifária da CERAL-DIS</a:t>
            </a:r>
            <a:endParaRPr lang="pt-BR" sz="2400" b="1" dirty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5"/>
          <p:cNvSpPr txBox="1">
            <a:spLocks noChangeArrowheads="1"/>
          </p:cNvSpPr>
          <p:nvPr/>
        </p:nvSpPr>
        <p:spPr bwMode="auto">
          <a:xfrm>
            <a:off x="3071813" y="714375"/>
            <a:ext cx="548640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1" eaLnBrk="0" hangingPunct="0"/>
            <a:r>
              <a:rPr lang="pt-BR" b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COOPERATIVAS DE ENERGIA E DESENVOLVIMENTO RURAL</a:t>
            </a:r>
          </a:p>
          <a:p>
            <a:pPr algn="ctr" rtl="1" eaLnBrk="0" hangingPunct="0"/>
            <a:r>
              <a:rPr lang="pt-BR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rtl="1" eaLnBrk="0" hangingPunct="0"/>
            <a:r>
              <a:rPr lang="pt-BR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INVESTIMENTOS – 2012</a:t>
            </a:r>
          </a:p>
          <a:p>
            <a:pPr algn="ctr" rtl="1" eaLnBrk="0" hangingPunct="0"/>
            <a:endParaRPr lang="pt-BR" sz="2200" b="1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r>
              <a:rPr lang="pt-BR" sz="2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PREVISÃO DE INVESTIMENTOS - 2013</a:t>
            </a:r>
            <a:endParaRPr lang="pt-BR" sz="2000" b="1">
              <a:solidFill>
                <a:srgbClr val="0000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1600" b="1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1600" b="1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8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2200" b="1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2200" b="1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Text Box 6"/>
          <p:cNvSpPr txBox="1">
            <a:spLocks noChangeArrowheads="1"/>
          </p:cNvSpPr>
          <p:nvPr/>
        </p:nvSpPr>
        <p:spPr bwMode="auto">
          <a:xfrm>
            <a:off x="3143250" y="4929188"/>
            <a:ext cx="54864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1" eaLnBrk="0" hangingPunct="0"/>
            <a:endParaRPr lang="pt-BR" sz="1600" b="1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r>
              <a:rPr lang="pt-BR" sz="2200" b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PERÍODO</a:t>
            </a:r>
          </a:p>
          <a:p>
            <a:pPr algn="ctr" rtl="1" eaLnBrk="0" hangingPunct="0"/>
            <a:endParaRPr lang="pt-BR" sz="500" b="1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r>
              <a:rPr lang="pt-BR" sz="2200" b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2011 – </a:t>
            </a:r>
            <a:r>
              <a:rPr lang="pt-BR" sz="2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2012</a:t>
            </a:r>
            <a:r>
              <a:rPr lang="pt-BR" sz="2200" b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pt-BR" sz="2200" b="1">
                <a:solidFill>
                  <a:srgbClr val="007400"/>
                </a:solidFill>
                <a:latin typeface="Times New Roman" pitchFamily="18" charset="0"/>
                <a:cs typeface="Times New Roman" pitchFamily="18" charset="0"/>
              </a:rPr>
              <a:t>2013</a:t>
            </a:r>
            <a:r>
              <a:rPr lang="pt-BR" sz="2200" b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– 2014</a:t>
            </a:r>
          </a:p>
          <a:p>
            <a:pPr algn="ctr" rtl="1" eaLnBrk="0" hangingPunct="0"/>
            <a:endParaRPr lang="pt-BR" sz="2000" b="1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800" b="1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1400" b="1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2200" b="1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Imagem 4" descr="image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14313"/>
            <a:ext cx="285750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Imagem 5" descr="Foto Colheitadeira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2857500"/>
            <a:ext cx="421481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Imagem 1" descr="fOTO REDE cOPREL_501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2928938"/>
            <a:ext cx="3429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DSC 189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88" y="4286250"/>
            <a:ext cx="3214687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4" descr="image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14313"/>
            <a:ext cx="285750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Imagem 5" descr="Foto 01 - Barragem PCH Granja Velha município de Taquaruçu do Su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3071813"/>
            <a:ext cx="2928937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Imagem 6" descr="Casa com energi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88" y="3143250"/>
            <a:ext cx="3286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 Box 3"/>
          <p:cNvSpPr txBox="1">
            <a:spLocks noChangeArrowheads="1"/>
          </p:cNvSpPr>
          <p:nvPr/>
        </p:nvSpPr>
        <p:spPr bwMode="auto">
          <a:xfrm>
            <a:off x="785813" y="4643438"/>
            <a:ext cx="7643812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1" eaLnBrk="0" hangingPunct="0"/>
            <a:endParaRPr lang="pt-BR" sz="500">
              <a:solidFill>
                <a:srgbClr val="0000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r>
              <a:rPr lang="pt-BR" sz="2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MAIS DE HUM MILHÃO  DE GAÚCHOS NA ÁREA RURAL</a:t>
            </a:r>
          </a:p>
          <a:p>
            <a:pPr algn="ctr" rtl="1" eaLnBrk="0" hangingPunct="0"/>
            <a:r>
              <a:rPr lang="pt-BR" sz="2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COM ENERGIA E MELHOR QUALIDADE DE VIDA.</a:t>
            </a:r>
          </a:p>
          <a:p>
            <a:pPr algn="ctr" rtl="1" eaLnBrk="0" hangingPunct="0"/>
            <a:endParaRPr lang="pt-BR" sz="800" b="1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r>
              <a:rPr lang="pt-BR" sz="20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COOPERATIVAS HÁ 72 ANOS AO LADO DO PRODUTOR  E DA AGRICULTURA FAMILIAR</a:t>
            </a:r>
            <a:endParaRPr lang="pt-BR" sz="20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40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0" name="Text Box 3"/>
          <p:cNvSpPr txBox="1">
            <a:spLocks noChangeArrowheads="1"/>
          </p:cNvSpPr>
          <p:nvPr/>
        </p:nvSpPr>
        <p:spPr bwMode="auto">
          <a:xfrm>
            <a:off x="928688" y="1285875"/>
            <a:ext cx="74295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1" eaLnBrk="0" hangingPunct="0"/>
            <a:endParaRPr lang="pt-BR" sz="500">
              <a:solidFill>
                <a:srgbClr val="0000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r>
              <a:rPr lang="pt-BR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COOPERATIVAS DE GERAÇÃO E DISTRIBUIÇÃO DE </a:t>
            </a:r>
          </a:p>
          <a:p>
            <a:pPr algn="ctr" rtl="1" eaLnBrk="0" hangingPunct="0"/>
            <a:r>
              <a:rPr lang="pt-BR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ENERGIA ELÉTRICA</a:t>
            </a:r>
          </a:p>
          <a:p>
            <a:pPr algn="ctr" rtl="1" eaLnBrk="0" hangingPunct="0"/>
            <a:endParaRPr lang="pt-BR" sz="800" b="1">
              <a:solidFill>
                <a:srgbClr val="19471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r>
              <a:rPr lang="pt-BR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23  COOPERATIVAS  ATUANDO – DESDE 1941</a:t>
            </a:r>
            <a:endParaRPr lang="pt-BR" sz="220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1" name="Imagem 6" descr="12112012_03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25" y="3143250"/>
            <a:ext cx="24288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m 4" descr="image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14313"/>
            <a:ext cx="285750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714375" y="1285875"/>
            <a:ext cx="79295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1" eaLnBrk="0" hangingPunct="0"/>
            <a:endParaRPr lang="pt-BR" sz="500">
              <a:solidFill>
                <a:srgbClr val="0000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r>
              <a:rPr lang="pt-BR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COOPERATIVAS DE GERAÇÃO E DISTRIBUIÇÃO DE </a:t>
            </a:r>
          </a:p>
          <a:p>
            <a:pPr algn="ctr" rtl="1" eaLnBrk="0" hangingPunct="0"/>
            <a:r>
              <a:rPr lang="pt-BR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ENERGIA ELÉTRICA</a:t>
            </a:r>
          </a:p>
          <a:p>
            <a:pPr algn="ctr" rtl="1" eaLnBrk="0" hangingPunct="0"/>
            <a:endParaRPr lang="pt-BR" sz="800" b="1">
              <a:solidFill>
                <a:srgbClr val="19471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16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1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220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2" name="CaixaDeTexto 11"/>
          <p:cNvSpPr txBox="1">
            <a:spLocks noChangeArrowheads="1"/>
          </p:cNvSpPr>
          <p:nvPr/>
        </p:nvSpPr>
        <p:spPr bwMode="auto">
          <a:xfrm>
            <a:off x="1214438" y="2286000"/>
            <a:ext cx="6608762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sz="21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 COOPERATIVA O CONSUMIDOR / ASSOCIADO</a:t>
            </a:r>
          </a:p>
          <a:p>
            <a:pPr algn="ctr" eaLnBrk="0" hangingPunct="0"/>
            <a:r>
              <a:rPr lang="pt-BR" sz="21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TEM VOZ E VOTO</a:t>
            </a:r>
          </a:p>
          <a:p>
            <a:pPr algn="ctr" eaLnBrk="0" hangingPunct="0"/>
            <a:r>
              <a:rPr lang="pt-BR" sz="21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ELE PARTICIPA DAS DECISÕES</a:t>
            </a:r>
          </a:p>
        </p:txBody>
      </p:sp>
      <p:pic>
        <p:nvPicPr>
          <p:cNvPr id="12293" name="Imagem 8" descr="Mais de mil associados presente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3571875"/>
            <a:ext cx="40005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Imagem 6" descr="Associados da Creluz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5" y="3571875"/>
            <a:ext cx="40640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/>
          </p:cNvGraphicFramePr>
          <p:nvPr/>
        </p:nvGraphicFramePr>
        <p:xfrm>
          <a:off x="1214438" y="285750"/>
          <a:ext cx="6858000" cy="5870575"/>
        </p:xfrm>
        <a:graphic>
          <a:graphicData uri="http://schemas.openxmlformats.org/presentationml/2006/ole">
            <p:oleObj spid="_x0000_s1026" name="Imagem de bitmap" r:id="rId4" imgW="3209524" imgH="3010320" progId="PBrush">
              <p:embed/>
            </p:oleObj>
          </a:graphicData>
        </a:graphic>
      </p:graphicFrame>
      <p:sp>
        <p:nvSpPr>
          <p:cNvPr id="1027" name="Rectangle 18"/>
          <p:cNvSpPr>
            <a:spLocks noChangeArrowheads="1"/>
          </p:cNvSpPr>
          <p:nvPr/>
        </p:nvSpPr>
        <p:spPr bwMode="auto">
          <a:xfrm>
            <a:off x="5853113" y="3322638"/>
            <a:ext cx="219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t-BR" sz="1200" b="1">
                <a:latin typeface="Arial Narrow" pitchFamily="34" charset="0"/>
              </a:rPr>
              <a:t> 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5643563" y="5286375"/>
            <a:ext cx="3500437" cy="461963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</a:rPr>
              <a:t>SISTEMA  FECOERGS</a:t>
            </a:r>
            <a:endParaRPr lang="pt-BR" sz="1400" b="1" dirty="0"/>
          </a:p>
        </p:txBody>
      </p:sp>
      <p:pic>
        <p:nvPicPr>
          <p:cNvPr id="1029" name="Imagem 40" descr="image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214313"/>
            <a:ext cx="2714625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CaixaDeTexto 13"/>
          <p:cNvSpPr txBox="1">
            <a:spLocks noChangeArrowheads="1"/>
          </p:cNvSpPr>
          <p:nvPr/>
        </p:nvSpPr>
        <p:spPr bwMode="auto">
          <a:xfrm>
            <a:off x="2786063" y="857250"/>
            <a:ext cx="46434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b="1">
                <a:solidFill>
                  <a:schemeClr val="bg1"/>
                </a:solidFill>
              </a:rPr>
              <a:t>23</a:t>
            </a:r>
            <a:r>
              <a:rPr lang="pt-BR" sz="1800">
                <a:solidFill>
                  <a:schemeClr val="bg1"/>
                </a:solidFill>
              </a:rPr>
              <a:t> </a:t>
            </a:r>
          </a:p>
          <a:p>
            <a:pPr algn="ctr" eaLnBrk="0" hangingPunct="0"/>
            <a:r>
              <a:rPr lang="pt-BR" sz="1800" b="1">
                <a:solidFill>
                  <a:schemeClr val="bg1"/>
                </a:solidFill>
              </a:rPr>
              <a:t>Cooperativas atuando desde 1941</a:t>
            </a:r>
            <a:endParaRPr lang="pt-BR">
              <a:solidFill>
                <a:schemeClr val="bg1"/>
              </a:solidFill>
            </a:endParaRPr>
          </a:p>
        </p:txBody>
      </p:sp>
      <p:sp>
        <p:nvSpPr>
          <p:cNvPr id="1031" name="CaixaDeTexto 14"/>
          <p:cNvSpPr txBox="1">
            <a:spLocks noChangeArrowheads="1"/>
          </p:cNvSpPr>
          <p:nvPr/>
        </p:nvSpPr>
        <p:spPr bwMode="auto">
          <a:xfrm>
            <a:off x="1785938" y="2143125"/>
            <a:ext cx="4143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b="1">
                <a:solidFill>
                  <a:schemeClr val="bg1"/>
                </a:solidFill>
              </a:rPr>
              <a:t>15 </a:t>
            </a:r>
          </a:p>
          <a:p>
            <a:pPr algn="ctr" eaLnBrk="0" hangingPunct="0"/>
            <a:r>
              <a:rPr lang="pt-BR" sz="1800" b="1">
                <a:solidFill>
                  <a:schemeClr val="bg1"/>
                </a:solidFill>
              </a:rPr>
              <a:t>Distribuição de Energia Elétrica</a:t>
            </a:r>
            <a:endParaRPr lang="pt-BR">
              <a:solidFill>
                <a:schemeClr val="bg1"/>
              </a:solidFill>
            </a:endParaRPr>
          </a:p>
        </p:txBody>
      </p:sp>
      <p:sp>
        <p:nvSpPr>
          <p:cNvPr id="1032" name="CaixaDeTexto 15"/>
          <p:cNvSpPr txBox="1">
            <a:spLocks noChangeArrowheads="1"/>
          </p:cNvSpPr>
          <p:nvPr/>
        </p:nvSpPr>
        <p:spPr bwMode="auto">
          <a:xfrm>
            <a:off x="2143125" y="2714625"/>
            <a:ext cx="3429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b="1">
                <a:solidFill>
                  <a:schemeClr val="bg1"/>
                </a:solidFill>
              </a:rPr>
              <a:t>10</a:t>
            </a:r>
          </a:p>
          <a:p>
            <a:pPr algn="ctr" eaLnBrk="0" hangingPunct="0"/>
            <a:r>
              <a:rPr lang="pt-BR" sz="1800">
                <a:solidFill>
                  <a:schemeClr val="bg1"/>
                </a:solidFill>
              </a:rPr>
              <a:t>  </a:t>
            </a:r>
            <a:r>
              <a:rPr lang="pt-BR" sz="1800" b="1">
                <a:solidFill>
                  <a:schemeClr val="bg1"/>
                </a:solidFill>
              </a:rPr>
              <a:t>Geração de Energia Elétrica </a:t>
            </a:r>
          </a:p>
        </p:txBody>
      </p:sp>
      <p:sp>
        <p:nvSpPr>
          <p:cNvPr id="1033" name="CaixaDeTexto 16"/>
          <p:cNvSpPr txBox="1">
            <a:spLocks noChangeArrowheads="1"/>
          </p:cNvSpPr>
          <p:nvPr/>
        </p:nvSpPr>
        <p:spPr bwMode="auto">
          <a:xfrm>
            <a:off x="428625" y="5000625"/>
            <a:ext cx="3608388" cy="8302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b="1">
                <a:solidFill>
                  <a:srgbClr val="002060"/>
                </a:solidFill>
              </a:rPr>
              <a:t>O Sistema Cooperativo</a:t>
            </a:r>
          </a:p>
          <a:p>
            <a:pPr algn="ctr" eaLnBrk="0" hangingPunct="0"/>
            <a:r>
              <a:rPr lang="pt-BR" b="1">
                <a:solidFill>
                  <a:srgbClr val="002060"/>
                </a:solidFill>
              </a:rPr>
              <a:t>Atuando Desde 1941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/>
      <p:bldP spid="1031" grpId="0"/>
      <p:bldP spid="10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Histórico Cooperativas de Eletrificação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95536" y="1823913"/>
            <a:ext cx="835292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A primeira cooperativa do Ramo de Infraestrutura foi criada no distrito de José Bonifácio, Município de </a:t>
            </a:r>
            <a:r>
              <a:rPr lang="pt-BR" sz="1600" dirty="0" err="1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Erechim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 (RS), no ano de 1941, sob a denominação de Cooperativa de Força e Luz de Quatro Irmãos, encerrou suas atividades em 1977.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As cooperativas surgiram e desenvolveram na limitação das concessionárias em investir na área rural, o que levou ao Governo Federal a proporcionar, na década dos anos 70, de financiamentos do BID - Banco Interamericano de Desenvolvimento, exclusivos para cooperativas de eletrificação rural, repassados através do GEER - Grupo Executivo de Eletrificação Rural (MAPA).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/>
          </p:cNvGraphicFramePr>
          <p:nvPr/>
        </p:nvGraphicFramePr>
        <p:xfrm>
          <a:off x="1357313" y="285750"/>
          <a:ext cx="6858000" cy="5870575"/>
        </p:xfrm>
        <a:graphic>
          <a:graphicData uri="http://schemas.openxmlformats.org/presentationml/2006/ole">
            <p:oleObj spid="_x0000_s2050" name="Imagem de bitmap" r:id="rId4" imgW="3209524" imgH="3010320" progId="PBrush">
              <p:embed/>
            </p:oleObj>
          </a:graphicData>
        </a:graphic>
      </p:graphicFrame>
      <p:sp>
        <p:nvSpPr>
          <p:cNvPr id="2051" name="Rectangle 18"/>
          <p:cNvSpPr>
            <a:spLocks noChangeArrowheads="1"/>
          </p:cNvSpPr>
          <p:nvPr/>
        </p:nvSpPr>
        <p:spPr bwMode="auto">
          <a:xfrm>
            <a:off x="5853113" y="3322638"/>
            <a:ext cx="219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t-BR" sz="1200" b="1">
                <a:latin typeface="Arial Narrow" pitchFamily="34" charset="0"/>
              </a:rPr>
              <a:t> 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5715000" y="5500688"/>
            <a:ext cx="3286125" cy="430212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pt-BR" sz="2200" b="1" dirty="0">
                <a:solidFill>
                  <a:schemeClr val="accent6">
                    <a:lumMod val="75000"/>
                  </a:schemeClr>
                </a:solidFill>
              </a:rPr>
              <a:t>SISTEMA  FECOERGS</a:t>
            </a:r>
          </a:p>
        </p:txBody>
      </p:sp>
      <p:sp>
        <p:nvSpPr>
          <p:cNvPr id="2053" name="CaixaDeTexto 36"/>
          <p:cNvSpPr txBox="1">
            <a:spLocks noChangeArrowheads="1"/>
          </p:cNvSpPr>
          <p:nvPr/>
        </p:nvSpPr>
        <p:spPr bwMode="auto">
          <a:xfrm>
            <a:off x="3429000" y="785813"/>
            <a:ext cx="357187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b="1" u="sng">
                <a:solidFill>
                  <a:schemeClr val="bg1"/>
                </a:solidFill>
              </a:rPr>
              <a:t>Região Norte e Nordeste</a:t>
            </a:r>
          </a:p>
          <a:p>
            <a:pPr algn="ctr" eaLnBrk="0" hangingPunct="0"/>
            <a:r>
              <a:rPr lang="pt-BR" sz="1400" b="1">
                <a:solidFill>
                  <a:srgbClr val="002060"/>
                </a:solidFill>
              </a:rPr>
              <a:t>08 Cooperativas</a:t>
            </a:r>
          </a:p>
          <a:p>
            <a:pPr algn="ctr" eaLnBrk="0" hangingPunct="0"/>
            <a:r>
              <a:rPr lang="pt-BR" sz="1400" b="1">
                <a:solidFill>
                  <a:schemeClr val="bg1"/>
                </a:solidFill>
              </a:rPr>
              <a:t>CERMISSÕES, CRELUZ, CERILUZ,</a:t>
            </a:r>
          </a:p>
          <a:p>
            <a:pPr algn="ctr" eaLnBrk="0" hangingPunct="0"/>
            <a:r>
              <a:rPr lang="pt-BR" sz="1400" b="1">
                <a:solidFill>
                  <a:schemeClr val="bg1"/>
                </a:solidFill>
              </a:rPr>
              <a:t>COPREL, CERFOX, CRERAL,</a:t>
            </a:r>
          </a:p>
          <a:p>
            <a:pPr algn="ctr" eaLnBrk="0" hangingPunct="0"/>
            <a:r>
              <a:rPr lang="pt-BR" sz="1400" b="1">
                <a:solidFill>
                  <a:schemeClr val="bg1"/>
                </a:solidFill>
              </a:rPr>
              <a:t>CERTHIL, COOPERLUZ </a:t>
            </a:r>
          </a:p>
          <a:p>
            <a:pPr algn="ctr" eaLnBrk="0" hangingPunct="0"/>
            <a:endParaRPr lang="pt-BR" sz="1400" b="1">
              <a:solidFill>
                <a:srgbClr val="FF0000"/>
              </a:solidFill>
            </a:endParaRPr>
          </a:p>
        </p:txBody>
      </p:sp>
      <p:sp>
        <p:nvSpPr>
          <p:cNvPr id="2054" name="CaixaDeTexto 37"/>
          <p:cNvSpPr txBox="1">
            <a:spLocks noChangeArrowheads="1"/>
          </p:cNvSpPr>
          <p:nvPr/>
        </p:nvSpPr>
        <p:spPr bwMode="auto">
          <a:xfrm>
            <a:off x="2357438" y="2286000"/>
            <a:ext cx="25003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b="1" u="sng">
                <a:solidFill>
                  <a:schemeClr val="bg1"/>
                </a:solidFill>
              </a:rPr>
              <a:t>Região Central</a:t>
            </a:r>
          </a:p>
          <a:p>
            <a:pPr algn="ctr" eaLnBrk="0" hangingPunct="0"/>
            <a:r>
              <a:rPr lang="pt-BR" sz="1400" b="1">
                <a:solidFill>
                  <a:srgbClr val="002060"/>
                </a:solidFill>
              </a:rPr>
              <a:t>04 Cooperativas</a:t>
            </a:r>
          </a:p>
          <a:p>
            <a:pPr algn="ctr" eaLnBrk="0" hangingPunct="0"/>
            <a:r>
              <a:rPr lang="pt-BR" sz="1400" b="1">
                <a:solidFill>
                  <a:schemeClr val="bg1"/>
                </a:solidFill>
              </a:rPr>
              <a:t>CELETRO, CERTAJA,</a:t>
            </a:r>
          </a:p>
          <a:p>
            <a:pPr algn="ctr" eaLnBrk="0" hangingPunct="0"/>
            <a:r>
              <a:rPr lang="pt-BR" sz="1400" b="1">
                <a:solidFill>
                  <a:schemeClr val="bg1"/>
                </a:solidFill>
              </a:rPr>
              <a:t>CERVALE, CERTEL</a:t>
            </a:r>
          </a:p>
        </p:txBody>
      </p:sp>
      <p:sp>
        <p:nvSpPr>
          <p:cNvPr id="2055" name="CaixaDeTexto 38"/>
          <p:cNvSpPr txBox="1">
            <a:spLocks noChangeArrowheads="1"/>
          </p:cNvSpPr>
          <p:nvPr/>
        </p:nvSpPr>
        <p:spPr bwMode="auto">
          <a:xfrm>
            <a:off x="3929063" y="3643313"/>
            <a:ext cx="20716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800" b="1" u="sng">
                <a:solidFill>
                  <a:srgbClr val="002060"/>
                </a:solidFill>
              </a:rPr>
              <a:t>Região Sul</a:t>
            </a:r>
          </a:p>
          <a:p>
            <a:pPr algn="ctr" eaLnBrk="0" hangingPunct="0"/>
            <a:r>
              <a:rPr lang="pt-BR" sz="1400" b="1">
                <a:solidFill>
                  <a:srgbClr val="002060"/>
                </a:solidFill>
              </a:rPr>
              <a:t>03 Cooperativas</a:t>
            </a:r>
          </a:p>
          <a:p>
            <a:pPr algn="ctr" eaLnBrk="0" hangingPunct="0"/>
            <a:r>
              <a:rPr lang="pt-BR" sz="1400" b="1">
                <a:solidFill>
                  <a:srgbClr val="002060"/>
                </a:solidFill>
              </a:rPr>
              <a:t>COOPERSUL, COSEL,</a:t>
            </a:r>
          </a:p>
          <a:p>
            <a:pPr algn="ctr" eaLnBrk="0" hangingPunct="0"/>
            <a:r>
              <a:rPr lang="pt-BR" sz="1400" b="1">
                <a:solidFill>
                  <a:srgbClr val="002060"/>
                </a:solidFill>
              </a:rPr>
              <a:t>COOPERNORTE</a:t>
            </a:r>
          </a:p>
        </p:txBody>
      </p:sp>
      <p:pic>
        <p:nvPicPr>
          <p:cNvPr id="2056" name="Imagem 40" descr="image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214313"/>
            <a:ext cx="2714625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CaixaDeTexto 12"/>
          <p:cNvSpPr txBox="1">
            <a:spLocks noChangeArrowheads="1"/>
          </p:cNvSpPr>
          <p:nvPr/>
        </p:nvSpPr>
        <p:spPr bwMode="auto">
          <a:xfrm>
            <a:off x="285750" y="5214938"/>
            <a:ext cx="3829050" cy="83026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b="1">
                <a:solidFill>
                  <a:srgbClr val="002060"/>
                </a:solidFill>
              </a:rPr>
              <a:t>Número de Cooperativas</a:t>
            </a:r>
          </a:p>
          <a:p>
            <a:pPr algn="ctr" eaLnBrk="0" hangingPunct="0"/>
            <a:r>
              <a:rPr lang="pt-BR" b="1">
                <a:solidFill>
                  <a:srgbClr val="002060"/>
                </a:solidFill>
              </a:rPr>
              <a:t>Por Região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  <p:bldP spid="2054" grpId="0"/>
      <p:bldP spid="205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/>
          </p:cNvGraphicFramePr>
          <p:nvPr/>
        </p:nvGraphicFramePr>
        <p:xfrm>
          <a:off x="1357313" y="285750"/>
          <a:ext cx="6858000" cy="5870575"/>
        </p:xfrm>
        <a:graphic>
          <a:graphicData uri="http://schemas.openxmlformats.org/presentationml/2006/ole">
            <p:oleObj spid="_x0000_s3074" name="Imagem de bitmap" r:id="rId4" imgW="3209524" imgH="3010320" progId="PBrush">
              <p:embed/>
            </p:oleObj>
          </a:graphicData>
        </a:graphic>
      </p:graphicFrame>
      <p:sp>
        <p:nvSpPr>
          <p:cNvPr id="3075" name="Rectangle 18"/>
          <p:cNvSpPr>
            <a:spLocks noChangeArrowheads="1"/>
          </p:cNvSpPr>
          <p:nvPr/>
        </p:nvSpPr>
        <p:spPr bwMode="auto">
          <a:xfrm>
            <a:off x="5853113" y="3322638"/>
            <a:ext cx="219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t-BR" sz="1200" b="1">
                <a:latin typeface="Arial Narrow" pitchFamily="34" charset="0"/>
              </a:rPr>
              <a:t> 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5786438" y="5143500"/>
            <a:ext cx="3214687" cy="430213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pt-BR" sz="2200" b="1" dirty="0">
                <a:solidFill>
                  <a:schemeClr val="accent6">
                    <a:lumMod val="75000"/>
                  </a:schemeClr>
                </a:solidFill>
              </a:rPr>
              <a:t>SISTEMA  FECOERGS</a:t>
            </a:r>
          </a:p>
        </p:txBody>
      </p:sp>
      <p:pic>
        <p:nvPicPr>
          <p:cNvPr id="3077" name="Imagem 40" descr="image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214313"/>
            <a:ext cx="2714625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CaixaDeTexto 12"/>
          <p:cNvSpPr txBox="1">
            <a:spLocks noChangeArrowheads="1"/>
          </p:cNvSpPr>
          <p:nvPr/>
        </p:nvSpPr>
        <p:spPr bwMode="auto">
          <a:xfrm>
            <a:off x="3143250" y="714375"/>
            <a:ext cx="4022725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solidFill>
                  <a:schemeClr val="bg1"/>
                </a:solidFill>
              </a:rPr>
              <a:t>DADOS GERAIS</a:t>
            </a:r>
          </a:p>
          <a:p>
            <a:pPr algn="ctr" eaLnBrk="0" hangingPunct="0"/>
            <a:endParaRPr lang="pt-BR" sz="800" b="1">
              <a:solidFill>
                <a:schemeClr val="bg1"/>
              </a:solidFill>
            </a:endParaRPr>
          </a:p>
          <a:p>
            <a:pPr algn="ctr" eaLnBrk="0" hangingPunct="0"/>
            <a:r>
              <a:rPr lang="pt-BR" sz="1700" b="1">
                <a:solidFill>
                  <a:schemeClr val="bg1"/>
                </a:solidFill>
              </a:rPr>
              <a:t>15 Cooperativas atuando desde 1941</a:t>
            </a:r>
          </a:p>
        </p:txBody>
      </p:sp>
      <p:sp>
        <p:nvSpPr>
          <p:cNvPr id="3079" name="CaixaDeTexto 8"/>
          <p:cNvSpPr txBox="1">
            <a:spLocks noChangeArrowheads="1"/>
          </p:cNvSpPr>
          <p:nvPr/>
        </p:nvSpPr>
        <p:spPr bwMode="auto">
          <a:xfrm>
            <a:off x="1692275" y="2289175"/>
            <a:ext cx="40227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700" b="1">
                <a:solidFill>
                  <a:schemeClr val="bg1"/>
                </a:solidFill>
              </a:rPr>
              <a:t>258.283 – Associados</a:t>
            </a:r>
          </a:p>
          <a:p>
            <a:pPr algn="ctr" eaLnBrk="0" hangingPunct="0"/>
            <a:endParaRPr lang="pt-BR" sz="1700" b="1">
              <a:solidFill>
                <a:schemeClr val="bg1"/>
              </a:solidFill>
            </a:endParaRPr>
          </a:p>
        </p:txBody>
      </p:sp>
      <p:sp>
        <p:nvSpPr>
          <p:cNvPr id="3080" name="CaixaDeTexto 9"/>
          <p:cNvSpPr txBox="1">
            <a:spLocks noChangeArrowheads="1"/>
          </p:cNvSpPr>
          <p:nvPr/>
        </p:nvSpPr>
        <p:spPr bwMode="auto">
          <a:xfrm>
            <a:off x="1728788" y="2597150"/>
            <a:ext cx="40227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700" b="1">
                <a:solidFill>
                  <a:schemeClr val="bg1"/>
                </a:solidFill>
              </a:rPr>
              <a:t>64.163   – Km de redes</a:t>
            </a:r>
          </a:p>
          <a:p>
            <a:pPr algn="ctr" eaLnBrk="0" hangingPunct="0"/>
            <a:endParaRPr lang="pt-BR" sz="1700" b="1">
              <a:solidFill>
                <a:schemeClr val="bg1"/>
              </a:solidFill>
            </a:endParaRPr>
          </a:p>
        </p:txBody>
      </p:sp>
      <p:sp>
        <p:nvSpPr>
          <p:cNvPr id="3081" name="Retângulo 10"/>
          <p:cNvSpPr>
            <a:spLocks noChangeArrowheads="1"/>
          </p:cNvSpPr>
          <p:nvPr/>
        </p:nvSpPr>
        <p:spPr bwMode="auto">
          <a:xfrm>
            <a:off x="2411413" y="2909888"/>
            <a:ext cx="3063875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1700" b="1">
                <a:solidFill>
                  <a:schemeClr val="bg1"/>
                </a:solidFill>
              </a:rPr>
              <a:t> 60.243   – Transformadores</a:t>
            </a:r>
          </a:p>
          <a:p>
            <a:pPr eaLnBrk="0" hangingPunct="0"/>
            <a:endParaRPr lang="pt-BR" sz="1700" b="1">
              <a:solidFill>
                <a:schemeClr val="bg1"/>
              </a:solidFill>
            </a:endParaRPr>
          </a:p>
          <a:p>
            <a:pPr eaLnBrk="0" hangingPunct="0"/>
            <a:endParaRPr lang="pt-BR" sz="1700"/>
          </a:p>
          <a:p>
            <a:pPr eaLnBrk="0" hangingPunct="0"/>
            <a:endParaRPr lang="pt-BR" sz="1700">
              <a:solidFill>
                <a:schemeClr val="bg1"/>
              </a:solidFill>
            </a:endParaRPr>
          </a:p>
        </p:txBody>
      </p:sp>
      <p:sp>
        <p:nvSpPr>
          <p:cNvPr id="3082" name="CaixaDeTexto 11"/>
          <p:cNvSpPr txBox="1">
            <a:spLocks noChangeArrowheads="1"/>
          </p:cNvSpPr>
          <p:nvPr/>
        </p:nvSpPr>
        <p:spPr bwMode="auto">
          <a:xfrm>
            <a:off x="142875" y="5000625"/>
            <a:ext cx="4103688" cy="8302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b="1">
                <a:solidFill>
                  <a:srgbClr val="002060"/>
                </a:solidFill>
              </a:rPr>
              <a:t>Infraestrutura cooperativa</a:t>
            </a:r>
          </a:p>
          <a:p>
            <a:pPr algn="ctr" eaLnBrk="0" hangingPunct="0"/>
            <a:r>
              <a:rPr lang="pt-BR" b="1">
                <a:solidFill>
                  <a:srgbClr val="002060"/>
                </a:solidFill>
              </a:rPr>
              <a:t>No Estado </a:t>
            </a:r>
          </a:p>
        </p:txBody>
      </p:sp>
      <p:sp>
        <p:nvSpPr>
          <p:cNvPr id="3083" name="CaixaDeTexto 13"/>
          <p:cNvSpPr txBox="1">
            <a:spLocks noChangeArrowheads="1"/>
          </p:cNvSpPr>
          <p:nvPr/>
        </p:nvSpPr>
        <p:spPr bwMode="auto">
          <a:xfrm>
            <a:off x="3429000" y="1571625"/>
            <a:ext cx="4289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/>
              <a:t> </a:t>
            </a:r>
            <a:r>
              <a:rPr lang="pt-BR" sz="1700" b="1">
                <a:solidFill>
                  <a:srgbClr val="FFFF00"/>
                </a:solidFill>
              </a:rPr>
              <a:t>Atuação em 358 Municípios do Estado </a:t>
            </a:r>
          </a:p>
          <a:p>
            <a:pPr algn="ctr" eaLnBrk="0" hangingPunct="0"/>
            <a:endParaRPr lang="pt-BR" sz="1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/>
          </p:cNvGraphicFramePr>
          <p:nvPr/>
        </p:nvGraphicFramePr>
        <p:xfrm>
          <a:off x="714375" y="357188"/>
          <a:ext cx="7858125" cy="5870575"/>
        </p:xfrm>
        <a:graphic>
          <a:graphicData uri="http://schemas.openxmlformats.org/presentationml/2006/ole">
            <p:oleObj spid="_x0000_s4098" name="Imagem de bitmap" r:id="rId4" imgW="8764920" imgH="7749000" progId="PBrush">
              <p:embed/>
            </p:oleObj>
          </a:graphicData>
        </a:graphic>
      </p:graphicFrame>
      <p:sp>
        <p:nvSpPr>
          <p:cNvPr id="4099" name="Rectangle 18"/>
          <p:cNvSpPr>
            <a:spLocks noChangeArrowheads="1"/>
          </p:cNvSpPr>
          <p:nvPr/>
        </p:nvSpPr>
        <p:spPr bwMode="auto">
          <a:xfrm>
            <a:off x="5853113" y="3322638"/>
            <a:ext cx="219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t-BR" sz="1200" b="1">
                <a:latin typeface="Arial Narrow" pitchFamily="34" charset="0"/>
              </a:rPr>
              <a:t> </a:t>
            </a:r>
          </a:p>
        </p:txBody>
      </p:sp>
      <p:sp>
        <p:nvSpPr>
          <p:cNvPr id="4100" name="Rectangle 19"/>
          <p:cNvSpPr>
            <a:spLocks noChangeArrowheads="1"/>
          </p:cNvSpPr>
          <p:nvPr/>
        </p:nvSpPr>
        <p:spPr bwMode="auto">
          <a:xfrm>
            <a:off x="5394325" y="4541838"/>
            <a:ext cx="2635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>
              <a:buFontTx/>
              <a:buChar char="•"/>
            </a:pPr>
            <a:r>
              <a:rPr lang="pt-BR" sz="1200" b="1">
                <a:latin typeface="Arial Narrow" pitchFamily="34" charset="0"/>
              </a:rPr>
              <a:t> </a:t>
            </a:r>
          </a:p>
        </p:txBody>
      </p:sp>
      <p:sp>
        <p:nvSpPr>
          <p:cNvPr id="4101" name="CaixaDeTexto 33"/>
          <p:cNvSpPr txBox="1">
            <a:spLocks noChangeArrowheads="1"/>
          </p:cNvSpPr>
          <p:nvPr/>
        </p:nvSpPr>
        <p:spPr bwMode="auto">
          <a:xfrm>
            <a:off x="5929313" y="5214938"/>
            <a:ext cx="3000375" cy="76993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2200" b="1">
                <a:solidFill>
                  <a:srgbClr val="007400"/>
                </a:solidFill>
              </a:rPr>
              <a:t>SISTEMA  FECOERGS</a:t>
            </a:r>
          </a:p>
        </p:txBody>
      </p:sp>
      <p:pic>
        <p:nvPicPr>
          <p:cNvPr id="4102" name="Imagem 34" descr="image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142875"/>
            <a:ext cx="271462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CaixaDeTexto 36"/>
          <p:cNvSpPr txBox="1">
            <a:spLocks noChangeArrowheads="1"/>
          </p:cNvSpPr>
          <p:nvPr/>
        </p:nvSpPr>
        <p:spPr bwMode="auto">
          <a:xfrm>
            <a:off x="357188" y="5143500"/>
            <a:ext cx="3500437" cy="10160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2000" b="1">
                <a:solidFill>
                  <a:srgbClr val="002060"/>
                </a:solidFill>
              </a:rPr>
              <a:t>Tipos de Redes Na Área Rural por Região</a:t>
            </a:r>
          </a:p>
          <a:p>
            <a:pPr algn="ctr" eaLnBrk="0" hangingPunct="0"/>
            <a:r>
              <a:rPr lang="pt-BR" sz="2000" b="1">
                <a:solidFill>
                  <a:srgbClr val="002060"/>
                </a:solidFill>
              </a:rPr>
              <a:t>Ano Base - 2011</a:t>
            </a:r>
            <a:endParaRPr lang="pt-BR" sz="2000">
              <a:solidFill>
                <a:srgbClr val="002060"/>
              </a:solidFill>
            </a:endParaRPr>
          </a:p>
        </p:txBody>
      </p:sp>
      <p:graphicFrame>
        <p:nvGraphicFramePr>
          <p:cNvPr id="29" name="Tabela 28"/>
          <p:cNvGraphicFramePr>
            <a:graphicFrameLocks noGrp="1"/>
          </p:cNvGraphicFramePr>
          <p:nvPr/>
        </p:nvGraphicFramePr>
        <p:xfrm>
          <a:off x="1643063" y="1357313"/>
          <a:ext cx="6143667" cy="1785951"/>
        </p:xfrm>
        <a:graphic>
          <a:graphicData uri="http://schemas.openxmlformats.org/drawingml/2006/table">
            <a:tbl>
              <a:tblPr/>
              <a:tblGrid>
                <a:gridCol w="1073693"/>
                <a:gridCol w="850365"/>
                <a:gridCol w="869690"/>
                <a:gridCol w="721521"/>
                <a:gridCol w="816006"/>
                <a:gridCol w="996386"/>
                <a:gridCol w="816006"/>
              </a:tblGrid>
              <a:tr h="56352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GERAL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Km de Rede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Nº de TR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Nº de UC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UC/TR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 Km Total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UC/KM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034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Monofásica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29.314,19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34.281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132.582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3,87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60,72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4,52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34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Bifásica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3.752,69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7.147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13.767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1,93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7,77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3,67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3438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Trifásica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15.212,78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9.151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23.326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2,55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31,51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1,53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2109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Totais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48.279,66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50.579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169.675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3,35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3,51</a:t>
                      </a:r>
                    </a:p>
                  </a:txBody>
                  <a:tcPr marL="6394" marR="6394" marT="63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" name="Tabela 29"/>
          <p:cNvGraphicFramePr>
            <a:graphicFrameLocks noGrp="1"/>
          </p:cNvGraphicFramePr>
          <p:nvPr/>
        </p:nvGraphicFramePr>
        <p:xfrm>
          <a:off x="2571750" y="3214688"/>
          <a:ext cx="4643470" cy="1643074"/>
        </p:xfrm>
        <a:graphic>
          <a:graphicData uri="http://schemas.openxmlformats.org/drawingml/2006/table">
            <a:tbl>
              <a:tblPr/>
              <a:tblGrid>
                <a:gridCol w="1373582"/>
                <a:gridCol w="1068342"/>
                <a:gridCol w="1022555"/>
                <a:gridCol w="1178991"/>
              </a:tblGrid>
              <a:tr h="36898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GERAL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Km de Rede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Nº de TR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Nº de UC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1852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Monofásica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852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Bifásica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852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Trifásica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852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Totais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0"/>
          <p:cNvGraphicFramePr>
            <a:graphicFrameLocks/>
          </p:cNvGraphicFramePr>
          <p:nvPr/>
        </p:nvGraphicFramePr>
        <p:xfrm>
          <a:off x="1357313" y="285750"/>
          <a:ext cx="6858000" cy="5870575"/>
        </p:xfrm>
        <a:graphic>
          <a:graphicData uri="http://schemas.openxmlformats.org/presentationml/2006/ole">
            <p:oleObj spid="_x0000_s5122" name="Imagem de bitmap" r:id="rId4" imgW="3209524" imgH="3010320" progId="PBrush">
              <p:embed/>
            </p:oleObj>
          </a:graphicData>
        </a:graphic>
      </p:graphicFrame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5853113" y="3322638"/>
            <a:ext cx="219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t-BR" sz="1200" b="1">
                <a:latin typeface="Arial Narrow" pitchFamily="34" charset="0"/>
              </a:rPr>
              <a:t> 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5786438" y="5072063"/>
            <a:ext cx="3143250" cy="101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SISTEMA  FECOERGS</a:t>
            </a:r>
          </a:p>
          <a:p>
            <a:pPr algn="ctr" eaLnBrk="0" hangingPunct="0">
              <a:defRPr/>
            </a:pP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INVESTIMENTOS</a:t>
            </a:r>
          </a:p>
          <a:p>
            <a:pPr algn="ctr" eaLnBrk="0" hangingPunct="0">
              <a:defRPr/>
            </a:pPr>
            <a:r>
              <a:rPr lang="pt-BR" sz="2000" b="1" dirty="0"/>
              <a:t>Período 2011 &gt; 2014</a:t>
            </a:r>
          </a:p>
        </p:txBody>
      </p:sp>
      <p:sp>
        <p:nvSpPr>
          <p:cNvPr id="5125" name="CaixaDeTexto 36"/>
          <p:cNvSpPr txBox="1">
            <a:spLocks noChangeArrowheads="1"/>
          </p:cNvSpPr>
          <p:nvPr/>
        </p:nvSpPr>
        <p:spPr bwMode="auto">
          <a:xfrm>
            <a:off x="6357938" y="785813"/>
            <a:ext cx="1874837" cy="8921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sz="800" b="1"/>
              <a:t>Região Norte e Mordeste</a:t>
            </a:r>
          </a:p>
          <a:p>
            <a:pPr algn="ctr" eaLnBrk="0" hangingPunct="0"/>
            <a:r>
              <a:rPr lang="pt-BR" sz="800" b="1">
                <a:solidFill>
                  <a:srgbClr val="FF0000"/>
                </a:solidFill>
              </a:rPr>
              <a:t>08 Cooperativas</a:t>
            </a:r>
          </a:p>
          <a:p>
            <a:pPr algn="ctr" eaLnBrk="0" hangingPunct="0"/>
            <a:r>
              <a:rPr lang="pt-BR" sz="800" b="1"/>
              <a:t>CERMISSÕES, CRELUZ, CERILUZ,</a:t>
            </a:r>
          </a:p>
          <a:p>
            <a:pPr algn="ctr" eaLnBrk="0" hangingPunct="0"/>
            <a:r>
              <a:rPr lang="pt-BR" sz="800" b="1"/>
              <a:t>COPREL, CERFOX, CRERAL,</a:t>
            </a:r>
          </a:p>
          <a:p>
            <a:pPr algn="ctr" eaLnBrk="0" hangingPunct="0"/>
            <a:r>
              <a:rPr lang="pt-BR" sz="800" b="1"/>
              <a:t>CERTHIL, COOPERLUZ </a:t>
            </a:r>
          </a:p>
          <a:p>
            <a:pPr algn="ctr" eaLnBrk="0" hangingPunct="0"/>
            <a:endParaRPr lang="pt-BR" sz="1200" b="1">
              <a:solidFill>
                <a:srgbClr val="FF0000"/>
              </a:solidFill>
            </a:endParaRPr>
          </a:p>
        </p:txBody>
      </p:sp>
      <p:sp>
        <p:nvSpPr>
          <p:cNvPr id="5126" name="CaixaDeTexto 37"/>
          <p:cNvSpPr txBox="1">
            <a:spLocks noChangeArrowheads="1"/>
          </p:cNvSpPr>
          <p:nvPr/>
        </p:nvSpPr>
        <p:spPr bwMode="auto">
          <a:xfrm>
            <a:off x="1000125" y="2071688"/>
            <a:ext cx="2071688" cy="584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b="1"/>
              <a:t>Região Central</a:t>
            </a:r>
          </a:p>
          <a:p>
            <a:pPr algn="ctr" eaLnBrk="0" hangingPunct="0"/>
            <a:r>
              <a:rPr lang="pt-BR" sz="800" b="1">
                <a:solidFill>
                  <a:srgbClr val="FF0000"/>
                </a:solidFill>
              </a:rPr>
              <a:t>04 Cooperativas</a:t>
            </a:r>
          </a:p>
          <a:p>
            <a:pPr algn="ctr" eaLnBrk="0" hangingPunct="0"/>
            <a:r>
              <a:rPr lang="pt-BR" sz="800" b="1"/>
              <a:t>CELETRO, CERTAJA,</a:t>
            </a:r>
          </a:p>
          <a:p>
            <a:pPr algn="ctr" eaLnBrk="0" hangingPunct="0"/>
            <a:r>
              <a:rPr lang="pt-BR" sz="800" b="1"/>
              <a:t>CERVALE, CERTEL</a:t>
            </a:r>
            <a:endParaRPr lang="pt-BR" sz="800" b="1">
              <a:solidFill>
                <a:srgbClr val="FF0000"/>
              </a:solidFill>
            </a:endParaRPr>
          </a:p>
        </p:txBody>
      </p:sp>
      <p:sp>
        <p:nvSpPr>
          <p:cNvPr id="5127" name="CaixaDeTexto 38"/>
          <p:cNvSpPr txBox="1">
            <a:spLocks noChangeArrowheads="1"/>
          </p:cNvSpPr>
          <p:nvPr/>
        </p:nvSpPr>
        <p:spPr bwMode="auto">
          <a:xfrm>
            <a:off x="1857375" y="3500438"/>
            <a:ext cx="2071688" cy="584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b="1"/>
              <a:t>Região Sul</a:t>
            </a:r>
          </a:p>
          <a:p>
            <a:pPr algn="ctr" eaLnBrk="0" hangingPunct="0"/>
            <a:r>
              <a:rPr lang="pt-BR" sz="800" b="1">
                <a:solidFill>
                  <a:srgbClr val="FF0000"/>
                </a:solidFill>
              </a:rPr>
              <a:t>03 Cooperativas</a:t>
            </a:r>
          </a:p>
          <a:p>
            <a:pPr algn="ctr" eaLnBrk="0" hangingPunct="0"/>
            <a:r>
              <a:rPr lang="pt-BR" sz="800" b="1"/>
              <a:t>COOPERSUL, COSEL,</a:t>
            </a:r>
          </a:p>
          <a:p>
            <a:pPr algn="ctr" eaLnBrk="0" hangingPunct="0"/>
            <a:r>
              <a:rPr lang="pt-BR" sz="800" b="1"/>
              <a:t>COOPERNORTE</a:t>
            </a:r>
            <a:endParaRPr lang="pt-BR" sz="800" b="1">
              <a:solidFill>
                <a:srgbClr val="FF0000"/>
              </a:solidFill>
            </a:endParaRPr>
          </a:p>
        </p:txBody>
      </p:sp>
      <p:pic>
        <p:nvPicPr>
          <p:cNvPr id="5128" name="Imagem 40" descr="image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214313"/>
            <a:ext cx="2714625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7" name="CaixaDeTexto 42"/>
          <p:cNvSpPr txBox="1">
            <a:spLocks noChangeArrowheads="1"/>
          </p:cNvSpPr>
          <p:nvPr/>
        </p:nvSpPr>
        <p:spPr bwMode="auto">
          <a:xfrm>
            <a:off x="3500438" y="2428875"/>
            <a:ext cx="2357437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400" b="1">
                <a:solidFill>
                  <a:schemeClr val="bg1"/>
                </a:solidFill>
              </a:rPr>
              <a:t>Investimentos Previstos</a:t>
            </a:r>
          </a:p>
          <a:p>
            <a:pPr algn="ctr" eaLnBrk="0" hangingPunct="0"/>
            <a:r>
              <a:rPr lang="pt-BR" sz="1200" b="1">
                <a:solidFill>
                  <a:schemeClr val="bg1"/>
                </a:solidFill>
              </a:rPr>
              <a:t>R$ 67.506.000,00</a:t>
            </a:r>
          </a:p>
          <a:p>
            <a:pPr algn="ctr" eaLnBrk="0" hangingPunct="0"/>
            <a:r>
              <a:rPr lang="pt-BR" sz="1400" b="1"/>
              <a:t>R$ 19.260.938,00 – 29%</a:t>
            </a:r>
          </a:p>
          <a:p>
            <a:pPr algn="ctr" eaLnBrk="0" hangingPunct="0"/>
            <a:r>
              <a:rPr lang="pt-BR" sz="1400" b="1"/>
              <a:t>Aplicado em 2012</a:t>
            </a:r>
          </a:p>
          <a:p>
            <a:pPr algn="ctr" eaLnBrk="0" hangingPunct="0"/>
            <a:endParaRPr lang="pt-BR" sz="1400" b="1">
              <a:solidFill>
                <a:schemeClr val="bg1"/>
              </a:solidFill>
            </a:endParaRPr>
          </a:p>
          <a:p>
            <a:pPr algn="ctr" eaLnBrk="0" hangingPunct="0"/>
            <a:endParaRPr lang="pt-BR" sz="1400" b="1">
              <a:solidFill>
                <a:schemeClr val="bg1"/>
              </a:solidFill>
            </a:endParaRPr>
          </a:p>
        </p:txBody>
      </p:sp>
      <p:sp>
        <p:nvSpPr>
          <p:cNvPr id="7178" name="CaixaDeTexto 43"/>
          <p:cNvSpPr txBox="1">
            <a:spLocks noChangeArrowheads="1"/>
          </p:cNvSpPr>
          <p:nvPr/>
        </p:nvSpPr>
        <p:spPr bwMode="auto">
          <a:xfrm>
            <a:off x="3571875" y="928688"/>
            <a:ext cx="25003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400" b="1">
                <a:solidFill>
                  <a:schemeClr val="bg1"/>
                </a:solidFill>
              </a:rPr>
              <a:t>Investimentos Previstos</a:t>
            </a:r>
          </a:p>
          <a:p>
            <a:pPr algn="ctr" eaLnBrk="0" hangingPunct="0"/>
            <a:r>
              <a:rPr lang="pt-BR" sz="1200" b="1">
                <a:solidFill>
                  <a:schemeClr val="bg1"/>
                </a:solidFill>
              </a:rPr>
              <a:t>R$ 121.363.000,00</a:t>
            </a:r>
          </a:p>
          <a:p>
            <a:pPr algn="ctr" eaLnBrk="0" hangingPunct="0"/>
            <a:r>
              <a:rPr lang="pt-BR" sz="1400" b="1"/>
              <a:t>R$ 78.824.901,00 – 65%</a:t>
            </a:r>
          </a:p>
          <a:p>
            <a:pPr algn="ctr" eaLnBrk="0" hangingPunct="0"/>
            <a:r>
              <a:rPr lang="pt-BR" sz="1400" b="1"/>
              <a:t>Aplicado em 2012</a:t>
            </a:r>
          </a:p>
        </p:txBody>
      </p:sp>
      <p:sp>
        <p:nvSpPr>
          <p:cNvPr id="7179" name="CaixaDeTexto 44"/>
          <p:cNvSpPr txBox="1">
            <a:spLocks noChangeArrowheads="1"/>
          </p:cNvSpPr>
          <p:nvPr/>
        </p:nvSpPr>
        <p:spPr bwMode="auto">
          <a:xfrm>
            <a:off x="3786188" y="3714750"/>
            <a:ext cx="2500312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400" b="1">
                <a:solidFill>
                  <a:srgbClr val="002060"/>
                </a:solidFill>
              </a:rPr>
              <a:t>Investimentos Previstos</a:t>
            </a:r>
          </a:p>
          <a:p>
            <a:pPr algn="ctr" eaLnBrk="0" hangingPunct="0"/>
            <a:r>
              <a:rPr lang="pt-BR" sz="1200" b="1">
                <a:solidFill>
                  <a:srgbClr val="002060"/>
                </a:solidFill>
              </a:rPr>
              <a:t>R$ 7.293.000,00</a:t>
            </a:r>
          </a:p>
          <a:p>
            <a:pPr algn="ctr" eaLnBrk="0" hangingPunct="0"/>
            <a:r>
              <a:rPr lang="pt-BR" sz="1400" b="1"/>
              <a:t>R$ 4.032.000,00 – 55%</a:t>
            </a:r>
          </a:p>
          <a:p>
            <a:pPr algn="ctr" eaLnBrk="0" hangingPunct="0"/>
            <a:r>
              <a:rPr lang="pt-BR" sz="1400" b="1"/>
              <a:t>Aplicado em 2012</a:t>
            </a:r>
          </a:p>
          <a:p>
            <a:pPr algn="ctr" eaLnBrk="0" hangingPunct="0"/>
            <a:endParaRPr lang="pt-BR" sz="1400" b="1">
              <a:solidFill>
                <a:schemeClr val="bg1"/>
              </a:solidFill>
            </a:endParaRPr>
          </a:p>
        </p:txBody>
      </p:sp>
      <p:sp>
        <p:nvSpPr>
          <p:cNvPr id="5132" name="CaixaDeTexto 12"/>
          <p:cNvSpPr txBox="1">
            <a:spLocks noChangeArrowheads="1"/>
          </p:cNvSpPr>
          <p:nvPr/>
        </p:nvSpPr>
        <p:spPr bwMode="auto">
          <a:xfrm>
            <a:off x="142875" y="4857750"/>
            <a:ext cx="4643438" cy="13843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2200" b="1">
                <a:solidFill>
                  <a:srgbClr val="002060"/>
                </a:solidFill>
              </a:rPr>
              <a:t>Total dos Investimentos Previstos - Por Região</a:t>
            </a:r>
          </a:p>
          <a:p>
            <a:pPr algn="ctr" eaLnBrk="0" hangingPunct="0"/>
            <a:r>
              <a:rPr lang="pt-BR" sz="2000" b="1">
                <a:solidFill>
                  <a:srgbClr val="002060"/>
                </a:solidFill>
              </a:rPr>
              <a:t>  </a:t>
            </a:r>
            <a:r>
              <a:rPr lang="pt-BR" sz="1800" b="1">
                <a:solidFill>
                  <a:srgbClr val="002060"/>
                </a:solidFill>
              </a:rPr>
              <a:t>R$ 196.162.000,00 – 100% - Até 2014</a:t>
            </a:r>
          </a:p>
          <a:p>
            <a:pPr algn="ctr" eaLnBrk="0" hangingPunct="0"/>
            <a:r>
              <a:rPr lang="pt-BR" sz="2000" b="1">
                <a:solidFill>
                  <a:srgbClr val="FF0000"/>
                </a:solidFill>
              </a:rPr>
              <a:t>  R$ 102.118.839,00 – 52% - Em 2012</a:t>
            </a:r>
            <a:endParaRPr lang="pt-BR" sz="2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/>
      <p:bldP spid="7178" grpId="0"/>
      <p:bldP spid="717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0"/>
          <p:cNvGraphicFramePr>
            <a:graphicFrameLocks/>
          </p:cNvGraphicFramePr>
          <p:nvPr/>
        </p:nvGraphicFramePr>
        <p:xfrm>
          <a:off x="857250" y="285750"/>
          <a:ext cx="7643813" cy="5870575"/>
        </p:xfrm>
        <a:graphic>
          <a:graphicData uri="http://schemas.openxmlformats.org/presentationml/2006/ole">
            <p:oleObj spid="_x0000_s6146" name="Imagem de bitmap" r:id="rId4" imgW="3209524" imgH="3010320" progId="PBrush">
              <p:embed/>
            </p:oleObj>
          </a:graphicData>
        </a:graphic>
      </p:graphicFrame>
      <p:sp>
        <p:nvSpPr>
          <p:cNvPr id="6147" name="Rectangle 18"/>
          <p:cNvSpPr>
            <a:spLocks noChangeArrowheads="1"/>
          </p:cNvSpPr>
          <p:nvPr/>
        </p:nvSpPr>
        <p:spPr bwMode="auto">
          <a:xfrm>
            <a:off x="5853113" y="3322638"/>
            <a:ext cx="219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t-BR" sz="1200" b="1">
                <a:latin typeface="Arial Narrow" pitchFamily="34" charset="0"/>
              </a:rPr>
              <a:t> 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5786438" y="5072063"/>
            <a:ext cx="3143250" cy="101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SISTEMA  FECOERGS</a:t>
            </a:r>
          </a:p>
          <a:p>
            <a:pPr algn="ctr" eaLnBrk="0" hangingPunct="0">
              <a:defRPr/>
            </a:pP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INVESTIMENTOS</a:t>
            </a:r>
          </a:p>
          <a:p>
            <a:pPr algn="ctr" eaLnBrk="0" hangingPunct="0">
              <a:defRPr/>
            </a:pPr>
            <a:r>
              <a:rPr lang="pt-BR" sz="2000" b="1" dirty="0"/>
              <a:t>Período 2011 &gt; 2014</a:t>
            </a:r>
          </a:p>
        </p:txBody>
      </p:sp>
      <p:sp>
        <p:nvSpPr>
          <p:cNvPr id="6149" name="CaixaDeTexto 36"/>
          <p:cNvSpPr txBox="1">
            <a:spLocks noChangeArrowheads="1"/>
          </p:cNvSpPr>
          <p:nvPr/>
        </p:nvSpPr>
        <p:spPr bwMode="auto">
          <a:xfrm>
            <a:off x="6357938" y="785813"/>
            <a:ext cx="1874837" cy="8921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sz="800" b="1"/>
              <a:t>Região Norte e Mordeste</a:t>
            </a:r>
          </a:p>
          <a:p>
            <a:pPr algn="ctr" eaLnBrk="0" hangingPunct="0"/>
            <a:r>
              <a:rPr lang="pt-BR" sz="800" b="1">
                <a:solidFill>
                  <a:srgbClr val="FF0000"/>
                </a:solidFill>
              </a:rPr>
              <a:t>08 Cooperativas</a:t>
            </a:r>
          </a:p>
          <a:p>
            <a:pPr algn="ctr" eaLnBrk="0" hangingPunct="0"/>
            <a:r>
              <a:rPr lang="pt-BR" sz="800" b="1"/>
              <a:t>CERMISSÕES, CRELUZ, CERILUZ,</a:t>
            </a:r>
          </a:p>
          <a:p>
            <a:pPr algn="ctr" eaLnBrk="0" hangingPunct="0"/>
            <a:r>
              <a:rPr lang="pt-BR" sz="800" b="1"/>
              <a:t>COPREL, CERFOX, CRERAL,</a:t>
            </a:r>
          </a:p>
          <a:p>
            <a:pPr algn="ctr" eaLnBrk="0" hangingPunct="0"/>
            <a:r>
              <a:rPr lang="pt-BR" sz="800" b="1"/>
              <a:t>CERTHIL, COOPERLUZ </a:t>
            </a:r>
          </a:p>
          <a:p>
            <a:pPr algn="ctr" eaLnBrk="0" hangingPunct="0"/>
            <a:endParaRPr lang="pt-BR" sz="1200" b="1">
              <a:solidFill>
                <a:srgbClr val="FF0000"/>
              </a:solidFill>
            </a:endParaRPr>
          </a:p>
        </p:txBody>
      </p:sp>
      <p:sp>
        <p:nvSpPr>
          <p:cNvPr id="6150" name="CaixaDeTexto 37"/>
          <p:cNvSpPr txBox="1">
            <a:spLocks noChangeArrowheads="1"/>
          </p:cNvSpPr>
          <p:nvPr/>
        </p:nvSpPr>
        <p:spPr bwMode="auto">
          <a:xfrm>
            <a:off x="1000125" y="2071688"/>
            <a:ext cx="2071688" cy="584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b="1"/>
              <a:t>Região Central</a:t>
            </a:r>
          </a:p>
          <a:p>
            <a:pPr algn="ctr" eaLnBrk="0" hangingPunct="0"/>
            <a:r>
              <a:rPr lang="pt-BR" sz="800" b="1">
                <a:solidFill>
                  <a:srgbClr val="FF0000"/>
                </a:solidFill>
              </a:rPr>
              <a:t>04 Cooperativas</a:t>
            </a:r>
          </a:p>
          <a:p>
            <a:pPr algn="ctr" eaLnBrk="0" hangingPunct="0"/>
            <a:r>
              <a:rPr lang="pt-BR" sz="800" b="1"/>
              <a:t>CELETRO, CERTAJA,</a:t>
            </a:r>
          </a:p>
          <a:p>
            <a:pPr algn="ctr" eaLnBrk="0" hangingPunct="0"/>
            <a:r>
              <a:rPr lang="pt-BR" sz="800" b="1"/>
              <a:t>CERVALE, CERTEL</a:t>
            </a:r>
            <a:endParaRPr lang="pt-BR" sz="800" b="1">
              <a:solidFill>
                <a:srgbClr val="FF0000"/>
              </a:solidFill>
            </a:endParaRPr>
          </a:p>
        </p:txBody>
      </p:sp>
      <p:sp>
        <p:nvSpPr>
          <p:cNvPr id="6151" name="CaixaDeTexto 38"/>
          <p:cNvSpPr txBox="1">
            <a:spLocks noChangeArrowheads="1"/>
          </p:cNvSpPr>
          <p:nvPr/>
        </p:nvSpPr>
        <p:spPr bwMode="auto">
          <a:xfrm>
            <a:off x="1857375" y="3500438"/>
            <a:ext cx="2071688" cy="584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800" b="1"/>
              <a:t>Região Sul</a:t>
            </a:r>
          </a:p>
          <a:p>
            <a:pPr algn="ctr" eaLnBrk="0" hangingPunct="0"/>
            <a:r>
              <a:rPr lang="pt-BR" sz="800" b="1">
                <a:solidFill>
                  <a:srgbClr val="FF0000"/>
                </a:solidFill>
              </a:rPr>
              <a:t>03 Cooperativas</a:t>
            </a:r>
          </a:p>
          <a:p>
            <a:pPr algn="ctr" eaLnBrk="0" hangingPunct="0"/>
            <a:r>
              <a:rPr lang="pt-BR" sz="800" b="1"/>
              <a:t>COOPERSUL, COSEL,</a:t>
            </a:r>
          </a:p>
          <a:p>
            <a:pPr algn="ctr" eaLnBrk="0" hangingPunct="0"/>
            <a:r>
              <a:rPr lang="pt-BR" sz="800" b="1"/>
              <a:t>COOPERNORTE</a:t>
            </a:r>
            <a:endParaRPr lang="pt-BR" sz="800" b="1">
              <a:solidFill>
                <a:srgbClr val="FF0000"/>
              </a:solidFill>
            </a:endParaRPr>
          </a:p>
        </p:txBody>
      </p:sp>
      <p:pic>
        <p:nvPicPr>
          <p:cNvPr id="6152" name="Imagem 40" descr="image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214313"/>
            <a:ext cx="2714625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CaixaDeTexto 42"/>
          <p:cNvSpPr txBox="1">
            <a:spLocks noChangeArrowheads="1"/>
          </p:cNvSpPr>
          <p:nvPr/>
        </p:nvSpPr>
        <p:spPr bwMode="auto">
          <a:xfrm>
            <a:off x="3500438" y="2428875"/>
            <a:ext cx="2357437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400" b="1">
                <a:solidFill>
                  <a:schemeClr val="bg1"/>
                </a:solidFill>
              </a:rPr>
              <a:t>Investimentos Previstos</a:t>
            </a:r>
          </a:p>
          <a:p>
            <a:pPr algn="ctr" eaLnBrk="0" hangingPunct="0"/>
            <a:r>
              <a:rPr lang="pt-BR" sz="1200" b="1">
                <a:solidFill>
                  <a:schemeClr val="bg1"/>
                </a:solidFill>
              </a:rPr>
              <a:t>R$ 67.506.000,00</a:t>
            </a:r>
          </a:p>
          <a:p>
            <a:pPr algn="ctr" eaLnBrk="0" hangingPunct="0"/>
            <a:r>
              <a:rPr lang="pt-BR" sz="1400" b="1"/>
              <a:t>R$ 16.450.00,00 – 24%</a:t>
            </a:r>
          </a:p>
          <a:p>
            <a:pPr algn="ctr" eaLnBrk="0" hangingPunct="0"/>
            <a:r>
              <a:rPr lang="pt-BR" sz="1400" b="1"/>
              <a:t>Previsão em 2013</a:t>
            </a:r>
          </a:p>
          <a:p>
            <a:pPr algn="ctr" eaLnBrk="0" hangingPunct="0"/>
            <a:endParaRPr lang="pt-BR" sz="1400" b="1">
              <a:solidFill>
                <a:schemeClr val="bg1"/>
              </a:solidFill>
            </a:endParaRPr>
          </a:p>
          <a:p>
            <a:pPr algn="ctr" eaLnBrk="0" hangingPunct="0"/>
            <a:endParaRPr lang="pt-BR" sz="1400" b="1">
              <a:solidFill>
                <a:schemeClr val="bg1"/>
              </a:solidFill>
            </a:endParaRPr>
          </a:p>
        </p:txBody>
      </p:sp>
      <p:sp>
        <p:nvSpPr>
          <p:cNvPr id="8202" name="CaixaDeTexto 43"/>
          <p:cNvSpPr txBox="1">
            <a:spLocks noChangeArrowheads="1"/>
          </p:cNvSpPr>
          <p:nvPr/>
        </p:nvSpPr>
        <p:spPr bwMode="auto">
          <a:xfrm>
            <a:off x="3571875" y="928688"/>
            <a:ext cx="25003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400" b="1">
                <a:solidFill>
                  <a:schemeClr val="bg1"/>
                </a:solidFill>
              </a:rPr>
              <a:t>Investimentos Previstos</a:t>
            </a:r>
          </a:p>
          <a:p>
            <a:pPr algn="ctr" eaLnBrk="0" hangingPunct="0"/>
            <a:r>
              <a:rPr lang="pt-BR" sz="1200" b="1">
                <a:solidFill>
                  <a:schemeClr val="bg1"/>
                </a:solidFill>
              </a:rPr>
              <a:t>R$ 121.363.000,00</a:t>
            </a:r>
          </a:p>
          <a:p>
            <a:pPr algn="ctr" eaLnBrk="0" hangingPunct="0"/>
            <a:r>
              <a:rPr lang="pt-BR" sz="1400" b="1"/>
              <a:t>R$ 43.100.000,00 – 36%</a:t>
            </a:r>
          </a:p>
          <a:p>
            <a:pPr algn="ctr" eaLnBrk="0" hangingPunct="0"/>
            <a:r>
              <a:rPr lang="pt-BR" sz="1400" b="1"/>
              <a:t>Previsão em 2013</a:t>
            </a:r>
          </a:p>
        </p:txBody>
      </p:sp>
      <p:sp>
        <p:nvSpPr>
          <p:cNvPr id="8203" name="CaixaDeTexto 44"/>
          <p:cNvSpPr txBox="1">
            <a:spLocks noChangeArrowheads="1"/>
          </p:cNvSpPr>
          <p:nvPr/>
        </p:nvSpPr>
        <p:spPr bwMode="auto">
          <a:xfrm>
            <a:off x="3786188" y="3714750"/>
            <a:ext cx="2500312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400" b="1">
                <a:solidFill>
                  <a:srgbClr val="002060"/>
                </a:solidFill>
              </a:rPr>
              <a:t>Investimentos Previstos</a:t>
            </a:r>
          </a:p>
          <a:p>
            <a:pPr algn="ctr" eaLnBrk="0" hangingPunct="0"/>
            <a:r>
              <a:rPr lang="pt-BR" sz="1200" b="1">
                <a:solidFill>
                  <a:srgbClr val="002060"/>
                </a:solidFill>
              </a:rPr>
              <a:t>R$ 7.293.000,00</a:t>
            </a:r>
          </a:p>
          <a:p>
            <a:pPr algn="ctr" eaLnBrk="0" hangingPunct="0"/>
            <a:r>
              <a:rPr lang="pt-BR" sz="1400" b="1"/>
              <a:t>R$  850.000,00 – 12%</a:t>
            </a:r>
          </a:p>
          <a:p>
            <a:pPr algn="ctr" eaLnBrk="0" hangingPunct="0"/>
            <a:r>
              <a:rPr lang="pt-BR" sz="1400" b="1"/>
              <a:t>Previsão em 2013</a:t>
            </a:r>
          </a:p>
          <a:p>
            <a:pPr algn="ctr" eaLnBrk="0" hangingPunct="0"/>
            <a:endParaRPr lang="pt-BR" sz="1400" b="1">
              <a:solidFill>
                <a:schemeClr val="bg1"/>
              </a:solidFill>
            </a:endParaRPr>
          </a:p>
        </p:txBody>
      </p:sp>
      <p:sp>
        <p:nvSpPr>
          <p:cNvPr id="6156" name="CaixaDeTexto 12"/>
          <p:cNvSpPr txBox="1">
            <a:spLocks noChangeArrowheads="1"/>
          </p:cNvSpPr>
          <p:nvPr/>
        </p:nvSpPr>
        <p:spPr bwMode="auto">
          <a:xfrm>
            <a:off x="142875" y="4857750"/>
            <a:ext cx="4643438" cy="13843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2200" b="1">
                <a:solidFill>
                  <a:srgbClr val="002060"/>
                </a:solidFill>
              </a:rPr>
              <a:t>Total dos Investimentos Previstos - Por Região</a:t>
            </a:r>
          </a:p>
          <a:p>
            <a:pPr algn="ctr" eaLnBrk="0" hangingPunct="0"/>
            <a:r>
              <a:rPr lang="pt-BR" sz="2000" b="1">
                <a:solidFill>
                  <a:srgbClr val="002060"/>
                </a:solidFill>
              </a:rPr>
              <a:t>  </a:t>
            </a:r>
            <a:r>
              <a:rPr lang="pt-BR" sz="1800" b="1">
                <a:solidFill>
                  <a:srgbClr val="002060"/>
                </a:solidFill>
              </a:rPr>
              <a:t>R$ 196.162.000,00 – 100% - Até 2014</a:t>
            </a:r>
          </a:p>
          <a:p>
            <a:pPr algn="ctr" eaLnBrk="0" hangingPunct="0"/>
            <a:r>
              <a:rPr lang="pt-BR" sz="2000" b="1">
                <a:solidFill>
                  <a:srgbClr val="FF0000"/>
                </a:solidFill>
              </a:rPr>
              <a:t>  R$ 60.400.000,00 – 31% - Em 2013</a:t>
            </a:r>
            <a:endParaRPr lang="pt-BR" sz="2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  <p:bldP spid="8202" grpId="0"/>
      <p:bldP spid="820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/>
          </p:cNvGraphicFramePr>
          <p:nvPr/>
        </p:nvGraphicFramePr>
        <p:xfrm>
          <a:off x="642938" y="357188"/>
          <a:ext cx="7858125" cy="5870575"/>
        </p:xfrm>
        <a:graphic>
          <a:graphicData uri="http://schemas.openxmlformats.org/presentationml/2006/ole">
            <p:oleObj spid="_x0000_s7170" name="Imagem de bitmap" r:id="rId4" imgW="8764920" imgH="7749000" progId="PBrush">
              <p:embed/>
            </p:oleObj>
          </a:graphicData>
        </a:graphic>
      </p:graphicFrame>
      <p:sp>
        <p:nvSpPr>
          <p:cNvPr id="7171" name="Rectangle 8"/>
          <p:cNvSpPr>
            <a:spLocks noChangeArrowheads="1"/>
          </p:cNvSpPr>
          <p:nvPr/>
        </p:nvSpPr>
        <p:spPr bwMode="auto">
          <a:xfrm>
            <a:off x="6215063" y="3214688"/>
            <a:ext cx="1600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 eaLnBrk="0" hangingPunct="0">
              <a:buFontTx/>
              <a:buChar char="•"/>
            </a:pPr>
            <a:r>
              <a:rPr lang="pt-BR" sz="1600" b="1">
                <a:latin typeface="Arial Narrow" pitchFamily="34" charset="0"/>
              </a:rPr>
              <a:t>Porto Alegre</a:t>
            </a:r>
            <a:endParaRPr lang="pt-BR" sz="1400" b="1">
              <a:latin typeface="Arial Narrow" pitchFamily="34" charset="0"/>
            </a:endParaRPr>
          </a:p>
        </p:txBody>
      </p:sp>
      <p:sp>
        <p:nvSpPr>
          <p:cNvPr id="7172" name="Rectangle 18"/>
          <p:cNvSpPr>
            <a:spLocks noChangeArrowheads="1"/>
          </p:cNvSpPr>
          <p:nvPr/>
        </p:nvSpPr>
        <p:spPr bwMode="auto">
          <a:xfrm>
            <a:off x="5853113" y="3322638"/>
            <a:ext cx="219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lang="pt-BR" sz="1200" b="1">
                <a:latin typeface="Arial Narrow" pitchFamily="34" charset="0"/>
              </a:rPr>
              <a:t> </a:t>
            </a:r>
          </a:p>
        </p:txBody>
      </p:sp>
      <p:sp>
        <p:nvSpPr>
          <p:cNvPr id="7173" name="Rectangle 19"/>
          <p:cNvSpPr>
            <a:spLocks noChangeArrowheads="1"/>
          </p:cNvSpPr>
          <p:nvPr/>
        </p:nvSpPr>
        <p:spPr bwMode="auto">
          <a:xfrm>
            <a:off x="5394325" y="4541838"/>
            <a:ext cx="2635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>
              <a:buFontTx/>
              <a:buChar char="•"/>
            </a:pPr>
            <a:r>
              <a:rPr lang="pt-BR" sz="1200" b="1">
                <a:latin typeface="Arial Narrow" pitchFamily="34" charset="0"/>
              </a:rPr>
              <a:t> </a:t>
            </a:r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6643688" y="1428750"/>
            <a:ext cx="2292350" cy="554038"/>
          </a:xfrm>
          <a:prstGeom prst="rect">
            <a:avLst/>
          </a:prstGeom>
          <a:gradFill>
            <a:gsLst>
              <a:gs pos="0">
                <a:srgbClr val="3399FF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marL="342900" indent="-342900" defTabSz="762000" eaLnBrk="0" hangingPunct="0">
              <a:defRPr/>
            </a:pPr>
            <a:r>
              <a:rPr lang="pt-BR" sz="1000" b="1" dirty="0"/>
              <a:t>CERMISSÕES, CRELUZ, CERILUZ,</a:t>
            </a:r>
          </a:p>
          <a:p>
            <a:pPr marL="342900" indent="-342900" defTabSz="762000" eaLnBrk="0" hangingPunct="0">
              <a:defRPr/>
            </a:pPr>
            <a:r>
              <a:rPr lang="pt-BR" sz="1000" b="1" dirty="0"/>
              <a:t>COPREL, CERFOX, CRERAL,</a:t>
            </a:r>
          </a:p>
          <a:p>
            <a:pPr marL="342900" indent="-342900" defTabSz="762000" eaLnBrk="0" hangingPunct="0">
              <a:defRPr/>
            </a:pPr>
            <a:r>
              <a:rPr lang="pt-BR" sz="1000" b="1" dirty="0"/>
              <a:t>CERTHIL, COOPERLUZ e CERTEL</a:t>
            </a:r>
          </a:p>
        </p:txBody>
      </p:sp>
      <p:sp>
        <p:nvSpPr>
          <p:cNvPr id="7175" name="Rectangle 27"/>
          <p:cNvSpPr>
            <a:spLocks noChangeArrowheads="1"/>
          </p:cNvSpPr>
          <p:nvPr/>
        </p:nvSpPr>
        <p:spPr bwMode="auto">
          <a:xfrm>
            <a:off x="1571625" y="4000500"/>
            <a:ext cx="1849438" cy="396875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marL="342900" indent="-342900" defTabSz="762000" eaLnBrk="0" hangingPunct="0"/>
            <a:r>
              <a:rPr lang="pt-BR" sz="1000" b="1"/>
              <a:t>COOPERSUL, COSEL,</a:t>
            </a:r>
          </a:p>
          <a:p>
            <a:pPr marL="342900" indent="-342900" defTabSz="762000" eaLnBrk="0" hangingPunct="0"/>
            <a:r>
              <a:rPr lang="pt-BR" sz="1000" b="1"/>
              <a:t>COOPERNORTE, CERTAJA</a:t>
            </a:r>
          </a:p>
        </p:txBody>
      </p:sp>
      <p:sp>
        <p:nvSpPr>
          <p:cNvPr id="4124" name="Rectangle 28"/>
          <p:cNvSpPr>
            <a:spLocks noChangeArrowheads="1"/>
          </p:cNvSpPr>
          <p:nvPr/>
        </p:nvSpPr>
        <p:spPr bwMode="auto">
          <a:xfrm>
            <a:off x="1071563" y="2143125"/>
            <a:ext cx="1509712" cy="554038"/>
          </a:xfrm>
          <a:prstGeom prst="rect">
            <a:avLst/>
          </a:prstGeom>
          <a:gradFill>
            <a:gsLst>
              <a:gs pos="0">
                <a:srgbClr val="3399FF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marL="342900" indent="-342900" algn="ctr" defTabSz="762000" eaLnBrk="0" hangingPunct="0">
              <a:defRPr/>
            </a:pPr>
            <a:r>
              <a:rPr lang="pt-BR" sz="1000" b="1" dirty="0"/>
              <a:t>CELETRO, CERTAJA,</a:t>
            </a:r>
          </a:p>
          <a:p>
            <a:pPr marL="342900" indent="-342900" algn="ctr" defTabSz="762000" eaLnBrk="0" hangingPunct="0">
              <a:defRPr/>
            </a:pPr>
            <a:r>
              <a:rPr lang="pt-BR" sz="1000" b="1" dirty="0"/>
              <a:t>CERVALE, CERTEL,</a:t>
            </a:r>
          </a:p>
          <a:p>
            <a:pPr marL="342900" indent="-342900" algn="ctr" defTabSz="762000" eaLnBrk="0" hangingPunct="0">
              <a:defRPr/>
            </a:pPr>
            <a:r>
              <a:rPr lang="pt-BR" sz="1000" b="1" dirty="0"/>
              <a:t>CERFOX,</a:t>
            </a:r>
          </a:p>
        </p:txBody>
      </p:sp>
      <p:sp>
        <p:nvSpPr>
          <p:cNvPr id="7177" name="CaixaDeTexto 33"/>
          <p:cNvSpPr txBox="1">
            <a:spLocks noChangeArrowheads="1"/>
          </p:cNvSpPr>
          <p:nvPr/>
        </p:nvSpPr>
        <p:spPr bwMode="auto">
          <a:xfrm>
            <a:off x="5929313" y="5214938"/>
            <a:ext cx="3000375" cy="76993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2200" b="1">
                <a:solidFill>
                  <a:srgbClr val="007400"/>
                </a:solidFill>
              </a:rPr>
              <a:t>SISTEMA  FECOERGS</a:t>
            </a:r>
          </a:p>
        </p:txBody>
      </p:sp>
      <p:pic>
        <p:nvPicPr>
          <p:cNvPr id="7178" name="Imagem 34" descr="image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142875"/>
            <a:ext cx="271462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CaixaDeTexto 36"/>
          <p:cNvSpPr txBox="1">
            <a:spLocks noChangeArrowheads="1"/>
          </p:cNvSpPr>
          <p:nvPr/>
        </p:nvSpPr>
        <p:spPr bwMode="auto">
          <a:xfrm>
            <a:off x="357188" y="4857750"/>
            <a:ext cx="4000500" cy="16922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2100" b="1">
                <a:solidFill>
                  <a:srgbClr val="002060"/>
                </a:solidFill>
              </a:rPr>
              <a:t>TOTAL GERAL</a:t>
            </a:r>
          </a:p>
          <a:p>
            <a:pPr algn="ctr" eaLnBrk="0" hangingPunct="0"/>
            <a:r>
              <a:rPr lang="pt-BR" sz="2000" b="1">
                <a:solidFill>
                  <a:srgbClr val="002060"/>
                </a:solidFill>
              </a:rPr>
              <a:t>INVESTIMENTOS - PREVISTOS</a:t>
            </a:r>
          </a:p>
          <a:p>
            <a:pPr algn="ctr" eaLnBrk="0" hangingPunct="0"/>
            <a:r>
              <a:rPr lang="pt-BR" sz="2000" b="1">
                <a:solidFill>
                  <a:srgbClr val="002060"/>
                </a:solidFill>
              </a:rPr>
              <a:t>R$ 196.162.000,00 – ATÉ 2014</a:t>
            </a:r>
          </a:p>
          <a:p>
            <a:pPr algn="ctr" eaLnBrk="0" hangingPunct="0"/>
            <a:r>
              <a:rPr lang="pt-BR" sz="2100" b="1">
                <a:solidFill>
                  <a:srgbClr val="002060"/>
                </a:solidFill>
              </a:rPr>
              <a:t> </a:t>
            </a:r>
            <a:r>
              <a:rPr lang="pt-BR" sz="2100" b="1">
                <a:solidFill>
                  <a:srgbClr val="FF0000"/>
                </a:solidFill>
              </a:rPr>
              <a:t>Aplicado - Até 2012 e 2013</a:t>
            </a:r>
          </a:p>
          <a:p>
            <a:pPr algn="ctr" eaLnBrk="0" hangingPunct="0"/>
            <a:endParaRPr lang="pt-BR" sz="2200" b="1">
              <a:solidFill>
                <a:srgbClr val="002060"/>
              </a:solidFill>
            </a:endParaRPr>
          </a:p>
        </p:txBody>
      </p:sp>
      <p:sp>
        <p:nvSpPr>
          <p:cNvPr id="9228" name="CaixaDeTexto 30"/>
          <p:cNvSpPr txBox="1">
            <a:spLocks noChangeArrowheads="1"/>
          </p:cNvSpPr>
          <p:nvPr/>
        </p:nvSpPr>
        <p:spPr bwMode="auto">
          <a:xfrm>
            <a:off x="3286125" y="642938"/>
            <a:ext cx="319881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pt-BR" sz="1600" b="1"/>
          </a:p>
          <a:p>
            <a:pPr algn="ctr" eaLnBrk="0" hangingPunct="0"/>
            <a:r>
              <a:rPr lang="pt-BR" sz="1400" b="1" u="sng"/>
              <a:t>APLICADO</a:t>
            </a:r>
          </a:p>
          <a:p>
            <a:pPr algn="ctr" eaLnBrk="0" hangingPunct="0"/>
            <a:r>
              <a:rPr lang="pt-BR" sz="1400" b="1"/>
              <a:t>2013 &gt; R$ 43.100.000,00 – 36%</a:t>
            </a:r>
          </a:p>
          <a:p>
            <a:pPr algn="ctr" eaLnBrk="0" hangingPunct="0"/>
            <a:r>
              <a:rPr lang="pt-BR" sz="1400" b="1"/>
              <a:t>2012 &gt; R$ 78.824.901,00 – 65%</a:t>
            </a:r>
          </a:p>
          <a:p>
            <a:pPr algn="ctr" eaLnBrk="0" hangingPunct="0"/>
            <a:r>
              <a:rPr lang="pt-BR" sz="1400" b="1">
                <a:solidFill>
                  <a:srgbClr val="FF0000"/>
                </a:solidFill>
              </a:rPr>
              <a:t>101% do Previsto até 2014</a:t>
            </a:r>
          </a:p>
          <a:p>
            <a:pPr algn="ctr" eaLnBrk="0" hangingPunct="0"/>
            <a:endParaRPr lang="pt-BR" b="1">
              <a:solidFill>
                <a:srgbClr val="FF0000"/>
              </a:solidFill>
            </a:endParaRPr>
          </a:p>
          <a:p>
            <a:endParaRPr lang="pt-BR"/>
          </a:p>
        </p:txBody>
      </p:sp>
      <p:sp>
        <p:nvSpPr>
          <p:cNvPr id="9229" name="CaixaDeTexto 31"/>
          <p:cNvSpPr txBox="1">
            <a:spLocks noChangeArrowheads="1"/>
          </p:cNvSpPr>
          <p:nvPr/>
        </p:nvSpPr>
        <p:spPr bwMode="auto">
          <a:xfrm>
            <a:off x="2428875" y="2214563"/>
            <a:ext cx="3198813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pt-BR" sz="1400" b="1"/>
          </a:p>
          <a:p>
            <a:pPr algn="ctr" eaLnBrk="0" hangingPunct="0"/>
            <a:r>
              <a:rPr lang="pt-BR" sz="1400" b="1" u="sng"/>
              <a:t>APLICADO</a:t>
            </a:r>
          </a:p>
          <a:p>
            <a:pPr algn="ctr" eaLnBrk="0" hangingPunct="0"/>
            <a:r>
              <a:rPr lang="pt-BR" sz="1400" b="1"/>
              <a:t>2013 &gt; R$ 16.450.000,00 – 24%</a:t>
            </a:r>
          </a:p>
          <a:p>
            <a:pPr algn="ctr" eaLnBrk="0" hangingPunct="0"/>
            <a:r>
              <a:rPr lang="pt-BR" sz="1400" b="1"/>
              <a:t>2012 &gt; R$ 19.260.938,00 – 29%</a:t>
            </a:r>
          </a:p>
          <a:p>
            <a:pPr algn="ctr" eaLnBrk="0" hangingPunct="0"/>
            <a:r>
              <a:rPr lang="pt-BR" sz="1400" b="1">
                <a:solidFill>
                  <a:srgbClr val="FF0000"/>
                </a:solidFill>
              </a:rPr>
              <a:t>53% do Previsto até 2014</a:t>
            </a:r>
          </a:p>
          <a:p>
            <a:pPr algn="ctr" eaLnBrk="0" hangingPunct="0"/>
            <a:endParaRPr lang="pt-BR" sz="1600" b="1"/>
          </a:p>
          <a:p>
            <a:endParaRPr lang="pt-BR"/>
          </a:p>
        </p:txBody>
      </p:sp>
      <p:sp>
        <p:nvSpPr>
          <p:cNvPr id="9230" name="CaixaDeTexto 32"/>
          <p:cNvSpPr txBox="1">
            <a:spLocks noChangeArrowheads="1"/>
          </p:cNvSpPr>
          <p:nvPr/>
        </p:nvSpPr>
        <p:spPr bwMode="auto">
          <a:xfrm>
            <a:off x="3214688" y="3714750"/>
            <a:ext cx="32146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sz="1400" b="1" u="sng"/>
              <a:t>APLICADO</a:t>
            </a:r>
          </a:p>
          <a:p>
            <a:pPr algn="ctr" eaLnBrk="0" hangingPunct="0"/>
            <a:r>
              <a:rPr lang="pt-BR" sz="1400" b="1"/>
              <a:t>2013 &gt; R$  850.000,00 – 12%</a:t>
            </a:r>
          </a:p>
          <a:p>
            <a:pPr algn="ctr" eaLnBrk="0" hangingPunct="0"/>
            <a:r>
              <a:rPr lang="pt-BR" sz="1400" b="1"/>
              <a:t> 2012 &gt; R$ 4.032.000,00 – 55%</a:t>
            </a:r>
          </a:p>
          <a:p>
            <a:pPr algn="ctr" eaLnBrk="0" hangingPunct="0"/>
            <a:r>
              <a:rPr lang="pt-BR" sz="1400" b="1">
                <a:solidFill>
                  <a:srgbClr val="FF0000"/>
                </a:solidFill>
              </a:rPr>
              <a:t>67% do Previsto até 2014</a:t>
            </a:r>
          </a:p>
          <a:p>
            <a:pPr algn="ctr" eaLnBrk="0" hangingPunct="0"/>
            <a:endParaRPr lang="pt-BR" sz="1600" b="1"/>
          </a:p>
          <a:p>
            <a:endParaRPr lang="pt-BR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/>
      <p:bldP spid="9229" grpId="0"/>
      <p:bldP spid="92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4" descr="image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14313"/>
            <a:ext cx="285750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Imagem 9" descr="rede no campo_004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1785938"/>
            <a:ext cx="364331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tângulo 10"/>
          <p:cNvSpPr>
            <a:spLocks noChangeArrowheads="1"/>
          </p:cNvSpPr>
          <p:nvPr/>
        </p:nvSpPr>
        <p:spPr bwMode="auto">
          <a:xfrm>
            <a:off x="2143125" y="428625"/>
            <a:ext cx="642937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0" hangingPunct="0"/>
            <a:r>
              <a:rPr lang="pt-BR" sz="2000" b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INVESTIMENTOS </a:t>
            </a:r>
          </a:p>
          <a:p>
            <a:pPr algn="ctr" rtl="1" eaLnBrk="0" hangingPunct="0"/>
            <a:r>
              <a:rPr lang="pt-BR" sz="2000" b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PERÍODO 2011   &gt;  2014</a:t>
            </a:r>
          </a:p>
          <a:p>
            <a:pPr algn="ctr" rtl="1" eaLnBrk="0" hangingPunct="0"/>
            <a:r>
              <a:rPr lang="pt-BR" sz="1800" b="1"/>
              <a:t>  </a:t>
            </a:r>
            <a:r>
              <a:rPr lang="pt-BR" sz="1600" b="1">
                <a:solidFill>
                  <a:srgbClr val="0044CC"/>
                </a:solidFill>
              </a:rPr>
              <a:t>PREVISÃO  -  R$ 196.162.000,00  -  PREVISÃO </a:t>
            </a:r>
          </a:p>
          <a:p>
            <a:pPr algn="ctr" rtl="1" eaLnBrk="0" hangingPunct="0"/>
            <a:r>
              <a:rPr lang="pt-BR" sz="1800" b="1">
                <a:solidFill>
                  <a:srgbClr val="FF0000"/>
                </a:solidFill>
              </a:rPr>
              <a:t>R$ 102.118.839,00 – 52% - </a:t>
            </a:r>
            <a:r>
              <a:rPr lang="pt-BR" sz="2000" b="1">
                <a:solidFill>
                  <a:srgbClr val="FF0000"/>
                </a:solidFill>
              </a:rPr>
              <a:t>Aplicado em 2012</a:t>
            </a:r>
            <a:endParaRPr lang="pt-BR" sz="2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1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3200" b="1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3200" b="1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928688" y="3500438"/>
            <a:ext cx="807243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pt-BR" sz="1400" b="1" u="sng">
                <a:solidFill>
                  <a:srgbClr val="000000"/>
                </a:solidFill>
              </a:rPr>
              <a:t>Investimentos em OBRAS:</a:t>
            </a:r>
          </a:p>
          <a:p>
            <a:pPr eaLnBrk="0" hangingPunct="0"/>
            <a:r>
              <a:rPr lang="pt-BR" sz="1600" b="1">
                <a:solidFill>
                  <a:srgbClr val="002060"/>
                </a:solidFill>
              </a:rPr>
              <a:t>- Melhorias redes secundárias BT.</a:t>
            </a:r>
          </a:p>
          <a:p>
            <a:pPr eaLnBrk="0" hangingPunct="0"/>
            <a:r>
              <a:rPr lang="pt-BR" sz="1600" b="1">
                <a:solidFill>
                  <a:srgbClr val="0044CC"/>
                </a:solidFill>
              </a:rPr>
              <a:t>- Recondutoramento de redes primárias MT.</a:t>
            </a:r>
          </a:p>
          <a:p>
            <a:pPr eaLnBrk="0" hangingPunct="0"/>
            <a:r>
              <a:rPr lang="pt-BR" sz="1600" b="1">
                <a:solidFill>
                  <a:srgbClr val="002060"/>
                </a:solidFill>
              </a:rPr>
              <a:t>- Construção de redes primárias  MT.</a:t>
            </a:r>
          </a:p>
          <a:p>
            <a:pPr eaLnBrk="0" hangingPunct="0"/>
            <a:r>
              <a:rPr lang="pt-BR" sz="1600" b="1">
                <a:solidFill>
                  <a:srgbClr val="002060"/>
                </a:solidFill>
              </a:rPr>
              <a:t>- </a:t>
            </a:r>
            <a:r>
              <a:rPr lang="pt-BR" sz="1600" b="1">
                <a:solidFill>
                  <a:srgbClr val="0044CC"/>
                </a:solidFill>
              </a:rPr>
              <a:t>Reisolamento de redes primárias MT.</a:t>
            </a:r>
          </a:p>
          <a:p>
            <a:pPr eaLnBrk="0" hangingPunct="0"/>
            <a:r>
              <a:rPr lang="pt-BR" sz="1600" b="1">
                <a:solidFill>
                  <a:srgbClr val="002060"/>
                </a:solidFill>
              </a:rPr>
              <a:t>- Complementação de fases de redes primárias  MT - Monf.&gt; Bifásica &gt; Trifásica.</a:t>
            </a:r>
          </a:p>
          <a:p>
            <a:pPr eaLnBrk="0" hangingPunct="0"/>
            <a:r>
              <a:rPr lang="pt-BR" sz="1600" b="1">
                <a:solidFill>
                  <a:srgbClr val="0044CC"/>
                </a:solidFill>
              </a:rPr>
              <a:t>- Instalação de Religadores, Reguladores e Capacitores.</a:t>
            </a:r>
          </a:p>
          <a:p>
            <a:pPr eaLnBrk="0" hangingPunct="0"/>
            <a:r>
              <a:rPr lang="pt-BR" sz="1600" b="1">
                <a:solidFill>
                  <a:srgbClr val="002060"/>
                </a:solidFill>
              </a:rPr>
              <a:t>- Troca de Transformadores.</a:t>
            </a:r>
          </a:p>
          <a:p>
            <a:pPr eaLnBrk="0" hangingPunct="0"/>
            <a:r>
              <a:rPr lang="pt-BR" sz="1600" b="1">
                <a:solidFill>
                  <a:srgbClr val="002060"/>
                </a:solidFill>
              </a:rPr>
              <a:t>- </a:t>
            </a:r>
            <a:r>
              <a:rPr lang="pt-BR" sz="1600" b="1">
                <a:solidFill>
                  <a:srgbClr val="0044CC"/>
                </a:solidFill>
              </a:rPr>
              <a:t>Ampliação e/ou instalação de subestações .</a:t>
            </a:r>
          </a:p>
          <a:p>
            <a:pPr eaLnBrk="0" hangingPunct="0"/>
            <a:r>
              <a:rPr lang="pt-BR" sz="1600" b="1">
                <a:solidFill>
                  <a:srgbClr val="002060"/>
                </a:solidFill>
              </a:rPr>
              <a:t>- Adequação de sistema de medição e faturamento.</a:t>
            </a:r>
          </a:p>
          <a:p>
            <a:pPr eaLnBrk="0" hangingPunct="0"/>
            <a:r>
              <a:rPr lang="pt-BR" sz="1600" b="1">
                <a:solidFill>
                  <a:srgbClr val="002060"/>
                </a:solidFill>
              </a:rPr>
              <a:t>- </a:t>
            </a:r>
            <a:r>
              <a:rPr lang="pt-BR" sz="1600" b="1">
                <a:solidFill>
                  <a:srgbClr val="0044CC"/>
                </a:solidFill>
              </a:rPr>
              <a:t>Instalação de chaves e seccionadoras de redes.</a:t>
            </a:r>
          </a:p>
          <a:p>
            <a:pPr eaLnBrk="0" hangingPunct="0"/>
            <a:r>
              <a:rPr lang="pt-BR" sz="1600" b="1">
                <a:solidFill>
                  <a:srgbClr val="002060"/>
                </a:solidFill>
              </a:rPr>
              <a:t>- Troca de pára – raios.</a:t>
            </a:r>
            <a:endParaRPr lang="pt-BR" sz="1600" b="1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8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2200" b="1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 eaLnBrk="0" hangingPunct="0"/>
            <a:endParaRPr lang="pt-BR" sz="2200" b="1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8" name="Imagem 5" descr="21112012_00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1928813"/>
            <a:ext cx="39020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as template sistema OCB_capa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0944"/>
            <a:ext cx="9143391" cy="6857543"/>
          </a:xfrm>
          <a:prstGeom prst="rect">
            <a:avLst/>
          </a:prstGeom>
        </p:spPr>
      </p:pic>
      <p:sp>
        <p:nvSpPr>
          <p:cNvPr id="5" name="TextBox 8"/>
          <p:cNvSpPr txBox="1"/>
          <p:nvPr/>
        </p:nvSpPr>
        <p:spPr>
          <a:xfrm>
            <a:off x="107504" y="2559827"/>
            <a:ext cx="874846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Obrigado!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pt-BR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7504" y="5085184"/>
            <a:ext cx="475977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200" b="1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Marco Olívio Morato de Oliveira</a:t>
            </a:r>
          </a:p>
          <a:p>
            <a:pPr algn="ctr"/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Marco.oliveira@ocb.coop.br</a:t>
            </a:r>
          </a:p>
          <a:p>
            <a:pPr algn="ctr"/>
            <a:endParaRPr lang="pt-BR" sz="1600" dirty="0" smtClean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8" descr="C:\Users\gregory.honczar\Desktop\Nova marca\ramos\Infraestrutura\Infraestrutur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1902191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9576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Histórico Cooperativas de Eletrificação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95536" y="1823913"/>
            <a:ext cx="835292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Nos dias 25 e 26/05/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76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 a OCB, com o INCRA e o GEER – Grupo Executivo de Eletrificação Rural, promoveu, em Brasília (DF), o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I Encontro Nacional das Cooperativas de Eletrificação Rural.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pt-BR" sz="1600" b="1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pt-BR" sz="1600" b="1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Deste modo as propriedades rurais isoladas e pequenos povoados, constituídos de pequenos e médios agricultores, fundaram as cooperativas, construíram as redes de energia elétrica, passaram também a mantê-las, operá-las e expandi-las, criando assim sistemas isolados de distribuição de energia elétrica, 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  <a:hlinkClick r:id="rId2" action="ppaction://hlinkfile"/>
              </a:rPr>
              <a:t>no meio rural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Sistema Cooperativista no Brasil </a:t>
            </a: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– 2012</a:t>
            </a:r>
          </a:p>
        </p:txBody>
      </p:sp>
      <p:sp>
        <p:nvSpPr>
          <p:cNvPr id="42" name="CaixaDeTexto 9"/>
          <p:cNvSpPr txBox="1"/>
          <p:nvPr/>
        </p:nvSpPr>
        <p:spPr>
          <a:xfrm>
            <a:off x="899592" y="3954262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6,6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CaixaDeTexto 9"/>
          <p:cNvSpPr txBox="1"/>
          <p:nvPr/>
        </p:nvSpPr>
        <p:spPr>
          <a:xfrm>
            <a:off x="1403648" y="2924944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1,5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CaixaDeTexto 9"/>
          <p:cNvSpPr txBox="1"/>
          <p:nvPr/>
        </p:nvSpPr>
        <p:spPr>
          <a:xfrm>
            <a:off x="3915461" y="3941600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9.016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CaixaDeTexto 9"/>
          <p:cNvSpPr txBox="1"/>
          <p:nvPr/>
        </p:nvSpPr>
        <p:spPr>
          <a:xfrm>
            <a:off x="7524328" y="3356992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146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1331640" y="30689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1,5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971600" y="429309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6,5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6804248" y="429309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296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3923928" y="4293096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10.008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4374264" y="269099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943</a:t>
            </a:r>
          </a:p>
        </p:txBody>
      </p:sp>
      <p:cxnSp>
        <p:nvCxnSpPr>
          <p:cNvPr id="36" name="Conector reto 35"/>
          <p:cNvCxnSpPr/>
          <p:nvPr/>
        </p:nvCxnSpPr>
        <p:spPr>
          <a:xfrm>
            <a:off x="10692680" y="450912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251520" y="5661248"/>
            <a:ext cx="1872903" cy="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Fonte</a:t>
            </a:r>
            <a:r>
              <a:rPr lang="pt-BR" sz="1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: </a:t>
            </a: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OCB (2012).</a:t>
            </a:r>
            <a:endParaRPr lang="pt-BR" sz="1000" b="1" dirty="0">
              <a:solidFill>
                <a:schemeClr val="accent1">
                  <a:lumMod val="75000"/>
                </a:schemeClr>
              </a:solidFill>
              <a:latin typeface="+mn-lt"/>
              <a:cs typeface="Calibri" pitchFamily="34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179512" y="1556792"/>
            <a:ext cx="46805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Números do cooperativismo</a:t>
            </a:r>
            <a:endParaRPr lang="pt-BR" sz="1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4978170" y="1412776"/>
            <a:ext cx="41399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Distribuição das Cooperativas do Sistema</a:t>
            </a:r>
          </a:p>
        </p:txBody>
      </p:sp>
      <p:graphicFrame>
        <p:nvGraphicFramePr>
          <p:cNvPr id="21" name="Gráfico 20"/>
          <p:cNvGraphicFramePr/>
          <p:nvPr/>
        </p:nvGraphicFramePr>
        <p:xfrm>
          <a:off x="4967536" y="2132856"/>
          <a:ext cx="4176464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/>
        </p:nvGraphicFramePr>
        <p:xfrm>
          <a:off x="467544" y="1956023"/>
          <a:ext cx="4152900" cy="3705225"/>
        </p:xfrm>
        <a:graphic>
          <a:graphicData uri="http://schemas.openxmlformats.org/drawingml/2006/table">
            <a:tbl>
              <a:tblPr/>
              <a:tblGrid>
                <a:gridCol w="1383242"/>
                <a:gridCol w="866113"/>
                <a:gridCol w="977153"/>
                <a:gridCol w="926392"/>
              </a:tblGrid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4°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9°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6°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Ramo de Atividade </a:t>
                      </a:r>
                      <a:r>
                        <a:rPr lang="pt-BR" sz="13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Associados </a:t>
                      </a:r>
                      <a:r>
                        <a:rPr lang="pt-BR" sz="13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Cooperativas </a:t>
                      </a:r>
                      <a:r>
                        <a:rPr lang="pt-BR" sz="13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Empregados </a:t>
                      </a:r>
                      <a:r>
                        <a:rPr lang="pt-BR" sz="13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 O T A I S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10.377.392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6.587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304.398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Crédito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4.998.006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1.049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35.272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Consumo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2.680.226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11.290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Agropecuário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966.558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1528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151.838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Infraestrutura 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858.668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127 (</a:t>
                      </a:r>
                      <a:r>
                        <a:rPr lang="pt-BR" sz="1300" b="1" i="0" u="none" strike="noStrike" dirty="0" smtClean="0">
                          <a:solidFill>
                            <a:srgbClr val="1F497D"/>
                          </a:solidFill>
                          <a:latin typeface="Calibri"/>
                        </a:rPr>
                        <a:t>66)</a:t>
                      </a:r>
                      <a:endParaRPr lang="pt-BR" sz="1300" b="1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1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6.369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Saúde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296.547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848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77.066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Trabalho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188.644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954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2.339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Transporte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146.813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1.097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10.819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Habitacional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101.063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1.613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Mineral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84.471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75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172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Educacional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49.852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297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3.775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Produção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12.321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247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3.592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Turismo e Lazer </a:t>
                      </a:r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1.737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242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300" b="1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Especial </a:t>
                      </a:r>
                      <a:r>
                        <a:rPr lang="pt-BR" sz="13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 </a:t>
                      </a:r>
                      <a:endParaRPr lang="pt-BR" sz="1300" b="1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274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3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323850" y="2852738"/>
            <a:ext cx="1871663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cs typeface="Calibri" pitchFamily="34" charset="0"/>
              </a:rPr>
              <a:t>Missão</a:t>
            </a:r>
            <a:endParaRPr lang="pt-BR" sz="3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95288" y="4437063"/>
            <a:ext cx="1873250" cy="792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cs typeface="Calibri" pitchFamily="34" charset="0"/>
              </a:rPr>
              <a:t>Visão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ângulo 16"/>
          <p:cNvSpPr/>
          <p:nvPr/>
        </p:nvSpPr>
        <p:spPr>
          <a:xfrm>
            <a:off x="3851920" y="5229200"/>
            <a:ext cx="496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400" dirty="0" smtClean="0">
              <a:latin typeface="+mn-lt"/>
              <a:ea typeface="Times New Roman" pitchFamily="18" charset="0"/>
              <a:cs typeface="Arial" pitchFamily="34" charset="0"/>
            </a:endParaRPr>
          </a:p>
          <a:p>
            <a:pPr algn="just"/>
            <a:endParaRPr lang="pt-BR" sz="1400" dirty="0" smtClean="0">
              <a:latin typeface="+mn-lt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1547664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E"/>
                </a:solidFill>
                <a:cs typeface="Calibri" pitchFamily="34" charset="0"/>
              </a:rPr>
              <a:t>RAMO INFRAESTRUTURA</a:t>
            </a:r>
            <a:endParaRPr lang="pt-BR" sz="2400" b="1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Picture 8" descr="C:\Users\gregory.honczar\Desktop\Nova marca\ramos\Infraestrutura\Infraestrutur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1226658" cy="928710"/>
          </a:xfrm>
          <a:prstGeom prst="rect">
            <a:avLst/>
          </a:prstGeom>
          <a:noFill/>
        </p:spPr>
      </p:pic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179512" y="1412776"/>
          <a:ext cx="4378922" cy="4063996"/>
        </p:xfrm>
        <a:graphic>
          <a:graphicData uri="http://schemas.openxmlformats.org/drawingml/2006/table">
            <a:tbl>
              <a:tblPr/>
              <a:tblGrid>
                <a:gridCol w="463398"/>
                <a:gridCol w="1926014"/>
                <a:gridCol w="1989510"/>
              </a:tblGrid>
              <a:tr h="20994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Estado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Coop. Infraestrutura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Coop. Eletrificação</a:t>
                      </a:r>
                      <a:endParaRPr lang="pt-BR" sz="13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9495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MS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MT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RJ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024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17446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127</a:t>
                      </a:r>
                      <a:endParaRPr lang="pt-BR" sz="13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66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9495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Permissionárias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17446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/>
                        </a:rPr>
                        <a:t>Em regularização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194952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Autorizadas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Gráfico 13"/>
          <p:cNvGraphicFramePr/>
          <p:nvPr/>
        </p:nvGraphicFramePr>
        <p:xfrm>
          <a:off x="4788024" y="2276872"/>
          <a:ext cx="4230216" cy="2739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51520" y="5661248"/>
            <a:ext cx="1872903" cy="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Fonte</a:t>
            </a:r>
            <a:r>
              <a:rPr lang="pt-BR" sz="1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: </a:t>
            </a: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OCB (2013).</a:t>
            </a:r>
            <a:endParaRPr lang="pt-BR" sz="1000" b="1" dirty="0">
              <a:solidFill>
                <a:schemeClr val="accent1">
                  <a:lumMod val="75000"/>
                </a:schemeClr>
              </a:solidFill>
              <a:latin typeface="+mn-lt"/>
              <a:cs typeface="Calibri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868144" y="5013176"/>
            <a:ext cx="1872903" cy="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Fonte</a:t>
            </a:r>
            <a:r>
              <a:rPr lang="pt-BR" sz="1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: </a:t>
            </a: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OCB (2013).</a:t>
            </a:r>
            <a:endParaRPr lang="pt-BR" sz="1000" b="1" dirty="0">
              <a:solidFill>
                <a:schemeClr val="accent1">
                  <a:lumMod val="75000"/>
                </a:schemeClr>
              </a:solidFill>
              <a:latin typeface="+mn-lt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323850" y="2852738"/>
            <a:ext cx="1871663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cs typeface="Calibri" pitchFamily="34" charset="0"/>
              </a:rPr>
              <a:t>Missão</a:t>
            </a:r>
            <a:endParaRPr lang="pt-BR" sz="3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95288" y="4437063"/>
            <a:ext cx="1873250" cy="792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cs typeface="Calibri" pitchFamily="34" charset="0"/>
              </a:rPr>
              <a:t>Visão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ângulo 16"/>
          <p:cNvSpPr/>
          <p:nvPr/>
        </p:nvSpPr>
        <p:spPr>
          <a:xfrm>
            <a:off x="3851920" y="5229200"/>
            <a:ext cx="496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400" dirty="0" smtClean="0">
              <a:latin typeface="+mn-lt"/>
              <a:ea typeface="Times New Roman" pitchFamily="18" charset="0"/>
              <a:cs typeface="Arial" pitchFamily="34" charset="0"/>
            </a:endParaRPr>
          </a:p>
          <a:p>
            <a:pPr algn="just"/>
            <a:endParaRPr lang="pt-BR" sz="1400" dirty="0" smtClean="0">
              <a:latin typeface="+mn-lt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51520" y="5661248"/>
            <a:ext cx="1872903" cy="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Fonte</a:t>
            </a:r>
            <a:r>
              <a:rPr lang="pt-BR" sz="1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: </a:t>
            </a: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OCB (2013).</a:t>
            </a:r>
            <a:endParaRPr lang="pt-BR" sz="1000" b="1" dirty="0">
              <a:solidFill>
                <a:schemeClr val="accent1">
                  <a:lumMod val="75000"/>
                </a:schemeClr>
              </a:solidFill>
              <a:latin typeface="+mn-lt"/>
              <a:cs typeface="Calibri" pitchFamily="34" charset="0"/>
            </a:endParaRPr>
          </a:p>
        </p:txBody>
      </p:sp>
      <p:graphicFrame>
        <p:nvGraphicFramePr>
          <p:cNvPr id="18" name="Diagrama 17"/>
          <p:cNvGraphicFramePr/>
          <p:nvPr/>
        </p:nvGraphicFramePr>
        <p:xfrm>
          <a:off x="551482" y="1005469"/>
          <a:ext cx="8052966" cy="5231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251521" y="260648"/>
            <a:ext cx="56166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Contexto Cooperativas Eletrificação Principais Federações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Contexto Cooperativas Eletrificação </a:t>
            </a:r>
          </a:p>
        </p:txBody>
      </p:sp>
      <p:sp>
        <p:nvSpPr>
          <p:cNvPr id="42" name="CaixaDeTexto 9"/>
          <p:cNvSpPr txBox="1"/>
          <p:nvPr/>
        </p:nvSpPr>
        <p:spPr>
          <a:xfrm>
            <a:off x="899592" y="3954262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6,6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CaixaDeTexto 9"/>
          <p:cNvSpPr txBox="1"/>
          <p:nvPr/>
        </p:nvSpPr>
        <p:spPr>
          <a:xfrm>
            <a:off x="1403648" y="2924944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1,5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CaixaDeTexto 9"/>
          <p:cNvSpPr txBox="1"/>
          <p:nvPr/>
        </p:nvSpPr>
        <p:spPr>
          <a:xfrm>
            <a:off x="3915461" y="3941600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9.016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CaixaDeTexto 9"/>
          <p:cNvSpPr txBox="1"/>
          <p:nvPr/>
        </p:nvSpPr>
        <p:spPr>
          <a:xfrm>
            <a:off x="7524328" y="3356992"/>
            <a:ext cx="1296144" cy="36004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146</a:t>
            </a:r>
            <a:endParaRPr lang="pt-B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1331640" y="30689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1,5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971600" y="429309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6,5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6804248" y="429309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296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3923928" y="4293096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10.008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4374264" y="269099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943</a:t>
            </a:r>
          </a:p>
        </p:txBody>
      </p:sp>
      <p:cxnSp>
        <p:nvCxnSpPr>
          <p:cNvPr id="36" name="Conector reto 35"/>
          <p:cNvCxnSpPr/>
          <p:nvPr/>
        </p:nvCxnSpPr>
        <p:spPr>
          <a:xfrm>
            <a:off x="10692680" y="450912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2195736" y="1196752"/>
            <a:ext cx="41399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Evolução no Número de Cooperados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05064"/>
            <a:ext cx="7062311" cy="1204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4644008" y="3717032"/>
            <a:ext cx="1872903" cy="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Fonte</a:t>
            </a:r>
            <a:r>
              <a:rPr lang="pt-BR" sz="1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: </a:t>
            </a:r>
            <a:r>
              <a:rPr lang="pt-BR" sz="1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Calibri" pitchFamily="34" charset="0"/>
              </a:rPr>
              <a:t>OCB (2013).</a:t>
            </a:r>
            <a:endParaRPr lang="pt-BR" sz="1000" b="1" dirty="0">
              <a:solidFill>
                <a:schemeClr val="accent1">
                  <a:lumMod val="75000"/>
                </a:schemeClr>
              </a:solidFill>
              <a:latin typeface="+mn-lt"/>
              <a:cs typeface="Calibri" pitchFamily="34" charset="0"/>
            </a:endParaRP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1187624" y="5157192"/>
            <a:ext cx="1872903" cy="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Calibri" pitchFamily="34" charset="0"/>
              </a:rPr>
              <a:t>Fonte</a:t>
            </a:r>
            <a:r>
              <a:rPr lang="pt-BR" sz="10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Calibri" pitchFamily="34" charset="0"/>
              </a:rPr>
              <a:t>: </a:t>
            </a:r>
            <a:r>
              <a:rPr lang="pt-BR" sz="1000" b="1" dirty="0" err="1" smtClean="0">
                <a:solidFill>
                  <a:schemeClr val="accent3">
                    <a:lumMod val="50000"/>
                  </a:schemeClr>
                </a:solidFill>
                <a:latin typeface="+mn-lt"/>
                <a:cs typeface="Calibri" pitchFamily="34" charset="0"/>
              </a:rPr>
              <a:t>Infracoop</a:t>
            </a:r>
            <a:r>
              <a:rPr lang="pt-BR" sz="10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Calibri" pitchFamily="34" charset="0"/>
              </a:rPr>
              <a:t> (2011).</a:t>
            </a:r>
            <a:endParaRPr lang="pt-BR" sz="1000" b="1" dirty="0">
              <a:solidFill>
                <a:schemeClr val="accent3">
                  <a:lumMod val="50000"/>
                </a:schemeClr>
              </a:solidFill>
              <a:latin typeface="+mn-lt"/>
              <a:cs typeface="Calibri" pitchFamily="34" charset="0"/>
            </a:endParaRPr>
          </a:p>
        </p:txBody>
      </p:sp>
      <p:graphicFrame>
        <p:nvGraphicFramePr>
          <p:cNvPr id="24" name="Gráfico 23"/>
          <p:cNvGraphicFramePr/>
          <p:nvPr/>
        </p:nvGraphicFramePr>
        <p:xfrm>
          <a:off x="1475656" y="1484784"/>
          <a:ext cx="6192688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Contexto – Cooperativas de Eletrificação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95536" y="1196752"/>
            <a:ext cx="8352928" cy="531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just"/>
            <a:r>
              <a:rPr lang="pt-BR" sz="1600" b="1" dirty="0" smtClean="0">
                <a:hlinkClick r:id="rId2"/>
              </a:rPr>
              <a:t>DECRETO Nº 7.891, DE 23 DE JANEIRO DE 2013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  <a:hlinkClick r:id="rId3"/>
              </a:rPr>
              <a:t>.</a:t>
            </a:r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Que dispõe sobre as concessões de geração, transmissão e distribuição de energia elétrica, sobre a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redução dos encargos setoriais e sobre a modicidade tarifária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, e a Medida Provisória nº 605, de 23 de janeiro de 2013, que altera a Lei no 10.438, de 26 de abril de 2002, e dá outras providências. </a:t>
            </a: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Art. 1 A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Conta de Desenvolvimento Energético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 - CDE, além de suas demais finalidades, custeará os seguintes descontos...</a:t>
            </a:r>
          </a:p>
          <a:p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VI - redução na tarifa de uso do sistema de distribuição e na tarifa de energia aplicável à unidade consumidora classificada como cooperativa de eletrificação rural, inclusive às cooperativas regularizadas como autorizadas, nos termos deste Decreto; </a:t>
            </a:r>
          </a:p>
          <a:p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§ 2o  No reajuste ou procedimento ordinário de revisão tarifária de que trata o § 1o, a Agência Nacional de Energia Elétrica - </a:t>
            </a:r>
            <a:r>
              <a:rPr lang="pt-BR" sz="1600" dirty="0" err="1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Aneel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 deverá estabelecer a convergência gradual dos descontos concedidos atualmente, para cada concessionária ou permissionária de distribuição, aos seguintes valores:</a:t>
            </a:r>
          </a:p>
          <a:p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II - Grupo A, subclasse </a:t>
            </a: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Cooperativa de Eletrificação Rural: trinta por cento para a tarifa de uso do sistema de distribuição e para a tarifa de energia das unidades classificadas como cooperativas de eletrificação rural;</a:t>
            </a:r>
          </a:p>
          <a:p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VII - Subgrupo B2, subclasse Cooperativa de Eletrificação Rural: trinta por cento sobre a tarifa do subgrupo B1, classe Residencial. </a:t>
            </a: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1" y="395372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24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Desafios – Cooperativas de Eletrificação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467544" y="1412776"/>
            <a:ext cx="835292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</a:pPr>
            <a:r>
              <a:rPr lang="pt-BR" sz="1600" b="1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Construir um novo conceito de regulação para as cooperativas, de modo a reverter efeitos negativos provocados pela atual regulação: </a:t>
            </a:r>
            <a:r>
              <a:rPr lang="pt-B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ALTO RISCO </a:t>
            </a:r>
          </a:p>
          <a:p>
            <a:pPr>
              <a:spcBef>
                <a:spcPts val="0"/>
              </a:spcBef>
            </a:pPr>
            <a:endParaRPr lang="pt-BR" sz="1600" b="1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pt-BR" sz="1600" dirty="0" smtClean="0"/>
              <a:t> </a:t>
            </a:r>
            <a:r>
              <a:rPr lang="pt-BR" sz="16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Metodologia tarifária da ANEEL em desacordo com a realidade das Cooperativas: </a:t>
            </a:r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marL="342900" lvl="0" indent="-342900">
              <a:buAutoNum type="arabicParenR"/>
            </a:pP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Das cooperativas já enquadradas na metodologia, em um universo de 38 cooperativas, 28 teriam que reduzir seu custo operacional em taxas maiores à 30% (chegando à </a:t>
            </a:r>
            <a:r>
              <a:rPr lang="pt-B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80% 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em alguns casos);</a:t>
            </a:r>
          </a:p>
          <a:p>
            <a:pPr marL="342900" lvl="0" indent="-342900">
              <a:buAutoNum type="arabicParenR"/>
            </a:pP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O impacto da revisão pode ser ainda maior, em simulação feita com os dados de 12 cooperativas a serem enquadradas, </a:t>
            </a:r>
            <a:r>
              <a:rPr lang="pt-B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66% 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delas não estariam aptas à permissão, em função da metodologia adotada pela ANEEL;</a:t>
            </a:r>
          </a:p>
          <a:p>
            <a:pPr marL="342900" lvl="0" indent="-342900">
              <a:buAutoNum type="arabicParenR"/>
            </a:pP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As metas de custo operacional decorrentes da revisão que em alguns casos limita os custos operacionais a 800 mil reais ao ano, sendo que o custo mínimo necessário para atender as normas  de prestação de serviço no setor elétrico é </a:t>
            </a:r>
            <a:r>
              <a:rPr lang="pt-BR" sz="16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1,5 milhões </a:t>
            </a:r>
            <a:r>
              <a:rPr lang="pt-BR" sz="1600" dirty="0" smtClean="0">
                <a:solidFill>
                  <a:srgbClr val="0072BC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lvl="0" indent="-342900">
              <a:buAutoNum type="arabicParenR"/>
            </a:pPr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600" dirty="0" smtClean="0">
              <a:solidFill>
                <a:srgbClr val="0072BC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4917</TotalTime>
  <Words>1927</Words>
  <Application>Microsoft Office PowerPoint</Application>
  <PresentationFormat>Apresentação na tela (4:3)</PresentationFormat>
  <Paragraphs>636</Paragraphs>
  <Slides>27</Slides>
  <Notes>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9" baseType="lpstr">
      <vt:lpstr>Tema do Office</vt:lpstr>
      <vt:lpstr>Imagem de bitmap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OCB. Você participa. Todos crescem</dc:title>
  <dc:creator>fernanda.belisario</dc:creator>
  <cp:lastModifiedBy>marco.oliveira</cp:lastModifiedBy>
  <cp:revision>468</cp:revision>
  <dcterms:created xsi:type="dcterms:W3CDTF">2012-01-17T12:56:34Z</dcterms:created>
  <dcterms:modified xsi:type="dcterms:W3CDTF">2013-11-28T09:37:11Z</dcterms:modified>
</cp:coreProperties>
</file>