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64" r:id="rId2"/>
  </p:sldMasterIdLst>
  <p:notesMasterIdLst>
    <p:notesMasterId r:id="rId17"/>
  </p:notesMasterIdLst>
  <p:handoutMasterIdLst>
    <p:handoutMasterId r:id="rId18"/>
  </p:handoutMasterIdLst>
  <p:sldIdLst>
    <p:sldId id="256" r:id="rId3"/>
    <p:sldId id="257" r:id="rId4"/>
    <p:sldId id="264" r:id="rId5"/>
    <p:sldId id="259" r:id="rId6"/>
    <p:sldId id="260" r:id="rId7"/>
    <p:sldId id="261" r:id="rId8"/>
    <p:sldId id="263" r:id="rId9"/>
    <p:sldId id="265" r:id="rId10"/>
    <p:sldId id="271" r:id="rId11"/>
    <p:sldId id="272" r:id="rId12"/>
    <p:sldId id="273" r:id="rId13"/>
    <p:sldId id="274" r:id="rId14"/>
    <p:sldId id="275" r:id="rId15"/>
    <p:sldId id="258" r:id="rId16"/>
  </p:sldIdLst>
  <p:sldSz cx="9144000" cy="5143500" type="screen16x9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10" userDrawn="1">
          <p15:clr>
            <a:srgbClr val="A4A3A4"/>
          </p15:clr>
        </p15:guide>
        <p15:guide id="2" pos="213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za Helena da Matta Ribeiro" initials="LHdMR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245"/>
    <a:srgbClr val="003D5D"/>
    <a:srgbClr val="0089B9"/>
    <a:srgbClr val="4E8058"/>
    <a:srgbClr val="006D97"/>
    <a:srgbClr val="3D5F43"/>
    <a:srgbClr val="006554"/>
    <a:srgbClr val="00878F"/>
    <a:srgbClr val="08484C"/>
    <a:srgbClr val="00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5" autoAdjust="0"/>
    <p:restoredTop sz="94660"/>
  </p:normalViewPr>
  <p:slideViewPr>
    <p:cSldViewPr>
      <p:cViewPr varScale="1">
        <p:scale>
          <a:sx n="115" d="100"/>
          <a:sy n="115" d="100"/>
        </p:scale>
        <p:origin x="-114" y="-2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974" y="-10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22"/>
  <c:chart>
    <c:autoTitleDeleted val="1"/>
    <c:plotArea>
      <c:layout>
        <c:manualLayout>
          <c:layoutTarget val="inner"/>
          <c:xMode val="edge"/>
          <c:yMode val="edge"/>
          <c:x val="7.1693913534623954E-2"/>
          <c:y val="3.5296173534586646E-2"/>
          <c:w val="0.90136199222701907"/>
          <c:h val="0.6314359533945709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NUCI</c:v>
                </c:pt>
              </c:strCache>
            </c:strRef>
          </c:tx>
          <c:cat>
            <c:strRef>
              <c:f>Sheet1!$A$2:$A$20</c:f>
              <c:strCache>
                <c:ptCount val="19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Jan-Jul 2014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81</c:v>
                </c:pt>
                <c:pt idx="1">
                  <c:v>86</c:v>
                </c:pt>
                <c:pt idx="2">
                  <c:v>87</c:v>
                </c:pt>
                <c:pt idx="3">
                  <c:v>89</c:v>
                </c:pt>
                <c:pt idx="4">
                  <c:v>90</c:v>
                </c:pt>
                <c:pt idx="5">
                  <c:v>80</c:v>
                </c:pt>
                <c:pt idx="6">
                  <c:v>81</c:v>
                </c:pt>
                <c:pt idx="7">
                  <c:v>83</c:v>
                </c:pt>
                <c:pt idx="8">
                  <c:v>87</c:v>
                </c:pt>
                <c:pt idx="9">
                  <c:v>87</c:v>
                </c:pt>
                <c:pt idx="10">
                  <c:v>87</c:v>
                </c:pt>
                <c:pt idx="11">
                  <c:v>87</c:v>
                </c:pt>
                <c:pt idx="12">
                  <c:v>81</c:v>
                </c:pt>
                <c:pt idx="13">
                  <c:v>80</c:v>
                </c:pt>
                <c:pt idx="14">
                  <c:v>83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78</c:v>
                </c:pt>
              </c:numCache>
            </c:numRef>
          </c:val>
        </c:ser>
        <c:dLbls>
          <c:showVal val="1"/>
        </c:dLbls>
        <c:gapWidth val="40"/>
        <c:axId val="58676352"/>
        <c:axId val="58677888"/>
      </c:barChart>
      <c:catAx>
        <c:axId val="58676352"/>
        <c:scaling>
          <c:orientation val="minMax"/>
        </c:scaling>
        <c:axPos val="b"/>
        <c:numFmt formatCode="#,##0" sourceLinked="0"/>
        <c:majorTickMark val="cross"/>
        <c:tickLblPos val="low"/>
        <c:txPr>
          <a:bodyPr rot="-5400000" vert="horz"/>
          <a:lstStyle/>
          <a:p>
            <a:pPr>
              <a:defRPr sz="1600"/>
            </a:pPr>
            <a:endParaRPr lang="pt-BR"/>
          </a:p>
        </c:txPr>
        <c:crossAx val="58677888"/>
        <c:crossesAt val="0"/>
        <c:lblAlgn val="ctr"/>
        <c:lblOffset val="100"/>
        <c:tickLblSkip val="1"/>
        <c:tickMarkSkip val="1"/>
      </c:catAx>
      <c:valAx>
        <c:axId val="58677888"/>
        <c:scaling>
          <c:orientation val="minMax"/>
          <c:max val="100"/>
          <c:min val="70"/>
        </c:scaling>
        <c:axPos val="l"/>
        <c:numFmt formatCode="General" sourceLinked="1"/>
        <c:majorTickMark val="cross"/>
        <c:tickLblPos val="nextTo"/>
        <c:txPr>
          <a:bodyPr rot="0" vert="horz"/>
          <a:lstStyle/>
          <a:p>
            <a:pPr>
              <a:defRPr sz="1600"/>
            </a:pPr>
            <a:endParaRPr lang="pt-BR"/>
          </a:p>
        </c:txPr>
        <c:crossAx val="58676352"/>
        <c:crosses val="autoZero"/>
        <c:crossBetween val="between"/>
        <c:majorUnit val="10"/>
      </c:valAx>
    </c:plotArea>
    <c:plotVisOnly val="1"/>
    <c:dispBlanksAs val="gap"/>
  </c:chart>
  <c:txPr>
    <a:bodyPr/>
    <a:lstStyle/>
    <a:p>
      <a:pPr>
        <a:defRPr sz="1800"/>
      </a:pPr>
      <a:endParaRPr lang="pt-BR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17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17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CDE3B5DE-DC97-4A80-8705-5716BF184EA4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8842"/>
            <a:ext cx="2945659" cy="49617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4" y="9428842"/>
            <a:ext cx="2945659" cy="49617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A9EC2EFB-4F89-4043-80ED-765F594519B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60995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DDD9D9B-052A-4383-85FF-8EF90AB87D35}" type="datetimeFigureOut">
              <a:rPr lang="pt-BR"/>
              <a:pPr>
                <a:defRPr/>
              </a:pPr>
              <a:t>02/09/2014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69A7BB7-E4E3-4373-B51A-ED98F6DE9F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41772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9A7BB7-E4E3-4373-B51A-ED98F6DE9F99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60195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6113D-A015-4CED-A913-D5D666D57FF1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DD35-14D9-4A62-B860-BDC84A65B19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1665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4666527-CFEC-4865-A23A-718AA47B446E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475184" cy="274637"/>
          </a:xfr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03DE652-5961-4E25-9950-7689F188717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4" b="30548"/>
          <a:stretch/>
        </p:blipFill>
        <p:spPr>
          <a:xfrm>
            <a:off x="7109503" y="103913"/>
            <a:ext cx="2038350" cy="499408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7161" y="4443958"/>
            <a:ext cx="1001343" cy="59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4288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13584" y="2715766"/>
            <a:ext cx="5830416" cy="613097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563888" y="3269988"/>
            <a:ext cx="5580112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5" b="34525"/>
          <a:stretch/>
        </p:blipFill>
        <p:spPr>
          <a:xfrm>
            <a:off x="2021340" y="1419622"/>
            <a:ext cx="5760640" cy="1249437"/>
          </a:xfrm>
          <a:prstGeom prst="rect">
            <a:avLst/>
          </a:prstGeom>
        </p:spPr>
      </p:pic>
      <p:sp>
        <p:nvSpPr>
          <p:cNvPr id="5" name="TextBox 5"/>
          <p:cNvSpPr txBox="1"/>
          <p:nvPr userDrawn="1"/>
        </p:nvSpPr>
        <p:spPr>
          <a:xfrm>
            <a:off x="323528" y="4079815"/>
            <a:ext cx="8820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 smtClean="0">
                <a:solidFill>
                  <a:srgbClr val="005245"/>
                </a:solidFill>
                <a:latin typeface="+mj-lt"/>
              </a:rPr>
              <a:t>Brasil: uma vocação natural para a indústria química</a:t>
            </a:r>
            <a:endParaRPr lang="pt-BR" i="1" dirty="0">
              <a:solidFill>
                <a:srgbClr val="005245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9490" y="4426525"/>
            <a:ext cx="8872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i="1" dirty="0" smtClean="0">
                <a:solidFill>
                  <a:srgbClr val="005245"/>
                </a:solidFill>
                <a:latin typeface="+mj-lt"/>
              </a:rPr>
              <a:t>País rico em petróleo, gás, biodiversidade, minerais e terras raras</a:t>
            </a:r>
            <a:endParaRPr lang="pt-BR" i="1" dirty="0">
              <a:solidFill>
                <a:srgbClr val="005245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926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6652303" cy="857250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4" b="30548"/>
          <a:stretch/>
        </p:blipFill>
        <p:spPr>
          <a:xfrm>
            <a:off x="7109503" y="103913"/>
            <a:ext cx="2038350" cy="49940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56376" y="4400826"/>
            <a:ext cx="1001343" cy="59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7950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06375"/>
            <a:ext cx="6652303" cy="857250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5" name="Espaço Reservado para Gráfico 4"/>
          <p:cNvSpPr>
            <a:spLocks noGrp="1"/>
          </p:cNvSpPr>
          <p:nvPr>
            <p:ph type="chart" sz="quarter" idx="10"/>
          </p:nvPr>
        </p:nvSpPr>
        <p:spPr>
          <a:xfrm>
            <a:off x="1476375" y="1276350"/>
            <a:ext cx="5975350" cy="3095625"/>
          </a:xfr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4" b="30548"/>
          <a:stretch/>
        </p:blipFill>
        <p:spPr>
          <a:xfrm>
            <a:off x="7109503" y="103913"/>
            <a:ext cx="2038350" cy="499408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56376" y="4400826"/>
            <a:ext cx="1001343" cy="59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9680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6707088" cy="857250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4666527-CFEC-4865-A23A-718AA47B446E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575478" cy="274637"/>
          </a:xfr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03DE652-5961-4E25-9950-7689F188717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4" b="30548"/>
          <a:stretch/>
        </p:blipFill>
        <p:spPr>
          <a:xfrm>
            <a:off x="7109503" y="103913"/>
            <a:ext cx="2038350" cy="499408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7161" y="4443958"/>
            <a:ext cx="1001343" cy="59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8141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>
            <a:normAutofit/>
          </a:bodyPr>
          <a:lstStyle>
            <a:lvl1pPr algn="l">
              <a:defRPr sz="3200" b="0" cap="all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4666527-CFEC-4865-A23A-718AA47B446E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575478" cy="274637"/>
          </a:xfr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03DE652-5961-4E25-9950-7689F188717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4" b="30548"/>
          <a:stretch/>
        </p:blipFill>
        <p:spPr>
          <a:xfrm>
            <a:off x="7109503" y="103913"/>
            <a:ext cx="2038350" cy="499408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7161" y="4443958"/>
            <a:ext cx="1001343" cy="59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52622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6707088" cy="857250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 sz="1800"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 sz="1800"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 sz="1800"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 sz="1800"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4666527-CFEC-4865-A23A-718AA47B446E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475184" cy="274637"/>
          </a:xfr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03DE652-5961-4E25-9950-7689F188717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4" b="30548"/>
          <a:stretch/>
        </p:blipFill>
        <p:spPr>
          <a:xfrm>
            <a:off x="7109503" y="103913"/>
            <a:ext cx="2038350" cy="499408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7161" y="4443958"/>
            <a:ext cx="1001343" cy="59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328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6652303" cy="857250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6527-CFEC-4865-A23A-718AA47B446E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475184" cy="274637"/>
          </a:xfrm>
        </p:spPr>
        <p:txBody>
          <a:bodyPr/>
          <a:lstStyle/>
          <a:p>
            <a:fld id="{603DE652-5961-4E25-9950-7689F188717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4" b="30548"/>
          <a:stretch/>
        </p:blipFill>
        <p:spPr>
          <a:xfrm>
            <a:off x="7109503" y="103913"/>
            <a:ext cx="2038350" cy="499408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7161" y="4443958"/>
            <a:ext cx="1001343" cy="59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505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4666527-CFEC-4865-A23A-718AA47B446E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575478" cy="274637"/>
          </a:xfr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03DE652-5961-4E25-9950-7689F188717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4794" b="30548"/>
          <a:stretch/>
        </p:blipFill>
        <p:spPr>
          <a:xfrm>
            <a:off x="7109503" y="103913"/>
            <a:ext cx="2038350" cy="499408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7161" y="4443958"/>
            <a:ext cx="1001343" cy="59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8233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6113D-A015-4CED-A913-D5D666D57FF1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3DD35-14D9-4A62-B860-BDC84A65B19F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Picture 3" descr="1377 TEMPLATE_01C-01.jp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80" r="-267" b="6611"/>
          <a:stretch/>
        </p:blipFill>
        <p:spPr>
          <a:xfrm>
            <a:off x="0" y="-1"/>
            <a:ext cx="9186335" cy="516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38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/>
          <p:cNvPicPr>
            <a:picLocks noChangeAspect="1"/>
          </p:cNvPicPr>
          <p:nvPr userDrawn="1"/>
        </p:nvPicPr>
        <p:blipFill>
          <a:blip r:embed="rId11" cstate="print">
            <a:alphaModFix amt="49000"/>
          </a:blip>
          <a:stretch>
            <a:fillRect/>
          </a:stretch>
        </p:blipFill>
        <p:spPr>
          <a:xfrm>
            <a:off x="0" y="0"/>
            <a:ext cx="9137650" cy="5143500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66527-CFEC-4865-A23A-718AA47B446E}" type="datetimeFigureOut">
              <a:rPr lang="pt-BR" smtClean="0"/>
              <a:pPr/>
              <a:t>02/09/2014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DE652-5961-4E25-9950-7689F188717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0543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6" r:id="rId2"/>
    <p:sldLayoutId id="2147483677" r:id="rId3"/>
    <p:sldLayoutId id="2147483666" r:id="rId4"/>
    <p:sldLayoutId id="2147483667" r:id="rId5"/>
    <p:sldLayoutId id="2147483668" r:id="rId6"/>
    <p:sldLayoutId id="2147483669" r:id="rId7"/>
    <p:sldLayoutId id="2147483672" r:id="rId8"/>
    <p:sldLayoutId id="2147483673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1.xls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411760" y="2715766"/>
            <a:ext cx="6732240" cy="613097"/>
          </a:xfrm>
        </p:spPr>
        <p:txBody>
          <a:bodyPr/>
          <a:lstStyle/>
          <a:p>
            <a:r>
              <a:rPr lang="pt-BR" b="0" dirty="0" smtClean="0"/>
              <a:t>AUDIÊNCIA PÚBLICA MPV 651/2014</a:t>
            </a:r>
            <a:endParaRPr lang="pt-BR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-85700"/>
            <a:ext cx="6652303" cy="857250"/>
          </a:xfrm>
        </p:spPr>
        <p:txBody>
          <a:bodyPr>
            <a:normAutofit/>
          </a:bodyPr>
          <a:lstStyle/>
          <a:p>
            <a:r>
              <a:rPr lang="pt-BR" sz="2900" b="1" dirty="0"/>
              <a:t>Neutralidade fiscal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67544" y="1275606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 smtClean="0"/>
              <a:t>O </a:t>
            </a:r>
            <a:r>
              <a:rPr lang="pt-BR" dirty="0"/>
              <a:t>art. 33, § </a:t>
            </a:r>
            <a:r>
              <a:rPr lang="pt-BR" dirty="0" smtClean="0"/>
              <a:t>1º, da </a:t>
            </a:r>
            <a:r>
              <a:rPr lang="pt-BR" dirty="0"/>
              <a:t>MP nº </a:t>
            </a:r>
            <a:r>
              <a:rPr lang="pt-BR" dirty="0" smtClean="0"/>
              <a:t>651/2014, </a:t>
            </a:r>
            <a:r>
              <a:rPr lang="pt-BR" dirty="0"/>
              <a:t>possibilitou a utilização de prejuízos fiscais e base de cálculo negativa de </a:t>
            </a:r>
            <a:r>
              <a:rPr lang="pt-BR" dirty="0" err="1"/>
              <a:t>CSLL</a:t>
            </a:r>
            <a:r>
              <a:rPr lang="pt-BR" dirty="0"/>
              <a:t> entre empresas controladora e controlada direta ou sob controle direto comum, para quitação de débitos parcelados, </a:t>
            </a:r>
            <a:r>
              <a:rPr lang="pt-BR" b="1" dirty="0"/>
              <a:t>mas silenciou quanto aos eventuais reflexos tributários decorrentes da cessão aqui tratada</a:t>
            </a:r>
            <a:r>
              <a:rPr lang="pt-BR" dirty="0"/>
              <a:t>.</a:t>
            </a:r>
          </a:p>
          <a:p>
            <a:endParaRPr lang="pt-BR" dirty="0"/>
          </a:p>
          <a:p>
            <a:r>
              <a:rPr lang="pt-BR" dirty="0"/>
              <a:t>Importante que a lei decorrente da conversão da MP nº 651/2014 seja expressa sobre a neutralização dos eventuais efeitos fiscais decorrentes da referida cessão de créditos - </a:t>
            </a:r>
            <a:r>
              <a:rPr lang="pt-BR" sz="1600" dirty="0"/>
              <a:t>o que pode ser atingido com a aprovação da Emenda nº 269, proposta pelo i. Deputado Federal Arnaldo Jardim.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5512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51470"/>
            <a:ext cx="6652303" cy="85725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Ordem de utilização do prejuízo fiscal e base de cálculo negativa de </a:t>
            </a:r>
            <a:r>
              <a:rPr lang="pt-BR" b="1" dirty="0" err="1"/>
              <a:t>CSLL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1203598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 MP nº 651/2014 não prescreveu ordem para utilização de créditos de prejuízo fiscal e base de cálculo negativa de </a:t>
            </a:r>
            <a:r>
              <a:rPr lang="pt-BR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CSLL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, mas a Portaria Conjunta </a:t>
            </a:r>
            <a:r>
              <a:rPr lang="pt-BR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PGFN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/</a:t>
            </a:r>
            <a:r>
              <a:rPr lang="pt-BR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RFB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nº 15/2014, em seu art. 5º, § 5º, estabeleceu que serão quitados primeiros os débitos próprios e, após, os das demais empresas.</a:t>
            </a:r>
          </a:p>
          <a:p>
            <a:pPr algn="just"/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 </a:t>
            </a:r>
          </a:p>
          <a:p>
            <a:pPr algn="just"/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É necessário que, no momento da conversão da MP nº 651/2014 em lei, seja esclarecido que não há benefício de ordem para utilização de tais créditos, evitando litígios similares àqueles que advieram do parcelamento da Lei nº 9.964/2000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(quando o STJ julgou inconstitucional a norma regulamentar que condicionava a cessão de prejuízo fiscal e base de cálculo negativa de </a:t>
            </a:r>
            <a:r>
              <a:rPr lang="pt-BR" sz="1600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CSLL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à prévia quitação de multa e juros de mora devidos pelo cedente - </a:t>
            </a:r>
            <a:r>
              <a:rPr lang="pt-BR" sz="1600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RESP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nº 830.972/SC).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797181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51470"/>
            <a:ext cx="7416824" cy="85725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Utilização de prejuízos </a:t>
            </a:r>
            <a:r>
              <a:rPr lang="pt-BR" b="1" dirty="0" smtClean="0"/>
              <a:t>e </a:t>
            </a:r>
            <a:r>
              <a:rPr lang="pt-BR" b="1" dirty="0"/>
              <a:t>base de cálculo negativa de </a:t>
            </a:r>
            <a:r>
              <a:rPr lang="pt-BR" b="1" dirty="0" err="1"/>
              <a:t>CSLL</a:t>
            </a:r>
            <a:r>
              <a:rPr lang="pt-BR" b="1" dirty="0"/>
              <a:t> de controladas indiretas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67544" y="1275606"/>
            <a:ext cx="8136904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O art. 3, § 1º, da MP nº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651/2014,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permite a utilização de créditos de prejuízos fiscais e base de cálculo negativa de </a:t>
            </a:r>
            <a:r>
              <a:rPr lang="pt-BR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CSLL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entre empresas controladora e controlada, de forma direta, ou entre empresas que sejam controladas diretamente por uma mesma empresa, para quitação de débitos parcelados.</a:t>
            </a:r>
          </a:p>
          <a:p>
            <a:pPr algn="just"/>
            <a:endParaRPr lang="pt-BR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algn="just"/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Não há justificativa para a restrição do uso de crédito aos casos de controle direto, já que, sob o ponto de vista jurídico, a situação de controle direto ou indireto é praticamente a mesma, já que a empresa controladora exerce o seu poder de deliberação e comando tanto sobre a sua controlada direta, quanto sobre a controlada indireta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- para corrigir essa situação, a emenda 258 de autoria do i. Senador Romero Jucá propõe a ampliação da regra prevista § 1º do art. 33 aos casos de controle indireto.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0820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18356"/>
            <a:ext cx="8856984" cy="85725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Garantia de neutralidade - Reclassificação Contábil</a:t>
            </a:r>
            <a:br>
              <a:rPr lang="pt-BR" b="1" dirty="0" smtClean="0"/>
            </a:br>
            <a:r>
              <a:rPr lang="pt-BR" b="1" dirty="0" smtClean="0"/>
              <a:t> na Venda de Ativos  - Necessidade de ajuste 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1520" y="1299408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endParaRPr lang="pt-BR" dirty="0" smtClean="0"/>
          </a:p>
          <a:p>
            <a:pPr marL="400050" indent="-400050" algn="just">
              <a:buAutoNum type="romanUcPeriod"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PIS e COFINS sobre vendas de ativos: os </a:t>
            </a:r>
            <a:r>
              <a:rPr lang="pt-BR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arts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. 30, 31 e 32 da MP  nº 651/14 estabeleceram a incidência  de PIS e de COFINS nas receitas decorrentes da alienação de participação societária, quando não classificadas como ativo não circulante.</a:t>
            </a:r>
          </a:p>
          <a:p>
            <a:pPr marL="400050" indent="-400050" algn="just"/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      </a:t>
            </a:r>
          </a:p>
          <a:p>
            <a:pPr marL="400050" indent="-400050" algn="just"/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II.   Fere a Neutralidade  Fiscal: necessidade de ajuste na redação dos referidos artigos com o intuito de se esclarecer que a reclassificação contábil de ativos (de não circulante para o circulante) exigida pela legislação societária, não deveria gerar a incidência de PIS e de COFINS, evitando-se um contencioso desnecessário.  </a:t>
            </a:r>
          </a:p>
          <a:p>
            <a:pPr marL="400050" indent="-400050" algn="just"/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</a:p>
          <a:p>
            <a:pPr marL="400050" indent="-400050" algn="just">
              <a:buAutoNum type="romanUcPeriod" startAt="3"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Apoio das Emendas nº 22 e 99  apresentadas pelos Senadores Armando Monteiro</a:t>
            </a:r>
          </a:p>
          <a:p>
            <a:pPr marL="400050" indent="-400050" algn="just"/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       e  Francisco Dornelles.   	</a:t>
            </a:r>
          </a:p>
        </p:txBody>
      </p:sp>
    </p:spTree>
    <p:extLst>
      <p:ext uri="{BB962C8B-B14F-4D97-AF65-F5344CB8AC3E}">
        <p14:creationId xmlns:p14="http://schemas.microsoft.com/office/powerpoint/2010/main" xmlns="" val="426082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64088" y="771550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OBRIGADO!</a:t>
            </a:r>
            <a:endParaRPr lang="pt-BR" sz="3200" b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619672" y="4515966"/>
            <a:ext cx="5328592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Dados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: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Produtos Químicos de uso Industrial 		    Fonte</a:t>
            </a:r>
            <a:r>
              <a:rPr lang="pt-BR" sz="1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: </a:t>
            </a:r>
            <a:r>
              <a:rPr lang="pt-BR" sz="14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RAC e RECE.                                                                                   </a:t>
            </a:r>
            <a:endParaRPr lang="pt-BR" sz="14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652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Ementa</a:t>
            </a:r>
            <a:endParaRPr lang="pt-BR" dirty="0"/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395536" y="1131590"/>
            <a:ext cx="820891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None/>
              <a:tabLst>
                <a:tab pos="7353300" algn="l"/>
              </a:tabLst>
            </a:pPr>
            <a:r>
              <a:rPr lang="pt-BR" sz="2800" dirty="0" smtClean="0"/>
              <a:t>Em 02 de setembro de 2014 a ABIQUIM esteve no Congresso Federal (Senado) em Audiência Pública promovida pela Comissão Mista constituída para analisar a MPV 651/2014, quando defendeu a importância do REINTEGRA e do Refis, como medidas necessárias para o fortalecimento da indústria nacional.</a:t>
            </a:r>
            <a:endParaRPr lang="pt-BR" sz="2800" b="1" dirty="0" smtClean="0"/>
          </a:p>
          <a:p>
            <a:pPr marL="0" indent="0" fontAlgn="auto">
              <a:spcBef>
                <a:spcPts val="600"/>
              </a:spcBef>
              <a:spcAft>
                <a:spcPts val="0"/>
              </a:spcAft>
            </a:pPr>
            <a:endParaRPr lang="pt-BR" sz="2400" b="1" dirty="0" smtClean="0"/>
          </a:p>
          <a:p>
            <a:pPr marL="0" indent="0" algn="just" fontAlgn="auto"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2400" b="1" dirty="0" smtClean="0"/>
              <a:t>Apresentador: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</a:pPr>
            <a:endParaRPr lang="pt-BR" sz="2600" b="1" dirty="0" smtClean="0"/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 smtClean="0"/>
              <a:t>Dr. Marcelo L. Vieira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 dirty="0" smtClean="0"/>
              <a:t>Diretor Tributário na Dow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 dirty="0" smtClean="0"/>
              <a:t>Membro da Comissão de Assuntos Jurídicos e Tributários Associação Brasileira da Indústria Química </a:t>
            </a:r>
            <a:r>
              <a:rPr lang="pt-BR" sz="2300" dirty="0"/>
              <a:t>-</a:t>
            </a:r>
            <a:r>
              <a:rPr lang="pt-BR" sz="2300" dirty="0" smtClean="0"/>
              <a:t> ABIQUIM</a:t>
            </a:r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xmlns="" val="29212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-92546"/>
            <a:ext cx="6652303" cy="857250"/>
          </a:xfrm>
        </p:spPr>
        <p:txBody>
          <a:bodyPr/>
          <a:lstStyle/>
          <a:p>
            <a:r>
              <a:rPr lang="pt-BR" dirty="0" smtClean="0"/>
              <a:t>Situação Atual da Indústria Química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07504" y="764704"/>
            <a:ext cx="597666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dirty="0" smtClean="0"/>
              <a:t>É de conhecimento generalizado que a Indústria Química Nacional nos últimos anos vem batendo recordes de importação enquanto aumenta a ociosidade da capacidade instalada. </a:t>
            </a:r>
            <a:endParaRPr lang="pt-BR" sz="1700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86140515"/>
              </p:ext>
            </p:extLst>
          </p:nvPr>
        </p:nvGraphicFramePr>
        <p:xfrm>
          <a:off x="1403648" y="483518"/>
          <a:ext cx="8424936" cy="2315088"/>
        </p:xfrm>
        <a:graphic>
          <a:graphicData uri="http://schemas.openxmlformats.org/presentationml/2006/ole">
            <p:oleObj spid="_x0000_s1042" name="Planilha" r:id="rId3" imgW="7115057" imgH="2200343" progId="Excel.Sheet.8">
              <p:embed/>
            </p:oleObj>
          </a:graphicData>
        </a:graphic>
      </p:graphicFrame>
      <p:graphicFrame>
        <p:nvGraphicFramePr>
          <p:cNvPr id="6" name="Gráfic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48925031"/>
              </p:ext>
            </p:extLst>
          </p:nvPr>
        </p:nvGraphicFramePr>
        <p:xfrm>
          <a:off x="113386" y="2355726"/>
          <a:ext cx="8131022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3292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267494"/>
            <a:ext cx="7139136" cy="421159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REINTEGRA é </a:t>
            </a:r>
            <a:r>
              <a:rPr lang="pt-BR" b="1" dirty="0"/>
              <a:t>uma medida positiva, que precisa ser </a:t>
            </a:r>
            <a:r>
              <a:rPr lang="pt-BR" b="1" dirty="0" smtClean="0"/>
              <a:t>perenizada!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57200" y="1347614"/>
            <a:ext cx="7715200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 defTabSz="928688">
              <a:buFont typeface="+mj-lt"/>
              <a:buAutoNum type="romanUcPeriod"/>
            </a:pPr>
            <a:r>
              <a:rPr lang="pt-BR" sz="2200" dirty="0" smtClean="0">
                <a:latin typeface="+mn-lt"/>
              </a:rPr>
              <a:t>A Abiquim empenha-se em estudar qual é a alíquota do REINTEGRA que é adequada para os seus produtos</a:t>
            </a:r>
            <a:r>
              <a:rPr lang="pt-BR" sz="2200" dirty="0">
                <a:latin typeface="+mn-lt"/>
              </a:rPr>
              <a:t>, </a:t>
            </a:r>
            <a:r>
              <a:rPr lang="pt-BR" sz="2200" dirty="0" smtClean="0">
                <a:latin typeface="+mn-lt"/>
              </a:rPr>
              <a:t>alicerçando-se na diferenciação </a:t>
            </a:r>
            <a:r>
              <a:rPr lang="pt-BR" sz="2200" dirty="0">
                <a:latin typeface="+mn-lt"/>
              </a:rPr>
              <a:t>por </a:t>
            </a:r>
            <a:r>
              <a:rPr lang="pt-BR" sz="2200" dirty="0" smtClean="0">
                <a:latin typeface="+mn-lt"/>
              </a:rPr>
              <a:t>bem permitida nessa proposição (art. 22, §1º).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pt-BR" sz="2200" dirty="0" smtClean="0">
                <a:latin typeface="+mn-lt"/>
              </a:rPr>
              <a:t>A restituição de valores tributários cumulados nas exportações, certamente é um meio de reduzir a crescente ociosidade da indústria e diluir gastos fixos.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pt-BR" sz="2200" dirty="0" smtClean="0">
                <a:latin typeface="+mn-lt"/>
              </a:rPr>
              <a:t>A perenidade do REINTEGRA permite o planejamento das empresas de ordem: produtiva, fiscal</a:t>
            </a:r>
            <a:r>
              <a:rPr lang="pt-BR" sz="2200" dirty="0">
                <a:latin typeface="+mn-lt"/>
              </a:rPr>
              <a:t> </a:t>
            </a:r>
            <a:r>
              <a:rPr lang="pt-BR" sz="2200" dirty="0" smtClean="0">
                <a:latin typeface="+mn-lt"/>
              </a:rPr>
              <a:t>e comercial. </a:t>
            </a:r>
          </a:p>
          <a:p>
            <a:pPr marL="514350" indent="-514350" algn="just">
              <a:buFont typeface="+mj-lt"/>
              <a:buAutoNum type="romanUcPeriod"/>
            </a:pPr>
            <a:endParaRPr lang="pt-BR" sz="19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7404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7128792" cy="85725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pt-BR" b="1" dirty="0" smtClean="0"/>
              <a:t>Mesmo com a aprovação da MPV 651/2014, ainda há muito trabalho a ser ser feito: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1520" y="1131590"/>
            <a:ext cx="82089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pt-BR" sz="2200" dirty="0" smtClean="0">
                <a:latin typeface="+mn-lt"/>
              </a:rPr>
              <a:t>Aumentar </a:t>
            </a:r>
            <a:r>
              <a:rPr lang="pt-BR" sz="2200" dirty="0">
                <a:latin typeface="+mn-lt"/>
              </a:rPr>
              <a:t>o limite percentual dos insumos importados (para </a:t>
            </a:r>
            <a:r>
              <a:rPr lang="pt-BR" sz="2200" dirty="0" smtClean="0">
                <a:latin typeface="+mn-lt"/>
              </a:rPr>
              <a:t>2/3);</a:t>
            </a:r>
            <a:endParaRPr lang="pt-BR" sz="2200" dirty="0">
              <a:latin typeface="+mn-l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200" dirty="0" smtClean="0">
                <a:latin typeface="+mn-lt"/>
              </a:rPr>
              <a:t>Agilizar </a:t>
            </a:r>
            <a:r>
              <a:rPr lang="pt-BR" sz="2200" dirty="0">
                <a:latin typeface="+mn-lt"/>
              </a:rPr>
              <a:t>o ressarcimento da devolução dos créditos (em espécie) e adotar mecanismo de pedido de restituição </a:t>
            </a:r>
            <a:r>
              <a:rPr lang="pt-BR" sz="2200" dirty="0" smtClean="0">
                <a:latin typeface="+mn-lt"/>
              </a:rPr>
              <a:t>mensal;</a:t>
            </a:r>
            <a:endParaRPr lang="pt-BR" sz="2200" dirty="0">
              <a:latin typeface="+mn-l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200" dirty="0" smtClean="0">
                <a:latin typeface="+mn-lt"/>
              </a:rPr>
              <a:t>Ampliar os casos de compensação no Reintegra incluindo </a:t>
            </a:r>
            <a:r>
              <a:rPr lang="pt-BR" sz="2200" dirty="0">
                <a:latin typeface="+mn-lt"/>
              </a:rPr>
              <a:t>o </a:t>
            </a:r>
            <a:r>
              <a:rPr lang="pt-BR" sz="2200" dirty="0" smtClean="0">
                <a:latin typeface="+mn-lt"/>
              </a:rPr>
              <a:t>INSS;</a:t>
            </a:r>
            <a:endParaRPr lang="pt-BR" sz="2200" dirty="0">
              <a:latin typeface="+mn-l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200" dirty="0" smtClean="0">
                <a:latin typeface="+mn-lt"/>
              </a:rPr>
              <a:t>Inclusão da posição NCM 2713.12.00 </a:t>
            </a:r>
            <a:r>
              <a:rPr lang="pt-BR" sz="2200" dirty="0">
                <a:latin typeface="+mn-lt"/>
              </a:rPr>
              <a:t>(coque de petróleo </a:t>
            </a:r>
            <a:r>
              <a:rPr lang="pt-BR" sz="2200" dirty="0" smtClean="0">
                <a:latin typeface="+mn-lt"/>
              </a:rPr>
              <a:t>calcinado) como </a:t>
            </a:r>
            <a:r>
              <a:rPr lang="pt-BR" sz="2200" dirty="0">
                <a:latin typeface="+mn-lt"/>
              </a:rPr>
              <a:t>beneficiária do </a:t>
            </a:r>
            <a:r>
              <a:rPr lang="pt-BR" sz="2200" dirty="0" smtClean="0">
                <a:latin typeface="+mn-lt"/>
              </a:rPr>
              <a:t>Reintegra; e</a:t>
            </a:r>
            <a:endParaRPr lang="pt-BR" sz="2200" dirty="0">
              <a:latin typeface="+mn-l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200" dirty="0" smtClean="0">
                <a:latin typeface="+mn-lt"/>
              </a:rPr>
              <a:t>Evitar </a:t>
            </a:r>
            <a:r>
              <a:rPr lang="pt-BR" sz="2200" dirty="0">
                <a:latin typeface="+mn-lt"/>
              </a:rPr>
              <a:t>procedimentos burocráticos de comprovação de </a:t>
            </a:r>
            <a:r>
              <a:rPr lang="pt-BR" sz="2200" dirty="0" smtClean="0">
                <a:latin typeface="+mn-lt"/>
              </a:rPr>
              <a:t>exportações.</a:t>
            </a:r>
            <a:endParaRPr lang="pt-BR" sz="2200" dirty="0"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39552" y="4049365"/>
            <a:ext cx="777686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9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Desses pontos, </a:t>
            </a:r>
            <a:r>
              <a:rPr lang="pt-BR" sz="29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destrinchamos alguns a seguir.  </a:t>
            </a:r>
            <a:endParaRPr lang="pt-BR" sz="2900" b="1" u="sng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836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202332"/>
            <a:ext cx="6912768" cy="857250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pt-BR" sz="3200" b="1" kern="12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 alíquota do REINTEGRA deve ser ajustada à realidade </a:t>
            </a:r>
            <a:r>
              <a:rPr lang="pt-BR" sz="3200" b="1" kern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 cada Indústria</a:t>
            </a:r>
            <a:r>
              <a:rPr lang="pt-BR" sz="30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/>
            </a:r>
            <a:br>
              <a:rPr lang="pt-BR" sz="30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323528" y="1083389"/>
            <a:ext cx="8483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 algn="just"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Esse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pleito amortiza os tributos pagos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cumulativamente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(em cascata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), especialmente,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na longa cadeia de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produção, como é caso da química. </a:t>
            </a:r>
          </a:p>
          <a:p>
            <a:pPr lvl="1" indent="-457200" algn="just"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A porcentagem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recuperável por meio do REINTEGRA garante maior margem para negociação do produto nacional no mercado externo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.</a:t>
            </a:r>
            <a:endParaRPr lang="pt-BR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23528" y="2988697"/>
            <a:ext cx="84830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2438" lvl="1" indent="-452438" algn="just">
              <a:buFont typeface="Wingdings" panose="05000000000000000000" pitchFamily="2" charset="2"/>
              <a:buChar char="ü"/>
              <a:tabLst>
                <a:tab pos="452438" algn="l"/>
              </a:tabLst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Admitir o REINTEGRA para produtos com até 2/3 do seu custo total em insumos importados. </a:t>
            </a:r>
            <a:endParaRPr lang="pt-BR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0" lvl="1" algn="just">
              <a:buNone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Hoje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o limite de insumos importados é de 2/5 (exceto para fármacos e embalagens com 65%). </a:t>
            </a:r>
          </a:p>
          <a:p>
            <a:pPr marL="452438" lvl="1" indent="-452438" algn="just"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Ampliar a margem permitiria que mais produtos ganhassem competitividade no mercado externo. </a:t>
            </a:r>
          </a:p>
          <a:p>
            <a:endParaRPr lang="pt-BR" dirty="0">
              <a:latin typeface="+mn-lt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0" y="2427734"/>
            <a:ext cx="914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ítulo 1"/>
          <p:cNvSpPr txBox="1">
            <a:spLocks/>
          </p:cNvSpPr>
          <p:nvPr/>
        </p:nvSpPr>
        <p:spPr>
          <a:xfrm>
            <a:off x="107504" y="2283718"/>
            <a:ext cx="8426199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fontAlgn="auto">
              <a:spcAft>
                <a:spcPts val="0"/>
              </a:spcAft>
            </a:pPr>
            <a:r>
              <a:rPr lang="pt-BR" sz="2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Aumentar </a:t>
            </a:r>
            <a:r>
              <a:rPr lang="pt-BR" sz="2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limite percentual </a:t>
            </a:r>
            <a:r>
              <a:rPr lang="pt-BR" sz="2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 </a:t>
            </a:r>
            <a:r>
              <a:rPr lang="pt-BR" sz="2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insumos importados </a:t>
            </a:r>
            <a:endParaRPr lang="pt-BR" sz="2900" kern="0" dirty="0" smtClea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2744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1520" y="1059582"/>
            <a:ext cx="8291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2438" lvl="1" indent="-452438" algn="just"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Admitir a inclusão das contribuições previdenciárias no rol dos tributos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passíveis de compensação  por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esse regime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.</a:t>
            </a:r>
          </a:p>
          <a:p>
            <a:pPr marL="0" lvl="1" algn="just"/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Apesar, da significativa carga previdenciária, os créditos do REINTEGRA deveriam ser compensados com todos os tributos federais, inclusive com o INSS e CPRB. </a:t>
            </a:r>
            <a:endParaRPr lang="pt-BR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51520" y="3363838"/>
            <a:ext cx="82912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2438" lvl="1" indent="-452438" algn="just"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Criar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mecanismos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para que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os valores recuperados através do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REINTEGRA:</a:t>
            </a:r>
          </a:p>
          <a:p>
            <a:pPr marL="909638" lvl="2" indent="-452438" algn="just"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s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eja ressarcidos automaticamente seja na exportação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de produção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própria, de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filiais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ou de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centros de distribuição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do fabricante (</a:t>
            </a:r>
            <a:r>
              <a:rPr lang="pt-BR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CFOP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7102 e 7106)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e</a:t>
            </a:r>
            <a:endParaRPr lang="pt-BR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909638" lvl="2" indent="-452438" algn="just">
              <a:buFont typeface="Wingdings" panose="05000000000000000000" pitchFamily="2" charset="2"/>
              <a:buChar char="ü"/>
            </a:pP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restituição/compensação MENSAL.</a:t>
            </a:r>
            <a:endParaRPr lang="pt-BR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marL="447675" lvl="2" indent="-447675" algn="just">
              <a:buFont typeface="Wingdings" panose="05000000000000000000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Evitar procedimentos burocráticos de comprovação de exportações.</a:t>
            </a:r>
          </a:p>
          <a:p>
            <a:pPr marL="447675" lvl="2" indent="-447675" algn="just">
              <a:buFont typeface="Wingdings" panose="05000000000000000000" pitchFamily="2" charset="2"/>
              <a:buChar char="ü"/>
            </a:pPr>
            <a:endParaRPr lang="pt-BR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5496" y="51470"/>
            <a:ext cx="7139136" cy="857250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pt-BR" sz="3200" b="1" kern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Ampliar as possibilidades de compensação do REINTEGRA</a:t>
            </a:r>
            <a:endParaRPr lang="pt-BR" dirty="0"/>
          </a:p>
        </p:txBody>
      </p:sp>
      <p:cxnSp>
        <p:nvCxnSpPr>
          <p:cNvPr id="6" name="Conector reto 5"/>
          <p:cNvCxnSpPr/>
          <p:nvPr/>
        </p:nvCxnSpPr>
        <p:spPr>
          <a:xfrm>
            <a:off x="0" y="2715766"/>
            <a:ext cx="914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ítulo 1"/>
          <p:cNvSpPr txBox="1">
            <a:spLocks/>
          </p:cNvSpPr>
          <p:nvPr/>
        </p:nvSpPr>
        <p:spPr>
          <a:xfrm>
            <a:off x="107504" y="2650604"/>
            <a:ext cx="8426199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fontAlgn="auto">
              <a:spcAft>
                <a:spcPts val="0"/>
              </a:spcAft>
            </a:pPr>
            <a:r>
              <a:rPr lang="pt-BR" sz="29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Por um Brasil com menos burocracia</a:t>
            </a:r>
            <a:endParaRPr lang="pt-BR" sz="2900" kern="0" dirty="0" smtClea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742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90364"/>
            <a:ext cx="7344816" cy="85725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REFIS requer esclarecimentos </a:t>
            </a:r>
            <a:r>
              <a:rPr lang="pt-BR" b="1" dirty="0"/>
              <a:t>para conferir segurança jurídica </a:t>
            </a:r>
            <a:r>
              <a:rPr lang="pt-BR" b="1" dirty="0" smtClean="0"/>
              <a:t>à </a:t>
            </a:r>
            <a:r>
              <a:rPr lang="pt-BR" b="1" dirty="0"/>
              <a:t>quitação prevista no art. </a:t>
            </a:r>
            <a:r>
              <a:rPr lang="pt-BR" b="1" dirty="0" smtClean="0"/>
              <a:t>33 da MP 651/2014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1520" y="1888252"/>
            <a:ext cx="8496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pt-BR" sz="2200" dirty="0">
                <a:latin typeface="+mn-lt"/>
              </a:rPr>
              <a:t>Manutenção dos descontos previstos na lei n. </a:t>
            </a:r>
            <a:r>
              <a:rPr lang="pt-BR" sz="2200" dirty="0" smtClean="0">
                <a:latin typeface="+mn-lt"/>
              </a:rPr>
              <a:t>11.941/09;</a:t>
            </a:r>
            <a:endParaRPr lang="pt-BR" sz="2200" dirty="0">
              <a:latin typeface="+mn-lt"/>
            </a:endParaRPr>
          </a:p>
          <a:p>
            <a:pPr marL="400050" indent="-400050">
              <a:buFont typeface="+mj-lt"/>
              <a:buAutoNum type="romanUcPeriod"/>
            </a:pPr>
            <a:r>
              <a:rPr lang="pt-BR" sz="2200" dirty="0">
                <a:latin typeface="+mn-lt"/>
              </a:rPr>
              <a:t>Neutralidade </a:t>
            </a:r>
            <a:r>
              <a:rPr lang="pt-BR" sz="2200" dirty="0" smtClean="0">
                <a:latin typeface="+mn-lt"/>
              </a:rPr>
              <a:t>fiscal;</a:t>
            </a:r>
            <a:endParaRPr lang="pt-BR" sz="2200" dirty="0">
              <a:latin typeface="+mn-lt"/>
            </a:endParaRPr>
          </a:p>
          <a:p>
            <a:pPr marL="400050" indent="-400050">
              <a:buFont typeface="+mj-lt"/>
              <a:buAutoNum type="romanUcPeriod"/>
            </a:pPr>
            <a:r>
              <a:rPr lang="pt-BR" sz="2200" dirty="0">
                <a:latin typeface="+mn-lt"/>
              </a:rPr>
              <a:t>Ordem de utilização do prejuízo fiscal </a:t>
            </a:r>
            <a:r>
              <a:rPr lang="pt-BR" sz="2200" dirty="0" smtClean="0">
                <a:latin typeface="+mn-lt"/>
              </a:rPr>
              <a:t>e </a:t>
            </a:r>
            <a:r>
              <a:rPr lang="pt-BR" sz="2200" dirty="0">
                <a:latin typeface="+mn-lt"/>
              </a:rPr>
              <a:t>base de cálculo negativa de </a:t>
            </a:r>
            <a:r>
              <a:rPr lang="pt-BR" sz="2200" dirty="0" err="1" smtClean="0">
                <a:latin typeface="+mn-lt"/>
              </a:rPr>
              <a:t>CSLL</a:t>
            </a:r>
            <a:r>
              <a:rPr lang="pt-BR" sz="2200" dirty="0" smtClean="0">
                <a:latin typeface="+mn-lt"/>
              </a:rPr>
              <a:t>; e </a:t>
            </a:r>
            <a:endParaRPr lang="pt-BR" sz="2200" dirty="0">
              <a:latin typeface="+mn-lt"/>
            </a:endParaRPr>
          </a:p>
          <a:p>
            <a:pPr marL="400050" indent="-400050">
              <a:buFont typeface="+mj-lt"/>
              <a:buAutoNum type="romanUcPeriod"/>
            </a:pPr>
            <a:r>
              <a:rPr lang="pt-BR" sz="2200" dirty="0">
                <a:latin typeface="+mn-lt"/>
              </a:rPr>
              <a:t>Utilização de prejuízos fiscais e base de cálculo negativa de </a:t>
            </a:r>
            <a:r>
              <a:rPr lang="pt-BR" sz="2200" dirty="0" err="1" smtClean="0">
                <a:latin typeface="+mn-lt"/>
              </a:rPr>
              <a:t>CSLL</a:t>
            </a:r>
            <a:r>
              <a:rPr lang="pt-BR" sz="2200" dirty="0" smtClean="0">
                <a:latin typeface="+mn-lt"/>
              </a:rPr>
              <a:t> </a:t>
            </a:r>
            <a:r>
              <a:rPr lang="pt-BR" sz="2200" dirty="0">
                <a:latin typeface="+mn-lt"/>
              </a:rPr>
              <a:t>de controladas </a:t>
            </a:r>
            <a:r>
              <a:rPr lang="pt-BR" sz="2200" dirty="0" smtClean="0">
                <a:latin typeface="+mn-lt"/>
              </a:rPr>
              <a:t>indiretas.</a:t>
            </a:r>
            <a:endParaRPr lang="pt-BR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082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23478"/>
            <a:ext cx="6652303" cy="857250"/>
          </a:xfrm>
        </p:spPr>
        <p:txBody>
          <a:bodyPr>
            <a:noAutofit/>
          </a:bodyPr>
          <a:lstStyle/>
          <a:p>
            <a:r>
              <a:rPr lang="pt-BR" sz="2900" b="1" dirty="0"/>
              <a:t>Manutenção dos descontos previstos na lei n. </a:t>
            </a:r>
            <a:r>
              <a:rPr lang="pt-BR" sz="2900" b="1" dirty="0" smtClean="0"/>
              <a:t>11.941/09</a:t>
            </a:r>
            <a:endParaRPr lang="pt-BR" sz="29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1419622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O § 6º do art. 1º, Portaria Conjunta </a:t>
            </a:r>
            <a:r>
              <a:rPr lang="pt-BR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PGFN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/</a:t>
            </a:r>
            <a:r>
              <a:rPr lang="pt-BR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RFB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nº 15/2014, regulamenta o art. 33 da MP nº 651/2014 e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determina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 não aplicação à quitação de que trata a citada MP da regra de amortização disposta no art. 7º, §§ 1º e 2º da Lei nº 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11.941/2009.</a:t>
            </a:r>
            <a:endParaRPr lang="pt-BR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algn="just"/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 </a:t>
            </a:r>
          </a:p>
          <a:p>
            <a:pPr algn="just"/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É necessário deixar evidente </a:t>
            </a:r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 aplicabilidade das regras de amortização já existentes na legislação de regência dos parcelamentos tratadas no art. 33, com o objetivo de assegurar direitos já garantidos por 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lei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- essa 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omissão do art. 33 da MP pode ser suprida com a aprovação das emendas de </a:t>
            </a:r>
            <a:r>
              <a:rPr lang="pt-BR" sz="1600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nºs</a:t>
            </a: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259, 271 ou 272, todas propostas pelo i. Senador Romero Jucá.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13978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Abiquim</Template>
  <TotalTime>630</TotalTime>
  <Words>1113</Words>
  <Application>Microsoft Office PowerPoint</Application>
  <PresentationFormat>Apresentação na tela (16:9)</PresentationFormat>
  <Paragraphs>69</Paragraphs>
  <Slides>14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Personalizar design</vt:lpstr>
      <vt:lpstr>1_Personalizar design</vt:lpstr>
      <vt:lpstr>Planilha</vt:lpstr>
      <vt:lpstr>AUDIÊNCIA PÚBLICA MPV 651/2014</vt:lpstr>
      <vt:lpstr>Ementa</vt:lpstr>
      <vt:lpstr>Situação Atual da Indústria Química</vt:lpstr>
      <vt:lpstr>O REINTEGRA é uma medida positiva, que precisa ser perenizada!</vt:lpstr>
      <vt:lpstr>Mesmo com a aprovação da MPV 651/2014, ainda há muito trabalho a ser ser feito:</vt:lpstr>
      <vt:lpstr>A alíquota do REINTEGRA deve ser ajustada à realidade de cada Indústria </vt:lpstr>
      <vt:lpstr>Ampliar as possibilidades de compensação do REINTEGRA</vt:lpstr>
      <vt:lpstr>O REFIS requer esclarecimentos para conferir segurança jurídica à quitação prevista no art. 33 da MP 651/2014  </vt:lpstr>
      <vt:lpstr>Manutenção dos descontos previstos na lei n. 11.941/09</vt:lpstr>
      <vt:lpstr>Neutralidade fiscal</vt:lpstr>
      <vt:lpstr>Ordem de utilização do prejuízo fiscal e base de cálculo negativa de CSLL</vt:lpstr>
      <vt:lpstr>Utilização de prejuízos e base de cálculo negativa de CSLL de controladas indiretas</vt:lpstr>
      <vt:lpstr>Garantia de neutralidade - Reclassificação Contábil  na Venda de Ativos  - Necessidade de ajuste </vt:lpstr>
      <vt:lpstr>Slide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MPV 651/2014</dc:title>
  <dc:creator>Luiza Helena da Matta Ribeiro</dc:creator>
  <cp:lastModifiedBy>chayashi</cp:lastModifiedBy>
  <cp:revision>37</cp:revision>
  <cp:lastPrinted>2014-08-29T21:25:35Z</cp:lastPrinted>
  <dcterms:created xsi:type="dcterms:W3CDTF">2014-08-29T12:44:56Z</dcterms:created>
  <dcterms:modified xsi:type="dcterms:W3CDTF">2014-09-02T13:59:29Z</dcterms:modified>
</cp:coreProperties>
</file>