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3" r:id="rId2"/>
  </p:sldMasterIdLst>
  <p:notesMasterIdLst>
    <p:notesMasterId r:id="rId72"/>
  </p:notesMasterIdLst>
  <p:handoutMasterIdLst>
    <p:handoutMasterId r:id="rId73"/>
  </p:handoutMasterIdLst>
  <p:sldIdLst>
    <p:sldId id="256" r:id="rId3"/>
    <p:sldId id="416" r:id="rId4"/>
    <p:sldId id="505" r:id="rId5"/>
    <p:sldId id="425" r:id="rId6"/>
    <p:sldId id="477" r:id="rId7"/>
    <p:sldId id="489" r:id="rId8"/>
    <p:sldId id="494" r:id="rId9"/>
    <p:sldId id="531" r:id="rId10"/>
    <p:sldId id="495" r:id="rId11"/>
    <p:sldId id="496" r:id="rId12"/>
    <p:sldId id="499" r:id="rId13"/>
    <p:sldId id="500" r:id="rId14"/>
    <p:sldId id="498" r:id="rId15"/>
    <p:sldId id="497" r:id="rId16"/>
    <p:sldId id="509" r:id="rId17"/>
    <p:sldId id="510" r:id="rId18"/>
    <p:sldId id="511" r:id="rId19"/>
    <p:sldId id="534" r:id="rId20"/>
    <p:sldId id="539" r:id="rId21"/>
    <p:sldId id="540" r:id="rId22"/>
    <p:sldId id="532" r:id="rId23"/>
    <p:sldId id="516" r:id="rId24"/>
    <p:sldId id="533"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6" r:id="rId39"/>
    <p:sldId id="537" r:id="rId40"/>
    <p:sldId id="538" r:id="rId41"/>
    <p:sldId id="530" r:id="rId42"/>
    <p:sldId id="541" r:id="rId43"/>
    <p:sldId id="502" r:id="rId44"/>
    <p:sldId id="451" r:id="rId45"/>
    <p:sldId id="470" r:id="rId46"/>
    <p:sldId id="492" r:id="rId47"/>
    <p:sldId id="542" r:id="rId48"/>
    <p:sldId id="543" r:id="rId49"/>
    <p:sldId id="458" r:id="rId50"/>
    <p:sldId id="459" r:id="rId51"/>
    <p:sldId id="460" r:id="rId52"/>
    <p:sldId id="503" r:id="rId53"/>
    <p:sldId id="461" r:id="rId54"/>
    <p:sldId id="463" r:id="rId55"/>
    <p:sldId id="464" r:id="rId56"/>
    <p:sldId id="508" r:id="rId57"/>
    <p:sldId id="475" r:id="rId58"/>
    <p:sldId id="512" r:id="rId59"/>
    <p:sldId id="513" r:id="rId60"/>
    <p:sldId id="514" r:id="rId61"/>
    <p:sldId id="515" r:id="rId62"/>
    <p:sldId id="467" r:id="rId63"/>
    <p:sldId id="468" r:id="rId64"/>
    <p:sldId id="427" r:id="rId65"/>
    <p:sldId id="452" r:id="rId66"/>
    <p:sldId id="493" r:id="rId67"/>
    <p:sldId id="455" r:id="rId68"/>
    <p:sldId id="507" r:id="rId69"/>
    <p:sldId id="469" r:id="rId70"/>
    <p:sldId id="490" r:id="rId71"/>
  </p:sldIdLst>
  <p:sldSz cx="9144000" cy="6858000" type="screen4x3"/>
  <p:notesSz cx="6794500" cy="9906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94643" autoAdjust="0"/>
  </p:normalViewPr>
  <p:slideViewPr>
    <p:cSldViewPr>
      <p:cViewPr varScale="1">
        <p:scale>
          <a:sx n="66" d="100"/>
          <a:sy n="66" d="100"/>
        </p:scale>
        <p:origin x="-149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a:defRPr sz="1200"/>
            </a:lvl1pPr>
          </a:lstStyle>
          <a:p>
            <a:fld id="{154E3121-660B-4DA9-A738-CB9981F4FDA9}" type="datetimeFigureOut">
              <a:rPr lang="pt-BR" smtClean="0"/>
              <a:pPr/>
              <a:t>04/12/2015</a:t>
            </a:fld>
            <a:endParaRPr lang="pt-BR"/>
          </a:p>
        </p:txBody>
      </p:sp>
      <p:sp>
        <p:nvSpPr>
          <p:cNvPr id="4" name="Espaço Reservado para Rodapé 3"/>
          <p:cNvSpPr>
            <a:spLocks noGrp="1"/>
          </p:cNvSpPr>
          <p:nvPr>
            <p:ph type="ftr" sz="quarter" idx="2"/>
          </p:nvPr>
        </p:nvSpPr>
        <p:spPr>
          <a:xfrm>
            <a:off x="0" y="9409113"/>
            <a:ext cx="2944813" cy="4953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8100" y="9409113"/>
            <a:ext cx="2944813" cy="495300"/>
          </a:xfrm>
          <a:prstGeom prst="rect">
            <a:avLst/>
          </a:prstGeom>
        </p:spPr>
        <p:txBody>
          <a:bodyPr vert="horz" lIns="91440" tIns="45720" rIns="91440" bIns="45720" rtlCol="0" anchor="b"/>
          <a:lstStyle>
            <a:lvl1pPr algn="r">
              <a:defRPr sz="1200"/>
            </a:lvl1pPr>
          </a:lstStyle>
          <a:p>
            <a:fld id="{24277B08-15A3-4C0F-8F59-CAFF83403884}" type="slidenum">
              <a:rPr lang="pt-BR" smtClean="0"/>
              <a:pPr/>
              <a:t>‹nº›</a:t>
            </a:fld>
            <a:endParaRPr lang="pt-BR"/>
          </a:p>
        </p:txBody>
      </p:sp>
    </p:spTree>
    <p:extLst>
      <p:ext uri="{BB962C8B-B14F-4D97-AF65-F5344CB8AC3E}">
        <p14:creationId xmlns:p14="http://schemas.microsoft.com/office/powerpoint/2010/main" val="3211536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48100" y="0"/>
            <a:ext cx="2944813" cy="495300"/>
          </a:xfrm>
          <a:prstGeom prst="rect">
            <a:avLst/>
          </a:prstGeom>
        </p:spPr>
        <p:txBody>
          <a:bodyPr vert="horz" lIns="91440" tIns="45720" rIns="91440" bIns="45720" rtlCol="0"/>
          <a:lstStyle>
            <a:lvl1pPr algn="r">
              <a:defRPr sz="1200"/>
            </a:lvl1pPr>
          </a:lstStyle>
          <a:p>
            <a:fld id="{1FA58F37-CEDE-4A6C-B1AB-A2E65AAA63CB}" type="datetimeFigureOut">
              <a:rPr lang="pt-BR" smtClean="0"/>
              <a:pPr/>
              <a:t>04/12/2015</a:t>
            </a:fld>
            <a:endParaRPr lang="pt-BR"/>
          </a:p>
        </p:txBody>
      </p:sp>
      <p:sp>
        <p:nvSpPr>
          <p:cNvPr id="4" name="Espaço Reservado para Imagem de Slide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09113"/>
            <a:ext cx="2944813" cy="4953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48100" y="9409113"/>
            <a:ext cx="2944813" cy="495300"/>
          </a:xfrm>
          <a:prstGeom prst="rect">
            <a:avLst/>
          </a:prstGeom>
        </p:spPr>
        <p:txBody>
          <a:bodyPr vert="horz" lIns="91440" tIns="45720" rIns="91440" bIns="45720" rtlCol="0" anchor="b"/>
          <a:lstStyle>
            <a:lvl1pPr algn="r">
              <a:defRPr sz="1200"/>
            </a:lvl1pPr>
          </a:lstStyle>
          <a:p>
            <a:fld id="{B2C12DD8-453D-471E-88AA-E25BEA9FB843}" type="slidenum">
              <a:rPr lang="pt-BR" smtClean="0"/>
              <a:pPr/>
              <a:t>‹nº›</a:t>
            </a:fld>
            <a:endParaRPr lang="pt-BR"/>
          </a:p>
        </p:txBody>
      </p:sp>
    </p:spTree>
    <p:extLst>
      <p:ext uri="{BB962C8B-B14F-4D97-AF65-F5344CB8AC3E}">
        <p14:creationId xmlns:p14="http://schemas.microsoft.com/office/powerpoint/2010/main" val="4095704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2C12DD8-453D-471E-88AA-E25BEA9FB843}" type="slidenum">
              <a:rPr lang="pt-BR" smtClean="0"/>
              <a:pPr/>
              <a:t>1</a:t>
            </a:fld>
            <a:endParaRPr lang="pt-BR"/>
          </a:p>
        </p:txBody>
      </p:sp>
    </p:spTree>
    <p:extLst>
      <p:ext uri="{BB962C8B-B14F-4D97-AF65-F5344CB8AC3E}">
        <p14:creationId xmlns:p14="http://schemas.microsoft.com/office/powerpoint/2010/main" val="407049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2C12DD8-453D-471E-88AA-E25BEA9FB843}" type="slidenum">
              <a:rPr lang="pt-BR" smtClean="0"/>
              <a:pPr/>
              <a:t>65</a:t>
            </a:fld>
            <a:endParaRPr lang="pt-BR"/>
          </a:p>
        </p:txBody>
      </p:sp>
    </p:spTree>
    <p:extLst>
      <p:ext uri="{BB962C8B-B14F-4D97-AF65-F5344CB8AC3E}">
        <p14:creationId xmlns:p14="http://schemas.microsoft.com/office/powerpoint/2010/main" val="169485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2C12DD8-453D-471E-88AA-E25BEA9FB843}" type="slidenum">
              <a:rPr lang="pt-BR" smtClean="0"/>
              <a:pPr/>
              <a:t>66</a:t>
            </a:fld>
            <a:endParaRPr lang="pt-BR"/>
          </a:p>
        </p:txBody>
      </p:sp>
    </p:spTree>
    <p:extLst>
      <p:ext uri="{BB962C8B-B14F-4D97-AF65-F5344CB8AC3E}">
        <p14:creationId xmlns:p14="http://schemas.microsoft.com/office/powerpoint/2010/main" val="1694850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2C12DD8-453D-471E-88AA-E25BEA9FB843}" type="slidenum">
              <a:rPr lang="pt-BR" smtClean="0"/>
              <a:pPr/>
              <a:t>67</a:t>
            </a:fld>
            <a:endParaRPr lang="pt-BR"/>
          </a:p>
        </p:txBody>
      </p:sp>
    </p:spTree>
    <p:extLst>
      <p:ext uri="{BB962C8B-B14F-4D97-AF65-F5344CB8AC3E}">
        <p14:creationId xmlns:p14="http://schemas.microsoft.com/office/powerpoint/2010/main" val="1694850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adrão CEL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4" y="0"/>
            <a:ext cx="9163050" cy="9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ângulo 13"/>
          <p:cNvSpPr/>
          <p:nvPr userDrawn="1"/>
        </p:nvSpPr>
        <p:spPr bwMode="auto">
          <a:xfrm>
            <a:off x="-15544" y="6511665"/>
            <a:ext cx="9164157" cy="85687"/>
          </a:xfrm>
          <a:prstGeom prst="rect">
            <a:avLst/>
          </a:prstGeom>
          <a:solidFill>
            <a:srgbClr val="EE1B2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defRPr/>
            </a:pPr>
            <a:endParaRPr lang="pt-BR" kern="0" smtClean="0">
              <a:solidFill>
                <a:srgbClr val="FFFFFF"/>
              </a:solidFill>
              <a:latin typeface="Arial" charset="0"/>
              <a:ea typeface="SimSun" charset="-122"/>
            </a:endParaRPr>
          </a:p>
        </p:txBody>
      </p:sp>
      <p:sp>
        <p:nvSpPr>
          <p:cNvPr id="15" name="Espaço Reservado para Texto 4"/>
          <p:cNvSpPr>
            <a:spLocks noGrp="1"/>
          </p:cNvSpPr>
          <p:nvPr>
            <p:ph type="body" sz="quarter" idx="10" hasCustomPrompt="1"/>
          </p:nvPr>
        </p:nvSpPr>
        <p:spPr>
          <a:xfrm>
            <a:off x="1044004" y="980728"/>
            <a:ext cx="7056388" cy="1080120"/>
          </a:xfrm>
          <a:prstGeom prst="rect">
            <a:avLst/>
          </a:prstGeom>
        </p:spPr>
        <p:txBody>
          <a:bodyPr anchor="ctr"/>
          <a:lstStyle>
            <a:lvl1pPr marL="0" indent="0" algn="ctr">
              <a:buNone/>
              <a:defRPr b="1">
                <a:effectLst>
                  <a:outerShdw blurRad="38100" dist="38100" dir="2700000" algn="tl">
                    <a:srgbClr val="000000">
                      <a:alpha val="43137"/>
                    </a:srgbClr>
                  </a:outerShdw>
                </a:effectLst>
              </a:defRPr>
            </a:lvl1pPr>
          </a:lstStyle>
          <a:p>
            <a:pPr lvl="0"/>
            <a:r>
              <a:rPr lang="pt-BR" dirty="0" smtClean="0"/>
              <a:t>Clique para editar o título principal</a:t>
            </a:r>
            <a:endParaRPr lang="pt-BR" dirty="0"/>
          </a:p>
        </p:txBody>
      </p:sp>
      <p:sp>
        <p:nvSpPr>
          <p:cNvPr id="16" name="Espaço Reservado para Texto 4"/>
          <p:cNvSpPr>
            <a:spLocks noGrp="1"/>
          </p:cNvSpPr>
          <p:nvPr>
            <p:ph type="body" sz="quarter" idx="11" hasCustomPrompt="1"/>
          </p:nvPr>
        </p:nvSpPr>
        <p:spPr>
          <a:xfrm>
            <a:off x="1044004" y="4869160"/>
            <a:ext cx="7056388" cy="1152128"/>
          </a:xfrm>
          <a:prstGeom prst="rect">
            <a:avLst/>
          </a:prstGeom>
        </p:spPr>
        <p:txBody>
          <a:bodyPr anchor="ctr"/>
          <a:lstStyle>
            <a:lvl1pPr marL="0" indent="0" algn="ctr">
              <a:buNone/>
              <a:defRPr sz="2400" b="1" baseline="0">
                <a:effectLst/>
              </a:defRPr>
            </a:lvl1pPr>
          </a:lstStyle>
          <a:p>
            <a:pPr lvl="0"/>
            <a:r>
              <a:rPr lang="pt-BR" dirty="0" smtClean="0"/>
              <a:t>Clique para editar o título secundário</a:t>
            </a:r>
            <a:endParaRPr lang="pt-BR" dirty="0"/>
          </a:p>
        </p:txBody>
      </p:sp>
      <p:sp>
        <p:nvSpPr>
          <p:cNvPr id="17" name="Espaço Reservado para Texto 4"/>
          <p:cNvSpPr>
            <a:spLocks noGrp="1"/>
          </p:cNvSpPr>
          <p:nvPr>
            <p:ph type="body" sz="quarter" idx="12" hasCustomPrompt="1"/>
          </p:nvPr>
        </p:nvSpPr>
        <p:spPr>
          <a:xfrm>
            <a:off x="1044004" y="6021288"/>
            <a:ext cx="7056388" cy="478672"/>
          </a:xfrm>
          <a:prstGeom prst="rect">
            <a:avLst/>
          </a:prstGeom>
        </p:spPr>
        <p:txBody>
          <a:bodyPr anchor="ctr"/>
          <a:lstStyle>
            <a:lvl1pPr marL="0" indent="0" algn="ctr">
              <a:buNone/>
              <a:defRPr sz="2000" b="1" baseline="0">
                <a:effectLst/>
              </a:defRPr>
            </a:lvl1pPr>
          </a:lstStyle>
          <a:p>
            <a:pPr lvl="0"/>
            <a:r>
              <a:rPr lang="pt-BR" dirty="0" smtClean="0"/>
              <a:t>Cidade e Data</a:t>
            </a:r>
            <a:endParaRPr lang="pt-BR" dirty="0"/>
          </a:p>
        </p:txBody>
      </p:sp>
      <p:cxnSp>
        <p:nvCxnSpPr>
          <p:cNvPr id="19" name="Conector reto 18"/>
          <p:cNvCxnSpPr/>
          <p:nvPr userDrawn="1"/>
        </p:nvCxnSpPr>
        <p:spPr>
          <a:xfrm>
            <a:off x="2166235" y="3447400"/>
            <a:ext cx="4795643"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Conector reto 22"/>
          <p:cNvCxnSpPr/>
          <p:nvPr userDrawn="1"/>
        </p:nvCxnSpPr>
        <p:spPr>
          <a:xfrm>
            <a:off x="2179056" y="4797152"/>
            <a:ext cx="4795643"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pic>
        <p:nvPicPr>
          <p:cNvPr id="13" name="Picture 19" descr="http://www.google.com.br/url?source=imglanding&amp;ct=img&amp;q=http://www2.tjce.jus.br:8080/seplag-plano/wp-content/uploads/2012/09/Noticia_4544_Arquivos_1Planejamento.jpg&amp;sa=X&amp;ei=7XGzUI-2LYro9ASqkoH4Dw&amp;ved=0CAkQ8wc4uAE&amp;usg=AFQjCNFXBUBrGzlmRRXSRnlGCN-Om5pus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20072" y="3595588"/>
            <a:ext cx="1440160" cy="10770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5495"/>
          <a:stretch/>
        </p:blipFill>
        <p:spPr bwMode="auto">
          <a:xfrm>
            <a:off x="3548775" y="3570815"/>
            <a:ext cx="1595391" cy="11018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Lst>
        </p:spPr>
      </p:pic>
      <p:pic>
        <p:nvPicPr>
          <p:cNvPr id="25" name="Picture 4" descr="http://www.google.com.br/url?source=imglanding&amp;ct=img&amp;q=http://celgd.celg.com.br/imagens/paginas/institucional/gestaoQualidade1.jpg&amp;sa=X&amp;ei=7m6zUOf3KZL-8AT3soB4&amp;ved=0CAkQ8wc&amp;usg=AFQjCNEzgTp6sWeVk4D-kZY6wNGlyk61eQ"/>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51720" y="3568350"/>
            <a:ext cx="1447335" cy="10910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0" name="Espaço Reservado para Texto 4"/>
          <p:cNvSpPr>
            <a:spLocks noGrp="1"/>
          </p:cNvSpPr>
          <p:nvPr>
            <p:ph type="body" sz="quarter" idx="14" hasCustomPrompt="1"/>
          </p:nvPr>
        </p:nvSpPr>
        <p:spPr>
          <a:xfrm>
            <a:off x="1044004" y="2060848"/>
            <a:ext cx="7056388" cy="1296144"/>
          </a:xfrm>
          <a:prstGeom prst="rect">
            <a:avLst/>
          </a:prstGeom>
        </p:spPr>
        <p:txBody>
          <a:bodyPr anchor="ctr"/>
          <a:lstStyle>
            <a:lvl1pPr marL="0" indent="0" algn="ctr">
              <a:buNone/>
              <a:defRPr sz="2500" b="1">
                <a:effectLst>
                  <a:outerShdw blurRad="38100" dist="38100" dir="2700000" algn="tl">
                    <a:srgbClr val="000000">
                      <a:alpha val="43137"/>
                    </a:srgbClr>
                  </a:outerShdw>
                </a:effectLst>
              </a:defRPr>
            </a:lvl1pPr>
          </a:lstStyle>
          <a:p>
            <a:pPr lvl="0"/>
            <a:r>
              <a:rPr lang="pt-BR" dirty="0" smtClean="0"/>
              <a:t>Clique para editar o título principal</a:t>
            </a:r>
            <a:endParaRPr lang="pt-BR" dirty="0"/>
          </a:p>
        </p:txBody>
      </p:sp>
    </p:spTree>
    <p:extLst>
      <p:ext uri="{BB962C8B-B14F-4D97-AF65-F5344CB8AC3E}">
        <p14:creationId xmlns:p14="http://schemas.microsoft.com/office/powerpoint/2010/main" val="378216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24992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338116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511520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384667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329597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239309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1164914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adrão CEL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4" y="0"/>
            <a:ext cx="9163050" cy="9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ângulo 13"/>
          <p:cNvSpPr/>
          <p:nvPr userDrawn="1"/>
        </p:nvSpPr>
        <p:spPr bwMode="auto">
          <a:xfrm>
            <a:off x="-15544" y="6511665"/>
            <a:ext cx="9164157" cy="85687"/>
          </a:xfrm>
          <a:prstGeom prst="rect">
            <a:avLst/>
          </a:prstGeom>
          <a:solidFill>
            <a:srgbClr val="EE1B2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defRPr/>
            </a:pPr>
            <a:endParaRPr lang="pt-BR" kern="0" smtClean="0">
              <a:solidFill>
                <a:srgbClr val="FFFFFF"/>
              </a:solidFill>
              <a:latin typeface="Arial" charset="0"/>
              <a:ea typeface="SimSun" charset="-122"/>
            </a:endParaRPr>
          </a:p>
        </p:txBody>
      </p:sp>
      <p:sp>
        <p:nvSpPr>
          <p:cNvPr id="15" name="Espaço Reservado para Texto 4"/>
          <p:cNvSpPr>
            <a:spLocks noGrp="1"/>
          </p:cNvSpPr>
          <p:nvPr>
            <p:ph type="body" sz="quarter" idx="10" hasCustomPrompt="1"/>
          </p:nvPr>
        </p:nvSpPr>
        <p:spPr>
          <a:xfrm>
            <a:off x="1044004" y="980728"/>
            <a:ext cx="7056388" cy="1080120"/>
          </a:xfrm>
          <a:prstGeom prst="rect">
            <a:avLst/>
          </a:prstGeom>
        </p:spPr>
        <p:txBody>
          <a:bodyPr anchor="ctr"/>
          <a:lstStyle>
            <a:lvl1pPr marL="0" indent="0" algn="ctr">
              <a:buNone/>
              <a:defRPr b="1">
                <a:effectLst>
                  <a:outerShdw blurRad="38100" dist="38100" dir="2700000" algn="tl">
                    <a:srgbClr val="000000">
                      <a:alpha val="43137"/>
                    </a:srgbClr>
                  </a:outerShdw>
                </a:effectLst>
              </a:defRPr>
            </a:lvl1pPr>
          </a:lstStyle>
          <a:p>
            <a:pPr lvl="0"/>
            <a:r>
              <a:rPr lang="pt-BR" dirty="0" smtClean="0"/>
              <a:t>Clique para editar o título principal</a:t>
            </a:r>
            <a:endParaRPr lang="pt-BR" dirty="0"/>
          </a:p>
        </p:txBody>
      </p:sp>
      <p:sp>
        <p:nvSpPr>
          <p:cNvPr id="16" name="Espaço Reservado para Texto 4"/>
          <p:cNvSpPr>
            <a:spLocks noGrp="1"/>
          </p:cNvSpPr>
          <p:nvPr>
            <p:ph type="body" sz="quarter" idx="11" hasCustomPrompt="1"/>
          </p:nvPr>
        </p:nvSpPr>
        <p:spPr>
          <a:xfrm>
            <a:off x="1044004" y="4869160"/>
            <a:ext cx="7056388" cy="1152128"/>
          </a:xfrm>
          <a:prstGeom prst="rect">
            <a:avLst/>
          </a:prstGeom>
        </p:spPr>
        <p:txBody>
          <a:bodyPr anchor="ctr"/>
          <a:lstStyle>
            <a:lvl1pPr marL="0" indent="0" algn="ctr">
              <a:buNone/>
              <a:defRPr sz="2400" b="1" baseline="0">
                <a:effectLst/>
              </a:defRPr>
            </a:lvl1pPr>
          </a:lstStyle>
          <a:p>
            <a:pPr lvl="0"/>
            <a:r>
              <a:rPr lang="pt-BR" dirty="0" smtClean="0"/>
              <a:t>Clique para editar o título secundário</a:t>
            </a:r>
            <a:endParaRPr lang="pt-BR" dirty="0"/>
          </a:p>
        </p:txBody>
      </p:sp>
      <p:sp>
        <p:nvSpPr>
          <p:cNvPr id="17" name="Espaço Reservado para Texto 4"/>
          <p:cNvSpPr>
            <a:spLocks noGrp="1"/>
          </p:cNvSpPr>
          <p:nvPr>
            <p:ph type="body" sz="quarter" idx="12" hasCustomPrompt="1"/>
          </p:nvPr>
        </p:nvSpPr>
        <p:spPr>
          <a:xfrm>
            <a:off x="1044004" y="6021288"/>
            <a:ext cx="7056388" cy="478672"/>
          </a:xfrm>
          <a:prstGeom prst="rect">
            <a:avLst/>
          </a:prstGeom>
        </p:spPr>
        <p:txBody>
          <a:bodyPr anchor="ctr"/>
          <a:lstStyle>
            <a:lvl1pPr marL="0" indent="0" algn="ctr">
              <a:buNone/>
              <a:defRPr sz="2000" b="1" baseline="0">
                <a:effectLst/>
              </a:defRPr>
            </a:lvl1pPr>
          </a:lstStyle>
          <a:p>
            <a:pPr lvl="0"/>
            <a:r>
              <a:rPr lang="pt-BR" dirty="0" smtClean="0"/>
              <a:t>Cidade e Data</a:t>
            </a:r>
            <a:endParaRPr lang="pt-BR" dirty="0"/>
          </a:p>
        </p:txBody>
      </p:sp>
      <p:cxnSp>
        <p:nvCxnSpPr>
          <p:cNvPr id="19" name="Conector reto 18"/>
          <p:cNvCxnSpPr/>
          <p:nvPr userDrawn="1"/>
        </p:nvCxnSpPr>
        <p:spPr>
          <a:xfrm>
            <a:off x="2166235" y="3447400"/>
            <a:ext cx="4795643"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Conector reto 22"/>
          <p:cNvCxnSpPr/>
          <p:nvPr userDrawn="1"/>
        </p:nvCxnSpPr>
        <p:spPr>
          <a:xfrm>
            <a:off x="2179056" y="4797152"/>
            <a:ext cx="4795643"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pic>
        <p:nvPicPr>
          <p:cNvPr id="13" name="Picture 19" descr="http://www.google.com.br/url?source=imglanding&amp;ct=img&amp;q=http://www2.tjce.jus.br:8080/seplag-plano/wp-content/uploads/2012/09/Noticia_4544_Arquivos_1Planejamento.jpg&amp;sa=X&amp;ei=7XGzUI-2LYro9ASqkoH4Dw&amp;ved=0CAkQ8wc4uAE&amp;usg=AFQjCNFXBUBrGzlmRRXSRnlGCN-Om5pus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20072" y="3595588"/>
            <a:ext cx="1440160" cy="10770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5495"/>
          <a:stretch/>
        </p:blipFill>
        <p:spPr bwMode="auto">
          <a:xfrm>
            <a:off x="3548775" y="3570815"/>
            <a:ext cx="1595391" cy="11018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Lst>
        </p:spPr>
      </p:pic>
      <p:pic>
        <p:nvPicPr>
          <p:cNvPr id="25" name="Picture 4" descr="http://www.google.com.br/url?source=imglanding&amp;ct=img&amp;q=http://celgd.celg.com.br/imagens/paginas/institucional/gestaoQualidade1.jpg&amp;sa=X&amp;ei=7m6zUOf3KZL-8AT3soB4&amp;ved=0CAkQ8wc&amp;usg=AFQjCNEzgTp6sWeVk4D-kZY6wNGlyk61eQ"/>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51720" y="3568350"/>
            <a:ext cx="1447335" cy="10910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0" name="Espaço Reservado para Texto 4"/>
          <p:cNvSpPr>
            <a:spLocks noGrp="1"/>
          </p:cNvSpPr>
          <p:nvPr>
            <p:ph type="body" sz="quarter" idx="14" hasCustomPrompt="1"/>
          </p:nvPr>
        </p:nvSpPr>
        <p:spPr>
          <a:xfrm>
            <a:off x="1044004" y="2060848"/>
            <a:ext cx="7056388" cy="1296144"/>
          </a:xfrm>
          <a:prstGeom prst="rect">
            <a:avLst/>
          </a:prstGeom>
        </p:spPr>
        <p:txBody>
          <a:bodyPr anchor="ctr"/>
          <a:lstStyle>
            <a:lvl1pPr marL="0" indent="0" algn="ctr">
              <a:buNone/>
              <a:defRPr sz="2500" b="1">
                <a:effectLst>
                  <a:outerShdw blurRad="38100" dist="38100" dir="2700000" algn="tl">
                    <a:srgbClr val="000000">
                      <a:alpha val="43137"/>
                    </a:srgbClr>
                  </a:outerShdw>
                </a:effectLst>
              </a:defRPr>
            </a:lvl1pPr>
          </a:lstStyle>
          <a:p>
            <a:pPr lvl="0"/>
            <a:r>
              <a:rPr lang="pt-BR" dirty="0" smtClean="0"/>
              <a:t>Clique para editar o título principal</a:t>
            </a:r>
            <a:endParaRPr lang="pt-BR" dirty="0"/>
          </a:p>
        </p:txBody>
      </p:sp>
    </p:spTree>
    <p:extLst>
      <p:ext uri="{BB962C8B-B14F-4D97-AF65-F5344CB8AC3E}">
        <p14:creationId xmlns:p14="http://schemas.microsoft.com/office/powerpoint/2010/main" val="378216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Padrão CEL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4" y="0"/>
            <a:ext cx="9163050" cy="9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userDrawn="1"/>
        </p:nvSpPr>
        <p:spPr bwMode="auto">
          <a:xfrm>
            <a:off x="-15544" y="6511665"/>
            <a:ext cx="9164157" cy="85687"/>
          </a:xfrm>
          <a:prstGeom prst="rect">
            <a:avLst/>
          </a:prstGeom>
          <a:solidFill>
            <a:srgbClr val="EE1B2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defRPr/>
            </a:pPr>
            <a:endParaRPr lang="pt-BR" kern="0" smtClean="0">
              <a:solidFill>
                <a:srgbClr val="FFFFFF"/>
              </a:solidFill>
              <a:latin typeface="Arial" charset="0"/>
              <a:ea typeface="SimSun" charset="-122"/>
            </a:endParaRPr>
          </a:p>
        </p:txBody>
      </p:sp>
      <p:sp>
        <p:nvSpPr>
          <p:cNvPr id="10" name="Rectangle 10">
            <a:hlinkClick r:id="" action="ppaction://noaction"/>
          </p:cNvPr>
          <p:cNvSpPr txBox="1">
            <a:spLocks noChangeArrowheads="1"/>
          </p:cNvSpPr>
          <p:nvPr userDrawn="1"/>
        </p:nvSpPr>
        <p:spPr>
          <a:xfrm>
            <a:off x="8299249" y="521"/>
            <a:ext cx="837109" cy="457200"/>
          </a:xfrm>
          <a:prstGeom prst="rect">
            <a:avLst/>
          </a:prstGeom>
        </p:spPr>
        <p:txBody>
          <a:bodyPr/>
          <a:lstStyle>
            <a:defPPr>
              <a:defRPr lang="pt-BR"/>
            </a:defPPr>
            <a:lvl1pPr algn="l" rtl="0" fontAlgn="base">
              <a:spcBef>
                <a:spcPct val="0"/>
              </a:spcBef>
              <a:spcAft>
                <a:spcPct val="0"/>
              </a:spcAft>
              <a:defRPr kern="1200">
                <a:solidFill>
                  <a:schemeClr val="tx1"/>
                </a:solidFill>
                <a:latin typeface="+mj-lt"/>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lgn="r">
              <a:defRPr/>
            </a:pPr>
            <a:fld id="{DF2B837F-C855-4A94-93E1-C9D8C0689350}" type="slidenum">
              <a:rPr lang="pt-BR" sz="1200" b="1" smtClean="0">
                <a:solidFill>
                  <a:prstClr val="black"/>
                </a:solidFill>
                <a:latin typeface="Arial"/>
                <a:ea typeface="SimSun"/>
              </a:rPr>
              <a:pPr algn="r">
                <a:defRPr/>
              </a:pPr>
              <a:t>‹nº›</a:t>
            </a:fld>
            <a:endParaRPr lang="pt-BR" sz="1200" b="1" dirty="0">
              <a:solidFill>
                <a:prstClr val="black"/>
              </a:solidFill>
              <a:latin typeface="Arial"/>
              <a:ea typeface="SimSun"/>
            </a:endParaRPr>
          </a:p>
        </p:txBody>
      </p:sp>
      <p:sp>
        <p:nvSpPr>
          <p:cNvPr id="11" name="Espaço Reservado para Texto 13"/>
          <p:cNvSpPr>
            <a:spLocks noGrp="1"/>
          </p:cNvSpPr>
          <p:nvPr>
            <p:ph type="body" sz="quarter" idx="10" hasCustomPrompt="1"/>
          </p:nvPr>
        </p:nvSpPr>
        <p:spPr>
          <a:xfrm>
            <a:off x="251141" y="981482"/>
            <a:ext cx="8712967" cy="575310"/>
          </a:xfrm>
          <a:prstGeom prst="rect">
            <a:avLst/>
          </a:prstGeom>
          <a:effectLst/>
        </p:spPr>
        <p:txBody>
          <a:bodyPr vert="horz" lIns="91440" tIns="45720" rIns="91440" bIns="45720" rtlCol="0" anchor="ctr">
            <a:noAutofit/>
          </a:bodyPr>
          <a:lstStyle>
            <a:lvl1pPr marL="0" indent="0">
              <a:buFont typeface="Arial" pitchFamily="34" charset="0"/>
              <a:buNone/>
              <a:defRPr lang="pt-BR" sz="2600" b="1" i="0" dirty="0" smtClean="0">
                <a:effectLst>
                  <a:outerShdw blurRad="50800" dist="38100" dir="2700000" algn="tl" rotWithShape="0">
                    <a:prstClr val="black">
                      <a:alpha val="40000"/>
                    </a:prstClr>
                  </a:outerShdw>
                </a:effectLst>
                <a:latin typeface="+mj-lt"/>
                <a:ea typeface="+mj-ea"/>
                <a:cs typeface="+mj-cs"/>
              </a:defRPr>
            </a:lvl1pPr>
          </a:lstStyle>
          <a:p>
            <a:pPr marL="0" lvl="0">
              <a:spcBef>
                <a:spcPct val="0"/>
              </a:spcBef>
            </a:pPr>
            <a:r>
              <a:rPr lang="pt-BR" dirty="0" smtClean="0"/>
              <a:t>Clique para editar o título do Slide</a:t>
            </a:r>
          </a:p>
        </p:txBody>
      </p:sp>
      <p:sp>
        <p:nvSpPr>
          <p:cNvPr id="12" name="Espaço Reservado para Texto 7"/>
          <p:cNvSpPr>
            <a:spLocks noGrp="1"/>
          </p:cNvSpPr>
          <p:nvPr>
            <p:ph type="body" sz="quarter" idx="11"/>
          </p:nvPr>
        </p:nvSpPr>
        <p:spPr>
          <a:xfrm>
            <a:off x="250825" y="1628775"/>
            <a:ext cx="8713788" cy="4968875"/>
          </a:xfrm>
          <a:prstGeom prst="rect">
            <a:avLst/>
          </a:prstGeom>
        </p:spPr>
        <p:txBody>
          <a:bodyPr/>
          <a:lstStyle>
            <a:lvl1pPr marL="342900" indent="-342900">
              <a:buFont typeface="Wingdings" pitchFamily="2" charset="2"/>
              <a:buChar char="Ø"/>
              <a:defRPr sz="2400"/>
            </a:lvl1pPr>
            <a:lvl2pPr marL="625475" indent="-285750">
              <a:buFont typeface="Wingdings" pitchFamily="2" charset="2"/>
              <a:buChar char="v"/>
              <a:defRPr sz="2000"/>
            </a:lvl2pPr>
            <a:lvl3pPr marL="989013" indent="-328613">
              <a:buFont typeface="Wingdings" pitchFamily="2" charset="2"/>
              <a:buChar char="q"/>
              <a:defRPr sz="1800"/>
            </a:lvl3pPr>
            <a:lvl4pPr marL="1249363" indent="-228600">
              <a:buFont typeface="Wingdings" pitchFamily="2" charset="2"/>
              <a:buChar char="Ø"/>
              <a:defRPr sz="1600"/>
            </a:lvl4pPr>
            <a:lvl5pPr marL="1516063" indent="-228600">
              <a:defRPr sz="1600"/>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8" name="CaixaDeTexto 7"/>
          <p:cNvSpPr txBox="1"/>
          <p:nvPr userDrawn="1"/>
        </p:nvSpPr>
        <p:spPr>
          <a:xfrm>
            <a:off x="2347196" y="149812"/>
            <a:ext cx="4449608" cy="338554"/>
          </a:xfrm>
          <a:custGeom>
            <a:avLst/>
            <a:gdLst>
              <a:gd name="connsiteX0" fmla="*/ 0 w 7128792"/>
              <a:gd name="connsiteY0" fmla="*/ 0 h 338554"/>
              <a:gd name="connsiteX1" fmla="*/ 7128792 w 7128792"/>
              <a:gd name="connsiteY1" fmla="*/ 0 h 338554"/>
              <a:gd name="connsiteX2" fmla="*/ 7128792 w 7128792"/>
              <a:gd name="connsiteY2" fmla="*/ 338554 h 338554"/>
              <a:gd name="connsiteX3" fmla="*/ 0 w 7128792"/>
              <a:gd name="connsiteY3" fmla="*/ 338554 h 338554"/>
              <a:gd name="connsiteX4" fmla="*/ 0 w 7128792"/>
              <a:gd name="connsiteY4" fmla="*/ 0 h 338554"/>
              <a:gd name="connsiteX0" fmla="*/ 11430 w 7140222"/>
              <a:gd name="connsiteY0" fmla="*/ 0 h 498574"/>
              <a:gd name="connsiteX1" fmla="*/ 7140222 w 7140222"/>
              <a:gd name="connsiteY1" fmla="*/ 0 h 498574"/>
              <a:gd name="connsiteX2" fmla="*/ 7140222 w 7140222"/>
              <a:gd name="connsiteY2" fmla="*/ 338554 h 498574"/>
              <a:gd name="connsiteX3" fmla="*/ 0 w 7140222"/>
              <a:gd name="connsiteY3" fmla="*/ 498574 h 498574"/>
              <a:gd name="connsiteX4" fmla="*/ 11430 w 7140222"/>
              <a:gd name="connsiteY4" fmla="*/ 0 h 498574"/>
              <a:gd name="connsiteX0" fmla="*/ 11430 w 7140222"/>
              <a:gd name="connsiteY0" fmla="*/ 0 h 532864"/>
              <a:gd name="connsiteX1" fmla="*/ 7140222 w 7140222"/>
              <a:gd name="connsiteY1" fmla="*/ 0 h 532864"/>
              <a:gd name="connsiteX2" fmla="*/ 7094502 w 7140222"/>
              <a:gd name="connsiteY2" fmla="*/ 532864 h 532864"/>
              <a:gd name="connsiteX3" fmla="*/ 0 w 7140222"/>
              <a:gd name="connsiteY3" fmla="*/ 498574 h 532864"/>
              <a:gd name="connsiteX4" fmla="*/ 11430 w 7140222"/>
              <a:gd name="connsiteY4" fmla="*/ 0 h 532864"/>
              <a:gd name="connsiteX0" fmla="*/ 0 w 7128792"/>
              <a:gd name="connsiteY0" fmla="*/ 0 h 532864"/>
              <a:gd name="connsiteX1" fmla="*/ 7128792 w 7128792"/>
              <a:gd name="connsiteY1" fmla="*/ 0 h 532864"/>
              <a:gd name="connsiteX2" fmla="*/ 7083072 w 7128792"/>
              <a:gd name="connsiteY2" fmla="*/ 532864 h 532864"/>
              <a:gd name="connsiteX3" fmla="*/ 0 w 7128792"/>
              <a:gd name="connsiteY3" fmla="*/ 532864 h 532864"/>
              <a:gd name="connsiteX4" fmla="*/ 0 w 7128792"/>
              <a:gd name="connsiteY4" fmla="*/ 0 h 53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792" h="532864">
                <a:moveTo>
                  <a:pt x="0" y="0"/>
                </a:moveTo>
                <a:lnTo>
                  <a:pt x="7128792" y="0"/>
                </a:lnTo>
                <a:lnTo>
                  <a:pt x="7083072" y="532864"/>
                </a:lnTo>
                <a:lnTo>
                  <a:pt x="0" y="532864"/>
                </a:lnTo>
                <a:lnTo>
                  <a:pt x="0" y="0"/>
                </a:lnTo>
                <a:close/>
              </a:path>
            </a:pathLst>
          </a:custGeom>
          <a:noFill/>
        </p:spPr>
        <p:txBody>
          <a:bodyPr wrap="square" rtlCol="0" anchor="ctr">
            <a:spAutoFit/>
          </a:bodyPr>
          <a:lstStyle/>
          <a:p>
            <a:r>
              <a:rPr lang="pt-BR" sz="1600" b="1" i="1" dirty="0" smtClean="0">
                <a:solidFill>
                  <a:prstClr val="black"/>
                </a:solidFill>
              </a:rPr>
              <a:t>LT 2 x</a:t>
            </a:r>
            <a:r>
              <a:rPr lang="pt-BR" sz="1600" b="1" i="1" baseline="0" dirty="0" smtClean="0">
                <a:solidFill>
                  <a:prstClr val="black"/>
                </a:solidFill>
              </a:rPr>
              <a:t> </a:t>
            </a:r>
            <a:r>
              <a:rPr lang="pt-BR" sz="1600" b="1" i="1" dirty="0" smtClean="0">
                <a:solidFill>
                  <a:prstClr val="black"/>
                </a:solidFill>
              </a:rPr>
              <a:t>138 kV Carajás – (Atlântico</a:t>
            </a:r>
            <a:r>
              <a:rPr lang="pt-BR" sz="1600" b="1" i="1" baseline="0" dirty="0" smtClean="0">
                <a:solidFill>
                  <a:prstClr val="black"/>
                </a:solidFill>
              </a:rPr>
              <a:t> - Campinas)</a:t>
            </a:r>
            <a:endParaRPr lang="pt-BR" sz="1600" b="1" i="1" dirty="0">
              <a:solidFill>
                <a:srgbClr val="000000"/>
              </a:solidFill>
            </a:endParaRPr>
          </a:p>
        </p:txBody>
      </p:sp>
    </p:spTree>
    <p:extLst>
      <p:ext uri="{BB962C8B-B14F-4D97-AF65-F5344CB8AC3E}">
        <p14:creationId xmlns:p14="http://schemas.microsoft.com/office/powerpoint/2010/main" val="2986847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lternativo">
    <p:spTree>
      <p:nvGrpSpPr>
        <p:cNvPr id="1" name=""/>
        <p:cNvGrpSpPr/>
        <p:nvPr/>
      </p:nvGrpSpPr>
      <p:grpSpPr>
        <a:xfrm>
          <a:off x="0" y="0"/>
          <a:ext cx="0" cy="0"/>
          <a:chOff x="0" y="0"/>
          <a:chExt cx="0" cy="0"/>
        </a:xfrm>
      </p:grpSpPr>
      <p:sp>
        <p:nvSpPr>
          <p:cNvPr id="7" name="Retângulo 6"/>
          <p:cNvSpPr/>
          <p:nvPr userDrawn="1"/>
        </p:nvSpPr>
        <p:spPr>
          <a:xfrm>
            <a:off x="0" y="845085"/>
            <a:ext cx="9144000" cy="70731"/>
          </a:xfrm>
          <a:prstGeom prst="rect">
            <a:avLst/>
          </a:prstGeom>
          <a:solidFill>
            <a:srgbClr val="CC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600" dirty="0">
              <a:solidFill>
                <a:prstClr val="white"/>
              </a:solidFill>
              <a:effectLst>
                <a:outerShdw blurRad="38100" dist="38100" dir="2700000" algn="tl">
                  <a:srgbClr val="000000">
                    <a:alpha val="43137"/>
                  </a:srgbClr>
                </a:outerShdw>
              </a:effectLst>
            </a:endParaRPr>
          </a:p>
        </p:txBody>
      </p:sp>
      <p:sp>
        <p:nvSpPr>
          <p:cNvPr id="10" name="CaixaDeTexto 9"/>
          <p:cNvSpPr txBox="1"/>
          <p:nvPr userDrawn="1"/>
        </p:nvSpPr>
        <p:spPr>
          <a:xfrm>
            <a:off x="8542762" y="-4631"/>
            <a:ext cx="612068" cy="276999"/>
          </a:xfrm>
          <a:prstGeom prst="rect">
            <a:avLst/>
          </a:prstGeom>
          <a:noFill/>
        </p:spPr>
        <p:txBody>
          <a:bodyPr wrap="square" rtlCol="0">
            <a:spAutoFit/>
          </a:bodyPr>
          <a:lstStyle/>
          <a:p>
            <a:pPr algn="r"/>
            <a:fld id="{FC9B745A-FB4C-42E1-A01F-5DA4E66D8610}" type="slidenum">
              <a:rPr lang="pt-BR" sz="1200" b="1" smtClean="0">
                <a:solidFill>
                  <a:prstClr val="black"/>
                </a:solidFill>
              </a:rPr>
              <a:pPr algn="r"/>
              <a:t>‹nº›</a:t>
            </a:fld>
            <a:endParaRPr lang="pt-BR" sz="1200" b="1" dirty="0">
              <a:solidFill>
                <a:prstClr val="black"/>
              </a:solidFill>
            </a:endParaRPr>
          </a:p>
        </p:txBody>
      </p:sp>
      <p:sp>
        <p:nvSpPr>
          <p:cNvPr id="14" name="Espaço Reservado para Texto 13"/>
          <p:cNvSpPr>
            <a:spLocks noGrp="1"/>
          </p:cNvSpPr>
          <p:nvPr userDrawn="1">
            <p:ph type="body" sz="quarter" idx="10" hasCustomPrompt="1"/>
          </p:nvPr>
        </p:nvSpPr>
        <p:spPr>
          <a:xfrm>
            <a:off x="251141" y="981482"/>
            <a:ext cx="8712967" cy="575310"/>
          </a:xfrm>
          <a:prstGeom prst="rect">
            <a:avLst/>
          </a:prstGeom>
          <a:effectLst/>
        </p:spPr>
        <p:txBody>
          <a:bodyPr vert="horz" lIns="91440" tIns="45720" rIns="91440" bIns="45720" rtlCol="0" anchor="ctr">
            <a:noAutofit/>
          </a:bodyPr>
          <a:lstStyle>
            <a:lvl1pPr marL="0" indent="0">
              <a:buFont typeface="Arial" pitchFamily="34" charset="0"/>
              <a:buNone/>
              <a:defRPr lang="pt-BR" sz="2600" b="1" i="0" dirty="0" smtClean="0">
                <a:effectLst>
                  <a:outerShdw blurRad="50800" dist="38100" dir="2700000" algn="tl" rotWithShape="0">
                    <a:prstClr val="black">
                      <a:alpha val="40000"/>
                    </a:prstClr>
                  </a:outerShdw>
                </a:effectLst>
                <a:latin typeface="+mj-lt"/>
                <a:ea typeface="+mj-ea"/>
                <a:cs typeface="+mj-cs"/>
              </a:defRPr>
            </a:lvl1pPr>
          </a:lstStyle>
          <a:p>
            <a:pPr marL="0" lvl="0">
              <a:spcBef>
                <a:spcPct val="0"/>
              </a:spcBef>
            </a:pPr>
            <a:r>
              <a:rPr lang="pt-BR" dirty="0" smtClean="0"/>
              <a:t>Clique para editar o título do Slide</a:t>
            </a:r>
          </a:p>
        </p:txBody>
      </p:sp>
      <p:sp>
        <p:nvSpPr>
          <p:cNvPr id="15" name="Retângulo 14"/>
          <p:cNvSpPr/>
          <p:nvPr userDrawn="1"/>
        </p:nvSpPr>
        <p:spPr>
          <a:xfrm>
            <a:off x="-10272" y="6741368"/>
            <a:ext cx="9154272" cy="116631"/>
          </a:xfrm>
          <a:prstGeom prst="rect">
            <a:avLst/>
          </a:prstGeom>
          <a:solidFill>
            <a:srgbClr val="CC0000"/>
          </a:solidFill>
          <a:ln>
            <a:noFill/>
          </a:ln>
          <a:effectLst>
            <a:innerShdw blurRad="3556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graphicFrame>
        <p:nvGraphicFramePr>
          <p:cNvPr id="5" name="Objeto 4"/>
          <p:cNvGraphicFramePr>
            <a:graphicFrameLocks noChangeAspect="1"/>
          </p:cNvGraphicFramePr>
          <p:nvPr userDrawn="1">
            <p:extLst>
              <p:ext uri="{D42A27DB-BD31-4B8C-83A1-F6EECF244321}">
                <p14:modId xmlns:p14="http://schemas.microsoft.com/office/powerpoint/2010/main" val="2504763763"/>
              </p:ext>
            </p:extLst>
          </p:nvPr>
        </p:nvGraphicFramePr>
        <p:xfrm>
          <a:off x="132977" y="154982"/>
          <a:ext cx="1727200" cy="539750"/>
        </p:xfrm>
        <a:graphic>
          <a:graphicData uri="http://schemas.openxmlformats.org/presentationml/2006/ole">
            <mc:AlternateContent xmlns:mc="http://schemas.openxmlformats.org/markup-compatibility/2006">
              <mc:Choice xmlns:v="urn:schemas-microsoft-com:vml" Requires="v">
                <p:oleObj spid="_x0000_s2098" r:id="rId3" imgW="4741200" imgH="1467360" progId="">
                  <p:embed/>
                </p:oleObj>
              </mc:Choice>
              <mc:Fallback>
                <p:oleObj r:id="rId3" imgW="4741200" imgH="1467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77" y="154982"/>
                        <a:ext cx="17272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Espaço Reservado para Texto 7"/>
          <p:cNvSpPr>
            <a:spLocks noGrp="1"/>
          </p:cNvSpPr>
          <p:nvPr>
            <p:ph type="body" sz="quarter" idx="11"/>
          </p:nvPr>
        </p:nvSpPr>
        <p:spPr>
          <a:xfrm>
            <a:off x="250825" y="1628775"/>
            <a:ext cx="8713788" cy="4968875"/>
          </a:xfrm>
          <a:prstGeom prst="rect">
            <a:avLst/>
          </a:prstGeom>
        </p:spPr>
        <p:txBody>
          <a:bodyPr/>
          <a:lstStyle>
            <a:lvl1pPr marL="342900" indent="-342900">
              <a:buFont typeface="Wingdings" pitchFamily="2" charset="2"/>
              <a:buChar char="Ø"/>
              <a:defRPr sz="2400"/>
            </a:lvl1pPr>
            <a:lvl2pPr marL="625475" indent="-285750">
              <a:buFont typeface="Wingdings" pitchFamily="2" charset="2"/>
              <a:buChar char="v"/>
              <a:defRPr sz="2000"/>
            </a:lvl2pPr>
            <a:lvl3pPr marL="989013" indent="-328613">
              <a:buFont typeface="Wingdings" pitchFamily="2" charset="2"/>
              <a:buChar char="q"/>
              <a:defRPr sz="1800"/>
            </a:lvl3pPr>
            <a:lvl4pPr marL="1249363" indent="-228600">
              <a:buFont typeface="Wingdings" pitchFamily="2" charset="2"/>
              <a:buChar char="Ø"/>
              <a:defRPr sz="1600"/>
            </a:lvl4pPr>
            <a:lvl5pPr marL="1516063" indent="-228600">
              <a:defRPr sz="1600"/>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20" name="Espaço Reservado para Texto 13"/>
          <p:cNvSpPr>
            <a:spLocks noGrp="1"/>
          </p:cNvSpPr>
          <p:nvPr>
            <p:ph type="body" sz="quarter" idx="12" hasCustomPrompt="1"/>
          </p:nvPr>
        </p:nvSpPr>
        <p:spPr>
          <a:xfrm>
            <a:off x="1986421" y="137277"/>
            <a:ext cx="6834051" cy="575310"/>
          </a:xfrm>
          <a:prstGeom prst="rect">
            <a:avLst/>
          </a:prstGeom>
          <a:effectLst/>
        </p:spPr>
        <p:txBody>
          <a:bodyPr vert="horz" lIns="91440" tIns="45720" rIns="91440" bIns="45720" rtlCol="0" anchor="ctr">
            <a:noAutofit/>
          </a:bodyPr>
          <a:lstStyle>
            <a:lvl1pPr marL="0" indent="0" algn="ctr">
              <a:buFont typeface="Arial" pitchFamily="34" charset="0"/>
              <a:buNone/>
              <a:defRPr lang="pt-BR" sz="1600" b="1" i="1" baseline="0" dirty="0" smtClean="0">
                <a:effectLst/>
                <a:latin typeface="+mj-lt"/>
                <a:ea typeface="+mj-ea"/>
                <a:cs typeface="+mj-cs"/>
              </a:defRPr>
            </a:lvl1pPr>
          </a:lstStyle>
          <a:p>
            <a:r>
              <a:rPr lang="pt-BR" dirty="0" smtClean="0"/>
              <a:t>PJ17 - LT 2x138 kV </a:t>
            </a:r>
            <a:r>
              <a:rPr lang="pt-BR" dirty="0" err="1" smtClean="0"/>
              <a:t>Carajas</a:t>
            </a:r>
            <a:r>
              <a:rPr lang="pt-BR" dirty="0" smtClean="0"/>
              <a:t> - (Atlântico - Campinas) - 8,6 km </a:t>
            </a:r>
            <a:endParaRPr lang="pt-BR" dirty="0">
              <a:solidFill>
                <a:srgbClr val="000000"/>
              </a:solidFill>
            </a:endParaRPr>
          </a:p>
        </p:txBody>
      </p:sp>
    </p:spTree>
    <p:extLst>
      <p:ext uri="{BB962C8B-B14F-4D97-AF65-F5344CB8AC3E}">
        <p14:creationId xmlns:p14="http://schemas.microsoft.com/office/powerpoint/2010/main" val="2788696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adrão CEL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4" y="0"/>
            <a:ext cx="9163050" cy="9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userDrawn="1"/>
        </p:nvSpPr>
        <p:spPr bwMode="auto">
          <a:xfrm>
            <a:off x="-15544" y="6511665"/>
            <a:ext cx="9164157" cy="85687"/>
          </a:xfrm>
          <a:prstGeom prst="rect">
            <a:avLst/>
          </a:prstGeom>
          <a:solidFill>
            <a:srgbClr val="EE1B2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defRPr/>
            </a:pPr>
            <a:endParaRPr lang="pt-BR" kern="0" smtClean="0">
              <a:solidFill>
                <a:srgbClr val="FFFFFF"/>
              </a:solidFill>
              <a:latin typeface="Arial" charset="0"/>
              <a:ea typeface="SimSun" charset="-122"/>
            </a:endParaRPr>
          </a:p>
        </p:txBody>
      </p:sp>
      <p:sp>
        <p:nvSpPr>
          <p:cNvPr id="10" name="Rectangle 10">
            <a:hlinkClick r:id="" action="ppaction://noaction"/>
          </p:cNvPr>
          <p:cNvSpPr txBox="1">
            <a:spLocks noChangeArrowheads="1"/>
          </p:cNvSpPr>
          <p:nvPr userDrawn="1"/>
        </p:nvSpPr>
        <p:spPr>
          <a:xfrm>
            <a:off x="8299249" y="521"/>
            <a:ext cx="837109" cy="457200"/>
          </a:xfrm>
          <a:prstGeom prst="rect">
            <a:avLst/>
          </a:prstGeom>
        </p:spPr>
        <p:txBody>
          <a:bodyPr/>
          <a:lstStyle>
            <a:defPPr>
              <a:defRPr lang="pt-BR"/>
            </a:defPPr>
            <a:lvl1pPr algn="l" rtl="0" fontAlgn="base">
              <a:spcBef>
                <a:spcPct val="0"/>
              </a:spcBef>
              <a:spcAft>
                <a:spcPct val="0"/>
              </a:spcAft>
              <a:defRPr kern="1200">
                <a:solidFill>
                  <a:schemeClr val="tx1"/>
                </a:solidFill>
                <a:latin typeface="+mj-lt"/>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lgn="r">
              <a:defRPr/>
            </a:pPr>
            <a:fld id="{DF2B837F-C855-4A94-93E1-C9D8C0689350}" type="slidenum">
              <a:rPr lang="pt-BR" sz="1200" b="1" smtClean="0">
                <a:solidFill>
                  <a:prstClr val="black"/>
                </a:solidFill>
                <a:latin typeface="Arial"/>
                <a:ea typeface="SimSun"/>
              </a:rPr>
              <a:pPr algn="r">
                <a:defRPr/>
              </a:pPr>
              <a:t>‹nº›</a:t>
            </a:fld>
            <a:endParaRPr lang="pt-BR" sz="1200" b="1" dirty="0">
              <a:solidFill>
                <a:prstClr val="black"/>
              </a:solidFill>
              <a:latin typeface="Arial"/>
              <a:ea typeface="SimSun"/>
            </a:endParaRPr>
          </a:p>
        </p:txBody>
      </p:sp>
      <p:sp>
        <p:nvSpPr>
          <p:cNvPr id="11" name="Espaço Reservado para Texto 13"/>
          <p:cNvSpPr>
            <a:spLocks noGrp="1"/>
          </p:cNvSpPr>
          <p:nvPr>
            <p:ph type="body" sz="quarter" idx="10" hasCustomPrompt="1"/>
          </p:nvPr>
        </p:nvSpPr>
        <p:spPr>
          <a:xfrm>
            <a:off x="251141" y="981482"/>
            <a:ext cx="8712967" cy="575310"/>
          </a:xfrm>
          <a:prstGeom prst="rect">
            <a:avLst/>
          </a:prstGeom>
          <a:effectLst/>
        </p:spPr>
        <p:txBody>
          <a:bodyPr vert="horz" lIns="91440" tIns="45720" rIns="91440" bIns="45720" rtlCol="0" anchor="ctr">
            <a:noAutofit/>
          </a:bodyPr>
          <a:lstStyle>
            <a:lvl1pPr marL="0" indent="0">
              <a:buFont typeface="Arial" pitchFamily="34" charset="0"/>
              <a:buNone/>
              <a:defRPr lang="pt-BR" sz="2600" b="1" i="0" dirty="0" smtClean="0">
                <a:effectLst>
                  <a:outerShdw blurRad="50800" dist="38100" dir="2700000" algn="tl" rotWithShape="0">
                    <a:prstClr val="black">
                      <a:alpha val="40000"/>
                    </a:prstClr>
                  </a:outerShdw>
                </a:effectLst>
                <a:latin typeface="+mj-lt"/>
                <a:ea typeface="+mj-ea"/>
                <a:cs typeface="+mj-cs"/>
              </a:defRPr>
            </a:lvl1pPr>
          </a:lstStyle>
          <a:p>
            <a:pPr marL="0" lvl="0">
              <a:spcBef>
                <a:spcPct val="0"/>
              </a:spcBef>
            </a:pPr>
            <a:r>
              <a:rPr lang="pt-BR" dirty="0" smtClean="0"/>
              <a:t>Clique para editar o título do Slide</a:t>
            </a:r>
          </a:p>
        </p:txBody>
      </p:sp>
      <p:sp>
        <p:nvSpPr>
          <p:cNvPr id="12" name="Espaço Reservado para Texto 7"/>
          <p:cNvSpPr>
            <a:spLocks noGrp="1"/>
          </p:cNvSpPr>
          <p:nvPr>
            <p:ph type="body" sz="quarter" idx="11"/>
          </p:nvPr>
        </p:nvSpPr>
        <p:spPr>
          <a:xfrm>
            <a:off x="250825" y="1628775"/>
            <a:ext cx="8713788" cy="4968875"/>
          </a:xfrm>
          <a:prstGeom prst="rect">
            <a:avLst/>
          </a:prstGeom>
        </p:spPr>
        <p:txBody>
          <a:bodyPr/>
          <a:lstStyle>
            <a:lvl1pPr marL="342900" indent="-342900">
              <a:buFont typeface="Wingdings" pitchFamily="2" charset="2"/>
              <a:buChar char="Ø"/>
              <a:defRPr sz="2400"/>
            </a:lvl1pPr>
            <a:lvl2pPr marL="625475" indent="-285750">
              <a:buFont typeface="Wingdings" pitchFamily="2" charset="2"/>
              <a:buChar char="v"/>
              <a:defRPr sz="2000"/>
            </a:lvl2pPr>
            <a:lvl3pPr marL="989013" indent="-328613">
              <a:buFont typeface="Wingdings" pitchFamily="2" charset="2"/>
              <a:buChar char="q"/>
              <a:defRPr sz="1800"/>
            </a:lvl3pPr>
            <a:lvl4pPr marL="1249363" indent="-228600">
              <a:buFont typeface="Wingdings" pitchFamily="2" charset="2"/>
              <a:buChar char="Ø"/>
              <a:defRPr sz="1600"/>
            </a:lvl4pPr>
            <a:lvl5pPr marL="1516063" indent="-228600">
              <a:defRPr sz="1600"/>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8" name="CaixaDeTexto 7"/>
          <p:cNvSpPr txBox="1"/>
          <p:nvPr userDrawn="1"/>
        </p:nvSpPr>
        <p:spPr>
          <a:xfrm>
            <a:off x="2347196" y="149812"/>
            <a:ext cx="4449608" cy="338554"/>
          </a:xfrm>
          <a:custGeom>
            <a:avLst/>
            <a:gdLst>
              <a:gd name="connsiteX0" fmla="*/ 0 w 7128792"/>
              <a:gd name="connsiteY0" fmla="*/ 0 h 338554"/>
              <a:gd name="connsiteX1" fmla="*/ 7128792 w 7128792"/>
              <a:gd name="connsiteY1" fmla="*/ 0 h 338554"/>
              <a:gd name="connsiteX2" fmla="*/ 7128792 w 7128792"/>
              <a:gd name="connsiteY2" fmla="*/ 338554 h 338554"/>
              <a:gd name="connsiteX3" fmla="*/ 0 w 7128792"/>
              <a:gd name="connsiteY3" fmla="*/ 338554 h 338554"/>
              <a:gd name="connsiteX4" fmla="*/ 0 w 7128792"/>
              <a:gd name="connsiteY4" fmla="*/ 0 h 338554"/>
              <a:gd name="connsiteX0" fmla="*/ 11430 w 7140222"/>
              <a:gd name="connsiteY0" fmla="*/ 0 h 498574"/>
              <a:gd name="connsiteX1" fmla="*/ 7140222 w 7140222"/>
              <a:gd name="connsiteY1" fmla="*/ 0 h 498574"/>
              <a:gd name="connsiteX2" fmla="*/ 7140222 w 7140222"/>
              <a:gd name="connsiteY2" fmla="*/ 338554 h 498574"/>
              <a:gd name="connsiteX3" fmla="*/ 0 w 7140222"/>
              <a:gd name="connsiteY3" fmla="*/ 498574 h 498574"/>
              <a:gd name="connsiteX4" fmla="*/ 11430 w 7140222"/>
              <a:gd name="connsiteY4" fmla="*/ 0 h 498574"/>
              <a:gd name="connsiteX0" fmla="*/ 11430 w 7140222"/>
              <a:gd name="connsiteY0" fmla="*/ 0 h 532864"/>
              <a:gd name="connsiteX1" fmla="*/ 7140222 w 7140222"/>
              <a:gd name="connsiteY1" fmla="*/ 0 h 532864"/>
              <a:gd name="connsiteX2" fmla="*/ 7094502 w 7140222"/>
              <a:gd name="connsiteY2" fmla="*/ 532864 h 532864"/>
              <a:gd name="connsiteX3" fmla="*/ 0 w 7140222"/>
              <a:gd name="connsiteY3" fmla="*/ 498574 h 532864"/>
              <a:gd name="connsiteX4" fmla="*/ 11430 w 7140222"/>
              <a:gd name="connsiteY4" fmla="*/ 0 h 532864"/>
              <a:gd name="connsiteX0" fmla="*/ 0 w 7128792"/>
              <a:gd name="connsiteY0" fmla="*/ 0 h 532864"/>
              <a:gd name="connsiteX1" fmla="*/ 7128792 w 7128792"/>
              <a:gd name="connsiteY1" fmla="*/ 0 h 532864"/>
              <a:gd name="connsiteX2" fmla="*/ 7083072 w 7128792"/>
              <a:gd name="connsiteY2" fmla="*/ 532864 h 532864"/>
              <a:gd name="connsiteX3" fmla="*/ 0 w 7128792"/>
              <a:gd name="connsiteY3" fmla="*/ 532864 h 532864"/>
              <a:gd name="connsiteX4" fmla="*/ 0 w 7128792"/>
              <a:gd name="connsiteY4" fmla="*/ 0 h 53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792" h="532864">
                <a:moveTo>
                  <a:pt x="0" y="0"/>
                </a:moveTo>
                <a:lnTo>
                  <a:pt x="7128792" y="0"/>
                </a:lnTo>
                <a:lnTo>
                  <a:pt x="7083072" y="532864"/>
                </a:lnTo>
                <a:lnTo>
                  <a:pt x="0" y="532864"/>
                </a:lnTo>
                <a:lnTo>
                  <a:pt x="0" y="0"/>
                </a:lnTo>
                <a:close/>
              </a:path>
            </a:pathLst>
          </a:custGeom>
          <a:noFill/>
        </p:spPr>
        <p:txBody>
          <a:bodyPr wrap="square" rtlCol="0" anchor="ctr">
            <a:spAutoFit/>
          </a:bodyPr>
          <a:lstStyle/>
          <a:p>
            <a:r>
              <a:rPr lang="pt-BR" sz="1600" b="1" i="1" dirty="0" smtClean="0">
                <a:solidFill>
                  <a:prstClr val="black"/>
                </a:solidFill>
              </a:rPr>
              <a:t>LT 2 x</a:t>
            </a:r>
            <a:r>
              <a:rPr lang="pt-BR" sz="1600" b="1" i="1" baseline="0" dirty="0" smtClean="0">
                <a:solidFill>
                  <a:prstClr val="black"/>
                </a:solidFill>
              </a:rPr>
              <a:t> </a:t>
            </a:r>
            <a:r>
              <a:rPr lang="pt-BR" sz="1600" b="1" i="1" dirty="0" smtClean="0">
                <a:solidFill>
                  <a:prstClr val="black"/>
                </a:solidFill>
              </a:rPr>
              <a:t>138 kV Carajás – (Atlântico</a:t>
            </a:r>
            <a:r>
              <a:rPr lang="pt-BR" sz="1600" b="1" i="1" baseline="0" dirty="0" smtClean="0">
                <a:solidFill>
                  <a:prstClr val="black"/>
                </a:solidFill>
              </a:rPr>
              <a:t> - Campinas)</a:t>
            </a:r>
            <a:endParaRPr lang="pt-BR" sz="1600" b="1" i="1" dirty="0">
              <a:solidFill>
                <a:srgbClr val="000000"/>
              </a:solidFill>
            </a:endParaRPr>
          </a:p>
        </p:txBody>
      </p:sp>
    </p:spTree>
    <p:extLst>
      <p:ext uri="{BB962C8B-B14F-4D97-AF65-F5344CB8AC3E}">
        <p14:creationId xmlns:p14="http://schemas.microsoft.com/office/powerpoint/2010/main" val="2986847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drão CEL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4" y="0"/>
            <a:ext cx="9163050" cy="9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userDrawn="1"/>
        </p:nvSpPr>
        <p:spPr bwMode="auto">
          <a:xfrm>
            <a:off x="-15544" y="6511665"/>
            <a:ext cx="9164157" cy="85687"/>
          </a:xfrm>
          <a:prstGeom prst="rect">
            <a:avLst/>
          </a:prstGeom>
          <a:solidFill>
            <a:srgbClr val="EE1B2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pt-BR" sz="1800" b="0" i="0" u="none" strike="noStrike" kern="0" cap="none" spc="0" normalizeH="0" baseline="0" noProof="0" smtClean="0">
              <a:ln>
                <a:noFill/>
              </a:ln>
              <a:solidFill>
                <a:srgbClr val="FFFFFF"/>
              </a:solidFill>
              <a:effectLst/>
              <a:uLnTx/>
              <a:uFillTx/>
              <a:latin typeface="Arial" charset="0"/>
              <a:ea typeface="SimSun" charset="-122"/>
            </a:endParaRPr>
          </a:p>
        </p:txBody>
      </p:sp>
      <p:sp>
        <p:nvSpPr>
          <p:cNvPr id="10" name="Rectangle 10">
            <a:hlinkClick r:id="" action="ppaction://noaction"/>
          </p:cNvPr>
          <p:cNvSpPr txBox="1">
            <a:spLocks noChangeArrowheads="1"/>
          </p:cNvSpPr>
          <p:nvPr userDrawn="1"/>
        </p:nvSpPr>
        <p:spPr>
          <a:xfrm>
            <a:off x="8299249" y="521"/>
            <a:ext cx="837109" cy="457200"/>
          </a:xfrm>
          <a:prstGeom prst="rect">
            <a:avLst/>
          </a:prstGeom>
        </p:spPr>
        <p:txBody>
          <a:bodyPr/>
          <a:lstStyle>
            <a:defPPr>
              <a:defRPr lang="pt-BR"/>
            </a:defPPr>
            <a:lvl1pPr algn="l" rtl="0" fontAlgn="base">
              <a:spcBef>
                <a:spcPct val="0"/>
              </a:spcBef>
              <a:spcAft>
                <a:spcPct val="0"/>
              </a:spcAft>
              <a:defRPr kern="1200">
                <a:solidFill>
                  <a:schemeClr val="tx1"/>
                </a:solidFill>
                <a:latin typeface="+mj-lt"/>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B837F-C855-4A94-93E1-C9D8C0689350}" type="slidenum">
              <a:rPr kumimoji="0" lang="pt-BR" sz="1200" b="1" i="0" u="none" strike="noStrike" kern="1200" cap="none" spc="0" normalizeH="0" baseline="0" noProof="0" smtClean="0">
                <a:ln>
                  <a:noFill/>
                </a:ln>
                <a:solidFill>
                  <a:prstClr val="black"/>
                </a:solidFill>
                <a:effectLst/>
                <a:uLnTx/>
                <a:uFillTx/>
                <a:latin typeface="Arial"/>
                <a:ea typeface="SimSun"/>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1" i="0" u="none" strike="noStrike" kern="1200" cap="none" spc="0" normalizeH="0" baseline="0" noProof="0" dirty="0">
              <a:ln>
                <a:noFill/>
              </a:ln>
              <a:solidFill>
                <a:prstClr val="black"/>
              </a:solidFill>
              <a:effectLst/>
              <a:uLnTx/>
              <a:uFillTx/>
              <a:latin typeface="Arial"/>
              <a:ea typeface="SimSun"/>
              <a:cs typeface="Arial" charset="0"/>
            </a:endParaRPr>
          </a:p>
        </p:txBody>
      </p:sp>
      <p:sp>
        <p:nvSpPr>
          <p:cNvPr id="11" name="Espaço Reservado para Texto 13"/>
          <p:cNvSpPr>
            <a:spLocks noGrp="1"/>
          </p:cNvSpPr>
          <p:nvPr>
            <p:ph type="body" sz="quarter" idx="10" hasCustomPrompt="1"/>
          </p:nvPr>
        </p:nvSpPr>
        <p:spPr>
          <a:xfrm>
            <a:off x="251141" y="981482"/>
            <a:ext cx="8712967" cy="575310"/>
          </a:xfrm>
          <a:prstGeom prst="rect">
            <a:avLst/>
          </a:prstGeom>
          <a:effectLst/>
        </p:spPr>
        <p:txBody>
          <a:bodyPr vert="horz" lIns="91440" tIns="45720" rIns="91440" bIns="45720" rtlCol="0" anchor="ctr">
            <a:noAutofit/>
          </a:bodyPr>
          <a:lstStyle>
            <a:lvl1pPr marL="0" indent="0">
              <a:buFont typeface="Arial" pitchFamily="34" charset="0"/>
              <a:buNone/>
              <a:defRPr lang="pt-BR" sz="2600" b="1" i="0" dirty="0" smtClean="0">
                <a:effectLst>
                  <a:outerShdw blurRad="50800" dist="38100" dir="2700000" algn="tl" rotWithShape="0">
                    <a:prstClr val="black">
                      <a:alpha val="40000"/>
                    </a:prstClr>
                  </a:outerShdw>
                </a:effectLst>
                <a:latin typeface="+mj-lt"/>
                <a:ea typeface="+mj-ea"/>
                <a:cs typeface="+mj-cs"/>
              </a:defRPr>
            </a:lvl1pPr>
          </a:lstStyle>
          <a:p>
            <a:pPr marL="0" lvl="0">
              <a:spcBef>
                <a:spcPct val="0"/>
              </a:spcBef>
            </a:pPr>
            <a:r>
              <a:rPr lang="pt-BR" dirty="0" smtClean="0"/>
              <a:t>Clique para editar o título do Slide</a:t>
            </a:r>
          </a:p>
        </p:txBody>
      </p:sp>
      <p:sp>
        <p:nvSpPr>
          <p:cNvPr id="12" name="Espaço Reservado para Texto 7"/>
          <p:cNvSpPr>
            <a:spLocks noGrp="1"/>
          </p:cNvSpPr>
          <p:nvPr>
            <p:ph type="body" sz="quarter" idx="11"/>
          </p:nvPr>
        </p:nvSpPr>
        <p:spPr>
          <a:xfrm>
            <a:off x="250825" y="1628775"/>
            <a:ext cx="8713788" cy="4968875"/>
          </a:xfrm>
          <a:prstGeom prst="rect">
            <a:avLst/>
          </a:prstGeom>
        </p:spPr>
        <p:txBody>
          <a:bodyPr/>
          <a:lstStyle>
            <a:lvl1pPr marL="342900" indent="-342900">
              <a:buFont typeface="Wingdings" pitchFamily="2" charset="2"/>
              <a:buChar char="Ø"/>
              <a:defRPr sz="2400"/>
            </a:lvl1pPr>
            <a:lvl2pPr marL="625475" indent="-285750">
              <a:buFont typeface="Wingdings" pitchFamily="2" charset="2"/>
              <a:buChar char="v"/>
              <a:defRPr sz="2000"/>
            </a:lvl2pPr>
            <a:lvl3pPr marL="989013" indent="-328613">
              <a:buFont typeface="Wingdings" pitchFamily="2" charset="2"/>
              <a:buChar char="q"/>
              <a:defRPr sz="1800"/>
            </a:lvl3pPr>
            <a:lvl4pPr marL="1249363" indent="-228600">
              <a:buFont typeface="Wingdings" pitchFamily="2" charset="2"/>
              <a:buChar char="Ø"/>
              <a:defRPr sz="1600"/>
            </a:lvl4pPr>
            <a:lvl5pPr marL="1516063" indent="-228600">
              <a:defRPr sz="1600"/>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3" name="Espaço Reservado para Texto 13"/>
          <p:cNvSpPr>
            <a:spLocks noGrp="1"/>
          </p:cNvSpPr>
          <p:nvPr>
            <p:ph type="body" sz="quarter" idx="12" hasCustomPrompt="1"/>
          </p:nvPr>
        </p:nvSpPr>
        <p:spPr>
          <a:xfrm>
            <a:off x="1907703" y="117386"/>
            <a:ext cx="6391545" cy="575310"/>
          </a:xfrm>
          <a:prstGeom prst="rect">
            <a:avLst/>
          </a:prstGeom>
          <a:effectLst/>
        </p:spPr>
        <p:txBody>
          <a:bodyPr vert="horz" lIns="91440" tIns="45720" rIns="91440" bIns="45720" rtlCol="0" anchor="ctr">
            <a:noAutofit/>
          </a:bodyPr>
          <a:lstStyle>
            <a:lvl1pPr marL="0" indent="0" algn="ctr">
              <a:buFont typeface="Arial" pitchFamily="34" charset="0"/>
              <a:buNone/>
              <a:defRPr lang="pt-BR" sz="2000" b="1" i="1" baseline="0" dirty="0" smtClean="0">
                <a:effectLst/>
                <a:latin typeface="+mj-lt"/>
                <a:ea typeface="+mj-ea"/>
                <a:cs typeface="+mj-cs"/>
              </a:defRPr>
            </a:lvl1pPr>
          </a:lstStyle>
          <a:p>
            <a:r>
              <a:rPr lang="pt-BR" dirty="0" smtClean="0"/>
              <a:t>PJ17 - LT 2x138 kV </a:t>
            </a:r>
            <a:r>
              <a:rPr lang="pt-BR" dirty="0" err="1" smtClean="0"/>
              <a:t>Carajas</a:t>
            </a:r>
            <a:r>
              <a:rPr lang="pt-BR" dirty="0" smtClean="0"/>
              <a:t> - (Atlântico - Campinas) - 8,6 km </a:t>
            </a:r>
            <a:endParaRPr lang="pt-BR" dirty="0">
              <a:solidFill>
                <a:srgbClr val="000000"/>
              </a:solidFill>
            </a:endParaRPr>
          </a:p>
        </p:txBody>
      </p:sp>
    </p:spTree>
    <p:extLst>
      <p:ext uri="{BB962C8B-B14F-4D97-AF65-F5344CB8AC3E}">
        <p14:creationId xmlns:p14="http://schemas.microsoft.com/office/powerpoint/2010/main" val="170919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lternativo">
    <p:spTree>
      <p:nvGrpSpPr>
        <p:cNvPr id="1" name=""/>
        <p:cNvGrpSpPr/>
        <p:nvPr/>
      </p:nvGrpSpPr>
      <p:grpSpPr>
        <a:xfrm>
          <a:off x="0" y="0"/>
          <a:ext cx="0" cy="0"/>
          <a:chOff x="0" y="0"/>
          <a:chExt cx="0" cy="0"/>
        </a:xfrm>
      </p:grpSpPr>
      <p:sp>
        <p:nvSpPr>
          <p:cNvPr id="19" name="Retângulo 18"/>
          <p:cNvSpPr/>
          <p:nvPr userDrawn="1"/>
        </p:nvSpPr>
        <p:spPr>
          <a:xfrm>
            <a:off x="0" y="620688"/>
            <a:ext cx="9144000" cy="70731"/>
          </a:xfrm>
          <a:prstGeom prst="rect">
            <a:avLst/>
          </a:prstGeom>
          <a:solidFill>
            <a:srgbClr val="CC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600" dirty="0">
              <a:solidFill>
                <a:prstClr val="white"/>
              </a:solidFill>
              <a:effectLst>
                <a:outerShdw blurRad="38100" dist="38100" dir="2700000" algn="tl">
                  <a:srgbClr val="000000">
                    <a:alpha val="43137"/>
                  </a:srgbClr>
                </a:outerShdw>
              </a:effectLst>
            </a:endParaRPr>
          </a:p>
        </p:txBody>
      </p:sp>
      <p:graphicFrame>
        <p:nvGraphicFramePr>
          <p:cNvPr id="21" name="Objeto 20"/>
          <p:cNvGraphicFramePr>
            <a:graphicFrameLocks noChangeAspect="1"/>
          </p:cNvGraphicFramePr>
          <p:nvPr userDrawn="1">
            <p:extLst/>
          </p:nvPr>
        </p:nvGraphicFramePr>
        <p:xfrm>
          <a:off x="132977" y="154982"/>
          <a:ext cx="1270671" cy="397085"/>
        </p:xfrm>
        <a:graphic>
          <a:graphicData uri="http://schemas.openxmlformats.org/presentationml/2006/ole">
            <mc:AlternateContent xmlns:mc="http://schemas.openxmlformats.org/markup-compatibility/2006">
              <mc:Choice xmlns:v="urn:schemas-microsoft-com:vml" Requires="v">
                <p:oleObj spid="_x0000_s1333" r:id="rId3" imgW="4741200" imgH="1467360" progId="">
                  <p:embed/>
                </p:oleObj>
              </mc:Choice>
              <mc:Fallback>
                <p:oleObj r:id="rId3" imgW="4741200" imgH="1467360" progId="">
                  <p:embed/>
                  <p:pic>
                    <p:nvPicPr>
                      <p:cNvPr id="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77" y="154982"/>
                        <a:ext cx="1270671" cy="3970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CaixaDeTexto 21"/>
          <p:cNvSpPr txBox="1"/>
          <p:nvPr userDrawn="1"/>
        </p:nvSpPr>
        <p:spPr>
          <a:xfrm>
            <a:off x="8542762" y="-4631"/>
            <a:ext cx="612068" cy="276999"/>
          </a:xfrm>
          <a:prstGeom prst="rect">
            <a:avLst/>
          </a:prstGeom>
          <a:noFill/>
        </p:spPr>
        <p:txBody>
          <a:bodyPr wrap="square" rtlCol="0">
            <a:spAutoFit/>
          </a:bodyPr>
          <a:lstStyle/>
          <a:p>
            <a:pPr algn="r"/>
            <a:fld id="{FC9B745A-FB4C-42E1-A01F-5DA4E66D8610}" type="slidenum">
              <a:rPr lang="pt-BR" sz="1200" b="1" smtClean="0">
                <a:solidFill>
                  <a:prstClr val="black"/>
                </a:solidFill>
              </a:rPr>
              <a:pPr algn="r"/>
              <a:t>‹nº›</a:t>
            </a:fld>
            <a:endParaRPr lang="pt-BR" sz="1200" b="1" dirty="0">
              <a:solidFill>
                <a:prstClr val="black"/>
              </a:solidFill>
            </a:endParaRPr>
          </a:p>
        </p:txBody>
      </p:sp>
      <p:sp>
        <p:nvSpPr>
          <p:cNvPr id="25" name="Espaço Reservado para Texto 13"/>
          <p:cNvSpPr>
            <a:spLocks noGrp="1"/>
          </p:cNvSpPr>
          <p:nvPr>
            <p:ph type="body" sz="quarter" idx="10" hasCustomPrompt="1"/>
          </p:nvPr>
        </p:nvSpPr>
        <p:spPr>
          <a:xfrm>
            <a:off x="251141" y="764704"/>
            <a:ext cx="8712967" cy="575310"/>
          </a:xfrm>
          <a:prstGeom prst="rect">
            <a:avLst/>
          </a:prstGeom>
          <a:effectLst/>
        </p:spPr>
        <p:txBody>
          <a:bodyPr vert="horz" lIns="91440" tIns="45720" rIns="91440" bIns="45720" rtlCol="0" anchor="ctr">
            <a:noAutofit/>
          </a:bodyPr>
          <a:lstStyle>
            <a:lvl1pPr marL="0" indent="0">
              <a:buFont typeface="Arial" pitchFamily="34" charset="0"/>
              <a:buNone/>
              <a:defRPr lang="pt-BR" sz="2600" b="1" i="0" dirty="0" smtClean="0">
                <a:effectLst>
                  <a:outerShdw blurRad="50800" dist="38100" dir="2700000" algn="tl" rotWithShape="0">
                    <a:prstClr val="black">
                      <a:alpha val="40000"/>
                    </a:prstClr>
                  </a:outerShdw>
                </a:effectLst>
                <a:latin typeface="+mj-lt"/>
                <a:ea typeface="+mj-ea"/>
                <a:cs typeface="+mj-cs"/>
              </a:defRPr>
            </a:lvl1pPr>
          </a:lstStyle>
          <a:p>
            <a:pPr marL="0" lvl="0">
              <a:spcBef>
                <a:spcPct val="0"/>
              </a:spcBef>
            </a:pPr>
            <a:r>
              <a:rPr lang="pt-BR" dirty="0" smtClean="0"/>
              <a:t>Clique para editar o título do Slide</a:t>
            </a:r>
          </a:p>
        </p:txBody>
      </p:sp>
      <p:sp>
        <p:nvSpPr>
          <p:cNvPr id="26" name="Retângulo 25"/>
          <p:cNvSpPr/>
          <p:nvPr userDrawn="1"/>
        </p:nvSpPr>
        <p:spPr>
          <a:xfrm>
            <a:off x="-10272" y="6741368"/>
            <a:ext cx="9154272" cy="116631"/>
          </a:xfrm>
          <a:prstGeom prst="rect">
            <a:avLst/>
          </a:prstGeom>
          <a:solidFill>
            <a:srgbClr val="CC0000"/>
          </a:solidFill>
          <a:ln>
            <a:noFill/>
          </a:ln>
          <a:effectLst>
            <a:innerShdw blurRad="3556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sp>
        <p:nvSpPr>
          <p:cNvPr id="27" name="Espaço Reservado para Texto 7"/>
          <p:cNvSpPr>
            <a:spLocks noGrp="1"/>
          </p:cNvSpPr>
          <p:nvPr>
            <p:ph type="body" sz="quarter" idx="11"/>
          </p:nvPr>
        </p:nvSpPr>
        <p:spPr>
          <a:xfrm>
            <a:off x="250825" y="1412777"/>
            <a:ext cx="8713788" cy="5184874"/>
          </a:xfrm>
          <a:prstGeom prst="rect">
            <a:avLst/>
          </a:prstGeom>
        </p:spPr>
        <p:txBody>
          <a:bodyPr/>
          <a:lstStyle>
            <a:lvl1pPr marL="342900" indent="-342900">
              <a:buFont typeface="Wingdings" pitchFamily="2" charset="2"/>
              <a:buChar char="Ø"/>
              <a:defRPr sz="2400"/>
            </a:lvl1pPr>
            <a:lvl2pPr marL="625475" indent="-285750">
              <a:buFont typeface="Wingdings" pitchFamily="2" charset="2"/>
              <a:buChar char="v"/>
              <a:defRPr sz="2000"/>
            </a:lvl2pPr>
            <a:lvl3pPr marL="989013" indent="-328613">
              <a:buFont typeface="Wingdings" pitchFamily="2" charset="2"/>
              <a:buChar char="q"/>
              <a:defRPr sz="1800"/>
            </a:lvl3pPr>
            <a:lvl4pPr marL="1249363" indent="-228600">
              <a:buFont typeface="Wingdings" pitchFamily="2" charset="2"/>
              <a:buChar char="Ø"/>
              <a:defRPr sz="1600"/>
            </a:lvl4pPr>
            <a:lvl5pPr marL="1516063" indent="-228600">
              <a:defRPr sz="1600"/>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28" name="CaixaDeTexto 27"/>
          <p:cNvSpPr txBox="1"/>
          <p:nvPr userDrawn="1"/>
        </p:nvSpPr>
        <p:spPr>
          <a:xfrm>
            <a:off x="2714680" y="149812"/>
            <a:ext cx="4449608" cy="338554"/>
          </a:xfrm>
          <a:custGeom>
            <a:avLst/>
            <a:gdLst>
              <a:gd name="connsiteX0" fmla="*/ 0 w 7128792"/>
              <a:gd name="connsiteY0" fmla="*/ 0 h 338554"/>
              <a:gd name="connsiteX1" fmla="*/ 7128792 w 7128792"/>
              <a:gd name="connsiteY1" fmla="*/ 0 h 338554"/>
              <a:gd name="connsiteX2" fmla="*/ 7128792 w 7128792"/>
              <a:gd name="connsiteY2" fmla="*/ 338554 h 338554"/>
              <a:gd name="connsiteX3" fmla="*/ 0 w 7128792"/>
              <a:gd name="connsiteY3" fmla="*/ 338554 h 338554"/>
              <a:gd name="connsiteX4" fmla="*/ 0 w 7128792"/>
              <a:gd name="connsiteY4" fmla="*/ 0 h 338554"/>
              <a:gd name="connsiteX0" fmla="*/ 11430 w 7140222"/>
              <a:gd name="connsiteY0" fmla="*/ 0 h 498574"/>
              <a:gd name="connsiteX1" fmla="*/ 7140222 w 7140222"/>
              <a:gd name="connsiteY1" fmla="*/ 0 h 498574"/>
              <a:gd name="connsiteX2" fmla="*/ 7140222 w 7140222"/>
              <a:gd name="connsiteY2" fmla="*/ 338554 h 498574"/>
              <a:gd name="connsiteX3" fmla="*/ 0 w 7140222"/>
              <a:gd name="connsiteY3" fmla="*/ 498574 h 498574"/>
              <a:gd name="connsiteX4" fmla="*/ 11430 w 7140222"/>
              <a:gd name="connsiteY4" fmla="*/ 0 h 498574"/>
              <a:gd name="connsiteX0" fmla="*/ 11430 w 7140222"/>
              <a:gd name="connsiteY0" fmla="*/ 0 h 532864"/>
              <a:gd name="connsiteX1" fmla="*/ 7140222 w 7140222"/>
              <a:gd name="connsiteY1" fmla="*/ 0 h 532864"/>
              <a:gd name="connsiteX2" fmla="*/ 7094502 w 7140222"/>
              <a:gd name="connsiteY2" fmla="*/ 532864 h 532864"/>
              <a:gd name="connsiteX3" fmla="*/ 0 w 7140222"/>
              <a:gd name="connsiteY3" fmla="*/ 498574 h 532864"/>
              <a:gd name="connsiteX4" fmla="*/ 11430 w 7140222"/>
              <a:gd name="connsiteY4" fmla="*/ 0 h 532864"/>
              <a:gd name="connsiteX0" fmla="*/ 0 w 7128792"/>
              <a:gd name="connsiteY0" fmla="*/ 0 h 532864"/>
              <a:gd name="connsiteX1" fmla="*/ 7128792 w 7128792"/>
              <a:gd name="connsiteY1" fmla="*/ 0 h 532864"/>
              <a:gd name="connsiteX2" fmla="*/ 7083072 w 7128792"/>
              <a:gd name="connsiteY2" fmla="*/ 532864 h 532864"/>
              <a:gd name="connsiteX3" fmla="*/ 0 w 7128792"/>
              <a:gd name="connsiteY3" fmla="*/ 532864 h 532864"/>
              <a:gd name="connsiteX4" fmla="*/ 0 w 7128792"/>
              <a:gd name="connsiteY4" fmla="*/ 0 h 53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792" h="532864">
                <a:moveTo>
                  <a:pt x="0" y="0"/>
                </a:moveTo>
                <a:lnTo>
                  <a:pt x="7128792" y="0"/>
                </a:lnTo>
                <a:lnTo>
                  <a:pt x="7083072" y="532864"/>
                </a:lnTo>
                <a:lnTo>
                  <a:pt x="0" y="532864"/>
                </a:lnTo>
                <a:lnTo>
                  <a:pt x="0" y="0"/>
                </a:lnTo>
                <a:close/>
              </a:path>
            </a:pathLst>
          </a:custGeom>
          <a:noFill/>
        </p:spPr>
        <p:txBody>
          <a:bodyPr wrap="square" rtlCol="0" anchor="ctr">
            <a:spAutoFit/>
          </a:bodyPr>
          <a:lstStyle/>
          <a:p>
            <a:r>
              <a:rPr lang="pt-BR" sz="1600" b="1" i="1" dirty="0" smtClean="0">
                <a:solidFill>
                  <a:prstClr val="black"/>
                </a:solidFill>
                <a:effectLst>
                  <a:outerShdw blurRad="38100" dist="38100" dir="2700000" algn="tl">
                    <a:srgbClr val="000000">
                      <a:alpha val="43137"/>
                    </a:srgbClr>
                  </a:outerShdw>
                </a:effectLst>
              </a:rPr>
              <a:t>PJ20 -LT 2x138 kV Rio Vermelho - Luziânia</a:t>
            </a:r>
            <a:endParaRPr lang="pt-BR" sz="1600" b="1" i="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711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pa Goiás">
    <p:spTree>
      <p:nvGrpSpPr>
        <p:cNvPr id="1" name=""/>
        <p:cNvGrpSpPr/>
        <p:nvPr/>
      </p:nvGrpSpPr>
      <p:grpSpPr>
        <a:xfrm>
          <a:off x="0" y="0"/>
          <a:ext cx="0" cy="0"/>
          <a:chOff x="0" y="0"/>
          <a:chExt cx="0" cy="0"/>
        </a:xfrm>
      </p:grpSpPr>
      <p:pic>
        <p:nvPicPr>
          <p:cNvPr id="3993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901" y="1988840"/>
            <a:ext cx="409091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24" y="0"/>
            <a:ext cx="9163050" cy="91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userDrawn="1"/>
        </p:nvSpPr>
        <p:spPr bwMode="auto">
          <a:xfrm>
            <a:off x="-15544" y="6511665"/>
            <a:ext cx="9164157" cy="85687"/>
          </a:xfrm>
          <a:prstGeom prst="rect">
            <a:avLst/>
          </a:prstGeom>
          <a:solidFill>
            <a:srgbClr val="EE1B2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defRPr/>
            </a:pPr>
            <a:endParaRPr lang="pt-BR" kern="0" smtClean="0">
              <a:solidFill>
                <a:srgbClr val="FFFFFF"/>
              </a:solidFill>
              <a:latin typeface="Arial" charset="0"/>
              <a:ea typeface="SimSun" charset="-122"/>
            </a:endParaRPr>
          </a:p>
        </p:txBody>
      </p:sp>
      <p:sp>
        <p:nvSpPr>
          <p:cNvPr id="10" name="Rectangle 10">
            <a:hlinkClick r:id="" action="ppaction://noaction"/>
          </p:cNvPr>
          <p:cNvSpPr txBox="1">
            <a:spLocks noChangeArrowheads="1"/>
          </p:cNvSpPr>
          <p:nvPr userDrawn="1"/>
        </p:nvSpPr>
        <p:spPr>
          <a:xfrm>
            <a:off x="8299249" y="521"/>
            <a:ext cx="837109" cy="457200"/>
          </a:xfrm>
          <a:prstGeom prst="rect">
            <a:avLst/>
          </a:prstGeom>
        </p:spPr>
        <p:txBody>
          <a:bodyPr/>
          <a:lstStyle>
            <a:defPPr>
              <a:defRPr lang="pt-BR"/>
            </a:defPPr>
            <a:lvl1pPr algn="l" rtl="0" fontAlgn="base">
              <a:spcBef>
                <a:spcPct val="0"/>
              </a:spcBef>
              <a:spcAft>
                <a:spcPct val="0"/>
              </a:spcAft>
              <a:defRPr kern="1200">
                <a:solidFill>
                  <a:schemeClr val="tx1"/>
                </a:solidFill>
                <a:latin typeface="+mj-lt"/>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lgn="r">
              <a:defRPr/>
            </a:pPr>
            <a:fld id="{DF2B837F-C855-4A94-93E1-C9D8C0689350}" type="slidenum">
              <a:rPr lang="pt-BR" sz="1200" b="1" smtClean="0">
                <a:solidFill>
                  <a:prstClr val="black"/>
                </a:solidFill>
                <a:latin typeface="Arial"/>
                <a:ea typeface="SimSun"/>
              </a:rPr>
              <a:pPr algn="r">
                <a:defRPr/>
              </a:pPr>
              <a:t>‹nº›</a:t>
            </a:fld>
            <a:endParaRPr lang="pt-BR" sz="1200" b="1" dirty="0">
              <a:solidFill>
                <a:prstClr val="black"/>
              </a:solidFill>
              <a:latin typeface="Arial"/>
              <a:ea typeface="SimSun"/>
            </a:endParaRPr>
          </a:p>
        </p:txBody>
      </p:sp>
      <p:sp>
        <p:nvSpPr>
          <p:cNvPr id="11" name="Espaço Reservado para Texto 13"/>
          <p:cNvSpPr>
            <a:spLocks noGrp="1"/>
          </p:cNvSpPr>
          <p:nvPr>
            <p:ph type="body" sz="quarter" idx="10" hasCustomPrompt="1"/>
          </p:nvPr>
        </p:nvSpPr>
        <p:spPr>
          <a:xfrm>
            <a:off x="251141" y="981482"/>
            <a:ext cx="8712967" cy="575310"/>
          </a:xfrm>
          <a:prstGeom prst="rect">
            <a:avLst/>
          </a:prstGeom>
          <a:effectLst/>
        </p:spPr>
        <p:txBody>
          <a:bodyPr vert="horz" lIns="91440" tIns="45720" rIns="91440" bIns="45720" rtlCol="0" anchor="ctr">
            <a:noAutofit/>
          </a:bodyPr>
          <a:lstStyle>
            <a:lvl1pPr marL="0" indent="0">
              <a:buFont typeface="Arial" pitchFamily="34" charset="0"/>
              <a:buNone/>
              <a:defRPr lang="pt-BR" sz="2600" b="1" i="0" dirty="0" smtClean="0">
                <a:effectLst>
                  <a:outerShdw blurRad="50800" dist="38100" dir="2700000" algn="tl" rotWithShape="0">
                    <a:prstClr val="black">
                      <a:alpha val="40000"/>
                    </a:prstClr>
                  </a:outerShdw>
                </a:effectLst>
                <a:latin typeface="+mj-lt"/>
                <a:ea typeface="+mj-ea"/>
                <a:cs typeface="+mj-cs"/>
              </a:defRPr>
            </a:lvl1pPr>
          </a:lstStyle>
          <a:p>
            <a:pPr marL="0" lvl="0">
              <a:spcBef>
                <a:spcPct val="0"/>
              </a:spcBef>
            </a:pPr>
            <a:r>
              <a:rPr lang="pt-BR" dirty="0" smtClean="0"/>
              <a:t>Clique para editar o título do Slide</a:t>
            </a:r>
          </a:p>
        </p:txBody>
      </p:sp>
      <p:sp>
        <p:nvSpPr>
          <p:cNvPr id="12" name="Espaço Reservado para Texto 7"/>
          <p:cNvSpPr>
            <a:spLocks noGrp="1"/>
          </p:cNvSpPr>
          <p:nvPr>
            <p:ph type="body" sz="quarter" idx="11"/>
          </p:nvPr>
        </p:nvSpPr>
        <p:spPr>
          <a:xfrm>
            <a:off x="4139951" y="1484783"/>
            <a:ext cx="4824661" cy="5256585"/>
          </a:xfrm>
          <a:prstGeom prst="rect">
            <a:avLst/>
          </a:prstGeom>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none"/>
        </p:style>
        <p:txBody>
          <a:bodyPr/>
          <a:lstStyle>
            <a:lvl1pPr marL="0" indent="0">
              <a:spcBef>
                <a:spcPts val="1200"/>
              </a:spcBef>
              <a:buFont typeface="Wingdings" pitchFamily="2" charset="2"/>
              <a:buNone/>
              <a:defRPr sz="2200" b="1">
                <a:effectLst>
                  <a:outerShdw blurRad="38100" dist="38100" dir="2700000" algn="tl">
                    <a:srgbClr val="000000">
                      <a:alpha val="43137"/>
                    </a:srgbClr>
                  </a:outerShdw>
                </a:effectLst>
              </a:defRPr>
            </a:lvl1pPr>
            <a:lvl2pPr marL="625475" indent="-285750">
              <a:spcBef>
                <a:spcPts val="1200"/>
              </a:spcBef>
              <a:buFont typeface="Wingdings" pitchFamily="2" charset="2"/>
              <a:buChar char="v"/>
              <a:defRPr sz="2000"/>
            </a:lvl2pPr>
            <a:lvl3pPr marL="989013" indent="-328613">
              <a:buFont typeface="Wingdings" pitchFamily="2" charset="2"/>
              <a:buChar char="q"/>
              <a:defRPr sz="1800"/>
            </a:lvl3pPr>
            <a:lvl4pPr marL="1249363" indent="-228600">
              <a:buFont typeface="Wingdings" pitchFamily="2" charset="2"/>
              <a:buChar char="Ø"/>
              <a:defRPr sz="1600"/>
            </a:lvl4pPr>
            <a:lvl5pPr marL="1516063" indent="-228600">
              <a:defRPr sz="1600"/>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4" name="CaixaDeTexto 13"/>
          <p:cNvSpPr txBox="1"/>
          <p:nvPr userDrawn="1"/>
        </p:nvSpPr>
        <p:spPr>
          <a:xfrm>
            <a:off x="2347196" y="149812"/>
            <a:ext cx="4449608" cy="338554"/>
          </a:xfrm>
          <a:custGeom>
            <a:avLst/>
            <a:gdLst>
              <a:gd name="connsiteX0" fmla="*/ 0 w 7128792"/>
              <a:gd name="connsiteY0" fmla="*/ 0 h 338554"/>
              <a:gd name="connsiteX1" fmla="*/ 7128792 w 7128792"/>
              <a:gd name="connsiteY1" fmla="*/ 0 h 338554"/>
              <a:gd name="connsiteX2" fmla="*/ 7128792 w 7128792"/>
              <a:gd name="connsiteY2" fmla="*/ 338554 h 338554"/>
              <a:gd name="connsiteX3" fmla="*/ 0 w 7128792"/>
              <a:gd name="connsiteY3" fmla="*/ 338554 h 338554"/>
              <a:gd name="connsiteX4" fmla="*/ 0 w 7128792"/>
              <a:gd name="connsiteY4" fmla="*/ 0 h 338554"/>
              <a:gd name="connsiteX0" fmla="*/ 11430 w 7140222"/>
              <a:gd name="connsiteY0" fmla="*/ 0 h 498574"/>
              <a:gd name="connsiteX1" fmla="*/ 7140222 w 7140222"/>
              <a:gd name="connsiteY1" fmla="*/ 0 h 498574"/>
              <a:gd name="connsiteX2" fmla="*/ 7140222 w 7140222"/>
              <a:gd name="connsiteY2" fmla="*/ 338554 h 498574"/>
              <a:gd name="connsiteX3" fmla="*/ 0 w 7140222"/>
              <a:gd name="connsiteY3" fmla="*/ 498574 h 498574"/>
              <a:gd name="connsiteX4" fmla="*/ 11430 w 7140222"/>
              <a:gd name="connsiteY4" fmla="*/ 0 h 498574"/>
              <a:gd name="connsiteX0" fmla="*/ 11430 w 7140222"/>
              <a:gd name="connsiteY0" fmla="*/ 0 h 532864"/>
              <a:gd name="connsiteX1" fmla="*/ 7140222 w 7140222"/>
              <a:gd name="connsiteY1" fmla="*/ 0 h 532864"/>
              <a:gd name="connsiteX2" fmla="*/ 7094502 w 7140222"/>
              <a:gd name="connsiteY2" fmla="*/ 532864 h 532864"/>
              <a:gd name="connsiteX3" fmla="*/ 0 w 7140222"/>
              <a:gd name="connsiteY3" fmla="*/ 498574 h 532864"/>
              <a:gd name="connsiteX4" fmla="*/ 11430 w 7140222"/>
              <a:gd name="connsiteY4" fmla="*/ 0 h 532864"/>
              <a:gd name="connsiteX0" fmla="*/ 0 w 7128792"/>
              <a:gd name="connsiteY0" fmla="*/ 0 h 532864"/>
              <a:gd name="connsiteX1" fmla="*/ 7128792 w 7128792"/>
              <a:gd name="connsiteY1" fmla="*/ 0 h 532864"/>
              <a:gd name="connsiteX2" fmla="*/ 7083072 w 7128792"/>
              <a:gd name="connsiteY2" fmla="*/ 532864 h 532864"/>
              <a:gd name="connsiteX3" fmla="*/ 0 w 7128792"/>
              <a:gd name="connsiteY3" fmla="*/ 532864 h 532864"/>
              <a:gd name="connsiteX4" fmla="*/ 0 w 7128792"/>
              <a:gd name="connsiteY4" fmla="*/ 0 h 53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792" h="532864">
                <a:moveTo>
                  <a:pt x="0" y="0"/>
                </a:moveTo>
                <a:lnTo>
                  <a:pt x="7128792" y="0"/>
                </a:lnTo>
                <a:lnTo>
                  <a:pt x="7083072" y="532864"/>
                </a:lnTo>
                <a:lnTo>
                  <a:pt x="0" y="532864"/>
                </a:lnTo>
                <a:lnTo>
                  <a:pt x="0" y="0"/>
                </a:lnTo>
                <a:close/>
              </a:path>
            </a:pathLst>
          </a:custGeom>
          <a:noFill/>
        </p:spPr>
        <p:txBody>
          <a:bodyPr wrap="square" rtlCol="0" anchor="ctr">
            <a:spAutoFit/>
          </a:bodyPr>
          <a:lstStyle/>
          <a:p>
            <a:r>
              <a:rPr lang="pt-BR" sz="1600" b="1" i="1" dirty="0" smtClean="0">
                <a:solidFill>
                  <a:prstClr val="black"/>
                </a:solidFill>
              </a:rPr>
              <a:t>PJ20 -LT 2x138 kV Rio Vermelho - Luziânia - 20 km</a:t>
            </a:r>
            <a:endParaRPr lang="pt-BR" sz="1600" b="1" i="1" dirty="0">
              <a:solidFill>
                <a:srgbClr val="000000"/>
              </a:solidFill>
            </a:endParaRPr>
          </a:p>
        </p:txBody>
      </p:sp>
    </p:spTree>
    <p:extLst>
      <p:ext uri="{BB962C8B-B14F-4D97-AF65-F5344CB8AC3E}">
        <p14:creationId xmlns:p14="http://schemas.microsoft.com/office/powerpoint/2010/main" val="322256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p:cTn id="7" dur="500" fill="hold"/>
                                        <p:tgtEl>
                                          <p:spTgt spid="12">
                                            <p:bg/>
                                          </p:spTgt>
                                        </p:tgtEl>
                                        <p:attrNameLst>
                                          <p:attrName>ppt_w</p:attrName>
                                        </p:attrNameLst>
                                      </p:cBhvr>
                                      <p:tavLst>
                                        <p:tav tm="0">
                                          <p:val>
                                            <p:fltVal val="0"/>
                                          </p:val>
                                        </p:tav>
                                        <p:tav tm="100000">
                                          <p:val>
                                            <p:strVal val="#ppt_w"/>
                                          </p:val>
                                        </p:tav>
                                      </p:tavLst>
                                    </p:anim>
                                    <p:anim calcmode="lin" valueType="num">
                                      <p:cBhvr>
                                        <p:cTn id="8" dur="500" fill="hold"/>
                                        <p:tgtEl>
                                          <p:spTgt spid="12">
                                            <p:bg/>
                                          </p:spTgt>
                                        </p:tgtEl>
                                        <p:attrNameLst>
                                          <p:attrName>ppt_h</p:attrName>
                                        </p:attrNameLst>
                                      </p:cBhvr>
                                      <p:tavLst>
                                        <p:tav tm="0">
                                          <p:val>
                                            <p:fltVal val="0"/>
                                          </p:val>
                                        </p:tav>
                                        <p:tav tm="100000">
                                          <p:val>
                                            <p:strVal val="#ppt_h"/>
                                          </p:val>
                                        </p:tav>
                                      </p:tavLst>
                                    </p:anim>
                                    <p:animEffect transition="in" filter="fade">
                                      <p:cBhvr>
                                        <p:cTn id="9" dur="500"/>
                                        <p:tgtEl>
                                          <p:spTgt spid="12">
                                            <p:bg/>
                                          </p:spTgt>
                                        </p:tgtEl>
                                      </p:cBhvr>
                                    </p:animEffect>
                                    <p:anim calcmode="lin" valueType="num">
                                      <p:cBhvr>
                                        <p:cTn id="10" dur="500" fill="hold"/>
                                        <p:tgtEl>
                                          <p:spTgt spid="12">
                                            <p:bg/>
                                          </p:spTgt>
                                        </p:tgtEl>
                                        <p:attrNameLst>
                                          <p:attrName>ppt_x</p:attrName>
                                        </p:attrNameLst>
                                      </p:cBhvr>
                                      <p:tavLst>
                                        <p:tav tm="0">
                                          <p:val>
                                            <p:fltVal val="0.5"/>
                                          </p:val>
                                        </p:tav>
                                        <p:tav tm="100000">
                                          <p:val>
                                            <p:strVal val="#ppt_x"/>
                                          </p:val>
                                        </p:tav>
                                      </p:tavLst>
                                    </p:anim>
                                    <p:anim calcmode="lin" valueType="num">
                                      <p:cBhvr>
                                        <p:cTn id="11" dur="500" fill="hold"/>
                                        <p:tgtEl>
                                          <p:spTgt spid="12">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2">
                                            <p:txEl>
                                              <p:pRg st="0" end="0"/>
                                            </p:txEl>
                                          </p:spTgt>
                                        </p:tgtEl>
                                      </p:cBhvr>
                                    </p:animEffect>
                                    <p:anim calcmode="lin" valueType="num">
                                      <p:cBhvr>
                                        <p:cTn id="17" dur="500" fill="hold"/>
                                        <p:tgtEl>
                                          <p:spTgt spid="12">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2">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p:cTn id="2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2">
                                            <p:txEl>
                                              <p:pRg st="1" end="1"/>
                                            </p:txEl>
                                          </p:spTgt>
                                        </p:tgtEl>
                                      </p:cBhvr>
                                    </p:animEffect>
                                    <p:anim calcmode="lin" valueType="num">
                                      <p:cBhvr>
                                        <p:cTn id="24" dur="500" fill="hold"/>
                                        <p:tgtEl>
                                          <p:spTgt spid="12">
                                            <p:txEl>
                                              <p:pRg st="1" end="1"/>
                                            </p:txEl>
                                          </p:spTgt>
                                        </p:tgtEl>
                                        <p:attrNameLst>
                                          <p:attrName>ppt_x</p:attrName>
                                        </p:attrNameLst>
                                      </p:cBhvr>
                                      <p:tavLst>
                                        <p:tav tm="0">
                                          <p:val>
                                            <p:fltVal val="0.5"/>
                                          </p:val>
                                        </p:tav>
                                        <p:tav tm="100000">
                                          <p:val>
                                            <p:strVal val="#ppt_x"/>
                                          </p:val>
                                        </p:tav>
                                      </p:tavLst>
                                    </p:anim>
                                    <p:anim calcmode="lin" valueType="num">
                                      <p:cBhvr>
                                        <p:cTn id="25" dur="500" fill="hold"/>
                                        <p:tgtEl>
                                          <p:spTgt spid="12">
                                            <p:txEl>
                                              <p:pRg st="1" end="1"/>
                                            </p:tx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 calcmode="lin" valueType="num">
                                      <p:cBhvr>
                                        <p:cTn id="28"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2">
                                            <p:txEl>
                                              <p:pRg st="2" end="2"/>
                                            </p:txEl>
                                          </p:spTgt>
                                        </p:tgtEl>
                                      </p:cBhvr>
                                    </p:animEffect>
                                    <p:anim calcmode="lin" valueType="num">
                                      <p:cBhvr>
                                        <p:cTn id="31" dur="500" fill="hold"/>
                                        <p:tgtEl>
                                          <p:spTgt spid="12">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12">
                                            <p:txEl>
                                              <p:pRg st="2" end="2"/>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 calcmode="lin" valueType="num">
                                      <p:cBhvr>
                                        <p:cTn id="35"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2">
                                            <p:txEl>
                                              <p:pRg st="3" end="3"/>
                                            </p:txEl>
                                          </p:spTgt>
                                        </p:tgtEl>
                                      </p:cBhvr>
                                    </p:animEffect>
                                    <p:anim calcmode="lin" valueType="num">
                                      <p:cBhvr>
                                        <p:cTn id="38" dur="500" fill="hold"/>
                                        <p:tgtEl>
                                          <p:spTgt spid="12">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2">
                                            <p:txEl>
                                              <p:pRg st="3" end="3"/>
                                            </p:tx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2">
                                            <p:txEl>
                                              <p:pRg st="4" end="4"/>
                                            </p:txEl>
                                          </p:spTgt>
                                        </p:tgtEl>
                                        <p:attrNameLst>
                                          <p:attrName>style.visibility</p:attrName>
                                        </p:attrNameLst>
                                      </p:cBhvr>
                                      <p:to>
                                        <p:strVal val="visible"/>
                                      </p:to>
                                    </p:set>
                                    <p:anim calcmode="lin" valueType="num">
                                      <p:cBhvr>
                                        <p:cTn id="42"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2">
                                            <p:txEl>
                                              <p:pRg st="4" end="4"/>
                                            </p:txEl>
                                          </p:spTgt>
                                        </p:tgtEl>
                                      </p:cBhvr>
                                    </p:animEffect>
                                    <p:anim calcmode="lin" valueType="num">
                                      <p:cBhvr>
                                        <p:cTn id="45" dur="500" fill="hold"/>
                                        <p:tgtEl>
                                          <p:spTgt spid="12">
                                            <p:txEl>
                                              <p:pRg st="4" end="4"/>
                                            </p:txEl>
                                          </p:spTgt>
                                        </p:tgtEl>
                                        <p:attrNameLst>
                                          <p:attrName>ppt_x</p:attrName>
                                        </p:attrNameLst>
                                      </p:cBhvr>
                                      <p:tavLst>
                                        <p:tav tm="0">
                                          <p:val>
                                            <p:fltVal val="0.5"/>
                                          </p:val>
                                        </p:tav>
                                        <p:tav tm="100000">
                                          <p:val>
                                            <p:strVal val="#ppt_x"/>
                                          </p:val>
                                        </p:tav>
                                      </p:tavLst>
                                    </p:anim>
                                    <p:anim calcmode="lin" valueType="num">
                                      <p:cBhvr>
                                        <p:cTn id="46" dur="500" fill="hold"/>
                                        <p:tgtEl>
                                          <p:spTgt spid="12">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tmplLst>
          <p:tmpl>
            <p:tnLst>
              <p:par>
                <p:cTn presetID="53" presetClass="entr" presetSubtype="528"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anim calcmode="lin" valueType="num">
                      <p:cBhvr>
                        <p:cTn dur="500" fill="hold"/>
                        <p:tgtEl>
                          <p:spTgt spid="12"/>
                        </p:tgtEl>
                        <p:attrNameLst>
                          <p:attrName>ppt_x</p:attrName>
                        </p:attrNameLst>
                      </p:cBhvr>
                      <p:tavLst>
                        <p:tav tm="0">
                          <p:val>
                            <p:fltVal val="0.5"/>
                          </p:val>
                        </p:tav>
                        <p:tav tm="100000">
                          <p:val>
                            <p:strVal val="#ppt_x"/>
                          </p:val>
                        </p:tav>
                      </p:tavLst>
                    </p:anim>
                    <p:anim calcmode="lin" valueType="num">
                      <p:cBhvr>
                        <p:cTn dur="500" fill="hold"/>
                        <p:tgtEl>
                          <p:spTgt spid="12"/>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anim calcmode="lin" valueType="num">
                      <p:cBhvr>
                        <p:cTn dur="500" fill="hold"/>
                        <p:tgtEl>
                          <p:spTgt spid="12"/>
                        </p:tgtEl>
                        <p:attrNameLst>
                          <p:attrName>ppt_x</p:attrName>
                        </p:attrNameLst>
                      </p:cBhvr>
                      <p:tavLst>
                        <p:tav tm="0">
                          <p:val>
                            <p:fltVal val="0.5"/>
                          </p:val>
                        </p:tav>
                        <p:tav tm="100000">
                          <p:val>
                            <p:strVal val="#ppt_x"/>
                          </p:val>
                        </p:tav>
                      </p:tavLst>
                    </p:anim>
                    <p:anim calcmode="lin" valueType="num">
                      <p:cBhvr>
                        <p:cTn dur="500" fill="hold"/>
                        <p:tgtEl>
                          <p:spTgt spid="12"/>
                        </p:tgtEl>
                        <p:attrNameLst>
                          <p:attrName>ppt_y</p:attrName>
                        </p:attrNameLst>
                      </p:cBhvr>
                      <p:tavLst>
                        <p:tav tm="0">
                          <p:val>
                            <p:fltVal val="0.5"/>
                          </p:val>
                        </p:tav>
                        <p:tav tm="100000">
                          <p:val>
                            <p:strVal val="#ppt_y"/>
                          </p:val>
                        </p:tav>
                      </p:tavLst>
                    </p:anim>
                  </p:childTnLst>
                </p:cTn>
              </p:par>
            </p:tnLst>
          </p:tmpl>
          <p:tmpl lvl="2">
            <p:tnLst>
              <p:par>
                <p:cTn presetID="53" presetClass="entr" presetSubtype="52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anim calcmode="lin" valueType="num">
                      <p:cBhvr>
                        <p:cTn dur="500" fill="hold"/>
                        <p:tgtEl>
                          <p:spTgt spid="12"/>
                        </p:tgtEl>
                        <p:attrNameLst>
                          <p:attrName>ppt_x</p:attrName>
                        </p:attrNameLst>
                      </p:cBhvr>
                      <p:tavLst>
                        <p:tav tm="0">
                          <p:val>
                            <p:fltVal val="0.5"/>
                          </p:val>
                        </p:tav>
                        <p:tav tm="100000">
                          <p:val>
                            <p:strVal val="#ppt_x"/>
                          </p:val>
                        </p:tav>
                      </p:tavLst>
                    </p:anim>
                    <p:anim calcmode="lin" valueType="num">
                      <p:cBhvr>
                        <p:cTn dur="500" fill="hold"/>
                        <p:tgtEl>
                          <p:spTgt spid="12"/>
                        </p:tgtEl>
                        <p:attrNameLst>
                          <p:attrName>ppt_y</p:attrName>
                        </p:attrNameLst>
                      </p:cBhvr>
                      <p:tavLst>
                        <p:tav tm="0">
                          <p:val>
                            <p:fltVal val="0.5"/>
                          </p:val>
                        </p:tav>
                        <p:tav tm="100000">
                          <p:val>
                            <p:strVal val="#ppt_y"/>
                          </p:val>
                        </p:tav>
                      </p:tavLst>
                    </p:anim>
                  </p:childTnLst>
                </p:cTn>
              </p:par>
            </p:tnLst>
          </p:tmpl>
          <p:tmpl lvl="3">
            <p:tnLst>
              <p:par>
                <p:cTn presetID="53" presetClass="entr" presetSubtype="52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anim calcmode="lin" valueType="num">
                      <p:cBhvr>
                        <p:cTn dur="500" fill="hold"/>
                        <p:tgtEl>
                          <p:spTgt spid="12"/>
                        </p:tgtEl>
                        <p:attrNameLst>
                          <p:attrName>ppt_x</p:attrName>
                        </p:attrNameLst>
                      </p:cBhvr>
                      <p:tavLst>
                        <p:tav tm="0">
                          <p:val>
                            <p:fltVal val="0.5"/>
                          </p:val>
                        </p:tav>
                        <p:tav tm="100000">
                          <p:val>
                            <p:strVal val="#ppt_x"/>
                          </p:val>
                        </p:tav>
                      </p:tavLst>
                    </p:anim>
                    <p:anim calcmode="lin" valueType="num">
                      <p:cBhvr>
                        <p:cTn dur="500" fill="hold"/>
                        <p:tgtEl>
                          <p:spTgt spid="12"/>
                        </p:tgtEl>
                        <p:attrNameLst>
                          <p:attrName>ppt_y</p:attrName>
                        </p:attrNameLst>
                      </p:cBhvr>
                      <p:tavLst>
                        <p:tav tm="0">
                          <p:val>
                            <p:fltVal val="0.5"/>
                          </p:val>
                        </p:tav>
                        <p:tav tm="100000">
                          <p:val>
                            <p:strVal val="#ppt_y"/>
                          </p:val>
                        </p:tav>
                      </p:tavLst>
                    </p:anim>
                  </p:childTnLst>
                </p:cTn>
              </p:par>
            </p:tnLst>
          </p:tmpl>
          <p:tmpl lvl="4">
            <p:tnLst>
              <p:par>
                <p:cTn presetID="53" presetClass="entr" presetSubtype="52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anim calcmode="lin" valueType="num">
                      <p:cBhvr>
                        <p:cTn dur="500" fill="hold"/>
                        <p:tgtEl>
                          <p:spTgt spid="12"/>
                        </p:tgtEl>
                        <p:attrNameLst>
                          <p:attrName>ppt_x</p:attrName>
                        </p:attrNameLst>
                      </p:cBhvr>
                      <p:tavLst>
                        <p:tav tm="0">
                          <p:val>
                            <p:fltVal val="0.5"/>
                          </p:val>
                        </p:tav>
                        <p:tav tm="100000">
                          <p:val>
                            <p:strVal val="#ppt_x"/>
                          </p:val>
                        </p:tav>
                      </p:tavLst>
                    </p:anim>
                    <p:anim calcmode="lin" valueType="num">
                      <p:cBhvr>
                        <p:cTn dur="500" fill="hold"/>
                        <p:tgtEl>
                          <p:spTgt spid="12"/>
                        </p:tgtEl>
                        <p:attrNameLst>
                          <p:attrName>ppt_y</p:attrName>
                        </p:attrNameLst>
                      </p:cBhvr>
                      <p:tavLst>
                        <p:tav tm="0">
                          <p:val>
                            <p:fltVal val="0.5"/>
                          </p:val>
                        </p:tav>
                        <p:tav tm="100000">
                          <p:val>
                            <p:strVal val="#ppt_y"/>
                          </p:val>
                        </p:tav>
                      </p:tavLst>
                    </p:anim>
                  </p:childTnLst>
                </p:cTn>
              </p:par>
            </p:tnLst>
          </p:tmpl>
          <p:tmpl lvl="5">
            <p:tnLst>
              <p:par>
                <p:cTn presetID="53" presetClass="entr" presetSubtype="52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anim calcmode="lin" valueType="num">
                      <p:cBhvr>
                        <p:cTn dur="500" fill="hold"/>
                        <p:tgtEl>
                          <p:spTgt spid="12"/>
                        </p:tgtEl>
                        <p:attrNameLst>
                          <p:attrName>ppt_x</p:attrName>
                        </p:attrNameLst>
                      </p:cBhvr>
                      <p:tavLst>
                        <p:tav tm="0">
                          <p:val>
                            <p:fltVal val="0.5"/>
                          </p:val>
                        </p:tav>
                        <p:tav tm="100000">
                          <p:val>
                            <p:strVal val="#ppt_x"/>
                          </p:val>
                        </p:tav>
                      </p:tavLst>
                    </p:anim>
                    <p:anim calcmode="lin" valueType="num">
                      <p:cBhvr>
                        <p:cTn dur="500" fill="hold"/>
                        <p:tgtEl>
                          <p:spTgt spid="12"/>
                        </p:tgtEl>
                        <p:attrNameLst>
                          <p:attrName>ppt_y</p:attrName>
                        </p:attrNameLst>
                      </p:cBhvr>
                      <p:tavLst>
                        <p:tav tm="0">
                          <p:val>
                            <p:fltVal val="0.5"/>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m Branco">
    <p:spTree>
      <p:nvGrpSpPr>
        <p:cNvPr id="1" name=""/>
        <p:cNvGrpSpPr/>
        <p:nvPr/>
      </p:nvGrpSpPr>
      <p:grpSpPr>
        <a:xfrm>
          <a:off x="0" y="0"/>
          <a:ext cx="0" cy="0"/>
          <a:chOff x="0" y="0"/>
          <a:chExt cx="0" cy="0"/>
        </a:xfrm>
      </p:grpSpPr>
      <p:sp>
        <p:nvSpPr>
          <p:cNvPr id="4" name="Rectangle 10">
            <a:hlinkClick r:id="" action="ppaction://noaction"/>
          </p:cNvPr>
          <p:cNvSpPr txBox="1">
            <a:spLocks noChangeArrowheads="1"/>
          </p:cNvSpPr>
          <p:nvPr userDrawn="1"/>
        </p:nvSpPr>
        <p:spPr>
          <a:xfrm>
            <a:off x="8299249" y="521"/>
            <a:ext cx="837109" cy="457200"/>
          </a:xfrm>
          <a:prstGeom prst="rect">
            <a:avLst/>
          </a:prstGeom>
        </p:spPr>
        <p:txBody>
          <a:bodyPr/>
          <a:lstStyle>
            <a:defPPr>
              <a:defRPr lang="pt-BR"/>
            </a:defPPr>
            <a:lvl1pPr algn="l" rtl="0" fontAlgn="base">
              <a:spcBef>
                <a:spcPct val="0"/>
              </a:spcBef>
              <a:spcAft>
                <a:spcPct val="0"/>
              </a:spcAft>
              <a:defRPr kern="1200">
                <a:solidFill>
                  <a:schemeClr val="tx1"/>
                </a:solidFill>
                <a:latin typeface="+mj-lt"/>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lgn="r">
              <a:defRPr/>
            </a:pPr>
            <a:fld id="{DF2B837F-C855-4A94-93E1-C9D8C0689350}" type="slidenum">
              <a:rPr lang="pt-BR" sz="1200" b="1" smtClean="0">
                <a:solidFill>
                  <a:prstClr val="black"/>
                </a:solidFill>
                <a:latin typeface="Arial"/>
                <a:ea typeface="SimSun"/>
              </a:rPr>
              <a:pPr algn="r">
                <a:defRPr/>
              </a:pPr>
              <a:t>‹nº›</a:t>
            </a:fld>
            <a:endParaRPr lang="pt-BR" sz="1200" b="1" dirty="0">
              <a:solidFill>
                <a:prstClr val="black"/>
              </a:solidFill>
              <a:latin typeface="Arial"/>
              <a:ea typeface="SimSun"/>
            </a:endParaRPr>
          </a:p>
        </p:txBody>
      </p:sp>
    </p:spTree>
    <p:extLst>
      <p:ext uri="{BB962C8B-B14F-4D97-AF65-F5344CB8AC3E}">
        <p14:creationId xmlns:p14="http://schemas.microsoft.com/office/powerpoint/2010/main" val="2529314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4218049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223265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345492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F0D8FAF-19A0-40CF-B17D-17F7DB2B533A}" type="datetimeFigureOut">
              <a:rPr lang="pt-BR" smtClean="0"/>
              <a:pPr/>
              <a:t>04/12/2015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7C67FFA-117C-47D3-9D0A-101814B562E6}" type="slidenum">
              <a:rPr lang="pt-BR" smtClean="0"/>
              <a:pPr/>
              <a:t>‹nº›</a:t>
            </a:fld>
            <a:endParaRPr lang="pt-BR"/>
          </a:p>
        </p:txBody>
      </p:sp>
    </p:spTree>
    <p:extLst>
      <p:ext uri="{BB962C8B-B14F-4D97-AF65-F5344CB8AC3E}">
        <p14:creationId xmlns:p14="http://schemas.microsoft.com/office/powerpoint/2010/main" val="195829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6982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D8FAF-19A0-40CF-B17D-17F7DB2B533A}" type="datetimeFigureOut">
              <a:rPr lang="pt-BR" smtClean="0"/>
              <a:pPr/>
              <a:t>04/12/2015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67FFA-117C-47D3-9D0A-101814B562E6}" type="slidenum">
              <a:rPr lang="pt-BR" smtClean="0"/>
              <a:pPr/>
              <a:t>‹nº›</a:t>
            </a:fld>
            <a:endParaRPr lang="pt-BR"/>
          </a:p>
        </p:txBody>
      </p:sp>
    </p:spTree>
    <p:extLst>
      <p:ext uri="{BB962C8B-B14F-4D97-AF65-F5344CB8AC3E}">
        <p14:creationId xmlns:p14="http://schemas.microsoft.com/office/powerpoint/2010/main" val="59581731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cid:image005.png@01D12EA7.A44BEB30" TargetMode="External"/><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cid:image002.png@01D12EB0.82B3FA90"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cid:C594FAAA-51B3-4FDE-B5F6-F8F93DCB0A6E" TargetMode="External"/><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8"/>
          <p:cNvSpPr>
            <a:spLocks noGrp="1"/>
          </p:cNvSpPr>
          <p:nvPr>
            <p:ph type="body" sz="quarter" idx="10"/>
          </p:nvPr>
        </p:nvSpPr>
        <p:spPr>
          <a:xfrm>
            <a:off x="971600" y="6093296"/>
            <a:ext cx="7056388" cy="432048"/>
          </a:xfrm>
        </p:spPr>
        <p:txBody>
          <a:bodyPr/>
          <a:lstStyle/>
          <a:p>
            <a:r>
              <a:rPr lang="pt-BR" sz="1600" b="0" dirty="0" smtClean="0"/>
              <a:t>Goiânia, 8 de Dezembro </a:t>
            </a:r>
            <a:r>
              <a:rPr lang="pt-BR" sz="1600" b="0" dirty="0"/>
              <a:t>de </a:t>
            </a:r>
            <a:r>
              <a:rPr lang="pt-BR" sz="1600" b="0" dirty="0" smtClean="0"/>
              <a:t>2015.</a:t>
            </a:r>
            <a:endParaRPr lang="pt-BR" sz="1600" b="0" dirty="0"/>
          </a:p>
        </p:txBody>
      </p:sp>
      <p:sp>
        <p:nvSpPr>
          <p:cNvPr id="8" name="Subtítulo 7"/>
          <p:cNvSpPr>
            <a:spLocks noGrp="1"/>
          </p:cNvSpPr>
          <p:nvPr>
            <p:ph type="body" sz="quarter" idx="11"/>
          </p:nvPr>
        </p:nvSpPr>
        <p:spPr/>
        <p:txBody>
          <a:bodyPr>
            <a:normAutofit/>
          </a:bodyPr>
          <a:lstStyle/>
          <a:p>
            <a:r>
              <a:rPr lang="pt-BR" sz="2200" dirty="0" smtClean="0"/>
              <a:t>Diretoria Técnica</a:t>
            </a:r>
            <a:endParaRPr lang="pt-BR" sz="2200" dirty="0"/>
          </a:p>
        </p:txBody>
      </p:sp>
      <p:sp>
        <p:nvSpPr>
          <p:cNvPr id="7" name="Título 6"/>
          <p:cNvSpPr>
            <a:spLocks noGrp="1"/>
          </p:cNvSpPr>
          <p:nvPr>
            <p:ph type="ctrTitle" idx="4294967295"/>
          </p:nvPr>
        </p:nvSpPr>
        <p:spPr>
          <a:xfrm>
            <a:off x="287338" y="1214438"/>
            <a:ext cx="8856662" cy="2143125"/>
          </a:xfrm>
          <a:prstGeom prst="rect">
            <a:avLst/>
          </a:prstGeom>
        </p:spPr>
        <p:txBody>
          <a:bodyPr>
            <a:noAutofit/>
          </a:bodyPr>
          <a:lstStyle/>
          <a:p>
            <a:r>
              <a:rPr lang="pt-BR" sz="3200" b="1" dirty="0" smtClean="0"/>
              <a:t>LT 2 x 138 </a:t>
            </a:r>
            <a:r>
              <a:rPr lang="pt-BR" sz="3200" b="1" dirty="0"/>
              <a:t>kV </a:t>
            </a:r>
            <a:r>
              <a:rPr lang="pt-BR" sz="3200" b="1" dirty="0" smtClean="0"/>
              <a:t>Carajás – (Atlântico – Campinas)</a:t>
            </a:r>
            <a:br>
              <a:rPr lang="pt-BR" sz="3200" b="1" dirty="0" smtClean="0"/>
            </a:br>
            <a:r>
              <a:rPr lang="pt-BR" sz="3200" b="1" dirty="0" smtClean="0"/>
              <a:t/>
            </a:r>
            <a:br>
              <a:rPr lang="pt-BR" sz="3200" b="1" dirty="0" smtClean="0"/>
            </a:br>
            <a:r>
              <a:rPr lang="pt-BR" sz="3000" b="1" dirty="0" smtClean="0"/>
              <a:t>Justificativas técnicas para implantação da LT</a:t>
            </a:r>
            <a:endParaRPr lang="pt-BR" sz="3000" b="1" dirty="0"/>
          </a:p>
        </p:txBody>
      </p:sp>
      <p:sp>
        <p:nvSpPr>
          <p:cNvPr id="5" name="Título 6"/>
          <p:cNvSpPr txBox="1">
            <a:spLocks/>
          </p:cNvSpPr>
          <p:nvPr/>
        </p:nvSpPr>
        <p:spPr>
          <a:xfrm>
            <a:off x="2699792" y="199727"/>
            <a:ext cx="4032449" cy="5040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t/>
            </a:r>
            <a:br>
              <a:rPr lang="pt-BR" sz="3200" b="1" dirty="0" smtClean="0"/>
            </a:br>
            <a:endParaRPr lang="pt-BR" sz="3200" b="1" dirty="0"/>
          </a:p>
        </p:txBody>
      </p:sp>
      <p:sp>
        <p:nvSpPr>
          <p:cNvPr id="2" name="CaixaDeTexto 1"/>
          <p:cNvSpPr txBox="1"/>
          <p:nvPr/>
        </p:nvSpPr>
        <p:spPr>
          <a:xfrm>
            <a:off x="8089554" y="6242500"/>
            <a:ext cx="900100" cy="507831"/>
          </a:xfrm>
          <a:prstGeom prst="rect">
            <a:avLst/>
          </a:prstGeom>
          <a:noFill/>
        </p:spPr>
        <p:txBody>
          <a:bodyPr wrap="square" rtlCol="0">
            <a:spAutoFit/>
          </a:bodyPr>
          <a:lstStyle/>
          <a:p>
            <a:r>
              <a:rPr lang="pt-BR" sz="900" dirty="0" smtClean="0"/>
              <a:t>Revisão 1</a:t>
            </a:r>
          </a:p>
          <a:p>
            <a:endParaRPr lang="pt-BR" dirty="0"/>
          </a:p>
        </p:txBody>
      </p:sp>
    </p:spTree>
    <p:extLst>
      <p:ext uri="{BB962C8B-B14F-4D97-AF65-F5344CB8AC3E}">
        <p14:creationId xmlns:p14="http://schemas.microsoft.com/office/powerpoint/2010/main" val="588901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2800" b="0" dirty="0">
                <a:solidFill>
                  <a:srgbClr val="00B050"/>
                </a:solidFill>
              </a:rPr>
              <a:t>1- Necessidade da obra </a:t>
            </a:r>
            <a:r>
              <a:rPr lang="pt-BR" sz="2800" b="0" dirty="0" smtClean="0">
                <a:solidFill>
                  <a:srgbClr val="00B050"/>
                </a:solidFill>
              </a:rPr>
              <a:t>(7/11)</a:t>
            </a:r>
            <a:endParaRPr lang="pt-BR" sz="2800" b="0" dirty="0">
              <a:solidFill>
                <a:srgbClr val="00B050"/>
              </a:solidFill>
            </a:endParaRPr>
          </a:p>
          <a:p>
            <a:endParaRPr lang="pt-BR" dirty="0"/>
          </a:p>
        </p:txBody>
      </p:sp>
      <p:sp>
        <p:nvSpPr>
          <p:cNvPr id="6" name="Espaço Reservado para Texto 5"/>
          <p:cNvSpPr>
            <a:spLocks noGrp="1"/>
          </p:cNvSpPr>
          <p:nvPr>
            <p:ph type="body" sz="quarter" idx="11"/>
          </p:nvPr>
        </p:nvSpPr>
        <p:spPr/>
        <p:txBody>
          <a:bodyPr/>
          <a:lstStyle/>
          <a:p>
            <a:r>
              <a:rPr lang="pt-BR" b="1" dirty="0" smtClean="0"/>
              <a:t>SE ATLÂNTICO – 121.142 unidades consumidoras afetadas</a:t>
            </a:r>
          </a:p>
          <a:p>
            <a:endParaRPr lang="pt-BR" b="1" dirty="0"/>
          </a:p>
        </p:txBody>
      </p:sp>
      <p:graphicFrame>
        <p:nvGraphicFramePr>
          <p:cNvPr id="7" name="Tabela 6"/>
          <p:cNvGraphicFramePr>
            <a:graphicFrameLocks noGrp="1"/>
          </p:cNvGraphicFramePr>
          <p:nvPr>
            <p:extLst>
              <p:ext uri="{D42A27DB-BD31-4B8C-83A1-F6EECF244321}">
                <p14:modId xmlns:p14="http://schemas.microsoft.com/office/powerpoint/2010/main" val="3561259512"/>
              </p:ext>
            </p:extLst>
          </p:nvPr>
        </p:nvGraphicFramePr>
        <p:xfrm>
          <a:off x="571472" y="2571744"/>
          <a:ext cx="7715304" cy="3643339"/>
        </p:xfrm>
        <a:graphic>
          <a:graphicData uri="http://schemas.openxmlformats.org/drawingml/2006/table">
            <a:tbl>
              <a:tblPr/>
              <a:tblGrid>
                <a:gridCol w="4071966"/>
                <a:gridCol w="3643338"/>
              </a:tblGrid>
              <a:tr h="465261">
                <a:tc>
                  <a:txBody>
                    <a:bodyPr/>
                    <a:lstStyle/>
                    <a:p>
                      <a:pPr algn="ctr" fontAlgn="ctr"/>
                      <a:r>
                        <a:rPr lang="pt-BR" sz="1600" b="1" i="0" u="none" strike="noStrike" dirty="0" smtClean="0">
                          <a:solidFill>
                            <a:srgbClr val="FFFFFF"/>
                          </a:solidFill>
                          <a:effectLst/>
                          <a:latin typeface="Calibri"/>
                        </a:rPr>
                        <a:t>Bairro</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pt-BR" sz="1600" b="1" i="0" u="none" strike="noStrike" dirty="0" smtClean="0">
                          <a:solidFill>
                            <a:srgbClr val="FFFFFF"/>
                          </a:solidFill>
                          <a:effectLst/>
                          <a:latin typeface="Calibri"/>
                        </a:rPr>
                        <a:t>Unidades Consumidoras</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34788">
                <a:tc>
                  <a:txBody>
                    <a:bodyPr/>
                    <a:lstStyle/>
                    <a:p>
                      <a:pPr algn="ctr" fontAlgn="ctr"/>
                      <a:r>
                        <a:rPr lang="pt-BR" sz="1800" b="1" i="0" u="none" strike="noStrike" dirty="0" smtClean="0">
                          <a:solidFill>
                            <a:srgbClr val="000000"/>
                          </a:solidFill>
                          <a:effectLst/>
                          <a:latin typeface="Calibri"/>
                        </a:rPr>
                        <a:t>Jardim América</a:t>
                      </a:r>
                      <a:endParaRPr lang="pt-BR" sz="1800" b="1"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800" b="0" i="0" u="none" strike="noStrike" dirty="0" smtClean="0">
                          <a:solidFill>
                            <a:srgbClr val="000000"/>
                          </a:solidFill>
                          <a:effectLst/>
                          <a:latin typeface="Calibri"/>
                        </a:rPr>
                        <a:t>17.674</a:t>
                      </a:r>
                      <a:endParaRPr lang="pt-BR" sz="1800" b="0"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478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Setor Bueno</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15.766</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Parque Amazônia</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11.955</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Setor Bela Vista</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6.472</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335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Cidade Vera Cruz (Aparecida de Goiânia)</a:t>
                      </a:r>
                      <a:endParaRPr lang="pt-BR" sz="1800" b="1"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6.320</a:t>
                      </a:r>
                      <a:endParaRPr lang="pt-BR" sz="1800" b="0"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944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2800" b="0" dirty="0">
                <a:solidFill>
                  <a:srgbClr val="00B050"/>
                </a:solidFill>
              </a:rPr>
              <a:t>1- Necessidade da obra </a:t>
            </a:r>
            <a:r>
              <a:rPr lang="pt-BR" sz="2800" b="0" dirty="0" smtClean="0">
                <a:solidFill>
                  <a:srgbClr val="00B050"/>
                </a:solidFill>
              </a:rPr>
              <a:t>(8/11)</a:t>
            </a:r>
            <a:endParaRPr lang="pt-BR" sz="2800" b="0" dirty="0">
              <a:solidFill>
                <a:srgbClr val="00B050"/>
              </a:solidFill>
            </a:endParaRPr>
          </a:p>
          <a:p>
            <a:endParaRPr lang="pt-BR" dirty="0"/>
          </a:p>
        </p:txBody>
      </p:sp>
      <p:sp>
        <p:nvSpPr>
          <p:cNvPr id="6" name="Espaço Reservado para Texto 5"/>
          <p:cNvSpPr>
            <a:spLocks noGrp="1"/>
          </p:cNvSpPr>
          <p:nvPr>
            <p:ph type="body" sz="quarter" idx="11"/>
          </p:nvPr>
        </p:nvSpPr>
        <p:spPr/>
        <p:txBody>
          <a:bodyPr/>
          <a:lstStyle/>
          <a:p>
            <a:r>
              <a:rPr lang="pt-BR" b="1" dirty="0" smtClean="0"/>
              <a:t>SE AEROPORTO – 60.945 unidades consumidoras afetadas</a:t>
            </a:r>
            <a:endParaRPr lang="pt-BR" b="1" dirty="0"/>
          </a:p>
        </p:txBody>
      </p:sp>
      <p:graphicFrame>
        <p:nvGraphicFramePr>
          <p:cNvPr id="7" name="Tabela 6"/>
          <p:cNvGraphicFramePr>
            <a:graphicFrameLocks noGrp="1"/>
          </p:cNvGraphicFramePr>
          <p:nvPr>
            <p:extLst>
              <p:ext uri="{D42A27DB-BD31-4B8C-83A1-F6EECF244321}">
                <p14:modId xmlns:p14="http://schemas.microsoft.com/office/powerpoint/2010/main" val="3561259512"/>
              </p:ext>
            </p:extLst>
          </p:nvPr>
        </p:nvGraphicFramePr>
        <p:xfrm>
          <a:off x="571472" y="2571744"/>
          <a:ext cx="7715304" cy="3643339"/>
        </p:xfrm>
        <a:graphic>
          <a:graphicData uri="http://schemas.openxmlformats.org/drawingml/2006/table">
            <a:tbl>
              <a:tblPr/>
              <a:tblGrid>
                <a:gridCol w="4071966"/>
                <a:gridCol w="3643338"/>
              </a:tblGrid>
              <a:tr h="465261">
                <a:tc>
                  <a:txBody>
                    <a:bodyPr/>
                    <a:lstStyle/>
                    <a:p>
                      <a:pPr algn="ctr" fontAlgn="ctr"/>
                      <a:r>
                        <a:rPr lang="pt-BR" sz="1600" b="1" i="0" u="none" strike="noStrike" dirty="0" smtClean="0">
                          <a:solidFill>
                            <a:srgbClr val="FFFFFF"/>
                          </a:solidFill>
                          <a:effectLst/>
                          <a:latin typeface="Calibri"/>
                        </a:rPr>
                        <a:t>Bairro</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pt-BR" sz="1600" b="1" i="0" u="none" strike="noStrike" dirty="0" smtClean="0">
                          <a:solidFill>
                            <a:srgbClr val="FFFFFF"/>
                          </a:solidFill>
                          <a:effectLst/>
                          <a:latin typeface="Calibri"/>
                        </a:rPr>
                        <a:t>Unidades Consumidoras</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34788">
                <a:tc>
                  <a:txBody>
                    <a:bodyPr/>
                    <a:lstStyle/>
                    <a:p>
                      <a:pPr algn="ctr" fontAlgn="ctr"/>
                      <a:r>
                        <a:rPr lang="pt-BR" sz="1800" b="1" i="0" u="none" strike="noStrike" dirty="0" smtClean="0">
                          <a:solidFill>
                            <a:srgbClr val="000000"/>
                          </a:solidFill>
                          <a:effectLst/>
                          <a:latin typeface="Calibri"/>
                        </a:rPr>
                        <a:t>Setor Oeste</a:t>
                      </a:r>
                      <a:endParaRPr lang="pt-BR" sz="1800" b="1"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800" b="0" i="0" u="none" strike="noStrike" dirty="0" smtClean="0">
                          <a:solidFill>
                            <a:srgbClr val="000000"/>
                          </a:solidFill>
                          <a:effectLst/>
                          <a:latin typeface="Calibri"/>
                        </a:rPr>
                        <a:t>17.656</a:t>
                      </a:r>
                      <a:endParaRPr lang="pt-BR" sz="1800" b="0"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478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Setor Bueno</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10.352</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Setor Aeroporto</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5.620</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Setor Campinas</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5.462</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335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Centro</a:t>
                      </a:r>
                      <a:endParaRPr lang="pt-BR" sz="1800" b="1"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4.098</a:t>
                      </a:r>
                      <a:endParaRPr lang="pt-BR" sz="1800" b="0"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944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2800" b="0" dirty="0">
                <a:solidFill>
                  <a:srgbClr val="00B050"/>
                </a:solidFill>
              </a:rPr>
              <a:t>1- Necessidade da obra </a:t>
            </a:r>
            <a:r>
              <a:rPr lang="pt-BR" sz="2800" b="0" dirty="0" smtClean="0">
                <a:solidFill>
                  <a:srgbClr val="00B050"/>
                </a:solidFill>
              </a:rPr>
              <a:t>(9/11)</a:t>
            </a:r>
            <a:endParaRPr lang="pt-BR" sz="2800" b="0" dirty="0">
              <a:solidFill>
                <a:srgbClr val="00B050"/>
              </a:solidFill>
            </a:endParaRPr>
          </a:p>
          <a:p>
            <a:endParaRPr lang="pt-BR" dirty="0"/>
          </a:p>
        </p:txBody>
      </p:sp>
      <p:sp>
        <p:nvSpPr>
          <p:cNvPr id="6" name="Espaço Reservado para Texto 5"/>
          <p:cNvSpPr>
            <a:spLocks noGrp="1"/>
          </p:cNvSpPr>
          <p:nvPr>
            <p:ph type="body" sz="quarter" idx="11"/>
          </p:nvPr>
        </p:nvSpPr>
        <p:spPr/>
        <p:txBody>
          <a:bodyPr/>
          <a:lstStyle/>
          <a:p>
            <a:r>
              <a:rPr lang="pt-BR" b="1" dirty="0" smtClean="0"/>
              <a:t>SE FERROVIÁRIO – 70.607 unidades consumidoras afetadas</a:t>
            </a:r>
            <a:endParaRPr lang="pt-BR" b="1" dirty="0"/>
          </a:p>
        </p:txBody>
      </p:sp>
      <p:graphicFrame>
        <p:nvGraphicFramePr>
          <p:cNvPr id="7" name="Tabela 6"/>
          <p:cNvGraphicFramePr>
            <a:graphicFrameLocks noGrp="1"/>
          </p:cNvGraphicFramePr>
          <p:nvPr>
            <p:extLst>
              <p:ext uri="{D42A27DB-BD31-4B8C-83A1-F6EECF244321}">
                <p14:modId xmlns:p14="http://schemas.microsoft.com/office/powerpoint/2010/main" val="3561259512"/>
              </p:ext>
            </p:extLst>
          </p:nvPr>
        </p:nvGraphicFramePr>
        <p:xfrm>
          <a:off x="571472" y="2571744"/>
          <a:ext cx="7715304" cy="3643339"/>
        </p:xfrm>
        <a:graphic>
          <a:graphicData uri="http://schemas.openxmlformats.org/drawingml/2006/table">
            <a:tbl>
              <a:tblPr/>
              <a:tblGrid>
                <a:gridCol w="4071966"/>
                <a:gridCol w="3643338"/>
              </a:tblGrid>
              <a:tr h="465261">
                <a:tc>
                  <a:txBody>
                    <a:bodyPr/>
                    <a:lstStyle/>
                    <a:p>
                      <a:pPr algn="ctr" fontAlgn="ctr"/>
                      <a:r>
                        <a:rPr lang="pt-BR" sz="1600" b="1" i="0" u="none" strike="noStrike" dirty="0" smtClean="0">
                          <a:solidFill>
                            <a:srgbClr val="FFFFFF"/>
                          </a:solidFill>
                          <a:effectLst/>
                          <a:latin typeface="Calibri"/>
                        </a:rPr>
                        <a:t>Bairro</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pt-BR" sz="1600" b="1" i="0" u="none" strike="noStrike" dirty="0" smtClean="0">
                          <a:solidFill>
                            <a:srgbClr val="FFFFFF"/>
                          </a:solidFill>
                          <a:effectLst/>
                          <a:latin typeface="Calibri"/>
                        </a:rPr>
                        <a:t>Unidades Consumidoras</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34788">
                <a:tc>
                  <a:txBody>
                    <a:bodyPr/>
                    <a:lstStyle/>
                    <a:p>
                      <a:pPr algn="ctr" fontAlgn="ctr"/>
                      <a:r>
                        <a:rPr lang="pt-BR" sz="1800" b="1" i="0" u="none" strike="noStrike" dirty="0" smtClean="0">
                          <a:solidFill>
                            <a:srgbClr val="000000"/>
                          </a:solidFill>
                          <a:effectLst/>
                          <a:latin typeface="Calibri"/>
                        </a:rPr>
                        <a:t>Urias Magalhães</a:t>
                      </a:r>
                      <a:endParaRPr lang="pt-BR" sz="1800" b="1"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800" b="0" i="0" u="none" strike="noStrike" dirty="0" smtClean="0">
                          <a:solidFill>
                            <a:srgbClr val="000000"/>
                          </a:solidFill>
                          <a:effectLst/>
                          <a:latin typeface="Calibri"/>
                        </a:rPr>
                        <a:t>5.766</a:t>
                      </a:r>
                      <a:endParaRPr lang="pt-BR" sz="1800" b="0"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478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Jardim Guanabara</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5.673</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Negrão de Lima</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5.596</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Centro</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4.795</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335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Vila Nova</a:t>
                      </a:r>
                      <a:endParaRPr lang="pt-BR" sz="1800" b="1"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4.450</a:t>
                      </a:r>
                      <a:endParaRPr lang="pt-BR" sz="1800" b="0"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944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2800" b="0" dirty="0">
                <a:solidFill>
                  <a:srgbClr val="00B050"/>
                </a:solidFill>
              </a:rPr>
              <a:t>1- Necessidade da obra (</a:t>
            </a:r>
            <a:r>
              <a:rPr lang="pt-BR" sz="2800" b="0" dirty="0" smtClean="0">
                <a:solidFill>
                  <a:srgbClr val="00B050"/>
                </a:solidFill>
              </a:rPr>
              <a:t>10/11)</a:t>
            </a:r>
            <a:endParaRPr lang="pt-BR" sz="2800" b="0" dirty="0">
              <a:solidFill>
                <a:srgbClr val="00B050"/>
              </a:solidFill>
            </a:endParaRPr>
          </a:p>
          <a:p>
            <a:endParaRPr lang="pt-BR" dirty="0"/>
          </a:p>
        </p:txBody>
      </p:sp>
      <p:sp>
        <p:nvSpPr>
          <p:cNvPr id="6" name="Espaço Reservado para Texto 5"/>
          <p:cNvSpPr>
            <a:spLocks noGrp="1"/>
          </p:cNvSpPr>
          <p:nvPr>
            <p:ph type="body" sz="quarter" idx="11"/>
          </p:nvPr>
        </p:nvSpPr>
        <p:spPr/>
        <p:txBody>
          <a:bodyPr/>
          <a:lstStyle/>
          <a:p>
            <a:r>
              <a:rPr lang="pt-BR" b="1" dirty="0" smtClean="0"/>
              <a:t>SE CAMPINAS – 93.782 unidades consumidoras afetadas</a:t>
            </a:r>
            <a:endParaRPr lang="pt-BR" b="1" dirty="0"/>
          </a:p>
        </p:txBody>
      </p:sp>
      <p:graphicFrame>
        <p:nvGraphicFramePr>
          <p:cNvPr id="7" name="Tabela 6"/>
          <p:cNvGraphicFramePr>
            <a:graphicFrameLocks noGrp="1"/>
          </p:cNvGraphicFramePr>
          <p:nvPr>
            <p:extLst>
              <p:ext uri="{D42A27DB-BD31-4B8C-83A1-F6EECF244321}">
                <p14:modId xmlns:p14="http://schemas.microsoft.com/office/powerpoint/2010/main" val="3561259512"/>
              </p:ext>
            </p:extLst>
          </p:nvPr>
        </p:nvGraphicFramePr>
        <p:xfrm>
          <a:off x="571472" y="2571744"/>
          <a:ext cx="7715304" cy="3643339"/>
        </p:xfrm>
        <a:graphic>
          <a:graphicData uri="http://schemas.openxmlformats.org/drawingml/2006/table">
            <a:tbl>
              <a:tblPr/>
              <a:tblGrid>
                <a:gridCol w="4071966"/>
                <a:gridCol w="3643338"/>
              </a:tblGrid>
              <a:tr h="465261">
                <a:tc>
                  <a:txBody>
                    <a:bodyPr/>
                    <a:lstStyle/>
                    <a:p>
                      <a:pPr algn="ctr" fontAlgn="ctr"/>
                      <a:r>
                        <a:rPr lang="pt-BR" sz="1600" b="1" i="0" u="none" strike="noStrike" dirty="0" smtClean="0">
                          <a:solidFill>
                            <a:srgbClr val="FFFFFF"/>
                          </a:solidFill>
                          <a:effectLst/>
                          <a:latin typeface="Calibri"/>
                        </a:rPr>
                        <a:t>Bairro</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pt-BR" sz="1600" b="1" i="0" u="none" strike="noStrike" dirty="0" smtClean="0">
                          <a:solidFill>
                            <a:srgbClr val="FFFFFF"/>
                          </a:solidFill>
                          <a:effectLst/>
                          <a:latin typeface="Calibri"/>
                        </a:rPr>
                        <a:t>Unidades Consumidoras</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34788">
                <a:tc>
                  <a:txBody>
                    <a:bodyPr/>
                    <a:lstStyle/>
                    <a:p>
                      <a:pPr algn="ctr" fontAlgn="ctr"/>
                      <a:r>
                        <a:rPr lang="pt-BR" sz="1800" b="1" i="0" u="none" strike="noStrike" dirty="0" smtClean="0">
                          <a:solidFill>
                            <a:srgbClr val="000000"/>
                          </a:solidFill>
                          <a:effectLst/>
                          <a:latin typeface="Calibri"/>
                        </a:rPr>
                        <a:t>Sudoeste</a:t>
                      </a:r>
                      <a:endParaRPr lang="pt-BR" sz="1800" b="1"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800" b="0" i="0" u="none" strike="noStrike" dirty="0" smtClean="0">
                          <a:solidFill>
                            <a:srgbClr val="000000"/>
                          </a:solidFill>
                          <a:effectLst/>
                          <a:latin typeface="Calibri"/>
                        </a:rPr>
                        <a:t>7.604</a:t>
                      </a:r>
                      <a:endParaRPr lang="pt-BR" sz="1800" b="0"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478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Cidade Jardim</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7.160</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Nova</a:t>
                      </a:r>
                      <a:r>
                        <a:rPr lang="pt-BR" sz="1800" b="1" i="0" u="none" strike="noStrike" kern="1200" baseline="0" dirty="0" smtClean="0">
                          <a:solidFill>
                            <a:srgbClr val="000000"/>
                          </a:solidFill>
                          <a:effectLst/>
                          <a:latin typeface="Calibri"/>
                          <a:ea typeface="+mn-ea"/>
                          <a:cs typeface="+mn-cs"/>
                        </a:rPr>
                        <a:t> Esperança</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6.258</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Campinas</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4.953</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335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Vila São José</a:t>
                      </a:r>
                      <a:endParaRPr lang="pt-BR" sz="1800" b="1"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4.648</a:t>
                      </a:r>
                      <a:endParaRPr lang="pt-BR" sz="1800" b="0"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944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2800" b="0" dirty="0">
                <a:solidFill>
                  <a:srgbClr val="00B050"/>
                </a:solidFill>
              </a:rPr>
              <a:t>1- Necessidade da obra (</a:t>
            </a:r>
            <a:r>
              <a:rPr lang="pt-BR" sz="2800" b="0" dirty="0" smtClean="0">
                <a:solidFill>
                  <a:srgbClr val="00B050"/>
                </a:solidFill>
              </a:rPr>
              <a:t>11/11)</a:t>
            </a:r>
            <a:endParaRPr lang="pt-BR" sz="2800" b="0" dirty="0">
              <a:solidFill>
                <a:srgbClr val="00B050"/>
              </a:solidFill>
            </a:endParaRPr>
          </a:p>
          <a:p>
            <a:endParaRPr lang="pt-BR" dirty="0"/>
          </a:p>
        </p:txBody>
      </p:sp>
      <p:sp>
        <p:nvSpPr>
          <p:cNvPr id="6" name="Espaço Reservado para Texto 5"/>
          <p:cNvSpPr>
            <a:spLocks noGrp="1"/>
          </p:cNvSpPr>
          <p:nvPr>
            <p:ph type="body" sz="quarter" idx="11"/>
          </p:nvPr>
        </p:nvSpPr>
        <p:spPr/>
        <p:txBody>
          <a:bodyPr/>
          <a:lstStyle/>
          <a:p>
            <a:r>
              <a:rPr lang="pt-BR" b="1" dirty="0" smtClean="0"/>
              <a:t>SE INDEPENDÊNCIA – 109.693 unidades consumidoras afetadas</a:t>
            </a:r>
            <a:endParaRPr lang="pt-BR" b="1" dirty="0"/>
          </a:p>
        </p:txBody>
      </p:sp>
      <p:graphicFrame>
        <p:nvGraphicFramePr>
          <p:cNvPr id="7" name="Tabela 6"/>
          <p:cNvGraphicFramePr>
            <a:graphicFrameLocks noGrp="1"/>
          </p:cNvGraphicFramePr>
          <p:nvPr>
            <p:extLst>
              <p:ext uri="{D42A27DB-BD31-4B8C-83A1-F6EECF244321}">
                <p14:modId xmlns:p14="http://schemas.microsoft.com/office/powerpoint/2010/main" val="3561259512"/>
              </p:ext>
            </p:extLst>
          </p:nvPr>
        </p:nvGraphicFramePr>
        <p:xfrm>
          <a:off x="571472" y="2571744"/>
          <a:ext cx="7715304" cy="3643339"/>
        </p:xfrm>
        <a:graphic>
          <a:graphicData uri="http://schemas.openxmlformats.org/drawingml/2006/table">
            <a:tbl>
              <a:tblPr/>
              <a:tblGrid>
                <a:gridCol w="4071966"/>
                <a:gridCol w="3643338"/>
              </a:tblGrid>
              <a:tr h="465261">
                <a:tc>
                  <a:txBody>
                    <a:bodyPr/>
                    <a:lstStyle/>
                    <a:p>
                      <a:pPr algn="ctr" fontAlgn="ctr"/>
                      <a:r>
                        <a:rPr lang="pt-BR" sz="1600" b="1" i="0" u="none" strike="noStrike" dirty="0" smtClean="0">
                          <a:solidFill>
                            <a:srgbClr val="FFFFFF"/>
                          </a:solidFill>
                          <a:effectLst/>
                          <a:latin typeface="Calibri"/>
                        </a:rPr>
                        <a:t>Bairro</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pt-BR" sz="1600" b="1" i="0" u="none" strike="noStrike" dirty="0" smtClean="0">
                          <a:solidFill>
                            <a:srgbClr val="FFFFFF"/>
                          </a:solidFill>
                          <a:effectLst/>
                          <a:latin typeface="Calibri"/>
                        </a:rPr>
                        <a:t>Unidades Consumidoras</a:t>
                      </a:r>
                      <a:endParaRPr lang="pt-BR" sz="1600" b="1" i="0" u="none" strike="noStrike" dirty="0">
                        <a:solidFill>
                          <a:srgbClr val="FFFFFF"/>
                        </a:solidFill>
                        <a:effectLst/>
                        <a:latin typeface="Calibri"/>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434788">
                <a:tc>
                  <a:txBody>
                    <a:bodyPr/>
                    <a:lstStyle/>
                    <a:p>
                      <a:pPr algn="ctr" fontAlgn="ctr"/>
                      <a:r>
                        <a:rPr lang="pt-BR" sz="1800" b="1" i="0" u="none" strike="noStrike" dirty="0" smtClean="0">
                          <a:solidFill>
                            <a:srgbClr val="000000"/>
                          </a:solidFill>
                          <a:effectLst/>
                          <a:latin typeface="Calibri"/>
                        </a:rPr>
                        <a:t>Jardim Buriti Sereno</a:t>
                      </a:r>
                      <a:endParaRPr lang="pt-BR" sz="1800" b="1"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800" b="0" i="0" u="none" strike="noStrike" dirty="0" smtClean="0">
                          <a:solidFill>
                            <a:srgbClr val="000000"/>
                          </a:solidFill>
                          <a:effectLst/>
                          <a:latin typeface="Calibri"/>
                        </a:rPr>
                        <a:t>6.492</a:t>
                      </a:r>
                      <a:endParaRPr lang="pt-BR" sz="1800" b="0" i="0" u="none" strike="noStrike" dirty="0">
                        <a:solidFill>
                          <a:srgbClr val="000000"/>
                        </a:solidFill>
                        <a:effectLst/>
                        <a:latin typeface="Calibri"/>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4788">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Jardim Tiradentes</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5.080</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Independência Mansões</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4.943</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32572">
                <a:tc>
                  <a:txBody>
                    <a:bodyPr/>
                    <a:lstStyle/>
                    <a:p>
                      <a:pPr marL="0" algn="ctr" defTabSz="914400" rtl="0" eaLnBrk="1" fontAlgn="ctr" latinLnBrk="0" hangingPunct="1"/>
                      <a:r>
                        <a:rPr lang="pt-BR" sz="1800" b="1" i="0" u="none" strike="noStrike" kern="1200" dirty="0" smtClean="0">
                          <a:solidFill>
                            <a:srgbClr val="000000"/>
                          </a:solidFill>
                          <a:effectLst/>
                          <a:latin typeface="Calibri"/>
                          <a:ea typeface="+mn-ea"/>
                          <a:cs typeface="+mn-cs"/>
                        </a:rPr>
                        <a:t>Veiga</a:t>
                      </a:r>
                      <a:r>
                        <a:rPr lang="pt-BR" sz="1800" b="1" i="0" u="none" strike="noStrike" kern="1200" baseline="0" dirty="0" smtClean="0">
                          <a:solidFill>
                            <a:srgbClr val="000000"/>
                          </a:solidFill>
                          <a:effectLst/>
                          <a:latin typeface="Calibri"/>
                          <a:ea typeface="+mn-ea"/>
                          <a:cs typeface="+mn-cs"/>
                        </a:rPr>
                        <a:t> Jardim</a:t>
                      </a:r>
                      <a:endParaRPr lang="pt-BR" sz="1800" b="1"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4.302</a:t>
                      </a:r>
                      <a:endParaRPr lang="pt-BR" sz="1800" b="0" i="0" u="none" strike="noStrike" kern="1200" dirty="0">
                        <a:solidFill>
                          <a:srgbClr val="000000"/>
                        </a:solidFill>
                        <a:effectLst/>
                        <a:latin typeface="Calibri"/>
                        <a:ea typeface="+mn-ea"/>
                        <a:cs typeface="+mn-cs"/>
                      </a:endParaRPr>
                    </a:p>
                  </a:txBody>
                  <a:tcPr marL="7038" marR="7038" marT="7038"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3358">
                <a:tc>
                  <a:txBody>
                    <a:bodyPr/>
                    <a:lstStyle/>
                    <a:p>
                      <a:pPr marL="0" algn="ctr" defTabSz="914400" rtl="0" eaLnBrk="1" fontAlgn="ctr" latinLnBrk="0" hangingPunct="1"/>
                      <a:r>
                        <a:rPr lang="pt-BR" sz="1800" b="1" i="0" u="none" strike="noStrike" kern="1200" dirty="0" err="1" smtClean="0">
                          <a:solidFill>
                            <a:srgbClr val="000000"/>
                          </a:solidFill>
                          <a:effectLst/>
                          <a:latin typeface="Calibri"/>
                          <a:ea typeface="+mn-ea"/>
                          <a:cs typeface="+mn-cs"/>
                        </a:rPr>
                        <a:t>Garavelo</a:t>
                      </a:r>
                      <a:endParaRPr lang="pt-BR" sz="1800" b="1"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pt-BR" sz="1800" b="0" i="0" u="none" strike="noStrike" kern="1200" dirty="0" smtClean="0">
                          <a:solidFill>
                            <a:srgbClr val="000000"/>
                          </a:solidFill>
                          <a:effectLst/>
                          <a:latin typeface="Calibri"/>
                          <a:ea typeface="+mn-ea"/>
                          <a:cs typeface="+mn-cs"/>
                        </a:rPr>
                        <a:t>4.298</a:t>
                      </a:r>
                      <a:endParaRPr lang="pt-BR" sz="1800" b="0" i="0" u="none" strike="noStrike" kern="1200" dirty="0">
                        <a:solidFill>
                          <a:srgbClr val="000000"/>
                        </a:solidFill>
                        <a:effectLst/>
                        <a:latin typeface="Calibri"/>
                        <a:ea typeface="+mn-ea"/>
                        <a:cs typeface="+mn-cs"/>
                      </a:endParaRPr>
                    </a:p>
                  </a:txBody>
                  <a:tcPr marL="7038" marR="7038" marT="7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944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ítulo 1"/>
          <p:cNvSpPr txBox="1">
            <a:spLocks/>
          </p:cNvSpPr>
          <p:nvPr/>
        </p:nvSpPr>
        <p:spPr bwMode="auto">
          <a:xfrm>
            <a:off x="142875" y="71438"/>
            <a:ext cx="8786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a:spcBef>
                <a:spcPts val="500"/>
              </a:spcBef>
              <a:buClr>
                <a:srgbClr val="BCBCBC"/>
              </a:buClr>
              <a:buSzPct val="76000"/>
              <a:buFont typeface="Wingdings 3" pitchFamily="18" charset="2"/>
              <a:buChar char=""/>
              <a:defRPr sz="2000">
                <a:solidFill>
                  <a:schemeClr val="tx1"/>
                </a:solidFill>
                <a:latin typeface="Gill Sans MT" pitchFamily="34" charset="0"/>
              </a:defRPr>
            </a:lvl3pPr>
            <a:lvl4pPr marL="1600200" indent="-228600">
              <a:spcBef>
                <a:spcPts val="400"/>
              </a:spcBef>
              <a:buClr>
                <a:srgbClr val="8BA2B4"/>
              </a:buClr>
              <a:buSzPct val="70000"/>
              <a:buFont typeface="Wingdings" pitchFamily="2" charset="2"/>
              <a:buChar char=""/>
              <a:defRPr sz="2000">
                <a:solidFill>
                  <a:schemeClr val="tx1"/>
                </a:solidFill>
                <a:latin typeface="Gill Sans MT" pitchFamily="34" charset="0"/>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algn="ctr" eaLnBrk="1" hangingPunct="1">
              <a:spcBef>
                <a:spcPct val="0"/>
              </a:spcBef>
              <a:buClrTx/>
              <a:buSzTx/>
              <a:buFontTx/>
              <a:buNone/>
            </a:pPr>
            <a:r>
              <a:rPr lang="pt-BR" altLang="pt-BR" sz="1800" b="1">
                <a:latin typeface="Arial" charset="0"/>
              </a:rPr>
              <a:t>Diagrama Unifilar – Grande Goiânia</a:t>
            </a:r>
          </a:p>
        </p:txBody>
      </p:sp>
      <p:pic>
        <p:nvPicPr>
          <p:cNvPr id="8" name="Imagem 7"/>
          <p:cNvPicPr/>
          <p:nvPr/>
        </p:nvPicPr>
        <p:blipFill>
          <a:blip r:embed="rId3"/>
          <a:srcRect/>
          <a:stretch>
            <a:fillRect/>
          </a:stretch>
        </p:blipFill>
        <p:spPr bwMode="auto">
          <a:xfrm>
            <a:off x="142874" y="537845"/>
            <a:ext cx="8875395" cy="5782310"/>
          </a:xfrm>
          <a:prstGeom prst="rect">
            <a:avLst/>
          </a:prstGeom>
          <a:noFill/>
          <a:ln w="9525">
            <a:noFill/>
            <a:miter lim="800000"/>
            <a:headEnd/>
            <a:tailEnd/>
          </a:ln>
        </p:spPr>
      </p:pic>
    </p:spTree>
    <p:extLst>
      <p:ext uri="{BB962C8B-B14F-4D97-AF65-F5344CB8AC3E}">
        <p14:creationId xmlns:p14="http://schemas.microsoft.com/office/powerpoint/2010/main" val="4139937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ítulo 1"/>
          <p:cNvSpPr txBox="1">
            <a:spLocks/>
          </p:cNvSpPr>
          <p:nvPr/>
        </p:nvSpPr>
        <p:spPr bwMode="auto">
          <a:xfrm>
            <a:off x="142875" y="71438"/>
            <a:ext cx="8786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a:spcBef>
                <a:spcPts val="500"/>
              </a:spcBef>
              <a:buClr>
                <a:srgbClr val="BCBCBC"/>
              </a:buClr>
              <a:buSzPct val="76000"/>
              <a:buFont typeface="Wingdings 3" pitchFamily="18" charset="2"/>
              <a:buChar char=""/>
              <a:defRPr sz="2000">
                <a:solidFill>
                  <a:schemeClr val="tx1"/>
                </a:solidFill>
                <a:latin typeface="Gill Sans MT" pitchFamily="34" charset="0"/>
              </a:defRPr>
            </a:lvl3pPr>
            <a:lvl4pPr marL="1600200" indent="-228600">
              <a:spcBef>
                <a:spcPts val="400"/>
              </a:spcBef>
              <a:buClr>
                <a:srgbClr val="8BA2B4"/>
              </a:buClr>
              <a:buSzPct val="70000"/>
              <a:buFont typeface="Wingdings" pitchFamily="2" charset="2"/>
              <a:buChar char=""/>
              <a:defRPr sz="2000">
                <a:solidFill>
                  <a:schemeClr val="tx1"/>
                </a:solidFill>
                <a:latin typeface="Gill Sans MT" pitchFamily="34" charset="0"/>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algn="ctr" eaLnBrk="1" hangingPunct="1">
              <a:spcBef>
                <a:spcPct val="0"/>
              </a:spcBef>
              <a:buClrTx/>
              <a:buSzTx/>
              <a:buFontTx/>
              <a:buNone/>
            </a:pPr>
            <a:r>
              <a:rPr lang="pt-BR" altLang="pt-BR" sz="1800" b="1">
                <a:latin typeface="Arial" charset="0"/>
              </a:rPr>
              <a:t>FLUXO DE CARGA SIMPLIFICADO ANTES DO SECCIONAMENTO ATL-CAM</a:t>
            </a:r>
          </a:p>
        </p:txBody>
      </p:sp>
      <p:pic>
        <p:nvPicPr>
          <p:cNvPr id="5" name="Imagem 4" descr="cid:image005.png@01D12EA7.A44BEB30"/>
          <p:cNvPicPr/>
          <p:nvPr/>
        </p:nvPicPr>
        <p:blipFill>
          <a:blip r:embed="rId2" r:link="rId3"/>
          <a:srcRect/>
          <a:stretch>
            <a:fillRect/>
          </a:stretch>
        </p:blipFill>
        <p:spPr bwMode="auto">
          <a:xfrm>
            <a:off x="539552" y="1124744"/>
            <a:ext cx="8390136" cy="5112568"/>
          </a:xfrm>
          <a:prstGeom prst="rect">
            <a:avLst/>
          </a:prstGeom>
          <a:noFill/>
          <a:ln w="9525">
            <a:noFill/>
            <a:miter lim="800000"/>
            <a:headEnd/>
            <a:tailEnd/>
          </a:ln>
        </p:spPr>
      </p:pic>
    </p:spTree>
    <p:extLst>
      <p:ext uri="{BB962C8B-B14F-4D97-AF65-F5344CB8AC3E}">
        <p14:creationId xmlns:p14="http://schemas.microsoft.com/office/powerpoint/2010/main" val="2483090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ítulo 1"/>
          <p:cNvSpPr txBox="1">
            <a:spLocks/>
          </p:cNvSpPr>
          <p:nvPr/>
        </p:nvSpPr>
        <p:spPr bwMode="auto">
          <a:xfrm>
            <a:off x="142875" y="71438"/>
            <a:ext cx="8786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a:spcBef>
                <a:spcPts val="500"/>
              </a:spcBef>
              <a:buClr>
                <a:srgbClr val="BCBCBC"/>
              </a:buClr>
              <a:buSzPct val="76000"/>
              <a:buFont typeface="Wingdings 3" pitchFamily="18" charset="2"/>
              <a:buChar char=""/>
              <a:defRPr sz="2000">
                <a:solidFill>
                  <a:schemeClr val="tx1"/>
                </a:solidFill>
                <a:latin typeface="Gill Sans MT" pitchFamily="34" charset="0"/>
              </a:defRPr>
            </a:lvl3pPr>
            <a:lvl4pPr marL="1600200" indent="-228600">
              <a:spcBef>
                <a:spcPts val="400"/>
              </a:spcBef>
              <a:buClr>
                <a:srgbClr val="8BA2B4"/>
              </a:buClr>
              <a:buSzPct val="70000"/>
              <a:buFont typeface="Wingdings" pitchFamily="2" charset="2"/>
              <a:buChar char=""/>
              <a:defRPr sz="2000">
                <a:solidFill>
                  <a:schemeClr val="tx1"/>
                </a:solidFill>
                <a:latin typeface="Gill Sans MT" pitchFamily="34" charset="0"/>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algn="ctr" eaLnBrk="1" hangingPunct="1">
              <a:spcBef>
                <a:spcPct val="0"/>
              </a:spcBef>
              <a:buClrTx/>
              <a:buSzTx/>
              <a:buFontTx/>
              <a:buNone/>
            </a:pPr>
            <a:r>
              <a:rPr lang="pt-BR" altLang="pt-BR" sz="1800" b="1">
                <a:latin typeface="Arial" charset="0"/>
              </a:rPr>
              <a:t>FLUXO DE CARGA SIMPLIFICADO DEPOIS DO SECCIONAMENTO ATL-CAM</a:t>
            </a:r>
          </a:p>
        </p:txBody>
      </p:sp>
      <p:pic>
        <p:nvPicPr>
          <p:cNvPr id="5" name="Imagem 4" descr="cid:image002.png@01D12EB0.82B3FA90"/>
          <p:cNvPicPr/>
          <p:nvPr/>
        </p:nvPicPr>
        <p:blipFill>
          <a:blip r:embed="rId2" r:link="rId3"/>
          <a:srcRect/>
          <a:stretch>
            <a:fillRect/>
          </a:stretch>
        </p:blipFill>
        <p:spPr bwMode="auto">
          <a:xfrm>
            <a:off x="467544" y="785814"/>
            <a:ext cx="8352928" cy="5739530"/>
          </a:xfrm>
          <a:prstGeom prst="rect">
            <a:avLst/>
          </a:prstGeom>
          <a:noFill/>
          <a:ln w="9525">
            <a:noFill/>
            <a:miter lim="800000"/>
            <a:headEnd/>
            <a:tailEnd/>
          </a:ln>
        </p:spPr>
      </p:pic>
    </p:spTree>
    <p:extLst>
      <p:ext uri="{BB962C8B-B14F-4D97-AF65-F5344CB8AC3E}">
        <p14:creationId xmlns:p14="http://schemas.microsoft.com/office/powerpoint/2010/main" val="2412319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r>
              <a:rPr lang="pt-BR" sz="2800" b="0" dirty="0" smtClean="0">
                <a:solidFill>
                  <a:srgbClr val="00B050"/>
                </a:solidFill>
              </a:rPr>
              <a:t>2- Escolha do Traçado  - 1/24</a:t>
            </a:r>
            <a:endParaRPr lang="pt-BR" sz="2800" b="0" dirty="0">
              <a:solidFill>
                <a:srgbClr val="00B050"/>
              </a:solidFill>
            </a:endParaRPr>
          </a:p>
        </p:txBody>
      </p:sp>
      <p:sp>
        <p:nvSpPr>
          <p:cNvPr id="3" name="Espaço Reservado para Texto 2"/>
          <p:cNvSpPr>
            <a:spLocks noGrp="1"/>
          </p:cNvSpPr>
          <p:nvPr>
            <p:ph type="body" sz="quarter" idx="11"/>
          </p:nvPr>
        </p:nvSpPr>
        <p:spPr>
          <a:xfrm>
            <a:off x="251520" y="2060848"/>
            <a:ext cx="8713788" cy="2736329"/>
          </a:xfrm>
        </p:spPr>
        <p:txBody>
          <a:bodyPr>
            <a:normAutofit lnSpcReduction="10000"/>
          </a:bodyPr>
          <a:lstStyle/>
          <a:p>
            <a:pPr algn="just"/>
            <a:r>
              <a:rPr lang="pt-BR" sz="2800" dirty="0"/>
              <a:t>Nas grandes cidades tornou-se crítico o problema de transportar energia em alta </a:t>
            </a:r>
            <a:r>
              <a:rPr lang="pt-BR" sz="2800" dirty="0" smtClean="0"/>
              <a:t>tensão.</a:t>
            </a:r>
          </a:p>
          <a:p>
            <a:pPr algn="just"/>
            <a:endParaRPr lang="pt-BR" sz="2800" dirty="0" smtClean="0"/>
          </a:p>
          <a:p>
            <a:pPr algn="just"/>
            <a:r>
              <a:rPr lang="pt-BR" sz="2800" dirty="0" smtClean="0"/>
              <a:t>A demanda de carga em áreas populosas exige a construção de Subestações próximas aos centros de carga.</a:t>
            </a:r>
          </a:p>
          <a:p>
            <a:pPr algn="just"/>
            <a:endParaRPr lang="pt-BR" sz="2800" b="1" dirty="0" smtClean="0"/>
          </a:p>
          <a:p>
            <a:pPr algn="just"/>
            <a:endParaRPr lang="pt-BR" dirty="0"/>
          </a:p>
        </p:txBody>
      </p:sp>
      <p:sp>
        <p:nvSpPr>
          <p:cNvPr id="4" name="Espaço Reservado para Texto 3"/>
          <p:cNvSpPr>
            <a:spLocks noGrp="1"/>
          </p:cNvSpPr>
          <p:nvPr>
            <p:ph type="body" sz="quarter" idx="12"/>
          </p:nvPr>
        </p:nvSpPr>
        <p:spPr/>
        <p:txBody>
          <a:bodyPr/>
          <a:lstStyle/>
          <a:p>
            <a:endParaRPr lang="pt-BR"/>
          </a:p>
        </p:txBody>
      </p:sp>
    </p:spTree>
    <p:extLst>
      <p:ext uri="{BB962C8B-B14F-4D97-AF65-F5344CB8AC3E}">
        <p14:creationId xmlns:p14="http://schemas.microsoft.com/office/powerpoint/2010/main" val="901272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r>
              <a:rPr lang="pt-BR" sz="2800" b="0" dirty="0" smtClean="0">
                <a:solidFill>
                  <a:srgbClr val="00B050"/>
                </a:solidFill>
              </a:rPr>
              <a:t>2- Escolha do Traçado - 2/24</a:t>
            </a:r>
            <a:endParaRPr lang="pt-BR" sz="2800" b="0" dirty="0">
              <a:solidFill>
                <a:srgbClr val="00B050"/>
              </a:solidFill>
            </a:endParaRPr>
          </a:p>
        </p:txBody>
      </p:sp>
      <p:sp>
        <p:nvSpPr>
          <p:cNvPr id="3" name="Espaço Reservado para Texto 2"/>
          <p:cNvSpPr>
            <a:spLocks noGrp="1"/>
          </p:cNvSpPr>
          <p:nvPr>
            <p:ph type="body" sz="quarter" idx="11"/>
          </p:nvPr>
        </p:nvSpPr>
        <p:spPr>
          <a:xfrm>
            <a:off x="250825" y="1484785"/>
            <a:ext cx="8713788" cy="5112866"/>
          </a:xfrm>
        </p:spPr>
        <p:txBody>
          <a:bodyPr/>
          <a:lstStyle/>
          <a:p>
            <a:pPr algn="just"/>
            <a:endParaRPr lang="pt-BR" sz="1200" b="1" dirty="0" smtClean="0"/>
          </a:p>
          <a:p>
            <a:pPr algn="just"/>
            <a:r>
              <a:rPr lang="pt-BR" dirty="0"/>
              <a:t>A interligação destas subestações conduz, inevitavelmente, à construção de linhas de </a:t>
            </a:r>
            <a:r>
              <a:rPr lang="pt-BR" dirty="0" smtClean="0"/>
              <a:t>alta tensão </a:t>
            </a:r>
            <a:r>
              <a:rPr lang="pt-BR" dirty="0"/>
              <a:t>situadas nestes ambientes urbanos e </a:t>
            </a:r>
            <a:r>
              <a:rPr lang="pt-BR" dirty="0" smtClean="0"/>
              <a:t>arredores.</a:t>
            </a:r>
          </a:p>
          <a:p>
            <a:pPr algn="just"/>
            <a:endParaRPr lang="pt-BR" dirty="0"/>
          </a:p>
          <a:p>
            <a:pPr algn="just"/>
            <a:endParaRPr lang="pt-BR" dirty="0"/>
          </a:p>
          <a:p>
            <a:pPr algn="just"/>
            <a:r>
              <a:rPr lang="pt-BR" dirty="0" smtClean="0"/>
              <a:t>Exemplo de linha urbana:</a:t>
            </a:r>
          </a:p>
          <a:p>
            <a:pPr marL="0" indent="0" algn="just">
              <a:buNone/>
            </a:pPr>
            <a:endParaRPr lang="pt-BR" dirty="0" smtClean="0"/>
          </a:p>
          <a:p>
            <a:pPr marL="0" indent="0" algn="just">
              <a:buNone/>
            </a:pPr>
            <a:r>
              <a:rPr lang="pt-BR" dirty="0" smtClean="0"/>
              <a:t>Condomínio Alphaville – São Paulo</a:t>
            </a:r>
          </a:p>
          <a:p>
            <a:pPr algn="just"/>
            <a:endParaRPr lang="pt-BR" dirty="0" smtClean="0"/>
          </a:p>
          <a:p>
            <a:pPr algn="just"/>
            <a:endParaRPr lang="pt-BR" sz="1200" dirty="0" smtClean="0"/>
          </a:p>
          <a:p>
            <a:pPr algn="just"/>
            <a:endParaRPr lang="pt-BR" dirty="0"/>
          </a:p>
        </p:txBody>
      </p:sp>
      <p:sp>
        <p:nvSpPr>
          <p:cNvPr id="4" name="Espaço Reservado para Texto 3"/>
          <p:cNvSpPr>
            <a:spLocks noGrp="1"/>
          </p:cNvSpPr>
          <p:nvPr>
            <p:ph type="body" sz="quarter" idx="12"/>
          </p:nvPr>
        </p:nvSpPr>
        <p:spPr/>
        <p:txBody>
          <a:bodyPr/>
          <a:lstStyle/>
          <a:p>
            <a:endParaRPr lang="pt-BR"/>
          </a:p>
        </p:txBody>
      </p:sp>
      <p:pic>
        <p:nvPicPr>
          <p:cNvPr id="5" name="C594FAAA-51B3-4FDE-B5F6-F8F93DCB0A6E" descr="cid:C594FAAA-51B3-4FDE-B5F6-F8F93DCB0A6E"/>
          <p:cNvPicPr/>
          <p:nvPr/>
        </p:nvPicPr>
        <p:blipFill>
          <a:blip r:embed="rId2" r:link="rId3"/>
          <a:srcRect/>
          <a:stretch>
            <a:fillRect/>
          </a:stretch>
        </p:blipFill>
        <p:spPr bwMode="auto">
          <a:xfrm>
            <a:off x="5508104" y="2564904"/>
            <a:ext cx="3204076" cy="4103870"/>
          </a:xfrm>
          <a:prstGeom prst="rect">
            <a:avLst/>
          </a:prstGeom>
          <a:noFill/>
          <a:ln w="9525">
            <a:noFill/>
            <a:miter lim="800000"/>
            <a:headEnd/>
            <a:tailEnd/>
          </a:ln>
        </p:spPr>
      </p:pic>
    </p:spTree>
    <p:extLst>
      <p:ext uri="{BB962C8B-B14F-4D97-AF65-F5344CB8AC3E}">
        <p14:creationId xmlns:p14="http://schemas.microsoft.com/office/powerpoint/2010/main" val="383068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179512" y="836712"/>
            <a:ext cx="8712967" cy="575310"/>
          </a:xfrm>
        </p:spPr>
        <p:txBody>
          <a:bodyPr/>
          <a:lstStyle/>
          <a:p>
            <a:pPr lvl="0"/>
            <a:r>
              <a:rPr sz="3200" dirty="0" smtClean="0">
                <a:solidFill>
                  <a:srgbClr val="00B050"/>
                </a:solidFill>
              </a:rPr>
              <a:t>Sumário</a:t>
            </a:r>
            <a:endParaRPr lang="pt-BR" dirty="0"/>
          </a:p>
        </p:txBody>
      </p:sp>
      <p:sp>
        <p:nvSpPr>
          <p:cNvPr id="4" name="Espaço Reservado para Texto 2"/>
          <p:cNvSpPr txBox="1">
            <a:spLocks/>
          </p:cNvSpPr>
          <p:nvPr/>
        </p:nvSpPr>
        <p:spPr>
          <a:xfrm>
            <a:off x="142844" y="1484784"/>
            <a:ext cx="8728523" cy="4320480"/>
          </a:xfrm>
          <a:prstGeom prst="rect">
            <a:avLst/>
          </a:prstGeom>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pt-BR" sz="2800" b="1" dirty="0" smtClean="0">
              <a:effectLst>
                <a:outerShdw blurRad="50800" dist="38100" dir="2700000" algn="tl" rotWithShape="0">
                  <a:prstClr val="black">
                    <a:alpha val="40000"/>
                  </a:prstClr>
                </a:outerShdw>
              </a:effectLst>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pt-BR" sz="2800" b="1" dirty="0" smtClean="0">
              <a:effectLst>
                <a:outerShdw blurRad="50800" dist="38100" dir="2700000" algn="tl" rotWithShape="0">
                  <a:prstClr val="black">
                    <a:alpha val="40000"/>
                  </a:prstClr>
                </a:outerShdw>
              </a:effectLst>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pt-BR" sz="3000" b="1" dirty="0" smtClean="0">
                <a:effectLst>
                  <a:outerShdw blurRad="50800" dist="38100" dir="2700000" algn="tl" rotWithShape="0">
                    <a:prstClr val="black">
                      <a:alpha val="40000"/>
                    </a:prstClr>
                  </a:outerShdw>
                </a:effectLst>
                <a:latin typeface="+mj-lt"/>
                <a:ea typeface="+mj-ea"/>
                <a:cs typeface="+mj-cs"/>
              </a:rPr>
              <a:t>1- </a:t>
            </a:r>
            <a:r>
              <a:rPr kumimoji="0" lang="pt-BR" sz="32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rPr>
              <a:t>Necessidade da Obra</a:t>
            </a:r>
            <a:endParaRPr kumimoji="0" lang="pt-BR" sz="32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a:spcBef>
                <a:spcPct val="20000"/>
              </a:spcBef>
            </a:pPr>
            <a:r>
              <a:rPr lang="pt-BR" sz="3200" b="1" dirty="0" smtClean="0">
                <a:effectLst>
                  <a:outerShdw blurRad="50800" dist="38100" dir="2700000" algn="tl" rotWithShape="0">
                    <a:prstClr val="black">
                      <a:alpha val="40000"/>
                    </a:prstClr>
                  </a:outerShdw>
                </a:effectLst>
              </a:rPr>
              <a:t>2- Escolha do Traçado</a:t>
            </a:r>
          </a:p>
          <a:p>
            <a:pPr>
              <a:spcBef>
                <a:spcPct val="20000"/>
              </a:spcBef>
            </a:pPr>
            <a:r>
              <a:rPr lang="pt-BR" sz="3200" b="1" dirty="0" smtClean="0">
                <a:effectLst>
                  <a:outerShdw blurRad="50800" dist="38100" dir="2700000" algn="tl" rotWithShape="0">
                    <a:prstClr val="black">
                      <a:alpha val="40000"/>
                    </a:prstClr>
                  </a:outerShdw>
                </a:effectLst>
              </a:rPr>
              <a:t>3- Avaliação do empreendimento pelo MP</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rPr>
              <a:t>4- Decisões Judiciais</a:t>
            </a:r>
            <a:endParaRPr kumimoji="0" lang="pt-BR" sz="32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a:spcBef>
                <a:spcPct val="20000"/>
              </a:spcBef>
              <a:defRPr/>
            </a:pPr>
            <a:r>
              <a:rPr lang="pt-BR" sz="3200" b="1" dirty="0" smtClean="0">
                <a:effectLst>
                  <a:outerShdw blurRad="50800" dist="38100" dir="2700000" algn="tl" rotWithShape="0">
                    <a:prstClr val="black">
                      <a:alpha val="40000"/>
                    </a:prstClr>
                  </a:outerShdw>
                </a:effectLst>
              </a:rPr>
              <a:t>5- Faixa de segurança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pt-BR" sz="2800" b="1" dirty="0" smtClean="0">
              <a:effectLst>
                <a:outerShdw blurRad="50800" dist="38100" dir="2700000" algn="tl" rotWithShape="0">
                  <a:prstClr val="black">
                    <a:alpha val="40000"/>
                  </a:prstClr>
                </a:outerShdw>
              </a:effectLst>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10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r>
              <a:rPr lang="pt-BR" sz="2800" b="0" dirty="0" smtClean="0">
                <a:solidFill>
                  <a:srgbClr val="00B050"/>
                </a:solidFill>
              </a:rPr>
              <a:t>2- Escolha do Traçado - 3/24</a:t>
            </a:r>
            <a:endParaRPr lang="pt-BR" sz="2800" b="0" dirty="0">
              <a:solidFill>
                <a:srgbClr val="00B050"/>
              </a:solidFill>
            </a:endParaRPr>
          </a:p>
        </p:txBody>
      </p:sp>
      <p:sp>
        <p:nvSpPr>
          <p:cNvPr id="3" name="Espaço Reservado para Texto 2"/>
          <p:cNvSpPr>
            <a:spLocks noGrp="1"/>
          </p:cNvSpPr>
          <p:nvPr>
            <p:ph type="body" sz="quarter" idx="11"/>
          </p:nvPr>
        </p:nvSpPr>
        <p:spPr>
          <a:xfrm>
            <a:off x="250825" y="1484785"/>
            <a:ext cx="8713788" cy="5112866"/>
          </a:xfrm>
        </p:spPr>
        <p:txBody>
          <a:bodyPr/>
          <a:lstStyle/>
          <a:p>
            <a:pPr algn="just"/>
            <a:endParaRPr lang="pt-BR" sz="1200" b="1" dirty="0" smtClean="0"/>
          </a:p>
          <a:p>
            <a:pPr algn="just"/>
            <a:endParaRPr lang="pt-BR" dirty="0" smtClean="0"/>
          </a:p>
          <a:p>
            <a:pPr algn="just"/>
            <a:endParaRPr lang="pt-BR" dirty="0"/>
          </a:p>
          <a:p>
            <a:pPr algn="just"/>
            <a:endParaRPr lang="pt-BR" sz="1200" dirty="0" smtClean="0"/>
          </a:p>
          <a:p>
            <a:pPr algn="just"/>
            <a:r>
              <a:rPr lang="pt-BR" sz="2800" dirty="0" smtClean="0"/>
              <a:t>Para implantação do Sistema Carajás – (Atlântico – Campinas) foi definido o seguinte arranjo:</a:t>
            </a:r>
            <a:endParaRPr lang="pt-BR" sz="2800" dirty="0"/>
          </a:p>
          <a:p>
            <a:pPr algn="just"/>
            <a:endParaRPr lang="pt-BR" sz="2800" dirty="0"/>
          </a:p>
        </p:txBody>
      </p:sp>
      <p:sp>
        <p:nvSpPr>
          <p:cNvPr id="4" name="Espaço Reservado para Texto 3"/>
          <p:cNvSpPr>
            <a:spLocks noGrp="1"/>
          </p:cNvSpPr>
          <p:nvPr>
            <p:ph type="body" sz="quarter" idx="12"/>
          </p:nvPr>
        </p:nvSpPr>
        <p:spPr/>
        <p:txBody>
          <a:bodyPr/>
          <a:lstStyle/>
          <a:p>
            <a:endParaRPr lang="pt-BR"/>
          </a:p>
        </p:txBody>
      </p:sp>
    </p:spTree>
    <p:extLst>
      <p:ext uri="{BB962C8B-B14F-4D97-AF65-F5344CB8AC3E}">
        <p14:creationId xmlns:p14="http://schemas.microsoft.com/office/powerpoint/2010/main" val="344964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lang="pt-BR"/>
          </a:p>
        </p:txBody>
      </p:sp>
      <p:sp>
        <p:nvSpPr>
          <p:cNvPr id="3" name="Espaço Reservado para Texto 2"/>
          <p:cNvSpPr>
            <a:spLocks noGrp="1"/>
          </p:cNvSpPr>
          <p:nvPr>
            <p:ph type="body" sz="quarter" idx="11"/>
          </p:nvPr>
        </p:nvSpPr>
        <p:spPr/>
        <p:txBody>
          <a:bodyPr/>
          <a:lstStyle/>
          <a:p>
            <a:pPr algn="just"/>
            <a:endParaRPr lang="pt-BR" dirty="0"/>
          </a:p>
        </p:txBody>
      </p:sp>
      <p:sp>
        <p:nvSpPr>
          <p:cNvPr id="4" name="Espaço Reservado para Texto 3"/>
          <p:cNvSpPr>
            <a:spLocks noGrp="1"/>
          </p:cNvSpPr>
          <p:nvPr>
            <p:ph type="body" sz="quarter" idx="12"/>
          </p:nvPr>
        </p:nvSpPr>
        <p:spPr/>
        <p:txBody>
          <a:bodyPr/>
          <a:lstStyle/>
          <a:p>
            <a:endParaRPr lang="pt-BR"/>
          </a:p>
        </p:txBody>
      </p:sp>
      <p:pic>
        <p:nvPicPr>
          <p:cNvPr id="5" name="Imagem 4"/>
          <p:cNvPicPr/>
          <p:nvPr/>
        </p:nvPicPr>
        <p:blipFill rotWithShape="1">
          <a:blip r:embed="rId2" cstate="print"/>
          <a:srcRect/>
          <a:stretch/>
        </p:blipFill>
        <p:spPr bwMode="auto">
          <a:xfrm>
            <a:off x="-10509" y="981482"/>
            <a:ext cx="9119013" cy="5616168"/>
          </a:xfrm>
          <a:prstGeom prst="rect">
            <a:avLst/>
          </a:prstGeom>
          <a:ln>
            <a:noFill/>
          </a:ln>
          <a:extLst>
            <a:ext uri="{53640926-AAD7-44D8-BBD7-CCE9431645EC}">
              <a14:shadowObscured xmlns:a14="http://schemas.microsoft.com/office/drawing/2010/main"/>
            </a:ext>
          </a:extLst>
        </p:spPr>
      </p:pic>
      <p:sp>
        <p:nvSpPr>
          <p:cNvPr id="6" name="CaixaDeTexto 5"/>
          <p:cNvSpPr txBox="1"/>
          <p:nvPr/>
        </p:nvSpPr>
        <p:spPr>
          <a:xfrm>
            <a:off x="7884368" y="1046120"/>
            <a:ext cx="1224136" cy="461665"/>
          </a:xfrm>
          <a:prstGeom prst="rect">
            <a:avLst/>
          </a:prstGeom>
          <a:noFill/>
        </p:spPr>
        <p:txBody>
          <a:bodyPr wrap="square" rtlCol="0">
            <a:spAutoFit/>
          </a:bodyPr>
          <a:lstStyle/>
          <a:p>
            <a:r>
              <a:rPr lang="pt-BR" sz="2400" dirty="0" smtClean="0"/>
              <a:t>4/24</a:t>
            </a:r>
            <a:endParaRPr lang="pt-BR" sz="2400" dirty="0"/>
          </a:p>
        </p:txBody>
      </p:sp>
    </p:spTree>
    <p:extLst>
      <p:ext uri="{BB962C8B-B14F-4D97-AF65-F5344CB8AC3E}">
        <p14:creationId xmlns:p14="http://schemas.microsoft.com/office/powerpoint/2010/main" val="188388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1"/>
          </p:nvPr>
        </p:nvSpPr>
        <p:spPr>
          <a:xfrm>
            <a:off x="239823" y="1844824"/>
            <a:ext cx="8713788" cy="3384376"/>
          </a:xfrm>
        </p:spPr>
        <p:txBody>
          <a:bodyPr>
            <a:normAutofit/>
          </a:bodyPr>
          <a:lstStyle/>
          <a:p>
            <a:pPr marL="0" indent="0" algn="ctr">
              <a:buNone/>
            </a:pPr>
            <a:r>
              <a:rPr lang="pt-BR" sz="2800" b="1" dirty="0" smtClean="0">
                <a:effectLst>
                  <a:outerShdw blurRad="50800" dist="38100" dir="2700000" algn="tl" rotWithShape="0">
                    <a:prstClr val="black">
                      <a:alpha val="40000"/>
                    </a:prstClr>
                  </a:outerShdw>
                </a:effectLst>
                <a:latin typeface="+mj-lt"/>
                <a:ea typeface="+mj-ea"/>
                <a:cs typeface="+mj-cs"/>
              </a:rPr>
              <a:t>OPÇÕES DE TRAÇADO DA LT APRESENTADAS NO PLANO DE GESTÃO AMBIENTAL (PGA)</a:t>
            </a:r>
          </a:p>
          <a:p>
            <a:pPr marL="0" indent="0" algn="ctr">
              <a:buNone/>
            </a:pPr>
            <a:endParaRPr lang="pt-BR" sz="4000" b="1" dirty="0">
              <a:effectLst>
                <a:outerShdw blurRad="50800" dist="38100" dir="2700000" algn="tl" rotWithShape="0">
                  <a:prstClr val="black">
                    <a:alpha val="40000"/>
                  </a:prstClr>
                </a:outerShdw>
              </a:effectLst>
              <a:latin typeface="+mj-lt"/>
              <a:ea typeface="+mj-ea"/>
              <a:cs typeface="+mj-cs"/>
            </a:endParaRPr>
          </a:p>
          <a:p>
            <a:pPr marL="0" indent="0" algn="just">
              <a:buNone/>
            </a:pPr>
            <a:r>
              <a:rPr lang="pt-BR" sz="2800" dirty="0"/>
              <a:t>Inicialmente foram analisados quatro alternativas de traçados para a construção da LT 2 x 138 kV Carajás – (Atlântico – Campinas): I-A, I-B, II e III</a:t>
            </a:r>
          </a:p>
          <a:p>
            <a:pPr marL="0" indent="0" algn="ctr">
              <a:buNone/>
            </a:pPr>
            <a:endParaRPr lang="pt-BR" sz="2800" b="1" dirty="0" smtClean="0">
              <a:effectLst>
                <a:outerShdw blurRad="50800" dist="38100" dir="2700000" algn="tl" rotWithShape="0">
                  <a:prstClr val="black">
                    <a:alpha val="40000"/>
                  </a:prstClr>
                </a:outerShdw>
              </a:effectLst>
              <a:latin typeface="+mj-lt"/>
              <a:ea typeface="+mj-ea"/>
              <a:cs typeface="+mj-cs"/>
            </a:endParaRPr>
          </a:p>
          <a:p>
            <a:pPr marL="0" indent="0" algn="just">
              <a:buNone/>
            </a:pPr>
            <a:endParaRPr lang="pt-BR" sz="3200" b="1" dirty="0" smtClean="0">
              <a:effectLst>
                <a:outerShdw blurRad="50800" dist="38100" dir="2700000" algn="tl" rotWithShape="0">
                  <a:prstClr val="black">
                    <a:alpha val="40000"/>
                  </a:prstClr>
                </a:outerShdw>
              </a:effectLst>
              <a:latin typeface="+mj-lt"/>
              <a:ea typeface="+mj-ea"/>
              <a:cs typeface="+mj-cs"/>
            </a:endParaRPr>
          </a:p>
          <a:p>
            <a:endParaRPr lang="pt-BR" dirty="0"/>
          </a:p>
        </p:txBody>
      </p:sp>
      <p:sp>
        <p:nvSpPr>
          <p:cNvPr id="5" name="CaixaDeTexto 4"/>
          <p:cNvSpPr txBox="1"/>
          <p:nvPr/>
        </p:nvSpPr>
        <p:spPr>
          <a:xfrm>
            <a:off x="251520" y="980728"/>
            <a:ext cx="8568952" cy="523220"/>
          </a:xfrm>
          <a:prstGeom prst="rect">
            <a:avLst/>
          </a:prstGeom>
          <a:noFill/>
        </p:spPr>
        <p:txBody>
          <a:bodyPr wrap="square" rtlCol="0">
            <a:spAutoFit/>
          </a:bodyPr>
          <a:lstStyle/>
          <a:p>
            <a:r>
              <a:rPr lang="pt-BR" sz="2800" b="1" dirty="0">
                <a:solidFill>
                  <a:srgbClr val="00B050"/>
                </a:solidFill>
              </a:rPr>
              <a:t>2- Escolha do </a:t>
            </a:r>
            <a:r>
              <a:rPr lang="pt-BR" sz="2800" b="1" dirty="0" smtClean="0">
                <a:solidFill>
                  <a:srgbClr val="00B050"/>
                </a:solidFill>
              </a:rPr>
              <a:t>Traçado – 5/24</a:t>
            </a:r>
            <a:endParaRPr lang="pt-BR" sz="2800" b="1" dirty="0">
              <a:solidFill>
                <a:srgbClr val="00B050"/>
              </a:solidFill>
            </a:endParaRPr>
          </a:p>
        </p:txBody>
      </p:sp>
    </p:spTree>
    <p:extLst>
      <p:ext uri="{BB962C8B-B14F-4D97-AF65-F5344CB8AC3E}">
        <p14:creationId xmlns:p14="http://schemas.microsoft.com/office/powerpoint/2010/main" val="1051578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z="2800" dirty="0" smtClean="0">
              <a:solidFill>
                <a:srgbClr val="00B050"/>
              </a:solidFill>
            </a:endParaRPr>
          </a:p>
          <a:p>
            <a:r>
              <a:rPr lang="pt-BR" sz="2800" b="0" dirty="0">
                <a:solidFill>
                  <a:srgbClr val="00B050"/>
                </a:solidFill>
              </a:rPr>
              <a:t>2- Escolha do </a:t>
            </a:r>
            <a:r>
              <a:rPr lang="pt-BR" sz="2800" b="0" dirty="0" smtClean="0">
                <a:solidFill>
                  <a:srgbClr val="00B050"/>
                </a:solidFill>
              </a:rPr>
              <a:t>Traçado – 6/24</a:t>
            </a:r>
            <a:endParaRPr lang="pt-BR" sz="2800" b="0" dirty="0">
              <a:solidFill>
                <a:srgbClr val="00B050"/>
              </a:solidFill>
            </a:endParaRPr>
          </a:p>
          <a:p>
            <a:endParaRPr lang="pt-BR" dirty="0"/>
          </a:p>
        </p:txBody>
      </p:sp>
      <p:sp>
        <p:nvSpPr>
          <p:cNvPr id="3" name="Espaço Reservado para Texto 2"/>
          <p:cNvSpPr>
            <a:spLocks noGrp="1"/>
          </p:cNvSpPr>
          <p:nvPr>
            <p:ph type="body" sz="quarter" idx="11"/>
          </p:nvPr>
        </p:nvSpPr>
        <p:spPr/>
        <p:txBody>
          <a:bodyPr/>
          <a:lstStyle/>
          <a:p>
            <a:endParaRPr lang="pt-BR" dirty="0"/>
          </a:p>
        </p:txBody>
      </p:sp>
      <p:pic>
        <p:nvPicPr>
          <p:cNvPr id="3074" name="Picture 2" descr="F:\FOTOS TORRES ALPHAVILLE\Opçoes carajas Texto Apresentaçã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2708"/>
            <a:ext cx="8568952" cy="479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9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dirty="0" smtClean="0"/>
              <a:t>Traçado - Opção IA</a:t>
            </a:r>
            <a:endParaRPr lang="pt-BR" sz="3200" dirty="0"/>
          </a:p>
        </p:txBody>
      </p:sp>
      <p:pic>
        <p:nvPicPr>
          <p:cNvPr id="43010" name="Picture 2"/>
          <p:cNvPicPr>
            <a:picLocks noChangeAspect="1" noChangeArrowheads="1"/>
          </p:cNvPicPr>
          <p:nvPr/>
        </p:nvPicPr>
        <p:blipFill>
          <a:blip r:embed="rId2"/>
          <a:srcRect/>
          <a:stretch>
            <a:fillRect/>
          </a:stretch>
        </p:blipFill>
        <p:spPr bwMode="auto">
          <a:xfrm>
            <a:off x="714348" y="1714488"/>
            <a:ext cx="7500990" cy="4781673"/>
          </a:xfrm>
          <a:prstGeom prst="rect">
            <a:avLst/>
          </a:prstGeom>
          <a:noFill/>
          <a:ln w="9525">
            <a:noFill/>
            <a:miter lim="800000"/>
            <a:headEnd/>
            <a:tailEnd/>
          </a:ln>
          <a:effectLst/>
        </p:spPr>
      </p:pic>
      <p:sp>
        <p:nvSpPr>
          <p:cNvPr id="2" name="CaixaDeTexto 1"/>
          <p:cNvSpPr txBox="1"/>
          <p:nvPr/>
        </p:nvSpPr>
        <p:spPr>
          <a:xfrm>
            <a:off x="7740353" y="836712"/>
            <a:ext cx="1152128" cy="461665"/>
          </a:xfrm>
          <a:prstGeom prst="rect">
            <a:avLst/>
          </a:prstGeom>
          <a:noFill/>
        </p:spPr>
        <p:txBody>
          <a:bodyPr wrap="square" rtlCol="0">
            <a:spAutoFit/>
          </a:bodyPr>
          <a:lstStyle/>
          <a:p>
            <a:r>
              <a:rPr lang="pt-BR" sz="2400" dirty="0" smtClean="0"/>
              <a:t>7/24</a:t>
            </a:r>
            <a:endParaRPr lang="pt-BR" sz="2400" dirty="0"/>
          </a:p>
        </p:txBody>
      </p:sp>
    </p:spTree>
    <p:extLst>
      <p:ext uri="{BB962C8B-B14F-4D97-AF65-F5344CB8AC3E}">
        <p14:creationId xmlns:p14="http://schemas.microsoft.com/office/powerpoint/2010/main" val="849373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mtClean="0">
              <a:solidFill>
                <a:srgbClr val="00B050"/>
              </a:solidFill>
            </a:endParaRPr>
          </a:p>
          <a:p>
            <a:r>
              <a:rPr smtClean="0">
                <a:solidFill>
                  <a:srgbClr val="00B050"/>
                </a:solidFill>
              </a:rPr>
              <a:t>Restrições do Traçado da Opção IA</a:t>
            </a:r>
            <a:endParaRPr>
              <a:solidFill>
                <a:srgbClr val="00B050"/>
              </a:solidFill>
            </a:endParaRPr>
          </a:p>
          <a:p>
            <a:endParaRPr lang="pt-BR" dirty="0"/>
          </a:p>
        </p:txBody>
      </p:sp>
      <p:sp>
        <p:nvSpPr>
          <p:cNvPr id="3" name="Espaço Reservado para Texto 2"/>
          <p:cNvSpPr>
            <a:spLocks noGrp="1"/>
          </p:cNvSpPr>
          <p:nvPr>
            <p:ph type="body" sz="quarter" idx="11"/>
          </p:nvPr>
        </p:nvSpPr>
        <p:spPr/>
        <p:txBody>
          <a:bodyPr/>
          <a:lstStyle/>
          <a:p>
            <a:pPr marL="0" indent="0">
              <a:buFont typeface="Arial" pitchFamily="34" charset="0"/>
              <a:buChar char="•"/>
            </a:pPr>
            <a:r>
              <a:rPr lang="pt-BR" b="1" dirty="0" smtClean="0"/>
              <a:t> Mudança do ponto ótimo de </a:t>
            </a:r>
            <a:r>
              <a:rPr lang="pt-BR" b="1" dirty="0" err="1" smtClean="0"/>
              <a:t>seccionamento</a:t>
            </a:r>
            <a:r>
              <a:rPr lang="pt-BR" b="1" dirty="0" smtClean="0"/>
              <a:t>;</a:t>
            </a:r>
          </a:p>
          <a:p>
            <a:pPr marL="0" indent="0">
              <a:buFont typeface="Arial" pitchFamily="34" charset="0"/>
              <a:buChar char="•"/>
            </a:pPr>
            <a:endParaRPr lang="pt-BR" b="1" dirty="0" smtClean="0"/>
          </a:p>
          <a:p>
            <a:pPr marL="0" indent="0" algn="just">
              <a:buFont typeface="Arial" pitchFamily="34" charset="0"/>
              <a:buChar char="•"/>
            </a:pPr>
            <a:r>
              <a:rPr lang="pt-BR" b="1" dirty="0" smtClean="0"/>
              <a:t>SE Atlântico não possui configuração para flexibilização operativa para a instalação de 3 vãos necessários para atender o planejamento;</a:t>
            </a:r>
          </a:p>
          <a:p>
            <a:pPr marL="0" indent="0">
              <a:buFont typeface="Arial" pitchFamily="34" charset="0"/>
              <a:buChar char="•"/>
            </a:pPr>
            <a:endParaRPr lang="pt-BR" b="1" dirty="0" smtClean="0"/>
          </a:p>
          <a:p>
            <a:pPr marL="0" indent="0">
              <a:buFont typeface="Arial" pitchFamily="34" charset="0"/>
              <a:buChar char="•"/>
            </a:pPr>
            <a:r>
              <a:rPr lang="pt-BR" b="1" dirty="0" smtClean="0"/>
              <a:t>Largura do Canteiro na Avenida </a:t>
            </a:r>
            <a:r>
              <a:rPr lang="pt-BR" b="1" dirty="0" err="1" smtClean="0"/>
              <a:t>Guarapari</a:t>
            </a:r>
            <a:r>
              <a:rPr lang="pt-BR" b="1" dirty="0" smtClean="0"/>
              <a:t> é restritiva para locação das estruturas cônicas de aço;</a:t>
            </a:r>
          </a:p>
          <a:p>
            <a:pPr marL="0" indent="0">
              <a:buFont typeface="Arial" pitchFamily="34" charset="0"/>
              <a:buChar char="•"/>
            </a:pPr>
            <a:endParaRPr lang="pt-BR" b="1" dirty="0" smtClean="0"/>
          </a:p>
          <a:p>
            <a:pPr marL="0" indent="0">
              <a:buFont typeface="Arial" pitchFamily="34" charset="0"/>
              <a:buChar char="•"/>
            </a:pPr>
            <a:r>
              <a:rPr lang="pt-BR" b="1" dirty="0" smtClean="0"/>
              <a:t>Remanejamento de Rede 13,8 kV (Alimentador 15) localizado no canteiro central da Avenida </a:t>
            </a:r>
            <a:r>
              <a:rPr lang="pt-BR" b="1" dirty="0" err="1" smtClean="0"/>
              <a:t>Guarapari</a:t>
            </a:r>
            <a:r>
              <a:rPr lang="pt-BR" b="1" dirty="0" smtClean="0"/>
              <a:t> para outro local;</a:t>
            </a:r>
          </a:p>
          <a:p>
            <a:endParaRPr lang="pt-BR" dirty="0"/>
          </a:p>
        </p:txBody>
      </p:sp>
      <p:sp>
        <p:nvSpPr>
          <p:cNvPr id="4" name="CaixaDeTexto 3"/>
          <p:cNvSpPr txBox="1"/>
          <p:nvPr/>
        </p:nvSpPr>
        <p:spPr>
          <a:xfrm>
            <a:off x="7740353" y="836712"/>
            <a:ext cx="1152128" cy="461665"/>
          </a:xfrm>
          <a:prstGeom prst="rect">
            <a:avLst/>
          </a:prstGeom>
          <a:noFill/>
        </p:spPr>
        <p:txBody>
          <a:bodyPr wrap="square" rtlCol="0">
            <a:spAutoFit/>
          </a:bodyPr>
          <a:lstStyle/>
          <a:p>
            <a:r>
              <a:rPr lang="pt-BR" sz="2400" dirty="0" smtClean="0"/>
              <a:t>8/24</a:t>
            </a:r>
            <a:endParaRPr lang="pt-BR" sz="2400" dirty="0"/>
          </a:p>
        </p:txBody>
      </p:sp>
    </p:spTree>
    <p:extLst>
      <p:ext uri="{BB962C8B-B14F-4D97-AF65-F5344CB8AC3E}">
        <p14:creationId xmlns:p14="http://schemas.microsoft.com/office/powerpoint/2010/main" val="2069960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b="1" dirty="0" smtClean="0"/>
              <a:t>SE ATLÂNTICO</a:t>
            </a:r>
            <a:endParaRPr lang="pt-BR" sz="3200" b="1" dirty="0"/>
          </a:p>
        </p:txBody>
      </p:sp>
      <p:pic>
        <p:nvPicPr>
          <p:cNvPr id="6146" name="Picture 2"/>
          <p:cNvPicPr>
            <a:picLocks noChangeAspect="1" noChangeArrowheads="1"/>
          </p:cNvPicPr>
          <p:nvPr/>
        </p:nvPicPr>
        <p:blipFill>
          <a:blip r:embed="rId2" cstate="print"/>
          <a:srcRect/>
          <a:stretch>
            <a:fillRect/>
          </a:stretch>
        </p:blipFill>
        <p:spPr bwMode="auto">
          <a:xfrm>
            <a:off x="928662" y="1643050"/>
            <a:ext cx="7072362" cy="4714908"/>
          </a:xfrm>
          <a:prstGeom prst="rect">
            <a:avLst/>
          </a:prstGeom>
          <a:noFill/>
          <a:ln w="9525">
            <a:noFill/>
            <a:miter lim="800000"/>
            <a:headEnd/>
            <a:tailEnd/>
          </a:ln>
          <a:effectLst/>
        </p:spPr>
      </p:pic>
      <p:sp>
        <p:nvSpPr>
          <p:cNvPr id="5" name="CaixaDeTexto 4"/>
          <p:cNvSpPr txBox="1"/>
          <p:nvPr/>
        </p:nvSpPr>
        <p:spPr>
          <a:xfrm>
            <a:off x="7740353" y="836712"/>
            <a:ext cx="1152128" cy="461665"/>
          </a:xfrm>
          <a:prstGeom prst="rect">
            <a:avLst/>
          </a:prstGeom>
          <a:noFill/>
        </p:spPr>
        <p:txBody>
          <a:bodyPr wrap="square" rtlCol="0">
            <a:spAutoFit/>
          </a:bodyPr>
          <a:lstStyle/>
          <a:p>
            <a:r>
              <a:rPr lang="pt-BR" sz="2400" dirty="0" smtClean="0"/>
              <a:t>9/24</a:t>
            </a:r>
            <a:endParaRPr lang="pt-BR" sz="2400" dirty="0"/>
          </a:p>
        </p:txBody>
      </p:sp>
    </p:spTree>
    <p:extLst>
      <p:ext uri="{BB962C8B-B14F-4D97-AF65-F5344CB8AC3E}">
        <p14:creationId xmlns:p14="http://schemas.microsoft.com/office/powerpoint/2010/main" val="201289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b="1" dirty="0" smtClean="0"/>
              <a:t>AV. GUARAPARI</a:t>
            </a:r>
            <a:endParaRPr lang="pt-BR" sz="3200" b="1" dirty="0"/>
          </a:p>
        </p:txBody>
      </p:sp>
      <p:pic>
        <p:nvPicPr>
          <p:cNvPr id="5" name="Imagem 4"/>
          <p:cNvPicPr>
            <a:picLocks noChangeAspect="1"/>
          </p:cNvPicPr>
          <p:nvPr/>
        </p:nvPicPr>
        <p:blipFill rotWithShape="1">
          <a:blip r:embed="rId2"/>
          <a:srcRect t="2692" r="1780" b="12612"/>
          <a:stretch/>
        </p:blipFill>
        <p:spPr>
          <a:xfrm>
            <a:off x="785786" y="2000240"/>
            <a:ext cx="7514976" cy="3643338"/>
          </a:xfrm>
          <a:prstGeom prst="rect">
            <a:avLst/>
          </a:prstGeom>
        </p:spPr>
      </p:pic>
      <p:sp>
        <p:nvSpPr>
          <p:cNvPr id="7" name="CaixaDeTexto 6"/>
          <p:cNvSpPr txBox="1"/>
          <p:nvPr/>
        </p:nvSpPr>
        <p:spPr>
          <a:xfrm>
            <a:off x="7740353" y="836712"/>
            <a:ext cx="1152128" cy="461665"/>
          </a:xfrm>
          <a:prstGeom prst="rect">
            <a:avLst/>
          </a:prstGeom>
          <a:noFill/>
        </p:spPr>
        <p:txBody>
          <a:bodyPr wrap="square" rtlCol="0">
            <a:spAutoFit/>
          </a:bodyPr>
          <a:lstStyle/>
          <a:p>
            <a:r>
              <a:rPr lang="pt-BR" sz="2400" dirty="0" smtClean="0"/>
              <a:t>10/24</a:t>
            </a:r>
            <a:endParaRPr lang="pt-BR" sz="2400" dirty="0"/>
          </a:p>
        </p:txBody>
      </p:sp>
    </p:spTree>
    <p:extLst>
      <p:ext uri="{BB962C8B-B14F-4D97-AF65-F5344CB8AC3E}">
        <p14:creationId xmlns:p14="http://schemas.microsoft.com/office/powerpoint/2010/main" val="916151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dirty="0" smtClean="0"/>
              <a:t>Traçado - Opção II</a:t>
            </a:r>
            <a:endParaRPr lang="pt-BR" sz="3200" dirty="0"/>
          </a:p>
        </p:txBody>
      </p:sp>
      <p:pic>
        <p:nvPicPr>
          <p:cNvPr id="44034" name="Picture 2"/>
          <p:cNvPicPr>
            <a:picLocks noChangeAspect="1" noChangeArrowheads="1"/>
          </p:cNvPicPr>
          <p:nvPr/>
        </p:nvPicPr>
        <p:blipFill>
          <a:blip r:embed="rId2"/>
          <a:srcRect/>
          <a:stretch>
            <a:fillRect/>
          </a:stretch>
        </p:blipFill>
        <p:spPr bwMode="auto">
          <a:xfrm>
            <a:off x="1276350" y="1786338"/>
            <a:ext cx="7010426" cy="4557311"/>
          </a:xfrm>
          <a:prstGeom prst="rect">
            <a:avLst/>
          </a:prstGeom>
          <a:noFill/>
          <a:ln w="9525">
            <a:noFill/>
            <a:miter lim="800000"/>
            <a:headEnd/>
            <a:tailEnd/>
          </a:ln>
          <a:effectLst/>
        </p:spPr>
      </p:pic>
      <p:sp>
        <p:nvSpPr>
          <p:cNvPr id="5" name="CaixaDeTexto 4"/>
          <p:cNvSpPr txBox="1"/>
          <p:nvPr/>
        </p:nvSpPr>
        <p:spPr>
          <a:xfrm>
            <a:off x="7740353" y="836712"/>
            <a:ext cx="1152128" cy="461665"/>
          </a:xfrm>
          <a:prstGeom prst="rect">
            <a:avLst/>
          </a:prstGeom>
          <a:noFill/>
        </p:spPr>
        <p:txBody>
          <a:bodyPr wrap="square" rtlCol="0">
            <a:spAutoFit/>
          </a:bodyPr>
          <a:lstStyle/>
          <a:p>
            <a:r>
              <a:rPr lang="pt-BR" sz="2400" dirty="0" smtClean="0"/>
              <a:t>11/24</a:t>
            </a:r>
            <a:endParaRPr lang="pt-BR" sz="2400" dirty="0"/>
          </a:p>
        </p:txBody>
      </p:sp>
    </p:spTree>
    <p:extLst>
      <p:ext uri="{BB962C8B-B14F-4D97-AF65-F5344CB8AC3E}">
        <p14:creationId xmlns:p14="http://schemas.microsoft.com/office/powerpoint/2010/main" val="199077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mtClean="0">
              <a:solidFill>
                <a:srgbClr val="00B050"/>
              </a:solidFill>
            </a:endParaRPr>
          </a:p>
          <a:p>
            <a:r>
              <a:rPr smtClean="0">
                <a:solidFill>
                  <a:srgbClr val="00B050"/>
                </a:solidFill>
              </a:rPr>
              <a:t>Restrições do Traçado da Opção II</a:t>
            </a:r>
            <a:endParaRPr>
              <a:solidFill>
                <a:srgbClr val="00B050"/>
              </a:solidFill>
            </a:endParaRPr>
          </a:p>
          <a:p>
            <a:endParaRPr lang="pt-BR" dirty="0"/>
          </a:p>
        </p:txBody>
      </p:sp>
      <p:sp>
        <p:nvSpPr>
          <p:cNvPr id="3" name="Espaço Reservado para Texto 2"/>
          <p:cNvSpPr>
            <a:spLocks noGrp="1"/>
          </p:cNvSpPr>
          <p:nvPr>
            <p:ph type="body" sz="quarter" idx="11"/>
          </p:nvPr>
        </p:nvSpPr>
        <p:spPr/>
        <p:txBody>
          <a:bodyPr/>
          <a:lstStyle/>
          <a:p>
            <a:pPr marL="0" indent="0">
              <a:buFont typeface="Arial" pitchFamily="34" charset="0"/>
              <a:buChar char="•"/>
            </a:pPr>
            <a:r>
              <a:rPr lang="pt-BR" b="1" dirty="0" smtClean="0"/>
              <a:t> Mudança do ponto ótimo de </a:t>
            </a:r>
            <a:r>
              <a:rPr lang="pt-BR" b="1" dirty="0" err="1" smtClean="0"/>
              <a:t>seccionamento</a:t>
            </a:r>
            <a:r>
              <a:rPr lang="pt-BR" b="1" dirty="0" smtClean="0"/>
              <a:t>;</a:t>
            </a:r>
          </a:p>
          <a:p>
            <a:pPr marL="0" indent="0">
              <a:buFont typeface="Arial" pitchFamily="34" charset="0"/>
              <a:buChar char="•"/>
            </a:pPr>
            <a:endParaRPr lang="pt-BR" b="1" dirty="0" smtClean="0"/>
          </a:p>
          <a:p>
            <a:pPr marL="0" indent="0">
              <a:buFont typeface="Arial" pitchFamily="34" charset="0"/>
              <a:buChar char="•"/>
            </a:pPr>
            <a:r>
              <a:rPr lang="pt-BR" b="1" dirty="0" smtClean="0"/>
              <a:t> SE Atlântico não possui configuração para flexibilização operativa para a instalação de 3 vãos necessários para atender o planejamento;</a:t>
            </a:r>
          </a:p>
          <a:p>
            <a:pPr marL="0" indent="0">
              <a:buFont typeface="Arial" pitchFamily="34" charset="0"/>
              <a:buChar char="•"/>
            </a:pPr>
            <a:endParaRPr lang="pt-BR" b="1" dirty="0" smtClean="0"/>
          </a:p>
          <a:p>
            <a:pPr marL="0" indent="0">
              <a:buFont typeface="Arial" pitchFamily="34" charset="0"/>
              <a:buChar char="•"/>
            </a:pPr>
            <a:r>
              <a:rPr lang="pt-BR" b="1" dirty="0" smtClean="0"/>
              <a:t>O trajeto passa pela Avenida Leblon e  Canteiro central da Avenida </a:t>
            </a:r>
            <a:r>
              <a:rPr lang="pt-BR" b="1" dirty="0" err="1" smtClean="0"/>
              <a:t>Jafet</a:t>
            </a:r>
            <a:r>
              <a:rPr lang="pt-BR" b="1" dirty="0" smtClean="0"/>
              <a:t>, local onde já se localiza a LT 138 kV Anhanguera - Atlântico</a:t>
            </a:r>
          </a:p>
          <a:p>
            <a:pPr marL="0" indent="0">
              <a:buFont typeface="Arial" pitchFamily="34" charset="0"/>
              <a:buChar char="•"/>
            </a:pPr>
            <a:endParaRPr lang="pt-BR" b="1" dirty="0" smtClean="0"/>
          </a:p>
          <a:p>
            <a:pPr marL="0" indent="0">
              <a:buFont typeface="Arial" pitchFamily="34" charset="0"/>
              <a:buChar char="•"/>
            </a:pPr>
            <a:r>
              <a:rPr lang="pt-BR" b="1" dirty="0" smtClean="0"/>
              <a:t>O trajeto passa pelo canteiro central do Anel Viário, local onde já se localiza a LT 2 x 230 kV Anhanguera - Carajás</a:t>
            </a:r>
          </a:p>
          <a:p>
            <a:pPr marL="0" indent="0">
              <a:buFont typeface="Arial" pitchFamily="34" charset="0"/>
              <a:buChar char="•"/>
            </a:pPr>
            <a:endParaRPr lang="pt-BR" dirty="0" smtClean="0"/>
          </a:p>
          <a:p>
            <a:endParaRPr lang="pt-BR" dirty="0"/>
          </a:p>
        </p:txBody>
      </p:sp>
      <p:sp>
        <p:nvSpPr>
          <p:cNvPr id="4" name="CaixaDeTexto 3"/>
          <p:cNvSpPr txBox="1"/>
          <p:nvPr/>
        </p:nvSpPr>
        <p:spPr>
          <a:xfrm>
            <a:off x="7740353" y="836712"/>
            <a:ext cx="1152128" cy="461665"/>
          </a:xfrm>
          <a:prstGeom prst="rect">
            <a:avLst/>
          </a:prstGeom>
          <a:noFill/>
        </p:spPr>
        <p:txBody>
          <a:bodyPr wrap="square" rtlCol="0">
            <a:spAutoFit/>
          </a:bodyPr>
          <a:lstStyle/>
          <a:p>
            <a:r>
              <a:rPr lang="pt-BR" sz="2400" dirty="0" smtClean="0"/>
              <a:t>12/24</a:t>
            </a:r>
            <a:endParaRPr lang="pt-BR" sz="2400" dirty="0"/>
          </a:p>
        </p:txBody>
      </p:sp>
    </p:spTree>
    <p:extLst>
      <p:ext uri="{BB962C8B-B14F-4D97-AF65-F5344CB8AC3E}">
        <p14:creationId xmlns:p14="http://schemas.microsoft.com/office/powerpoint/2010/main" val="4289349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179512" y="836712"/>
            <a:ext cx="8712967" cy="575310"/>
          </a:xfrm>
        </p:spPr>
        <p:txBody>
          <a:bodyPr/>
          <a:lstStyle/>
          <a:p>
            <a:pPr lvl="0"/>
            <a:r>
              <a:rPr sz="3200" dirty="0" smtClean="0">
                <a:solidFill>
                  <a:srgbClr val="00B050"/>
                </a:solidFill>
              </a:rPr>
              <a:t>Sumário</a:t>
            </a:r>
            <a:endParaRPr lang="pt-BR" dirty="0"/>
          </a:p>
        </p:txBody>
      </p:sp>
      <p:sp>
        <p:nvSpPr>
          <p:cNvPr id="4" name="Espaço Reservado para Texto 2"/>
          <p:cNvSpPr txBox="1">
            <a:spLocks/>
          </p:cNvSpPr>
          <p:nvPr/>
        </p:nvSpPr>
        <p:spPr>
          <a:xfrm>
            <a:off x="142844" y="1484784"/>
            <a:ext cx="8728523" cy="4320480"/>
          </a:xfrm>
          <a:prstGeom prst="rect">
            <a:avLst/>
          </a:prstGeom>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pt-BR" sz="2800" b="1" dirty="0" smtClean="0">
              <a:effectLst>
                <a:outerShdw blurRad="50800" dist="38100" dir="2700000" algn="tl" rotWithShape="0">
                  <a:prstClr val="black">
                    <a:alpha val="40000"/>
                  </a:prstClr>
                </a:outerShdw>
              </a:effectLst>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pt-BR" sz="2800" b="1" dirty="0" smtClean="0">
              <a:effectLst>
                <a:outerShdw blurRad="50800" dist="38100" dir="2700000" algn="tl" rotWithShape="0">
                  <a:prstClr val="black">
                    <a:alpha val="40000"/>
                  </a:prstClr>
                </a:outerShdw>
              </a:effectLst>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pt-BR" sz="3000" b="1" dirty="0">
                <a:effectLst>
                  <a:outerShdw blurRad="50800" dist="38100" dir="2700000" algn="tl" rotWithShape="0">
                    <a:prstClr val="black">
                      <a:alpha val="40000"/>
                    </a:prstClr>
                  </a:outerShdw>
                </a:effectLst>
                <a:latin typeface="+mj-lt"/>
                <a:ea typeface="+mj-ea"/>
                <a:cs typeface="+mj-cs"/>
              </a:rPr>
              <a:t>6</a:t>
            </a:r>
            <a:r>
              <a:rPr lang="pt-BR" sz="3000" b="1" dirty="0" smtClean="0">
                <a:effectLst>
                  <a:outerShdw blurRad="50800" dist="38100" dir="2700000" algn="tl" rotWithShape="0">
                    <a:prstClr val="black">
                      <a:alpha val="40000"/>
                    </a:prstClr>
                  </a:outerShdw>
                </a:effectLst>
                <a:latin typeface="+mj-lt"/>
                <a:ea typeface="+mj-ea"/>
                <a:cs typeface="+mj-cs"/>
              </a:rPr>
              <a:t>- </a:t>
            </a:r>
            <a:r>
              <a:rPr kumimoji="0" lang="pt-BR" sz="32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rPr>
              <a:t>Cuidados adicionais para implantação da LT</a:t>
            </a:r>
            <a:endParaRPr kumimoji="0" lang="pt-BR" sz="32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a:spcBef>
                <a:spcPct val="20000"/>
              </a:spcBef>
            </a:pPr>
            <a:r>
              <a:rPr lang="pt-BR" sz="3200" b="1" dirty="0" smtClean="0">
                <a:effectLst>
                  <a:outerShdw blurRad="50800" dist="38100" dir="2700000" algn="tl" rotWithShape="0">
                    <a:prstClr val="black">
                      <a:alpha val="40000"/>
                    </a:prstClr>
                  </a:outerShdw>
                </a:effectLst>
              </a:rPr>
              <a:t>7- Campos eletromagnéticos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rPr>
              <a:t>8- Necessidade de realizar audiência pública</a:t>
            </a:r>
            <a:endParaRPr kumimoji="0" lang="pt-BR" sz="32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a:spcBef>
                <a:spcPct val="20000"/>
              </a:spcBef>
              <a:defRPr/>
            </a:pPr>
            <a:r>
              <a:rPr lang="pt-BR" sz="3200" b="1" dirty="0" smtClean="0">
                <a:effectLst>
                  <a:outerShdw blurRad="50800" dist="38100" dir="2700000" algn="tl" rotWithShape="0">
                    <a:prstClr val="black">
                      <a:alpha val="40000"/>
                    </a:prstClr>
                  </a:outerShdw>
                </a:effectLst>
              </a:rPr>
              <a:t>9- Suspensão da licença ambiental</a:t>
            </a:r>
          </a:p>
          <a:p>
            <a:pPr>
              <a:spcBef>
                <a:spcPct val="20000"/>
              </a:spcBef>
              <a:defRPr/>
            </a:pPr>
            <a:r>
              <a:rPr lang="pt-BR" sz="3200" b="1" dirty="0" smtClean="0">
                <a:effectLst>
                  <a:outerShdw blurRad="50800" dist="38100" dir="2700000" algn="tl" rotWithShape="0">
                    <a:prstClr val="black">
                      <a:alpha val="40000"/>
                    </a:prstClr>
                  </a:outerShdw>
                </a:effectLst>
              </a:rPr>
              <a:t>10- Estágio atual da obra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pt-BR" sz="2800" b="1" dirty="0" smtClean="0">
              <a:effectLst>
                <a:outerShdw blurRad="50800" dist="38100" dir="2700000" algn="tl" rotWithShape="0">
                  <a:prstClr val="black">
                    <a:alpha val="40000"/>
                  </a:prstClr>
                </a:outerShdw>
              </a:effectLst>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8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1000" b="1" i="0" u="none" strike="noStrike" kern="1200" cap="none" spc="0" normalizeH="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smtClean="0">
              <a:ln>
                <a:noFill/>
              </a:ln>
              <a:solidFill>
                <a:srgbClr val="00B050"/>
              </a:solidFill>
              <a:effectLst>
                <a:outerShdw blurRad="50800" dist="38100" dir="2700000" algn="tl" rotWithShape="0">
                  <a:prstClr val="black">
                    <a:alpha val="40000"/>
                  </a:prstClr>
                </a:outerShdw>
              </a:effectLst>
              <a:uLnTx/>
              <a:uFillTx/>
              <a:latin typeface="+mj-lt"/>
              <a:ea typeface="+mj-ea"/>
              <a:cs typeface="+mj-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smtClean="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2600" b="1"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51323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b="1" dirty="0" smtClean="0"/>
              <a:t>AV. LEBLON</a:t>
            </a:r>
            <a:endParaRPr lang="pt-BR" sz="3200" b="1" dirty="0"/>
          </a:p>
        </p:txBody>
      </p:sp>
      <p:pic>
        <p:nvPicPr>
          <p:cNvPr id="7171" name="Picture 3"/>
          <p:cNvPicPr>
            <a:picLocks noChangeAspect="1" noChangeArrowheads="1"/>
          </p:cNvPicPr>
          <p:nvPr/>
        </p:nvPicPr>
        <p:blipFill>
          <a:blip r:embed="rId2" cstate="print"/>
          <a:srcRect/>
          <a:stretch>
            <a:fillRect/>
          </a:stretch>
        </p:blipFill>
        <p:spPr bwMode="auto">
          <a:xfrm>
            <a:off x="1000100" y="1643049"/>
            <a:ext cx="7000924" cy="4667283"/>
          </a:xfrm>
          <a:prstGeom prst="rect">
            <a:avLst/>
          </a:prstGeom>
          <a:noFill/>
          <a:ln w="9525">
            <a:noFill/>
            <a:miter lim="800000"/>
            <a:headEnd/>
            <a:tailEnd/>
          </a:ln>
          <a:effectLst/>
        </p:spPr>
      </p:pic>
      <p:cxnSp>
        <p:nvCxnSpPr>
          <p:cNvPr id="8" name="Conector de seta reta 7"/>
          <p:cNvCxnSpPr/>
          <p:nvPr/>
        </p:nvCxnSpPr>
        <p:spPr>
          <a:xfrm rot="5400000" flipH="1" flipV="1">
            <a:off x="2285984" y="4143380"/>
            <a:ext cx="2000264" cy="4286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7740353" y="836712"/>
            <a:ext cx="1152128" cy="461665"/>
          </a:xfrm>
          <a:prstGeom prst="rect">
            <a:avLst/>
          </a:prstGeom>
          <a:noFill/>
        </p:spPr>
        <p:txBody>
          <a:bodyPr wrap="square" rtlCol="0">
            <a:spAutoFit/>
          </a:bodyPr>
          <a:lstStyle/>
          <a:p>
            <a:r>
              <a:rPr lang="pt-BR" sz="2400" dirty="0" smtClean="0"/>
              <a:t>13/24</a:t>
            </a:r>
            <a:endParaRPr lang="pt-BR" sz="2400" dirty="0"/>
          </a:p>
        </p:txBody>
      </p:sp>
    </p:spTree>
    <p:extLst>
      <p:ext uri="{BB962C8B-B14F-4D97-AF65-F5344CB8AC3E}">
        <p14:creationId xmlns:p14="http://schemas.microsoft.com/office/powerpoint/2010/main" val="2043923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b="1" dirty="0" smtClean="0"/>
              <a:t>AV. JAFET</a:t>
            </a:r>
            <a:endParaRPr lang="pt-BR" sz="3200" b="1" dirty="0"/>
          </a:p>
        </p:txBody>
      </p:sp>
      <p:pic>
        <p:nvPicPr>
          <p:cNvPr id="7" name="Imagem 6"/>
          <p:cNvPicPr>
            <a:picLocks noChangeAspect="1"/>
          </p:cNvPicPr>
          <p:nvPr/>
        </p:nvPicPr>
        <p:blipFill rotWithShape="1">
          <a:blip r:embed="rId2"/>
          <a:srcRect l="10976" t="3292" r="1804" b="19744"/>
          <a:stretch/>
        </p:blipFill>
        <p:spPr>
          <a:xfrm>
            <a:off x="500034" y="2000240"/>
            <a:ext cx="8409499" cy="4172088"/>
          </a:xfrm>
          <a:prstGeom prst="rect">
            <a:avLst/>
          </a:prstGeom>
        </p:spPr>
      </p:pic>
      <p:sp>
        <p:nvSpPr>
          <p:cNvPr id="5" name="CaixaDeTexto 4"/>
          <p:cNvSpPr txBox="1"/>
          <p:nvPr/>
        </p:nvSpPr>
        <p:spPr>
          <a:xfrm>
            <a:off x="7740353" y="836712"/>
            <a:ext cx="1152128" cy="461665"/>
          </a:xfrm>
          <a:prstGeom prst="rect">
            <a:avLst/>
          </a:prstGeom>
          <a:noFill/>
        </p:spPr>
        <p:txBody>
          <a:bodyPr wrap="square" rtlCol="0">
            <a:spAutoFit/>
          </a:bodyPr>
          <a:lstStyle/>
          <a:p>
            <a:r>
              <a:rPr lang="pt-BR" sz="2400" dirty="0" smtClean="0"/>
              <a:t>14/24</a:t>
            </a:r>
            <a:endParaRPr lang="pt-BR" sz="2400" dirty="0"/>
          </a:p>
        </p:txBody>
      </p:sp>
    </p:spTree>
    <p:extLst>
      <p:ext uri="{BB962C8B-B14F-4D97-AF65-F5344CB8AC3E}">
        <p14:creationId xmlns:p14="http://schemas.microsoft.com/office/powerpoint/2010/main" val="408444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b="1" dirty="0" smtClean="0"/>
              <a:t>ANEL VIÁRIO</a:t>
            </a:r>
            <a:endParaRPr lang="pt-BR" sz="3200" b="1" dirty="0"/>
          </a:p>
        </p:txBody>
      </p:sp>
      <p:pic>
        <p:nvPicPr>
          <p:cNvPr id="8194" name="Picture 2"/>
          <p:cNvPicPr>
            <a:picLocks noChangeAspect="1" noChangeArrowheads="1"/>
          </p:cNvPicPr>
          <p:nvPr/>
        </p:nvPicPr>
        <p:blipFill>
          <a:blip r:embed="rId2"/>
          <a:srcRect/>
          <a:stretch>
            <a:fillRect/>
          </a:stretch>
        </p:blipFill>
        <p:spPr bwMode="auto">
          <a:xfrm>
            <a:off x="428596" y="1857364"/>
            <a:ext cx="8215338" cy="4601567"/>
          </a:xfrm>
          <a:prstGeom prst="rect">
            <a:avLst/>
          </a:prstGeom>
          <a:noFill/>
          <a:ln w="9525">
            <a:noFill/>
            <a:miter lim="800000"/>
            <a:headEnd/>
            <a:tailEnd/>
          </a:ln>
          <a:effectLst/>
        </p:spPr>
      </p:pic>
      <p:sp>
        <p:nvSpPr>
          <p:cNvPr id="5" name="Espaço Reservado para Texto 4"/>
          <p:cNvSpPr txBox="1">
            <a:spLocks noGrp="1"/>
          </p:cNvSpPr>
          <p:nvPr>
            <p:ph type="body" sz="quarter" idx="10"/>
          </p:nvPr>
        </p:nvSpPr>
        <p:spPr>
          <a:xfrm>
            <a:off x="107950" y="1279525"/>
            <a:ext cx="8712200" cy="2087563"/>
          </a:xfrm>
          <a:prstGeom prst="rect">
            <a:avLst/>
          </a:prstGeom>
          <a:noFill/>
        </p:spPr>
        <p:txBody>
          <a:bodyPr wrap="square" rtlCol="0">
            <a:spAutoFit/>
          </a:bodyPr>
          <a:lstStyle/>
          <a:p>
            <a:r>
              <a:rPr lang="pt-BR" sz="2400" dirty="0" smtClean="0"/>
              <a:t>6/21</a:t>
            </a:r>
            <a:endParaRPr lang="pt-BR" sz="2400" dirty="0"/>
          </a:p>
        </p:txBody>
      </p:sp>
      <p:sp>
        <p:nvSpPr>
          <p:cNvPr id="7" name="CaixaDeTexto 6"/>
          <p:cNvSpPr txBox="1"/>
          <p:nvPr/>
        </p:nvSpPr>
        <p:spPr>
          <a:xfrm>
            <a:off x="7740353" y="836712"/>
            <a:ext cx="1152128" cy="461665"/>
          </a:xfrm>
          <a:prstGeom prst="rect">
            <a:avLst/>
          </a:prstGeom>
          <a:noFill/>
        </p:spPr>
        <p:txBody>
          <a:bodyPr wrap="square" rtlCol="0">
            <a:spAutoFit/>
          </a:bodyPr>
          <a:lstStyle/>
          <a:p>
            <a:r>
              <a:rPr lang="pt-BR" sz="2400" dirty="0" smtClean="0"/>
              <a:t>15/24</a:t>
            </a:r>
            <a:endParaRPr lang="pt-BR" sz="2400" dirty="0"/>
          </a:p>
        </p:txBody>
      </p:sp>
    </p:spTree>
    <p:extLst>
      <p:ext uri="{BB962C8B-B14F-4D97-AF65-F5344CB8AC3E}">
        <p14:creationId xmlns:p14="http://schemas.microsoft.com/office/powerpoint/2010/main" val="380229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571604" y="642918"/>
            <a:ext cx="6562725"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3200" dirty="0" smtClean="0"/>
              <a:t>Traçado - Opção III</a:t>
            </a:r>
            <a:endParaRPr lang="pt-BR" sz="3200" dirty="0"/>
          </a:p>
        </p:txBody>
      </p:sp>
      <p:pic>
        <p:nvPicPr>
          <p:cNvPr id="5" name="Imagem 4"/>
          <p:cNvPicPr>
            <a:picLocks noChangeAspect="1"/>
          </p:cNvPicPr>
          <p:nvPr/>
        </p:nvPicPr>
        <p:blipFill rotWithShape="1">
          <a:blip r:embed="rId2"/>
          <a:srcRect t="15832" b="18111"/>
          <a:stretch/>
        </p:blipFill>
        <p:spPr>
          <a:xfrm>
            <a:off x="357158" y="1714488"/>
            <a:ext cx="8253501" cy="4835778"/>
          </a:xfrm>
          <a:prstGeom prst="rect">
            <a:avLst/>
          </a:prstGeom>
        </p:spPr>
      </p:pic>
      <p:sp>
        <p:nvSpPr>
          <p:cNvPr id="7" name="CaixaDeTexto 6"/>
          <p:cNvSpPr txBox="1"/>
          <p:nvPr/>
        </p:nvSpPr>
        <p:spPr>
          <a:xfrm>
            <a:off x="7740353" y="836712"/>
            <a:ext cx="1152128" cy="461665"/>
          </a:xfrm>
          <a:prstGeom prst="rect">
            <a:avLst/>
          </a:prstGeom>
          <a:noFill/>
        </p:spPr>
        <p:txBody>
          <a:bodyPr wrap="square" rtlCol="0">
            <a:spAutoFit/>
          </a:bodyPr>
          <a:lstStyle/>
          <a:p>
            <a:r>
              <a:rPr lang="pt-BR" sz="2400" dirty="0" smtClean="0"/>
              <a:t>16/24</a:t>
            </a:r>
            <a:endParaRPr lang="pt-BR" sz="2400" dirty="0"/>
          </a:p>
        </p:txBody>
      </p:sp>
    </p:spTree>
    <p:extLst>
      <p:ext uri="{BB962C8B-B14F-4D97-AF65-F5344CB8AC3E}">
        <p14:creationId xmlns:p14="http://schemas.microsoft.com/office/powerpoint/2010/main" val="86942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mtClean="0">
              <a:solidFill>
                <a:srgbClr val="00B050"/>
              </a:solidFill>
            </a:endParaRPr>
          </a:p>
          <a:p>
            <a:r>
              <a:rPr smtClean="0">
                <a:solidFill>
                  <a:srgbClr val="00B050"/>
                </a:solidFill>
              </a:rPr>
              <a:t>Restrições do Traçado da Opção III</a:t>
            </a:r>
            <a:endParaRPr>
              <a:solidFill>
                <a:srgbClr val="00B050"/>
              </a:solidFill>
            </a:endParaRPr>
          </a:p>
          <a:p>
            <a:endParaRPr lang="pt-BR" dirty="0"/>
          </a:p>
        </p:txBody>
      </p:sp>
      <p:sp>
        <p:nvSpPr>
          <p:cNvPr id="3" name="Espaço Reservado para Texto 2"/>
          <p:cNvSpPr>
            <a:spLocks noGrp="1"/>
          </p:cNvSpPr>
          <p:nvPr>
            <p:ph type="body" sz="quarter" idx="11"/>
          </p:nvPr>
        </p:nvSpPr>
        <p:spPr/>
        <p:txBody>
          <a:bodyPr/>
          <a:lstStyle/>
          <a:p>
            <a:pPr marL="0" indent="0">
              <a:buFont typeface="Arial" pitchFamily="34" charset="0"/>
              <a:buChar char="•"/>
            </a:pPr>
            <a:r>
              <a:rPr lang="pt-BR" b="1" dirty="0" smtClean="0"/>
              <a:t> Mudança do ponto ótimo de </a:t>
            </a:r>
            <a:r>
              <a:rPr lang="pt-BR" b="1" dirty="0" err="1" smtClean="0"/>
              <a:t>seccionamento</a:t>
            </a:r>
            <a:r>
              <a:rPr lang="pt-BR" b="1" dirty="0" smtClean="0"/>
              <a:t>;</a:t>
            </a:r>
          </a:p>
          <a:p>
            <a:pPr marL="0" indent="0">
              <a:buFont typeface="Arial" pitchFamily="34" charset="0"/>
              <a:buChar char="•"/>
            </a:pPr>
            <a:endParaRPr lang="pt-BR" b="1" dirty="0" smtClean="0"/>
          </a:p>
          <a:p>
            <a:pPr marL="0" indent="0" algn="just">
              <a:buFont typeface="Arial" pitchFamily="34" charset="0"/>
              <a:buChar char="•"/>
            </a:pPr>
            <a:r>
              <a:rPr lang="pt-BR" b="1" dirty="0" smtClean="0"/>
              <a:t> SE Atlântico não possui configuração para flexibilização operativa para a instalação de 3 vãos necessários para atender o planejamento;</a:t>
            </a:r>
          </a:p>
          <a:p>
            <a:pPr marL="0" indent="0">
              <a:buFont typeface="Arial" pitchFamily="34" charset="0"/>
              <a:buChar char="•"/>
            </a:pPr>
            <a:endParaRPr lang="pt-BR" b="1" dirty="0" smtClean="0"/>
          </a:p>
          <a:p>
            <a:pPr marL="0" indent="0" algn="just">
              <a:buFont typeface="Arial" pitchFamily="34" charset="0"/>
              <a:buChar char="•"/>
            </a:pPr>
            <a:r>
              <a:rPr lang="pt-BR" b="1" dirty="0" smtClean="0"/>
              <a:t>O trajeto atravessa em grande parte </a:t>
            </a:r>
            <a:r>
              <a:rPr lang="pt-BR" b="1" dirty="0" err="1" smtClean="0"/>
              <a:t>Àreas</a:t>
            </a:r>
            <a:r>
              <a:rPr lang="pt-BR" b="1" dirty="0" smtClean="0"/>
              <a:t> de Preservação Permanente bem como as áreas destinadas ao parque linear Macambira – Anicuns.</a:t>
            </a:r>
          </a:p>
          <a:p>
            <a:pPr marL="0" indent="0">
              <a:buFont typeface="Arial" pitchFamily="34" charset="0"/>
              <a:buChar char="•"/>
            </a:pPr>
            <a:endParaRPr lang="pt-BR" dirty="0" smtClean="0"/>
          </a:p>
          <a:p>
            <a:endParaRPr lang="pt-BR" dirty="0"/>
          </a:p>
        </p:txBody>
      </p:sp>
      <p:sp>
        <p:nvSpPr>
          <p:cNvPr id="4" name="CaixaDeTexto 3"/>
          <p:cNvSpPr txBox="1"/>
          <p:nvPr/>
        </p:nvSpPr>
        <p:spPr>
          <a:xfrm>
            <a:off x="7740353" y="836712"/>
            <a:ext cx="1152128" cy="461665"/>
          </a:xfrm>
          <a:prstGeom prst="rect">
            <a:avLst/>
          </a:prstGeom>
          <a:noFill/>
        </p:spPr>
        <p:txBody>
          <a:bodyPr wrap="square" rtlCol="0">
            <a:spAutoFit/>
          </a:bodyPr>
          <a:lstStyle/>
          <a:p>
            <a:r>
              <a:rPr lang="pt-BR" sz="2400" dirty="0" smtClean="0"/>
              <a:t>17/24</a:t>
            </a:r>
            <a:endParaRPr lang="pt-BR" sz="2400" dirty="0"/>
          </a:p>
        </p:txBody>
      </p:sp>
    </p:spTree>
    <p:extLst>
      <p:ext uri="{BB962C8B-B14F-4D97-AF65-F5344CB8AC3E}">
        <p14:creationId xmlns:p14="http://schemas.microsoft.com/office/powerpoint/2010/main" val="350505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0"/>
          </p:nvPr>
        </p:nvSpPr>
        <p:spPr>
          <a:xfrm>
            <a:off x="107504" y="1279832"/>
            <a:ext cx="8713347" cy="2087478"/>
          </a:xfrm>
        </p:spPr>
        <p:txBody>
          <a:bodyPr>
            <a:normAutofit/>
          </a:bodyPr>
          <a:lstStyle/>
          <a:p>
            <a:pPr marL="0" indent="0" algn="l">
              <a:buNone/>
            </a:pPr>
            <a:endParaRPr lang="pt-BR" sz="1800" dirty="0"/>
          </a:p>
        </p:txBody>
      </p:sp>
      <p:sp>
        <p:nvSpPr>
          <p:cNvPr id="6" name="Título 1"/>
          <p:cNvSpPr txBox="1">
            <a:spLocks/>
          </p:cNvSpPr>
          <p:nvPr/>
        </p:nvSpPr>
        <p:spPr>
          <a:xfrm>
            <a:off x="1357290" y="357166"/>
            <a:ext cx="7000924"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pPr algn="l"/>
            <a:r>
              <a:rPr lang="pt-BR" sz="3200" b="1" dirty="0" smtClean="0"/>
              <a:t>Parque Macambira – Anicuns Visão Pela Rua F-07 (Setor </a:t>
            </a:r>
            <a:r>
              <a:rPr lang="pt-BR" sz="3200" b="1" dirty="0" err="1" smtClean="0"/>
              <a:t>Faiçalville</a:t>
            </a:r>
            <a:r>
              <a:rPr lang="pt-BR" sz="3200" b="1" dirty="0" smtClean="0"/>
              <a:t>)</a:t>
            </a:r>
            <a:endParaRPr lang="pt-BR" sz="3200" b="1" dirty="0"/>
          </a:p>
        </p:txBody>
      </p:sp>
      <p:pic>
        <p:nvPicPr>
          <p:cNvPr id="9218" name="Picture 2"/>
          <p:cNvPicPr>
            <a:picLocks noChangeAspect="1" noChangeArrowheads="1"/>
          </p:cNvPicPr>
          <p:nvPr/>
        </p:nvPicPr>
        <p:blipFill>
          <a:blip r:embed="rId2"/>
          <a:srcRect/>
          <a:stretch>
            <a:fillRect/>
          </a:stretch>
        </p:blipFill>
        <p:spPr bwMode="auto">
          <a:xfrm>
            <a:off x="571472" y="1785926"/>
            <a:ext cx="7929586" cy="4441512"/>
          </a:xfrm>
          <a:prstGeom prst="rect">
            <a:avLst/>
          </a:prstGeom>
          <a:noFill/>
          <a:ln w="9525">
            <a:noFill/>
            <a:miter lim="800000"/>
            <a:headEnd/>
            <a:tailEnd/>
          </a:ln>
          <a:effectLst/>
        </p:spPr>
      </p:pic>
      <p:cxnSp>
        <p:nvCxnSpPr>
          <p:cNvPr id="10" name="Conector de seta reta 9"/>
          <p:cNvCxnSpPr/>
          <p:nvPr/>
        </p:nvCxnSpPr>
        <p:spPr>
          <a:xfrm>
            <a:off x="4143372" y="4143380"/>
            <a:ext cx="3857652" cy="64294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8001024" y="659733"/>
            <a:ext cx="1152128" cy="461665"/>
          </a:xfrm>
          <a:prstGeom prst="rect">
            <a:avLst/>
          </a:prstGeom>
          <a:noFill/>
        </p:spPr>
        <p:txBody>
          <a:bodyPr wrap="square" rtlCol="0">
            <a:spAutoFit/>
          </a:bodyPr>
          <a:lstStyle/>
          <a:p>
            <a:r>
              <a:rPr lang="pt-BR" sz="2400" dirty="0" smtClean="0"/>
              <a:t>18/24</a:t>
            </a:r>
            <a:endParaRPr lang="pt-BR" sz="2400" dirty="0"/>
          </a:p>
        </p:txBody>
      </p:sp>
    </p:spTree>
    <p:extLst>
      <p:ext uri="{BB962C8B-B14F-4D97-AF65-F5344CB8AC3E}">
        <p14:creationId xmlns:p14="http://schemas.microsoft.com/office/powerpoint/2010/main" val="170523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14282" y="642918"/>
            <a:ext cx="8929718"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sz="3200" dirty="0" smtClean="0"/>
          </a:p>
          <a:p>
            <a:r>
              <a:rPr lang="pt-BR" sz="2800" b="1" dirty="0" smtClean="0"/>
              <a:t>APP do Córrego Macambira</a:t>
            </a:r>
          </a:p>
          <a:p>
            <a:r>
              <a:rPr lang="pt-BR" sz="2800" b="1" dirty="0" smtClean="0"/>
              <a:t>Visão Pela Avenida Macambira(</a:t>
            </a:r>
            <a:r>
              <a:rPr lang="pt-BR" sz="2800" b="1" dirty="0" err="1" smtClean="0"/>
              <a:t>St</a:t>
            </a:r>
            <a:r>
              <a:rPr lang="pt-BR" sz="2800" b="1" dirty="0" smtClean="0"/>
              <a:t>. Cachoeira Dourada)</a:t>
            </a:r>
            <a:endParaRPr lang="pt-BR" sz="2800" b="1" dirty="0"/>
          </a:p>
        </p:txBody>
      </p:sp>
      <p:pic>
        <p:nvPicPr>
          <p:cNvPr id="10242" name="Picture 2"/>
          <p:cNvPicPr>
            <a:picLocks noChangeAspect="1" noChangeArrowheads="1"/>
          </p:cNvPicPr>
          <p:nvPr/>
        </p:nvPicPr>
        <p:blipFill>
          <a:blip r:embed="rId2"/>
          <a:srcRect/>
          <a:stretch>
            <a:fillRect/>
          </a:stretch>
        </p:blipFill>
        <p:spPr bwMode="auto">
          <a:xfrm>
            <a:off x="1357290" y="2285992"/>
            <a:ext cx="6500858" cy="4213021"/>
          </a:xfrm>
          <a:prstGeom prst="rect">
            <a:avLst/>
          </a:prstGeom>
          <a:noFill/>
          <a:ln w="9525">
            <a:noFill/>
            <a:miter lim="800000"/>
            <a:headEnd/>
            <a:tailEnd/>
          </a:ln>
          <a:effectLst/>
        </p:spPr>
      </p:pic>
      <p:cxnSp>
        <p:nvCxnSpPr>
          <p:cNvPr id="9" name="Conector de seta reta 8"/>
          <p:cNvCxnSpPr/>
          <p:nvPr/>
        </p:nvCxnSpPr>
        <p:spPr>
          <a:xfrm flipV="1">
            <a:off x="1785918" y="5072074"/>
            <a:ext cx="3357586" cy="1143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7740353" y="836712"/>
            <a:ext cx="1152128" cy="461665"/>
          </a:xfrm>
          <a:prstGeom prst="rect">
            <a:avLst/>
          </a:prstGeom>
          <a:noFill/>
        </p:spPr>
        <p:txBody>
          <a:bodyPr wrap="square" rtlCol="0">
            <a:spAutoFit/>
          </a:bodyPr>
          <a:lstStyle/>
          <a:p>
            <a:r>
              <a:rPr lang="pt-BR" sz="2400" dirty="0" smtClean="0"/>
              <a:t>19/24</a:t>
            </a:r>
            <a:endParaRPr lang="pt-BR" sz="2400" dirty="0"/>
          </a:p>
        </p:txBody>
      </p:sp>
    </p:spTree>
    <p:extLst>
      <p:ext uri="{BB962C8B-B14F-4D97-AF65-F5344CB8AC3E}">
        <p14:creationId xmlns:p14="http://schemas.microsoft.com/office/powerpoint/2010/main" val="386834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r>
              <a:rPr lang="pt-BR" dirty="0" smtClean="0"/>
              <a:t>Escolha do Traçado	</a:t>
            </a:r>
            <a:endParaRPr lang="pt-BR" dirty="0"/>
          </a:p>
        </p:txBody>
      </p:sp>
      <p:sp>
        <p:nvSpPr>
          <p:cNvPr id="3" name="Espaço Reservado para Texto 2"/>
          <p:cNvSpPr>
            <a:spLocks noGrp="1"/>
          </p:cNvSpPr>
          <p:nvPr>
            <p:ph type="body" sz="quarter" idx="11"/>
          </p:nvPr>
        </p:nvSpPr>
        <p:spPr/>
        <p:txBody>
          <a:bodyPr/>
          <a:lstStyle/>
          <a:p>
            <a:pPr algn="just"/>
            <a:endParaRPr lang="pt-BR" dirty="0" smtClean="0"/>
          </a:p>
          <a:p>
            <a:pPr algn="just"/>
            <a:r>
              <a:rPr lang="pt-BR" sz="3200" dirty="0" smtClean="0"/>
              <a:t>Entre </a:t>
            </a:r>
            <a:r>
              <a:rPr lang="pt-BR" sz="3200" dirty="0"/>
              <a:t>as opções analisadas foram utilizados critérios de avaliação característicos dos meios físico, biótico, socioeconômico que indicaram dois dos traçados que melhor expressam a viabilidade ambiental do empreendimento, IA e IB.</a:t>
            </a:r>
          </a:p>
          <a:p>
            <a:endParaRPr lang="pt-BR" sz="3200" dirty="0"/>
          </a:p>
        </p:txBody>
      </p:sp>
      <p:sp>
        <p:nvSpPr>
          <p:cNvPr id="4" name="Espaço Reservado para Texto 3"/>
          <p:cNvSpPr>
            <a:spLocks noGrp="1"/>
          </p:cNvSpPr>
          <p:nvPr>
            <p:ph type="body" sz="quarter" idx="12"/>
          </p:nvPr>
        </p:nvSpPr>
        <p:spPr/>
        <p:txBody>
          <a:bodyPr/>
          <a:lstStyle/>
          <a:p>
            <a:endParaRPr lang="pt-BR"/>
          </a:p>
        </p:txBody>
      </p:sp>
      <p:sp>
        <p:nvSpPr>
          <p:cNvPr id="5" name="CaixaDeTexto 4"/>
          <p:cNvSpPr txBox="1"/>
          <p:nvPr/>
        </p:nvSpPr>
        <p:spPr>
          <a:xfrm>
            <a:off x="7740353" y="836712"/>
            <a:ext cx="1152128" cy="461665"/>
          </a:xfrm>
          <a:prstGeom prst="rect">
            <a:avLst/>
          </a:prstGeom>
          <a:noFill/>
        </p:spPr>
        <p:txBody>
          <a:bodyPr wrap="square" rtlCol="0">
            <a:spAutoFit/>
          </a:bodyPr>
          <a:lstStyle/>
          <a:p>
            <a:r>
              <a:rPr lang="pt-BR" sz="2400" dirty="0" smtClean="0"/>
              <a:t>20/24</a:t>
            </a:r>
            <a:endParaRPr lang="pt-BR" sz="2400" dirty="0"/>
          </a:p>
        </p:txBody>
      </p:sp>
    </p:spTree>
    <p:extLst>
      <p:ext uri="{BB962C8B-B14F-4D97-AF65-F5344CB8AC3E}">
        <p14:creationId xmlns:p14="http://schemas.microsoft.com/office/powerpoint/2010/main" val="429161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Texto 1"/>
          <p:cNvSpPr>
            <a:spLocks noGrp="1"/>
          </p:cNvSpPr>
          <p:nvPr>
            <p:ph type="body" sz="quarter" idx="10"/>
          </p:nvPr>
        </p:nvSpPr>
        <p:spPr>
          <a:xfrm>
            <a:off x="215620" y="836712"/>
            <a:ext cx="8712967" cy="575310"/>
          </a:xfrm>
        </p:spPr>
        <p:txBody>
          <a:bodyPr/>
          <a:lstStyle/>
          <a:p>
            <a:r>
              <a:rPr lang="pt-BR" dirty="0" smtClean="0"/>
              <a:t>Imagem com as Opções 1 e 2</a:t>
            </a:r>
            <a:endParaRPr lang="pt-BR" dirty="0"/>
          </a:p>
        </p:txBody>
      </p:sp>
      <p:sp>
        <p:nvSpPr>
          <p:cNvPr id="4" name="Espaço Reservado para Texto 3"/>
          <p:cNvSpPr>
            <a:spLocks noGrp="1"/>
          </p:cNvSpPr>
          <p:nvPr>
            <p:ph type="body" sz="quarter" idx="12"/>
          </p:nvPr>
        </p:nvSpPr>
        <p:spPr/>
        <p:txBody>
          <a:bodyPr/>
          <a:lstStyle/>
          <a:p>
            <a:endParaRPr lang="pt-BR" dirty="0"/>
          </a:p>
        </p:txBody>
      </p:sp>
      <p:sp>
        <p:nvSpPr>
          <p:cNvPr id="3" name="Losango 2">
            <a:hlinkClick r:id="" action="ppaction://noaction"/>
          </p:cNvPr>
          <p:cNvSpPr/>
          <p:nvPr/>
        </p:nvSpPr>
        <p:spPr>
          <a:xfrm>
            <a:off x="683568" y="6610011"/>
            <a:ext cx="216024" cy="21602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hlinkClick r:id="" action="ppaction://noaction"/>
          </p:cNvPr>
          <p:cNvSpPr txBox="1"/>
          <p:nvPr/>
        </p:nvSpPr>
        <p:spPr>
          <a:xfrm>
            <a:off x="971704" y="6537012"/>
            <a:ext cx="3600400" cy="369332"/>
          </a:xfrm>
          <a:prstGeom prst="rect">
            <a:avLst/>
          </a:prstGeom>
          <a:noFill/>
        </p:spPr>
        <p:txBody>
          <a:bodyPr wrap="square" rtlCol="0">
            <a:spAutoFit/>
          </a:bodyPr>
          <a:lstStyle/>
          <a:p>
            <a:r>
              <a:rPr lang="pt-BR" dirty="0" smtClean="0"/>
              <a:t>Detalhes do caminhamento</a:t>
            </a:r>
            <a:endParaRPr lang="pt-BR" dirty="0"/>
          </a:p>
        </p:txBody>
      </p:sp>
      <p:sp>
        <p:nvSpPr>
          <p:cNvPr id="7" name="CaixaDeTexto 6"/>
          <p:cNvSpPr txBox="1"/>
          <p:nvPr/>
        </p:nvSpPr>
        <p:spPr>
          <a:xfrm>
            <a:off x="7740353" y="836712"/>
            <a:ext cx="1152128" cy="461665"/>
          </a:xfrm>
          <a:prstGeom prst="rect">
            <a:avLst/>
          </a:prstGeom>
          <a:noFill/>
        </p:spPr>
        <p:txBody>
          <a:bodyPr wrap="square" rtlCol="0">
            <a:spAutoFit/>
          </a:bodyPr>
          <a:lstStyle/>
          <a:p>
            <a:r>
              <a:rPr lang="pt-BR" sz="2400" dirty="0" smtClean="0"/>
              <a:t>21/22</a:t>
            </a:r>
            <a:endParaRPr lang="pt-BR" sz="2400" dirty="0"/>
          </a:p>
        </p:txBody>
      </p:sp>
      <p:pic>
        <p:nvPicPr>
          <p:cNvPr id="3074" name="Picture 2" descr="C:\Users\m09364.CELG.000\Desktop\Juliana\FOTOS TORRES ALPHAVILLE\Imagens Flávio\Opçoes carajas Texto Apresentação Opção 01 e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67" y="1484784"/>
            <a:ext cx="8424937" cy="488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969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r>
              <a:rPr lang="pt-BR" dirty="0"/>
              <a:t>Escolha do Traçado</a:t>
            </a:r>
          </a:p>
        </p:txBody>
      </p:sp>
      <p:sp>
        <p:nvSpPr>
          <p:cNvPr id="3" name="Espaço Reservado para Texto 2"/>
          <p:cNvSpPr>
            <a:spLocks noGrp="1"/>
          </p:cNvSpPr>
          <p:nvPr>
            <p:ph type="body" sz="quarter" idx="11"/>
          </p:nvPr>
        </p:nvSpPr>
        <p:spPr/>
        <p:txBody>
          <a:bodyPr/>
          <a:lstStyle/>
          <a:p>
            <a:pPr algn="just"/>
            <a:r>
              <a:rPr lang="pt-BR" dirty="0"/>
              <a:t>As diferenças </a:t>
            </a:r>
            <a:r>
              <a:rPr lang="pt-BR" dirty="0" smtClean="0"/>
              <a:t>entre os traçados I-A e I-B referem-se </a:t>
            </a:r>
            <a:r>
              <a:rPr lang="pt-BR" dirty="0"/>
              <a:t>ao trecho inicial, que na </a:t>
            </a:r>
            <a:r>
              <a:rPr lang="pt-BR" dirty="0" smtClean="0">
                <a:solidFill>
                  <a:srgbClr val="FF66FF"/>
                </a:solidFill>
              </a:rPr>
              <a:t>opção 1(I-B) </a:t>
            </a:r>
            <a:r>
              <a:rPr lang="pt-BR" dirty="0" smtClean="0"/>
              <a:t>, </a:t>
            </a:r>
            <a:r>
              <a:rPr lang="pt-BR" dirty="0"/>
              <a:t>vai do seccionamento da LT 138 kV Atlântico – Campinas, seguindo pela Av. Contorno Sul, até à rótula onde a Av. </a:t>
            </a:r>
            <a:r>
              <a:rPr lang="pt-BR" dirty="0" err="1"/>
              <a:t>Nadra</a:t>
            </a:r>
            <a:r>
              <a:rPr lang="pt-BR" dirty="0"/>
              <a:t> </a:t>
            </a:r>
            <a:r>
              <a:rPr lang="pt-BR" dirty="0" err="1"/>
              <a:t>Bufaiçal</a:t>
            </a:r>
            <a:r>
              <a:rPr lang="pt-BR" dirty="0"/>
              <a:t> se encontra com a Av. </a:t>
            </a:r>
            <a:r>
              <a:rPr lang="pt-BR" dirty="0" smtClean="0"/>
              <a:t>Madrid</a:t>
            </a:r>
            <a:r>
              <a:rPr lang="pt-BR" dirty="0"/>
              <a:t>,</a:t>
            </a:r>
            <a:endParaRPr lang="pt-BR" dirty="0" smtClean="0"/>
          </a:p>
          <a:p>
            <a:pPr algn="just"/>
            <a:endParaRPr lang="pt-BR" dirty="0" smtClean="0"/>
          </a:p>
          <a:p>
            <a:pPr algn="just"/>
            <a:r>
              <a:rPr lang="pt-BR" dirty="0" smtClean="0"/>
              <a:t>Já na </a:t>
            </a:r>
            <a:r>
              <a:rPr lang="pt-BR" dirty="0" smtClean="0">
                <a:solidFill>
                  <a:srgbClr val="CC0000"/>
                </a:solidFill>
              </a:rPr>
              <a:t>opção 2 (I-A) </a:t>
            </a:r>
            <a:r>
              <a:rPr lang="pt-BR" dirty="0"/>
              <a:t>sai da SE Atlântico seguindo pela Av. Guarujá, passando pelas Avenidas Copacabana, Guarapari e Independência, até o início do trecho comum dos dois </a:t>
            </a:r>
            <a:r>
              <a:rPr lang="pt-BR" dirty="0" smtClean="0"/>
              <a:t>traçados.</a:t>
            </a:r>
          </a:p>
          <a:p>
            <a:pPr algn="just"/>
            <a:endParaRPr lang="pt-BR" dirty="0" smtClean="0"/>
          </a:p>
          <a:p>
            <a:pPr algn="just"/>
            <a:r>
              <a:rPr lang="pt-BR" dirty="0"/>
              <a:t>O</a:t>
            </a:r>
            <a:r>
              <a:rPr lang="pt-BR" dirty="0" smtClean="0"/>
              <a:t> </a:t>
            </a:r>
            <a:r>
              <a:rPr lang="pt-BR" dirty="0"/>
              <a:t>fator decisivo para definição do traçado foi a necessidade de integração da SE Carajás através do seccionamento da LT 138 kV Atlântico-Campinas visando dar maior confiabilidade ao </a:t>
            </a:r>
            <a:r>
              <a:rPr lang="pt-BR" dirty="0" smtClean="0"/>
              <a:t>Sistema.</a:t>
            </a:r>
            <a:endParaRPr lang="pt-BR" dirty="0"/>
          </a:p>
        </p:txBody>
      </p:sp>
      <p:sp>
        <p:nvSpPr>
          <p:cNvPr id="4" name="Espaço Reservado para Texto 3"/>
          <p:cNvSpPr>
            <a:spLocks noGrp="1"/>
          </p:cNvSpPr>
          <p:nvPr>
            <p:ph type="body" sz="quarter" idx="12"/>
          </p:nvPr>
        </p:nvSpPr>
        <p:spPr/>
        <p:txBody>
          <a:bodyPr/>
          <a:lstStyle/>
          <a:p>
            <a:endParaRPr lang="pt-BR"/>
          </a:p>
        </p:txBody>
      </p:sp>
      <p:sp>
        <p:nvSpPr>
          <p:cNvPr id="5" name="CaixaDeTexto 4"/>
          <p:cNvSpPr txBox="1"/>
          <p:nvPr/>
        </p:nvSpPr>
        <p:spPr>
          <a:xfrm>
            <a:off x="7740353" y="836712"/>
            <a:ext cx="1152128" cy="461665"/>
          </a:xfrm>
          <a:prstGeom prst="rect">
            <a:avLst/>
          </a:prstGeom>
          <a:noFill/>
        </p:spPr>
        <p:txBody>
          <a:bodyPr wrap="square" rtlCol="0">
            <a:spAutoFit/>
          </a:bodyPr>
          <a:lstStyle/>
          <a:p>
            <a:r>
              <a:rPr lang="pt-BR" sz="2400" dirty="0" smtClean="0"/>
              <a:t>22/24</a:t>
            </a:r>
            <a:endParaRPr lang="pt-BR" sz="2400" dirty="0"/>
          </a:p>
        </p:txBody>
      </p:sp>
    </p:spTree>
    <p:extLst>
      <p:ext uri="{BB962C8B-B14F-4D97-AF65-F5344CB8AC3E}">
        <p14:creationId xmlns:p14="http://schemas.microsoft.com/office/powerpoint/2010/main" val="379281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b="0" dirty="0" smtClean="0">
              <a:solidFill>
                <a:srgbClr val="00B050"/>
              </a:solidFill>
            </a:endParaRPr>
          </a:p>
          <a:p>
            <a:r>
              <a:rPr sz="3200" b="0" dirty="0" smtClean="0">
                <a:solidFill>
                  <a:srgbClr val="00B050"/>
                </a:solidFill>
              </a:rPr>
              <a:t>1- Necessidade da obra (1/11)</a:t>
            </a:r>
            <a:endParaRPr sz="3200" b="0" dirty="0">
              <a:solidFill>
                <a:srgbClr val="00B050"/>
              </a:solidFill>
            </a:endParaRPr>
          </a:p>
          <a:p>
            <a:endParaRPr lang="pt-BR" b="0" dirty="0"/>
          </a:p>
        </p:txBody>
      </p:sp>
      <p:sp>
        <p:nvSpPr>
          <p:cNvPr id="3" name="Espaço Reservado para Texto 2"/>
          <p:cNvSpPr>
            <a:spLocks noGrp="1"/>
          </p:cNvSpPr>
          <p:nvPr>
            <p:ph type="body" sz="quarter" idx="11"/>
          </p:nvPr>
        </p:nvSpPr>
        <p:spPr/>
        <p:txBody>
          <a:bodyPr>
            <a:normAutofit lnSpcReduction="10000"/>
          </a:bodyPr>
          <a:lstStyle/>
          <a:p>
            <a:pPr marL="0" indent="0" algn="just">
              <a:buNone/>
            </a:pPr>
            <a:r>
              <a:rPr lang="pt-BR" sz="2800" b="1" dirty="0" smtClean="0">
                <a:effectLst>
                  <a:outerShdw blurRad="50800" dist="38100" dir="2700000" algn="tl" rotWithShape="0">
                    <a:prstClr val="black">
                      <a:alpha val="40000"/>
                    </a:prstClr>
                  </a:outerShdw>
                </a:effectLst>
                <a:latin typeface="+mj-lt"/>
                <a:ea typeface="+mj-ea"/>
                <a:cs typeface="+mj-cs"/>
              </a:rPr>
              <a:t>1.1 Objetivo Principal:</a:t>
            </a:r>
          </a:p>
          <a:p>
            <a:pPr marL="0" indent="0" algn="just">
              <a:buNone/>
            </a:pPr>
            <a:endParaRPr lang="pt-BR" sz="1400" b="1" dirty="0" smtClean="0">
              <a:effectLst>
                <a:outerShdw blurRad="50800" dist="38100" dir="2700000" algn="tl" rotWithShape="0">
                  <a:prstClr val="black">
                    <a:alpha val="40000"/>
                  </a:prstClr>
                </a:outerShdw>
              </a:effectLst>
              <a:latin typeface="+mj-lt"/>
              <a:ea typeface="+mj-ea"/>
              <a:cs typeface="+mj-cs"/>
            </a:endParaRPr>
          </a:p>
          <a:p>
            <a:pPr marL="0" indent="0" algn="just">
              <a:buNone/>
            </a:pPr>
            <a:r>
              <a:rPr lang="pt-BR" b="1" dirty="0">
                <a:effectLst>
                  <a:outerShdw blurRad="50800" dist="38100" dir="2700000" algn="tl" rotWithShape="0">
                    <a:prstClr val="black">
                      <a:alpha val="40000"/>
                    </a:prstClr>
                  </a:outerShdw>
                </a:effectLst>
              </a:rPr>
              <a:t>A LT 2 x 138 kV Carajás - (Atlântico – Campinas) é parte integrante do complexo CARAJÁS de atendimento à região Metropolitana de Goiânia. </a:t>
            </a:r>
            <a:r>
              <a:rPr lang="pt-BR" b="1" dirty="0" smtClean="0">
                <a:effectLst>
                  <a:outerShdw blurRad="50800" dist="38100" dir="2700000" algn="tl" rotWithShape="0">
                    <a:prstClr val="black">
                      <a:alpha val="40000"/>
                    </a:prstClr>
                  </a:outerShdw>
                </a:effectLst>
              </a:rPr>
              <a:t>Concebida </a:t>
            </a:r>
            <a:r>
              <a:rPr lang="pt-BR" b="1" dirty="0">
                <a:effectLst>
                  <a:outerShdw blurRad="50800" dist="38100" dir="2700000" algn="tl" rotWithShape="0">
                    <a:prstClr val="black">
                      <a:alpha val="40000"/>
                    </a:prstClr>
                  </a:outerShdw>
                </a:effectLst>
              </a:rPr>
              <a:t>para garantir a expansão do mercado de energia elétrica de Goiânia, esta linha de </a:t>
            </a:r>
            <a:r>
              <a:rPr lang="pt-BR" b="1" dirty="0" err="1" smtClean="0">
                <a:effectLst>
                  <a:outerShdw blurRad="50800" dist="38100" dir="2700000" algn="tl" rotWithShape="0">
                    <a:prstClr val="black">
                      <a:alpha val="40000"/>
                    </a:prstClr>
                  </a:outerShdw>
                </a:effectLst>
              </a:rPr>
              <a:t>subtransmissão</a:t>
            </a:r>
            <a:r>
              <a:rPr lang="pt-BR" b="1" dirty="0" smtClean="0">
                <a:effectLst>
                  <a:outerShdw blurRad="50800" dist="38100" dir="2700000" algn="tl" rotWithShape="0">
                    <a:prstClr val="black">
                      <a:alpha val="40000"/>
                    </a:prstClr>
                  </a:outerShdw>
                </a:effectLst>
              </a:rPr>
              <a:t> </a:t>
            </a:r>
            <a:r>
              <a:rPr lang="pt-BR" b="1" dirty="0">
                <a:effectLst>
                  <a:outerShdw blurRad="50800" dist="38100" dir="2700000" algn="tl" rotWithShape="0">
                    <a:prstClr val="black">
                      <a:alpha val="40000"/>
                    </a:prstClr>
                  </a:outerShdw>
                </a:effectLst>
              </a:rPr>
              <a:t>deverá ser integrada às linhas de  138 kV existentes, adicionando 300 MVA de capacidade de atendimento de carga em Goiânia. </a:t>
            </a:r>
            <a:endParaRPr lang="pt-BR" b="1" dirty="0" smtClean="0">
              <a:effectLst>
                <a:outerShdw blurRad="50800" dist="38100" dir="2700000" algn="tl" rotWithShape="0">
                  <a:prstClr val="black">
                    <a:alpha val="40000"/>
                  </a:prstClr>
                </a:outerShdw>
              </a:effectLst>
            </a:endParaRPr>
          </a:p>
          <a:p>
            <a:pPr marL="0" indent="0" algn="just">
              <a:buNone/>
            </a:pPr>
            <a:endParaRPr lang="pt-BR" b="1" dirty="0" smtClean="0">
              <a:effectLst>
                <a:outerShdw blurRad="50800" dist="38100" dir="2700000" algn="tl" rotWithShape="0">
                  <a:prstClr val="black">
                    <a:alpha val="40000"/>
                  </a:prstClr>
                </a:outerShdw>
              </a:effectLst>
            </a:endParaRPr>
          </a:p>
          <a:p>
            <a:pPr marL="0" indent="0" algn="just">
              <a:buNone/>
            </a:pPr>
            <a:r>
              <a:rPr lang="pt-BR" sz="2800" b="1" dirty="0" smtClean="0">
                <a:effectLst>
                  <a:outerShdw blurRad="50800" dist="38100" dir="2700000" algn="tl" rotWithShape="0">
                    <a:prstClr val="black">
                      <a:alpha val="40000"/>
                    </a:prstClr>
                  </a:outerShdw>
                </a:effectLst>
              </a:rPr>
              <a:t>1.2 Objetivo Adicional</a:t>
            </a:r>
          </a:p>
          <a:p>
            <a:pPr marL="0" indent="0" algn="just">
              <a:buNone/>
            </a:pPr>
            <a:endParaRPr lang="pt-BR" sz="1400" b="1" dirty="0" smtClean="0">
              <a:effectLst>
                <a:outerShdw blurRad="50800" dist="38100" dir="2700000" algn="tl" rotWithShape="0">
                  <a:prstClr val="black">
                    <a:alpha val="40000"/>
                  </a:prstClr>
                </a:outerShdw>
              </a:effectLst>
            </a:endParaRPr>
          </a:p>
          <a:p>
            <a:pPr marL="0" indent="0" algn="just">
              <a:buNone/>
            </a:pPr>
            <a:r>
              <a:rPr lang="pt-BR" b="1" dirty="0" smtClean="0">
                <a:effectLst>
                  <a:outerShdw blurRad="50800" dist="38100" dir="2700000" algn="tl" rotWithShape="0">
                    <a:prstClr val="black">
                      <a:alpha val="40000"/>
                    </a:prstClr>
                  </a:outerShdw>
                </a:effectLst>
              </a:rPr>
              <a:t>Melhoria da confiabilidade no suprimento de energia para o principal mercado consumidor da CELG D, reduzindo os indicadores de continuidade (DEC E FEC) da região. </a:t>
            </a:r>
          </a:p>
          <a:p>
            <a:pPr marL="0" indent="0" algn="just">
              <a:buNone/>
            </a:pPr>
            <a:endParaRPr lang="pt-B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2- </a:t>
            </a:r>
            <a:r>
              <a:rPr lang="pt-BR" sz="3000" dirty="0" smtClean="0">
                <a:solidFill>
                  <a:srgbClr val="00B050"/>
                </a:solidFill>
              </a:rPr>
              <a:t>Escolha do Traçado</a:t>
            </a:r>
          </a:p>
          <a:p>
            <a:endParaRPr lang="pt-BR" dirty="0"/>
          </a:p>
        </p:txBody>
      </p:sp>
      <p:sp>
        <p:nvSpPr>
          <p:cNvPr id="3" name="Espaço Reservado para Texto 2"/>
          <p:cNvSpPr>
            <a:spLocks noGrp="1"/>
          </p:cNvSpPr>
          <p:nvPr>
            <p:ph type="body" sz="quarter" idx="11"/>
          </p:nvPr>
        </p:nvSpPr>
        <p:spPr>
          <a:xfrm>
            <a:off x="250825" y="1988840"/>
            <a:ext cx="8713788" cy="4536504"/>
          </a:xfrm>
        </p:spPr>
        <p:txBody>
          <a:bodyPr>
            <a:normAutofit/>
          </a:bodyPr>
          <a:lstStyle/>
          <a:p>
            <a:pPr marL="0" indent="0" algn="just" defTabSz="307975">
              <a:buNone/>
            </a:pPr>
            <a:r>
              <a:rPr lang="pt-BR" sz="3200" b="1" i="1" dirty="0" smtClean="0"/>
              <a:t>Opção Escolhida: Traçado I-B </a:t>
            </a:r>
          </a:p>
          <a:p>
            <a:pPr marL="0" indent="0" algn="just" defTabSz="307975">
              <a:buNone/>
            </a:pPr>
            <a:endParaRPr lang="pt-BR" sz="2000" b="1" i="1" dirty="0" smtClean="0"/>
          </a:p>
          <a:p>
            <a:pPr marL="0" indent="0" algn="just" defTabSz="307975">
              <a:buNone/>
            </a:pPr>
            <a:r>
              <a:rPr lang="pt-BR" sz="3200" b="1" i="1" dirty="0" smtClean="0"/>
              <a:t>Caminhamento </a:t>
            </a:r>
            <a:r>
              <a:rPr lang="pt-BR" sz="3200" b="1" i="1" dirty="0"/>
              <a:t>da LT  </a:t>
            </a:r>
            <a:r>
              <a:rPr lang="pt-BR" sz="3200" b="1" i="1" dirty="0" smtClean="0"/>
              <a:t>- </a:t>
            </a:r>
            <a:r>
              <a:rPr lang="pt-BR" sz="3200" b="1" i="1" dirty="0"/>
              <a:t>Extensão total: 8,768 km</a:t>
            </a:r>
          </a:p>
          <a:p>
            <a:pPr algn="just" defTabSz="307975">
              <a:buNone/>
            </a:pPr>
            <a:r>
              <a:rPr lang="pt-BR" sz="3200" dirty="0"/>
              <a:t> 	</a:t>
            </a:r>
          </a:p>
          <a:p>
            <a:pPr algn="just" defTabSz="307975">
              <a:buFont typeface="Wingdings" pitchFamily="2" charset="2"/>
              <a:buChar char="§"/>
            </a:pPr>
            <a:r>
              <a:rPr lang="pt-BR" sz="2800" dirty="0"/>
              <a:t>82,05 %  Canteiro Central de avenidas – 7.194,85 m</a:t>
            </a:r>
          </a:p>
          <a:p>
            <a:pPr algn="just" defTabSz="307975">
              <a:buFont typeface="Wingdings" pitchFamily="2" charset="2"/>
              <a:buChar char="§"/>
            </a:pPr>
            <a:r>
              <a:rPr lang="pt-BR" sz="2800" dirty="0"/>
              <a:t>13,86% Terrenos Particulares – 1.215,23 m</a:t>
            </a:r>
          </a:p>
          <a:p>
            <a:pPr algn="just" defTabSz="307975">
              <a:buFont typeface="Wingdings" pitchFamily="2" charset="2"/>
              <a:buChar char="§"/>
            </a:pPr>
            <a:r>
              <a:rPr lang="pt-BR" sz="2800" dirty="0"/>
              <a:t>4,09% Calçada da Rua Francisco de Faria – 358,38 m </a:t>
            </a:r>
            <a:endParaRPr lang="pt-BR" sz="2800" dirty="0" smtClean="0"/>
          </a:p>
          <a:p>
            <a:pPr algn="just" defTabSz="307975">
              <a:buFont typeface="Wingdings" pitchFamily="2" charset="2"/>
              <a:buChar char="§"/>
            </a:pPr>
            <a:endParaRPr lang="pt-BR" sz="2800" dirty="0"/>
          </a:p>
          <a:p>
            <a:pPr algn="just">
              <a:buFont typeface="Wingdings" pitchFamily="2" charset="2"/>
              <a:buChar char="§"/>
            </a:pPr>
            <a:endParaRPr lang="pt-BR" sz="2600" dirty="0" smtClean="0"/>
          </a:p>
        </p:txBody>
      </p:sp>
      <p:sp>
        <p:nvSpPr>
          <p:cNvPr id="4" name="CaixaDeTexto 3"/>
          <p:cNvSpPr txBox="1"/>
          <p:nvPr/>
        </p:nvSpPr>
        <p:spPr>
          <a:xfrm>
            <a:off x="7740353" y="836712"/>
            <a:ext cx="1152128" cy="461665"/>
          </a:xfrm>
          <a:prstGeom prst="rect">
            <a:avLst/>
          </a:prstGeom>
          <a:noFill/>
        </p:spPr>
        <p:txBody>
          <a:bodyPr wrap="square" rtlCol="0">
            <a:spAutoFit/>
          </a:bodyPr>
          <a:lstStyle/>
          <a:p>
            <a:r>
              <a:rPr lang="pt-BR" sz="2400" dirty="0" smtClean="0"/>
              <a:t>23/24</a:t>
            </a:r>
            <a:endParaRPr lang="pt-BR" sz="2400" dirty="0"/>
          </a:p>
        </p:txBody>
      </p:sp>
    </p:spTree>
    <p:extLst>
      <p:ext uri="{BB962C8B-B14F-4D97-AF65-F5344CB8AC3E}">
        <p14:creationId xmlns:p14="http://schemas.microsoft.com/office/powerpoint/2010/main" val="382692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r>
              <a:rPr sz="3000" dirty="0" smtClean="0">
                <a:solidFill>
                  <a:srgbClr val="00B050"/>
                </a:solidFill>
              </a:rPr>
              <a:t>2- </a:t>
            </a:r>
            <a:r>
              <a:rPr lang="pt-BR" sz="3000" dirty="0" smtClean="0">
                <a:solidFill>
                  <a:srgbClr val="00B050"/>
                </a:solidFill>
              </a:rPr>
              <a:t>Escolha do Traçado – Importante destacar</a:t>
            </a:r>
            <a:endParaRPr lang="pt-BR" dirty="0"/>
          </a:p>
        </p:txBody>
      </p:sp>
      <p:sp>
        <p:nvSpPr>
          <p:cNvPr id="3" name="Espaço Reservado para Texto 2"/>
          <p:cNvSpPr>
            <a:spLocks noGrp="1"/>
          </p:cNvSpPr>
          <p:nvPr>
            <p:ph type="body" sz="quarter" idx="11"/>
          </p:nvPr>
        </p:nvSpPr>
        <p:spPr>
          <a:xfrm>
            <a:off x="250825" y="1988840"/>
            <a:ext cx="8713788" cy="4536504"/>
          </a:xfrm>
        </p:spPr>
        <p:txBody>
          <a:bodyPr>
            <a:normAutofit/>
          </a:bodyPr>
          <a:lstStyle/>
          <a:p>
            <a:pPr algn="just">
              <a:buFont typeface="Wingdings" pitchFamily="2" charset="2"/>
              <a:buChar char="§"/>
            </a:pPr>
            <a:r>
              <a:rPr lang="pt-BR" sz="2800" dirty="0" smtClean="0"/>
              <a:t>Para a escolha do traçado da LT 2 x 138 kV Carajás – (Atlântico – Campinas), a CELG D teve o cuidado de locar a maior parte da linha de </a:t>
            </a:r>
            <a:r>
              <a:rPr lang="pt-BR" sz="2800" dirty="0" err="1" smtClean="0"/>
              <a:t>subtransmissão</a:t>
            </a:r>
            <a:r>
              <a:rPr lang="pt-BR" sz="2800" dirty="0" smtClean="0"/>
              <a:t> em canteiros centrais de avenidas, visto esta ser a solução menos impactante para a comunidade e mais sustentável.</a:t>
            </a:r>
          </a:p>
          <a:p>
            <a:pPr algn="just">
              <a:buFont typeface="Wingdings" pitchFamily="2" charset="2"/>
              <a:buChar char="§"/>
            </a:pPr>
            <a:r>
              <a:rPr lang="pt-BR" sz="2800" dirty="0"/>
              <a:t>O</a:t>
            </a:r>
            <a:r>
              <a:rPr lang="pt-BR" sz="2800" dirty="0" smtClean="0"/>
              <a:t> </a:t>
            </a:r>
            <a:r>
              <a:rPr lang="pt-BR" sz="2800" dirty="0"/>
              <a:t>traçado escolhido para a linha foi implantado totalmente em áreas urbanas que já sofreram fortes influências em suas condições naturais decorrentes da interação com a espécie humana. </a:t>
            </a:r>
            <a:endParaRPr lang="pt-BR" sz="2600" dirty="0" smtClean="0"/>
          </a:p>
          <a:p>
            <a:pPr algn="just">
              <a:buFont typeface="Wingdings" pitchFamily="2" charset="2"/>
              <a:buChar char="§"/>
            </a:pPr>
            <a:endParaRPr lang="pt-BR" sz="2600" dirty="0" smtClean="0"/>
          </a:p>
        </p:txBody>
      </p:sp>
      <p:sp>
        <p:nvSpPr>
          <p:cNvPr id="4" name="CaixaDeTexto 3"/>
          <p:cNvSpPr txBox="1"/>
          <p:nvPr/>
        </p:nvSpPr>
        <p:spPr>
          <a:xfrm>
            <a:off x="7740353" y="836712"/>
            <a:ext cx="1152128" cy="461665"/>
          </a:xfrm>
          <a:prstGeom prst="rect">
            <a:avLst/>
          </a:prstGeom>
          <a:noFill/>
        </p:spPr>
        <p:txBody>
          <a:bodyPr wrap="square" rtlCol="0">
            <a:spAutoFit/>
          </a:bodyPr>
          <a:lstStyle/>
          <a:p>
            <a:r>
              <a:rPr lang="pt-BR" sz="2400" dirty="0" smtClean="0"/>
              <a:t>24/24</a:t>
            </a:r>
            <a:endParaRPr lang="pt-BR" sz="2400" dirty="0"/>
          </a:p>
        </p:txBody>
      </p:sp>
    </p:spTree>
    <p:extLst>
      <p:ext uri="{BB962C8B-B14F-4D97-AF65-F5344CB8AC3E}">
        <p14:creationId xmlns:p14="http://schemas.microsoft.com/office/powerpoint/2010/main" val="290825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3- </a:t>
            </a:r>
            <a:r>
              <a:rPr lang="pt-BR" sz="3000" dirty="0">
                <a:solidFill>
                  <a:srgbClr val="00B050"/>
                </a:solidFill>
              </a:rPr>
              <a:t>Avaliação do Empreendimento pelo Ministério Público do Estado de </a:t>
            </a:r>
            <a:r>
              <a:rPr lang="pt-BR" sz="3000" dirty="0" smtClean="0">
                <a:solidFill>
                  <a:srgbClr val="00B050"/>
                </a:solidFill>
              </a:rPr>
              <a:t>Goiás -  1/6</a:t>
            </a:r>
          </a:p>
          <a:p>
            <a:endParaRPr lang="pt-BR" dirty="0"/>
          </a:p>
        </p:txBody>
      </p:sp>
      <p:sp>
        <p:nvSpPr>
          <p:cNvPr id="3" name="Espaço Reservado para Texto 2"/>
          <p:cNvSpPr>
            <a:spLocks noGrp="1"/>
          </p:cNvSpPr>
          <p:nvPr>
            <p:ph type="body" sz="quarter" idx="11"/>
          </p:nvPr>
        </p:nvSpPr>
        <p:spPr>
          <a:xfrm>
            <a:off x="250825" y="1988840"/>
            <a:ext cx="8713788" cy="4536504"/>
          </a:xfrm>
        </p:spPr>
        <p:txBody>
          <a:bodyPr>
            <a:normAutofit/>
          </a:bodyPr>
          <a:lstStyle/>
          <a:p>
            <a:pPr algn="just">
              <a:buFont typeface="Wingdings" pitchFamily="2" charset="2"/>
              <a:buChar char="§"/>
            </a:pPr>
            <a:r>
              <a:rPr lang="pt-BR" dirty="0" smtClean="0">
                <a:effectLst>
                  <a:outerShdw blurRad="50800" dist="38100" dir="2700000" algn="tl" rotWithShape="0">
                    <a:prstClr val="black">
                      <a:alpha val="40000"/>
                    </a:prstClr>
                  </a:outerShdw>
                </a:effectLst>
                <a:latin typeface="+mj-lt"/>
                <a:ea typeface="+mj-ea"/>
                <a:cs typeface="+mj-cs"/>
              </a:rPr>
              <a:t>Na </a:t>
            </a:r>
            <a:r>
              <a:rPr lang="pt-BR" dirty="0">
                <a:effectLst>
                  <a:outerShdw blurRad="50800" dist="38100" dir="2700000" algn="tl" rotWithShape="0">
                    <a:prstClr val="black">
                      <a:alpha val="40000"/>
                    </a:prstClr>
                  </a:outerShdw>
                </a:effectLst>
                <a:latin typeface="+mj-lt"/>
                <a:ea typeface="+mj-ea"/>
                <a:cs typeface="+mj-cs"/>
              </a:rPr>
              <a:t>data de 11/04/2012, o Ministério Público do Estado de Goiás, </a:t>
            </a:r>
            <a:r>
              <a:rPr lang="pt-BR" dirty="0" smtClean="0">
                <a:effectLst>
                  <a:outerShdw blurRad="50800" dist="38100" dir="2700000" algn="tl" rotWithShape="0">
                    <a:prstClr val="black">
                      <a:alpha val="40000"/>
                    </a:prstClr>
                  </a:outerShdw>
                </a:effectLst>
                <a:latin typeface="+mj-lt"/>
                <a:ea typeface="+mj-ea"/>
                <a:cs typeface="+mj-cs"/>
              </a:rPr>
              <a:t>81ª </a:t>
            </a:r>
            <a:r>
              <a:rPr lang="pt-BR" dirty="0">
                <a:effectLst>
                  <a:outerShdw blurRad="50800" dist="38100" dir="2700000" algn="tl" rotWithShape="0">
                    <a:prstClr val="black">
                      <a:alpha val="40000"/>
                    </a:prstClr>
                  </a:outerShdw>
                </a:effectLst>
                <a:latin typeface="+mj-lt"/>
                <a:ea typeface="+mj-ea"/>
                <a:cs typeface="+mj-cs"/>
              </a:rPr>
              <a:t>Promotoria de </a:t>
            </a:r>
            <a:r>
              <a:rPr lang="pt-BR" dirty="0" smtClean="0">
                <a:effectLst>
                  <a:outerShdw blurRad="50800" dist="38100" dir="2700000" algn="tl" rotWithShape="0">
                    <a:prstClr val="black">
                      <a:alpha val="40000"/>
                    </a:prstClr>
                  </a:outerShdw>
                </a:effectLst>
                <a:latin typeface="+mj-lt"/>
                <a:ea typeface="+mj-ea"/>
                <a:cs typeface="+mj-cs"/>
              </a:rPr>
              <a:t>Justiça, representado pelo Promotor Marcelo Fernandes de Melo, instaurou um </a:t>
            </a:r>
            <a:r>
              <a:rPr lang="pt-BR" dirty="0">
                <a:effectLst>
                  <a:outerShdw blurRad="50800" dist="38100" dir="2700000" algn="tl" rotWithShape="0">
                    <a:prstClr val="black">
                      <a:alpha val="40000"/>
                    </a:prstClr>
                  </a:outerShdw>
                </a:effectLst>
                <a:latin typeface="+mj-lt"/>
                <a:ea typeface="+mj-ea"/>
                <a:cs typeface="+mj-cs"/>
              </a:rPr>
              <a:t>inquérito civil </a:t>
            </a:r>
            <a:r>
              <a:rPr lang="pt-BR" dirty="0" smtClean="0">
                <a:effectLst>
                  <a:outerShdw blurRad="50800" dist="38100" dir="2700000" algn="tl" rotWithShape="0">
                    <a:prstClr val="black">
                      <a:alpha val="40000"/>
                    </a:prstClr>
                  </a:outerShdw>
                </a:effectLst>
                <a:latin typeface="+mj-lt"/>
                <a:ea typeface="+mj-ea"/>
                <a:cs typeface="+mj-cs"/>
              </a:rPr>
              <a:t>público, </a:t>
            </a:r>
            <a:r>
              <a:rPr lang="pt-BR" dirty="0">
                <a:effectLst>
                  <a:outerShdw blurRad="50800" dist="38100" dir="2700000" algn="tl" rotWithShape="0">
                    <a:prstClr val="black">
                      <a:alpha val="40000"/>
                    </a:prstClr>
                  </a:outerShdw>
                </a:effectLst>
                <a:latin typeface="+mj-lt"/>
                <a:ea typeface="+mj-ea"/>
                <a:cs typeface="+mj-cs"/>
              </a:rPr>
              <a:t>tendo como investigado a </a:t>
            </a:r>
            <a:r>
              <a:rPr lang="pt-BR" dirty="0" smtClean="0">
                <a:effectLst>
                  <a:outerShdw blurRad="50800" dist="38100" dir="2700000" algn="tl" rotWithShape="0">
                    <a:prstClr val="black">
                      <a:alpha val="40000"/>
                    </a:prstClr>
                  </a:outerShdw>
                </a:effectLst>
                <a:latin typeface="+mj-lt"/>
                <a:ea typeface="+mj-ea"/>
                <a:cs typeface="+mj-cs"/>
              </a:rPr>
              <a:t>CELG </a:t>
            </a:r>
            <a:r>
              <a:rPr lang="pt-BR" dirty="0">
                <a:effectLst>
                  <a:outerShdw blurRad="50800" dist="38100" dir="2700000" algn="tl" rotWithShape="0">
                    <a:prstClr val="black">
                      <a:alpha val="40000"/>
                    </a:prstClr>
                  </a:outerShdw>
                </a:effectLst>
                <a:latin typeface="+mj-lt"/>
                <a:ea typeface="+mj-ea"/>
                <a:cs typeface="+mj-cs"/>
              </a:rPr>
              <a:t>D </a:t>
            </a:r>
            <a:r>
              <a:rPr lang="pt-BR" dirty="0" smtClean="0">
                <a:effectLst>
                  <a:outerShdw blurRad="50800" dist="38100" dir="2700000" algn="tl" rotWithShape="0">
                    <a:prstClr val="black">
                      <a:alpha val="40000"/>
                    </a:prstClr>
                  </a:outerShdw>
                </a:effectLst>
                <a:latin typeface="+mj-lt"/>
                <a:ea typeface="+mj-ea"/>
                <a:cs typeface="+mj-cs"/>
              </a:rPr>
              <a:t>e, </a:t>
            </a:r>
            <a:r>
              <a:rPr lang="pt-BR" dirty="0">
                <a:effectLst>
                  <a:outerShdw blurRad="50800" dist="38100" dir="2700000" algn="tl" rotWithShape="0">
                    <a:prstClr val="black">
                      <a:alpha val="40000"/>
                    </a:prstClr>
                  </a:outerShdw>
                </a:effectLst>
                <a:latin typeface="+mj-lt"/>
                <a:ea typeface="+mj-ea"/>
                <a:cs typeface="+mj-cs"/>
              </a:rPr>
              <a:t>como objeto, a degradação ambiental</a:t>
            </a:r>
            <a:r>
              <a:rPr lang="pt-BR" dirty="0" smtClean="0">
                <a:effectLst>
                  <a:outerShdw blurRad="50800" dist="38100" dir="2700000" algn="tl" rotWithShape="0">
                    <a:prstClr val="black">
                      <a:alpha val="40000"/>
                    </a:prstClr>
                  </a:outerShdw>
                </a:effectLst>
                <a:latin typeface="+mj-lt"/>
                <a:ea typeface="+mj-ea"/>
                <a:cs typeface="+mj-cs"/>
              </a:rPr>
              <a:t>.</a:t>
            </a:r>
          </a:p>
          <a:p>
            <a:pPr marL="0" indent="0" algn="just">
              <a:buNone/>
            </a:pPr>
            <a:endParaRPr lang="pt-BR" dirty="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dirty="0">
                <a:effectLst>
                  <a:outerShdw blurRad="50800" dist="38100" dir="2700000" algn="tl" rotWithShape="0">
                    <a:prstClr val="black">
                      <a:alpha val="40000"/>
                    </a:prstClr>
                  </a:outerShdw>
                </a:effectLst>
                <a:latin typeface="+mj-lt"/>
                <a:ea typeface="+mj-ea"/>
                <a:cs typeface="+mj-cs"/>
              </a:rPr>
              <a:t>Na data de 26/08/2013, a 81ª Promotoria de Justiça de Goiânia, emitiu a Promoção de Arquivamento nº </a:t>
            </a:r>
            <a:r>
              <a:rPr lang="pt-BR" dirty="0" smtClean="0">
                <a:effectLst>
                  <a:outerShdw blurRad="50800" dist="38100" dir="2700000" algn="tl" rotWithShape="0">
                    <a:prstClr val="black">
                      <a:alpha val="40000"/>
                    </a:prstClr>
                  </a:outerShdw>
                </a:effectLst>
                <a:latin typeface="+mj-lt"/>
                <a:ea typeface="+mj-ea"/>
                <a:cs typeface="+mj-cs"/>
              </a:rPr>
              <a:t>044/2013</a:t>
            </a:r>
            <a:r>
              <a:rPr lang="pt-BR" dirty="0">
                <a:effectLst>
                  <a:outerShdw blurRad="50800" dist="38100" dir="2700000" algn="tl" rotWithShape="0">
                    <a:prstClr val="black">
                      <a:alpha val="40000"/>
                    </a:prstClr>
                  </a:outerShdw>
                </a:effectLst>
                <a:latin typeface="+mj-lt"/>
                <a:ea typeface="+mj-ea"/>
                <a:cs typeface="+mj-cs"/>
              </a:rPr>
              <a:t> </a:t>
            </a:r>
            <a:r>
              <a:rPr lang="pt-BR" dirty="0" smtClean="0">
                <a:effectLst>
                  <a:outerShdw blurRad="50800" dist="38100" dir="2700000" algn="tl" rotWithShape="0">
                    <a:prstClr val="black">
                      <a:alpha val="40000"/>
                    </a:prstClr>
                  </a:outerShdw>
                </a:effectLst>
                <a:latin typeface="+mj-lt"/>
                <a:ea typeface="+mj-ea"/>
                <a:cs typeface="+mj-cs"/>
              </a:rPr>
              <a:t>e, portanto, autorizou a continuidade da implantação do empreendimento.</a:t>
            </a:r>
            <a:endParaRPr lang="pt-BR" dirty="0"/>
          </a:p>
        </p:txBody>
      </p:sp>
    </p:spTree>
    <p:extLst>
      <p:ext uri="{BB962C8B-B14F-4D97-AF65-F5344CB8AC3E}">
        <p14:creationId xmlns:p14="http://schemas.microsoft.com/office/powerpoint/2010/main" val="39737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3- </a:t>
            </a:r>
            <a:r>
              <a:rPr lang="pt-BR" sz="3000" dirty="0">
                <a:solidFill>
                  <a:srgbClr val="00B050"/>
                </a:solidFill>
              </a:rPr>
              <a:t>Avaliação do Empreendimento pelo Ministério Público do Estado de </a:t>
            </a:r>
            <a:r>
              <a:rPr lang="pt-BR" sz="3000" dirty="0" smtClean="0">
                <a:solidFill>
                  <a:srgbClr val="00B050"/>
                </a:solidFill>
              </a:rPr>
              <a:t>Goiás – 2/6</a:t>
            </a:r>
          </a:p>
          <a:p>
            <a:endParaRPr lang="pt-BR" dirty="0"/>
          </a:p>
        </p:txBody>
      </p:sp>
      <p:sp>
        <p:nvSpPr>
          <p:cNvPr id="3" name="Espaço Reservado para Texto 2"/>
          <p:cNvSpPr>
            <a:spLocks noGrp="1"/>
          </p:cNvSpPr>
          <p:nvPr>
            <p:ph type="body" sz="quarter" idx="11"/>
          </p:nvPr>
        </p:nvSpPr>
        <p:spPr>
          <a:xfrm>
            <a:off x="250825" y="1988840"/>
            <a:ext cx="8713788" cy="4536504"/>
          </a:xfrm>
        </p:spPr>
        <p:txBody>
          <a:bodyPr/>
          <a:lstStyle/>
          <a:p>
            <a:pPr lvl="0" algn="just">
              <a:buFont typeface="Wingdings" pitchFamily="2" charset="2"/>
              <a:buChar char="§"/>
            </a:pPr>
            <a:endParaRPr lang="pt-BR" sz="2800" dirty="0" smtClean="0">
              <a:latin typeface="+mj-lt"/>
            </a:endParaRPr>
          </a:p>
          <a:p>
            <a:pPr lvl="0" algn="just">
              <a:buFont typeface="Wingdings" pitchFamily="2" charset="2"/>
              <a:buChar char="§"/>
            </a:pPr>
            <a:r>
              <a:rPr lang="pt-BR" dirty="0">
                <a:effectLst>
                  <a:outerShdw blurRad="50800" dist="38100" dir="2700000" algn="tl" rotWithShape="0">
                    <a:prstClr val="black">
                      <a:alpha val="40000"/>
                    </a:prstClr>
                  </a:outerShdw>
                </a:effectLst>
                <a:latin typeface="+mj-lt"/>
                <a:ea typeface="+mj-ea"/>
                <a:cs typeface="+mj-cs"/>
              </a:rPr>
              <a:t>Em 02/09/2014 o Ministério Público do Estado de Goiás, 8ª Promotoria de Justiça de Goiânia, a partir de um abaixo-assinado dos moradores da região onde está sendo implantado o empreendimento, solicitou, através do Ofício nº 315/2014, informações acerca da instalação da linha de Alta Tensão que supostamente impactaria o Parque Macambira – Anicuns.</a:t>
            </a:r>
          </a:p>
          <a:p>
            <a:pPr algn="just">
              <a:buFont typeface="Wingdings" pitchFamily="2" charset="2"/>
              <a:buChar char="§"/>
            </a:pPr>
            <a:endParaRPr lang="pt-BR" sz="2800" dirty="0" smtClean="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238299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3- </a:t>
            </a:r>
            <a:r>
              <a:rPr lang="pt-BR" sz="3000" dirty="0">
                <a:solidFill>
                  <a:srgbClr val="00B050"/>
                </a:solidFill>
              </a:rPr>
              <a:t>Avaliação do Empreendimento pelo Ministério Público do Estado de </a:t>
            </a:r>
            <a:r>
              <a:rPr lang="pt-BR" sz="3000" dirty="0" smtClean="0">
                <a:solidFill>
                  <a:srgbClr val="00B050"/>
                </a:solidFill>
              </a:rPr>
              <a:t>Goiás  -3/6</a:t>
            </a:r>
          </a:p>
          <a:p>
            <a:endParaRPr lang="pt-BR" dirty="0"/>
          </a:p>
        </p:txBody>
      </p:sp>
      <p:sp>
        <p:nvSpPr>
          <p:cNvPr id="3" name="Espaço Reservado para Texto 2"/>
          <p:cNvSpPr>
            <a:spLocks noGrp="1"/>
          </p:cNvSpPr>
          <p:nvPr>
            <p:ph type="body" sz="quarter" idx="11"/>
          </p:nvPr>
        </p:nvSpPr>
        <p:spPr>
          <a:xfrm>
            <a:off x="250825" y="1988840"/>
            <a:ext cx="8713788" cy="4536504"/>
          </a:xfrm>
        </p:spPr>
        <p:txBody>
          <a:bodyPr/>
          <a:lstStyle/>
          <a:p>
            <a:pPr algn="just">
              <a:buFont typeface="Wingdings" pitchFamily="2" charset="2"/>
              <a:buChar char="§"/>
            </a:pPr>
            <a:endParaRPr lang="pt-BR" sz="1400" dirty="0" smtClean="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dirty="0" smtClean="0">
                <a:effectLst>
                  <a:outerShdw blurRad="50800" dist="38100" dir="2700000" algn="tl" rotWithShape="0">
                    <a:prstClr val="black">
                      <a:alpha val="40000"/>
                    </a:prstClr>
                  </a:outerShdw>
                </a:effectLst>
                <a:latin typeface="+mj-lt"/>
                <a:ea typeface="+mj-ea"/>
                <a:cs typeface="+mj-cs"/>
              </a:rPr>
              <a:t>Em 24/09/2014 </a:t>
            </a:r>
            <a:r>
              <a:rPr lang="pt-BR" dirty="0" smtClean="0">
                <a:effectLst>
                  <a:outerShdw blurRad="50800" dist="38100" dir="2700000" algn="tl" rotWithShape="0">
                    <a:prstClr val="black">
                      <a:alpha val="40000"/>
                    </a:prstClr>
                  </a:outerShdw>
                </a:effectLst>
                <a:latin typeface="+mj-lt"/>
              </a:rPr>
              <a:t>o Ministério Público do Estado de Goiás, 8ª Promotoria de Justiça - Meio Ambiente e Urbanismo</a:t>
            </a:r>
            <a:r>
              <a:rPr lang="pt-BR" dirty="0" smtClean="0">
                <a:effectLst>
                  <a:outerShdw blurRad="50800" dist="38100" dir="2700000" algn="tl" rotWithShape="0">
                    <a:prstClr val="black">
                      <a:alpha val="40000"/>
                    </a:prstClr>
                  </a:outerShdw>
                </a:effectLst>
                <a:latin typeface="+mj-lt"/>
                <a:ea typeface="+mj-ea"/>
                <a:cs typeface="+mj-cs"/>
              </a:rPr>
              <a:t>, representado pelo promotor Maurício </a:t>
            </a:r>
            <a:r>
              <a:rPr lang="pt-BR" dirty="0" err="1" smtClean="0">
                <a:effectLst>
                  <a:outerShdw blurRad="50800" dist="38100" dir="2700000" algn="tl" rotWithShape="0">
                    <a:prstClr val="black">
                      <a:alpha val="40000"/>
                    </a:prstClr>
                  </a:outerShdw>
                </a:effectLst>
                <a:latin typeface="+mj-lt"/>
                <a:ea typeface="+mj-ea"/>
                <a:cs typeface="+mj-cs"/>
              </a:rPr>
              <a:t>Nardini</a:t>
            </a:r>
            <a:r>
              <a:rPr lang="pt-BR" dirty="0" smtClean="0">
                <a:effectLst>
                  <a:outerShdw blurRad="50800" dist="38100" dir="2700000" algn="tl" rotWithShape="0">
                    <a:prstClr val="black">
                      <a:alpha val="40000"/>
                    </a:prstClr>
                  </a:outerShdw>
                </a:effectLst>
                <a:latin typeface="+mj-lt"/>
                <a:ea typeface="+mj-ea"/>
                <a:cs typeface="+mj-cs"/>
              </a:rPr>
              <a:t>, promoveu o arquivamento de nº 066/2014, fundamentado nos argumentos de que “</a:t>
            </a:r>
            <a:r>
              <a:rPr lang="pt-BR" i="1" dirty="0" smtClean="0">
                <a:effectLst>
                  <a:outerShdw blurRad="50800" dist="38100" dir="2700000" algn="tl" rotWithShape="0">
                    <a:prstClr val="black">
                      <a:alpha val="40000"/>
                    </a:prstClr>
                  </a:outerShdw>
                </a:effectLst>
                <a:latin typeface="+mj-lt"/>
                <a:ea typeface="+mj-ea"/>
                <a:cs typeface="+mj-cs"/>
              </a:rPr>
              <a:t>após vistoria in loco pelo coordenador do Programa Urbano Ambiental Macambira Anicuns (PUAMA), foi constatado que as obras da rede de alta tensão não interferem com as obras do Parque</a:t>
            </a:r>
            <a:r>
              <a:rPr lang="pt-BR" dirty="0" smtClean="0">
                <a:effectLst>
                  <a:outerShdw blurRad="50800" dist="38100" dir="2700000" algn="tl" rotWithShape="0">
                    <a:prstClr val="black">
                      <a:alpha val="40000"/>
                    </a:prstClr>
                  </a:outerShdw>
                </a:effectLst>
                <a:latin typeface="+mj-lt"/>
                <a:ea typeface="+mj-ea"/>
                <a:cs typeface="+mj-cs"/>
              </a:rPr>
              <a:t>.’’</a:t>
            </a:r>
            <a:endParaRPr lang="pt-BR"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238299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3- </a:t>
            </a:r>
            <a:r>
              <a:rPr lang="pt-BR" sz="3000" dirty="0">
                <a:solidFill>
                  <a:srgbClr val="00B050"/>
                </a:solidFill>
              </a:rPr>
              <a:t>Avaliação do Empreendimento pelo Ministério Público do Estado de </a:t>
            </a:r>
            <a:r>
              <a:rPr lang="pt-BR" sz="3000" dirty="0" smtClean="0">
                <a:solidFill>
                  <a:srgbClr val="00B050"/>
                </a:solidFill>
              </a:rPr>
              <a:t>Goiás – 4/6</a:t>
            </a:r>
          </a:p>
          <a:p>
            <a:endParaRPr lang="pt-BR" dirty="0"/>
          </a:p>
        </p:txBody>
      </p:sp>
      <p:sp>
        <p:nvSpPr>
          <p:cNvPr id="3" name="Espaço Reservado para Texto 2"/>
          <p:cNvSpPr>
            <a:spLocks noGrp="1"/>
          </p:cNvSpPr>
          <p:nvPr>
            <p:ph type="body" sz="quarter" idx="11"/>
          </p:nvPr>
        </p:nvSpPr>
        <p:spPr>
          <a:xfrm>
            <a:off x="250825" y="1988840"/>
            <a:ext cx="8713788" cy="4536504"/>
          </a:xfrm>
        </p:spPr>
        <p:txBody>
          <a:bodyPr>
            <a:normAutofit lnSpcReduction="10000"/>
          </a:bodyPr>
          <a:lstStyle/>
          <a:p>
            <a:pPr algn="just">
              <a:buFont typeface="Wingdings" pitchFamily="2" charset="2"/>
              <a:buChar char="§"/>
            </a:pPr>
            <a:endParaRPr lang="pt-BR" sz="1400" dirty="0" smtClean="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dirty="0" smtClean="0">
                <a:effectLst>
                  <a:outerShdw blurRad="50800" dist="38100" dir="2700000" algn="tl" rotWithShape="0">
                    <a:prstClr val="black">
                      <a:alpha val="40000"/>
                    </a:prstClr>
                  </a:outerShdw>
                </a:effectLst>
                <a:latin typeface="+mj-lt"/>
                <a:ea typeface="+mj-ea"/>
                <a:cs typeface="+mj-cs"/>
              </a:rPr>
              <a:t>Em 26/11/2014 foi proposta Ação Civil Pública objetivando a suspensão das obras de instalação da linha, face a possibilidade de sua inadequação a realidade ambiental e urbanística. Após concluída a análise da documentação técnica, os quais embasam o licenciamento ambiental da obra, o MP considerou necessária adequação nos projetos.</a:t>
            </a:r>
            <a:endParaRPr lang="pt-BR" dirty="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endParaRPr lang="pt-BR" sz="1600" dirty="0" smtClean="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dirty="0" smtClean="0">
                <a:effectLst>
                  <a:outerShdw blurRad="50800" dist="38100" dir="2700000" algn="tl" rotWithShape="0">
                    <a:prstClr val="black">
                      <a:alpha val="40000"/>
                    </a:prstClr>
                  </a:outerShdw>
                </a:effectLst>
                <a:latin typeface="+mj-lt"/>
                <a:ea typeface="+mj-ea"/>
                <a:cs typeface="+mj-cs"/>
              </a:rPr>
              <a:t>Assim, em 19/05/2015 a CELG D e Prefeitura de Goiânia assinaram com o Ministério Público do Estado de Goiás o Termo de Ajuste de Conduta – TAC para compensações urbanísticas nos bairros em torno da LT 2 x 138 kV Carajás – (Atlântico – Campinas), visando resguardar os interesses coletivos.</a:t>
            </a:r>
          </a:p>
          <a:p>
            <a:pPr marL="0" indent="0" algn="just">
              <a:buNone/>
            </a:pPr>
            <a:endParaRPr lang="pt-BR"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238299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3- </a:t>
            </a:r>
            <a:r>
              <a:rPr lang="pt-BR" sz="3000" dirty="0">
                <a:solidFill>
                  <a:srgbClr val="00B050"/>
                </a:solidFill>
              </a:rPr>
              <a:t>Avaliação do Empreendimento pelo Ministério Público do Estado de </a:t>
            </a:r>
            <a:r>
              <a:rPr lang="pt-BR" sz="3000" dirty="0" smtClean="0">
                <a:solidFill>
                  <a:srgbClr val="00B050"/>
                </a:solidFill>
              </a:rPr>
              <a:t>Goiás – 5/6</a:t>
            </a:r>
          </a:p>
          <a:p>
            <a:endParaRPr lang="pt-BR" dirty="0"/>
          </a:p>
        </p:txBody>
      </p:sp>
      <p:sp>
        <p:nvSpPr>
          <p:cNvPr id="3" name="Espaço Reservado para Texto 2"/>
          <p:cNvSpPr>
            <a:spLocks noGrp="1"/>
          </p:cNvSpPr>
          <p:nvPr>
            <p:ph type="body" sz="quarter" idx="11"/>
          </p:nvPr>
        </p:nvSpPr>
        <p:spPr>
          <a:xfrm>
            <a:off x="251520" y="1916832"/>
            <a:ext cx="8713788" cy="4536504"/>
          </a:xfrm>
        </p:spPr>
        <p:txBody>
          <a:bodyPr>
            <a:normAutofit/>
          </a:bodyPr>
          <a:lstStyle/>
          <a:p>
            <a:pPr algn="just">
              <a:buFont typeface="Wingdings" pitchFamily="2" charset="2"/>
              <a:buChar char="§"/>
            </a:pPr>
            <a:endParaRPr lang="pt-BR" sz="800" dirty="0" smtClean="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sz="2800" dirty="0" smtClean="0">
                <a:effectLst>
                  <a:outerShdw blurRad="50800" dist="38100" dir="2700000" algn="tl" rotWithShape="0">
                    <a:prstClr val="black">
                      <a:alpha val="40000"/>
                    </a:prstClr>
                  </a:outerShdw>
                </a:effectLst>
                <a:latin typeface="+mj-lt"/>
                <a:ea typeface="+mj-ea"/>
                <a:cs typeface="+mj-cs"/>
              </a:rPr>
              <a:t>Em 24/11/2015 a 7ª Promotoria de Justiça de Goiânia, através da Notificação 087/2015 – 7ª PJ, informa da decisão de revogação do referido TAC com o requerimento de prosseguir com a Ação Civil Pública nº 201404401827, alegando descumprimento pela CELG D de cláusulas do  TAC, ao não apresentar o Alvará de Autorização para obra em via pública e a Licença de Instalação.</a:t>
            </a:r>
          </a:p>
        </p:txBody>
      </p:sp>
    </p:spTree>
    <p:extLst>
      <p:ext uri="{BB962C8B-B14F-4D97-AF65-F5344CB8AC3E}">
        <p14:creationId xmlns:p14="http://schemas.microsoft.com/office/powerpoint/2010/main" val="2244215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3000" dirty="0" smtClean="0">
                <a:solidFill>
                  <a:srgbClr val="00B050"/>
                </a:solidFill>
              </a:rPr>
              <a:t>3- </a:t>
            </a:r>
            <a:r>
              <a:rPr lang="pt-BR" sz="3000" dirty="0">
                <a:solidFill>
                  <a:srgbClr val="00B050"/>
                </a:solidFill>
              </a:rPr>
              <a:t>Avaliação do Empreendimento pelo Ministério Público do Estado de </a:t>
            </a:r>
            <a:r>
              <a:rPr lang="pt-BR" sz="3000" dirty="0" smtClean="0">
                <a:solidFill>
                  <a:srgbClr val="00B050"/>
                </a:solidFill>
              </a:rPr>
              <a:t>Goiás – 6/6</a:t>
            </a:r>
          </a:p>
          <a:p>
            <a:endParaRPr lang="pt-BR" dirty="0"/>
          </a:p>
        </p:txBody>
      </p:sp>
      <p:sp>
        <p:nvSpPr>
          <p:cNvPr id="3" name="Espaço Reservado para Texto 2"/>
          <p:cNvSpPr>
            <a:spLocks noGrp="1"/>
          </p:cNvSpPr>
          <p:nvPr>
            <p:ph type="body" sz="quarter" idx="11"/>
          </p:nvPr>
        </p:nvSpPr>
        <p:spPr>
          <a:xfrm>
            <a:off x="251520" y="1916832"/>
            <a:ext cx="8713788" cy="4536504"/>
          </a:xfrm>
        </p:spPr>
        <p:txBody>
          <a:bodyPr>
            <a:normAutofit/>
          </a:bodyPr>
          <a:lstStyle/>
          <a:p>
            <a:pPr algn="just">
              <a:buFont typeface="Wingdings" pitchFamily="2" charset="2"/>
              <a:buChar char="§"/>
            </a:pPr>
            <a:endParaRPr lang="pt-BR" sz="800" dirty="0" smtClean="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dirty="0" smtClean="0">
                <a:effectLst>
                  <a:outerShdw blurRad="50800" dist="38100" dir="2700000" algn="tl" rotWithShape="0">
                    <a:prstClr val="black">
                      <a:alpha val="40000"/>
                    </a:prstClr>
                  </a:outerShdw>
                </a:effectLst>
                <a:latin typeface="+mj-lt"/>
                <a:ea typeface="+mj-ea"/>
                <a:cs typeface="+mj-cs"/>
              </a:rPr>
              <a:t>Cabe destacar que até a presente data, o Alvará de Autorização não foi liberado pela Prefeitura de Goiânia, embora a CELG D tenha apresentado toda documentação exigida para concessão daquele documento. </a:t>
            </a:r>
          </a:p>
          <a:p>
            <a:pPr algn="just">
              <a:buFont typeface="Wingdings" pitchFamily="2" charset="2"/>
              <a:buChar char="§"/>
            </a:pPr>
            <a:endParaRPr lang="pt-BR" dirty="0" smtClean="0">
              <a:effectLst>
                <a:outerShdw blurRad="50800" dist="38100" dir="2700000" algn="tl" rotWithShape="0">
                  <a:prstClr val="black">
                    <a:alpha val="40000"/>
                  </a:prstClr>
                </a:outerShdw>
              </a:effectLst>
              <a:latin typeface="+mj-lt"/>
              <a:ea typeface="+mj-ea"/>
              <a:cs typeface="+mj-cs"/>
            </a:endParaRPr>
          </a:p>
          <a:p>
            <a:pPr algn="just">
              <a:buFont typeface="Wingdings" pitchFamily="2" charset="2"/>
              <a:buChar char="§"/>
            </a:pPr>
            <a:r>
              <a:rPr lang="pt-BR" dirty="0" smtClean="0">
                <a:effectLst>
                  <a:outerShdw blurRad="50800" dist="38100" dir="2700000" algn="tl" rotWithShape="0">
                    <a:prstClr val="black">
                      <a:alpha val="40000"/>
                    </a:prstClr>
                  </a:outerShdw>
                </a:effectLst>
                <a:latin typeface="+mj-lt"/>
                <a:ea typeface="+mj-ea"/>
                <a:cs typeface="+mj-cs"/>
              </a:rPr>
              <a:t>Destaca-se também que a AMMA suspendeu a Licença de Instalação temporariamente, o que caracteriza uma conclusão precipitada do MP quando afirma que a obra está desprovida de Licença de Instalação.</a:t>
            </a:r>
            <a:endParaRPr lang="pt-BR"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249627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2800" dirty="0" smtClean="0">
                <a:solidFill>
                  <a:srgbClr val="00B050"/>
                </a:solidFill>
              </a:rPr>
              <a:t>4- </a:t>
            </a:r>
            <a:r>
              <a:rPr lang="pt-BR" sz="2800" dirty="0" smtClean="0">
                <a:solidFill>
                  <a:srgbClr val="00B050"/>
                </a:solidFill>
              </a:rPr>
              <a:t>Decisões Judiciais referente ao empreendimento – 1/2</a:t>
            </a:r>
          </a:p>
          <a:p>
            <a:endParaRPr lang="pt-BR" dirty="0"/>
          </a:p>
        </p:txBody>
      </p:sp>
      <p:sp>
        <p:nvSpPr>
          <p:cNvPr id="3" name="Espaço Reservado para Texto 2"/>
          <p:cNvSpPr>
            <a:spLocks noGrp="1"/>
          </p:cNvSpPr>
          <p:nvPr>
            <p:ph type="body" sz="quarter" idx="11"/>
          </p:nvPr>
        </p:nvSpPr>
        <p:spPr>
          <a:xfrm>
            <a:off x="250825" y="1988840"/>
            <a:ext cx="8713788" cy="4536504"/>
          </a:xfrm>
        </p:spPr>
        <p:txBody>
          <a:bodyPr/>
          <a:lstStyle/>
          <a:p>
            <a:pPr algn="just">
              <a:buFont typeface="Wingdings" pitchFamily="2" charset="2"/>
              <a:buChar char="§"/>
            </a:pPr>
            <a:r>
              <a:rPr lang="pt-BR" dirty="0" smtClean="0"/>
              <a:t>Em 09/10/2012, o Desembargador Rogério </a:t>
            </a:r>
            <a:r>
              <a:rPr lang="pt-BR" dirty="0" err="1" smtClean="0"/>
              <a:t>Arédio</a:t>
            </a:r>
            <a:r>
              <a:rPr lang="pt-BR" dirty="0" smtClean="0"/>
              <a:t> Ferreira, através do processo judicial nº 201291709630, autorizou a CELG D a dar prosseguimento ao programa de instalação da LT 2 x 138 kV Carajás – (Atlântico – Campinas) no município de Goiânia, observadas todas as normas de preservação e compensação do meio ambiente impostas pelas respectivas licenças. Frisou ainda que </a:t>
            </a:r>
            <a:r>
              <a:rPr lang="pt-BR" i="1" dirty="0" smtClean="0"/>
              <a:t>a “Grande Goiânia” encontra-se com déficit energético há muitos anos, sendo imprescindível os serviços de expansão da rede e de investimentos, sob pena de um grande colapso no sistema de energia da capital.”</a:t>
            </a:r>
            <a:r>
              <a:rPr lang="pt-BR" b="1" dirty="0" smtClean="0"/>
              <a:t> </a:t>
            </a:r>
            <a:endParaRPr lang="pt-BR" dirty="0" smtClean="0"/>
          </a:p>
          <a:p>
            <a:pPr algn="just">
              <a:buFont typeface="Wingdings" pitchFamily="2" charset="2"/>
              <a:buChar char="§"/>
            </a:pPr>
            <a:endParaRPr lang="pt-BR" dirty="0"/>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sz="2800" dirty="0" smtClean="0">
                <a:solidFill>
                  <a:srgbClr val="00B050"/>
                </a:solidFill>
              </a:rPr>
              <a:t>4- </a:t>
            </a:r>
            <a:r>
              <a:rPr lang="pt-BR" sz="2800" dirty="0" smtClean="0">
                <a:solidFill>
                  <a:srgbClr val="00B050"/>
                </a:solidFill>
              </a:rPr>
              <a:t>Decisões Judiciais referente ao empreendimento -2/2</a:t>
            </a:r>
          </a:p>
          <a:p>
            <a:endParaRPr lang="pt-BR" dirty="0"/>
          </a:p>
        </p:txBody>
      </p:sp>
      <p:sp>
        <p:nvSpPr>
          <p:cNvPr id="3" name="Espaço Reservado para Texto 2"/>
          <p:cNvSpPr>
            <a:spLocks noGrp="1"/>
          </p:cNvSpPr>
          <p:nvPr>
            <p:ph type="body" sz="quarter" idx="11"/>
          </p:nvPr>
        </p:nvSpPr>
        <p:spPr>
          <a:xfrm>
            <a:off x="142844" y="1714488"/>
            <a:ext cx="8713788" cy="4536504"/>
          </a:xfrm>
        </p:spPr>
        <p:txBody>
          <a:bodyPr/>
          <a:lstStyle/>
          <a:p>
            <a:pPr algn="just">
              <a:buFont typeface="Wingdings" pitchFamily="2" charset="2"/>
              <a:buChar char="§"/>
            </a:pPr>
            <a:r>
              <a:rPr lang="pt-BR" dirty="0" smtClean="0"/>
              <a:t>Em 06/11/2014, o Desembargador Zacarias Neves Coelho, através do Processo Judicial nº 201494025396, autorizou a CELG D a dar prosseguimento ao programa de instalação da LT 2 x 138 kV Carajás – (Atlântico – Campinas), no município de Goiânia. Salientou que </a:t>
            </a:r>
            <a:r>
              <a:rPr lang="pt-BR" i="1" dirty="0" smtClean="0"/>
              <a:t>“uma nova paralisação das obras, cujo projeto remonta a 2008, certamente causará grandes prejuízos de ordem financeira a empresa agravante, sem falar na população </a:t>
            </a:r>
            <a:r>
              <a:rPr lang="pt-BR" i="1" dirty="0" err="1" smtClean="0"/>
              <a:t>goianiense</a:t>
            </a:r>
            <a:r>
              <a:rPr lang="pt-BR" i="1" dirty="0" smtClean="0"/>
              <a:t>, que notoriamente sofre com a crise energética enfrentada pelo Município e depende de obras com a que ora se referenda para que haja uma efetiva melhora no sistema de distribuição de energia elétrica”</a:t>
            </a:r>
            <a:r>
              <a:rPr lang="pt-BR" dirty="0" smtClean="0"/>
              <a:t>.</a:t>
            </a:r>
            <a:r>
              <a:rPr lang="pt-BR" b="1" dirty="0" smtClean="0"/>
              <a:t> </a:t>
            </a:r>
            <a:r>
              <a:rPr lang="pt-BR" sz="2600" b="1" dirty="0" smtClean="0"/>
              <a:t> </a:t>
            </a:r>
            <a:endParaRPr lang="pt-BR" sz="2600" dirty="0"/>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r>
              <a:rPr lang="pt-BR" sz="3200" b="0" dirty="0" smtClean="0">
                <a:solidFill>
                  <a:srgbClr val="00B050"/>
                </a:solidFill>
              </a:rPr>
              <a:t>1- </a:t>
            </a:r>
            <a:r>
              <a:rPr lang="pt-BR" sz="3200" b="0" dirty="0">
                <a:solidFill>
                  <a:srgbClr val="00B050"/>
                </a:solidFill>
              </a:rPr>
              <a:t>Necessidade da obra </a:t>
            </a:r>
            <a:r>
              <a:rPr lang="pt-BR" sz="3200" b="0" dirty="0" smtClean="0">
                <a:solidFill>
                  <a:srgbClr val="00B050"/>
                </a:solidFill>
              </a:rPr>
              <a:t>(2/11)</a:t>
            </a:r>
            <a:endParaRPr lang="pt-BR" sz="3200" b="0" dirty="0">
              <a:solidFill>
                <a:srgbClr val="00B050"/>
              </a:solidFill>
            </a:endParaRPr>
          </a:p>
          <a:p>
            <a:endParaRPr sz="3200" dirty="0">
              <a:solidFill>
                <a:srgbClr val="00B050"/>
              </a:solidFill>
            </a:endParaRPr>
          </a:p>
          <a:p>
            <a:endParaRPr lang="pt-BR" dirty="0"/>
          </a:p>
        </p:txBody>
      </p:sp>
      <p:sp>
        <p:nvSpPr>
          <p:cNvPr id="3" name="Espaço Reservado para Texto 2"/>
          <p:cNvSpPr>
            <a:spLocks noGrp="1"/>
          </p:cNvSpPr>
          <p:nvPr>
            <p:ph type="body" sz="quarter" idx="11"/>
          </p:nvPr>
        </p:nvSpPr>
        <p:spPr/>
        <p:txBody>
          <a:bodyPr>
            <a:normAutofit/>
          </a:bodyPr>
          <a:lstStyle/>
          <a:p>
            <a:pPr marL="0" indent="0" algn="just">
              <a:buNone/>
            </a:pPr>
            <a:r>
              <a:rPr lang="pt-BR" sz="3000" b="1" dirty="0" smtClean="0">
                <a:effectLst>
                  <a:outerShdw blurRad="50800" dist="38100" dir="2700000" algn="tl" rotWithShape="0">
                    <a:prstClr val="black">
                      <a:alpha val="40000"/>
                    </a:prstClr>
                  </a:outerShdw>
                </a:effectLst>
                <a:latin typeface="+mj-lt"/>
                <a:ea typeface="+mj-ea"/>
                <a:cs typeface="+mj-cs"/>
              </a:rPr>
              <a:t>1.3 Acompanhamento do Ministério de Minas de Energia (MME)</a:t>
            </a:r>
          </a:p>
          <a:p>
            <a:pPr marL="0" indent="0" algn="just">
              <a:buNone/>
            </a:pPr>
            <a:endParaRPr lang="pt-BR" sz="1400" b="1" dirty="0" smtClean="0">
              <a:effectLst>
                <a:outerShdw blurRad="50800" dist="38100" dir="2700000" algn="tl" rotWithShape="0">
                  <a:prstClr val="black">
                    <a:alpha val="40000"/>
                  </a:prstClr>
                </a:outerShdw>
              </a:effectLst>
              <a:latin typeface="+mj-lt"/>
              <a:ea typeface="+mj-ea"/>
              <a:cs typeface="+mj-cs"/>
            </a:endParaRPr>
          </a:p>
          <a:p>
            <a:pPr marL="0" indent="0" algn="just">
              <a:buNone/>
            </a:pPr>
            <a:r>
              <a:rPr lang="pt-BR" sz="3200" b="1" dirty="0">
                <a:effectLst>
                  <a:outerShdw blurRad="50800" dist="38100" dir="2700000" algn="tl" rotWithShape="0">
                    <a:prstClr val="black">
                      <a:alpha val="40000"/>
                    </a:prstClr>
                  </a:outerShdw>
                </a:effectLst>
              </a:rPr>
              <a:t>Esta obra se revestiu de tamanha importância que passou a ser acompanhada pelo Comitê de Monitoramento do Setor Elétrico, órgão que, sob  a coordenação do </a:t>
            </a:r>
            <a:r>
              <a:rPr lang="pt-BR" sz="3200" b="1" dirty="0" smtClean="0">
                <a:effectLst>
                  <a:outerShdw blurRad="50800" dist="38100" dir="2700000" algn="tl" rotWithShape="0">
                    <a:prstClr val="black">
                      <a:alpha val="40000"/>
                    </a:prstClr>
                  </a:outerShdw>
                </a:effectLst>
              </a:rPr>
              <a:t>MME, </a:t>
            </a:r>
            <a:r>
              <a:rPr lang="pt-BR" sz="3200" b="1" dirty="0">
                <a:effectLst>
                  <a:outerShdw blurRad="50800" dist="38100" dir="2700000" algn="tl" rotWithShape="0">
                    <a:prstClr val="black">
                      <a:alpha val="40000"/>
                    </a:prstClr>
                  </a:outerShdw>
                </a:effectLst>
              </a:rPr>
              <a:t>é responsável por monitorar a implantação das obras de maior importância para a sociedade </a:t>
            </a:r>
            <a:r>
              <a:rPr lang="pt-BR" sz="3200" b="1" dirty="0" smtClean="0">
                <a:effectLst>
                  <a:outerShdw blurRad="50800" dist="38100" dir="2700000" algn="tl" rotWithShape="0">
                    <a:prstClr val="black">
                      <a:alpha val="40000"/>
                    </a:prstClr>
                  </a:outerShdw>
                </a:effectLst>
              </a:rPr>
              <a:t>brasileira. </a:t>
            </a:r>
          </a:p>
          <a:p>
            <a:pPr marL="0" indent="0" algn="just">
              <a:buNone/>
            </a:pPr>
            <a:endParaRPr lang="pt-BR" b="1" dirty="0" smtClean="0">
              <a:effectLst>
                <a:outerShdw blurRad="50800" dist="38100" dir="2700000" algn="tl" rotWithShape="0">
                  <a:prstClr val="black">
                    <a:alpha val="40000"/>
                  </a:prstClr>
                </a:outerShdw>
              </a:effectLst>
            </a:endParaRPr>
          </a:p>
          <a:p>
            <a:pPr marL="0" indent="0" algn="just">
              <a:buNone/>
            </a:pPr>
            <a:endParaRPr lang="pt-BR" b="1" dirty="0" smtClean="0">
              <a:effectLst>
                <a:outerShdw blurRad="50800" dist="38100" dir="2700000" algn="tl" rotWithShape="0">
                  <a:prstClr val="black">
                    <a:alpha val="40000"/>
                  </a:prstClr>
                </a:outerShdw>
              </a:effectLst>
            </a:endParaRPr>
          </a:p>
          <a:p>
            <a:pPr marL="0" indent="0" algn="just">
              <a:buNone/>
            </a:pPr>
            <a:endParaRPr lang="pt-BR" b="1" dirty="0">
              <a:effectLst>
                <a:outerShdw blurRad="50800" dist="38100" dir="2700000" algn="tl" rotWithShape="0">
                  <a:prstClr val="black">
                    <a:alpha val="40000"/>
                  </a:prstClr>
                </a:outerShdw>
              </a:effectLst>
            </a:endParaRPr>
          </a:p>
          <a:p>
            <a:endParaRPr lang="pt-BR" dirty="0"/>
          </a:p>
        </p:txBody>
      </p:sp>
    </p:spTree>
    <p:extLst>
      <p:ext uri="{BB962C8B-B14F-4D97-AF65-F5344CB8AC3E}">
        <p14:creationId xmlns:p14="http://schemas.microsoft.com/office/powerpoint/2010/main" val="137072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521" y="836712"/>
            <a:ext cx="8712967" cy="791334"/>
          </a:xfrm>
        </p:spPr>
        <p:txBody>
          <a:bodyPr/>
          <a:lstStyle/>
          <a:p>
            <a:endParaRPr dirty="0" smtClean="0">
              <a:solidFill>
                <a:srgbClr val="00B050"/>
              </a:solidFill>
            </a:endParaRPr>
          </a:p>
          <a:p>
            <a:endParaRPr sz="3000" dirty="0" smtClean="0">
              <a:solidFill>
                <a:srgbClr val="00B050"/>
              </a:solidFill>
            </a:endParaRPr>
          </a:p>
          <a:p>
            <a:r>
              <a:rPr sz="3000" dirty="0" smtClean="0">
                <a:solidFill>
                  <a:srgbClr val="00B050"/>
                </a:solidFill>
              </a:rPr>
              <a:t>5 - </a:t>
            </a:r>
            <a:r>
              <a:rPr lang="pt-BR" sz="3000" dirty="0" smtClean="0">
                <a:solidFill>
                  <a:srgbClr val="00B050"/>
                </a:solidFill>
              </a:rPr>
              <a:t>Faixa de Segurança da LT -1/11</a:t>
            </a: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42844" y="1714488"/>
            <a:ext cx="8713788" cy="4536504"/>
          </a:xfrm>
        </p:spPr>
        <p:txBody>
          <a:bodyPr>
            <a:normAutofit/>
          </a:bodyPr>
          <a:lstStyle/>
          <a:p>
            <a:pPr algn="just">
              <a:buFont typeface="Wingdings" pitchFamily="2" charset="2"/>
              <a:buChar char="§"/>
            </a:pPr>
            <a:r>
              <a:rPr lang="pt-BR" b="1" dirty="0" smtClean="0"/>
              <a:t>A Faixa de Segurança da LT foi calculada conforme </a:t>
            </a:r>
            <a:r>
              <a:rPr lang="pt-BR" b="1" dirty="0"/>
              <a:t>i</a:t>
            </a:r>
            <a:r>
              <a:rPr lang="pt-BR" b="1" dirty="0" smtClean="0"/>
              <a:t>tem 12 da NBR 5422/1985 – Projeto de Linhas Aéreas de Transmissão de Energia Elétrica.</a:t>
            </a:r>
          </a:p>
          <a:p>
            <a:pPr algn="just">
              <a:buFont typeface="Wingdings" pitchFamily="2" charset="2"/>
              <a:buChar char="§"/>
            </a:pPr>
            <a:r>
              <a:rPr lang="pt-BR" b="1" dirty="0" smtClean="0"/>
              <a:t>Em todo o percurso, com exceção da Rua Francisco de Faria, a Faixa de Segurança é de 11 metros, sendo 5,5 metros para cada lado do eixo da LT.</a:t>
            </a:r>
          </a:p>
          <a:p>
            <a:pPr algn="just">
              <a:buFont typeface="Wingdings" pitchFamily="2" charset="2"/>
              <a:buChar char="§"/>
            </a:pPr>
            <a:r>
              <a:rPr lang="pt-BR" b="1" dirty="0" smtClean="0"/>
              <a:t>A linha foi concebida de forma a reduzir a largura da faixa, de modo a ter o menor impacto sobre a urbanização e a segurança das pessoas. Essa redução foi possível devido a:</a:t>
            </a:r>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521" y="836712"/>
            <a:ext cx="8712967" cy="791334"/>
          </a:xfrm>
        </p:spPr>
        <p:txBody>
          <a:bodyPr/>
          <a:lstStyle/>
          <a:p>
            <a:endParaRPr dirty="0" smtClean="0">
              <a:solidFill>
                <a:srgbClr val="00B050"/>
              </a:solidFill>
            </a:endParaRPr>
          </a:p>
          <a:p>
            <a:endParaRPr sz="3000" dirty="0" smtClean="0">
              <a:solidFill>
                <a:srgbClr val="00B050"/>
              </a:solidFill>
            </a:endParaRPr>
          </a:p>
          <a:p>
            <a:r>
              <a:rPr sz="3000" dirty="0" smtClean="0">
                <a:solidFill>
                  <a:srgbClr val="00B050"/>
                </a:solidFill>
              </a:rPr>
              <a:t>5 - </a:t>
            </a:r>
            <a:r>
              <a:rPr lang="pt-BR" sz="3000" dirty="0" smtClean="0">
                <a:solidFill>
                  <a:srgbClr val="00B050"/>
                </a:solidFill>
              </a:rPr>
              <a:t>Faixa de Segurança da LT -2/11</a:t>
            </a:r>
            <a:endParaRPr lang="pt-BR" sz="3000" dirty="0">
              <a:solidFill>
                <a:srgbClr val="00B050"/>
              </a:solidFill>
            </a:endParaRP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42844" y="1714488"/>
            <a:ext cx="8713788" cy="4536504"/>
          </a:xfrm>
        </p:spPr>
        <p:txBody>
          <a:bodyPr>
            <a:noAutofit/>
          </a:bodyPr>
          <a:lstStyle/>
          <a:p>
            <a:pPr algn="just">
              <a:buFont typeface="Wingdings" panose="05000000000000000000" pitchFamily="2" charset="2"/>
              <a:buChar char="§"/>
            </a:pPr>
            <a:r>
              <a:rPr lang="pt-BR" sz="2600" dirty="0" smtClean="0"/>
              <a:t>“</a:t>
            </a:r>
            <a:r>
              <a:rPr lang="pt-BR" sz="2600" i="1" dirty="0"/>
              <a:t>Em áreas urbanas, soluções técnicas mais elaboradas permitem a instalação de linhas em faixas mais estreitas, mediante a adoção de compactação de fases e de circuitos, bem como, a utilização de sistemas de aterramento não convencionais. As soluções devem ser estudadas caso a caso, de forma a conciliar a largura da faixa com os requisitos operativos e de segurança requeridos</a:t>
            </a:r>
            <a:r>
              <a:rPr lang="pt-BR" sz="2600" i="1" dirty="0" smtClean="0"/>
              <a:t>.</a:t>
            </a:r>
            <a:r>
              <a:rPr lang="pt-BR" sz="2600" dirty="0" smtClean="0"/>
              <a:t>” (Especificação Técnica CELG D - LTP-AA1.039 </a:t>
            </a:r>
            <a:r>
              <a:rPr lang="pt-BR" sz="2600" dirty="0"/>
              <a:t>–Limitação do Uso da Faixa de Linhas de </a:t>
            </a:r>
            <a:r>
              <a:rPr lang="pt-BR" sz="2600" dirty="0" err="1"/>
              <a:t>Subtransmissão</a:t>
            </a:r>
            <a:r>
              <a:rPr lang="pt-BR" sz="2600" dirty="0"/>
              <a:t> e Transmissão – 69,138 e 230 kV</a:t>
            </a:r>
            <a:r>
              <a:rPr lang="pt-BR" sz="2600" dirty="0" smtClean="0"/>
              <a:t>).</a:t>
            </a:r>
          </a:p>
          <a:p>
            <a:pPr algn="just">
              <a:buFont typeface="Wingdings" panose="05000000000000000000" pitchFamily="2" charset="2"/>
              <a:buChar char="§"/>
            </a:pPr>
            <a:r>
              <a:rPr lang="pt-BR" sz="2600" dirty="0" smtClean="0"/>
              <a:t>Soluções técnicas adotadas para esta LT:</a:t>
            </a:r>
            <a:endParaRPr lang="pt-BR" sz="2600" dirty="0"/>
          </a:p>
        </p:txBody>
      </p:sp>
    </p:spTree>
    <p:extLst>
      <p:ext uri="{BB962C8B-B14F-4D97-AF65-F5344CB8AC3E}">
        <p14:creationId xmlns:p14="http://schemas.microsoft.com/office/powerpoint/2010/main" val="4186613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6963862" y="1412776"/>
            <a:ext cx="2118007" cy="4848182"/>
          </a:xfrm>
          <a:prstGeom prst="rect">
            <a:avLst/>
          </a:prstGeom>
          <a:noFill/>
          <a:ln w="9525">
            <a:noFill/>
            <a:miter lim="800000"/>
            <a:headEnd/>
            <a:tailEnd/>
          </a:ln>
          <a:effectLst/>
        </p:spPr>
      </p:pic>
      <p:sp>
        <p:nvSpPr>
          <p:cNvPr id="2" name="Espaço Reservado para Texto 1"/>
          <p:cNvSpPr>
            <a:spLocks noGrp="1"/>
          </p:cNvSpPr>
          <p:nvPr>
            <p:ph type="body" sz="quarter" idx="10"/>
          </p:nvPr>
        </p:nvSpPr>
        <p:spPr>
          <a:xfrm>
            <a:off x="160605" y="1026245"/>
            <a:ext cx="8572560" cy="505582"/>
          </a:xfrm>
        </p:spPr>
        <p:txBody>
          <a:bodyPr/>
          <a:lstStyle/>
          <a:p>
            <a:endParaRPr dirty="0" smtClean="0">
              <a:solidFill>
                <a:srgbClr val="00B050"/>
              </a:solidFill>
            </a:endParaRPr>
          </a:p>
          <a:p>
            <a:endParaRPr sz="3000" dirty="0" smtClean="0">
              <a:solidFill>
                <a:srgbClr val="00B050"/>
              </a:solidFill>
            </a:endParaRPr>
          </a:p>
          <a:p>
            <a:endParaRPr sz="3000" dirty="0" smtClean="0">
              <a:solidFill>
                <a:srgbClr val="00B050"/>
              </a:solidFill>
            </a:endParaRPr>
          </a:p>
          <a:p>
            <a:r>
              <a:rPr sz="3000" dirty="0" smtClean="0">
                <a:solidFill>
                  <a:srgbClr val="00B050"/>
                </a:solidFill>
              </a:rPr>
              <a:t>5 - </a:t>
            </a:r>
            <a:r>
              <a:rPr lang="pt-BR" sz="3000" dirty="0" smtClean="0">
                <a:solidFill>
                  <a:srgbClr val="00B050"/>
                </a:solidFill>
              </a:rPr>
              <a:t>Faixa de Segurança da LT -3/11</a:t>
            </a:r>
          </a:p>
          <a:p>
            <a:endParaRPr lang="pt-BR" sz="3000" dirty="0" smtClean="0">
              <a:solidFill>
                <a:srgbClr val="00B050"/>
              </a:solidFill>
            </a:endParaRP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42844" y="1714488"/>
            <a:ext cx="6661404" cy="4536504"/>
          </a:xfrm>
        </p:spPr>
        <p:txBody>
          <a:bodyPr/>
          <a:lstStyle/>
          <a:p>
            <a:pPr marL="0" indent="0" algn="just" defTabSz="307975">
              <a:buNone/>
            </a:pPr>
            <a:r>
              <a:rPr lang="pt-BR" b="1" i="1" dirty="0" smtClean="0"/>
              <a:t>i- Utilização de isoladores Tipo </a:t>
            </a:r>
            <a:r>
              <a:rPr lang="pt-BR" b="1" i="1" dirty="0" err="1" smtClean="0"/>
              <a:t>Line</a:t>
            </a:r>
            <a:r>
              <a:rPr lang="pt-BR" b="1" i="1" dirty="0" smtClean="0"/>
              <a:t> Post - </a:t>
            </a:r>
          </a:p>
          <a:p>
            <a:pPr algn="just" defTabSz="307975">
              <a:buNone/>
            </a:pPr>
            <a:r>
              <a:rPr lang="pt-BR" dirty="0" smtClean="0"/>
              <a:t> </a:t>
            </a:r>
          </a:p>
          <a:p>
            <a:pPr algn="just" defTabSz="307975">
              <a:buNone/>
            </a:pPr>
            <a:r>
              <a:rPr lang="pt-BR" dirty="0" smtClean="0"/>
              <a:t>Este tipo de isolador possui função dupla:</a:t>
            </a:r>
          </a:p>
          <a:p>
            <a:pPr algn="just" defTabSz="307975">
              <a:buNone/>
            </a:pPr>
            <a:endParaRPr lang="pt-BR" dirty="0" smtClean="0"/>
          </a:p>
          <a:p>
            <a:pPr algn="just" defTabSz="307975">
              <a:buFont typeface="Wingdings" pitchFamily="2" charset="2"/>
              <a:buChar char="§"/>
            </a:pPr>
            <a:r>
              <a:rPr lang="pt-BR" dirty="0" smtClean="0"/>
              <a:t>sustentação dos cabos</a:t>
            </a:r>
          </a:p>
          <a:p>
            <a:pPr algn="just" defTabSz="307975">
              <a:buFont typeface="Wingdings" pitchFamily="2" charset="2"/>
              <a:buChar char="§"/>
            </a:pPr>
            <a:r>
              <a:rPr lang="pt-BR" dirty="0" smtClean="0"/>
              <a:t>isolação elétrica da linha</a:t>
            </a:r>
          </a:p>
          <a:p>
            <a:pPr marL="0" indent="0" algn="just" defTabSz="307975">
              <a:buNone/>
            </a:pPr>
            <a:endParaRPr lang="pt-BR" dirty="0"/>
          </a:p>
          <a:p>
            <a:pPr marL="0" indent="0" algn="just" defTabSz="307975">
              <a:buNone/>
            </a:pPr>
            <a:r>
              <a:rPr lang="pt-BR" dirty="0" smtClean="0"/>
              <a:t> Além disso, o isolador, que é fixado na estrutura, reduz o  balanço do cabo, que é limitado à movimentação do grampo de suspensão. </a:t>
            </a:r>
          </a:p>
          <a:p>
            <a:pPr algn="just">
              <a:buFont typeface="Wingdings" pitchFamily="2" charset="2"/>
              <a:buChar char="§"/>
            </a:pPr>
            <a:endParaRPr lang="pt-BR" sz="2800" dirty="0" smtClean="0"/>
          </a:p>
          <a:p>
            <a:pPr algn="just">
              <a:buFont typeface="Wingdings" pitchFamily="2" charset="2"/>
              <a:buChar char="§"/>
            </a:pPr>
            <a:endParaRPr lang="pt-BR" sz="2800" b="1" dirty="0" smtClean="0"/>
          </a:p>
          <a:p>
            <a:pPr algn="just">
              <a:buFont typeface="Wingdings" pitchFamily="2" charset="2"/>
              <a:buChar char="§"/>
            </a:pPr>
            <a:endParaRPr lang="pt-BR" sz="2800" b="1" dirty="0" smtClean="0"/>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14283" y="1142984"/>
            <a:ext cx="8572560" cy="505582"/>
          </a:xfrm>
        </p:spPr>
        <p:txBody>
          <a:bodyPr/>
          <a:lstStyle/>
          <a:p>
            <a:endParaRPr dirty="0" smtClean="0">
              <a:solidFill>
                <a:srgbClr val="00B050"/>
              </a:solidFill>
            </a:endParaRPr>
          </a:p>
          <a:p>
            <a:endParaRPr sz="3000" dirty="0" smtClean="0">
              <a:solidFill>
                <a:srgbClr val="00B050"/>
              </a:solidFill>
            </a:endParaRPr>
          </a:p>
          <a:p>
            <a:endParaRPr sz="3000" dirty="0" smtClean="0">
              <a:solidFill>
                <a:srgbClr val="00B050"/>
              </a:solidFill>
            </a:endParaRPr>
          </a:p>
          <a:p>
            <a:r>
              <a:rPr sz="3000" dirty="0" smtClean="0">
                <a:solidFill>
                  <a:srgbClr val="00B050"/>
                </a:solidFill>
              </a:rPr>
              <a:t>5 - </a:t>
            </a:r>
            <a:r>
              <a:rPr lang="pt-BR" sz="3000" dirty="0" smtClean="0">
                <a:solidFill>
                  <a:srgbClr val="00B050"/>
                </a:solidFill>
              </a:rPr>
              <a:t>Faixa de Segurança da LT -4/11</a:t>
            </a:r>
          </a:p>
          <a:p>
            <a:endParaRPr lang="pt-BR" sz="3000" dirty="0" smtClean="0">
              <a:solidFill>
                <a:srgbClr val="00B050"/>
              </a:solidFill>
            </a:endParaRP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42844" y="1714488"/>
            <a:ext cx="8713788" cy="4536504"/>
          </a:xfrm>
        </p:spPr>
        <p:txBody>
          <a:bodyPr/>
          <a:lstStyle/>
          <a:p>
            <a:pPr algn="just" defTabSz="307975">
              <a:buFont typeface="Wingdings" pitchFamily="2" charset="2"/>
              <a:buChar char="§"/>
            </a:pPr>
            <a:endParaRPr lang="pt-BR" sz="1400" b="1" i="1" dirty="0" smtClean="0"/>
          </a:p>
          <a:p>
            <a:pPr marL="0" indent="0" algn="just" defTabSz="307975">
              <a:buNone/>
            </a:pPr>
            <a:r>
              <a:rPr lang="pt-BR" sz="2800" b="1" i="1" dirty="0" err="1" smtClean="0"/>
              <a:t>ii</a:t>
            </a:r>
            <a:r>
              <a:rPr lang="pt-BR" sz="2800" b="1" i="1" dirty="0" smtClean="0"/>
              <a:t>- Redução do Vão Médio da LT</a:t>
            </a:r>
          </a:p>
          <a:p>
            <a:pPr marL="0" indent="0" algn="just" defTabSz="307975">
              <a:buNone/>
            </a:pPr>
            <a:endParaRPr lang="pt-BR" sz="2800" b="1" i="1" dirty="0" smtClean="0"/>
          </a:p>
          <a:p>
            <a:pPr algn="just" defTabSz="307975">
              <a:buNone/>
            </a:pPr>
            <a:r>
              <a:rPr lang="pt-BR" sz="2800" dirty="0" smtClean="0"/>
              <a:t> 	</a:t>
            </a:r>
            <a:r>
              <a:rPr lang="pt-BR" sz="2600" dirty="0" smtClean="0"/>
              <a:t>A linha foi projetada para um Vão Médio de apenas 100 metros, sendo que em toda a linha, o maior vão é de 131,39 metros (transposição do Córrego Cascavel).</a:t>
            </a:r>
          </a:p>
          <a:p>
            <a:pPr algn="just" defTabSz="307975">
              <a:buNone/>
            </a:pPr>
            <a:r>
              <a:rPr lang="pt-BR" sz="2600" dirty="0"/>
              <a:t>	</a:t>
            </a:r>
            <a:r>
              <a:rPr lang="pt-BR" sz="2600" dirty="0" smtClean="0"/>
              <a:t> A redução do tamanho dos vãos possibilita um menor balanço dos cabos e, consequentemente, a redução da faixa de segurança da LT.</a:t>
            </a:r>
          </a:p>
          <a:p>
            <a:pPr algn="just" defTabSz="307975">
              <a:buNone/>
            </a:pPr>
            <a:endParaRPr lang="pt-BR" sz="2800" dirty="0" smtClean="0"/>
          </a:p>
          <a:p>
            <a:pPr algn="just">
              <a:buFont typeface="Wingdings" pitchFamily="2" charset="2"/>
              <a:buChar char="§"/>
            </a:pPr>
            <a:endParaRPr lang="pt-BR" sz="2800" dirty="0" smtClean="0"/>
          </a:p>
          <a:p>
            <a:pPr algn="just">
              <a:buFont typeface="Wingdings" pitchFamily="2" charset="2"/>
              <a:buChar char="§"/>
            </a:pPr>
            <a:endParaRPr lang="pt-BR" sz="2800" b="1" dirty="0" smtClean="0"/>
          </a:p>
          <a:p>
            <a:pPr algn="just">
              <a:buFont typeface="Wingdings" pitchFamily="2" charset="2"/>
              <a:buChar char="§"/>
            </a:pPr>
            <a:endParaRPr lang="pt-BR" sz="2800" b="1" dirty="0" smtClean="0"/>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endParaRPr sz="3000" dirty="0" smtClean="0">
              <a:solidFill>
                <a:srgbClr val="00B050"/>
              </a:solidFill>
            </a:endParaRPr>
          </a:p>
          <a:p>
            <a:r>
              <a:rPr sz="2800" dirty="0" smtClean="0">
                <a:solidFill>
                  <a:srgbClr val="00B050"/>
                </a:solidFill>
              </a:rPr>
              <a:t>5 - </a:t>
            </a:r>
            <a:r>
              <a:rPr lang="pt-BR" sz="2800" dirty="0" smtClean="0">
                <a:solidFill>
                  <a:srgbClr val="00B050"/>
                </a:solidFill>
              </a:rPr>
              <a:t>Faixa de Segurança da LT na Rua Francisco de Faria-5/11</a:t>
            </a:r>
            <a:endParaRPr lang="pt-BR" sz="2800" dirty="0">
              <a:solidFill>
                <a:srgbClr val="00B050"/>
              </a:solidFill>
            </a:endParaRP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07504" y="2060848"/>
            <a:ext cx="8136904" cy="4162784"/>
          </a:xfrm>
        </p:spPr>
        <p:txBody>
          <a:bodyPr/>
          <a:lstStyle/>
          <a:p>
            <a:pPr algn="just">
              <a:buNone/>
            </a:pPr>
            <a:endParaRPr lang="pt-BR" sz="1400" b="1" dirty="0" smtClean="0"/>
          </a:p>
          <a:p>
            <a:pPr algn="just">
              <a:buNone/>
            </a:pPr>
            <a:r>
              <a:rPr lang="pt-BR" sz="2800" b="1" dirty="0" smtClean="0"/>
              <a:t>	A Faixa de Segurança da LT na Rua Francisco de Faria possui 7,10 metros, sendo 4 metros, voltados para o lado da rua e, 3,10 metros voltados para a calçada. A extensão da LT no calçamento desta rua é de apenas 358,38 metros. Conforme detalhe esquemático apresentado a seguir:</a:t>
            </a:r>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8102364" y="589330"/>
            <a:ext cx="1008111" cy="461665"/>
          </a:xfrm>
          <a:prstGeom prst="rect">
            <a:avLst/>
          </a:prstGeom>
          <a:noFill/>
        </p:spPr>
        <p:txBody>
          <a:bodyPr wrap="square" rtlCol="0">
            <a:spAutoFit/>
          </a:bodyPr>
          <a:lstStyle/>
          <a:p>
            <a:r>
              <a:rPr lang="pt-BR" sz="2400" dirty="0" smtClean="0"/>
              <a:t>6/11</a:t>
            </a:r>
            <a:endParaRPr lang="pt-BR" sz="2400" dirty="0"/>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410" y="980728"/>
            <a:ext cx="3482569" cy="5472608"/>
          </a:xfrm>
          <a:prstGeom prst="rect">
            <a:avLst/>
          </a:prstGeom>
        </p:spPr>
      </p:pic>
      <p:sp>
        <p:nvSpPr>
          <p:cNvPr id="7" name="CaixaDeTexto 6"/>
          <p:cNvSpPr txBox="1"/>
          <p:nvPr/>
        </p:nvSpPr>
        <p:spPr>
          <a:xfrm>
            <a:off x="2699791" y="404664"/>
            <a:ext cx="3784951" cy="646331"/>
          </a:xfrm>
          <a:prstGeom prst="rect">
            <a:avLst/>
          </a:prstGeom>
          <a:noFill/>
        </p:spPr>
        <p:txBody>
          <a:bodyPr wrap="square" rtlCol="0">
            <a:spAutoFit/>
          </a:bodyPr>
          <a:lstStyle/>
          <a:p>
            <a:r>
              <a:rPr lang="pt-BR" dirty="0" smtClean="0"/>
              <a:t>Maquete Eletrônica e Detalhe Técnico</a:t>
            </a:r>
          </a:p>
          <a:p>
            <a:endParaRPr lang="pt-BR" dirty="0"/>
          </a:p>
        </p:txBody>
      </p:sp>
      <p:pic>
        <p:nvPicPr>
          <p:cNvPr id="2050" name="Picture 2" descr="E:\Esquema Estrutura R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980728"/>
            <a:ext cx="3469354" cy="545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7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77922" y="836712"/>
            <a:ext cx="8712967" cy="554404"/>
          </a:xfrm>
        </p:spPr>
        <p:txBody>
          <a:bodyPr/>
          <a:lstStyle/>
          <a:p>
            <a:pPr marL="514350" indent="-514350">
              <a:buAutoNum type="arabicPlain" startAt="5"/>
            </a:pPr>
            <a:endParaRPr lang="pt-BR" sz="3000" dirty="0" smtClean="0">
              <a:solidFill>
                <a:srgbClr val="00B050"/>
              </a:solidFill>
            </a:endParaRPr>
          </a:p>
          <a:p>
            <a:pPr marL="514350" indent="-514350">
              <a:buAutoNum type="arabicPlain" startAt="5"/>
            </a:pPr>
            <a:r>
              <a:rPr lang="pt-BR" sz="3000" dirty="0" smtClean="0">
                <a:solidFill>
                  <a:srgbClr val="00B050"/>
                </a:solidFill>
              </a:rPr>
              <a:t>–</a:t>
            </a:r>
            <a:r>
              <a:rPr sz="3000" dirty="0" smtClean="0">
                <a:solidFill>
                  <a:srgbClr val="00B050"/>
                </a:solidFill>
              </a:rPr>
              <a:t> </a:t>
            </a:r>
            <a:r>
              <a:rPr lang="pt-BR" sz="3000" dirty="0" smtClean="0">
                <a:solidFill>
                  <a:srgbClr val="00B050"/>
                </a:solidFill>
              </a:rPr>
              <a:t>Faixa de Segurança da LT – 7/11</a:t>
            </a:r>
          </a:p>
          <a:p>
            <a:endParaRPr lang="pt-BR" dirty="0"/>
          </a:p>
        </p:txBody>
      </p:sp>
      <p:sp>
        <p:nvSpPr>
          <p:cNvPr id="5" name="CaixaDeTexto 4"/>
          <p:cNvSpPr txBox="1"/>
          <p:nvPr/>
        </p:nvSpPr>
        <p:spPr>
          <a:xfrm>
            <a:off x="6143636" y="3143248"/>
            <a:ext cx="2847253" cy="1015663"/>
          </a:xfrm>
          <a:prstGeom prst="rect">
            <a:avLst/>
          </a:prstGeom>
          <a:noFill/>
        </p:spPr>
        <p:txBody>
          <a:bodyPr wrap="square" rtlCol="0">
            <a:spAutoFit/>
          </a:bodyPr>
          <a:lstStyle/>
          <a:p>
            <a:r>
              <a:rPr lang="pt-BR" sz="2000" dirty="0" smtClean="0"/>
              <a:t>Estruturas Implantadas na Avenida Madrid</a:t>
            </a:r>
          </a:p>
          <a:p>
            <a:endParaRPr lang="pt-BR" sz="2000" dirty="0"/>
          </a:p>
        </p:txBody>
      </p:sp>
      <p:pic>
        <p:nvPicPr>
          <p:cNvPr id="6" name="Picture 2"/>
          <p:cNvPicPr>
            <a:picLocks noChangeAspect="1" noChangeArrowheads="1"/>
          </p:cNvPicPr>
          <p:nvPr/>
        </p:nvPicPr>
        <p:blipFill>
          <a:blip r:embed="rId2" cstate="print"/>
          <a:srcRect l="8878" r="14180"/>
          <a:stretch>
            <a:fillRect/>
          </a:stretch>
        </p:blipFill>
        <p:spPr bwMode="auto">
          <a:xfrm>
            <a:off x="428596" y="1500174"/>
            <a:ext cx="5572164" cy="4828032"/>
          </a:xfrm>
          <a:prstGeom prst="rect">
            <a:avLst/>
          </a:prstGeom>
          <a:noFill/>
          <a:ln w="9525">
            <a:noFill/>
            <a:miter lim="800000"/>
            <a:headEnd/>
            <a:tailEnd/>
          </a:ln>
          <a:effectLst/>
        </p:spPr>
      </p:pic>
    </p:spTree>
    <p:extLst>
      <p:ext uri="{BB962C8B-B14F-4D97-AF65-F5344CB8AC3E}">
        <p14:creationId xmlns:p14="http://schemas.microsoft.com/office/powerpoint/2010/main" val="275246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z="2800" dirty="0" smtClean="0">
              <a:solidFill>
                <a:srgbClr val="00B050"/>
              </a:solidFill>
            </a:endParaRPr>
          </a:p>
          <a:p>
            <a:r>
              <a:rPr sz="2800" dirty="0" smtClean="0">
                <a:solidFill>
                  <a:srgbClr val="00B050"/>
                </a:solidFill>
              </a:rPr>
              <a:t>5 </a:t>
            </a:r>
            <a:r>
              <a:rPr sz="2800" dirty="0">
                <a:solidFill>
                  <a:srgbClr val="00B050"/>
                </a:solidFill>
              </a:rPr>
              <a:t>– </a:t>
            </a:r>
            <a:r>
              <a:rPr sz="2800" dirty="0" smtClean="0">
                <a:solidFill>
                  <a:srgbClr val="00B050"/>
                </a:solidFill>
              </a:rPr>
              <a:t>Faixa de segurança da LT </a:t>
            </a:r>
            <a:r>
              <a:rPr lang="pt-BR" sz="2800" dirty="0" smtClean="0">
                <a:solidFill>
                  <a:srgbClr val="00B050"/>
                </a:solidFill>
              </a:rPr>
              <a:t>–</a:t>
            </a:r>
            <a:r>
              <a:rPr sz="2800" dirty="0" smtClean="0">
                <a:solidFill>
                  <a:srgbClr val="00B050"/>
                </a:solidFill>
              </a:rPr>
              <a:t> Imagem  de Satélite -8/11</a:t>
            </a:r>
            <a:endParaRPr sz="2800" dirty="0">
              <a:solidFill>
                <a:srgbClr val="00B050"/>
              </a:solidFill>
            </a:endParaRPr>
          </a:p>
          <a:p>
            <a:endParaRPr lang="pt-BR" dirty="0"/>
          </a:p>
        </p:txBody>
      </p:sp>
      <p:sp>
        <p:nvSpPr>
          <p:cNvPr id="3" name="Espaço Reservado para Texto 2"/>
          <p:cNvSpPr>
            <a:spLocks noGrp="1"/>
          </p:cNvSpPr>
          <p:nvPr>
            <p:ph type="body" sz="quarter" idx="11"/>
          </p:nvPr>
        </p:nvSpPr>
        <p:spPr>
          <a:xfrm>
            <a:off x="250825" y="1628775"/>
            <a:ext cx="8569647" cy="4680545"/>
          </a:xfrm>
        </p:spPr>
        <p:txBody>
          <a:bodyPr/>
          <a:lstStyle/>
          <a:p>
            <a:endParaRPr lang="pt-BR" dirty="0"/>
          </a:p>
        </p:txBody>
      </p:sp>
      <p:pic>
        <p:nvPicPr>
          <p:cNvPr id="7" name="Imagem 6"/>
          <p:cNvPicPr/>
          <p:nvPr/>
        </p:nvPicPr>
        <p:blipFill rotWithShape="1">
          <a:blip r:embed="rId2"/>
          <a:srcRect l="28413" t="22138" r="14905" b="27154"/>
          <a:stretch/>
        </p:blipFill>
        <p:spPr bwMode="auto">
          <a:xfrm>
            <a:off x="323528" y="1772816"/>
            <a:ext cx="8352928"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44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z="2800" dirty="0" smtClean="0">
              <a:solidFill>
                <a:srgbClr val="00B050"/>
              </a:solidFill>
            </a:endParaRPr>
          </a:p>
          <a:p>
            <a:endParaRPr lang="pt-BR" sz="2800" dirty="0" smtClean="0">
              <a:solidFill>
                <a:srgbClr val="00B050"/>
              </a:solidFill>
            </a:endParaRPr>
          </a:p>
          <a:p>
            <a:r>
              <a:rPr lang="pt-BR" sz="2800" dirty="0" smtClean="0">
                <a:solidFill>
                  <a:srgbClr val="00B050"/>
                </a:solidFill>
              </a:rPr>
              <a:t>5 </a:t>
            </a:r>
            <a:r>
              <a:rPr lang="pt-BR" sz="2800" dirty="0">
                <a:solidFill>
                  <a:srgbClr val="00B050"/>
                </a:solidFill>
              </a:rPr>
              <a:t>– Faixa de segurança da LT – Imagem  de Satélite </a:t>
            </a:r>
            <a:r>
              <a:rPr lang="pt-BR" sz="2800" dirty="0" smtClean="0">
                <a:solidFill>
                  <a:srgbClr val="00B050"/>
                </a:solidFill>
              </a:rPr>
              <a:t>-9/11</a:t>
            </a:r>
            <a:endParaRPr lang="pt-BR" sz="2800" dirty="0">
              <a:solidFill>
                <a:srgbClr val="00B050"/>
              </a:solidFill>
            </a:endParaRPr>
          </a:p>
          <a:p>
            <a:endParaRPr lang="pt-BR" sz="2800" dirty="0"/>
          </a:p>
          <a:p>
            <a:endParaRPr lang="pt-BR" dirty="0"/>
          </a:p>
        </p:txBody>
      </p:sp>
      <p:sp>
        <p:nvSpPr>
          <p:cNvPr id="3" name="Espaço Reservado para Texto 2"/>
          <p:cNvSpPr>
            <a:spLocks noGrp="1"/>
          </p:cNvSpPr>
          <p:nvPr>
            <p:ph type="body" sz="quarter" idx="11"/>
          </p:nvPr>
        </p:nvSpPr>
        <p:spPr>
          <a:xfrm>
            <a:off x="250825" y="1628775"/>
            <a:ext cx="8569647" cy="4680545"/>
          </a:xfrm>
        </p:spPr>
        <p:txBody>
          <a:bodyPr/>
          <a:lstStyle/>
          <a:p>
            <a:endParaRPr lang="pt-BR" dirty="0"/>
          </a:p>
        </p:txBody>
      </p:sp>
      <p:pic>
        <p:nvPicPr>
          <p:cNvPr id="10" name="Imagem 9"/>
          <p:cNvPicPr/>
          <p:nvPr/>
        </p:nvPicPr>
        <p:blipFill rotWithShape="1">
          <a:blip r:embed="rId2"/>
          <a:srcRect l="3544" t="7630" r="1849" b="6897"/>
          <a:stretch/>
        </p:blipFill>
        <p:spPr bwMode="auto">
          <a:xfrm>
            <a:off x="683568" y="1700808"/>
            <a:ext cx="7560840" cy="4392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7572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z="2800" dirty="0" smtClean="0">
              <a:solidFill>
                <a:srgbClr val="00B050"/>
              </a:solidFill>
            </a:endParaRPr>
          </a:p>
          <a:p>
            <a:endParaRPr lang="pt-BR" sz="2800" dirty="0" smtClean="0">
              <a:solidFill>
                <a:srgbClr val="00B050"/>
              </a:solidFill>
            </a:endParaRPr>
          </a:p>
          <a:p>
            <a:r>
              <a:rPr lang="pt-BR" sz="2800" dirty="0" smtClean="0">
                <a:solidFill>
                  <a:srgbClr val="00B050"/>
                </a:solidFill>
              </a:rPr>
              <a:t>5 </a:t>
            </a:r>
            <a:r>
              <a:rPr lang="pt-BR" sz="2800" dirty="0">
                <a:solidFill>
                  <a:srgbClr val="00B050"/>
                </a:solidFill>
              </a:rPr>
              <a:t>– Faixa de segurança da LT – Imagem  de Satélite </a:t>
            </a:r>
            <a:r>
              <a:rPr lang="pt-BR" sz="2800" dirty="0" smtClean="0">
                <a:solidFill>
                  <a:srgbClr val="00B050"/>
                </a:solidFill>
              </a:rPr>
              <a:t>-10/11</a:t>
            </a:r>
            <a:endParaRPr lang="pt-BR" sz="2800" dirty="0">
              <a:solidFill>
                <a:srgbClr val="00B050"/>
              </a:solidFill>
            </a:endParaRPr>
          </a:p>
          <a:p>
            <a:endParaRPr lang="pt-BR" sz="2800" dirty="0"/>
          </a:p>
          <a:p>
            <a:endParaRPr lang="pt-BR" dirty="0"/>
          </a:p>
        </p:txBody>
      </p:sp>
      <p:sp>
        <p:nvSpPr>
          <p:cNvPr id="3" name="Espaço Reservado para Texto 2"/>
          <p:cNvSpPr>
            <a:spLocks noGrp="1"/>
          </p:cNvSpPr>
          <p:nvPr>
            <p:ph type="body" sz="quarter" idx="11"/>
          </p:nvPr>
        </p:nvSpPr>
        <p:spPr>
          <a:xfrm>
            <a:off x="250825" y="1628775"/>
            <a:ext cx="8569647" cy="4680545"/>
          </a:xfrm>
        </p:spPr>
        <p:txBody>
          <a:bodyPr/>
          <a:lstStyle/>
          <a:p>
            <a:endParaRPr lang="pt-BR" dirty="0"/>
          </a:p>
        </p:txBody>
      </p:sp>
      <p:pic>
        <p:nvPicPr>
          <p:cNvPr id="5" name="Imagem 4"/>
          <p:cNvPicPr/>
          <p:nvPr/>
        </p:nvPicPr>
        <p:blipFill rotWithShape="1">
          <a:blip r:embed="rId2"/>
          <a:srcRect l="22804" t="24863" r="21264" b="26079"/>
          <a:stretch/>
        </p:blipFill>
        <p:spPr bwMode="auto">
          <a:xfrm>
            <a:off x="395536" y="1700808"/>
            <a:ext cx="8208912" cy="45365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4832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3200" b="0" dirty="0">
                <a:solidFill>
                  <a:srgbClr val="00B050"/>
                </a:solidFill>
              </a:rPr>
              <a:t>1- Necessidade da obra </a:t>
            </a:r>
            <a:r>
              <a:rPr lang="pt-BR" sz="3200" b="0" dirty="0" smtClean="0">
                <a:solidFill>
                  <a:srgbClr val="00B050"/>
                </a:solidFill>
              </a:rPr>
              <a:t>(3/11)</a:t>
            </a:r>
            <a:endParaRPr lang="pt-BR" sz="3200" b="0" dirty="0">
              <a:solidFill>
                <a:srgbClr val="00B050"/>
              </a:solidFill>
            </a:endParaRPr>
          </a:p>
          <a:p>
            <a:endParaRPr lang="pt-BR" dirty="0"/>
          </a:p>
        </p:txBody>
      </p:sp>
      <p:sp>
        <p:nvSpPr>
          <p:cNvPr id="3" name="Espaço Reservado para Texto 2"/>
          <p:cNvSpPr>
            <a:spLocks noGrp="1"/>
          </p:cNvSpPr>
          <p:nvPr>
            <p:ph type="body" sz="quarter" idx="11"/>
          </p:nvPr>
        </p:nvSpPr>
        <p:spPr/>
        <p:txBody>
          <a:bodyPr>
            <a:normAutofit fontScale="92500" lnSpcReduction="10000"/>
          </a:bodyPr>
          <a:lstStyle/>
          <a:p>
            <a:pPr marL="0" indent="0" algn="just">
              <a:buNone/>
            </a:pPr>
            <a:r>
              <a:rPr lang="pt-BR" sz="2800" b="1" dirty="0" smtClean="0">
                <a:effectLst>
                  <a:outerShdw blurRad="50800" dist="38100" dir="2700000" algn="tl" rotWithShape="0">
                    <a:prstClr val="black">
                      <a:alpha val="40000"/>
                    </a:prstClr>
                  </a:outerShdw>
                </a:effectLst>
                <a:latin typeface="+mj-lt"/>
                <a:ea typeface="+mj-ea"/>
                <a:cs typeface="+mj-cs"/>
              </a:rPr>
              <a:t>1.3 Acompanhamento do MME</a:t>
            </a:r>
          </a:p>
          <a:p>
            <a:pPr marL="0" indent="0" algn="just">
              <a:buNone/>
            </a:pPr>
            <a:endParaRPr lang="pt-BR" sz="1400" b="1" dirty="0" smtClean="0">
              <a:effectLst>
                <a:outerShdw blurRad="50800" dist="38100" dir="2700000" algn="tl" rotWithShape="0">
                  <a:prstClr val="black">
                    <a:alpha val="40000"/>
                  </a:prstClr>
                </a:outerShdw>
              </a:effectLst>
              <a:latin typeface="+mj-lt"/>
              <a:ea typeface="+mj-ea"/>
              <a:cs typeface="+mj-cs"/>
            </a:endParaRPr>
          </a:p>
          <a:p>
            <a:pPr marL="0" indent="0" algn="just">
              <a:buNone/>
            </a:pPr>
            <a:r>
              <a:rPr lang="pt-BR" b="1" dirty="0" smtClean="0">
                <a:effectLst>
                  <a:outerShdw blurRad="50800" dist="38100" dir="2700000" algn="tl" rotWithShape="0">
                    <a:prstClr val="black">
                      <a:alpha val="40000"/>
                    </a:prstClr>
                  </a:outerShdw>
                </a:effectLst>
              </a:rPr>
              <a:t>A importância desta obra é destacada através do Ofício nº 007/2015 – DMSE/SEE-MME, conforme transcrições abaixo:</a:t>
            </a:r>
          </a:p>
          <a:p>
            <a:pPr marL="0" indent="0" algn="just">
              <a:buNone/>
            </a:pPr>
            <a:endParaRPr lang="pt-BR" b="1" dirty="0" smtClean="0">
              <a:effectLst>
                <a:outerShdw blurRad="50800" dist="38100" dir="2700000" algn="tl" rotWithShape="0">
                  <a:prstClr val="black">
                    <a:alpha val="40000"/>
                  </a:prstClr>
                </a:outerShdw>
              </a:effectLst>
            </a:endParaRPr>
          </a:p>
          <a:p>
            <a:pPr marL="0" indent="0" algn="just">
              <a:buNone/>
            </a:pPr>
            <a:r>
              <a:rPr lang="pt-BR" b="1" i="1" dirty="0" smtClean="0">
                <a:effectLst>
                  <a:outerShdw blurRad="50800" dist="38100" dir="2700000" algn="tl" rotWithShape="0">
                    <a:prstClr val="black">
                      <a:alpha val="40000"/>
                    </a:prstClr>
                  </a:outerShdw>
                </a:effectLst>
              </a:rPr>
              <a:t>“(...) A entrada em operação da referida obra é imprescindível para </a:t>
            </a:r>
            <a:r>
              <a:rPr lang="pt-BR" b="1" i="1" dirty="0" smtClean="0">
                <a:solidFill>
                  <a:srgbClr val="FF0000"/>
                </a:solidFill>
                <a:effectLst>
                  <a:outerShdw blurRad="50800" dist="38100" dir="2700000" algn="tl" rotWithShape="0">
                    <a:prstClr val="black">
                      <a:alpha val="40000"/>
                    </a:prstClr>
                  </a:outerShdw>
                </a:effectLst>
              </a:rPr>
              <a:t>evitar cortes de carga </a:t>
            </a:r>
            <a:r>
              <a:rPr lang="pt-BR" b="1" i="1" dirty="0" smtClean="0">
                <a:effectLst>
                  <a:outerShdw blurRad="50800" dist="38100" dir="2700000" algn="tl" rotWithShape="0">
                    <a:prstClr val="black">
                      <a:alpha val="40000"/>
                    </a:prstClr>
                  </a:outerShdw>
                </a:effectLst>
              </a:rPr>
              <a:t>em regime normal de operação ainda no ano de 2015, na região de Goiânia (...)”</a:t>
            </a:r>
          </a:p>
          <a:p>
            <a:pPr marL="0" indent="0" algn="just">
              <a:buNone/>
            </a:pPr>
            <a:endParaRPr lang="pt-BR" b="1" i="1" dirty="0" smtClean="0">
              <a:effectLst>
                <a:outerShdw blurRad="50800" dist="38100" dir="2700000" algn="tl" rotWithShape="0">
                  <a:prstClr val="black">
                    <a:alpha val="40000"/>
                  </a:prstClr>
                </a:outerShdw>
              </a:effectLst>
            </a:endParaRPr>
          </a:p>
          <a:p>
            <a:pPr marL="0" indent="0" algn="just">
              <a:buNone/>
            </a:pPr>
            <a:r>
              <a:rPr lang="pt-BR" b="1" i="1" dirty="0" smtClean="0">
                <a:effectLst>
                  <a:outerShdw blurRad="50800" dist="38100" dir="2700000" algn="tl" rotWithShape="0">
                    <a:prstClr val="black">
                      <a:alpha val="40000"/>
                    </a:prstClr>
                  </a:outerShdw>
                </a:effectLst>
              </a:rPr>
              <a:t>“(...) Como a ponta de carga do sistema Goiânia deverá ocorrer no início do segundo semestre de 2015, solicitamos dessa Distribuidora maiores esforços no sentido de retomar a execução das obras, </a:t>
            </a:r>
            <a:r>
              <a:rPr lang="pt-BR" b="1" i="1" dirty="0" smtClean="0">
                <a:solidFill>
                  <a:srgbClr val="FF0000"/>
                </a:solidFill>
                <a:effectLst>
                  <a:outerShdw blurRad="50800" dist="38100" dir="2700000" algn="tl" rotWithShape="0">
                    <a:prstClr val="black">
                      <a:alpha val="40000"/>
                    </a:prstClr>
                  </a:outerShdw>
                </a:effectLst>
              </a:rPr>
              <a:t>de forma que seja garantida a continuidade do fornecimento e a segurança da oferta de energia elétrica</a:t>
            </a:r>
            <a:r>
              <a:rPr lang="pt-BR" b="1" i="1" dirty="0" smtClean="0">
                <a:effectLst>
                  <a:outerShdw blurRad="50800" dist="38100" dir="2700000" algn="tl" rotWithShape="0">
                    <a:prstClr val="black">
                      <a:alpha val="40000"/>
                    </a:prstClr>
                  </a:outerShdw>
                </a:effectLst>
              </a:rPr>
              <a:t> em todo o Estado de Goiás.”</a:t>
            </a:r>
          </a:p>
          <a:p>
            <a:pPr marL="0" indent="0" algn="just">
              <a:buNone/>
            </a:pPr>
            <a:endParaRPr lang="pt-BR" b="1" dirty="0" smtClean="0">
              <a:effectLst>
                <a:outerShdw blurRad="50800" dist="38100" dir="2700000" algn="tl" rotWithShape="0">
                  <a:prstClr val="black">
                    <a:alpha val="40000"/>
                  </a:prstClr>
                </a:outerShdw>
              </a:effectLst>
            </a:endParaRPr>
          </a:p>
          <a:p>
            <a:pPr marL="0" indent="0" algn="just">
              <a:buNone/>
            </a:pPr>
            <a:endParaRPr lang="pt-BR" b="1" dirty="0">
              <a:effectLst>
                <a:outerShdw blurRad="50800" dist="38100" dir="2700000" algn="tl" rotWithShape="0">
                  <a:prstClr val="black">
                    <a:alpha val="40000"/>
                  </a:prstClr>
                </a:outerShdw>
              </a:effectLst>
            </a:endParaRPr>
          </a:p>
          <a:p>
            <a:endParaRPr lang="pt-BR" dirty="0"/>
          </a:p>
        </p:txBody>
      </p:sp>
    </p:spTree>
    <p:extLst>
      <p:ext uri="{BB962C8B-B14F-4D97-AF65-F5344CB8AC3E}">
        <p14:creationId xmlns:p14="http://schemas.microsoft.com/office/powerpoint/2010/main" val="137072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z="2800" dirty="0" smtClean="0">
              <a:solidFill>
                <a:srgbClr val="00B050"/>
              </a:solidFill>
            </a:endParaRPr>
          </a:p>
          <a:p>
            <a:endParaRPr lang="pt-BR" sz="2800" dirty="0" smtClean="0">
              <a:solidFill>
                <a:srgbClr val="00B050"/>
              </a:solidFill>
            </a:endParaRPr>
          </a:p>
          <a:p>
            <a:r>
              <a:rPr lang="pt-BR" sz="2800" dirty="0" smtClean="0">
                <a:solidFill>
                  <a:srgbClr val="00B050"/>
                </a:solidFill>
              </a:rPr>
              <a:t>5 </a:t>
            </a:r>
            <a:r>
              <a:rPr lang="pt-BR" sz="2800" dirty="0">
                <a:solidFill>
                  <a:srgbClr val="00B050"/>
                </a:solidFill>
              </a:rPr>
              <a:t>– Faixa de segurança da LT – Imagem  de Satélite </a:t>
            </a:r>
            <a:r>
              <a:rPr lang="pt-BR" sz="2800" dirty="0" smtClean="0">
                <a:solidFill>
                  <a:srgbClr val="00B050"/>
                </a:solidFill>
              </a:rPr>
              <a:t>-11/11</a:t>
            </a:r>
            <a:endParaRPr lang="pt-BR" sz="2800" dirty="0">
              <a:solidFill>
                <a:srgbClr val="00B050"/>
              </a:solidFill>
            </a:endParaRPr>
          </a:p>
          <a:p>
            <a:endParaRPr lang="pt-BR" sz="2800" dirty="0"/>
          </a:p>
          <a:p>
            <a:endParaRPr lang="pt-BR" dirty="0"/>
          </a:p>
        </p:txBody>
      </p:sp>
      <p:sp>
        <p:nvSpPr>
          <p:cNvPr id="3" name="Espaço Reservado para Texto 2"/>
          <p:cNvSpPr>
            <a:spLocks noGrp="1"/>
          </p:cNvSpPr>
          <p:nvPr>
            <p:ph type="body" sz="quarter" idx="11"/>
          </p:nvPr>
        </p:nvSpPr>
        <p:spPr>
          <a:xfrm>
            <a:off x="250825" y="1628775"/>
            <a:ext cx="8569647" cy="4680545"/>
          </a:xfrm>
        </p:spPr>
        <p:txBody>
          <a:bodyPr/>
          <a:lstStyle/>
          <a:p>
            <a:endParaRPr lang="pt-BR" dirty="0"/>
          </a:p>
        </p:txBody>
      </p:sp>
      <p:pic>
        <p:nvPicPr>
          <p:cNvPr id="6" name="Imagem 5"/>
          <p:cNvPicPr/>
          <p:nvPr/>
        </p:nvPicPr>
        <p:blipFill rotWithShape="1">
          <a:blip r:embed="rId2"/>
          <a:srcRect l="4469" t="9107" r="3389" b="7143"/>
          <a:stretch/>
        </p:blipFill>
        <p:spPr bwMode="auto">
          <a:xfrm>
            <a:off x="395536" y="1628800"/>
            <a:ext cx="8352928" cy="46085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923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521" y="883311"/>
            <a:ext cx="8712967" cy="791334"/>
          </a:xfrm>
        </p:spPr>
        <p:txBody>
          <a:bodyPr/>
          <a:lstStyle/>
          <a:p>
            <a:endParaRPr dirty="0" smtClean="0">
              <a:solidFill>
                <a:srgbClr val="00B050"/>
              </a:solidFill>
            </a:endParaRPr>
          </a:p>
          <a:p>
            <a:endParaRPr sz="3000" dirty="0" smtClean="0">
              <a:solidFill>
                <a:srgbClr val="00B050"/>
              </a:solidFill>
            </a:endParaRPr>
          </a:p>
          <a:p>
            <a:r>
              <a:rPr sz="3000" dirty="0" smtClean="0">
                <a:solidFill>
                  <a:srgbClr val="00B050"/>
                </a:solidFill>
              </a:rPr>
              <a:t>6 </a:t>
            </a:r>
            <a:r>
              <a:rPr lang="pt-BR" sz="3000" dirty="0" smtClean="0">
                <a:solidFill>
                  <a:srgbClr val="00B050"/>
                </a:solidFill>
              </a:rPr>
              <a:t>–</a:t>
            </a:r>
            <a:r>
              <a:rPr sz="3000" dirty="0" smtClean="0">
                <a:solidFill>
                  <a:srgbClr val="00B050"/>
                </a:solidFill>
              </a:rPr>
              <a:t> </a:t>
            </a:r>
            <a:r>
              <a:rPr lang="pt-BR" sz="3000" dirty="0" smtClean="0">
                <a:solidFill>
                  <a:srgbClr val="00B050"/>
                </a:solidFill>
              </a:rPr>
              <a:t>Cuidados Adicionais para Implantação da LT- 1/2</a:t>
            </a: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42844" y="1714488"/>
            <a:ext cx="8713788" cy="4536504"/>
          </a:xfrm>
        </p:spPr>
        <p:txBody>
          <a:bodyPr>
            <a:normAutofit/>
          </a:bodyPr>
          <a:lstStyle/>
          <a:p>
            <a:pPr marL="0" indent="0" algn="just">
              <a:buNone/>
            </a:pPr>
            <a:r>
              <a:rPr lang="pt-BR" b="1" i="1" dirty="0" smtClean="0"/>
              <a:t>Utilização de estruturas cônicas de aço</a:t>
            </a:r>
            <a:endParaRPr lang="pt-BR" b="1" dirty="0"/>
          </a:p>
          <a:p>
            <a:pPr algn="just">
              <a:buFont typeface="Wingdings" pitchFamily="2" charset="2"/>
              <a:buChar char="§"/>
            </a:pPr>
            <a:r>
              <a:rPr lang="pt-BR" dirty="0" smtClean="0"/>
              <a:t>Este tipo de estrutura permite uma menor projeção no solo e menor impacto visual. A seção cônica da base da estrutura engastada ao solo ocupa somente um espaço de 72,8 cm de diâmetro. </a:t>
            </a:r>
          </a:p>
          <a:p>
            <a:pPr algn="just">
              <a:buFont typeface="Wingdings" pitchFamily="2" charset="2"/>
              <a:buChar char="§"/>
            </a:pPr>
            <a:r>
              <a:rPr lang="pt-BR" dirty="0" smtClean="0"/>
              <a:t>O ponto crítico dos cabos (menor altura em relação ao solo), é de 10 metros, em toda a LT, enquanto a NBR 5422 exige somente 6,49 metros para locais acessíveis a pedestres e 8,49 metros para cruzamentos com ruas e avenidas. </a:t>
            </a:r>
          </a:p>
          <a:p>
            <a:pPr algn="just">
              <a:buFont typeface="Wingdings" pitchFamily="2" charset="2"/>
              <a:buChar char="§"/>
            </a:pPr>
            <a:r>
              <a:rPr lang="pt-BR" dirty="0"/>
              <a:t>a forma geométrica da estrutura elimina a possibilidade de escalada pelas crianças e adultos com problemas emocionais.</a:t>
            </a:r>
          </a:p>
          <a:p>
            <a:pPr algn="just">
              <a:buFont typeface="Wingdings" pitchFamily="2" charset="2"/>
              <a:buChar char="§"/>
            </a:pPr>
            <a:endParaRPr lang="pt-BR" dirty="0"/>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endParaRPr sz="3000" dirty="0" smtClean="0">
              <a:solidFill>
                <a:srgbClr val="00B050"/>
              </a:solidFill>
            </a:endParaRPr>
          </a:p>
          <a:p>
            <a:r>
              <a:rPr sz="3000" dirty="0" smtClean="0">
                <a:solidFill>
                  <a:srgbClr val="00B050"/>
                </a:solidFill>
              </a:rPr>
              <a:t>6 </a:t>
            </a:r>
            <a:r>
              <a:rPr lang="pt-BR" sz="3000" dirty="0" smtClean="0">
                <a:solidFill>
                  <a:srgbClr val="00B050"/>
                </a:solidFill>
              </a:rPr>
              <a:t>–</a:t>
            </a:r>
            <a:r>
              <a:rPr sz="3000" dirty="0" smtClean="0">
                <a:solidFill>
                  <a:srgbClr val="00B050"/>
                </a:solidFill>
              </a:rPr>
              <a:t> </a:t>
            </a:r>
            <a:r>
              <a:rPr lang="pt-BR" sz="3000" dirty="0" smtClean="0">
                <a:solidFill>
                  <a:srgbClr val="00B050"/>
                </a:solidFill>
              </a:rPr>
              <a:t>Cuidados Adicionais para Implantação da LT – 2/2</a:t>
            </a:r>
          </a:p>
          <a:p>
            <a:endParaRPr lang="pt-BR" sz="3000" dirty="0" smtClean="0">
              <a:solidFill>
                <a:srgbClr val="00B050"/>
              </a:solidFill>
            </a:endParaRPr>
          </a:p>
          <a:p>
            <a:endParaRPr lang="pt-BR" dirty="0"/>
          </a:p>
        </p:txBody>
      </p:sp>
      <p:sp>
        <p:nvSpPr>
          <p:cNvPr id="3" name="Espaço Reservado para Texto 2"/>
          <p:cNvSpPr>
            <a:spLocks noGrp="1"/>
          </p:cNvSpPr>
          <p:nvPr>
            <p:ph type="body" sz="quarter" idx="11"/>
          </p:nvPr>
        </p:nvSpPr>
        <p:spPr>
          <a:xfrm>
            <a:off x="142844" y="1714488"/>
            <a:ext cx="8713788" cy="4536504"/>
          </a:xfrm>
        </p:spPr>
        <p:txBody>
          <a:bodyPr/>
          <a:lstStyle/>
          <a:p>
            <a:endParaRPr lang="pt-BR" sz="1400" i="1" dirty="0" smtClean="0"/>
          </a:p>
          <a:p>
            <a:pPr marL="0" indent="0" algn="just">
              <a:buNone/>
            </a:pPr>
            <a:r>
              <a:rPr lang="pt-BR" sz="2800" b="1" i="1" dirty="0" smtClean="0"/>
              <a:t>Utilização de Sistema de Aterramento Especial</a:t>
            </a:r>
          </a:p>
          <a:p>
            <a:pPr marL="0" indent="0" algn="just">
              <a:buNone/>
            </a:pPr>
            <a:endParaRPr lang="pt-BR" sz="1400" b="1" i="1" dirty="0"/>
          </a:p>
          <a:p>
            <a:pPr marL="0" indent="0" algn="just">
              <a:buNone/>
            </a:pPr>
            <a:r>
              <a:rPr lang="pt-BR" sz="2800" dirty="0" smtClean="0"/>
              <a:t>Complementando o sistema de aterramento enterrado ao solo, será executada uma laje no entorno da estrutura, composta de uma camada asfáltica e outra de concreto, revestida de ladrilho hidráulico, de forma a manter os níveis de tensão de passo e tensão de toque nos limites aceitáveis para a segurança de seres humanos.</a:t>
            </a:r>
            <a:endParaRPr lang="pt-BR" sz="2800" dirty="0"/>
          </a:p>
        </p:txBody>
      </p:sp>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14282" y="1071546"/>
            <a:ext cx="8929718" cy="575310"/>
          </a:xfrm>
        </p:spPr>
        <p:txBody>
          <a:bodyPr/>
          <a:lstStyle/>
          <a:p>
            <a:endParaRPr dirty="0" smtClean="0">
              <a:solidFill>
                <a:srgbClr val="00B050"/>
              </a:solidFill>
            </a:endParaRPr>
          </a:p>
          <a:p>
            <a:r>
              <a:rPr lang="pt-BR" sz="3000" dirty="0" smtClean="0">
                <a:solidFill>
                  <a:srgbClr val="00B050"/>
                </a:solidFill>
              </a:rPr>
              <a:t>7- Interferências do Campo Elétrico e Magnético -1/3 </a:t>
            </a:r>
            <a:endParaRPr sz="3000" dirty="0">
              <a:solidFill>
                <a:srgbClr val="00B050"/>
              </a:solidFill>
            </a:endParaRPr>
          </a:p>
          <a:p>
            <a:endParaRPr lang="pt-BR" dirty="0"/>
          </a:p>
        </p:txBody>
      </p:sp>
      <p:pic>
        <p:nvPicPr>
          <p:cNvPr id="6" name="Imagem 5"/>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27709"/>
            <a:ext cx="4397603" cy="3333095"/>
          </a:xfrm>
          <a:prstGeom prst="rect">
            <a:avLst/>
          </a:prstGeom>
          <a:noFill/>
          <a:ln>
            <a:noFill/>
          </a:ln>
        </p:spPr>
      </p:pic>
      <p:sp>
        <p:nvSpPr>
          <p:cNvPr id="9" name="CaixaDeTexto 8"/>
          <p:cNvSpPr txBox="1"/>
          <p:nvPr/>
        </p:nvSpPr>
        <p:spPr>
          <a:xfrm>
            <a:off x="5144600" y="2283549"/>
            <a:ext cx="3600400" cy="1138773"/>
          </a:xfrm>
          <a:prstGeom prst="rect">
            <a:avLst/>
          </a:prstGeom>
          <a:noFill/>
        </p:spPr>
        <p:txBody>
          <a:bodyPr wrap="square" rtlCol="0">
            <a:spAutoFit/>
          </a:bodyPr>
          <a:lstStyle/>
          <a:p>
            <a:pPr algn="ctr"/>
            <a:r>
              <a:rPr lang="pt-BR" sz="1600" b="1" dirty="0" smtClean="0"/>
              <a:t>O</a:t>
            </a:r>
            <a:r>
              <a:rPr lang="pt-BR" sz="1600" dirty="0" smtClean="0"/>
              <a:t> </a:t>
            </a:r>
            <a:r>
              <a:rPr lang="pt-BR" sz="1600" b="1" dirty="0"/>
              <a:t>valor máximo para o campo </a:t>
            </a:r>
            <a:r>
              <a:rPr lang="pt-BR" sz="1600" b="1" dirty="0" smtClean="0"/>
              <a:t>elétrico da linha (LT) </a:t>
            </a:r>
            <a:r>
              <a:rPr lang="pt-BR" sz="1600" b="1" dirty="0"/>
              <a:t>é igual a 1,6 kV/m</a:t>
            </a:r>
            <a:r>
              <a:rPr lang="pt-BR" sz="1600" dirty="0"/>
              <a:t>. </a:t>
            </a:r>
            <a:endParaRPr lang="pt-BR" sz="1600" dirty="0" smtClean="0"/>
          </a:p>
          <a:p>
            <a:pPr algn="ctr"/>
            <a:endParaRPr lang="pt-BR" dirty="0"/>
          </a:p>
          <a:p>
            <a:endParaRPr lang="pt-BR"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432" y="5160804"/>
            <a:ext cx="5076056" cy="134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ixaDeTexto 9"/>
          <p:cNvSpPr txBox="1"/>
          <p:nvPr/>
        </p:nvSpPr>
        <p:spPr>
          <a:xfrm>
            <a:off x="5933252" y="1817740"/>
            <a:ext cx="172819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dirty="0" smtClean="0"/>
              <a:t>Campo Elétrico</a:t>
            </a:r>
            <a:endParaRPr lang="pt-BR" dirty="0"/>
          </a:p>
        </p:txBody>
      </p:sp>
      <p:sp>
        <p:nvSpPr>
          <p:cNvPr id="11" name="CaixaDeTexto 10"/>
          <p:cNvSpPr txBox="1"/>
          <p:nvPr/>
        </p:nvSpPr>
        <p:spPr>
          <a:xfrm>
            <a:off x="4788024" y="2852936"/>
            <a:ext cx="4176464" cy="1877437"/>
          </a:xfrm>
          <a:prstGeom prst="rect">
            <a:avLst/>
          </a:prstGeom>
          <a:noFill/>
          <a:effectLst>
            <a:glow rad="800100">
              <a:schemeClr val="accent1">
                <a:alpha val="40000"/>
              </a:schemeClr>
            </a:glow>
            <a:softEdge rad="622300"/>
          </a:effectLst>
        </p:spPr>
        <p:txBody>
          <a:bodyPr wrap="square" rtlCol="0">
            <a:spAutoFit/>
          </a:bodyPr>
          <a:lstStyle/>
          <a:p>
            <a:pPr algn="ctr"/>
            <a:endParaRPr lang="pt-BR" dirty="0"/>
          </a:p>
          <a:p>
            <a:pPr algn="just"/>
            <a:r>
              <a:rPr lang="pt-BR" sz="1600" dirty="0" smtClean="0"/>
              <a:t>Valor 2,6 </a:t>
            </a:r>
            <a:r>
              <a:rPr lang="pt-BR" sz="1600" dirty="0"/>
              <a:t>vezes menor que o nível de referência para o Público em Geral (</a:t>
            </a:r>
            <a:r>
              <a:rPr lang="pt-BR" sz="1600" dirty="0" smtClean="0"/>
              <a:t>4,17 kV/m), conforme apresentado </a:t>
            </a:r>
            <a:r>
              <a:rPr lang="pt-BR" sz="1600" dirty="0"/>
              <a:t>no Quadro </a:t>
            </a:r>
            <a:r>
              <a:rPr lang="pt-BR" sz="1600" dirty="0" smtClean="0"/>
              <a:t>1 – RN ANEEL nº 398/2010 revisada  pela RN ANEEL nº 616 – Julho/2014.</a:t>
            </a:r>
            <a:endParaRPr lang="pt-BR" sz="1600" dirty="0"/>
          </a:p>
          <a:p>
            <a:endParaRPr lang="pt-BR" dirty="0"/>
          </a:p>
        </p:txBody>
      </p:sp>
      <p:cxnSp>
        <p:nvCxnSpPr>
          <p:cNvPr id="13" name="Conector em curva 12"/>
          <p:cNvCxnSpPr/>
          <p:nvPr/>
        </p:nvCxnSpPr>
        <p:spPr>
          <a:xfrm>
            <a:off x="2771800" y="2060848"/>
            <a:ext cx="2520280" cy="504056"/>
          </a:xfrm>
          <a:prstGeom prst="curvedConnector3">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14282" y="1071546"/>
            <a:ext cx="8712967" cy="575310"/>
          </a:xfrm>
        </p:spPr>
        <p:txBody>
          <a:bodyPr/>
          <a:lstStyle/>
          <a:p>
            <a:endParaRPr dirty="0" smtClean="0">
              <a:solidFill>
                <a:srgbClr val="00B050"/>
              </a:solidFill>
            </a:endParaRPr>
          </a:p>
          <a:p>
            <a:r>
              <a:rPr lang="pt-BR" sz="2800" dirty="0" smtClean="0">
                <a:solidFill>
                  <a:srgbClr val="00B050"/>
                </a:solidFill>
              </a:rPr>
              <a:t>7- Interferências dos Campos Elétrico e Magnético-2/3</a:t>
            </a:r>
            <a:endParaRPr sz="2800" dirty="0">
              <a:solidFill>
                <a:srgbClr val="00B050"/>
              </a:solidFill>
            </a:endParaRPr>
          </a:p>
          <a:p>
            <a:endParaRPr lang="pt-BR" dirty="0"/>
          </a:p>
        </p:txBody>
      </p:sp>
      <p:sp>
        <p:nvSpPr>
          <p:cNvPr id="9" name="CaixaDeTexto 8"/>
          <p:cNvSpPr txBox="1"/>
          <p:nvPr/>
        </p:nvSpPr>
        <p:spPr>
          <a:xfrm>
            <a:off x="5220072" y="2175371"/>
            <a:ext cx="3600400" cy="1138773"/>
          </a:xfrm>
          <a:prstGeom prst="rect">
            <a:avLst/>
          </a:prstGeom>
          <a:noFill/>
        </p:spPr>
        <p:txBody>
          <a:bodyPr wrap="square" rtlCol="0">
            <a:spAutoFit/>
          </a:bodyPr>
          <a:lstStyle/>
          <a:p>
            <a:pPr algn="ctr"/>
            <a:r>
              <a:rPr lang="pt-BR" sz="1600" b="1" dirty="0"/>
              <a:t>o</a:t>
            </a:r>
            <a:r>
              <a:rPr lang="pt-BR" sz="1600" dirty="0"/>
              <a:t> </a:t>
            </a:r>
            <a:r>
              <a:rPr lang="pt-BR" sz="1600" b="1" dirty="0"/>
              <a:t>valor máximo para o campo </a:t>
            </a:r>
            <a:r>
              <a:rPr lang="pt-BR" sz="1600" b="1" dirty="0" smtClean="0"/>
              <a:t>magnético da linha (LT) </a:t>
            </a:r>
            <a:r>
              <a:rPr lang="pt-BR" sz="1600" b="1" dirty="0"/>
              <a:t>é igual a </a:t>
            </a:r>
            <a:r>
              <a:rPr lang="pt-BR" sz="1600" b="1" dirty="0" smtClean="0"/>
              <a:t>19µT</a:t>
            </a:r>
            <a:r>
              <a:rPr lang="pt-BR" sz="1600" dirty="0" smtClean="0"/>
              <a:t>. </a:t>
            </a:r>
          </a:p>
          <a:p>
            <a:pPr algn="ctr"/>
            <a:endParaRPr lang="pt-BR" dirty="0"/>
          </a:p>
          <a:p>
            <a:endParaRPr lang="pt-BR" dirty="0"/>
          </a:p>
        </p:txBody>
      </p:sp>
      <p:pic>
        <p:nvPicPr>
          <p:cNvPr id="7" name="Imagem 6"/>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73091"/>
            <a:ext cx="4376142" cy="3282106"/>
          </a:xfrm>
          <a:prstGeom prst="rect">
            <a:avLst/>
          </a:prstGeom>
          <a:noFill/>
          <a:ln>
            <a:noFill/>
          </a:ln>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5160804"/>
            <a:ext cx="5076056" cy="134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ixaDeTexto 9"/>
          <p:cNvSpPr txBox="1"/>
          <p:nvPr/>
        </p:nvSpPr>
        <p:spPr>
          <a:xfrm>
            <a:off x="5687616" y="1695605"/>
            <a:ext cx="230425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pt-BR" dirty="0" smtClean="0"/>
              <a:t>Campo Magnético</a:t>
            </a:r>
            <a:endParaRPr lang="pt-BR" dirty="0"/>
          </a:p>
        </p:txBody>
      </p:sp>
      <p:cxnSp>
        <p:nvCxnSpPr>
          <p:cNvPr id="12" name="Conector em curva 11"/>
          <p:cNvCxnSpPr/>
          <p:nvPr/>
        </p:nvCxnSpPr>
        <p:spPr>
          <a:xfrm>
            <a:off x="2843808" y="2060848"/>
            <a:ext cx="2520280" cy="504056"/>
          </a:xfrm>
          <a:prstGeom prst="curvedConnector3">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4937384" y="3160256"/>
            <a:ext cx="4027104" cy="1600438"/>
          </a:xfrm>
          <a:prstGeom prst="rect">
            <a:avLst/>
          </a:prstGeom>
          <a:noFill/>
        </p:spPr>
        <p:txBody>
          <a:bodyPr wrap="square" rtlCol="0">
            <a:spAutoFit/>
          </a:bodyPr>
          <a:lstStyle/>
          <a:p>
            <a:pPr algn="just"/>
            <a:r>
              <a:rPr lang="pt-BR" sz="1600" dirty="0" smtClean="0"/>
              <a:t>Valor 10,5 </a:t>
            </a:r>
            <a:r>
              <a:rPr lang="pt-BR" sz="1600" dirty="0"/>
              <a:t>vezes menor que o nível de referência para o Público em Geral </a:t>
            </a:r>
            <a:r>
              <a:rPr lang="pt-BR" sz="1600" dirty="0" smtClean="0"/>
              <a:t>(200 </a:t>
            </a:r>
            <a:r>
              <a:rPr lang="pt-BR" sz="1600" dirty="0"/>
              <a:t>µT</a:t>
            </a:r>
            <a:r>
              <a:rPr lang="pt-BR" sz="1600" dirty="0" smtClean="0"/>
              <a:t>), conforme apresentado </a:t>
            </a:r>
            <a:r>
              <a:rPr lang="pt-BR" sz="1600" dirty="0"/>
              <a:t>no Quadro </a:t>
            </a:r>
            <a:r>
              <a:rPr lang="pt-BR" sz="1600" dirty="0" smtClean="0"/>
              <a:t>1 – RN ANEEL 398/2010 revisada  pela RN ANEEL 616 – Julho/2014.</a:t>
            </a:r>
            <a:endParaRPr lang="pt-BR" sz="1600" dirty="0"/>
          </a:p>
          <a:p>
            <a:endParaRPr lang="pt-BR" dirty="0"/>
          </a:p>
        </p:txBody>
      </p:sp>
    </p:spTree>
    <p:extLst>
      <p:ext uri="{BB962C8B-B14F-4D97-AF65-F5344CB8AC3E}">
        <p14:creationId xmlns:p14="http://schemas.microsoft.com/office/powerpoint/2010/main" val="223149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85720" y="785794"/>
            <a:ext cx="8712967" cy="791334"/>
          </a:xfrm>
        </p:spPr>
        <p:txBody>
          <a:bodyPr/>
          <a:lstStyle/>
          <a:p>
            <a:endParaRPr dirty="0" smtClean="0">
              <a:solidFill>
                <a:srgbClr val="00B050"/>
              </a:solidFill>
            </a:endParaRPr>
          </a:p>
          <a:p>
            <a:r>
              <a:rPr sz="2800" dirty="0" smtClean="0">
                <a:solidFill>
                  <a:srgbClr val="00B050"/>
                </a:solidFill>
              </a:rPr>
              <a:t>7- </a:t>
            </a:r>
            <a:r>
              <a:rPr sz="2800" dirty="0">
                <a:solidFill>
                  <a:srgbClr val="00B050"/>
                </a:solidFill>
              </a:rPr>
              <a:t>Interferências dos Campos Elétrico e </a:t>
            </a:r>
            <a:r>
              <a:rPr sz="2800" dirty="0" smtClean="0">
                <a:solidFill>
                  <a:srgbClr val="00B050"/>
                </a:solidFill>
              </a:rPr>
              <a:t>Magnético-3/3</a:t>
            </a:r>
            <a:endParaRPr sz="2800" dirty="0">
              <a:solidFill>
                <a:srgbClr val="00B050"/>
              </a:solidFill>
            </a:endParaRPr>
          </a:p>
          <a:p>
            <a:endParaRPr lang="pt-BR" dirty="0"/>
          </a:p>
        </p:txBody>
      </p:sp>
      <p:sp>
        <p:nvSpPr>
          <p:cNvPr id="3" name="Espaço Reservado para Texto 2"/>
          <p:cNvSpPr>
            <a:spLocks noGrp="1"/>
          </p:cNvSpPr>
          <p:nvPr>
            <p:ph type="body" sz="quarter" idx="11"/>
          </p:nvPr>
        </p:nvSpPr>
        <p:spPr>
          <a:xfrm>
            <a:off x="285720" y="1643050"/>
            <a:ext cx="8713788" cy="4536504"/>
          </a:xfrm>
        </p:spPr>
        <p:txBody>
          <a:bodyPr>
            <a:normAutofit/>
          </a:bodyPr>
          <a:lstStyle/>
          <a:p>
            <a:pPr algn="just">
              <a:buFont typeface="Wingdings" pitchFamily="2" charset="2"/>
              <a:buChar char="§"/>
            </a:pPr>
            <a:endParaRPr lang="pt-BR" sz="2600" dirty="0" smtClean="0"/>
          </a:p>
          <a:p>
            <a:pPr algn="just">
              <a:buFont typeface="Wingdings" pitchFamily="2" charset="2"/>
              <a:buChar char="§"/>
            </a:pPr>
            <a:r>
              <a:rPr lang="pt-BR" sz="2600" dirty="0" smtClean="0"/>
              <a:t>Os resultados dos valores de Campo Elétrico e Magnético foram criteriosamente estudados e validados pelo renomado Centro de Pesquisas em Energia Elétrica – CEPEL através do Relatório CEPEL  DLE nº 33161/14</a:t>
            </a:r>
          </a:p>
          <a:p>
            <a:pPr algn="just">
              <a:buFont typeface="Wingdings" pitchFamily="2" charset="2"/>
              <a:buChar char="§"/>
            </a:pPr>
            <a:endParaRPr lang="pt-BR" sz="2600" dirty="0" smtClean="0"/>
          </a:p>
        </p:txBody>
      </p:sp>
    </p:spTree>
    <p:extLst>
      <p:ext uri="{BB962C8B-B14F-4D97-AF65-F5344CB8AC3E}">
        <p14:creationId xmlns:p14="http://schemas.microsoft.com/office/powerpoint/2010/main" val="3502217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520" y="980728"/>
            <a:ext cx="8712967" cy="770998"/>
          </a:xfrm>
        </p:spPr>
        <p:txBody>
          <a:bodyPr/>
          <a:lstStyle/>
          <a:p>
            <a:endParaRPr dirty="0" smtClean="0">
              <a:solidFill>
                <a:srgbClr val="00B050"/>
              </a:solidFill>
            </a:endParaRPr>
          </a:p>
          <a:p>
            <a:pPr lvl="0">
              <a:defRPr/>
            </a:pPr>
            <a:r>
              <a:rPr lang="pt-BR" sz="3000" dirty="0" smtClean="0">
                <a:solidFill>
                  <a:srgbClr val="00B050"/>
                </a:solidFill>
              </a:rPr>
              <a:t>8 </a:t>
            </a:r>
            <a:r>
              <a:rPr lang="pt-BR" sz="3000" dirty="0">
                <a:solidFill>
                  <a:srgbClr val="00B050"/>
                </a:solidFill>
              </a:rPr>
              <a:t>– </a:t>
            </a:r>
            <a:r>
              <a:rPr lang="pt-BR" sz="3000" dirty="0" smtClean="0">
                <a:solidFill>
                  <a:srgbClr val="00B050"/>
                </a:solidFill>
              </a:rPr>
              <a:t>Necessidade da realização de audiência pública</a:t>
            </a:r>
            <a:endParaRPr lang="pt-BR" sz="3000" dirty="0">
              <a:solidFill>
                <a:srgbClr val="00B050"/>
              </a:solidFill>
            </a:endParaRPr>
          </a:p>
          <a:p>
            <a:endParaRPr lang="pt-BR" dirty="0"/>
          </a:p>
        </p:txBody>
      </p:sp>
      <p:sp>
        <p:nvSpPr>
          <p:cNvPr id="3" name="Espaço Reservado para Texto 2"/>
          <p:cNvSpPr>
            <a:spLocks noGrp="1"/>
          </p:cNvSpPr>
          <p:nvPr>
            <p:ph type="body" sz="quarter" idx="11"/>
          </p:nvPr>
        </p:nvSpPr>
        <p:spPr>
          <a:xfrm>
            <a:off x="285720" y="1844824"/>
            <a:ext cx="8713788" cy="4536504"/>
          </a:xfrm>
        </p:spPr>
        <p:txBody>
          <a:bodyPr>
            <a:normAutofit fontScale="62500" lnSpcReduction="20000"/>
          </a:bodyPr>
          <a:lstStyle/>
          <a:p>
            <a:pPr algn="just"/>
            <a:r>
              <a:rPr lang="pt-BR" sz="3600" dirty="0" smtClean="0"/>
              <a:t>A realização da Audiência Pública encontra-se abordada em inúmeras citações da legislação ambiental em vigor e vale destacar que se aplica invariavelmente aos processos submetidos ao EIA/RIMA, e raro, aos outros instrumentos de licenciamento. </a:t>
            </a:r>
          </a:p>
          <a:p>
            <a:pPr algn="just"/>
            <a:r>
              <a:rPr lang="pt-BR" sz="3600" dirty="0" smtClean="0"/>
              <a:t>A Resolução CONAMA 001/86 que define os licenciamentos ambientais em seu artigo 2º, diz: “Dependerá de elaboração de estudo de impacto ambiental e respectivo relatório de impacto ambiental - RIMA, a serem submetidos à aprovação do órgão estadual competente, e do IBAMA em caráter supletivo, o licenciamento de atividades modificadoras do meio ambiente, tais como:</a:t>
            </a:r>
          </a:p>
          <a:p>
            <a:pPr marL="0" indent="0" algn="just">
              <a:buNone/>
            </a:pPr>
            <a:r>
              <a:rPr lang="pt-BR" sz="3600" dirty="0" smtClean="0"/>
              <a:t>	VI - Linhas de transmissão de energia elétrica, acima de 230KV;”</a:t>
            </a:r>
          </a:p>
          <a:p>
            <a:pPr marL="0" indent="20638" algn="just">
              <a:buNone/>
            </a:pPr>
            <a:endParaRPr lang="pt-BR" sz="2800" dirty="0"/>
          </a:p>
          <a:p>
            <a:pPr marL="0" indent="20638" algn="just">
              <a:buNone/>
            </a:pPr>
            <a:r>
              <a:rPr lang="pt-BR" sz="3800" b="1" dirty="0" smtClean="0"/>
              <a:t>Conclui-se portanto que não existe exigência legal para o empreendimento em tela.</a:t>
            </a:r>
            <a:endParaRPr lang="pt-BR" sz="3800" b="1"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3502217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520" y="980728"/>
            <a:ext cx="8712967" cy="770998"/>
          </a:xfrm>
        </p:spPr>
        <p:txBody>
          <a:bodyPr/>
          <a:lstStyle/>
          <a:p>
            <a:endParaRPr dirty="0" smtClean="0">
              <a:solidFill>
                <a:srgbClr val="00B050"/>
              </a:solidFill>
            </a:endParaRPr>
          </a:p>
          <a:p>
            <a:pPr lvl="0">
              <a:defRPr/>
            </a:pPr>
            <a:r>
              <a:rPr lang="pt-BR" sz="3000" dirty="0" smtClean="0">
                <a:solidFill>
                  <a:srgbClr val="00B050"/>
                </a:solidFill>
              </a:rPr>
              <a:t>9 </a:t>
            </a:r>
            <a:r>
              <a:rPr lang="pt-BR" sz="3000" dirty="0">
                <a:solidFill>
                  <a:srgbClr val="00B050"/>
                </a:solidFill>
              </a:rPr>
              <a:t>– </a:t>
            </a:r>
            <a:r>
              <a:rPr lang="pt-BR" sz="3000" dirty="0" smtClean="0">
                <a:solidFill>
                  <a:srgbClr val="00B050"/>
                </a:solidFill>
              </a:rPr>
              <a:t>Suspensão Temporária da Licença Ambiental</a:t>
            </a:r>
            <a:endParaRPr lang="pt-BR" sz="3000" dirty="0">
              <a:solidFill>
                <a:srgbClr val="00B050"/>
              </a:solidFill>
            </a:endParaRPr>
          </a:p>
          <a:p>
            <a:endParaRPr lang="pt-BR" dirty="0"/>
          </a:p>
        </p:txBody>
      </p:sp>
      <p:sp>
        <p:nvSpPr>
          <p:cNvPr id="3" name="Espaço Reservado para Texto 2"/>
          <p:cNvSpPr>
            <a:spLocks noGrp="1"/>
          </p:cNvSpPr>
          <p:nvPr>
            <p:ph type="body" sz="quarter" idx="11"/>
          </p:nvPr>
        </p:nvSpPr>
        <p:spPr>
          <a:xfrm>
            <a:off x="285720" y="1844824"/>
            <a:ext cx="8713788" cy="4536504"/>
          </a:xfrm>
        </p:spPr>
        <p:txBody>
          <a:bodyPr>
            <a:normAutofit/>
          </a:bodyPr>
          <a:lstStyle/>
          <a:p>
            <a:pPr algn="just"/>
            <a:r>
              <a:rPr lang="pt-BR" sz="3600" dirty="0" smtClean="0"/>
              <a:t> </a:t>
            </a:r>
            <a:r>
              <a:rPr lang="pt-BR" sz="2800" dirty="0"/>
              <a:t>Na data de </a:t>
            </a:r>
            <a:r>
              <a:rPr lang="pt-BR" sz="2800" b="1" dirty="0"/>
              <a:t>22/10/2015, </a:t>
            </a:r>
            <a:r>
              <a:rPr lang="pt-BR" sz="2800" dirty="0"/>
              <a:t>a </a:t>
            </a:r>
            <a:r>
              <a:rPr lang="pt-BR" sz="2800" dirty="0" smtClean="0"/>
              <a:t>AMMA – Agência Municipal do Meio Ambiente, </a:t>
            </a:r>
            <a:r>
              <a:rPr lang="pt-BR" sz="2800" dirty="0"/>
              <a:t>através da Notificação nº 142775, dá ciência a CELG D do conteúdo do Relatório Técnico nº 660/2015 </a:t>
            </a:r>
            <a:r>
              <a:rPr lang="pt-BR" sz="2800" dirty="0" smtClean="0"/>
              <a:t>GERLQA, </a:t>
            </a:r>
            <a:r>
              <a:rPr lang="pt-BR" sz="2800" dirty="0"/>
              <a:t>do Parecer Jurídico nº 079/2015 e que a Licença Ambiental da LT 2x 138 kV Carajás  - (Atlântico – Campinas) está </a:t>
            </a:r>
            <a:r>
              <a:rPr lang="pt-BR" sz="2800" dirty="0" smtClean="0"/>
              <a:t>suspensa, devendo ser paralisadas as atividades em caráter preventivo, até nova manifestação da Agência.</a:t>
            </a:r>
            <a:endParaRPr lang="pt-BR" sz="2800" b="1"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2432716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51141" y="981482"/>
            <a:ext cx="8712967" cy="791334"/>
          </a:xfrm>
        </p:spPr>
        <p:txBody>
          <a:bodyPr/>
          <a:lstStyle/>
          <a:p>
            <a:endParaRPr dirty="0" smtClean="0">
              <a:solidFill>
                <a:srgbClr val="00B050"/>
              </a:solidFill>
            </a:endParaRPr>
          </a:p>
          <a:p>
            <a:endParaRPr sz="3000" dirty="0" smtClean="0">
              <a:solidFill>
                <a:srgbClr val="00B050"/>
              </a:solidFill>
            </a:endParaRPr>
          </a:p>
          <a:p>
            <a:r>
              <a:rPr sz="3000" dirty="0" smtClean="0">
                <a:solidFill>
                  <a:srgbClr val="00B050"/>
                </a:solidFill>
              </a:rPr>
              <a:t>10 </a:t>
            </a:r>
            <a:r>
              <a:rPr lang="pt-BR" sz="3000" dirty="0" smtClean="0">
                <a:solidFill>
                  <a:srgbClr val="00B050"/>
                </a:solidFill>
              </a:rPr>
              <a:t>–</a:t>
            </a:r>
            <a:r>
              <a:rPr sz="3000" dirty="0" smtClean="0">
                <a:solidFill>
                  <a:srgbClr val="00B050"/>
                </a:solidFill>
              </a:rPr>
              <a:t> </a:t>
            </a:r>
            <a:r>
              <a:rPr lang="pt-BR" sz="3000" dirty="0" smtClean="0">
                <a:solidFill>
                  <a:srgbClr val="00B050"/>
                </a:solidFill>
              </a:rPr>
              <a:t>Estágio Atual da Obra – 1/2</a:t>
            </a:r>
          </a:p>
          <a:p>
            <a:endParaRPr lang="pt-BR" sz="3000" dirty="0" smtClean="0">
              <a:solidFill>
                <a:srgbClr val="00B050"/>
              </a:solidFill>
            </a:endParaRPr>
          </a:p>
          <a:p>
            <a:endParaRPr lang="pt-BR" dirty="0"/>
          </a:p>
        </p:txBody>
      </p:sp>
      <p:sp>
        <p:nvSpPr>
          <p:cNvPr id="3" name="Retângulo 2"/>
          <p:cNvSpPr/>
          <p:nvPr/>
        </p:nvSpPr>
        <p:spPr>
          <a:xfrm>
            <a:off x="214282" y="2564904"/>
            <a:ext cx="3349606" cy="2585323"/>
          </a:xfrm>
          <a:prstGeom prst="rect">
            <a:avLst/>
          </a:prstGeom>
        </p:spPr>
        <p:txBody>
          <a:bodyPr wrap="square">
            <a:spAutoFit/>
          </a:bodyPr>
          <a:lstStyle/>
          <a:p>
            <a:pPr algn="just"/>
            <a:r>
              <a:rPr lang="pt-BR" b="1" dirty="0">
                <a:effectLst>
                  <a:outerShdw blurRad="50800" dist="38100" dir="2700000" algn="tl" rotWithShape="0">
                    <a:prstClr val="black">
                      <a:alpha val="40000"/>
                    </a:prstClr>
                  </a:outerShdw>
                </a:effectLst>
              </a:rPr>
              <a:t>Estruturas Içadas – </a:t>
            </a:r>
            <a:r>
              <a:rPr lang="pt-BR" b="1" dirty="0" smtClean="0">
                <a:solidFill>
                  <a:srgbClr val="FF0000"/>
                </a:solidFill>
                <a:effectLst>
                  <a:outerShdw blurRad="50800" dist="38100" dir="2700000" algn="tl" rotWithShape="0">
                    <a:prstClr val="black">
                      <a:alpha val="40000"/>
                    </a:prstClr>
                  </a:outerShdw>
                </a:effectLst>
              </a:rPr>
              <a:t>72%</a:t>
            </a:r>
            <a:endParaRPr lang="pt-BR" b="1" dirty="0">
              <a:solidFill>
                <a:srgbClr val="FF0000"/>
              </a:solidFill>
              <a:effectLst>
                <a:outerShdw blurRad="50800" dist="38100" dir="2700000" algn="tl" rotWithShape="0">
                  <a:prstClr val="black">
                    <a:alpha val="40000"/>
                  </a:prstClr>
                </a:outerShdw>
              </a:effectLst>
            </a:endParaRPr>
          </a:p>
          <a:p>
            <a:pPr algn="just"/>
            <a:endParaRPr lang="pt-BR" b="1" dirty="0">
              <a:effectLst>
                <a:outerShdw blurRad="50800" dist="38100" dir="2700000" algn="tl" rotWithShape="0">
                  <a:prstClr val="black">
                    <a:alpha val="40000"/>
                  </a:prstClr>
                </a:outerShdw>
              </a:effectLst>
            </a:endParaRPr>
          </a:p>
          <a:p>
            <a:pPr algn="just"/>
            <a:r>
              <a:rPr lang="pt-BR" b="1" dirty="0">
                <a:effectLst>
                  <a:outerShdw blurRad="50800" dist="38100" dir="2700000" algn="tl" rotWithShape="0">
                    <a:prstClr val="black">
                      <a:alpha val="40000"/>
                    </a:prstClr>
                  </a:outerShdw>
                </a:effectLst>
              </a:rPr>
              <a:t>Fundações Concluídas – </a:t>
            </a:r>
            <a:r>
              <a:rPr lang="pt-BR" b="1" dirty="0" smtClean="0">
                <a:solidFill>
                  <a:srgbClr val="FF0000"/>
                </a:solidFill>
                <a:effectLst>
                  <a:outerShdw blurRad="50800" dist="38100" dir="2700000" algn="tl" rotWithShape="0">
                    <a:prstClr val="black">
                      <a:alpha val="40000"/>
                    </a:prstClr>
                  </a:outerShdw>
                </a:effectLst>
              </a:rPr>
              <a:t>91%</a:t>
            </a:r>
          </a:p>
          <a:p>
            <a:pPr algn="just"/>
            <a:endParaRPr lang="pt-BR" b="1" dirty="0" smtClean="0">
              <a:solidFill>
                <a:srgbClr val="FF0000"/>
              </a:solidFill>
              <a:effectLst>
                <a:outerShdw blurRad="50800" dist="38100" dir="2700000" algn="tl" rotWithShape="0">
                  <a:prstClr val="black">
                    <a:alpha val="40000"/>
                  </a:prstClr>
                </a:outerShdw>
              </a:effectLst>
            </a:endParaRPr>
          </a:p>
          <a:p>
            <a:pPr algn="just"/>
            <a:r>
              <a:rPr lang="pt-BR" b="1" dirty="0" smtClean="0">
                <a:effectLst>
                  <a:outerShdw blurRad="50800" dist="38100" dir="2700000" algn="tl" rotWithShape="0">
                    <a:prstClr val="black">
                      <a:alpha val="40000"/>
                    </a:prstClr>
                  </a:outerShdw>
                </a:effectLst>
              </a:rPr>
              <a:t>Fundações não Concluídas – </a:t>
            </a:r>
            <a:r>
              <a:rPr lang="pt-BR" b="1" dirty="0" smtClean="0">
                <a:solidFill>
                  <a:srgbClr val="FF0000"/>
                </a:solidFill>
                <a:effectLst>
                  <a:outerShdw blurRad="50800" dist="38100" dir="2700000" algn="tl" rotWithShape="0">
                    <a:prstClr val="black">
                      <a:alpha val="40000"/>
                    </a:prstClr>
                  </a:outerShdw>
                </a:effectLst>
              </a:rPr>
              <a:t>5%</a:t>
            </a:r>
          </a:p>
          <a:p>
            <a:pPr algn="just"/>
            <a:endParaRPr lang="pt-BR" b="1" dirty="0">
              <a:solidFill>
                <a:srgbClr val="FF0000"/>
              </a:solidFill>
              <a:effectLst>
                <a:outerShdw blurRad="50800" dist="38100" dir="2700000" algn="tl" rotWithShape="0">
                  <a:prstClr val="black">
                    <a:alpha val="40000"/>
                  </a:prstClr>
                </a:outerShdw>
              </a:effectLst>
            </a:endParaRPr>
          </a:p>
          <a:p>
            <a:pPr algn="just"/>
            <a:r>
              <a:rPr lang="pt-BR" b="1" dirty="0" smtClean="0">
                <a:effectLst>
                  <a:outerShdw blurRad="50800" dist="38100" dir="2700000" algn="tl" rotWithShape="0">
                    <a:prstClr val="black">
                      <a:alpha val="40000"/>
                    </a:prstClr>
                  </a:outerShdw>
                </a:effectLst>
              </a:rPr>
              <a:t>Fundações </a:t>
            </a:r>
            <a:r>
              <a:rPr lang="pt-BR" b="1" dirty="0">
                <a:effectLst>
                  <a:outerShdw blurRad="50800" dist="38100" dir="2700000" algn="tl" rotWithShape="0">
                    <a:prstClr val="black">
                      <a:alpha val="40000"/>
                    </a:prstClr>
                  </a:outerShdw>
                </a:effectLst>
              </a:rPr>
              <a:t>não Iniciadas </a:t>
            </a:r>
            <a:r>
              <a:rPr lang="pt-BR" b="1" dirty="0" smtClean="0">
                <a:effectLst>
                  <a:outerShdw blurRad="50800" dist="38100" dir="2700000" algn="tl" rotWithShape="0">
                    <a:prstClr val="black">
                      <a:alpha val="40000"/>
                    </a:prstClr>
                  </a:outerShdw>
                </a:effectLst>
              </a:rPr>
              <a:t>– </a:t>
            </a:r>
            <a:r>
              <a:rPr lang="pt-BR" b="1" dirty="0" smtClean="0">
                <a:solidFill>
                  <a:srgbClr val="FF0000"/>
                </a:solidFill>
                <a:effectLst>
                  <a:outerShdw blurRad="50800" dist="38100" dir="2700000" algn="tl" rotWithShape="0">
                    <a:prstClr val="black">
                      <a:alpha val="40000"/>
                    </a:prstClr>
                  </a:outerShdw>
                </a:effectLst>
              </a:rPr>
              <a:t>4%</a:t>
            </a:r>
          </a:p>
          <a:p>
            <a:pPr algn="just"/>
            <a:endParaRPr lang="pt-BR" b="1" dirty="0" smtClean="0">
              <a:solidFill>
                <a:srgbClr val="FF0000"/>
              </a:solidFill>
              <a:effectLst>
                <a:outerShdw blurRad="50800" dist="38100" dir="2700000" algn="tl" rotWithShape="0">
                  <a:prstClr val="black">
                    <a:alpha val="40000"/>
                  </a:prstClr>
                </a:outerShdw>
              </a:effectLst>
            </a:endParaRPr>
          </a:p>
          <a:p>
            <a:pPr algn="just"/>
            <a:endParaRPr lang="pt-BR" b="1" dirty="0">
              <a:solidFill>
                <a:srgbClr val="FF0000"/>
              </a:solidFill>
              <a:effectLst>
                <a:outerShdw blurRad="50800" dist="38100" dir="2700000" algn="tl" rotWithShape="0">
                  <a:prstClr val="black">
                    <a:alpha val="40000"/>
                  </a:prstClr>
                </a:outerShdw>
              </a:effectLst>
            </a:endParaRPr>
          </a:p>
        </p:txBody>
      </p:sp>
      <p:pic>
        <p:nvPicPr>
          <p:cNvPr id="6" name="Picture 2"/>
          <p:cNvPicPr>
            <a:picLocks noChangeAspect="1" noChangeArrowheads="1"/>
          </p:cNvPicPr>
          <p:nvPr/>
        </p:nvPicPr>
        <p:blipFill rotWithShape="1">
          <a:blip r:embed="rId2" cstate="print"/>
          <a:srcRect l="9867" r="18789"/>
          <a:stretch/>
        </p:blipFill>
        <p:spPr bwMode="auto">
          <a:xfrm>
            <a:off x="3695580" y="1733641"/>
            <a:ext cx="5002089" cy="4674117"/>
          </a:xfrm>
          <a:prstGeom prst="rect">
            <a:avLst/>
          </a:prstGeom>
          <a:noFill/>
          <a:ln w="9525">
            <a:noFill/>
            <a:miter lim="800000"/>
            <a:headEnd/>
            <a:tailEnd/>
          </a:ln>
          <a:effectLst/>
        </p:spPr>
      </p:pic>
    </p:spTree>
    <p:extLst>
      <p:ext uri="{BB962C8B-B14F-4D97-AF65-F5344CB8AC3E}">
        <p14:creationId xmlns:p14="http://schemas.microsoft.com/office/powerpoint/2010/main" val="169524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sz="2800" dirty="0" smtClean="0">
              <a:solidFill>
                <a:srgbClr val="00B050"/>
              </a:solidFill>
            </a:endParaRPr>
          </a:p>
          <a:p>
            <a:r>
              <a:rPr sz="2800" dirty="0" smtClean="0">
                <a:solidFill>
                  <a:srgbClr val="00B050"/>
                </a:solidFill>
              </a:rPr>
              <a:t>10 </a:t>
            </a:r>
            <a:r>
              <a:rPr sz="2800" dirty="0">
                <a:solidFill>
                  <a:srgbClr val="00B050"/>
                </a:solidFill>
              </a:rPr>
              <a:t>– Estágio Atual da </a:t>
            </a:r>
            <a:r>
              <a:rPr sz="2800" dirty="0" smtClean="0">
                <a:solidFill>
                  <a:srgbClr val="00B050"/>
                </a:solidFill>
              </a:rPr>
              <a:t>Obra -2/2</a:t>
            </a:r>
            <a:endParaRPr sz="2800" dirty="0">
              <a:solidFill>
                <a:srgbClr val="00B050"/>
              </a:solidFill>
            </a:endParaRPr>
          </a:p>
          <a:p>
            <a:endParaRPr lang="pt-BR" dirty="0"/>
          </a:p>
        </p:txBody>
      </p:sp>
      <p:sp>
        <p:nvSpPr>
          <p:cNvPr id="3" name="Espaço Reservado para Texto 2"/>
          <p:cNvSpPr>
            <a:spLocks noGrp="1"/>
          </p:cNvSpPr>
          <p:nvPr>
            <p:ph type="body" sz="quarter" idx="11"/>
          </p:nvPr>
        </p:nvSpPr>
        <p:spPr/>
        <p:txBody>
          <a:bodyPr/>
          <a:lstStyle/>
          <a:p>
            <a:endParaRPr lang="pt-BR" dirty="0"/>
          </a:p>
        </p:txBody>
      </p:sp>
      <p:pic>
        <p:nvPicPr>
          <p:cNvPr id="6146" name="Picture 2"/>
          <p:cNvPicPr>
            <a:picLocks noChangeAspect="1" noChangeArrowheads="1"/>
          </p:cNvPicPr>
          <p:nvPr/>
        </p:nvPicPr>
        <p:blipFill>
          <a:blip r:embed="rId2" cstate="print"/>
          <a:srcRect/>
          <a:stretch>
            <a:fillRect/>
          </a:stretch>
        </p:blipFill>
        <p:spPr bwMode="auto">
          <a:xfrm>
            <a:off x="357158" y="2143116"/>
            <a:ext cx="8572560" cy="3488081"/>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3200" b="0" dirty="0">
                <a:solidFill>
                  <a:srgbClr val="00B050"/>
                </a:solidFill>
              </a:rPr>
              <a:t>1- Necessidade da obra </a:t>
            </a:r>
            <a:r>
              <a:rPr lang="pt-BR" sz="3200" b="0" dirty="0" smtClean="0">
                <a:solidFill>
                  <a:srgbClr val="00B050"/>
                </a:solidFill>
              </a:rPr>
              <a:t>(4/11)</a:t>
            </a:r>
            <a:endParaRPr lang="pt-BR" sz="3200" b="0" dirty="0">
              <a:solidFill>
                <a:srgbClr val="00B050"/>
              </a:solidFill>
            </a:endParaRPr>
          </a:p>
          <a:p>
            <a:endParaRPr lang="pt-BR" dirty="0"/>
          </a:p>
        </p:txBody>
      </p:sp>
      <p:sp>
        <p:nvSpPr>
          <p:cNvPr id="3" name="Espaço Reservado para Texto 2"/>
          <p:cNvSpPr>
            <a:spLocks noGrp="1"/>
          </p:cNvSpPr>
          <p:nvPr>
            <p:ph type="body" sz="quarter" idx="11"/>
          </p:nvPr>
        </p:nvSpPr>
        <p:spPr/>
        <p:txBody>
          <a:bodyPr>
            <a:normAutofit/>
          </a:bodyPr>
          <a:lstStyle/>
          <a:p>
            <a:pPr marL="0" indent="0" algn="just">
              <a:buNone/>
            </a:pPr>
            <a:r>
              <a:rPr lang="pt-BR" sz="3200" b="1" dirty="0" smtClean="0">
                <a:effectLst>
                  <a:outerShdw blurRad="50800" dist="38100" dir="2700000" algn="tl" rotWithShape="0">
                    <a:prstClr val="black">
                      <a:alpha val="40000"/>
                    </a:prstClr>
                  </a:outerShdw>
                </a:effectLst>
                <a:latin typeface="+mj-lt"/>
                <a:ea typeface="+mj-ea"/>
                <a:cs typeface="+mj-cs"/>
              </a:rPr>
              <a:t>1.4 Cortes de Carga 2014</a:t>
            </a:r>
          </a:p>
          <a:p>
            <a:pPr marL="0" indent="0" algn="just">
              <a:buNone/>
            </a:pPr>
            <a:endParaRPr lang="pt-BR" sz="1400" b="1" dirty="0" smtClean="0">
              <a:effectLst>
                <a:outerShdw blurRad="50800" dist="38100" dir="2700000" algn="tl" rotWithShape="0">
                  <a:prstClr val="black">
                    <a:alpha val="40000"/>
                  </a:prstClr>
                </a:outerShdw>
              </a:effectLst>
              <a:latin typeface="+mj-lt"/>
              <a:ea typeface="+mj-ea"/>
              <a:cs typeface="+mj-cs"/>
            </a:endParaRPr>
          </a:p>
          <a:p>
            <a:pPr marL="0" indent="0" algn="just">
              <a:buNone/>
            </a:pPr>
            <a:r>
              <a:rPr lang="pt-BR" sz="3200" b="1" dirty="0" smtClean="0">
                <a:effectLst>
                  <a:outerShdw blurRad="50800" dist="38100" dir="2700000" algn="tl" rotWithShape="0">
                    <a:prstClr val="black">
                      <a:alpha val="40000"/>
                    </a:prstClr>
                  </a:outerShdw>
                </a:effectLst>
              </a:rPr>
              <a:t>Como a linha não entrou em operação no prazo previsto, foi verificado, somente no mês de outubro de 2014, cortes de carga que atingiram mais de 295.000 unidades consumidoras, motivadas pela sobrecarga nas linhas e subestações que integram o sistema elétrico de Goiânia e Região Metropolitana.</a:t>
            </a:r>
            <a:endParaRPr lang="pt-BR" sz="3200" b="1" i="1" dirty="0" smtClean="0">
              <a:effectLst>
                <a:outerShdw blurRad="50800" dist="38100" dir="2700000" algn="tl" rotWithShape="0">
                  <a:prstClr val="black">
                    <a:alpha val="40000"/>
                  </a:prstClr>
                </a:outerShdw>
              </a:effectLst>
            </a:endParaRPr>
          </a:p>
          <a:p>
            <a:pPr marL="0" indent="0" algn="just">
              <a:buNone/>
            </a:pPr>
            <a:endParaRPr lang="pt-BR" sz="3200" b="1" dirty="0" smtClean="0">
              <a:effectLst>
                <a:outerShdw blurRad="50800" dist="38100" dir="2700000" algn="tl" rotWithShape="0">
                  <a:prstClr val="black">
                    <a:alpha val="40000"/>
                  </a:prstClr>
                </a:outerShdw>
              </a:effectLst>
            </a:endParaRPr>
          </a:p>
          <a:p>
            <a:pPr marL="0" indent="0" algn="just">
              <a:buNone/>
            </a:pPr>
            <a:endParaRPr lang="pt-BR" b="1" dirty="0">
              <a:effectLst>
                <a:outerShdw blurRad="50800" dist="38100" dir="2700000" algn="tl" rotWithShape="0">
                  <a:prstClr val="black">
                    <a:alpha val="40000"/>
                  </a:prstClr>
                </a:outerShdw>
              </a:effectLst>
            </a:endParaRPr>
          </a:p>
          <a:p>
            <a:endParaRPr lang="pt-BR" dirty="0"/>
          </a:p>
        </p:txBody>
      </p:sp>
    </p:spTree>
    <p:extLst>
      <p:ext uri="{BB962C8B-B14F-4D97-AF65-F5344CB8AC3E}">
        <p14:creationId xmlns:p14="http://schemas.microsoft.com/office/powerpoint/2010/main" val="137072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323528" y="837466"/>
            <a:ext cx="8712967" cy="575310"/>
          </a:xfrm>
        </p:spPr>
        <p:txBody>
          <a:bodyPr/>
          <a:lstStyle/>
          <a:p>
            <a:r>
              <a:rPr lang="pt-BR" dirty="0">
                <a:effectLst/>
              </a:rPr>
              <a:t>Mapa de Goiânia com a distribuição espacial das SE’s.</a:t>
            </a:r>
            <a:endParaRPr lang="pt-BR" dirty="0"/>
          </a:p>
        </p:txBody>
      </p:sp>
      <p:sp>
        <p:nvSpPr>
          <p:cNvPr id="4" name="Espaço Reservado para Texto 3"/>
          <p:cNvSpPr>
            <a:spLocks noGrp="1"/>
          </p:cNvSpPr>
          <p:nvPr>
            <p:ph type="body" sz="quarter" idx="12"/>
          </p:nvPr>
        </p:nvSpPr>
        <p:spPr/>
        <p:txBody>
          <a:bodyPr/>
          <a:lstStyle/>
          <a:p>
            <a:endParaRPr lang="pt-BR"/>
          </a:p>
        </p:txBody>
      </p:sp>
      <p:pic>
        <p:nvPicPr>
          <p:cNvPr id="38914" name="Picture 2" descr="Mapa_Goiânia_Alimentadores_Bairr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73" y="1412776"/>
            <a:ext cx="7777243" cy="514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8316416" y="1044954"/>
            <a:ext cx="720080" cy="369332"/>
          </a:xfrm>
          <a:prstGeom prst="rect">
            <a:avLst/>
          </a:prstGeom>
          <a:noFill/>
        </p:spPr>
        <p:txBody>
          <a:bodyPr wrap="square" rtlCol="0">
            <a:spAutoFit/>
          </a:bodyPr>
          <a:lstStyle/>
          <a:p>
            <a:r>
              <a:rPr lang="pt-BR" b="1" dirty="0" smtClean="0"/>
              <a:t>5/11</a:t>
            </a:r>
            <a:endParaRPr lang="pt-BR" b="1" dirty="0"/>
          </a:p>
        </p:txBody>
      </p:sp>
    </p:spTree>
    <p:extLst>
      <p:ext uri="{BB962C8B-B14F-4D97-AF65-F5344CB8AC3E}">
        <p14:creationId xmlns:p14="http://schemas.microsoft.com/office/powerpoint/2010/main" val="239015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endParaRPr dirty="0" smtClean="0">
              <a:solidFill>
                <a:srgbClr val="00B050"/>
              </a:solidFill>
            </a:endParaRPr>
          </a:p>
          <a:p>
            <a:r>
              <a:rPr lang="pt-BR" sz="3200" b="0" dirty="0">
                <a:solidFill>
                  <a:srgbClr val="00B050"/>
                </a:solidFill>
              </a:rPr>
              <a:t>1- Necessidade da obra </a:t>
            </a:r>
            <a:r>
              <a:rPr lang="pt-BR" sz="3200" b="0" dirty="0" smtClean="0">
                <a:solidFill>
                  <a:srgbClr val="00B050"/>
                </a:solidFill>
              </a:rPr>
              <a:t>(6/11)</a:t>
            </a:r>
            <a:endParaRPr lang="pt-BR" sz="3200" b="0" dirty="0">
              <a:solidFill>
                <a:srgbClr val="00B050"/>
              </a:solidFill>
            </a:endParaRPr>
          </a:p>
          <a:p>
            <a:endParaRPr lang="pt-BR" dirty="0"/>
          </a:p>
        </p:txBody>
      </p:sp>
      <p:sp>
        <p:nvSpPr>
          <p:cNvPr id="3" name="Espaço Reservado para Texto 2"/>
          <p:cNvSpPr>
            <a:spLocks noGrp="1"/>
          </p:cNvSpPr>
          <p:nvPr>
            <p:ph type="body" sz="quarter" idx="11"/>
          </p:nvPr>
        </p:nvSpPr>
        <p:spPr/>
        <p:txBody>
          <a:bodyPr>
            <a:normAutofit/>
          </a:bodyPr>
          <a:lstStyle/>
          <a:p>
            <a:pPr marL="0" indent="0" algn="just">
              <a:buNone/>
            </a:pPr>
            <a:r>
              <a:rPr lang="pt-BR" sz="2800" b="1" dirty="0" smtClean="0">
                <a:effectLst>
                  <a:outerShdw blurRad="50800" dist="38100" dir="2700000" algn="tl" rotWithShape="0">
                    <a:prstClr val="black">
                      <a:alpha val="40000"/>
                    </a:prstClr>
                  </a:outerShdw>
                </a:effectLst>
                <a:latin typeface="+mj-lt"/>
                <a:ea typeface="+mj-ea"/>
                <a:cs typeface="+mj-cs"/>
              </a:rPr>
              <a:t>1.5 Cortes de Carga 2015</a:t>
            </a:r>
          </a:p>
          <a:p>
            <a:pPr marL="0" indent="0" algn="just">
              <a:buNone/>
            </a:pPr>
            <a:endParaRPr lang="pt-BR" sz="1400" b="1" dirty="0" smtClean="0">
              <a:effectLst>
                <a:outerShdw blurRad="50800" dist="38100" dir="2700000" algn="tl" rotWithShape="0">
                  <a:prstClr val="black">
                    <a:alpha val="40000"/>
                  </a:prstClr>
                </a:outerShdw>
              </a:effectLst>
              <a:latin typeface="+mj-lt"/>
              <a:ea typeface="+mj-ea"/>
              <a:cs typeface="+mj-cs"/>
            </a:endParaRPr>
          </a:p>
          <a:p>
            <a:pPr marL="0" indent="0" algn="just">
              <a:buNone/>
            </a:pPr>
            <a:r>
              <a:rPr lang="pt-BR" sz="3000" b="1" dirty="0" smtClean="0">
                <a:effectLst>
                  <a:outerShdw blurRad="50800" dist="38100" dir="2700000" algn="tl" rotWithShape="0">
                    <a:prstClr val="black">
                      <a:alpha val="40000"/>
                    </a:prstClr>
                  </a:outerShdw>
                </a:effectLst>
              </a:rPr>
              <a:t>Como a linha não foi concluída em 2015, estima-se riscos de  corte de carga de maior monta do que o observado em 2014 no município de Goiânia e região metropolitana, perfazendo um quantitativo de mais de 460.000 unidades consumidoras afetadas. A seguir são apresentados os cinco maiores bairros que sofrerão mais impactos devido as subestações com sobrecarga:</a:t>
            </a:r>
          </a:p>
          <a:p>
            <a:pPr marL="0" indent="0" algn="just">
              <a:buNone/>
            </a:pPr>
            <a:endParaRPr lang="pt-BR" sz="3000" b="1" i="1" dirty="0" smtClean="0">
              <a:effectLst>
                <a:outerShdw blurRad="50800" dist="38100" dir="2700000" algn="tl" rotWithShape="0">
                  <a:prstClr val="black">
                    <a:alpha val="40000"/>
                  </a:prstClr>
                </a:outerShdw>
              </a:effectLst>
            </a:endParaRPr>
          </a:p>
          <a:p>
            <a:pPr marL="0" indent="0" algn="just">
              <a:buNone/>
            </a:pPr>
            <a:endParaRPr lang="pt-BR" b="1" i="1" dirty="0" smtClean="0">
              <a:effectLst>
                <a:outerShdw blurRad="50800" dist="38100" dir="2700000" algn="tl" rotWithShape="0">
                  <a:prstClr val="black">
                    <a:alpha val="40000"/>
                  </a:prstClr>
                </a:outerShdw>
              </a:effectLst>
            </a:endParaRPr>
          </a:p>
          <a:p>
            <a:pPr marL="0" indent="0" algn="just">
              <a:buNone/>
            </a:pPr>
            <a:endParaRPr lang="pt-BR" b="1" dirty="0" smtClean="0">
              <a:effectLst>
                <a:outerShdw blurRad="50800" dist="38100" dir="2700000" algn="tl" rotWithShape="0">
                  <a:prstClr val="black">
                    <a:alpha val="40000"/>
                  </a:prstClr>
                </a:outerShdw>
              </a:effectLst>
            </a:endParaRPr>
          </a:p>
          <a:p>
            <a:pPr marL="0" indent="0" algn="just">
              <a:buNone/>
            </a:pPr>
            <a:endParaRPr lang="pt-BR" b="1" dirty="0">
              <a:effectLst>
                <a:outerShdw blurRad="50800" dist="38100" dir="2700000" algn="tl" rotWithShape="0">
                  <a:prstClr val="black">
                    <a:alpha val="40000"/>
                  </a:prstClr>
                </a:outerShdw>
              </a:effectLst>
            </a:endParaRPr>
          </a:p>
          <a:p>
            <a:endParaRPr lang="pt-BR" dirty="0"/>
          </a:p>
        </p:txBody>
      </p:sp>
    </p:spTree>
    <p:extLst>
      <p:ext uri="{BB962C8B-B14F-4D97-AF65-F5344CB8AC3E}">
        <p14:creationId xmlns:p14="http://schemas.microsoft.com/office/powerpoint/2010/main" val="137072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onteúdo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4428</TotalTime>
  <Words>3125</Words>
  <Application>Microsoft Office PowerPoint</Application>
  <PresentationFormat>Apresentação na tela (4:3)</PresentationFormat>
  <Paragraphs>428</Paragraphs>
  <Slides>69</Slides>
  <Notes>5</Notes>
  <HiddenSlides>0</HiddenSlides>
  <MMClips>0</MMClips>
  <ScaleCrop>false</ScaleCrop>
  <HeadingPairs>
    <vt:vector size="6" baseType="variant">
      <vt:variant>
        <vt:lpstr>Tema</vt:lpstr>
      </vt:variant>
      <vt:variant>
        <vt:i4>2</vt:i4>
      </vt:variant>
      <vt:variant>
        <vt:lpstr>Servidores OLE incorporados</vt:lpstr>
      </vt:variant>
      <vt:variant>
        <vt:i4>0</vt:i4>
      </vt:variant>
      <vt:variant>
        <vt:lpstr>Títulos de slides</vt:lpstr>
      </vt:variant>
      <vt:variant>
        <vt:i4>69</vt:i4>
      </vt:variant>
    </vt:vector>
  </HeadingPairs>
  <TitlesOfParts>
    <vt:vector size="71" baseType="lpstr">
      <vt:lpstr>Conteúdos</vt:lpstr>
      <vt:lpstr>Tema do Office</vt:lpstr>
      <vt:lpstr>LT 2 x 138 kV Carajás – (Atlântico – Campinas)  Justificativas técnicas para implantação da LT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Milton</dc:creator>
  <cp:lastModifiedBy>Tania Maria de Oliveira Serra Hortencio</cp:lastModifiedBy>
  <cp:revision>649</cp:revision>
  <cp:lastPrinted>2014-12-06T19:05:08Z</cp:lastPrinted>
  <dcterms:created xsi:type="dcterms:W3CDTF">2014-11-18T20:50:40Z</dcterms:created>
  <dcterms:modified xsi:type="dcterms:W3CDTF">2015-12-04T19:57:36Z</dcterms:modified>
</cp:coreProperties>
</file>