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Montserrat" panose="00000500000000000000" pitchFamily="2" charset="0"/>
      <p:regular r:id="rId10"/>
    </p:embeddedFont>
    <p:embeddedFont>
      <p:font typeface="Montserrat Bold" panose="020B0604020202020204" charset="0"/>
      <p:regular r:id="rId11"/>
    </p:embeddedFont>
    <p:embeddedFont>
      <p:font typeface="Montserrat Bold Italics" panose="020B0604020202020204" charset="0"/>
      <p:regular r:id="rId12"/>
    </p:embeddedFont>
    <p:embeddedFont>
      <p:font typeface="Montserrat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9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9.sv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9.sv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320332" y="-120847"/>
            <a:ext cx="18801599" cy="10528694"/>
          </a:xfrm>
          <a:custGeom>
            <a:avLst/>
            <a:gdLst/>
            <a:ahLst/>
            <a:cxnLst/>
            <a:rect l="l" t="t" r="r" b="b"/>
            <a:pathLst>
              <a:path w="18801599" h="10528694">
                <a:moveTo>
                  <a:pt x="0" y="0"/>
                </a:moveTo>
                <a:lnTo>
                  <a:pt x="18801599" y="0"/>
                </a:lnTo>
                <a:lnTo>
                  <a:pt x="18801599" y="10528694"/>
                </a:lnTo>
                <a:lnTo>
                  <a:pt x="0" y="105286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t="-224" b="-22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>
            <a:off x="-2830745" y="5435585"/>
            <a:ext cx="12636354" cy="66675"/>
          </a:xfrm>
          <a:prstGeom prst="line">
            <a:avLst/>
          </a:prstGeom>
          <a:ln w="38100" cap="flat">
            <a:solidFill>
              <a:srgbClr val="C1A86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239647" y="7774646"/>
            <a:ext cx="3091756" cy="1418343"/>
          </a:xfrm>
          <a:custGeom>
            <a:avLst/>
            <a:gdLst/>
            <a:ahLst/>
            <a:cxnLst/>
            <a:rect l="l" t="t" r="r" b="b"/>
            <a:pathLst>
              <a:path w="3091756" h="1418343">
                <a:moveTo>
                  <a:pt x="0" y="0"/>
                </a:moveTo>
                <a:lnTo>
                  <a:pt x="3091757" y="0"/>
                </a:lnTo>
                <a:lnTo>
                  <a:pt x="3091757" y="1418343"/>
                </a:lnTo>
                <a:lnTo>
                  <a:pt x="0" y="1418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629" b="-1162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10686130">
            <a:off x="14960508" y="-2815412"/>
            <a:ext cx="6654983" cy="8477686"/>
          </a:xfrm>
          <a:custGeom>
            <a:avLst/>
            <a:gdLst/>
            <a:ahLst/>
            <a:cxnLst/>
            <a:rect l="l" t="t" r="r" b="b"/>
            <a:pathLst>
              <a:path w="6654983" h="8477686">
                <a:moveTo>
                  <a:pt x="0" y="0"/>
                </a:moveTo>
                <a:lnTo>
                  <a:pt x="6654984" y="0"/>
                </a:lnTo>
                <a:lnTo>
                  <a:pt x="6654984" y="8477686"/>
                </a:lnTo>
                <a:lnTo>
                  <a:pt x="0" y="84776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12251946" y="7803438"/>
            <a:ext cx="6669807" cy="691769"/>
            <a:chOff x="0" y="0"/>
            <a:chExt cx="1877733" cy="194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77733" cy="194752"/>
            </a:xfrm>
            <a:custGeom>
              <a:avLst/>
              <a:gdLst/>
              <a:ahLst/>
              <a:cxnLst/>
              <a:rect l="l" t="t" r="r" b="b"/>
              <a:pathLst>
                <a:path w="1877733" h="194752">
                  <a:moveTo>
                    <a:pt x="59198" y="0"/>
                  </a:moveTo>
                  <a:lnTo>
                    <a:pt x="1818535" y="0"/>
                  </a:lnTo>
                  <a:cubicBezTo>
                    <a:pt x="1834235" y="0"/>
                    <a:pt x="1849293" y="6237"/>
                    <a:pt x="1860394" y="17339"/>
                  </a:cubicBezTo>
                  <a:cubicBezTo>
                    <a:pt x="1871496" y="28440"/>
                    <a:pt x="1877733" y="43498"/>
                    <a:pt x="1877733" y="59198"/>
                  </a:cubicBezTo>
                  <a:lnTo>
                    <a:pt x="1877733" y="135554"/>
                  </a:lnTo>
                  <a:cubicBezTo>
                    <a:pt x="1877733" y="151254"/>
                    <a:pt x="1871496" y="166312"/>
                    <a:pt x="1860394" y="177413"/>
                  </a:cubicBezTo>
                  <a:cubicBezTo>
                    <a:pt x="1849293" y="188515"/>
                    <a:pt x="1834235" y="194752"/>
                    <a:pt x="1818535" y="194752"/>
                  </a:cubicBezTo>
                  <a:lnTo>
                    <a:pt x="59198" y="194752"/>
                  </a:lnTo>
                  <a:cubicBezTo>
                    <a:pt x="26504" y="194752"/>
                    <a:pt x="0" y="168248"/>
                    <a:pt x="0" y="135554"/>
                  </a:cubicBezTo>
                  <a:lnTo>
                    <a:pt x="0" y="59198"/>
                  </a:lnTo>
                  <a:cubicBezTo>
                    <a:pt x="0" y="26504"/>
                    <a:pt x="26504" y="0"/>
                    <a:pt x="59198" y="0"/>
                  </a:cubicBezTo>
                  <a:close/>
                </a:path>
              </a:pathLst>
            </a:custGeom>
            <a:solidFill>
              <a:srgbClr val="C1A86C"/>
            </a:solidFill>
            <a:ln w="19050" cap="rnd">
              <a:solidFill>
                <a:srgbClr val="C3AA6D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877733" cy="261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667879" y="5915369"/>
            <a:ext cx="1698576" cy="169857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46315" r="-4631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54492" y="4480423"/>
            <a:ext cx="9639160" cy="60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7"/>
              </a:lnSpc>
            </a:pPr>
            <a:r>
              <a:rPr lang="en-US" sz="4473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PEC 03/2024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54508" y="7867724"/>
            <a:ext cx="5158633" cy="53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79"/>
              </a:lnSpc>
            </a:pPr>
            <a:r>
              <a:rPr lang="en-US" sz="1699" b="1" i="1">
                <a:solidFill>
                  <a:srgbClr val="1D3869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Vanessa Mateus</a:t>
            </a:r>
          </a:p>
          <a:p>
            <a:pPr algn="r">
              <a:lnSpc>
                <a:spcPts val="1960"/>
              </a:lnSpc>
            </a:pPr>
            <a:r>
              <a:rPr lang="en-US" sz="1400" b="1" i="1">
                <a:solidFill>
                  <a:srgbClr val="1D3869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Presidente da Associação dos Magistrados Brasileiros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41946" y="9248775"/>
            <a:ext cx="4571195" cy="47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9"/>
              </a:lnSpc>
            </a:pPr>
            <a:r>
              <a:rPr lang="en-US" sz="1546">
                <a:solidFill>
                  <a:srgbClr val="C1A86C"/>
                </a:solidFill>
                <a:latin typeface="Montserrat"/>
                <a:ea typeface="Montserrat"/>
                <a:cs typeface="Montserrat"/>
                <a:sym typeface="Montserrat"/>
              </a:rPr>
              <a:t>Audiência Pública sobre a PEC n.º 3/2024</a:t>
            </a:r>
          </a:p>
          <a:p>
            <a:pPr algn="l">
              <a:lnSpc>
                <a:spcPts val="1809"/>
              </a:lnSpc>
            </a:pPr>
            <a:r>
              <a:rPr lang="en-US" sz="1546">
                <a:solidFill>
                  <a:srgbClr val="C1A86C"/>
                </a:solidFill>
                <a:latin typeface="Montserrat"/>
                <a:ea typeface="Montserrat"/>
                <a:cs typeface="Montserrat"/>
                <a:sym typeface="Montserrat"/>
              </a:rPr>
              <a:t>Senado Federal, 7 de abril de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19152" y="-946826"/>
            <a:ext cx="10151818" cy="12162838"/>
            <a:chOff x="0" y="0"/>
            <a:chExt cx="1179587" cy="14132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9587" cy="1413256"/>
            </a:xfrm>
            <a:custGeom>
              <a:avLst/>
              <a:gdLst/>
              <a:ahLst/>
              <a:cxnLst/>
              <a:rect l="l" t="t" r="r" b="b"/>
              <a:pathLst>
                <a:path w="1179587" h="1413256">
                  <a:moveTo>
                    <a:pt x="203200" y="0"/>
                  </a:moveTo>
                  <a:lnTo>
                    <a:pt x="1179587" y="0"/>
                  </a:lnTo>
                  <a:lnTo>
                    <a:pt x="976387" y="1413256"/>
                  </a:lnTo>
                  <a:lnTo>
                    <a:pt x="0" y="1413256"/>
                  </a:lnTo>
                  <a:lnTo>
                    <a:pt x="203200" y="0"/>
                  </a:lnTo>
                  <a:close/>
                </a:path>
              </a:pathLst>
            </a:custGeom>
            <a:blipFill>
              <a:blip r:embed="rId2"/>
              <a:stretch>
                <a:fillRect b="-25085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/>
          <p:cNvSpPr/>
          <p:nvPr/>
        </p:nvSpPr>
        <p:spPr>
          <a:xfrm rot="-10175249">
            <a:off x="-435938" y="-4677727"/>
            <a:ext cx="22611521" cy="7461802"/>
          </a:xfrm>
          <a:custGeom>
            <a:avLst/>
            <a:gdLst/>
            <a:ahLst/>
            <a:cxnLst/>
            <a:rect l="l" t="t" r="r" b="b"/>
            <a:pathLst>
              <a:path w="22611521" h="7461802">
                <a:moveTo>
                  <a:pt x="0" y="0"/>
                </a:moveTo>
                <a:lnTo>
                  <a:pt x="22611521" y="0"/>
                </a:lnTo>
                <a:lnTo>
                  <a:pt x="22611521" y="7461802"/>
                </a:lnTo>
                <a:lnTo>
                  <a:pt x="0" y="74618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rot="10686130">
            <a:off x="16894689" y="-1046103"/>
            <a:ext cx="4084762" cy="5203519"/>
          </a:xfrm>
          <a:custGeom>
            <a:avLst/>
            <a:gdLst/>
            <a:ahLst/>
            <a:cxnLst/>
            <a:rect l="l" t="t" r="r" b="b"/>
            <a:pathLst>
              <a:path w="4084762" h="5203519">
                <a:moveTo>
                  <a:pt x="0" y="0"/>
                </a:moveTo>
                <a:lnTo>
                  <a:pt x="4084762" y="0"/>
                </a:lnTo>
                <a:lnTo>
                  <a:pt x="4084762" y="5203519"/>
                </a:lnTo>
                <a:lnTo>
                  <a:pt x="0" y="5203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9099931" y="859685"/>
            <a:ext cx="425457" cy="18854630"/>
            <a:chOff x="0" y="0"/>
            <a:chExt cx="532051" cy="235784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2065" cy="23578520"/>
            </a:xfrm>
            <a:custGeom>
              <a:avLst/>
              <a:gdLst/>
              <a:ahLst/>
              <a:cxnLst/>
              <a:rect l="l" t="t" r="r" b="b"/>
              <a:pathLst>
                <a:path w="532065" h="23578520">
                  <a:moveTo>
                    <a:pt x="0" y="0"/>
                  </a:moveTo>
                  <a:lnTo>
                    <a:pt x="532065" y="0"/>
                  </a:lnTo>
                  <a:lnTo>
                    <a:pt x="532065" y="23578520"/>
                  </a:lnTo>
                  <a:lnTo>
                    <a:pt x="0" y="23578520"/>
                  </a:lnTo>
                  <a:close/>
                </a:path>
              </a:pathLst>
            </a:custGeom>
            <a:solidFill>
              <a:srgbClr val="324667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48804" y="3156594"/>
            <a:ext cx="8054624" cy="4572869"/>
            <a:chOff x="0" y="0"/>
            <a:chExt cx="1944367" cy="1103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44367" cy="1103880"/>
            </a:xfrm>
            <a:custGeom>
              <a:avLst/>
              <a:gdLst/>
              <a:ahLst/>
              <a:cxnLst/>
              <a:rect l="l" t="t" r="r" b="b"/>
              <a:pathLst>
                <a:path w="1944367" h="1103880">
                  <a:moveTo>
                    <a:pt x="0" y="0"/>
                  </a:moveTo>
                  <a:lnTo>
                    <a:pt x="1944367" y="0"/>
                  </a:lnTo>
                  <a:lnTo>
                    <a:pt x="1944367" y="1103880"/>
                  </a:lnTo>
                  <a:lnTo>
                    <a:pt x="0" y="1103880"/>
                  </a:lnTo>
                  <a:close/>
                </a:path>
              </a:pathLst>
            </a:custGeom>
            <a:ln w="9525" cap="sq">
              <a:solidFill>
                <a:srgbClr val="C1A86C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1944367" cy="1103880"/>
            </a:xfrm>
            <a:prstGeom prst="rect">
              <a:avLst/>
            </a:prstGeom>
          </p:spPr>
          <p:txBody>
            <a:bodyPr lIns="46125" tIns="46125" rIns="46125" bIns="46125" rtlCol="0" anchor="ctr"/>
            <a:lstStyle/>
            <a:p>
              <a:pPr algn="ctr">
                <a:lnSpc>
                  <a:spcPts val="163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399919" y="3630561"/>
            <a:ext cx="6769312" cy="3604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5"/>
              </a:lnSpc>
            </a:pPr>
            <a:r>
              <a:rPr lang="en-US" sz="272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Fixação de premissas</a:t>
            </a:r>
          </a:p>
          <a:p>
            <a:pPr algn="l">
              <a:lnSpc>
                <a:spcPts val="3165"/>
              </a:lnSpc>
            </a:pPr>
            <a:endParaRPr lang="en-US" sz="2728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65"/>
              </a:lnSpc>
            </a:pPr>
            <a:r>
              <a:rPr lang="en-US" sz="272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 vitaliciedade</a:t>
            </a:r>
          </a:p>
          <a:p>
            <a:pPr algn="l">
              <a:lnSpc>
                <a:spcPts val="3165"/>
              </a:lnSpc>
            </a:pPr>
            <a:endParaRPr lang="en-US" sz="2728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65"/>
              </a:lnSpc>
            </a:pPr>
            <a:r>
              <a:rPr lang="en-US" sz="272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Aposentadoria como direito previdenciário e não como sanção</a:t>
            </a:r>
          </a:p>
          <a:p>
            <a:pPr algn="l">
              <a:lnSpc>
                <a:spcPts val="3165"/>
              </a:lnSpc>
            </a:pPr>
            <a:endParaRPr lang="en-US" sz="2728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65"/>
              </a:lnSpc>
            </a:pPr>
            <a:r>
              <a:rPr lang="en-US" sz="272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Necessidade de preservação do sistema contra o juiz faltoso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501452" y="8761625"/>
            <a:ext cx="1757848" cy="806413"/>
          </a:xfrm>
          <a:custGeom>
            <a:avLst/>
            <a:gdLst/>
            <a:ahLst/>
            <a:cxnLst/>
            <a:rect l="l" t="t" r="r" b="b"/>
            <a:pathLst>
              <a:path w="1757848" h="806413">
                <a:moveTo>
                  <a:pt x="0" y="0"/>
                </a:moveTo>
                <a:lnTo>
                  <a:pt x="1757848" y="0"/>
                </a:lnTo>
                <a:lnTo>
                  <a:pt x="1757848" y="806412"/>
                </a:lnTo>
                <a:lnTo>
                  <a:pt x="0" y="8064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1629" b="-1162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684021" y="4417906"/>
            <a:ext cx="438832" cy="438832"/>
          </a:xfrm>
          <a:custGeom>
            <a:avLst/>
            <a:gdLst/>
            <a:ahLst/>
            <a:cxnLst/>
            <a:rect l="l" t="t" r="r" b="b"/>
            <a:pathLst>
              <a:path w="438832" h="438832">
                <a:moveTo>
                  <a:pt x="0" y="0"/>
                </a:moveTo>
                <a:lnTo>
                  <a:pt x="438832" y="0"/>
                </a:lnTo>
                <a:lnTo>
                  <a:pt x="438832" y="438832"/>
                </a:lnTo>
                <a:lnTo>
                  <a:pt x="0" y="4388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684021" y="5317496"/>
            <a:ext cx="470993" cy="509871"/>
          </a:xfrm>
          <a:custGeom>
            <a:avLst/>
            <a:gdLst/>
            <a:ahLst/>
            <a:cxnLst/>
            <a:rect l="l" t="t" r="r" b="b"/>
            <a:pathLst>
              <a:path w="470993" h="509871">
                <a:moveTo>
                  <a:pt x="0" y="0"/>
                </a:moveTo>
                <a:lnTo>
                  <a:pt x="470994" y="0"/>
                </a:lnTo>
                <a:lnTo>
                  <a:pt x="470994" y="509871"/>
                </a:lnTo>
                <a:lnTo>
                  <a:pt x="0" y="5098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684021" y="3621036"/>
            <a:ext cx="428822" cy="571763"/>
          </a:xfrm>
          <a:custGeom>
            <a:avLst/>
            <a:gdLst/>
            <a:ahLst/>
            <a:cxnLst/>
            <a:rect l="l" t="t" r="r" b="b"/>
            <a:pathLst>
              <a:path w="428822" h="571763">
                <a:moveTo>
                  <a:pt x="0" y="0"/>
                </a:moveTo>
                <a:lnTo>
                  <a:pt x="428822" y="0"/>
                </a:lnTo>
                <a:lnTo>
                  <a:pt x="428822" y="571762"/>
                </a:lnTo>
                <a:lnTo>
                  <a:pt x="0" y="5717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684021" y="6515970"/>
            <a:ext cx="470993" cy="448621"/>
          </a:xfrm>
          <a:custGeom>
            <a:avLst/>
            <a:gdLst/>
            <a:ahLst/>
            <a:cxnLst/>
            <a:rect l="l" t="t" r="r" b="b"/>
            <a:pathLst>
              <a:path w="470993" h="448621">
                <a:moveTo>
                  <a:pt x="0" y="0"/>
                </a:moveTo>
                <a:lnTo>
                  <a:pt x="470994" y="0"/>
                </a:lnTo>
                <a:lnTo>
                  <a:pt x="470994" y="448621"/>
                </a:lnTo>
                <a:lnTo>
                  <a:pt x="0" y="4486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175249">
            <a:off x="-435938" y="-4677727"/>
            <a:ext cx="22611521" cy="7461802"/>
          </a:xfrm>
          <a:custGeom>
            <a:avLst/>
            <a:gdLst/>
            <a:ahLst/>
            <a:cxnLst/>
            <a:rect l="l" t="t" r="r" b="b"/>
            <a:pathLst>
              <a:path w="22611521" h="7461802">
                <a:moveTo>
                  <a:pt x="0" y="0"/>
                </a:moveTo>
                <a:lnTo>
                  <a:pt x="22611521" y="0"/>
                </a:lnTo>
                <a:lnTo>
                  <a:pt x="22611521" y="7461802"/>
                </a:lnTo>
                <a:lnTo>
                  <a:pt x="0" y="7461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501452" y="8761625"/>
            <a:ext cx="1696922" cy="778463"/>
          </a:xfrm>
          <a:custGeom>
            <a:avLst/>
            <a:gdLst/>
            <a:ahLst/>
            <a:cxnLst/>
            <a:rect l="l" t="t" r="r" b="b"/>
            <a:pathLst>
              <a:path w="1696922" h="778463">
                <a:moveTo>
                  <a:pt x="0" y="0"/>
                </a:moveTo>
                <a:lnTo>
                  <a:pt x="1696922" y="0"/>
                </a:lnTo>
                <a:lnTo>
                  <a:pt x="1696922" y="778463"/>
                </a:lnTo>
                <a:lnTo>
                  <a:pt x="0" y="77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10686130">
            <a:off x="16894689" y="-1046103"/>
            <a:ext cx="4084762" cy="5203519"/>
          </a:xfrm>
          <a:custGeom>
            <a:avLst/>
            <a:gdLst/>
            <a:ahLst/>
            <a:cxnLst/>
            <a:rect l="l" t="t" r="r" b="b"/>
            <a:pathLst>
              <a:path w="4084762" h="5203519">
                <a:moveTo>
                  <a:pt x="0" y="0"/>
                </a:moveTo>
                <a:lnTo>
                  <a:pt x="4084762" y="0"/>
                </a:lnTo>
                <a:lnTo>
                  <a:pt x="4084762" y="5203519"/>
                </a:lnTo>
                <a:lnTo>
                  <a:pt x="0" y="5203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9099931" y="859685"/>
            <a:ext cx="425457" cy="18854630"/>
            <a:chOff x="0" y="0"/>
            <a:chExt cx="532051" cy="235784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2065" cy="23578520"/>
            </a:xfrm>
            <a:custGeom>
              <a:avLst/>
              <a:gdLst/>
              <a:ahLst/>
              <a:cxnLst/>
              <a:rect l="l" t="t" r="r" b="b"/>
              <a:pathLst>
                <a:path w="532065" h="23578520">
                  <a:moveTo>
                    <a:pt x="0" y="0"/>
                  </a:moveTo>
                  <a:lnTo>
                    <a:pt x="532065" y="0"/>
                  </a:lnTo>
                  <a:lnTo>
                    <a:pt x="532065" y="23578520"/>
                  </a:lnTo>
                  <a:lnTo>
                    <a:pt x="0" y="23578520"/>
                  </a:lnTo>
                  <a:close/>
                </a:path>
              </a:pathLst>
            </a:custGeom>
            <a:solidFill>
              <a:srgbClr val="32466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78599" y="1172840"/>
            <a:ext cx="13837371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>
                <a:solidFill>
                  <a:srgbClr val="0043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FIXAÇÃO DE PREMISSAS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9644" y="2279729"/>
            <a:ext cx="16108730" cy="6012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54"/>
              </a:lnSpc>
            </a:pPr>
            <a:r>
              <a:rPr lang="en-US" sz="2118" b="1">
                <a:solidFill>
                  <a:srgbClr val="5959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PENAS DISCIPLINARES</a:t>
            </a:r>
            <a:r>
              <a:rPr lang="en-US" sz="211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(art. 42 da Lei Complementar n.º 35/1979): </a:t>
            </a:r>
          </a:p>
          <a:p>
            <a:pPr algn="just">
              <a:lnSpc>
                <a:spcPts val="2754"/>
              </a:lnSpc>
            </a:pPr>
            <a:r>
              <a:rPr lang="en-US" sz="211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      I - advertência; </a:t>
            </a:r>
          </a:p>
          <a:p>
            <a:pPr algn="just">
              <a:lnSpc>
                <a:spcPts val="2754"/>
              </a:lnSpc>
            </a:pPr>
            <a:r>
              <a:rPr lang="en-US" sz="211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      II - censura; </a:t>
            </a:r>
          </a:p>
          <a:p>
            <a:pPr algn="just">
              <a:lnSpc>
                <a:spcPts val="2754"/>
              </a:lnSpc>
            </a:pPr>
            <a:r>
              <a:rPr lang="en-US" sz="211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      III - remoção compulsória; </a:t>
            </a:r>
          </a:p>
          <a:p>
            <a:pPr algn="just">
              <a:lnSpc>
                <a:spcPts val="2754"/>
              </a:lnSpc>
            </a:pPr>
            <a:r>
              <a:rPr lang="en-US" sz="211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      IV - disponibilidade com vencimentos proporcionais ao tempo de serviço; </a:t>
            </a:r>
          </a:p>
          <a:p>
            <a:pPr algn="just">
              <a:lnSpc>
                <a:spcPts val="2754"/>
              </a:lnSpc>
            </a:pPr>
            <a:r>
              <a:rPr lang="en-US" sz="211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      V - aposentadoria compulsória com vencimentos proporcionais ao tempo de serviço; </a:t>
            </a:r>
          </a:p>
          <a:p>
            <a:pPr algn="just">
              <a:lnSpc>
                <a:spcPts val="2754"/>
              </a:lnSpc>
            </a:pPr>
            <a:r>
              <a:rPr lang="en-US" sz="211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      VI - demissão. </a:t>
            </a:r>
          </a:p>
          <a:p>
            <a:pPr algn="just">
              <a:lnSpc>
                <a:spcPts val="2754"/>
              </a:lnSpc>
            </a:pPr>
            <a:endParaRPr lang="en-US" sz="2118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754"/>
              </a:lnSpc>
            </a:pPr>
            <a:endParaRPr lang="en-US" sz="2118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754"/>
              </a:lnSpc>
            </a:pPr>
            <a:r>
              <a:rPr lang="en-US" sz="2118" b="1">
                <a:solidFill>
                  <a:srgbClr val="5959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VITALICIEDADE </a:t>
            </a:r>
          </a:p>
          <a:p>
            <a:pPr algn="just">
              <a:lnSpc>
                <a:spcPts val="2600"/>
              </a:lnSpc>
            </a:pPr>
            <a:r>
              <a:rPr lang="en-US" sz="2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Garantia de perda do cargo apenas após decisão judicial transitada em julgado, com observância do contraditório e da ampla defesa. </a:t>
            </a:r>
          </a:p>
          <a:p>
            <a:pPr algn="just">
              <a:lnSpc>
                <a:spcPts val="2600"/>
              </a:lnSpc>
            </a:pPr>
            <a:endParaRPr lang="en-US" sz="2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00"/>
              </a:lnSpc>
            </a:pPr>
            <a:r>
              <a:rPr lang="en-US" sz="2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Os </a:t>
            </a:r>
            <a:r>
              <a:rPr lang="en-US" sz="2000" b="1">
                <a:solidFill>
                  <a:srgbClr val="5959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juízes gozam das seguintes garantias </a:t>
            </a:r>
            <a:r>
              <a:rPr lang="en-US" sz="2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(art. 95 da Constituição Federal)</a:t>
            </a:r>
          </a:p>
          <a:p>
            <a:pPr algn="just">
              <a:lnSpc>
                <a:spcPts val="2600"/>
              </a:lnSpc>
            </a:pPr>
            <a:endParaRPr lang="en-US" sz="2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600"/>
              </a:lnSpc>
            </a:pPr>
            <a:r>
              <a:rPr lang="en-US" sz="2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 - </a:t>
            </a:r>
            <a:r>
              <a:rPr lang="en-US" sz="2000" b="1">
                <a:solidFill>
                  <a:srgbClr val="5959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vitaliciedade</a:t>
            </a:r>
            <a:r>
              <a:rPr lang="en-US" sz="2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, que, no primeiro grau, só será adquirida após dois anos de exercício, </a:t>
            </a:r>
            <a:r>
              <a:rPr lang="en-US" sz="2000" b="1">
                <a:solidFill>
                  <a:srgbClr val="59595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dependendo a perda do cargo, nesse período, de deliberação do tribunal a que o juiz estiver vinculado, e, nos demais casos, de sentença judicial transitada em julgado;</a:t>
            </a:r>
          </a:p>
        </p:txBody>
      </p:sp>
      <p:sp>
        <p:nvSpPr>
          <p:cNvPr id="9" name="Freeform 9"/>
          <p:cNvSpPr/>
          <p:nvPr/>
        </p:nvSpPr>
        <p:spPr>
          <a:xfrm>
            <a:off x="1089644" y="1239515"/>
            <a:ext cx="508698" cy="678265"/>
          </a:xfrm>
          <a:custGeom>
            <a:avLst/>
            <a:gdLst/>
            <a:ahLst/>
            <a:cxnLst/>
            <a:rect l="l" t="t" r="r" b="b"/>
            <a:pathLst>
              <a:path w="508698" h="678265">
                <a:moveTo>
                  <a:pt x="0" y="0"/>
                </a:moveTo>
                <a:lnTo>
                  <a:pt x="508698" y="0"/>
                </a:lnTo>
                <a:lnTo>
                  <a:pt x="508698" y="678264"/>
                </a:lnTo>
                <a:lnTo>
                  <a:pt x="0" y="678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175249">
            <a:off x="-435938" y="-4677727"/>
            <a:ext cx="22611521" cy="7461802"/>
          </a:xfrm>
          <a:custGeom>
            <a:avLst/>
            <a:gdLst/>
            <a:ahLst/>
            <a:cxnLst/>
            <a:rect l="l" t="t" r="r" b="b"/>
            <a:pathLst>
              <a:path w="22611521" h="7461802">
                <a:moveTo>
                  <a:pt x="0" y="0"/>
                </a:moveTo>
                <a:lnTo>
                  <a:pt x="22611521" y="0"/>
                </a:lnTo>
                <a:lnTo>
                  <a:pt x="22611521" y="7461802"/>
                </a:lnTo>
                <a:lnTo>
                  <a:pt x="0" y="7461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501452" y="8761625"/>
            <a:ext cx="1696922" cy="778463"/>
          </a:xfrm>
          <a:custGeom>
            <a:avLst/>
            <a:gdLst/>
            <a:ahLst/>
            <a:cxnLst/>
            <a:rect l="l" t="t" r="r" b="b"/>
            <a:pathLst>
              <a:path w="1696922" h="778463">
                <a:moveTo>
                  <a:pt x="0" y="0"/>
                </a:moveTo>
                <a:lnTo>
                  <a:pt x="1696922" y="0"/>
                </a:lnTo>
                <a:lnTo>
                  <a:pt x="1696922" y="778463"/>
                </a:lnTo>
                <a:lnTo>
                  <a:pt x="0" y="77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10686130">
            <a:off x="16894689" y="-1046103"/>
            <a:ext cx="4084762" cy="5203519"/>
          </a:xfrm>
          <a:custGeom>
            <a:avLst/>
            <a:gdLst/>
            <a:ahLst/>
            <a:cxnLst/>
            <a:rect l="l" t="t" r="r" b="b"/>
            <a:pathLst>
              <a:path w="4084762" h="5203519">
                <a:moveTo>
                  <a:pt x="0" y="0"/>
                </a:moveTo>
                <a:lnTo>
                  <a:pt x="4084762" y="0"/>
                </a:lnTo>
                <a:lnTo>
                  <a:pt x="4084762" y="5203519"/>
                </a:lnTo>
                <a:lnTo>
                  <a:pt x="0" y="5203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9099931" y="859685"/>
            <a:ext cx="425457" cy="18854630"/>
            <a:chOff x="0" y="0"/>
            <a:chExt cx="532051" cy="235784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2065" cy="23578520"/>
            </a:xfrm>
            <a:custGeom>
              <a:avLst/>
              <a:gdLst/>
              <a:ahLst/>
              <a:cxnLst/>
              <a:rect l="l" t="t" r="r" b="b"/>
              <a:pathLst>
                <a:path w="532065" h="23578520">
                  <a:moveTo>
                    <a:pt x="0" y="0"/>
                  </a:moveTo>
                  <a:lnTo>
                    <a:pt x="532065" y="0"/>
                  </a:lnTo>
                  <a:lnTo>
                    <a:pt x="532065" y="23578520"/>
                  </a:lnTo>
                  <a:lnTo>
                    <a:pt x="0" y="23578520"/>
                  </a:lnTo>
                  <a:close/>
                </a:path>
              </a:pathLst>
            </a:custGeom>
            <a:solidFill>
              <a:srgbClr val="32466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2492567"/>
            <a:ext cx="537165" cy="537165"/>
          </a:xfrm>
          <a:custGeom>
            <a:avLst/>
            <a:gdLst/>
            <a:ahLst/>
            <a:cxnLst/>
            <a:rect l="l" t="t" r="r" b="b"/>
            <a:pathLst>
              <a:path w="537165" h="537165">
                <a:moveTo>
                  <a:pt x="0" y="0"/>
                </a:moveTo>
                <a:lnTo>
                  <a:pt x="537165" y="0"/>
                </a:lnTo>
                <a:lnTo>
                  <a:pt x="537165" y="537165"/>
                </a:lnTo>
                <a:lnTo>
                  <a:pt x="0" y="5371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8" name="Object 8"/>
          <p:cNvGraphicFramePr/>
          <p:nvPr>
            <p:extLst>
              <p:ext uri="{D42A27DB-BD31-4B8C-83A1-F6EECF244321}">
                <p14:modId xmlns:p14="http://schemas.microsoft.com/office/powerpoint/2010/main" val="3627268823"/>
              </p:ext>
            </p:extLst>
          </p:nvPr>
        </p:nvGraphicFramePr>
        <p:xfrm>
          <a:off x="-178098" y="1855054"/>
          <a:ext cx="18008898" cy="795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19469100" imgH="6934200" progId="Excel.Sheet.12">
                  <p:embed/>
                </p:oleObj>
              </mc:Choice>
              <mc:Fallback>
                <p:oleObj name="Worksheet" r:id="rId9" imgW="19469100" imgH="6934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178098" y="1855054"/>
                        <a:ext cx="18008898" cy="7952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1773373" y="2442369"/>
            <a:ext cx="13837371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>
                <a:solidFill>
                  <a:srgbClr val="0043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VITALICIEDADE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175249">
            <a:off x="-435938" y="-4677727"/>
            <a:ext cx="22611521" cy="7461802"/>
          </a:xfrm>
          <a:custGeom>
            <a:avLst/>
            <a:gdLst/>
            <a:ahLst/>
            <a:cxnLst/>
            <a:rect l="l" t="t" r="r" b="b"/>
            <a:pathLst>
              <a:path w="22611521" h="7461802">
                <a:moveTo>
                  <a:pt x="0" y="0"/>
                </a:moveTo>
                <a:lnTo>
                  <a:pt x="22611521" y="0"/>
                </a:lnTo>
                <a:lnTo>
                  <a:pt x="22611521" y="7461802"/>
                </a:lnTo>
                <a:lnTo>
                  <a:pt x="0" y="7461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501452" y="8761625"/>
            <a:ext cx="1696922" cy="778463"/>
          </a:xfrm>
          <a:custGeom>
            <a:avLst/>
            <a:gdLst/>
            <a:ahLst/>
            <a:cxnLst/>
            <a:rect l="l" t="t" r="r" b="b"/>
            <a:pathLst>
              <a:path w="1696922" h="778463">
                <a:moveTo>
                  <a:pt x="0" y="0"/>
                </a:moveTo>
                <a:lnTo>
                  <a:pt x="1696922" y="0"/>
                </a:lnTo>
                <a:lnTo>
                  <a:pt x="1696922" y="778463"/>
                </a:lnTo>
                <a:lnTo>
                  <a:pt x="0" y="77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10686130">
            <a:off x="16894689" y="-1046103"/>
            <a:ext cx="4084762" cy="5203519"/>
          </a:xfrm>
          <a:custGeom>
            <a:avLst/>
            <a:gdLst/>
            <a:ahLst/>
            <a:cxnLst/>
            <a:rect l="l" t="t" r="r" b="b"/>
            <a:pathLst>
              <a:path w="4084762" h="5203519">
                <a:moveTo>
                  <a:pt x="0" y="0"/>
                </a:moveTo>
                <a:lnTo>
                  <a:pt x="4084762" y="0"/>
                </a:lnTo>
                <a:lnTo>
                  <a:pt x="4084762" y="5203519"/>
                </a:lnTo>
                <a:lnTo>
                  <a:pt x="0" y="5203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9099931" y="859685"/>
            <a:ext cx="425457" cy="18854630"/>
            <a:chOff x="0" y="0"/>
            <a:chExt cx="532051" cy="235784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2065" cy="23578520"/>
            </a:xfrm>
            <a:custGeom>
              <a:avLst/>
              <a:gdLst/>
              <a:ahLst/>
              <a:cxnLst/>
              <a:rect l="l" t="t" r="r" b="b"/>
              <a:pathLst>
                <a:path w="532065" h="23578520">
                  <a:moveTo>
                    <a:pt x="0" y="0"/>
                  </a:moveTo>
                  <a:lnTo>
                    <a:pt x="532065" y="0"/>
                  </a:lnTo>
                  <a:lnTo>
                    <a:pt x="532065" y="23578520"/>
                  </a:lnTo>
                  <a:lnTo>
                    <a:pt x="0" y="23578520"/>
                  </a:lnTo>
                  <a:close/>
                </a:path>
              </a:pathLst>
            </a:custGeom>
            <a:solidFill>
              <a:srgbClr val="32466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7"/>
          <p:cNvSpPr/>
          <p:nvPr/>
        </p:nvSpPr>
        <p:spPr>
          <a:xfrm>
            <a:off x="1028700" y="2130613"/>
            <a:ext cx="537165" cy="537165"/>
          </a:xfrm>
          <a:custGeom>
            <a:avLst/>
            <a:gdLst/>
            <a:ahLst/>
            <a:cxnLst/>
            <a:rect l="l" t="t" r="r" b="b"/>
            <a:pathLst>
              <a:path w="537165" h="537165">
                <a:moveTo>
                  <a:pt x="0" y="0"/>
                </a:moveTo>
                <a:lnTo>
                  <a:pt x="537165" y="0"/>
                </a:lnTo>
                <a:lnTo>
                  <a:pt x="537165" y="537165"/>
                </a:lnTo>
                <a:lnTo>
                  <a:pt x="0" y="5371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773373" y="2080415"/>
            <a:ext cx="13837371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>
                <a:solidFill>
                  <a:srgbClr val="0043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VITALICIEDADE 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3110217"/>
            <a:ext cx="16230600" cy="4989020"/>
            <a:chOff x="0" y="0"/>
            <a:chExt cx="5452234" cy="16759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52234" cy="1675927"/>
            </a:xfrm>
            <a:custGeom>
              <a:avLst/>
              <a:gdLst/>
              <a:ahLst/>
              <a:cxnLst/>
              <a:rect l="l" t="t" r="r" b="b"/>
              <a:pathLst>
                <a:path w="5452234" h="1675927">
                  <a:moveTo>
                    <a:pt x="0" y="0"/>
                  </a:moveTo>
                  <a:lnTo>
                    <a:pt x="5452234" y="0"/>
                  </a:lnTo>
                  <a:lnTo>
                    <a:pt x="5452234" y="1675927"/>
                  </a:lnTo>
                  <a:lnTo>
                    <a:pt x="0" y="1675927"/>
                  </a:lnTo>
                  <a:close/>
                </a:path>
              </a:pathLst>
            </a:custGeom>
            <a:ln w="9525" cap="sq">
              <a:solidFill>
                <a:srgbClr val="C1A86C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5452234" cy="1675927"/>
            </a:xfrm>
            <a:prstGeom prst="rect">
              <a:avLst/>
            </a:prstGeom>
          </p:spPr>
          <p:txBody>
            <a:bodyPr lIns="46125" tIns="46125" rIns="46125" bIns="46125" rtlCol="0" anchor="ctr"/>
            <a:lstStyle/>
            <a:p>
              <a:pPr algn="ctr">
                <a:lnSpc>
                  <a:spcPts val="1633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641209" y="3559991"/>
            <a:ext cx="15281549" cy="4039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2210" lvl="1" indent="-211105" algn="just">
              <a:lnSpc>
                <a:spcPts val="2542"/>
              </a:lnSpc>
              <a:buFont typeface="Arial"/>
              <a:buChar char="•"/>
            </a:pPr>
            <a:r>
              <a:rPr lang="en-US" sz="1955" b="1">
                <a:solidFill>
                  <a:srgbClr val="0126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Posicionamento do STF</a:t>
            </a:r>
            <a:r>
              <a:rPr lang="en-US" sz="1955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: o STF já reconheceu que a vitaliciedade integra o regime constitucional de separação e independência dos Poderes, sendo incompatível com a Constituição qualquer emenda que tenda à sua supressão ou esvaziamento. </a:t>
            </a:r>
            <a:r>
              <a:rPr lang="en-US" sz="1955" b="1">
                <a:solidFill>
                  <a:srgbClr val="00405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 ADI 98/MT (j. 07/08/1997), a Suprema Corte consagrou o entendimento que</a:t>
            </a:r>
            <a:r>
              <a:rPr lang="en-US" sz="1955">
                <a:solidFill>
                  <a:srgbClr val="004054"/>
                </a:solidFill>
                <a:latin typeface="Montserrat"/>
                <a:ea typeface="Montserrat"/>
                <a:cs typeface="Montserrat"/>
                <a:sym typeface="Montserrat"/>
              </a:rPr>
              <a:t> “[</a:t>
            </a:r>
            <a:r>
              <a:rPr lang="en-US" sz="1955">
                <a:solidFill>
                  <a:srgbClr val="012673"/>
                </a:solidFill>
                <a:latin typeface="Montserrat"/>
                <a:ea typeface="Montserrat"/>
                <a:cs typeface="Montserrat"/>
                <a:sym typeface="Montserrat"/>
              </a:rPr>
              <a:t>...] </a:t>
            </a:r>
            <a:r>
              <a:rPr lang="en-US" sz="1955" b="1">
                <a:solidFill>
                  <a:srgbClr val="00405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vitaliciedade do juiz integra o regime constitucional brasileiro de separação e independência dos poderes</a:t>
            </a:r>
            <a:r>
              <a:rPr lang="en-US" sz="1955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”. </a:t>
            </a:r>
          </a:p>
          <a:p>
            <a:pPr algn="just">
              <a:lnSpc>
                <a:spcPts val="2542"/>
              </a:lnSpc>
            </a:pPr>
            <a:endParaRPr lang="en-US" sz="1955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22210" lvl="1" indent="-211105" algn="just">
              <a:lnSpc>
                <a:spcPts val="2542"/>
              </a:lnSpc>
              <a:buFont typeface="Arial"/>
              <a:buChar char="•"/>
            </a:pPr>
            <a:r>
              <a:rPr lang="en-US" sz="1955" b="1">
                <a:solidFill>
                  <a:srgbClr val="0126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Posicionamento do Legislativo: </a:t>
            </a:r>
            <a:r>
              <a:rPr lang="en-US" sz="1955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Quando da discussão da Reforma Administrativa (PEC n.º 32/2020), a Consultoria Legislativa da Câmara dos Deputados emitiu consulta na qual aponta que </a:t>
            </a:r>
            <a:r>
              <a:rPr lang="en-US" sz="1955" b="1">
                <a:solidFill>
                  <a:srgbClr val="00405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propostas que vedem a aposentadoria compulsória para magistrados violam a separação de Poderes caso não respeitem a iniciativa privativa do Poder Judiciário</a:t>
            </a:r>
            <a:r>
              <a:rPr lang="en-US" sz="1955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. “Isto porque </a:t>
            </a:r>
            <a:r>
              <a:rPr lang="en-US" sz="1955" b="1">
                <a:solidFill>
                  <a:srgbClr val="00405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aposentadoria compulsória decorre diretamente da vitaliciedade da magistratura, que por sua vez é apanágio da independência do Poder Judiciário</a:t>
            </a:r>
            <a:r>
              <a:rPr lang="en-US" sz="1955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” (parecer à consulta sobre a PEC n.º 32/2020).</a:t>
            </a:r>
          </a:p>
          <a:p>
            <a:pPr algn="just">
              <a:lnSpc>
                <a:spcPts val="2542"/>
              </a:lnSpc>
            </a:pPr>
            <a:endParaRPr lang="en-US" sz="1955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22210" lvl="1" indent="-211105" algn="just">
              <a:lnSpc>
                <a:spcPts val="2542"/>
              </a:lnSpc>
              <a:buFont typeface="Arial"/>
              <a:buChar char="•"/>
            </a:pPr>
            <a:r>
              <a:rPr lang="en-US" sz="1955" b="1">
                <a:solidFill>
                  <a:srgbClr val="0126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Posicionamento do CNJ:</a:t>
            </a:r>
            <a:r>
              <a:rPr lang="en-US" sz="1955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No mesmo sentido, o CNJ já afirmou que </a:t>
            </a:r>
            <a:r>
              <a:rPr lang="en-US" sz="1955" b="1">
                <a:solidFill>
                  <a:srgbClr val="00405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perda do cargo por processo administrativo disciplinar implica abolição da vitaliciedade e afronta à separação de Poderes</a:t>
            </a:r>
            <a:r>
              <a:rPr lang="en-US" sz="1955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(Nota Técnica n.º 12/2010).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97282" y="3588566"/>
            <a:ext cx="418080" cy="418080"/>
          </a:xfrm>
          <a:custGeom>
            <a:avLst/>
            <a:gdLst/>
            <a:ahLst/>
            <a:cxnLst/>
            <a:rect l="l" t="t" r="r" b="b"/>
            <a:pathLst>
              <a:path w="418080" h="418080">
                <a:moveTo>
                  <a:pt x="0" y="0"/>
                </a:moveTo>
                <a:lnTo>
                  <a:pt x="418080" y="0"/>
                </a:lnTo>
                <a:lnTo>
                  <a:pt x="418080" y="418080"/>
                </a:lnTo>
                <a:lnTo>
                  <a:pt x="0" y="4180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297282" y="5484238"/>
            <a:ext cx="418080" cy="418080"/>
          </a:xfrm>
          <a:custGeom>
            <a:avLst/>
            <a:gdLst/>
            <a:ahLst/>
            <a:cxnLst/>
            <a:rect l="l" t="t" r="r" b="b"/>
            <a:pathLst>
              <a:path w="418080" h="418080">
                <a:moveTo>
                  <a:pt x="0" y="0"/>
                </a:moveTo>
                <a:lnTo>
                  <a:pt x="418080" y="0"/>
                </a:lnTo>
                <a:lnTo>
                  <a:pt x="418080" y="418079"/>
                </a:lnTo>
                <a:lnTo>
                  <a:pt x="0" y="4180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297282" y="7354220"/>
            <a:ext cx="418080" cy="418080"/>
          </a:xfrm>
          <a:custGeom>
            <a:avLst/>
            <a:gdLst/>
            <a:ahLst/>
            <a:cxnLst/>
            <a:rect l="l" t="t" r="r" b="b"/>
            <a:pathLst>
              <a:path w="418080" h="418080">
                <a:moveTo>
                  <a:pt x="0" y="0"/>
                </a:moveTo>
                <a:lnTo>
                  <a:pt x="418080" y="0"/>
                </a:lnTo>
                <a:lnTo>
                  <a:pt x="418080" y="418080"/>
                </a:lnTo>
                <a:lnTo>
                  <a:pt x="0" y="4180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175249">
            <a:off x="-435938" y="-4677727"/>
            <a:ext cx="22611521" cy="7461802"/>
          </a:xfrm>
          <a:custGeom>
            <a:avLst/>
            <a:gdLst/>
            <a:ahLst/>
            <a:cxnLst/>
            <a:rect l="l" t="t" r="r" b="b"/>
            <a:pathLst>
              <a:path w="22611521" h="7461802">
                <a:moveTo>
                  <a:pt x="0" y="0"/>
                </a:moveTo>
                <a:lnTo>
                  <a:pt x="22611521" y="0"/>
                </a:lnTo>
                <a:lnTo>
                  <a:pt x="22611521" y="7461802"/>
                </a:lnTo>
                <a:lnTo>
                  <a:pt x="0" y="7461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501452" y="8761625"/>
            <a:ext cx="1696922" cy="778463"/>
          </a:xfrm>
          <a:custGeom>
            <a:avLst/>
            <a:gdLst/>
            <a:ahLst/>
            <a:cxnLst/>
            <a:rect l="l" t="t" r="r" b="b"/>
            <a:pathLst>
              <a:path w="1696922" h="778463">
                <a:moveTo>
                  <a:pt x="0" y="0"/>
                </a:moveTo>
                <a:lnTo>
                  <a:pt x="1696922" y="0"/>
                </a:lnTo>
                <a:lnTo>
                  <a:pt x="1696922" y="778463"/>
                </a:lnTo>
                <a:lnTo>
                  <a:pt x="0" y="7784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10686130">
            <a:off x="16894689" y="-1046103"/>
            <a:ext cx="4084762" cy="5203519"/>
          </a:xfrm>
          <a:custGeom>
            <a:avLst/>
            <a:gdLst/>
            <a:ahLst/>
            <a:cxnLst/>
            <a:rect l="l" t="t" r="r" b="b"/>
            <a:pathLst>
              <a:path w="4084762" h="5203519">
                <a:moveTo>
                  <a:pt x="0" y="0"/>
                </a:moveTo>
                <a:lnTo>
                  <a:pt x="4084762" y="0"/>
                </a:lnTo>
                <a:lnTo>
                  <a:pt x="4084762" y="5203519"/>
                </a:lnTo>
                <a:lnTo>
                  <a:pt x="0" y="5203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 rot="-5400000">
            <a:off x="9099931" y="859685"/>
            <a:ext cx="425457" cy="18854630"/>
            <a:chOff x="0" y="0"/>
            <a:chExt cx="532051" cy="235784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2065" cy="23578520"/>
            </a:xfrm>
            <a:custGeom>
              <a:avLst/>
              <a:gdLst/>
              <a:ahLst/>
              <a:cxnLst/>
              <a:rect l="l" t="t" r="r" b="b"/>
              <a:pathLst>
                <a:path w="532065" h="23578520">
                  <a:moveTo>
                    <a:pt x="0" y="0"/>
                  </a:moveTo>
                  <a:lnTo>
                    <a:pt x="532065" y="0"/>
                  </a:lnTo>
                  <a:lnTo>
                    <a:pt x="532065" y="23578520"/>
                  </a:lnTo>
                  <a:lnTo>
                    <a:pt x="0" y="23578520"/>
                  </a:lnTo>
                  <a:close/>
                </a:path>
              </a:pathLst>
            </a:custGeom>
            <a:solidFill>
              <a:srgbClr val="324667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68560" y="1526978"/>
            <a:ext cx="7739500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 b="1">
                <a:solidFill>
                  <a:srgbClr val="0043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APOSENTADORIA NÃO É SANÇÃO; É DIREITO PREVIDENCIÁRIO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1593653"/>
            <a:ext cx="508695" cy="550685"/>
          </a:xfrm>
          <a:custGeom>
            <a:avLst/>
            <a:gdLst/>
            <a:ahLst/>
            <a:cxnLst/>
            <a:rect l="l" t="t" r="r" b="b"/>
            <a:pathLst>
              <a:path w="508695" h="550685">
                <a:moveTo>
                  <a:pt x="0" y="0"/>
                </a:moveTo>
                <a:lnTo>
                  <a:pt x="508695" y="0"/>
                </a:lnTo>
                <a:lnTo>
                  <a:pt x="508695" y="550685"/>
                </a:lnTo>
                <a:lnTo>
                  <a:pt x="0" y="5506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9" name="Group 9"/>
          <p:cNvGrpSpPr/>
          <p:nvPr/>
        </p:nvGrpSpPr>
        <p:grpSpPr>
          <a:xfrm>
            <a:off x="1768560" y="3539409"/>
            <a:ext cx="14294316" cy="4949754"/>
            <a:chOff x="0" y="0"/>
            <a:chExt cx="4024240" cy="13934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24240" cy="1393491"/>
            </a:xfrm>
            <a:custGeom>
              <a:avLst/>
              <a:gdLst/>
              <a:ahLst/>
              <a:cxnLst/>
              <a:rect l="l" t="t" r="r" b="b"/>
              <a:pathLst>
                <a:path w="4024240" h="1393491">
                  <a:moveTo>
                    <a:pt x="27622" y="0"/>
                  </a:moveTo>
                  <a:lnTo>
                    <a:pt x="3996618" y="0"/>
                  </a:lnTo>
                  <a:cubicBezTo>
                    <a:pt x="4011873" y="0"/>
                    <a:pt x="4024240" y="12367"/>
                    <a:pt x="4024240" y="27622"/>
                  </a:cubicBezTo>
                  <a:lnTo>
                    <a:pt x="4024240" y="1365869"/>
                  </a:lnTo>
                  <a:cubicBezTo>
                    <a:pt x="4024240" y="1373195"/>
                    <a:pt x="4021330" y="1380221"/>
                    <a:pt x="4016150" y="1385401"/>
                  </a:cubicBezTo>
                  <a:cubicBezTo>
                    <a:pt x="4010970" y="1390581"/>
                    <a:pt x="4003944" y="1393491"/>
                    <a:pt x="3996618" y="1393491"/>
                  </a:cubicBezTo>
                  <a:lnTo>
                    <a:pt x="27622" y="1393491"/>
                  </a:lnTo>
                  <a:cubicBezTo>
                    <a:pt x="12367" y="1393491"/>
                    <a:pt x="0" y="1381124"/>
                    <a:pt x="0" y="1365869"/>
                  </a:cubicBezTo>
                  <a:lnTo>
                    <a:pt x="0" y="27622"/>
                  </a:lnTo>
                  <a:cubicBezTo>
                    <a:pt x="0" y="12367"/>
                    <a:pt x="12367" y="0"/>
                    <a:pt x="27622" y="0"/>
                  </a:cubicBezTo>
                  <a:close/>
                </a:path>
              </a:pathLst>
            </a:custGeom>
            <a:ln w="19050" cap="rnd">
              <a:solidFill>
                <a:srgbClr val="00436D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4024240" cy="1460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096778" y="3894790"/>
            <a:ext cx="1078256" cy="107825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37249" t="-6148" r="-75545" b="-3580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514669" y="3875740"/>
            <a:ext cx="11986783" cy="407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67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“21. Considerando que a punição de que trata estes autos é a de “aposentadoria compulsória”, é de extrema relevância registrar que </a:t>
            </a:r>
            <a:r>
              <a:rPr lang="en-US" sz="23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aposentadoria</a:t>
            </a: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nos termos do art. 7º, inciso XXIV, da Constituição Federal, </a:t>
            </a:r>
            <a:r>
              <a:rPr lang="en-US" sz="23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é direito de todo trabalhador </a:t>
            </a: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rural e urbano que cumprir os requisitos estabelecidos pela legislação em vigor.</a:t>
            </a:r>
          </a:p>
          <a:p>
            <a:pPr algn="just">
              <a:lnSpc>
                <a:spcPts val="2967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2967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22. </a:t>
            </a:r>
            <a:r>
              <a:rPr lang="en-US" sz="23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aposentadoria é um benefício previdenciário que tem por finalidade garantir ao trabalhador condições dignas de vida quando não mais for possível o desenvolvimento de atividade laboral</a:t>
            </a: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em virtude de idade-limite, incapacidade permanente para o trabalho ou pela conjugação dos critérios idade mínima e tempo de contribuição.” (STF. Ação Originária n.º 2.870/DF. Rel. Min. Flávio Dino. Decisão monocrática. Brasília, 16 mar. 2026, fl. 43)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0686130">
            <a:off x="14960508" y="-2815412"/>
            <a:ext cx="6654983" cy="8477686"/>
          </a:xfrm>
          <a:custGeom>
            <a:avLst/>
            <a:gdLst/>
            <a:ahLst/>
            <a:cxnLst/>
            <a:rect l="l" t="t" r="r" b="b"/>
            <a:pathLst>
              <a:path w="6654983" h="8477686">
                <a:moveTo>
                  <a:pt x="0" y="0"/>
                </a:moveTo>
                <a:lnTo>
                  <a:pt x="6654984" y="0"/>
                </a:lnTo>
                <a:lnTo>
                  <a:pt x="6654984" y="8477686"/>
                </a:lnTo>
                <a:lnTo>
                  <a:pt x="0" y="84776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479553" y="3830975"/>
            <a:ext cx="13342402" cy="2625050"/>
            <a:chOff x="0" y="0"/>
            <a:chExt cx="3112819" cy="6124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12819" cy="612431"/>
            </a:xfrm>
            <a:custGeom>
              <a:avLst/>
              <a:gdLst/>
              <a:ahLst/>
              <a:cxnLst/>
              <a:rect l="l" t="t" r="r" b="b"/>
              <a:pathLst>
                <a:path w="3112819" h="612431">
                  <a:moveTo>
                    <a:pt x="29593" y="0"/>
                  </a:moveTo>
                  <a:lnTo>
                    <a:pt x="3083226" y="0"/>
                  </a:lnTo>
                  <a:cubicBezTo>
                    <a:pt x="3091075" y="0"/>
                    <a:pt x="3098602" y="3118"/>
                    <a:pt x="3104151" y="8668"/>
                  </a:cubicBezTo>
                  <a:cubicBezTo>
                    <a:pt x="3109701" y="14217"/>
                    <a:pt x="3112819" y="21744"/>
                    <a:pt x="3112819" y="29593"/>
                  </a:cubicBezTo>
                  <a:lnTo>
                    <a:pt x="3112819" y="582839"/>
                  </a:lnTo>
                  <a:cubicBezTo>
                    <a:pt x="3112819" y="599182"/>
                    <a:pt x="3099570" y="612431"/>
                    <a:pt x="3083226" y="612431"/>
                  </a:cubicBezTo>
                  <a:lnTo>
                    <a:pt x="29593" y="612431"/>
                  </a:lnTo>
                  <a:cubicBezTo>
                    <a:pt x="21744" y="612431"/>
                    <a:pt x="14217" y="609314"/>
                    <a:pt x="8668" y="603764"/>
                  </a:cubicBezTo>
                  <a:cubicBezTo>
                    <a:pt x="3118" y="598214"/>
                    <a:pt x="0" y="590687"/>
                    <a:pt x="0" y="582839"/>
                  </a:cubicBezTo>
                  <a:lnTo>
                    <a:pt x="0" y="29593"/>
                  </a:lnTo>
                  <a:cubicBezTo>
                    <a:pt x="0" y="21744"/>
                    <a:pt x="3118" y="14217"/>
                    <a:pt x="8668" y="8668"/>
                  </a:cubicBezTo>
                  <a:cubicBezTo>
                    <a:pt x="14217" y="3118"/>
                    <a:pt x="21744" y="0"/>
                    <a:pt x="29593" y="0"/>
                  </a:cubicBezTo>
                  <a:close/>
                </a:path>
              </a:pathLst>
            </a:custGeom>
            <a:ln w="19050" cap="rnd">
              <a:solidFill>
                <a:srgbClr val="C1A86C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3112819" cy="6791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58220" y="4323769"/>
            <a:ext cx="11409096" cy="137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4"/>
              </a:lnSpc>
            </a:pPr>
            <a:r>
              <a:rPr lang="en-US" sz="3982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NECESSIDADE DE PRESERVAÇÃO DO SISTEMA EM FACE DO JUIZ FALTOSO</a:t>
            </a:r>
          </a:p>
        </p:txBody>
      </p:sp>
      <p:sp>
        <p:nvSpPr>
          <p:cNvPr id="8" name="Freeform 8"/>
          <p:cNvSpPr/>
          <p:nvPr/>
        </p:nvSpPr>
        <p:spPr>
          <a:xfrm>
            <a:off x="2065428" y="4399969"/>
            <a:ext cx="622595" cy="593022"/>
          </a:xfrm>
          <a:custGeom>
            <a:avLst/>
            <a:gdLst/>
            <a:ahLst/>
            <a:cxnLst/>
            <a:rect l="l" t="t" r="r" b="b"/>
            <a:pathLst>
              <a:path w="622595" h="593022">
                <a:moveTo>
                  <a:pt x="0" y="0"/>
                </a:moveTo>
                <a:lnTo>
                  <a:pt x="622595" y="0"/>
                </a:lnTo>
                <a:lnTo>
                  <a:pt x="622595" y="593022"/>
                </a:lnTo>
                <a:lnTo>
                  <a:pt x="0" y="5930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5275905" y="8384214"/>
            <a:ext cx="2301086" cy="1055623"/>
          </a:xfrm>
          <a:custGeom>
            <a:avLst/>
            <a:gdLst/>
            <a:ahLst/>
            <a:cxnLst/>
            <a:rect l="l" t="t" r="r" b="b"/>
            <a:pathLst>
              <a:path w="2301086" h="1055623">
                <a:moveTo>
                  <a:pt x="0" y="0"/>
                </a:moveTo>
                <a:lnTo>
                  <a:pt x="2301085" y="0"/>
                </a:lnTo>
                <a:lnTo>
                  <a:pt x="2301085" y="1055623"/>
                </a:lnTo>
                <a:lnTo>
                  <a:pt x="0" y="10556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1629" b="-11629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320332" y="-120847"/>
            <a:ext cx="18801599" cy="10528694"/>
          </a:xfrm>
          <a:custGeom>
            <a:avLst/>
            <a:gdLst/>
            <a:ahLst/>
            <a:cxnLst/>
            <a:rect l="l" t="t" r="r" b="b"/>
            <a:pathLst>
              <a:path w="18801599" h="10528694">
                <a:moveTo>
                  <a:pt x="0" y="0"/>
                </a:moveTo>
                <a:lnTo>
                  <a:pt x="18801599" y="0"/>
                </a:lnTo>
                <a:lnTo>
                  <a:pt x="18801599" y="10528694"/>
                </a:lnTo>
                <a:lnTo>
                  <a:pt x="0" y="105286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t="-224" b="-22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10686130">
            <a:off x="14960508" y="-2815412"/>
            <a:ext cx="6654983" cy="8477686"/>
          </a:xfrm>
          <a:custGeom>
            <a:avLst/>
            <a:gdLst/>
            <a:ahLst/>
            <a:cxnLst/>
            <a:rect l="l" t="t" r="r" b="b"/>
            <a:pathLst>
              <a:path w="6654983" h="8477686">
                <a:moveTo>
                  <a:pt x="0" y="0"/>
                </a:moveTo>
                <a:lnTo>
                  <a:pt x="6654984" y="0"/>
                </a:lnTo>
                <a:lnTo>
                  <a:pt x="6654984" y="8477686"/>
                </a:lnTo>
                <a:lnTo>
                  <a:pt x="0" y="8477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4355096" y="7925997"/>
            <a:ext cx="2904204" cy="1332303"/>
          </a:xfrm>
          <a:custGeom>
            <a:avLst/>
            <a:gdLst/>
            <a:ahLst/>
            <a:cxnLst/>
            <a:rect l="l" t="t" r="r" b="b"/>
            <a:pathLst>
              <a:path w="2904204" h="1332303">
                <a:moveTo>
                  <a:pt x="0" y="0"/>
                </a:moveTo>
                <a:lnTo>
                  <a:pt x="2904204" y="0"/>
                </a:lnTo>
                <a:lnTo>
                  <a:pt x="2904204" y="1332303"/>
                </a:lnTo>
                <a:lnTo>
                  <a:pt x="0" y="13323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1629" b="-1162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793572" y="2238961"/>
            <a:ext cx="1036086" cy="598340"/>
          </a:xfrm>
          <a:custGeom>
            <a:avLst/>
            <a:gdLst/>
            <a:ahLst/>
            <a:cxnLst/>
            <a:rect l="l" t="t" r="r" b="b"/>
            <a:pathLst>
              <a:path w="1036086" h="598340">
                <a:moveTo>
                  <a:pt x="0" y="0"/>
                </a:moveTo>
                <a:lnTo>
                  <a:pt x="1036086" y="0"/>
                </a:lnTo>
                <a:lnTo>
                  <a:pt x="1036086" y="598340"/>
                </a:lnTo>
                <a:lnTo>
                  <a:pt x="0" y="5983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134116" y="2350156"/>
            <a:ext cx="9509393" cy="4763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28"/>
              </a:lnSpc>
            </a:pPr>
            <a:r>
              <a:rPr lang="en-US" sz="4520" i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 vitaliciedade do juiz é como a liberdade de imprensa para o jornalista e a inviolabilidade de opinião para o parlamentar. São cânones do estado de direito”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34116" y="7721932"/>
            <a:ext cx="9399286" cy="60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42"/>
              </a:lnSpc>
            </a:pPr>
            <a:r>
              <a:rPr lang="en-US" sz="1744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MORAIS, Nelson Missias de. Vitaliciedade do juiz é garantia da própria cidadania. Consultor Jurídico (ConJur) [site], [S.l.], 23 jul. 2013.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Personalizar</PresentationFormat>
  <Paragraphs>42</Paragraphs>
  <Slides>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Montserrat Italics</vt:lpstr>
      <vt:lpstr>Montserrat Bold</vt:lpstr>
      <vt:lpstr>Arial</vt:lpstr>
      <vt:lpstr>Montserrat</vt:lpstr>
      <vt:lpstr>Montserrat Bold Italics</vt:lpstr>
      <vt:lpstr>Calibri</vt:lpstr>
      <vt:lpstr>Office Theme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AMB_Apresentação_PEC 3-2024</dc:title>
  <dc:creator>Luiz Pedro de Rossi Junior</dc:creator>
  <cp:lastModifiedBy>Luiz Pedro de Rossi Junior</cp:lastModifiedBy>
  <cp:revision>2</cp:revision>
  <dcterms:created xsi:type="dcterms:W3CDTF">2006-08-16T00:00:00Z</dcterms:created>
  <dcterms:modified xsi:type="dcterms:W3CDTF">2026-04-07T13:16:35Z</dcterms:modified>
  <dc:identifier>DAHFhbcQatY</dc:identifier>
</cp:coreProperties>
</file>