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8" r:id="rId3"/>
    <p:sldId id="277" r:id="rId4"/>
    <p:sldId id="280" r:id="rId5"/>
    <p:sldId id="289" r:id="rId6"/>
    <p:sldId id="286" r:id="rId7"/>
    <p:sldId id="287" r:id="rId8"/>
    <p:sldId id="273" r:id="rId9"/>
    <p:sldId id="288" r:id="rId10"/>
    <p:sldId id="272" r:id="rId11"/>
    <p:sldId id="269" r:id="rId12"/>
  </p:sldIdLst>
  <p:sldSz cx="12192000" cy="6858000"/>
  <p:notesSz cx="6669088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édio 2 - Ênfas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Estilo Médio 3 - 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2" autoAdjust="0"/>
    <p:restoredTop sz="95282" autoAdjust="0"/>
  </p:normalViewPr>
  <p:slideViewPr>
    <p:cSldViewPr snapToGrid="0">
      <p:cViewPr varScale="1">
        <p:scale>
          <a:sx n="116" d="100"/>
          <a:sy n="116" d="100"/>
        </p:scale>
        <p:origin x="2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06"/>
    </p:cViewPr>
  </p:sorterViewPr>
  <p:notesViewPr>
    <p:cSldViewPr snapToGrid="0">
      <p:cViewPr varScale="1">
        <p:scale>
          <a:sx n="79" d="100"/>
          <a:sy n="79" d="100"/>
        </p:scale>
        <p:origin x="3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Estudos%20e%20Projetos\Consignado\C&#243;pia%20de%20Consignado%20-%20S&#233;ries%20e%20gr&#225;fico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Estudos%20e%20Projetos\Consignado\C&#243;pia%20de%20Consignado%20-%20S&#233;ries%20e%20gr&#225;ficos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%20-%20SELIC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pdcmp\grupos\SPI\SEPLAN\FINAN&#199;AS\Acompanhamento%20do%20Cr&#233;dito\Acompanhamento%20Consignado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745489392868902E-2"/>
          <c:y val="4.0327348405227094E-2"/>
          <c:w val="0.91012222267714082"/>
          <c:h val="0.6973534828135205"/>
        </c:manualLayout>
      </c:layout>
      <c:lineChart>
        <c:grouping val="standard"/>
        <c:varyColors val="0"/>
        <c:ser>
          <c:idx val="0"/>
          <c:order val="0"/>
          <c:tx>
            <c:strRef>
              <c:f>'Consignado '!$B$2</c:f>
              <c:strCache>
                <c:ptCount val="1"/>
                <c:pt idx="0">
                  <c:v>Trabalhadores Privados</c:v>
                </c:pt>
              </c:strCache>
            </c:strRef>
          </c:tx>
          <c:spPr>
            <a:ln w="63500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6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'!$B$42:$B$165</c:f>
              <c:numCache>
                <c:formatCode>#,##0</c:formatCode>
                <c:ptCount val="124"/>
                <c:pt idx="0">
                  <c:v>3.5110000000000001</c:v>
                </c:pt>
                <c:pt idx="1">
                  <c:v>3.6379999999999999</c:v>
                </c:pt>
                <c:pt idx="2">
                  <c:v>3.8039999999999998</c:v>
                </c:pt>
                <c:pt idx="3">
                  <c:v>4.0030000000000001</c:v>
                </c:pt>
                <c:pt idx="4">
                  <c:v>4.1790000000000003</c:v>
                </c:pt>
                <c:pt idx="5">
                  <c:v>4.4169999999999998</c:v>
                </c:pt>
                <c:pt idx="6">
                  <c:v>4.6379999999999999</c:v>
                </c:pt>
                <c:pt idx="7">
                  <c:v>4.7560000000000002</c:v>
                </c:pt>
                <c:pt idx="8">
                  <c:v>4.7119999999999997</c:v>
                </c:pt>
                <c:pt idx="9">
                  <c:v>4.8639999999999999</c:v>
                </c:pt>
                <c:pt idx="10">
                  <c:v>5.056</c:v>
                </c:pt>
                <c:pt idx="11">
                  <c:v>5.1879999999999997</c:v>
                </c:pt>
                <c:pt idx="12">
                  <c:v>5.3860000000000001</c:v>
                </c:pt>
                <c:pt idx="13">
                  <c:v>5.5709999999999997</c:v>
                </c:pt>
                <c:pt idx="14">
                  <c:v>5.7519999999999998</c:v>
                </c:pt>
                <c:pt idx="15">
                  <c:v>5.8970000000000002</c:v>
                </c:pt>
                <c:pt idx="16">
                  <c:v>6.0730000000000004</c:v>
                </c:pt>
                <c:pt idx="17">
                  <c:v>6.032</c:v>
                </c:pt>
                <c:pt idx="18">
                  <c:v>6.22</c:v>
                </c:pt>
                <c:pt idx="19">
                  <c:v>6.3280000000000003</c:v>
                </c:pt>
                <c:pt idx="20">
                  <c:v>6.1680000000000001</c:v>
                </c:pt>
                <c:pt idx="21">
                  <c:v>6.234</c:v>
                </c:pt>
                <c:pt idx="22">
                  <c:v>6.25</c:v>
                </c:pt>
                <c:pt idx="23">
                  <c:v>6.0880000000000001</c:v>
                </c:pt>
                <c:pt idx="24">
                  <c:v>6.3250000000000002</c:v>
                </c:pt>
                <c:pt idx="25">
                  <c:v>6.6970000000000001</c:v>
                </c:pt>
                <c:pt idx="26">
                  <c:v>6.8170000000000002</c:v>
                </c:pt>
                <c:pt idx="27">
                  <c:v>6.8890000000000002</c:v>
                </c:pt>
                <c:pt idx="28">
                  <c:v>6.9409999999999998</c:v>
                </c:pt>
                <c:pt idx="29">
                  <c:v>6.984</c:v>
                </c:pt>
                <c:pt idx="30">
                  <c:v>7.093</c:v>
                </c:pt>
                <c:pt idx="31">
                  <c:v>7.22</c:v>
                </c:pt>
                <c:pt idx="32">
                  <c:v>8.1460000000000008</c:v>
                </c:pt>
                <c:pt idx="33">
                  <c:v>8.375</c:v>
                </c:pt>
                <c:pt idx="34">
                  <c:v>8.375</c:v>
                </c:pt>
                <c:pt idx="35">
                  <c:v>8.4009999999999998</c:v>
                </c:pt>
                <c:pt idx="36">
                  <c:v>8.4280000000000008</c:v>
                </c:pt>
                <c:pt idx="37">
                  <c:v>8.9320000000000004</c:v>
                </c:pt>
                <c:pt idx="38">
                  <c:v>9.4429999999999996</c:v>
                </c:pt>
                <c:pt idx="39">
                  <c:v>10.015000000000001</c:v>
                </c:pt>
                <c:pt idx="40">
                  <c:v>10.329000000000001</c:v>
                </c:pt>
                <c:pt idx="41">
                  <c:v>10.228999999999999</c:v>
                </c:pt>
                <c:pt idx="42">
                  <c:v>10.632</c:v>
                </c:pt>
                <c:pt idx="43">
                  <c:v>10.724</c:v>
                </c:pt>
                <c:pt idx="44">
                  <c:v>10.675000000000001</c:v>
                </c:pt>
                <c:pt idx="45">
                  <c:v>11.535</c:v>
                </c:pt>
                <c:pt idx="46">
                  <c:v>11.420999999999999</c:v>
                </c:pt>
                <c:pt idx="47">
                  <c:v>11.675000000000001</c:v>
                </c:pt>
                <c:pt idx="48">
                  <c:v>11.85</c:v>
                </c:pt>
                <c:pt idx="49">
                  <c:v>12.073</c:v>
                </c:pt>
                <c:pt idx="50">
                  <c:v>12.311999999999999</c:v>
                </c:pt>
                <c:pt idx="51">
                  <c:v>12.553000000000001</c:v>
                </c:pt>
                <c:pt idx="52">
                  <c:v>12.619</c:v>
                </c:pt>
                <c:pt idx="53">
                  <c:v>12.888999999999999</c:v>
                </c:pt>
                <c:pt idx="54">
                  <c:v>13.279</c:v>
                </c:pt>
                <c:pt idx="55">
                  <c:v>13.352</c:v>
                </c:pt>
                <c:pt idx="56">
                  <c:v>13.478999999999999</c:v>
                </c:pt>
                <c:pt idx="57">
                  <c:v>14.186999999999999</c:v>
                </c:pt>
                <c:pt idx="58">
                  <c:v>14.407999999999999</c:v>
                </c:pt>
                <c:pt idx="59">
                  <c:v>14.558</c:v>
                </c:pt>
                <c:pt idx="60">
                  <c:v>14.79</c:v>
                </c:pt>
                <c:pt idx="61">
                  <c:v>15.005000000000001</c:v>
                </c:pt>
                <c:pt idx="62">
                  <c:v>15.391</c:v>
                </c:pt>
                <c:pt idx="63">
                  <c:v>15.657</c:v>
                </c:pt>
                <c:pt idx="64">
                  <c:v>15.801</c:v>
                </c:pt>
                <c:pt idx="65">
                  <c:v>16.058</c:v>
                </c:pt>
                <c:pt idx="66">
                  <c:v>16.686</c:v>
                </c:pt>
                <c:pt idx="67">
                  <c:v>16.920999999999999</c:v>
                </c:pt>
                <c:pt idx="68">
                  <c:v>17.079999999999998</c:v>
                </c:pt>
                <c:pt idx="69">
                  <c:v>17.073</c:v>
                </c:pt>
                <c:pt idx="70">
                  <c:v>17.224</c:v>
                </c:pt>
                <c:pt idx="71">
                  <c:v>17.381</c:v>
                </c:pt>
                <c:pt idx="72">
                  <c:v>17.66</c:v>
                </c:pt>
                <c:pt idx="73">
                  <c:v>17.864999999999998</c:v>
                </c:pt>
                <c:pt idx="74">
                  <c:v>18.114999999999998</c:v>
                </c:pt>
                <c:pt idx="75">
                  <c:v>18.308</c:v>
                </c:pt>
                <c:pt idx="76">
                  <c:v>18.428999999999998</c:v>
                </c:pt>
                <c:pt idx="77">
                  <c:v>18.672000000000001</c:v>
                </c:pt>
                <c:pt idx="78">
                  <c:v>18.805</c:v>
                </c:pt>
                <c:pt idx="79">
                  <c:v>18.93</c:v>
                </c:pt>
                <c:pt idx="80">
                  <c:v>18.975000000000001</c:v>
                </c:pt>
                <c:pt idx="81">
                  <c:v>18.956</c:v>
                </c:pt>
                <c:pt idx="82">
                  <c:v>19.091999999999999</c:v>
                </c:pt>
                <c:pt idx="83">
                  <c:v>19.23</c:v>
                </c:pt>
                <c:pt idx="84">
                  <c:v>19.343</c:v>
                </c:pt>
                <c:pt idx="85">
                  <c:v>19.542000000000002</c:v>
                </c:pt>
                <c:pt idx="86">
                  <c:v>19.765000000000001</c:v>
                </c:pt>
                <c:pt idx="87">
                  <c:v>19.800999999999998</c:v>
                </c:pt>
                <c:pt idx="88">
                  <c:v>19.974</c:v>
                </c:pt>
                <c:pt idx="89">
                  <c:v>20.170000000000002</c:v>
                </c:pt>
                <c:pt idx="90">
                  <c:v>20.302</c:v>
                </c:pt>
                <c:pt idx="91">
                  <c:v>20.373000000000001</c:v>
                </c:pt>
                <c:pt idx="92">
                  <c:v>20.414000000000001</c:v>
                </c:pt>
                <c:pt idx="93">
                  <c:v>20.251000000000001</c:v>
                </c:pt>
                <c:pt idx="94">
                  <c:v>20.254999999999999</c:v>
                </c:pt>
                <c:pt idx="95">
                  <c:v>20.466999999999999</c:v>
                </c:pt>
                <c:pt idx="96">
                  <c:v>20.448</c:v>
                </c:pt>
                <c:pt idx="97">
                  <c:v>20.440000000000001</c:v>
                </c:pt>
                <c:pt idx="98">
                  <c:v>20.523</c:v>
                </c:pt>
                <c:pt idx="99">
                  <c:v>20.488</c:v>
                </c:pt>
                <c:pt idx="100">
                  <c:v>20.518000000000001</c:v>
                </c:pt>
                <c:pt idx="101">
                  <c:v>20.524999999999999</c:v>
                </c:pt>
                <c:pt idx="102">
                  <c:v>20.488</c:v>
                </c:pt>
                <c:pt idx="103">
                  <c:v>20.481000000000002</c:v>
                </c:pt>
                <c:pt idx="104">
                  <c:v>20.268999999999998</c:v>
                </c:pt>
                <c:pt idx="105">
                  <c:v>20.001000000000001</c:v>
                </c:pt>
                <c:pt idx="106">
                  <c:v>19.847000000000001</c:v>
                </c:pt>
                <c:pt idx="107">
                  <c:v>19.654</c:v>
                </c:pt>
                <c:pt idx="108">
                  <c:v>19.54</c:v>
                </c:pt>
                <c:pt idx="109">
                  <c:v>19.489999999999998</c:v>
                </c:pt>
                <c:pt idx="110">
                  <c:v>19.370999999999999</c:v>
                </c:pt>
                <c:pt idx="111">
                  <c:v>19.376999999999999</c:v>
                </c:pt>
                <c:pt idx="112">
                  <c:v>19.305</c:v>
                </c:pt>
                <c:pt idx="113">
                  <c:v>19.225000000000001</c:v>
                </c:pt>
                <c:pt idx="114">
                  <c:v>19.222000000000001</c:v>
                </c:pt>
                <c:pt idx="115">
                  <c:v>19.414999999999999</c:v>
                </c:pt>
                <c:pt idx="116">
                  <c:v>19.138999999999999</c:v>
                </c:pt>
                <c:pt idx="117">
                  <c:v>18.667999999999999</c:v>
                </c:pt>
                <c:pt idx="118">
                  <c:v>18.527000000000001</c:v>
                </c:pt>
                <c:pt idx="119">
                  <c:v>18.443999999999999</c:v>
                </c:pt>
                <c:pt idx="120">
                  <c:v>18.238</c:v>
                </c:pt>
                <c:pt idx="121">
                  <c:v>18.158999999999999</c:v>
                </c:pt>
                <c:pt idx="122">
                  <c:v>18.148</c:v>
                </c:pt>
                <c:pt idx="123">
                  <c:v>18.132000000000001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'Consignado '!$C$2</c:f>
              <c:strCache>
                <c:ptCount val="1"/>
                <c:pt idx="0">
                  <c:v>Servidores Públicos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'!$C$42:$C$165</c:f>
              <c:numCache>
                <c:formatCode>#,##0</c:formatCode>
                <c:ptCount val="124"/>
                <c:pt idx="0">
                  <c:v>30.971</c:v>
                </c:pt>
                <c:pt idx="1">
                  <c:v>32.200000000000003</c:v>
                </c:pt>
                <c:pt idx="2">
                  <c:v>33.271999999999998</c:v>
                </c:pt>
                <c:pt idx="3">
                  <c:v>34.319000000000003</c:v>
                </c:pt>
                <c:pt idx="4">
                  <c:v>36.109000000000002</c:v>
                </c:pt>
                <c:pt idx="5">
                  <c:v>37.363</c:v>
                </c:pt>
                <c:pt idx="6">
                  <c:v>38.378999999999998</c:v>
                </c:pt>
                <c:pt idx="7">
                  <c:v>39.877000000000002</c:v>
                </c:pt>
                <c:pt idx="8">
                  <c:v>40.283000000000001</c:v>
                </c:pt>
                <c:pt idx="9">
                  <c:v>41.093000000000004</c:v>
                </c:pt>
                <c:pt idx="10">
                  <c:v>42.137999999999998</c:v>
                </c:pt>
                <c:pt idx="11">
                  <c:v>43.237000000000002</c:v>
                </c:pt>
                <c:pt idx="12">
                  <c:v>44.634999999999998</c:v>
                </c:pt>
                <c:pt idx="13">
                  <c:v>45.86</c:v>
                </c:pt>
                <c:pt idx="14">
                  <c:v>46.972999999999999</c:v>
                </c:pt>
                <c:pt idx="15">
                  <c:v>47.564999999999998</c:v>
                </c:pt>
                <c:pt idx="16">
                  <c:v>48.531999999999996</c:v>
                </c:pt>
                <c:pt idx="17">
                  <c:v>49.673000000000002</c:v>
                </c:pt>
                <c:pt idx="18">
                  <c:v>50.500999999999998</c:v>
                </c:pt>
                <c:pt idx="19">
                  <c:v>52.05</c:v>
                </c:pt>
                <c:pt idx="20">
                  <c:v>52.320999999999998</c:v>
                </c:pt>
                <c:pt idx="21">
                  <c:v>53.308</c:v>
                </c:pt>
                <c:pt idx="22">
                  <c:v>53.718000000000004</c:v>
                </c:pt>
                <c:pt idx="23">
                  <c:v>52.74</c:v>
                </c:pt>
                <c:pt idx="24">
                  <c:v>54.332999999999998</c:v>
                </c:pt>
                <c:pt idx="25">
                  <c:v>56.732999999999997</c:v>
                </c:pt>
                <c:pt idx="26">
                  <c:v>58.231999999999999</c:v>
                </c:pt>
                <c:pt idx="27">
                  <c:v>59.854999999999997</c:v>
                </c:pt>
                <c:pt idx="28">
                  <c:v>61.671999999999997</c:v>
                </c:pt>
                <c:pt idx="29">
                  <c:v>63.762999999999998</c:v>
                </c:pt>
                <c:pt idx="30">
                  <c:v>65.09</c:v>
                </c:pt>
                <c:pt idx="31">
                  <c:v>66.741</c:v>
                </c:pt>
                <c:pt idx="32">
                  <c:v>66.682000000000002</c:v>
                </c:pt>
                <c:pt idx="33">
                  <c:v>68.423000000000002</c:v>
                </c:pt>
                <c:pt idx="34">
                  <c:v>69.108000000000004</c:v>
                </c:pt>
                <c:pt idx="35">
                  <c:v>69.995999999999995</c:v>
                </c:pt>
                <c:pt idx="36">
                  <c:v>71.843999999999994</c:v>
                </c:pt>
                <c:pt idx="37">
                  <c:v>72.551000000000002</c:v>
                </c:pt>
                <c:pt idx="38">
                  <c:v>73.62</c:v>
                </c:pt>
                <c:pt idx="39">
                  <c:v>73.912000000000006</c:v>
                </c:pt>
                <c:pt idx="40">
                  <c:v>74.94</c:v>
                </c:pt>
                <c:pt idx="41">
                  <c:v>77.201999999999998</c:v>
                </c:pt>
                <c:pt idx="42">
                  <c:v>79.156000000000006</c:v>
                </c:pt>
                <c:pt idx="43">
                  <c:v>81.019000000000005</c:v>
                </c:pt>
                <c:pt idx="44">
                  <c:v>82.344999999999999</c:v>
                </c:pt>
                <c:pt idx="45">
                  <c:v>83.506</c:v>
                </c:pt>
                <c:pt idx="46">
                  <c:v>85.63</c:v>
                </c:pt>
                <c:pt idx="47">
                  <c:v>86.897999999999996</c:v>
                </c:pt>
                <c:pt idx="48">
                  <c:v>87.087000000000003</c:v>
                </c:pt>
                <c:pt idx="49">
                  <c:v>87.991</c:v>
                </c:pt>
                <c:pt idx="50">
                  <c:v>89.459000000000003</c:v>
                </c:pt>
                <c:pt idx="51">
                  <c:v>90.921000000000006</c:v>
                </c:pt>
                <c:pt idx="52">
                  <c:v>92.566000000000003</c:v>
                </c:pt>
                <c:pt idx="53">
                  <c:v>95.12</c:v>
                </c:pt>
                <c:pt idx="54">
                  <c:v>96.543000000000006</c:v>
                </c:pt>
                <c:pt idx="55">
                  <c:v>97.498999999999995</c:v>
                </c:pt>
                <c:pt idx="56">
                  <c:v>98.986999999999995</c:v>
                </c:pt>
                <c:pt idx="57">
                  <c:v>98.597999999999999</c:v>
                </c:pt>
                <c:pt idx="58">
                  <c:v>99.626000000000005</c:v>
                </c:pt>
                <c:pt idx="59">
                  <c:v>100.848</c:v>
                </c:pt>
                <c:pt idx="60">
                  <c:v>101.976</c:v>
                </c:pt>
                <c:pt idx="61">
                  <c:v>103.628</c:v>
                </c:pt>
                <c:pt idx="62">
                  <c:v>105.858</c:v>
                </c:pt>
                <c:pt idx="63">
                  <c:v>107.645</c:v>
                </c:pt>
                <c:pt idx="64">
                  <c:v>109.22199999999999</c:v>
                </c:pt>
                <c:pt idx="65">
                  <c:v>111.315</c:v>
                </c:pt>
                <c:pt idx="66">
                  <c:v>110.58</c:v>
                </c:pt>
                <c:pt idx="67">
                  <c:v>112.57299999999999</c:v>
                </c:pt>
                <c:pt idx="68">
                  <c:v>114.07</c:v>
                </c:pt>
                <c:pt idx="69">
                  <c:v>114.962</c:v>
                </c:pt>
                <c:pt idx="70">
                  <c:v>116.634</c:v>
                </c:pt>
                <c:pt idx="71">
                  <c:v>118.6</c:v>
                </c:pt>
                <c:pt idx="72">
                  <c:v>120.562</c:v>
                </c:pt>
                <c:pt idx="73">
                  <c:v>122.99299999999999</c:v>
                </c:pt>
                <c:pt idx="74">
                  <c:v>125.31699999999999</c:v>
                </c:pt>
                <c:pt idx="75">
                  <c:v>127.14700000000001</c:v>
                </c:pt>
                <c:pt idx="76">
                  <c:v>128.96899999999999</c:v>
                </c:pt>
                <c:pt idx="77">
                  <c:v>130.66499999999999</c:v>
                </c:pt>
                <c:pt idx="78">
                  <c:v>131.99199999999999</c:v>
                </c:pt>
                <c:pt idx="79">
                  <c:v>133.51900000000001</c:v>
                </c:pt>
                <c:pt idx="80">
                  <c:v>134.97</c:v>
                </c:pt>
                <c:pt idx="81">
                  <c:v>135.79300000000001</c:v>
                </c:pt>
                <c:pt idx="82">
                  <c:v>137.10300000000001</c:v>
                </c:pt>
                <c:pt idx="83">
                  <c:v>138.73099999999999</c:v>
                </c:pt>
                <c:pt idx="84">
                  <c:v>140.18600000000001</c:v>
                </c:pt>
                <c:pt idx="85">
                  <c:v>141.82300000000001</c:v>
                </c:pt>
                <c:pt idx="86">
                  <c:v>143.726</c:v>
                </c:pt>
                <c:pt idx="87">
                  <c:v>145.62299999999999</c:v>
                </c:pt>
                <c:pt idx="88">
                  <c:v>147.4</c:v>
                </c:pt>
                <c:pt idx="89">
                  <c:v>149.143</c:v>
                </c:pt>
                <c:pt idx="90">
                  <c:v>150.047</c:v>
                </c:pt>
                <c:pt idx="91">
                  <c:v>152.071</c:v>
                </c:pt>
                <c:pt idx="92">
                  <c:v>152.69</c:v>
                </c:pt>
                <c:pt idx="93">
                  <c:v>154.066</c:v>
                </c:pt>
                <c:pt idx="94">
                  <c:v>154.82</c:v>
                </c:pt>
                <c:pt idx="95">
                  <c:v>155.55199999999999</c:v>
                </c:pt>
                <c:pt idx="96">
                  <c:v>156.892</c:v>
                </c:pt>
                <c:pt idx="97">
                  <c:v>158.114</c:v>
                </c:pt>
                <c:pt idx="98">
                  <c:v>158.96700000000001</c:v>
                </c:pt>
                <c:pt idx="99">
                  <c:v>160.43899999999999</c:v>
                </c:pt>
                <c:pt idx="100">
                  <c:v>161.33600000000001</c:v>
                </c:pt>
                <c:pt idx="101">
                  <c:v>162.267</c:v>
                </c:pt>
                <c:pt idx="102">
                  <c:v>163.352</c:v>
                </c:pt>
                <c:pt idx="103">
                  <c:v>163.697</c:v>
                </c:pt>
                <c:pt idx="104">
                  <c:v>164.8</c:v>
                </c:pt>
                <c:pt idx="105">
                  <c:v>165.41</c:v>
                </c:pt>
                <c:pt idx="106">
                  <c:v>165.48699999999999</c:v>
                </c:pt>
                <c:pt idx="107">
                  <c:v>165.51900000000001</c:v>
                </c:pt>
                <c:pt idx="108">
                  <c:v>166.00800000000001</c:v>
                </c:pt>
                <c:pt idx="109">
                  <c:v>166.38300000000001</c:v>
                </c:pt>
                <c:pt idx="110">
                  <c:v>166.75</c:v>
                </c:pt>
                <c:pt idx="111">
                  <c:v>167.292</c:v>
                </c:pt>
                <c:pt idx="112">
                  <c:v>166.99100000000001</c:v>
                </c:pt>
                <c:pt idx="113">
                  <c:v>166.87899999999999</c:v>
                </c:pt>
                <c:pt idx="114">
                  <c:v>167.63900000000001</c:v>
                </c:pt>
                <c:pt idx="115">
                  <c:v>167.601</c:v>
                </c:pt>
                <c:pt idx="116">
                  <c:v>167.67500000000001</c:v>
                </c:pt>
                <c:pt idx="117">
                  <c:v>168.00299999999999</c:v>
                </c:pt>
                <c:pt idx="118">
                  <c:v>168.30099999999999</c:v>
                </c:pt>
                <c:pt idx="119">
                  <c:v>169.00899999999999</c:v>
                </c:pt>
                <c:pt idx="120">
                  <c:v>169.85300000000001</c:v>
                </c:pt>
                <c:pt idx="121">
                  <c:v>170.405</c:v>
                </c:pt>
                <c:pt idx="122">
                  <c:v>171.46700000000001</c:v>
                </c:pt>
                <c:pt idx="123">
                  <c:v>172.512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'Consignado '!$D$2</c:f>
              <c:strCache>
                <c:ptCount val="1"/>
                <c:pt idx="0">
                  <c:v>Aposentados e Pensionistas do INSS</c:v>
                </c:pt>
              </c:strCache>
            </c:strRef>
          </c:tx>
          <c:spPr>
            <a:ln w="635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accent5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'!$D$42:$D$165</c:f>
              <c:numCache>
                <c:formatCode>#,##0</c:formatCode>
                <c:ptCount val="124"/>
                <c:pt idx="0">
                  <c:v>19.221</c:v>
                </c:pt>
                <c:pt idx="1">
                  <c:v>19.486999999999998</c:v>
                </c:pt>
                <c:pt idx="2">
                  <c:v>20.216000000000001</c:v>
                </c:pt>
                <c:pt idx="3">
                  <c:v>20.763000000000002</c:v>
                </c:pt>
                <c:pt idx="4">
                  <c:v>21.35</c:v>
                </c:pt>
                <c:pt idx="5">
                  <c:v>21.704000000000001</c:v>
                </c:pt>
                <c:pt idx="6">
                  <c:v>21.974</c:v>
                </c:pt>
                <c:pt idx="7">
                  <c:v>22.21</c:v>
                </c:pt>
                <c:pt idx="8">
                  <c:v>22.094000000000001</c:v>
                </c:pt>
                <c:pt idx="9">
                  <c:v>22.302</c:v>
                </c:pt>
                <c:pt idx="10">
                  <c:v>22.564</c:v>
                </c:pt>
                <c:pt idx="11">
                  <c:v>22.658999999999999</c:v>
                </c:pt>
                <c:pt idx="12">
                  <c:v>22.879000000000001</c:v>
                </c:pt>
                <c:pt idx="13">
                  <c:v>23.079000000000001</c:v>
                </c:pt>
                <c:pt idx="14">
                  <c:v>23.241</c:v>
                </c:pt>
                <c:pt idx="15">
                  <c:v>23.283000000000001</c:v>
                </c:pt>
                <c:pt idx="16">
                  <c:v>23.382000000000001</c:v>
                </c:pt>
                <c:pt idx="17">
                  <c:v>23.456</c:v>
                </c:pt>
                <c:pt idx="18">
                  <c:v>23.416</c:v>
                </c:pt>
                <c:pt idx="19">
                  <c:v>23.538</c:v>
                </c:pt>
                <c:pt idx="20">
                  <c:v>23.271999999999998</c:v>
                </c:pt>
                <c:pt idx="21">
                  <c:v>23.311</c:v>
                </c:pt>
                <c:pt idx="22">
                  <c:v>23.234999999999999</c:v>
                </c:pt>
                <c:pt idx="23">
                  <c:v>22.565000000000001</c:v>
                </c:pt>
                <c:pt idx="24">
                  <c:v>23.007000000000001</c:v>
                </c:pt>
                <c:pt idx="25">
                  <c:v>23.954000000000001</c:v>
                </c:pt>
                <c:pt idx="26">
                  <c:v>24.542999999999999</c:v>
                </c:pt>
                <c:pt idx="27">
                  <c:v>25.254000000000001</c:v>
                </c:pt>
                <c:pt idx="28">
                  <c:v>25.863</c:v>
                </c:pt>
                <c:pt idx="29">
                  <c:v>26.55</c:v>
                </c:pt>
                <c:pt idx="30">
                  <c:v>27.335000000000001</c:v>
                </c:pt>
                <c:pt idx="31">
                  <c:v>27.774000000000001</c:v>
                </c:pt>
                <c:pt idx="32">
                  <c:v>28.622</c:v>
                </c:pt>
                <c:pt idx="33">
                  <c:v>30.484999999999999</c:v>
                </c:pt>
                <c:pt idx="34">
                  <c:v>31.765000000000001</c:v>
                </c:pt>
                <c:pt idx="35">
                  <c:v>32.999000000000002</c:v>
                </c:pt>
                <c:pt idx="36">
                  <c:v>34.856000000000002</c:v>
                </c:pt>
                <c:pt idx="37">
                  <c:v>36.095999999999997</c:v>
                </c:pt>
                <c:pt idx="38">
                  <c:v>36.811999999999998</c:v>
                </c:pt>
                <c:pt idx="39">
                  <c:v>37.619999999999997</c:v>
                </c:pt>
                <c:pt idx="40">
                  <c:v>38.363</c:v>
                </c:pt>
                <c:pt idx="41">
                  <c:v>39.319000000000003</c:v>
                </c:pt>
                <c:pt idx="42">
                  <c:v>38.902999999999999</c:v>
                </c:pt>
                <c:pt idx="43">
                  <c:v>39.314</c:v>
                </c:pt>
                <c:pt idx="44">
                  <c:v>40.398000000000003</c:v>
                </c:pt>
                <c:pt idx="45">
                  <c:v>41.271000000000001</c:v>
                </c:pt>
                <c:pt idx="46">
                  <c:v>42.195</c:v>
                </c:pt>
                <c:pt idx="47">
                  <c:v>43.267000000000003</c:v>
                </c:pt>
                <c:pt idx="48">
                  <c:v>43.51</c:v>
                </c:pt>
                <c:pt idx="49">
                  <c:v>44.17</c:v>
                </c:pt>
                <c:pt idx="50">
                  <c:v>44.265000000000001</c:v>
                </c:pt>
                <c:pt idx="51">
                  <c:v>44.715000000000003</c:v>
                </c:pt>
                <c:pt idx="52">
                  <c:v>45.091999999999999</c:v>
                </c:pt>
                <c:pt idx="53">
                  <c:v>45.677</c:v>
                </c:pt>
                <c:pt idx="54">
                  <c:v>46.220999999999997</c:v>
                </c:pt>
                <c:pt idx="55">
                  <c:v>46.838999999999999</c:v>
                </c:pt>
                <c:pt idx="56">
                  <c:v>47.061999999999998</c:v>
                </c:pt>
                <c:pt idx="57">
                  <c:v>45.56</c:v>
                </c:pt>
                <c:pt idx="58">
                  <c:v>46.884999999999998</c:v>
                </c:pt>
                <c:pt idx="59">
                  <c:v>48.433999999999997</c:v>
                </c:pt>
                <c:pt idx="60">
                  <c:v>49.512</c:v>
                </c:pt>
                <c:pt idx="61">
                  <c:v>50.521000000000001</c:v>
                </c:pt>
                <c:pt idx="62">
                  <c:v>51.652000000000001</c:v>
                </c:pt>
                <c:pt idx="63">
                  <c:v>52.728000000000002</c:v>
                </c:pt>
                <c:pt idx="64">
                  <c:v>53.491</c:v>
                </c:pt>
                <c:pt idx="65">
                  <c:v>54.267000000000003</c:v>
                </c:pt>
                <c:pt idx="66">
                  <c:v>53.807000000000002</c:v>
                </c:pt>
                <c:pt idx="67">
                  <c:v>54.521999999999998</c:v>
                </c:pt>
                <c:pt idx="68">
                  <c:v>55.128999999999998</c:v>
                </c:pt>
                <c:pt idx="69">
                  <c:v>55.427</c:v>
                </c:pt>
                <c:pt idx="70">
                  <c:v>56.896000000000001</c:v>
                </c:pt>
                <c:pt idx="71">
                  <c:v>58.082999999999998</c:v>
                </c:pt>
                <c:pt idx="72">
                  <c:v>59.218000000000004</c:v>
                </c:pt>
                <c:pt idx="73">
                  <c:v>60.302999999999997</c:v>
                </c:pt>
                <c:pt idx="74">
                  <c:v>61.573999999999998</c:v>
                </c:pt>
                <c:pt idx="75">
                  <c:v>62.258000000000003</c:v>
                </c:pt>
                <c:pt idx="76">
                  <c:v>63.054000000000002</c:v>
                </c:pt>
                <c:pt idx="77">
                  <c:v>63.962000000000003</c:v>
                </c:pt>
                <c:pt idx="78">
                  <c:v>64.335999999999999</c:v>
                </c:pt>
                <c:pt idx="79">
                  <c:v>64.688000000000002</c:v>
                </c:pt>
                <c:pt idx="80">
                  <c:v>65.111999999999995</c:v>
                </c:pt>
                <c:pt idx="81">
                  <c:v>65.515000000000001</c:v>
                </c:pt>
                <c:pt idx="82">
                  <c:v>66.447000000000003</c:v>
                </c:pt>
                <c:pt idx="83">
                  <c:v>68.099999999999994</c:v>
                </c:pt>
                <c:pt idx="84">
                  <c:v>68.527000000000001</c:v>
                </c:pt>
                <c:pt idx="85">
                  <c:v>69.114000000000004</c:v>
                </c:pt>
                <c:pt idx="86">
                  <c:v>69.903000000000006</c:v>
                </c:pt>
                <c:pt idx="87">
                  <c:v>70.915000000000006</c:v>
                </c:pt>
                <c:pt idx="88">
                  <c:v>71.769000000000005</c:v>
                </c:pt>
                <c:pt idx="89">
                  <c:v>72.12</c:v>
                </c:pt>
                <c:pt idx="90">
                  <c:v>72.504000000000005</c:v>
                </c:pt>
                <c:pt idx="91">
                  <c:v>74.06</c:v>
                </c:pt>
                <c:pt idx="92">
                  <c:v>75.158000000000001</c:v>
                </c:pt>
                <c:pt idx="93">
                  <c:v>76.215999999999994</c:v>
                </c:pt>
                <c:pt idx="94">
                  <c:v>77.423000000000002</c:v>
                </c:pt>
                <c:pt idx="95">
                  <c:v>79.203000000000003</c:v>
                </c:pt>
                <c:pt idx="96">
                  <c:v>80.856999999999999</c:v>
                </c:pt>
                <c:pt idx="97">
                  <c:v>81.861999999999995</c:v>
                </c:pt>
                <c:pt idx="98">
                  <c:v>82.992000000000004</c:v>
                </c:pt>
                <c:pt idx="99">
                  <c:v>84.058000000000007</c:v>
                </c:pt>
                <c:pt idx="100">
                  <c:v>85.135999999999996</c:v>
                </c:pt>
                <c:pt idx="101">
                  <c:v>85.980999999999995</c:v>
                </c:pt>
                <c:pt idx="102">
                  <c:v>86.658000000000001</c:v>
                </c:pt>
                <c:pt idx="103">
                  <c:v>86.626000000000005</c:v>
                </c:pt>
                <c:pt idx="104">
                  <c:v>86.837999999999994</c:v>
                </c:pt>
                <c:pt idx="105">
                  <c:v>87.119</c:v>
                </c:pt>
                <c:pt idx="106">
                  <c:v>88.575000000000003</c:v>
                </c:pt>
                <c:pt idx="107">
                  <c:v>90.998999999999995</c:v>
                </c:pt>
                <c:pt idx="108">
                  <c:v>92.727000000000004</c:v>
                </c:pt>
                <c:pt idx="109">
                  <c:v>93.762</c:v>
                </c:pt>
                <c:pt idx="110">
                  <c:v>94.828000000000003</c:v>
                </c:pt>
                <c:pt idx="111">
                  <c:v>95.891000000000005</c:v>
                </c:pt>
                <c:pt idx="112">
                  <c:v>97.364999999999995</c:v>
                </c:pt>
                <c:pt idx="113">
                  <c:v>98.777000000000001</c:v>
                </c:pt>
                <c:pt idx="114">
                  <c:v>99.009</c:v>
                </c:pt>
                <c:pt idx="115">
                  <c:v>99.605000000000004</c:v>
                </c:pt>
                <c:pt idx="116">
                  <c:v>100.363</c:v>
                </c:pt>
                <c:pt idx="117">
                  <c:v>100.91800000000001</c:v>
                </c:pt>
                <c:pt idx="118">
                  <c:v>102.38800000000001</c:v>
                </c:pt>
                <c:pt idx="119">
                  <c:v>104.018</c:v>
                </c:pt>
                <c:pt idx="120">
                  <c:v>105.85899999999999</c:v>
                </c:pt>
                <c:pt idx="121">
                  <c:v>106.645</c:v>
                </c:pt>
                <c:pt idx="122">
                  <c:v>108.73699999999999</c:v>
                </c:pt>
                <c:pt idx="123">
                  <c:v>110.06100000000001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'Consignado '!$E$2</c:f>
              <c:strCache>
                <c:ptCount val="1"/>
                <c:pt idx="0">
                  <c:v>Total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123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lt1"/>
              </a:solidFill>
              <a:ln w="12700" cap="flat" cmpd="sng" algn="ctr">
                <a:solidFill>
                  <a:schemeClr val="dk1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'Consignado '!$A$42:$A$165</c:f>
              <c:numCache>
                <c:formatCode>mmm\-yy</c:formatCode>
                <c:ptCount val="124"/>
                <c:pt idx="0">
                  <c:v>37680</c:v>
                </c:pt>
                <c:pt idx="1">
                  <c:v>37711</c:v>
                </c:pt>
                <c:pt idx="2">
                  <c:v>37741</c:v>
                </c:pt>
                <c:pt idx="3">
                  <c:v>37772</c:v>
                </c:pt>
                <c:pt idx="4">
                  <c:v>37802</c:v>
                </c:pt>
                <c:pt idx="5">
                  <c:v>37833</c:v>
                </c:pt>
                <c:pt idx="6">
                  <c:v>37864</c:v>
                </c:pt>
                <c:pt idx="7">
                  <c:v>37894</c:v>
                </c:pt>
                <c:pt idx="8">
                  <c:v>37925</c:v>
                </c:pt>
                <c:pt idx="9">
                  <c:v>37955</c:v>
                </c:pt>
                <c:pt idx="10">
                  <c:v>37986</c:v>
                </c:pt>
                <c:pt idx="11">
                  <c:v>38017</c:v>
                </c:pt>
                <c:pt idx="12">
                  <c:v>38046</c:v>
                </c:pt>
                <c:pt idx="13">
                  <c:v>38077</c:v>
                </c:pt>
                <c:pt idx="14">
                  <c:v>38107</c:v>
                </c:pt>
                <c:pt idx="15">
                  <c:v>38138</c:v>
                </c:pt>
                <c:pt idx="16">
                  <c:v>38168</c:v>
                </c:pt>
                <c:pt idx="17">
                  <c:v>38199</c:v>
                </c:pt>
                <c:pt idx="18">
                  <c:v>38230</c:v>
                </c:pt>
                <c:pt idx="19">
                  <c:v>38260</c:v>
                </c:pt>
                <c:pt idx="20">
                  <c:v>38291</c:v>
                </c:pt>
                <c:pt idx="21">
                  <c:v>38321</c:v>
                </c:pt>
                <c:pt idx="22">
                  <c:v>38352</c:v>
                </c:pt>
                <c:pt idx="23">
                  <c:v>38383</c:v>
                </c:pt>
                <c:pt idx="24">
                  <c:v>38411</c:v>
                </c:pt>
                <c:pt idx="25">
                  <c:v>38442</c:v>
                </c:pt>
                <c:pt idx="26">
                  <c:v>38472</c:v>
                </c:pt>
                <c:pt idx="27">
                  <c:v>38503</c:v>
                </c:pt>
                <c:pt idx="28">
                  <c:v>38533</c:v>
                </c:pt>
                <c:pt idx="29">
                  <c:v>38564</c:v>
                </c:pt>
                <c:pt idx="30">
                  <c:v>38595</c:v>
                </c:pt>
                <c:pt idx="31">
                  <c:v>38625</c:v>
                </c:pt>
                <c:pt idx="32">
                  <c:v>38656</c:v>
                </c:pt>
                <c:pt idx="33">
                  <c:v>38686</c:v>
                </c:pt>
                <c:pt idx="34">
                  <c:v>38717</c:v>
                </c:pt>
                <c:pt idx="35">
                  <c:v>38748</c:v>
                </c:pt>
                <c:pt idx="36">
                  <c:v>38776</c:v>
                </c:pt>
                <c:pt idx="37">
                  <c:v>38807</c:v>
                </c:pt>
                <c:pt idx="38">
                  <c:v>38837</c:v>
                </c:pt>
                <c:pt idx="39">
                  <c:v>38868</c:v>
                </c:pt>
                <c:pt idx="40">
                  <c:v>38898</c:v>
                </c:pt>
                <c:pt idx="41">
                  <c:v>38929</c:v>
                </c:pt>
                <c:pt idx="42">
                  <c:v>38960</c:v>
                </c:pt>
                <c:pt idx="43">
                  <c:v>38990</c:v>
                </c:pt>
                <c:pt idx="44">
                  <c:v>39021</c:v>
                </c:pt>
                <c:pt idx="45">
                  <c:v>39051</c:v>
                </c:pt>
                <c:pt idx="46">
                  <c:v>39082</c:v>
                </c:pt>
                <c:pt idx="47">
                  <c:v>39113</c:v>
                </c:pt>
                <c:pt idx="48">
                  <c:v>39141</c:v>
                </c:pt>
                <c:pt idx="49">
                  <c:v>39172</c:v>
                </c:pt>
                <c:pt idx="50">
                  <c:v>39202</c:v>
                </c:pt>
                <c:pt idx="51">
                  <c:v>39233</c:v>
                </c:pt>
                <c:pt idx="52">
                  <c:v>39263</c:v>
                </c:pt>
                <c:pt idx="53">
                  <c:v>39294</c:v>
                </c:pt>
                <c:pt idx="54">
                  <c:v>39325</c:v>
                </c:pt>
                <c:pt idx="55">
                  <c:v>39355</c:v>
                </c:pt>
                <c:pt idx="56">
                  <c:v>39386</c:v>
                </c:pt>
                <c:pt idx="57">
                  <c:v>39416</c:v>
                </c:pt>
                <c:pt idx="58">
                  <c:v>39447</c:v>
                </c:pt>
                <c:pt idx="59">
                  <c:v>39478</c:v>
                </c:pt>
                <c:pt idx="60">
                  <c:v>39507</c:v>
                </c:pt>
                <c:pt idx="61">
                  <c:v>39538</c:v>
                </c:pt>
                <c:pt idx="62">
                  <c:v>39568</c:v>
                </c:pt>
                <c:pt idx="63">
                  <c:v>39599</c:v>
                </c:pt>
                <c:pt idx="64">
                  <c:v>39629</c:v>
                </c:pt>
                <c:pt idx="65">
                  <c:v>39660</c:v>
                </c:pt>
                <c:pt idx="66">
                  <c:v>39691</c:v>
                </c:pt>
                <c:pt idx="67">
                  <c:v>39721</c:v>
                </c:pt>
                <c:pt idx="68">
                  <c:v>39752</c:v>
                </c:pt>
                <c:pt idx="69">
                  <c:v>39782</c:v>
                </c:pt>
                <c:pt idx="70">
                  <c:v>39813</c:v>
                </c:pt>
                <c:pt idx="71">
                  <c:v>39844</c:v>
                </c:pt>
                <c:pt idx="72">
                  <c:v>39872</c:v>
                </c:pt>
                <c:pt idx="73">
                  <c:v>39903</c:v>
                </c:pt>
                <c:pt idx="74">
                  <c:v>39933</c:v>
                </c:pt>
                <c:pt idx="75">
                  <c:v>39964</c:v>
                </c:pt>
                <c:pt idx="76">
                  <c:v>39994</c:v>
                </c:pt>
                <c:pt idx="77">
                  <c:v>40025</c:v>
                </c:pt>
                <c:pt idx="78">
                  <c:v>40056</c:v>
                </c:pt>
                <c:pt idx="79">
                  <c:v>40086</c:v>
                </c:pt>
                <c:pt idx="80">
                  <c:v>40117</c:v>
                </c:pt>
                <c:pt idx="81">
                  <c:v>40147</c:v>
                </c:pt>
                <c:pt idx="82">
                  <c:v>40178</c:v>
                </c:pt>
                <c:pt idx="83">
                  <c:v>40209</c:v>
                </c:pt>
                <c:pt idx="84">
                  <c:v>40237</c:v>
                </c:pt>
                <c:pt idx="85">
                  <c:v>40268</c:v>
                </c:pt>
                <c:pt idx="86">
                  <c:v>40298</c:v>
                </c:pt>
                <c:pt idx="87">
                  <c:v>40329</c:v>
                </c:pt>
                <c:pt idx="88">
                  <c:v>40359</c:v>
                </c:pt>
                <c:pt idx="89">
                  <c:v>40390</c:v>
                </c:pt>
                <c:pt idx="90">
                  <c:v>40421</c:v>
                </c:pt>
                <c:pt idx="91">
                  <c:v>40451</c:v>
                </c:pt>
                <c:pt idx="92">
                  <c:v>40482</c:v>
                </c:pt>
                <c:pt idx="93">
                  <c:v>40512</c:v>
                </c:pt>
                <c:pt idx="94">
                  <c:v>40543</c:v>
                </c:pt>
                <c:pt idx="95">
                  <c:v>40574</c:v>
                </c:pt>
                <c:pt idx="96">
                  <c:v>40602</c:v>
                </c:pt>
                <c:pt idx="97">
                  <c:v>40633</c:v>
                </c:pt>
                <c:pt idx="98">
                  <c:v>40663</c:v>
                </c:pt>
                <c:pt idx="99">
                  <c:v>40694</c:v>
                </c:pt>
                <c:pt idx="100">
                  <c:v>40724</c:v>
                </c:pt>
                <c:pt idx="101">
                  <c:v>40755</c:v>
                </c:pt>
                <c:pt idx="102">
                  <c:v>40786</c:v>
                </c:pt>
                <c:pt idx="103">
                  <c:v>40816</c:v>
                </c:pt>
                <c:pt idx="104">
                  <c:v>40847</c:v>
                </c:pt>
                <c:pt idx="105">
                  <c:v>40877</c:v>
                </c:pt>
                <c:pt idx="106">
                  <c:v>40908</c:v>
                </c:pt>
                <c:pt idx="107">
                  <c:v>40939</c:v>
                </c:pt>
                <c:pt idx="108">
                  <c:v>40968</c:v>
                </c:pt>
                <c:pt idx="109">
                  <c:v>40999</c:v>
                </c:pt>
                <c:pt idx="110">
                  <c:v>41029</c:v>
                </c:pt>
                <c:pt idx="111">
                  <c:v>41060</c:v>
                </c:pt>
                <c:pt idx="112">
                  <c:v>41090</c:v>
                </c:pt>
                <c:pt idx="113">
                  <c:v>41121</c:v>
                </c:pt>
                <c:pt idx="114">
                  <c:v>41152</c:v>
                </c:pt>
                <c:pt idx="115">
                  <c:v>41182</c:v>
                </c:pt>
                <c:pt idx="116">
                  <c:v>41213</c:v>
                </c:pt>
                <c:pt idx="117">
                  <c:v>41243</c:v>
                </c:pt>
                <c:pt idx="118">
                  <c:v>41274</c:v>
                </c:pt>
                <c:pt idx="119">
                  <c:v>41305</c:v>
                </c:pt>
                <c:pt idx="120">
                  <c:v>41333</c:v>
                </c:pt>
                <c:pt idx="121">
                  <c:v>41364</c:v>
                </c:pt>
                <c:pt idx="122">
                  <c:v>41394</c:v>
                </c:pt>
                <c:pt idx="123">
                  <c:v>41425</c:v>
                </c:pt>
              </c:numCache>
            </c:numRef>
          </c:cat>
          <c:val>
            <c:numRef>
              <c:f>'Consignado '!$E$42:$E$165</c:f>
              <c:numCache>
                <c:formatCode>#,##0</c:formatCode>
                <c:ptCount val="124"/>
                <c:pt idx="0">
                  <c:v>53.701999999999998</c:v>
                </c:pt>
                <c:pt idx="1">
                  <c:v>55.325000000000003</c:v>
                </c:pt>
                <c:pt idx="2">
                  <c:v>57.290999999999997</c:v>
                </c:pt>
                <c:pt idx="3">
                  <c:v>59.085000000000001</c:v>
                </c:pt>
                <c:pt idx="4">
                  <c:v>61.639000000000003</c:v>
                </c:pt>
                <c:pt idx="5">
                  <c:v>63.482999999999997</c:v>
                </c:pt>
                <c:pt idx="6">
                  <c:v>64.989999999999995</c:v>
                </c:pt>
                <c:pt idx="7">
                  <c:v>66.841999999999999</c:v>
                </c:pt>
                <c:pt idx="8">
                  <c:v>67.088999999999999</c:v>
                </c:pt>
                <c:pt idx="9">
                  <c:v>68.259</c:v>
                </c:pt>
                <c:pt idx="10">
                  <c:v>69.757999999999996</c:v>
                </c:pt>
                <c:pt idx="11">
                  <c:v>71.082999999999998</c:v>
                </c:pt>
                <c:pt idx="12">
                  <c:v>72.900000000000006</c:v>
                </c:pt>
                <c:pt idx="13">
                  <c:v>74.510000000000005</c:v>
                </c:pt>
                <c:pt idx="14">
                  <c:v>75.966999999999999</c:v>
                </c:pt>
                <c:pt idx="15">
                  <c:v>76.744</c:v>
                </c:pt>
                <c:pt idx="16">
                  <c:v>77.986999999999995</c:v>
                </c:pt>
                <c:pt idx="17">
                  <c:v>79.161000000000001</c:v>
                </c:pt>
                <c:pt idx="18">
                  <c:v>80.137</c:v>
                </c:pt>
                <c:pt idx="19">
                  <c:v>81.915999999999997</c:v>
                </c:pt>
                <c:pt idx="20">
                  <c:v>81.760999999999996</c:v>
                </c:pt>
                <c:pt idx="21">
                  <c:v>82.852999999999994</c:v>
                </c:pt>
                <c:pt idx="22">
                  <c:v>83.203000000000003</c:v>
                </c:pt>
                <c:pt idx="23">
                  <c:v>81.393000000000001</c:v>
                </c:pt>
                <c:pt idx="24">
                  <c:v>83.665000000000006</c:v>
                </c:pt>
                <c:pt idx="25">
                  <c:v>87.384</c:v>
                </c:pt>
                <c:pt idx="26">
                  <c:v>89.591999999999999</c:v>
                </c:pt>
                <c:pt idx="27">
                  <c:v>91.998000000000005</c:v>
                </c:pt>
                <c:pt idx="28">
                  <c:v>94.474999999999994</c:v>
                </c:pt>
                <c:pt idx="29">
                  <c:v>97.296999999999997</c:v>
                </c:pt>
                <c:pt idx="30">
                  <c:v>99.518000000000001</c:v>
                </c:pt>
                <c:pt idx="31">
                  <c:v>101.735</c:v>
                </c:pt>
                <c:pt idx="32">
                  <c:v>103.45</c:v>
                </c:pt>
                <c:pt idx="33">
                  <c:v>107.283</c:v>
                </c:pt>
                <c:pt idx="34">
                  <c:v>109.248</c:v>
                </c:pt>
                <c:pt idx="35">
                  <c:v>111.396</c:v>
                </c:pt>
                <c:pt idx="36">
                  <c:v>115.128</c:v>
                </c:pt>
                <c:pt idx="37">
                  <c:v>117.58</c:v>
                </c:pt>
                <c:pt idx="38">
                  <c:v>119.875</c:v>
                </c:pt>
                <c:pt idx="39">
                  <c:v>121.54600000000001</c:v>
                </c:pt>
                <c:pt idx="40">
                  <c:v>123.631</c:v>
                </c:pt>
                <c:pt idx="41">
                  <c:v>126.75</c:v>
                </c:pt>
                <c:pt idx="42">
                  <c:v>128.691</c:v>
                </c:pt>
                <c:pt idx="43">
                  <c:v>131.05699999999999</c:v>
                </c:pt>
                <c:pt idx="44">
                  <c:v>133.41900000000001</c:v>
                </c:pt>
                <c:pt idx="45">
                  <c:v>136.31200000000001</c:v>
                </c:pt>
                <c:pt idx="46">
                  <c:v>139.24600000000001</c:v>
                </c:pt>
                <c:pt idx="47">
                  <c:v>141.84</c:v>
                </c:pt>
                <c:pt idx="48">
                  <c:v>142.44800000000001</c:v>
                </c:pt>
                <c:pt idx="49">
                  <c:v>144.23400000000001</c:v>
                </c:pt>
                <c:pt idx="50">
                  <c:v>146.036</c:v>
                </c:pt>
                <c:pt idx="51">
                  <c:v>148.18899999999999</c:v>
                </c:pt>
                <c:pt idx="52">
                  <c:v>150.27600000000001</c:v>
                </c:pt>
                <c:pt idx="53">
                  <c:v>153.68600000000001</c:v>
                </c:pt>
                <c:pt idx="54">
                  <c:v>156.04300000000001</c:v>
                </c:pt>
                <c:pt idx="55">
                  <c:v>157.69</c:v>
                </c:pt>
                <c:pt idx="56">
                  <c:v>159.52799999999999</c:v>
                </c:pt>
                <c:pt idx="57">
                  <c:v>158.345</c:v>
                </c:pt>
                <c:pt idx="58">
                  <c:v>160.91900000000001</c:v>
                </c:pt>
                <c:pt idx="59">
                  <c:v>163.839</c:v>
                </c:pt>
                <c:pt idx="60">
                  <c:v>166.27799999999999</c:v>
                </c:pt>
                <c:pt idx="61">
                  <c:v>169.154</c:v>
                </c:pt>
                <c:pt idx="62">
                  <c:v>172.90100000000001</c:v>
                </c:pt>
                <c:pt idx="63">
                  <c:v>176.03</c:v>
                </c:pt>
                <c:pt idx="64">
                  <c:v>178.51400000000001</c:v>
                </c:pt>
                <c:pt idx="65">
                  <c:v>181.64</c:v>
                </c:pt>
                <c:pt idx="66">
                  <c:v>181.07300000000001</c:v>
                </c:pt>
                <c:pt idx="67">
                  <c:v>184.01599999999999</c:v>
                </c:pt>
                <c:pt idx="68">
                  <c:v>186.279</c:v>
                </c:pt>
                <c:pt idx="69">
                  <c:v>187.46199999999999</c:v>
                </c:pt>
                <c:pt idx="70">
                  <c:v>190.75399999999999</c:v>
                </c:pt>
                <c:pt idx="71">
                  <c:v>194.06399999999999</c:v>
                </c:pt>
                <c:pt idx="72">
                  <c:v>197.44</c:v>
                </c:pt>
                <c:pt idx="73">
                  <c:v>201.161</c:v>
                </c:pt>
                <c:pt idx="74">
                  <c:v>205.006</c:v>
                </c:pt>
                <c:pt idx="75">
                  <c:v>207.71299999999999</c:v>
                </c:pt>
                <c:pt idx="76">
                  <c:v>210.45099999999999</c:v>
                </c:pt>
                <c:pt idx="77">
                  <c:v>213.298</c:v>
                </c:pt>
                <c:pt idx="78">
                  <c:v>215.13300000000001</c:v>
                </c:pt>
                <c:pt idx="79">
                  <c:v>217.137</c:v>
                </c:pt>
                <c:pt idx="80">
                  <c:v>219.05699999999999</c:v>
                </c:pt>
                <c:pt idx="81">
                  <c:v>220.26400000000001</c:v>
                </c:pt>
                <c:pt idx="82">
                  <c:v>222.642</c:v>
                </c:pt>
                <c:pt idx="83">
                  <c:v>226.06100000000001</c:v>
                </c:pt>
                <c:pt idx="84">
                  <c:v>228.05500000000001</c:v>
                </c:pt>
                <c:pt idx="85">
                  <c:v>230.48</c:v>
                </c:pt>
                <c:pt idx="86">
                  <c:v>233.39400000000001</c:v>
                </c:pt>
                <c:pt idx="87">
                  <c:v>236.34</c:v>
                </c:pt>
                <c:pt idx="88">
                  <c:v>239.14400000000001</c:v>
                </c:pt>
                <c:pt idx="89">
                  <c:v>241.43299999999999</c:v>
                </c:pt>
                <c:pt idx="90">
                  <c:v>242.85300000000001</c:v>
                </c:pt>
                <c:pt idx="91">
                  <c:v>246.50399999999999</c:v>
                </c:pt>
                <c:pt idx="92">
                  <c:v>248.261</c:v>
                </c:pt>
                <c:pt idx="93">
                  <c:v>250.53299999999999</c:v>
                </c:pt>
                <c:pt idx="94">
                  <c:v>252.499</c:v>
                </c:pt>
                <c:pt idx="95">
                  <c:v>255.22200000000001</c:v>
                </c:pt>
                <c:pt idx="96">
                  <c:v>258.197</c:v>
                </c:pt>
                <c:pt idx="97">
                  <c:v>260.416</c:v>
                </c:pt>
                <c:pt idx="98">
                  <c:v>262.48200000000003</c:v>
                </c:pt>
                <c:pt idx="99">
                  <c:v>264.98500000000001</c:v>
                </c:pt>
                <c:pt idx="100">
                  <c:v>266.99</c:v>
                </c:pt>
                <c:pt idx="101">
                  <c:v>268.77300000000002</c:v>
                </c:pt>
                <c:pt idx="102">
                  <c:v>270.49799999999999</c:v>
                </c:pt>
                <c:pt idx="103">
                  <c:v>270.80399999999997</c:v>
                </c:pt>
                <c:pt idx="104">
                  <c:v>271.90600000000001</c:v>
                </c:pt>
                <c:pt idx="105">
                  <c:v>272.529</c:v>
                </c:pt>
                <c:pt idx="106">
                  <c:v>273.91000000000003</c:v>
                </c:pt>
                <c:pt idx="107">
                  <c:v>276.17200000000003</c:v>
                </c:pt>
                <c:pt idx="108">
                  <c:v>278.27499999999998</c:v>
                </c:pt>
                <c:pt idx="109">
                  <c:v>279.63400000000001</c:v>
                </c:pt>
                <c:pt idx="110">
                  <c:v>280.94900000000001</c:v>
                </c:pt>
                <c:pt idx="111">
                  <c:v>282.56</c:v>
                </c:pt>
                <c:pt idx="112">
                  <c:v>283.661</c:v>
                </c:pt>
                <c:pt idx="113">
                  <c:v>284.88</c:v>
                </c:pt>
                <c:pt idx="114">
                  <c:v>285.87</c:v>
                </c:pt>
                <c:pt idx="115">
                  <c:v>286.62099999999998</c:v>
                </c:pt>
                <c:pt idx="116">
                  <c:v>287.17700000000002</c:v>
                </c:pt>
                <c:pt idx="117">
                  <c:v>287.589</c:v>
                </c:pt>
                <c:pt idx="118">
                  <c:v>289.21600000000001</c:v>
                </c:pt>
                <c:pt idx="119">
                  <c:v>291.471</c:v>
                </c:pt>
                <c:pt idx="120">
                  <c:v>293.95</c:v>
                </c:pt>
                <c:pt idx="121">
                  <c:v>295.209</c:v>
                </c:pt>
                <c:pt idx="122">
                  <c:v>298.35199999999998</c:v>
                </c:pt>
                <c:pt idx="123">
                  <c:v>300.70400000000001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6077968"/>
        <c:axId val="556078512"/>
      </c:lineChart>
      <c:dateAx>
        <c:axId val="55607796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6078512"/>
        <c:crosses val="autoZero"/>
        <c:auto val="1"/>
        <c:lblOffset val="100"/>
        <c:baseTimeUnit val="months"/>
        <c:majorUnit val="6"/>
        <c:majorTimeUnit val="months"/>
      </c:dateAx>
      <c:valAx>
        <c:axId val="556078512"/>
        <c:scaling>
          <c:orientation val="minMax"/>
          <c:max val="320"/>
          <c:min val="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607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1992950733775777E-2"/>
          <c:y val="0.91618872794728412"/>
          <c:w val="0.96274695184179526"/>
          <c:h val="6.77629772156334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4508887350334413E-2"/>
                  <c:y val="-0.1704119424503157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'Consignado '!$B$167:$D$167</c:f>
              <c:strCache>
                <c:ptCount val="3"/>
                <c:pt idx="0">
                  <c:v>Trabalhadores do Setor Privado</c:v>
                </c:pt>
                <c:pt idx="1">
                  <c:v>Trabalhadores do Setor Público</c:v>
                </c:pt>
                <c:pt idx="2">
                  <c:v>Aposentados e Pensionistas do INSS</c:v>
                </c:pt>
              </c:strCache>
            </c:strRef>
          </c:cat>
          <c:val>
            <c:numRef>
              <c:f>'Consignado '!$B$168:$D$168</c:f>
              <c:numCache>
                <c:formatCode>0%</c:formatCode>
                <c:ptCount val="3"/>
                <c:pt idx="0">
                  <c:v>6.0298499521123768E-2</c:v>
                </c:pt>
                <c:pt idx="1">
                  <c:v>0.57369373204214114</c:v>
                </c:pt>
                <c:pt idx="2">
                  <c:v>0.36601109396615944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38448496672308"/>
          <c:y val="4.3456783364357598E-2"/>
          <c:w val="0.85088876847097006"/>
          <c:h val="0.74934021590897781"/>
        </c:manualLayout>
      </c:layout>
      <c:lineChart>
        <c:grouping val="standard"/>
        <c:varyColors val="0"/>
        <c:ser>
          <c:idx val="0"/>
          <c:order val="0"/>
          <c:tx>
            <c:strRef>
              <c:f>'Consignado Servidor'!$H$2</c:f>
              <c:strCache>
                <c:ptCount val="1"/>
                <c:pt idx="0">
                  <c:v>Meta SELIC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77"/>
              <c:layout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Servidor'!$A$3:$A$80</c:f>
              <c:numCache>
                <c:formatCode>mmm\-yy</c:formatCode>
                <c:ptCount val="78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  <c:pt idx="76">
                  <c:v>42917</c:v>
                </c:pt>
                <c:pt idx="77">
                  <c:v>42948</c:v>
                </c:pt>
              </c:numCache>
            </c:numRef>
          </c:cat>
          <c:val>
            <c:numRef>
              <c:f>'Consignado Servidor'!$H$3:$H$80</c:f>
              <c:numCache>
                <c:formatCode>0.00%</c:formatCode>
                <c:ptCount val="78"/>
                <c:pt idx="0">
                  <c:v>0.11749999999999999</c:v>
                </c:pt>
                <c:pt idx="1">
                  <c:v>0.12</c:v>
                </c:pt>
                <c:pt idx="2">
                  <c:v>0.12</c:v>
                </c:pt>
                <c:pt idx="3">
                  <c:v>0.1225</c:v>
                </c:pt>
                <c:pt idx="4">
                  <c:v>0.125</c:v>
                </c:pt>
                <c:pt idx="5">
                  <c:v>0.125</c:v>
                </c:pt>
                <c:pt idx="6">
                  <c:v>0.12</c:v>
                </c:pt>
                <c:pt idx="7">
                  <c:v>0.115</c:v>
                </c:pt>
                <c:pt idx="8">
                  <c:v>0.115</c:v>
                </c:pt>
                <c:pt idx="9">
                  <c:v>0.11</c:v>
                </c:pt>
                <c:pt idx="10">
                  <c:v>0.105</c:v>
                </c:pt>
                <c:pt idx="11">
                  <c:v>0.105</c:v>
                </c:pt>
                <c:pt idx="12">
                  <c:v>9.7500000000000003E-2</c:v>
                </c:pt>
                <c:pt idx="13">
                  <c:v>0.09</c:v>
                </c:pt>
                <c:pt idx="14">
                  <c:v>8.5000000000000006E-2</c:v>
                </c:pt>
                <c:pt idx="15">
                  <c:v>8.5000000000000006E-2</c:v>
                </c:pt>
                <c:pt idx="16">
                  <c:v>0.08</c:v>
                </c:pt>
                <c:pt idx="17">
                  <c:v>7.4999999999999997E-2</c:v>
                </c:pt>
                <c:pt idx="18">
                  <c:v>7.4999999999999997E-2</c:v>
                </c:pt>
                <c:pt idx="19">
                  <c:v>7.2499999999999995E-2</c:v>
                </c:pt>
                <c:pt idx="20">
                  <c:v>7.2499999999999995E-2</c:v>
                </c:pt>
                <c:pt idx="21">
                  <c:v>7.2499999999999995E-2</c:v>
                </c:pt>
                <c:pt idx="22">
                  <c:v>7.2499999999999995E-2</c:v>
                </c:pt>
                <c:pt idx="23">
                  <c:v>7.2499999999999995E-2</c:v>
                </c:pt>
                <c:pt idx="24">
                  <c:v>7.2499999999999995E-2</c:v>
                </c:pt>
                <c:pt idx="25">
                  <c:v>7.4999999999999997E-2</c:v>
                </c:pt>
                <c:pt idx="26">
                  <c:v>0.08</c:v>
                </c:pt>
                <c:pt idx="27">
                  <c:v>0.08</c:v>
                </c:pt>
                <c:pt idx="28">
                  <c:v>8.5000000000000006E-2</c:v>
                </c:pt>
                <c:pt idx="29">
                  <c:v>0.09</c:v>
                </c:pt>
                <c:pt idx="30">
                  <c:v>0.09</c:v>
                </c:pt>
                <c:pt idx="31">
                  <c:v>9.5000000000000001E-2</c:v>
                </c:pt>
                <c:pt idx="32">
                  <c:v>0.1</c:v>
                </c:pt>
                <c:pt idx="33">
                  <c:v>0.1</c:v>
                </c:pt>
                <c:pt idx="34">
                  <c:v>0.105</c:v>
                </c:pt>
                <c:pt idx="35">
                  <c:v>0.1075</c:v>
                </c:pt>
                <c:pt idx="36">
                  <c:v>0.1075</c:v>
                </c:pt>
                <c:pt idx="37">
                  <c:v>0.11</c:v>
                </c:pt>
                <c:pt idx="38">
                  <c:v>0.11</c:v>
                </c:pt>
                <c:pt idx="39">
                  <c:v>0.11</c:v>
                </c:pt>
                <c:pt idx="40">
                  <c:v>0.11</c:v>
                </c:pt>
                <c:pt idx="41">
                  <c:v>0.11</c:v>
                </c:pt>
                <c:pt idx="42">
                  <c:v>0.11</c:v>
                </c:pt>
                <c:pt idx="43">
                  <c:v>0.1125</c:v>
                </c:pt>
                <c:pt idx="44">
                  <c:v>0.1125</c:v>
                </c:pt>
                <c:pt idx="45">
                  <c:v>0.11749999999999999</c:v>
                </c:pt>
                <c:pt idx="46">
                  <c:v>0.1225</c:v>
                </c:pt>
                <c:pt idx="47">
                  <c:v>0.1225</c:v>
                </c:pt>
                <c:pt idx="48">
                  <c:v>0.1275</c:v>
                </c:pt>
                <c:pt idx="49">
                  <c:v>0.13250000000000001</c:v>
                </c:pt>
                <c:pt idx="50">
                  <c:v>0.13250000000000001</c:v>
                </c:pt>
                <c:pt idx="51">
                  <c:v>0.13750000000000001</c:v>
                </c:pt>
                <c:pt idx="52">
                  <c:v>0.14249999999999999</c:v>
                </c:pt>
                <c:pt idx="53">
                  <c:v>0.14249999999999999</c:v>
                </c:pt>
                <c:pt idx="54">
                  <c:v>0.14249999999999999</c:v>
                </c:pt>
                <c:pt idx="55">
                  <c:v>0.14249999999999999</c:v>
                </c:pt>
                <c:pt idx="56">
                  <c:v>0.14249999999999999</c:v>
                </c:pt>
                <c:pt idx="57">
                  <c:v>0.14249999999999999</c:v>
                </c:pt>
                <c:pt idx="58">
                  <c:v>0.14249999999999999</c:v>
                </c:pt>
                <c:pt idx="59">
                  <c:v>0.14249999999999999</c:v>
                </c:pt>
                <c:pt idx="60">
                  <c:v>0.14249999999999999</c:v>
                </c:pt>
                <c:pt idx="61">
                  <c:v>0.14249999999999999</c:v>
                </c:pt>
                <c:pt idx="62">
                  <c:v>0.14249999999999999</c:v>
                </c:pt>
                <c:pt idx="63">
                  <c:v>0.14249999999999999</c:v>
                </c:pt>
                <c:pt idx="64">
                  <c:v>0.14249999999999999</c:v>
                </c:pt>
                <c:pt idx="65">
                  <c:v>0.14249999999999999</c:v>
                </c:pt>
                <c:pt idx="66">
                  <c:v>0.14249999999999999</c:v>
                </c:pt>
                <c:pt idx="67">
                  <c:v>0.14000000000000001</c:v>
                </c:pt>
                <c:pt idx="68">
                  <c:v>0.14000000000000001</c:v>
                </c:pt>
                <c:pt idx="69">
                  <c:v>0.13750000000000001</c:v>
                </c:pt>
                <c:pt idx="70">
                  <c:v>0.13</c:v>
                </c:pt>
                <c:pt idx="71">
                  <c:v>0.1225</c:v>
                </c:pt>
                <c:pt idx="72">
                  <c:v>0.1225</c:v>
                </c:pt>
                <c:pt idx="73">
                  <c:v>0.1125</c:v>
                </c:pt>
                <c:pt idx="74">
                  <c:v>0.1125</c:v>
                </c:pt>
                <c:pt idx="75">
                  <c:v>0.10249999999999999</c:v>
                </c:pt>
                <c:pt idx="76">
                  <c:v>9.2499999999999999E-2</c:v>
                </c:pt>
                <c:pt idx="77">
                  <c:v>9.2499999999999999E-2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'Consignado Servidor'!$G$2</c:f>
              <c:strCache>
                <c:ptCount val="1"/>
                <c:pt idx="0">
                  <c:v>Teto - Servidor Público Federal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Servidor'!$A$3:$A$80</c:f>
              <c:numCache>
                <c:formatCode>mmm\-yy</c:formatCode>
                <c:ptCount val="78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  <c:pt idx="76">
                  <c:v>42917</c:v>
                </c:pt>
                <c:pt idx="77">
                  <c:v>42948</c:v>
                </c:pt>
              </c:numCache>
            </c:numRef>
          </c:cat>
          <c:val>
            <c:numRef>
              <c:f>'Consignado Servidor'!$G$3:$G$80</c:f>
              <c:numCache>
                <c:formatCode>0.00%</c:formatCode>
                <c:ptCount val="78"/>
                <c:pt idx="0">
                  <c:v>0.34488882424629752</c:v>
                </c:pt>
                <c:pt idx="1">
                  <c:v>0.34488882424629752</c:v>
                </c:pt>
                <c:pt idx="2">
                  <c:v>0.34488882424629752</c:v>
                </c:pt>
                <c:pt idx="3">
                  <c:v>0.34488882424629752</c:v>
                </c:pt>
                <c:pt idx="4">
                  <c:v>0.34488882424629752</c:v>
                </c:pt>
                <c:pt idx="5">
                  <c:v>0.34488882424629752</c:v>
                </c:pt>
                <c:pt idx="6">
                  <c:v>0.34488882424629752</c:v>
                </c:pt>
                <c:pt idx="7">
                  <c:v>0.34488882424629752</c:v>
                </c:pt>
                <c:pt idx="8">
                  <c:v>0.34488882424629752</c:v>
                </c:pt>
                <c:pt idx="9">
                  <c:v>0.34488882424629752</c:v>
                </c:pt>
                <c:pt idx="10">
                  <c:v>0.34488882424629752</c:v>
                </c:pt>
                <c:pt idx="11">
                  <c:v>0.34488882424629752</c:v>
                </c:pt>
                <c:pt idx="12">
                  <c:v>0.34488882424629752</c:v>
                </c:pt>
                <c:pt idx="13">
                  <c:v>0.34488882424629752</c:v>
                </c:pt>
                <c:pt idx="14">
                  <c:v>0.34488882424629752</c:v>
                </c:pt>
                <c:pt idx="15">
                  <c:v>0.34488882424629752</c:v>
                </c:pt>
                <c:pt idx="16">
                  <c:v>0.34488882424629752</c:v>
                </c:pt>
                <c:pt idx="17">
                  <c:v>0.34488882424629752</c:v>
                </c:pt>
                <c:pt idx="18">
                  <c:v>0.34488882424629752</c:v>
                </c:pt>
                <c:pt idx="19">
                  <c:v>0.34488882424629752</c:v>
                </c:pt>
                <c:pt idx="20">
                  <c:v>0.34488882424629752</c:v>
                </c:pt>
                <c:pt idx="21">
                  <c:v>0.34488882424629752</c:v>
                </c:pt>
                <c:pt idx="22">
                  <c:v>0.34488882424629752</c:v>
                </c:pt>
                <c:pt idx="23">
                  <c:v>0.34488882424629752</c:v>
                </c:pt>
                <c:pt idx="24">
                  <c:v>0.34488882424629752</c:v>
                </c:pt>
                <c:pt idx="25">
                  <c:v>0.34488882424629752</c:v>
                </c:pt>
                <c:pt idx="26">
                  <c:v>0.34488882424629752</c:v>
                </c:pt>
                <c:pt idx="27">
                  <c:v>0.34488882424629752</c:v>
                </c:pt>
                <c:pt idx="28">
                  <c:v>0.34488882424629752</c:v>
                </c:pt>
                <c:pt idx="29">
                  <c:v>0.34488882424629752</c:v>
                </c:pt>
                <c:pt idx="30">
                  <c:v>0.34488882424629752</c:v>
                </c:pt>
                <c:pt idx="31">
                  <c:v>0.34488882424629752</c:v>
                </c:pt>
                <c:pt idx="32">
                  <c:v>0.34488882424629752</c:v>
                </c:pt>
                <c:pt idx="33">
                  <c:v>0.34488882424629752</c:v>
                </c:pt>
                <c:pt idx="34">
                  <c:v>0.34488882424629752</c:v>
                </c:pt>
                <c:pt idx="35">
                  <c:v>0.34488882424629752</c:v>
                </c:pt>
                <c:pt idx="36">
                  <c:v>0.34488882424629752</c:v>
                </c:pt>
                <c:pt idx="37">
                  <c:v>0.34488882424629752</c:v>
                </c:pt>
                <c:pt idx="38">
                  <c:v>0.34488882424629752</c:v>
                </c:pt>
                <c:pt idx="39">
                  <c:v>0.34488882424629752</c:v>
                </c:pt>
                <c:pt idx="40">
                  <c:v>0.34488882424629752</c:v>
                </c:pt>
                <c:pt idx="41">
                  <c:v>0.34488882424629752</c:v>
                </c:pt>
                <c:pt idx="42">
                  <c:v>0.34488882424629752</c:v>
                </c:pt>
                <c:pt idx="43">
                  <c:v>0.34488882424629752</c:v>
                </c:pt>
                <c:pt idx="44">
                  <c:v>0.34488882424629752</c:v>
                </c:pt>
                <c:pt idx="45">
                  <c:v>0.34488882424629752</c:v>
                </c:pt>
                <c:pt idx="46">
                  <c:v>0.34488882424629752</c:v>
                </c:pt>
                <c:pt idx="47">
                  <c:v>0.34488882424629752</c:v>
                </c:pt>
                <c:pt idx="48">
                  <c:v>0.34488882424629752</c:v>
                </c:pt>
                <c:pt idx="49">
                  <c:v>0.34488882424629752</c:v>
                </c:pt>
                <c:pt idx="50">
                  <c:v>0.34488882424629752</c:v>
                </c:pt>
                <c:pt idx="51">
                  <c:v>0.34488882424629752</c:v>
                </c:pt>
                <c:pt idx="52">
                  <c:v>0.34488882424629752</c:v>
                </c:pt>
                <c:pt idx="53">
                  <c:v>0.34488882424629752</c:v>
                </c:pt>
                <c:pt idx="54">
                  <c:v>0.34488882424629752</c:v>
                </c:pt>
                <c:pt idx="55">
                  <c:v>0.34488882424629752</c:v>
                </c:pt>
                <c:pt idx="56">
                  <c:v>0.34488882424629752</c:v>
                </c:pt>
                <c:pt idx="57">
                  <c:v>0.34488882424629752</c:v>
                </c:pt>
                <c:pt idx="58">
                  <c:v>0.34488882424629752</c:v>
                </c:pt>
                <c:pt idx="59">
                  <c:v>0.34488882424629752</c:v>
                </c:pt>
                <c:pt idx="60">
                  <c:v>0.34488882424629752</c:v>
                </c:pt>
                <c:pt idx="61">
                  <c:v>0.34488882424629752</c:v>
                </c:pt>
                <c:pt idx="62">
                  <c:v>0.34488882424629752</c:v>
                </c:pt>
                <c:pt idx="63">
                  <c:v>0.34488882424629752</c:v>
                </c:pt>
                <c:pt idx="64">
                  <c:v>0.34488882424629752</c:v>
                </c:pt>
                <c:pt idx="65">
                  <c:v>0.34488882424629752</c:v>
                </c:pt>
                <c:pt idx="66">
                  <c:v>0.34488882424629752</c:v>
                </c:pt>
                <c:pt idx="67">
                  <c:v>0.34488882424629752</c:v>
                </c:pt>
                <c:pt idx="68">
                  <c:v>0.34488882424629752</c:v>
                </c:pt>
                <c:pt idx="69">
                  <c:v>0.34488882424629752</c:v>
                </c:pt>
                <c:pt idx="70">
                  <c:v>0.34488882424629752</c:v>
                </c:pt>
                <c:pt idx="71">
                  <c:v>0.34488882424629752</c:v>
                </c:pt>
                <c:pt idx="72">
                  <c:v>0.34488882424629752</c:v>
                </c:pt>
                <c:pt idx="73">
                  <c:v>0.29840670516253787</c:v>
                </c:pt>
                <c:pt idx="74">
                  <c:v>0.29840670516253787</c:v>
                </c:pt>
                <c:pt idx="75">
                  <c:v>0.29840670516253787</c:v>
                </c:pt>
                <c:pt idx="76">
                  <c:v>0.29840670516253787</c:v>
                </c:pt>
                <c:pt idx="77">
                  <c:v>0.29840670516253787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'Consignado INSS'!$H$2</c:f>
              <c:strCache>
                <c:ptCount val="1"/>
                <c:pt idx="0">
                  <c:v>Teto - Aposentados e Pensionistas do INSS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Servidor'!$A$3:$A$80</c:f>
              <c:numCache>
                <c:formatCode>mmm\-yy</c:formatCode>
                <c:ptCount val="78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  <c:pt idx="76">
                  <c:v>42917</c:v>
                </c:pt>
                <c:pt idx="77">
                  <c:v>42948</c:v>
                </c:pt>
              </c:numCache>
            </c:numRef>
          </c:cat>
          <c:val>
            <c:numRef>
              <c:f>'Consignado INSS'!$H$3:$H$80</c:f>
              <c:numCache>
                <c:formatCode>0.00%</c:formatCode>
                <c:ptCount val="78"/>
                <c:pt idx="0">
                  <c:v>0.31991192206838748</c:v>
                </c:pt>
                <c:pt idx="1">
                  <c:v>0.31991192206838748</c:v>
                </c:pt>
                <c:pt idx="2">
                  <c:v>0.31991192206838748</c:v>
                </c:pt>
                <c:pt idx="3">
                  <c:v>0.31991192206838748</c:v>
                </c:pt>
                <c:pt idx="4">
                  <c:v>0.31991192206838748</c:v>
                </c:pt>
                <c:pt idx="5">
                  <c:v>0.31991192206838748</c:v>
                </c:pt>
                <c:pt idx="6">
                  <c:v>0.31991192206838748</c:v>
                </c:pt>
                <c:pt idx="7">
                  <c:v>0.31991192206838748</c:v>
                </c:pt>
                <c:pt idx="8">
                  <c:v>0.31991192206838748</c:v>
                </c:pt>
                <c:pt idx="9">
                  <c:v>0.31991192206838748</c:v>
                </c:pt>
                <c:pt idx="10">
                  <c:v>0.31991192206838748</c:v>
                </c:pt>
                <c:pt idx="11">
                  <c:v>0.31991192206838748</c:v>
                </c:pt>
                <c:pt idx="12">
                  <c:v>0.31991192206838748</c:v>
                </c:pt>
                <c:pt idx="13">
                  <c:v>0.31991192206838748</c:v>
                </c:pt>
                <c:pt idx="14">
                  <c:v>0.31991192206838748</c:v>
                </c:pt>
                <c:pt idx="15">
                  <c:v>0.28928889574814853</c:v>
                </c:pt>
                <c:pt idx="16">
                  <c:v>0.28928889574814853</c:v>
                </c:pt>
                <c:pt idx="17">
                  <c:v>0.28928889574814853</c:v>
                </c:pt>
                <c:pt idx="18">
                  <c:v>0.28928889574814853</c:v>
                </c:pt>
                <c:pt idx="19">
                  <c:v>0.28928889574814853</c:v>
                </c:pt>
                <c:pt idx="20">
                  <c:v>0.28928889574814853</c:v>
                </c:pt>
                <c:pt idx="21">
                  <c:v>0.28928889574814853</c:v>
                </c:pt>
                <c:pt idx="22">
                  <c:v>0.28928889574814853</c:v>
                </c:pt>
                <c:pt idx="23">
                  <c:v>0.28928889574814853</c:v>
                </c:pt>
                <c:pt idx="24">
                  <c:v>0.28928889574814853</c:v>
                </c:pt>
                <c:pt idx="25">
                  <c:v>0.28928889574814853</c:v>
                </c:pt>
                <c:pt idx="26">
                  <c:v>0.28928889574814853</c:v>
                </c:pt>
                <c:pt idx="27">
                  <c:v>0.28928889574814853</c:v>
                </c:pt>
                <c:pt idx="28">
                  <c:v>0.28928889574814853</c:v>
                </c:pt>
                <c:pt idx="29">
                  <c:v>0.28928889574814853</c:v>
                </c:pt>
                <c:pt idx="30">
                  <c:v>0.28928889574814853</c:v>
                </c:pt>
                <c:pt idx="31">
                  <c:v>0.28928889574814853</c:v>
                </c:pt>
                <c:pt idx="32">
                  <c:v>0.28928889574814853</c:v>
                </c:pt>
                <c:pt idx="33">
                  <c:v>0.28928889574814853</c:v>
                </c:pt>
                <c:pt idx="34">
                  <c:v>0.28928889574814853</c:v>
                </c:pt>
                <c:pt idx="35">
                  <c:v>0.28928889574814853</c:v>
                </c:pt>
                <c:pt idx="36">
                  <c:v>0.28928889574814853</c:v>
                </c:pt>
                <c:pt idx="37">
                  <c:v>0.28928889574814853</c:v>
                </c:pt>
                <c:pt idx="38">
                  <c:v>0.28928889574814853</c:v>
                </c:pt>
                <c:pt idx="39">
                  <c:v>0.28928889574814853</c:v>
                </c:pt>
                <c:pt idx="40">
                  <c:v>0.28928889574814853</c:v>
                </c:pt>
                <c:pt idx="41">
                  <c:v>0.28928889574814853</c:v>
                </c:pt>
                <c:pt idx="42">
                  <c:v>0.28928889574814853</c:v>
                </c:pt>
                <c:pt idx="43">
                  <c:v>0.28928889574814853</c:v>
                </c:pt>
                <c:pt idx="44">
                  <c:v>0.28928889574814853</c:v>
                </c:pt>
                <c:pt idx="45">
                  <c:v>0.28928889574814853</c:v>
                </c:pt>
                <c:pt idx="46">
                  <c:v>0.28928889574814853</c:v>
                </c:pt>
                <c:pt idx="47">
                  <c:v>0.28928889574814853</c:v>
                </c:pt>
                <c:pt idx="48">
                  <c:v>0.28928889574814853</c:v>
                </c:pt>
                <c:pt idx="49">
                  <c:v>0.28928889574814853</c:v>
                </c:pt>
                <c:pt idx="50">
                  <c:v>0.28928889574814853</c:v>
                </c:pt>
                <c:pt idx="51">
                  <c:v>0.28928889574814853</c:v>
                </c:pt>
                <c:pt idx="52">
                  <c:v>0.28928889574814853</c:v>
                </c:pt>
                <c:pt idx="53">
                  <c:v>0.28928889574814853</c:v>
                </c:pt>
                <c:pt idx="54">
                  <c:v>0.28928889574814853</c:v>
                </c:pt>
                <c:pt idx="55">
                  <c:v>0.31991192206838748</c:v>
                </c:pt>
                <c:pt idx="56">
                  <c:v>0.31991192206838748</c:v>
                </c:pt>
                <c:pt idx="57">
                  <c:v>0.31991192206838748</c:v>
                </c:pt>
                <c:pt idx="58">
                  <c:v>0.31991192206838748</c:v>
                </c:pt>
                <c:pt idx="59">
                  <c:v>0.31991192206838748</c:v>
                </c:pt>
                <c:pt idx="60">
                  <c:v>0.31991192206838748</c:v>
                </c:pt>
                <c:pt idx="61">
                  <c:v>0.31991192206838748</c:v>
                </c:pt>
                <c:pt idx="62">
                  <c:v>0.31991192206838748</c:v>
                </c:pt>
                <c:pt idx="63">
                  <c:v>0.31991192206838748</c:v>
                </c:pt>
                <c:pt idx="64">
                  <c:v>0.31991192206838748</c:v>
                </c:pt>
                <c:pt idx="65">
                  <c:v>0.31991192206838748</c:v>
                </c:pt>
                <c:pt idx="66">
                  <c:v>0.31991192206838748</c:v>
                </c:pt>
                <c:pt idx="67">
                  <c:v>0.31991192206838748</c:v>
                </c:pt>
                <c:pt idx="68">
                  <c:v>0.31991192206838748</c:v>
                </c:pt>
                <c:pt idx="69">
                  <c:v>0.31991192206838748</c:v>
                </c:pt>
                <c:pt idx="70">
                  <c:v>0.31991192206838748</c:v>
                </c:pt>
                <c:pt idx="71">
                  <c:v>0.31991192206838748</c:v>
                </c:pt>
                <c:pt idx="72">
                  <c:v>0.31991192206838748</c:v>
                </c:pt>
                <c:pt idx="73">
                  <c:v>0.28928889574814853</c:v>
                </c:pt>
                <c:pt idx="74">
                  <c:v>0.28928889574814853</c:v>
                </c:pt>
                <c:pt idx="75">
                  <c:v>0.28928889574814853</c:v>
                </c:pt>
                <c:pt idx="76">
                  <c:v>0.28928889574814853</c:v>
                </c:pt>
                <c:pt idx="77">
                  <c:v>0.28928889574814853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6073616"/>
        <c:axId val="556074160"/>
      </c:lineChart>
      <c:dateAx>
        <c:axId val="556073616"/>
        <c:scaling>
          <c:orientation val="minMax"/>
          <c:min val="42736"/>
        </c:scaling>
        <c:delete val="0"/>
        <c:axPos val="b"/>
        <c:numFmt formatCode="mmm\-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6074160"/>
        <c:crosses val="autoZero"/>
        <c:auto val="1"/>
        <c:lblOffset val="100"/>
        <c:baseTimeUnit val="months"/>
      </c:dateAx>
      <c:valAx>
        <c:axId val="55607416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56073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989361935350992E-2"/>
          <c:y val="4.2024908021327238E-2"/>
          <c:w val="0.90718483407597739"/>
          <c:h val="0.72626733214082384"/>
        </c:manualLayout>
      </c:layout>
      <c:lineChart>
        <c:grouping val="standard"/>
        <c:varyColors val="0"/>
        <c:ser>
          <c:idx val="1"/>
          <c:order val="1"/>
          <c:tx>
            <c:strRef>
              <c:f>'Consignado Servidor'!$C$2</c:f>
              <c:strCache>
                <c:ptCount val="1"/>
                <c:pt idx="0">
                  <c:v>Taxa média consignado - Servidor público</c:v>
                </c:pt>
              </c:strCache>
            </c:strRef>
          </c:tx>
          <c:spPr>
            <a:ln w="635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876150156442669E-2"/>
                  <c:y val="8.952259524374069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1.9306939312915359E-2"/>
                  <c:y val="-4.8508190001296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0"/>
              <c:layout>
                <c:manualLayout>
                  <c:x val="-2.5206930949699544E-2"/>
                  <c:y val="6.1822811522165552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8"/>
              <c:layout>
                <c:manualLayout>
                  <c:x val="-3.6664626835926688E-2"/>
                  <c:y val="-5.409496008189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7"/>
              <c:layout>
                <c:manualLayout>
                  <c:x val="-2.2915391772454129E-2"/>
                  <c:y val="5.6670910561985179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3.4368232029215974E-3"/>
                  <c:y val="7.212661344252659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Servidor'!$D$3:$D$78</c:f>
              <c:numCache>
                <c:formatCode>0.00%</c:formatCode>
                <c:ptCount val="76"/>
                <c:pt idx="0">
                  <c:v>2.0244856408134337E-2</c:v>
                </c:pt>
                <c:pt idx="1">
                  <c:v>2.0658373558034571E-2</c:v>
                </c:pt>
                <c:pt idx="2">
                  <c:v>2.0605119962778806E-2</c:v>
                </c:pt>
                <c:pt idx="3">
                  <c:v>2.0238171647650516E-2</c:v>
                </c:pt>
                <c:pt idx="4">
                  <c:v>1.9856341586631743E-2</c:v>
                </c:pt>
                <c:pt idx="5">
                  <c:v>1.9856341586631743E-2</c:v>
                </c:pt>
                <c:pt idx="6">
                  <c:v>2.0030704724009807E-2</c:v>
                </c:pt>
                <c:pt idx="7">
                  <c:v>1.9970385351594455E-2</c:v>
                </c:pt>
                <c:pt idx="8">
                  <c:v>1.974215736855145E-2</c:v>
                </c:pt>
                <c:pt idx="9">
                  <c:v>1.964801758936674E-2</c:v>
                </c:pt>
                <c:pt idx="10">
                  <c:v>1.969509942925618E-2</c:v>
                </c:pt>
                <c:pt idx="11">
                  <c:v>1.9735436268135231E-2</c:v>
                </c:pt>
                <c:pt idx="12">
                  <c:v>1.9688374916022822E-2</c:v>
                </c:pt>
                <c:pt idx="13">
                  <c:v>1.9128532618708949E-2</c:v>
                </c:pt>
                <c:pt idx="14">
                  <c:v>1.8640131026462337E-2</c:v>
                </c:pt>
                <c:pt idx="15">
                  <c:v>1.8169649926283116E-2</c:v>
                </c:pt>
                <c:pt idx="16">
                  <c:v>1.7909519648968253E-2</c:v>
                </c:pt>
                <c:pt idx="17">
                  <c:v>1.7504178420075567E-2</c:v>
                </c:pt>
                <c:pt idx="18">
                  <c:v>1.7628030207313961E-2</c:v>
                </c:pt>
                <c:pt idx="19">
                  <c:v>1.7393948555683991E-2</c:v>
                </c:pt>
                <c:pt idx="20">
                  <c:v>1.7262879732080627E-2</c:v>
                </c:pt>
                <c:pt idx="21">
                  <c:v>1.7103968526150704E-2</c:v>
                </c:pt>
                <c:pt idx="22">
                  <c:v>1.7027870865571781E-2</c:v>
                </c:pt>
                <c:pt idx="23">
                  <c:v>1.7255976224686664E-2</c:v>
                </c:pt>
                <c:pt idx="24">
                  <c:v>1.7283587162737923E-2</c:v>
                </c:pt>
                <c:pt idx="25">
                  <c:v>1.7055549989221985E-2</c:v>
                </c:pt>
                <c:pt idx="26">
                  <c:v>1.6896281744874342E-2</c:v>
                </c:pt>
                <c:pt idx="27">
                  <c:v>1.6972487746514497E-2</c:v>
                </c:pt>
                <c:pt idx="28">
                  <c:v>1.7007106083556822E-2</c:v>
                </c:pt>
                <c:pt idx="29">
                  <c:v>1.7055549989221985E-2</c:v>
                </c:pt>
                <c:pt idx="30">
                  <c:v>1.6764505049279066E-2</c:v>
                </c:pt>
                <c:pt idx="31">
                  <c:v>1.7027870865571781E-2</c:v>
                </c:pt>
                <c:pt idx="32">
                  <c:v>1.6972487746514497E-2</c:v>
                </c:pt>
                <c:pt idx="33">
                  <c:v>1.6924000286865137E-2</c:v>
                </c:pt>
                <c:pt idx="34">
                  <c:v>1.7249072201904303E-2</c:v>
                </c:pt>
                <c:pt idx="35">
                  <c:v>1.7352578464452817E-2</c:v>
                </c:pt>
                <c:pt idx="36">
                  <c:v>1.7579885325158973E-2</c:v>
                </c:pt>
                <c:pt idx="37">
                  <c:v>1.7573005438974887E-2</c:v>
                </c:pt>
                <c:pt idx="38">
                  <c:v>1.7813497556358193E-2</c:v>
                </c:pt>
                <c:pt idx="39">
                  <c:v>1.7840942609178789E-2</c:v>
                </c:pt>
                <c:pt idx="40">
                  <c:v>1.8149139886400878E-2</c:v>
                </c:pt>
                <c:pt idx="41">
                  <c:v>1.8128625300716461E-2</c:v>
                </c:pt>
                <c:pt idx="42">
                  <c:v>1.8196989578517231E-2</c:v>
                </c:pt>
                <c:pt idx="43">
                  <c:v>1.7669277316331611E-2</c:v>
                </c:pt>
                <c:pt idx="44">
                  <c:v>1.7950641491917496E-2</c:v>
                </c:pt>
                <c:pt idx="45">
                  <c:v>1.8080740244160287E-2</c:v>
                </c:pt>
                <c:pt idx="46">
                  <c:v>1.8422234144401362E-2</c:v>
                </c:pt>
                <c:pt idx="47">
                  <c:v>1.8626527483040611E-2</c:v>
                </c:pt>
                <c:pt idx="48">
                  <c:v>1.8660532595392354E-2</c:v>
                </c:pt>
                <c:pt idx="49">
                  <c:v>1.8850730824016892E-2</c:v>
                </c:pt>
                <c:pt idx="50">
                  <c:v>1.9196162973945663E-2</c:v>
                </c:pt>
                <c:pt idx="51">
                  <c:v>1.9324524809924082E-2</c:v>
                </c:pt>
                <c:pt idx="52">
                  <c:v>1.9748877981717872E-2</c:v>
                </c:pt>
                <c:pt idx="53">
                  <c:v>1.9634561241654858E-2</c:v>
                </c:pt>
                <c:pt idx="54">
                  <c:v>1.9445966961257444E-2</c:v>
                </c:pt>
                <c:pt idx="55">
                  <c:v>1.9822772589177529E-2</c:v>
                </c:pt>
                <c:pt idx="56">
                  <c:v>1.9668198448979268E-2</c:v>
                </c:pt>
                <c:pt idx="57">
                  <c:v>1.9795908637092685E-2</c:v>
                </c:pt>
                <c:pt idx="58">
                  <c:v>2.0017303809532372E-2</c:v>
                </c:pt>
                <c:pt idx="59">
                  <c:v>2.0251540686860414E-2</c:v>
                </c:pt>
                <c:pt idx="60">
                  <c:v>2.0645063024383514E-2</c:v>
                </c:pt>
                <c:pt idx="61">
                  <c:v>2.0565159698155755E-2</c:v>
                </c:pt>
                <c:pt idx="62">
                  <c:v>2.0625093642990588E-2</c:v>
                </c:pt>
                <c:pt idx="63">
                  <c:v>2.0478520035017267E-2</c:v>
                </c:pt>
                <c:pt idx="64">
                  <c:v>2.0385125203927768E-2</c:v>
                </c:pt>
                <c:pt idx="65">
                  <c:v>2.0405146299176335E-2</c:v>
                </c:pt>
                <c:pt idx="66">
                  <c:v>2.0398473080876611E-2</c:v>
                </c:pt>
                <c:pt idx="67">
                  <c:v>2.0538509956854689E-2</c:v>
                </c:pt>
                <c:pt idx="68">
                  <c:v>2.051185255828214E-2</c:v>
                </c:pt>
                <c:pt idx="69">
                  <c:v>2.0471852092971421E-2</c:v>
                </c:pt>
                <c:pt idx="70">
                  <c:v>2.051185255828214E-2</c:v>
                </c:pt>
                <c:pt idx="71">
                  <c:v>2.0371775406031745E-2</c:v>
                </c:pt>
                <c:pt idx="72">
                  <c:v>2.0251540686860414E-2</c:v>
                </c:pt>
                <c:pt idx="73">
                  <c:v>1.9916735170441902E-2</c:v>
                </c:pt>
                <c:pt idx="74">
                  <c:v>1.9445966961257444E-2</c:v>
                </c:pt>
                <c:pt idx="75">
                  <c:v>1.9311021408296769E-2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marker val="1"/>
        <c:smooth val="0"/>
        <c:axId val="618280048"/>
        <c:axId val="618287120"/>
      </c:lineChart>
      <c:lineChart>
        <c:grouping val="standard"/>
        <c:varyColors val="0"/>
        <c:ser>
          <c:idx val="0"/>
          <c:order val="0"/>
          <c:tx>
            <c:strRef>
              <c:f>'Consignado Servidor'!$F$2</c:f>
              <c:strCache>
                <c:ptCount val="1"/>
                <c:pt idx="0">
                  <c:v>Teto atual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41"/>
              <c:layout>
                <c:manualLayout>
                  <c:x val="-1.7910447761194031E-2"/>
                  <c:y val="-6.1728395061728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3"/>
              <c:layout>
                <c:manualLayout>
                  <c:x val="-1.6804426506964043E-16"/>
                  <c:y val="-5.409496008189494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dk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Servidor'!$F$3:$F$78</c:f>
              <c:numCache>
                <c:formatCode>0.00%</c:formatCode>
                <c:ptCount val="76"/>
                <c:pt idx="0">
                  <c:v>2.5000000000000001E-2</c:v>
                </c:pt>
                <c:pt idx="1">
                  <c:v>2.5000000000000001E-2</c:v>
                </c:pt>
                <c:pt idx="2">
                  <c:v>2.5000000000000001E-2</c:v>
                </c:pt>
                <c:pt idx="3">
                  <c:v>2.5000000000000001E-2</c:v>
                </c:pt>
                <c:pt idx="4">
                  <c:v>2.5000000000000001E-2</c:v>
                </c:pt>
                <c:pt idx="5">
                  <c:v>2.5000000000000001E-2</c:v>
                </c:pt>
                <c:pt idx="6">
                  <c:v>2.5000000000000001E-2</c:v>
                </c:pt>
                <c:pt idx="7">
                  <c:v>2.5000000000000001E-2</c:v>
                </c:pt>
                <c:pt idx="8">
                  <c:v>2.5000000000000001E-2</c:v>
                </c:pt>
                <c:pt idx="9">
                  <c:v>2.5000000000000001E-2</c:v>
                </c:pt>
                <c:pt idx="10">
                  <c:v>2.5000000000000001E-2</c:v>
                </c:pt>
                <c:pt idx="11">
                  <c:v>2.5000000000000001E-2</c:v>
                </c:pt>
                <c:pt idx="12">
                  <c:v>2.5000000000000001E-2</c:v>
                </c:pt>
                <c:pt idx="13">
                  <c:v>2.5000000000000001E-2</c:v>
                </c:pt>
                <c:pt idx="14">
                  <c:v>2.5000000000000001E-2</c:v>
                </c:pt>
                <c:pt idx="15">
                  <c:v>2.5000000000000001E-2</c:v>
                </c:pt>
                <c:pt idx="16">
                  <c:v>2.5000000000000001E-2</c:v>
                </c:pt>
                <c:pt idx="17">
                  <c:v>2.5000000000000001E-2</c:v>
                </c:pt>
                <c:pt idx="18">
                  <c:v>2.5000000000000001E-2</c:v>
                </c:pt>
                <c:pt idx="19">
                  <c:v>2.5000000000000001E-2</c:v>
                </c:pt>
                <c:pt idx="20">
                  <c:v>2.5000000000000001E-2</c:v>
                </c:pt>
                <c:pt idx="21">
                  <c:v>2.5000000000000001E-2</c:v>
                </c:pt>
                <c:pt idx="22">
                  <c:v>2.5000000000000001E-2</c:v>
                </c:pt>
                <c:pt idx="23">
                  <c:v>2.5000000000000001E-2</c:v>
                </c:pt>
                <c:pt idx="24">
                  <c:v>2.5000000000000001E-2</c:v>
                </c:pt>
                <c:pt idx="25">
                  <c:v>2.5000000000000001E-2</c:v>
                </c:pt>
                <c:pt idx="26">
                  <c:v>2.5000000000000001E-2</c:v>
                </c:pt>
                <c:pt idx="27">
                  <c:v>2.5000000000000001E-2</c:v>
                </c:pt>
                <c:pt idx="28">
                  <c:v>2.5000000000000001E-2</c:v>
                </c:pt>
                <c:pt idx="29">
                  <c:v>2.5000000000000001E-2</c:v>
                </c:pt>
                <c:pt idx="30">
                  <c:v>2.5000000000000001E-2</c:v>
                </c:pt>
                <c:pt idx="31">
                  <c:v>2.5000000000000001E-2</c:v>
                </c:pt>
                <c:pt idx="32">
                  <c:v>2.5000000000000001E-2</c:v>
                </c:pt>
                <c:pt idx="33">
                  <c:v>2.5000000000000001E-2</c:v>
                </c:pt>
                <c:pt idx="34">
                  <c:v>2.5000000000000001E-2</c:v>
                </c:pt>
                <c:pt idx="35">
                  <c:v>2.5000000000000001E-2</c:v>
                </c:pt>
                <c:pt idx="36">
                  <c:v>2.5000000000000001E-2</c:v>
                </c:pt>
                <c:pt idx="37">
                  <c:v>2.5000000000000001E-2</c:v>
                </c:pt>
                <c:pt idx="38">
                  <c:v>2.5000000000000001E-2</c:v>
                </c:pt>
                <c:pt idx="39">
                  <c:v>2.5000000000000001E-2</c:v>
                </c:pt>
                <c:pt idx="40">
                  <c:v>2.5000000000000001E-2</c:v>
                </c:pt>
                <c:pt idx="41">
                  <c:v>2.5000000000000001E-2</c:v>
                </c:pt>
                <c:pt idx="42">
                  <c:v>2.5000000000000001E-2</c:v>
                </c:pt>
                <c:pt idx="43">
                  <c:v>2.5000000000000001E-2</c:v>
                </c:pt>
                <c:pt idx="44">
                  <c:v>2.5000000000000001E-2</c:v>
                </c:pt>
                <c:pt idx="45">
                  <c:v>2.5000000000000001E-2</c:v>
                </c:pt>
                <c:pt idx="46">
                  <c:v>2.5000000000000001E-2</c:v>
                </c:pt>
                <c:pt idx="47">
                  <c:v>2.5000000000000001E-2</c:v>
                </c:pt>
                <c:pt idx="48">
                  <c:v>2.5000000000000001E-2</c:v>
                </c:pt>
                <c:pt idx="49">
                  <c:v>2.5000000000000001E-2</c:v>
                </c:pt>
                <c:pt idx="50">
                  <c:v>2.5000000000000001E-2</c:v>
                </c:pt>
                <c:pt idx="51">
                  <c:v>2.5000000000000001E-2</c:v>
                </c:pt>
                <c:pt idx="52">
                  <c:v>2.5000000000000001E-2</c:v>
                </c:pt>
                <c:pt idx="53">
                  <c:v>2.5000000000000001E-2</c:v>
                </c:pt>
                <c:pt idx="54">
                  <c:v>2.5000000000000001E-2</c:v>
                </c:pt>
                <c:pt idx="55">
                  <c:v>2.5000000000000001E-2</c:v>
                </c:pt>
                <c:pt idx="56">
                  <c:v>2.5000000000000001E-2</c:v>
                </c:pt>
                <c:pt idx="57">
                  <c:v>2.5000000000000001E-2</c:v>
                </c:pt>
                <c:pt idx="58">
                  <c:v>2.5000000000000001E-2</c:v>
                </c:pt>
                <c:pt idx="59">
                  <c:v>2.5000000000000001E-2</c:v>
                </c:pt>
                <c:pt idx="60">
                  <c:v>2.5000000000000001E-2</c:v>
                </c:pt>
                <c:pt idx="61">
                  <c:v>2.5000000000000001E-2</c:v>
                </c:pt>
                <c:pt idx="62">
                  <c:v>2.5000000000000001E-2</c:v>
                </c:pt>
                <c:pt idx="63">
                  <c:v>2.5000000000000001E-2</c:v>
                </c:pt>
                <c:pt idx="64">
                  <c:v>2.5000000000000001E-2</c:v>
                </c:pt>
                <c:pt idx="65">
                  <c:v>2.5000000000000001E-2</c:v>
                </c:pt>
                <c:pt idx="66">
                  <c:v>2.5000000000000001E-2</c:v>
                </c:pt>
                <c:pt idx="67">
                  <c:v>2.5000000000000001E-2</c:v>
                </c:pt>
                <c:pt idx="68">
                  <c:v>2.5000000000000001E-2</c:v>
                </c:pt>
                <c:pt idx="69">
                  <c:v>2.5000000000000001E-2</c:v>
                </c:pt>
                <c:pt idx="70">
                  <c:v>2.5000000000000001E-2</c:v>
                </c:pt>
                <c:pt idx="71">
                  <c:v>2.5000000000000001E-2</c:v>
                </c:pt>
                <c:pt idx="72">
                  <c:v>2.5000000000000001E-2</c:v>
                </c:pt>
                <c:pt idx="73">
                  <c:v>2.2000000000000002E-2</c:v>
                </c:pt>
                <c:pt idx="74">
                  <c:v>2.2000000000000002E-2</c:v>
                </c:pt>
                <c:pt idx="75">
                  <c:v>2.2000000000000002E-2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286576"/>
        <c:axId val="618288752"/>
      </c:lineChart>
      <c:valAx>
        <c:axId val="618287120"/>
        <c:scaling>
          <c:orientation val="minMax"/>
          <c:max val="2.6000000000000006E-2"/>
          <c:min val="1.5000000000000003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0048"/>
        <c:crosses val="autoZero"/>
        <c:crossBetween val="between"/>
      </c:valAx>
      <c:dateAx>
        <c:axId val="618280048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7120"/>
        <c:crosses val="autoZero"/>
        <c:auto val="0"/>
        <c:lblOffset val="100"/>
        <c:baseTimeUnit val="months"/>
      </c:dateAx>
      <c:valAx>
        <c:axId val="618288752"/>
        <c:scaling>
          <c:orientation val="minMax"/>
        </c:scaling>
        <c:delete val="1"/>
        <c:axPos val="r"/>
        <c:numFmt formatCode="0.00%" sourceLinked="1"/>
        <c:majorTickMark val="out"/>
        <c:minorTickMark val="none"/>
        <c:tickLblPos val="nextTo"/>
        <c:crossAx val="618286576"/>
        <c:crosses val="max"/>
        <c:crossBetween val="between"/>
      </c:valAx>
      <c:dateAx>
        <c:axId val="618286576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618288752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5988845607984306"/>
          <c:y val="0.92646249588507124"/>
          <c:w val="0.69297543777177117"/>
          <c:h val="7.35375041149287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531104420210308E-2"/>
          <c:y val="5.0724637681159424E-2"/>
          <c:w val="0.86768489397546411"/>
          <c:h val="0.7700409809003762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'Consignado Servidor'!$B$2</c:f>
              <c:strCache>
                <c:ptCount val="1"/>
                <c:pt idx="0">
                  <c:v>Concessão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'Consignado Servidor'!$A$37:$A$78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Servidor'!$B$37:$B$78</c:f>
              <c:numCache>
                <c:formatCode>#,##0</c:formatCode>
                <c:ptCount val="42"/>
                <c:pt idx="0">
                  <c:v>7352</c:v>
                </c:pt>
                <c:pt idx="1">
                  <c:v>8797</c:v>
                </c:pt>
                <c:pt idx="2">
                  <c:v>7494</c:v>
                </c:pt>
                <c:pt idx="3">
                  <c:v>8141</c:v>
                </c:pt>
                <c:pt idx="4">
                  <c:v>8640</c:v>
                </c:pt>
                <c:pt idx="5">
                  <c:v>8613</c:v>
                </c:pt>
                <c:pt idx="6">
                  <c:v>7604</c:v>
                </c:pt>
                <c:pt idx="7">
                  <c:v>6703</c:v>
                </c:pt>
                <c:pt idx="8">
                  <c:v>6892</c:v>
                </c:pt>
                <c:pt idx="9">
                  <c:v>10145</c:v>
                </c:pt>
                <c:pt idx="10">
                  <c:v>7755</c:v>
                </c:pt>
                <c:pt idx="11">
                  <c:v>6740</c:v>
                </c:pt>
                <c:pt idx="12">
                  <c:v>6398</c:v>
                </c:pt>
                <c:pt idx="13">
                  <c:v>6092</c:v>
                </c:pt>
                <c:pt idx="14">
                  <c:v>7265</c:v>
                </c:pt>
                <c:pt idx="15">
                  <c:v>6774</c:v>
                </c:pt>
                <c:pt idx="16">
                  <c:v>6604</c:v>
                </c:pt>
                <c:pt idx="17">
                  <c:v>6556</c:v>
                </c:pt>
                <c:pt idx="18">
                  <c:v>6234</c:v>
                </c:pt>
                <c:pt idx="19">
                  <c:v>6311</c:v>
                </c:pt>
                <c:pt idx="20">
                  <c:v>6964</c:v>
                </c:pt>
                <c:pt idx="21">
                  <c:v>5367</c:v>
                </c:pt>
                <c:pt idx="22">
                  <c:v>7275</c:v>
                </c:pt>
                <c:pt idx="23">
                  <c:v>5925</c:v>
                </c:pt>
                <c:pt idx="24">
                  <c:v>4729</c:v>
                </c:pt>
                <c:pt idx="25">
                  <c:v>4979</c:v>
                </c:pt>
                <c:pt idx="26">
                  <c:v>5371</c:v>
                </c:pt>
                <c:pt idx="27">
                  <c:v>5321</c:v>
                </c:pt>
                <c:pt idx="28">
                  <c:v>5649</c:v>
                </c:pt>
                <c:pt idx="29">
                  <c:v>5817</c:v>
                </c:pt>
                <c:pt idx="30">
                  <c:v>5594</c:v>
                </c:pt>
                <c:pt idx="31">
                  <c:v>6118</c:v>
                </c:pt>
                <c:pt idx="32">
                  <c:v>4742</c:v>
                </c:pt>
                <c:pt idx="33">
                  <c:v>5376</c:v>
                </c:pt>
                <c:pt idx="34">
                  <c:v>5259</c:v>
                </c:pt>
                <c:pt idx="35">
                  <c:v>4915</c:v>
                </c:pt>
                <c:pt idx="36">
                  <c:v>5417</c:v>
                </c:pt>
                <c:pt idx="37">
                  <c:v>5569</c:v>
                </c:pt>
                <c:pt idx="38">
                  <c:v>6684</c:v>
                </c:pt>
                <c:pt idx="39">
                  <c:v>6095</c:v>
                </c:pt>
                <c:pt idx="40">
                  <c:v>7906</c:v>
                </c:pt>
                <c:pt idx="41">
                  <c:v>7552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8287664"/>
        <c:axId val="618293648"/>
      </c:barChart>
      <c:lineChart>
        <c:grouping val="standard"/>
        <c:varyColors val="0"/>
        <c:ser>
          <c:idx val="2"/>
          <c:order val="0"/>
          <c:tx>
            <c:strRef>
              <c:f>'Consignado Servidor'!$E$2</c:f>
              <c:strCache>
                <c:ptCount val="1"/>
                <c:pt idx="0">
                  <c:v>Inadimplência</c:v>
                </c:pt>
              </c:strCache>
            </c:strRef>
          </c:tx>
          <c:spPr>
            <a:ln w="63500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5671585319712449E-3"/>
                  <c:y val="-3.0432715168806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0"/>
              <c:layout>
                <c:manualLayout>
                  <c:x val="-7.2398823450346428E-2"/>
                  <c:y val="-6.02486165161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1"/>
              <c:layout>
                <c:manualLayout>
                  <c:x val="-5.4247581732210642E-2"/>
                  <c:y val="6.2525707733673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0"/>
              <c:layout>
                <c:manualLayout>
                  <c:x val="-3.329549754067359E-2"/>
                  <c:y val="-2.8530670470756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4.6916382898221719E-2"/>
                  <c:y val="-3.8040893961008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Servidor'!$A$37:$A$78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Servidor'!$E$37:$E$78</c:f>
              <c:numCache>
                <c:formatCode>0.00%</c:formatCode>
                <c:ptCount val="42"/>
                <c:pt idx="0">
                  <c:v>2.6099999999999998E-2</c:v>
                </c:pt>
                <c:pt idx="1">
                  <c:v>2.5699999999999997E-2</c:v>
                </c:pt>
                <c:pt idx="2">
                  <c:v>2.5899999999999999E-2</c:v>
                </c:pt>
                <c:pt idx="3">
                  <c:v>2.5699999999999997E-2</c:v>
                </c:pt>
                <c:pt idx="4">
                  <c:v>2.6600000000000002E-2</c:v>
                </c:pt>
                <c:pt idx="5">
                  <c:v>2.46E-2</c:v>
                </c:pt>
                <c:pt idx="6">
                  <c:v>2.4900000000000002E-2</c:v>
                </c:pt>
                <c:pt idx="7">
                  <c:v>2.5499999999999998E-2</c:v>
                </c:pt>
                <c:pt idx="8">
                  <c:v>2.5600000000000001E-2</c:v>
                </c:pt>
                <c:pt idx="9">
                  <c:v>2.4399999999999998E-2</c:v>
                </c:pt>
                <c:pt idx="10">
                  <c:v>2.3700000000000002E-2</c:v>
                </c:pt>
                <c:pt idx="11">
                  <c:v>2.3E-2</c:v>
                </c:pt>
                <c:pt idx="12">
                  <c:v>2.3099999999999999E-2</c:v>
                </c:pt>
                <c:pt idx="13">
                  <c:v>2.3199999999999998E-2</c:v>
                </c:pt>
                <c:pt idx="14">
                  <c:v>2.18E-2</c:v>
                </c:pt>
                <c:pt idx="15">
                  <c:v>2.1700000000000001E-2</c:v>
                </c:pt>
                <c:pt idx="16">
                  <c:v>2.2400000000000003E-2</c:v>
                </c:pt>
                <c:pt idx="17">
                  <c:v>2.1700000000000001E-2</c:v>
                </c:pt>
                <c:pt idx="18">
                  <c:v>2.1899999999999999E-2</c:v>
                </c:pt>
                <c:pt idx="19">
                  <c:v>2.18E-2</c:v>
                </c:pt>
                <c:pt idx="20">
                  <c:v>2.1600000000000001E-2</c:v>
                </c:pt>
                <c:pt idx="21">
                  <c:v>2.12E-2</c:v>
                </c:pt>
                <c:pt idx="22">
                  <c:v>2.1099999999999997E-2</c:v>
                </c:pt>
                <c:pt idx="23">
                  <c:v>2.1099999999999997E-2</c:v>
                </c:pt>
                <c:pt idx="24">
                  <c:v>2.1299999999999999E-2</c:v>
                </c:pt>
                <c:pt idx="25">
                  <c:v>2.1600000000000001E-2</c:v>
                </c:pt>
                <c:pt idx="26">
                  <c:v>2.1400000000000002E-2</c:v>
                </c:pt>
                <c:pt idx="27">
                  <c:v>2.1499999999999998E-2</c:v>
                </c:pt>
                <c:pt idx="28">
                  <c:v>2.29E-2</c:v>
                </c:pt>
                <c:pt idx="29">
                  <c:v>2.1499999999999998E-2</c:v>
                </c:pt>
                <c:pt idx="30">
                  <c:v>2.1899999999999999E-2</c:v>
                </c:pt>
                <c:pt idx="31">
                  <c:v>2.2599999999999999E-2</c:v>
                </c:pt>
                <c:pt idx="32">
                  <c:v>2.2099999999999998E-2</c:v>
                </c:pt>
                <c:pt idx="33">
                  <c:v>2.2200000000000001E-2</c:v>
                </c:pt>
                <c:pt idx="34">
                  <c:v>2.2700000000000001E-2</c:v>
                </c:pt>
                <c:pt idx="35">
                  <c:v>2.2599999999999999E-2</c:v>
                </c:pt>
                <c:pt idx="36">
                  <c:v>2.2599999999999999E-2</c:v>
                </c:pt>
                <c:pt idx="37">
                  <c:v>2.23E-2</c:v>
                </c:pt>
                <c:pt idx="38">
                  <c:v>2.2799999999999997E-2</c:v>
                </c:pt>
                <c:pt idx="39">
                  <c:v>2.3300000000000001E-2</c:v>
                </c:pt>
                <c:pt idx="40">
                  <c:v>2.4500000000000001E-2</c:v>
                </c:pt>
                <c:pt idx="41">
                  <c:v>2.3700000000000002E-2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286032"/>
        <c:axId val="618294192"/>
      </c:lineChart>
      <c:valAx>
        <c:axId val="618294192"/>
        <c:scaling>
          <c:orientation val="minMax"/>
          <c:max val="3.0000000000000006E-2"/>
          <c:min val="0"/>
        </c:scaling>
        <c:delete val="0"/>
        <c:axPos val="r"/>
        <c:numFmt formatCode="0.0%" sourceLinked="0"/>
        <c:majorTickMark val="out"/>
        <c:minorTickMark val="none"/>
        <c:tickLblPos val="high"/>
        <c:spPr>
          <a:noFill/>
          <a:ln>
            <a:solidFill>
              <a:schemeClr val="accent6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6032"/>
        <c:crosses val="max"/>
        <c:crossBetween val="between"/>
      </c:valAx>
      <c:dateAx>
        <c:axId val="61828603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94192"/>
        <c:crosses val="autoZero"/>
        <c:auto val="0"/>
        <c:lblOffset val="100"/>
        <c:baseTimeUnit val="months"/>
      </c:dateAx>
      <c:valAx>
        <c:axId val="618293648"/>
        <c:scaling>
          <c:orientation val="minMax"/>
          <c:max val="1500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accen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7664"/>
        <c:crosses val="autoZero"/>
        <c:crossBetween val="between"/>
        <c:dispUnits>
          <c:builtInUnit val="thousands"/>
          <c:dispUnitsLbl>
            <c:layout/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en-US"/>
                    <a:t>Bilhões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</c:dispUnitsLbl>
        </c:dispUnits>
      </c:valAx>
      <c:dateAx>
        <c:axId val="618287664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618293648"/>
        <c:crosses val="autoZero"/>
        <c:auto val="0"/>
        <c:lblOffset val="100"/>
        <c:baseTimeUnit val="months"/>
        <c:majorUnit val="1"/>
        <c:minorUnit val="1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0365279254962568E-2"/>
          <c:y val="0.18885826771653547"/>
          <c:w val="0.20939731950872401"/>
          <c:h val="0.12635912358781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619255737187225E-2"/>
          <c:y val="4.2024845497776325E-2"/>
          <c:w val="0.90574675196821364"/>
          <c:h val="0.68502057613168721"/>
        </c:manualLayout>
      </c:layout>
      <c:lineChart>
        <c:grouping val="standard"/>
        <c:varyColors val="0"/>
        <c:ser>
          <c:idx val="1"/>
          <c:order val="1"/>
          <c:tx>
            <c:strRef>
              <c:f>'Consignado INSS'!$C$2</c:f>
              <c:strCache>
                <c:ptCount val="1"/>
                <c:pt idx="0">
                  <c:v>Taxa média - INSS</c:v>
                </c:pt>
              </c:strCache>
            </c:strRef>
          </c:tx>
          <c:spPr>
            <a:ln w="63500" cap="rnd">
              <a:solidFill>
                <a:schemeClr val="accent5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713779497607127E-3"/>
                  <c:y val="5.937315103933792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1"/>
              <c:layout>
                <c:manualLayout>
                  <c:x val="-2.1188043889519597E-2"/>
                  <c:y val="-6.1127047996765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8"/>
              <c:layout>
                <c:manualLayout>
                  <c:x val="-2.2680507371880074E-3"/>
                  <c:y val="-4.36657899862434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9"/>
              <c:layout>
                <c:manualLayout>
                  <c:x val="-2.6082583477661295E-2"/>
                  <c:y val="0.10371533651747583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6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7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8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9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3.7297453885925527E-3"/>
                  <c:y val="4.4079018019927231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accent5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INSS'!$A$3:$A$78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INSS'!$D$3:$D$78</c:f>
              <c:numCache>
                <c:formatCode>0.00%</c:formatCode>
                <c:ptCount val="76"/>
                <c:pt idx="0">
                  <c:v>2.3133936690652002E-2</c:v>
                </c:pt>
                <c:pt idx="1">
                  <c:v>2.3347524566493361E-2</c:v>
                </c:pt>
                <c:pt idx="2">
                  <c:v>2.3450906069108823E-2</c:v>
                </c:pt>
                <c:pt idx="3">
                  <c:v>2.3412151466478903E-2</c:v>
                </c:pt>
                <c:pt idx="4">
                  <c:v>2.3334593797462055E-2</c:v>
                </c:pt>
                <c:pt idx="5">
                  <c:v>2.3276383084433583E-2</c:v>
                </c:pt>
                <c:pt idx="6">
                  <c:v>2.3256971416154792E-2</c:v>
                </c:pt>
                <c:pt idx="7">
                  <c:v>2.3237555696297152E-2</c:v>
                </c:pt>
                <c:pt idx="8">
                  <c:v>2.3036688922224879E-2</c:v>
                </c:pt>
                <c:pt idx="9">
                  <c:v>2.254239780152778E-2</c:v>
                </c:pt>
                <c:pt idx="10">
                  <c:v>2.2815883440475249E-2</c:v>
                </c:pt>
                <c:pt idx="11">
                  <c:v>2.2900370985332152E-2</c:v>
                </c:pt>
                <c:pt idx="12">
                  <c:v>2.2919857214587447E-2</c:v>
                </c:pt>
                <c:pt idx="13">
                  <c:v>2.1993000601972623E-2</c:v>
                </c:pt>
                <c:pt idx="14">
                  <c:v>2.1176000862688671E-2</c:v>
                </c:pt>
                <c:pt idx="15">
                  <c:v>2.0284954856664816E-2</c:v>
                </c:pt>
                <c:pt idx="16">
                  <c:v>2.021811447492694E-2</c:v>
                </c:pt>
                <c:pt idx="17">
                  <c:v>2.0124456940077584E-2</c:v>
                </c:pt>
                <c:pt idx="18">
                  <c:v>2.0258224483901133E-2</c:v>
                </c:pt>
                <c:pt idx="19">
                  <c:v>1.9950270171290585E-2</c:v>
                </c:pt>
                <c:pt idx="20">
                  <c:v>1.9856341586631743E-2</c:v>
                </c:pt>
                <c:pt idx="21">
                  <c:v>1.992344314098804E-2</c:v>
                </c:pt>
                <c:pt idx="22">
                  <c:v>2.0171297530157561E-2</c:v>
                </c:pt>
                <c:pt idx="23">
                  <c:v>2.0231486405336563E-2</c:v>
                </c:pt>
                <c:pt idx="24">
                  <c:v>2.0010602625976759E-2</c:v>
                </c:pt>
                <c:pt idx="25">
                  <c:v>1.9876477152556804E-2</c:v>
                </c:pt>
                <c:pt idx="26">
                  <c:v>1.9916735170441902E-2</c:v>
                </c:pt>
                <c:pt idx="27">
                  <c:v>1.992344314098804E-2</c:v>
                </c:pt>
                <c:pt idx="28">
                  <c:v>1.999719880586559E-2</c:v>
                </c:pt>
                <c:pt idx="29">
                  <c:v>2.0097680262728179E-2</c:v>
                </c:pt>
                <c:pt idx="30">
                  <c:v>2.029831715482211E-2</c:v>
                </c:pt>
                <c:pt idx="31">
                  <c:v>2.0338392503352676E-2</c:v>
                </c:pt>
                <c:pt idx="32">
                  <c:v>2.0251540686860414E-2</c:v>
                </c:pt>
                <c:pt idx="33">
                  <c:v>2.0318356993408004E-2</c:v>
                </c:pt>
                <c:pt idx="34">
                  <c:v>2.0445175531077497E-2</c:v>
                </c:pt>
                <c:pt idx="35">
                  <c:v>2.0651718529889118E-2</c:v>
                </c:pt>
                <c:pt idx="36">
                  <c:v>2.0631750581005859E-2</c:v>
                </c:pt>
                <c:pt idx="37">
                  <c:v>2.0625093642990588E-2</c:v>
                </c:pt>
                <c:pt idx="38">
                  <c:v>2.0691641540866224E-2</c:v>
                </c:pt>
                <c:pt idx="39">
                  <c:v>2.0711596606823646E-2</c:v>
                </c:pt>
                <c:pt idx="40">
                  <c:v>2.0731547382333737E-2</c:v>
                </c:pt>
                <c:pt idx="41">
                  <c:v>2.0711596606823646E-2</c:v>
                </c:pt>
                <c:pt idx="42">
                  <c:v>2.0658373558034571E-2</c:v>
                </c:pt>
                <c:pt idx="43">
                  <c:v>2.0744845516710742E-2</c:v>
                </c:pt>
                <c:pt idx="44">
                  <c:v>2.0738196687737576E-2</c:v>
                </c:pt>
                <c:pt idx="45">
                  <c:v>2.0817951211388408E-2</c:v>
                </c:pt>
                <c:pt idx="46">
                  <c:v>2.0997148686190181E-2</c:v>
                </c:pt>
                <c:pt idx="47">
                  <c:v>2.1156145407162041E-2</c:v>
                </c:pt>
                <c:pt idx="48">
                  <c:v>2.1129664858608788E-2</c:v>
                </c:pt>
                <c:pt idx="49">
                  <c:v>2.1096553546819719E-2</c:v>
                </c:pt>
                <c:pt idx="50">
                  <c:v>2.1030295469433913E-2</c:v>
                </c:pt>
                <c:pt idx="51">
                  <c:v>2.0817951211388408E-2</c:v>
                </c:pt>
                <c:pt idx="52">
                  <c:v>2.0798019005551227E-2</c:v>
                </c:pt>
                <c:pt idx="53">
                  <c:v>2.0890999361430129E-2</c:v>
                </c:pt>
                <c:pt idx="54">
                  <c:v>2.0864443049858572E-2</c:v>
                </c:pt>
                <c:pt idx="55">
                  <c:v>2.0997148686190181E-2</c:v>
                </c:pt>
                <c:pt idx="56">
                  <c:v>2.2052020191059007E-2</c:v>
                </c:pt>
                <c:pt idx="57">
                  <c:v>2.2685752512505486E-2</c:v>
                </c:pt>
                <c:pt idx="58">
                  <c:v>2.3043175271197036E-2</c:v>
                </c:pt>
                <c:pt idx="59">
                  <c:v>2.3062631604311878E-2</c:v>
                </c:pt>
                <c:pt idx="60">
                  <c:v>2.2880880671886539E-2</c:v>
                </c:pt>
                <c:pt idx="61">
                  <c:v>2.2744333969902053E-2</c:v>
                </c:pt>
                <c:pt idx="62">
                  <c:v>2.2535876422826506E-2</c:v>
                </c:pt>
                <c:pt idx="63">
                  <c:v>2.2274645379775526E-2</c:v>
                </c:pt>
                <c:pt idx="64">
                  <c:v>2.2169947021196235E-2</c:v>
                </c:pt>
                <c:pt idx="65">
                  <c:v>2.2313876874098471E-2</c:v>
                </c:pt>
                <c:pt idx="66">
                  <c:v>2.2268105186975529E-2</c:v>
                </c:pt>
                <c:pt idx="67">
                  <c:v>2.2333486412712933E-2</c:v>
                </c:pt>
                <c:pt idx="68">
                  <c:v>2.239229021626854E-2</c:v>
                </c:pt>
                <c:pt idx="69">
                  <c:v>2.2300801549344662E-2</c:v>
                </c:pt>
                <c:pt idx="70">
                  <c:v>2.2568478742334364E-2</c:v>
                </c:pt>
                <c:pt idx="71">
                  <c:v>2.2568478742334364E-2</c:v>
                </c:pt>
                <c:pt idx="72">
                  <c:v>2.2431472093291882E-2</c:v>
                </c:pt>
                <c:pt idx="73">
                  <c:v>2.0983886657772954E-2</c:v>
                </c:pt>
                <c:pt idx="74">
                  <c:v>2.0651718529889118E-2</c:v>
                </c:pt>
                <c:pt idx="75">
                  <c:v>2.0651718529889118E-2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marker val="1"/>
        <c:smooth val="0"/>
        <c:axId val="618289296"/>
        <c:axId val="618282768"/>
      </c:lineChart>
      <c:lineChart>
        <c:grouping val="standard"/>
        <c:varyColors val="0"/>
        <c:ser>
          <c:idx val="0"/>
          <c:order val="0"/>
          <c:tx>
            <c:strRef>
              <c:f>'Consignado INSS'!$F$2</c:f>
              <c:strCache>
                <c:ptCount val="1"/>
                <c:pt idx="0">
                  <c:v>Teto atual</c:v>
                </c:pt>
              </c:strCache>
            </c:strRef>
          </c:tx>
          <c:spPr>
            <a:ln w="63500" cap="rnd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dLbls>
            <c:dLbl>
              <c:idx val="14"/>
              <c:layout>
                <c:manualLayout>
                  <c:x val="3.3324726632281846E-3"/>
                  <c:y val="-3.1114600955242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1.2474279054533584E-2"/>
                  <c:y val="-5.96363184975486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5"/>
              <c:layout>
                <c:manualLayout>
                  <c:x val="-1.5876355160315554E-2"/>
                  <c:y val="-4.9264784845801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3"/>
              <c:layout>
                <c:manualLayout>
                  <c:x val="4.5361014743756818E-3"/>
                  <c:y val="-5.1857668258737964E-2"/>
                </c:manualLayout>
              </c:layout>
              <c:spPr>
                <a:solidFill>
                  <a:schemeClr val="lt1"/>
                </a:solidFill>
                <a:ln w="12700" cap="flat" cmpd="sng" algn="ctr">
                  <a:solidFill>
                    <a:schemeClr val="dk1"/>
                  </a:solidFill>
                  <a:prstDash val="solid"/>
                  <a:miter lim="800000"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pt-B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INSS'!$A$3:$A$78</c:f>
              <c:numCache>
                <c:formatCode>mmm\-yy</c:formatCode>
                <c:ptCount val="76"/>
                <c:pt idx="0">
                  <c:v>40603</c:v>
                </c:pt>
                <c:pt idx="1">
                  <c:v>40634</c:v>
                </c:pt>
                <c:pt idx="2">
                  <c:v>40664</c:v>
                </c:pt>
                <c:pt idx="3">
                  <c:v>40695</c:v>
                </c:pt>
                <c:pt idx="4">
                  <c:v>40725</c:v>
                </c:pt>
                <c:pt idx="5">
                  <c:v>40756</c:v>
                </c:pt>
                <c:pt idx="6">
                  <c:v>40787</c:v>
                </c:pt>
                <c:pt idx="7">
                  <c:v>40817</c:v>
                </c:pt>
                <c:pt idx="8">
                  <c:v>40848</c:v>
                </c:pt>
                <c:pt idx="9">
                  <c:v>40878</c:v>
                </c:pt>
                <c:pt idx="10">
                  <c:v>40909</c:v>
                </c:pt>
                <c:pt idx="11">
                  <c:v>40940</c:v>
                </c:pt>
                <c:pt idx="12">
                  <c:v>40969</c:v>
                </c:pt>
                <c:pt idx="13">
                  <c:v>41000</c:v>
                </c:pt>
                <c:pt idx="14">
                  <c:v>41030</c:v>
                </c:pt>
                <c:pt idx="15">
                  <c:v>41061</c:v>
                </c:pt>
                <c:pt idx="16">
                  <c:v>41091</c:v>
                </c:pt>
                <c:pt idx="17">
                  <c:v>41122</c:v>
                </c:pt>
                <c:pt idx="18">
                  <c:v>41153</c:v>
                </c:pt>
                <c:pt idx="19">
                  <c:v>41183</c:v>
                </c:pt>
                <c:pt idx="20">
                  <c:v>41214</c:v>
                </c:pt>
                <c:pt idx="21">
                  <c:v>41244</c:v>
                </c:pt>
                <c:pt idx="22">
                  <c:v>41275</c:v>
                </c:pt>
                <c:pt idx="23">
                  <c:v>41306</c:v>
                </c:pt>
                <c:pt idx="24">
                  <c:v>41334</c:v>
                </c:pt>
                <c:pt idx="25">
                  <c:v>41365</c:v>
                </c:pt>
                <c:pt idx="26">
                  <c:v>41395</c:v>
                </c:pt>
                <c:pt idx="27">
                  <c:v>41426</c:v>
                </c:pt>
                <c:pt idx="28">
                  <c:v>41456</c:v>
                </c:pt>
                <c:pt idx="29">
                  <c:v>41487</c:v>
                </c:pt>
                <c:pt idx="30">
                  <c:v>41518</c:v>
                </c:pt>
                <c:pt idx="31">
                  <c:v>41548</c:v>
                </c:pt>
                <c:pt idx="32">
                  <c:v>41579</c:v>
                </c:pt>
                <c:pt idx="33">
                  <c:v>41609</c:v>
                </c:pt>
                <c:pt idx="34">
                  <c:v>41640</c:v>
                </c:pt>
                <c:pt idx="35">
                  <c:v>41671</c:v>
                </c:pt>
                <c:pt idx="36">
                  <c:v>41699</c:v>
                </c:pt>
                <c:pt idx="37">
                  <c:v>41730</c:v>
                </c:pt>
                <c:pt idx="38">
                  <c:v>41760</c:v>
                </c:pt>
                <c:pt idx="39">
                  <c:v>41791</c:v>
                </c:pt>
                <c:pt idx="40">
                  <c:v>41821</c:v>
                </c:pt>
                <c:pt idx="41">
                  <c:v>41852</c:v>
                </c:pt>
                <c:pt idx="42">
                  <c:v>41883</c:v>
                </c:pt>
                <c:pt idx="43">
                  <c:v>41913</c:v>
                </c:pt>
                <c:pt idx="44">
                  <c:v>41944</c:v>
                </c:pt>
                <c:pt idx="45">
                  <c:v>41974</c:v>
                </c:pt>
                <c:pt idx="46">
                  <c:v>42005</c:v>
                </c:pt>
                <c:pt idx="47">
                  <c:v>42036</c:v>
                </c:pt>
                <c:pt idx="48">
                  <c:v>42064</c:v>
                </c:pt>
                <c:pt idx="49">
                  <c:v>42095</c:v>
                </c:pt>
                <c:pt idx="50">
                  <c:v>42125</c:v>
                </c:pt>
                <c:pt idx="51">
                  <c:v>42156</c:v>
                </c:pt>
                <c:pt idx="52">
                  <c:v>42186</c:v>
                </c:pt>
                <c:pt idx="53">
                  <c:v>42217</c:v>
                </c:pt>
                <c:pt idx="54">
                  <c:v>42248</c:v>
                </c:pt>
                <c:pt idx="55">
                  <c:v>42278</c:v>
                </c:pt>
                <c:pt idx="56">
                  <c:v>42309</c:v>
                </c:pt>
                <c:pt idx="57">
                  <c:v>42339</c:v>
                </c:pt>
                <c:pt idx="58">
                  <c:v>42370</c:v>
                </c:pt>
                <c:pt idx="59">
                  <c:v>42401</c:v>
                </c:pt>
                <c:pt idx="60">
                  <c:v>42430</c:v>
                </c:pt>
                <c:pt idx="61">
                  <c:v>42461</c:v>
                </c:pt>
                <c:pt idx="62">
                  <c:v>42491</c:v>
                </c:pt>
                <c:pt idx="63">
                  <c:v>42522</c:v>
                </c:pt>
                <c:pt idx="64">
                  <c:v>42552</c:v>
                </c:pt>
                <c:pt idx="65">
                  <c:v>42583</c:v>
                </c:pt>
                <c:pt idx="66">
                  <c:v>42614</c:v>
                </c:pt>
                <c:pt idx="67">
                  <c:v>42644</c:v>
                </c:pt>
                <c:pt idx="68">
                  <c:v>42675</c:v>
                </c:pt>
                <c:pt idx="69">
                  <c:v>42705</c:v>
                </c:pt>
                <c:pt idx="70">
                  <c:v>42736</c:v>
                </c:pt>
                <c:pt idx="71">
                  <c:v>42767</c:v>
                </c:pt>
                <c:pt idx="72">
                  <c:v>42795</c:v>
                </c:pt>
                <c:pt idx="73">
                  <c:v>42826</c:v>
                </c:pt>
                <c:pt idx="74">
                  <c:v>42856</c:v>
                </c:pt>
                <c:pt idx="75">
                  <c:v>42887</c:v>
                </c:pt>
              </c:numCache>
            </c:numRef>
          </c:cat>
          <c:val>
            <c:numRef>
              <c:f>'Consignado INSS'!$F$3:$F$78</c:f>
              <c:numCache>
                <c:formatCode>0.00%</c:formatCode>
                <c:ptCount val="76"/>
                <c:pt idx="0">
                  <c:v>2.3400000000000001E-2</c:v>
                </c:pt>
                <c:pt idx="1">
                  <c:v>2.3400000000000001E-2</c:v>
                </c:pt>
                <c:pt idx="2">
                  <c:v>2.3400000000000001E-2</c:v>
                </c:pt>
                <c:pt idx="3">
                  <c:v>2.3400000000000001E-2</c:v>
                </c:pt>
                <c:pt idx="4">
                  <c:v>2.3400000000000001E-2</c:v>
                </c:pt>
                <c:pt idx="5">
                  <c:v>2.3400000000000001E-2</c:v>
                </c:pt>
                <c:pt idx="6">
                  <c:v>2.3400000000000001E-2</c:v>
                </c:pt>
                <c:pt idx="7">
                  <c:v>2.3400000000000001E-2</c:v>
                </c:pt>
                <c:pt idx="8">
                  <c:v>2.3400000000000001E-2</c:v>
                </c:pt>
                <c:pt idx="9">
                  <c:v>2.3400000000000001E-2</c:v>
                </c:pt>
                <c:pt idx="10">
                  <c:v>2.3400000000000001E-2</c:v>
                </c:pt>
                <c:pt idx="11">
                  <c:v>2.3400000000000001E-2</c:v>
                </c:pt>
                <c:pt idx="12">
                  <c:v>2.3400000000000001E-2</c:v>
                </c:pt>
                <c:pt idx="13">
                  <c:v>2.3400000000000001E-2</c:v>
                </c:pt>
                <c:pt idx="14">
                  <c:v>2.3400000000000001E-2</c:v>
                </c:pt>
                <c:pt idx="15">
                  <c:v>2.1399999999999999E-2</c:v>
                </c:pt>
                <c:pt idx="16">
                  <c:v>2.1399999999999999E-2</c:v>
                </c:pt>
                <c:pt idx="17">
                  <c:v>2.1399999999999999E-2</c:v>
                </c:pt>
                <c:pt idx="18">
                  <c:v>2.1399999999999999E-2</c:v>
                </c:pt>
                <c:pt idx="19">
                  <c:v>2.1399999999999999E-2</c:v>
                </c:pt>
                <c:pt idx="20">
                  <c:v>2.1399999999999999E-2</c:v>
                </c:pt>
                <c:pt idx="21">
                  <c:v>2.1399999999999999E-2</c:v>
                </c:pt>
                <c:pt idx="22">
                  <c:v>2.1399999999999999E-2</c:v>
                </c:pt>
                <c:pt idx="23">
                  <c:v>2.1399999999999999E-2</c:v>
                </c:pt>
                <c:pt idx="24">
                  <c:v>2.1399999999999999E-2</c:v>
                </c:pt>
                <c:pt idx="25">
                  <c:v>2.1399999999999999E-2</c:v>
                </c:pt>
                <c:pt idx="26">
                  <c:v>2.1399999999999999E-2</c:v>
                </c:pt>
                <c:pt idx="27">
                  <c:v>2.1399999999999999E-2</c:v>
                </c:pt>
                <c:pt idx="28">
                  <c:v>2.1399999999999999E-2</c:v>
                </c:pt>
                <c:pt idx="29">
                  <c:v>2.1399999999999999E-2</c:v>
                </c:pt>
                <c:pt idx="30">
                  <c:v>2.1399999999999999E-2</c:v>
                </c:pt>
                <c:pt idx="31">
                  <c:v>2.1399999999999999E-2</c:v>
                </c:pt>
                <c:pt idx="32">
                  <c:v>2.1399999999999999E-2</c:v>
                </c:pt>
                <c:pt idx="33">
                  <c:v>2.1399999999999999E-2</c:v>
                </c:pt>
                <c:pt idx="34">
                  <c:v>2.1399999999999999E-2</c:v>
                </c:pt>
                <c:pt idx="35">
                  <c:v>2.1399999999999999E-2</c:v>
                </c:pt>
                <c:pt idx="36">
                  <c:v>2.1399999999999999E-2</c:v>
                </c:pt>
                <c:pt idx="37">
                  <c:v>2.1399999999999999E-2</c:v>
                </c:pt>
                <c:pt idx="38">
                  <c:v>2.1399999999999999E-2</c:v>
                </c:pt>
                <c:pt idx="39">
                  <c:v>2.1399999999999999E-2</c:v>
                </c:pt>
                <c:pt idx="40">
                  <c:v>2.1399999999999999E-2</c:v>
                </c:pt>
                <c:pt idx="41">
                  <c:v>2.1399999999999999E-2</c:v>
                </c:pt>
                <c:pt idx="42">
                  <c:v>2.1399999999999999E-2</c:v>
                </c:pt>
                <c:pt idx="43">
                  <c:v>2.1399999999999999E-2</c:v>
                </c:pt>
                <c:pt idx="44">
                  <c:v>2.1399999999999999E-2</c:v>
                </c:pt>
                <c:pt idx="45">
                  <c:v>2.1399999999999999E-2</c:v>
                </c:pt>
                <c:pt idx="46">
                  <c:v>2.1399999999999999E-2</c:v>
                </c:pt>
                <c:pt idx="47">
                  <c:v>2.1399999999999999E-2</c:v>
                </c:pt>
                <c:pt idx="48">
                  <c:v>2.1399999999999999E-2</c:v>
                </c:pt>
                <c:pt idx="49">
                  <c:v>2.1399999999999999E-2</c:v>
                </c:pt>
                <c:pt idx="50">
                  <c:v>2.1399999999999999E-2</c:v>
                </c:pt>
                <c:pt idx="51">
                  <c:v>2.1399999999999999E-2</c:v>
                </c:pt>
                <c:pt idx="52">
                  <c:v>2.1399999999999999E-2</c:v>
                </c:pt>
                <c:pt idx="53">
                  <c:v>2.1399999999999999E-2</c:v>
                </c:pt>
                <c:pt idx="54">
                  <c:v>2.1399999999999999E-2</c:v>
                </c:pt>
                <c:pt idx="55">
                  <c:v>2.3400000000000001E-2</c:v>
                </c:pt>
                <c:pt idx="56">
                  <c:v>2.3400000000000001E-2</c:v>
                </c:pt>
                <c:pt idx="57">
                  <c:v>2.3400000000000001E-2</c:v>
                </c:pt>
                <c:pt idx="58">
                  <c:v>2.3400000000000001E-2</c:v>
                </c:pt>
                <c:pt idx="59">
                  <c:v>2.3400000000000001E-2</c:v>
                </c:pt>
                <c:pt idx="60">
                  <c:v>2.3400000000000001E-2</c:v>
                </c:pt>
                <c:pt idx="61">
                  <c:v>2.3400000000000001E-2</c:v>
                </c:pt>
                <c:pt idx="62">
                  <c:v>2.3400000000000001E-2</c:v>
                </c:pt>
                <c:pt idx="63">
                  <c:v>2.3400000000000001E-2</c:v>
                </c:pt>
                <c:pt idx="64">
                  <c:v>2.3400000000000001E-2</c:v>
                </c:pt>
                <c:pt idx="65">
                  <c:v>2.3400000000000001E-2</c:v>
                </c:pt>
                <c:pt idx="66">
                  <c:v>2.3400000000000001E-2</c:v>
                </c:pt>
                <c:pt idx="67">
                  <c:v>2.3400000000000001E-2</c:v>
                </c:pt>
                <c:pt idx="68">
                  <c:v>2.3400000000000001E-2</c:v>
                </c:pt>
                <c:pt idx="69">
                  <c:v>2.3400000000000001E-2</c:v>
                </c:pt>
                <c:pt idx="70">
                  <c:v>2.3400000000000001E-2</c:v>
                </c:pt>
                <c:pt idx="71">
                  <c:v>2.3400000000000001E-2</c:v>
                </c:pt>
                <c:pt idx="72">
                  <c:v>2.3400000000000001E-2</c:v>
                </c:pt>
                <c:pt idx="73">
                  <c:v>2.1399999999999999E-2</c:v>
                </c:pt>
                <c:pt idx="74">
                  <c:v>2.1399999999999999E-2</c:v>
                </c:pt>
                <c:pt idx="75">
                  <c:v>2.1399999999999999E-2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284400"/>
        <c:axId val="618288208"/>
      </c:lineChart>
      <c:valAx>
        <c:axId val="618282768"/>
        <c:scaling>
          <c:orientation val="minMax"/>
          <c:max val="2.4000000000000004E-2"/>
          <c:min val="1.9000000000000003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9296"/>
        <c:crosses val="autoZero"/>
        <c:crossBetween val="between"/>
      </c:valAx>
      <c:dateAx>
        <c:axId val="618289296"/>
        <c:scaling>
          <c:orientation val="minMax"/>
        </c:scaling>
        <c:delete val="0"/>
        <c:axPos val="b"/>
        <c:numFmt formatCode="mmm\-yy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2768"/>
        <c:crosses val="autoZero"/>
        <c:auto val="0"/>
        <c:lblOffset val="100"/>
        <c:baseTimeUnit val="months"/>
      </c:dateAx>
      <c:valAx>
        <c:axId val="618288208"/>
        <c:scaling>
          <c:orientation val="minMax"/>
        </c:scaling>
        <c:delete val="1"/>
        <c:axPos val="r"/>
        <c:numFmt formatCode="0.00%" sourceLinked="1"/>
        <c:majorTickMark val="out"/>
        <c:minorTickMark val="none"/>
        <c:tickLblPos val="nextTo"/>
        <c:crossAx val="618284400"/>
        <c:crosses val="max"/>
        <c:crossBetween val="between"/>
      </c:valAx>
      <c:dateAx>
        <c:axId val="618284400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618288208"/>
        <c:crosses val="autoZero"/>
        <c:auto val="1"/>
        <c:lblOffset val="100"/>
        <c:baseTimeUnit val="months"/>
      </c:date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20167947663258512"/>
          <c:y val="0.9063056932698228"/>
          <c:w val="0.55964210443843765"/>
          <c:h val="9.36223712776643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792923501515989E-2"/>
          <c:y val="5.0724637681159424E-2"/>
          <c:w val="0.86783156423184993"/>
          <c:h val="0.78117156361557771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'Consignado INSS'!$B$2</c:f>
              <c:strCache>
                <c:ptCount val="1"/>
                <c:pt idx="0">
                  <c:v>Concessão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'Consignado INSS'!$A$37:$A$78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INSS'!$B$37:$B$78</c:f>
              <c:numCache>
                <c:formatCode>#,##0</c:formatCode>
                <c:ptCount val="42"/>
                <c:pt idx="0">
                  <c:v>3579</c:v>
                </c:pt>
                <c:pt idx="1">
                  <c:v>5548</c:v>
                </c:pt>
                <c:pt idx="2">
                  <c:v>3603</c:v>
                </c:pt>
                <c:pt idx="3">
                  <c:v>3649</c:v>
                </c:pt>
                <c:pt idx="4">
                  <c:v>3591</c:v>
                </c:pt>
                <c:pt idx="5">
                  <c:v>3639</c:v>
                </c:pt>
                <c:pt idx="6">
                  <c:v>4091</c:v>
                </c:pt>
                <c:pt idx="7">
                  <c:v>3586</c:v>
                </c:pt>
                <c:pt idx="8">
                  <c:v>3701</c:v>
                </c:pt>
                <c:pt idx="9">
                  <c:v>6001</c:v>
                </c:pt>
                <c:pt idx="10">
                  <c:v>5363</c:v>
                </c:pt>
                <c:pt idx="11">
                  <c:v>4472</c:v>
                </c:pt>
                <c:pt idx="12">
                  <c:v>4221</c:v>
                </c:pt>
                <c:pt idx="13">
                  <c:v>4347</c:v>
                </c:pt>
                <c:pt idx="14">
                  <c:v>4414</c:v>
                </c:pt>
                <c:pt idx="15">
                  <c:v>3776</c:v>
                </c:pt>
                <c:pt idx="16">
                  <c:v>3875</c:v>
                </c:pt>
                <c:pt idx="17">
                  <c:v>3952</c:v>
                </c:pt>
                <c:pt idx="18">
                  <c:v>3981</c:v>
                </c:pt>
                <c:pt idx="19">
                  <c:v>3809</c:v>
                </c:pt>
                <c:pt idx="20">
                  <c:v>3556</c:v>
                </c:pt>
                <c:pt idx="21">
                  <c:v>2593</c:v>
                </c:pt>
                <c:pt idx="22">
                  <c:v>2594</c:v>
                </c:pt>
                <c:pt idx="23">
                  <c:v>2411</c:v>
                </c:pt>
                <c:pt idx="24">
                  <c:v>3481</c:v>
                </c:pt>
                <c:pt idx="25">
                  <c:v>4115</c:v>
                </c:pt>
                <c:pt idx="26">
                  <c:v>3907</c:v>
                </c:pt>
                <c:pt idx="27">
                  <c:v>3662</c:v>
                </c:pt>
                <c:pt idx="28">
                  <c:v>3925</c:v>
                </c:pt>
                <c:pt idx="29">
                  <c:v>4378</c:v>
                </c:pt>
                <c:pt idx="30">
                  <c:v>4080</c:v>
                </c:pt>
                <c:pt idx="31">
                  <c:v>4376</c:v>
                </c:pt>
                <c:pt idx="32">
                  <c:v>3103</c:v>
                </c:pt>
                <c:pt idx="33">
                  <c:v>3753</c:v>
                </c:pt>
                <c:pt idx="34">
                  <c:v>4243</c:v>
                </c:pt>
                <c:pt idx="35">
                  <c:v>3835</c:v>
                </c:pt>
                <c:pt idx="36">
                  <c:v>4598</c:v>
                </c:pt>
                <c:pt idx="37">
                  <c:v>5019</c:v>
                </c:pt>
                <c:pt idx="38">
                  <c:v>5377</c:v>
                </c:pt>
                <c:pt idx="39">
                  <c:v>4370</c:v>
                </c:pt>
                <c:pt idx="40">
                  <c:v>6660</c:v>
                </c:pt>
                <c:pt idx="41">
                  <c:v>5781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8280592"/>
        <c:axId val="618292016"/>
      </c:barChart>
      <c:lineChart>
        <c:grouping val="standard"/>
        <c:varyColors val="0"/>
        <c:ser>
          <c:idx val="2"/>
          <c:order val="0"/>
          <c:tx>
            <c:strRef>
              <c:f>'Consignado INSS'!$E$2</c:f>
              <c:strCache>
                <c:ptCount val="1"/>
                <c:pt idx="0">
                  <c:v>Inadimplência</c:v>
                </c:pt>
              </c:strCache>
            </c:strRef>
          </c:tx>
          <c:spPr>
            <a:ln w="63500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5671585319712449E-3"/>
                  <c:y val="-3.0432715168806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0"/>
              <c:layout>
                <c:manualLayout>
                  <c:x val="-4.4759196145258105E-2"/>
                  <c:y val="-5.07248034213736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1"/>
              <c:layout>
                <c:manualLayout>
                  <c:x val="-5.5353155482430513E-2"/>
                  <c:y val="6.7287614281070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0"/>
              <c:layout>
                <c:manualLayout>
                  <c:x val="-3.329549754067359E-2"/>
                  <c:y val="-2.85306704707560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5"/>
              <c:layout>
                <c:manualLayout>
                  <c:x val="-4.6916382898221719E-2"/>
                  <c:y val="-3.8040893961008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'Consignado INSS'!$A$37:$A$78</c:f>
              <c:numCache>
                <c:formatCode>mmm\-yy</c:formatCode>
                <c:ptCount val="42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  <c:pt idx="5">
                  <c:v>41791</c:v>
                </c:pt>
                <c:pt idx="6">
                  <c:v>41821</c:v>
                </c:pt>
                <c:pt idx="7">
                  <c:v>41852</c:v>
                </c:pt>
                <c:pt idx="8">
                  <c:v>41883</c:v>
                </c:pt>
                <c:pt idx="9">
                  <c:v>41913</c:v>
                </c:pt>
                <c:pt idx="10">
                  <c:v>41944</c:v>
                </c:pt>
                <c:pt idx="11">
                  <c:v>41974</c:v>
                </c:pt>
                <c:pt idx="12">
                  <c:v>42005</c:v>
                </c:pt>
                <c:pt idx="13">
                  <c:v>42036</c:v>
                </c:pt>
                <c:pt idx="14">
                  <c:v>42064</c:v>
                </c:pt>
                <c:pt idx="15">
                  <c:v>42095</c:v>
                </c:pt>
                <c:pt idx="16">
                  <c:v>42125</c:v>
                </c:pt>
                <c:pt idx="17">
                  <c:v>42156</c:v>
                </c:pt>
                <c:pt idx="18">
                  <c:v>42186</c:v>
                </c:pt>
                <c:pt idx="19">
                  <c:v>42217</c:v>
                </c:pt>
                <c:pt idx="20">
                  <c:v>42248</c:v>
                </c:pt>
                <c:pt idx="21">
                  <c:v>42278</c:v>
                </c:pt>
                <c:pt idx="22">
                  <c:v>42309</c:v>
                </c:pt>
                <c:pt idx="23">
                  <c:v>42339</c:v>
                </c:pt>
                <c:pt idx="24">
                  <c:v>42370</c:v>
                </c:pt>
                <c:pt idx="25">
                  <c:v>42401</c:v>
                </c:pt>
                <c:pt idx="26">
                  <c:v>42430</c:v>
                </c:pt>
                <c:pt idx="27">
                  <c:v>42461</c:v>
                </c:pt>
                <c:pt idx="28">
                  <c:v>42491</c:v>
                </c:pt>
                <c:pt idx="29">
                  <c:v>42522</c:v>
                </c:pt>
                <c:pt idx="30">
                  <c:v>42552</c:v>
                </c:pt>
                <c:pt idx="31">
                  <c:v>42583</c:v>
                </c:pt>
                <c:pt idx="32">
                  <c:v>42614</c:v>
                </c:pt>
                <c:pt idx="33">
                  <c:v>42644</c:v>
                </c:pt>
                <c:pt idx="34">
                  <c:v>42675</c:v>
                </c:pt>
                <c:pt idx="35">
                  <c:v>42705</c:v>
                </c:pt>
                <c:pt idx="36">
                  <c:v>42736</c:v>
                </c:pt>
                <c:pt idx="37">
                  <c:v>42767</c:v>
                </c:pt>
                <c:pt idx="38">
                  <c:v>42795</c:v>
                </c:pt>
                <c:pt idx="39">
                  <c:v>42826</c:v>
                </c:pt>
                <c:pt idx="40">
                  <c:v>42856</c:v>
                </c:pt>
                <c:pt idx="41">
                  <c:v>42887</c:v>
                </c:pt>
              </c:numCache>
            </c:numRef>
          </c:cat>
          <c:val>
            <c:numRef>
              <c:f>'Consignado INSS'!$E$37:$E$78</c:f>
              <c:numCache>
                <c:formatCode>0.00%</c:formatCode>
                <c:ptCount val="42"/>
                <c:pt idx="0">
                  <c:v>1.9199999999999998E-2</c:v>
                </c:pt>
                <c:pt idx="1">
                  <c:v>1.9099999999999999E-2</c:v>
                </c:pt>
                <c:pt idx="2">
                  <c:v>1.9199999999999998E-2</c:v>
                </c:pt>
                <c:pt idx="3">
                  <c:v>1.8600000000000002E-2</c:v>
                </c:pt>
                <c:pt idx="4">
                  <c:v>1.8500000000000003E-2</c:v>
                </c:pt>
                <c:pt idx="5">
                  <c:v>1.84E-2</c:v>
                </c:pt>
                <c:pt idx="6">
                  <c:v>1.8500000000000003E-2</c:v>
                </c:pt>
                <c:pt idx="7">
                  <c:v>1.83E-2</c:v>
                </c:pt>
                <c:pt idx="8">
                  <c:v>1.83E-2</c:v>
                </c:pt>
                <c:pt idx="9">
                  <c:v>1.7899999999999999E-2</c:v>
                </c:pt>
                <c:pt idx="10">
                  <c:v>1.77E-2</c:v>
                </c:pt>
                <c:pt idx="11">
                  <c:v>1.77E-2</c:v>
                </c:pt>
                <c:pt idx="12">
                  <c:v>1.7399999999999999E-2</c:v>
                </c:pt>
                <c:pt idx="13">
                  <c:v>1.7500000000000002E-2</c:v>
                </c:pt>
                <c:pt idx="14">
                  <c:v>1.7399999999999999E-2</c:v>
                </c:pt>
                <c:pt idx="15">
                  <c:v>1.7000000000000001E-2</c:v>
                </c:pt>
                <c:pt idx="16">
                  <c:v>1.7000000000000001E-2</c:v>
                </c:pt>
                <c:pt idx="17">
                  <c:v>1.67E-2</c:v>
                </c:pt>
                <c:pt idx="18">
                  <c:v>1.6500000000000001E-2</c:v>
                </c:pt>
                <c:pt idx="19">
                  <c:v>1.6899999999999998E-2</c:v>
                </c:pt>
                <c:pt idx="20">
                  <c:v>1.7399999999999999E-2</c:v>
                </c:pt>
                <c:pt idx="21">
                  <c:v>1.7299999999999999E-2</c:v>
                </c:pt>
                <c:pt idx="22">
                  <c:v>1.7899999999999999E-2</c:v>
                </c:pt>
                <c:pt idx="23">
                  <c:v>1.8100000000000002E-2</c:v>
                </c:pt>
                <c:pt idx="24">
                  <c:v>1.77E-2</c:v>
                </c:pt>
                <c:pt idx="25">
                  <c:v>1.77E-2</c:v>
                </c:pt>
                <c:pt idx="26">
                  <c:v>1.7600000000000001E-2</c:v>
                </c:pt>
                <c:pt idx="27">
                  <c:v>1.7399999999999999E-2</c:v>
                </c:pt>
                <c:pt idx="28">
                  <c:v>1.7299999999999999E-2</c:v>
                </c:pt>
                <c:pt idx="29">
                  <c:v>1.6899999999999998E-2</c:v>
                </c:pt>
                <c:pt idx="30">
                  <c:v>1.72E-2</c:v>
                </c:pt>
                <c:pt idx="31">
                  <c:v>1.7100000000000001E-2</c:v>
                </c:pt>
                <c:pt idx="32">
                  <c:v>1.8000000000000002E-2</c:v>
                </c:pt>
                <c:pt idx="33">
                  <c:v>1.78E-2</c:v>
                </c:pt>
                <c:pt idx="34">
                  <c:v>1.89E-2</c:v>
                </c:pt>
                <c:pt idx="35">
                  <c:v>1.9E-2</c:v>
                </c:pt>
                <c:pt idx="36">
                  <c:v>1.9199999999999998E-2</c:v>
                </c:pt>
                <c:pt idx="37">
                  <c:v>1.9099999999999999E-2</c:v>
                </c:pt>
                <c:pt idx="38">
                  <c:v>1.9E-2</c:v>
                </c:pt>
                <c:pt idx="39">
                  <c:v>1.95E-2</c:v>
                </c:pt>
                <c:pt idx="40">
                  <c:v>1.8799999999999997E-2</c:v>
                </c:pt>
                <c:pt idx="41">
                  <c:v>1.8700000000000001E-2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18289840"/>
        <c:axId val="618290928"/>
      </c:lineChart>
      <c:valAx>
        <c:axId val="618290928"/>
        <c:scaling>
          <c:orientation val="minMax"/>
          <c:max val="3.0000000000000006E-2"/>
          <c:min val="0"/>
        </c:scaling>
        <c:delete val="0"/>
        <c:axPos val="r"/>
        <c:numFmt formatCode="0.0%" sourceLinked="0"/>
        <c:majorTickMark val="out"/>
        <c:minorTickMark val="none"/>
        <c:tickLblPos val="high"/>
        <c:spPr>
          <a:noFill/>
          <a:ln>
            <a:solidFill>
              <a:schemeClr val="accent6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9840"/>
        <c:crosses val="max"/>
        <c:crossBetween val="between"/>
      </c:valAx>
      <c:dateAx>
        <c:axId val="618289840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90928"/>
        <c:crosses val="autoZero"/>
        <c:auto val="0"/>
        <c:lblOffset val="100"/>
        <c:baseTimeUnit val="months"/>
      </c:dateAx>
      <c:valAx>
        <c:axId val="618292016"/>
        <c:scaling>
          <c:orientation val="minMax"/>
          <c:max val="15000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spPr>
          <a:noFill/>
          <a:ln>
            <a:solidFill>
              <a:schemeClr val="accent1">
                <a:lumMod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618280592"/>
        <c:crosses val="autoZero"/>
        <c:crossBetween val="between"/>
        <c:dispUnits>
          <c:builtInUnit val="thousands"/>
          <c:dispUnitsLbl>
            <c:layout/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6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pt-BR"/>
                    <a:t>Bilhões</a:t>
                  </a: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</c:dispUnitsLbl>
        </c:dispUnits>
      </c:valAx>
      <c:dateAx>
        <c:axId val="618280592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618292016"/>
        <c:crosses val="autoZero"/>
        <c:auto val="0"/>
        <c:lblOffset val="100"/>
        <c:baseTimeUnit val="months"/>
        <c:majorUnit val="1"/>
        <c:minorUnit val="1"/>
      </c:date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1434297986472814E-2"/>
          <c:y val="7.4572581392044021E-2"/>
          <c:w val="0.20740737258588945"/>
          <c:h val="0.126359123587812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0.59236</cdr:x>
      <cdr:y>0.59459</cdr:y>
    </cdr:from>
    <cdr:to>
      <cdr:x>0.72913</cdr:x>
      <cdr:y>0.66988</cdr:y>
    </cdr:to>
    <cdr:sp macro="" textlink="">
      <cdr:nvSpPr>
        <cdr:cNvPr id="2" name="Retângulo 1"/>
        <cdr:cNvSpPr/>
      </cdr:nvSpPr>
      <cdr:spPr>
        <a:xfrm xmlns:a="http://schemas.openxmlformats.org/drawingml/2006/main">
          <a:off x="6287678" y="2903455"/>
          <a:ext cx="1451728" cy="3676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3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pt-BR" sz="1600" dirty="0" smtClean="0"/>
            <a:t>R$ 173 bilhões</a:t>
          </a:r>
          <a:endParaRPr lang="pt-BR" sz="1600" dirty="0"/>
        </a:p>
      </cdr:txBody>
    </cdr:sp>
  </cdr:relSizeAnchor>
  <cdr:relSizeAnchor xmlns:cdr="http://schemas.openxmlformats.org/drawingml/2006/chartDrawing">
    <cdr:from>
      <cdr:x>0.51811</cdr:x>
      <cdr:y>0.02585</cdr:y>
    </cdr:from>
    <cdr:to>
      <cdr:x>0.65487</cdr:x>
      <cdr:y>0.10114</cdr:y>
    </cdr:to>
    <cdr:sp macro="" textlink="">
      <cdr:nvSpPr>
        <cdr:cNvPr id="3" name="Retângulo 2"/>
        <cdr:cNvSpPr/>
      </cdr:nvSpPr>
      <cdr:spPr>
        <a:xfrm xmlns:a="http://schemas.openxmlformats.org/drawingml/2006/main">
          <a:off x="5499493" y="126214"/>
          <a:ext cx="1451728" cy="3676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1600" dirty="0" smtClean="0"/>
            <a:t>R$ 18 bilhões</a:t>
          </a:r>
          <a:endParaRPr lang="pt-BR" sz="1600" dirty="0"/>
        </a:p>
      </cdr:txBody>
    </cdr:sp>
  </cdr:relSizeAnchor>
  <cdr:relSizeAnchor xmlns:cdr="http://schemas.openxmlformats.org/drawingml/2006/chartDrawing">
    <cdr:from>
      <cdr:x>0.26205</cdr:x>
      <cdr:y>0.37795</cdr:y>
    </cdr:from>
    <cdr:to>
      <cdr:x>0.39881</cdr:x>
      <cdr:y>0.45324</cdr:y>
    </cdr:to>
    <cdr:sp macro="" textlink="">
      <cdr:nvSpPr>
        <cdr:cNvPr id="4" name="Retângulo 3"/>
        <cdr:cNvSpPr/>
      </cdr:nvSpPr>
      <cdr:spPr>
        <a:xfrm xmlns:a="http://schemas.openxmlformats.org/drawingml/2006/main">
          <a:off x="2781517" y="1845559"/>
          <a:ext cx="1451728" cy="3676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pt-BR" sz="1600" dirty="0" smtClean="0"/>
            <a:t>R$ 110 bilhões</a:t>
          </a:r>
          <a:endParaRPr lang="pt-BR" sz="16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776867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94904-DD54-414D-B67B-C38AAAD1D1A3}" type="datetimeFigureOut">
              <a:rPr lang="pt-BR" smtClean="0"/>
              <a:t>31/08/2017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776867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11281-CF1F-4D1E-AA75-5FAA137593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8787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776867" y="2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61A5F-7DE8-4B2C-A9E6-A80B343AC134}" type="datetimeFigureOut">
              <a:rPr lang="pt-BR" smtClean="0"/>
              <a:t>31/08/2017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39838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66599" y="4776790"/>
            <a:ext cx="5335894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776867" y="9429751"/>
            <a:ext cx="289066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04B5E-FD4F-43A8-BB18-803D34448E2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332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5968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141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17779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7930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4560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4250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82967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9560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15152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57051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04B5E-FD4F-43A8-BB18-803D34448E2E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0586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3164534"/>
            <a:ext cx="9144000" cy="823913"/>
          </a:xfrm>
        </p:spPr>
        <p:txBody>
          <a:bodyPr anchor="b">
            <a:normAutofit/>
          </a:bodyPr>
          <a:lstStyle>
            <a:lvl1pPr algn="ctr">
              <a:defRPr sz="4400" baseline="0">
                <a:solidFill>
                  <a:schemeClr val="tx1">
                    <a:lumMod val="50000"/>
                    <a:lumOff val="50000"/>
                  </a:schemeClr>
                </a:solidFill>
                <a:latin typeface="Gotham HTF" pitchFamily="50" charset="0"/>
              </a:defRPr>
            </a:lvl1pPr>
          </a:lstStyle>
          <a:p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080523"/>
            <a:ext cx="9144000" cy="1655762"/>
          </a:xfrm>
        </p:spPr>
        <p:txBody>
          <a:bodyPr/>
          <a:lstStyle>
            <a:lvl1pPr marL="0" indent="0" algn="ctr">
              <a:buNone/>
              <a:defRPr sz="2400" i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t>‹nº›</a:t>
            </a:fld>
            <a:endParaRPr lang="pt-BR"/>
          </a:p>
        </p:txBody>
      </p:sp>
      <p:pic>
        <p:nvPicPr>
          <p:cNvPr id="16" name="Imagem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215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ítulo e conteú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287867" y="6280150"/>
            <a:ext cx="2743200" cy="365125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8604D39B-4F8E-475C-9A5C-931CEEE1D171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0" y="119233"/>
            <a:ext cx="1955800" cy="70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105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t>‹nº›</a:t>
            </a:fld>
            <a:endParaRPr lang="pt-BR"/>
          </a:p>
        </p:txBody>
      </p:sp>
      <p:pic>
        <p:nvPicPr>
          <p:cNvPr id="19" name="Imagem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31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1276656"/>
            <a:ext cx="10515600" cy="635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 smtClean="0"/>
              <a:t>Clique para editar o título mestre</a:t>
            </a:r>
            <a:endParaRPr lang="pt-BR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2220044"/>
            <a:ext cx="10515600" cy="3422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 smtClean="0"/>
              <a:t>Clique para editar 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D39B-4F8E-475C-9A5C-931CEEE1D17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7357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71550" y="2454418"/>
            <a:ext cx="10072688" cy="1259460"/>
          </a:xfrm>
        </p:spPr>
        <p:txBody>
          <a:bodyPr>
            <a:normAutofit fontScale="90000"/>
          </a:bodyPr>
          <a:lstStyle/>
          <a:p>
            <a:r>
              <a:rPr lang="pt-B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Avaliação sobre a redução e o  alinhamento dos limites superiores </a:t>
            </a:r>
            <a:r>
              <a:rPr lang="pt-BR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das taxas de juros praticadas nas operações </a:t>
            </a:r>
            <a:r>
              <a:rPr lang="pt-BR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crédito consignado</a:t>
            </a:r>
            <a:endParaRPr lang="pt-BR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058033" y="4333102"/>
            <a:ext cx="680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i="1" dirty="0" smtClean="0">
                <a:solidFill>
                  <a:schemeClr val="tx2"/>
                </a:solidFill>
              </a:rPr>
              <a:t>Departamento de Assuntos Financeiros </a:t>
            </a:r>
            <a:endParaRPr lang="pt-BR" sz="3200" i="1" dirty="0">
              <a:solidFill>
                <a:schemeClr val="tx2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93591" y="5383427"/>
            <a:ext cx="26319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solidFill>
                  <a:schemeClr val="tx2"/>
                </a:solidFill>
              </a:rPr>
              <a:t>Agosto/ 2017</a:t>
            </a:r>
            <a:endParaRPr lang="pt-BR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3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6356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Normas para alteração das taxa de juros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42765"/>
              </p:ext>
            </p:extLst>
          </p:nvPr>
        </p:nvGraphicFramePr>
        <p:xfrm>
          <a:off x="1957774" y="1335645"/>
          <a:ext cx="8137201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2599"/>
                <a:gridCol w="2069404"/>
                <a:gridCol w="2022599"/>
                <a:gridCol w="2022599"/>
              </a:tblGrid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Parâmetros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Atual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Instrumento Normativo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Proposta Normativa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pt-BR" sz="2400" b="0" dirty="0" smtClean="0">
                          <a:solidFill>
                            <a:schemeClr val="tx1"/>
                          </a:solidFill>
                        </a:rPr>
                        <a:t>S</a:t>
                      </a:r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ervidor Público Federal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2,20%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tx1"/>
                          </a:solidFill>
                        </a:rPr>
                        <a:t>Portaria MP 64/2017</a:t>
                      </a:r>
                      <a:endParaRPr lang="pt-BR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rgbClr val="FF0000"/>
                          </a:solidFill>
                        </a:rPr>
                        <a:t>Portaria do MP</a:t>
                      </a:r>
                      <a:endParaRPr lang="pt-BR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Aposentados e Pensionistas do INSS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tx1"/>
                          </a:solidFill>
                        </a:rPr>
                        <a:t>2,14%</a:t>
                      </a:r>
                      <a:endParaRPr lang="pt-BR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chemeClr val="tx1"/>
                          </a:solidFill>
                        </a:rPr>
                        <a:t>Resolução do Conselho Nacional de Previdência Social – e Portaria INSS nº 536 (de 31/03/2017)</a:t>
                      </a:r>
                      <a:endParaRPr lang="pt-BR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800" dirty="0" smtClean="0">
                          <a:solidFill>
                            <a:srgbClr val="FF0000"/>
                          </a:solidFill>
                        </a:rPr>
                        <a:t>Resolução,</a:t>
                      </a:r>
                      <a:r>
                        <a:rPr lang="pt-BR" sz="1800" baseline="0" dirty="0" smtClean="0">
                          <a:solidFill>
                            <a:srgbClr val="FF0000"/>
                          </a:solidFill>
                        </a:rPr>
                        <a:t> a ser discutida nas reuniões do CNPS</a:t>
                      </a:r>
                      <a:endParaRPr lang="pt-BR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9199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608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327454" y="98645"/>
            <a:ext cx="10515600" cy="635667"/>
          </a:xfrm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Crédito Consignado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616716" y="965330"/>
            <a:ext cx="1092977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600" dirty="0" smtClean="0">
                <a:cs typeface="Arial" panose="020B0604020202020204" pitchFamily="34" charset="0"/>
              </a:rPr>
              <a:t>Uma </a:t>
            </a:r>
            <a:r>
              <a:rPr lang="pt-BR" sz="2600" dirty="0">
                <a:cs typeface="Arial" panose="020B0604020202020204" pitchFamily="34" charset="0"/>
              </a:rPr>
              <a:t>forma de </a:t>
            </a:r>
            <a:r>
              <a:rPr lang="pt-BR" sz="2600" u="sng" dirty="0" smtClean="0">
                <a:cs typeface="Arial" panose="020B0604020202020204" pitchFamily="34" charset="0"/>
              </a:rPr>
              <a:t>ajudar na </a:t>
            </a:r>
            <a:r>
              <a:rPr lang="pt-BR" sz="2600" u="sng" dirty="0">
                <a:cs typeface="Arial" panose="020B0604020202020204" pitchFamily="34" charset="0"/>
              </a:rPr>
              <a:t>retomada </a:t>
            </a:r>
            <a:r>
              <a:rPr lang="pt-BR" sz="2600" u="sng" dirty="0" smtClean="0">
                <a:cs typeface="Arial" panose="020B0604020202020204" pitchFamily="34" charset="0"/>
              </a:rPr>
              <a:t>do crescimento é aumentar </a:t>
            </a:r>
            <a:r>
              <a:rPr lang="pt-BR" sz="2600" u="sng" dirty="0">
                <a:cs typeface="Arial" panose="020B0604020202020204" pitchFamily="34" charset="0"/>
              </a:rPr>
              <a:t>o volume de recursos disponíveis para as famílias </a:t>
            </a:r>
            <a:r>
              <a:rPr lang="pt-BR" sz="2600" dirty="0">
                <a:cs typeface="Arial" panose="020B0604020202020204" pitchFamily="34" charset="0"/>
              </a:rPr>
              <a:t>por meio de crédito de baixo custo e/ou de redução do comprometimento da renda com serviços da </a:t>
            </a:r>
            <a:r>
              <a:rPr lang="pt-BR" sz="2600" dirty="0" smtClean="0">
                <a:cs typeface="Arial" panose="020B0604020202020204" pitchFamily="34" charset="0"/>
              </a:rPr>
              <a:t>dívida;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600" dirty="0" smtClean="0">
                <a:cs typeface="Arial" panose="020B0604020202020204" pitchFamily="34" charset="0"/>
              </a:rPr>
              <a:t>O </a:t>
            </a:r>
            <a:r>
              <a:rPr lang="pt-BR" sz="2600" dirty="0">
                <a:cs typeface="Arial" panose="020B0604020202020204" pitchFamily="34" charset="0"/>
              </a:rPr>
              <a:t>crédito consignado, que é uma das modalidades de menor custo do mercado, poderia ser usado para este fim. </a:t>
            </a:r>
            <a:r>
              <a:rPr lang="pt-BR" sz="2600" u="sng" dirty="0">
                <a:cs typeface="Arial" panose="020B0604020202020204" pitchFamily="34" charset="0"/>
              </a:rPr>
              <a:t>Reduções de juros, além de estimular novas concessões de crédito, liberam margem consignável </a:t>
            </a:r>
            <a:r>
              <a:rPr lang="pt-BR" sz="2600" dirty="0">
                <a:cs typeface="Arial" panose="020B0604020202020204" pitchFamily="34" charset="0"/>
              </a:rPr>
              <a:t>para reestruturações de dívidas pessoais, abrindo a oportunidade para a troca de dívidas de alto custo (como cheque especial) por uma </a:t>
            </a:r>
            <a:r>
              <a:rPr lang="pt-BR" sz="2600" u="sng" dirty="0">
                <a:cs typeface="Arial" panose="020B0604020202020204" pitchFamily="34" charset="0"/>
              </a:rPr>
              <a:t>dívida bem mais barata</a:t>
            </a:r>
            <a:r>
              <a:rPr lang="pt-BR" sz="2600" dirty="0"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600" dirty="0">
                <a:cs typeface="Arial" panose="020B0604020202020204" pitchFamily="34" charset="0"/>
              </a:rPr>
              <a:t>Em </a:t>
            </a:r>
            <a:r>
              <a:rPr lang="pt-BR" sz="2600" dirty="0" smtClean="0">
                <a:cs typeface="Arial" panose="020B0604020202020204" pitchFamily="34" charset="0"/>
              </a:rPr>
              <a:t>junho </a:t>
            </a:r>
            <a:r>
              <a:rPr lang="pt-BR" sz="2600" dirty="0">
                <a:cs typeface="Arial" panose="020B0604020202020204" pitchFamily="34" charset="0"/>
              </a:rPr>
              <a:t>de 2017, o saldo total de empréstimos consignados atingiu R$ </a:t>
            </a:r>
            <a:r>
              <a:rPr lang="pt-BR" sz="2600" dirty="0" smtClean="0">
                <a:cs typeface="Arial" panose="020B0604020202020204" pitchFamily="34" charset="0"/>
              </a:rPr>
              <a:t>301 </a:t>
            </a:r>
            <a:r>
              <a:rPr lang="pt-BR" sz="2600" dirty="0">
                <a:cs typeface="Arial" panose="020B0604020202020204" pitchFamily="34" charset="0"/>
              </a:rPr>
              <a:t>bilhões, sendo que os trabalhadores do setor público e aposentados e pensionistas do INSS respondem por aproximadamente 94% do saldo total (ou R$ </a:t>
            </a:r>
            <a:r>
              <a:rPr lang="pt-BR" sz="2600" dirty="0" smtClean="0">
                <a:cs typeface="Arial" panose="020B0604020202020204" pitchFamily="34" charset="0"/>
              </a:rPr>
              <a:t>282,6 </a:t>
            </a:r>
            <a:r>
              <a:rPr lang="pt-BR" sz="2600" dirty="0">
                <a:cs typeface="Arial" panose="020B0604020202020204" pitchFamily="34" charset="0"/>
              </a:rPr>
              <a:t>bilhões).</a:t>
            </a:r>
          </a:p>
        </p:txBody>
      </p:sp>
    </p:spTree>
    <p:extLst>
      <p:ext uri="{BB962C8B-B14F-4D97-AF65-F5344CB8AC3E}">
        <p14:creationId xmlns:p14="http://schemas.microsoft.com/office/powerpoint/2010/main" val="428568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</a:t>
            </a:r>
            <a:endParaRPr lang="pt-BR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Saldo de crédito consignado (R$ bilhões)</a:t>
            </a:r>
          </a:p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</a:t>
            </a:r>
            <a:r>
              <a:rPr lang="pt-BR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Públicos, Pensionistas e Aposentados e </a:t>
            </a:r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Trabalhadores Privados</a:t>
            </a:r>
          </a:p>
        </p:txBody>
      </p:sp>
      <p:graphicFrame>
        <p:nvGraphicFramePr>
          <p:cNvPr id="8" name="Grá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5146874"/>
              </p:ext>
            </p:extLst>
          </p:nvPr>
        </p:nvGraphicFramePr>
        <p:xfrm>
          <a:off x="560283" y="1058743"/>
          <a:ext cx="11317490" cy="4748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67001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Saldo de crédito consignado em </a:t>
            </a:r>
            <a:r>
              <a:rPr lang="pt-BR" sz="2200" b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</a:t>
            </a:r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/17 (R$ bilhões)</a:t>
            </a:r>
          </a:p>
          <a:p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</a:t>
            </a:r>
            <a:r>
              <a:rPr lang="pt-BR" sz="22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Públicos, Pensionistas e Aposentados e </a:t>
            </a:r>
            <a:r>
              <a:rPr lang="pt-BR" sz="22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Trabalhadores Privados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4611436"/>
              </p:ext>
            </p:extLst>
          </p:nvPr>
        </p:nvGraphicFramePr>
        <p:xfrm>
          <a:off x="782425" y="914399"/>
          <a:ext cx="10614581" cy="4883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6736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de cantos arredondados 19"/>
          <p:cNvSpPr/>
          <p:nvPr/>
        </p:nvSpPr>
        <p:spPr>
          <a:xfrm>
            <a:off x="9878566" y="4007976"/>
            <a:ext cx="709673" cy="2435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Retângulo de cantos arredondados 18"/>
          <p:cNvSpPr/>
          <p:nvPr/>
        </p:nvSpPr>
        <p:spPr>
          <a:xfrm>
            <a:off x="4298535" y="3315768"/>
            <a:ext cx="709301" cy="2435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Meta SELIC x Teto do Crédito Consignado (% a.a.)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</a:t>
            </a:r>
            <a:r>
              <a:rPr lang="pt-BR" dirty="0"/>
              <a:t>, Portaria MP </a:t>
            </a:r>
            <a:r>
              <a:rPr lang="pt-BR" dirty="0" smtClean="0"/>
              <a:t>64/2017 e </a:t>
            </a:r>
            <a:r>
              <a:rPr lang="pt-BR" dirty="0"/>
              <a:t>Portaria INSS nº 536/2017</a:t>
            </a:r>
            <a:r>
              <a:rPr lang="pt-BR" dirty="0" smtClean="0"/>
              <a:t>. Elaboração: SEPLAN/MP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0238339"/>
              </p:ext>
            </p:extLst>
          </p:nvPr>
        </p:nvGraphicFramePr>
        <p:xfrm>
          <a:off x="734938" y="982766"/>
          <a:ext cx="10528419" cy="4742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0" name="Conector reto 9"/>
          <p:cNvCxnSpPr/>
          <p:nvPr/>
        </p:nvCxnSpPr>
        <p:spPr>
          <a:xfrm>
            <a:off x="5007836" y="3443957"/>
            <a:ext cx="579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 flipV="1">
            <a:off x="10588239" y="4119072"/>
            <a:ext cx="180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tângulo de cantos arredondados 13"/>
          <p:cNvSpPr/>
          <p:nvPr/>
        </p:nvSpPr>
        <p:spPr>
          <a:xfrm>
            <a:off x="10930239" y="3461048"/>
            <a:ext cx="599766" cy="35892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-3%</a:t>
            </a:r>
            <a:endParaRPr lang="pt-BR" sz="1600" b="1" dirty="0"/>
          </a:p>
        </p:txBody>
      </p:sp>
      <p:sp>
        <p:nvSpPr>
          <p:cNvPr id="15" name="Seta para baixo 14"/>
          <p:cNvSpPr/>
          <p:nvPr/>
        </p:nvSpPr>
        <p:spPr>
          <a:xfrm>
            <a:off x="10603771" y="3443957"/>
            <a:ext cx="343391" cy="675117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exto Explicativo 1 3"/>
          <p:cNvSpPr/>
          <p:nvPr/>
        </p:nvSpPr>
        <p:spPr>
          <a:xfrm>
            <a:off x="4854011" y="871669"/>
            <a:ext cx="1128046" cy="324740"/>
          </a:xfrm>
          <a:prstGeom prst="borderCallout1">
            <a:avLst>
              <a:gd name="adj1" fmla="val 52960"/>
              <a:gd name="adj2" fmla="val -1356"/>
              <a:gd name="adj3" fmla="val 138816"/>
              <a:gd name="adj4" fmla="val -2038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2,50% a.m.</a:t>
            </a:r>
            <a:endParaRPr lang="pt-BR" sz="1600" b="1" dirty="0"/>
          </a:p>
        </p:txBody>
      </p:sp>
      <p:sp>
        <p:nvSpPr>
          <p:cNvPr id="16" name="Texto Explicativo 1 15"/>
          <p:cNvSpPr/>
          <p:nvPr/>
        </p:nvSpPr>
        <p:spPr>
          <a:xfrm>
            <a:off x="6194276" y="1306080"/>
            <a:ext cx="1129470" cy="324740"/>
          </a:xfrm>
          <a:prstGeom prst="borderCallout1">
            <a:avLst>
              <a:gd name="adj1" fmla="val 47698"/>
              <a:gd name="adj2" fmla="val 194"/>
              <a:gd name="adj3" fmla="val 138816"/>
              <a:gd name="adj4" fmla="val -20382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/>
              <a:t>2,20% a.m.</a:t>
            </a:r>
            <a:endParaRPr lang="pt-BR" sz="1600" b="1" dirty="0"/>
          </a:p>
        </p:txBody>
      </p:sp>
      <p:sp>
        <p:nvSpPr>
          <p:cNvPr id="17" name="Texto Explicativo 1 16"/>
          <p:cNvSpPr/>
          <p:nvPr/>
        </p:nvSpPr>
        <p:spPr>
          <a:xfrm>
            <a:off x="3550777" y="2483976"/>
            <a:ext cx="1123773" cy="324740"/>
          </a:xfrm>
          <a:prstGeom prst="borderCallout1">
            <a:avLst>
              <a:gd name="adj1" fmla="val -2303"/>
              <a:gd name="adj2" fmla="val 53619"/>
              <a:gd name="adj3" fmla="val -79605"/>
              <a:gd name="adj4" fmla="val 71091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2,34% a.m.</a:t>
            </a:r>
            <a:endParaRPr lang="pt-BR" sz="1600" b="1" dirty="0">
              <a:solidFill>
                <a:schemeClr val="tx1"/>
              </a:solidFill>
            </a:endParaRPr>
          </a:p>
        </p:txBody>
      </p:sp>
      <p:sp>
        <p:nvSpPr>
          <p:cNvPr id="18" name="Texto Explicativo 1 17"/>
          <p:cNvSpPr/>
          <p:nvPr/>
        </p:nvSpPr>
        <p:spPr>
          <a:xfrm>
            <a:off x="5585254" y="2837208"/>
            <a:ext cx="1114649" cy="324740"/>
          </a:xfrm>
          <a:prstGeom prst="borderCallout1">
            <a:avLst>
              <a:gd name="adj1" fmla="val 329"/>
              <a:gd name="adj2" fmla="val 47671"/>
              <a:gd name="adj3" fmla="val -103289"/>
              <a:gd name="adj4" fmla="val 1904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chemeClr val="tx1"/>
                </a:solidFill>
              </a:rPr>
              <a:t>2,14% a.m.</a:t>
            </a:r>
            <a:endParaRPr lang="pt-BR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06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Taxa de juros sobre crédito consignado </a:t>
            </a: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 a.m.)</a:t>
            </a: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Públicos Federais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 e Portaria MP 64/2017. Elaboração: SEPLAN/MP</a:t>
            </a:r>
            <a:endParaRPr lang="pt-BR" dirty="0"/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7329107"/>
              </p:ext>
            </p:extLst>
          </p:nvPr>
        </p:nvGraphicFramePr>
        <p:xfrm>
          <a:off x="401652" y="914399"/>
          <a:ext cx="11466694" cy="49302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59205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7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Concessão e Inadimplência - Crédito Consignado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Servidores Públicos Federais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 Elaboração: SEPLAN/MP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5685938"/>
              </p:ext>
            </p:extLst>
          </p:nvPr>
        </p:nvGraphicFramePr>
        <p:xfrm>
          <a:off x="495656" y="1016950"/>
          <a:ext cx="11203537" cy="4785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2669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8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Taxa de juros sobre crédito consignado </a:t>
            </a: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(% a.m.)</a:t>
            </a: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Aposentados e Pensionistas do INSS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 e Portaria INSS nº 536/2017. Elaboração: SEPLAN/MP</a:t>
            </a:r>
            <a:endParaRPr lang="pt-BR" dirty="0"/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3229544"/>
              </p:ext>
            </p:extLst>
          </p:nvPr>
        </p:nvGraphicFramePr>
        <p:xfrm>
          <a:off x="471340" y="1018684"/>
          <a:ext cx="11432952" cy="4898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3519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04D39B-4F8E-475C-9A5C-931CEEE1D171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327454" y="98645"/>
            <a:ext cx="10515600" cy="8157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Concessão e Inadimplência - Crédito Consignado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Aposentados e Pensionistas do INSS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5158" y="5916706"/>
            <a:ext cx="6465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Fonte: BCB. Elaboração: SEPLAN/MP</a:t>
            </a:r>
            <a:endParaRPr lang="pt-BR" dirty="0"/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50722"/>
              </p:ext>
            </p:extLst>
          </p:nvPr>
        </p:nvGraphicFramePr>
        <p:xfrm>
          <a:off x="538385" y="1034041"/>
          <a:ext cx="11126624" cy="4751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921598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116943</TotalTime>
  <Words>470</Words>
  <Application>Microsoft Office PowerPoint</Application>
  <PresentationFormat>Widescreen</PresentationFormat>
  <Paragraphs>98</Paragraphs>
  <Slides>11</Slides>
  <Notes>11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Gotham HTF</vt:lpstr>
      <vt:lpstr>Tema do Office</vt:lpstr>
      <vt:lpstr>Avaliação sobre a redução e o  alinhamento dos limites superiores das taxas de juros praticadas nas operações de crédito consignado</vt:lpstr>
      <vt:lpstr>Crédito Consignado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03699398161</dc:creator>
  <cp:lastModifiedBy>Sergio Ricardo Calderini Rosa</cp:lastModifiedBy>
  <cp:revision>151</cp:revision>
  <cp:lastPrinted>2017-08-31T12:15:13Z</cp:lastPrinted>
  <dcterms:created xsi:type="dcterms:W3CDTF">2016-01-05T17:48:35Z</dcterms:created>
  <dcterms:modified xsi:type="dcterms:W3CDTF">2017-08-31T12:21:45Z</dcterms:modified>
</cp:coreProperties>
</file>