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9" r:id="rId4"/>
    <p:sldId id="261" r:id="rId5"/>
    <p:sldId id="260" r:id="rId6"/>
    <p:sldId id="257" r:id="rId7"/>
    <p:sldId id="256" r:id="rId8"/>
    <p:sldId id="258" r:id="rId9"/>
    <p:sldId id="262" r:id="rId10"/>
    <p:sldId id="263" r:id="rId11"/>
    <p:sldId id="268" r:id="rId12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4" autoAdjust="0"/>
    <p:restoredTop sz="94660"/>
  </p:normalViewPr>
  <p:slideViewPr>
    <p:cSldViewPr>
      <p:cViewPr varScale="1">
        <p:scale>
          <a:sx n="56" d="100"/>
          <a:sy n="56" d="100"/>
        </p:scale>
        <p:origin x="133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F89-BE63-443E-A4CB-D5652F7CFA3F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49F-C63F-4DB6-AE11-A3DDB29E9A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59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F89-BE63-443E-A4CB-D5652F7CFA3F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49F-C63F-4DB6-AE11-A3DDB29E9A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49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F89-BE63-443E-A4CB-D5652F7CFA3F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49F-C63F-4DB6-AE11-A3DDB29E9A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25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F89-BE63-443E-A4CB-D5652F7CFA3F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49F-C63F-4DB6-AE11-A3DDB29E9A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1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F89-BE63-443E-A4CB-D5652F7CFA3F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49F-C63F-4DB6-AE11-A3DDB29E9A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36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F89-BE63-443E-A4CB-D5652F7CFA3F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49F-C63F-4DB6-AE11-A3DDB29E9A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92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F89-BE63-443E-A4CB-D5652F7CFA3F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49F-C63F-4DB6-AE11-A3DDB29E9A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54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F89-BE63-443E-A4CB-D5652F7CFA3F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49F-C63F-4DB6-AE11-A3DDB29E9A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45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F89-BE63-443E-A4CB-D5652F7CFA3F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49F-C63F-4DB6-AE11-A3DDB29E9A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33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F89-BE63-443E-A4CB-D5652F7CFA3F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49F-C63F-4DB6-AE11-A3DDB29E9A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24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F89-BE63-443E-A4CB-D5652F7CFA3F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49F-C63F-4DB6-AE11-A3DDB29E9A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59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90F89-BE63-443E-A4CB-D5652F7CFA3F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DB49F-C63F-4DB6-AE11-A3DDB29E9A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95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6;p6">
            <a:extLst>
              <a:ext uri="{FF2B5EF4-FFF2-40B4-BE49-F238E27FC236}">
                <a16:creationId xmlns:a16="http://schemas.microsoft.com/office/drawing/2014/main" xmlns="" id="{2C880DD1-E321-484B-BD9B-4AFF8514E2B5}"/>
              </a:ext>
            </a:extLst>
          </p:cNvPr>
          <p:cNvGrpSpPr/>
          <p:nvPr/>
        </p:nvGrpSpPr>
        <p:grpSpPr>
          <a:xfrm>
            <a:off x="-108520" y="881336"/>
            <a:ext cx="9361039" cy="6076056"/>
            <a:chOff x="2150" y="-8331"/>
            <a:chExt cx="8078" cy="8359"/>
          </a:xfrm>
        </p:grpSpPr>
        <p:pic>
          <p:nvPicPr>
            <p:cNvPr id="3" name="Google Shape;107;p6">
              <a:extLst>
                <a:ext uri="{FF2B5EF4-FFF2-40B4-BE49-F238E27FC236}">
                  <a16:creationId xmlns:a16="http://schemas.microsoft.com/office/drawing/2014/main" xmlns="" id="{C4C86563-96F9-440B-AE62-63DC914EF6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0" y="-8331"/>
              <a:ext cx="8078" cy="8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108;p6">
              <a:extLst>
                <a:ext uri="{FF2B5EF4-FFF2-40B4-BE49-F238E27FC236}">
                  <a16:creationId xmlns:a16="http://schemas.microsoft.com/office/drawing/2014/main" xmlns="" id="{5CCFEC3E-DC49-4BEE-AC54-450E17F1511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51" y="-8330"/>
              <a:ext cx="7853" cy="81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09;p6">
              <a:extLst>
                <a:ext uri="{FF2B5EF4-FFF2-40B4-BE49-F238E27FC236}">
                  <a16:creationId xmlns:a16="http://schemas.microsoft.com/office/drawing/2014/main" xmlns="" id="{13E12FA7-8660-4424-9911-73503E6F97D7}"/>
                </a:ext>
              </a:extLst>
            </p:cNvPr>
            <p:cNvSpPr/>
            <p:nvPr/>
          </p:nvSpPr>
          <p:spPr>
            <a:xfrm>
              <a:off x="2197" y="-8285"/>
              <a:ext cx="7872" cy="8153"/>
            </a:xfrm>
            <a:custGeom>
              <a:avLst/>
              <a:gdLst/>
              <a:ahLst/>
              <a:cxnLst/>
              <a:rect l="l" t="t" r="r" b="b"/>
              <a:pathLst>
                <a:path w="7872" h="8153" extrusionOk="0">
                  <a:moveTo>
                    <a:pt x="0" y="8152"/>
                  </a:moveTo>
                  <a:lnTo>
                    <a:pt x="7872" y="8152"/>
                  </a:lnTo>
                  <a:lnTo>
                    <a:pt x="7872" y="0"/>
                  </a:lnTo>
                  <a:lnTo>
                    <a:pt x="0" y="0"/>
                  </a:lnTo>
                  <a:lnTo>
                    <a:pt x="0" y="8152"/>
                  </a:lnTo>
                  <a:close/>
                </a:path>
              </a:pathLst>
            </a:custGeom>
            <a:noFill/>
            <a:ln w="121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2127B4A-EA6D-4E07-BABA-A3979A72787F}"/>
              </a:ext>
            </a:extLst>
          </p:cNvPr>
          <p:cNvSpPr txBox="1"/>
          <p:nvPr/>
        </p:nvSpPr>
        <p:spPr>
          <a:xfrm flipH="1">
            <a:off x="75733" y="16910"/>
            <a:ext cx="9046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  PRODUÇÃO DE CACAU NO BRASIL </a:t>
            </a:r>
          </a:p>
        </p:txBody>
      </p:sp>
    </p:spTree>
    <p:extLst>
      <p:ext uri="{BB962C8B-B14F-4D97-AF65-F5344CB8AC3E}">
        <p14:creationId xmlns:p14="http://schemas.microsoft.com/office/powerpoint/2010/main" val="298197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Khapra beetle (trogoderma granarium) on chia seeds. dermestidae fotomural •  fotomurais cobra, amarelo, verme | myloview.com.br">
            <a:extLst>
              <a:ext uri="{FF2B5EF4-FFF2-40B4-BE49-F238E27FC236}">
                <a16:creationId xmlns:a16="http://schemas.microsoft.com/office/drawing/2014/main" xmlns="" id="{299E6025-3979-4D7E-9765-9DD562B23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73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7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DEE5CA-AFAA-48DF-A4F7-A0A3FD286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8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CBA34B3-1BDD-43CC-B766-01AF6C048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1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0"/>
            <a:ext cx="903649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PRAGAS QUARENTENÁRIAS DA AFRICA</a:t>
            </a:r>
          </a:p>
          <a:p>
            <a:pPr algn="ctr"/>
            <a:endParaRPr lang="pt-BR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dirty="0"/>
              <a:t>Phytophthora </a:t>
            </a:r>
            <a:r>
              <a:rPr lang="en-US" sz="4400" i="1" dirty="0" err="1"/>
              <a:t>megakarya</a:t>
            </a:r>
            <a:r>
              <a:rPr lang="en-US" sz="4400" dirty="0"/>
              <a:t>, a Causal Agent of Black Pod Rot in Africa</a:t>
            </a:r>
            <a:endParaRPr lang="pt-BR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/>
              <a:t>STRIGA – SETE ESPECIES DE STRIGA -SOJA, MILHO, SORGO, ARROZ, MANDIOCA, </a:t>
            </a:r>
            <a:endParaRPr lang="en-US" sz="44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 err="1"/>
              <a:t>Trogoderma</a:t>
            </a:r>
            <a:r>
              <a:rPr lang="pt-BR" sz="4400" dirty="0"/>
              <a:t> </a:t>
            </a:r>
            <a:r>
              <a:rPr lang="pt-BR" sz="4400" dirty="0" err="1"/>
              <a:t>granarium</a:t>
            </a:r>
            <a:r>
              <a:rPr lang="pt-BR" sz="4400" dirty="0"/>
              <a:t> – BESOURO DA FARINHA</a:t>
            </a:r>
          </a:p>
        </p:txBody>
      </p:sp>
    </p:spTree>
    <p:extLst>
      <p:ext uri="{BB962C8B-B14F-4D97-AF65-F5344CB8AC3E}">
        <p14:creationId xmlns:p14="http://schemas.microsoft.com/office/powerpoint/2010/main" val="382765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hytophthora megakarya : A review on its status as a pathogen on cacao in  West Africa | Semantic Scholar">
            <a:extLst>
              <a:ext uri="{FF2B5EF4-FFF2-40B4-BE49-F238E27FC236}">
                <a16:creationId xmlns:a16="http://schemas.microsoft.com/office/drawing/2014/main" xmlns="" id="{C7322404-C55B-4C80-8C4F-5ACF76880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55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ww.researchgate.net/profile/Gerben-Ten-Hoopen/...">
            <a:extLst>
              <a:ext uri="{FF2B5EF4-FFF2-40B4-BE49-F238E27FC236}">
                <a16:creationId xmlns:a16="http://schemas.microsoft.com/office/drawing/2014/main" xmlns="" id="{877F98A4-76F1-44AA-8F2D-777BBFEBBF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87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hytophthora megakarya, a Causal Agent of Black Pod Rot in Africa | 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6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47864" y="6381328"/>
            <a:ext cx="5760640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>
                <a:solidFill>
                  <a:srgbClr val="FF0000"/>
                </a:solidFill>
              </a:rPr>
              <a:t>Phytophthora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megakarya</a:t>
            </a:r>
            <a:r>
              <a:rPr lang="en-US" sz="1600" dirty="0">
                <a:solidFill>
                  <a:srgbClr val="FF0000"/>
                </a:solidFill>
              </a:rPr>
              <a:t>, a Causal Agent of Black Pod Rot in Africa</a:t>
            </a:r>
          </a:p>
          <a:p>
            <a:pPr algn="ctr"/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0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Striga asiatica on upland rice in the middle-western region of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967073" cy="34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iga Asiatica - an overview | ScienceDirect Top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0"/>
            <a:ext cx="5132905" cy="34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orestryimages.org/images/768x512/12991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49" y="3421359"/>
            <a:ext cx="5154960" cy="34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igi-Semences - Striga spp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" y="3421358"/>
            <a:ext cx="3993214" cy="34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7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Larvae of khapra beetle (trogoderma granarium) dermestidae family fotomural  • fotomurais amarelo, verme, verme | myloview.com.b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12" descr="Larvae of khapra beetle (trogoderma granarium) dermestidae family fotomural  • fotomurais amarelo, verme, verme | myloview.com.b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6" name="Picture 14" descr="larvae of Khapra beetle (Trogoderma granarium) on rice grains. Dermestidae  family pest of stored grain. foto de Stock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0" y="1440954"/>
            <a:ext cx="9036496" cy="539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793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err="1"/>
              <a:t>Khapra</a:t>
            </a:r>
            <a:r>
              <a:rPr lang="pt-BR" sz="4400" dirty="0"/>
              <a:t> </a:t>
            </a:r>
            <a:r>
              <a:rPr lang="pt-BR" sz="4400" dirty="0" err="1"/>
              <a:t>beetle</a:t>
            </a:r>
            <a:r>
              <a:rPr lang="pt-BR" sz="4400" dirty="0"/>
              <a:t> : </a:t>
            </a:r>
            <a:r>
              <a:rPr lang="pt-BR" sz="4400" dirty="0" err="1"/>
              <a:t>Trogoderma</a:t>
            </a:r>
            <a:r>
              <a:rPr lang="pt-BR" sz="4400" dirty="0"/>
              <a:t> </a:t>
            </a:r>
            <a:r>
              <a:rPr lang="pt-BR" sz="4400" dirty="0" err="1"/>
              <a:t>granarium</a:t>
            </a:r>
            <a:r>
              <a:rPr lang="pt-BR" sz="4400" dirty="0"/>
              <a:t> </a:t>
            </a:r>
            <a:r>
              <a:rPr lang="pt-BR" sz="4400" dirty="0" err="1"/>
              <a:t>Dermestidae</a:t>
            </a:r>
            <a:r>
              <a:rPr lang="pt-BR" sz="4400" dirty="0"/>
              <a:t> (</a:t>
            </a:r>
            <a:r>
              <a:rPr lang="pt-BR" sz="4400" dirty="0" err="1"/>
              <a:t>Skin</a:t>
            </a:r>
            <a:r>
              <a:rPr lang="pt-BR" sz="4400" dirty="0"/>
              <a:t> </a:t>
            </a:r>
            <a:r>
              <a:rPr lang="pt-BR" sz="4400" dirty="0" err="1"/>
              <a:t>beetle</a:t>
            </a:r>
            <a:r>
              <a:rPr lang="pt-BR" sz="4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842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Khapra beetle Trogoderma granarium Dermestidae family pest of stored grain.  Beetles and larvae on seeds of camelina, gold-of-pleasure Stock Photo -  Alamy">
            <a:extLst>
              <a:ext uri="{FF2B5EF4-FFF2-40B4-BE49-F238E27FC236}">
                <a16:creationId xmlns:a16="http://schemas.microsoft.com/office/drawing/2014/main" xmlns="" id="{A2007288-A8D0-40BF-96FC-2DBA2F388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471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67</Words>
  <Application>Microsoft Office PowerPoint</Application>
  <PresentationFormat>Apresentação na tela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Ceplac</dc:creator>
  <cp:lastModifiedBy>Maria Hollanda</cp:lastModifiedBy>
  <cp:revision>8</cp:revision>
  <cp:lastPrinted>2022-06-28T13:54:16Z</cp:lastPrinted>
  <dcterms:created xsi:type="dcterms:W3CDTF">2022-06-26T01:02:20Z</dcterms:created>
  <dcterms:modified xsi:type="dcterms:W3CDTF">2022-06-28T22:31:26Z</dcterms:modified>
</cp:coreProperties>
</file>