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9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4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9" r:id="rId23"/>
    <p:sldId id="280" r:id="rId24"/>
    <p:sldId id="283" r:id="rId25"/>
    <p:sldId id="291" r:id="rId26"/>
    <p:sldId id="288" r:id="rId27"/>
    <p:sldId id="289" r:id="rId28"/>
    <p:sldId id="281" r:id="rId29"/>
    <p:sldId id="292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Aborto em infectadas pelo </a:t>
            </a:r>
            <a:r>
              <a:rPr lang="pt-BR" dirty="0" err="1" smtClean="0"/>
              <a:t>zika</a:t>
            </a:r>
            <a:r>
              <a:rPr lang="pt-BR" dirty="0" smtClean="0"/>
              <a:t> vírus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Eugenia no seu mais alto grau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92573" y="5511726"/>
            <a:ext cx="513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Raphael Câmara Medeiros Parente PhD, </a:t>
            </a:r>
            <a:r>
              <a:rPr lang="pt-BR" dirty="0" err="1">
                <a:solidFill>
                  <a:srgbClr val="002060"/>
                </a:solidFill>
              </a:rPr>
              <a:t>MSc</a:t>
            </a:r>
            <a:r>
              <a:rPr lang="pt-BR" dirty="0">
                <a:solidFill>
                  <a:srgbClr val="002060"/>
                </a:solidFill>
              </a:rPr>
              <a:t>, MD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5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Aborto e saúde pública</a:t>
            </a:r>
            <a:endParaRPr lang="pt-BR" dirty="0"/>
          </a:p>
        </p:txBody>
      </p:sp>
      <p:pic>
        <p:nvPicPr>
          <p:cNvPr id="6146" name="Picture 2" descr="https://attachment.outlook.live.net/owa/raphaelcmparente@hotmail.com/service.svc/s/GetAttachmentThumbnail?id=AQMkADAwATYwMAItYTkzZi04MmY5LTAwAi0wMAoARgAAA%2FuutYAWV19BoKsHvEIlw6cHABwo7XwA0xZBu2Y5oh%2BMKzsAAAIBDAAAABwo7XwA0xZBu2Y5oh%2BMKzsAAmgvuu4AAAABEgAQAOrqALZa9CtjRY%2FpF%2FJ0axko&amp;thumbnailType=2&amp;owa=outlook.live.com&amp;scriptVer=2019031801.05&amp;isc=1&amp;X-OWA-CANARY=YNz3ki8LEkya1pnFMwEAdXDhSZ_BsNYYti5JH1ydiWiZKR2CYjWdZp-av9yNdFO_tlwlBvpHFMk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c0MDUsImV4cCI6MTU1MzQ3ODAwNSwiaXNzIjoiMDAwMDAwMDItMDAwMC0wZmYxLWNlMDAtMDAwMDAwMDAwMDAwQDg0ZGY5ZTdmLWU5ZjYtNDBhZi1iNDM1LWFhYWFhYWFhYWFhYSIsImF1ZCI6IjAwMDAwMDAyLTAwMDAtMGZmMS1jZTAwLTAwMDAwMDAwMDAwMC9hdHRhY2htZW50Lm91dGxvb2subGl2ZS5uZXRAODRkZjllN2YtZTlmNi00MGFmLWI0MzUtYWFhYWFhYWFhYWFhIn0.hzOssJWOSu7gnumdO44AjBmffT9HyBbMOpvNHVXdqUc8FxXr_nX5yBlwGTQvaj3BDkVGZH3cL26BZfWGqVoMOBKmLYoatJirPfn1tJW7JFzfgAUcbYGy72OI3slHk79WHvuyArRuBFWK4Wwy-2lMvL_XJw2HObNTQZDEt1qx77oLyKr2-yjpOSKx6LUqw1yqxsZ8NClN6J_Z-bRD0fL7DJHhXFIEIa_luRgmGKVxEKFgW9-sthjumXlXRMqe8eqes7CPGj4oYiZpa01z9txj44GE2ef--valtJDGCQmWVA8LlogMsgYXDnDSSLfOqHmaKl6sTADFYDxa5aJ3NX89iQ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2336800"/>
            <a:ext cx="528168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291618" y="2579427"/>
            <a:ext cx="4531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P</a:t>
            </a:r>
            <a:r>
              <a:rPr lang="pt-BR" b="1" dirty="0" smtClean="0">
                <a:solidFill>
                  <a:srgbClr val="FFFF00"/>
                </a:solidFill>
              </a:rPr>
              <a:t>roblema </a:t>
            </a:r>
            <a:r>
              <a:rPr lang="pt-BR" b="1" dirty="0">
                <a:solidFill>
                  <a:srgbClr val="FFFF00"/>
                </a:solidFill>
              </a:rPr>
              <a:t>de saúde pública é algo que tem impacto na sociedade por meio de mortalidade aumentada, morbidade, custos do tratamento para a sociedade e pelo potencial epidêmico em caso de infecções 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00800" y="4708478"/>
            <a:ext cx="4421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A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liberação do aborto </a:t>
            </a:r>
            <a:r>
              <a:rPr lang="pt-BR" b="1" i="1" dirty="0">
                <a:solidFill>
                  <a:srgbClr val="FFFF00"/>
                </a:solidFill>
              </a:rPr>
              <a:t>aumentou o número de abortos</a:t>
            </a:r>
            <a:r>
              <a:rPr lang="pt-BR" b="1" dirty="0">
                <a:solidFill>
                  <a:srgbClr val="FFFF00"/>
                </a:solidFill>
              </a:rPr>
              <a:t> nos países onde aconteceu. </a:t>
            </a:r>
            <a:r>
              <a:rPr lang="pt-BR" b="1" dirty="0" smtClean="0">
                <a:solidFill>
                  <a:srgbClr val="FFFF00"/>
                </a:solidFill>
              </a:rPr>
              <a:t>Dada </a:t>
            </a:r>
            <a:r>
              <a:rPr lang="pt-BR" b="1" dirty="0">
                <a:solidFill>
                  <a:srgbClr val="FFFF00"/>
                </a:solidFill>
              </a:rPr>
              <a:t>a taxa de mortalidade de abortos legais no Brasil, a liberação </a:t>
            </a:r>
            <a:r>
              <a:rPr lang="pt-BR" b="1" i="1" dirty="0">
                <a:solidFill>
                  <a:srgbClr val="FFFF00"/>
                </a:solidFill>
              </a:rPr>
              <a:t>aumentaria a mortalidade </a:t>
            </a:r>
            <a:r>
              <a:rPr lang="pt-BR" b="1" dirty="0" smtClean="0">
                <a:solidFill>
                  <a:srgbClr val="FFFF00"/>
                </a:solidFill>
              </a:rPr>
              <a:t>e </a:t>
            </a:r>
            <a:r>
              <a:rPr lang="pt-BR" b="1" dirty="0">
                <a:solidFill>
                  <a:srgbClr val="FFFF00"/>
                </a:solidFill>
              </a:rPr>
              <a:t>os custos do SUS, além de provocar um caos nas maternidades </a:t>
            </a:r>
            <a:r>
              <a:rPr lang="pt-BR" b="1" dirty="0" smtClean="0">
                <a:solidFill>
                  <a:srgbClr val="FFFF00"/>
                </a:solidFill>
              </a:rPr>
              <a:t>já </a:t>
            </a:r>
            <a:r>
              <a:rPr lang="pt-BR" b="1" dirty="0">
                <a:solidFill>
                  <a:srgbClr val="FFFF00"/>
                </a:solidFill>
              </a:rPr>
              <a:t>lotadas. </a:t>
            </a:r>
          </a:p>
        </p:txBody>
      </p:sp>
    </p:spTree>
    <p:extLst>
      <p:ext uri="{BB962C8B-B14F-4D97-AF65-F5344CB8AC3E}">
        <p14:creationId xmlns:p14="http://schemas.microsoft.com/office/powerpoint/2010/main" val="29260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Aborto e os médicos (objeção de consciência)</a:t>
            </a:r>
            <a:endParaRPr lang="pt-BR" dirty="0"/>
          </a:p>
        </p:txBody>
      </p:sp>
      <p:pic>
        <p:nvPicPr>
          <p:cNvPr id="7170" name="Picture 2" descr="https://attachment.outlook.live.net/owa/raphaelcmparente@hotmail.com/service.svc/s/GetAttachmentThumbnail?id=AQMkADAwATYwMAItYTkzZi04MmY5LTAwAi0wMAoARgAAA%2FuutYAWV19BoKsHvEIlw6cHABwo7XwA0xZBu2Y5oh%2BMKzsAAAIBDAAAABwo7XwA0xZBu2Y5oh%2BMKzsAAmgvuuUAAAABEgAQAPLZcRA0T%2FNKtdh%2F5HfrOc4%3D&amp;thumbnailType=2&amp;owa=outlook.live.com&amp;scriptVer=2019031801.05&amp;isc=1&amp;X-OWA-CANARY=GIQrgY7a4UmelAqakzLEJQBTFirEsNYY1Cx4cMOdle0Pi7f5xqB2faB7csKnQEkbaZ3eN9xFxCY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zOTIsImV4cCI6MTU1MzQ3ODk5MiwiaXNzIjoiMDAwMDAwMDItMDAwMC0wZmYxLWNlMDAtMDAwMDAwMDAwMDAwQDg0ZGY5ZTdmLWU5ZjYtNDBhZi1iNDM1LWFhYWFhYWFhYWFhYSIsImF1ZCI6IjAwMDAwMDAyLTAwMDAtMGZmMS1jZTAwLTAwMDAwMDAwMDAwMC9hdHRhY2htZW50Lm91dGxvb2subGl2ZS5uZXRAODRkZjllN2YtZTlmNi00MGFmLWI0MzUtYWFhYWFhYWFhYWFhIn0.bYb_gA5pkBHotfxJMl8I6pXS-rXlsfp_JLxkNn3STIrdDzVIlb276TrRvQ5GQ172Sxs2ocVvwh202dq3Mx1NgJc6UTzYdzbwSigyY0VAnnlkk_ENvgAEzTQ_tQoKT-Y9tU1DMTwHqg0fdKYjYBDoEApF9Eyq7hwBWBs39Za8OCqLbrJF-OTVlZL9n4h8K5VkKWqN6iHllv06Fwy2awomnSQujMlZEUXpt0CHO5ctqrv_voJA76xK3xiD75LEC453uk3FHjyREdZkAEQV2BfrI-8NHEhL_6M5w7ZqzFayhmGKR5dONdFzklbdNoQawplLrHP96SYQOsmFOYPRLYSl-Q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800"/>
            <a:ext cx="4067033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ttachment.outlook.live.net/owa/raphaelcmparente@hotmail.com/service.svc/s/GetAttachmentThumbnail?id=AQMkADAwATYwMAItYTkzZi04MmY5LTAwAi0wMAoARgAAA%2FuutYAWV19BoKsHvEIlw6cHABwo7XwA0xZBu2Y5oh%2BMKzsAAAIBDAAAABwo7XwA0xZBu2Y5oh%2BMKzsAAmgvuuUAAAABEgAQAGV6P0tavKBDogRJWzEk3X0%3D&amp;thumbnailType=2&amp;owa=outlook.live.com&amp;scriptVer=2019031801.05&amp;isc=1&amp;X-OWA-CANARY=RUJeieQrU0SeWJ35TMWMTrAo1UfEsNYYBZ5Qe6DjuPV1xrxDMVSGbaMMs_-aoRzyGwtA3kdOG3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zOTIsImV4cCI6MTU1MzQ3ODk5MiwiaXNzIjoiMDAwMDAwMDItMDAwMC0wZmYxLWNlMDAtMDAwMDAwMDAwMDAwQDg0ZGY5ZTdmLWU5ZjYtNDBhZi1iNDM1LWFhYWFhYWFhYWFhYSIsImF1ZCI6IjAwMDAwMDAyLTAwMDAtMGZmMS1jZTAwLTAwMDAwMDAwMDAwMC9hdHRhY2htZW50Lm91dGxvb2subGl2ZS5uZXRAODRkZjllN2YtZTlmNi00MGFmLWI0MzUtYWFhYWFhYWFhYWFhIn0.bYb_gA5pkBHotfxJMl8I6pXS-rXlsfp_JLxkNn3STIrdDzVIlb276TrRvQ5GQ172Sxs2ocVvwh202dq3Mx1NgJc6UTzYdzbwSigyY0VAnnlkk_ENvgAEzTQ_tQoKT-Y9tU1DMTwHqg0fdKYjYBDoEApF9Eyq7hwBWBs39Za8OCqLbrJF-OTVlZL9n4h8K5VkKWqN6iHllv06Fwy2awomnSQujMlZEUXpt0CHO5ctqrv_voJA76xK3xiD75LEC453uk3FHjyREdZkAEQV2BfrI-8NHEhL_6M5w7ZqzFayhmGKR5dONdFzklbdNoQawplLrHP96SYQOsmFOYPRLYSl-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1" y="2336800"/>
            <a:ext cx="4203511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ttachment.outlook.live.net/owa/raphaelcmparente@hotmail.com/service.svc/s/GetAttachmentThumbnail?id=AQMkADAwATYwMAItYTkzZi04MmY5LTAwAi0wMAoARgAAA%2FuutYAWV19BoKsHvEIlw6cHABwo7XwA0xZBu2Y5oh%2BMKzsAAAIBDAAAABwo7XwA0xZBu2Y5oh%2BMKzsAAmgvuugAAAABEgAQALeibmSnVmlImJTTrvh94WU%3D&amp;thumbnailType=2&amp;owa=outlook.live.com&amp;scriptVer=2019031801.05&amp;isc=1&amp;X-OWA-CANARY=H04uMTKTskyGSyIEJ7n6wIBtgYfEsNYYmoi3wfp3k1bZXB-VBEoe0SRq46pbbfuwCsteiauSdw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2OTcsImV4cCI6MTU1MzQ3OTI5NywiaXNzIjoiMDAwMDAwMDItMDAwMC0wZmYxLWNlMDAtMDAwMDAwMDAwMDAwQDg0ZGY5ZTdmLWU5ZjYtNDBhZi1iNDM1LWFhYWFhYWFhYWFhYSIsImF1ZCI6IjAwMDAwMDAyLTAwMDAtMGZmMS1jZTAwLTAwMDAwMDAwMDAwMC9hdHRhY2htZW50Lm91dGxvb2subGl2ZS5uZXRAODRkZjllN2YtZTlmNi00MGFmLWI0MzUtYWFhYWFhYWFhYWFhIn0.S6ekKtcheUw6fpom9xlZ8TZCLfhD8IJOK_7ogfh-8an3k9ScAbU7AfffgKFm4FQS4vSWPXkI9o9545t21FboA2JBiBMtyUU5JhiZXPmlnriVv8BQpablr5eKqf3ag9Pblte7ZFWqeyzDYLzcj2C73H2RoXCFEGm_acwL3FZGP1GhI-ACSwuDt8d8YU9vtY3hHStkjteqDkRQQgKlzcCFxXKDbmsfZ3exYRN79MqlwaNUZ8F6kcIdVFMaOFTQuwAJUbNz23Yu8mYsrgxbvVjZcVzEFNTbl5xOTwIxNikA37yX9bznjbccxkkt3XrPu9q_6DWz_fr3NN3KG5m9_klFjg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81" y="2336800"/>
            <a:ext cx="353932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5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Aborto e </a:t>
            </a:r>
            <a:r>
              <a:rPr lang="pt-BR" dirty="0" err="1" smtClean="0"/>
              <a:t>zika</a:t>
            </a:r>
            <a:r>
              <a:rPr lang="pt-BR" dirty="0" smtClean="0"/>
              <a:t> vírus: será que o foco é liberar o aborto para </a:t>
            </a:r>
            <a:r>
              <a:rPr lang="pt-BR" dirty="0" err="1" smtClean="0"/>
              <a:t>zika</a:t>
            </a:r>
            <a:r>
              <a:rPr lang="pt-BR" dirty="0" smtClean="0"/>
              <a:t> mesmo?!</a:t>
            </a:r>
            <a:endParaRPr lang="pt-BR" dirty="0"/>
          </a:p>
        </p:txBody>
      </p:sp>
      <p:pic>
        <p:nvPicPr>
          <p:cNvPr id="8194" name="Picture 2" descr="https://attachment.outlook.live.net/owa/raphaelcmparente@hotmail.com/service.svc/s/GetAttachmentThumbnail?id=AQMkADAwATYwMAItYTkzZi04MmY5LTAwAi0wMAoARgAAA%2FuutYAWV19BoKsHvEIlw6cHABwo7XwA0xZBu2Y5oh%2BMKzsAAAIBDAAAABwo7XwA0xZBu2Y5oh%2BMKzsAAmgvuuUAAAABEgAQAMgaOeA0TwVPiNdI%2BDScKSM%3D&amp;thumbnailType=2&amp;owa=outlook.live.com&amp;scriptVer=2019031801.05&amp;isc=1&amp;X-OWA-CANARY=3A5R3EohGk2a_tRb8CCkUvCoUuPEsNYY0oSEYmd8K_AITQ3CzW1rSu_gzadsl7e_HsQz-gi_Jm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2OTcsImV4cCI6MTU1MzQ3OTI5NywiaXNzIjoiMDAwMDAwMDItMDAwMC0wZmYxLWNlMDAtMDAwMDAwMDAwMDAwQDg0ZGY5ZTdmLWU5ZjYtNDBhZi1iNDM1LWFhYWFhYWFhYWFhYSIsImF1ZCI6IjAwMDAwMDAyLTAwMDAtMGZmMS1jZTAwLTAwMDAwMDAwMDAwMC9hdHRhY2htZW50Lm91dGxvb2subGl2ZS5uZXRAODRkZjllN2YtZTlmNi00MGFmLWI0MzUtYWFhYWFhYWFhYWFhIn0.S6ekKtcheUw6fpom9xlZ8TZCLfhD8IJOK_7ogfh-8an3k9ScAbU7AfffgKFm4FQS4vSWPXkI9o9545t21FboA2JBiBMtyUU5JhiZXPmlnriVv8BQpablr5eKqf3ag9Pblte7ZFWqeyzDYLzcj2C73H2RoXCFEGm_acwL3FZGP1GhI-ACSwuDt8d8YU9vtY3hHStkjteqDkRQQgKlzcCFxXKDbmsfZ3exYRN79MqlwaNUZ8F6kcIdVFMaOFTQuwAJUbNz23Yu8mYsrgxbvVjZcVzEFNTbl5xOTwIxNikA37yX9bznjbccxkkt3XrPu9q_6DWz_fr3NN3KG5m9_klFj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2336800"/>
            <a:ext cx="4995081" cy="32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68991" y="6059606"/>
            <a:ext cx="702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O Brasil foi o país da América Latina mais afetado </a:t>
            </a:r>
            <a:r>
              <a:rPr lang="pt-BR" b="1" dirty="0" smtClean="0">
                <a:solidFill>
                  <a:srgbClr val="FFFF00"/>
                </a:solidFill>
              </a:rPr>
              <a:t>pelo </a:t>
            </a:r>
            <a:r>
              <a:rPr lang="pt-BR" b="1" dirty="0" err="1" smtClean="0">
                <a:solidFill>
                  <a:srgbClr val="FFFF00"/>
                </a:solidFill>
              </a:rPr>
              <a:t>zika</a:t>
            </a:r>
            <a:r>
              <a:rPr lang="pt-BR" b="1" dirty="0" smtClean="0">
                <a:solidFill>
                  <a:srgbClr val="FFFF00"/>
                </a:solidFill>
              </a:rPr>
              <a:t> com aproximadamente </a:t>
            </a:r>
            <a:r>
              <a:rPr lang="pt-BR" b="1" dirty="0">
                <a:solidFill>
                  <a:srgbClr val="FFFF00"/>
                </a:solidFill>
              </a:rPr>
              <a:t>1.500.000 casos entre </a:t>
            </a:r>
            <a:r>
              <a:rPr lang="pt-BR" b="1" dirty="0" smtClean="0">
                <a:solidFill>
                  <a:srgbClr val="FFFF00"/>
                </a:solidFill>
              </a:rPr>
              <a:t>2015 e 2016</a:t>
            </a:r>
            <a:endParaRPr lang="pt-BR" b="1" dirty="0">
              <a:solidFill>
                <a:srgbClr val="FFFF00"/>
              </a:solidFill>
            </a:endParaRPr>
          </a:p>
          <a:p>
            <a:r>
              <a:rPr lang="pt-BR" b="1" dirty="0">
                <a:solidFill>
                  <a:srgbClr val="FFFF00"/>
                </a:solidFill>
              </a:rPr>
              <a:t>e </a:t>
            </a:r>
            <a:r>
              <a:rPr lang="pt-BR" b="1" dirty="0" smtClean="0">
                <a:solidFill>
                  <a:srgbClr val="FFFF00"/>
                </a:solidFill>
              </a:rPr>
              <a:t>2016,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https://attachment.outlook.live.net/owa/raphaelcmparente@hotmail.com/service.svc/s/GetAttachmentThumbnail?id=AQMkADAwATYwMAItYTkzZi04MmY5LTAwAi0wMAoARgAAA%2FuutYAWV19BoKsHvEIlw6cHABwo7XwA0xZBu2Y5oh%2BMKzsAAAIBDAAAABwo7XwA0xZBu2Y5oh%2BMKzsAAcs%2Bzb0AAAABEgAQAEjn%2B7nSGA1FlKavMMTrYrw%3D&amp;thumbnailType=2&amp;X-OWA-CANARY=uJXZIUsYjUuGmV9eEH1YrkC7Hqv789UYJ-Wc2ZfYoAKNMuC7Hb0zKmxXzXWEEF5Wd3Z0sRbxWzk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MzI3MjE2NTcsImV4cCI6MTUzMjcyMjI1NywiaXNzIjoiMDAwMDAwMDItMDAwMC0wZmYxLWNlMDAtMDAwMDAwMDAwMDAwQDg0ZGY5ZTdmLWU5ZjYtNDBhZi1iNDM1LWFhYWFhYWFhYWFhYSIsImF1ZCI6IjAwMDAwMDAyLTAwMDAtMGZmMS1jZTAwLTAwMDAwMDAwMDAwMC9hdHRhY2htZW50Lm91dGxvb2subGl2ZS5uZXRAODRkZjllN2YtZTlmNi00MGFmLWI0MzUtYWFhYWFhYWFhYWFhIn0.S26LngU4GPB6G9vAx-bqF3Hkbdpyim3UoMGIfiyoneNia1G49uEa-2MPKUcykVqpie_DZfPmk5nRIUBM6A-Gjrm-UW4Z-DbXXCP1pv1G04_3Krdb1fQJsV3XZEjk25kpqT4p9bLKMnmFmINdNefdu0BmrX4QVNteScFWZZpud-NRiYuvh58twTMGbCwD7tqfR3i6MDeREJSS-ZYsXxMcpFiqQpqU-YsoQggi3MZU91DHYpd6um9w1gKUtBJ-0RmgB-8UxjW7nia8CmsED5btaTZ6jHeuAhz81SQuSrWkfdx_rqwLAUfFpkMSfWrTp06SRqtZNz-l5-oVtdZlA9D7RA&amp;owa=outlook.live.com&amp;is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2" y="2336799"/>
            <a:ext cx="4940491" cy="36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8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Aborto e </a:t>
            </a:r>
            <a:r>
              <a:rPr lang="pt-BR" dirty="0" err="1"/>
              <a:t>zika</a:t>
            </a:r>
            <a:r>
              <a:rPr lang="pt-BR" dirty="0"/>
              <a:t> </a:t>
            </a:r>
            <a:r>
              <a:rPr lang="pt-BR" dirty="0" smtClean="0"/>
              <a:t>vírus: taxa de acometimento</a:t>
            </a:r>
            <a:endParaRPr lang="pt-BR" dirty="0"/>
          </a:p>
        </p:txBody>
      </p:sp>
      <p:pic>
        <p:nvPicPr>
          <p:cNvPr id="9218" name="Picture 2" descr="https://attachment.outlook.live.net/owa/raphaelcmparente@hotmail.com/service.svc/s/GetAttachmentThumbnail?id=AQMkADAwATYwMAItYTkzZi04MmY5LTAwAi0wMAoARgAAA%2FuutYAWV19BoKsHvEIlw6cHABwo7XwA0xZBu2Y5oh%2BMKzsAAAIBDAAAABwo7XwA0xZBu2Y5oh%2BMKzsAAmgvuuUAAAABEgAQAG7b2nZNuF9KkOpZ8gMjkEQ%3D&amp;thumbnailType=2&amp;owa=outlook.live.com&amp;scriptVer=2019031801.05&amp;isc=1&amp;X-OWA-CANARY=PH2ZNdSiqkaLyvK1J9rJefAKV0jFsNYYbXs4SvRKWABtWCi57ZPZVGjsUISs1Utfj86dkrw-Kc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5OTcsImV4cCI6MTU1MzQ3OTU5NywiaXNzIjoiMDAwMDAwMDItMDAwMC0wZmYxLWNlMDAtMDAwMDAwMDAwMDAwQDg0ZGY5ZTdmLWU5ZjYtNDBhZi1iNDM1LWFhYWFhYWFhYWFhYSIsImF1ZCI6IjAwMDAwMDAyLTAwMDAtMGZmMS1jZTAwLTAwMDAwMDAwMDAwMC9hdHRhY2htZW50Lm91dGxvb2subGl2ZS5uZXRAODRkZjllN2YtZTlmNi00MGFmLWI0MzUtYWFhYWFhYWFhYWFhIn0.dORCyQLc8Zp5ZSEliLE-xDejgCmQ52IMuC24ptbN48niLKMcRjqar9U15Oe2ks0mC7qGdyUXPnLEIIVBMT2E8omw9X_TYX8MFqNgiuPeNxjdxKlF4e3XRYWJkq06O76V0_yBHBItJ1YwxF55e1XWu-4Oow9z21LqWUKzIjoiXlwoHMQQc2bY7OWMRKvUf0T3XOyFukBkSDhBdPpF8gH_JdFhuhINmPT1eYK3_btg79vlUY3_ea5moV-MqYh7dDRXJeuJ5tgSLy9B2CoI_3t6ybxpG31Y7Rm3m2RRSk1OL7Uj_TeOJ5Mphv6jPnAWNWsAxFxlCDCc6B6OLxAhKY3d7Q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6800"/>
            <a:ext cx="4217157" cy="43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ttachment.outlook.live.net/owa/raphaelcmparente@hotmail.com/service.svc/s/GetAttachmentThumbnail?id=AQMkADAwATYwMAItYTkzZi04MmY5LTAwAi0wMAoARgAAA%2FuutYAWV19BoKsHvEIlw6cHABwo7XwA0xZBu2Y5oh%2BMKzsAAAIBDAAAABwo7XwA0xZBu2Y5oh%2BMKzsAAmgvuuUAAAABEgAQAI%2FIalcF6XdPir2yJrUwqew%3D&amp;thumbnailType=2&amp;owa=outlook.live.com&amp;scriptVer=2019031801.05&amp;isc=1&amp;X-OWA-CANARY=-NIJm0uE5E6oZq0UPLCIS8BCKEnFsNYY-gKwTc6swvKXTcWKeWilrAnJ4Qn8K3HTUO8wgz01_e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5OTcsImV4cCI6MTU1MzQ3OTU5NywiaXNzIjoiMDAwMDAwMDItMDAwMC0wZmYxLWNlMDAtMDAwMDAwMDAwMDAwQDg0ZGY5ZTdmLWU5ZjYtNDBhZi1iNDM1LWFhYWFhYWFhYWFhYSIsImF1ZCI6IjAwMDAwMDAyLTAwMDAtMGZmMS1jZTAwLTAwMDAwMDAwMDAwMC9hdHRhY2htZW50Lm91dGxvb2subGl2ZS5uZXRAODRkZjllN2YtZTlmNi00MGFmLWI0MzUtYWFhYWFhYWFhYWFhIn0.dORCyQLc8Zp5ZSEliLE-xDejgCmQ52IMuC24ptbN48niLKMcRjqar9U15Oe2ks0mC7qGdyUXPnLEIIVBMT2E8omw9X_TYX8MFqNgiuPeNxjdxKlF4e3XRYWJkq06O76V0_yBHBItJ1YwxF55e1XWu-4Oow9z21LqWUKzIjoiXlwoHMQQc2bY7OWMRKvUf0T3XOyFukBkSDhBdPpF8gH_JdFhuhINmPT1eYK3_btg79vlUY3_ea5moV-MqYh7dDRXJeuJ5tgSLy9B2CoI_3t6ybxpG31Y7Rm3m2RRSk1OL7Uj_TeOJ5Mphv6jPnAWNWsAxFxlCDCc6B6OLxAhKY3d7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2336800"/>
            <a:ext cx="3562065" cy="43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266145" y="2511188"/>
            <a:ext cx="1031755" cy="421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222" name="Picture 6" descr="https://attachment.outlook.live.net/owa/raphaelcmparente@hotmail.com/service.svc/s/GetAttachmentThumbnail?id=AQMkADAwATYwMAItYTkzZi04MmY5LTAwAi0wMAoARgAAA%2FuutYAWV19BoKsHvEIlw6cHABwo7XwA0xZBu2Y5oh%2BMKzsAAAIBDAAAABwo7XwA0xZBu2Y5oh%2BMKzsAAmgvuuUAAAABEgAQACMbK3Uxa9NIt%2BRw1R69Pk4%3D&amp;thumbnailType=2&amp;owa=outlook.live.com&amp;scriptVer=2019031801.05&amp;isc=1&amp;X-OWA-CANARY=kDli9pSOcUadLaK9gta-NiDDkpvFsNYYbnwbt3WwnlU5nv1eHVLvHCXGzZG4us75kSnwospnzdw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g5OTcsImV4cCI6MTU1MzQ3OTU5NywiaXNzIjoiMDAwMDAwMDItMDAwMC0wZmYxLWNlMDAtMDAwMDAwMDAwMDAwQDg0ZGY5ZTdmLWU5ZjYtNDBhZi1iNDM1LWFhYWFhYWFhYWFhYSIsImF1ZCI6IjAwMDAwMDAyLTAwMDAtMGZmMS1jZTAwLTAwMDAwMDAwMDAwMC9hdHRhY2htZW50Lm91dGxvb2subGl2ZS5uZXRAODRkZjllN2YtZTlmNi00MGFmLWI0MzUtYWFhYWFhYWFhYWFhIn0.dORCyQLc8Zp5ZSEliLE-xDejgCmQ52IMuC24ptbN48niLKMcRjqar9U15Oe2ks0mC7qGdyUXPnLEIIVBMT2E8omw9X_TYX8MFqNgiuPeNxjdxKlF4e3XRYWJkq06O76V0_yBHBItJ1YwxF55e1XWu-4Oow9z21LqWUKzIjoiXlwoHMQQc2bY7OWMRKvUf0T3XOyFukBkSDhBdPpF8gH_JdFhuhINmPT1eYK3_btg79vlUY3_ea5moV-MqYh7dDRXJeuJ5tgSLy9B2CoI_3t6ybxpG31Y7Rm3m2RRSk1OL7Uj_TeOJ5Mphv6jPnAWNWsAxFxlCDCc6B6OLxAhKY3d7Q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5" y="2336800"/>
            <a:ext cx="4112525" cy="43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1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Aborto e </a:t>
            </a:r>
            <a:r>
              <a:rPr lang="pt-BR" dirty="0" err="1"/>
              <a:t>zika</a:t>
            </a:r>
            <a:r>
              <a:rPr lang="pt-BR" dirty="0"/>
              <a:t> vírus: taxa de acometimento</a:t>
            </a:r>
          </a:p>
        </p:txBody>
      </p:sp>
      <p:pic>
        <p:nvPicPr>
          <p:cNvPr id="18434" name="Picture 2" descr="https://attachment.outlook.live.net/owa/raphaelcmparente@hotmail.com/service.svc/s/GetAttachmentThumbnail?id=AQMkADAwATYwMAItYTkzZi04MmY5LTAwAi0wMAoARgAAA%2FuutYAWV19BoKsHvEIlw6cHABwo7XwA0xZBu2Y5oh%2BMKzsAAAIBDAAAABwo7XwA0xZBu2Y5oh%2BMKzsAAmgvuxkAAAABEgAQAKnYP4CV5MVBpGbpp9%2BDzVM%3D&amp;thumbnailType=2&amp;owa=outlook.live.com&amp;scriptVer=2019031801.05&amp;isc=1&amp;X-OWA-CANARY=a_27N7frpU6rLbOWJSD1mxDofgs1s9YYzVDraCJSKRMgzijVLGUjPZrUE_o8emYbW6swIr_8qS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3NDY4ODMsImV4cCI6MTU1Mzc0NzQ4MywiaXNzIjoiMDAwMDAwMDItMDAwMC0wZmYxLWNlMDAtMDAwMDAwMDAwMDAwQDg0ZGY5ZTdmLWU5ZjYtNDBhZi1iNDM1LWFhYWFhYWFhYWFhYSIsImF1ZCI6IjAwMDAwMDAyLTAwMDAtMGZmMS1jZTAwLTAwMDAwMDAwMDAwMC9hdHRhY2htZW50Lm91dGxvb2subGl2ZS5uZXRAODRkZjllN2YtZTlmNi00MGFmLWI0MzUtYWFhYWFhYWFhYWFhIn0.rSmT3vlsuXSlevfQNmzagt-YS1nFjNqfkbVbnqpJ4NJd0u3m1IWGbFipxA2lu3M8bVtF9yu5rMiwDMV2dgGm11zfTmr6ganQyxwhWg_dSJazpbWvxuuSl-pXY9YbDpcQ3AOiBhNrx4rW82AfFb3jRA35X6y8HMfNz3LShqJF6aHz2yCgzI2SsM3AaVFYvwJmAQY0i4JhGNqd1q60MlqmcMme7HL3v-uln2e0NaL3dXs08ZsgGVnc2gDl-0Au2JmEm9xsOFmHuDYhVicZC-jzy91xoN_uMX4z-ELiiHuJw6eOtFxOQXPtncuOGizKpseARBvSHUtZ-7qZqzyXKO6tm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1" y="2336800"/>
            <a:ext cx="5486399" cy="415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3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 smtClean="0">
                <a:solidFill>
                  <a:srgbClr val="FFFF00"/>
                </a:solidFill>
              </a:rPr>
              <a:t>Diagnóstico da infecção. É confiável?</a:t>
            </a:r>
            <a:endParaRPr lang="pt-BR" sz="3500" dirty="0">
              <a:solidFill>
                <a:srgbClr val="FFFF00"/>
              </a:solidFill>
            </a:endParaRPr>
          </a:p>
        </p:txBody>
      </p:sp>
      <p:pic>
        <p:nvPicPr>
          <p:cNvPr id="10244" name="Picture 4" descr="https://attachment.outlook.live.net/owa/raphaelcmparente@hotmail.com/service.svc/s/GetAttachmentThumbnail?id=AQMkADAwATYwMAItYTkzZi04MmY5LTAwAi0wMAoARgAAA%2FuutYAWV19BoKsHvEIlw6cHABwo7XwA0xZBu2Y5oh%2BMKzsAAAIBDAAAABwo7XwA0xZBu2Y5oh%2BMKzsAAmgvuvYAAAABEgAQAKJhsG1cfZNDq4uvEcqaWjA%3D&amp;thumbnailType=2&amp;owa=outlook.live.com&amp;scriptVer=2019031801.05&amp;isc=1&amp;X-OWA-CANARY=uNoTZOUjkEq1-wlqz9Gp1NCNkgxpsdYYwI5lRAPGUzX0PJUFgaELCY5QvE4yZfhwsoxlHIUHz9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DkzMjcsImV4cCI6MTU1MzU0OTkyNywiaXNzIjoiMDAwMDAwMDItMDAwMC0wZmYxLWNlMDAtMDAwMDAwMDAwMDAwQDg0ZGY5ZTdmLWU5ZjYtNDBhZi1iNDM1LWFhYWFhYWFhYWFhYSIsImF1ZCI6IjAwMDAwMDAyLTAwMDAtMGZmMS1jZTAwLTAwMDAwMDAwMDAwMC9hdHRhY2htZW50Lm91dGxvb2subGl2ZS5uZXRAODRkZjllN2YtZTlmNi00MGFmLWI0MzUtYWFhYWFhYWFhYWFhIn0.PKEv3LSqYmrCPXqRYDLcKiPLc2AvWi9bPHHYgNZRL-BEw-g06mFVVhhy7--meb_NbWYqR24_2gM7a3utRYAZLK_kbZ1A0809ULkv2Ad9E-43B4X7Pzm2APB9XrwGdqYmQm64RVpHWOz6RYnA0kqBOoblahwW1XX2b-lswMIV12b6ehxWicUFNdQz9sPOTYcog71X2HXxSs8eNxChbPVFjUBfY4AXC5X--sDacMbBvcVvWHlkonRCigvYH7jr6s5kqhzIVzFMb1yNjtkaniTGonrL7zAlN03fRdGscvGovIcl3MWJbkNs1YF3Oim56zKiV5HmmsB_NogDVdL7Z0EhA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2336800"/>
            <a:ext cx="3425588" cy="43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73050" y="3701577"/>
            <a:ext cx="1191663" cy="398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AutoShape 6" descr="https://attachment.outlook.live.net/owa/raphaelcmparente@hotmail.com/service.svc/s/GetAttachmentThumbnail?id=AQMkADAwATYwMAItYTkzZi04MmY5LTAwAi0wMAoARgAAA%2FuutYAWV19BoKsHvEIlw6cHABwo7XwA0xZBu2Y5oh%2BMKzsAAAIBDAAAABwo7XwA0xZBu2Y5oh%2BMKzsAAmgvuvYAAAABEgAQAODRT1xMERBIvD1qQPGkemE%3D&amp;thumbnailType=2&amp;owa=outlook.live.com&amp;scriptVer=2019031801.05&amp;isc=1&amp;X-OWA-CANARY=uovexynbFEaFyKk2vkhsLICshwBqsdYYiSBoQaA2UTJMsSoGDBg3BVi4HtbKwraC91w-bGechc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Dk2MTcsImV4cCI6MTU1MzU1MDIxNywiaXNzIjoiMDAwMDAwMDItMDAwMC0wZmYxLWNlMDAtMDAwMDAwMDAwMDAwQDg0ZGY5ZTdmLWU5ZjYtNDBhZi1iNDM1LWFhYWFhYWFhYWFhYSIsImF1ZCI6IjAwMDAwMDAyLTAwMDAtMGZmMS1jZTAwLTAwMDAwMDAwMDAwMC9hdHRhY2htZW50Lm91dGxvb2subGl2ZS5uZXRAODRkZjllN2YtZTlmNi00MGFmLWI0MzUtYWFhYWFhYWFhYWFhIn0.nKT5Yj9g2eewQQdt99Srd2yb3VltWW_Lq5PgLv5ZcMPPviXT8d5V1mmiHXc8RDjoCbF-ZqBGIP04D-s6uPNMenDroh4z06WJKPMlVpi-vv1sTumIM89UrPxLrD-9HDlXtZGBHdF7zmN5APxwdZCU8vD7dFl631h9zR60VxWlWqW150AdiLoU8vf3ZRiSlm5ekQpbqEtdWaXgQmy9IQhs-Td8EEJ4pSP4jidpjr6jvcP0c_nN4ovPe5n2BQcNzONIgwEJSExPM3inYhKNQq0NZXes05hwMyM-cF0DhROGp1zTLUZUCMy1hUiJvtQy_J7hrdeOn-ig_gON9Vb3sI3GUg&amp;animation=tru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8" name="Picture 8" descr="https://attachment.outlook.live.net/owa/raphaelcmparente@hotmail.com/service.svc/s/GetAttachmentThumbnail?id=AQMkADAwATYwMAItYTkzZi04MmY5LTAwAi0wMAoARgAAA%2FuutYAWV19BoKsHvEIlw6cHABwo7XwA0xZBu2Y5oh%2BMKzsAAAIBDAAAABwo7XwA0xZBu2Y5oh%2BMKzsAAmgvuvYAAAABEgAQAODRT1xMERBIvD1qQPGkemE%3D&amp;thumbnailType=2&amp;owa=outlook.live.com&amp;scriptVer=2019031801.05&amp;isc=1&amp;X-OWA-CANARY=uovexynbFEaFyKk2vkhsLICshwBqsdYYiSBoQaA2UTJMsSoGDBg3BVi4HtbKwraC91w-bGechc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Dk2MTcsImV4cCI6MTU1MzU1MDIxNywiaXNzIjoiMDAwMDAwMDItMDAwMC0wZmYxLWNlMDAtMDAwMDAwMDAwMDAwQDg0ZGY5ZTdmLWU5ZjYtNDBhZi1iNDM1LWFhYWFhYWFhYWFhYSIsImF1ZCI6IjAwMDAwMDAyLTAwMDAtMGZmMS1jZTAwLTAwMDAwMDAwMDAwMC9hdHRhY2htZW50Lm91dGxvb2subGl2ZS5uZXRAODRkZjllN2YtZTlmNi00MGFmLWI0MzUtYWFhYWFhYWFhYWFhIn0.nKT5Yj9g2eewQQdt99Srd2yb3VltWW_Lq5PgLv5ZcMPPviXT8d5V1mmiHXc8RDjoCbF-ZqBGIP04D-s6uPNMenDroh4z06WJKPMlVpi-vv1sTumIM89UrPxLrD-9HDlXtZGBHdF7zmN5APxwdZCU8vD7dFl631h9zR60VxWlWqW150AdiLoU8vf3ZRiSlm5ekQpbqEtdWaXgQmy9IQhs-Td8EEJ4pSP4jidpjr6jvcP0c_nN4ovPe5n2BQcNzONIgwEJSExPM3inYhKNQq0NZXes05hwMyM-cF0DhROGp1zTLUZUCMy1hUiJvtQy_J7hrdeOn-ig_gON9Vb3sI3GU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6" y="2336800"/>
            <a:ext cx="4080681" cy="43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11591" y="2470245"/>
            <a:ext cx="679774" cy="371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50" name="Picture 10" descr="https://attachment.outlook.live.net/owa/raphaelcmparente@hotmail.com/service.svc/s/GetAttachmentThumbnail?id=AQMkADAwATYwMAItYTkzZi04MmY5LTAwAi0wMAoARgAAA%2FuutYAWV19BoKsHvEIlw6cHABwo7XwA0xZBu2Y5oh%2BMKzsAAAIBDAAAABwo7XwA0xZBu2Y5oh%2BMKzsAAmgvuvYAAAABEgAQAICgXqqBt2hBmPEogDsJPVs%3D&amp;thumbnailType=2&amp;owa=outlook.live.com&amp;scriptVer=2019031801.05&amp;isc=1&amp;X-OWA-CANARY=degMXwvXckufufvcHw960zCTgY1tsdYYAb8KEVI7hey_6rFUENxfBbXxRhTtmhytxbpHncIGzp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EyNjIsImV4cCI6MTU1MzU1MTg2MiwiaXNzIjoiMDAwMDAwMDItMDAwMC0wZmYxLWNlMDAtMDAwMDAwMDAwMDAwQDg0ZGY5ZTdmLWU5ZjYtNDBhZi1iNDM1LWFhYWFhYWFhYWFhYSIsImF1ZCI6IjAwMDAwMDAyLTAwMDAtMGZmMS1jZTAwLTAwMDAwMDAwMDAwMC9hdHRhY2htZW50Lm91dGxvb2subGl2ZS5uZXRAODRkZjllN2YtZTlmNi00MGFmLWI0MzUtYWFhYWFhYWFhYWFhIn0.mOJFmx44ICi3mrq_J_7rA_ZqWuQIjW2pGAqh1MY_b1iildE6Vfq3Xp-91qjBLB9COoxInd-yFzZjn2aEJnNIyliq53UdMwKdDwU2sL_PRehS3RiNy3gjstpG-_mmStHKcrBpm_c2EIypLeau4fFzD8sIoQO0umdh6AnFRv1wza2R0uvdSSrKd_n9VfUzljheAtGMpixmrDmwkEiDPXj1RjNJzLPuJ259QzKbyTPuLGYoNMysVL04NcxFt-vAAY6Ev-VH29HsBn8kaztwD23pLvX56VfeJBoTRF0cm9DdIJltjkbRQRyBmsn6Am1xOWM183tQ0vghLP8dnuTwFW_MSA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6" y="0"/>
            <a:ext cx="3880514" cy="41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41382" y="5295331"/>
            <a:ext cx="1346208" cy="129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52" name="Picture 12" descr="https://attachment.outlook.live.net/owa/raphaelcmparente@hotmail.com/service.svc/s/GetAttachmentThumbnail?id=AQMkADAwATYwMAItYTkzZi04MmY5LTAwAi0wMAoARgAAA%2FuutYAWV19BoKsHvEIlw6cHABwo7XwA0xZBu2Y5oh%2BMKzsAAAIBDAAAABwo7XwA0xZBu2Y5oh%2BMKzsAAmgvuvYAAAABEgAQAD44giBwV%2FdFtwTaoB09OuI%3D&amp;thumbnailType=2&amp;owa=outlook.live.com&amp;scriptVer=2019031801.05&amp;isc=1&amp;X-OWA-CANARY=bns2N_6h9U-pbvHOEi-sHpA0ZrttsdYY66CJAk8QlS7ZOvCkySKMdpDYtQ6RNjh5bZGQBtSS5xA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E0MTcsImV4cCI6MTU1MzU1MjAxNywiaXNzIjoiMDAwMDAwMDItMDAwMC0wZmYxLWNlMDAtMDAwMDAwMDAwMDAwQDg0ZGY5ZTdmLWU5ZjYtNDBhZi1iNDM1LWFhYWFhYWFhYWFhYSIsImF1ZCI6IjAwMDAwMDAyLTAwMDAtMGZmMS1jZTAwLTAwMDAwMDAwMDAwMC9hdHRhY2htZW50Lm91dGxvb2subGl2ZS5uZXRAODRkZjllN2YtZTlmNi00MGFmLWI0MzUtYWFhYWFhYWFhYWFhIn0.Yx1nSSFXDZ4LCftFUnK8bRBL6T08iWNbUhp-aGIhfOUotYkodeH5HwL-D0Zge7PFLMK-bmRzH-NSu6vlKti8nrO6n2lHHbarOATSieR2xzHArlLx9h1qgRyvTMiSfaJnUid0keztGioFZflVp5Xv-dBtUEcL6d4T_f0zWZ2K4yOo0V_LOd5qNrCCcjOz45oBQbp-dFcd7vHAseEilKyYhZ0jNPthraNkPiTjAfBCyhRIpakPBDgaPsZxZlGSzdP6zdNACHP9QXzIzVET79LIx9s5IjeFpYaMq0alUL-FUaz8b4lxwazLDnumHEWO5Vq8x7t4o0yCW0Wn3vbia-DZAw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6" y="4121625"/>
            <a:ext cx="3880514" cy="27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3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Diagnóstico da infecção. É confiável?</a:t>
            </a:r>
            <a:endParaRPr lang="pt-BR" sz="4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" name="Picture 10" descr="https://attachment.outlook.live.net/owa/raphaelcmparente@hotmail.com/service.svc/s/GetAttachmentThumbnail?id=AQMkADAwATYwMAItYTkzZi04MmY5LTAwAi0wMAoARgAAA%2FuutYAWV19BoKsHvEIlw6cHABwo7XwA0xZBu2Y5oh%2BMKzsAAAIBDAAAABwo7XwA0xZBu2Y5oh%2BMKzsAAmgvuvYAAAABEgAQAPsYmhNySBNHodFSUCOL%2BKE%3D&amp;thumbnailType=2&amp;owa=outlook.live.com&amp;scriptVer=2019031801.05&amp;isc=1&amp;X-OWA-CANARY=Gb9YYf4CA0m_kcQUKEqrE6DkQW5usdYYIH_6uweMCh-4lvkaGlvMDK5RJcTrlirbgXWJMkps4K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E3MTcsImV4cCI6MTU1MzU1MjMxNywiaXNzIjoiMDAwMDAwMDItMDAwMC0wZmYxLWNlMDAtMDAwMDAwMDAwMDAwQDg0ZGY5ZTdmLWU5ZjYtNDBhZi1iNDM1LWFhYWFhYWFhYWFhYSIsImF1ZCI6IjAwMDAwMDAyLTAwMDAtMGZmMS1jZTAwLTAwMDAwMDAwMDAwMC9hdHRhY2htZW50Lm91dGxvb2subGl2ZS5uZXRAODRkZjllN2YtZTlmNi00MGFmLWI0MzUtYWFhYWFhYWFhYWFhIn0.Kj_twRcpiowFGhYpNYYkVF7ehb8n7DzFi25CYzSMARXF9rclIwRUCIDuZThAvlx8w0lzLgfqo85ChGj09DaLDh0iD1G0lblbpIDuxKItDSyKcZ_dHqcuMEV8giO54rUI7g269YyGN-BFaEqjAjAdwmvI-DuasCUBtOMu-nLiifVSdR2b9AJZyz3nCfKeOatrnmBld3vcRrIUpymPwTZzZxDKk49GXVhqUdHAKF23LcNDBXJFNdRbT4KtV8YxuQ6gJAc1AVug0DCjP6Xo8FTgFTtKzk8zjKN4ic3QgIERuA3TLSrmnJk7n5ytFPW6AYtKNy93ITO6DuN_ieDZFowWu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8924"/>
            <a:ext cx="4449170" cy="48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090615" y="2156346"/>
            <a:ext cx="2784143" cy="417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41166" y="2156346"/>
            <a:ext cx="1219086" cy="4462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1276" name="Picture 12" descr="https://attachment.outlook.live.net/owa/raphaelcmparente@hotmail.com/service.svc/s/GetAttachmentThumbnail?id=AQMkADAwATYwMAItYTkzZi04MmY5LTAwAi0wMAoARgAAA%2FuutYAWV19BoKsHvEIlw6cHABwo7XwA0xZBu2Y5oh%2BMKzsAAAIBDAAAABwo7XwA0xZBu2Y5oh%2BMKzsAAmgvuvYAAAABEgAQAFjU8GScXxtPiiWl4bj1uE4%3D&amp;thumbnailType=2&amp;owa=outlook.live.com&amp;scriptVer=2019031801.05&amp;isc=1&amp;X-OWA-CANARY=NsCpXEpeCUWmStGkF-S_3oBe1oNvsdYYqOPrgvkd0NFMzb0xuKB5FSdoCXBxChyFiNL9NWfaId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IwMTksImV4cCI6MTU1MzU1MjYxOSwiaXNzIjoiMDAwMDAwMDItMDAwMC0wZmYxLWNlMDAtMDAwMDAwMDAwMDAwQDg0ZGY5ZTdmLWU5ZjYtNDBhZi1iNDM1LWFhYWFhYWFhYWFhYSIsImF1ZCI6IjAwMDAwMDAyLTAwMDAtMGZmMS1jZTAwLTAwMDAwMDAwMDAwMC9hdHRhY2htZW50Lm91dGxvb2subGl2ZS5uZXRAODRkZjllN2YtZTlmNi00MGFmLWI0MzUtYWFhYWFhYWFhYWFhIn0.elqCTGIR2LAg7dRnFpfu9wkIEJ2Z1CeU2eduMfdLsGFE6i-6qU5e_yQAvEh7JdMij7AreFrQkPGSBrtEaa1HemOIorU-gyMeoTznAkw2Sfz8Qbgk_XeAmixYd58SuWVsC8sVfjSVmrUKK-KzRaQdDyS9TJEF4bVL4K1ZClFE8sZnNfk3v6O4KhJZsPlT1bnK5ECz_lbmPuZzaMt0FQahIq9ztMzg4ST_exUUHCPJ8bkC0xiRduMADIp5JXsaMg27Q4su5b65q4HVnNLULGijWFoHwu6dhrBjTmtYyHZUTfwapeqgFedlLHxrc3rw8Qg0pB01DhiF2IC0CtUAKqXi0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1" y="1978923"/>
            <a:ext cx="4326339" cy="48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9021170" y="2156346"/>
            <a:ext cx="2456597" cy="300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AutoShape 14" descr="https://attachment.outlook.live.net/owa/raphaelcmparente@hotmail.com/service.svc/s/GetAttachmentThumbnail?id=AQMkADAwATYwMAItYTkzZi04MmY5LTAwAi0wMAoARgAAA%2FuutYAWV19BoKsHvEIlw6cHABwo7XwA0xZBu2Y5oh%2BMKzsAAAIBDAAAABwo7XwA0xZBu2Y5oh%2BMKzsAAmgvuvYAAAABEgAQADDNP%2Bcy%2FZlMlr0vgEhTV6Y%3D&amp;thumbnailType=2&amp;owa=outlook.live.com&amp;scriptVer=2019031801.05&amp;isc=1&amp;X-OWA-CANARY=e6KwzRyN_kqJIX4IDxwQL0ALeUVwsdYYz7aTgYLRiPAXWFEip3b33G2tuumjm7RlROqIoy0Qh5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IzMjIsImV4cCI6MTU1MzU1MjkyMiwiaXNzIjoiMDAwMDAwMDItMDAwMC0wZmYxLWNlMDAtMDAwMDAwMDAwMDAwQDg0ZGY5ZTdmLWU5ZjYtNDBhZi1iNDM1LWFhYWFhYWFhYWFhYSIsImF1ZCI6IjAwMDAwMDAyLTAwMDAtMGZmMS1jZTAwLTAwMDAwMDAwMDAwMC9hdHRhY2htZW50Lm91dGxvb2subGl2ZS5uZXRAODRkZjllN2YtZTlmNi00MGFmLWI0MzUtYWFhYWFhYWFhYWFhIn0.AymR3Sc6pXuDVLRmi7v24o0NYULHOfWxMMASbwxZxwPOYF2xjHOsTtp2zBo8R0wligjOl-vbfSiacQ7iaZMMKcvtGUXpiT7scPYdHHrhAZn7-exKVUHLG2dZEHxLJDhOAf78JRbj8Ge4rl-xPdKYOYto0XQizucS9NJYCQo1bivjsQBOg6OkhJLIp7Y455W3bfnmTZ5PvQQU2TvCukskXb-ZgHhzW4eCbFxxwPYCjRfT1iASAcYOhQBkZYhu-FaP7J5uCxhjBSlEqFkXkZqfLn5Lxxqv3s5V5eLUpWLaFZWMmwGbxcbCbgUlhqN_Gi07_B_kbk7F5A9NTJTfejzLJ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16" descr="https://attachment.outlook.live.net/owa/raphaelcmparente@hotmail.com/service.svc/s/GetAttachmentThumbnail?id=AQMkADAwATYwMAItYTkzZi04MmY5LTAwAi0wMAoARgAAA%2FuutYAWV19BoKsHvEIlw6cHABwo7XwA0xZBu2Y5oh%2BMKzsAAAIBDAAAABwo7XwA0xZBu2Y5oh%2BMKzsAAmgvuvYAAAABEgAQADDNP%2Bcy%2FZlMlr0vgEhTV6Y%3D&amp;thumbnailType=2&amp;owa=outlook.live.com&amp;scriptVer=2019031801.05&amp;isc=1&amp;X-OWA-CANARY=e6KwzRyN_kqJIX4IDxwQL0ALeUVwsdYYz7aTgYLRiPAXWFEip3b33G2tuumjm7RlROqIoy0Qh5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IzMjIsImV4cCI6MTU1MzU1MjkyMiwiaXNzIjoiMDAwMDAwMDItMDAwMC0wZmYxLWNlMDAtMDAwMDAwMDAwMDAwQDg0ZGY5ZTdmLWU5ZjYtNDBhZi1iNDM1LWFhYWFhYWFhYWFhYSIsImF1ZCI6IjAwMDAwMDAyLTAwMDAtMGZmMS1jZTAwLTAwMDAwMDAwMDAwMC9hdHRhY2htZW50Lm91dGxvb2subGl2ZS5uZXRAODRkZjllN2YtZTlmNi00MGFmLWI0MzUtYWFhYWFhYWFhYWFhIn0.AymR3Sc6pXuDVLRmi7v24o0NYULHOfWxMMASbwxZxwPOYF2xjHOsTtp2zBo8R0wligjOl-vbfSiacQ7iaZMMKcvtGUXpiT7scPYdHHrhAZn7-exKVUHLG2dZEHxLJDhOAf78JRbj8Ge4rl-xPdKYOYto0XQizucS9NJYCQo1bivjsQBOg6OkhJLIp7Y455W3bfnmTZ5PvQQU2TvCukskXb-ZgHhzW4eCbFxxwPYCjRfT1iASAcYOhQBkZYhu-FaP7J5uCxhjBSlEqFkXkZqfLn5Lxxqv3s5V5eLUpWLaFZWMmwGbxcbCbgUlhqN_Gi07_B_kbk7F5A9NTJTfejzLJQ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82" name="Picture 18" descr="https://attachment.outlook.live.net/owa/raphaelcmparente@hotmail.com/service.svc/s/GetAttachmentThumbnail?id=AQMkADAwATYwMAItYTkzZi04MmY5LTAwAi0wMAoARgAAA%2FuutYAWV19BoKsHvEIlw6cHABwo7XwA0xZBu2Y5oh%2BMKzsAAAIBDAAAABwo7XwA0xZBu2Y5oh%2BMKzsAAmgvuvYAAAABEgAQADDNP%2Bcy%2FZlMlr0vgEhTV6Y%3D&amp;thumbnailType=2&amp;owa=outlook.live.com&amp;scriptVer=2019031801.05&amp;isc=1&amp;X-OWA-CANARY=JO7l7IvztUOpnM_tdAdu6nDe-FFzsdYYSEkg_zEt-B1xEiAC2mFFQeKC21GITC3DaFXdeARVWq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M4MTcsImV4cCI6MTU1MzU1NDQxNywiaXNzIjoiMDAwMDAwMDItMDAwMC0wZmYxLWNlMDAtMDAwMDAwMDAwMDAwQDg0ZGY5ZTdmLWU5ZjYtNDBhZi1iNDM1LWFhYWFhYWFhYWFhYSIsImF1ZCI6IjAwMDAwMDAyLTAwMDAtMGZmMS1jZTAwLTAwMDAwMDAwMDAwMC9hdHRhY2htZW50Lm91dGxvb2subGl2ZS5uZXRAODRkZjllN2YtZTlmNi00MGFmLWI0MzUtYWFhYWFhYWFhYWFhIn0.NOL-slOvFkRiis7iseDj6cfehuTwOGmP5NYFLD5PFonRAF8_cYNO-nFtIkMUDZ560zt4n9WrJMfNlrda8AA8sTjeR1UAMOI92Ow0DyVvenJ4uSTjNdFrIjQPHJgEirzaBHf_l8YyC5XZ5y4fuXngVKiLEglFIZQAgp3WrN9IVq3-W4sMUU42P6PwzfyrUWac55ZcsYfzB15NxMsJr3LvZCDeBoJm_X0T-yP1eOrloVvBMXnViH-c-0PdLwdR94Ab67dYNlNXX1A2ZMVLT0ryLsSxuvVtWTMloFZguzxG5CHvSL_wa9Zu4-IEkUsWm9ceS_h4RunFTHnGrL3NIDoHwg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47" y="1978923"/>
            <a:ext cx="3339752" cy="48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3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Diagnóstico da infecção. É confiável?</a:t>
            </a:r>
            <a:endParaRPr lang="pt-BR" dirty="0"/>
          </a:p>
        </p:txBody>
      </p:sp>
      <p:pic>
        <p:nvPicPr>
          <p:cNvPr id="12290" name="Picture 2" descr="https://attachment.outlook.live.net/owa/raphaelcmparente@hotmail.com/service.svc/s/GetAttachmentThumbnail?id=AQMkADAwATYwMAItYTkzZi04MmY5LTAwAi0wMAoARgAAA%2FuutYAWV19BoKsHvEIlw6cHABwo7XwA0xZBu2Y5oh%2BMKzsAAAIBDAAAABwo7XwA0xZBu2Y5oh%2BMKzsAAmgvuvYAAAABEgAQAK2g0GZ%2BYBVIsQfZ7NbRuXU%3D&amp;thumbnailType=2&amp;owa=outlook.live.com&amp;scriptVer=2019031801.05&amp;isc=1&amp;X-OWA-CANARY=ypsnlSveyEeZKSZGoVhdNSBrXa9zsdYYucsJVouYke9EUpSA1FKmVKcwS43dnSHfstEA_9ne37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M4MTcsImV4cCI6MTU1MzU1NDQxNywiaXNzIjoiMDAwMDAwMDItMDAwMC0wZmYxLWNlMDAtMDAwMDAwMDAwMDAwQDg0ZGY5ZTdmLWU5ZjYtNDBhZi1iNDM1LWFhYWFhYWFhYWFhYSIsImF1ZCI6IjAwMDAwMDAyLTAwMDAtMGZmMS1jZTAwLTAwMDAwMDAwMDAwMC9hdHRhY2htZW50Lm91dGxvb2subGl2ZS5uZXRAODRkZjllN2YtZTlmNi00MGFmLWI0MzUtYWFhYWFhYWFhYWFhIn0.NOL-slOvFkRiis7iseDj6cfehuTwOGmP5NYFLD5PFonRAF8_cYNO-nFtIkMUDZ560zt4n9WrJMfNlrda8AA8sTjeR1UAMOI92Ow0DyVvenJ4uSTjNdFrIjQPHJgEirzaBHf_l8YyC5XZ5y4fuXngVKiLEglFIZQAgp3WrN9IVq3-W4sMUU42P6PwzfyrUWac55ZcsYfzB15NxMsJr3LvZCDeBoJm_X0T-yP1eOrloVvBMXnViH-c-0PdLwdR94Ab67dYNlNXX1A2ZMVLT0ryLsSxuvVtWTMloFZguzxG5CHvSL_wa9Zu4-IEkUsWm9ceS_h4RunFTHnGrL3NIDoHw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2336800"/>
            <a:ext cx="3002507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ttachment.outlook.live.net/owa/raphaelcmparente@hotmail.com/service.svc/s/GetAttachmentThumbnail?id=AQMkADAwATYwMAItYTkzZi04MmY5LTAwAi0wMAoARgAAA%2FuutYAWV19BoKsHvEIlw6cHABwo7XwA0xZBu2Y5oh%2BMKzsAAAIBDAAAABwo7XwA0xZBu2Y5oh%2BMKzsAAmgvuvYAAAABEgAQAApZhGgYiCRNkWVZFjIP518%3D&amp;thumbnailType=2&amp;owa=outlook.live.com&amp;scriptVer=2019031801.05&amp;isc=1&amp;X-OWA-CANARY=pS2lNApNGUCM2X5p9exvmQDUHtBzsdYYHHMYPIgcpsQNIBhxHJgE6dz9gHYl5zZnsQ8wlA1ZOJ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M4MTcsImV4cCI6MTU1MzU1NDQxNywiaXNzIjoiMDAwMDAwMDItMDAwMC0wZmYxLWNlMDAtMDAwMDAwMDAwMDAwQDg0ZGY5ZTdmLWU5ZjYtNDBhZi1iNDM1LWFhYWFhYWFhYWFhYSIsImF1ZCI6IjAwMDAwMDAyLTAwMDAtMGZmMS1jZTAwLTAwMDAwMDAwMDAwMC9hdHRhY2htZW50Lm91dGxvb2subGl2ZS5uZXRAODRkZjllN2YtZTlmNi00MGFmLWI0MzUtYWFhYWFhYWFhYWFhIn0.NOL-slOvFkRiis7iseDj6cfehuTwOGmP5NYFLD5PFonRAF8_cYNO-nFtIkMUDZ560zt4n9WrJMfNlrda8AA8sTjeR1UAMOI92Ow0DyVvenJ4uSTjNdFrIjQPHJgEirzaBHf_l8YyC5XZ5y4fuXngVKiLEglFIZQAgp3WrN9IVq3-W4sMUU42P6PwzfyrUWac55ZcsYfzB15NxMsJr3LvZCDeBoJm_X0T-yP1eOrloVvBMXnViH-c-0PdLwdR94Ab67dYNlNXX1A2ZMVLT0ryLsSxuvVtWTMloFZguzxG5CHvSL_wa9Zu4-IEkUsWm9ceS_h4RunFTHnGrL3NIDoHw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19" y="2336800"/>
            <a:ext cx="7779223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2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Diagnóstico da infecção. É confiável?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252" y="2336800"/>
            <a:ext cx="6933061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s://attachment.outlook.live.net/owa/raphaelcmparente@hotmail.com/service.svc/s/GetAttachmentThumbnail?id=AQMkADAwATYwMAItYTkzZi04MmY5LTAwAi0wMAoARgAAA%2FuutYAWV19BoKsHvEIlw6cHABwo7XwA0xZBu2Y5oh%2BMKzsAAAIBDAAAABwo7XwA0xZBu2Y5oh%2BMKzsAAmgvuvYAAAABEgAQAAAAYD4XuD9yQrJnm967SL1l&amp;thumbnailType=2&amp;owa=outlook.live.com&amp;scriptVer=2019031801.05&amp;isc=1&amp;X-OWA-CANARY=STjDhbGPHkCPWtWtIRK2E8C-epJ3sdYYeHEAo51eTlCetOdkqrmYHUZdp-ojtDREzNq5J8KShfY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1NTU2MzMsImV4cCI6MTU1MzU1NjIzMywiaXNzIjoiMDAwMDAwMDItMDAwMC0wZmYxLWNlMDAtMDAwMDAwMDAwMDAwQDg0ZGY5ZTdmLWU5ZjYtNDBhZi1iNDM1LWFhYWFhYWFhYWFhYSIsImF1ZCI6IjAwMDAwMDAyLTAwMDAtMGZmMS1jZTAwLTAwMDAwMDAwMDAwMC9hdHRhY2htZW50Lm91dGxvb2subGl2ZS5uZXRAODRkZjllN2YtZTlmNi00MGFmLWI0MzUtYWFhYWFhYWFhYWFhIn0.FN41h2ec7ko1ADnwm_0Bht86W-c27MhK8l-X_-aGcJrH5MuXYV2yneOrMPgFAzjyeiIDVAznuvtE_9gmiCWOETm-VE19ioB11sv1eqeayuLkjiv_GhJXorYRLNujnji_Jz2gxTpbxSKT-7fNfmOefx4V6wA1Zv3uJBPPD87QADfVONm1_8QwVSerbc8bCZ3Xpa9h7eIfQwyxWt99Kr9mkfTyMSbsE-XIEsfkGUBCqvbLAUXbX64lKlqphd9xASWGKNRQk_myVtYgwhg3L89qjXVd1-tNgOAWq-28uR3vFACMeOXniMjT7r6a7cYBeATlb61jP8z9MuSE46IJW_M-S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2" y="2336800"/>
            <a:ext cx="408068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7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Zika</a:t>
            </a:r>
            <a:r>
              <a:rPr lang="pt-BR" dirty="0" smtClean="0"/>
              <a:t>: custo para a saúde pública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FFFF00"/>
                </a:solidFill>
              </a:rPr>
              <a:t>A técnica molecular é bastante sensível, porém pouco específica, já que </a:t>
            </a:r>
            <a:r>
              <a:rPr lang="pt-BR" b="1" dirty="0" smtClean="0">
                <a:solidFill>
                  <a:srgbClr val="FFFF00"/>
                </a:solidFill>
              </a:rPr>
              <a:t>os </a:t>
            </a:r>
            <a:r>
              <a:rPr lang="pt-BR" b="1" i="1" dirty="0" err="1" smtClean="0">
                <a:solidFill>
                  <a:srgbClr val="FFFF00"/>
                </a:solidFill>
              </a:rPr>
              <a:t>primers</a:t>
            </a:r>
            <a:r>
              <a:rPr lang="pt-BR" b="1" i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utilizados são os mesmos para os diversos </a:t>
            </a:r>
            <a:r>
              <a:rPr lang="pt-BR" b="1" i="1" dirty="0" err="1">
                <a:solidFill>
                  <a:srgbClr val="FFFF00"/>
                </a:solidFill>
              </a:rPr>
              <a:t>Flavivirus</a:t>
            </a:r>
            <a:r>
              <a:rPr lang="pt-BR" b="1" i="1" dirty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circulantes, e </a:t>
            </a:r>
            <a:r>
              <a:rPr lang="pt-BR" b="1" dirty="0" smtClean="0">
                <a:solidFill>
                  <a:srgbClr val="FFFF00"/>
                </a:solidFill>
              </a:rPr>
              <a:t>isso causa </a:t>
            </a:r>
            <a:r>
              <a:rPr lang="pt-BR" b="1" dirty="0">
                <a:solidFill>
                  <a:srgbClr val="FFFF00"/>
                </a:solidFill>
              </a:rPr>
              <a:t>a ocorrência de resultados </a:t>
            </a:r>
            <a:r>
              <a:rPr lang="pt-BR" b="1" dirty="0" smtClean="0">
                <a:solidFill>
                  <a:srgbClr val="FFFF00"/>
                </a:solidFill>
              </a:rPr>
              <a:t>falso-negativos. Baixa </a:t>
            </a:r>
            <a:r>
              <a:rPr lang="pt-BR" b="1" dirty="0" err="1" smtClean="0">
                <a:solidFill>
                  <a:srgbClr val="FFFF00"/>
                </a:solidFill>
              </a:rPr>
              <a:t>viremia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também pode causar a ocorrência de falso-negativos, o que pode </a:t>
            </a:r>
            <a:r>
              <a:rPr lang="pt-BR" b="1" dirty="0" smtClean="0">
                <a:solidFill>
                  <a:srgbClr val="FFFF00"/>
                </a:solidFill>
              </a:rPr>
              <a:t>acontecer com </a:t>
            </a:r>
            <a:r>
              <a:rPr lang="pt-BR" b="1" dirty="0">
                <a:solidFill>
                  <a:srgbClr val="FFFF00"/>
                </a:solidFill>
              </a:rPr>
              <a:t>frequência devido ao curto período de presença do vírus no sangue. </a:t>
            </a:r>
            <a:r>
              <a:rPr lang="pt-BR" b="1" dirty="0" smtClean="0">
                <a:solidFill>
                  <a:srgbClr val="FFFF00"/>
                </a:solidFill>
              </a:rPr>
              <a:t>Outro ponto </a:t>
            </a:r>
            <a:r>
              <a:rPr lang="pt-BR" b="1" dirty="0">
                <a:solidFill>
                  <a:srgbClr val="FFFF00"/>
                </a:solidFill>
              </a:rPr>
              <a:t>negativo ao uso desta técnica são os altos custos com </a:t>
            </a:r>
            <a:r>
              <a:rPr lang="pt-BR" b="1" dirty="0" smtClean="0">
                <a:solidFill>
                  <a:srgbClr val="FFFF00"/>
                </a:solidFill>
              </a:rPr>
              <a:t>equipamentos, reagentes</a:t>
            </a:r>
            <a:r>
              <a:rPr lang="pt-BR" b="1" dirty="0">
                <a:solidFill>
                  <a:srgbClr val="FFFF00"/>
                </a:solidFill>
              </a:rPr>
              <a:t>, pessoal especializado e o tempo consumido para o ensaio, o que </a:t>
            </a:r>
            <a:r>
              <a:rPr lang="pt-BR" b="1" dirty="0" smtClean="0">
                <a:solidFill>
                  <a:srgbClr val="FFFF00"/>
                </a:solidFill>
              </a:rPr>
              <a:t>dificulta a </a:t>
            </a:r>
            <a:r>
              <a:rPr lang="pt-BR" b="1" dirty="0">
                <a:solidFill>
                  <a:srgbClr val="FFFF00"/>
                </a:solidFill>
              </a:rPr>
              <a:t>disseminação em vários laboratórios (CALVET et al., 2016).</a:t>
            </a:r>
          </a:p>
        </p:txBody>
      </p:sp>
    </p:spTree>
    <p:extLst>
      <p:ext uri="{BB962C8B-B14F-4D97-AF65-F5344CB8AC3E}">
        <p14:creationId xmlns:p14="http://schemas.microsoft.com/office/powerpoint/2010/main" val="228122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                     REPERCUSSÃO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ttachment.outlook.live.net/owa/raphaelcmparente@hotmail.com/service.svc/s/GetAttachmentThumbnail?id=AQMkADAwATYwMAItYTkzZi04MmY5LTAwAi0wMAoARgAAA%2FuutYAWV19BoKsHvEIlw6cHABwo7XwA0xZBu2Y5oh%2BMKzsAAAIBDAAAABwo7XwA0xZBu2Y5oh%2BMKzsAAdqlyjIAAAABEgAQAM%2FvCXYraxBKpBDPzip74SY%3D&amp;thumbnailType=2&amp;X-OWA-CANARY=2U_VkyW3YEeNMeC1HcD4kcBFzhEfBtYYhCEPqaaqbBFh8gNGcOa4q4O-ax3M_ApJWbK1X5sP2r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MzQ3MTU5NzcsImV4cCI6MTUzNDcxNjU3NywiaXNzIjoiMDAwMDAwMDItMDAwMC0wZmYxLWNlMDAtMDAwMDAwMDAwMDAwQDg0ZGY5ZTdmLWU5ZjYtNDBhZi1iNDM1LWFhYWFhYWFhYWFhYSIsImF1ZCI6IjAwMDAwMDAyLTAwMDAtMGZmMS1jZTAwLTAwMDAwMDAwMDAwMC9hdHRhY2htZW50Lm91dGxvb2subGl2ZS5uZXRAODRkZjllN2YtZTlmNi00MGFmLWI0MzUtYWFhYWFhYWFhYWFhIn0.SXyiqsUFQX5HQNf0QHsx15vwhJTMirrYOjT5_vUOYEI8VpL9dzllnyE2oXTV3NFRC1oT8uJaaIDQmK56ctsldurL7aN8cayp8zkR7HAjCu9iVWUmCmBe7ZUH7CXDC3fEwvoHi12UiF7ikr80LJfKbUWQml2BUypjUjoevDL9zLLc9HI_YTRmU7F6B2kOQKdy8Zsu-r82fx0UJkN0dJwuEsBQTy4KWLoLpEaC24upzIPXpbjrAlqnnuHwWgTsExOFPdVE1Ch-4zw-q75rLKgiEyocFOWFD7x3n2U7oOj-1OawX91m2T1lOnoAP060PmuWTVFLFebFIWUwkfsWv8SpQw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5" y="1528548"/>
            <a:ext cx="3709571" cy="42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live.net/owa/raphaelcmparente@hotmail.com/service.svc/s/GetAttachmentThumbnail?id=AQMkADAwATYwMAItYTkzZi04MmY5LTAwAi0wMAoARgAAA%2FuutYAWV19BoKsHvEIlw6cHABwo7XwA0xZBu2Y5oh%2BMKzsAAAIBDAAAABwo7XwA0xZBu2Y5oh%2BMKzsAAdqlyjIAAAABEgAQAJLbjp6Lxl1Chky04pZT1C4%3D&amp;thumbnailType=2&amp;X-OWA-CANARY=2U_VkyW3YEeNMeC1HcD4kcBFzhEfBtYYhCEPqaaqbBFh8gNGcOa4q4O-ax3M_ApJWbK1X5sP2r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MzQ3MTU5NzcsImV4cCI6MTUzNDcxNjU3NywiaXNzIjoiMDAwMDAwMDItMDAwMC0wZmYxLWNlMDAtMDAwMDAwMDAwMDAwQDg0ZGY5ZTdmLWU5ZjYtNDBhZi1iNDM1LWFhYWFhYWFhYWFhYSIsImF1ZCI6IjAwMDAwMDAyLTAwMDAtMGZmMS1jZTAwLTAwMDAwMDAwMDAwMC9hdHRhY2htZW50Lm91dGxvb2subGl2ZS5uZXRAODRkZjllN2YtZTlmNi00MGFmLWI0MzUtYWFhYWFhYWFhYWFhIn0.SXyiqsUFQX5HQNf0QHsx15vwhJTMirrYOjT5_vUOYEI8VpL9dzllnyE2oXTV3NFRC1oT8uJaaIDQmK56ctsldurL7aN8cayp8zkR7HAjCu9iVWUmCmBe7ZUH7CXDC3fEwvoHi12UiF7ikr80LJfKbUWQml2BUypjUjoevDL9zLLc9HI_YTRmU7F6B2kOQKdy8Zsu-r82fx0UJkN0dJwuEsBQTy4KWLoLpEaC24upzIPXpbjrAlqnnuHwWgTsExOFPdVE1Ch-4zw-q75rLKgiEyocFOWFD7x3n2U7oOj-1OawX91m2T1lOnoAP060PmuWTVFLFebFIWUwkfsWv8SpQw&amp;owa=outlook.live.com&amp;is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05" y="1528549"/>
            <a:ext cx="4617395" cy="28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ttachment.outlook.live.net/owa/raphaelcmparente@hotmail.com/service.svc/s/GetAttachmentThumbnail?id=AQMkADAwATYwMAItYTkzZi04MmY5LTAwAi0wMAoARgAAA%2FuutYAWV19BoKsHvEIlw6cHABwo7XwA0xZBu2Y5oh%2BMKzsAAAIBDAAAABwo7XwA0xZBu2Y5oh%2BMKzsAAdqlyjIAAAABEgAQAO438N1apydEux28%2F49Wm%2B8%3D&amp;thumbnailType=2&amp;X-OWA-CANARY=2U_VkyW3YEeNMeC1HcD4kcBFzhEfBtYYhCEPqaaqbBFh8gNGcOa4q4O-ax3M_ApJWbK1X5sP2r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MzQ3MTU5NzcsImV4cCI6MTUzNDcxNjU3NywiaXNzIjoiMDAwMDAwMDItMDAwMC0wZmYxLWNlMDAtMDAwMDAwMDAwMDAwQDg0ZGY5ZTdmLWU5ZjYtNDBhZi1iNDM1LWFhYWFhYWFhYWFhYSIsImF1ZCI6IjAwMDAwMDAyLTAwMDAtMGZmMS1jZTAwLTAwMDAwMDAwMDAwMC9hdHRhY2htZW50Lm91dGxvb2subGl2ZS5uZXRAODRkZjllN2YtZTlmNi00MGFmLWI0MzUtYWFhYWFhYWFhYWFhIn0.SXyiqsUFQX5HQNf0QHsx15vwhJTMirrYOjT5_vUOYEI8VpL9dzllnyE2oXTV3NFRC1oT8uJaaIDQmK56ctsldurL7aN8cayp8zkR7HAjCu9iVWUmCmBe7ZUH7CXDC3fEwvoHi12UiF7ikr80LJfKbUWQml2BUypjUjoevDL9zLLc9HI_YTRmU7F6B2kOQKdy8Zsu-r82fx0UJkN0dJwuEsBQTy4KWLoLpEaC24upzIPXpbjrAlqnnuHwWgTsExOFPdVE1Ch-4zw-q75rLKgiEyocFOWFD7x3n2U7oOj-1OawX91m2T1lOnoAP060PmuWTVFLFebFIWUwkfsWv8SpQw&amp;owa=outlook.live.com&amp;is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405719"/>
            <a:ext cx="3657600" cy="29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005" y="4357993"/>
            <a:ext cx="4617396" cy="21141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638162" y="4695217"/>
            <a:ext cx="32684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133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AutoShape 2" descr="https://apis.mail.yahoo.com/ws/v3/mailboxes/@.id==VjN-gbBgKIbVuYSsiSCr4y1adGwZ3Wqgygcbk9JXGWBgcZ6c41mOfx9t1nUTLTlEIoBb4LGdA4M678099anHbcRjSxh-J5C6LyUnkpuuSevalNc/messages/@.id==AGr0HDgVCADuW5WsNwVi6LoQTKQ/content/parts/@.id==2/thumbnail?appId=YMailNorri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9" name="AutoShape 4" descr="https://apis.mail.yahoo.com/ws/v3/mailboxes/@.id==VjN-gbBgKIbVuYSsiSCr4y1adGwZ3Wqgygcbk9JXGWBgcZ6c41mOfx9t1nUTLTlEIoBb4LGdA4M678099anHbcRjSxh-J5C6LyUnkpuuSevalNc/messages/@.id==AGr0HDgVCADuW5WsNwVi6LoQTKQ/content/parts/@.id==2/thumbnail?appId=YMailNorrin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3696513"/>
            <a:ext cx="3657600" cy="27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Zika</a:t>
            </a:r>
            <a:r>
              <a:rPr lang="pt-BR" dirty="0"/>
              <a:t>: custo para a saúde pública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FF00"/>
                </a:solidFill>
              </a:rPr>
              <a:t>A técnica PRTN (Teste de neutralização por redução de placa) é o </a:t>
            </a:r>
            <a:r>
              <a:rPr lang="pt-BR" b="1" dirty="0" smtClean="0">
                <a:solidFill>
                  <a:srgbClr val="FFFF00"/>
                </a:solidFill>
              </a:rPr>
              <a:t>padrão-ouro para </a:t>
            </a:r>
            <a:r>
              <a:rPr lang="pt-BR" b="1" dirty="0">
                <a:solidFill>
                  <a:srgbClr val="FFFF00"/>
                </a:solidFill>
              </a:rPr>
              <a:t>a diferenciação da reação cruzada entre os anticorpos produzidos em </a:t>
            </a:r>
            <a:r>
              <a:rPr lang="pt-BR" b="1" dirty="0" smtClean="0">
                <a:solidFill>
                  <a:srgbClr val="FFFF00"/>
                </a:solidFill>
              </a:rPr>
              <a:t>infecções por </a:t>
            </a:r>
            <a:r>
              <a:rPr lang="pt-BR" b="1" i="1" dirty="0" err="1" smtClean="0">
                <a:solidFill>
                  <a:srgbClr val="FFFF00"/>
                </a:solidFill>
              </a:rPr>
              <a:t>Flavivirus</a:t>
            </a:r>
            <a:r>
              <a:rPr lang="pt-BR" b="1" dirty="0" smtClean="0">
                <a:solidFill>
                  <a:srgbClr val="FFFF00"/>
                </a:solidFill>
              </a:rPr>
              <a:t>. Apesar </a:t>
            </a:r>
            <a:r>
              <a:rPr lang="pt-BR" b="1" dirty="0">
                <a:solidFill>
                  <a:srgbClr val="FFFF00"/>
                </a:solidFill>
              </a:rPr>
              <a:t>de ser um método muito sensível e muito específico, mais do que </a:t>
            </a:r>
            <a:r>
              <a:rPr lang="pt-BR" b="1" dirty="0" smtClean="0">
                <a:solidFill>
                  <a:srgbClr val="FFFF00"/>
                </a:solidFill>
              </a:rPr>
              <a:t>a metodologia </a:t>
            </a:r>
            <a:r>
              <a:rPr lang="pt-BR" b="1" dirty="0">
                <a:solidFill>
                  <a:srgbClr val="FFFF00"/>
                </a:solidFill>
              </a:rPr>
              <a:t>ELISA, a realização é demorada, requer pessoal e dependências </a:t>
            </a:r>
            <a:r>
              <a:rPr lang="pt-BR" b="1" dirty="0" smtClean="0">
                <a:solidFill>
                  <a:srgbClr val="FFFF00"/>
                </a:solidFill>
              </a:rPr>
              <a:t>físicas especializadas</a:t>
            </a:r>
            <a:r>
              <a:rPr lang="pt-BR" b="1" dirty="0">
                <a:solidFill>
                  <a:srgbClr val="FFFF00"/>
                </a:solidFill>
              </a:rPr>
              <a:t>, de alto custo. Com isso, a realização destes testes é </a:t>
            </a:r>
            <a:r>
              <a:rPr lang="pt-BR" b="1" dirty="0" smtClean="0">
                <a:solidFill>
                  <a:srgbClr val="FFFF00"/>
                </a:solidFill>
              </a:rPr>
              <a:t>restrita.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Zika</a:t>
            </a:r>
            <a:r>
              <a:rPr lang="pt-BR" dirty="0"/>
              <a:t>: custo para a saúde pública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FFFF00"/>
                </a:solidFill>
              </a:rPr>
              <a:t>O problema relacionado aos testes sorológicos é o alto índice de reações </a:t>
            </a:r>
            <a:r>
              <a:rPr lang="pt-BR" b="1" dirty="0" smtClean="0">
                <a:solidFill>
                  <a:srgbClr val="FFFF00"/>
                </a:solidFill>
              </a:rPr>
              <a:t>cruzadas com </a:t>
            </a:r>
            <a:r>
              <a:rPr lang="pt-BR" b="1" dirty="0">
                <a:solidFill>
                  <a:srgbClr val="FFFF00"/>
                </a:solidFill>
              </a:rPr>
              <a:t>as doenças causadas por outras </a:t>
            </a:r>
            <a:r>
              <a:rPr lang="pt-BR" b="1" dirty="0" err="1">
                <a:solidFill>
                  <a:srgbClr val="FFFF00"/>
                </a:solidFill>
              </a:rPr>
              <a:t>arboviroses</a:t>
            </a:r>
            <a:r>
              <a:rPr lang="pt-BR" b="1" dirty="0">
                <a:solidFill>
                  <a:srgbClr val="FFFF00"/>
                </a:solidFill>
              </a:rPr>
              <a:t>, principalmente pelo DENV. A </a:t>
            </a:r>
            <a:r>
              <a:rPr lang="pt-BR" b="1" dirty="0" smtClean="0">
                <a:solidFill>
                  <a:srgbClr val="FFFF00"/>
                </a:solidFill>
              </a:rPr>
              <a:t>reação cruzada </a:t>
            </a:r>
            <a:r>
              <a:rPr lang="pt-BR" b="1" dirty="0">
                <a:solidFill>
                  <a:srgbClr val="FFFF00"/>
                </a:solidFill>
              </a:rPr>
              <a:t>é ainda mais intensa nas áreas endêmicas. Os resultados dos testes </a:t>
            </a:r>
            <a:r>
              <a:rPr lang="pt-BR" b="1" dirty="0" smtClean="0">
                <a:solidFill>
                  <a:srgbClr val="FFFF00"/>
                </a:solidFill>
              </a:rPr>
              <a:t>sorológicos devem </a:t>
            </a:r>
            <a:r>
              <a:rPr lang="pt-BR" b="1" dirty="0">
                <a:solidFill>
                  <a:srgbClr val="FFFF00"/>
                </a:solidFill>
              </a:rPr>
              <a:t>ser avaliados com muito cuidado, com intuito de evitar os resultados </a:t>
            </a:r>
            <a:r>
              <a:rPr lang="pt-BR" b="1" dirty="0" smtClean="0">
                <a:solidFill>
                  <a:srgbClr val="FFFF00"/>
                </a:solidFill>
              </a:rPr>
              <a:t>falso-positivos. Mesmo </a:t>
            </a:r>
            <a:r>
              <a:rPr lang="pt-BR" b="1" dirty="0">
                <a:solidFill>
                  <a:srgbClr val="FFFF00"/>
                </a:solidFill>
              </a:rPr>
              <a:t>em pacientes que não tiveram contato com infecções por </a:t>
            </a:r>
            <a:r>
              <a:rPr lang="pt-BR" b="1" dirty="0" err="1">
                <a:solidFill>
                  <a:srgbClr val="FFFF00"/>
                </a:solidFill>
              </a:rPr>
              <a:t>arbovírus</a:t>
            </a:r>
            <a:r>
              <a:rPr lang="pt-BR" b="1" dirty="0">
                <a:solidFill>
                  <a:srgbClr val="FFFF00"/>
                </a:solidFill>
              </a:rPr>
              <a:t>, mas </a:t>
            </a:r>
            <a:r>
              <a:rPr lang="pt-BR" b="1" dirty="0" smtClean="0">
                <a:solidFill>
                  <a:srgbClr val="FFFF00"/>
                </a:solidFill>
              </a:rPr>
              <a:t>foram vacinados </a:t>
            </a:r>
            <a:r>
              <a:rPr lang="pt-BR" b="1" dirty="0">
                <a:solidFill>
                  <a:srgbClr val="FFFF00"/>
                </a:solidFill>
              </a:rPr>
              <a:t>contra febre amarela, a reação cruzada nos testes sorológicos pode </a:t>
            </a:r>
            <a:r>
              <a:rPr lang="pt-BR" b="1" dirty="0" smtClean="0">
                <a:solidFill>
                  <a:srgbClr val="FFFF00"/>
                </a:solidFill>
              </a:rPr>
              <a:t>acontecer</a:t>
            </a:r>
            <a:r>
              <a:rPr lang="da-DK" b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da-DK" b="1" dirty="0" smtClean="0">
                <a:solidFill>
                  <a:srgbClr val="FFFF00"/>
                </a:solidFill>
              </a:rPr>
              <a:t>IgM: mais barato custa cerca de 250 reais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FFFF00"/>
                </a:solidFill>
              </a:rPr>
              <a:t>Zika</a:t>
            </a:r>
            <a:r>
              <a:rPr lang="pt-BR" b="1" dirty="0" smtClean="0">
                <a:solidFill>
                  <a:srgbClr val="FFFF00"/>
                </a:solidFill>
              </a:rPr>
              <a:t> e testes para a eugenia: </a:t>
            </a:r>
            <a:r>
              <a:rPr lang="pt-BR" b="1" dirty="0">
                <a:solidFill>
                  <a:srgbClr val="FFFF00"/>
                </a:solidFill>
              </a:rPr>
              <a:t>custo para a saúde pública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371" y="2336800"/>
            <a:ext cx="6139233" cy="41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4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 err="1">
                <a:solidFill>
                  <a:srgbClr val="FFFF00"/>
                </a:solidFill>
              </a:rPr>
              <a:t>Z</a:t>
            </a:r>
            <a:r>
              <a:rPr lang="pt-BR" sz="2800" b="1" dirty="0" err="1" smtClean="0">
                <a:solidFill>
                  <a:srgbClr val="FFFF00"/>
                </a:solidFill>
              </a:rPr>
              <a:t>ika</a:t>
            </a:r>
            <a:r>
              <a:rPr lang="pt-BR" sz="2800" b="1" dirty="0" smtClean="0">
                <a:solidFill>
                  <a:srgbClr val="FFFF00"/>
                </a:solidFill>
              </a:rPr>
              <a:t> e deficiência dos laboratórios (</a:t>
            </a:r>
            <a:r>
              <a:rPr lang="en-US" sz="2800" b="1" dirty="0" smtClean="0">
                <a:solidFill>
                  <a:srgbClr val="FFFF00"/>
                </a:solidFill>
              </a:rPr>
              <a:t>Emerging </a:t>
            </a:r>
            <a:r>
              <a:rPr lang="en-US" sz="2800" b="1" dirty="0">
                <a:solidFill>
                  <a:srgbClr val="FFFF00"/>
                </a:solidFill>
              </a:rPr>
              <a:t>Infectious Diseases • www.cdc.gov/eid • Vol. 24, No. 5, May </a:t>
            </a:r>
            <a:r>
              <a:rPr lang="en-US" sz="2800" b="1" dirty="0" smtClean="0">
                <a:solidFill>
                  <a:srgbClr val="FFFF00"/>
                </a:solidFill>
              </a:rPr>
              <a:t>2018)</a:t>
            </a:r>
            <a:endParaRPr lang="pt-BR" sz="2800" b="1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2336800"/>
            <a:ext cx="5076967" cy="35988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1" y="2060812"/>
            <a:ext cx="6209732" cy="27778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1" y="5065292"/>
            <a:ext cx="6209732" cy="1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Zika</a:t>
            </a:r>
            <a:r>
              <a:rPr lang="pt-BR" dirty="0" smtClean="0"/>
              <a:t> e vacinas</a:t>
            </a:r>
            <a:endParaRPr lang="pt-BR" dirty="0"/>
          </a:p>
        </p:txBody>
      </p:sp>
      <p:pic>
        <p:nvPicPr>
          <p:cNvPr id="14338" name="Picture 2" descr="https://attachment.outlook.live.net/owa/raphaelcmparente@hotmail.com/service.svc/s/GetAttachmentThumbnail?id=AQMkADAwATYwMAItYTkzZi04MmY5LTAwAi0wMAoARgAAA%2FuutYAWV19BoKsHvEIlw6cHABwo7XwA0xZBu2Y5oh%2BMKzsAAAIBDAAAABwo7XwA0xZBu2Y5oh%2BMKzsAAmgvuw0AAAABEgAQACCyczY53JlBhIGDHDopA0k%3D&amp;thumbnailType=2&amp;owa=outlook.live.com&amp;scriptVer=2019031801.05&amp;isc=1&amp;X-OWA-CANARY=OKc3SHHMeEKFQifg-p7k0RBdWyRnstYY9E5oatRVIEToeObePU2Vj9mR3ZyS_SDiNNaItNIca4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2NTg1MTQsImV4cCI6MTU1MzY1OTExNCwiaXNzIjoiMDAwMDAwMDItMDAwMC0wZmYxLWNlMDAtMDAwMDAwMDAwMDAwQDg0ZGY5ZTdmLWU5ZjYtNDBhZi1iNDM1LWFhYWFhYWFhYWFhYSIsImF1ZCI6IjAwMDAwMDAyLTAwMDAtMGZmMS1jZTAwLTAwMDAwMDAwMDAwMC9hdHRhY2htZW50Lm91dGxvb2subGl2ZS5uZXRAODRkZjllN2YtZTlmNi00MGFmLWI0MzUtYWFhYWFhYWFhYWFhIn0.rZJu-P8ni_YtUZ7oqUR_4OpZvDmDgOKSq3En0-MNaSeiTnF9uY5d-H-SXhobRc0CtE6qjfY4l3AlYCk6qrAfNb2dOFQ5dTJEyJ31HaANlW24BGmOitJtL5mv6YFEhvGL9vv_gCpsy6d4Z__JepRUWl8YWilsy-HgaubgPha0CyJ2WQK73SBBv5Rl2wyglgE_UhUJ2Sy1qfSmqF8KdW_l75iermjHPIHkRsT2_YaEwBf6nvgVZ9Jv1sDUuztKFUorSYEYaZ51qLgXG3YyOVH-xMdFlxmdctseYnj5rBgxbQMffYvRER_WWAmjupzTvmOg5FN9euzD3eBpD-Qofh90lQ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309505"/>
            <a:ext cx="3446285" cy="43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attachment.outlook.live.net/owa/raphaelcmparente@hotmail.com/service.svc/s/GetAttachmentThumbnail?id=AQMkADAwATYwMAItYTkzZi04MmY5LTAwAi0wMAoARgAAA%2FuutYAWV19BoKsHvEIlw6cHABwo7XwA0xZBu2Y5oh%2BMKzsAAAIBDAAAABwo7XwA0xZBu2Y5oh%2BMKzsAAmgvuw0AAAABEgAQAG2AK7xvGMxNtSb%2BGH4MmQA%3D&amp;thumbnailType=2&amp;owa=outlook.live.com&amp;scriptVer=2019031801.05&amp;isc=1&amp;X-OWA-CANARY=OKlU_-wqUEODCNeDaeGY2WD2DihnstYYpKNr3KvhQOFQQhxgbNSzbdRdz9ArJrmv81OWilge7N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2NTg1MTQsImV4cCI6MTU1MzY1OTExNCwiaXNzIjoiMDAwMDAwMDItMDAwMC0wZmYxLWNlMDAtMDAwMDAwMDAwMDAwQDg0ZGY5ZTdmLWU5ZjYtNDBhZi1iNDM1LWFhYWFhYWFhYWFhYSIsImF1ZCI6IjAwMDAwMDAyLTAwMDAtMGZmMS1jZTAwLTAwMDAwMDAwMDAwMC9hdHRhY2htZW50Lm91dGxvb2subGl2ZS5uZXRAODRkZjllN2YtZTlmNi00MGFmLWI0MzUtYWFhYWFhYWFhYWFhIn0.rZJu-P8ni_YtUZ7oqUR_4OpZvDmDgOKSq3En0-MNaSeiTnF9uY5d-H-SXhobRc0CtE6qjfY4l3AlYCk6qrAfNb2dOFQ5dTJEyJ31HaANlW24BGmOitJtL5mv6YFEhvGL9vv_gCpsy6d4Z__JepRUWl8YWilsy-HgaubgPha0CyJ2WQK73SBBv5Rl2wyglgE_UhUJ2Sy1qfSmqF8KdW_l75iermjHPIHkRsT2_YaEwBf6nvgVZ9Jv1sDUuztKFUorSYEYaZ51qLgXG3YyOVH-xMdFlxmdctseYnj5rBgxbQMffYvRER_WWAmjupzTvmOg5FN9euzD3eBpD-Qofh90lQ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2" y="2309505"/>
            <a:ext cx="7028597" cy="43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 dos testes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FFFF00"/>
                </a:solidFill>
              </a:rPr>
              <a:t>A </a:t>
            </a:r>
            <a:r>
              <a:rPr lang="pt-BR" b="1" dirty="0">
                <a:solidFill>
                  <a:srgbClr val="FFFF00"/>
                </a:solidFill>
              </a:rPr>
              <a:t>duração da </a:t>
            </a:r>
            <a:r>
              <a:rPr lang="pt-BR" b="1" dirty="0" err="1">
                <a:solidFill>
                  <a:srgbClr val="FFFF00"/>
                </a:solidFill>
              </a:rPr>
              <a:t>detectabilidade</a:t>
            </a:r>
            <a:r>
              <a:rPr lang="pt-BR" b="1" dirty="0">
                <a:solidFill>
                  <a:srgbClr val="FFFF00"/>
                </a:solidFill>
              </a:rPr>
              <a:t> típica da </a:t>
            </a:r>
            <a:r>
              <a:rPr lang="pt-BR" b="1" dirty="0" err="1">
                <a:solidFill>
                  <a:srgbClr val="FFFF00"/>
                </a:solidFill>
              </a:rPr>
              <a:t>IgM</a:t>
            </a:r>
            <a:r>
              <a:rPr lang="pt-BR" b="1" dirty="0">
                <a:solidFill>
                  <a:srgbClr val="FFFF00"/>
                </a:solidFill>
              </a:rPr>
              <a:t> é de 12 semanas</a:t>
            </a:r>
            <a:r>
              <a:rPr lang="pt-BR" b="1" dirty="0" smtClean="0">
                <a:solidFill>
                  <a:srgbClr val="FFFF00"/>
                </a:solidFill>
              </a:rPr>
              <a:t>.</a:t>
            </a:r>
            <a:r>
              <a:rPr lang="pt-BR" b="1" dirty="0">
                <a:solidFill>
                  <a:srgbClr val="FFFF00"/>
                </a:solidFill>
              </a:rPr>
              <a:t> No entanto, há dados que sugerem que a </a:t>
            </a:r>
            <a:r>
              <a:rPr lang="pt-BR" b="1" dirty="0" err="1">
                <a:solidFill>
                  <a:srgbClr val="FFFF00"/>
                </a:solidFill>
              </a:rPr>
              <a:t>IgM</a:t>
            </a:r>
            <a:r>
              <a:rPr lang="pt-BR" b="1" dirty="0">
                <a:solidFill>
                  <a:srgbClr val="FFFF00"/>
                </a:solidFill>
              </a:rPr>
              <a:t> contra o vírus da </a:t>
            </a:r>
            <a:r>
              <a:rPr lang="pt-BR" b="1" dirty="0" err="1">
                <a:solidFill>
                  <a:srgbClr val="FFFF00"/>
                </a:solidFill>
              </a:rPr>
              <a:t>Zika</a:t>
            </a:r>
            <a:r>
              <a:rPr lang="pt-BR" b="1" dirty="0">
                <a:solidFill>
                  <a:srgbClr val="FFFF00"/>
                </a:solidFill>
              </a:rPr>
              <a:t> pode perdurar além de 12 semanas em algumas pessoas; como tal, um resultado positivo da </a:t>
            </a:r>
            <a:r>
              <a:rPr lang="pt-BR" b="1" dirty="0" err="1">
                <a:solidFill>
                  <a:srgbClr val="FFFF00"/>
                </a:solidFill>
              </a:rPr>
              <a:t>IgM</a:t>
            </a:r>
            <a:r>
              <a:rPr lang="pt-BR" b="1" dirty="0">
                <a:solidFill>
                  <a:srgbClr val="FFFF00"/>
                </a:solidFill>
              </a:rPr>
              <a:t> pode nem sempre indicar uma infecção recente. Assim sendo, os resultados do teste de </a:t>
            </a:r>
            <a:r>
              <a:rPr lang="pt-BR" b="1" dirty="0" err="1">
                <a:solidFill>
                  <a:srgbClr val="FFFF00"/>
                </a:solidFill>
              </a:rPr>
              <a:t>IgM</a:t>
            </a:r>
            <a:r>
              <a:rPr lang="pt-BR" b="1" dirty="0">
                <a:solidFill>
                  <a:srgbClr val="FFFF00"/>
                </a:solidFill>
              </a:rPr>
              <a:t> não conseguem sempre fazer uma distinção fidedigna entre uma infecção que ocorreu antes e uma que ocorreu após a atual gravidez, principalmente em mulheres possivelmente expostas ao vírus da </a:t>
            </a:r>
            <a:r>
              <a:rPr lang="pt-BR" b="1" dirty="0" err="1">
                <a:solidFill>
                  <a:srgbClr val="FFFF00"/>
                </a:solidFill>
              </a:rPr>
              <a:t>Zika</a:t>
            </a:r>
            <a:r>
              <a:rPr lang="pt-BR" b="1" dirty="0">
                <a:solidFill>
                  <a:srgbClr val="FFFF00"/>
                </a:solidFill>
              </a:rPr>
              <a:t> antes da gravidez atual. Além disso, à medida que a prevalência da doença do vírus da </a:t>
            </a:r>
            <a:r>
              <a:rPr lang="pt-BR" b="1" dirty="0" err="1">
                <a:solidFill>
                  <a:srgbClr val="FFFF00"/>
                </a:solidFill>
              </a:rPr>
              <a:t>Zika</a:t>
            </a:r>
            <a:r>
              <a:rPr lang="pt-BR" b="1" dirty="0">
                <a:solidFill>
                  <a:srgbClr val="FFFF00"/>
                </a:solidFill>
              </a:rPr>
              <a:t> diminui, a probabilidade de resultados falsos-positivos nos testes aumenta.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154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Petição ANADEP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A </a:t>
            </a:r>
            <a:r>
              <a:rPr lang="pt-BR" b="1" dirty="0">
                <a:solidFill>
                  <a:srgbClr val="FFFF00"/>
                </a:solidFill>
              </a:rPr>
              <a:t>síndrome congênita do vírus </a:t>
            </a:r>
            <a:r>
              <a:rPr lang="pt-BR" b="1" dirty="0" err="1">
                <a:solidFill>
                  <a:srgbClr val="FFFF00"/>
                </a:solidFill>
              </a:rPr>
              <a:t>zika</a:t>
            </a:r>
            <a:r>
              <a:rPr lang="pt-BR" b="1" dirty="0">
                <a:solidFill>
                  <a:srgbClr val="FFFF00"/>
                </a:solidFill>
              </a:rPr>
              <a:t>, em </a:t>
            </a:r>
            <a:r>
              <a:rPr lang="pt-BR" b="1" dirty="0" smtClean="0">
                <a:solidFill>
                  <a:srgbClr val="FFFF00"/>
                </a:solidFill>
              </a:rPr>
              <a:t>algumas </a:t>
            </a:r>
            <a:r>
              <a:rPr lang="pt-BR" b="1" dirty="0">
                <a:solidFill>
                  <a:srgbClr val="FFFF00"/>
                </a:solidFill>
              </a:rPr>
              <a:t>gestações, causa a </a:t>
            </a:r>
            <a:r>
              <a:rPr lang="pt-BR" b="1" dirty="0" smtClean="0">
                <a:solidFill>
                  <a:srgbClr val="FFFF00"/>
                </a:solidFill>
              </a:rPr>
              <a:t> inviabilidade </a:t>
            </a:r>
            <a:r>
              <a:rPr lang="pt-BR" b="1" dirty="0">
                <a:solidFill>
                  <a:srgbClr val="FFFF00"/>
                </a:solidFill>
              </a:rPr>
              <a:t>do prosseguimento da gravidez devido à morte do embrião ou do feto. </a:t>
            </a:r>
            <a:r>
              <a:rPr lang="pt-BR" b="1" dirty="0" smtClean="0">
                <a:solidFill>
                  <a:srgbClr val="FFFF00"/>
                </a:solidFill>
              </a:rPr>
              <a:t> Nessas situações</a:t>
            </a:r>
            <a:r>
              <a:rPr lang="pt-BR" b="1" dirty="0">
                <a:solidFill>
                  <a:srgbClr val="FFFF00"/>
                </a:solidFill>
              </a:rPr>
              <a:t>, a possibilidade de interrupção da gravidez amolda-se </a:t>
            </a:r>
            <a:r>
              <a:rPr lang="pt-BR" b="1" dirty="0" smtClean="0">
                <a:solidFill>
                  <a:srgbClr val="FFFF00"/>
                </a:solidFill>
              </a:rPr>
              <a:t>ao </a:t>
            </a:r>
            <a:r>
              <a:rPr lang="pt-BR" b="1" dirty="0">
                <a:solidFill>
                  <a:srgbClr val="FFFF00"/>
                </a:solidFill>
              </a:rPr>
              <a:t>precedente firmado na ADPF nº. 54, </a:t>
            </a:r>
            <a:r>
              <a:rPr lang="pt-BR" b="1" dirty="0" err="1">
                <a:solidFill>
                  <a:srgbClr val="FFFF00"/>
                </a:solidFill>
              </a:rPr>
              <a:t>verbis</a:t>
            </a:r>
            <a:r>
              <a:rPr lang="pt-BR" b="1" dirty="0">
                <a:solidFill>
                  <a:srgbClr val="FFFF00"/>
                </a:solidFill>
              </a:rPr>
              <a:t>: </a:t>
            </a:r>
            <a:r>
              <a:rPr lang="pt-BR" b="1" dirty="0" smtClean="0">
                <a:solidFill>
                  <a:srgbClr val="FFFF00"/>
                </a:solidFill>
              </a:rPr>
              <a:t> Aborto </a:t>
            </a:r>
            <a:r>
              <a:rPr lang="pt-BR" b="1" dirty="0">
                <a:solidFill>
                  <a:srgbClr val="FFFF00"/>
                </a:solidFill>
              </a:rPr>
              <a:t>é crime contra a vida. Tutela-se a vida em potencial. No </a:t>
            </a:r>
            <a:r>
              <a:rPr lang="pt-BR" b="1" dirty="0" smtClean="0">
                <a:solidFill>
                  <a:srgbClr val="FFFF00"/>
                </a:solidFill>
              </a:rPr>
              <a:t>caso </a:t>
            </a:r>
            <a:r>
              <a:rPr lang="pt-BR" b="1" dirty="0">
                <a:solidFill>
                  <a:srgbClr val="FFFF00"/>
                </a:solidFill>
              </a:rPr>
              <a:t>do </a:t>
            </a:r>
            <a:r>
              <a:rPr lang="pt-BR" b="1" dirty="0" err="1">
                <a:solidFill>
                  <a:srgbClr val="FFFF00"/>
                </a:solidFill>
              </a:rPr>
              <a:t>anencéfalo</a:t>
            </a:r>
            <a:r>
              <a:rPr lang="pt-BR" b="1" dirty="0">
                <a:solidFill>
                  <a:srgbClr val="FFFF00"/>
                </a:solidFill>
              </a:rPr>
              <a:t>, repito, não existe </a:t>
            </a:r>
            <a:r>
              <a:rPr lang="pt-BR" b="1" dirty="0" smtClean="0">
                <a:solidFill>
                  <a:srgbClr val="FFFF00"/>
                </a:solidFill>
              </a:rPr>
              <a:t>vida </a:t>
            </a:r>
            <a:r>
              <a:rPr lang="pt-BR" b="1" dirty="0">
                <a:solidFill>
                  <a:srgbClr val="FFFF00"/>
                </a:solidFill>
              </a:rPr>
              <a:t>possível. </a:t>
            </a:r>
            <a:r>
              <a:rPr lang="pt-BR" b="1" dirty="0" smtClean="0">
                <a:solidFill>
                  <a:srgbClr val="FFFF00"/>
                </a:solidFill>
              </a:rPr>
              <a:t>Nesse </a:t>
            </a:r>
            <a:r>
              <a:rPr lang="pt-BR" b="1" dirty="0">
                <a:solidFill>
                  <a:srgbClr val="FFFF00"/>
                </a:solidFill>
              </a:rPr>
              <a:t>contexto, a interrupção da gestação de </a:t>
            </a:r>
            <a:r>
              <a:rPr lang="pt-BR" b="1" dirty="0" smtClean="0">
                <a:solidFill>
                  <a:srgbClr val="FFFF00"/>
                </a:solidFill>
              </a:rPr>
              <a:t> feto anencefálico </a:t>
            </a:r>
            <a:r>
              <a:rPr lang="pt-BR" b="1" dirty="0">
                <a:solidFill>
                  <a:srgbClr val="FFFF00"/>
                </a:solidFill>
              </a:rPr>
              <a:t>não configura crime contra a </a:t>
            </a:r>
            <a:r>
              <a:rPr lang="pt-BR" b="1" dirty="0" smtClean="0">
                <a:solidFill>
                  <a:srgbClr val="FFFF00"/>
                </a:solidFill>
              </a:rPr>
              <a:t>vida, </a:t>
            </a:r>
            <a:r>
              <a:rPr lang="pt-BR" b="1" dirty="0">
                <a:solidFill>
                  <a:srgbClr val="FFFF00"/>
                </a:solidFill>
              </a:rPr>
              <a:t>revela-se </a:t>
            </a:r>
            <a:r>
              <a:rPr lang="pt-BR" b="1" dirty="0" smtClean="0">
                <a:solidFill>
                  <a:srgbClr val="FFFF00"/>
                </a:solidFill>
              </a:rPr>
              <a:t>conduta atípica. Por </a:t>
            </a:r>
            <a:r>
              <a:rPr lang="pt-BR" b="1" dirty="0">
                <a:solidFill>
                  <a:srgbClr val="FFFF00"/>
                </a:solidFill>
              </a:rPr>
              <a:t>sua vez, a síndrome </a:t>
            </a:r>
            <a:r>
              <a:rPr lang="pt-BR" b="1" dirty="0" smtClean="0">
                <a:solidFill>
                  <a:srgbClr val="FFFF00"/>
                </a:solidFill>
              </a:rPr>
              <a:t>congênita </a:t>
            </a:r>
            <a:r>
              <a:rPr lang="pt-BR" b="1" dirty="0">
                <a:solidFill>
                  <a:srgbClr val="FFFF00"/>
                </a:solidFill>
              </a:rPr>
              <a:t>do </a:t>
            </a:r>
            <a:r>
              <a:rPr lang="pt-BR" b="1" dirty="0" err="1" smtClean="0">
                <a:solidFill>
                  <a:srgbClr val="FFFF00"/>
                </a:solidFill>
              </a:rPr>
              <a:t>zika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>
                <a:solidFill>
                  <a:srgbClr val="FFFF00"/>
                </a:solidFill>
              </a:rPr>
              <a:t>pode em outras situações, apesar </a:t>
            </a:r>
            <a:r>
              <a:rPr lang="pt-BR" b="1" dirty="0" smtClean="0">
                <a:solidFill>
                  <a:srgbClr val="FFFF00"/>
                </a:solidFill>
              </a:rPr>
              <a:t>de </a:t>
            </a:r>
            <a:r>
              <a:rPr lang="pt-BR" b="1" dirty="0">
                <a:solidFill>
                  <a:srgbClr val="FFFF00"/>
                </a:solidFill>
              </a:rPr>
              <a:t>não produzir a morte do embrião, do feto ou do recém -nascido, causar </a:t>
            </a:r>
            <a:r>
              <a:rPr lang="pt-BR" b="1" dirty="0" smtClean="0">
                <a:solidFill>
                  <a:srgbClr val="FFFF00"/>
                </a:solidFill>
              </a:rPr>
              <a:t>danos  neurológicos </a:t>
            </a:r>
            <a:r>
              <a:rPr lang="pt-BR" b="1" dirty="0">
                <a:solidFill>
                  <a:srgbClr val="FFFF00"/>
                </a:solidFill>
              </a:rPr>
              <a:t>e impedimentos corporais permanentes e severos. Em verdade, todos os </a:t>
            </a:r>
            <a:r>
              <a:rPr lang="pt-BR" b="1" dirty="0" smtClean="0">
                <a:solidFill>
                  <a:srgbClr val="FFFF00"/>
                </a:solidFill>
              </a:rPr>
              <a:t> efeitos </a:t>
            </a:r>
            <a:r>
              <a:rPr lang="pt-BR" b="1" dirty="0">
                <a:solidFill>
                  <a:srgbClr val="FFFF00"/>
                </a:solidFill>
              </a:rPr>
              <a:t>nocivos causados por essa infecção ainda não são conhecidos pela </a:t>
            </a:r>
            <a:r>
              <a:rPr lang="pt-BR" b="1" dirty="0" smtClean="0">
                <a:solidFill>
                  <a:srgbClr val="FFFF00"/>
                </a:solidFill>
              </a:rPr>
              <a:t>literatura.</a:t>
            </a:r>
            <a:endParaRPr lang="pt-BR" b="1" dirty="0">
              <a:solidFill>
                <a:srgbClr val="FFFF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8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Petição ANADEP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Entre as questões científicas ainda sem </a:t>
            </a:r>
            <a:r>
              <a:rPr lang="pt-BR" b="1" dirty="0" smtClean="0">
                <a:solidFill>
                  <a:srgbClr val="FFFF00"/>
                </a:solidFill>
              </a:rPr>
              <a:t>resposta </a:t>
            </a:r>
            <a:r>
              <a:rPr lang="pt-BR" b="1" dirty="0">
                <a:solidFill>
                  <a:srgbClr val="FFFF00"/>
                </a:solidFill>
              </a:rPr>
              <a:t>está também a taxa de </a:t>
            </a:r>
            <a:r>
              <a:rPr lang="pt-BR" b="1" dirty="0" smtClean="0">
                <a:solidFill>
                  <a:srgbClr val="FFFF00"/>
                </a:solidFill>
              </a:rPr>
              <a:t>risco </a:t>
            </a:r>
            <a:r>
              <a:rPr lang="pt-BR" b="1" dirty="0">
                <a:solidFill>
                  <a:srgbClr val="FFFF00"/>
                </a:solidFill>
              </a:rPr>
              <a:t>entre mulheres grávidas infectadas pelo vírus </a:t>
            </a:r>
            <a:r>
              <a:rPr lang="pt-BR" b="1" dirty="0" err="1">
                <a:solidFill>
                  <a:srgbClr val="FFFF00"/>
                </a:solidFill>
              </a:rPr>
              <a:t>zika</a:t>
            </a:r>
            <a:r>
              <a:rPr lang="pt-BR" b="1" dirty="0">
                <a:solidFill>
                  <a:srgbClr val="FFFF00"/>
                </a:solidFill>
              </a:rPr>
              <a:t>: não se sabe ainda em quantos </a:t>
            </a:r>
            <a:r>
              <a:rPr lang="pt-BR" b="1" dirty="0" smtClean="0">
                <a:solidFill>
                  <a:srgbClr val="FFFF00"/>
                </a:solidFill>
              </a:rPr>
              <a:t>e </a:t>
            </a:r>
            <a:r>
              <a:rPr lang="pt-BR" b="1" dirty="0">
                <a:solidFill>
                  <a:srgbClr val="FFFF00"/>
                </a:solidFill>
              </a:rPr>
              <a:t>quais casos de mulheres </a:t>
            </a:r>
            <a:r>
              <a:rPr lang="pt-BR" b="1" dirty="0" smtClean="0">
                <a:solidFill>
                  <a:srgbClr val="FFFF00"/>
                </a:solidFill>
              </a:rPr>
              <a:t>infectadas </a:t>
            </a:r>
            <a:r>
              <a:rPr lang="pt-BR" b="1" dirty="0">
                <a:solidFill>
                  <a:srgbClr val="FFFF00"/>
                </a:solidFill>
              </a:rPr>
              <a:t>ocorrerá a transmissão vertical e o </a:t>
            </a:r>
            <a:r>
              <a:rPr lang="pt-BR" b="1" dirty="0" smtClean="0">
                <a:solidFill>
                  <a:srgbClr val="FFFF00"/>
                </a:solidFill>
              </a:rPr>
              <a:t>desenvolvimento </a:t>
            </a:r>
            <a:r>
              <a:rPr lang="pt-BR" b="1" dirty="0">
                <a:solidFill>
                  <a:srgbClr val="FFFF00"/>
                </a:solidFill>
              </a:rPr>
              <a:t>da síndrome congênita </a:t>
            </a:r>
            <a:r>
              <a:rPr lang="pt-BR" b="1" dirty="0" smtClean="0">
                <a:solidFill>
                  <a:srgbClr val="FFFF00"/>
                </a:solidFill>
              </a:rPr>
              <a:t>do </a:t>
            </a:r>
            <a:r>
              <a:rPr lang="pt-BR" b="1" dirty="0" err="1">
                <a:solidFill>
                  <a:srgbClr val="FFFF00"/>
                </a:solidFill>
              </a:rPr>
              <a:t>zika</a:t>
            </a:r>
            <a:r>
              <a:rPr lang="pt-BR" b="1" dirty="0">
                <a:solidFill>
                  <a:srgbClr val="FFFF00"/>
                </a:solidFill>
              </a:rPr>
              <a:t>. </a:t>
            </a:r>
            <a:r>
              <a:rPr lang="pt-BR" b="1" dirty="0" smtClean="0">
                <a:solidFill>
                  <a:srgbClr val="FFFF00"/>
                </a:solidFill>
              </a:rPr>
              <a:t>Também </a:t>
            </a:r>
            <a:r>
              <a:rPr lang="pt-BR" b="1" dirty="0">
                <a:solidFill>
                  <a:srgbClr val="FFFF00"/>
                </a:solidFill>
              </a:rPr>
              <a:t>não se sabe por quanto </a:t>
            </a:r>
            <a:r>
              <a:rPr lang="pt-BR" b="1" dirty="0" smtClean="0">
                <a:solidFill>
                  <a:srgbClr val="FFFF00"/>
                </a:solidFill>
              </a:rPr>
              <a:t>tempo </a:t>
            </a:r>
            <a:r>
              <a:rPr lang="pt-BR" b="1" dirty="0">
                <a:solidFill>
                  <a:srgbClr val="FFFF00"/>
                </a:solidFill>
              </a:rPr>
              <a:t>o vírus permanece ativo nos corpos </a:t>
            </a:r>
            <a:r>
              <a:rPr lang="pt-BR" b="1" dirty="0" smtClean="0">
                <a:solidFill>
                  <a:srgbClr val="FFFF00"/>
                </a:solidFill>
              </a:rPr>
              <a:t>das mulheres </a:t>
            </a:r>
            <a:r>
              <a:rPr lang="pt-BR" b="1" dirty="0">
                <a:solidFill>
                  <a:srgbClr val="FFFF00"/>
                </a:solidFill>
              </a:rPr>
              <a:t>infectadas para o risco de </a:t>
            </a:r>
            <a:r>
              <a:rPr lang="pt-BR" b="1" dirty="0" smtClean="0">
                <a:solidFill>
                  <a:srgbClr val="FFFF00"/>
                </a:solidFill>
              </a:rPr>
              <a:t>transmissão </a:t>
            </a:r>
            <a:r>
              <a:rPr lang="pt-BR" b="1" dirty="0">
                <a:solidFill>
                  <a:srgbClr val="FFFF00"/>
                </a:solidFill>
              </a:rPr>
              <a:t>vertical em uma futura gravidez. Essa </a:t>
            </a:r>
            <a:r>
              <a:rPr lang="pt-BR" b="1" dirty="0" smtClean="0">
                <a:solidFill>
                  <a:srgbClr val="FFFF00"/>
                </a:solidFill>
              </a:rPr>
              <a:t>situação </a:t>
            </a:r>
            <a:r>
              <a:rPr lang="pt-BR" b="1" dirty="0">
                <a:solidFill>
                  <a:srgbClr val="FFFF00"/>
                </a:solidFill>
              </a:rPr>
              <a:t>de incertezas provocadas </a:t>
            </a:r>
            <a:r>
              <a:rPr lang="pt-BR" b="1" dirty="0" smtClean="0">
                <a:solidFill>
                  <a:srgbClr val="FFFF00"/>
                </a:solidFill>
              </a:rPr>
              <a:t>pela </a:t>
            </a:r>
            <a:r>
              <a:rPr lang="pt-BR" b="1" dirty="0">
                <a:solidFill>
                  <a:srgbClr val="FFFF00"/>
                </a:solidFill>
              </a:rPr>
              <a:t>epidemia sujeita mulheres grávidas a potencial sofrimento psicológico intenso. </a:t>
            </a:r>
          </a:p>
        </p:txBody>
      </p:sp>
    </p:spTree>
    <p:extLst>
      <p:ext uri="{BB962C8B-B14F-4D97-AF65-F5344CB8AC3E}">
        <p14:creationId xmlns:p14="http://schemas.microsoft.com/office/powerpoint/2010/main" val="381154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FFFF00"/>
                </a:solidFill>
              </a:rPr>
              <a:t>Zika</a:t>
            </a:r>
            <a:r>
              <a:rPr lang="pt-BR" b="1" dirty="0" smtClean="0">
                <a:solidFill>
                  <a:srgbClr val="FFFF00"/>
                </a:solidFill>
              </a:rPr>
              <a:t>-exames de imagem intrauterinos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Achados não são </a:t>
            </a:r>
            <a:r>
              <a:rPr lang="pt-BR" dirty="0" err="1" smtClean="0"/>
              <a:t>patognomônicos</a:t>
            </a:r>
            <a:r>
              <a:rPr lang="pt-BR" dirty="0" smtClean="0"/>
              <a:t>!</a:t>
            </a:r>
          </a:p>
          <a:p>
            <a:pPr algn="just"/>
            <a:r>
              <a:rPr lang="pt-BR" dirty="0"/>
              <a:t>Na </a:t>
            </a:r>
            <a:r>
              <a:rPr lang="pt-BR" b="1" dirty="0">
                <a:solidFill>
                  <a:srgbClr val="002060"/>
                </a:solidFill>
              </a:rPr>
              <a:t>TC e na RM</a:t>
            </a:r>
            <a:r>
              <a:rPr lang="pt-BR" dirty="0"/>
              <a:t>, achados comuns descritos na </a:t>
            </a:r>
            <a:r>
              <a:rPr lang="pt-BR" dirty="0" smtClean="0"/>
              <a:t>literatura são </a:t>
            </a:r>
            <a:r>
              <a:rPr lang="pt-BR" dirty="0"/>
              <a:t>a redução do diâmetro craniano (microcefalia</a:t>
            </a:r>
            <a:r>
              <a:rPr lang="pt-BR" dirty="0" smtClean="0"/>
              <a:t>) </a:t>
            </a:r>
            <a:r>
              <a:rPr lang="pt-BR" dirty="0"/>
              <a:t>associada a uma </a:t>
            </a:r>
            <a:r>
              <a:rPr lang="pt-BR" dirty="0" smtClean="0"/>
              <a:t>redução </a:t>
            </a:r>
            <a:r>
              <a:rPr lang="pt-BR" dirty="0"/>
              <a:t>do volume </a:t>
            </a:r>
            <a:r>
              <a:rPr lang="pt-BR" dirty="0" smtClean="0"/>
              <a:t>cerebral, </a:t>
            </a:r>
            <a:r>
              <a:rPr lang="pt-BR" dirty="0"/>
              <a:t>sendo mais comum quando a </a:t>
            </a:r>
            <a:r>
              <a:rPr lang="pt-BR" dirty="0" smtClean="0"/>
              <a:t>infecção ocorre </a:t>
            </a:r>
            <a:r>
              <a:rPr lang="pt-BR" dirty="0"/>
              <a:t>no primeiro trimestre de gestação, com um </a:t>
            </a:r>
            <a:r>
              <a:rPr lang="pt-BR" dirty="0" smtClean="0"/>
              <a:t>risco de 1 </a:t>
            </a:r>
            <a:r>
              <a:rPr lang="pt-BR" dirty="0"/>
              <a:t>a </a:t>
            </a:r>
            <a:r>
              <a:rPr lang="pt-BR" dirty="0" smtClean="0"/>
              <a:t>13%. </a:t>
            </a:r>
            <a:r>
              <a:rPr lang="pt-BR" dirty="0"/>
              <a:t>A microcefalia pode ser assimétrica </a:t>
            </a:r>
            <a:r>
              <a:rPr lang="pt-BR" dirty="0" smtClean="0"/>
              <a:t>e variar </a:t>
            </a:r>
            <a:r>
              <a:rPr lang="pt-BR" dirty="0"/>
              <a:t>de discreta (</a:t>
            </a:r>
            <a:r>
              <a:rPr lang="pt-BR" dirty="0" smtClean="0"/>
              <a:t>25</a:t>
            </a:r>
            <a:r>
              <a:rPr lang="pt-BR" dirty="0"/>
              <a:t>%) a moderada/grave (75</a:t>
            </a:r>
            <a:r>
              <a:rPr lang="pt-BR" dirty="0" smtClean="0"/>
              <a:t>%).</a:t>
            </a:r>
          </a:p>
          <a:p>
            <a:pPr algn="just"/>
            <a:r>
              <a:rPr lang="pt-BR" dirty="0"/>
              <a:t>Os principais achados da síndrome congênita </a:t>
            </a:r>
            <a:r>
              <a:rPr lang="pt-BR" dirty="0" smtClean="0"/>
              <a:t>pelo VZIK </a:t>
            </a:r>
            <a:r>
              <a:rPr lang="pt-BR" dirty="0"/>
              <a:t>são a desproporção craniofacial com aspecto </a:t>
            </a:r>
            <a:r>
              <a:rPr lang="pt-BR" dirty="0" smtClean="0"/>
              <a:t>microcefálico associada </a:t>
            </a:r>
            <a:r>
              <a:rPr lang="pt-BR" dirty="0"/>
              <a:t>a calcificações predominando </a:t>
            </a:r>
            <a:r>
              <a:rPr lang="pt-BR" dirty="0" smtClean="0"/>
              <a:t>na junção </a:t>
            </a:r>
            <a:r>
              <a:rPr lang="pt-BR" dirty="0" err="1"/>
              <a:t>córtico-subcortical</a:t>
            </a:r>
            <a:r>
              <a:rPr lang="pt-BR" dirty="0"/>
              <a:t>, malformações do </a:t>
            </a:r>
            <a:r>
              <a:rPr lang="pt-BR" dirty="0" err="1" smtClean="0"/>
              <a:t>desenvolvimentocortical</a:t>
            </a:r>
            <a:r>
              <a:rPr lang="pt-BR" dirty="0"/>
              <a:t>, </a:t>
            </a:r>
            <a:r>
              <a:rPr lang="pt-BR" dirty="0" err="1" smtClean="0"/>
              <a:t>ventriculomegalia</a:t>
            </a:r>
            <a:r>
              <a:rPr lang="pt-BR" dirty="0" smtClean="0"/>
              <a:t> </a:t>
            </a:r>
            <a:r>
              <a:rPr lang="pt-BR" dirty="0"/>
              <a:t>e anormalidades </a:t>
            </a:r>
            <a:r>
              <a:rPr lang="pt-BR" dirty="0" smtClean="0"/>
              <a:t>na formação </a:t>
            </a:r>
            <a:r>
              <a:rPr lang="pt-BR" dirty="0"/>
              <a:t>do corpo caloso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Necessidade de especialistas experientes e de USG de 1º trimestre.</a:t>
            </a:r>
          </a:p>
          <a:p>
            <a:pPr algn="just"/>
            <a:r>
              <a:rPr lang="pt-BR" dirty="0" smtClean="0"/>
              <a:t>Diagnóstico diferencial com dezenas de doenças.</a:t>
            </a:r>
          </a:p>
          <a:p>
            <a:pPr algn="just"/>
            <a:r>
              <a:rPr lang="pt-BR" dirty="0" smtClean="0"/>
              <a:t>Microcefalia não </a:t>
            </a:r>
            <a:r>
              <a:rPr lang="pt-BR" dirty="0"/>
              <a:t>indica necessariamente um desenvolvimento cerebral anormal e alguns neonatos com microcefalia são </a:t>
            </a:r>
            <a:r>
              <a:rPr lang="pt-BR" dirty="0" smtClean="0"/>
              <a:t>normais.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27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rgbClr val="FFFF00"/>
                </a:solidFill>
              </a:rPr>
              <a:t>Zika</a:t>
            </a:r>
            <a:r>
              <a:rPr lang="pt-BR" b="1" dirty="0" smtClean="0">
                <a:solidFill>
                  <a:srgbClr val="FFFF00"/>
                </a:solidFill>
              </a:rPr>
              <a:t>-exames </a:t>
            </a:r>
            <a:r>
              <a:rPr lang="pt-BR" b="1" dirty="0">
                <a:solidFill>
                  <a:srgbClr val="FFFF00"/>
                </a:solidFill>
              </a:rPr>
              <a:t>de </a:t>
            </a:r>
            <a:r>
              <a:rPr lang="pt-BR" b="1" dirty="0" smtClean="0">
                <a:solidFill>
                  <a:srgbClr val="FFFF00"/>
                </a:solidFill>
              </a:rPr>
              <a:t>imagem: ERROS!! MUITOS!</a:t>
            </a:r>
            <a:endParaRPr lang="pt-BR" dirty="0"/>
          </a:p>
        </p:txBody>
      </p:sp>
      <p:pic>
        <p:nvPicPr>
          <p:cNvPr id="16386" name="Picture 2" descr="https://attachment.outlook.live.net/owa/raphaelcmparente@hotmail.com/service.svc/s/GetAttachmentThumbnail?id=AQMkADAwATYwMAItYTkzZi04MmY5LTAwAi0wMAoARgAAA%2FuutYAWV19BoKsHvEIlw6cHABwo7XwA0xZBu2Y5oh%2BMKzsAAAIBDAAAABwo7XwA0xZBu2Y5oh%2BMKzsAAmgvuxgAAAABEgAQAB0avNXonyhAjJZzVX08Dww%3D&amp;thumbnailType=2&amp;owa=outlook.live.com&amp;scriptVer=2019031801.05&amp;isc=1&amp;X-OWA-CANARY=Ki9tVbysmU6FU9SIgx_y_3B9IIMzs9YYD4LQgfEbVGhLCKwppFQBkfm3SVsM5z4Z_RYhZw60iD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3NDYyODUsImV4cCI6MTU1Mzc0Njg4NSwiaXNzIjoiMDAwMDAwMDItMDAwMC0wZmYxLWNlMDAtMDAwMDAwMDAwMDAwQDg0ZGY5ZTdmLWU5ZjYtNDBhZi1iNDM1LWFhYWFhYWFhYWFhYSIsImF1ZCI6IjAwMDAwMDAyLTAwMDAtMGZmMS1jZTAwLTAwMDAwMDAwMDAwMC9hdHRhY2htZW50Lm91dGxvb2subGl2ZS5uZXRAODRkZjllN2YtZTlmNi00MGFmLWI0MzUtYWFhYWFhYWFhYWFhIn0.HHtmFGzolN_s92Pq2WYivVf4bQRNNKcaX0KwvQwJao6rbOR8XH-QchuY6HD_Mvo4blS285gp-A8lsejS6Cpu17s3C9cIZucQvR-NGK-jcZt9wrBy4d50_C3nE2lJyFRW-Y3b-IWhUPxfIlDMt2D-c6_PMWp9acY2XpQ7CPxNuG_Hau3fQDCUm3ZsC1THcqXawrfWAEcyWbbAZMYoMwqfnG3VVmgqbG0qgQwOWLJ21-GmX1L-sTM9ZmI4p2X-7fuMQ1zlksqsFpu-ivWaqB6zWkWLk3n01nyvHkD25a1Nq1TWgKlhPREnlbVFPFb0OMwlygd_bULU8ilPquYhKB4TS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2336800"/>
            <a:ext cx="5868537" cy="41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attachment.outlook.live.net/owa/raphaelcmparente@hotmail.com/service.svc/s/GetAttachmentThumbnail?id=AQMkADAwATYwMAItYTkzZi04MmY5LTAwAi0wMAoARgAAA%2FuutYAWV19BoKsHvEIlw6cHABwo7XwA0xZBu2Y5oh%2BMKzsAAAIBDAAAABwo7XwA0xZBu2Y5oh%2BMKzsAAmgvuxgAAAABEgAQAPEkorBJfbJJjgxb6CwPw44%3D&amp;thumbnailType=2&amp;owa=outlook.live.com&amp;scriptVer=2019031801.05&amp;isc=1&amp;X-OWA-CANARY=qyuOG40XaUiPVefzx_HkYPCB0oQzs9YYM5B0ZB6i2iEug7uYBM4ot1QVlTOqNSY7dlVPG7i4N_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3NDYyODUsImV4cCI6MTU1Mzc0Njg4NSwiaXNzIjoiMDAwMDAwMDItMDAwMC0wZmYxLWNlMDAtMDAwMDAwMDAwMDAwQDg0ZGY5ZTdmLWU5ZjYtNDBhZi1iNDM1LWFhYWFhYWFhYWFhYSIsImF1ZCI6IjAwMDAwMDAyLTAwMDAtMGZmMS1jZTAwLTAwMDAwMDAwMDAwMC9hdHRhY2htZW50Lm91dGxvb2subGl2ZS5uZXRAODRkZjllN2YtZTlmNi00MGFmLWI0MzUtYWFhYWFhYWFhYWFhIn0.HHtmFGzolN_s92Pq2WYivVf4bQRNNKcaX0KwvQwJao6rbOR8XH-QchuY6HD_Mvo4blS285gp-A8lsejS6Cpu17s3C9cIZucQvR-NGK-jcZt9wrBy4d50_C3nE2lJyFRW-Y3b-IWhUPxfIlDMt2D-c6_PMWp9acY2XpQ7CPxNuG_Hau3fQDCUm3ZsC1THcqXawrfWAEcyWbbAZMYoMwqfnG3VVmgqbG0qgQwOWLJ21-GmX1L-sTM9ZmI4p2X-7fuMQ1zlksqsFpu-ivWaqB6zWkWLk3n01nyvHkD25a1Nq1TWgKlhPREnlbVFPFb0OMwlygd_bULU8ilPquYhKB4TS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86" y="2336799"/>
            <a:ext cx="5540991" cy="41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91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                        REPERCUSSÃO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14" y="972899"/>
            <a:ext cx="3994916" cy="172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s://apis.mail.yahoo.com/ws/v3/mailboxes/@.id==VjN-gbBgKIbVuYSsiSCr4y1adGwZ3Wqgygcbk9JXGWBgcZ6c41mOfx9t1nUTLTlEIoBb4LGdA4M678099anHbcRjSxh-J5C6LyUnkpuuSevalNc/messages/@.id==AOyohId8yb70W4_JxwDuSAnO9_A/content/parts/@.id==5/thumbnail?appId=YMailNorri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0" name="CaixaDeTexto 9"/>
          <p:cNvSpPr txBox="1"/>
          <p:nvPr/>
        </p:nvSpPr>
        <p:spPr>
          <a:xfrm>
            <a:off x="4500664" y="1180289"/>
            <a:ext cx="2438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133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AutoShape 10" descr="https://apis.mail.yahoo.com/ws/v3/mailboxes/@.id==VjN-gbBgKIbVuYSsiSCr4y1adGwZ3Wqgygcbk9JXGWBgcZ6c41mOfx9t1nUTLTlEIoBb4LGdA4M678099anHbcRjSxh-J5C6LyUnkpuuSevalNc/messages/@.id==ACKJ7nUU69E-W5WoRgrZWNQg2JQ/content/parts/@.id==2/thumbnail?appId=YMailNorrin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3" name="AutoShape 12" descr="https://apis.mail.yahoo.com/ws/v3/mailboxes/@.id==VjN-gbBgKIbVuYSsiSCr4y1adGwZ3Wqgygcbk9JXGWBgcZ6c41mOfx9t1nUTLTlEIoBb4LGdA4M678099anHbcRjSxh-J5C6LyUnkpuuSevalNc/messages/@.id==ACKJ7nUU69E-W5WoRgrZWNQg2JQ/content/parts/@.id==2/thumbnail?appId=YMailNorrin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50" y="1600852"/>
            <a:ext cx="4345021" cy="1096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192" y="1600852"/>
            <a:ext cx="3497963" cy="240684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13" y="2697840"/>
            <a:ext cx="4072736" cy="370944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171" y="2697841"/>
            <a:ext cx="4422843" cy="36055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014" y="4007698"/>
            <a:ext cx="3488986" cy="25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4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Aborto e </a:t>
            </a:r>
            <a:r>
              <a:rPr lang="pt-BR" dirty="0" err="1" smtClean="0">
                <a:solidFill>
                  <a:srgbClr val="FFFF00"/>
                </a:solidFill>
              </a:rPr>
              <a:t>Zika</a:t>
            </a:r>
            <a:r>
              <a:rPr lang="pt-BR" dirty="0" smtClean="0">
                <a:solidFill>
                  <a:srgbClr val="FFFF00"/>
                </a:solidFill>
              </a:rPr>
              <a:t> (RBGO)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90" y="2336800"/>
            <a:ext cx="5076967" cy="42004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36776" y="2524836"/>
            <a:ext cx="2169994" cy="333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49" y="2336800"/>
            <a:ext cx="5622878" cy="42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5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Evolução das crianças com a síndrome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s://attachment.outlook.live.net/owa/raphaelcmparente@hotmail.com/service.svc/s/GetAttachmentThumbnail?id=AQMkADAwATYwMAItYTkzZi04MmY5LTAwAi0wMAoARgAAA%2FuutYAWV19BoKsHvEIlw6cHABwo7XwA0xZBu2Y5oh%2BMKzsAAAIBDAAAABwo7XwA0xZBu2Y5oh%2BMKzsAAmgvuxcAAAABEgAQAOVXWe99SzdHsz2QrijgQ6c%3D&amp;thumbnailType=2&amp;owa=outlook.live.com&amp;scriptVer=2019031801.05&amp;isc=1&amp;X-OWA-CANARY=ae0oTU8eE0a5en67Xj2tUEDUkmExs9YYw_dQ9YerlzknZmhycDsyGkp2ZcqRxwEtdwhAR1cHjQ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3NDUzNzgsImV4cCI6MTU1Mzc0NTk3OCwiaXNzIjoiMDAwMDAwMDItMDAwMC0wZmYxLWNlMDAtMDAwMDAwMDAwMDAwQDg0ZGY5ZTdmLWU5ZjYtNDBhZi1iNDM1LWFhYWFhYWFhYWFhYSIsImF1ZCI6IjAwMDAwMDAyLTAwMDAtMGZmMS1jZTAwLTAwMDAwMDAwMDAwMC9hdHRhY2htZW50Lm91dGxvb2subGl2ZS5uZXRAODRkZjllN2YtZTlmNi00MGFmLWI0MzUtYWFhYWFhYWFhYWFhIn0.VjQLrDieMM3nTfaCzskqkmZ7vl5rVBPNXrY8Pxv2LEg9pkllowiMZNpSG5t3ZsttSUTixyQBoWLbGcWETZG41hrOY_WRKD9cErk9AY_zp4FlSXPTnc9wuesOo_30YUIEf048lW8TaASds5OW4fmWeAZHWIfwS5iehttIbkMrEl3LNVGm7-aJ_uISGa6b364XrbHSUlxHVLq_wH2meLlhXQxMVsHemgW0Vmx_NS93NPeykNmbwlydsPkup_KhytdWbOt8_30z_-GucKhPLHyfhHK8ICCboOovw_fCVEyhsjQP8o-7kdmesAxI58WsrYWUZzIj1vMqzQEszurBDVQSN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" y="2336800"/>
            <a:ext cx="479036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ttachment.outlook.live.net/owa/raphaelcmparente@hotmail.com/service.svc/s/GetAttachmentThumbnail?id=AQMkADAwATYwMAItYTkzZi04MmY5LTAwAi0wMAoARgAAA%2FuutYAWV19BoKsHvEIlw6cHABwo7XwA0xZBu2Y5oh%2BMKzsAAAIBDAAAABwo7XwA0xZBu2Y5oh%2BMKzsAAmgvuxcAAAABEgAQAMfUHtPzfXNBsFQ%2BVnGPHIA%3D&amp;thumbnailType=2&amp;owa=outlook.live.com&amp;scriptVer=2019031801.05&amp;isc=1&amp;X-OWA-CANARY=gKtDs8YjGUuerNQnuIAaPCCcvmUxs9YYghWIi5dUbsAhEKHVMSMQlvfZxHoPbeesQOtsaBrUna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3NDUzNzgsImV4cCI6MTU1Mzc0NTk3OCwiaXNzIjoiMDAwMDAwMDItMDAwMC0wZmYxLWNlMDAtMDAwMDAwMDAwMDAwQDg0ZGY5ZTdmLWU5ZjYtNDBhZi1iNDM1LWFhYWFhYWFhYWFhYSIsImF1ZCI6IjAwMDAwMDAyLTAwMDAtMGZmMS1jZTAwLTAwMDAwMDAwMDAwMC9hdHRhY2htZW50Lm91dGxvb2subGl2ZS5uZXRAODRkZjllN2YtZTlmNi00MGFmLWI0MzUtYWFhYWFhYWFhYWFhIn0.VjQLrDieMM3nTfaCzskqkmZ7vl5rVBPNXrY8Pxv2LEg9pkllowiMZNpSG5t3ZsttSUTixyQBoWLbGcWETZG41hrOY_WRKD9cErk9AY_zp4FlSXPTnc9wuesOo_30YUIEf048lW8TaASds5OW4fmWeAZHWIfwS5iehttIbkMrEl3LNVGm7-aJ_uISGa6b364XrbHSUlxHVLq_wH2meLlhXQxMVsHemgW0Vmx_NS93NPeykNmbwlydsPkup_KhytdWbOt8_30z_-GucKhPLHyfhHK8ICCboOovw_fCVEyhsjQP8o-7kdmesAxI58WsrYWUZzIj1vMqzQEszurBDVQSN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7" y="2336800"/>
            <a:ext cx="5131559" cy="35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7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ADI 5581: De onde veio?  </a:t>
            </a:r>
            <a:endParaRPr lang="pt-BR" dirty="0"/>
          </a:p>
        </p:txBody>
      </p:sp>
      <p:pic>
        <p:nvPicPr>
          <p:cNvPr id="1026" name="Picture 2" descr="https://attachment.outlook.live.net/owa/raphaelcmparente@hotmail.com/service.svc/s/GetAttachmentThumbnail?id=AQMkADAwATYwMAItYTkzZi04MmY5LTAwAi0wMAoARgAAA%2FuutYAWV19BoKsHvEIlw6cHABwo7XwA0xZBu2Y5oh%2BMKzsAAAIBDAAAABwo7XwA0xZBu2Y5oh%2BMKzsAAmgvuuoAAAABEgAQAHVzUzlL2DZKn8kZqPxGIek%3D&amp;thumbnailType=2&amp;owa=outlook.live.com&amp;scriptVer=2019031801.05&amp;isc=1&amp;X-OWA-CANARY=xCDYQxq5A0mH9hvH_RTthVD0YEa1sNYYCh5glLKEyRRa8rKAhRhn79Gmrwq7Titrax2bSuLPq3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IwMDUsImV4cCI6MTU1MzQ3MjYwNSwiaXNzIjoiMDAwMDAwMDItMDAwMC0wZmYxLWNlMDAtMDAwMDAwMDAwMDAwQDg0ZGY5ZTdmLWU5ZjYtNDBhZi1iNDM1LWFhYWFhYWFhYWFhYSIsImF1ZCI6IjAwMDAwMDAyLTAwMDAtMGZmMS1jZTAwLTAwMDAwMDAwMDAwMC9hdHRhY2htZW50Lm91dGxvb2subGl2ZS5uZXRAODRkZjllN2YtZTlmNi00MGFmLWI0MzUtYWFhYWFhYWFhYWFhIn0.eILiTKa2dj0TQXztGZxHZF6PVJxgoXAzj3RVV24sLKrss6h7ygekVMwV_jNRVOiL8bdDi11i77K31S0YXedwRBF5QTlyQWTiFMrPuXF0c9lE8kATkLSVb4WYA8C5SDuuwl1bofyIp9Px4jvvIearT4x6iSkjX9X2cffrR-c_LeNs7xl5wkmE20SNkhXSKueLf-0iBWdrfavxLOLKubVw-qGYPlDpyyQeTonfh14VCHJ-sh2pFM6vAVnPovBBzmNJUZTd5t6sLwMwcrtoJguStpBfxepMhF9zbh-9o2wwerqbvhPoAF7hbLn7znh1zkQrqW6KeJzatlU2KehPIk-C2Q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8925"/>
            <a:ext cx="3712191" cy="46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53002" y="2565779"/>
            <a:ext cx="1880835" cy="334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8" name="Picture 4" descr="https://attachment.outlook.live.net/owa/raphaelcmparente@hotmail.com/service.svc/s/GetAttachmentThumbnail?id=AQMkADAwATYwMAItYTkzZi04MmY5LTAwAi0wMAoARgAAA%2FuutYAWV19BoKsHvEIlw6cHABwo7XwA0xZBu2Y5oh%2BMKzsAAAIBDAAAABwo7XwA0xZBu2Y5oh%2BMKzsAAmgvuuoAAAABEgAQAP7CKMrfE8FCs9iTw%2FFZSwQ%3D&amp;thumbnailType=2&amp;owa=outlook.live.com&amp;scriptVer=2019031801.05&amp;isc=1&amp;X-OWA-CANARY=iRBxQqczUEuXwY1nxfK2GdA_XJK1sNYYEeJjAiSmavWM6xY55E-_7urLW3SBLiKrFDkzk3SUiwQ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IzMDUsImV4cCI6MTU1MzQ3MjkwNSwiaXNzIjoiMDAwMDAwMDItMDAwMC0wZmYxLWNlMDAtMDAwMDAwMDAwMDAwQDg0ZGY5ZTdmLWU5ZjYtNDBhZi1iNDM1LWFhYWFhYWFhYWFhYSIsImF1ZCI6IjAwMDAwMDAyLTAwMDAtMGZmMS1jZTAwLTAwMDAwMDAwMDAwMC9hdHRhY2htZW50Lm91dGxvb2subGl2ZS5uZXRAODRkZjllN2YtZTlmNi00MGFmLWI0MzUtYWFhYWFhYWFhYWFhIn0.OP5nvBfRbaCzrhFASpw5V7CnBus7VE951mlY56MBb1YVE4bTbFLtRyfCyPAYv1Gn9ZCor2_50cR0IB_ruPI5EDrG1caWeiyM1-Xq3PgokIevuWFgRBh0FAFr4MNxlnZv2uwG1tszZnoRjc0pVVq6AnsY6Qwp5zxT2ITseUyl7LCDzNqSUaq7XVlNpBuIsa4livVUlzDPt_3xxuB-qTxZ2dq-NSptJijfadYi8tbmclragr9YzvYEq4EutKkWiwIfav_GM8Od2Xr2fjfjAPYhFGNylJyuab61XR6PII9U6FkeylMYNkLqfMQG9kcecyA9z3u1Ln8vZpZKu_rtt548qg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91" y="1978925"/>
            <a:ext cx="4394579" cy="46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842940" y="1665027"/>
            <a:ext cx="1243971" cy="197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30" name="Picture 6" descr="https://attachment.outlook.live.net/owa/raphaelcmparente@hotmail.com/service.svc/s/GetAttachmentThumbnail?id=AQMkADAwATYwMAItYTkzZi04MmY5LTAwAi0wMAoARgAAA%2FuutYAWV19BoKsHvEIlw6cHABwo7XwA0xZBu2Y5oh%2BMKzsAAAIBDAAAABwo7XwA0xZBu2Y5oh%2BMKzsAAmgvuuoAAAABEgAQAJJS4XY7sJVAmOilKHwWjP4%3D&amp;thumbnailType=2&amp;owa=outlook.live.com&amp;scriptVer=2019031801.05&amp;isc=1&amp;X-OWA-CANARY=aU4DywZZVkWiioUtPOLa44CLLJm1sNYY0CseAIXLY8V6JGxDW9qROx8u419AMaYXK30r6EEmcX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IzMDUsImV4cCI6MTU1MzQ3MjkwNSwiaXNzIjoiMDAwMDAwMDItMDAwMC0wZmYxLWNlMDAtMDAwMDAwMDAwMDAwQDg0ZGY5ZTdmLWU5ZjYtNDBhZi1iNDM1LWFhYWFhYWFhYWFhYSIsImF1ZCI6IjAwMDAwMDAyLTAwMDAtMGZmMS1jZTAwLTAwMDAwMDAwMDAwMC9hdHRhY2htZW50Lm91dGxvb2subGl2ZS5uZXRAODRkZjllN2YtZTlmNi00MGFmLWI0MzUtYWFhYWFhYWFhYWFhIn0.OP5nvBfRbaCzrhFASpw5V7CnBus7VE951mlY56MBb1YVE4bTbFLtRyfCyPAYv1Gn9ZCor2_50cR0IB_ruPI5EDrG1caWeiyM1-Xq3PgokIevuWFgRBh0FAFr4MNxlnZv2uwG1tszZnoRjc0pVVq6AnsY6Qwp5zxT2ITseUyl7LCDzNqSUaq7XVlNpBuIsa4livVUlzDPt_3xxuB-qTxZ2dq-NSptJijfadYi8tbmclragr9YzvYEq4EutKkWiwIfav_GM8Od2Xr2fjfjAPYhFGNylJyuab61XR6PII9U6FkeylMYNkLqfMQG9kcecyA9z3u1Ln8vZpZKu_rtt548qg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31" y="0"/>
            <a:ext cx="3971499" cy="39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ttachment.outlook.live.net/owa/raphaelcmparente@hotmail.com/service.svc/s/GetAttachmentThumbnail?id=AQMkADAwATYwMAItYTkzZi04MmY5LTAwAi0wMAoARgAAA%2FuutYAWV19BoKsHvEIlw6cHABwo7XwA0xZBu2Y5oh%2BMKzsAAAIBDAAAABwo7XwA0xZBu2Y5oh%2BMKzsAAmgvuukAAAABEgAQAG8s5lyHWMhNgkd8W3wRbFQ%3D&amp;thumbnailType=2&amp;owa=outlook.live.com&amp;scriptVer=2019031801.05&amp;isc=1&amp;X-OWA-CANARY=eXS9ejyzAEykP5GHfGkkZsC4_Gu2sNYY0ilU3GwiCiTfs4N0t3YF9H_bW1bMm4uP2a6c6kFCu9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I2MDUsImV4cCI6MTU1MzQ3MzIwNSwiaXNzIjoiMDAwMDAwMDItMDAwMC0wZmYxLWNlMDAtMDAwMDAwMDAwMDAwQDg0ZGY5ZTdmLWU5ZjYtNDBhZi1iNDM1LWFhYWFhYWFhYWFhYSIsImF1ZCI6IjAwMDAwMDAyLTAwMDAtMGZmMS1jZTAwLTAwMDAwMDAwMDAwMC9hdHRhY2htZW50Lm91dGxvb2subGl2ZS5uZXRAODRkZjllN2YtZTlmNi00MGFmLWI0MzUtYWFhYWFhYWFhYWFhIn0.YUOUuvGV2KgFmANolsaReQ7jmmjRzN0N6AvVJF4-1tyj018vCHzuXvagM0o754tinU2iUrIEQl7o8kUa_bW_GBHVDKcmllhiXxP9AVmxBdLFwY5Mp1qGTZEhYjUD8TCuDdfFqClUvBHoeRwHir_thCd5cJlEggSaJZoer9LaUKruxC7tR9hqF2zvB16t7mXQvVW5LePxE1DKuiA7wDt0_IS7UofUnjxoszPAyycCA41ON5RUNl9hlDItOoGI-gF0F9RatIDGsG41UzoUWhtOOIFkHhpuVhR3RJZPhkq4-NjNh8KKjJEMbB-cw5F_Q5E3fWkYReXlQqluKsSvD_IJSg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31" y="3794078"/>
            <a:ext cx="4030169" cy="30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1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pesquisa em aborto no Brasil é ideológica</a:t>
            </a:r>
            <a:endParaRPr lang="pt-BR" dirty="0"/>
          </a:p>
        </p:txBody>
      </p:sp>
      <p:pic>
        <p:nvPicPr>
          <p:cNvPr id="17410" name="Picture 2" descr="https://attachment.outlook.live.net/owa/raphaelcmparente@hotmail.com/service.svc/s/GetAttachmentThumbnail?id=AQMkADAwATYwMAItYTkzZi04MmY5LTAwAi0wMAoARgAAA%2FuutYAWV19BoKsHvEIlw6cHABwo7XwA0xZBu2Y5oh%2BMKzsAAAIBDAAAABwo7XwA0xZBu2Y5oh%2BMKzsAAmgvuxcAAAABEgAQAKVVJNJywVZLoVIFOZC13Gc%3D&amp;thumbnailType=2&amp;owa=outlook.live.com&amp;scriptVer=2019031801.05&amp;isc=1&amp;X-OWA-CANARY=XDMruf7j00aHJZrWGqPgBdCFRhA0s9YYPy2y6KNK8mx0boSoOJjDes3aSYTYPblVXr1xlcNktsk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3NDYyODUsImV4cCI6MTU1Mzc0Njg4NSwiaXNzIjoiMDAwMDAwMDItMDAwMC0wZmYxLWNlMDAtMDAwMDAwMDAwMDAwQDg0ZGY5ZTdmLWU5ZjYtNDBhZi1iNDM1LWFhYWFhYWFhYWFhYSIsImF1ZCI6IjAwMDAwMDAyLTAwMDAtMGZmMS1jZTAwLTAwMDAwMDAwMDAwMC9hdHRhY2htZW50Lm91dGxvb2subGl2ZS5uZXRAODRkZjllN2YtZTlmNi00MGFmLWI0MzUtYWFhYWFhYWFhYWFhIn0.HHtmFGzolN_s92Pq2WYivVf4bQRNNKcaX0KwvQwJao6rbOR8XH-QchuY6HD_Mvo4blS285gp-A8lsejS6Cpu17s3C9cIZucQvR-NGK-jcZt9wrBy4d50_C3nE2lJyFRW-Y3b-IWhUPxfIlDMt2D-c6_PMWp9acY2XpQ7CPxNuG_Hau3fQDCUm3ZsC1THcqXawrfWAEcyWbbAZMYoMwqfnG3VVmgqbG0qgQwOWLJ21-GmX1L-sTM9ZmI4p2X-7fuMQ1zlksqsFpu-ivWaqB6zWkWLk3n01nyvHkD25a1Nq1TWgKlhPREnlbVFPFb0OMwlygd_bULU8ilPquYhKB4TS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6" y="2336800"/>
            <a:ext cx="7670042" cy="42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3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Opinião dos brasileiros sobre o aborto   (Datafolha 1/2019)</a:t>
            </a:r>
            <a:endParaRPr lang="pt-BR" dirty="0"/>
          </a:p>
        </p:txBody>
      </p:sp>
      <p:pic>
        <p:nvPicPr>
          <p:cNvPr id="2050" name="Picture 2" descr="https://attachment.outlook.live.net/owa/raphaelcmparente@hotmail.com/service.svc/s/GetAttachmentThumbnail?id=AQMkADAwATYwMAItYTkzZi04MmY5LTAwAi0wMAoARgAAA%2FuutYAWV19BoKsHvEIlw6cHABwo7XwA0xZBu2Y5oh%2BMKzsAAAIBDAAAABwo7XwA0xZBu2Y5oh%2BMKzsAAmgvuuUAAAABEgAQAIU06sZAmmtMoHuoRx6pBmk%3D&amp;thumbnailType=2&amp;owa=outlook.live.com&amp;scriptVer=2019031801.05&amp;isc=1&amp;X-OWA-CANARY=HczbHlFz5keaOBQtjbkdNkDkfHi9sNYYSqVtMM_cKjjwKrOImylcesogUMD8n0qTEt-DwdLpJV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U2MDUsImV4cCI6MTU1MzQ3NjIwNSwiaXNzIjoiMDAwMDAwMDItMDAwMC0wZmYxLWNlMDAtMDAwMDAwMDAwMDAwQDg0ZGY5ZTdmLWU5ZjYtNDBhZi1iNDM1LWFhYWFhYWFhYWFhYSIsImF1ZCI6IjAwMDAwMDAyLTAwMDAtMGZmMS1jZTAwLTAwMDAwMDAwMDAwMC9hdHRhY2htZW50Lm91dGxvb2subGl2ZS5uZXRAODRkZjllN2YtZTlmNi00MGFmLWI0MzUtYWFhYWFhYWFhYWFhIn0.rEnGCy4A63552cS0wLv9Y-jhiz5cLBKMN7WAxsldkjt7fklyUmquMtBemnwGkDl_8BJaMGcrIWlovjVUTkVRGO7wpzap2DPYeB3rplo8CG-Hkwx0WKi8INVYW8pgpjeJO50hxyb-_9dpBvtXLkXEbV7sQvuIEAdavnJPZzUbJ-jamfiS22eqylX3XKUMLcBPoDqCswFBHzXtV2TB_lvSkegKhXsh9sNSnPcIWR3-vPYk27fpKLHdN0azi2LwdZWH_Q0N4gFVAU3_6TXWOZJDMA5sgc68v8KbPuJJzxqNTD2jPaZ587-cpj8r6cZVxUktiNXxcl5u2TYBJ1ovXm6E3A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2336800"/>
            <a:ext cx="5581934" cy="40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.outlook.live.net/owa/raphaelcmparente@hotmail.com/service.svc/s/GetAttachmentThumbnail?id=AQMkADAwATYwMAItYTkzZi04MmY5LTAwAi0wMAoARgAAA%2FuutYAWV19BoKsHvEIlw6cHABwo7XwA0xZBu2Y5oh%2BMKzsAAAIBDAAAABwo7XwA0xZBu2Y5oh%2BMKzsAAmgvuuUAAAABEgAQADjDQSPKv%2FdDt4Q%2FdZfZwTg%3D&amp;thumbnailType=2&amp;owa=outlook.live.com&amp;scriptVer=2019031801.05&amp;isc=1&amp;X-OWA-CANARY=kSJkFNz8f0CM6eAE_QhkcBBk5Hm9sNYYVqZt8nEKx-iVspqbkERde6HsvK7dtoAGHZ31VyXZ1l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U2MDUsImV4cCI6MTU1MzQ3NjIwNSwiaXNzIjoiMDAwMDAwMDItMDAwMC0wZmYxLWNlMDAtMDAwMDAwMDAwMDAwQDg0ZGY5ZTdmLWU5ZjYtNDBhZi1iNDM1LWFhYWFhYWFhYWFhYSIsImF1ZCI6IjAwMDAwMDAyLTAwMDAtMGZmMS1jZTAwLTAwMDAwMDAwMDAwMC9hdHRhY2htZW50Lm91dGxvb2subGl2ZS5uZXRAODRkZjllN2YtZTlmNi00MGFmLWI0MzUtYWFhYWFhYWFhYWFhIn0.rEnGCy4A63552cS0wLv9Y-jhiz5cLBKMN7WAxsldkjt7fklyUmquMtBemnwGkDl_8BJaMGcrIWlovjVUTkVRGO7wpzap2DPYeB3rplo8CG-Hkwx0WKi8INVYW8pgpjeJO50hxyb-_9dpBvtXLkXEbV7sQvuIEAdavnJPZzUbJ-jamfiS22eqylX3XKUMLcBPoDqCswFBHzXtV2TB_lvSkegKhXsh9sNSnPcIWR3-vPYk27fpKLHdN0azi2LwdZWH_Q0N4gFVAU3_6TXWOZJDMA5sgc68v8KbPuJJzxqNTD2jPaZ587-cpj8r6cZVxUktiNXxcl5u2TYBJ1ovXm6E3A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0" y="2336800"/>
            <a:ext cx="5595582" cy="40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9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Opinião dos brasileiros sobre o </a:t>
            </a:r>
            <a:r>
              <a:rPr lang="pt-BR" dirty="0" smtClean="0"/>
              <a:t>aborto (IBOPE)</a:t>
            </a:r>
            <a:endParaRPr lang="pt-BR" dirty="0"/>
          </a:p>
        </p:txBody>
      </p:sp>
      <p:pic>
        <p:nvPicPr>
          <p:cNvPr id="4" name="Picture 6" descr="https://attachment.outlook.live.net/owa/raphaelcmparente@hotmail.com/service.svc/s/GetAttachmentThumbnail?id=AQMkADAwATYwMAItYTkzZi04MmY5LTAwAi0wMAoARgAAA%2FuutYAWV19BoKsHvEIlw6cHABwo7XwA0xZBu2Y5oh%2BMKzsAAAIBDAAAABwo7XwA0xZBu2Y5oh%2BMKzsAAmgvuusAAAABEgAQAA23Juj%2BqSxEpgGjVytmVMk%3D&amp;thumbnailType=2&amp;owa=outlook.live.com&amp;scriptVer=2019031801.05&amp;isc=1&amp;X-OWA-CANARY=1pC7wsgh-U2OSf3ANo1qsRCO79q9sNYYcEDYiSdKNwdP_n4hV9foWpU6lss3b_jSRH3iaoSqFf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U2MDUsImV4cCI6MTU1MzQ3NjIwNSwiaXNzIjoiMDAwMDAwMDItMDAwMC0wZmYxLWNlMDAtMDAwMDAwMDAwMDAwQDg0ZGY5ZTdmLWU5ZjYtNDBhZi1iNDM1LWFhYWFhYWFhYWFhYSIsImF1ZCI6IjAwMDAwMDAyLTAwMDAtMGZmMS1jZTAwLTAwMDAwMDAwMDAwMC9hdHRhY2htZW50Lm91dGxvb2subGl2ZS5uZXRAODRkZjllN2YtZTlmNi00MGFmLWI0MzUtYWFhYWFhYWFhYWFhIn0.rEnGCy4A63552cS0wLv9Y-jhiz5cLBKMN7WAxsldkjt7fklyUmquMtBemnwGkDl_8BJaMGcrIWlovjVUTkVRGO7wpzap2DPYeB3rplo8CG-Hkwx0WKi8INVYW8pgpjeJO50hxyb-_9dpBvtXLkXEbV7sQvuIEAdavnJPZzUbJ-jamfiS22eqylX3XKUMLcBPoDqCswFBHzXtV2TB_lvSkegKhXsh9sNSnPcIWR3-vPYk27fpKLHdN0azi2LwdZWH_Q0N4gFVAU3_6TXWOZJDMA5sgc68v8KbPuJJzxqNTD2jPaZ587-cpj8r6cZVxUktiNXxcl5u2TYBJ1ovXm6E3A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4" y="2336800"/>
            <a:ext cx="7014948" cy="42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2336800"/>
            <a:ext cx="4767618" cy="42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Aborto-a tática da inflação dos números!</a:t>
            </a:r>
            <a:endParaRPr lang="pt-BR" dirty="0"/>
          </a:p>
        </p:txBody>
      </p:sp>
      <p:pic>
        <p:nvPicPr>
          <p:cNvPr id="3074" name="Picture 2" descr="https://attachment.outlook.live.net/owa/raphaelcmparente@hotmail.com/service.svc/s/GetAttachmentThumbnail?id=AQMkADAwATYwMAItYTkzZi04MmY5LTAwAi0wMAoARgAAA%2FuutYAWV19BoKsHvEIlw6cHABwo7XwA0xZBu2Y5oh%2BMKzsAAAIBDAAAABwo7XwA0xZBu2Y5oh%2BMKzsAAmgvuuwAAAABEgAQAB%2B9pgiyI29EnHmNQy1fYUE%3D&amp;thumbnailType=2&amp;owa=outlook.live.com&amp;scriptVer=2019031801.05&amp;isc=1&amp;X-OWA-CANARY=VSHiIvjT80-gasFkrg7nauDVANi-sNYY6XPAc4EBaMWvOdUaq1n_G_VAaGq3nV8Eph_ZGLqW1N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YyMDUsImV4cCI6MTU1MzQ3NjgwNSwiaXNzIjoiMDAwMDAwMDItMDAwMC0wZmYxLWNlMDAtMDAwMDAwMDAwMDAwQDg0ZGY5ZTdmLWU5ZjYtNDBhZi1iNDM1LWFhYWFhYWFhYWFhYSIsImF1ZCI6IjAwMDAwMDAyLTAwMDAtMGZmMS1jZTAwLTAwMDAwMDAwMDAwMC9hdHRhY2htZW50Lm91dGxvb2subGl2ZS5uZXRAODRkZjllN2YtZTlmNi00MGFmLWI0MzUtYWFhYWFhYWFhYWFhIn0.gqDn_6WYgwTnvPXLekg2gc7OWuHegitBCp_WuCt8hlx0FzGXbpWg9Uy3HNIouaSKI8l56xP2H036TjpJNu437kMEtjldmZO84Tru2c5WBlR7O24HcjCxZvvEEasVjQ9RdIudt9bLT9hzLHBfxvqRJ7su2zMxFRhZaZG1MUnhawBjfKzUW-r_jkOnTJALunKsDmtfjbEiWRUDr9uuOAVWGC42Hut_nKgPmr0OdlRhpcbXSCIrB4rBZWe3Mh1Evd0SmT5htrhu_lS4eeokaH8MhOwtz0CW_1UjU7qZSjqRvwTObS1DAf-EuEMmNhf1ow0WZCjkQ0jbvJKNSZV5DtUIl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2336800"/>
            <a:ext cx="5472751" cy="42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51" y="2336800"/>
            <a:ext cx="6277970" cy="23307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651" y="4667534"/>
            <a:ext cx="6277970" cy="19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Aborto-a tática da inflação dos números</a:t>
            </a:r>
            <a:r>
              <a:rPr lang="pt-BR" dirty="0" smtClean="0"/>
              <a:t>! MS na ADPF 442 no STF em 8/2018</a:t>
            </a:r>
            <a:endParaRPr lang="pt-BR" dirty="0"/>
          </a:p>
        </p:txBody>
      </p:sp>
      <p:pic>
        <p:nvPicPr>
          <p:cNvPr id="5122" name="Picture 2" descr="https://attachment.outlook.live.net/owa/raphaelcmparente@hotmail.com/service.svc/s/GetAttachmentThumbnail?id=AQMkADAwATYwMAItYTkzZi04MmY5LTAwAi0wMAoARgAAA%2FuutYAWV19BoKsHvEIlw6cHABwo7XwA0xZBu2Y5oh%2BMKzsAAAIBDAAAABwo7XwA0xZBu2Y5oh%2BMKzsAAmgvuu0AAAABEgAQABrwDssPc9BNigN11DANRXI%3D&amp;thumbnailType=2&amp;owa=outlook.live.com&amp;scriptVer=2019031801.05&amp;isc=1&amp;X-OWA-CANARY=6SnJRGK_MkSHkuqwiKQB7lC_5zzAsNYYPxybdbBBh_sasZDHb-OU-GtwAqEudAHaXtHXjMgbvGM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zk1MTE4MDFcIixcInB1aWRcIjpcIjE2ODg4NTI2OTk3NzU3MzdcIixcIm9pZFwiOlwiMDAwNjAwMDAtYTkzZi04MmY5LTAwMDAtMDAwMDAwMDAwMDAwXCIsXCJzY29wZVwiOlwiT3dhRG93bmxvYWRcIn0iLCJuYmYiOjE1NTM0NzY4MDUsImV4cCI6MTU1MzQ3NzQwNSwiaXNzIjoiMDAwMDAwMDItMDAwMC0wZmYxLWNlMDAtMDAwMDAwMDAwMDAwQDg0ZGY5ZTdmLWU5ZjYtNDBhZi1iNDM1LWFhYWFhYWFhYWFhYSIsImF1ZCI6IjAwMDAwMDAyLTAwMDAtMGZmMS1jZTAwLTAwMDAwMDAwMDAwMC9hdHRhY2htZW50Lm91dGxvb2subGl2ZS5uZXRAODRkZjllN2YtZTlmNi00MGFmLWI0MzUtYWFhYWFhYWFhYWFhIn0.hDZUdluKvmT1erWbyK5L-L5Zzd_k5gIgEGSILPD7TlW2_eBUXD-3sW1lK117ud8IY6y6a__B0vS50TqCOp-9Xd3cSQMAclUDsLB_7bTJaGB_vsb8YjIAmoCDNvIPWSc_sA7K0uR9uN5CguAYlJ8b6KOCDHMKj5sgiPTcAOMSU3vLOxc1UUDSd_KQqIz9jhK-LUAhUAB683XN4IpF0aRI7ai8gb5TlXrS-CBp9hSloyMxcrXdM2TfRLSeJ2NySpQx3cfWV6sNEJvoIFZbiwEkEAum2lq6TYZm8WXL9KQbI2hhqKetoY3BKf5nu-j1PFWIXU0j6s_JqqGzynhonc_eG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34" y="2336800"/>
            <a:ext cx="565610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4009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4946</TotalTime>
  <Words>969</Words>
  <Application>Microsoft Office PowerPoint</Application>
  <PresentationFormat>Widescreen</PresentationFormat>
  <Paragraphs>50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Helvetica Light</vt:lpstr>
      <vt:lpstr>Trebuchet MS</vt:lpstr>
      <vt:lpstr>Berlim</vt:lpstr>
      <vt:lpstr>Aborto em infectadas pelo zika vírus</vt:lpstr>
      <vt:lpstr>                     REPERCUSSÃO</vt:lpstr>
      <vt:lpstr>                          REPERCUSSÃO</vt:lpstr>
      <vt:lpstr>ADI 5581: De onde veio?  </vt:lpstr>
      <vt:lpstr>A pesquisa em aborto no Brasil é ideológica</vt:lpstr>
      <vt:lpstr>Opinião dos brasileiros sobre o aborto   (Datafolha 1/2019)</vt:lpstr>
      <vt:lpstr>Opinião dos brasileiros sobre o aborto (IBOPE)</vt:lpstr>
      <vt:lpstr>Aborto-a tática da inflação dos números!</vt:lpstr>
      <vt:lpstr>Aborto-a tática da inflação dos números! MS na ADPF 442 no STF em 8/2018</vt:lpstr>
      <vt:lpstr>Aborto e saúde pública</vt:lpstr>
      <vt:lpstr>Aborto e os médicos (objeção de consciência)</vt:lpstr>
      <vt:lpstr>Aborto e zika vírus: será que o foco é liberar o aborto para zika mesmo?!</vt:lpstr>
      <vt:lpstr>Aborto e zika vírus: taxa de acometimento</vt:lpstr>
      <vt:lpstr>Aborto e zika vírus: taxa de acometimento</vt:lpstr>
      <vt:lpstr>Diagnóstico da infecção. É confiável?</vt:lpstr>
      <vt:lpstr>Diagnóstico da infecção. É confiável?</vt:lpstr>
      <vt:lpstr>Diagnóstico da infecção. É confiável?</vt:lpstr>
      <vt:lpstr>Diagnóstico da infecção. É confiável?</vt:lpstr>
      <vt:lpstr>Zika: custo para a saúde pública</vt:lpstr>
      <vt:lpstr>Zika: custo para a saúde pública</vt:lpstr>
      <vt:lpstr>Zika: custo para a saúde pública</vt:lpstr>
      <vt:lpstr>Zika e testes para a eugenia: custo para a saúde pública</vt:lpstr>
      <vt:lpstr>Zika e deficiência dos laboratórios (Emerging Infectious Diseases • www.cdc.gov/eid • Vol. 24, No. 5, May 2018)</vt:lpstr>
      <vt:lpstr>Zika e vacinas</vt:lpstr>
      <vt:lpstr>Limitações dos testes</vt:lpstr>
      <vt:lpstr>Petição ANADEP</vt:lpstr>
      <vt:lpstr>Petição ANADEP</vt:lpstr>
      <vt:lpstr>Zika-exames de imagem intrauterinos</vt:lpstr>
      <vt:lpstr>Zika-exames de imagem: ERROS!! MUITOS!</vt:lpstr>
      <vt:lpstr>Aborto e Zika (RBGO)</vt:lpstr>
      <vt:lpstr>Evolução das crianças com a síndrome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Aborto em infectadas pelo zika vírus</dc:title>
  <dc:creator>Raphael</dc:creator>
  <cp:lastModifiedBy>Ivan Cerqueira Filho</cp:lastModifiedBy>
  <cp:revision>63</cp:revision>
  <dcterms:created xsi:type="dcterms:W3CDTF">2019-03-24T22:45:09Z</dcterms:created>
  <dcterms:modified xsi:type="dcterms:W3CDTF">2019-04-25T12:16:58Z</dcterms:modified>
</cp:coreProperties>
</file>