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312" r:id="rId2"/>
    <p:sldId id="5538" r:id="rId3"/>
    <p:sldId id="5573" r:id="rId4"/>
    <p:sldId id="5552" r:id="rId5"/>
    <p:sldId id="5568" r:id="rId6"/>
    <p:sldId id="5569" r:id="rId7"/>
    <p:sldId id="5571" r:id="rId8"/>
    <p:sldId id="5566" r:id="rId9"/>
    <p:sldId id="5579" r:id="rId10"/>
    <p:sldId id="5563" r:id="rId11"/>
    <p:sldId id="5556" r:id="rId12"/>
    <p:sldId id="5580" r:id="rId13"/>
    <p:sldId id="5575" r:id="rId14"/>
    <p:sldId id="5576" r:id="rId15"/>
    <p:sldId id="5572" r:id="rId16"/>
    <p:sldId id="5578" r:id="rId17"/>
    <p:sldId id="5581" r:id="rId18"/>
  </p:sldIdLst>
  <p:sldSz cx="9144000" cy="5143500" type="screen16x9"/>
  <p:notesSz cx="6858000" cy="9144000"/>
  <p:embeddedFontLst>
    <p:embeddedFont>
      <p:font typeface="PT Sans Narrow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Questrial" panose="020B0604020202020204" charset="0"/>
      <p:regular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Britannic Bold" panose="020B0903060703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87"/>
  </p:normalViewPr>
  <p:slideViewPr>
    <p:cSldViewPr snapToGrid="0">
      <p:cViewPr varScale="1">
        <p:scale>
          <a:sx n="98" d="100"/>
          <a:sy n="98" d="100"/>
        </p:scale>
        <p:origin x="3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9065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4935550"/>
            <a:ext cx="9144000" cy="20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6462825" y="4877400"/>
            <a:ext cx="26811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bg1"/>
                </a:solidFill>
              </a:rPr>
              <a:t>Inteligência artificial responsável</a:t>
            </a:r>
            <a:endParaRPr sz="900" b="1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3C47D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0"/>
              <a:buNone/>
              <a:defRPr sz="1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T Sans Narrow"/>
              <a:buNone/>
              <a:defRPr sz="3600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wissilkin.com/en/insights/ai-regulation-around-the-wor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wissilkin.com/en/insights/ai-regulation-around-the-wor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1000287" y="1508723"/>
            <a:ext cx="7136700" cy="9885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3600" dirty="0"/>
              <a:t>Regulação da Inteligência Artificial no Brasil</a:t>
            </a:r>
            <a:endParaRPr lang="en-GB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31421" y="2620347"/>
            <a:ext cx="4754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André Carlos Ponce de Leon Ferreira de Carvalho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Universidade de São Paulo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73" y="0"/>
            <a:ext cx="1395727" cy="9270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0" y="215296"/>
            <a:ext cx="1295284" cy="5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Países com estratégia nacional para 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8" y="1197292"/>
            <a:ext cx="8107178" cy="34882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36894" y="4710737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Adaptada de </a:t>
            </a:r>
            <a:r>
              <a:rPr lang="en-US" sz="1000" dirty="0"/>
              <a:t>https://aiindex.stanford.edu/wp-content/uploads/2023/04/HAI_AI-Index-Report_2023.pdf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64" y="0"/>
            <a:ext cx="1385436" cy="77930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80170" y="3878317"/>
            <a:ext cx="1550424" cy="7591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BR" sz="1000" dirty="0">
                <a:latin typeface="Montserrat" panose="020B0604020202020204" charset="0"/>
              </a:rPr>
              <a:t>Lançada</a:t>
            </a:r>
          </a:p>
          <a:p>
            <a:pPr>
              <a:lnSpc>
                <a:spcPts val="1300"/>
              </a:lnSpc>
            </a:pPr>
            <a:r>
              <a:rPr lang="pt-BR" sz="1000" dirty="0">
                <a:latin typeface="Montserrat" panose="020B0604020202020204" charset="0"/>
              </a:rPr>
              <a:t>Em desenvolvimento</a:t>
            </a:r>
          </a:p>
          <a:p>
            <a:pPr>
              <a:lnSpc>
                <a:spcPts val="1300"/>
              </a:lnSpc>
            </a:pPr>
            <a:endParaRPr lang="pt-BR" sz="1000" dirty="0">
              <a:latin typeface="Montserrat" panose="020B0604020202020204" charset="0"/>
            </a:endParaRPr>
          </a:p>
          <a:p>
            <a:pPr>
              <a:lnSpc>
                <a:spcPts val="1300"/>
              </a:lnSpc>
            </a:pPr>
            <a:endParaRPr lang="pt-BR" sz="1000" dirty="0">
              <a:latin typeface="Montserrat" panose="020B060402020202020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5579" y="3953992"/>
            <a:ext cx="113511" cy="113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486629" y="4112698"/>
            <a:ext cx="113511" cy="113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Regulação da Inteligência Artificial no Mundo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2" y="989754"/>
            <a:ext cx="6917909" cy="371460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46606" y="4471100"/>
            <a:ext cx="5158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https://www.lewissilkin.com/en/insights/ai-regulation-around-the-world</a:t>
            </a:r>
            <a:r>
              <a:rPr lang="en-US" sz="1000" dirty="0"/>
              <a:t>  (Junho de 2023)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80160" y="3897236"/>
            <a:ext cx="1084668" cy="7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172956" y="3837550"/>
            <a:ext cx="1512000" cy="79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dirty="0">
                <a:latin typeface="Montserrat" panose="020B0604020202020204" charset="0"/>
              </a:rPr>
              <a:t>Regulação em vigor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Planos para induzir regulação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Não tem regulação nem plano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Pouca ou nenhuma informação</a:t>
            </a:r>
          </a:p>
        </p:txBody>
      </p:sp>
    </p:spTree>
    <p:extLst>
      <p:ext uri="{BB962C8B-B14F-4D97-AF65-F5344CB8AC3E}">
        <p14:creationId xmlns:p14="http://schemas.microsoft.com/office/powerpoint/2010/main" val="64418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Regulação da Inteligência Artificial no Mundo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2" y="989754"/>
            <a:ext cx="6917909" cy="371460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46606" y="4471100"/>
            <a:ext cx="5158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https://www.lewissilkin.com/en/insights/ai-regulation-around-the-world</a:t>
            </a:r>
            <a:r>
              <a:rPr lang="en-US" sz="1000" dirty="0"/>
              <a:t>  (Junho de 2023)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80160" y="3897236"/>
            <a:ext cx="1084668" cy="7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172956" y="3837550"/>
            <a:ext cx="1512000" cy="79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dirty="0">
                <a:latin typeface="Montserrat" panose="020B0604020202020204" charset="0"/>
              </a:rPr>
              <a:t>Regulação em vigor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Planos para induzir regulação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Não tem regulação nem plano</a:t>
            </a:r>
          </a:p>
          <a:p>
            <a:endParaRPr lang="pt-BR" sz="700" dirty="0">
              <a:latin typeface="Montserrat" panose="020B0604020202020204" charset="0"/>
            </a:endParaRPr>
          </a:p>
          <a:p>
            <a:r>
              <a:rPr lang="pt-BR" sz="700" dirty="0">
                <a:latin typeface="Montserrat" panose="020B0604020202020204" charset="0"/>
              </a:rPr>
              <a:t>Pouca ou nenhuma informação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40426" y="2219785"/>
            <a:ext cx="18035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Montserrat" panose="020B0604020202020204" charset="0"/>
              </a:rPr>
              <a:t>China: algoritmos de IA devem ser previamente revisados pelo estado e devem aderir aos principais valores socialistas</a:t>
            </a:r>
          </a:p>
        </p:txBody>
      </p:sp>
    </p:spTree>
    <p:extLst>
      <p:ext uri="{BB962C8B-B14F-4D97-AF65-F5344CB8AC3E}">
        <p14:creationId xmlns:p14="http://schemas.microsoft.com/office/powerpoint/2010/main" val="86018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Agência, comissão ou painel internacional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5111638" cy="3302700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pt-BR" dirty="0"/>
              <a:t>Vários países estão discutindo a regulação da IA</a:t>
            </a:r>
          </a:p>
          <a:p>
            <a:pPr lvl="1">
              <a:lnSpc>
                <a:spcPts val="1900"/>
              </a:lnSpc>
            </a:pPr>
            <a:r>
              <a:rPr lang="pt-BR" dirty="0"/>
              <a:t>Algumas podem ser mais rigorosas</a:t>
            </a:r>
          </a:p>
          <a:p>
            <a:pPr lvl="2">
              <a:lnSpc>
                <a:spcPts val="1900"/>
              </a:lnSpc>
            </a:pPr>
            <a:r>
              <a:rPr lang="pt-BR" dirty="0"/>
              <a:t>Pode provocar fugas de investimentos, de cérebros e de pesquisas</a:t>
            </a:r>
          </a:p>
          <a:p>
            <a:pPr lvl="2">
              <a:lnSpc>
                <a:spcPts val="1900"/>
              </a:lnSpc>
            </a:pPr>
            <a:r>
              <a:rPr lang="pt-BR" dirty="0"/>
              <a:t>Pode levar a contrabandos de ferramentas nocivas </a:t>
            </a:r>
          </a:p>
          <a:p>
            <a:pPr lvl="1">
              <a:lnSpc>
                <a:spcPts val="1900"/>
              </a:lnSpc>
            </a:pPr>
            <a:r>
              <a:rPr lang="pt-BR" dirty="0"/>
              <a:t>Problemas enfrentados são semelhante</a:t>
            </a:r>
          </a:p>
          <a:p>
            <a:pPr lvl="1">
              <a:lnSpc>
                <a:spcPts val="1900"/>
              </a:lnSpc>
            </a:pPr>
            <a:r>
              <a:rPr lang="pt-BR" dirty="0"/>
              <a:t>Textos recentes propõem alguma organização ou controle internacional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64" y="3632084"/>
            <a:ext cx="2527902" cy="6463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133" y="1448234"/>
            <a:ext cx="3364131" cy="21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Painel Intergovernamental sobre Mudança do Clima - IPCC</a:t>
            </a:r>
          </a:p>
          <a:p>
            <a:pPr lvl="1"/>
            <a:r>
              <a:rPr lang="en-US" dirty="0"/>
              <a:t>United Nations Intergovernmental Panel on Climate Change</a:t>
            </a:r>
          </a:p>
          <a:p>
            <a:pPr lvl="1"/>
            <a:r>
              <a:rPr lang="pt-BR" dirty="0"/>
              <a:t>Criado em 1988 pelo Programa das Nações Unidas para o Meio Ambiente (ONU Meio Ambiente) e pela Organização Meteorológica Mundial (OMM) </a:t>
            </a:r>
          </a:p>
          <a:p>
            <a:pPr lvl="1"/>
            <a:r>
              <a:rPr lang="pt-BR" dirty="0"/>
              <a:t>Prover aos formuladores de políticas avaliações científicas regulares sobre mudança do clima</a:t>
            </a:r>
          </a:p>
          <a:p>
            <a:pPr lvl="2"/>
            <a:r>
              <a:rPr lang="pt-BR" dirty="0"/>
              <a:t>Suas consequências e futuros riscos</a:t>
            </a:r>
          </a:p>
          <a:p>
            <a:pPr lvl="2"/>
            <a:r>
              <a:rPr lang="pt-BR" dirty="0"/>
              <a:t>Propõe ações reduzir os riscos</a:t>
            </a:r>
          </a:p>
          <a:p>
            <a:pPr lvl="2"/>
            <a:r>
              <a:rPr lang="pt-BR" dirty="0"/>
              <a:t>Brasil é um dos 195 países membros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Agência, comissão ou painel internacional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CEEC4FA-AFB6-A580-96E8-DDA6CED5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678" y="4273516"/>
            <a:ext cx="2446325" cy="586501"/>
          </a:xfrm>
          <a:prstGeom prst="rect">
            <a:avLst/>
          </a:prstGeom>
        </p:spPr>
      </p:pic>
      <p:pic>
        <p:nvPicPr>
          <p:cNvPr id="1026" name="Picture 2" descr="Intergovernmental Panel on Climate Change - Wikipedia">
            <a:extLst>
              <a:ext uri="{FF2B5EF4-FFF2-40B4-BE49-F238E27FC236}">
                <a16:creationId xmlns:a16="http://schemas.microsoft.com/office/drawing/2014/main" xmlns="" id="{81AC9614-1431-A6D8-B18E-1608DEF6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98" y="3384282"/>
            <a:ext cx="1456566" cy="7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4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Iniciativa das Nações Unidas para 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7" y="1373559"/>
            <a:ext cx="7094205" cy="3192133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435128" y="3001754"/>
            <a:ext cx="2913467" cy="31531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Traduções nem sempre levam ao termo correto</a:t>
            </a:r>
          </a:p>
          <a:p>
            <a:pPr lvl="1"/>
            <a:r>
              <a:rPr lang="pt-BR" dirty="0"/>
              <a:t>Termo incorreto pode levar a mal entendidos e contestações judiciais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Aprendizagem              Aprendizado</a:t>
            </a:r>
          </a:p>
          <a:p>
            <a:r>
              <a:rPr lang="pt-BR" dirty="0"/>
              <a:t>Previsão             Predição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Termos usados precisam ser checados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12111" y="2152139"/>
            <a:ext cx="696853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0000FF"/>
                </a:solidFill>
                <a:latin typeface="Montserrat" panose="020B0604020202020204" charset="0"/>
              </a:rPr>
              <a:t>Sistema computacional</a:t>
            </a:r>
            <a:r>
              <a:rPr lang="pt-BR" sz="1600" dirty="0">
                <a:latin typeface="Montserrat" panose="020B0604020202020204" charset="0"/>
              </a:rPr>
              <a:t>, </a:t>
            </a:r>
            <a:r>
              <a:rPr lang="pt-BR" sz="1600" b="1" dirty="0">
                <a:solidFill>
                  <a:srgbClr val="FF0000"/>
                </a:solidFill>
                <a:latin typeface="Montserrat" panose="020B0604020202020204" charset="0"/>
              </a:rPr>
              <a:t>com graus diferentes de autonomia</a:t>
            </a:r>
            <a:r>
              <a:rPr lang="pt-BR" sz="1600" dirty="0">
                <a:latin typeface="Montserrat" panose="020B0604020202020204" charset="0"/>
              </a:rPr>
              <a:t>, </a:t>
            </a:r>
            <a:r>
              <a:rPr lang="pt-BR" sz="1600" b="1" dirty="0">
                <a:solidFill>
                  <a:srgbClr val="0000FF"/>
                </a:solidFill>
                <a:latin typeface="Montserrat" panose="020B0604020202020204" charset="0"/>
              </a:rPr>
              <a:t>desenhado</a:t>
            </a:r>
            <a:r>
              <a:rPr lang="pt-BR" sz="1600" dirty="0">
                <a:latin typeface="Montserrat" panose="020B060402020202020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Montserrat" panose="020B0604020202020204" charset="0"/>
              </a:rPr>
              <a:t>para inferir como atingir um dado conjunto de objetivos</a:t>
            </a:r>
            <a:r>
              <a:rPr lang="pt-BR" sz="1600" dirty="0">
                <a:latin typeface="Montserrat" panose="020B0604020202020204" charset="0"/>
              </a:rPr>
              <a:t>, utilizando abordagens baseadas em </a:t>
            </a:r>
            <a:r>
              <a:rPr lang="pt-BR" sz="1600" b="1" dirty="0">
                <a:solidFill>
                  <a:srgbClr val="0000FF"/>
                </a:solidFill>
                <a:latin typeface="Montserrat" panose="020B0604020202020204" charset="0"/>
              </a:rPr>
              <a:t>aprendizagem</a:t>
            </a:r>
            <a:r>
              <a:rPr lang="pt-BR" sz="1600" dirty="0">
                <a:latin typeface="Montserrat" panose="020B0604020202020204" charset="0"/>
              </a:rPr>
              <a:t> de máquina e/ou lógica e representação do conhecimento, </a:t>
            </a:r>
            <a:r>
              <a:rPr lang="pt-BR" sz="1600" b="1" dirty="0">
                <a:solidFill>
                  <a:srgbClr val="FF0000"/>
                </a:solidFill>
                <a:latin typeface="Montserrat" panose="020B0604020202020204" charset="0"/>
              </a:rPr>
              <a:t>por meio de dados de entrada</a:t>
            </a:r>
            <a:r>
              <a:rPr lang="pt-BR" sz="1600" dirty="0">
                <a:latin typeface="Montserrat" panose="020B0604020202020204" charset="0"/>
              </a:rPr>
              <a:t> provenientes de máquinas ou humanos, com o objetivo de produzir  </a:t>
            </a:r>
            <a:r>
              <a:rPr lang="pt-BR" sz="1600" b="1" dirty="0">
                <a:solidFill>
                  <a:srgbClr val="0000FF"/>
                </a:solidFill>
                <a:latin typeface="Montserrat" panose="020B0604020202020204" charset="0"/>
              </a:rPr>
              <a:t>previsões</a:t>
            </a:r>
            <a:r>
              <a:rPr lang="pt-BR" sz="1600" dirty="0">
                <a:latin typeface="Montserrat" panose="020B0604020202020204" charset="0"/>
              </a:rPr>
              <a:t>, recomendações ou decisões </a:t>
            </a:r>
            <a:r>
              <a:rPr lang="pt-BR" sz="1600" b="1" dirty="0">
                <a:solidFill>
                  <a:srgbClr val="00B050"/>
                </a:solidFill>
                <a:latin typeface="Montserrat" panose="020B0604020202020204" charset="0"/>
              </a:rPr>
              <a:t>que possam influenciar o ambiente virtual ou real;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2762118" y="4092728"/>
            <a:ext cx="454047" cy="2144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 para a Direita 7"/>
          <p:cNvSpPr/>
          <p:nvPr/>
        </p:nvSpPr>
        <p:spPr>
          <a:xfrm>
            <a:off x="2006424" y="4402783"/>
            <a:ext cx="454047" cy="2144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1D047DF4-7B26-4057-B8F4-430CF9802CE3}"/>
              </a:ext>
            </a:extLst>
          </p:cNvPr>
          <p:cNvSpPr txBox="1"/>
          <p:nvPr/>
        </p:nvSpPr>
        <p:spPr>
          <a:xfrm>
            <a:off x="657653" y="1655151"/>
            <a:ext cx="812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Britannic Bold" panose="020B0903060703020204" pitchFamily="34" charset="0"/>
              </a:rPr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20756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Legislação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43526" y="1239590"/>
            <a:ext cx="7697028" cy="1938992"/>
          </a:xfrm>
          <a:prstGeom prst="rect">
            <a:avLst/>
          </a:prstGeom>
          <a:solidFill>
            <a:srgbClr val="00FB88"/>
          </a:solidFill>
        </p:spPr>
        <p:txBody>
          <a:bodyPr wrap="square" rtlCol="0">
            <a:spAutoFit/>
          </a:bodyPr>
          <a:lstStyle/>
          <a:p>
            <a:r>
              <a:rPr lang="pt-BR" sz="3000" i="1" dirty="0">
                <a:latin typeface="Montserrat" panose="020B0604020202020204" charset="0"/>
              </a:rPr>
              <a:t>Não existe ação mais legítima de um </a:t>
            </a:r>
          </a:p>
          <a:p>
            <a:r>
              <a:rPr lang="pt-BR" sz="3000" i="1" dirty="0">
                <a:latin typeface="Montserrat" panose="020B0604020202020204" charset="0"/>
              </a:rPr>
              <a:t>legislador do que proteger aqueles cujas vidas serão prejudicadas pelas máquinas</a:t>
            </a:r>
          </a:p>
        </p:txBody>
      </p:sp>
    </p:spTree>
    <p:extLst>
      <p:ext uri="{BB962C8B-B14F-4D97-AF65-F5344CB8AC3E}">
        <p14:creationId xmlns:p14="http://schemas.microsoft.com/office/powerpoint/2010/main" val="287821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Legislação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43526" y="1239590"/>
            <a:ext cx="7697028" cy="1938992"/>
          </a:xfrm>
          <a:prstGeom prst="rect">
            <a:avLst/>
          </a:prstGeom>
          <a:solidFill>
            <a:srgbClr val="00FB88"/>
          </a:solidFill>
        </p:spPr>
        <p:txBody>
          <a:bodyPr wrap="square" rtlCol="0">
            <a:spAutoFit/>
          </a:bodyPr>
          <a:lstStyle/>
          <a:p>
            <a:r>
              <a:rPr lang="pt-BR" sz="3000" i="1" dirty="0">
                <a:latin typeface="Montserrat" panose="020B0604020202020204" charset="0"/>
              </a:rPr>
              <a:t>Não existe ação mais legítima de um </a:t>
            </a:r>
          </a:p>
          <a:p>
            <a:r>
              <a:rPr lang="pt-BR" sz="3000" i="1" dirty="0">
                <a:latin typeface="Montserrat" panose="020B0604020202020204" charset="0"/>
              </a:rPr>
              <a:t>legislador do que proteger aqueles cujas vidas serão prejudicadas pelas máquinas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70159" y="315793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John Stuart Mill (1800s)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58FE14-DBF9-4AF6-9F21-1E80AEBDDF2A}"/>
              </a:ext>
            </a:extLst>
          </p:cNvPr>
          <p:cNvSpPr txBox="1"/>
          <p:nvPr/>
        </p:nvSpPr>
        <p:spPr>
          <a:xfrm>
            <a:off x="1381445" y="3574436"/>
            <a:ext cx="6817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atin typeface="Montserrat" panose="020B0604020202020204" charset="0"/>
              </a:rPr>
              <a:t>Revolução Industrial</a:t>
            </a:r>
          </a:p>
        </p:txBody>
      </p:sp>
    </p:spTree>
    <p:extLst>
      <p:ext uri="{BB962C8B-B14F-4D97-AF65-F5344CB8AC3E}">
        <p14:creationId xmlns:p14="http://schemas.microsoft.com/office/powerpoint/2010/main" val="278445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Inteligência Artificial (IA) atrai e assusta</a:t>
            </a:r>
          </a:p>
          <a:p>
            <a:r>
              <a:rPr lang="pt-BR" dirty="0"/>
              <a:t>Mundo foi surpreendido com a IA gerativa (geradora, generativa)</a:t>
            </a:r>
          </a:p>
          <a:p>
            <a:pPr lvl="1"/>
            <a:r>
              <a:rPr lang="pt-BR" dirty="0"/>
              <a:t>Impactos na educação, na sociedade, nos governos e nas empresas</a:t>
            </a:r>
          </a:p>
          <a:p>
            <a:pPr lvl="1"/>
            <a:r>
              <a:rPr lang="pt-BR" dirty="0"/>
              <a:t>Embora muito já tinha sido apresentado antes do ChatGPT</a:t>
            </a:r>
          </a:p>
          <a:p>
            <a:r>
              <a:rPr lang="pt-BR" dirty="0"/>
              <a:t>Novas surpresas virão rapidamente, nesses próximos anos</a:t>
            </a:r>
          </a:p>
          <a:p>
            <a:r>
              <a:rPr lang="pt-BR" dirty="0"/>
              <a:t>Por isso, </a:t>
            </a:r>
          </a:p>
          <a:p>
            <a:pPr lvl="1"/>
            <a:r>
              <a:rPr lang="pt-BR" dirty="0"/>
              <a:t>UNESCO aprovou Recomendação para uma IA Ética</a:t>
            </a:r>
          </a:p>
          <a:p>
            <a:pPr lvl="1"/>
            <a:r>
              <a:rPr lang="pt-BR" dirty="0"/>
              <a:t>Países discutem Estratégia e Legislação para IA</a:t>
            </a:r>
          </a:p>
          <a:p>
            <a:pPr marL="596900" lvl="1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67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EE20FE-CFA7-FE13-C60C-9F3276A7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da UNESCO para uma IA ética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3837247-D808-5538-5442-D26D87C8A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342900">
              <a:spcBef>
                <a:spcPts val="0"/>
              </a:spcBef>
              <a:buSzPts val="1800"/>
              <a:buFont typeface="Montserrat"/>
              <a:buChar char="●"/>
            </a:pPr>
            <a:r>
              <a:rPr lang="pt-BR" sz="1800" dirty="0"/>
              <a:t>Recomendação sobre Ética da IA</a:t>
            </a:r>
          </a:p>
          <a:p>
            <a:pPr marL="914400" lvl="2" indent="-342900">
              <a:spcBef>
                <a:spcPts val="0"/>
              </a:spcBef>
              <a:buSzPts val="1800"/>
              <a:buFont typeface="Montserrat"/>
              <a:buChar char="●"/>
            </a:pPr>
            <a:r>
              <a:rPr lang="en-US" sz="1800" dirty="0"/>
              <a:t>Recommendation on the Ethics of AI</a:t>
            </a:r>
            <a:endParaRPr lang="pt-BR" sz="1800" dirty="0"/>
          </a:p>
          <a:p>
            <a:r>
              <a:rPr lang="pt-BR" dirty="0"/>
              <a:t>Resolução aprovada em 2021 pela UNESCO</a:t>
            </a:r>
          </a:p>
          <a:p>
            <a:pPr lvl="1"/>
            <a:r>
              <a:rPr lang="pt-BR" dirty="0"/>
              <a:t>Referendada por 193 países</a:t>
            </a:r>
            <a:endParaRPr lang="en-US" dirty="0"/>
          </a:p>
          <a:p>
            <a:r>
              <a:rPr lang="pt-BR" dirty="0"/>
              <a:t>Reconhece efeitos da IA nas</a:t>
            </a:r>
          </a:p>
          <a:p>
            <a:pPr lvl="1"/>
            <a:r>
              <a:rPr lang="pt-BR" dirty="0"/>
              <a:t>Ciências Humanas</a:t>
            </a:r>
          </a:p>
          <a:p>
            <a:pPr lvl="1"/>
            <a:r>
              <a:rPr lang="pt-BR" dirty="0"/>
              <a:t>Ciências Exatas</a:t>
            </a:r>
          </a:p>
          <a:p>
            <a:pPr lvl="1"/>
            <a:r>
              <a:rPr lang="pt-BR" dirty="0"/>
              <a:t>Ciências da Vida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43ECDA1-EE6C-5FB7-EE9D-1EA4AD2AE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EE20FE-CFA7-FE13-C60C-9F3276A7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da UNESCO para uma IA ética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3837247-D808-5538-5442-D26D87C8A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Reconhece impactos positivos e negativos da IA em:</a:t>
            </a:r>
          </a:p>
          <a:p>
            <a:pPr lvl="1"/>
            <a:r>
              <a:rPr lang="pt-BR" dirty="0"/>
              <a:t>Sociedades</a:t>
            </a:r>
          </a:p>
          <a:p>
            <a:pPr lvl="1"/>
            <a:r>
              <a:rPr lang="pt-BR" dirty="0"/>
              <a:t>Meio ambiente e ecossistemas</a:t>
            </a:r>
          </a:p>
          <a:p>
            <a:pPr lvl="1"/>
            <a:r>
              <a:rPr lang="pt-BR" dirty="0"/>
              <a:t>Vida humana</a:t>
            </a:r>
          </a:p>
          <a:p>
            <a:pPr lvl="2"/>
            <a:r>
              <a:rPr lang="pt-BR" dirty="0"/>
              <a:t>Física</a:t>
            </a:r>
          </a:p>
          <a:p>
            <a:pPr lvl="2"/>
            <a:r>
              <a:rPr lang="pt-BR" dirty="0"/>
              <a:t>Mental</a:t>
            </a:r>
          </a:p>
          <a:p>
            <a:r>
              <a:rPr lang="pt-BR" dirty="0"/>
              <a:t>10 princípios, 4 valores e 11 áreas de ações políticas</a:t>
            </a:r>
          </a:p>
          <a:p>
            <a:r>
              <a:rPr lang="pt-BR" dirty="0"/>
              <a:t>Monitoramento e avaliação dos programas e mecanismos relacionados com a ética da IA </a:t>
            </a:r>
            <a:br>
              <a:rPr lang="pt-BR" dirty="0"/>
            </a:br>
            <a:endParaRPr lang="pt-BR" dirty="0"/>
          </a:p>
          <a:p>
            <a:pPr lvl="2"/>
            <a:endParaRPr lang="pt-BR" dirty="0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43ECDA1-EE6C-5FB7-EE9D-1EA4AD2AE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15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D5701D-6049-A2FA-27C6-906EA291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UNESCO: Tecnologias de IA podem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58CE8E4-88D1-1C2B-9A78-75B6DE560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e estimular viés, resultando em:</a:t>
            </a:r>
          </a:p>
          <a:p>
            <a:pPr lvl="1"/>
            <a:r>
              <a:rPr lang="pt-BR" dirty="0"/>
              <a:t>Discriminação</a:t>
            </a:r>
          </a:p>
          <a:p>
            <a:pPr lvl="1"/>
            <a:r>
              <a:rPr lang="pt-BR" dirty="0"/>
              <a:t>Desigualdade</a:t>
            </a:r>
          </a:p>
          <a:p>
            <a:pPr lvl="1"/>
            <a:r>
              <a:rPr lang="pt-BR" dirty="0"/>
              <a:t>Divisão digital</a:t>
            </a:r>
          </a:p>
          <a:p>
            <a:pPr lvl="1"/>
            <a:r>
              <a:rPr lang="pt-BR" dirty="0"/>
              <a:t>Exclusão</a:t>
            </a:r>
          </a:p>
          <a:p>
            <a:r>
              <a:rPr lang="pt-BR" dirty="0"/>
              <a:t>Aprofundar divisões existentes dentro de um país e entre países</a:t>
            </a:r>
          </a:p>
          <a:p>
            <a:r>
              <a:rPr lang="pt-BR" dirty="0"/>
              <a:t>Colaboração da UNESCO com a IFIP</a:t>
            </a:r>
          </a:p>
          <a:p>
            <a:pPr lvl="1"/>
            <a:r>
              <a:rPr lang="pt-BR" dirty="0"/>
              <a:t>Implementação da resolução da UNESCO</a:t>
            </a:r>
          </a:p>
          <a:p>
            <a:r>
              <a:rPr lang="pt-BR" dirty="0"/>
              <a:t>Comissões de IA Sociedade Brasileira de Computação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20EEC5E-CBF1-4E7B-8F52-6CDDA2F51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4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1" y="1266325"/>
            <a:ext cx="5351274" cy="3302700"/>
          </a:xfrm>
        </p:spPr>
        <p:txBody>
          <a:bodyPr/>
          <a:lstStyle/>
          <a:p>
            <a:r>
              <a:rPr lang="pt-BR" dirty="0"/>
              <a:t>Situação dos países</a:t>
            </a:r>
          </a:p>
          <a:p>
            <a:pPr lvl="1"/>
            <a:r>
              <a:rPr lang="pt-BR" dirty="0"/>
              <a:t>Estratégia</a:t>
            </a:r>
          </a:p>
          <a:p>
            <a:pPr lvl="2"/>
            <a:r>
              <a:rPr lang="pt-BR" dirty="0"/>
              <a:t>Lançaram estratégia para IA: 62</a:t>
            </a:r>
          </a:p>
          <a:p>
            <a:pPr lvl="2"/>
            <a:r>
              <a:rPr lang="pt-BR" dirty="0"/>
              <a:t>Estão desenvolvendo estratégia para IA: 14</a:t>
            </a:r>
          </a:p>
          <a:p>
            <a:pPr lvl="1"/>
            <a:r>
              <a:rPr lang="pt-BR" dirty="0"/>
              <a:t>Regulação</a:t>
            </a:r>
          </a:p>
          <a:p>
            <a:pPr lvl="2"/>
            <a:r>
              <a:rPr lang="pt-BR" dirty="0"/>
              <a:t>Aprovaram legislação para IA: 31</a:t>
            </a:r>
          </a:p>
          <a:p>
            <a:pPr lvl="2"/>
            <a:r>
              <a:rPr lang="pt-BR" dirty="0"/>
              <a:t>Estão debatendo legislação para IA: 13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Estratégias e Regulação para IA no Mundo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16" y="1485734"/>
            <a:ext cx="3114460" cy="22790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09" y="4038054"/>
            <a:ext cx="3102656" cy="55917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20628" y="1500878"/>
            <a:ext cx="3064817" cy="21544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rgbClr val="FF0000"/>
                </a:solidFill>
                <a:latin typeface="Montserrat" panose="020B0604020202020204" charset="0"/>
              </a:rPr>
              <a:t>Ano	                  País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21679" y="4030718"/>
            <a:ext cx="3064817" cy="21544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rgbClr val="FF0000"/>
                </a:solidFill>
                <a:latin typeface="Montserrat" panose="020B0604020202020204" charset="0"/>
              </a:rPr>
              <a:t>Ano	                  País</a:t>
            </a:r>
          </a:p>
        </p:txBody>
      </p:sp>
    </p:spTree>
    <p:extLst>
      <p:ext uri="{BB962C8B-B14F-4D97-AF65-F5344CB8AC3E}">
        <p14:creationId xmlns:p14="http://schemas.microsoft.com/office/powerpoint/2010/main" val="309314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1" y="1266325"/>
            <a:ext cx="5351274" cy="3302700"/>
          </a:xfrm>
        </p:spPr>
        <p:txBody>
          <a:bodyPr/>
          <a:lstStyle/>
          <a:p>
            <a:r>
              <a:rPr lang="pt-BR" dirty="0"/>
              <a:t>Situação dos países</a:t>
            </a:r>
          </a:p>
          <a:p>
            <a:pPr lvl="1"/>
            <a:r>
              <a:rPr lang="pt-BR" dirty="0"/>
              <a:t>Estratégia</a:t>
            </a:r>
          </a:p>
          <a:p>
            <a:pPr lvl="2"/>
            <a:r>
              <a:rPr lang="pt-BR" dirty="0"/>
              <a:t>Lançaram estratégia para IA: 62</a:t>
            </a:r>
          </a:p>
          <a:p>
            <a:pPr lvl="2"/>
            <a:r>
              <a:rPr lang="pt-BR" dirty="0"/>
              <a:t>Estão desenvolvendo estratégia para IA: 14</a:t>
            </a:r>
          </a:p>
          <a:p>
            <a:pPr lvl="1"/>
            <a:r>
              <a:rPr lang="pt-BR" dirty="0"/>
              <a:t>Regulação</a:t>
            </a:r>
          </a:p>
          <a:p>
            <a:pPr lvl="2"/>
            <a:r>
              <a:rPr lang="pt-BR" dirty="0"/>
              <a:t>Aprovaram legislação para IA: 31</a:t>
            </a:r>
          </a:p>
          <a:p>
            <a:pPr lvl="2"/>
            <a:r>
              <a:rPr lang="pt-BR" dirty="0"/>
              <a:t>Estão debatendo legislação para IA: 13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Estratégias e Regulação para IA no Mundo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85" y="1494570"/>
            <a:ext cx="2521313" cy="33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582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53955</TotalTime>
  <Words>676</Words>
  <Application>Microsoft Office PowerPoint</Application>
  <PresentationFormat>Apresentação na tela (16:9)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PT Sans Narrow</vt:lpstr>
      <vt:lpstr>Open Sans</vt:lpstr>
      <vt:lpstr>Arial</vt:lpstr>
      <vt:lpstr>Questrial</vt:lpstr>
      <vt:lpstr>Montserrat</vt:lpstr>
      <vt:lpstr>Britannic Bold</vt:lpstr>
      <vt:lpstr>Tropic</vt:lpstr>
      <vt:lpstr>Regulação da Inteligência Artificial no Brasil</vt:lpstr>
      <vt:lpstr>Legislação</vt:lpstr>
      <vt:lpstr>Legislação</vt:lpstr>
      <vt:lpstr>Introdução</vt:lpstr>
      <vt:lpstr>Recomendações da UNESCO para uma IA ética</vt:lpstr>
      <vt:lpstr>Recomendações da UNESCO para uma IA ética</vt:lpstr>
      <vt:lpstr>UNESCO: Tecnologias de IA podem</vt:lpstr>
      <vt:lpstr>Estratégias e Regulação para IA no Mundo</vt:lpstr>
      <vt:lpstr>Estratégias e Regulação para IA no Mundo</vt:lpstr>
      <vt:lpstr>Países com estratégia nacional para IA</vt:lpstr>
      <vt:lpstr>Regulação da Inteligência Artificial no Mundo</vt:lpstr>
      <vt:lpstr>Regulação da Inteligência Artificial no Mundo</vt:lpstr>
      <vt:lpstr>Agência, comissão ou painel internacional</vt:lpstr>
      <vt:lpstr>Agência, comissão ou painel internacional</vt:lpstr>
      <vt:lpstr>Iniciativa das Nações Unidas para IA</vt:lpstr>
      <vt:lpstr>Termos usados precisam ser checados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Brasileiro de Inteligência Artificial para Cidades Inteligentes</dc:title>
  <dc:creator>André</dc:creator>
  <cp:lastModifiedBy>Felipe Luiz da Silva</cp:lastModifiedBy>
  <cp:revision>417</cp:revision>
  <cp:lastPrinted>2021-03-18T14:55:51Z</cp:lastPrinted>
  <dcterms:modified xsi:type="dcterms:W3CDTF">2023-10-19T16:11:59Z</dcterms:modified>
</cp:coreProperties>
</file>