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57" r:id="rId3"/>
    <p:sldId id="265" r:id="rId4"/>
    <p:sldId id="263" r:id="rId5"/>
    <p:sldId id="269" r:id="rId6"/>
    <p:sldId id="268" r:id="rId7"/>
    <p:sldId id="277" r:id="rId8"/>
    <p:sldId id="272" r:id="rId9"/>
    <p:sldId id="273" r:id="rId10"/>
    <p:sldId id="276" r:id="rId11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69" autoAdjust="0"/>
  </p:normalViewPr>
  <p:slideViewPr>
    <p:cSldViewPr>
      <p:cViewPr>
        <p:scale>
          <a:sx n="80" d="100"/>
          <a:sy n="80" d="100"/>
        </p:scale>
        <p:origin x="-774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37C7D8-B347-4FEB-9F8A-A2C344E61DB8}" type="doc">
      <dgm:prSet loTypeId="urn:microsoft.com/office/officeart/2005/8/layout/hierarchy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52CA007-413F-4441-932C-25A95E953F66}">
      <dgm:prSet phldrT="[Texto]" custT="1"/>
      <dgm:spPr/>
      <dgm:t>
        <a:bodyPr/>
        <a:lstStyle/>
        <a:p>
          <a:r>
            <a:rPr lang="pt-BR" sz="2800" dirty="0" smtClean="0"/>
            <a:t>Duas amostras</a:t>
          </a:r>
          <a:endParaRPr lang="pt-BR" sz="2800" dirty="0"/>
        </a:p>
      </dgm:t>
    </dgm:pt>
    <dgm:pt modelId="{0FFED91F-55B9-460B-942E-FC6AEFDA7317}" type="parTrans" cxnId="{AED06C84-B7FF-4AE9-A527-04F40D262DA7}">
      <dgm:prSet/>
      <dgm:spPr/>
      <dgm:t>
        <a:bodyPr/>
        <a:lstStyle/>
        <a:p>
          <a:endParaRPr lang="pt-BR"/>
        </a:p>
      </dgm:t>
    </dgm:pt>
    <dgm:pt modelId="{78FAD88F-AE99-40FC-B413-7ED47BC8BC71}" type="sibTrans" cxnId="{AED06C84-B7FF-4AE9-A527-04F40D262DA7}">
      <dgm:prSet/>
      <dgm:spPr/>
      <dgm:t>
        <a:bodyPr/>
        <a:lstStyle/>
        <a:p>
          <a:endParaRPr lang="pt-BR"/>
        </a:p>
      </dgm:t>
    </dgm:pt>
    <dgm:pt modelId="{81068E0E-F1F7-4436-9603-FA142A22DF20}">
      <dgm:prSet phldrT="[Texto]"/>
      <dgm:spPr/>
      <dgm:t>
        <a:bodyPr/>
        <a:lstStyle/>
        <a:p>
          <a:r>
            <a:rPr lang="pt-BR" dirty="0" smtClean="0"/>
            <a:t>Cápsula distribuída aos pacientes, requisitada pelo MCTI à USP</a:t>
          </a:r>
          <a:endParaRPr lang="pt-BR" dirty="0"/>
        </a:p>
      </dgm:t>
    </dgm:pt>
    <dgm:pt modelId="{5BC1548D-D26D-4905-9ECE-35119BB868CC}" type="parTrans" cxnId="{BD19FF12-4DC9-46C7-96DB-96D7EF22D7C9}">
      <dgm:prSet/>
      <dgm:spPr/>
      <dgm:t>
        <a:bodyPr/>
        <a:lstStyle/>
        <a:p>
          <a:endParaRPr lang="pt-BR"/>
        </a:p>
      </dgm:t>
    </dgm:pt>
    <dgm:pt modelId="{B1A1C253-F68E-49FA-9ADE-2018D19C5648}" type="sibTrans" cxnId="{BD19FF12-4DC9-46C7-96DB-96D7EF22D7C9}">
      <dgm:prSet/>
      <dgm:spPr/>
      <dgm:t>
        <a:bodyPr/>
        <a:lstStyle/>
        <a:p>
          <a:endParaRPr lang="pt-BR"/>
        </a:p>
      </dgm:t>
    </dgm:pt>
    <dgm:pt modelId="{088FD298-D736-4678-87E0-C1817EB8E34F}">
      <dgm:prSet phldrT="[Texto]"/>
      <dgm:spPr/>
      <dgm:t>
        <a:bodyPr/>
        <a:lstStyle/>
        <a:p>
          <a:r>
            <a:rPr lang="pt-BR" dirty="0" smtClean="0"/>
            <a:t>Sintetizada com base na rota de síntese descrita no pedido de patente</a:t>
          </a:r>
          <a:endParaRPr lang="pt-BR" dirty="0"/>
        </a:p>
      </dgm:t>
    </dgm:pt>
    <dgm:pt modelId="{13946A84-314F-428B-B1B2-19DED20A1567}" type="parTrans" cxnId="{24F22D14-0EEE-4C7D-91ED-F257EAEAEEB6}">
      <dgm:prSet/>
      <dgm:spPr/>
      <dgm:t>
        <a:bodyPr/>
        <a:lstStyle/>
        <a:p>
          <a:endParaRPr lang="pt-BR"/>
        </a:p>
      </dgm:t>
    </dgm:pt>
    <dgm:pt modelId="{B4B84017-15F5-4945-8737-3D7EB8A88040}" type="sibTrans" cxnId="{24F22D14-0EEE-4C7D-91ED-F257EAEAEEB6}">
      <dgm:prSet/>
      <dgm:spPr/>
      <dgm:t>
        <a:bodyPr/>
        <a:lstStyle/>
        <a:p>
          <a:endParaRPr lang="pt-BR"/>
        </a:p>
      </dgm:t>
    </dgm:pt>
    <dgm:pt modelId="{0658AD63-F3CC-41AE-B8E2-4D8D6BFE70D6}" type="pres">
      <dgm:prSet presAssocID="{0837C7D8-B347-4FEB-9F8A-A2C344E61DB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7BE96D3-63D0-4465-9965-F2236A41B174}" type="pres">
      <dgm:prSet presAssocID="{652CA007-413F-4441-932C-25A95E953F66}" presName="root" presStyleCnt="0"/>
      <dgm:spPr/>
    </dgm:pt>
    <dgm:pt modelId="{2A089E3C-6012-4362-B525-EAB8F2C3491D}" type="pres">
      <dgm:prSet presAssocID="{652CA007-413F-4441-932C-25A95E953F66}" presName="rootComposite" presStyleCnt="0"/>
      <dgm:spPr/>
    </dgm:pt>
    <dgm:pt modelId="{F466DA75-D4D3-490A-BB68-291AE45F1FD1}" type="pres">
      <dgm:prSet presAssocID="{652CA007-413F-4441-932C-25A95E953F66}" presName="rootText" presStyleLbl="node1" presStyleIdx="0" presStyleCnt="1" custScaleX="199993"/>
      <dgm:spPr/>
      <dgm:t>
        <a:bodyPr/>
        <a:lstStyle/>
        <a:p>
          <a:endParaRPr lang="pt-BR"/>
        </a:p>
      </dgm:t>
    </dgm:pt>
    <dgm:pt modelId="{62A26EFF-45A8-498F-9ABC-5F6649DBBB82}" type="pres">
      <dgm:prSet presAssocID="{652CA007-413F-4441-932C-25A95E953F66}" presName="rootConnector" presStyleLbl="node1" presStyleIdx="0" presStyleCnt="1"/>
      <dgm:spPr/>
    </dgm:pt>
    <dgm:pt modelId="{FA334C10-E7A0-4FA6-8745-CEC4A2A2EBA3}" type="pres">
      <dgm:prSet presAssocID="{652CA007-413F-4441-932C-25A95E953F66}" presName="childShape" presStyleCnt="0"/>
      <dgm:spPr/>
    </dgm:pt>
    <dgm:pt modelId="{D1E8185D-01E8-41FC-875D-860EDC15D0EC}" type="pres">
      <dgm:prSet presAssocID="{5BC1548D-D26D-4905-9ECE-35119BB868CC}" presName="Name13" presStyleLbl="parChTrans1D2" presStyleIdx="0" presStyleCnt="2"/>
      <dgm:spPr/>
    </dgm:pt>
    <dgm:pt modelId="{F961BC94-8470-4CA4-AE7D-DE266EC31D5C}" type="pres">
      <dgm:prSet presAssocID="{81068E0E-F1F7-4436-9603-FA142A22DF20}" presName="childText" presStyleLbl="bgAcc1" presStyleIdx="0" presStyleCnt="2" custScaleX="19999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5D0523-6AF2-4E92-816A-71B23B502AC0}" type="pres">
      <dgm:prSet presAssocID="{13946A84-314F-428B-B1B2-19DED20A1567}" presName="Name13" presStyleLbl="parChTrans1D2" presStyleIdx="1" presStyleCnt="2"/>
      <dgm:spPr/>
    </dgm:pt>
    <dgm:pt modelId="{FE4AB037-36F0-4F86-A20C-E60373D57E02}" type="pres">
      <dgm:prSet presAssocID="{088FD298-D736-4678-87E0-C1817EB8E34F}" presName="childText" presStyleLbl="bgAcc1" presStyleIdx="1" presStyleCnt="2" custScaleX="19999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6E66FE7-1572-4FFA-94AF-64C2F02B8A2C}" type="presOf" srcId="{0837C7D8-B347-4FEB-9F8A-A2C344E61DB8}" destId="{0658AD63-F3CC-41AE-B8E2-4D8D6BFE70D6}" srcOrd="0" destOrd="0" presId="urn:microsoft.com/office/officeart/2005/8/layout/hierarchy3"/>
    <dgm:cxn modelId="{6BBAAE72-0410-4413-BA57-5B5376BCDA2C}" type="presOf" srcId="{652CA007-413F-4441-932C-25A95E953F66}" destId="{62A26EFF-45A8-498F-9ABC-5F6649DBBB82}" srcOrd="1" destOrd="0" presId="urn:microsoft.com/office/officeart/2005/8/layout/hierarchy3"/>
    <dgm:cxn modelId="{E62AC56F-12B1-4E66-8E81-82391FD1C905}" type="presOf" srcId="{5BC1548D-D26D-4905-9ECE-35119BB868CC}" destId="{D1E8185D-01E8-41FC-875D-860EDC15D0EC}" srcOrd="0" destOrd="0" presId="urn:microsoft.com/office/officeart/2005/8/layout/hierarchy3"/>
    <dgm:cxn modelId="{D0C9647E-E256-478D-96DF-EAC8918A088B}" type="presOf" srcId="{81068E0E-F1F7-4436-9603-FA142A22DF20}" destId="{F961BC94-8470-4CA4-AE7D-DE266EC31D5C}" srcOrd="0" destOrd="0" presId="urn:microsoft.com/office/officeart/2005/8/layout/hierarchy3"/>
    <dgm:cxn modelId="{AED06C84-B7FF-4AE9-A527-04F40D262DA7}" srcId="{0837C7D8-B347-4FEB-9F8A-A2C344E61DB8}" destId="{652CA007-413F-4441-932C-25A95E953F66}" srcOrd="0" destOrd="0" parTransId="{0FFED91F-55B9-460B-942E-FC6AEFDA7317}" sibTransId="{78FAD88F-AE99-40FC-B413-7ED47BC8BC71}"/>
    <dgm:cxn modelId="{24F22D14-0EEE-4C7D-91ED-F257EAEAEEB6}" srcId="{652CA007-413F-4441-932C-25A95E953F66}" destId="{088FD298-D736-4678-87E0-C1817EB8E34F}" srcOrd="1" destOrd="0" parTransId="{13946A84-314F-428B-B1B2-19DED20A1567}" sibTransId="{B4B84017-15F5-4945-8737-3D7EB8A88040}"/>
    <dgm:cxn modelId="{A9FA43EF-4709-4CC3-8AFE-F455C2D90FA7}" type="presOf" srcId="{652CA007-413F-4441-932C-25A95E953F66}" destId="{F466DA75-D4D3-490A-BB68-291AE45F1FD1}" srcOrd="0" destOrd="0" presId="urn:microsoft.com/office/officeart/2005/8/layout/hierarchy3"/>
    <dgm:cxn modelId="{DFD9F787-ADD1-443D-A7FF-9A7BEB64B8BD}" type="presOf" srcId="{088FD298-D736-4678-87E0-C1817EB8E34F}" destId="{FE4AB037-36F0-4F86-A20C-E60373D57E02}" srcOrd="0" destOrd="0" presId="urn:microsoft.com/office/officeart/2005/8/layout/hierarchy3"/>
    <dgm:cxn modelId="{F8AF562A-6F6E-49A8-BFE7-706BF8FB0B34}" type="presOf" srcId="{13946A84-314F-428B-B1B2-19DED20A1567}" destId="{E65D0523-6AF2-4E92-816A-71B23B502AC0}" srcOrd="0" destOrd="0" presId="urn:microsoft.com/office/officeart/2005/8/layout/hierarchy3"/>
    <dgm:cxn modelId="{BD19FF12-4DC9-46C7-96DB-96D7EF22D7C9}" srcId="{652CA007-413F-4441-932C-25A95E953F66}" destId="{81068E0E-F1F7-4436-9603-FA142A22DF20}" srcOrd="0" destOrd="0" parTransId="{5BC1548D-D26D-4905-9ECE-35119BB868CC}" sibTransId="{B1A1C253-F68E-49FA-9ADE-2018D19C5648}"/>
    <dgm:cxn modelId="{96FA05BE-A63B-4E29-9053-B8978DB0698C}" type="presParOf" srcId="{0658AD63-F3CC-41AE-B8E2-4D8D6BFE70D6}" destId="{07BE96D3-63D0-4465-9965-F2236A41B174}" srcOrd="0" destOrd="0" presId="urn:microsoft.com/office/officeart/2005/8/layout/hierarchy3"/>
    <dgm:cxn modelId="{1E1A8101-CC72-4F88-83A0-0EC96DDD769C}" type="presParOf" srcId="{07BE96D3-63D0-4465-9965-F2236A41B174}" destId="{2A089E3C-6012-4362-B525-EAB8F2C3491D}" srcOrd="0" destOrd="0" presId="urn:microsoft.com/office/officeart/2005/8/layout/hierarchy3"/>
    <dgm:cxn modelId="{FD37FF64-69C1-410C-97EB-B87D324956E8}" type="presParOf" srcId="{2A089E3C-6012-4362-B525-EAB8F2C3491D}" destId="{F466DA75-D4D3-490A-BB68-291AE45F1FD1}" srcOrd="0" destOrd="0" presId="urn:microsoft.com/office/officeart/2005/8/layout/hierarchy3"/>
    <dgm:cxn modelId="{7608F8D4-BA0F-4A83-A13C-57F077978C8B}" type="presParOf" srcId="{2A089E3C-6012-4362-B525-EAB8F2C3491D}" destId="{62A26EFF-45A8-498F-9ABC-5F6649DBBB82}" srcOrd="1" destOrd="0" presId="urn:microsoft.com/office/officeart/2005/8/layout/hierarchy3"/>
    <dgm:cxn modelId="{B1D3B554-5520-4817-A49E-1B438F3C9EBF}" type="presParOf" srcId="{07BE96D3-63D0-4465-9965-F2236A41B174}" destId="{FA334C10-E7A0-4FA6-8745-CEC4A2A2EBA3}" srcOrd="1" destOrd="0" presId="urn:microsoft.com/office/officeart/2005/8/layout/hierarchy3"/>
    <dgm:cxn modelId="{24A7DC54-239D-4B49-A7C0-B5F7255E2375}" type="presParOf" srcId="{FA334C10-E7A0-4FA6-8745-CEC4A2A2EBA3}" destId="{D1E8185D-01E8-41FC-875D-860EDC15D0EC}" srcOrd="0" destOrd="0" presId="urn:microsoft.com/office/officeart/2005/8/layout/hierarchy3"/>
    <dgm:cxn modelId="{6581C48E-E96C-4489-A2A5-CC54AD2BDC76}" type="presParOf" srcId="{FA334C10-E7A0-4FA6-8745-CEC4A2A2EBA3}" destId="{F961BC94-8470-4CA4-AE7D-DE266EC31D5C}" srcOrd="1" destOrd="0" presId="urn:microsoft.com/office/officeart/2005/8/layout/hierarchy3"/>
    <dgm:cxn modelId="{3753186B-964C-491C-B315-987EFA1B1581}" type="presParOf" srcId="{FA334C10-E7A0-4FA6-8745-CEC4A2A2EBA3}" destId="{E65D0523-6AF2-4E92-816A-71B23B502AC0}" srcOrd="2" destOrd="0" presId="urn:microsoft.com/office/officeart/2005/8/layout/hierarchy3"/>
    <dgm:cxn modelId="{C0022DCB-024F-43E7-98DE-F8DDFE5C8C88}" type="presParOf" srcId="{FA334C10-E7A0-4FA6-8745-CEC4A2A2EBA3}" destId="{FE4AB037-36F0-4F86-A20C-E60373D57E0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09FA45-75CF-41A9-B08A-5462344FA341}" type="doc">
      <dgm:prSet loTypeId="urn:microsoft.com/office/officeart/2005/8/layout/hProcess6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pt-BR"/>
        </a:p>
      </dgm:t>
    </dgm:pt>
    <dgm:pt modelId="{B012D718-63CA-47A5-973F-F6B1CEFC6694}">
      <dgm:prSet phldrT="[Texto]"/>
      <dgm:spPr/>
      <dgm:t>
        <a:bodyPr/>
        <a:lstStyle/>
        <a:p>
          <a:r>
            <a:rPr lang="pt-BR" dirty="0" smtClean="0"/>
            <a:t>MCTI</a:t>
          </a:r>
          <a:endParaRPr lang="pt-BR" dirty="0"/>
        </a:p>
      </dgm:t>
    </dgm:pt>
    <dgm:pt modelId="{86BDC259-5110-41D5-987A-05B144EFDECB}" type="parTrans" cxnId="{70FFB68F-6072-43EE-9533-2D5DCDBFA8E0}">
      <dgm:prSet/>
      <dgm:spPr/>
      <dgm:t>
        <a:bodyPr/>
        <a:lstStyle/>
        <a:p>
          <a:endParaRPr lang="pt-BR"/>
        </a:p>
      </dgm:t>
    </dgm:pt>
    <dgm:pt modelId="{454227BE-F6AC-48CC-9A71-C6EBDAC23C06}" type="sibTrans" cxnId="{70FFB68F-6072-43EE-9533-2D5DCDBFA8E0}">
      <dgm:prSet/>
      <dgm:spPr/>
      <dgm:t>
        <a:bodyPr/>
        <a:lstStyle/>
        <a:p>
          <a:endParaRPr lang="pt-BR"/>
        </a:p>
      </dgm:t>
    </dgm:pt>
    <dgm:pt modelId="{06BE54A1-B7D3-4C98-A161-DC7B8AB627BD}">
      <dgm:prSet phldrT="[Texto]"/>
      <dgm:spPr/>
      <dgm:t>
        <a:bodyPr/>
        <a:lstStyle/>
        <a:p>
          <a:r>
            <a:rPr lang="pt-BR" dirty="0" smtClean="0"/>
            <a:t>Testes pré-clínicos</a:t>
          </a:r>
          <a:endParaRPr lang="pt-BR" dirty="0"/>
        </a:p>
      </dgm:t>
    </dgm:pt>
    <dgm:pt modelId="{AAB9E98F-2A5C-4AD7-A5E3-D2F24562AD0D}" type="parTrans" cxnId="{4789E037-62FC-4AF1-BEFC-B646159DC666}">
      <dgm:prSet/>
      <dgm:spPr/>
      <dgm:t>
        <a:bodyPr/>
        <a:lstStyle/>
        <a:p>
          <a:endParaRPr lang="pt-BR"/>
        </a:p>
      </dgm:t>
    </dgm:pt>
    <dgm:pt modelId="{6B12E51A-D0E2-43F1-BB47-F19259F4E791}" type="sibTrans" cxnId="{4789E037-62FC-4AF1-BEFC-B646159DC666}">
      <dgm:prSet/>
      <dgm:spPr/>
      <dgm:t>
        <a:bodyPr/>
        <a:lstStyle/>
        <a:p>
          <a:endParaRPr lang="pt-BR"/>
        </a:p>
      </dgm:t>
    </dgm:pt>
    <dgm:pt modelId="{1814170E-96A7-41CC-BA85-F08556DF5DFB}" type="pres">
      <dgm:prSet presAssocID="{3109FA45-75CF-41A9-B08A-5462344FA341}" presName="theList" presStyleCnt="0">
        <dgm:presLayoutVars>
          <dgm:dir/>
          <dgm:animLvl val="lvl"/>
          <dgm:resizeHandles val="exact"/>
        </dgm:presLayoutVars>
      </dgm:prSet>
      <dgm:spPr/>
    </dgm:pt>
    <dgm:pt modelId="{CD342DC1-5D20-4265-9B9D-00A3B34ADDE1}" type="pres">
      <dgm:prSet presAssocID="{B012D718-63CA-47A5-973F-F6B1CEFC6694}" presName="compNode" presStyleCnt="0"/>
      <dgm:spPr/>
    </dgm:pt>
    <dgm:pt modelId="{B32DF893-1B2D-42BC-B2F3-7803739D479A}" type="pres">
      <dgm:prSet presAssocID="{B012D718-63CA-47A5-973F-F6B1CEFC6694}" presName="noGeometry" presStyleCnt="0"/>
      <dgm:spPr/>
    </dgm:pt>
    <dgm:pt modelId="{A7443A47-741F-4181-ACDB-BBEA96013673}" type="pres">
      <dgm:prSet presAssocID="{B012D718-63CA-47A5-973F-F6B1CEFC6694}" presName="childTextVisible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CB1230-A144-4831-A5E3-C5BB44ED2678}" type="pres">
      <dgm:prSet presAssocID="{B012D718-63CA-47A5-973F-F6B1CEFC6694}" presName="childTextHidden" presStyleLbl="bgAccFollowNode1" presStyleIdx="0" presStyleCnt="1"/>
      <dgm:spPr/>
      <dgm:t>
        <a:bodyPr/>
        <a:lstStyle/>
        <a:p>
          <a:endParaRPr lang="pt-BR"/>
        </a:p>
      </dgm:t>
    </dgm:pt>
    <dgm:pt modelId="{EE55B4F2-DF53-4911-9FEB-BE0893C2BD79}" type="pres">
      <dgm:prSet presAssocID="{B012D718-63CA-47A5-973F-F6B1CEFC6694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58F2E9C-1423-42BE-9B6F-72E52E89F45B}" type="presOf" srcId="{06BE54A1-B7D3-4C98-A161-DC7B8AB627BD}" destId="{A7443A47-741F-4181-ACDB-BBEA96013673}" srcOrd="0" destOrd="0" presId="urn:microsoft.com/office/officeart/2005/8/layout/hProcess6"/>
    <dgm:cxn modelId="{4789E037-62FC-4AF1-BEFC-B646159DC666}" srcId="{B012D718-63CA-47A5-973F-F6B1CEFC6694}" destId="{06BE54A1-B7D3-4C98-A161-DC7B8AB627BD}" srcOrd="0" destOrd="0" parTransId="{AAB9E98F-2A5C-4AD7-A5E3-D2F24562AD0D}" sibTransId="{6B12E51A-D0E2-43F1-BB47-F19259F4E791}"/>
    <dgm:cxn modelId="{70FFB68F-6072-43EE-9533-2D5DCDBFA8E0}" srcId="{3109FA45-75CF-41A9-B08A-5462344FA341}" destId="{B012D718-63CA-47A5-973F-F6B1CEFC6694}" srcOrd="0" destOrd="0" parTransId="{86BDC259-5110-41D5-987A-05B144EFDECB}" sibTransId="{454227BE-F6AC-48CC-9A71-C6EBDAC23C06}"/>
    <dgm:cxn modelId="{31F7962A-EE30-44D0-B6C7-10AE9A641B93}" type="presOf" srcId="{3109FA45-75CF-41A9-B08A-5462344FA341}" destId="{1814170E-96A7-41CC-BA85-F08556DF5DFB}" srcOrd="0" destOrd="0" presId="urn:microsoft.com/office/officeart/2005/8/layout/hProcess6"/>
    <dgm:cxn modelId="{CCAD8064-B3CE-4CA5-AC1A-EF6B32C43B4E}" type="presOf" srcId="{B012D718-63CA-47A5-973F-F6B1CEFC6694}" destId="{EE55B4F2-DF53-4911-9FEB-BE0893C2BD79}" srcOrd="0" destOrd="0" presId="urn:microsoft.com/office/officeart/2005/8/layout/hProcess6"/>
    <dgm:cxn modelId="{A8EAA4BC-CAC9-4F3D-B52A-666D31CC4628}" type="presOf" srcId="{06BE54A1-B7D3-4C98-A161-DC7B8AB627BD}" destId="{BFCB1230-A144-4831-A5E3-C5BB44ED2678}" srcOrd="1" destOrd="0" presId="urn:microsoft.com/office/officeart/2005/8/layout/hProcess6"/>
    <dgm:cxn modelId="{656AFA8B-0146-4896-B0EA-702A32E3B00A}" type="presParOf" srcId="{1814170E-96A7-41CC-BA85-F08556DF5DFB}" destId="{CD342DC1-5D20-4265-9B9D-00A3B34ADDE1}" srcOrd="0" destOrd="0" presId="urn:microsoft.com/office/officeart/2005/8/layout/hProcess6"/>
    <dgm:cxn modelId="{51C0C81E-132D-4F6C-8B06-0F23FB6497F8}" type="presParOf" srcId="{CD342DC1-5D20-4265-9B9D-00A3B34ADDE1}" destId="{B32DF893-1B2D-42BC-B2F3-7803739D479A}" srcOrd="0" destOrd="0" presId="urn:microsoft.com/office/officeart/2005/8/layout/hProcess6"/>
    <dgm:cxn modelId="{BCCD7615-5306-4F31-B309-6E2ABA7F98EF}" type="presParOf" srcId="{CD342DC1-5D20-4265-9B9D-00A3B34ADDE1}" destId="{A7443A47-741F-4181-ACDB-BBEA96013673}" srcOrd="1" destOrd="0" presId="urn:microsoft.com/office/officeart/2005/8/layout/hProcess6"/>
    <dgm:cxn modelId="{01CF3D4E-06B1-4453-9D48-4FE55EEF6A42}" type="presParOf" srcId="{CD342DC1-5D20-4265-9B9D-00A3B34ADDE1}" destId="{BFCB1230-A144-4831-A5E3-C5BB44ED2678}" srcOrd="2" destOrd="0" presId="urn:microsoft.com/office/officeart/2005/8/layout/hProcess6"/>
    <dgm:cxn modelId="{595D73FD-8497-4BAE-89FE-E480131C5773}" type="presParOf" srcId="{CD342DC1-5D20-4265-9B9D-00A3B34ADDE1}" destId="{EE55B4F2-DF53-4911-9FEB-BE0893C2BD79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5E2D6C-6812-414D-A789-B6FDFA82A2DF}" type="doc">
      <dgm:prSet loTypeId="urn:microsoft.com/office/officeart/2005/8/layout/vList6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E7400A38-24D4-40C5-82F4-62C0BC465BC7}">
      <dgm:prSet phldrT="[Texto]"/>
      <dgm:spPr/>
      <dgm:t>
        <a:bodyPr/>
        <a:lstStyle/>
        <a:p>
          <a:r>
            <a:rPr lang="pt-BR" dirty="0" err="1" smtClean="0"/>
            <a:t>Lassbio</a:t>
          </a:r>
          <a:r>
            <a:rPr lang="pt-BR" dirty="0" smtClean="0"/>
            <a:t>/UFRJ</a:t>
          </a:r>
        </a:p>
      </dgm:t>
    </dgm:pt>
    <dgm:pt modelId="{D7D566E2-7610-40D4-BDA0-81E2472F34B7}" type="parTrans" cxnId="{80919AE1-1F9A-4D86-A869-E23898E245A2}">
      <dgm:prSet/>
      <dgm:spPr/>
      <dgm:t>
        <a:bodyPr/>
        <a:lstStyle/>
        <a:p>
          <a:endParaRPr lang="pt-BR"/>
        </a:p>
      </dgm:t>
    </dgm:pt>
    <dgm:pt modelId="{E56BBDC6-17D8-4172-BECE-DE3DF3FC5DCD}" type="sibTrans" cxnId="{80919AE1-1F9A-4D86-A869-E23898E245A2}">
      <dgm:prSet/>
      <dgm:spPr/>
      <dgm:t>
        <a:bodyPr/>
        <a:lstStyle/>
        <a:p>
          <a:endParaRPr lang="pt-BR"/>
        </a:p>
      </dgm:t>
    </dgm:pt>
    <dgm:pt modelId="{6593380D-9F7F-45AB-AF40-5BDAEA1A42A3}">
      <dgm:prSet phldrT="[Texto]"/>
      <dgm:spPr/>
      <dgm:t>
        <a:bodyPr anchor="ctr"/>
        <a:lstStyle/>
        <a:p>
          <a:r>
            <a:rPr lang="pt-BR" dirty="0" smtClean="0"/>
            <a:t>Síntese a partir da rota descrita no pedido de patente e caracterização da </a:t>
          </a:r>
          <a:r>
            <a:rPr lang="pt-BR" dirty="0" smtClean="0"/>
            <a:t>substância (MCTI)</a:t>
          </a:r>
          <a:endParaRPr lang="pt-BR" dirty="0"/>
        </a:p>
      </dgm:t>
    </dgm:pt>
    <dgm:pt modelId="{FA924320-ADEB-4328-AA27-FBBA3E4B0560}" type="parTrans" cxnId="{6AF1FD1A-16A7-4A3D-B8C8-E05AE064E191}">
      <dgm:prSet/>
      <dgm:spPr/>
      <dgm:t>
        <a:bodyPr/>
        <a:lstStyle/>
        <a:p>
          <a:endParaRPr lang="pt-BR"/>
        </a:p>
      </dgm:t>
    </dgm:pt>
    <dgm:pt modelId="{FA89FB11-9A4E-426D-9E9E-132F96AAE7AE}" type="sibTrans" cxnId="{6AF1FD1A-16A7-4A3D-B8C8-E05AE064E191}">
      <dgm:prSet/>
      <dgm:spPr/>
      <dgm:t>
        <a:bodyPr/>
        <a:lstStyle/>
        <a:p>
          <a:endParaRPr lang="pt-BR"/>
        </a:p>
      </dgm:t>
    </dgm:pt>
    <dgm:pt modelId="{93F646C8-F8FB-42A2-BDD2-AE1B6405F0BC}">
      <dgm:prSet phldrT="[Texto]"/>
      <dgm:spPr/>
      <dgm:t>
        <a:bodyPr/>
        <a:lstStyle/>
        <a:p>
          <a:r>
            <a:rPr lang="pt-BR" dirty="0" err="1" smtClean="0"/>
            <a:t>CIEnP</a:t>
          </a:r>
          <a:r>
            <a:rPr lang="pt-BR" dirty="0" smtClean="0"/>
            <a:t> - SC</a:t>
          </a:r>
        </a:p>
        <a:p>
          <a:r>
            <a:rPr lang="pt-BR" dirty="0" smtClean="0"/>
            <a:t>NDPM/UFC</a:t>
          </a:r>
          <a:endParaRPr lang="pt-BR" dirty="0"/>
        </a:p>
      </dgm:t>
    </dgm:pt>
    <dgm:pt modelId="{6065385C-6E1E-489F-87AF-4F96607703D3}" type="parTrans" cxnId="{BD12EB06-99BE-46D8-BB34-96BDD7AE7E16}">
      <dgm:prSet/>
      <dgm:spPr/>
      <dgm:t>
        <a:bodyPr/>
        <a:lstStyle/>
        <a:p>
          <a:endParaRPr lang="pt-BR"/>
        </a:p>
      </dgm:t>
    </dgm:pt>
    <dgm:pt modelId="{3246A92B-69CE-43BB-A167-C09361861BFD}" type="sibTrans" cxnId="{BD12EB06-99BE-46D8-BB34-96BDD7AE7E16}">
      <dgm:prSet/>
      <dgm:spPr/>
      <dgm:t>
        <a:bodyPr/>
        <a:lstStyle/>
        <a:p>
          <a:endParaRPr lang="pt-BR"/>
        </a:p>
      </dgm:t>
    </dgm:pt>
    <dgm:pt modelId="{2F34E3AB-9837-4A6D-82E0-E7BE068E5899}">
      <dgm:prSet phldrT="[Texto]"/>
      <dgm:spPr/>
      <dgm:t>
        <a:bodyPr anchor="ctr"/>
        <a:lstStyle/>
        <a:p>
          <a:r>
            <a:rPr lang="pt-BR" dirty="0" smtClean="0"/>
            <a:t>Testes </a:t>
          </a:r>
          <a:r>
            <a:rPr lang="pt-BR" dirty="0" smtClean="0"/>
            <a:t>pré-clínicos (MCTI)</a:t>
          </a:r>
          <a:endParaRPr lang="pt-BR" dirty="0"/>
        </a:p>
      </dgm:t>
    </dgm:pt>
    <dgm:pt modelId="{F3988979-FE68-4A02-824D-3D7A6A03778C}" type="parTrans" cxnId="{D1D021D6-6DFC-4C1E-A0D0-8615614F8B0A}">
      <dgm:prSet/>
      <dgm:spPr/>
      <dgm:t>
        <a:bodyPr/>
        <a:lstStyle/>
        <a:p>
          <a:endParaRPr lang="pt-BR"/>
        </a:p>
      </dgm:t>
    </dgm:pt>
    <dgm:pt modelId="{7F5A84C4-9026-4350-B8FD-68DA9D8810C9}" type="sibTrans" cxnId="{D1D021D6-6DFC-4C1E-A0D0-8615614F8B0A}">
      <dgm:prSet/>
      <dgm:spPr/>
      <dgm:t>
        <a:bodyPr/>
        <a:lstStyle/>
        <a:p>
          <a:endParaRPr lang="pt-BR"/>
        </a:p>
      </dgm:t>
    </dgm:pt>
    <dgm:pt modelId="{125765F7-3719-4D9B-B2BE-EC1E0B705225}">
      <dgm:prSet phldrT="[Texto]"/>
      <dgm:spPr/>
      <dgm:t>
        <a:bodyPr/>
        <a:lstStyle/>
        <a:p>
          <a:r>
            <a:rPr lang="pt-BR" dirty="0" smtClean="0"/>
            <a:t>NPDM/UFC</a:t>
          </a:r>
          <a:endParaRPr lang="pt-BR" dirty="0"/>
        </a:p>
      </dgm:t>
    </dgm:pt>
    <dgm:pt modelId="{438F4F2F-57C8-4B5F-946D-36C559D3276D}" type="parTrans" cxnId="{03654E3D-9C19-4B67-84E3-7DCDB75046FA}">
      <dgm:prSet/>
      <dgm:spPr/>
      <dgm:t>
        <a:bodyPr/>
        <a:lstStyle/>
        <a:p>
          <a:endParaRPr lang="pt-BR"/>
        </a:p>
      </dgm:t>
    </dgm:pt>
    <dgm:pt modelId="{BC7A8BA0-E5E5-4955-9BF2-C86FB3D453E9}" type="sibTrans" cxnId="{03654E3D-9C19-4B67-84E3-7DCDB75046FA}">
      <dgm:prSet/>
      <dgm:spPr/>
      <dgm:t>
        <a:bodyPr/>
        <a:lstStyle/>
        <a:p>
          <a:endParaRPr lang="pt-BR"/>
        </a:p>
      </dgm:t>
    </dgm:pt>
    <dgm:pt modelId="{08B53C2C-9655-443E-8099-DC705744DD26}">
      <dgm:prSet phldrT="[Texto]"/>
      <dgm:spPr/>
      <dgm:t>
        <a:bodyPr anchor="ctr"/>
        <a:lstStyle/>
        <a:p>
          <a:r>
            <a:rPr lang="pt-BR" dirty="0" smtClean="0"/>
            <a:t>Ensaio clínico de fase </a:t>
          </a:r>
          <a:r>
            <a:rPr lang="pt-BR" dirty="0" smtClean="0"/>
            <a:t>1 (MCTI)</a:t>
          </a:r>
          <a:endParaRPr lang="pt-BR" dirty="0"/>
        </a:p>
      </dgm:t>
    </dgm:pt>
    <dgm:pt modelId="{A7C5E7DC-AD84-4034-BFD8-1FF316099E7D}" type="parTrans" cxnId="{72836675-65D9-4E5C-A269-2C092E8FD9AB}">
      <dgm:prSet/>
      <dgm:spPr/>
      <dgm:t>
        <a:bodyPr/>
        <a:lstStyle/>
        <a:p>
          <a:endParaRPr lang="pt-BR"/>
        </a:p>
      </dgm:t>
    </dgm:pt>
    <dgm:pt modelId="{9AC20163-4D99-4EC5-9E09-EA94F14CD8DE}" type="sibTrans" cxnId="{72836675-65D9-4E5C-A269-2C092E8FD9AB}">
      <dgm:prSet/>
      <dgm:spPr/>
      <dgm:t>
        <a:bodyPr/>
        <a:lstStyle/>
        <a:p>
          <a:endParaRPr lang="pt-BR"/>
        </a:p>
      </dgm:t>
    </dgm:pt>
    <dgm:pt modelId="{45B2A386-1CFB-4086-89D5-664677C041C5}">
      <dgm:prSet phldrT="[Texto]"/>
      <dgm:spPr/>
      <dgm:t>
        <a:bodyPr/>
        <a:lstStyle/>
        <a:p>
          <a:r>
            <a:rPr lang="pt-BR" dirty="0" smtClean="0"/>
            <a:t>INCA</a:t>
          </a:r>
          <a:endParaRPr lang="pt-BR" dirty="0"/>
        </a:p>
      </dgm:t>
    </dgm:pt>
    <dgm:pt modelId="{698D8C7E-A9F7-4408-8E91-491AF097DEFB}" type="parTrans" cxnId="{3FCDB0B5-7EA1-4FD4-AAD0-AA05C29F733C}">
      <dgm:prSet/>
      <dgm:spPr/>
      <dgm:t>
        <a:bodyPr/>
        <a:lstStyle/>
        <a:p>
          <a:endParaRPr lang="pt-BR"/>
        </a:p>
      </dgm:t>
    </dgm:pt>
    <dgm:pt modelId="{3988365E-BF82-401E-A7E3-D5DF7CA530E1}" type="sibTrans" cxnId="{3FCDB0B5-7EA1-4FD4-AAD0-AA05C29F733C}">
      <dgm:prSet/>
      <dgm:spPr/>
      <dgm:t>
        <a:bodyPr/>
        <a:lstStyle/>
        <a:p>
          <a:endParaRPr lang="pt-BR"/>
        </a:p>
      </dgm:t>
    </dgm:pt>
    <dgm:pt modelId="{E2CC0813-35F3-43D0-9CEC-D11527C1B5D4}">
      <dgm:prSet/>
      <dgm:spPr/>
      <dgm:t>
        <a:bodyPr anchor="ctr"/>
        <a:lstStyle/>
        <a:p>
          <a:r>
            <a:rPr lang="pt-BR" dirty="0" smtClean="0"/>
            <a:t>Ensaios Clínicos de fase 2 e 3 (MS)</a:t>
          </a:r>
          <a:endParaRPr lang="en-US" dirty="0"/>
        </a:p>
      </dgm:t>
    </dgm:pt>
    <dgm:pt modelId="{D5E23D8C-717B-4F08-91C7-C8143C3F44CF}" type="parTrans" cxnId="{3BC085B4-8457-4ED0-A6F2-81C7F8A00CAA}">
      <dgm:prSet/>
      <dgm:spPr/>
      <dgm:t>
        <a:bodyPr/>
        <a:lstStyle/>
        <a:p>
          <a:endParaRPr lang="pt-BR"/>
        </a:p>
      </dgm:t>
    </dgm:pt>
    <dgm:pt modelId="{56757A60-D1E6-4A83-8E83-6E42562AC27D}" type="sibTrans" cxnId="{3BC085B4-8457-4ED0-A6F2-81C7F8A00CAA}">
      <dgm:prSet/>
      <dgm:spPr/>
      <dgm:t>
        <a:bodyPr/>
        <a:lstStyle/>
        <a:p>
          <a:endParaRPr lang="pt-BR"/>
        </a:p>
      </dgm:t>
    </dgm:pt>
    <dgm:pt modelId="{0D25F720-39F5-4FE9-92D1-F92D97F3292A}" type="pres">
      <dgm:prSet presAssocID="{555E2D6C-6812-414D-A789-B6FDFA82A2D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E7C8669C-BD36-46FA-95B5-CAF794B096F6}" type="pres">
      <dgm:prSet presAssocID="{E7400A38-24D4-40C5-82F4-62C0BC465BC7}" presName="linNode" presStyleCnt="0"/>
      <dgm:spPr/>
      <dgm:t>
        <a:bodyPr/>
        <a:lstStyle/>
        <a:p>
          <a:endParaRPr lang="pt-BR"/>
        </a:p>
      </dgm:t>
    </dgm:pt>
    <dgm:pt modelId="{A24CEE2A-09AF-441F-960B-2B416963048C}" type="pres">
      <dgm:prSet presAssocID="{E7400A38-24D4-40C5-82F4-62C0BC465BC7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6EFB49D-BD27-46F6-8606-4A150E9EAA53}" type="pres">
      <dgm:prSet presAssocID="{E7400A38-24D4-40C5-82F4-62C0BC465BC7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3F2A6B9-8551-4AD6-A940-3D54ED6881DF}" type="pres">
      <dgm:prSet presAssocID="{E56BBDC6-17D8-4172-BECE-DE3DF3FC5DCD}" presName="spacing" presStyleCnt="0"/>
      <dgm:spPr/>
      <dgm:t>
        <a:bodyPr/>
        <a:lstStyle/>
        <a:p>
          <a:endParaRPr lang="pt-BR"/>
        </a:p>
      </dgm:t>
    </dgm:pt>
    <dgm:pt modelId="{E0373504-B3D9-4416-9155-902744A90363}" type="pres">
      <dgm:prSet presAssocID="{93F646C8-F8FB-42A2-BDD2-AE1B6405F0BC}" presName="linNode" presStyleCnt="0"/>
      <dgm:spPr/>
      <dgm:t>
        <a:bodyPr/>
        <a:lstStyle/>
        <a:p>
          <a:endParaRPr lang="pt-BR"/>
        </a:p>
      </dgm:t>
    </dgm:pt>
    <dgm:pt modelId="{CEFB60BA-1B3C-4431-9936-6C0F397825AB}" type="pres">
      <dgm:prSet presAssocID="{93F646C8-F8FB-42A2-BDD2-AE1B6405F0BC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5BA30C-D240-471D-8AAF-01C0E1499E6C}" type="pres">
      <dgm:prSet presAssocID="{93F646C8-F8FB-42A2-BDD2-AE1B6405F0BC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F6B3A5-198A-48D3-8B17-FA285548FCDC}" type="pres">
      <dgm:prSet presAssocID="{3246A92B-69CE-43BB-A167-C09361861BFD}" presName="spacing" presStyleCnt="0"/>
      <dgm:spPr/>
      <dgm:t>
        <a:bodyPr/>
        <a:lstStyle/>
        <a:p>
          <a:endParaRPr lang="pt-BR"/>
        </a:p>
      </dgm:t>
    </dgm:pt>
    <dgm:pt modelId="{2B61DEEA-642A-4F82-B35A-D54AA0CFEDBA}" type="pres">
      <dgm:prSet presAssocID="{125765F7-3719-4D9B-B2BE-EC1E0B705225}" presName="linNode" presStyleCnt="0"/>
      <dgm:spPr/>
      <dgm:t>
        <a:bodyPr/>
        <a:lstStyle/>
        <a:p>
          <a:endParaRPr lang="pt-BR"/>
        </a:p>
      </dgm:t>
    </dgm:pt>
    <dgm:pt modelId="{1EEFBE11-CB25-4452-81C7-2EACF9B1A3D9}" type="pres">
      <dgm:prSet presAssocID="{125765F7-3719-4D9B-B2BE-EC1E0B705225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EADA9F-2705-4B3F-B3BB-C58992FA434B}" type="pres">
      <dgm:prSet presAssocID="{125765F7-3719-4D9B-B2BE-EC1E0B705225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D5ED7C-583F-46DF-AFB3-FFD96C60B3BA}" type="pres">
      <dgm:prSet presAssocID="{BC7A8BA0-E5E5-4955-9BF2-C86FB3D453E9}" presName="spacing" presStyleCnt="0"/>
      <dgm:spPr/>
      <dgm:t>
        <a:bodyPr/>
        <a:lstStyle/>
        <a:p>
          <a:endParaRPr lang="pt-BR"/>
        </a:p>
      </dgm:t>
    </dgm:pt>
    <dgm:pt modelId="{7F2C0793-4911-427D-8084-875CBAE1377F}" type="pres">
      <dgm:prSet presAssocID="{45B2A386-1CFB-4086-89D5-664677C041C5}" presName="linNode" presStyleCnt="0"/>
      <dgm:spPr/>
      <dgm:t>
        <a:bodyPr/>
        <a:lstStyle/>
        <a:p>
          <a:endParaRPr lang="pt-BR"/>
        </a:p>
      </dgm:t>
    </dgm:pt>
    <dgm:pt modelId="{22796525-D1BB-4555-A3EB-901B491A73DB}" type="pres">
      <dgm:prSet presAssocID="{45B2A386-1CFB-4086-89D5-664677C041C5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7E39461-5C63-4A7A-916E-32BE0EFB9B68}" type="pres">
      <dgm:prSet presAssocID="{45B2A386-1CFB-4086-89D5-664677C041C5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3654E3D-9C19-4B67-84E3-7DCDB75046FA}" srcId="{555E2D6C-6812-414D-A789-B6FDFA82A2DF}" destId="{125765F7-3719-4D9B-B2BE-EC1E0B705225}" srcOrd="2" destOrd="0" parTransId="{438F4F2F-57C8-4B5F-946D-36C559D3276D}" sibTransId="{BC7A8BA0-E5E5-4955-9BF2-C86FB3D453E9}"/>
    <dgm:cxn modelId="{FD0F81D2-69E8-4B2A-95E5-5B5D616A2AB1}" type="presOf" srcId="{93F646C8-F8FB-42A2-BDD2-AE1B6405F0BC}" destId="{CEFB60BA-1B3C-4431-9936-6C0F397825AB}" srcOrd="0" destOrd="0" presId="urn:microsoft.com/office/officeart/2005/8/layout/vList6"/>
    <dgm:cxn modelId="{72836675-65D9-4E5C-A269-2C092E8FD9AB}" srcId="{125765F7-3719-4D9B-B2BE-EC1E0B705225}" destId="{08B53C2C-9655-443E-8099-DC705744DD26}" srcOrd="0" destOrd="0" parTransId="{A7C5E7DC-AD84-4034-BFD8-1FF316099E7D}" sibTransId="{9AC20163-4D99-4EC5-9E09-EA94F14CD8DE}"/>
    <dgm:cxn modelId="{BD12EB06-99BE-46D8-BB34-96BDD7AE7E16}" srcId="{555E2D6C-6812-414D-A789-B6FDFA82A2DF}" destId="{93F646C8-F8FB-42A2-BDD2-AE1B6405F0BC}" srcOrd="1" destOrd="0" parTransId="{6065385C-6E1E-489F-87AF-4F96607703D3}" sibTransId="{3246A92B-69CE-43BB-A167-C09361861BFD}"/>
    <dgm:cxn modelId="{80919AE1-1F9A-4D86-A869-E23898E245A2}" srcId="{555E2D6C-6812-414D-A789-B6FDFA82A2DF}" destId="{E7400A38-24D4-40C5-82F4-62C0BC465BC7}" srcOrd="0" destOrd="0" parTransId="{D7D566E2-7610-40D4-BDA0-81E2472F34B7}" sibTransId="{E56BBDC6-17D8-4172-BECE-DE3DF3FC5DCD}"/>
    <dgm:cxn modelId="{3FCDB0B5-7EA1-4FD4-AAD0-AA05C29F733C}" srcId="{555E2D6C-6812-414D-A789-B6FDFA82A2DF}" destId="{45B2A386-1CFB-4086-89D5-664677C041C5}" srcOrd="3" destOrd="0" parTransId="{698D8C7E-A9F7-4408-8E91-491AF097DEFB}" sibTransId="{3988365E-BF82-401E-A7E3-D5DF7CA530E1}"/>
    <dgm:cxn modelId="{51D2B92F-F5A7-4D8E-98AD-DE385CD7A366}" type="presOf" srcId="{08B53C2C-9655-443E-8099-DC705744DD26}" destId="{4CEADA9F-2705-4B3F-B3BB-C58992FA434B}" srcOrd="0" destOrd="0" presId="urn:microsoft.com/office/officeart/2005/8/layout/vList6"/>
    <dgm:cxn modelId="{D1D021D6-6DFC-4C1E-A0D0-8615614F8B0A}" srcId="{93F646C8-F8FB-42A2-BDD2-AE1B6405F0BC}" destId="{2F34E3AB-9837-4A6D-82E0-E7BE068E5899}" srcOrd="0" destOrd="0" parTransId="{F3988979-FE68-4A02-824D-3D7A6A03778C}" sibTransId="{7F5A84C4-9026-4350-B8FD-68DA9D8810C9}"/>
    <dgm:cxn modelId="{AB6B41DE-3F91-4A5F-9C24-3260979077D4}" type="presOf" srcId="{45B2A386-1CFB-4086-89D5-664677C041C5}" destId="{22796525-D1BB-4555-A3EB-901B491A73DB}" srcOrd="0" destOrd="0" presId="urn:microsoft.com/office/officeart/2005/8/layout/vList6"/>
    <dgm:cxn modelId="{3BC085B4-8457-4ED0-A6F2-81C7F8A00CAA}" srcId="{45B2A386-1CFB-4086-89D5-664677C041C5}" destId="{E2CC0813-35F3-43D0-9CEC-D11527C1B5D4}" srcOrd="0" destOrd="0" parTransId="{D5E23D8C-717B-4F08-91C7-C8143C3F44CF}" sibTransId="{56757A60-D1E6-4A83-8E83-6E42562AC27D}"/>
    <dgm:cxn modelId="{624F7BCE-8F96-4580-8A0B-A5D1EBF68ED1}" type="presOf" srcId="{E7400A38-24D4-40C5-82F4-62C0BC465BC7}" destId="{A24CEE2A-09AF-441F-960B-2B416963048C}" srcOrd="0" destOrd="0" presId="urn:microsoft.com/office/officeart/2005/8/layout/vList6"/>
    <dgm:cxn modelId="{5F6D0031-CF60-4A32-8D2A-5D2C6375B218}" type="presOf" srcId="{6593380D-9F7F-45AB-AF40-5BDAEA1A42A3}" destId="{66EFB49D-BD27-46F6-8606-4A150E9EAA53}" srcOrd="0" destOrd="0" presId="urn:microsoft.com/office/officeart/2005/8/layout/vList6"/>
    <dgm:cxn modelId="{6AF1FD1A-16A7-4A3D-B8C8-E05AE064E191}" srcId="{E7400A38-24D4-40C5-82F4-62C0BC465BC7}" destId="{6593380D-9F7F-45AB-AF40-5BDAEA1A42A3}" srcOrd="0" destOrd="0" parTransId="{FA924320-ADEB-4328-AA27-FBBA3E4B0560}" sibTransId="{FA89FB11-9A4E-426D-9E9E-132F96AAE7AE}"/>
    <dgm:cxn modelId="{B86A8304-0965-4B59-8D18-D39E029DFE5C}" type="presOf" srcId="{2F34E3AB-9837-4A6D-82E0-E7BE068E5899}" destId="{645BA30C-D240-471D-8AAF-01C0E1499E6C}" srcOrd="0" destOrd="0" presId="urn:microsoft.com/office/officeart/2005/8/layout/vList6"/>
    <dgm:cxn modelId="{05F2020C-0C02-421A-9929-4E7952D898BB}" type="presOf" srcId="{555E2D6C-6812-414D-A789-B6FDFA82A2DF}" destId="{0D25F720-39F5-4FE9-92D1-F92D97F3292A}" srcOrd="0" destOrd="0" presId="urn:microsoft.com/office/officeart/2005/8/layout/vList6"/>
    <dgm:cxn modelId="{39072239-D6A6-486D-AE9C-EE2BFC4044BC}" type="presOf" srcId="{125765F7-3719-4D9B-B2BE-EC1E0B705225}" destId="{1EEFBE11-CB25-4452-81C7-2EACF9B1A3D9}" srcOrd="0" destOrd="0" presId="urn:microsoft.com/office/officeart/2005/8/layout/vList6"/>
    <dgm:cxn modelId="{3D20678A-2907-4430-B3F3-5FC98C8748F3}" type="presOf" srcId="{E2CC0813-35F3-43D0-9CEC-D11527C1B5D4}" destId="{57E39461-5C63-4A7A-916E-32BE0EFB9B68}" srcOrd="0" destOrd="0" presId="urn:microsoft.com/office/officeart/2005/8/layout/vList6"/>
    <dgm:cxn modelId="{FFBB8CE1-DFEC-42F8-B6B8-A9FD7D6029E7}" type="presParOf" srcId="{0D25F720-39F5-4FE9-92D1-F92D97F3292A}" destId="{E7C8669C-BD36-46FA-95B5-CAF794B096F6}" srcOrd="0" destOrd="0" presId="urn:microsoft.com/office/officeart/2005/8/layout/vList6"/>
    <dgm:cxn modelId="{FDE2F918-DC3A-411B-9BFE-152761B2315A}" type="presParOf" srcId="{E7C8669C-BD36-46FA-95B5-CAF794B096F6}" destId="{A24CEE2A-09AF-441F-960B-2B416963048C}" srcOrd="0" destOrd="0" presId="urn:microsoft.com/office/officeart/2005/8/layout/vList6"/>
    <dgm:cxn modelId="{334DC7CC-614A-42B7-8DF0-4C380DCF8173}" type="presParOf" srcId="{E7C8669C-BD36-46FA-95B5-CAF794B096F6}" destId="{66EFB49D-BD27-46F6-8606-4A150E9EAA53}" srcOrd="1" destOrd="0" presId="urn:microsoft.com/office/officeart/2005/8/layout/vList6"/>
    <dgm:cxn modelId="{A190B3AC-65B7-468F-9B73-75C881125900}" type="presParOf" srcId="{0D25F720-39F5-4FE9-92D1-F92D97F3292A}" destId="{63F2A6B9-8551-4AD6-A940-3D54ED6881DF}" srcOrd="1" destOrd="0" presId="urn:microsoft.com/office/officeart/2005/8/layout/vList6"/>
    <dgm:cxn modelId="{42B0644F-A534-4324-A846-C3B30577F886}" type="presParOf" srcId="{0D25F720-39F5-4FE9-92D1-F92D97F3292A}" destId="{E0373504-B3D9-4416-9155-902744A90363}" srcOrd="2" destOrd="0" presId="urn:microsoft.com/office/officeart/2005/8/layout/vList6"/>
    <dgm:cxn modelId="{490C6A94-16AF-4DC7-950D-DCF3CBFBF777}" type="presParOf" srcId="{E0373504-B3D9-4416-9155-902744A90363}" destId="{CEFB60BA-1B3C-4431-9936-6C0F397825AB}" srcOrd="0" destOrd="0" presId="urn:microsoft.com/office/officeart/2005/8/layout/vList6"/>
    <dgm:cxn modelId="{10397C4F-832F-4B4C-8707-CD4DEB128A29}" type="presParOf" srcId="{E0373504-B3D9-4416-9155-902744A90363}" destId="{645BA30C-D240-471D-8AAF-01C0E1499E6C}" srcOrd="1" destOrd="0" presId="urn:microsoft.com/office/officeart/2005/8/layout/vList6"/>
    <dgm:cxn modelId="{DE9F0CD8-6403-490D-A624-0F102CC54B3D}" type="presParOf" srcId="{0D25F720-39F5-4FE9-92D1-F92D97F3292A}" destId="{06F6B3A5-198A-48D3-8B17-FA285548FCDC}" srcOrd="3" destOrd="0" presId="urn:microsoft.com/office/officeart/2005/8/layout/vList6"/>
    <dgm:cxn modelId="{9B950B3D-F696-4966-AE6C-99C431695427}" type="presParOf" srcId="{0D25F720-39F5-4FE9-92D1-F92D97F3292A}" destId="{2B61DEEA-642A-4F82-B35A-D54AA0CFEDBA}" srcOrd="4" destOrd="0" presId="urn:microsoft.com/office/officeart/2005/8/layout/vList6"/>
    <dgm:cxn modelId="{78D7357E-DB9B-45B7-B56D-3823C3C946CD}" type="presParOf" srcId="{2B61DEEA-642A-4F82-B35A-D54AA0CFEDBA}" destId="{1EEFBE11-CB25-4452-81C7-2EACF9B1A3D9}" srcOrd="0" destOrd="0" presId="urn:microsoft.com/office/officeart/2005/8/layout/vList6"/>
    <dgm:cxn modelId="{E75DAFCA-ECC2-4679-89B8-0C488F1CF682}" type="presParOf" srcId="{2B61DEEA-642A-4F82-B35A-D54AA0CFEDBA}" destId="{4CEADA9F-2705-4B3F-B3BB-C58992FA434B}" srcOrd="1" destOrd="0" presId="urn:microsoft.com/office/officeart/2005/8/layout/vList6"/>
    <dgm:cxn modelId="{95482BE3-A191-4511-A673-F0ABFA843826}" type="presParOf" srcId="{0D25F720-39F5-4FE9-92D1-F92D97F3292A}" destId="{5BD5ED7C-583F-46DF-AFB3-FFD96C60B3BA}" srcOrd="5" destOrd="0" presId="urn:microsoft.com/office/officeart/2005/8/layout/vList6"/>
    <dgm:cxn modelId="{987D20C0-9726-43E8-A10A-28CB8F33F15B}" type="presParOf" srcId="{0D25F720-39F5-4FE9-92D1-F92D97F3292A}" destId="{7F2C0793-4911-427D-8084-875CBAE1377F}" srcOrd="6" destOrd="0" presId="urn:microsoft.com/office/officeart/2005/8/layout/vList6"/>
    <dgm:cxn modelId="{3AD1EC65-7BB1-47EB-8985-B795011DABC2}" type="presParOf" srcId="{7F2C0793-4911-427D-8084-875CBAE1377F}" destId="{22796525-D1BB-4555-A3EB-901B491A73DB}" srcOrd="0" destOrd="0" presId="urn:microsoft.com/office/officeart/2005/8/layout/vList6"/>
    <dgm:cxn modelId="{02CEC3FF-6074-4F5D-B34C-A0F395C91D69}" type="presParOf" srcId="{7F2C0793-4911-427D-8084-875CBAE1377F}" destId="{57E39461-5C63-4A7A-916E-32BE0EFB9B6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6DA75-D4D3-490A-BB68-291AE45F1FD1}">
      <dsp:nvSpPr>
        <dsp:cNvPr id="0" name=""/>
        <dsp:cNvSpPr/>
      </dsp:nvSpPr>
      <dsp:spPr>
        <a:xfrm>
          <a:off x="1238306" y="644"/>
          <a:ext cx="3619373" cy="9048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Duas amostras</a:t>
          </a:r>
          <a:endParaRPr lang="pt-BR" sz="2800" kern="1200" dirty="0"/>
        </a:p>
      </dsp:txBody>
      <dsp:txXfrm>
        <a:off x="1264809" y="27147"/>
        <a:ext cx="3566367" cy="851868"/>
      </dsp:txXfrm>
    </dsp:sp>
    <dsp:sp modelId="{D1E8185D-01E8-41FC-875D-860EDC15D0EC}">
      <dsp:nvSpPr>
        <dsp:cNvPr id="0" name=""/>
        <dsp:cNvSpPr/>
      </dsp:nvSpPr>
      <dsp:spPr>
        <a:xfrm>
          <a:off x="1600243" y="905519"/>
          <a:ext cx="361937" cy="67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8656"/>
              </a:lnTo>
              <a:lnTo>
                <a:pt x="361937" y="6786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1BC94-8470-4CA4-AE7D-DE266EC31D5C}">
      <dsp:nvSpPr>
        <dsp:cNvPr id="0" name=""/>
        <dsp:cNvSpPr/>
      </dsp:nvSpPr>
      <dsp:spPr>
        <a:xfrm>
          <a:off x="1962180" y="1131738"/>
          <a:ext cx="2895513" cy="9048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Cápsula distribuída aos pacientes, requisitada pelo MCTI à USP</a:t>
          </a:r>
          <a:endParaRPr lang="pt-BR" sz="1900" kern="1200" dirty="0"/>
        </a:p>
      </dsp:txBody>
      <dsp:txXfrm>
        <a:off x="1988683" y="1158241"/>
        <a:ext cx="2842507" cy="851868"/>
      </dsp:txXfrm>
    </dsp:sp>
    <dsp:sp modelId="{E65D0523-6AF2-4E92-816A-71B23B502AC0}">
      <dsp:nvSpPr>
        <dsp:cNvPr id="0" name=""/>
        <dsp:cNvSpPr/>
      </dsp:nvSpPr>
      <dsp:spPr>
        <a:xfrm>
          <a:off x="1600243" y="905519"/>
          <a:ext cx="361937" cy="1809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9749"/>
              </a:lnTo>
              <a:lnTo>
                <a:pt x="361937" y="18097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AB037-36F0-4F86-A20C-E60373D57E02}">
      <dsp:nvSpPr>
        <dsp:cNvPr id="0" name=""/>
        <dsp:cNvSpPr/>
      </dsp:nvSpPr>
      <dsp:spPr>
        <a:xfrm>
          <a:off x="1962180" y="2262832"/>
          <a:ext cx="2895513" cy="9048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Sintetizada com base na rota de síntese descrita no pedido de patente</a:t>
          </a:r>
          <a:endParaRPr lang="pt-BR" sz="1900" kern="1200" dirty="0"/>
        </a:p>
      </dsp:txBody>
      <dsp:txXfrm>
        <a:off x="1988683" y="2289335"/>
        <a:ext cx="2842507" cy="8518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43A47-741F-4181-ACDB-BBEA96013673}">
      <dsp:nvSpPr>
        <dsp:cNvPr id="0" name=""/>
        <dsp:cNvSpPr/>
      </dsp:nvSpPr>
      <dsp:spPr>
        <a:xfrm>
          <a:off x="551993" y="122984"/>
          <a:ext cx="2207974" cy="1930047"/>
        </a:xfrm>
        <a:prstGeom prst="rightArrow">
          <a:avLst>
            <a:gd name="adj1" fmla="val 70000"/>
            <a:gd name="adj2" fmla="val 5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31750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Testes pré-clínicos</a:t>
          </a:r>
          <a:endParaRPr lang="pt-BR" sz="2500" kern="1200" dirty="0"/>
        </a:p>
      </dsp:txBody>
      <dsp:txXfrm>
        <a:off x="1103987" y="412491"/>
        <a:ext cx="1076387" cy="1351033"/>
      </dsp:txXfrm>
    </dsp:sp>
    <dsp:sp modelId="{EE55B4F2-DF53-4911-9FEB-BE0893C2BD79}">
      <dsp:nvSpPr>
        <dsp:cNvPr id="0" name=""/>
        <dsp:cNvSpPr/>
      </dsp:nvSpPr>
      <dsp:spPr>
        <a:xfrm>
          <a:off x="0" y="536014"/>
          <a:ext cx="1103987" cy="110398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MCTI</a:t>
          </a:r>
          <a:endParaRPr lang="pt-BR" sz="2700" kern="1200" dirty="0"/>
        </a:p>
      </dsp:txBody>
      <dsp:txXfrm>
        <a:off x="161675" y="697689"/>
        <a:ext cx="780637" cy="7806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EFB49D-BD27-46F6-8606-4A150E9EAA53}">
      <dsp:nvSpPr>
        <dsp:cNvPr id="0" name=""/>
        <dsp:cNvSpPr/>
      </dsp:nvSpPr>
      <dsp:spPr>
        <a:xfrm>
          <a:off x="2880319" y="1190"/>
          <a:ext cx="432048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Síntese a partir da rota descrita no pedido de patente e caracterização da </a:t>
          </a:r>
          <a:r>
            <a:rPr lang="pt-BR" sz="1600" kern="1200" dirty="0" smtClean="0"/>
            <a:t>substância (MCTI)</a:t>
          </a:r>
          <a:endParaRPr lang="pt-BR" sz="1600" kern="1200" dirty="0"/>
        </a:p>
      </dsp:txBody>
      <dsp:txXfrm>
        <a:off x="2880319" y="119260"/>
        <a:ext cx="3966269" cy="708422"/>
      </dsp:txXfrm>
    </dsp:sp>
    <dsp:sp modelId="{A24CEE2A-09AF-441F-960B-2B416963048C}">
      <dsp:nvSpPr>
        <dsp:cNvPr id="0" name=""/>
        <dsp:cNvSpPr/>
      </dsp:nvSpPr>
      <dsp:spPr>
        <a:xfrm>
          <a:off x="0" y="1190"/>
          <a:ext cx="2880320" cy="94456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err="1" smtClean="0"/>
            <a:t>Lassbio</a:t>
          </a:r>
          <a:r>
            <a:rPr lang="pt-BR" sz="2200" kern="1200" dirty="0" smtClean="0"/>
            <a:t>/UFRJ</a:t>
          </a:r>
        </a:p>
      </dsp:txBody>
      <dsp:txXfrm>
        <a:off x="46110" y="47300"/>
        <a:ext cx="2788100" cy="852342"/>
      </dsp:txXfrm>
    </dsp:sp>
    <dsp:sp modelId="{645BA30C-D240-471D-8AAF-01C0E1499E6C}">
      <dsp:nvSpPr>
        <dsp:cNvPr id="0" name=""/>
        <dsp:cNvSpPr/>
      </dsp:nvSpPr>
      <dsp:spPr>
        <a:xfrm>
          <a:off x="2880319" y="1040209"/>
          <a:ext cx="432048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Testes </a:t>
          </a:r>
          <a:r>
            <a:rPr lang="pt-BR" sz="1600" kern="1200" dirty="0" smtClean="0"/>
            <a:t>pré-clínicos (MCTI)</a:t>
          </a:r>
          <a:endParaRPr lang="pt-BR" sz="1600" kern="1200" dirty="0"/>
        </a:p>
      </dsp:txBody>
      <dsp:txXfrm>
        <a:off x="2880319" y="1158279"/>
        <a:ext cx="3966269" cy="708422"/>
      </dsp:txXfrm>
    </dsp:sp>
    <dsp:sp modelId="{CEFB60BA-1B3C-4431-9936-6C0F397825AB}">
      <dsp:nvSpPr>
        <dsp:cNvPr id="0" name=""/>
        <dsp:cNvSpPr/>
      </dsp:nvSpPr>
      <dsp:spPr>
        <a:xfrm>
          <a:off x="0" y="1040209"/>
          <a:ext cx="2880320" cy="94456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02082"/>
                <a:satOff val="-1464"/>
                <a:lumOff val="8538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02082"/>
                <a:satOff val="-1464"/>
                <a:lumOff val="8538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02082"/>
                <a:satOff val="-1464"/>
                <a:lumOff val="85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err="1" smtClean="0"/>
            <a:t>CIEnP</a:t>
          </a:r>
          <a:r>
            <a:rPr lang="pt-BR" sz="2200" kern="1200" dirty="0" smtClean="0"/>
            <a:t> - SC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NDPM/UFC</a:t>
          </a:r>
          <a:endParaRPr lang="pt-BR" sz="2200" kern="1200" dirty="0"/>
        </a:p>
      </dsp:txBody>
      <dsp:txXfrm>
        <a:off x="46110" y="1086319"/>
        <a:ext cx="2788100" cy="852342"/>
      </dsp:txXfrm>
    </dsp:sp>
    <dsp:sp modelId="{4CEADA9F-2705-4B3F-B3BB-C58992FA434B}">
      <dsp:nvSpPr>
        <dsp:cNvPr id="0" name=""/>
        <dsp:cNvSpPr/>
      </dsp:nvSpPr>
      <dsp:spPr>
        <a:xfrm>
          <a:off x="2880319" y="2079228"/>
          <a:ext cx="432048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Ensaio clínico de fase </a:t>
          </a:r>
          <a:r>
            <a:rPr lang="pt-BR" sz="1600" kern="1200" dirty="0" smtClean="0"/>
            <a:t>1 (MCTI)</a:t>
          </a:r>
          <a:endParaRPr lang="pt-BR" sz="1600" kern="1200" dirty="0"/>
        </a:p>
      </dsp:txBody>
      <dsp:txXfrm>
        <a:off x="2880319" y="2197298"/>
        <a:ext cx="3966269" cy="708422"/>
      </dsp:txXfrm>
    </dsp:sp>
    <dsp:sp modelId="{1EEFBE11-CB25-4452-81C7-2EACF9B1A3D9}">
      <dsp:nvSpPr>
        <dsp:cNvPr id="0" name=""/>
        <dsp:cNvSpPr/>
      </dsp:nvSpPr>
      <dsp:spPr>
        <a:xfrm>
          <a:off x="0" y="2079228"/>
          <a:ext cx="2880320" cy="94456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04164"/>
                <a:satOff val="-2928"/>
                <a:lumOff val="1707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04164"/>
                <a:satOff val="-2928"/>
                <a:lumOff val="1707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04164"/>
                <a:satOff val="-2928"/>
                <a:lumOff val="170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NPDM/UFC</a:t>
          </a:r>
          <a:endParaRPr lang="pt-BR" sz="2200" kern="1200" dirty="0"/>
        </a:p>
      </dsp:txBody>
      <dsp:txXfrm>
        <a:off x="46110" y="2125338"/>
        <a:ext cx="2788100" cy="852342"/>
      </dsp:txXfrm>
    </dsp:sp>
    <dsp:sp modelId="{57E39461-5C63-4A7A-916E-32BE0EFB9B68}">
      <dsp:nvSpPr>
        <dsp:cNvPr id="0" name=""/>
        <dsp:cNvSpPr/>
      </dsp:nvSpPr>
      <dsp:spPr>
        <a:xfrm>
          <a:off x="2880319" y="3118246"/>
          <a:ext cx="432048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/>
            <a:t>Ensaios Clínicos de fase 2 e 3 (MS)</a:t>
          </a:r>
          <a:endParaRPr lang="en-US" sz="1600" kern="1200" dirty="0"/>
        </a:p>
      </dsp:txBody>
      <dsp:txXfrm>
        <a:off x="2880319" y="3236316"/>
        <a:ext cx="3966269" cy="708422"/>
      </dsp:txXfrm>
    </dsp:sp>
    <dsp:sp modelId="{22796525-D1BB-4555-A3EB-901B491A73DB}">
      <dsp:nvSpPr>
        <dsp:cNvPr id="0" name=""/>
        <dsp:cNvSpPr/>
      </dsp:nvSpPr>
      <dsp:spPr>
        <a:xfrm>
          <a:off x="0" y="3118246"/>
          <a:ext cx="2880320" cy="944562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INCA</a:t>
          </a:r>
          <a:endParaRPr lang="pt-BR" sz="2200" kern="1200" dirty="0"/>
        </a:p>
      </dsp:txBody>
      <dsp:txXfrm>
        <a:off x="46110" y="3164356"/>
        <a:ext cx="2788100" cy="852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A1671-2CB9-48F0-B67F-304D66D821C1}" type="datetimeFigureOut">
              <a:rPr lang="pt-BR" smtClean="0"/>
              <a:t>31/03/2016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46F18-6002-46EB-BCD6-ABB28C941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9251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78DD3-3720-4A53-B962-5CF9F7CFF185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9157C-6921-4C26-8A87-EA7F693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108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9157C-6921-4C26-8A87-EA7F6936CA6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87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9157C-6921-4C26-8A87-EA7F6936CA6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239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8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39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99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37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18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31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316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30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60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63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41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635ED-856F-43F1-A041-F4E3966C49D8}" type="datetimeFigureOut">
              <a:rPr lang="pt-BR" smtClean="0"/>
              <a:t>29/03/2016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59E0C-AA18-4764-80B8-75D18107DC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56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206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t-BR" sz="44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endParaRPr lang="pt-BR" sz="4000" b="1" dirty="0" smtClean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Audiência Pública </a:t>
            </a:r>
            <a:r>
              <a:rPr lang="pt-BR" sz="4800" b="1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</a:t>
            </a:r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osfoetanolamina</a:t>
            </a:r>
          </a:p>
          <a:p>
            <a:pPr marL="0" indent="0" algn="ctr">
              <a:buNone/>
            </a:pPr>
            <a:endParaRPr lang="pt-BR" sz="4000" b="1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r">
              <a:buNone/>
            </a:pPr>
            <a:r>
              <a:rPr lang="pt-B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Departamento de Ciência e Tecnologia</a:t>
            </a:r>
          </a:p>
          <a:p>
            <a:pPr marL="0" indent="0" algn="r">
              <a:buNone/>
            </a:pPr>
            <a:r>
              <a:rPr lang="pt-B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Secretaria de Ciência, Tecnologia e Insumos Estratégicos</a:t>
            </a:r>
          </a:p>
          <a:p>
            <a:pPr marL="0" indent="0" algn="r">
              <a:buNone/>
            </a:pPr>
            <a:r>
              <a:rPr lang="pt-B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Ministério da Saúde </a:t>
            </a:r>
            <a:r>
              <a:rPr lang="pt-B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– Brasil</a:t>
            </a:r>
          </a:p>
          <a:p>
            <a:pPr marL="0" indent="0" algn="r">
              <a:buNone/>
            </a:pPr>
            <a:endParaRPr lang="pt-BR" sz="1600" b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endParaRPr lang="pt-BR" sz="1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pt-BR" sz="1600" b="1" dirty="0" smtClean="0">
                <a:latin typeface="+mj-lt"/>
                <a:ea typeface="+mj-ea"/>
                <a:cs typeface="+mj-cs"/>
              </a:rPr>
              <a:t>Brasília, 05 de abril de 2016.</a:t>
            </a:r>
            <a:endParaRPr lang="pt-BR" sz="16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6194857"/>
            <a:ext cx="3888432" cy="66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40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OBRIGADO!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200" b="1" dirty="0" smtClean="0">
                <a:solidFill>
                  <a:schemeClr val="tx2"/>
                </a:solidFill>
              </a:rPr>
              <a:t>Pedro Reginaldo dos Santos Prata</a:t>
            </a:r>
            <a:br>
              <a:rPr lang="pt-BR" sz="2200" b="1" dirty="0" smtClean="0">
                <a:solidFill>
                  <a:schemeClr val="tx2"/>
                </a:solidFill>
              </a:rPr>
            </a:br>
            <a:r>
              <a:rPr lang="pt-BR" sz="2200" b="1" dirty="0" smtClean="0">
                <a:solidFill>
                  <a:schemeClr val="tx2"/>
                </a:solidFill>
              </a:rPr>
              <a:t>Diretor do Departamento de Ciência e Tecnologia </a:t>
            </a:r>
            <a:r>
              <a:rPr lang="pt-BR" sz="2200" b="1" dirty="0" err="1" smtClean="0">
                <a:solidFill>
                  <a:schemeClr val="tx2"/>
                </a:solidFill>
              </a:rPr>
              <a:t>Decit</a:t>
            </a:r>
            <a:r>
              <a:rPr lang="pt-BR" sz="2200" b="1" dirty="0" smtClean="0">
                <a:solidFill>
                  <a:schemeClr val="tx2"/>
                </a:solidFill>
              </a:rPr>
              <a:t>/SCTI/MS</a:t>
            </a:r>
            <a:br>
              <a:rPr lang="pt-BR" sz="2200" b="1" dirty="0" smtClean="0">
                <a:solidFill>
                  <a:schemeClr val="tx2"/>
                </a:solidFill>
              </a:rPr>
            </a:br>
            <a:r>
              <a:rPr lang="pt-BR" sz="2200" b="1" dirty="0" smtClean="0">
                <a:solidFill>
                  <a:schemeClr val="tx2"/>
                </a:solidFill>
              </a:rPr>
              <a:t>pedror.prata@saude.gov.br</a:t>
            </a:r>
            <a:endParaRPr lang="pt-BR" sz="2200" b="1" dirty="0">
              <a:solidFill>
                <a:schemeClr val="tx2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86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Instituição </a:t>
            </a:r>
            <a:r>
              <a:rPr lang="pt-BR" sz="3600" dirty="0"/>
              <a:t>de Grupo de </a:t>
            </a:r>
            <a:r>
              <a:rPr lang="pt-BR" sz="3600" dirty="0" smtClean="0"/>
              <a:t>Trabalho (GT)</a:t>
            </a:r>
            <a:r>
              <a:rPr lang="pt-BR" sz="3600" dirty="0"/>
              <a:t/>
            </a:r>
            <a:br>
              <a:rPr lang="pt-BR" sz="3600" dirty="0"/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1845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pt-BR" sz="2900" b="1" dirty="0" smtClean="0"/>
          </a:p>
          <a:p>
            <a:pPr marL="0" indent="0">
              <a:buNone/>
            </a:pPr>
            <a:r>
              <a:rPr lang="pt-BR" sz="2900" b="1" dirty="0" smtClean="0"/>
              <a:t>PORTARIA </a:t>
            </a:r>
            <a:r>
              <a:rPr lang="pt-BR" sz="2900" b="1" dirty="0"/>
              <a:t>MINISTÉRIO DA SAÚDE Nº 1.767, DE 29 DE OUTUBRO DE </a:t>
            </a:r>
            <a:r>
              <a:rPr lang="pt-BR" sz="2900" b="1" dirty="0" smtClean="0"/>
              <a:t>2015</a:t>
            </a:r>
          </a:p>
          <a:p>
            <a:pPr marL="0" indent="0">
              <a:buNone/>
            </a:pPr>
            <a:endParaRPr lang="pt-BR" sz="2900" dirty="0" smtClean="0"/>
          </a:p>
          <a:p>
            <a:pPr marL="0" indent="0">
              <a:buNone/>
            </a:pPr>
            <a:endParaRPr lang="pt-BR" sz="2900" dirty="0" smtClean="0"/>
          </a:p>
          <a:p>
            <a:pPr marL="0" indent="0">
              <a:buNone/>
            </a:pPr>
            <a:endParaRPr lang="pt-BR" sz="2900" dirty="0"/>
          </a:p>
          <a:p>
            <a:pPr marL="0" indent="0">
              <a:buNone/>
            </a:pPr>
            <a:endParaRPr lang="pt-BR" sz="2900" dirty="0" smtClean="0"/>
          </a:p>
          <a:p>
            <a:pPr marL="0" indent="0">
              <a:buNone/>
            </a:pPr>
            <a:endParaRPr lang="pt-BR" sz="2900" dirty="0"/>
          </a:p>
          <a:p>
            <a:endParaRPr lang="pt-BR" b="1" dirty="0" smtClean="0"/>
          </a:p>
          <a:p>
            <a:endParaRPr lang="pt-BR" b="1" dirty="0"/>
          </a:p>
          <a:p>
            <a:r>
              <a:rPr lang="pt-BR" b="1" dirty="0" smtClean="0"/>
              <a:t>Composição</a:t>
            </a:r>
            <a:r>
              <a:rPr lang="pt-BR" b="1" dirty="0"/>
              <a:t>:</a:t>
            </a:r>
          </a:p>
          <a:p>
            <a:endParaRPr lang="pt-BR" sz="1300" b="1" dirty="0"/>
          </a:p>
          <a:p>
            <a:pPr marL="285750" indent="-285750">
              <a:buFontTx/>
              <a:buChar char="-"/>
            </a:pPr>
            <a:r>
              <a:rPr lang="pt-BR" dirty="0"/>
              <a:t>Ministério da </a:t>
            </a:r>
            <a:r>
              <a:rPr lang="pt-BR" dirty="0" smtClean="0"/>
              <a:t>Saúde - </a:t>
            </a:r>
            <a:r>
              <a:rPr lang="pt-BR" dirty="0" err="1" smtClean="0"/>
              <a:t>Decit</a:t>
            </a:r>
            <a:r>
              <a:rPr lang="pt-BR" dirty="0" smtClean="0"/>
              <a:t>/SCTIE/MS</a:t>
            </a:r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/>
              <a:t>INCA</a:t>
            </a:r>
          </a:p>
          <a:p>
            <a:pPr marL="285750" indent="-285750">
              <a:buFontTx/>
              <a:buChar char="-"/>
            </a:pPr>
            <a:r>
              <a:rPr lang="pt-BR" dirty="0"/>
              <a:t>FIOCRUZ</a:t>
            </a:r>
          </a:p>
          <a:p>
            <a:pPr marL="285750" indent="-285750">
              <a:buFontTx/>
              <a:buChar char="-"/>
            </a:pPr>
            <a:r>
              <a:rPr lang="pt-BR" dirty="0"/>
              <a:t>ANVISA</a:t>
            </a:r>
          </a:p>
          <a:p>
            <a:pPr marL="285750" indent="-285750">
              <a:buFontTx/>
              <a:buChar char="-"/>
            </a:pPr>
            <a:r>
              <a:rPr lang="pt-BR" dirty="0"/>
              <a:t>Representante do grupo de pesquisadores da FOS</a:t>
            </a:r>
          </a:p>
          <a:p>
            <a:pPr marL="285750" indent="-285750">
              <a:buFontTx/>
              <a:buChar char="-"/>
            </a:pPr>
            <a:r>
              <a:rPr lang="pt-BR" dirty="0" smtClean="0"/>
              <a:t>MCTI (Laboratórios</a:t>
            </a:r>
            <a:r>
              <a:rPr lang="pt-BR" dirty="0"/>
              <a:t>: </a:t>
            </a:r>
            <a:r>
              <a:rPr lang="pt-BR" dirty="0" err="1"/>
              <a:t>Lassbio</a:t>
            </a:r>
            <a:r>
              <a:rPr lang="pt-BR" dirty="0"/>
              <a:t>/UFRJ; </a:t>
            </a:r>
            <a:r>
              <a:rPr lang="pt-BR" dirty="0" err="1"/>
              <a:t>CIEnP</a:t>
            </a:r>
            <a:r>
              <a:rPr lang="pt-BR" dirty="0"/>
              <a:t>-SC; </a:t>
            </a:r>
            <a:r>
              <a:rPr lang="pt-BR" dirty="0" smtClean="0"/>
              <a:t>NPDM/UFC)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763688" y="2060848"/>
            <a:ext cx="5760640" cy="115212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Institui Grupo de Trabalho </a:t>
            </a:r>
            <a:r>
              <a:rPr lang="pt-BR" dirty="0" smtClean="0">
                <a:solidFill>
                  <a:schemeClr val="tx1"/>
                </a:solidFill>
              </a:rPr>
              <a:t>para </a:t>
            </a:r>
            <a:r>
              <a:rPr lang="pt-BR" dirty="0">
                <a:solidFill>
                  <a:schemeClr val="tx1"/>
                </a:solidFill>
              </a:rPr>
              <a:t>apoiar o desenvolvimento de pesquisas que possam fornecer as informações necessárias para a determinação da eficácia e da segurança dessa substância.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336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/>
              <a:t>Ações do GT</a:t>
            </a:r>
            <a:endParaRPr lang="pt-BR" sz="36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76898057"/>
              </p:ext>
            </p:extLst>
          </p:nvPr>
        </p:nvGraphicFramePr>
        <p:xfrm>
          <a:off x="3084512" y="2924944"/>
          <a:ext cx="6096000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190080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 smtClean="0"/>
              <a:t>Foram realizadas cinco reuniões </a:t>
            </a:r>
            <a:r>
              <a:rPr lang="pt-BR" dirty="0" smtClean="0"/>
              <a:t>para elaboração do plano de ação envolvendo síntese, estudos pré-clínicos e ensaios clínicos da FOS.</a:t>
            </a:r>
          </a:p>
          <a:p>
            <a:endParaRPr lang="pt-BR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648660409"/>
              </p:ext>
            </p:extLst>
          </p:nvPr>
        </p:nvGraphicFramePr>
        <p:xfrm>
          <a:off x="659904" y="3501008"/>
          <a:ext cx="2759968" cy="217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" name="Imagem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1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424936" cy="936104"/>
          </a:xfrm>
        </p:spPr>
        <p:txBody>
          <a:bodyPr>
            <a:noAutofit/>
          </a:bodyPr>
          <a:lstStyle/>
          <a:p>
            <a:pPr algn="l"/>
            <a:r>
              <a:rPr lang="pt-BR" sz="3300" dirty="0" smtClean="0"/>
              <a:t>Ações </a:t>
            </a:r>
            <a:r>
              <a:rPr lang="pt-BR" sz="3300" dirty="0" smtClean="0"/>
              <a:t>do GT</a:t>
            </a:r>
            <a:endParaRPr lang="pt-BR" sz="33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93154012"/>
              </p:ext>
            </p:extLst>
          </p:nvPr>
        </p:nvGraphicFramePr>
        <p:xfrm>
          <a:off x="899592" y="1052736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8" y="62068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Articulação </a:t>
            </a:r>
            <a:r>
              <a:rPr lang="pt-BR" b="1" dirty="0"/>
              <a:t>com laboratórios públicos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755576" y="5373216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>
                <a:solidFill>
                  <a:srgbClr val="FF0000"/>
                </a:solidFill>
              </a:rPr>
              <a:t>O MCTI contratou laboratórios públicos e pesquisadores com notório saber e vasta experiência nas áreas requisitadas, atuando em conformidade com requerimentos exigidos pelas agências regulatórias nacionais e internacionais.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05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>
            <a:grpSpLocks/>
          </p:cNvGrpSpPr>
          <p:nvPr/>
        </p:nvGrpSpPr>
        <p:grpSpPr bwMode="auto">
          <a:xfrm>
            <a:off x="117772" y="876278"/>
            <a:ext cx="8928992" cy="5751399"/>
            <a:chOff x="0" y="8953"/>
            <a:chExt cx="61576" cy="80941"/>
          </a:xfrm>
        </p:grpSpPr>
        <p:grpSp>
          <p:nvGrpSpPr>
            <p:cNvPr id="3" name="Grupo 2"/>
            <p:cNvGrpSpPr>
              <a:grpSpLocks/>
            </p:cNvGrpSpPr>
            <p:nvPr/>
          </p:nvGrpSpPr>
          <p:grpSpPr bwMode="auto">
            <a:xfrm>
              <a:off x="29418" y="70279"/>
              <a:ext cx="11038" cy="7144"/>
              <a:chOff x="29431" y="70317"/>
              <a:chExt cx="11038" cy="7152"/>
            </a:xfrm>
          </p:grpSpPr>
          <p:sp>
            <p:nvSpPr>
              <p:cNvPr id="50" name="CaixaDeTexto 28"/>
              <p:cNvSpPr txBox="1">
                <a:spLocks noChangeArrowheads="1"/>
              </p:cNvSpPr>
              <p:nvPr/>
            </p:nvSpPr>
            <p:spPr bwMode="auto">
              <a:xfrm>
                <a:off x="30175" y="70719"/>
                <a:ext cx="10294" cy="5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46361" tIns="23180" rIns="46361" bIns="2318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pt-BR" sz="7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</a:t>
                </a: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Dosagem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Segurança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Eficácia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51" name="Chave esquerda 50"/>
              <p:cNvSpPr>
                <a:spLocks/>
              </p:cNvSpPr>
              <p:nvPr/>
            </p:nvSpPr>
            <p:spPr bwMode="auto">
              <a:xfrm>
                <a:off x="29431" y="70317"/>
                <a:ext cx="1117" cy="7152"/>
              </a:xfrm>
              <a:prstGeom prst="leftBrace">
                <a:avLst>
                  <a:gd name="adj1" fmla="val 8335"/>
                  <a:gd name="adj2" fmla="val 50000"/>
                </a:avLst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BR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pt-B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4" name="Retângulo de cantos arredondados 3"/>
            <p:cNvSpPr>
              <a:spLocks noChangeArrowheads="1"/>
            </p:cNvSpPr>
            <p:nvPr/>
          </p:nvSpPr>
          <p:spPr bwMode="auto">
            <a:xfrm>
              <a:off x="36243" y="19462"/>
              <a:ext cx="8757" cy="320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C5D98"/>
                </a:gs>
                <a:gs pos="80000">
                  <a:srgbClr val="3C7BC7"/>
                </a:gs>
                <a:gs pos="100000">
                  <a:srgbClr val="3A7CCB"/>
                </a:gs>
              </a:gsLst>
              <a:lin ang="16200000"/>
            </a:gradFill>
            <a:ln>
              <a:noFill/>
            </a:ln>
            <a:effectLst>
              <a:outerShdw dist="27940" dir="5400000" algn="ctr" rotWithShape="0">
                <a:srgbClr val="000000">
                  <a:alpha val="31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b="1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Síntese</a:t>
              </a:r>
              <a:endParaRPr lang="pt-BR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" name="Retângulo de cantos arredondados 4"/>
            <p:cNvSpPr>
              <a:spLocks noChangeArrowheads="1"/>
            </p:cNvSpPr>
            <p:nvPr/>
          </p:nvSpPr>
          <p:spPr bwMode="auto">
            <a:xfrm>
              <a:off x="14097" y="40468"/>
              <a:ext cx="8775" cy="6165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Toxicologia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(Segurança)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" name="Retângulo de cantos arredondados 5"/>
            <p:cNvSpPr>
              <a:spLocks noChangeArrowheads="1"/>
            </p:cNvSpPr>
            <p:nvPr/>
          </p:nvSpPr>
          <p:spPr bwMode="auto">
            <a:xfrm>
              <a:off x="26902" y="40468"/>
              <a:ext cx="8775" cy="6383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Farmacologia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(Eficácia/Prova de conceito)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7" name="Retângulo de cantos arredondados 6"/>
            <p:cNvSpPr>
              <a:spLocks noChangeArrowheads="1"/>
            </p:cNvSpPr>
            <p:nvPr/>
          </p:nvSpPr>
          <p:spPr bwMode="auto">
            <a:xfrm>
              <a:off x="20478" y="31728"/>
              <a:ext cx="8757" cy="376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C5D98"/>
                </a:gs>
                <a:gs pos="80000">
                  <a:srgbClr val="3C7BC7"/>
                </a:gs>
                <a:gs pos="100000">
                  <a:srgbClr val="3A7CCB"/>
                </a:gs>
              </a:gsLst>
              <a:lin ang="16200000"/>
            </a:gradFill>
            <a:ln>
              <a:noFill/>
            </a:ln>
            <a:effectLst>
              <a:outerShdw dist="27940" dir="5400000" algn="ctr" rotWithShape="0">
                <a:srgbClr val="000000">
                  <a:alpha val="31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b="1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Estudos Pré-Clínicos</a:t>
              </a:r>
              <a:endParaRPr lang="pt-BR" sz="12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8" name="Conector angulado 7"/>
            <p:cNvCxnSpPr>
              <a:cxnSpLocks noChangeShapeType="1"/>
            </p:cNvCxnSpPr>
            <p:nvPr/>
          </p:nvCxnSpPr>
          <p:spPr bwMode="auto">
            <a:xfrm rot="5400000">
              <a:off x="19145" y="34766"/>
              <a:ext cx="4997" cy="640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Conector angulado 8"/>
            <p:cNvCxnSpPr>
              <a:cxnSpLocks noChangeShapeType="1"/>
            </p:cNvCxnSpPr>
            <p:nvPr/>
          </p:nvCxnSpPr>
          <p:spPr bwMode="auto">
            <a:xfrm rot="16200000" flipH="1">
              <a:off x="25622" y="34670"/>
              <a:ext cx="4997" cy="657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Seta para baixo 9"/>
            <p:cNvSpPr>
              <a:spLocks noChangeArrowheads="1"/>
            </p:cNvSpPr>
            <p:nvPr/>
          </p:nvSpPr>
          <p:spPr bwMode="auto">
            <a:xfrm>
              <a:off x="23845" y="48149"/>
              <a:ext cx="2241" cy="4489"/>
            </a:xfrm>
            <a:prstGeom prst="downArrow">
              <a:avLst>
                <a:gd name="adj1" fmla="val 50000"/>
                <a:gd name="adj2" fmla="val 50004"/>
              </a:avLst>
            </a:prstGeom>
            <a:gradFill rotWithShape="1">
              <a:gsLst>
                <a:gs pos="0">
                  <a:srgbClr val="A3C4FF"/>
                </a:gs>
                <a:gs pos="35001">
                  <a:srgbClr val="BFD5FF"/>
                </a:gs>
                <a:gs pos="100000">
                  <a:srgbClr val="E5EEFF"/>
                </a:gs>
              </a:gsLst>
              <a:lin ang="16200000" scaled="1"/>
            </a:gradFill>
            <a:ln w="9525">
              <a:solidFill>
                <a:schemeClr val="accent1">
                  <a:lumMod val="95000"/>
                  <a:lumOff val="0"/>
                </a:schemeClr>
              </a:solidFill>
              <a:miter lim="800000"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11" name="Retângulo de cantos arredondados 10"/>
            <p:cNvSpPr>
              <a:spLocks noChangeArrowheads="1"/>
            </p:cNvSpPr>
            <p:nvPr/>
          </p:nvSpPr>
          <p:spPr bwMode="auto">
            <a:xfrm>
              <a:off x="20478" y="54197"/>
              <a:ext cx="9240" cy="365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C5D98"/>
                </a:gs>
                <a:gs pos="80000">
                  <a:srgbClr val="3C7BC7"/>
                </a:gs>
                <a:gs pos="100000">
                  <a:srgbClr val="3A7CCB"/>
                </a:gs>
              </a:gsLst>
              <a:lin ang="16200000"/>
            </a:gradFill>
            <a:ln>
              <a:noFill/>
            </a:ln>
            <a:effectLst>
              <a:outerShdw dist="27940" dir="5400000" algn="ctr" rotWithShape="0">
                <a:srgbClr val="000000">
                  <a:alpha val="31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b="1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Estudos Clínicos</a:t>
              </a:r>
              <a:endParaRPr lang="pt-BR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2" name="Retângulo de cantos arredondados 11"/>
            <p:cNvSpPr>
              <a:spLocks noChangeArrowheads="1"/>
            </p:cNvSpPr>
            <p:nvPr/>
          </p:nvSpPr>
          <p:spPr bwMode="auto">
            <a:xfrm>
              <a:off x="21145" y="63381"/>
              <a:ext cx="7518" cy="3206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8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Fase I</a:t>
              </a:r>
              <a:endParaRPr lang="pt-BR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3" name="Retângulo de cantos arredondados 12"/>
            <p:cNvSpPr>
              <a:spLocks noChangeArrowheads="1"/>
            </p:cNvSpPr>
            <p:nvPr/>
          </p:nvSpPr>
          <p:spPr bwMode="auto">
            <a:xfrm>
              <a:off x="21021" y="70611"/>
              <a:ext cx="7518" cy="3207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8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Fase II e III</a:t>
              </a:r>
              <a:endParaRPr lang="pt-BR" sz="12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14" name="Conector de seta reta 13"/>
            <p:cNvCxnSpPr>
              <a:cxnSpLocks noChangeShapeType="1"/>
            </p:cNvCxnSpPr>
            <p:nvPr/>
          </p:nvCxnSpPr>
          <p:spPr bwMode="auto">
            <a:xfrm>
              <a:off x="24966" y="58694"/>
              <a:ext cx="53" cy="2853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Retângulo de cantos arredondados 14"/>
            <p:cNvSpPr>
              <a:spLocks noChangeArrowheads="1"/>
            </p:cNvSpPr>
            <p:nvPr/>
          </p:nvSpPr>
          <p:spPr bwMode="auto">
            <a:xfrm>
              <a:off x="20578" y="86688"/>
              <a:ext cx="8776" cy="3206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Pedido de Registro?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16" name="Conector de seta reta 15"/>
            <p:cNvCxnSpPr>
              <a:cxnSpLocks noChangeShapeType="1"/>
            </p:cNvCxnSpPr>
            <p:nvPr/>
          </p:nvCxnSpPr>
          <p:spPr bwMode="auto">
            <a:xfrm>
              <a:off x="25098" y="74552"/>
              <a:ext cx="0" cy="2876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Retângulo de cantos arredondados 16"/>
            <p:cNvSpPr>
              <a:spLocks noChangeArrowheads="1"/>
            </p:cNvSpPr>
            <p:nvPr/>
          </p:nvSpPr>
          <p:spPr bwMode="auto">
            <a:xfrm>
              <a:off x="36480" y="26498"/>
              <a:ext cx="8820" cy="395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2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Responsabilidade: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kern="1200" dirty="0" err="1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LASSBio</a:t>
              </a: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/UFRJ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8" name="Retângulo de cantos arredondados 17"/>
            <p:cNvSpPr>
              <a:spLocks noChangeArrowheads="1"/>
            </p:cNvSpPr>
            <p:nvPr/>
          </p:nvSpPr>
          <p:spPr bwMode="auto">
            <a:xfrm>
              <a:off x="4191" y="31097"/>
              <a:ext cx="9721" cy="6427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2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Responsabilidade: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NPDM/CE e </a:t>
              </a:r>
              <a:r>
                <a:rPr lang="pt-BR" sz="900" kern="1200" dirty="0" err="1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CIEnP</a:t>
              </a: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/SC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9" name="Retângulo de cantos arredondados 18"/>
            <p:cNvSpPr>
              <a:spLocks noChangeArrowheads="1"/>
            </p:cNvSpPr>
            <p:nvPr/>
          </p:nvSpPr>
          <p:spPr bwMode="auto">
            <a:xfrm>
              <a:off x="7703" y="62645"/>
              <a:ext cx="8820" cy="4678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2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Responsabilidade: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NPDM/CE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0" name="Conector de seta reta 19"/>
            <p:cNvCxnSpPr>
              <a:cxnSpLocks noChangeShapeType="1"/>
            </p:cNvCxnSpPr>
            <p:nvPr/>
          </p:nvCxnSpPr>
          <p:spPr bwMode="auto">
            <a:xfrm>
              <a:off x="40862" y="22669"/>
              <a:ext cx="0" cy="3829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Conector de seta reta 20"/>
            <p:cNvCxnSpPr>
              <a:cxnSpLocks noChangeShapeType="1"/>
            </p:cNvCxnSpPr>
            <p:nvPr/>
          </p:nvCxnSpPr>
          <p:spPr bwMode="auto">
            <a:xfrm flipH="1">
              <a:off x="15240" y="33813"/>
              <a:ext cx="3168" cy="0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Conector de seta reta 21"/>
            <p:cNvCxnSpPr>
              <a:cxnSpLocks noChangeShapeType="1"/>
            </p:cNvCxnSpPr>
            <p:nvPr/>
          </p:nvCxnSpPr>
          <p:spPr bwMode="auto">
            <a:xfrm flipH="1">
              <a:off x="17310" y="65235"/>
              <a:ext cx="3168" cy="0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3" name="Grupo 22"/>
            <p:cNvGrpSpPr>
              <a:grpSpLocks/>
            </p:cNvGrpSpPr>
            <p:nvPr/>
          </p:nvGrpSpPr>
          <p:grpSpPr bwMode="auto">
            <a:xfrm>
              <a:off x="29958" y="61474"/>
              <a:ext cx="18195" cy="6946"/>
              <a:chOff x="29969" y="61472"/>
              <a:chExt cx="18198" cy="6951"/>
            </a:xfrm>
          </p:grpSpPr>
          <p:sp>
            <p:nvSpPr>
              <p:cNvPr id="48" name="CaixaDeTexto 26"/>
              <p:cNvSpPr txBox="1">
                <a:spLocks noChangeArrowheads="1"/>
              </p:cNvSpPr>
              <p:nvPr/>
            </p:nvSpPr>
            <p:spPr bwMode="auto">
              <a:xfrm>
                <a:off x="30927" y="61472"/>
                <a:ext cx="17240" cy="6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46361" tIns="23180" rIns="46361" bIns="2318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Segurança e dosagem: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 marL="457200" indent="-228600">
                  <a:lnSpc>
                    <a:spcPct val="115000"/>
                  </a:lnSpc>
                  <a:spcAft>
                    <a:spcPts val="0"/>
                  </a:spcAft>
                  <a:tabLst>
                    <a:tab pos="457200" algn="l"/>
                  </a:tabLs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Não tóxica – voluntários (sadios)</a:t>
                </a:r>
                <a:endParaRPr lang="pt-BR" sz="9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 indent="-228600">
                  <a:lnSpc>
                    <a:spcPct val="115000"/>
                  </a:lnSpc>
                  <a:spcAft>
                    <a:spcPts val="0"/>
                  </a:spcAft>
                  <a:tabLst>
                    <a:tab pos="457200" algn="l"/>
                  </a:tabLs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Tóxica – pacientes (câncer)</a:t>
                </a:r>
                <a:endParaRPr lang="pt-BR" sz="9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49" name="Chave esquerda 48"/>
              <p:cNvSpPr>
                <a:spLocks/>
              </p:cNvSpPr>
              <p:nvPr/>
            </p:nvSpPr>
            <p:spPr bwMode="auto">
              <a:xfrm>
                <a:off x="29969" y="61746"/>
                <a:ext cx="1154" cy="6677"/>
              </a:xfrm>
              <a:prstGeom prst="leftBrace">
                <a:avLst>
                  <a:gd name="adj1" fmla="val 8327"/>
                  <a:gd name="adj2" fmla="val 50000"/>
                </a:avLst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66230" tIns="33115" rIns="66230" bIns="33115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BR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pt-B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24" name="Grupo 23"/>
            <p:cNvGrpSpPr>
              <a:grpSpLocks/>
            </p:cNvGrpSpPr>
            <p:nvPr/>
          </p:nvGrpSpPr>
          <p:grpSpPr bwMode="auto">
            <a:xfrm>
              <a:off x="46958" y="15814"/>
              <a:ext cx="11716" cy="10685"/>
              <a:chOff x="46942" y="15788"/>
              <a:chExt cx="11718" cy="10687"/>
            </a:xfrm>
          </p:grpSpPr>
          <p:sp>
            <p:nvSpPr>
              <p:cNvPr id="46" name="Retângulo 45"/>
              <p:cNvSpPr>
                <a:spLocks noChangeArrowheads="1"/>
              </p:cNvSpPr>
              <p:nvPr/>
            </p:nvSpPr>
            <p:spPr bwMode="auto">
              <a:xfrm>
                <a:off x="47801" y="16073"/>
                <a:ext cx="10859" cy="104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66230" tIns="33115" rIns="66230" bIns="33115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Caracterização química e determinação da pureza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Controle de qualidade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Padronização dos resultados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 Escala sintética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" name="Chave esquerda 46"/>
              <p:cNvSpPr>
                <a:spLocks/>
              </p:cNvSpPr>
              <p:nvPr/>
            </p:nvSpPr>
            <p:spPr bwMode="auto">
              <a:xfrm>
                <a:off x="46942" y="15788"/>
                <a:ext cx="859" cy="10687"/>
              </a:xfrm>
              <a:prstGeom prst="leftBrace">
                <a:avLst>
                  <a:gd name="adj1" fmla="val 8328"/>
                  <a:gd name="adj2" fmla="val 50000"/>
                </a:avLst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66230" tIns="33115" rIns="66230" bIns="33115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BR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pt-B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sp>
          <p:nvSpPr>
            <p:cNvPr id="26" name="Retângulo de cantos arredondados 25"/>
            <p:cNvSpPr>
              <a:spLocks noChangeArrowheads="1"/>
            </p:cNvSpPr>
            <p:nvPr/>
          </p:nvSpPr>
          <p:spPr bwMode="auto">
            <a:xfrm>
              <a:off x="3322" y="18800"/>
              <a:ext cx="10775" cy="499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C5D98"/>
                </a:gs>
                <a:gs pos="80000">
                  <a:srgbClr val="3C7BC7"/>
                </a:gs>
                <a:gs pos="100000">
                  <a:srgbClr val="3A7CCB"/>
                </a:gs>
              </a:gsLst>
              <a:lin ang="16200000"/>
            </a:gradFill>
            <a:ln>
              <a:noFill/>
            </a:ln>
            <a:effectLst>
              <a:outerShdw dist="27940" dir="5400000" algn="ctr" rotWithShape="0">
                <a:srgbClr val="000000">
                  <a:alpha val="31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b="1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500 gramas da FOS da USP/São Carlos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7" name="Retângulo de cantos arredondados 26"/>
            <p:cNvSpPr>
              <a:spLocks noChangeArrowheads="1"/>
            </p:cNvSpPr>
            <p:nvPr/>
          </p:nvSpPr>
          <p:spPr bwMode="auto">
            <a:xfrm>
              <a:off x="14691" y="10130"/>
              <a:ext cx="20656" cy="733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C5D98"/>
                </a:gs>
                <a:gs pos="80000">
                  <a:srgbClr val="3C7BC7"/>
                </a:gs>
                <a:gs pos="100000">
                  <a:srgbClr val="3A7CCB"/>
                </a:gs>
              </a:gsLst>
              <a:lin ang="16200000"/>
            </a:gradFill>
            <a:ln>
              <a:noFill/>
            </a:ln>
            <a:effectLst>
              <a:outerShdw dist="27940" dir="5400000" algn="ctr" rotWithShape="0">
                <a:srgbClr val="000000">
                  <a:alpha val="31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b="1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Portaria GM/MS nº 1.767 de 29/10/15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b="1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Institui Grupo de Trabalho para o desenvolvimento clínico da FOS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8" name="Retângulo de cantos arredondados 27"/>
            <p:cNvSpPr>
              <a:spLocks noChangeArrowheads="1"/>
            </p:cNvSpPr>
            <p:nvPr/>
          </p:nvSpPr>
          <p:spPr bwMode="auto">
            <a:xfrm>
              <a:off x="42195" y="8953"/>
              <a:ext cx="12910" cy="5640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2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Prazo de 60 dias para entrega do relatório de atividades do GT ao Ministro da Saúde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9" name="Conector de seta reta 28"/>
            <p:cNvCxnSpPr>
              <a:cxnSpLocks noChangeShapeType="1"/>
            </p:cNvCxnSpPr>
            <p:nvPr/>
          </p:nvCxnSpPr>
          <p:spPr bwMode="auto">
            <a:xfrm>
              <a:off x="36108" y="11875"/>
              <a:ext cx="4203" cy="0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Seta à esquerda, à direita e acima 18"/>
            <p:cNvSpPr>
              <a:spLocks/>
            </p:cNvSpPr>
            <p:nvPr/>
          </p:nvSpPr>
          <p:spPr bwMode="auto">
            <a:xfrm rot="10800000">
              <a:off x="17811" y="19780"/>
              <a:ext cx="14173" cy="10623"/>
            </a:xfrm>
            <a:custGeom>
              <a:avLst/>
              <a:gdLst>
                <a:gd name="T0" fmla="*/ 0 w 1417320"/>
                <a:gd name="T1" fmla="*/ 964916 h 1062355"/>
                <a:gd name="T2" fmla="*/ 265589 w 1417320"/>
                <a:gd name="T3" fmla="*/ 867477 h 1062355"/>
                <a:gd name="T4" fmla="*/ 265589 w 1417320"/>
                <a:gd name="T5" fmla="*/ 891252 h 1062355"/>
                <a:gd name="T6" fmla="*/ 634996 w 1417320"/>
                <a:gd name="T7" fmla="*/ 891252 h 1062355"/>
                <a:gd name="T8" fmla="*/ 634996 w 1417320"/>
                <a:gd name="T9" fmla="*/ 265589 h 1062355"/>
                <a:gd name="T10" fmla="*/ 611221 w 1417320"/>
                <a:gd name="T11" fmla="*/ 265589 h 1062355"/>
                <a:gd name="T12" fmla="*/ 708660 w 1417320"/>
                <a:gd name="T13" fmla="*/ 0 h 1062355"/>
                <a:gd name="T14" fmla="*/ 806099 w 1417320"/>
                <a:gd name="T15" fmla="*/ 265589 h 1062355"/>
                <a:gd name="T16" fmla="*/ 782324 w 1417320"/>
                <a:gd name="T17" fmla="*/ 265589 h 1062355"/>
                <a:gd name="T18" fmla="*/ 782324 w 1417320"/>
                <a:gd name="T19" fmla="*/ 891252 h 1062355"/>
                <a:gd name="T20" fmla="*/ 1151731 w 1417320"/>
                <a:gd name="T21" fmla="*/ 891252 h 1062355"/>
                <a:gd name="T22" fmla="*/ 1151731 w 1417320"/>
                <a:gd name="T23" fmla="*/ 867477 h 1062355"/>
                <a:gd name="T24" fmla="*/ 1417320 w 1417320"/>
                <a:gd name="T25" fmla="*/ 964916 h 1062355"/>
                <a:gd name="T26" fmla="*/ 1151731 w 1417320"/>
                <a:gd name="T27" fmla="*/ 1062355 h 1062355"/>
                <a:gd name="T28" fmla="*/ 1151731 w 1417320"/>
                <a:gd name="T29" fmla="*/ 1038579 h 1062355"/>
                <a:gd name="T30" fmla="*/ 265589 w 1417320"/>
                <a:gd name="T31" fmla="*/ 1038579 h 1062355"/>
                <a:gd name="T32" fmla="*/ 265589 w 1417320"/>
                <a:gd name="T33" fmla="*/ 1062355 h 1062355"/>
                <a:gd name="T34" fmla="*/ 0 w 1417320"/>
                <a:gd name="T35" fmla="*/ 964916 h 106235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417320" h="1062355">
                  <a:moveTo>
                    <a:pt x="0" y="964916"/>
                  </a:moveTo>
                  <a:lnTo>
                    <a:pt x="265589" y="867477"/>
                  </a:lnTo>
                  <a:lnTo>
                    <a:pt x="265589" y="891252"/>
                  </a:lnTo>
                  <a:lnTo>
                    <a:pt x="634996" y="891252"/>
                  </a:lnTo>
                  <a:lnTo>
                    <a:pt x="634996" y="265589"/>
                  </a:lnTo>
                  <a:lnTo>
                    <a:pt x="611221" y="265589"/>
                  </a:lnTo>
                  <a:lnTo>
                    <a:pt x="708660" y="0"/>
                  </a:lnTo>
                  <a:lnTo>
                    <a:pt x="806099" y="265589"/>
                  </a:lnTo>
                  <a:lnTo>
                    <a:pt x="782324" y="265589"/>
                  </a:lnTo>
                  <a:lnTo>
                    <a:pt x="782324" y="891252"/>
                  </a:lnTo>
                  <a:lnTo>
                    <a:pt x="1151731" y="891252"/>
                  </a:lnTo>
                  <a:lnTo>
                    <a:pt x="1151731" y="867477"/>
                  </a:lnTo>
                  <a:lnTo>
                    <a:pt x="1417320" y="964916"/>
                  </a:lnTo>
                  <a:lnTo>
                    <a:pt x="1151731" y="1062355"/>
                  </a:lnTo>
                  <a:lnTo>
                    <a:pt x="1151731" y="1038579"/>
                  </a:lnTo>
                  <a:lnTo>
                    <a:pt x="265589" y="1038579"/>
                  </a:lnTo>
                  <a:lnTo>
                    <a:pt x="265589" y="1062355"/>
                  </a:lnTo>
                  <a:lnTo>
                    <a:pt x="0" y="964916"/>
                  </a:lnTo>
                  <a:close/>
                </a:path>
              </a:pathLst>
            </a:custGeom>
            <a:gradFill rotWithShape="1">
              <a:gsLst>
                <a:gs pos="0">
                  <a:srgbClr val="A3C4FF"/>
                </a:gs>
                <a:gs pos="35001">
                  <a:srgbClr val="BFD5FF"/>
                </a:gs>
                <a:gs pos="100000">
                  <a:srgbClr val="E5EEFF"/>
                </a:gs>
              </a:gsLst>
              <a:lin ang="16200000" scaled="1"/>
            </a:gradFill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1" name="Retângulo de cantos arredondados 30"/>
            <p:cNvSpPr>
              <a:spLocks noChangeArrowheads="1"/>
            </p:cNvSpPr>
            <p:nvPr/>
          </p:nvSpPr>
          <p:spPr bwMode="auto">
            <a:xfrm>
              <a:off x="42195" y="72199"/>
              <a:ext cx="9449" cy="3791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accent2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Responsabilidade: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INCA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2" name="Retângulo de cantos arredondados 31"/>
            <p:cNvSpPr>
              <a:spLocks noChangeArrowheads="1"/>
            </p:cNvSpPr>
            <p:nvPr/>
          </p:nvSpPr>
          <p:spPr bwMode="auto">
            <a:xfrm>
              <a:off x="20459" y="78384"/>
              <a:ext cx="8776" cy="3207"/>
            </a:xfrm>
            <a:prstGeom prst="roundRect">
              <a:avLst>
                <a:gd name="adj" fmla="val 16667"/>
              </a:avLst>
            </a:prstGeom>
            <a:solidFill>
              <a:schemeClr val="lt1">
                <a:lumMod val="100000"/>
                <a:lumOff val="0"/>
              </a:schemeClr>
            </a:solidFill>
            <a:ln w="19050">
              <a:solidFill>
                <a:schemeClr val="accent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66230" tIns="33115" rIns="66230" bIns="33115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t-BR" sz="9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Produção?</a:t>
              </a:r>
              <a:endParaRPr lang="pt-BR" sz="9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34" name="Conector de seta reta 33"/>
            <p:cNvCxnSpPr>
              <a:cxnSpLocks noChangeShapeType="1"/>
            </p:cNvCxnSpPr>
            <p:nvPr/>
          </p:nvCxnSpPr>
          <p:spPr bwMode="auto">
            <a:xfrm>
              <a:off x="36385" y="73818"/>
              <a:ext cx="3607" cy="0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Conector de seta reta 34"/>
            <p:cNvCxnSpPr>
              <a:cxnSpLocks noChangeShapeType="1"/>
            </p:cNvCxnSpPr>
            <p:nvPr/>
          </p:nvCxnSpPr>
          <p:spPr bwMode="auto">
            <a:xfrm flipH="1">
              <a:off x="24990" y="82666"/>
              <a:ext cx="57" cy="2877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Conector de seta reta 35"/>
            <p:cNvCxnSpPr>
              <a:cxnSpLocks noChangeShapeType="1"/>
            </p:cNvCxnSpPr>
            <p:nvPr/>
          </p:nvCxnSpPr>
          <p:spPr bwMode="auto">
            <a:xfrm>
              <a:off x="24981" y="67071"/>
              <a:ext cx="0" cy="3207"/>
            </a:xfrm>
            <a:prstGeom prst="straightConnector1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7" name="Grupo 36"/>
            <p:cNvGrpSpPr>
              <a:grpSpLocks/>
            </p:cNvGrpSpPr>
            <p:nvPr/>
          </p:nvGrpSpPr>
          <p:grpSpPr bwMode="auto">
            <a:xfrm>
              <a:off x="36656" y="38128"/>
              <a:ext cx="24920" cy="12930"/>
              <a:chOff x="36642" y="38164"/>
              <a:chExt cx="24927" cy="12931"/>
            </a:xfrm>
          </p:grpSpPr>
          <p:grpSp>
            <p:nvGrpSpPr>
              <p:cNvPr id="41" name="Grupo 40"/>
              <p:cNvGrpSpPr>
                <a:grpSpLocks/>
              </p:cNvGrpSpPr>
              <p:nvPr/>
            </p:nvGrpSpPr>
            <p:grpSpPr bwMode="auto">
              <a:xfrm>
                <a:off x="37372" y="38328"/>
                <a:ext cx="24197" cy="10912"/>
                <a:chOff x="37372" y="38328"/>
                <a:chExt cx="34564" cy="14695"/>
              </a:xfrm>
            </p:grpSpPr>
            <p:sp>
              <p:nvSpPr>
                <p:cNvPr id="43" name="Retângulo 42"/>
                <p:cNvSpPr>
                  <a:spLocks noChangeArrowheads="1"/>
                </p:cNvSpPr>
                <p:nvPr/>
              </p:nvSpPr>
              <p:spPr bwMode="auto">
                <a:xfrm>
                  <a:off x="37372" y="38328"/>
                  <a:ext cx="30243" cy="38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pt-BR" sz="8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In Vitro(</a:t>
                  </a:r>
                  <a:r>
                    <a:rPr lang="pt-BR" sz="800" kern="1200" dirty="0" err="1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Citotoxicidade</a:t>
                  </a:r>
                  <a:r>
                    <a:rPr lang="pt-BR" sz="8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)  - 12 linhagens </a:t>
                  </a:r>
                  <a:r>
                    <a:rPr lang="pt-BR" sz="800" kern="1200" dirty="0" smtClean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tumorais e 2 não tumorais</a:t>
                  </a:r>
                  <a:endParaRPr lang="pt-BR" sz="800" dirty="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pt-BR" sz="7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	                        </a:t>
                  </a:r>
                  <a:endParaRPr lang="pt-BR" sz="1200" dirty="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44" name="Retângulo 43"/>
                <p:cNvSpPr>
                  <a:spLocks noChangeArrowheads="1"/>
                </p:cNvSpPr>
                <p:nvPr/>
              </p:nvSpPr>
              <p:spPr bwMode="auto">
                <a:xfrm>
                  <a:off x="37439" y="42170"/>
                  <a:ext cx="34497" cy="108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pt-BR" sz="9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In Vivo(Tumores Experimentais)  - 4 tumores </a:t>
                  </a:r>
                  <a:r>
                    <a:rPr lang="pt-BR" sz="900" kern="1200" dirty="0" err="1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murinos</a:t>
                  </a:r>
                  <a:endParaRPr lang="pt-BR" sz="900" dirty="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pt-BR" sz="9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	                          </a:t>
                  </a:r>
                  <a:r>
                    <a:rPr lang="pt-BR" sz="900" kern="1200" dirty="0" smtClean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- </a:t>
                  </a:r>
                  <a:r>
                    <a:rPr lang="pt-BR" sz="9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2 tumores transgênicos</a:t>
                  </a:r>
                  <a:endParaRPr lang="pt-BR" sz="900" dirty="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pt-BR" sz="9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	                          </a:t>
                  </a:r>
                  <a:r>
                    <a:rPr lang="pt-BR" sz="900" kern="1200" dirty="0" smtClean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- </a:t>
                  </a:r>
                  <a:r>
                    <a:rPr lang="pt-BR" sz="9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2 Tumores xenográficos</a:t>
                  </a:r>
                  <a:endParaRPr lang="pt-BR" sz="900" dirty="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45" name="Retângulo 44"/>
                <p:cNvSpPr>
                  <a:spLocks noChangeArrowheads="1"/>
                </p:cNvSpPr>
                <p:nvPr/>
              </p:nvSpPr>
              <p:spPr bwMode="auto">
                <a:xfrm>
                  <a:off x="37372" y="50256"/>
                  <a:ext cx="34564" cy="26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pt-BR" sz="900" kern="1200" dirty="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Fase I/II em cães - 2 tumores</a:t>
                  </a:r>
                  <a:endParaRPr lang="pt-BR" sz="900" dirty="0">
                    <a:effectLst/>
                    <a:latin typeface="Times New Roman"/>
                    <a:ea typeface="Times New Roman"/>
                  </a:endParaRPr>
                </a:p>
              </p:txBody>
            </p:sp>
          </p:grpSp>
          <p:sp>
            <p:nvSpPr>
              <p:cNvPr id="42" name="Chave esquerda 41"/>
              <p:cNvSpPr>
                <a:spLocks/>
              </p:cNvSpPr>
              <p:nvPr/>
            </p:nvSpPr>
            <p:spPr bwMode="auto">
              <a:xfrm>
                <a:off x="36642" y="38164"/>
                <a:ext cx="1554" cy="12931"/>
              </a:xfrm>
              <a:prstGeom prst="leftBrace">
                <a:avLst>
                  <a:gd name="adj1" fmla="val 8329"/>
                  <a:gd name="adj2" fmla="val 50000"/>
                </a:avLst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BR" sz="110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pt-BR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grpSp>
          <p:nvGrpSpPr>
            <p:cNvPr id="38" name="Grupo 37"/>
            <p:cNvGrpSpPr>
              <a:grpSpLocks/>
            </p:cNvGrpSpPr>
            <p:nvPr/>
          </p:nvGrpSpPr>
          <p:grpSpPr bwMode="auto">
            <a:xfrm>
              <a:off x="0" y="39433"/>
              <a:ext cx="13442" cy="9769"/>
              <a:chOff x="0" y="39409"/>
              <a:chExt cx="13446" cy="9777"/>
            </a:xfrm>
          </p:grpSpPr>
          <p:sp>
            <p:nvSpPr>
              <p:cNvPr id="39" name="Retângulo 38"/>
              <p:cNvSpPr>
                <a:spLocks noChangeArrowheads="1"/>
              </p:cNvSpPr>
              <p:nvPr/>
            </p:nvSpPr>
            <p:spPr bwMode="auto">
              <a:xfrm>
                <a:off x="0" y="39442"/>
                <a:ext cx="12276" cy="97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66230" tIns="33115" rIns="66230" bIns="33115" anchor="t" anchorCtr="0" upright="1">
                <a:noAutofit/>
              </a:bodyPr>
              <a:lstStyle/>
              <a:p>
                <a:pPr algn="r"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Aguda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 algn="r"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Doses repetidas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 algn="r"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Farmacocinética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 algn="r">
                  <a:spcAft>
                    <a:spcPts val="0"/>
                  </a:spcAft>
                </a:pPr>
                <a:r>
                  <a:rPr lang="pt-BR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Reprodutiva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  <a:p>
                <a:pPr algn="r">
                  <a:spcAft>
                    <a:spcPts val="0"/>
                  </a:spcAft>
                </a:pPr>
                <a:r>
                  <a:rPr lang="pt-BR" sz="900" kern="1200" dirty="0" err="1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Toxicogenética</a:t>
                </a:r>
                <a:endParaRPr lang="pt-BR" sz="9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" name="Chave direita 39"/>
              <p:cNvSpPr>
                <a:spLocks/>
              </p:cNvSpPr>
              <p:nvPr/>
            </p:nvSpPr>
            <p:spPr bwMode="auto">
              <a:xfrm>
                <a:off x="11522" y="39409"/>
                <a:ext cx="1924" cy="9777"/>
              </a:xfrm>
              <a:prstGeom prst="rightBrace">
                <a:avLst>
                  <a:gd name="adj1" fmla="val 8343"/>
                  <a:gd name="adj2" fmla="val 50000"/>
                </a:avLst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BR" sz="1100" dirty="0">
                    <a:effectLst/>
                    <a:latin typeface="Calibri"/>
                    <a:ea typeface="Times New Roman"/>
                    <a:cs typeface="Times New Roman"/>
                  </a:rPr>
                  <a:t> </a:t>
                </a:r>
                <a:endParaRPr lang="pt-BR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</p:grpSp>
      <p:sp>
        <p:nvSpPr>
          <p:cNvPr id="55" name="CaixaDeTexto 54"/>
          <p:cNvSpPr txBox="1"/>
          <p:nvPr/>
        </p:nvSpPr>
        <p:spPr>
          <a:xfrm>
            <a:off x="395536" y="168353"/>
            <a:ext cx="6704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Plano </a:t>
            </a:r>
            <a:r>
              <a:rPr lang="pt-BR" b="1" dirty="0"/>
              <a:t>de Trabalho</a:t>
            </a:r>
          </a:p>
          <a:p>
            <a:endParaRPr lang="pt-BR" dirty="0"/>
          </a:p>
        </p:txBody>
      </p:sp>
      <p:sp>
        <p:nvSpPr>
          <p:cNvPr id="57" name="CaixaDeTexto 33"/>
          <p:cNvSpPr txBox="1">
            <a:spLocks noChangeArrowheads="1"/>
          </p:cNvSpPr>
          <p:nvPr/>
        </p:nvSpPr>
        <p:spPr bwMode="auto">
          <a:xfrm>
            <a:off x="512407" y="491519"/>
            <a:ext cx="6291841" cy="25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6230" tIns="33115" rIns="66230" bIns="33115" anchor="t" anchorCtr="0" upright="1">
            <a:noAutofit/>
          </a:bodyPr>
          <a:lstStyle/>
          <a:p>
            <a:pPr marL="180975">
              <a:spcAft>
                <a:spcPts val="0"/>
              </a:spcAft>
            </a:pPr>
            <a:r>
              <a:rPr lang="pt-BR" sz="105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Objetivo</a:t>
            </a:r>
            <a:r>
              <a:rPr lang="pt-BR" sz="105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: Desenvolver estudos de segurança e eficácia com a FOS, de acordo com a legislação vigente</a:t>
            </a:r>
            <a:r>
              <a:rPr lang="pt-BR" sz="9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.</a:t>
            </a:r>
            <a:endParaRPr lang="pt-BR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53" name="Imagem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52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/>
              <a:t>Resultados preliminares</a:t>
            </a:r>
            <a:endParaRPr lang="pt-BR" sz="3600" dirty="0"/>
          </a:p>
        </p:txBody>
      </p:sp>
      <p:grpSp>
        <p:nvGrpSpPr>
          <p:cNvPr id="8" name="Grupo 7"/>
          <p:cNvGrpSpPr/>
          <p:nvPr/>
        </p:nvGrpSpPr>
        <p:grpSpPr>
          <a:xfrm>
            <a:off x="755576" y="2130081"/>
            <a:ext cx="7488832" cy="4107230"/>
            <a:chOff x="755576" y="2130081"/>
            <a:chExt cx="7488832" cy="4107230"/>
          </a:xfrm>
        </p:grpSpPr>
        <p:sp>
          <p:nvSpPr>
            <p:cNvPr id="9" name="Conector reto 8"/>
            <p:cNvSpPr/>
            <p:nvPr/>
          </p:nvSpPr>
          <p:spPr>
            <a:xfrm>
              <a:off x="755576" y="2130081"/>
              <a:ext cx="7488832" cy="0"/>
            </a:xfrm>
            <a:prstGeom prst="line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orma livre 10"/>
            <p:cNvSpPr/>
            <p:nvPr/>
          </p:nvSpPr>
          <p:spPr>
            <a:xfrm>
              <a:off x="755576" y="2130081"/>
              <a:ext cx="1497766" cy="4107230"/>
            </a:xfrm>
            <a:custGeom>
              <a:avLst/>
              <a:gdLst>
                <a:gd name="connsiteX0" fmla="*/ 0 w 1497766"/>
                <a:gd name="connsiteY0" fmla="*/ 0 h 4107230"/>
                <a:gd name="connsiteX1" fmla="*/ 1497766 w 1497766"/>
                <a:gd name="connsiteY1" fmla="*/ 0 h 4107230"/>
                <a:gd name="connsiteX2" fmla="*/ 1497766 w 1497766"/>
                <a:gd name="connsiteY2" fmla="*/ 4107230 h 4107230"/>
                <a:gd name="connsiteX3" fmla="*/ 0 w 1497766"/>
                <a:gd name="connsiteY3" fmla="*/ 4107230 h 4107230"/>
                <a:gd name="connsiteX4" fmla="*/ 0 w 1497766"/>
                <a:gd name="connsiteY4" fmla="*/ 0 h 4107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7766" h="4107230">
                  <a:moveTo>
                    <a:pt x="0" y="0"/>
                  </a:moveTo>
                  <a:lnTo>
                    <a:pt x="1497766" y="0"/>
                  </a:lnTo>
                  <a:lnTo>
                    <a:pt x="1497766" y="4107230"/>
                  </a:lnTo>
                  <a:lnTo>
                    <a:pt x="0" y="410723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Cápsulas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IQSC-USP</a:t>
              </a:r>
              <a:endParaRPr lang="pt-BR" sz="2800" kern="1200" dirty="0"/>
            </a:p>
          </p:txBody>
        </p:sp>
        <p:sp>
          <p:nvSpPr>
            <p:cNvPr id="12" name="Forma livre 11"/>
            <p:cNvSpPr/>
            <p:nvPr/>
          </p:nvSpPr>
          <p:spPr>
            <a:xfrm>
              <a:off x="2365674" y="2162419"/>
              <a:ext cx="5878733" cy="646768"/>
            </a:xfrm>
            <a:custGeom>
              <a:avLst/>
              <a:gdLst>
                <a:gd name="connsiteX0" fmla="*/ 0 w 5878733"/>
                <a:gd name="connsiteY0" fmla="*/ 0 h 646768"/>
                <a:gd name="connsiteX1" fmla="*/ 5878733 w 5878733"/>
                <a:gd name="connsiteY1" fmla="*/ 0 h 646768"/>
                <a:gd name="connsiteX2" fmla="*/ 5878733 w 5878733"/>
                <a:gd name="connsiteY2" fmla="*/ 646768 h 646768"/>
                <a:gd name="connsiteX3" fmla="*/ 0 w 5878733"/>
                <a:gd name="connsiteY3" fmla="*/ 646768 h 646768"/>
                <a:gd name="connsiteX4" fmla="*/ 0 w 5878733"/>
                <a:gd name="connsiteY4" fmla="*/ 0 h 6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8733" h="646768">
                  <a:moveTo>
                    <a:pt x="0" y="0"/>
                  </a:moveTo>
                  <a:lnTo>
                    <a:pt x="5878733" y="0"/>
                  </a:lnTo>
                  <a:lnTo>
                    <a:pt x="5878733" y="646768"/>
                  </a:lnTo>
                  <a:lnTo>
                    <a:pt x="0" y="6467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32,2% de fosfoetanolamina - 6,2% associada a íons metálicos</a:t>
              </a:r>
              <a:endParaRPr lang="pt-BR" sz="1800" kern="1200" dirty="0"/>
            </a:p>
          </p:txBody>
        </p:sp>
        <p:sp>
          <p:nvSpPr>
            <p:cNvPr id="13" name="Conector reto 12"/>
            <p:cNvSpPr/>
            <p:nvPr/>
          </p:nvSpPr>
          <p:spPr>
            <a:xfrm>
              <a:off x="2253342" y="2809187"/>
              <a:ext cx="5991065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orma livre 13"/>
            <p:cNvSpPr/>
            <p:nvPr/>
          </p:nvSpPr>
          <p:spPr>
            <a:xfrm>
              <a:off x="2365674" y="2841526"/>
              <a:ext cx="5878733" cy="646768"/>
            </a:xfrm>
            <a:custGeom>
              <a:avLst/>
              <a:gdLst>
                <a:gd name="connsiteX0" fmla="*/ 0 w 5878733"/>
                <a:gd name="connsiteY0" fmla="*/ 0 h 646768"/>
                <a:gd name="connsiteX1" fmla="*/ 5878733 w 5878733"/>
                <a:gd name="connsiteY1" fmla="*/ 0 h 646768"/>
                <a:gd name="connsiteX2" fmla="*/ 5878733 w 5878733"/>
                <a:gd name="connsiteY2" fmla="*/ 646768 h 646768"/>
                <a:gd name="connsiteX3" fmla="*/ 0 w 5878733"/>
                <a:gd name="connsiteY3" fmla="*/ 646768 h 646768"/>
                <a:gd name="connsiteX4" fmla="*/ 0 w 5878733"/>
                <a:gd name="connsiteY4" fmla="*/ 0 h 6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8733" h="646768">
                  <a:moveTo>
                    <a:pt x="0" y="0"/>
                  </a:moveTo>
                  <a:lnTo>
                    <a:pt x="5878733" y="0"/>
                  </a:lnTo>
                  <a:lnTo>
                    <a:pt x="5878733" y="646768"/>
                  </a:lnTo>
                  <a:lnTo>
                    <a:pt x="0" y="6467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34,9% fosfatos (Ca, Mg, Fe, Mn, Al, Zn e Ba)</a:t>
              </a:r>
              <a:endParaRPr lang="pt-BR" sz="1800" kern="1200" dirty="0" smtClean="0"/>
            </a:p>
          </p:txBody>
        </p:sp>
        <p:sp>
          <p:nvSpPr>
            <p:cNvPr id="15" name="Conector reto 14"/>
            <p:cNvSpPr/>
            <p:nvPr/>
          </p:nvSpPr>
          <p:spPr>
            <a:xfrm>
              <a:off x="2253342" y="3488294"/>
              <a:ext cx="5991065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orma livre 15"/>
            <p:cNvSpPr/>
            <p:nvPr/>
          </p:nvSpPr>
          <p:spPr>
            <a:xfrm>
              <a:off x="2365674" y="3520633"/>
              <a:ext cx="5878733" cy="646768"/>
            </a:xfrm>
            <a:custGeom>
              <a:avLst/>
              <a:gdLst>
                <a:gd name="connsiteX0" fmla="*/ 0 w 5878733"/>
                <a:gd name="connsiteY0" fmla="*/ 0 h 646768"/>
                <a:gd name="connsiteX1" fmla="*/ 5878733 w 5878733"/>
                <a:gd name="connsiteY1" fmla="*/ 0 h 646768"/>
                <a:gd name="connsiteX2" fmla="*/ 5878733 w 5878733"/>
                <a:gd name="connsiteY2" fmla="*/ 646768 h 646768"/>
                <a:gd name="connsiteX3" fmla="*/ 0 w 5878733"/>
                <a:gd name="connsiteY3" fmla="*/ 646768 h 646768"/>
                <a:gd name="connsiteX4" fmla="*/ 0 w 5878733"/>
                <a:gd name="connsiteY4" fmla="*/ 0 h 6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8733" h="646768">
                  <a:moveTo>
                    <a:pt x="0" y="0"/>
                  </a:moveTo>
                  <a:lnTo>
                    <a:pt x="5878733" y="0"/>
                  </a:lnTo>
                  <a:lnTo>
                    <a:pt x="5878733" y="646768"/>
                  </a:lnTo>
                  <a:lnTo>
                    <a:pt x="0" y="6467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smtClean="0"/>
                <a:t>18,2% monoetalonamina protonada</a:t>
              </a:r>
              <a:endParaRPr lang="pt-BR" sz="1800" kern="1200" dirty="0" smtClean="0"/>
            </a:p>
          </p:txBody>
        </p:sp>
        <p:sp>
          <p:nvSpPr>
            <p:cNvPr id="17" name="Conector reto 16"/>
            <p:cNvSpPr/>
            <p:nvPr/>
          </p:nvSpPr>
          <p:spPr>
            <a:xfrm>
              <a:off x="2253342" y="4167401"/>
              <a:ext cx="5991065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orma livre 17"/>
            <p:cNvSpPr/>
            <p:nvPr/>
          </p:nvSpPr>
          <p:spPr>
            <a:xfrm>
              <a:off x="2365674" y="4199740"/>
              <a:ext cx="5878733" cy="646768"/>
            </a:xfrm>
            <a:custGeom>
              <a:avLst/>
              <a:gdLst>
                <a:gd name="connsiteX0" fmla="*/ 0 w 5878733"/>
                <a:gd name="connsiteY0" fmla="*/ 0 h 646768"/>
                <a:gd name="connsiteX1" fmla="*/ 5878733 w 5878733"/>
                <a:gd name="connsiteY1" fmla="*/ 0 h 646768"/>
                <a:gd name="connsiteX2" fmla="*/ 5878733 w 5878733"/>
                <a:gd name="connsiteY2" fmla="*/ 646768 h 646768"/>
                <a:gd name="connsiteX3" fmla="*/ 0 w 5878733"/>
                <a:gd name="connsiteY3" fmla="*/ 646768 h 646768"/>
                <a:gd name="connsiteX4" fmla="*/ 0 w 5878733"/>
                <a:gd name="connsiteY4" fmla="*/ 0 h 6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8733" h="646768">
                  <a:moveTo>
                    <a:pt x="0" y="0"/>
                  </a:moveTo>
                  <a:lnTo>
                    <a:pt x="5878733" y="0"/>
                  </a:lnTo>
                  <a:lnTo>
                    <a:pt x="5878733" y="646768"/>
                  </a:lnTo>
                  <a:lnTo>
                    <a:pt x="0" y="6467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smtClean="0"/>
                <a:t>3,9% fosfobisetalonamina</a:t>
              </a:r>
              <a:endParaRPr lang="pt-BR" sz="1800" kern="1200" dirty="0" smtClean="0"/>
            </a:p>
          </p:txBody>
        </p:sp>
        <p:sp>
          <p:nvSpPr>
            <p:cNvPr id="19" name="Conector reto 18"/>
            <p:cNvSpPr/>
            <p:nvPr/>
          </p:nvSpPr>
          <p:spPr>
            <a:xfrm>
              <a:off x="2253342" y="4846508"/>
              <a:ext cx="5991065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orma livre 19"/>
            <p:cNvSpPr/>
            <p:nvPr/>
          </p:nvSpPr>
          <p:spPr>
            <a:xfrm>
              <a:off x="2365674" y="4878847"/>
              <a:ext cx="5878733" cy="646768"/>
            </a:xfrm>
            <a:custGeom>
              <a:avLst/>
              <a:gdLst>
                <a:gd name="connsiteX0" fmla="*/ 0 w 5878733"/>
                <a:gd name="connsiteY0" fmla="*/ 0 h 646768"/>
                <a:gd name="connsiteX1" fmla="*/ 5878733 w 5878733"/>
                <a:gd name="connsiteY1" fmla="*/ 0 h 646768"/>
                <a:gd name="connsiteX2" fmla="*/ 5878733 w 5878733"/>
                <a:gd name="connsiteY2" fmla="*/ 646768 h 646768"/>
                <a:gd name="connsiteX3" fmla="*/ 0 w 5878733"/>
                <a:gd name="connsiteY3" fmla="*/ 646768 h 646768"/>
                <a:gd name="connsiteX4" fmla="*/ 0 w 5878733"/>
                <a:gd name="connsiteY4" fmla="*/ 0 h 6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8733" h="646768">
                  <a:moveTo>
                    <a:pt x="0" y="0"/>
                  </a:moveTo>
                  <a:lnTo>
                    <a:pt x="5878733" y="0"/>
                  </a:lnTo>
                  <a:lnTo>
                    <a:pt x="5878733" y="646768"/>
                  </a:lnTo>
                  <a:lnTo>
                    <a:pt x="0" y="6467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3,6% </a:t>
              </a:r>
              <a:r>
                <a:rPr lang="pt-BR" sz="1800" kern="1200" dirty="0" err="1" smtClean="0"/>
                <a:t>pirofosfatos</a:t>
              </a:r>
              <a:r>
                <a:rPr lang="pt-BR" sz="1800" kern="1200" dirty="0" smtClean="0"/>
                <a:t> (Ca, Mg, Fe, Mn, Al, Zn e Ba)</a:t>
              </a:r>
              <a:endParaRPr lang="pt-BR" sz="1800" kern="1200" dirty="0" smtClean="0"/>
            </a:p>
          </p:txBody>
        </p:sp>
        <p:sp>
          <p:nvSpPr>
            <p:cNvPr id="21" name="Conector reto 20"/>
            <p:cNvSpPr/>
            <p:nvPr/>
          </p:nvSpPr>
          <p:spPr>
            <a:xfrm>
              <a:off x="2253342" y="5525615"/>
              <a:ext cx="5991065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orma livre 21"/>
            <p:cNvSpPr/>
            <p:nvPr/>
          </p:nvSpPr>
          <p:spPr>
            <a:xfrm>
              <a:off x="2365674" y="5557954"/>
              <a:ext cx="5878733" cy="646768"/>
            </a:xfrm>
            <a:custGeom>
              <a:avLst/>
              <a:gdLst>
                <a:gd name="connsiteX0" fmla="*/ 0 w 5878733"/>
                <a:gd name="connsiteY0" fmla="*/ 0 h 646768"/>
                <a:gd name="connsiteX1" fmla="*/ 5878733 w 5878733"/>
                <a:gd name="connsiteY1" fmla="*/ 0 h 646768"/>
                <a:gd name="connsiteX2" fmla="*/ 5878733 w 5878733"/>
                <a:gd name="connsiteY2" fmla="*/ 646768 h 646768"/>
                <a:gd name="connsiteX3" fmla="*/ 0 w 5878733"/>
                <a:gd name="connsiteY3" fmla="*/ 646768 h 646768"/>
                <a:gd name="connsiteX4" fmla="*/ 0 w 5878733"/>
                <a:gd name="connsiteY4" fmla="*/ 0 h 6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8733" h="646768">
                  <a:moveTo>
                    <a:pt x="0" y="0"/>
                  </a:moveTo>
                  <a:lnTo>
                    <a:pt x="5878733" y="0"/>
                  </a:lnTo>
                  <a:lnTo>
                    <a:pt x="5878733" y="646768"/>
                  </a:lnTo>
                  <a:lnTo>
                    <a:pt x="0" y="64676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7,2% água</a:t>
              </a:r>
              <a:endParaRPr lang="pt-BR" sz="1800" kern="1200" dirty="0" smtClean="0"/>
            </a:p>
          </p:txBody>
        </p:sp>
        <p:sp>
          <p:nvSpPr>
            <p:cNvPr id="23" name="Conector reto 22"/>
            <p:cNvSpPr/>
            <p:nvPr/>
          </p:nvSpPr>
          <p:spPr>
            <a:xfrm flipV="1">
              <a:off x="755576" y="6204721"/>
              <a:ext cx="7488831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5" name="Retângulo de cantos arredondados 4"/>
          <p:cNvSpPr/>
          <p:nvPr/>
        </p:nvSpPr>
        <p:spPr>
          <a:xfrm>
            <a:off x="899592" y="1196752"/>
            <a:ext cx="6264696" cy="576064"/>
          </a:xfrm>
          <a:prstGeom prst="roundRect">
            <a:avLst/>
          </a:prstGeom>
          <a:ln w="2857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Peso médio de 350mg, apesar do previsto ser 500mg</a:t>
            </a:r>
            <a:endParaRPr lang="pt-BR" sz="20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25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/>
              <a:t>Resultados preliminares</a:t>
            </a:r>
            <a:endParaRPr lang="pt-BR" sz="3600" dirty="0"/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  <p:grpSp>
        <p:nvGrpSpPr>
          <p:cNvPr id="22" name="Grupo 21"/>
          <p:cNvGrpSpPr/>
          <p:nvPr/>
        </p:nvGrpSpPr>
        <p:grpSpPr>
          <a:xfrm>
            <a:off x="899592" y="1844824"/>
            <a:ext cx="7200800" cy="3744416"/>
            <a:chOff x="899592" y="1844824"/>
            <a:chExt cx="7200800" cy="3744416"/>
          </a:xfrm>
        </p:grpSpPr>
        <p:sp>
          <p:nvSpPr>
            <p:cNvPr id="23" name="Conector reto 22"/>
            <p:cNvSpPr/>
            <p:nvPr/>
          </p:nvSpPr>
          <p:spPr>
            <a:xfrm>
              <a:off x="899592" y="1844824"/>
              <a:ext cx="7200799" cy="0"/>
            </a:xfrm>
            <a:prstGeom prst="line">
              <a:avLst/>
            </a:pr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Forma livre 23"/>
            <p:cNvSpPr/>
            <p:nvPr/>
          </p:nvSpPr>
          <p:spPr>
            <a:xfrm>
              <a:off x="899592" y="1844824"/>
              <a:ext cx="1440160" cy="3744416"/>
            </a:xfrm>
            <a:custGeom>
              <a:avLst/>
              <a:gdLst>
                <a:gd name="connsiteX0" fmla="*/ 0 w 1440160"/>
                <a:gd name="connsiteY0" fmla="*/ 0 h 3744416"/>
                <a:gd name="connsiteX1" fmla="*/ 1440160 w 1440160"/>
                <a:gd name="connsiteY1" fmla="*/ 0 h 3744416"/>
                <a:gd name="connsiteX2" fmla="*/ 1440160 w 1440160"/>
                <a:gd name="connsiteY2" fmla="*/ 3744416 h 3744416"/>
                <a:gd name="connsiteX3" fmla="*/ 0 w 1440160"/>
                <a:gd name="connsiteY3" fmla="*/ 3744416 h 3744416"/>
                <a:gd name="connsiteX4" fmla="*/ 0 w 1440160"/>
                <a:gd name="connsiteY4" fmla="*/ 0 h 3744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0160" h="3744416">
                  <a:moveTo>
                    <a:pt x="0" y="0"/>
                  </a:moveTo>
                  <a:lnTo>
                    <a:pt x="1440160" y="0"/>
                  </a:lnTo>
                  <a:lnTo>
                    <a:pt x="1440160" y="3744416"/>
                  </a:lnTo>
                  <a:lnTo>
                    <a:pt x="0" y="374441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700" kern="1200" dirty="0" smtClean="0"/>
                <a:t>Cápsulas</a:t>
              </a:r>
            </a:p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700" kern="1200" dirty="0" smtClean="0"/>
                <a:t>IQSC-USP</a:t>
              </a:r>
              <a:endParaRPr lang="pt-BR" sz="2700" kern="1200" dirty="0"/>
            </a:p>
          </p:txBody>
        </p:sp>
        <p:sp>
          <p:nvSpPr>
            <p:cNvPr id="25" name="Forma livre 24"/>
            <p:cNvSpPr/>
            <p:nvPr/>
          </p:nvSpPr>
          <p:spPr>
            <a:xfrm>
              <a:off x="2447763" y="1903330"/>
              <a:ext cx="5652627" cy="1170130"/>
            </a:xfrm>
            <a:custGeom>
              <a:avLst/>
              <a:gdLst>
                <a:gd name="connsiteX0" fmla="*/ 0 w 5652627"/>
                <a:gd name="connsiteY0" fmla="*/ 0 h 1170130"/>
                <a:gd name="connsiteX1" fmla="*/ 5652627 w 5652627"/>
                <a:gd name="connsiteY1" fmla="*/ 0 h 1170130"/>
                <a:gd name="connsiteX2" fmla="*/ 5652627 w 5652627"/>
                <a:gd name="connsiteY2" fmla="*/ 1170130 h 1170130"/>
                <a:gd name="connsiteX3" fmla="*/ 0 w 5652627"/>
                <a:gd name="connsiteY3" fmla="*/ 1170130 h 1170130"/>
                <a:gd name="connsiteX4" fmla="*/ 0 w 5652627"/>
                <a:gd name="connsiteY4" fmla="*/ 0 h 117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2627" h="1170130">
                  <a:moveTo>
                    <a:pt x="0" y="0"/>
                  </a:moveTo>
                  <a:lnTo>
                    <a:pt x="5652627" y="0"/>
                  </a:lnTo>
                  <a:lnTo>
                    <a:pt x="5652627" y="1170130"/>
                  </a:lnTo>
                  <a:lnTo>
                    <a:pt x="0" y="117013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Somente a </a:t>
              </a:r>
              <a:r>
                <a:rPr lang="pt-BR" sz="1800" kern="1200" dirty="0" err="1" smtClean="0"/>
                <a:t>monoetanolamina</a:t>
              </a:r>
              <a:r>
                <a:rPr lang="pt-BR" sz="1800" kern="1200" dirty="0" smtClean="0"/>
                <a:t> apresentou atividade citotóxica e </a:t>
              </a:r>
              <a:r>
                <a:rPr lang="pt-BR" sz="1800" kern="1200" dirty="0" err="1" smtClean="0"/>
                <a:t>antiproliferativa</a:t>
              </a:r>
              <a:r>
                <a:rPr lang="pt-BR" sz="1800" kern="1200" dirty="0" smtClean="0"/>
                <a:t>. Contudo, menos potente que fármacos utilizados no tratamento de pacientes com câncer.</a:t>
              </a:r>
              <a:endParaRPr lang="pt-BR" sz="1800" kern="1200" dirty="0"/>
            </a:p>
          </p:txBody>
        </p:sp>
        <p:sp>
          <p:nvSpPr>
            <p:cNvPr id="26" name="Conector reto 25"/>
            <p:cNvSpPr/>
            <p:nvPr/>
          </p:nvSpPr>
          <p:spPr>
            <a:xfrm>
              <a:off x="2339752" y="3073460"/>
              <a:ext cx="5760640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Forma livre 26"/>
            <p:cNvSpPr/>
            <p:nvPr/>
          </p:nvSpPr>
          <p:spPr>
            <a:xfrm>
              <a:off x="2447763" y="3131967"/>
              <a:ext cx="5652627" cy="1170130"/>
            </a:xfrm>
            <a:custGeom>
              <a:avLst/>
              <a:gdLst>
                <a:gd name="connsiteX0" fmla="*/ 0 w 5652627"/>
                <a:gd name="connsiteY0" fmla="*/ 0 h 1170130"/>
                <a:gd name="connsiteX1" fmla="*/ 5652627 w 5652627"/>
                <a:gd name="connsiteY1" fmla="*/ 0 h 1170130"/>
                <a:gd name="connsiteX2" fmla="*/ 5652627 w 5652627"/>
                <a:gd name="connsiteY2" fmla="*/ 1170130 h 1170130"/>
                <a:gd name="connsiteX3" fmla="*/ 0 w 5652627"/>
                <a:gd name="connsiteY3" fmla="*/ 1170130 h 1170130"/>
                <a:gd name="connsiteX4" fmla="*/ 0 w 5652627"/>
                <a:gd name="connsiteY4" fmla="*/ 0 h 117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2627" h="1170130">
                  <a:moveTo>
                    <a:pt x="0" y="0"/>
                  </a:moveTo>
                  <a:lnTo>
                    <a:pt x="5652627" y="0"/>
                  </a:lnTo>
                  <a:lnTo>
                    <a:pt x="5652627" y="1170130"/>
                  </a:lnTo>
                  <a:lnTo>
                    <a:pt x="0" y="117013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A fosfoetanolamina e a </a:t>
              </a:r>
              <a:r>
                <a:rPr lang="pt-BR" sz="1800" kern="1200" dirty="0" err="1" smtClean="0"/>
                <a:t>fosfobisetanolamina</a:t>
              </a:r>
              <a:r>
                <a:rPr lang="pt-BR" sz="1800" kern="1200" dirty="0" smtClean="0"/>
                <a:t> não apresentaram nenhuma atividade nas metodologia utilizadas.</a:t>
              </a:r>
              <a:endParaRPr lang="pt-BR" sz="1800" kern="1200" dirty="0"/>
            </a:p>
          </p:txBody>
        </p:sp>
        <p:sp>
          <p:nvSpPr>
            <p:cNvPr id="28" name="Conector reto 27"/>
            <p:cNvSpPr/>
            <p:nvPr/>
          </p:nvSpPr>
          <p:spPr>
            <a:xfrm>
              <a:off x="2339752" y="4302097"/>
              <a:ext cx="5760640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Forma livre 28"/>
            <p:cNvSpPr/>
            <p:nvPr/>
          </p:nvSpPr>
          <p:spPr>
            <a:xfrm>
              <a:off x="2447763" y="4360603"/>
              <a:ext cx="5652627" cy="1170130"/>
            </a:xfrm>
            <a:custGeom>
              <a:avLst/>
              <a:gdLst>
                <a:gd name="connsiteX0" fmla="*/ 0 w 5652627"/>
                <a:gd name="connsiteY0" fmla="*/ 0 h 1170130"/>
                <a:gd name="connsiteX1" fmla="*/ 5652627 w 5652627"/>
                <a:gd name="connsiteY1" fmla="*/ 0 h 1170130"/>
                <a:gd name="connsiteX2" fmla="*/ 5652627 w 5652627"/>
                <a:gd name="connsiteY2" fmla="*/ 1170130 h 1170130"/>
                <a:gd name="connsiteX3" fmla="*/ 0 w 5652627"/>
                <a:gd name="connsiteY3" fmla="*/ 1170130 h 1170130"/>
                <a:gd name="connsiteX4" fmla="*/ 0 w 5652627"/>
                <a:gd name="connsiteY4" fmla="*/ 0 h 117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2627" h="1170130">
                  <a:moveTo>
                    <a:pt x="0" y="0"/>
                  </a:moveTo>
                  <a:lnTo>
                    <a:pt x="5652627" y="0"/>
                  </a:lnTo>
                  <a:lnTo>
                    <a:pt x="5652627" y="1170130"/>
                  </a:lnTo>
                  <a:lnTo>
                    <a:pt x="0" y="117013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just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800" kern="1200" dirty="0" smtClean="0"/>
                <a:t>Os primeiros resultados apontam para uma ineficácia da FOS.</a:t>
              </a:r>
              <a:endParaRPr lang="pt-BR" sz="1800" kern="1200" dirty="0"/>
            </a:p>
          </p:txBody>
        </p:sp>
        <p:sp>
          <p:nvSpPr>
            <p:cNvPr id="30" name="Conector reto 29"/>
            <p:cNvSpPr/>
            <p:nvPr/>
          </p:nvSpPr>
          <p:spPr>
            <a:xfrm>
              <a:off x="899592" y="5530733"/>
              <a:ext cx="7200800" cy="0"/>
            </a:xfrm>
            <a:prstGeom prst="line">
              <a:avLst/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369315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pt-BR" b="1" dirty="0" smtClean="0"/>
              <a:t>Os </a:t>
            </a:r>
            <a:r>
              <a:rPr lang="pt-BR" b="1" dirty="0"/>
              <a:t>dados divulgados são </a:t>
            </a:r>
            <a:r>
              <a:rPr lang="pt-BR" b="1" dirty="0" smtClean="0"/>
              <a:t>preliminares. As</a:t>
            </a:r>
            <a:r>
              <a:rPr lang="pt-BR" dirty="0"/>
              <a:t> </a:t>
            </a:r>
            <a:r>
              <a:rPr lang="pt-BR" dirty="0" smtClean="0"/>
              <a:t>outras </a:t>
            </a:r>
            <a:r>
              <a:rPr lang="pt-BR" dirty="0"/>
              <a:t>etapas pré-clínicas (</a:t>
            </a:r>
            <a:r>
              <a:rPr lang="pt-BR" i="1" dirty="0"/>
              <a:t>in vivo</a:t>
            </a:r>
            <a:r>
              <a:rPr lang="pt-BR" dirty="0"/>
              <a:t>) ainda estão em </a:t>
            </a:r>
            <a:r>
              <a:rPr lang="pt-BR" dirty="0" smtClean="0"/>
              <a:t>andamento (MCTI). </a:t>
            </a:r>
          </a:p>
          <a:p>
            <a:pPr lvl="0"/>
            <a:r>
              <a:rPr lang="pt-BR" dirty="0" smtClean="0"/>
              <a:t>A </a:t>
            </a:r>
            <a:r>
              <a:rPr lang="pt-BR" dirty="0"/>
              <a:t>participação voluntaria nos ensaios clínicos com a FOS, </a:t>
            </a:r>
            <a:r>
              <a:rPr lang="pt-BR" dirty="0" smtClean="0"/>
              <a:t>depende </a:t>
            </a:r>
            <a:r>
              <a:rPr lang="pt-BR" dirty="0"/>
              <a:t>d</a:t>
            </a:r>
            <a:r>
              <a:rPr lang="pt-BR" dirty="0" smtClean="0"/>
              <a:t>a </a:t>
            </a:r>
            <a:r>
              <a:rPr lang="pt-BR" dirty="0"/>
              <a:t>finalização das etapas anteriores (fase pré-clínica), e caso seus resultados sejam favoráveis à continuação da investigação em humanos.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32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responsabilidade do Ministério da Saúde buscar respostas sobre a </a:t>
            </a:r>
            <a:r>
              <a:rPr lang="pt-BR" dirty="0" smtClean="0"/>
              <a:t>segurança e eficácia da FOS.</a:t>
            </a:r>
          </a:p>
          <a:p>
            <a:endParaRPr lang="pt-BR" dirty="0" smtClean="0"/>
          </a:p>
          <a:p>
            <a:r>
              <a:rPr lang="pt-BR" dirty="0" smtClean="0"/>
              <a:t>Portanto, recomenda-se que </a:t>
            </a:r>
            <a:r>
              <a:rPr lang="pt-BR" dirty="0" smtClean="0"/>
              <a:t>as pessoas não façam uso desse composto até que todas as etapas de pesquisa sejam concluídas.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6305381"/>
            <a:ext cx="3240360" cy="552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6633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8778</TotalTime>
  <Words>630</Words>
  <Application>Microsoft Office PowerPoint</Application>
  <PresentationFormat>Apresentação na tela (4:3)</PresentationFormat>
  <Paragraphs>123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Instituição de Grupo de Trabalho (GT) </vt:lpstr>
      <vt:lpstr>Ações do GT</vt:lpstr>
      <vt:lpstr>Ações do GT</vt:lpstr>
      <vt:lpstr>Apresentação do PowerPoint</vt:lpstr>
      <vt:lpstr>Resultados preliminares</vt:lpstr>
      <vt:lpstr>Resultados preliminares</vt:lpstr>
      <vt:lpstr>Apresentação do PowerPoint</vt:lpstr>
      <vt:lpstr>Apresentação do PowerPoint</vt:lpstr>
      <vt:lpstr>OBRIGADO!  Pedro Reginaldo dos Santos Prata Diretor do Departamento de Ciência e Tecnologia Decit/SCTI/MS pedror.prata@saude.gov.br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Patricia de Souza Boaventura</dc:creator>
  <cp:lastModifiedBy>Patricia de Souza Boaventura</cp:lastModifiedBy>
  <cp:revision>24</cp:revision>
  <cp:lastPrinted>2016-04-04T21:19:15Z</cp:lastPrinted>
  <dcterms:created xsi:type="dcterms:W3CDTF">2016-03-29T19:19:07Z</dcterms:created>
  <dcterms:modified xsi:type="dcterms:W3CDTF">2016-04-04T21:37:18Z</dcterms:modified>
</cp:coreProperties>
</file>