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0" r:id="rId12"/>
    <p:sldId id="261" r:id="rId13"/>
    <p:sldId id="262" r:id="rId14"/>
    <p:sldId id="263" r:id="rId15"/>
    <p:sldId id="264" r:id="rId16"/>
    <p:sldId id="259" r:id="rId17"/>
    <p:sldId id="266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96" autoAdjust="0"/>
  </p:normalViewPr>
  <p:slideViewPr>
    <p:cSldViewPr snapToGrid="0">
      <p:cViewPr varScale="1">
        <p:scale>
          <a:sx n="78" d="100"/>
          <a:sy n="78" d="100"/>
        </p:scale>
        <p:origin x="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299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866F50F-6766-AFA7-898C-0F6DCE9B55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639E007-0BEB-4A4A-2E05-8DF2A2670D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A6566-C5AC-4FFB-90FC-4D9E19A36B7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6C897D0-B8BE-96D6-5DE6-47EFDC3DF4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C44A58F-B616-E2F3-61B5-C04C071CC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0555-F232-4561-8699-A791FFE94F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49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84BED-5217-AD97-C3D1-5693C6044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635F48-F235-BC3A-D1BA-3E8EE72B0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B57817-750C-F053-8C88-49B9CF6E2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271B9-719E-E999-1937-F9758BF1B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CE4D4A-D48C-338B-7D8A-79623B858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9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C3C90-09DF-0882-436E-9757EED64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5082FD-90A1-5740-0A7E-31988E38F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6D4D05-C2E2-3E7A-0DD9-E2F78DCB9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523DF8-599C-5444-425F-6688714D3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6ABA36-1E83-F69E-AD05-18C7F9F0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6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2BC78B2-788C-CC2D-8BC4-BB27CE40CA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1EBF58-EFDF-20A3-8AB2-1A4E0FD51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3EE512-CEC1-8B49-4E7B-5E66E0023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9082C7-E121-930D-3BF4-9E091736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5F85D8-C83A-E631-E5A4-80BA280E3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84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82FA3-B3B9-D37E-404B-0D3088FA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7F0FF4-5742-7D47-FCD7-FA0166D69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94188F-520F-5BC0-54C7-01225F1A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C671EA-CF44-B0A7-5F64-D26B53BA8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420EC4-F346-83BC-7D69-5EC48139D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D09DE5E-AE61-280A-F9A4-6021CC21B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6" y="6012426"/>
            <a:ext cx="845574" cy="845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644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B4C08C-CF23-6CAF-9E5B-CF2A177E9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0AA4C5-4678-071B-8E77-11BE0AD34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095C9E-DEDA-8EE4-4BE2-C4B4AE80B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6829A2-1FAD-0DC1-92DC-B0670230C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0693BE-4E6C-D91B-BAC9-E37D64F73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8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1AA37-7FBD-C7CB-2287-E728B136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7DE0C8-5494-04C5-3981-E15FF039F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D3B8A4-874D-DD2D-B668-CE079350E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AFBD9A-84F0-FAB7-D88D-A8221D71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B935DD-A5E1-24D5-4003-0DF02B69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8942AFE-66D0-C176-DFC3-3EF54187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61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D531B3-3F73-F844-1BCF-1E9E7C6D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A92150-144E-4CD0-2A50-9D533CFDF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FA3456-471B-CA99-D614-301633DBE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FC15981-42D1-489E-645F-8D81E6C656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ABA810B-8876-7C1A-54A3-4626B8CE3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0D8213B-432D-9E69-ED7A-18593C498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015E2A8-64E2-D933-802B-B5C16799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8B225E-EEF1-FF6F-6AC9-600A8B6A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0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94160-80DD-DD2E-2D37-EDE77120E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66009BF-CBB3-C46D-3875-69286BD4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04A15EC-6D6D-5C3B-CD7A-F5D2DDF8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11FA9D-B875-ED5B-F203-32FB31D8E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9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ECC657B-B05D-80D5-D75C-91F343C03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E4B55F0-F03F-87F0-2D7A-9DE4470CD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8E0F5A-1D99-B66C-D383-F97B8714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4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7EBBB-C99F-8034-8A23-97C314A0D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E85D72-3FAA-00D0-71C3-9189122FF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B8F5DE-CF00-EA06-FB59-247F1E192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A1561C2-E8B1-91CB-8D32-16823922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0E6C2E-860D-4A4C-1D2F-769B0EBE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97C866-06A2-3A87-82D4-4D0E3B29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C85823-E580-E6BC-EAEE-8B619CC1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232AB14-F41C-A507-BD29-8EF2E539D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DEDAA7E-6528-1A53-DD7D-B58A11B84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E9321B-1C46-AE86-D643-ADAD45BE2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ACCE2A-3963-582B-20D4-72124435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BFA9CD-A8FE-915D-4770-4D3ED76B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5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CAABF7E-7D15-107B-7A11-CBC16EB2C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A80A4A-2150-A9F0-7613-2D0517D82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4B4C82-8C01-9FAA-C495-5116DC9FD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BC1E-9A8D-4D22-B0E7-B19CB732841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D086BA-C0B6-0CCB-0545-5541E4539E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E9E83E-0697-3329-40C1-295C73691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3E89F-D5B0-46FF-AA70-DFF20749AE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4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209BF-3BAE-4D47-DF08-71104ABAB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6982"/>
            <a:ext cx="12192000" cy="593789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IMPORTÂNCIA E AMPLITUDE DE </a:t>
            </a:r>
            <a:b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ATUACÃO DA ESPECIALIDADE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BB3726-6E98-63CE-1B43-D101F848E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69892"/>
            <a:ext cx="12192000" cy="504534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Fernando Carmelo Torres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F86FF81-81CE-2022-F92E-5B97744E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72" y="1366684"/>
            <a:ext cx="3220065" cy="3220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7217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E901B-4F1F-3FB4-1529-21734626B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3DC814-D802-1785-3410-F12E1D5E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E24745-8A82-3C62-6091-DC743C97D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683"/>
            <a:ext cx="11255477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Melhor</a:t>
            </a:r>
            <a:r>
              <a:rPr lang="en-US" b="1" dirty="0"/>
              <a:t> </a:t>
            </a:r>
            <a:r>
              <a:rPr lang="en-US" b="1" dirty="0" err="1"/>
              <a:t>Denominação</a:t>
            </a:r>
            <a:r>
              <a:rPr lang="en-US" b="1" dirty="0"/>
              <a:t>: </a:t>
            </a:r>
            <a:r>
              <a:rPr lang="en-US" dirty="0"/>
              <a:t>Medicina do Exercício e do Esporte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pt-BR" b="1" dirty="0"/>
              <a:t>Atuação: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sz="2600" b="1" dirty="0"/>
              <a:t>Avaliar, orientar e acompanhar:</a:t>
            </a:r>
            <a:r>
              <a:rPr lang="pt-BR" sz="2600" dirty="0"/>
              <a:t> praticantes de atividades físico-desportivas antes, durante e após essa prática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600" dirty="0"/>
              <a:t> </a:t>
            </a:r>
            <a:r>
              <a:rPr lang="pt-BR" sz="2600" b="1" dirty="0"/>
              <a:t>Inclui:</a:t>
            </a:r>
            <a:r>
              <a:rPr lang="pt-BR" sz="2600" dirty="0"/>
              <a:t> desde </a:t>
            </a:r>
            <a:r>
              <a:rPr lang="pt-BR" sz="2600" b="1" dirty="0"/>
              <a:t>atletas de alto rendimento</a:t>
            </a:r>
            <a:r>
              <a:rPr lang="pt-BR" sz="2600" dirty="0"/>
              <a:t>, como também todos aqueles que procuram utilizar o </a:t>
            </a:r>
            <a:r>
              <a:rPr lang="pt-BR" sz="2600" b="1" dirty="0"/>
              <a:t>exercício físico como meio de manter/melhorar sua saúde </a:t>
            </a:r>
            <a:r>
              <a:rPr lang="pt-BR" sz="2600" dirty="0"/>
              <a:t>e/ou seu </a:t>
            </a:r>
            <a:r>
              <a:rPr lang="pt-BR" sz="2600" b="1" dirty="0"/>
              <a:t>condicionamento físico</a:t>
            </a:r>
            <a:r>
              <a:rPr lang="pt-BR" sz="2600" dirty="0"/>
              <a:t>, assim como na </a:t>
            </a:r>
            <a:r>
              <a:rPr lang="pt-BR" sz="2600" b="1" dirty="0"/>
              <a:t>prevenção e tratamento        de diversas doenças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91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19A4A-7E79-6C3C-BD6A-A013B671C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3F6AA3-AA2B-8FC9-9A11-2984DBAB3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820EAB-80A3-B478-09E3-FA23CA098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521"/>
            <a:ext cx="11353800" cy="564688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t-BR" b="1" dirty="0"/>
              <a:t>ACSM (American </a:t>
            </a:r>
            <a:r>
              <a:rPr lang="pt-BR" b="1" dirty="0" err="1"/>
              <a:t>College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Sports Medicine): “</a:t>
            </a:r>
            <a:r>
              <a:rPr lang="pt-BR" dirty="0" err="1"/>
              <a:t>Exercise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Medicine” </a:t>
            </a:r>
            <a:r>
              <a:rPr lang="pt-BR" sz="2400" dirty="0"/>
              <a:t>(2007)</a:t>
            </a:r>
          </a:p>
          <a:p>
            <a:pPr marL="0" indent="0">
              <a:lnSpc>
                <a:spcPct val="150000"/>
              </a:lnSpc>
              <a:buNone/>
            </a:pPr>
            <a:endParaRPr lang="pt-BR" sz="2400" b="1" dirty="0"/>
          </a:p>
          <a:p>
            <a:pPr marL="0" indent="0">
              <a:lnSpc>
                <a:spcPct val="150000"/>
              </a:lnSpc>
              <a:buNone/>
            </a:pPr>
            <a:endParaRPr lang="pt-BR" sz="2400" b="1" dirty="0"/>
          </a:p>
          <a:p>
            <a:pPr marL="0" indent="0">
              <a:lnSpc>
                <a:spcPct val="150000"/>
              </a:lnSpc>
              <a:buNone/>
            </a:pPr>
            <a:endParaRPr lang="pt-BR" sz="2400" b="1" dirty="0"/>
          </a:p>
          <a:p>
            <a:pPr marL="0" indent="0">
              <a:lnSpc>
                <a:spcPct val="150000"/>
              </a:lnSpc>
              <a:buNone/>
            </a:pPr>
            <a:endParaRPr lang="pt-BR" sz="2400" b="1" dirty="0"/>
          </a:p>
          <a:p>
            <a:pPr marL="0" indent="0">
              <a:lnSpc>
                <a:spcPct val="150000"/>
              </a:lnSpc>
              <a:buNone/>
            </a:pPr>
            <a:endParaRPr lang="pt-BR" sz="2400" b="1" dirty="0"/>
          </a:p>
          <a:p>
            <a:pPr>
              <a:lnSpc>
                <a:spcPct val="150000"/>
              </a:lnSpc>
            </a:pPr>
            <a:r>
              <a:rPr lang="pt-BR" b="1" dirty="0"/>
              <a:t>Iniciativa Global:</a:t>
            </a:r>
            <a:r>
              <a:rPr lang="pt-BR" dirty="0"/>
              <a:t> para incentivar a prescrição de exercícios, salientando o seu papel real como “remédio”, na prevenção/tratamento de doenças crônicas</a:t>
            </a:r>
            <a:endParaRPr lang="pt-BR" b="1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3074" name="Picture 2" descr="Mais Exercício Físico, Menos Remédio -">
            <a:extLst>
              <a:ext uri="{FF2B5EF4-FFF2-40B4-BE49-F238E27FC236}">
                <a16:creationId xmlns:a16="http://schemas.microsoft.com/office/drawing/2014/main" id="{A73F9EFE-1B28-7DA1-FD6D-72ED779F7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756" y="2122552"/>
            <a:ext cx="3768828" cy="28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29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A003B-6909-9AC3-7DF0-52E7CB054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B20480-260F-39D5-CACA-ABB41F3E0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9D42B6-5C1F-6E0F-451C-8001E595A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6024"/>
            <a:ext cx="11353800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3000" b="1" dirty="0"/>
              <a:t>Exercício Físico – Papel Social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/>
              <a:t>Combate ao sedentarismo (altamente presente na população) e a seus graves e diversos malefícios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4100" name="Picture 4" descr="Diabetes tipo 2: causas, diagnóstico e controle eficaz">
            <a:extLst>
              <a:ext uri="{FF2B5EF4-FFF2-40B4-BE49-F238E27FC236}">
                <a16:creationId xmlns:a16="http://schemas.microsoft.com/office/drawing/2014/main" id="{AA1DD429-E54A-598E-B6F8-5A1F1E00A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535" y="3439447"/>
            <a:ext cx="5248582" cy="34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ressão Alta: O Que Você Precisa Saber Sobre Hipertensão Arterial">
            <a:extLst>
              <a:ext uri="{FF2B5EF4-FFF2-40B4-BE49-F238E27FC236}">
                <a16:creationId xmlns:a16="http://schemas.microsoft.com/office/drawing/2014/main" id="{48B1E24E-9B03-30A5-C96F-297C0F29A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126" y="3457575"/>
            <a:ext cx="5324475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Obesidade Mórbida – CBCD">
            <a:extLst>
              <a:ext uri="{FF2B5EF4-FFF2-40B4-BE49-F238E27FC236}">
                <a16:creationId xmlns:a16="http://schemas.microsoft.com/office/drawing/2014/main" id="{D874B27B-3FEA-22D3-BC7B-51D332911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348" y="3431457"/>
            <a:ext cx="3794638" cy="37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43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29A12-EEBC-0EF7-C3FE-C402673A3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84A8A-1997-AF89-6326-E9B186723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A76E16-C2E9-C32B-7450-9F479E871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373"/>
            <a:ext cx="11353800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3000" b="1" dirty="0"/>
              <a:t>Exercício Físico – Papel Social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Combate ao sedentarismo (altamente presente na população) e a seus graves e diversos malefícios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/>
              <a:t>Diminuição do absenteísmo motivado por doenças pessoais ou em familiares</a:t>
            </a:r>
          </a:p>
        </p:txBody>
      </p:sp>
      <p:pic>
        <p:nvPicPr>
          <p:cNvPr id="5122" name="Picture 2" descr="Qual o impacto do absenteísmo no Clima Organizacional? | ISC Treinamentos">
            <a:extLst>
              <a:ext uri="{FF2B5EF4-FFF2-40B4-BE49-F238E27FC236}">
                <a16:creationId xmlns:a16="http://schemas.microsoft.com/office/drawing/2014/main" id="{C127FCBF-772F-4A19-A4C4-0EB51D96B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97" y="3802834"/>
            <a:ext cx="6000442" cy="337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ados sobre absenteísmo na RME confirmam resultados do Retrato da Rede">
            <a:extLst>
              <a:ext uri="{FF2B5EF4-FFF2-40B4-BE49-F238E27FC236}">
                <a16:creationId xmlns:a16="http://schemas.microsoft.com/office/drawing/2014/main" id="{6301EDC5-84B3-09E1-33BC-D526D7E11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065" y="3824748"/>
            <a:ext cx="4078322" cy="303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605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5FE5-C9BB-498A-72EF-36F5F541F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E1BA7-00B3-C703-00B2-1C6FA4D5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2C5087-EA26-F987-0CDB-E9B16380F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373"/>
            <a:ext cx="11353800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3000" b="1" dirty="0"/>
              <a:t>Exercício Físico – Papel Social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Combate ao sedentarismo (altamente presente na população) e a seus graves e diversos malefícios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Diminuição do absenteísmo motivado por doenças pessoais ou em familiares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/>
              <a:t>Redução de gastos públicos e privados com exames, remédios, hospitais etc.</a:t>
            </a:r>
          </a:p>
        </p:txBody>
      </p:sp>
      <p:pic>
        <p:nvPicPr>
          <p:cNvPr id="6146" name="Picture 2" descr="Com pronto-socorro lotado, Santa Casa de Campo Grande para de receber pacientes">
            <a:extLst>
              <a:ext uri="{FF2B5EF4-FFF2-40B4-BE49-F238E27FC236}">
                <a16:creationId xmlns:a16="http://schemas.microsoft.com/office/drawing/2014/main" id="{B76CE620-8607-D8E0-7B63-5A15618EA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74" y="4458108"/>
            <a:ext cx="4546498" cy="303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om emergência lotada, pacientes aguardam atendimento nos corredores do HMM - Correio de Carajás">
            <a:extLst>
              <a:ext uri="{FF2B5EF4-FFF2-40B4-BE49-F238E27FC236}">
                <a16:creationId xmlns:a16="http://schemas.microsoft.com/office/drawing/2014/main" id="{6DF8E1AE-5E10-C469-5B32-6CC4A4BBC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08" y="4457102"/>
            <a:ext cx="3815224" cy="287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473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F7F5C-4A10-2487-F55E-03A485C17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4A631D-DF9B-E7CC-B92A-DA89B1B7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A102B5-C781-CB32-B63E-E323B43A5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373"/>
            <a:ext cx="11353800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3000" b="1" dirty="0"/>
              <a:t>Exercício / Esporte – Papel Social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Combate ao sedentarismo (altamente presente na população) e a seus graves e diversos malefícios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Diminuição do absenteísmo motivado por doenças pessoais ou em familiares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Redução de gastos públicos e privados com exames, remédios, hospitais etc.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 </a:t>
            </a:r>
            <a:r>
              <a:rPr lang="pt-BR" sz="2400" b="1" dirty="0"/>
              <a:t>Inclusão social</a:t>
            </a:r>
            <a:endParaRPr lang="en-US" b="1" dirty="0"/>
          </a:p>
        </p:txBody>
      </p:sp>
      <p:pic>
        <p:nvPicPr>
          <p:cNvPr id="7170" name="Picture 2" descr="Esporte + Educação: as principais ferramentas de inclusão social - Semente do Esporte">
            <a:extLst>
              <a:ext uri="{FF2B5EF4-FFF2-40B4-BE49-F238E27FC236}">
                <a16:creationId xmlns:a16="http://schemas.microsoft.com/office/drawing/2014/main" id="{1884AACC-8744-0A99-2194-F572F7660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869" y="4458029"/>
            <a:ext cx="4537280" cy="25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E8E930C-29BA-96B6-1684-9F7F0A41B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568" y="4463845"/>
            <a:ext cx="1966264" cy="23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46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776C-EFCA-A9F8-CE0F-DE8812FF5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E8D12-9020-D60D-49FE-939B44065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 -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Brasil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E4DD7D-E5A8-2F0E-C346-E8805313D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891684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600" b="1" dirty="0" err="1"/>
              <a:t>Expressão</a:t>
            </a:r>
            <a:r>
              <a:rPr lang="en-US" sz="3600" b="1" dirty="0"/>
              <a:t> Internacional - </a:t>
            </a:r>
            <a:r>
              <a:rPr lang="en-US" sz="3600" b="1" dirty="0" err="1"/>
              <a:t>convidados</a:t>
            </a:r>
            <a:endParaRPr lang="en-US" sz="3600" b="1" dirty="0"/>
          </a:p>
          <a:p>
            <a:pPr>
              <a:lnSpc>
                <a:spcPct val="150000"/>
              </a:lnSpc>
            </a:pPr>
            <a:r>
              <a:rPr lang="en-US" b="1" dirty="0"/>
              <a:t>Dr. Eduardo Henrique De Rose: </a:t>
            </a:r>
            <a:r>
              <a:rPr lang="en-US" dirty="0"/>
              <a:t>FIMS (Presidente </a:t>
            </a:r>
            <a:r>
              <a:rPr lang="en-US" dirty="0" err="1"/>
              <a:t>Honorário</a:t>
            </a:r>
            <a:r>
              <a:rPr lang="en-US" dirty="0"/>
              <a:t>); </a:t>
            </a:r>
            <a:r>
              <a:rPr lang="en-US" dirty="0" err="1"/>
              <a:t>fundação</a:t>
            </a:r>
            <a:r>
              <a:rPr lang="en-US" dirty="0"/>
              <a:t> COPAMEDE e WADA</a:t>
            </a:r>
          </a:p>
        </p:txBody>
      </p:sp>
      <p:pic>
        <p:nvPicPr>
          <p:cNvPr id="2052" name="Picture 4" descr="Eduardo Henrique De Rose (@eduardohenrique.derose) • Facebook">
            <a:extLst>
              <a:ext uri="{FF2B5EF4-FFF2-40B4-BE49-F238E27FC236}">
                <a16:creationId xmlns:a16="http://schemas.microsoft.com/office/drawing/2014/main" id="{68E06610-A2B5-A9C4-1EF9-B8EEC58BA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84" y="4510856"/>
            <a:ext cx="2347144" cy="234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140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4F62A-9AC2-A438-BB59-1152AC33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FFEA22-3FD4-341F-8A7D-D296255C4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 -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Brasil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BD33FE-2360-B6DE-9B3F-644B029A9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891684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600" b="1" dirty="0" err="1"/>
              <a:t>Expressão</a:t>
            </a:r>
            <a:r>
              <a:rPr lang="en-US" sz="3600" b="1" dirty="0"/>
              <a:t> Internacional - </a:t>
            </a:r>
            <a:r>
              <a:rPr lang="en-US" sz="3600" b="1" dirty="0" err="1"/>
              <a:t>convidados</a:t>
            </a:r>
            <a:endParaRPr lang="en-US" sz="3600" b="1" dirty="0"/>
          </a:p>
          <a:p>
            <a:pPr>
              <a:lnSpc>
                <a:spcPct val="150000"/>
              </a:lnSpc>
            </a:pPr>
            <a:r>
              <a:rPr lang="en-US" b="1" dirty="0"/>
              <a:t>Dr. Eduardo Henrique De Rose: </a:t>
            </a:r>
            <a:r>
              <a:rPr lang="en-US" dirty="0"/>
              <a:t>FIMS (Presidente </a:t>
            </a:r>
            <a:r>
              <a:rPr lang="en-US" dirty="0" err="1"/>
              <a:t>Honorário</a:t>
            </a:r>
            <a:r>
              <a:rPr lang="en-US" dirty="0"/>
              <a:t>); </a:t>
            </a:r>
            <a:r>
              <a:rPr lang="en-US" dirty="0" err="1"/>
              <a:t>fundação</a:t>
            </a:r>
            <a:r>
              <a:rPr lang="en-US" dirty="0"/>
              <a:t> COPAMEDE e WADA</a:t>
            </a:r>
          </a:p>
          <a:p>
            <a:pPr>
              <a:lnSpc>
                <a:spcPct val="150000"/>
              </a:lnSpc>
            </a:pPr>
            <a:r>
              <a:rPr lang="en-US" b="1" dirty="0"/>
              <a:t>Dr. José Kawazoe Lazzoli: </a:t>
            </a:r>
            <a:r>
              <a:rPr lang="en-US" dirty="0"/>
              <a:t>FIMS (</a:t>
            </a:r>
            <a:r>
              <a:rPr lang="en-US" dirty="0" err="1"/>
              <a:t>Secretário</a:t>
            </a:r>
            <a:r>
              <a:rPr lang="en-US" dirty="0"/>
              <a:t>-Geral); COPAMEDE</a:t>
            </a:r>
            <a:r>
              <a:rPr lang="en-US" b="1" dirty="0"/>
              <a:t>; </a:t>
            </a:r>
            <a:r>
              <a:rPr lang="en-US" dirty="0"/>
              <a:t>CAUT-ABCD</a:t>
            </a:r>
          </a:p>
        </p:txBody>
      </p:sp>
      <p:pic>
        <p:nvPicPr>
          <p:cNvPr id="2050" name="Picture 2" descr="Dr. José Kawazoe Lazzoli - Medicina de Excelência">
            <a:extLst>
              <a:ext uri="{FF2B5EF4-FFF2-40B4-BE49-F238E27FC236}">
                <a16:creationId xmlns:a16="http://schemas.microsoft.com/office/drawing/2014/main" id="{10E5DAAA-8EAA-A01F-8C47-FEF8979F9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730" y="4495612"/>
            <a:ext cx="2703872" cy="236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duardo Henrique De Rose (@eduardohenrique.derose) • Facebook">
            <a:extLst>
              <a:ext uri="{FF2B5EF4-FFF2-40B4-BE49-F238E27FC236}">
                <a16:creationId xmlns:a16="http://schemas.microsoft.com/office/drawing/2014/main" id="{D5BECEB9-71E3-B121-856B-94B6EFE92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84" y="4510856"/>
            <a:ext cx="2347144" cy="234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475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111A-F0FF-8D42-F6F4-062F90E80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5E48E6B0-59BA-24BF-8B21-3CA45B351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36" y="206476"/>
            <a:ext cx="3323303" cy="3323303"/>
          </a:xfrm>
          <a:prstGeom prst="rect">
            <a:avLst/>
          </a:prstGeom>
          <a:noFill/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A794CCE-D871-D3A2-9ACC-1420865AC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93" y="5329084"/>
            <a:ext cx="1598413" cy="152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2B2390D7-E19C-E45E-616D-C986FC772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96" y="5324168"/>
            <a:ext cx="1533832" cy="15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430089A7-B387-0E51-A0A9-1C6F53F79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7290134" y="1255143"/>
            <a:ext cx="6984776" cy="422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D6303C-8CC2-F79B-6CC5-03A54B76481D}"/>
              </a:ext>
            </a:extLst>
          </p:cNvPr>
          <p:cNvSpPr txBox="1"/>
          <p:nvPr/>
        </p:nvSpPr>
        <p:spPr>
          <a:xfrm>
            <a:off x="1389134" y="3670310"/>
            <a:ext cx="5576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latin typeface="Arial" charset="0"/>
              </a:rPr>
              <a:t>@sbmee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@drfernandotorres                            @centrodeestudos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92833E-7B7D-CE60-32A0-0778B727C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97" y="5314334"/>
            <a:ext cx="1519086" cy="151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paulista">
            <a:extLst>
              <a:ext uri="{FF2B5EF4-FFF2-40B4-BE49-F238E27FC236}">
                <a16:creationId xmlns:a16="http://schemas.microsoft.com/office/drawing/2014/main" id="{DEECC9E6-CFF9-CD23-0983-8CD8313A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6000" contrast="-6000"/>
          </a:blip>
          <a:srcRect l="4364" t="-4109" r="12727" b="9589"/>
          <a:stretch>
            <a:fillRect/>
          </a:stretch>
        </p:blipFill>
        <p:spPr bwMode="auto">
          <a:xfrm>
            <a:off x="-39331" y="5233274"/>
            <a:ext cx="1435511" cy="1605553"/>
          </a:xfrm>
          <a:prstGeom prst="rect">
            <a:avLst/>
          </a:prstGeom>
          <a:noFill/>
        </p:spPr>
      </p:pic>
      <p:pic>
        <p:nvPicPr>
          <p:cNvPr id="18" name="Picture 2" descr="D:\cefit logo\Logo Cefitgde.png">
            <a:extLst>
              <a:ext uri="{FF2B5EF4-FFF2-40B4-BE49-F238E27FC236}">
                <a16:creationId xmlns:a16="http://schemas.microsoft.com/office/drawing/2014/main" id="{3D8FB9A6-AD61-C80E-E8E1-D3A1A52E3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352" y="5329084"/>
            <a:ext cx="1676880" cy="152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 explicativo em elipse 4">
            <a:extLst>
              <a:ext uri="{FF2B5EF4-FFF2-40B4-BE49-F238E27FC236}">
                <a16:creationId xmlns:a16="http://schemas.microsoft.com/office/drawing/2014/main" id="{73600C96-DBC4-B3D3-4116-B1E03CCFE556}"/>
              </a:ext>
            </a:extLst>
          </p:cNvPr>
          <p:cNvSpPr/>
          <p:nvPr/>
        </p:nvSpPr>
        <p:spPr bwMode="auto">
          <a:xfrm>
            <a:off x="4100052" y="639098"/>
            <a:ext cx="4522839" cy="2528050"/>
          </a:xfrm>
          <a:prstGeom prst="wedgeEllipseCallout">
            <a:avLst>
              <a:gd name="adj1" fmla="val 68047"/>
              <a:gd name="adj2" fmla="val 8342"/>
            </a:avLst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Muito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obrigado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pela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atenção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!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40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FEDD6-A90D-4924-D235-2530EB93F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6CB18F-AB3A-882D-AA26-C5BE1F7CF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Brasil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55 </a:t>
            </a:r>
            <a:r>
              <a:rPr lang="en-US" dirty="0" err="1"/>
              <a:t>especialidades</a:t>
            </a:r>
            <a:r>
              <a:rPr lang="en-US" dirty="0"/>
              <a:t> </a:t>
            </a:r>
            <a:r>
              <a:rPr lang="en-US" dirty="0" err="1"/>
              <a:t>médicas</a:t>
            </a:r>
            <a:r>
              <a:rPr lang="en-US" dirty="0"/>
              <a:t> </a:t>
            </a:r>
            <a:r>
              <a:rPr lang="en-US" dirty="0" err="1"/>
              <a:t>reconhecidas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CFM</a:t>
            </a:r>
          </a:p>
        </p:txBody>
      </p:sp>
      <p:pic>
        <p:nvPicPr>
          <p:cNvPr id="1028" name="Picture 4" descr="Conselho Federal de... - Conselho Federal de Medicina - CFM">
            <a:extLst>
              <a:ext uri="{FF2B5EF4-FFF2-40B4-BE49-F238E27FC236}">
                <a16:creationId xmlns:a16="http://schemas.microsoft.com/office/drawing/2014/main" id="{62DB711B-0438-D2C2-A272-D0CEE9245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11"/>
            <a:ext cx="1904989" cy="19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AFCE9-E3F7-C6EA-EFAE-91FA28017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C0A75-1C4B-138A-C2F6-4D88B6E4B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FDC7DC-A486-31DD-F947-F49B92AF2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Brasil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55 </a:t>
            </a:r>
            <a:r>
              <a:rPr lang="en-US" dirty="0" err="1"/>
              <a:t>especialidades</a:t>
            </a:r>
            <a:r>
              <a:rPr lang="en-US" dirty="0"/>
              <a:t> </a:t>
            </a:r>
            <a:r>
              <a:rPr lang="en-US" dirty="0" err="1"/>
              <a:t>médicas</a:t>
            </a:r>
            <a:r>
              <a:rPr lang="en-US" dirty="0"/>
              <a:t> </a:t>
            </a:r>
            <a:r>
              <a:rPr lang="en-US" dirty="0" err="1"/>
              <a:t>reconhecidas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CFM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SBMEE:</a:t>
            </a:r>
            <a:r>
              <a:rPr lang="en-US" dirty="0"/>
              <a:t> </a:t>
            </a:r>
            <a:r>
              <a:rPr lang="en-US" dirty="0" err="1"/>
              <a:t>entidade</a:t>
            </a:r>
            <a:r>
              <a:rPr lang="en-US" dirty="0"/>
              <a:t> </a:t>
            </a:r>
            <a:r>
              <a:rPr lang="en-US" dirty="0" err="1"/>
              <a:t>oficial</a:t>
            </a:r>
            <a:r>
              <a:rPr lang="en-US" dirty="0"/>
              <a:t> </a:t>
            </a:r>
            <a:r>
              <a:rPr lang="en-US" dirty="0" err="1"/>
              <a:t>representativa</a:t>
            </a:r>
            <a:r>
              <a:rPr lang="en-US" dirty="0"/>
              <a:t> da </a:t>
            </a:r>
            <a:r>
              <a:rPr lang="en-US" dirty="0" err="1"/>
              <a:t>especialidade</a:t>
            </a:r>
            <a:r>
              <a:rPr lang="en-US" dirty="0"/>
              <a:t> no </a:t>
            </a:r>
            <a:r>
              <a:rPr lang="en-US" dirty="0" err="1"/>
              <a:t>país</a:t>
            </a:r>
            <a:endParaRPr lang="en-US" dirty="0"/>
          </a:p>
        </p:txBody>
      </p:sp>
      <p:pic>
        <p:nvPicPr>
          <p:cNvPr id="1028" name="Picture 4" descr="Conselho Federal de... - Conselho Federal de Medicina - CFM">
            <a:extLst>
              <a:ext uri="{FF2B5EF4-FFF2-40B4-BE49-F238E27FC236}">
                <a16:creationId xmlns:a16="http://schemas.microsoft.com/office/drawing/2014/main" id="{D8DDF05B-6BC3-4542-BCB9-774FCE7FC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11"/>
            <a:ext cx="1904989" cy="19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ECF55CB-E293-BE92-0F4C-6EE6DD3A8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95" y="4945627"/>
            <a:ext cx="1882877" cy="1882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516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BA896-2ED0-22A1-C555-4E75EF7EE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85B33F-F7AB-1703-B50E-A992E6458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FE80C-25D5-F26F-8D5C-EF08B279A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Brasil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55 </a:t>
            </a:r>
            <a:r>
              <a:rPr lang="en-US" dirty="0" err="1"/>
              <a:t>especialidades</a:t>
            </a:r>
            <a:r>
              <a:rPr lang="en-US" dirty="0"/>
              <a:t> </a:t>
            </a:r>
            <a:r>
              <a:rPr lang="en-US" dirty="0" err="1"/>
              <a:t>médicas</a:t>
            </a:r>
            <a:r>
              <a:rPr lang="en-US" dirty="0"/>
              <a:t> </a:t>
            </a:r>
            <a:r>
              <a:rPr lang="en-US" dirty="0" err="1"/>
              <a:t>reconhecidas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CFM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SBMEE:</a:t>
            </a:r>
            <a:r>
              <a:rPr lang="en-US" dirty="0"/>
              <a:t> </a:t>
            </a:r>
            <a:r>
              <a:rPr lang="en-US" dirty="0" err="1"/>
              <a:t>entidade</a:t>
            </a:r>
            <a:r>
              <a:rPr lang="en-US" dirty="0"/>
              <a:t> </a:t>
            </a:r>
            <a:r>
              <a:rPr lang="en-US" dirty="0" err="1"/>
              <a:t>oficial</a:t>
            </a:r>
            <a:r>
              <a:rPr lang="en-US" dirty="0"/>
              <a:t> </a:t>
            </a:r>
            <a:r>
              <a:rPr lang="en-US" dirty="0" err="1"/>
              <a:t>representativa</a:t>
            </a:r>
            <a:r>
              <a:rPr lang="en-US" dirty="0"/>
              <a:t> da </a:t>
            </a:r>
            <a:r>
              <a:rPr lang="en-US" dirty="0" err="1"/>
              <a:t>especialidade</a:t>
            </a:r>
            <a:r>
              <a:rPr lang="en-US" dirty="0"/>
              <a:t> no </a:t>
            </a:r>
            <a:r>
              <a:rPr lang="en-US" dirty="0" err="1"/>
              <a:t>país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 err="1"/>
              <a:t>Filiação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Associação</a:t>
            </a:r>
            <a:r>
              <a:rPr lang="en-US" dirty="0"/>
              <a:t> </a:t>
            </a:r>
            <a:r>
              <a:rPr lang="en-US" dirty="0" err="1"/>
              <a:t>Médica</a:t>
            </a:r>
            <a:r>
              <a:rPr lang="en-US" dirty="0"/>
              <a:t> Brasileira</a:t>
            </a:r>
          </a:p>
        </p:txBody>
      </p:sp>
      <p:pic>
        <p:nvPicPr>
          <p:cNvPr id="1028" name="Picture 4" descr="Conselho Federal de... - Conselho Federal de Medicina - CFM">
            <a:extLst>
              <a:ext uri="{FF2B5EF4-FFF2-40B4-BE49-F238E27FC236}">
                <a16:creationId xmlns:a16="http://schemas.microsoft.com/office/drawing/2014/main" id="{7568D1F4-1F91-6FDE-9AEA-B26AA9CA2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11"/>
            <a:ext cx="1904989" cy="19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ta Oficial: Associação Médica Brasileira alerta para grave ameaça à  certificação dos médicos especialistas no Brasil e o risco à saúde da  população – SBACVSP">
            <a:extLst>
              <a:ext uri="{FF2B5EF4-FFF2-40B4-BE49-F238E27FC236}">
                <a16:creationId xmlns:a16="http://schemas.microsoft.com/office/drawing/2014/main" id="{1CE9133C-F8AA-BA4B-77AC-7D42A2B09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15" y="4944398"/>
            <a:ext cx="1923434" cy="19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C70C59D-C79B-4A20-B53B-9703734E3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95" y="4945627"/>
            <a:ext cx="1882877" cy="1882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414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B0D82-13C6-376B-396F-3634992A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60467-0FB3-1B0C-273C-A54EEE8B2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F18754-2683-BFE3-CB34-C2B0F61B2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Brasil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55 </a:t>
            </a:r>
            <a:r>
              <a:rPr lang="en-US" dirty="0" err="1"/>
              <a:t>especialidades</a:t>
            </a:r>
            <a:r>
              <a:rPr lang="en-US" dirty="0"/>
              <a:t> </a:t>
            </a:r>
            <a:r>
              <a:rPr lang="en-US" dirty="0" err="1"/>
              <a:t>médicas</a:t>
            </a:r>
            <a:r>
              <a:rPr lang="en-US" dirty="0"/>
              <a:t> </a:t>
            </a:r>
            <a:r>
              <a:rPr lang="en-US" dirty="0" err="1"/>
              <a:t>reconhecidas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CFM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SBMEE:</a:t>
            </a:r>
            <a:r>
              <a:rPr lang="en-US" dirty="0"/>
              <a:t> </a:t>
            </a:r>
            <a:r>
              <a:rPr lang="en-US" dirty="0" err="1"/>
              <a:t>entidade</a:t>
            </a:r>
            <a:r>
              <a:rPr lang="en-US" dirty="0"/>
              <a:t> </a:t>
            </a:r>
            <a:r>
              <a:rPr lang="en-US" dirty="0" err="1"/>
              <a:t>oficial</a:t>
            </a:r>
            <a:r>
              <a:rPr lang="en-US" dirty="0"/>
              <a:t> </a:t>
            </a:r>
            <a:r>
              <a:rPr lang="en-US" dirty="0" err="1"/>
              <a:t>representativa</a:t>
            </a:r>
            <a:r>
              <a:rPr lang="en-US" dirty="0"/>
              <a:t> da </a:t>
            </a:r>
            <a:r>
              <a:rPr lang="en-US" dirty="0" err="1"/>
              <a:t>especialidade</a:t>
            </a:r>
            <a:r>
              <a:rPr lang="en-US" dirty="0"/>
              <a:t> no </a:t>
            </a:r>
            <a:r>
              <a:rPr lang="en-US" dirty="0" err="1"/>
              <a:t>país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 err="1"/>
              <a:t>Filiação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Associação</a:t>
            </a:r>
            <a:r>
              <a:rPr lang="en-US" dirty="0"/>
              <a:t> </a:t>
            </a:r>
            <a:r>
              <a:rPr lang="en-US" dirty="0" err="1"/>
              <a:t>Médica</a:t>
            </a:r>
            <a:r>
              <a:rPr lang="en-US" dirty="0"/>
              <a:t> Brasileira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COPAMEDE </a:t>
            </a:r>
            <a:r>
              <a:rPr lang="en-US" dirty="0"/>
              <a:t>(</a:t>
            </a:r>
            <a:r>
              <a:rPr lang="en-US" dirty="0" err="1"/>
              <a:t>Confederação</a:t>
            </a:r>
            <a:r>
              <a:rPr lang="en-US" dirty="0"/>
              <a:t> Panamericana de Medicina do Esporte)</a:t>
            </a:r>
          </a:p>
        </p:txBody>
      </p:sp>
      <p:pic>
        <p:nvPicPr>
          <p:cNvPr id="1028" name="Picture 4" descr="Conselho Federal de... - Conselho Federal de Medicina - CFM">
            <a:extLst>
              <a:ext uri="{FF2B5EF4-FFF2-40B4-BE49-F238E27FC236}">
                <a16:creationId xmlns:a16="http://schemas.microsoft.com/office/drawing/2014/main" id="{ABFDBEB0-D700-63E0-493B-E827C76DF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11"/>
            <a:ext cx="1904989" cy="19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ta Oficial: Associação Médica Brasileira alerta para grave ameaça à  certificação dos médicos especialistas no Brasil e o risco à saúde da  população – SBACVSP">
            <a:extLst>
              <a:ext uri="{FF2B5EF4-FFF2-40B4-BE49-F238E27FC236}">
                <a16:creationId xmlns:a16="http://schemas.microsoft.com/office/drawing/2014/main" id="{718012D3-E5FE-6255-BBDD-6A81A2542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15" y="4944398"/>
            <a:ext cx="1923434" cy="19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sition Statement – Panamerican Confederation of Sports Medicine (COPAMEDE)">
            <a:extLst>
              <a:ext uri="{FF2B5EF4-FFF2-40B4-BE49-F238E27FC236}">
                <a16:creationId xmlns:a16="http://schemas.microsoft.com/office/drawing/2014/main" id="{A9493461-A5FC-7CE5-A2F1-E8406203F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60" y="4965290"/>
            <a:ext cx="1892710" cy="189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0541BC8-FA9A-585E-0806-151F2CD14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95" y="4945627"/>
            <a:ext cx="1882877" cy="1882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2131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29E4D-3738-2A9D-311B-0D8883A23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EAB85-74D6-262A-9FB6-C9F38DD0E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86EA3B-6798-DA29-237F-1D5348493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54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Brasil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das 55 </a:t>
            </a:r>
            <a:r>
              <a:rPr lang="en-US" dirty="0" err="1"/>
              <a:t>especialidades</a:t>
            </a:r>
            <a:r>
              <a:rPr lang="en-US" dirty="0"/>
              <a:t> </a:t>
            </a:r>
            <a:r>
              <a:rPr lang="en-US" dirty="0" err="1"/>
              <a:t>médicas</a:t>
            </a:r>
            <a:r>
              <a:rPr lang="en-US" dirty="0"/>
              <a:t> </a:t>
            </a:r>
            <a:r>
              <a:rPr lang="en-US" dirty="0" err="1"/>
              <a:t>reconhecidas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CFM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SBMEE:</a:t>
            </a:r>
            <a:r>
              <a:rPr lang="en-US" dirty="0"/>
              <a:t> </a:t>
            </a:r>
            <a:r>
              <a:rPr lang="en-US" dirty="0" err="1"/>
              <a:t>entidade</a:t>
            </a:r>
            <a:r>
              <a:rPr lang="en-US" dirty="0"/>
              <a:t> </a:t>
            </a:r>
            <a:r>
              <a:rPr lang="en-US" dirty="0" err="1"/>
              <a:t>oficial</a:t>
            </a:r>
            <a:r>
              <a:rPr lang="en-US" dirty="0"/>
              <a:t> </a:t>
            </a:r>
            <a:r>
              <a:rPr lang="en-US" dirty="0" err="1"/>
              <a:t>representativa</a:t>
            </a:r>
            <a:r>
              <a:rPr lang="en-US" dirty="0"/>
              <a:t> da </a:t>
            </a:r>
            <a:r>
              <a:rPr lang="en-US" dirty="0" err="1"/>
              <a:t>especialidade</a:t>
            </a:r>
            <a:r>
              <a:rPr lang="en-US" dirty="0"/>
              <a:t> no </a:t>
            </a:r>
            <a:r>
              <a:rPr lang="en-US" dirty="0" err="1"/>
              <a:t>país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 err="1"/>
              <a:t>Filiação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Associação</a:t>
            </a:r>
            <a:r>
              <a:rPr lang="en-US" dirty="0"/>
              <a:t> </a:t>
            </a:r>
            <a:r>
              <a:rPr lang="en-US" dirty="0" err="1"/>
              <a:t>Médica</a:t>
            </a:r>
            <a:r>
              <a:rPr lang="en-US" dirty="0"/>
              <a:t> Brasileira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COPAMEDE </a:t>
            </a:r>
            <a:r>
              <a:rPr lang="en-US" dirty="0"/>
              <a:t>(</a:t>
            </a:r>
            <a:r>
              <a:rPr lang="en-US" dirty="0" err="1"/>
              <a:t>Confederação</a:t>
            </a:r>
            <a:r>
              <a:rPr lang="en-US" dirty="0"/>
              <a:t> Panamericana de Medicina do Esporte)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FIMS</a:t>
            </a:r>
            <a:r>
              <a:rPr lang="en-US" dirty="0"/>
              <a:t> (</a:t>
            </a:r>
            <a:r>
              <a:rPr lang="en-US" dirty="0" err="1"/>
              <a:t>Federação</a:t>
            </a:r>
            <a:r>
              <a:rPr lang="en-US" dirty="0"/>
              <a:t> Internacional de Medicina do Esporte)</a:t>
            </a:r>
          </a:p>
        </p:txBody>
      </p:sp>
      <p:pic>
        <p:nvPicPr>
          <p:cNvPr id="1026" name="Picture 2" descr="Instituto de Medicina do Esporte">
            <a:extLst>
              <a:ext uri="{FF2B5EF4-FFF2-40B4-BE49-F238E27FC236}">
                <a16:creationId xmlns:a16="http://schemas.microsoft.com/office/drawing/2014/main" id="{34F162F7-E7B3-A97B-7FDD-B40954198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535" y="4985792"/>
            <a:ext cx="175063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selho Federal de... - Conselho Federal de Medicina - CFM">
            <a:extLst>
              <a:ext uri="{FF2B5EF4-FFF2-40B4-BE49-F238E27FC236}">
                <a16:creationId xmlns:a16="http://schemas.microsoft.com/office/drawing/2014/main" id="{EBE5CE76-3253-70A1-198E-2D7CF9439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11"/>
            <a:ext cx="1904989" cy="19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ta Oficial: Associação Médica Brasileira alerta para grave ameaça à  certificação dos médicos especialistas no Brasil e o risco à saúde da  população – SBACVSP">
            <a:extLst>
              <a:ext uri="{FF2B5EF4-FFF2-40B4-BE49-F238E27FC236}">
                <a16:creationId xmlns:a16="http://schemas.microsoft.com/office/drawing/2014/main" id="{C2A1EA3D-F63C-56DD-2672-E2369677E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15" y="4944398"/>
            <a:ext cx="1923434" cy="19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sition Statement – Panamerican Confederation of Sports Medicine (COPAMEDE)">
            <a:extLst>
              <a:ext uri="{FF2B5EF4-FFF2-40B4-BE49-F238E27FC236}">
                <a16:creationId xmlns:a16="http://schemas.microsoft.com/office/drawing/2014/main" id="{D3D4DFC0-24CD-4694-088D-5DE2FDE4E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60" y="4965290"/>
            <a:ext cx="1892710" cy="189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D76D083-4BED-A663-8C18-32053E1A9C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95" y="4945627"/>
            <a:ext cx="1882877" cy="1882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7862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F4660-BAA5-C885-1DB6-BD54044A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95E86-78A8-6D42-6D2C-EAE65494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36E21C-52F7-6076-DC8C-2A048530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683"/>
            <a:ext cx="11255477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Melhor</a:t>
            </a:r>
            <a:r>
              <a:rPr lang="en-US" b="1" dirty="0"/>
              <a:t> </a:t>
            </a:r>
            <a:r>
              <a:rPr lang="en-US" b="1" dirty="0" err="1"/>
              <a:t>Denominação</a:t>
            </a:r>
            <a:r>
              <a:rPr lang="en-US" b="1" dirty="0"/>
              <a:t>: </a:t>
            </a:r>
            <a:r>
              <a:rPr lang="en-US" dirty="0"/>
              <a:t>Medicina do Exercício e do Esporte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pt-BR" b="1" dirty="0"/>
              <a:t>Atuação: </a:t>
            </a:r>
          </a:p>
        </p:txBody>
      </p:sp>
    </p:spTree>
    <p:extLst>
      <p:ext uri="{BB962C8B-B14F-4D97-AF65-F5344CB8AC3E}">
        <p14:creationId xmlns:p14="http://schemas.microsoft.com/office/powerpoint/2010/main" val="3754107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02A94-C876-C4C2-40ED-76B8BBA00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1109F9-D9DA-0F33-AAED-405ACD0A0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F28C32-D5AC-7F19-351F-2450819DA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683"/>
            <a:ext cx="11255477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Melhor</a:t>
            </a:r>
            <a:r>
              <a:rPr lang="en-US" b="1" dirty="0"/>
              <a:t> </a:t>
            </a:r>
            <a:r>
              <a:rPr lang="en-US" b="1" dirty="0" err="1"/>
              <a:t>Denominação</a:t>
            </a:r>
            <a:r>
              <a:rPr lang="en-US" b="1" dirty="0"/>
              <a:t>: </a:t>
            </a:r>
            <a:r>
              <a:rPr lang="en-US" dirty="0"/>
              <a:t>Medicina do Exercício e do Esporte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pt-BR" b="1" dirty="0"/>
              <a:t>Atuação: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sz="2600" b="1" dirty="0"/>
              <a:t>Avaliar, orientar e acompanhar:</a:t>
            </a:r>
            <a:r>
              <a:rPr lang="pt-BR" sz="2600" dirty="0"/>
              <a:t> praticantes de atividades físico-desportivas antes, durante e após essa prática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600" dirty="0"/>
              <a:t> </a:t>
            </a:r>
            <a:r>
              <a:rPr lang="pt-BR" sz="2600" b="1" dirty="0"/>
              <a:t>Inclui:</a:t>
            </a:r>
            <a:r>
              <a:rPr lang="pt-BR" sz="2600" dirty="0"/>
              <a:t> desde </a:t>
            </a:r>
            <a:r>
              <a:rPr lang="pt-BR" sz="2600" b="1" dirty="0"/>
              <a:t>atletas de alto rendimento</a:t>
            </a:r>
            <a:r>
              <a:rPr lang="pt-BR" sz="2600" dirty="0"/>
              <a:t>, como também todos aqueles que procuram utilizar o exercício físico como meio de manter/melhorar sua saúde e/ou seu condicionamento físico, assim como na prevenção e tratamento de diversas doenças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245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3AF50-7227-0070-9177-EB2AC3161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46B47-C233-DFB6-24EA-B765A94A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1"/>
            <a:ext cx="10515600" cy="13255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MEDICINA ESPORTIVA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7FC7E-FB52-790F-048B-9A3492D97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683"/>
            <a:ext cx="11255477" cy="56468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Melhor</a:t>
            </a:r>
            <a:r>
              <a:rPr lang="en-US" b="1" dirty="0"/>
              <a:t> </a:t>
            </a:r>
            <a:r>
              <a:rPr lang="en-US" b="1" dirty="0" err="1"/>
              <a:t>Denominação</a:t>
            </a:r>
            <a:r>
              <a:rPr lang="en-US" b="1" dirty="0"/>
              <a:t>: </a:t>
            </a:r>
            <a:r>
              <a:rPr lang="en-US" dirty="0"/>
              <a:t>Medicina do Exercício e do Esporte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pt-BR" b="1" dirty="0"/>
              <a:t>Atuação: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sz="2600" b="1" dirty="0"/>
              <a:t>Avaliar, orientar e acompanhar:</a:t>
            </a:r>
            <a:r>
              <a:rPr lang="pt-BR" sz="2600" dirty="0"/>
              <a:t> praticantes de atividades físico-desportivas antes, durante e após essa prática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600" dirty="0"/>
              <a:t> </a:t>
            </a:r>
            <a:r>
              <a:rPr lang="pt-BR" sz="2600" b="1" dirty="0"/>
              <a:t>Inclui:</a:t>
            </a:r>
            <a:r>
              <a:rPr lang="pt-BR" sz="2600" dirty="0"/>
              <a:t> desde </a:t>
            </a:r>
            <a:r>
              <a:rPr lang="pt-BR" sz="2600" b="1" dirty="0"/>
              <a:t>atletas de alto rendimento</a:t>
            </a:r>
            <a:r>
              <a:rPr lang="pt-BR" sz="2600" dirty="0"/>
              <a:t>, como também todos aqueles que procuram utilizar o </a:t>
            </a:r>
            <a:r>
              <a:rPr lang="pt-BR" sz="2600" b="1" dirty="0"/>
              <a:t>exercício físico como meio de manter/melhorar sua saúde </a:t>
            </a:r>
            <a:r>
              <a:rPr lang="pt-BR" sz="2600" dirty="0"/>
              <a:t>e/ou seu </a:t>
            </a:r>
            <a:r>
              <a:rPr lang="pt-BR" sz="2600" b="1" dirty="0"/>
              <a:t>condicionamento físico</a:t>
            </a:r>
            <a:r>
              <a:rPr lang="pt-BR" sz="2600" dirty="0"/>
              <a:t>, assim como na prevenção e tratamento de diversas doenças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36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304</TotalTime>
  <Words>677</Words>
  <Application>Microsoft Office PowerPoint</Application>
  <PresentationFormat>Widescreen</PresentationFormat>
  <Paragraphs>76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Arial Rounded MT Bold</vt:lpstr>
      <vt:lpstr>Calibri</vt:lpstr>
      <vt:lpstr>Calibri Light</vt:lpstr>
      <vt:lpstr>Wingdings</vt:lpstr>
      <vt:lpstr>Tema do Office</vt:lpstr>
      <vt:lpstr>MEDICINA ESPORTIVA      IMPORTÂNCIA E AMPLITUDE DE  ATUACÃO DA ESPECIALIDADE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</vt:lpstr>
      <vt:lpstr>MEDICINA ESPORTIVA - Brasil</vt:lpstr>
      <vt:lpstr>MEDICINA ESPORTIVA - Brasil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Fernando Torres</dc:creator>
  <cp:lastModifiedBy>Fernando Torres</cp:lastModifiedBy>
  <cp:revision>1</cp:revision>
  <dcterms:created xsi:type="dcterms:W3CDTF">2026-07-13T23:48:02Z</dcterms:created>
  <dcterms:modified xsi:type="dcterms:W3CDTF">2026-07-14T04:52:25Z</dcterms:modified>
</cp:coreProperties>
</file>