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98" r:id="rId4"/>
    <p:sldId id="276" r:id="rId5"/>
    <p:sldId id="672" r:id="rId6"/>
    <p:sldId id="692" r:id="rId7"/>
    <p:sldId id="277" r:id="rId8"/>
    <p:sldId id="694" r:id="rId9"/>
    <p:sldId id="279" r:id="rId10"/>
    <p:sldId id="269" r:id="rId11"/>
    <p:sldId id="702" r:id="rId12"/>
    <p:sldId id="690" r:id="rId13"/>
    <p:sldId id="695" r:id="rId14"/>
    <p:sldId id="275" r:id="rId15"/>
    <p:sldId id="713" r:id="rId16"/>
    <p:sldId id="693" r:id="rId17"/>
    <p:sldId id="261" r:id="rId18"/>
    <p:sldId id="707" r:id="rId19"/>
    <p:sldId id="701" r:id="rId20"/>
    <p:sldId id="260" r:id="rId21"/>
    <p:sldId id="698" r:id="rId22"/>
    <p:sldId id="283" r:id="rId23"/>
    <p:sldId id="700" r:id="rId24"/>
    <p:sldId id="280" r:id="rId25"/>
    <p:sldId id="697" r:id="rId26"/>
    <p:sldId id="282" r:id="rId27"/>
    <p:sldId id="703" r:id="rId28"/>
    <p:sldId id="271" r:id="rId29"/>
    <p:sldId id="691" r:id="rId30"/>
    <p:sldId id="714" r:id="rId31"/>
    <p:sldId id="289" r:id="rId32"/>
    <p:sldId id="288" r:id="rId33"/>
    <p:sldId id="284" r:id="rId34"/>
    <p:sldId id="285" r:id="rId35"/>
    <p:sldId id="303" r:id="rId36"/>
    <p:sldId id="258" r:id="rId3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73"/>
  </p:normalViewPr>
  <p:slideViewPr>
    <p:cSldViewPr>
      <p:cViewPr varScale="1">
        <p:scale>
          <a:sx n="120" d="100"/>
          <a:sy n="120" d="100"/>
        </p:scale>
        <p:origin x="19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value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B6-3C43-8F6F-09530C41FE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B6-3C43-8F6F-09530C41FEE4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B6-3C43-8F6F-09530C41FEE4}"/>
              </c:ext>
            </c:extLst>
          </c:dPt>
          <c:dLbls>
            <c:dLbl>
              <c:idx val="0"/>
              <c:layout>
                <c:manualLayout>
                  <c:x val="0.20053716431281654"/>
                  <c:y val="8.5608230670349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B6-3C43-8F6F-09530C41FEE4}"/>
                </c:ext>
              </c:extLst>
            </c:dLbl>
            <c:dLbl>
              <c:idx val="1"/>
              <c:layout>
                <c:manualLayout>
                  <c:x val="5.2696892017196899E-2"/>
                  <c:y val="0.155213575101493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B6-3C43-8F6F-09530C41FEE4}"/>
                </c:ext>
              </c:extLst>
            </c:dLbl>
            <c:dLbl>
              <c:idx val="2"/>
              <c:layout>
                <c:manualLayout>
                  <c:x val="-0.15973572150356208"/>
                  <c:y val="-0.260499953924789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B6-3C43-8F6F-09530C41F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Libre Franklin" pitchFamily="2" charset="77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Undiagnosed</c:v>
                </c:pt>
                <c:pt idx="1">
                  <c:v>Suspected diagnosis</c:v>
                </c:pt>
                <c:pt idx="2">
                  <c:v>Confirmed diagnosis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0.17299999999999999</c:v>
                </c:pt>
                <c:pt idx="1">
                  <c:v>0.19500000000000001</c:v>
                </c:pt>
                <c:pt idx="2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B6-3C43-8F6F-09530C41FEE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54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>
          <a:latin typeface="Libre Franklin" pitchFamily="2" charset="77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C8-6A41-B181-DCFACA8152BA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C8-6A41-B181-DCFACA8152BA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C8-6A41-B181-DCFACA8152BA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C8-6A41-B181-DCFACA8152BA}"/>
              </c:ext>
            </c:extLst>
          </c:dPt>
          <c:dLbls>
            <c:dLbl>
              <c:idx val="0"/>
              <c:layout>
                <c:manualLayout>
                  <c:x val="0.16251582200594908"/>
                  <c:y val="-0.192996328375506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79739393982007"/>
                      <c:h val="0.27525092517405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C8-6A41-B181-DCFACA8152BA}"/>
                </c:ext>
              </c:extLst>
            </c:dLbl>
            <c:dLbl>
              <c:idx val="1"/>
              <c:layout>
                <c:manualLayout>
                  <c:x val="-0.14643600525993805"/>
                  <c:y val="0.26012570870545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C8-6A41-B181-DCFACA8152B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ibre Franklin" pitchFamily="2" charset="77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2"/>
                <c:pt idx="0">
                  <c:v>Clinical diagnosis</c:v>
                </c:pt>
                <c:pt idx="1">
                  <c:v>Etiologic diagnosis</c:v>
                </c:pt>
              </c:strCache>
            </c:strRef>
          </c:cat>
          <c:val>
            <c:numRef>
              <c:f>Planilha1!$B$2:$B$5</c:f>
              <c:numCache>
                <c:formatCode>0.00%</c:formatCode>
                <c:ptCount val="4"/>
                <c:pt idx="0">
                  <c:v>0.47799999999999998</c:v>
                </c:pt>
                <c:pt idx="1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C8-6A41-B181-DCFACA8152B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33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>
          <a:latin typeface="Libre Franklin" pitchFamily="2" charset="77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00310-4722-9742-B8D4-CCCA9D35A6A6}" type="doc">
      <dgm:prSet loTypeId="urn:microsoft.com/office/officeart/2005/8/layout/hChevron3" loCatId="" qsTypeId="urn:microsoft.com/office/officeart/2005/8/quickstyle/simple1" qsCatId="simple" csTypeId="urn:microsoft.com/office/officeart/2005/8/colors/accent1_3" csCatId="accent1" phldr="1"/>
      <dgm:spPr/>
    </dgm:pt>
    <dgm:pt modelId="{EC71AB21-ADE0-BA46-B8AA-0DE8B1A1D1ED}">
      <dgm:prSet phldrT="[Texto]"/>
      <dgm:spPr>
        <a:solidFill>
          <a:srgbClr val="807BA3"/>
        </a:solidFill>
      </dgm:spPr>
      <dgm:t>
        <a:bodyPr/>
        <a:lstStyle/>
        <a:p>
          <a:r>
            <a:rPr lang="pt-BR" dirty="0"/>
            <a:t>Background</a:t>
          </a:r>
        </a:p>
      </dgm:t>
    </dgm:pt>
    <dgm:pt modelId="{340F5C90-45F4-6140-A3D3-4502A0DF2443}" type="parTrans" cxnId="{56C69A67-F921-804B-B52F-E2B8729211C0}">
      <dgm:prSet/>
      <dgm:spPr/>
      <dgm:t>
        <a:bodyPr/>
        <a:lstStyle/>
        <a:p>
          <a:endParaRPr lang="pt-BR"/>
        </a:p>
      </dgm:t>
    </dgm:pt>
    <dgm:pt modelId="{6DFF62D7-8606-8947-9E05-742DAA1C39D3}" type="sibTrans" cxnId="{56C69A67-F921-804B-B52F-E2B8729211C0}">
      <dgm:prSet/>
      <dgm:spPr/>
      <dgm:t>
        <a:bodyPr/>
        <a:lstStyle/>
        <a:p>
          <a:endParaRPr lang="pt-BR"/>
        </a:p>
      </dgm:t>
    </dgm:pt>
    <dgm:pt modelId="{5A62B0E8-B2B2-8945-A0C1-30C0E5F29176}">
      <dgm:prSet phldrT="[Texto]"/>
      <dgm:spPr>
        <a:solidFill>
          <a:srgbClr val="807BA3"/>
        </a:solidFill>
      </dgm:spPr>
      <dgm:t>
        <a:bodyPr/>
        <a:lstStyle/>
        <a:p>
          <a:r>
            <a:rPr lang="pt-BR" dirty="0" err="1"/>
            <a:t>Objectives</a:t>
          </a:r>
          <a:endParaRPr lang="pt-BR" dirty="0"/>
        </a:p>
      </dgm:t>
    </dgm:pt>
    <dgm:pt modelId="{CB850272-0F65-AC42-868C-CF58F2AD9318}" type="parTrans" cxnId="{57AAA54F-A955-0640-9098-200FDF0684E3}">
      <dgm:prSet/>
      <dgm:spPr/>
      <dgm:t>
        <a:bodyPr/>
        <a:lstStyle/>
        <a:p>
          <a:endParaRPr lang="pt-BR"/>
        </a:p>
      </dgm:t>
    </dgm:pt>
    <dgm:pt modelId="{1CC9BCB8-AC7D-D24B-8C59-EFF2BA691724}" type="sibTrans" cxnId="{57AAA54F-A955-0640-9098-200FDF0684E3}">
      <dgm:prSet/>
      <dgm:spPr/>
      <dgm:t>
        <a:bodyPr/>
        <a:lstStyle/>
        <a:p>
          <a:endParaRPr lang="pt-BR"/>
        </a:p>
      </dgm:t>
    </dgm:pt>
    <dgm:pt modelId="{646AB4E5-9D97-354E-AC77-09F74AB98576}">
      <dgm:prSet phldrT="[Texto]"/>
      <dgm:spPr>
        <a:solidFill>
          <a:srgbClr val="807BA3"/>
        </a:solidFill>
      </dgm:spPr>
      <dgm:t>
        <a:bodyPr/>
        <a:lstStyle/>
        <a:p>
          <a:r>
            <a:rPr lang="pt-BR" dirty="0" err="1"/>
            <a:t>Phase</a:t>
          </a:r>
          <a:r>
            <a:rPr lang="pt-BR" dirty="0"/>
            <a:t> 1</a:t>
          </a:r>
        </a:p>
      </dgm:t>
    </dgm:pt>
    <dgm:pt modelId="{A4893117-7F17-CD45-8125-BE127FB62502}" type="parTrans" cxnId="{E5BBB558-A74D-1F40-BD29-7AB455F544F9}">
      <dgm:prSet/>
      <dgm:spPr/>
      <dgm:t>
        <a:bodyPr/>
        <a:lstStyle/>
        <a:p>
          <a:endParaRPr lang="pt-BR"/>
        </a:p>
      </dgm:t>
    </dgm:pt>
    <dgm:pt modelId="{572D7B4A-09C6-074D-BDA1-BEA01EB13AE9}" type="sibTrans" cxnId="{E5BBB558-A74D-1F40-BD29-7AB455F544F9}">
      <dgm:prSet/>
      <dgm:spPr/>
      <dgm:t>
        <a:bodyPr/>
        <a:lstStyle/>
        <a:p>
          <a:endParaRPr lang="pt-BR"/>
        </a:p>
      </dgm:t>
    </dgm:pt>
    <dgm:pt modelId="{F03D24E4-657B-D746-967A-9CDA2036E7FF}">
      <dgm:prSet phldrT="[Texto]"/>
      <dgm:spPr>
        <a:solidFill>
          <a:srgbClr val="544D83"/>
        </a:solidFill>
      </dgm:spPr>
      <dgm:t>
        <a:bodyPr/>
        <a:lstStyle/>
        <a:p>
          <a:r>
            <a:rPr lang="pt-BR" dirty="0" err="1"/>
            <a:t>Phase</a:t>
          </a:r>
          <a:r>
            <a:rPr lang="pt-BR" dirty="0"/>
            <a:t> 2</a:t>
          </a:r>
        </a:p>
      </dgm:t>
    </dgm:pt>
    <dgm:pt modelId="{C6B676BA-F439-E84E-B336-01ECBF024BC0}" type="parTrans" cxnId="{07B505FF-C1C6-1B41-B393-FCAD6BCE0517}">
      <dgm:prSet/>
      <dgm:spPr/>
      <dgm:t>
        <a:bodyPr/>
        <a:lstStyle/>
        <a:p>
          <a:endParaRPr lang="pt-BR"/>
        </a:p>
      </dgm:t>
    </dgm:pt>
    <dgm:pt modelId="{1794F139-C943-7B48-AE8C-7EF5DA526CCE}" type="sibTrans" cxnId="{07B505FF-C1C6-1B41-B393-FCAD6BCE0517}">
      <dgm:prSet/>
      <dgm:spPr/>
      <dgm:t>
        <a:bodyPr/>
        <a:lstStyle/>
        <a:p>
          <a:endParaRPr lang="pt-BR"/>
        </a:p>
      </dgm:t>
    </dgm:pt>
    <dgm:pt modelId="{7B79AB9F-7B23-4E4C-AB8C-D8A8FDB0D684}">
      <dgm:prSet phldrT="[Texto]"/>
      <dgm:spPr>
        <a:solidFill>
          <a:srgbClr val="807BA3"/>
        </a:solidFill>
      </dgm:spPr>
      <dgm:t>
        <a:bodyPr/>
        <a:lstStyle/>
        <a:p>
          <a:r>
            <a:rPr lang="pt-BR" dirty="0"/>
            <a:t>Final </a:t>
          </a:r>
          <a:r>
            <a:rPr lang="pt-BR" dirty="0" err="1"/>
            <a:t>considerations</a:t>
          </a:r>
          <a:endParaRPr lang="pt-BR" dirty="0"/>
        </a:p>
      </dgm:t>
    </dgm:pt>
    <dgm:pt modelId="{7ABC3124-CE22-FA4A-86DD-8A12936C5326}" type="parTrans" cxnId="{078A8436-ADA0-CB4D-92AD-D4019266FA49}">
      <dgm:prSet/>
      <dgm:spPr/>
      <dgm:t>
        <a:bodyPr/>
        <a:lstStyle/>
        <a:p>
          <a:endParaRPr lang="pt-BR"/>
        </a:p>
      </dgm:t>
    </dgm:pt>
    <dgm:pt modelId="{68DAE7FB-C70D-9E42-A99D-C440BB0EB005}" type="sibTrans" cxnId="{078A8436-ADA0-CB4D-92AD-D4019266FA49}">
      <dgm:prSet/>
      <dgm:spPr/>
      <dgm:t>
        <a:bodyPr/>
        <a:lstStyle/>
        <a:p>
          <a:endParaRPr lang="pt-BR"/>
        </a:p>
      </dgm:t>
    </dgm:pt>
    <dgm:pt modelId="{C4A738B0-0CF0-234E-ACF7-25D9942CFD56}" type="pres">
      <dgm:prSet presAssocID="{10600310-4722-9742-B8D4-CCCA9D35A6A6}" presName="Name0" presStyleCnt="0">
        <dgm:presLayoutVars>
          <dgm:dir/>
          <dgm:resizeHandles val="exact"/>
        </dgm:presLayoutVars>
      </dgm:prSet>
      <dgm:spPr/>
    </dgm:pt>
    <dgm:pt modelId="{BED8E376-F3B5-0F46-82B8-D02F799619C9}" type="pres">
      <dgm:prSet presAssocID="{EC71AB21-ADE0-BA46-B8AA-0DE8B1A1D1E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9DE182-4FEE-5047-B85B-BD7519AA8E96}" type="pres">
      <dgm:prSet presAssocID="{6DFF62D7-8606-8947-9E05-742DAA1C39D3}" presName="parSpace" presStyleCnt="0"/>
      <dgm:spPr/>
    </dgm:pt>
    <dgm:pt modelId="{B826C934-148F-FE4B-A0B4-775905B5116B}" type="pres">
      <dgm:prSet presAssocID="{5A62B0E8-B2B2-8945-A0C1-30C0E5F291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5129E-4245-6540-A9A9-991200BBE3A8}" type="pres">
      <dgm:prSet presAssocID="{1CC9BCB8-AC7D-D24B-8C59-EFF2BA691724}" presName="parSpace" presStyleCnt="0"/>
      <dgm:spPr/>
    </dgm:pt>
    <dgm:pt modelId="{4E7055FA-8CB0-024C-9710-0541FC8E388C}" type="pres">
      <dgm:prSet presAssocID="{646AB4E5-9D97-354E-AC77-09F74AB9857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C52BC-6A1C-0543-BEAF-50E0DBAE7B5C}" type="pres">
      <dgm:prSet presAssocID="{572D7B4A-09C6-074D-BDA1-BEA01EB13AE9}" presName="parSpace" presStyleCnt="0"/>
      <dgm:spPr/>
    </dgm:pt>
    <dgm:pt modelId="{C62A0564-D3F7-AA40-8722-FBEA889DEC5E}" type="pres">
      <dgm:prSet presAssocID="{F03D24E4-657B-D746-967A-9CDA2036E7FF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B78CB0-978C-7643-9E03-1991B5937F30}" type="pres">
      <dgm:prSet presAssocID="{1794F139-C943-7B48-AE8C-7EF5DA526CCE}" presName="parSpace" presStyleCnt="0"/>
      <dgm:spPr/>
    </dgm:pt>
    <dgm:pt modelId="{A82E44A8-7DA2-744A-9CB8-5E18655CA4AE}" type="pres">
      <dgm:prSet presAssocID="{7B79AB9F-7B23-4E4C-AB8C-D8A8FDB0D68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41BC34-A498-F246-BED0-988EF1E76976}" type="presOf" srcId="{7B79AB9F-7B23-4E4C-AB8C-D8A8FDB0D684}" destId="{A82E44A8-7DA2-744A-9CB8-5E18655CA4AE}" srcOrd="0" destOrd="0" presId="urn:microsoft.com/office/officeart/2005/8/layout/hChevron3"/>
    <dgm:cxn modelId="{A073B03D-7C8D-9C45-BC33-76A1FAD1A4AC}" type="presOf" srcId="{10600310-4722-9742-B8D4-CCCA9D35A6A6}" destId="{C4A738B0-0CF0-234E-ACF7-25D9942CFD56}" srcOrd="0" destOrd="0" presId="urn:microsoft.com/office/officeart/2005/8/layout/hChevron3"/>
    <dgm:cxn modelId="{0A72ACEB-23BF-F84A-B29D-0A743789DFCE}" type="presOf" srcId="{EC71AB21-ADE0-BA46-B8AA-0DE8B1A1D1ED}" destId="{BED8E376-F3B5-0F46-82B8-D02F799619C9}" srcOrd="0" destOrd="0" presId="urn:microsoft.com/office/officeart/2005/8/layout/hChevron3"/>
    <dgm:cxn modelId="{07B505FF-C1C6-1B41-B393-FCAD6BCE0517}" srcId="{10600310-4722-9742-B8D4-CCCA9D35A6A6}" destId="{F03D24E4-657B-D746-967A-9CDA2036E7FF}" srcOrd="3" destOrd="0" parTransId="{C6B676BA-F439-E84E-B336-01ECBF024BC0}" sibTransId="{1794F139-C943-7B48-AE8C-7EF5DA526CCE}"/>
    <dgm:cxn modelId="{0E75C78C-510D-C645-9351-2CFC6D72372E}" type="presOf" srcId="{646AB4E5-9D97-354E-AC77-09F74AB98576}" destId="{4E7055FA-8CB0-024C-9710-0541FC8E388C}" srcOrd="0" destOrd="0" presId="urn:microsoft.com/office/officeart/2005/8/layout/hChevron3"/>
    <dgm:cxn modelId="{5510EA41-43D1-AE49-A118-3B96680D7640}" type="presOf" srcId="{F03D24E4-657B-D746-967A-9CDA2036E7FF}" destId="{C62A0564-D3F7-AA40-8722-FBEA889DEC5E}" srcOrd="0" destOrd="0" presId="urn:microsoft.com/office/officeart/2005/8/layout/hChevron3"/>
    <dgm:cxn modelId="{E5BBB558-A74D-1F40-BD29-7AB455F544F9}" srcId="{10600310-4722-9742-B8D4-CCCA9D35A6A6}" destId="{646AB4E5-9D97-354E-AC77-09F74AB98576}" srcOrd="2" destOrd="0" parTransId="{A4893117-7F17-CD45-8125-BE127FB62502}" sibTransId="{572D7B4A-09C6-074D-BDA1-BEA01EB13AE9}"/>
    <dgm:cxn modelId="{E4AAED60-F6DA-CB4E-A378-2B9C345B0D69}" type="presOf" srcId="{5A62B0E8-B2B2-8945-A0C1-30C0E5F29176}" destId="{B826C934-148F-FE4B-A0B4-775905B5116B}" srcOrd="0" destOrd="0" presId="urn:microsoft.com/office/officeart/2005/8/layout/hChevron3"/>
    <dgm:cxn modelId="{56C69A67-F921-804B-B52F-E2B8729211C0}" srcId="{10600310-4722-9742-B8D4-CCCA9D35A6A6}" destId="{EC71AB21-ADE0-BA46-B8AA-0DE8B1A1D1ED}" srcOrd="0" destOrd="0" parTransId="{340F5C90-45F4-6140-A3D3-4502A0DF2443}" sibTransId="{6DFF62D7-8606-8947-9E05-742DAA1C39D3}"/>
    <dgm:cxn modelId="{078A8436-ADA0-CB4D-92AD-D4019266FA49}" srcId="{10600310-4722-9742-B8D4-CCCA9D35A6A6}" destId="{7B79AB9F-7B23-4E4C-AB8C-D8A8FDB0D684}" srcOrd="4" destOrd="0" parTransId="{7ABC3124-CE22-FA4A-86DD-8A12936C5326}" sibTransId="{68DAE7FB-C70D-9E42-A99D-C440BB0EB005}"/>
    <dgm:cxn modelId="{57AAA54F-A955-0640-9098-200FDF0684E3}" srcId="{10600310-4722-9742-B8D4-CCCA9D35A6A6}" destId="{5A62B0E8-B2B2-8945-A0C1-30C0E5F29176}" srcOrd="1" destOrd="0" parTransId="{CB850272-0F65-AC42-868C-CF58F2AD9318}" sibTransId="{1CC9BCB8-AC7D-D24B-8C59-EFF2BA691724}"/>
    <dgm:cxn modelId="{567D0455-10FB-2440-81B0-54B3F6D59063}" type="presParOf" srcId="{C4A738B0-0CF0-234E-ACF7-25D9942CFD56}" destId="{BED8E376-F3B5-0F46-82B8-D02F799619C9}" srcOrd="0" destOrd="0" presId="urn:microsoft.com/office/officeart/2005/8/layout/hChevron3"/>
    <dgm:cxn modelId="{19A9E506-9526-6D49-BD75-5B08EACEC80E}" type="presParOf" srcId="{C4A738B0-0CF0-234E-ACF7-25D9942CFD56}" destId="{7C9DE182-4FEE-5047-B85B-BD7519AA8E96}" srcOrd="1" destOrd="0" presId="urn:microsoft.com/office/officeart/2005/8/layout/hChevron3"/>
    <dgm:cxn modelId="{E6B12F2D-5614-0049-80F5-88B2320E8DF9}" type="presParOf" srcId="{C4A738B0-0CF0-234E-ACF7-25D9942CFD56}" destId="{B826C934-148F-FE4B-A0B4-775905B5116B}" srcOrd="2" destOrd="0" presId="urn:microsoft.com/office/officeart/2005/8/layout/hChevron3"/>
    <dgm:cxn modelId="{3A70F883-8766-4D41-B828-FE95C5469B0C}" type="presParOf" srcId="{C4A738B0-0CF0-234E-ACF7-25D9942CFD56}" destId="{0145129E-4245-6540-A9A9-991200BBE3A8}" srcOrd="3" destOrd="0" presId="urn:microsoft.com/office/officeart/2005/8/layout/hChevron3"/>
    <dgm:cxn modelId="{9FFD420A-F91F-9342-A84F-05CBCF19EED5}" type="presParOf" srcId="{C4A738B0-0CF0-234E-ACF7-25D9942CFD56}" destId="{4E7055FA-8CB0-024C-9710-0541FC8E388C}" srcOrd="4" destOrd="0" presId="urn:microsoft.com/office/officeart/2005/8/layout/hChevron3"/>
    <dgm:cxn modelId="{7E09174E-BCA4-054D-922E-162374DD93E4}" type="presParOf" srcId="{C4A738B0-0CF0-234E-ACF7-25D9942CFD56}" destId="{61CC52BC-6A1C-0543-BEAF-50E0DBAE7B5C}" srcOrd="5" destOrd="0" presId="urn:microsoft.com/office/officeart/2005/8/layout/hChevron3"/>
    <dgm:cxn modelId="{BD1B6972-EF9D-2A4D-AA19-1999D8281A2B}" type="presParOf" srcId="{C4A738B0-0CF0-234E-ACF7-25D9942CFD56}" destId="{C62A0564-D3F7-AA40-8722-FBEA889DEC5E}" srcOrd="6" destOrd="0" presId="urn:microsoft.com/office/officeart/2005/8/layout/hChevron3"/>
    <dgm:cxn modelId="{D0840491-0D7B-7F48-9D06-D35B9F41966E}" type="presParOf" srcId="{C4A738B0-0CF0-234E-ACF7-25D9942CFD56}" destId="{EBB78CB0-978C-7643-9E03-1991B5937F30}" srcOrd="7" destOrd="0" presId="urn:microsoft.com/office/officeart/2005/8/layout/hChevron3"/>
    <dgm:cxn modelId="{23B1172B-AA86-BD41-9061-E88C317B5B06}" type="presParOf" srcId="{C4A738B0-0CF0-234E-ACF7-25D9942CFD56}" destId="{A82E44A8-7DA2-744A-9CB8-5E18655CA4AE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8E376-F3B5-0F46-82B8-D02F799619C9}">
      <dsp:nvSpPr>
        <dsp:cNvPr id="0" name=""/>
        <dsp:cNvSpPr/>
      </dsp:nvSpPr>
      <dsp:spPr>
        <a:xfrm>
          <a:off x="1209" y="0"/>
          <a:ext cx="2358680" cy="350987"/>
        </a:xfrm>
        <a:prstGeom prst="homePlate">
          <a:avLst/>
        </a:prstGeom>
        <a:solidFill>
          <a:srgbClr val="807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Background</a:t>
          </a:r>
        </a:p>
      </dsp:txBody>
      <dsp:txXfrm>
        <a:off x="1209" y="0"/>
        <a:ext cx="2270933" cy="350987"/>
      </dsp:txXfrm>
    </dsp:sp>
    <dsp:sp modelId="{B826C934-148F-FE4B-A0B4-775905B5116B}">
      <dsp:nvSpPr>
        <dsp:cNvPr id="0" name=""/>
        <dsp:cNvSpPr/>
      </dsp:nvSpPr>
      <dsp:spPr>
        <a:xfrm>
          <a:off x="1888153" y="0"/>
          <a:ext cx="2358680" cy="350987"/>
        </a:xfrm>
        <a:prstGeom prst="chevron">
          <a:avLst/>
        </a:prstGeom>
        <a:solidFill>
          <a:srgbClr val="807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/>
            <a:t>Objectives</a:t>
          </a:r>
          <a:endParaRPr lang="pt-BR" sz="1800" kern="1200" dirty="0"/>
        </a:p>
      </dsp:txBody>
      <dsp:txXfrm>
        <a:off x="2063647" y="0"/>
        <a:ext cx="2007693" cy="350987"/>
      </dsp:txXfrm>
    </dsp:sp>
    <dsp:sp modelId="{4E7055FA-8CB0-024C-9710-0541FC8E388C}">
      <dsp:nvSpPr>
        <dsp:cNvPr id="0" name=""/>
        <dsp:cNvSpPr/>
      </dsp:nvSpPr>
      <dsp:spPr>
        <a:xfrm>
          <a:off x="3775098" y="0"/>
          <a:ext cx="2358680" cy="350987"/>
        </a:xfrm>
        <a:prstGeom prst="chevron">
          <a:avLst/>
        </a:prstGeom>
        <a:solidFill>
          <a:srgbClr val="807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/>
            <a:t>Phase</a:t>
          </a:r>
          <a:r>
            <a:rPr lang="pt-BR" sz="1800" kern="1200" dirty="0"/>
            <a:t> 1</a:t>
          </a:r>
        </a:p>
      </dsp:txBody>
      <dsp:txXfrm>
        <a:off x="3950592" y="0"/>
        <a:ext cx="2007693" cy="350987"/>
      </dsp:txXfrm>
    </dsp:sp>
    <dsp:sp modelId="{C62A0564-D3F7-AA40-8722-FBEA889DEC5E}">
      <dsp:nvSpPr>
        <dsp:cNvPr id="0" name=""/>
        <dsp:cNvSpPr/>
      </dsp:nvSpPr>
      <dsp:spPr>
        <a:xfrm>
          <a:off x="5662042" y="0"/>
          <a:ext cx="2358680" cy="350987"/>
        </a:xfrm>
        <a:prstGeom prst="chevron">
          <a:avLst/>
        </a:prstGeom>
        <a:solidFill>
          <a:srgbClr val="544D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/>
            <a:t>Phase</a:t>
          </a:r>
          <a:r>
            <a:rPr lang="pt-BR" sz="1800" kern="1200" dirty="0"/>
            <a:t> 2</a:t>
          </a:r>
        </a:p>
      </dsp:txBody>
      <dsp:txXfrm>
        <a:off x="5837536" y="0"/>
        <a:ext cx="2007693" cy="350987"/>
      </dsp:txXfrm>
    </dsp:sp>
    <dsp:sp modelId="{A82E44A8-7DA2-744A-9CB8-5E18655CA4AE}">
      <dsp:nvSpPr>
        <dsp:cNvPr id="0" name=""/>
        <dsp:cNvSpPr/>
      </dsp:nvSpPr>
      <dsp:spPr>
        <a:xfrm>
          <a:off x="7548986" y="0"/>
          <a:ext cx="2358680" cy="350987"/>
        </a:xfrm>
        <a:prstGeom prst="chevron">
          <a:avLst/>
        </a:prstGeom>
        <a:solidFill>
          <a:srgbClr val="807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Final </a:t>
          </a:r>
          <a:r>
            <a:rPr lang="pt-BR" sz="1800" kern="1200" dirty="0" err="1"/>
            <a:t>considerations</a:t>
          </a:r>
          <a:endParaRPr lang="pt-BR" sz="1800" kern="1200" dirty="0"/>
        </a:p>
      </dsp:txBody>
      <dsp:txXfrm>
        <a:off x="7724480" y="0"/>
        <a:ext cx="2007693" cy="350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FA65-C0C1-A24D-B12C-CF6887CAC196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6F166-D639-EF42-AFB9-D5AB40B65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7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Não </a:t>
            </a:r>
            <a:r>
              <a:rPr lang="pt-PT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diag</a:t>
            </a:r>
            <a:endParaRPr lang="pt-PT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Suspeitos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Confirmados &gt;&gt;&gt; clínicos / </a:t>
            </a:r>
            <a:r>
              <a:rPr lang="pt-PT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etiol</a:t>
            </a:r>
            <a:r>
              <a:rPr lang="pt-PT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maioria confirmada por métodos:  </a:t>
            </a:r>
            <a:r>
              <a:rPr lang="pt-PT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Bioq</a:t>
            </a:r>
            <a:r>
              <a:rPr lang="pt-PT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// Mol // Cito!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Regarding diagnosis status, 7,931 (63.2%) participants had a confirmed diagnosis, while 2,450 (19.5%) had a suspected diagnosis, and 2,177 (17.3%) were considered undiagnosed. </a:t>
            </a:r>
            <a:endParaRPr lang="pt-BR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confirmed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diagnoses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etiological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5,185; 52.2%),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diagnoses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accounting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remaining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cases 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4,743; 47.8%).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Among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cases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etiological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were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confirmed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biochemical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2,164; 42.5%), molecular 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1,574; 30.9%),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cytogenetic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691, 13.6%)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diagnostic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methods</a:t>
            </a: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Discussao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Multiple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confirmed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RD diagnoses.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Acknowledgment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of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unique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challenges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and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impacts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on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patients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physically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emotionally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and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financially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Note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on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the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increasing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commonality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of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having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multiple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confirmed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RD diagnoses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with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the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advancing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scope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of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genomic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pt-BR" sz="2800" b="0" i="0" dirty="0" err="1">
                <a:solidFill>
                  <a:srgbClr val="0F0F0F"/>
                </a:solidFill>
                <a:effectLst/>
                <a:latin typeface="Söhne"/>
              </a:rPr>
              <a:t>techniques</a:t>
            </a:r>
            <a:r>
              <a:rPr lang="pt-BR" sz="2800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6777-1A1D-4947-93E4-2713D3B703E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43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8cf005f0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8cf005f0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FF0000"/>
                </a:solidFill>
                <a:effectLst/>
                <a:latin typeface="Söhne"/>
              </a:rPr>
              <a:t>DISCUSSAO INTEGRADA AOS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FF0000"/>
                </a:solidFill>
                <a:effectLst/>
                <a:latin typeface="Söhne"/>
              </a:rPr>
              <a:t>Inicialmente organizamos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 dirty="0">
              <a:solidFill>
                <a:srgbClr val="FF0000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FF0000"/>
                </a:solidFill>
                <a:effectLst/>
                <a:latin typeface="Söhne"/>
              </a:rPr>
              <a:t>De acordo com os grupos de exames diagnósticos e os tipos de serviço de saúde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FF0000"/>
                </a:solidFill>
                <a:effectLst/>
                <a:latin typeface="Söhne"/>
              </a:rPr>
              <a:t>HU, SRDR, SRTN 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FF0000"/>
                </a:solidFill>
                <a:effectLst/>
                <a:latin typeface="Söhne"/>
              </a:rPr>
              <a:t>&gt;&gt; alguns são até 2 tipos!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 dirty="0">
              <a:solidFill>
                <a:srgbClr val="FF0000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 dirty="0">
              <a:solidFill>
                <a:srgbClr val="FF0000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86860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59595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59595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23142" y="1971547"/>
            <a:ext cx="4831080" cy="395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59595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A93DF-AF73-FA22-D936-9DE09A368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D23D14-0863-CA01-4C92-76E200292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C36B80-FF81-AF26-E5D9-31B30351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3C4-677A-477E-A540-C6EF723FC6A2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31E6DA-1995-A1A1-95CD-8CC1FEBD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978975-30C7-577B-4CC7-0BD7470F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A7B3-0ACA-437D-A9C5-3AE0E9BD0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35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D537B-7465-8D5B-C129-21ABFB7D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C5CC1-9C64-B66D-9056-AFAF89386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1365F5-02ED-594F-78DE-EF13457C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FC9807-E020-FB69-A344-DD935BE3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C46-6A3A-0F4E-AD60-08854FB0F36D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4E4074-7F26-30C2-D1B5-51B529CD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404EDF-778F-D270-2B58-256C0228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7122-0830-7344-B311-470D52723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90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8164" y="2291588"/>
            <a:ext cx="347567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59595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397" y="2483611"/>
            <a:ext cx="8625840" cy="317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chwartz@hcpa.edu.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482" y="0"/>
            <a:ext cx="3711444" cy="21575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454" y="1633220"/>
            <a:ext cx="5943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000000"/>
                </a:solidFill>
                <a:latin typeface="Calibri Light"/>
                <a:cs typeface="Calibri Light"/>
              </a:rPr>
              <a:t>Audiência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20" dirty="0" err="1">
                <a:solidFill>
                  <a:srgbClr val="000000"/>
                </a:solidFill>
                <a:latin typeface="Calibri Light"/>
                <a:cs typeface="Calibri Light"/>
              </a:rPr>
              <a:t>Pública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b="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83396" y="2483611"/>
            <a:ext cx="9418003" cy="4167872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514475" marR="1507490" algn="ctr">
              <a:lnSpc>
                <a:spcPct val="113700"/>
              </a:lnSpc>
              <a:spcBef>
                <a:spcPts val="775"/>
              </a:spcBef>
            </a:pPr>
            <a:endParaRPr lang="pt-BR" sz="900" dirty="0">
              <a:solidFill>
                <a:srgbClr val="1155CC"/>
              </a:solidFill>
              <a:latin typeface="Segoe UI" panose="020B0502040204020203" pitchFamily="34" charset="0"/>
              <a:cs typeface="Calibri"/>
            </a:endParaRPr>
          </a:p>
          <a:p>
            <a:pPr marL="1514475" marR="1507490" algn="ctr">
              <a:lnSpc>
                <a:spcPct val="113700"/>
              </a:lnSpc>
              <a:spcBef>
                <a:spcPts val="775"/>
              </a:spcBef>
            </a:pPr>
            <a:r>
              <a:rPr lang="pt-BR" sz="3600" b="1" dirty="0">
                <a:effectLst/>
                <a:latin typeface="TimesNewRomanPS"/>
              </a:rPr>
              <a:t>Alusão ao Dia Mundial e ao </a:t>
            </a:r>
          </a:p>
          <a:p>
            <a:pPr marL="1514475" marR="1507490" algn="ctr">
              <a:lnSpc>
                <a:spcPct val="113700"/>
              </a:lnSpc>
              <a:spcBef>
                <a:spcPts val="775"/>
              </a:spcBef>
            </a:pPr>
            <a:r>
              <a:rPr lang="pt-BR" sz="3600" b="1" dirty="0">
                <a:effectLst/>
                <a:latin typeface="TimesNewRomanPS"/>
              </a:rPr>
              <a:t>Dia Nacional das </a:t>
            </a:r>
            <a:r>
              <a:rPr lang="pt-BR" sz="3600" b="1" dirty="0" err="1">
                <a:effectLst/>
                <a:latin typeface="TimesNewRomanPS"/>
              </a:rPr>
              <a:t>Doenças</a:t>
            </a:r>
            <a:r>
              <a:rPr lang="pt-BR" sz="3600" b="1" dirty="0">
                <a:effectLst/>
                <a:latin typeface="TimesNewRomanPS"/>
              </a:rPr>
              <a:t> Raras </a:t>
            </a:r>
          </a:p>
          <a:p>
            <a:pPr marL="1514475" marR="1507490" algn="ctr">
              <a:lnSpc>
                <a:spcPct val="113700"/>
              </a:lnSpc>
              <a:spcBef>
                <a:spcPts val="775"/>
              </a:spcBef>
            </a:pPr>
            <a:r>
              <a:rPr lang="pt-BR" sz="1800" b="1" dirty="0" err="1">
                <a:latin typeface="TimesNewRomanPS"/>
              </a:rPr>
              <a:t>A</a:t>
            </a:r>
            <a:r>
              <a:rPr lang="pt-BR" sz="1800" b="1" dirty="0" err="1">
                <a:effectLst/>
                <a:latin typeface="TimesNewRomanPS"/>
              </a:rPr>
              <a:t>vanços</a:t>
            </a:r>
            <a:r>
              <a:rPr lang="pt-BR" sz="1800" b="1" dirty="0">
                <a:effectLst/>
                <a:latin typeface="TimesNewRomanPS"/>
              </a:rPr>
              <a:t> e desafios para a </a:t>
            </a:r>
            <a:r>
              <a:rPr lang="pt-BR" sz="1800" b="1" dirty="0" err="1">
                <a:effectLst/>
                <a:latin typeface="TimesNewRomanPS"/>
              </a:rPr>
              <a:t>atenção</a:t>
            </a:r>
            <a:r>
              <a:rPr lang="pt-BR" sz="1800" b="1" dirty="0">
                <a:effectLst/>
                <a:latin typeface="TimesNewRomanPS"/>
              </a:rPr>
              <a:t> integral aos brasileiros com </a:t>
            </a:r>
            <a:r>
              <a:rPr lang="pt-BR" sz="1800" b="1" dirty="0" err="1">
                <a:effectLst/>
                <a:latin typeface="TimesNewRomanPS"/>
              </a:rPr>
              <a:t>doenças</a:t>
            </a:r>
            <a:r>
              <a:rPr lang="pt-BR" sz="1800" b="1" dirty="0">
                <a:effectLst/>
                <a:latin typeface="TimesNewRomanPS"/>
              </a:rPr>
              <a:t> raras </a:t>
            </a:r>
            <a:endParaRPr lang="pt-BR" sz="800" dirty="0"/>
          </a:p>
          <a:p>
            <a:pPr marL="1514475" marR="1507490" algn="ctr">
              <a:lnSpc>
                <a:spcPct val="113700"/>
              </a:lnSpc>
              <a:spcBef>
                <a:spcPts val="775"/>
              </a:spcBef>
            </a:pPr>
            <a:endParaRPr lang="pt-BR" sz="1200" dirty="0"/>
          </a:p>
          <a:p>
            <a:pPr marL="1514475" marR="1507490" algn="ctr">
              <a:lnSpc>
                <a:spcPct val="113700"/>
              </a:lnSpc>
              <a:spcBef>
                <a:spcPts val="775"/>
              </a:spcBef>
            </a:pPr>
            <a:r>
              <a:rPr sz="1900" b="1" dirty="0" smtClean="0">
                <a:latin typeface="Calibri"/>
                <a:cs typeface="Calibri"/>
              </a:rPr>
              <a:t>Ida </a:t>
            </a:r>
            <a:r>
              <a:rPr sz="1900" b="1" spc="-15" dirty="0">
                <a:latin typeface="Calibri"/>
                <a:cs typeface="Calibri"/>
              </a:rPr>
              <a:t>Vanessa </a:t>
            </a:r>
            <a:r>
              <a:rPr sz="1900" b="1" dirty="0">
                <a:latin typeface="Calibri"/>
                <a:cs typeface="Calibri"/>
              </a:rPr>
              <a:t>Doederlein </a:t>
            </a:r>
            <a:r>
              <a:rPr sz="1900" b="1" spc="-5" dirty="0">
                <a:latin typeface="Calibri"/>
                <a:cs typeface="Calibri"/>
              </a:rPr>
              <a:t>Schwartz, médica </a:t>
            </a:r>
            <a:r>
              <a:rPr sz="1900" b="1" spc="-10" dirty="0" err="1">
                <a:latin typeface="Calibri"/>
                <a:cs typeface="Calibri"/>
              </a:rPr>
              <a:t>geneticista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0" dirty="0" err="1">
                <a:latin typeface="Calibri"/>
                <a:cs typeface="Calibri"/>
              </a:rPr>
              <a:t>Presidente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 SBGM </a:t>
            </a:r>
            <a:r>
              <a:rPr sz="1900" spc="-415" dirty="0">
                <a:latin typeface="Calibri"/>
                <a:cs typeface="Calibri"/>
              </a:rPr>
              <a:t> </a:t>
            </a:r>
            <a:endParaRPr lang="pt-BR" sz="1900" spc="-41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859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Aconselhamento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genético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5540" y="2017267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43456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720" y="5729732"/>
            <a:ext cx="153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R$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4.345.600,00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999" y="6351523"/>
            <a:ext cx="140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Fonte: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Datasus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79" y="2526792"/>
            <a:ext cx="6525768" cy="1981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17787" y="2573528"/>
            <a:ext cx="325120" cy="19888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17145" algn="r">
              <a:lnSpc>
                <a:spcPct val="100000"/>
              </a:lnSpc>
              <a:spcBef>
                <a:spcPts val="555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55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8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55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8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55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8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  <a:spcBef>
                <a:spcPts val="459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5000</a:t>
            </a:r>
            <a:endParaRPr sz="900">
              <a:latin typeface="Calibri"/>
              <a:cs typeface="Calibri"/>
            </a:endParaRPr>
          </a:p>
          <a:p>
            <a:pPr marR="14604" algn="r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3045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2373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1703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1030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0358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29686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9016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8343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7673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07001" y="45425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4549" y="4542535"/>
            <a:ext cx="255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-3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0957" y="2125979"/>
            <a:ext cx="1930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95959"/>
                </a:solidFill>
                <a:latin typeface="Calibri"/>
                <a:cs typeface="Calibri"/>
              </a:rPr>
              <a:t>Aconselhamento</a:t>
            </a:r>
            <a:r>
              <a:rPr sz="1400" spc="-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Calibri"/>
                <a:cs typeface="Calibri"/>
              </a:rPr>
              <a:t>Genético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368C3DE4-9D0B-707C-1305-E92A09C95E42}"/>
              </a:ext>
            </a:extLst>
          </p:cNvPr>
          <p:cNvSpPr/>
          <p:nvPr/>
        </p:nvSpPr>
        <p:spPr>
          <a:xfrm>
            <a:off x="0" y="6420826"/>
            <a:ext cx="12192000" cy="437515"/>
          </a:xfrm>
          <a:custGeom>
            <a:avLst/>
            <a:gdLst/>
            <a:ahLst/>
            <a:cxnLst/>
            <a:rect l="l" t="t" r="r" b="b"/>
            <a:pathLst>
              <a:path w="12192000" h="437515">
                <a:moveTo>
                  <a:pt x="12192000" y="0"/>
                </a:moveTo>
                <a:lnTo>
                  <a:pt x="0" y="0"/>
                </a:lnTo>
                <a:lnTo>
                  <a:pt x="0" y="437173"/>
                </a:lnTo>
                <a:lnTo>
                  <a:pt x="12192000" y="4371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A1D157F2-415C-B3E8-080C-522B24A32D75}"/>
              </a:ext>
            </a:extLst>
          </p:cNvPr>
          <p:cNvSpPr txBox="1"/>
          <p:nvPr/>
        </p:nvSpPr>
        <p:spPr>
          <a:xfrm>
            <a:off x="4730734" y="6497828"/>
            <a:ext cx="2585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ischwartz@hcpa.edu.br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object 4">
            <a:extLst>
              <a:ext uri="{FF2B5EF4-FFF2-40B4-BE49-F238E27FC236}">
                <a16:creationId xmlns:a16="http://schemas.microsoft.com/office/drawing/2014/main" id="{D9973AE2-A638-1A0B-7A40-E007A7C360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0771" y="104545"/>
            <a:ext cx="2041229" cy="11806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Desafio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0BF5FB1-061A-2426-2EC2-680152BAB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26" y="1213127"/>
            <a:ext cx="5358766" cy="49889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568111" y="324966"/>
            <a:ext cx="4717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Distribuição dos Médicos Geneticistas no Brasil</a:t>
            </a:r>
          </a:p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(332, em 2020)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AF6B5F0-A233-7FDC-6CDB-7E8AAC8FC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04" y="2007549"/>
            <a:ext cx="4416621" cy="21162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972037" y="4381003"/>
            <a:ext cx="4539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Mulheres: 63,6%</a:t>
            </a:r>
          </a:p>
          <a:p>
            <a:pPr algn="ctr"/>
            <a:r>
              <a:rPr lang="pt-BR" b="1" dirty="0"/>
              <a:t>Sistema público: 69,9%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70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Avanço</a:t>
            </a:r>
          </a:p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Acesso a exames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8111" y="351092"/>
            <a:ext cx="813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Doenças Raras no Brasil - Diagnóstico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F083B34-5D47-1309-AD22-4EDBE52E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92" y="3106049"/>
            <a:ext cx="5716303" cy="2978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866761" y="1177594"/>
            <a:ext cx="69622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2014 - Política Nacional Brasileira sobre Doenças Raras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Fornecido pelo SUS: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Cariótipo, CGH-</a:t>
            </a:r>
            <a:r>
              <a:rPr lang="pt-BR" sz="2000" dirty="0" err="1"/>
              <a:t>array</a:t>
            </a:r>
            <a:r>
              <a:rPr lang="pt-BR" sz="20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Investigação bioquímica - Erros Inatos do Metabolismo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Sequenciamento de Sanger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Sequenciamento de </a:t>
            </a:r>
            <a:r>
              <a:rPr lang="pt-BR" sz="2000" dirty="0" err="1"/>
              <a:t>exoma</a:t>
            </a:r>
            <a:r>
              <a:rPr lang="pt-BR" sz="2000" dirty="0"/>
              <a:t> para Deficiência Intelectual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683" y="1100543"/>
            <a:ext cx="1438781" cy="14387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18714" y="4768282"/>
            <a:ext cx="3015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Mas não para todos os </a:t>
            </a:r>
          </a:p>
          <a:p>
            <a:pPr algn="ctr"/>
            <a:r>
              <a:rPr lang="pt-BR" sz="2000" dirty="0"/>
              <a:t>centros de referência</a:t>
            </a:r>
          </a:p>
        </p:txBody>
      </p:sp>
      <p:sp>
        <p:nvSpPr>
          <p:cNvPr id="15" name="Seta: para a Direita Listrada 6">
            <a:extLst>
              <a:ext uri="{FF2B5EF4-FFF2-40B4-BE49-F238E27FC236}">
                <a16:creationId xmlns:a16="http://schemas.microsoft.com/office/drawing/2014/main" id="{2AFF5E13-AFD9-6EFA-74BE-D95118F070FA}"/>
              </a:ext>
            </a:extLst>
          </p:cNvPr>
          <p:cNvSpPr/>
          <p:nvPr/>
        </p:nvSpPr>
        <p:spPr>
          <a:xfrm rot="5400000">
            <a:off x="2848206" y="3939199"/>
            <a:ext cx="626139" cy="539803"/>
          </a:xfrm>
          <a:prstGeom prst="stripedRightArrow">
            <a:avLst>
              <a:gd name="adj1" fmla="val 36364"/>
              <a:gd name="adj2" fmla="val 659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02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51B2106-E307-6CD3-7222-07BF796B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11B05B5-8A2A-F985-65E8-5704E73DDF0C}"/>
              </a:ext>
            </a:extLst>
          </p:cNvPr>
          <p:cNvCxnSpPr>
            <a:cxnSpLocks/>
          </p:cNvCxnSpPr>
          <p:nvPr/>
        </p:nvCxnSpPr>
        <p:spPr>
          <a:xfrm flipH="1" flipV="1">
            <a:off x="4314567" y="4555574"/>
            <a:ext cx="3756921" cy="1460474"/>
          </a:xfrm>
          <a:prstGeom prst="line">
            <a:avLst/>
          </a:prstGeom>
          <a:ln>
            <a:solidFill>
              <a:srgbClr val="5468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0C7AEE1-6928-1798-23B3-ACD9120B3951}"/>
              </a:ext>
            </a:extLst>
          </p:cNvPr>
          <p:cNvCxnSpPr>
            <a:cxnSpLocks/>
          </p:cNvCxnSpPr>
          <p:nvPr/>
        </p:nvCxnSpPr>
        <p:spPr>
          <a:xfrm flipH="1" flipV="1">
            <a:off x="6147105" y="1956158"/>
            <a:ext cx="3139326" cy="2122020"/>
          </a:xfrm>
          <a:prstGeom prst="line">
            <a:avLst/>
          </a:prstGeom>
          <a:ln>
            <a:solidFill>
              <a:srgbClr val="5468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4918455-CF46-B5EC-118F-6860A48F2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207862"/>
              </p:ext>
            </p:extLst>
          </p:nvPr>
        </p:nvGraphicFramePr>
        <p:xfrm>
          <a:off x="2209036" y="1085642"/>
          <a:ext cx="5862452" cy="409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77EEA1-26A2-0221-F985-6ADF8040C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71837"/>
              </p:ext>
            </p:extLst>
          </p:nvPr>
        </p:nvGraphicFramePr>
        <p:xfrm>
          <a:off x="5665520" y="3429000"/>
          <a:ext cx="5688280" cy="302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F2D25B3-E2E1-6D74-3C48-D154282B58E6}"/>
              </a:ext>
            </a:extLst>
          </p:cNvPr>
          <p:cNvSpPr txBox="1"/>
          <p:nvPr/>
        </p:nvSpPr>
        <p:spPr>
          <a:xfrm>
            <a:off x="9744791" y="4555574"/>
            <a:ext cx="2290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Libre Franklin" pitchFamily="2" charset="77"/>
              </a:rPr>
              <a:t>Biochemical</a:t>
            </a:r>
            <a:r>
              <a:rPr lang="pt-BR" sz="1200" dirty="0">
                <a:latin typeface="Libre Franklin" pitchFamily="2" charset="77"/>
              </a:rPr>
              <a:t> (42.5%)</a:t>
            </a:r>
          </a:p>
          <a:p>
            <a:r>
              <a:rPr lang="pt-BR" sz="1200" dirty="0">
                <a:latin typeface="Libre Franklin" pitchFamily="2" charset="77"/>
              </a:rPr>
              <a:t>Molecular (30.9%)</a:t>
            </a:r>
          </a:p>
          <a:p>
            <a:r>
              <a:rPr lang="pt-BR" sz="1200" dirty="0" err="1">
                <a:latin typeface="Libre Franklin" pitchFamily="2" charset="77"/>
              </a:rPr>
              <a:t>Cytogenetic</a:t>
            </a:r>
            <a:r>
              <a:rPr lang="pt-BR" sz="1200" dirty="0">
                <a:latin typeface="Libre Franklin" pitchFamily="2" charset="77"/>
              </a:rPr>
              <a:t> (13.6%)</a:t>
            </a:r>
          </a:p>
          <a:p>
            <a:r>
              <a:rPr lang="pt-BR" sz="1200" dirty="0" err="1">
                <a:latin typeface="Libre Franklin" pitchFamily="2" charset="77"/>
              </a:rPr>
              <a:t>Anatomopathological</a:t>
            </a:r>
            <a:r>
              <a:rPr lang="pt-BR" sz="1200" dirty="0">
                <a:latin typeface="Libre Franklin" pitchFamily="2" charset="77"/>
              </a:rPr>
              <a:t> (13.0%)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E387B32-79AD-0545-BD66-982FC71304D4}"/>
              </a:ext>
            </a:extLst>
          </p:cNvPr>
          <p:cNvCxnSpPr>
            <a:cxnSpLocks/>
          </p:cNvCxnSpPr>
          <p:nvPr/>
        </p:nvCxnSpPr>
        <p:spPr>
          <a:xfrm>
            <a:off x="9744790" y="4604454"/>
            <a:ext cx="0" cy="733239"/>
          </a:xfrm>
          <a:prstGeom prst="line">
            <a:avLst/>
          </a:prstGeom>
          <a:ln w="28575">
            <a:solidFill>
              <a:srgbClr val="8B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202414-A90B-C3DF-C8D4-6FD3B4DC4E9C}"/>
              </a:ext>
            </a:extLst>
          </p:cNvPr>
          <p:cNvSpPr txBox="1"/>
          <p:nvPr/>
        </p:nvSpPr>
        <p:spPr>
          <a:xfrm>
            <a:off x="774390" y="5253781"/>
            <a:ext cx="2578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Fig. </a:t>
            </a:r>
            <a:r>
              <a:rPr lang="pt-BR" sz="14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pt-B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pt-BR" sz="14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pt-B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r>
              <a:rPr lang="pt-B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methodologies</a:t>
            </a:r>
            <a:r>
              <a:rPr lang="pt-B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4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t-B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12,279).</a:t>
            </a:r>
            <a:endParaRPr lang="pt-B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64236D-2394-E361-E612-B3132EA9AEC9}"/>
              </a:ext>
            </a:extLst>
          </p:cNvPr>
          <p:cNvSpPr/>
          <p:nvPr/>
        </p:nvSpPr>
        <p:spPr>
          <a:xfrm>
            <a:off x="4929406" y="2252981"/>
            <a:ext cx="47625" cy="45719"/>
          </a:xfrm>
          <a:prstGeom prst="rect">
            <a:avLst/>
          </a:prstGeom>
          <a:solidFill>
            <a:srgbClr val="58C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6937C38-609A-5BC7-6FD0-51C65934272B}"/>
              </a:ext>
            </a:extLst>
          </p:cNvPr>
          <p:cNvSpPr/>
          <p:nvPr/>
        </p:nvSpPr>
        <p:spPr>
          <a:xfrm>
            <a:off x="4057650" y="3123621"/>
            <a:ext cx="47625" cy="45719"/>
          </a:xfrm>
          <a:prstGeom prst="rect">
            <a:avLst/>
          </a:prstGeom>
          <a:solidFill>
            <a:srgbClr val="46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E95847F-B1C2-6F14-7145-D27473431A7B}"/>
              </a:ext>
            </a:extLst>
          </p:cNvPr>
          <p:cNvSpPr/>
          <p:nvPr/>
        </p:nvSpPr>
        <p:spPr>
          <a:xfrm>
            <a:off x="5695190" y="3919306"/>
            <a:ext cx="47625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550F123-655E-6BBD-42F0-B18DDC881DCF}"/>
              </a:ext>
            </a:extLst>
          </p:cNvPr>
          <p:cNvSpPr/>
          <p:nvPr/>
        </p:nvSpPr>
        <p:spPr>
          <a:xfrm>
            <a:off x="8753207" y="4752052"/>
            <a:ext cx="47625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1130DBB-A212-FC0B-05DF-2462BE711052}"/>
              </a:ext>
            </a:extLst>
          </p:cNvPr>
          <p:cNvSpPr/>
          <p:nvPr/>
        </p:nvSpPr>
        <p:spPr>
          <a:xfrm>
            <a:off x="8058788" y="5690077"/>
            <a:ext cx="47625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4D5B3B-545F-AB2B-23D3-2F957177CB0C}"/>
              </a:ext>
            </a:extLst>
          </p:cNvPr>
          <p:cNvSpPr txBox="1"/>
          <p:nvPr/>
        </p:nvSpPr>
        <p:spPr>
          <a:xfrm>
            <a:off x="7830362" y="1452915"/>
            <a:ext cx="305979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Sixty-seven participants had more than one </a:t>
            </a:r>
            <a:r>
              <a:rPr lang="en-US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confirmed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RD diagnosis: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65 cases: 2 diagnoses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cases: 3 diagnoses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Espaço Reservado para Conteúdo 3">
            <a:extLst>
              <a:ext uri="{FF2B5EF4-FFF2-40B4-BE49-F238E27FC236}">
                <a16:creationId xmlns:a16="http://schemas.microsoft.com/office/drawing/2014/main" id="{86E8FF1D-0839-620B-0E7D-BCFAF968A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44903"/>
              </p:ext>
            </p:extLst>
          </p:nvPr>
        </p:nvGraphicFramePr>
        <p:xfrm>
          <a:off x="1179912" y="6354305"/>
          <a:ext cx="9908877" cy="35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34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Desafio</a:t>
            </a:r>
          </a:p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Acesso a exames</a:t>
            </a:r>
            <a:endParaRPr lang="pt-BR" sz="3600" dirty="0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E23EDF-07C3-41AE-D25B-C2F82A01E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" b="50000"/>
          <a:stretch/>
        </p:blipFill>
        <p:spPr bwMode="auto">
          <a:xfrm>
            <a:off x="4527804" y="811246"/>
            <a:ext cx="7377312" cy="51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9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C7BBA2-C293-8B64-3636-F6856CC86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"/>
          <a:stretch/>
        </p:blipFill>
        <p:spPr bwMode="auto">
          <a:xfrm>
            <a:off x="1547471" y="1407240"/>
            <a:ext cx="9199268" cy="34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97;p19"/>
          <p:cNvSpPr txBox="1"/>
          <p:nvPr/>
        </p:nvSpPr>
        <p:spPr>
          <a:xfrm>
            <a:off x="491598" y="4884328"/>
            <a:ext cx="7243732" cy="125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Fig.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Distribution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offer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procedures in The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Brazilian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Network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Rare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Diseases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(RARAS).</a:t>
            </a:r>
          </a:p>
          <a:p>
            <a:pPr algn="ctr"/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(a) molecular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diagnostic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procedures 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=20), 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cytogenetic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diagnostics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=23),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inborn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errors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metabolism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diagnostic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procedures (</a:t>
            </a:r>
            <a:r>
              <a:rPr lang="pt-BR" sz="14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pt-B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=22).</a:t>
            </a:r>
          </a:p>
        </p:txBody>
      </p:sp>
    </p:spTree>
    <p:extLst>
      <p:ext uri="{BB962C8B-B14F-4D97-AF65-F5344CB8AC3E}">
        <p14:creationId xmlns:p14="http://schemas.microsoft.com/office/powerpoint/2010/main" val="22955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Desafio</a:t>
            </a:r>
          </a:p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Dados epidemiológicos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Sem Conflitos de Interesse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A204-9789-6B4C-4781-6613856B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F90DF7-9C38-D892-9618-0359D39E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AA11E51-3778-76FE-FBF8-6FF3BFF54FA7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8B306B-F0D7-ACFA-47D9-6159B90897A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C028AFD-A915-1A88-60A6-9139697E468B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0C30A10-E364-5BE0-8B03-8E4008573E6F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ECC95C4-9D47-A736-7A67-22206950ED82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F6B5F0-A233-7FDC-6CDB-7E8AAC8F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440" y="1246949"/>
            <a:ext cx="4055434" cy="19432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568111" y="351092"/>
            <a:ext cx="813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Conforme Bases de Dados Brasileiras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EA0923C-DE01-CCF9-5FBB-AC6A6EA6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694" y="1662996"/>
            <a:ext cx="1049334" cy="1049334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1057901" y="1624222"/>
            <a:ext cx="4619638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Para cada 100.000 recém-nascidos, </a:t>
            </a:r>
          </a:p>
          <a:p>
            <a:pPr algn="ctr"/>
            <a:r>
              <a:rPr lang="pt-BR" dirty="0"/>
              <a:t>aproximadamente 850 têm uma doença genética rara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BFD04C6-B7B7-E52B-928F-66DB8284C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52" y="3385791"/>
            <a:ext cx="10578891" cy="120032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779E5E8-3A9B-AA14-5D49-8EA54370B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52" y="4827034"/>
            <a:ext cx="10578891" cy="10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Avanço</a:t>
            </a:r>
          </a:p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Dados Epidemiológicos</a:t>
            </a:r>
            <a:endParaRPr lang="pt-BR" sz="3600" dirty="0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A204-9789-6B4C-4781-6613856B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F90DF7-9C38-D892-9618-0359D39E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AA11E51-3778-76FE-FBF8-6FF3BFF54FA7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8B306B-F0D7-ACFA-47D9-6159B90897A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C028AFD-A915-1A88-60A6-9139697E468B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0C30A10-E364-5BE0-8B03-8E4008573E6F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ECC95C4-9D47-A736-7A67-22206950ED82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EAC38B5-E87E-6BEB-911B-65F91FAF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03" y="1431956"/>
            <a:ext cx="5852921" cy="27168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53DF438-7A2B-C106-BBEE-126C74C0F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063" y="4526044"/>
            <a:ext cx="1800000" cy="1800000"/>
          </a:xfrm>
          <a:prstGeom prst="rect">
            <a:avLst/>
          </a:prstGeom>
        </p:spPr>
      </p:pic>
      <p:pic>
        <p:nvPicPr>
          <p:cNvPr id="11" name="Imagem 10" descr="Homem de terno e gravata falando no microfone&#10;&#10;Descrição gerada automaticamente com confiança média">
            <a:extLst>
              <a:ext uri="{FF2B5EF4-FFF2-40B4-BE49-F238E27FC236}">
                <a16:creationId xmlns:a16="http://schemas.microsoft.com/office/drawing/2014/main" id="{7CAEF5B3-0E58-E4CE-5CEA-8651A1218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6" y="1431956"/>
            <a:ext cx="4419214" cy="441921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68111" y="351092"/>
            <a:ext cx="813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Rede Nacional de Doenças Raras (RARAS)</a:t>
            </a:r>
          </a:p>
        </p:txBody>
      </p:sp>
    </p:spTree>
    <p:extLst>
      <p:ext uri="{BB962C8B-B14F-4D97-AF65-F5344CB8AC3E}">
        <p14:creationId xmlns:p14="http://schemas.microsoft.com/office/powerpoint/2010/main" val="6632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Desafio</a:t>
            </a:r>
          </a:p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Medicamentos</a:t>
            </a:r>
            <a:endParaRPr lang="pt-BR" sz="3600" dirty="0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68111" y="529098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Medicamentos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217" y="494172"/>
            <a:ext cx="1672046" cy="8903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62571" y="1952945"/>
            <a:ext cx="955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D0D0D"/>
                </a:solidFill>
                <a:latin typeface="Söhne"/>
              </a:rPr>
              <a:t>Um medicamento não é reembolsado pelo SUS, o que fazer?</a:t>
            </a:r>
            <a:endParaRPr lang="pt-BR" sz="24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16111" y="3685868"/>
            <a:ext cx="4499950" cy="510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Söhne"/>
              </a:rPr>
              <a:t>Judicialização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2571" y="4483091"/>
            <a:ext cx="1024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Limiar de custo-efetividade (novembro de 2022):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PIB per capita, R$ 40.000/QALY (para doenças raras, pode ser adaptado)</a:t>
            </a:r>
            <a:endParaRPr lang="pt-BR" sz="2400" dirty="0"/>
          </a:p>
        </p:txBody>
      </p:sp>
      <p:sp>
        <p:nvSpPr>
          <p:cNvPr id="15" name="Seta: para a Direita Listrada 6">
            <a:extLst>
              <a:ext uri="{FF2B5EF4-FFF2-40B4-BE49-F238E27FC236}">
                <a16:creationId xmlns:a16="http://schemas.microsoft.com/office/drawing/2014/main" id="{2AFF5E13-AFD9-6EFA-74BE-D95118F070FA}"/>
              </a:ext>
            </a:extLst>
          </p:cNvPr>
          <p:cNvSpPr/>
          <p:nvPr/>
        </p:nvSpPr>
        <p:spPr>
          <a:xfrm rot="5400000">
            <a:off x="5630579" y="2826664"/>
            <a:ext cx="801859" cy="618962"/>
          </a:xfrm>
          <a:prstGeom prst="stripedRightArrow">
            <a:avLst>
              <a:gd name="adj1" fmla="val 36364"/>
              <a:gd name="adj2" fmla="val 659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Avanço</a:t>
            </a:r>
          </a:p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Medicamentos</a:t>
            </a:r>
            <a:endParaRPr lang="pt-BR" sz="3600" dirty="0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8111" y="351092"/>
            <a:ext cx="813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Doenças Raras no Brasil - Medicamentos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80730" y="1171900"/>
            <a:ext cx="103233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D0D0D"/>
                </a:solidFill>
                <a:latin typeface="Söhne"/>
              </a:rPr>
              <a:t>Aproximadamente 40 tratamentos para doenças raras cobertos pelo SUS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D0D0D"/>
              </a:solidFill>
              <a:latin typeface="Söhne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Suplementação de aminoácidos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: Fenilcetonúria e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Homocistinúria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Clássica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Terapia de Reposição Enzimática (TRE)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: doença de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Gaucher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(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imiglucerase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,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velaglucerase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alfa,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taliglucerase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alfa);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Mucopolissacaridoses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(MPS) I, MPS II não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neuronopática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, MPS IV-A, MPS VI, MPS VII, doença de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Batten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Terapia de Substituição Substrato (TRS)</a:t>
            </a:r>
            <a:r>
              <a:rPr lang="pt-BR" sz="2000" dirty="0">
                <a:latin typeface="Söhne"/>
              </a:rPr>
              <a:t>: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miglustate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(doença de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Gaucher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Terapia com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Söhne"/>
              </a:rPr>
              <a:t>oligonucleotídeos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/pequenas moléculas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: Atrofia Muscular Espinhal (AME)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Terapia genética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: Atrofia Muscular Espinhal (AME)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90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Desafio</a:t>
            </a:r>
          </a:p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Pesquisa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68111" y="1522921"/>
            <a:ext cx="104154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Medicamentos inovadores para doenças raras (não medicamentos órfãos)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Processo de autorização: não há registro especial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Programas de acesso precoce: não há legislação ou programa estabelecido; medicamentos não registrados podem ser importados mediante solicitação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Engajamento do paciente: as organizações de pacientes desempenham um papel importante Agências: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/>
              <a:t>ANVISA </a:t>
            </a:r>
            <a:r>
              <a:rPr lang="pt-BR" sz="2000" dirty="0"/>
              <a:t>(registro de medicamentos)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/>
              <a:t>CONITEC </a:t>
            </a:r>
            <a:r>
              <a:rPr lang="pt-BR" sz="2000" dirty="0"/>
              <a:t>(Comissão Nacional de Incorporação de Tecnologias no SUS) - decide se o medicamento será reembolsado (ou não) pelo SUS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68111" y="529098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Medicamentos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634" y="507074"/>
            <a:ext cx="1672046" cy="8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1B221169-3637-A836-DB25-FB22BEC690B8}"/>
              </a:ext>
            </a:extLst>
          </p:cNvPr>
          <p:cNvSpPr/>
          <p:nvPr/>
        </p:nvSpPr>
        <p:spPr>
          <a:xfrm>
            <a:off x="2765551" y="2040290"/>
            <a:ext cx="5933606" cy="2688230"/>
          </a:xfrm>
          <a:prstGeom prst="roundRect">
            <a:avLst/>
          </a:prstGeom>
          <a:solidFill>
            <a:srgbClr val="FD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590973" y="1674725"/>
            <a:ext cx="1074017" cy="976548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F05E72-4156-2433-C738-80AC2344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01" y="927982"/>
            <a:ext cx="9086939" cy="47979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E3B213A-6A93-4BBB-5518-8D7B2540988A}"/>
              </a:ext>
            </a:extLst>
          </p:cNvPr>
          <p:cNvSpPr txBox="1"/>
          <p:nvPr/>
        </p:nvSpPr>
        <p:spPr>
          <a:xfrm>
            <a:off x="4502308" y="3429000"/>
            <a:ext cx="134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Regulação da fila</a:t>
            </a:r>
          </a:p>
        </p:txBody>
      </p:sp>
    </p:spTree>
    <p:extLst>
      <p:ext uri="{BB962C8B-B14F-4D97-AF65-F5344CB8AC3E}">
        <p14:creationId xmlns:p14="http://schemas.microsoft.com/office/powerpoint/2010/main" val="16567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1B221169-3637-A836-DB25-FB22BEC690B8}"/>
              </a:ext>
            </a:extLst>
          </p:cNvPr>
          <p:cNvSpPr/>
          <p:nvPr/>
        </p:nvSpPr>
        <p:spPr>
          <a:xfrm>
            <a:off x="2765551" y="2040290"/>
            <a:ext cx="5933606" cy="2688230"/>
          </a:xfrm>
          <a:prstGeom prst="roundRect">
            <a:avLst/>
          </a:prstGeom>
          <a:solidFill>
            <a:srgbClr val="FD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664990" y="2943680"/>
            <a:ext cx="6096000" cy="669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D0D0D"/>
                </a:solidFill>
                <a:latin typeface="Söhne"/>
              </a:rPr>
              <a:t>O Panorama Brasileiro</a:t>
            </a:r>
            <a:endParaRPr lang="pt-BR" sz="28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590973" y="1674725"/>
            <a:ext cx="1074017" cy="976548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48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Avanço</a:t>
            </a:r>
          </a:p>
          <a:p>
            <a:pPr algn="ctr"/>
            <a:r>
              <a:rPr lang="pt-BR" sz="3600" dirty="0" smtClean="0">
                <a:solidFill>
                  <a:srgbClr val="0D0D0D"/>
                </a:solidFill>
                <a:latin typeface="Söhne"/>
              </a:rPr>
              <a:t>Pesquisa</a:t>
            </a:r>
            <a:endParaRPr lang="pt-BR" sz="3600" dirty="0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A204-9789-6B4C-4781-6613856B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F90DF7-9C38-D892-9618-0359D39E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AA11E51-3778-76FE-FBF8-6FF3BFF54FA7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8B306B-F0D7-ACFA-47D9-6159B90897A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C028AFD-A915-1A88-60A6-9139697E468B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0C30A10-E364-5BE0-8B03-8E4008573E6F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ECC95C4-9D47-A736-7A67-22206950ED82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68111" y="351092"/>
            <a:ext cx="813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>
                <a:solidFill>
                  <a:srgbClr val="ED7D31">
                    <a:lumMod val="50000"/>
                  </a:srgbClr>
                </a:solidFill>
                <a:latin typeface="Söhne"/>
              </a:rPr>
              <a:t>InRaras</a:t>
            </a:r>
            <a:endParaRPr lang="pt-BR" sz="2800" dirty="0">
              <a:solidFill>
                <a:srgbClr val="ED7D31">
                  <a:lumMod val="50000"/>
                </a:srgbClr>
              </a:solidFill>
              <a:latin typeface="Söhne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86488EE-D4FD-3E53-C72F-291DD775F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8" r="7819"/>
          <a:stretch/>
        </p:blipFill>
        <p:spPr>
          <a:xfrm>
            <a:off x="2489705" y="889837"/>
            <a:ext cx="2611182" cy="508814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CaixaDeTexto 13"/>
          <p:cNvSpPr txBox="1"/>
          <p:nvPr/>
        </p:nvSpPr>
        <p:spPr>
          <a:xfrm>
            <a:off x="5483860" y="2652241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</a:t>
            </a:r>
            <a:r>
              <a:rPr lang="pt-BR" sz="2800" dirty="0" err="1"/>
              <a:t>InRaras</a:t>
            </a:r>
            <a:r>
              <a:rPr lang="pt-BR" sz="2800" dirty="0"/>
              <a:t> é um dos Institutos Nacionais de Ciências e Tecnologia (INCT) do Brasil</a:t>
            </a:r>
          </a:p>
        </p:txBody>
      </p:sp>
    </p:spTree>
    <p:extLst>
      <p:ext uri="{BB962C8B-B14F-4D97-AF65-F5344CB8AC3E}">
        <p14:creationId xmlns:p14="http://schemas.microsoft.com/office/powerpoint/2010/main" val="161468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1B221169-3637-A836-DB25-FB22BEC690B8}"/>
              </a:ext>
            </a:extLst>
          </p:cNvPr>
          <p:cNvSpPr/>
          <p:nvPr/>
        </p:nvSpPr>
        <p:spPr>
          <a:xfrm>
            <a:off x="2765551" y="2040290"/>
            <a:ext cx="5933606" cy="2688230"/>
          </a:xfrm>
          <a:prstGeom prst="roundRect">
            <a:avLst/>
          </a:prstGeom>
          <a:solidFill>
            <a:srgbClr val="FD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46605" y="2556813"/>
            <a:ext cx="5171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Como melhorar o acesso ao diagnóstico e tratamento?</a:t>
            </a:r>
            <a:endParaRPr lang="pt-BR" sz="3200" dirty="0">
              <a:solidFill>
                <a:prstClr val="black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590973" y="1674725"/>
            <a:ext cx="1074017" cy="976548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61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A204-9789-6B4C-4781-6613856B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F90DF7-9C38-D892-9618-0359D39E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AA11E51-3778-76FE-FBF8-6FF3BFF54FA7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8B306B-F0D7-ACFA-47D9-6159B90897A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C028AFD-A915-1A88-60A6-9139697E468B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0C30A10-E364-5BE0-8B03-8E4008573E6F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ECC95C4-9D47-A736-7A67-22206950ED82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78512" y="1257237"/>
            <a:ext cx="10434976" cy="3788858"/>
          </a:xfrm>
          <a:prstGeom prst="rect">
            <a:avLst/>
          </a:prstGeom>
          <a:solidFill>
            <a:srgbClr val="F5F5F5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D0D0D"/>
                </a:solidFill>
                <a:latin typeface="Söhne"/>
              </a:rPr>
              <a:t>Aumentar o número de especialistas em genética médica em todo o país;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D0D0D"/>
                </a:solidFill>
                <a:latin typeface="Söhne"/>
              </a:rPr>
              <a:t>Promover o interesse genética médica entre os estudantes das faculdades da área da saúde nas universidades;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D0D0D"/>
                </a:solidFill>
                <a:latin typeface="Söhne"/>
              </a:rPr>
              <a:t>SUS deve contratar um número maior de médicos geneticistas;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D0D0D"/>
                </a:solidFill>
                <a:latin typeface="Söhne"/>
              </a:rPr>
              <a:t>Implementar a telemedicina em genética médica para alcançar locais mais remotos;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D0D0D"/>
                </a:solidFill>
                <a:latin typeface="Söhne"/>
              </a:rPr>
              <a:t>Criação e atualização sistemática de bancos de dados de saúde públicos e privados para que o panorama pintado pelas análises de dados secundários esteja mais próximo da realidade;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D0D0D"/>
                </a:solidFill>
                <a:latin typeface="Söhne"/>
              </a:rPr>
              <a:t>Reduzir as assimetrias público-privadas dentro do sistema de saúde e aproximar os médicos geneticistas do SUS e das necessidades de saúde da maioria da população.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162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A204-9789-6B4C-4781-6613856B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F90DF7-9C38-D892-9618-0359D39E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AA11E51-3778-76FE-FBF8-6FF3BFF54FA7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8B306B-F0D7-ACFA-47D9-6159B90897A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C028AFD-A915-1A88-60A6-9139697E468B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0C30A10-E364-5BE0-8B03-8E4008573E6F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ECC95C4-9D47-A736-7A67-22206950ED82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68111" y="715101"/>
            <a:ext cx="433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O networking é essencial</a:t>
            </a:r>
          </a:p>
        </p:txBody>
      </p:sp>
      <p:pic>
        <p:nvPicPr>
          <p:cNvPr id="10" name="Imagem 5">
            <a:extLst>
              <a:ext uri="{FF2B5EF4-FFF2-40B4-BE49-F238E27FC236}">
                <a16:creationId xmlns:a16="http://schemas.microsoft.com/office/drawing/2014/main" id="{F8E7855E-2621-C510-8F1D-05AF0FB9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1" y="1597464"/>
            <a:ext cx="7047187" cy="380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45F3E3-CBB7-E024-5463-24A72D68C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89" y="2286804"/>
            <a:ext cx="3159019" cy="270619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543800" y="5734580"/>
            <a:ext cx="4154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A </a:t>
            </a:r>
            <a:r>
              <a:rPr lang="pt-BR" sz="3200" dirty="0" err="1" smtClean="0"/>
              <a:t>telegenética</a:t>
            </a:r>
            <a:r>
              <a:rPr lang="pt-BR" sz="3200" dirty="0" smtClean="0"/>
              <a:t>  também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5877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F81C-7F28-A732-7001-FC9BBAB2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99023"/>
            <a:ext cx="10134600" cy="5418343"/>
          </a:xfrm>
        </p:spPr>
        <p:txBody>
          <a:bodyPr/>
          <a:lstStyle/>
          <a:p>
            <a:r>
              <a:rPr lang="pt-BR" sz="3267" b="1" dirty="0"/>
              <a:t>O SGM/HCPA </a:t>
            </a:r>
            <a:r>
              <a:rPr lang="pt-BR" sz="3267" dirty="0"/>
              <a:t>em números...</a:t>
            </a:r>
            <a:br>
              <a:rPr lang="pt-BR" sz="3267" dirty="0"/>
            </a:br>
            <a:r>
              <a:rPr lang="pt-BR" sz="3267" dirty="0"/>
              <a:t/>
            </a:r>
            <a:br>
              <a:rPr lang="pt-BR" sz="3267" dirty="0"/>
            </a:br>
            <a:r>
              <a:rPr lang="pt-BR" sz="2541" dirty="0"/>
              <a:t>-único Serviço de Referencia em Doenças Raras (SRDR) ativo no RS </a:t>
            </a:r>
            <a:br>
              <a:rPr lang="pt-BR" sz="2541" dirty="0"/>
            </a:br>
            <a:r>
              <a:rPr lang="pt-BR" sz="2541" dirty="0"/>
              <a:t>	-</a:t>
            </a:r>
            <a:r>
              <a:rPr lang="pt-BR" sz="2541" dirty="0">
                <a:solidFill>
                  <a:srgbClr val="FF0000"/>
                </a:solidFill>
              </a:rPr>
              <a:t>56 novas consultas/mês </a:t>
            </a:r>
            <a:r>
              <a:rPr lang="pt-BR" sz="2541" dirty="0"/>
              <a:t>(48 para doenças raras, 8 para </a:t>
            </a:r>
            <a:r>
              <a:rPr lang="pt-BR" sz="2541" dirty="0" err="1"/>
              <a:t>oncogenética</a:t>
            </a:r>
            <a:r>
              <a:rPr lang="pt-BR" sz="2541" dirty="0"/>
              <a:t>)</a:t>
            </a:r>
            <a:br>
              <a:rPr lang="pt-BR" sz="2541" dirty="0"/>
            </a:br>
            <a:r>
              <a:rPr lang="pt-BR" sz="2541" dirty="0"/>
              <a:t>	-</a:t>
            </a:r>
            <a:r>
              <a:rPr lang="pt-BR" sz="2541" dirty="0">
                <a:solidFill>
                  <a:srgbClr val="FF0000"/>
                </a:solidFill>
              </a:rPr>
              <a:t>48 consultorias internação/mês </a:t>
            </a:r>
            <a:r>
              <a:rPr lang="pt-BR" sz="2541" dirty="0"/>
              <a:t>(Neonatologia/Pediatria</a:t>
            </a:r>
            <a:br>
              <a:rPr lang="pt-BR" sz="2541" dirty="0"/>
            </a:br>
            <a:r>
              <a:rPr lang="pt-BR" sz="2541" dirty="0"/>
              <a:t>	-</a:t>
            </a:r>
            <a:r>
              <a:rPr lang="pt-BR" sz="2541" dirty="0">
                <a:solidFill>
                  <a:srgbClr val="FF0000"/>
                </a:solidFill>
              </a:rPr>
              <a:t>50 interconsultas/mês</a:t>
            </a:r>
            <a:r>
              <a:rPr lang="pt-BR" sz="2541" dirty="0"/>
              <a:t/>
            </a:r>
            <a:br>
              <a:rPr lang="pt-BR" sz="2541" dirty="0"/>
            </a:br>
            <a:r>
              <a:rPr lang="pt-BR" sz="2541" dirty="0"/>
              <a:t>	</a:t>
            </a:r>
            <a:br>
              <a:rPr lang="pt-BR" sz="2541" dirty="0"/>
            </a:br>
            <a:r>
              <a:rPr lang="pt-BR" sz="2541" dirty="0"/>
              <a:t>-</a:t>
            </a:r>
            <a:r>
              <a:rPr lang="pt-BR" sz="2541" dirty="0">
                <a:solidFill>
                  <a:srgbClr val="FF0000"/>
                </a:solidFill>
              </a:rPr>
              <a:t>teleatendimentos</a:t>
            </a:r>
            <a:r>
              <a:rPr lang="pt-BR" sz="2541" dirty="0"/>
              <a:t>: desde 2020. Em 2023: 1113 (</a:t>
            </a:r>
            <a:r>
              <a:rPr lang="pt-BR" sz="2541" dirty="0">
                <a:solidFill>
                  <a:srgbClr val="FF0000"/>
                </a:solidFill>
              </a:rPr>
              <a:t>90/mês</a:t>
            </a:r>
            <a:r>
              <a:rPr lang="pt-BR" sz="2541" dirty="0"/>
              <a:t>)</a:t>
            </a:r>
            <a:br>
              <a:rPr lang="pt-BR" sz="2541" dirty="0"/>
            </a:br>
            <a:r>
              <a:rPr lang="pt-BR" sz="2541" dirty="0"/>
              <a:t/>
            </a:r>
            <a:br>
              <a:rPr lang="pt-BR" sz="2541" dirty="0"/>
            </a:br>
            <a:endParaRPr lang="pt-BR" sz="326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E4329D-292F-75C8-64E3-7298F780C1D9}"/>
              </a:ext>
            </a:extLst>
          </p:cNvPr>
          <p:cNvSpPr txBox="1"/>
          <p:nvPr/>
        </p:nvSpPr>
        <p:spPr>
          <a:xfrm>
            <a:off x="8239845" y="6333565"/>
            <a:ext cx="2558783" cy="3803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34" b="1" dirty="0">
                <a:solidFill>
                  <a:schemeClr val="bg1"/>
                </a:solidFill>
                <a:latin typeface="Trebuchet MS" panose="020B0603020202020204" pitchFamily="34" charset="0"/>
              </a:rPr>
              <a:t>inraras@hcpa.edu.br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D41EF3-7BC5-3EFD-DDF4-81B2659C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82" y="66642"/>
            <a:ext cx="1521439" cy="5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DAC73-5F61-919D-651F-113CA0525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C211161E-9F92-810F-ED2E-62DD2AD47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795C81-6ADA-838B-188E-3BCC1A1A6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06" y="244244"/>
            <a:ext cx="2158952" cy="1214412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9F4F6D-335D-4009-C017-CA80D60F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1" y="265635"/>
            <a:ext cx="1324160" cy="10669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93CDBC-EFE1-340E-D209-81D91460D1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29" y="-75802"/>
            <a:ext cx="3209104" cy="18069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584BB8-5477-CEBF-BC8D-81CC1428A1E7}"/>
              </a:ext>
            </a:extLst>
          </p:cNvPr>
          <p:cNvSpPr txBox="1"/>
          <p:nvPr/>
        </p:nvSpPr>
        <p:spPr>
          <a:xfrm>
            <a:off x="927567" y="3736766"/>
            <a:ext cx="10235381" cy="142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Prof. Ida Vanessa Doederlein Schwartz, MD, PhD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Presidente da Sociedade Brasileira de Genética Médica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8A19CD-D812-D96E-4925-C925D1BC1DFC}"/>
              </a:ext>
            </a:extLst>
          </p:cNvPr>
          <p:cNvSpPr txBox="1"/>
          <p:nvPr/>
        </p:nvSpPr>
        <p:spPr>
          <a:xfrm>
            <a:off x="2769910" y="2333494"/>
            <a:ext cx="626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chemeClr val="accent2">
                    <a:lumMod val="50000"/>
                  </a:schemeClr>
                </a:solidFill>
              </a:rPr>
              <a:t>Obrigada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2A0F46B-4BD5-313D-F99B-1398690C9719}"/>
              </a:ext>
            </a:extLst>
          </p:cNvPr>
          <p:cNvSpPr/>
          <p:nvPr/>
        </p:nvSpPr>
        <p:spPr>
          <a:xfrm flipV="1">
            <a:off x="251602" y="120060"/>
            <a:ext cx="11694592" cy="6534005"/>
          </a:xfrm>
          <a:custGeom>
            <a:avLst/>
            <a:gdLst>
              <a:gd name="connsiteX0" fmla="*/ 0 w 11694592"/>
              <a:gd name="connsiteY0" fmla="*/ 0 h 6534005"/>
              <a:gd name="connsiteX1" fmla="*/ 818621 w 11694592"/>
              <a:gd name="connsiteY1" fmla="*/ 0 h 6534005"/>
              <a:gd name="connsiteX2" fmla="*/ 1286405 w 11694592"/>
              <a:gd name="connsiteY2" fmla="*/ 0 h 6534005"/>
              <a:gd name="connsiteX3" fmla="*/ 1871135 w 11694592"/>
              <a:gd name="connsiteY3" fmla="*/ 0 h 6534005"/>
              <a:gd name="connsiteX4" fmla="*/ 2105027 w 11694592"/>
              <a:gd name="connsiteY4" fmla="*/ 0 h 6534005"/>
              <a:gd name="connsiteX5" fmla="*/ 2806702 w 11694592"/>
              <a:gd name="connsiteY5" fmla="*/ 0 h 6534005"/>
              <a:gd name="connsiteX6" fmla="*/ 3274486 w 11694592"/>
              <a:gd name="connsiteY6" fmla="*/ 0 h 6534005"/>
              <a:gd name="connsiteX7" fmla="*/ 3508378 w 11694592"/>
              <a:gd name="connsiteY7" fmla="*/ 0 h 6534005"/>
              <a:gd name="connsiteX8" fmla="*/ 4210053 w 11694592"/>
              <a:gd name="connsiteY8" fmla="*/ 0 h 6534005"/>
              <a:gd name="connsiteX9" fmla="*/ 4794783 w 11694592"/>
              <a:gd name="connsiteY9" fmla="*/ 0 h 6534005"/>
              <a:gd name="connsiteX10" fmla="*/ 5379512 w 11694592"/>
              <a:gd name="connsiteY10" fmla="*/ 0 h 6534005"/>
              <a:gd name="connsiteX11" fmla="*/ 5847296 w 11694592"/>
              <a:gd name="connsiteY11" fmla="*/ 0 h 6534005"/>
              <a:gd name="connsiteX12" fmla="*/ 6665917 w 11694592"/>
              <a:gd name="connsiteY12" fmla="*/ 0 h 6534005"/>
              <a:gd name="connsiteX13" fmla="*/ 6899809 w 11694592"/>
              <a:gd name="connsiteY13" fmla="*/ 0 h 6534005"/>
              <a:gd name="connsiteX14" fmla="*/ 7250647 w 11694592"/>
              <a:gd name="connsiteY14" fmla="*/ 0 h 6534005"/>
              <a:gd name="connsiteX15" fmla="*/ 7601485 w 11694592"/>
              <a:gd name="connsiteY15" fmla="*/ 0 h 6534005"/>
              <a:gd name="connsiteX16" fmla="*/ 8069268 w 11694592"/>
              <a:gd name="connsiteY16" fmla="*/ 0 h 6534005"/>
              <a:gd name="connsiteX17" fmla="*/ 8537052 w 11694592"/>
              <a:gd name="connsiteY17" fmla="*/ 0 h 6534005"/>
              <a:gd name="connsiteX18" fmla="*/ 9004836 w 11694592"/>
              <a:gd name="connsiteY18" fmla="*/ 0 h 6534005"/>
              <a:gd name="connsiteX19" fmla="*/ 9472620 w 11694592"/>
              <a:gd name="connsiteY19" fmla="*/ 0 h 6534005"/>
              <a:gd name="connsiteX20" fmla="*/ 9823457 w 11694592"/>
              <a:gd name="connsiteY20" fmla="*/ 0 h 6534005"/>
              <a:gd name="connsiteX21" fmla="*/ 10057349 w 11694592"/>
              <a:gd name="connsiteY21" fmla="*/ 0 h 6534005"/>
              <a:gd name="connsiteX22" fmla="*/ 10759025 w 11694592"/>
              <a:gd name="connsiteY22" fmla="*/ 0 h 6534005"/>
              <a:gd name="connsiteX23" fmla="*/ 11694592 w 11694592"/>
              <a:gd name="connsiteY23" fmla="*/ 0 h 6534005"/>
              <a:gd name="connsiteX24" fmla="*/ 11694592 w 11694592"/>
              <a:gd name="connsiteY24" fmla="*/ 463320 h 6534005"/>
              <a:gd name="connsiteX25" fmla="*/ 11694592 w 11694592"/>
              <a:gd name="connsiteY25" fmla="*/ 1188001 h 6534005"/>
              <a:gd name="connsiteX26" fmla="*/ 11694592 w 11694592"/>
              <a:gd name="connsiteY26" fmla="*/ 1585981 h 6534005"/>
              <a:gd name="connsiteX27" fmla="*/ 11694592 w 11694592"/>
              <a:gd name="connsiteY27" fmla="*/ 2114642 h 6534005"/>
              <a:gd name="connsiteX28" fmla="*/ 11694592 w 11694592"/>
              <a:gd name="connsiteY28" fmla="*/ 2577962 h 6534005"/>
              <a:gd name="connsiteX29" fmla="*/ 11694592 w 11694592"/>
              <a:gd name="connsiteY29" fmla="*/ 3302643 h 6534005"/>
              <a:gd name="connsiteX30" fmla="*/ 11694592 w 11694592"/>
              <a:gd name="connsiteY30" fmla="*/ 3961983 h 6534005"/>
              <a:gd name="connsiteX31" fmla="*/ 11694592 w 11694592"/>
              <a:gd name="connsiteY31" fmla="*/ 4490643 h 6534005"/>
              <a:gd name="connsiteX32" fmla="*/ 11694592 w 11694592"/>
              <a:gd name="connsiteY32" fmla="*/ 5084644 h 6534005"/>
              <a:gd name="connsiteX33" fmla="*/ 11694592 w 11694592"/>
              <a:gd name="connsiteY33" fmla="*/ 5482624 h 6534005"/>
              <a:gd name="connsiteX34" fmla="*/ 11694592 w 11694592"/>
              <a:gd name="connsiteY34" fmla="*/ 6534005 h 6534005"/>
              <a:gd name="connsiteX35" fmla="*/ 11460700 w 11694592"/>
              <a:gd name="connsiteY35" fmla="*/ 6534005 h 6534005"/>
              <a:gd name="connsiteX36" fmla="*/ 10759025 w 11694592"/>
              <a:gd name="connsiteY36" fmla="*/ 6534005 h 6534005"/>
              <a:gd name="connsiteX37" fmla="*/ 10174295 w 11694592"/>
              <a:gd name="connsiteY37" fmla="*/ 6534005 h 6534005"/>
              <a:gd name="connsiteX38" fmla="*/ 9472620 w 11694592"/>
              <a:gd name="connsiteY38" fmla="*/ 6534005 h 6534005"/>
              <a:gd name="connsiteX39" fmla="*/ 9238728 w 11694592"/>
              <a:gd name="connsiteY39" fmla="*/ 6534005 h 6534005"/>
              <a:gd name="connsiteX40" fmla="*/ 8537052 w 11694592"/>
              <a:gd name="connsiteY40" fmla="*/ 6534005 h 6534005"/>
              <a:gd name="connsiteX41" fmla="*/ 7718431 w 11694592"/>
              <a:gd name="connsiteY41" fmla="*/ 6534005 h 6534005"/>
              <a:gd name="connsiteX42" fmla="*/ 7250647 w 11694592"/>
              <a:gd name="connsiteY42" fmla="*/ 6534005 h 6534005"/>
              <a:gd name="connsiteX43" fmla="*/ 6899809 w 11694592"/>
              <a:gd name="connsiteY43" fmla="*/ 6534005 h 6534005"/>
              <a:gd name="connsiteX44" fmla="*/ 6198134 w 11694592"/>
              <a:gd name="connsiteY44" fmla="*/ 6534005 h 6534005"/>
              <a:gd name="connsiteX45" fmla="*/ 5847296 w 11694592"/>
              <a:gd name="connsiteY45" fmla="*/ 6534005 h 6534005"/>
              <a:gd name="connsiteX46" fmla="*/ 5145620 w 11694592"/>
              <a:gd name="connsiteY46" fmla="*/ 6534005 h 6534005"/>
              <a:gd name="connsiteX47" fmla="*/ 4677837 w 11694592"/>
              <a:gd name="connsiteY47" fmla="*/ 6534005 h 6534005"/>
              <a:gd name="connsiteX48" fmla="*/ 3859215 w 11694592"/>
              <a:gd name="connsiteY48" fmla="*/ 6534005 h 6534005"/>
              <a:gd name="connsiteX49" fmla="*/ 3274486 w 11694592"/>
              <a:gd name="connsiteY49" fmla="*/ 6534005 h 6534005"/>
              <a:gd name="connsiteX50" fmla="*/ 2923648 w 11694592"/>
              <a:gd name="connsiteY50" fmla="*/ 6534005 h 6534005"/>
              <a:gd name="connsiteX51" fmla="*/ 2689756 w 11694592"/>
              <a:gd name="connsiteY51" fmla="*/ 6534005 h 6534005"/>
              <a:gd name="connsiteX52" fmla="*/ 1871135 w 11694592"/>
              <a:gd name="connsiteY52" fmla="*/ 6534005 h 6534005"/>
              <a:gd name="connsiteX53" fmla="*/ 1520297 w 11694592"/>
              <a:gd name="connsiteY53" fmla="*/ 6534005 h 6534005"/>
              <a:gd name="connsiteX54" fmla="*/ 1169459 w 11694592"/>
              <a:gd name="connsiteY54" fmla="*/ 6534005 h 6534005"/>
              <a:gd name="connsiteX55" fmla="*/ 701676 w 11694592"/>
              <a:gd name="connsiteY55" fmla="*/ 6534005 h 6534005"/>
              <a:gd name="connsiteX56" fmla="*/ 0 w 11694592"/>
              <a:gd name="connsiteY56" fmla="*/ 6534005 h 6534005"/>
              <a:gd name="connsiteX57" fmla="*/ 0 w 11694592"/>
              <a:gd name="connsiteY57" fmla="*/ 6005345 h 6534005"/>
              <a:gd name="connsiteX58" fmla="*/ 0 w 11694592"/>
              <a:gd name="connsiteY58" fmla="*/ 5411344 h 6534005"/>
              <a:gd name="connsiteX59" fmla="*/ 0 w 11694592"/>
              <a:gd name="connsiteY59" fmla="*/ 4752004 h 6534005"/>
              <a:gd name="connsiteX60" fmla="*/ 0 w 11694592"/>
              <a:gd name="connsiteY60" fmla="*/ 4027323 h 6534005"/>
              <a:gd name="connsiteX61" fmla="*/ 0 w 11694592"/>
              <a:gd name="connsiteY61" fmla="*/ 3629343 h 6534005"/>
              <a:gd name="connsiteX62" fmla="*/ 0 w 11694592"/>
              <a:gd name="connsiteY62" fmla="*/ 2904662 h 6534005"/>
              <a:gd name="connsiteX63" fmla="*/ 0 w 11694592"/>
              <a:gd name="connsiteY63" fmla="*/ 2376002 h 6534005"/>
              <a:gd name="connsiteX64" fmla="*/ 0 w 11694592"/>
              <a:gd name="connsiteY64" fmla="*/ 1651321 h 6534005"/>
              <a:gd name="connsiteX65" fmla="*/ 0 w 11694592"/>
              <a:gd name="connsiteY65" fmla="*/ 926641 h 6534005"/>
              <a:gd name="connsiteX66" fmla="*/ 0 w 11694592"/>
              <a:gd name="connsiteY66" fmla="*/ 0 h 65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4005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44430" y="172832"/>
                  <a:pt x="11672524" y="309441"/>
                  <a:pt x="11694592" y="463320"/>
                </a:cubicBezTo>
                <a:cubicBezTo>
                  <a:pt x="11716660" y="617199"/>
                  <a:pt x="11659021" y="905974"/>
                  <a:pt x="11694592" y="1188001"/>
                </a:cubicBezTo>
                <a:cubicBezTo>
                  <a:pt x="11730163" y="1470028"/>
                  <a:pt x="11683454" y="1389550"/>
                  <a:pt x="11694592" y="1585981"/>
                </a:cubicBezTo>
                <a:cubicBezTo>
                  <a:pt x="11705730" y="1782412"/>
                  <a:pt x="11639751" y="1910167"/>
                  <a:pt x="11694592" y="2114642"/>
                </a:cubicBezTo>
                <a:cubicBezTo>
                  <a:pt x="11749433" y="2319117"/>
                  <a:pt x="11687366" y="2437077"/>
                  <a:pt x="11694592" y="2577962"/>
                </a:cubicBezTo>
                <a:cubicBezTo>
                  <a:pt x="11701818" y="2718847"/>
                  <a:pt x="11608249" y="3059767"/>
                  <a:pt x="11694592" y="3302643"/>
                </a:cubicBezTo>
                <a:cubicBezTo>
                  <a:pt x="11780935" y="3545519"/>
                  <a:pt x="11668205" y="3754671"/>
                  <a:pt x="11694592" y="3961983"/>
                </a:cubicBezTo>
                <a:cubicBezTo>
                  <a:pt x="11720979" y="4169295"/>
                  <a:pt x="11683582" y="4350299"/>
                  <a:pt x="11694592" y="4490643"/>
                </a:cubicBezTo>
                <a:cubicBezTo>
                  <a:pt x="11705602" y="4630987"/>
                  <a:pt x="11674424" y="4960837"/>
                  <a:pt x="11694592" y="5084644"/>
                </a:cubicBezTo>
                <a:cubicBezTo>
                  <a:pt x="11714760" y="5208451"/>
                  <a:pt x="11668500" y="5327455"/>
                  <a:pt x="11694592" y="5482624"/>
                </a:cubicBezTo>
                <a:cubicBezTo>
                  <a:pt x="11720684" y="5637793"/>
                  <a:pt x="11644791" y="6202613"/>
                  <a:pt x="11694592" y="6534005"/>
                </a:cubicBezTo>
                <a:cubicBezTo>
                  <a:pt x="11612063" y="6550283"/>
                  <a:pt x="11552209" y="6512871"/>
                  <a:pt x="11460700" y="6534005"/>
                </a:cubicBezTo>
                <a:cubicBezTo>
                  <a:pt x="11369191" y="6555139"/>
                  <a:pt x="10971505" y="6520086"/>
                  <a:pt x="10759025" y="6534005"/>
                </a:cubicBezTo>
                <a:cubicBezTo>
                  <a:pt x="10546546" y="6547924"/>
                  <a:pt x="10334349" y="6503303"/>
                  <a:pt x="10174295" y="6534005"/>
                </a:cubicBezTo>
                <a:cubicBezTo>
                  <a:pt x="10014241" y="6564707"/>
                  <a:pt x="9690973" y="6491032"/>
                  <a:pt x="9472620" y="6534005"/>
                </a:cubicBezTo>
                <a:cubicBezTo>
                  <a:pt x="9254268" y="6576978"/>
                  <a:pt x="9289999" y="6510255"/>
                  <a:pt x="9238728" y="6534005"/>
                </a:cubicBezTo>
                <a:cubicBezTo>
                  <a:pt x="9187457" y="6557755"/>
                  <a:pt x="8775191" y="6499277"/>
                  <a:pt x="8537052" y="6534005"/>
                </a:cubicBezTo>
                <a:cubicBezTo>
                  <a:pt x="8298913" y="6568733"/>
                  <a:pt x="7933063" y="6525859"/>
                  <a:pt x="7718431" y="6534005"/>
                </a:cubicBezTo>
                <a:cubicBezTo>
                  <a:pt x="7503799" y="6542151"/>
                  <a:pt x="7461934" y="6505915"/>
                  <a:pt x="7250647" y="6534005"/>
                </a:cubicBezTo>
                <a:cubicBezTo>
                  <a:pt x="7039360" y="6562095"/>
                  <a:pt x="6989296" y="6526219"/>
                  <a:pt x="6899809" y="6534005"/>
                </a:cubicBezTo>
                <a:cubicBezTo>
                  <a:pt x="6810322" y="6541791"/>
                  <a:pt x="6471863" y="6453306"/>
                  <a:pt x="6198134" y="6534005"/>
                </a:cubicBezTo>
                <a:cubicBezTo>
                  <a:pt x="5924406" y="6614704"/>
                  <a:pt x="5999578" y="6521116"/>
                  <a:pt x="5847296" y="6534005"/>
                </a:cubicBezTo>
                <a:cubicBezTo>
                  <a:pt x="5695014" y="6546894"/>
                  <a:pt x="5391832" y="6451246"/>
                  <a:pt x="5145620" y="6534005"/>
                </a:cubicBezTo>
                <a:cubicBezTo>
                  <a:pt x="4899408" y="6616764"/>
                  <a:pt x="4868155" y="6517376"/>
                  <a:pt x="4677837" y="6534005"/>
                </a:cubicBezTo>
                <a:cubicBezTo>
                  <a:pt x="4487519" y="6550634"/>
                  <a:pt x="4217239" y="6526432"/>
                  <a:pt x="3859215" y="6534005"/>
                </a:cubicBezTo>
                <a:cubicBezTo>
                  <a:pt x="3501191" y="6541578"/>
                  <a:pt x="3494887" y="6483269"/>
                  <a:pt x="3274486" y="6534005"/>
                </a:cubicBezTo>
                <a:cubicBezTo>
                  <a:pt x="3054085" y="6584741"/>
                  <a:pt x="3026337" y="6517599"/>
                  <a:pt x="2923648" y="6534005"/>
                </a:cubicBezTo>
                <a:cubicBezTo>
                  <a:pt x="2820959" y="6550411"/>
                  <a:pt x="2769072" y="6529504"/>
                  <a:pt x="2689756" y="6534005"/>
                </a:cubicBezTo>
                <a:cubicBezTo>
                  <a:pt x="2610440" y="6538506"/>
                  <a:pt x="2052049" y="6501737"/>
                  <a:pt x="1871135" y="6534005"/>
                </a:cubicBezTo>
                <a:cubicBezTo>
                  <a:pt x="1690221" y="6566273"/>
                  <a:pt x="1678973" y="6527711"/>
                  <a:pt x="1520297" y="6534005"/>
                </a:cubicBezTo>
                <a:cubicBezTo>
                  <a:pt x="1361621" y="6540299"/>
                  <a:pt x="1290580" y="6497630"/>
                  <a:pt x="1169459" y="6534005"/>
                </a:cubicBezTo>
                <a:cubicBezTo>
                  <a:pt x="1048338" y="6570380"/>
                  <a:pt x="860454" y="6528812"/>
                  <a:pt x="701676" y="6534005"/>
                </a:cubicBezTo>
                <a:cubicBezTo>
                  <a:pt x="542898" y="6539198"/>
                  <a:pt x="264716" y="6517282"/>
                  <a:pt x="0" y="6534005"/>
                </a:cubicBezTo>
                <a:cubicBezTo>
                  <a:pt x="-35717" y="6361981"/>
                  <a:pt x="8457" y="6254175"/>
                  <a:pt x="0" y="6005345"/>
                </a:cubicBezTo>
                <a:cubicBezTo>
                  <a:pt x="-8457" y="5756515"/>
                  <a:pt x="31415" y="5538541"/>
                  <a:pt x="0" y="5411344"/>
                </a:cubicBezTo>
                <a:cubicBezTo>
                  <a:pt x="-31415" y="5284147"/>
                  <a:pt x="75587" y="4884536"/>
                  <a:pt x="0" y="4752004"/>
                </a:cubicBezTo>
                <a:cubicBezTo>
                  <a:pt x="-75587" y="4619472"/>
                  <a:pt x="31009" y="4210875"/>
                  <a:pt x="0" y="4027323"/>
                </a:cubicBezTo>
                <a:cubicBezTo>
                  <a:pt x="-31009" y="3843771"/>
                  <a:pt x="45678" y="3719321"/>
                  <a:pt x="0" y="3629343"/>
                </a:cubicBezTo>
                <a:cubicBezTo>
                  <a:pt x="-45678" y="3539365"/>
                  <a:pt x="5176" y="3092898"/>
                  <a:pt x="0" y="2904662"/>
                </a:cubicBezTo>
                <a:cubicBezTo>
                  <a:pt x="-5176" y="2716426"/>
                  <a:pt x="29663" y="2597526"/>
                  <a:pt x="0" y="2376002"/>
                </a:cubicBezTo>
                <a:cubicBezTo>
                  <a:pt x="-29663" y="2154478"/>
                  <a:pt x="16495" y="1889761"/>
                  <a:pt x="0" y="1651321"/>
                </a:cubicBezTo>
                <a:cubicBezTo>
                  <a:pt x="-16495" y="1412881"/>
                  <a:pt x="43135" y="1146171"/>
                  <a:pt x="0" y="926641"/>
                </a:cubicBezTo>
                <a:cubicBezTo>
                  <a:pt x="-43135" y="707111"/>
                  <a:pt x="35900" y="422828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DCECDD-454E-CB8E-F7DA-D78AF1E4F338}"/>
              </a:ext>
            </a:extLst>
          </p:cNvPr>
          <p:cNvSpPr txBox="1"/>
          <p:nvPr/>
        </p:nvSpPr>
        <p:spPr>
          <a:xfrm>
            <a:off x="4318831" y="6117552"/>
            <a:ext cx="345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accent2">
                    <a:lumMod val="50000"/>
                  </a:schemeClr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AA6A1EBC-C2CE-21DD-2ED2-2F9AC9773E94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6AE29CA-93BD-86C0-F6D1-0CA67AB7746A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73B0C83-B951-B904-1FCC-9067B8888B96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223A9B1A-F1C3-436D-08F6-53884B1F4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10" y="287054"/>
            <a:ext cx="2228629" cy="104553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EC1A2268-E630-074F-75A7-23119CDE8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23" y="238618"/>
            <a:ext cx="10382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68111" y="529098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O Sistema Único de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17" y="453275"/>
            <a:ext cx="1672046" cy="8903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68111" y="1641173"/>
            <a:ext cx="108960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Público</a:t>
            </a:r>
          </a:p>
          <a:p>
            <a:r>
              <a:rPr lang="pt-BR" sz="2000" dirty="0">
                <a:solidFill>
                  <a:srgbClr val="0D0D0D"/>
                </a:solidFill>
                <a:latin typeface="Söhne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Sistema de saúde universal gratuito que garante acesso igualitário aos serviços de saúde para sua população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Pelo menos </a:t>
            </a:r>
            <a:r>
              <a:rPr lang="pt-BR" sz="2000" b="1" dirty="0">
                <a:solidFill>
                  <a:srgbClr val="0D0D0D"/>
                </a:solidFill>
                <a:latin typeface="Söhne"/>
              </a:rPr>
              <a:t>80% 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dos cidadãos brasileiros dependem apenas desse sistema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Serviço de saúde abrangente inspirado no modelo britânico do Serviço Nacional de Saúde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De acordo com as leis do país, todos os brasileiros – e residentes - temos o direito de acesso irrestrito aos programas de saúde, incluindo diagnóstico, tratamento, medicamentos e reabilitação</a:t>
            </a:r>
            <a:endParaRPr lang="pt-BR" sz="20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8805094" y="1330764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07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68111" y="529098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O Sistema Único de Saúde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05072" y="2363912"/>
            <a:ext cx="9274628" cy="187760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Privado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Regulado pela Agência Nacional de Saúde Suplementar </a:t>
            </a:r>
            <a:r>
              <a:rPr lang="pt-BR" sz="2400" b="1" dirty="0">
                <a:solidFill>
                  <a:srgbClr val="0D0D0D"/>
                </a:solidFill>
                <a:latin typeface="Söhne"/>
              </a:rPr>
              <a:t>(ANS) </a:t>
            </a:r>
            <a:r>
              <a:rPr lang="pt-BR" sz="2400" dirty="0">
                <a:solidFill>
                  <a:srgbClr val="0D0D0D"/>
                </a:solidFill>
                <a:latin typeface="Söhne"/>
              </a:rPr>
              <a:t>sob a supervisão do Ministério da Saúde</a:t>
            </a:r>
            <a:endParaRPr lang="pt-BR" sz="24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9452900" y="2145688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50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Avanço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68111" y="324966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Doenças Raras no Brasil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8111" y="983801"/>
            <a:ext cx="11010071" cy="504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2001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Programa nacional de triagem neonatal (PNTN)</a:t>
            </a:r>
          </a:p>
          <a:p>
            <a:pPr lvl="1" algn="just"/>
            <a:r>
              <a:rPr lang="pt-BR" sz="1200" dirty="0">
                <a:solidFill>
                  <a:srgbClr val="0D0D0D"/>
                </a:solidFill>
                <a:latin typeface="Söhne"/>
              </a:rPr>
              <a:t>Fenilcetonúria, Doença Falciforme, SCD, Hipotireoidismo, Fibrose Cística, Hiperplasia Adrenal Congênita, Deficiência de </a:t>
            </a:r>
            <a:r>
              <a:rPr lang="pt-BR" sz="1200" dirty="0" err="1">
                <a:solidFill>
                  <a:srgbClr val="0D0D0D"/>
                </a:solidFill>
                <a:latin typeface="Söhne"/>
              </a:rPr>
              <a:t>Biotinidase</a:t>
            </a:r>
            <a:endParaRPr lang="pt-BR" sz="1200" dirty="0">
              <a:solidFill>
                <a:srgbClr val="0D0D0D"/>
              </a:solidFill>
              <a:latin typeface="Söhne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Primeiro Encontro Brasileiro sobre Doenças Raras, Política Nacional Brasileira de Genética Clínica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2011 - Dia Nacional das Doenças Raras (28 de fevereiro)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2012 - Estabeleceu os recursos mínimos do Programa de Promoção da Pesquisa em Saúde que devem ser aplicados em atividades voltadas para a melhoria do tratamento de doenças raras e negligenciadas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2014 - Política Nacional de Atenção Integral às Pessoas com Doenças Raras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Söhne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Söhne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Söhne"/>
            </a:endParaRPr>
          </a:p>
          <a:p>
            <a:pPr algn="just">
              <a:lnSpc>
                <a:spcPct val="150000"/>
              </a:lnSpc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Söhne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2020 - Lei que prevê a inclusão da espectrometria de massas em tandem (MS/MS) no PNTN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rgbClr val="FF0000"/>
                </a:solidFill>
                <a:latin typeface="Söhne"/>
              </a:rPr>
              <a:t>2023 – Instituição da Coordenadoria Geral de Doenças Raras no Ministério da Saúde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406838" y="4147413"/>
            <a:ext cx="7332616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No Brasil, uma doença rara é aquela que afeta até </a:t>
            </a:r>
          </a:p>
          <a:p>
            <a:pPr algn="ctr"/>
            <a:r>
              <a:rPr lang="pt-BR" dirty="0"/>
              <a:t>65 pessoas a cada 100.000 indivíduos</a:t>
            </a:r>
          </a:p>
          <a:p>
            <a:pPr algn="ctr"/>
            <a:r>
              <a:rPr lang="pt-BR" dirty="0"/>
              <a:t>ou 1,3 a cada 2.000 indivíduos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9452900" y="3829196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9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8" y="5619135"/>
            <a:ext cx="1835354" cy="1032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321849" y="2874711"/>
            <a:ext cx="755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D0D0D"/>
                </a:solidFill>
                <a:latin typeface="Söhne"/>
              </a:rPr>
              <a:t>Avanço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B93B-CBA6-FCB1-854B-75656FEE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F25D10-006C-2C55-5CC9-78B4B1800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00" y="-177529"/>
            <a:ext cx="2842449" cy="160047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D71ADE7-63C0-E1BC-9ABF-CF51BB6A63D0}"/>
              </a:ext>
            </a:extLst>
          </p:cNvPr>
          <p:cNvSpPr/>
          <p:nvPr/>
        </p:nvSpPr>
        <p:spPr>
          <a:xfrm flipV="1">
            <a:off x="251602" y="120059"/>
            <a:ext cx="11694592" cy="6531464"/>
          </a:xfrm>
          <a:custGeom>
            <a:avLst/>
            <a:gdLst>
              <a:gd name="connsiteX0" fmla="*/ 0 w 11694592"/>
              <a:gd name="connsiteY0" fmla="*/ 0 h 6531464"/>
              <a:gd name="connsiteX1" fmla="*/ 818621 w 11694592"/>
              <a:gd name="connsiteY1" fmla="*/ 0 h 6531464"/>
              <a:gd name="connsiteX2" fmla="*/ 1286405 w 11694592"/>
              <a:gd name="connsiteY2" fmla="*/ 0 h 6531464"/>
              <a:gd name="connsiteX3" fmla="*/ 1871135 w 11694592"/>
              <a:gd name="connsiteY3" fmla="*/ 0 h 6531464"/>
              <a:gd name="connsiteX4" fmla="*/ 2105027 w 11694592"/>
              <a:gd name="connsiteY4" fmla="*/ 0 h 6531464"/>
              <a:gd name="connsiteX5" fmla="*/ 2806702 w 11694592"/>
              <a:gd name="connsiteY5" fmla="*/ 0 h 6531464"/>
              <a:gd name="connsiteX6" fmla="*/ 3274486 w 11694592"/>
              <a:gd name="connsiteY6" fmla="*/ 0 h 6531464"/>
              <a:gd name="connsiteX7" fmla="*/ 3508378 w 11694592"/>
              <a:gd name="connsiteY7" fmla="*/ 0 h 6531464"/>
              <a:gd name="connsiteX8" fmla="*/ 4210053 w 11694592"/>
              <a:gd name="connsiteY8" fmla="*/ 0 h 6531464"/>
              <a:gd name="connsiteX9" fmla="*/ 4794783 w 11694592"/>
              <a:gd name="connsiteY9" fmla="*/ 0 h 6531464"/>
              <a:gd name="connsiteX10" fmla="*/ 5379512 w 11694592"/>
              <a:gd name="connsiteY10" fmla="*/ 0 h 6531464"/>
              <a:gd name="connsiteX11" fmla="*/ 5847296 w 11694592"/>
              <a:gd name="connsiteY11" fmla="*/ 0 h 6531464"/>
              <a:gd name="connsiteX12" fmla="*/ 6665917 w 11694592"/>
              <a:gd name="connsiteY12" fmla="*/ 0 h 6531464"/>
              <a:gd name="connsiteX13" fmla="*/ 6899809 w 11694592"/>
              <a:gd name="connsiteY13" fmla="*/ 0 h 6531464"/>
              <a:gd name="connsiteX14" fmla="*/ 7250647 w 11694592"/>
              <a:gd name="connsiteY14" fmla="*/ 0 h 6531464"/>
              <a:gd name="connsiteX15" fmla="*/ 7601485 w 11694592"/>
              <a:gd name="connsiteY15" fmla="*/ 0 h 6531464"/>
              <a:gd name="connsiteX16" fmla="*/ 8069268 w 11694592"/>
              <a:gd name="connsiteY16" fmla="*/ 0 h 6531464"/>
              <a:gd name="connsiteX17" fmla="*/ 8537052 w 11694592"/>
              <a:gd name="connsiteY17" fmla="*/ 0 h 6531464"/>
              <a:gd name="connsiteX18" fmla="*/ 9004836 w 11694592"/>
              <a:gd name="connsiteY18" fmla="*/ 0 h 6531464"/>
              <a:gd name="connsiteX19" fmla="*/ 9472620 w 11694592"/>
              <a:gd name="connsiteY19" fmla="*/ 0 h 6531464"/>
              <a:gd name="connsiteX20" fmla="*/ 9823457 w 11694592"/>
              <a:gd name="connsiteY20" fmla="*/ 0 h 6531464"/>
              <a:gd name="connsiteX21" fmla="*/ 10057349 w 11694592"/>
              <a:gd name="connsiteY21" fmla="*/ 0 h 6531464"/>
              <a:gd name="connsiteX22" fmla="*/ 10759025 w 11694592"/>
              <a:gd name="connsiteY22" fmla="*/ 0 h 6531464"/>
              <a:gd name="connsiteX23" fmla="*/ 11694592 w 11694592"/>
              <a:gd name="connsiteY23" fmla="*/ 0 h 6531464"/>
              <a:gd name="connsiteX24" fmla="*/ 11694592 w 11694592"/>
              <a:gd name="connsiteY24" fmla="*/ 463140 h 6531464"/>
              <a:gd name="connsiteX25" fmla="*/ 11694592 w 11694592"/>
              <a:gd name="connsiteY25" fmla="*/ 1187539 h 6531464"/>
              <a:gd name="connsiteX26" fmla="*/ 11694592 w 11694592"/>
              <a:gd name="connsiteY26" fmla="*/ 1585364 h 6531464"/>
              <a:gd name="connsiteX27" fmla="*/ 11694592 w 11694592"/>
              <a:gd name="connsiteY27" fmla="*/ 2113819 h 6531464"/>
              <a:gd name="connsiteX28" fmla="*/ 11694592 w 11694592"/>
              <a:gd name="connsiteY28" fmla="*/ 2576959 h 6531464"/>
              <a:gd name="connsiteX29" fmla="*/ 11694592 w 11694592"/>
              <a:gd name="connsiteY29" fmla="*/ 3301358 h 6531464"/>
              <a:gd name="connsiteX30" fmla="*/ 11694592 w 11694592"/>
              <a:gd name="connsiteY30" fmla="*/ 3960442 h 6531464"/>
              <a:gd name="connsiteX31" fmla="*/ 11694592 w 11694592"/>
              <a:gd name="connsiteY31" fmla="*/ 4488897 h 6531464"/>
              <a:gd name="connsiteX32" fmla="*/ 11694592 w 11694592"/>
              <a:gd name="connsiteY32" fmla="*/ 5082667 h 6531464"/>
              <a:gd name="connsiteX33" fmla="*/ 11694592 w 11694592"/>
              <a:gd name="connsiteY33" fmla="*/ 5480492 h 6531464"/>
              <a:gd name="connsiteX34" fmla="*/ 11694592 w 11694592"/>
              <a:gd name="connsiteY34" fmla="*/ 6531464 h 6531464"/>
              <a:gd name="connsiteX35" fmla="*/ 11460700 w 11694592"/>
              <a:gd name="connsiteY35" fmla="*/ 6531464 h 6531464"/>
              <a:gd name="connsiteX36" fmla="*/ 10759025 w 11694592"/>
              <a:gd name="connsiteY36" fmla="*/ 6531464 h 6531464"/>
              <a:gd name="connsiteX37" fmla="*/ 10174295 w 11694592"/>
              <a:gd name="connsiteY37" fmla="*/ 6531464 h 6531464"/>
              <a:gd name="connsiteX38" fmla="*/ 9472620 w 11694592"/>
              <a:gd name="connsiteY38" fmla="*/ 6531464 h 6531464"/>
              <a:gd name="connsiteX39" fmla="*/ 9238728 w 11694592"/>
              <a:gd name="connsiteY39" fmla="*/ 6531464 h 6531464"/>
              <a:gd name="connsiteX40" fmla="*/ 8537052 w 11694592"/>
              <a:gd name="connsiteY40" fmla="*/ 6531464 h 6531464"/>
              <a:gd name="connsiteX41" fmla="*/ 7718431 w 11694592"/>
              <a:gd name="connsiteY41" fmla="*/ 6531464 h 6531464"/>
              <a:gd name="connsiteX42" fmla="*/ 7250647 w 11694592"/>
              <a:gd name="connsiteY42" fmla="*/ 6531464 h 6531464"/>
              <a:gd name="connsiteX43" fmla="*/ 6899809 w 11694592"/>
              <a:gd name="connsiteY43" fmla="*/ 6531464 h 6531464"/>
              <a:gd name="connsiteX44" fmla="*/ 6198134 w 11694592"/>
              <a:gd name="connsiteY44" fmla="*/ 6531464 h 6531464"/>
              <a:gd name="connsiteX45" fmla="*/ 5847296 w 11694592"/>
              <a:gd name="connsiteY45" fmla="*/ 6531464 h 6531464"/>
              <a:gd name="connsiteX46" fmla="*/ 5145620 w 11694592"/>
              <a:gd name="connsiteY46" fmla="*/ 6531464 h 6531464"/>
              <a:gd name="connsiteX47" fmla="*/ 4677837 w 11694592"/>
              <a:gd name="connsiteY47" fmla="*/ 6531464 h 6531464"/>
              <a:gd name="connsiteX48" fmla="*/ 3859215 w 11694592"/>
              <a:gd name="connsiteY48" fmla="*/ 6531464 h 6531464"/>
              <a:gd name="connsiteX49" fmla="*/ 3274486 w 11694592"/>
              <a:gd name="connsiteY49" fmla="*/ 6531464 h 6531464"/>
              <a:gd name="connsiteX50" fmla="*/ 2923648 w 11694592"/>
              <a:gd name="connsiteY50" fmla="*/ 6531464 h 6531464"/>
              <a:gd name="connsiteX51" fmla="*/ 2689756 w 11694592"/>
              <a:gd name="connsiteY51" fmla="*/ 6531464 h 6531464"/>
              <a:gd name="connsiteX52" fmla="*/ 1871135 w 11694592"/>
              <a:gd name="connsiteY52" fmla="*/ 6531464 h 6531464"/>
              <a:gd name="connsiteX53" fmla="*/ 1520297 w 11694592"/>
              <a:gd name="connsiteY53" fmla="*/ 6531464 h 6531464"/>
              <a:gd name="connsiteX54" fmla="*/ 1169459 w 11694592"/>
              <a:gd name="connsiteY54" fmla="*/ 6531464 h 6531464"/>
              <a:gd name="connsiteX55" fmla="*/ 701676 w 11694592"/>
              <a:gd name="connsiteY55" fmla="*/ 6531464 h 6531464"/>
              <a:gd name="connsiteX56" fmla="*/ 0 w 11694592"/>
              <a:gd name="connsiteY56" fmla="*/ 6531464 h 6531464"/>
              <a:gd name="connsiteX57" fmla="*/ 0 w 11694592"/>
              <a:gd name="connsiteY57" fmla="*/ 6003009 h 6531464"/>
              <a:gd name="connsiteX58" fmla="*/ 0 w 11694592"/>
              <a:gd name="connsiteY58" fmla="*/ 5409240 h 6531464"/>
              <a:gd name="connsiteX59" fmla="*/ 0 w 11694592"/>
              <a:gd name="connsiteY59" fmla="*/ 4750156 h 6531464"/>
              <a:gd name="connsiteX60" fmla="*/ 0 w 11694592"/>
              <a:gd name="connsiteY60" fmla="*/ 4025757 h 6531464"/>
              <a:gd name="connsiteX61" fmla="*/ 0 w 11694592"/>
              <a:gd name="connsiteY61" fmla="*/ 3627931 h 6531464"/>
              <a:gd name="connsiteX62" fmla="*/ 0 w 11694592"/>
              <a:gd name="connsiteY62" fmla="*/ 2903533 h 6531464"/>
              <a:gd name="connsiteX63" fmla="*/ 0 w 11694592"/>
              <a:gd name="connsiteY63" fmla="*/ 2375078 h 6531464"/>
              <a:gd name="connsiteX64" fmla="*/ 0 w 11694592"/>
              <a:gd name="connsiteY64" fmla="*/ 1650679 h 6531464"/>
              <a:gd name="connsiteX65" fmla="*/ 0 w 11694592"/>
              <a:gd name="connsiteY65" fmla="*/ 926280 h 6531464"/>
              <a:gd name="connsiteX66" fmla="*/ 0 w 11694592"/>
              <a:gd name="connsiteY66" fmla="*/ 0 h 65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94592" h="6531464" extrusionOk="0">
                <a:moveTo>
                  <a:pt x="0" y="0"/>
                </a:moveTo>
                <a:cubicBezTo>
                  <a:pt x="175895" y="-71380"/>
                  <a:pt x="461920" y="13883"/>
                  <a:pt x="818621" y="0"/>
                </a:cubicBezTo>
                <a:cubicBezTo>
                  <a:pt x="1175322" y="-13883"/>
                  <a:pt x="1081466" y="45460"/>
                  <a:pt x="1286405" y="0"/>
                </a:cubicBezTo>
                <a:cubicBezTo>
                  <a:pt x="1491344" y="-45460"/>
                  <a:pt x="1665892" y="56307"/>
                  <a:pt x="1871135" y="0"/>
                </a:cubicBezTo>
                <a:cubicBezTo>
                  <a:pt x="2076378" y="-56307"/>
                  <a:pt x="2043157" y="25140"/>
                  <a:pt x="2105027" y="0"/>
                </a:cubicBezTo>
                <a:cubicBezTo>
                  <a:pt x="2166897" y="-25140"/>
                  <a:pt x="2598263" y="6773"/>
                  <a:pt x="2806702" y="0"/>
                </a:cubicBezTo>
                <a:cubicBezTo>
                  <a:pt x="3015141" y="-6773"/>
                  <a:pt x="3174106" y="38751"/>
                  <a:pt x="3274486" y="0"/>
                </a:cubicBezTo>
                <a:cubicBezTo>
                  <a:pt x="3374866" y="-38751"/>
                  <a:pt x="3421308" y="17357"/>
                  <a:pt x="3508378" y="0"/>
                </a:cubicBezTo>
                <a:cubicBezTo>
                  <a:pt x="3595448" y="-17357"/>
                  <a:pt x="4013579" y="21833"/>
                  <a:pt x="4210053" y="0"/>
                </a:cubicBezTo>
                <a:cubicBezTo>
                  <a:pt x="4406527" y="-21833"/>
                  <a:pt x="4569632" y="62681"/>
                  <a:pt x="4794783" y="0"/>
                </a:cubicBezTo>
                <a:cubicBezTo>
                  <a:pt x="5019934" y="-62681"/>
                  <a:pt x="5258032" y="41534"/>
                  <a:pt x="5379512" y="0"/>
                </a:cubicBezTo>
                <a:cubicBezTo>
                  <a:pt x="5500992" y="-41534"/>
                  <a:pt x="5740104" y="32380"/>
                  <a:pt x="5847296" y="0"/>
                </a:cubicBezTo>
                <a:cubicBezTo>
                  <a:pt x="5954488" y="-32380"/>
                  <a:pt x="6463273" y="19291"/>
                  <a:pt x="6665917" y="0"/>
                </a:cubicBezTo>
                <a:cubicBezTo>
                  <a:pt x="6868561" y="-19291"/>
                  <a:pt x="6811003" y="18144"/>
                  <a:pt x="6899809" y="0"/>
                </a:cubicBezTo>
                <a:cubicBezTo>
                  <a:pt x="6988615" y="-18144"/>
                  <a:pt x="7122720" y="18270"/>
                  <a:pt x="7250647" y="0"/>
                </a:cubicBezTo>
                <a:cubicBezTo>
                  <a:pt x="7378574" y="-18270"/>
                  <a:pt x="7428418" y="28547"/>
                  <a:pt x="7601485" y="0"/>
                </a:cubicBezTo>
                <a:cubicBezTo>
                  <a:pt x="7774552" y="-28547"/>
                  <a:pt x="7965892" y="21739"/>
                  <a:pt x="8069268" y="0"/>
                </a:cubicBezTo>
                <a:cubicBezTo>
                  <a:pt x="8172644" y="-21739"/>
                  <a:pt x="8347860" y="21562"/>
                  <a:pt x="8537052" y="0"/>
                </a:cubicBezTo>
                <a:cubicBezTo>
                  <a:pt x="8726244" y="-21562"/>
                  <a:pt x="8874877" y="54379"/>
                  <a:pt x="9004836" y="0"/>
                </a:cubicBezTo>
                <a:cubicBezTo>
                  <a:pt x="9134795" y="-54379"/>
                  <a:pt x="9276995" y="3739"/>
                  <a:pt x="9472620" y="0"/>
                </a:cubicBezTo>
                <a:cubicBezTo>
                  <a:pt x="9668245" y="-3739"/>
                  <a:pt x="9707465" y="4422"/>
                  <a:pt x="9823457" y="0"/>
                </a:cubicBezTo>
                <a:cubicBezTo>
                  <a:pt x="9939449" y="-4422"/>
                  <a:pt x="9968685" y="2673"/>
                  <a:pt x="10057349" y="0"/>
                </a:cubicBezTo>
                <a:cubicBezTo>
                  <a:pt x="10146013" y="-2673"/>
                  <a:pt x="10416802" y="75977"/>
                  <a:pt x="10759025" y="0"/>
                </a:cubicBezTo>
                <a:cubicBezTo>
                  <a:pt x="11101248" y="-75977"/>
                  <a:pt x="11470629" y="32863"/>
                  <a:pt x="11694592" y="0"/>
                </a:cubicBezTo>
                <a:cubicBezTo>
                  <a:pt x="11705421" y="162479"/>
                  <a:pt x="11657880" y="332076"/>
                  <a:pt x="11694592" y="463140"/>
                </a:cubicBezTo>
                <a:cubicBezTo>
                  <a:pt x="11731304" y="594204"/>
                  <a:pt x="11632453" y="853860"/>
                  <a:pt x="11694592" y="1187539"/>
                </a:cubicBezTo>
                <a:cubicBezTo>
                  <a:pt x="11756731" y="1521218"/>
                  <a:pt x="11671620" y="1429301"/>
                  <a:pt x="11694592" y="1585364"/>
                </a:cubicBezTo>
                <a:cubicBezTo>
                  <a:pt x="11717564" y="1741427"/>
                  <a:pt x="11681486" y="1960536"/>
                  <a:pt x="11694592" y="2113819"/>
                </a:cubicBezTo>
                <a:cubicBezTo>
                  <a:pt x="11707698" y="2267103"/>
                  <a:pt x="11678855" y="2461103"/>
                  <a:pt x="11694592" y="2576959"/>
                </a:cubicBezTo>
                <a:cubicBezTo>
                  <a:pt x="11710329" y="2692815"/>
                  <a:pt x="11679058" y="2941366"/>
                  <a:pt x="11694592" y="3301358"/>
                </a:cubicBezTo>
                <a:cubicBezTo>
                  <a:pt x="11710126" y="3661350"/>
                  <a:pt x="11656077" y="3766415"/>
                  <a:pt x="11694592" y="3960442"/>
                </a:cubicBezTo>
                <a:cubicBezTo>
                  <a:pt x="11733107" y="4154469"/>
                  <a:pt x="11675728" y="4357621"/>
                  <a:pt x="11694592" y="4488897"/>
                </a:cubicBezTo>
                <a:cubicBezTo>
                  <a:pt x="11713456" y="4620174"/>
                  <a:pt x="11652182" y="4953824"/>
                  <a:pt x="11694592" y="5082667"/>
                </a:cubicBezTo>
                <a:cubicBezTo>
                  <a:pt x="11737002" y="5211510"/>
                  <a:pt x="11653866" y="5310247"/>
                  <a:pt x="11694592" y="5480492"/>
                </a:cubicBezTo>
                <a:cubicBezTo>
                  <a:pt x="11735318" y="5650737"/>
                  <a:pt x="11635922" y="6291260"/>
                  <a:pt x="11694592" y="6531464"/>
                </a:cubicBezTo>
                <a:cubicBezTo>
                  <a:pt x="11612063" y="6547742"/>
                  <a:pt x="11552209" y="6510330"/>
                  <a:pt x="11460700" y="6531464"/>
                </a:cubicBezTo>
                <a:cubicBezTo>
                  <a:pt x="11369191" y="6552598"/>
                  <a:pt x="10971505" y="6517545"/>
                  <a:pt x="10759025" y="6531464"/>
                </a:cubicBezTo>
                <a:cubicBezTo>
                  <a:pt x="10546546" y="6545383"/>
                  <a:pt x="10334349" y="6500762"/>
                  <a:pt x="10174295" y="6531464"/>
                </a:cubicBezTo>
                <a:cubicBezTo>
                  <a:pt x="10014241" y="6562166"/>
                  <a:pt x="9690973" y="6488491"/>
                  <a:pt x="9472620" y="6531464"/>
                </a:cubicBezTo>
                <a:cubicBezTo>
                  <a:pt x="9254268" y="6574437"/>
                  <a:pt x="9289999" y="6507714"/>
                  <a:pt x="9238728" y="6531464"/>
                </a:cubicBezTo>
                <a:cubicBezTo>
                  <a:pt x="9187457" y="6555214"/>
                  <a:pt x="8775191" y="6496736"/>
                  <a:pt x="8537052" y="6531464"/>
                </a:cubicBezTo>
                <a:cubicBezTo>
                  <a:pt x="8298913" y="6566192"/>
                  <a:pt x="7933063" y="6523318"/>
                  <a:pt x="7718431" y="6531464"/>
                </a:cubicBezTo>
                <a:cubicBezTo>
                  <a:pt x="7503799" y="6539610"/>
                  <a:pt x="7461934" y="6503374"/>
                  <a:pt x="7250647" y="6531464"/>
                </a:cubicBezTo>
                <a:cubicBezTo>
                  <a:pt x="7039360" y="6559554"/>
                  <a:pt x="6989296" y="6523678"/>
                  <a:pt x="6899809" y="6531464"/>
                </a:cubicBezTo>
                <a:cubicBezTo>
                  <a:pt x="6810322" y="6539250"/>
                  <a:pt x="6471863" y="6450765"/>
                  <a:pt x="6198134" y="6531464"/>
                </a:cubicBezTo>
                <a:cubicBezTo>
                  <a:pt x="5924406" y="6612163"/>
                  <a:pt x="5999578" y="6518575"/>
                  <a:pt x="5847296" y="6531464"/>
                </a:cubicBezTo>
                <a:cubicBezTo>
                  <a:pt x="5695014" y="6544353"/>
                  <a:pt x="5391832" y="6448705"/>
                  <a:pt x="5145620" y="6531464"/>
                </a:cubicBezTo>
                <a:cubicBezTo>
                  <a:pt x="4899408" y="6614223"/>
                  <a:pt x="4868155" y="6514835"/>
                  <a:pt x="4677837" y="6531464"/>
                </a:cubicBezTo>
                <a:cubicBezTo>
                  <a:pt x="4487519" y="6548093"/>
                  <a:pt x="4217239" y="6523891"/>
                  <a:pt x="3859215" y="6531464"/>
                </a:cubicBezTo>
                <a:cubicBezTo>
                  <a:pt x="3501191" y="6539037"/>
                  <a:pt x="3494887" y="6480728"/>
                  <a:pt x="3274486" y="6531464"/>
                </a:cubicBezTo>
                <a:cubicBezTo>
                  <a:pt x="3054085" y="6582200"/>
                  <a:pt x="3026337" y="6515058"/>
                  <a:pt x="2923648" y="6531464"/>
                </a:cubicBezTo>
                <a:cubicBezTo>
                  <a:pt x="2820959" y="6547870"/>
                  <a:pt x="2769072" y="6526963"/>
                  <a:pt x="2689756" y="6531464"/>
                </a:cubicBezTo>
                <a:cubicBezTo>
                  <a:pt x="2610440" y="6535965"/>
                  <a:pt x="2052049" y="6499196"/>
                  <a:pt x="1871135" y="6531464"/>
                </a:cubicBezTo>
                <a:cubicBezTo>
                  <a:pt x="1690221" y="6563732"/>
                  <a:pt x="1678973" y="6525170"/>
                  <a:pt x="1520297" y="6531464"/>
                </a:cubicBezTo>
                <a:cubicBezTo>
                  <a:pt x="1361621" y="6537758"/>
                  <a:pt x="1290580" y="6495089"/>
                  <a:pt x="1169459" y="6531464"/>
                </a:cubicBezTo>
                <a:cubicBezTo>
                  <a:pt x="1048338" y="6567839"/>
                  <a:pt x="860454" y="6526271"/>
                  <a:pt x="701676" y="6531464"/>
                </a:cubicBezTo>
                <a:cubicBezTo>
                  <a:pt x="542898" y="6536657"/>
                  <a:pt x="264716" y="6514741"/>
                  <a:pt x="0" y="6531464"/>
                </a:cubicBezTo>
                <a:cubicBezTo>
                  <a:pt x="-1551" y="6422225"/>
                  <a:pt x="21393" y="6164667"/>
                  <a:pt x="0" y="6003009"/>
                </a:cubicBezTo>
                <a:cubicBezTo>
                  <a:pt x="-21393" y="5841352"/>
                  <a:pt x="34291" y="5551836"/>
                  <a:pt x="0" y="5409240"/>
                </a:cubicBezTo>
                <a:cubicBezTo>
                  <a:pt x="-34291" y="5266644"/>
                  <a:pt x="18789" y="4900540"/>
                  <a:pt x="0" y="4750156"/>
                </a:cubicBezTo>
                <a:cubicBezTo>
                  <a:pt x="-18789" y="4599772"/>
                  <a:pt x="4236" y="4213484"/>
                  <a:pt x="0" y="4025757"/>
                </a:cubicBezTo>
                <a:cubicBezTo>
                  <a:pt x="-4236" y="3838030"/>
                  <a:pt x="10798" y="3758420"/>
                  <a:pt x="0" y="3627931"/>
                </a:cubicBezTo>
                <a:cubicBezTo>
                  <a:pt x="-10798" y="3497442"/>
                  <a:pt x="55817" y="3075341"/>
                  <a:pt x="0" y="2903533"/>
                </a:cubicBezTo>
                <a:cubicBezTo>
                  <a:pt x="-55817" y="2731725"/>
                  <a:pt x="14589" y="2492314"/>
                  <a:pt x="0" y="2375078"/>
                </a:cubicBezTo>
                <a:cubicBezTo>
                  <a:pt x="-14589" y="2257843"/>
                  <a:pt x="58383" y="1826680"/>
                  <a:pt x="0" y="1650679"/>
                </a:cubicBezTo>
                <a:cubicBezTo>
                  <a:pt x="-58383" y="1474678"/>
                  <a:pt x="3553" y="1094078"/>
                  <a:pt x="0" y="926280"/>
                </a:cubicBezTo>
                <a:cubicBezTo>
                  <a:pt x="-3553" y="758482"/>
                  <a:pt x="82691" y="256732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1DBE8A-43CC-6A92-4FC8-4945A0EF7A4F}"/>
              </a:ext>
            </a:extLst>
          </p:cNvPr>
          <p:cNvSpPr txBox="1"/>
          <p:nvPr/>
        </p:nvSpPr>
        <p:spPr>
          <a:xfrm>
            <a:off x="4502308" y="6343542"/>
            <a:ext cx="2680156" cy="408623"/>
          </a:xfrm>
          <a:prstGeom prst="roundRect">
            <a:avLst/>
          </a:prstGeom>
          <a:solidFill>
            <a:srgbClr val="7C1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ischwartz@hcpa.edu.br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5C8070B-B9C8-B133-D33C-766F243B6A75}"/>
              </a:ext>
            </a:extLst>
          </p:cNvPr>
          <p:cNvSpPr/>
          <p:nvPr/>
        </p:nvSpPr>
        <p:spPr>
          <a:xfrm>
            <a:off x="-97553" y="6117552"/>
            <a:ext cx="899536" cy="899536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A9E57E9-FFA9-542A-1F98-260ED1A518A8}"/>
              </a:ext>
            </a:extLst>
          </p:cNvPr>
          <p:cNvSpPr/>
          <p:nvPr/>
        </p:nvSpPr>
        <p:spPr>
          <a:xfrm>
            <a:off x="269461" y="5952677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348EB8-B5CF-B8A8-6B37-1EED8087CC28}"/>
              </a:ext>
            </a:extLst>
          </p:cNvPr>
          <p:cNvSpPr/>
          <p:nvPr/>
        </p:nvSpPr>
        <p:spPr>
          <a:xfrm>
            <a:off x="11698048" y="-177529"/>
            <a:ext cx="597301" cy="595177"/>
          </a:xfrm>
          <a:prstGeom prst="ellipse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1" name="Agrupar 6">
            <a:extLst>
              <a:ext uri="{FF2B5EF4-FFF2-40B4-BE49-F238E27FC236}">
                <a16:creationId xmlns:a16="http://schemas.microsoft.com/office/drawing/2014/main" id="{5237C3C5-1807-3B7D-AD63-39F19F26121D}"/>
              </a:ext>
            </a:extLst>
          </p:cNvPr>
          <p:cNvGrpSpPr/>
          <p:nvPr/>
        </p:nvGrpSpPr>
        <p:grpSpPr>
          <a:xfrm>
            <a:off x="992602" y="313663"/>
            <a:ext cx="10817161" cy="6101205"/>
            <a:chOff x="-1630160" y="61990"/>
            <a:chExt cx="12294366" cy="6858000"/>
          </a:xfrm>
        </p:grpSpPr>
        <p:pic>
          <p:nvPicPr>
            <p:cNvPr id="42" name="Google Shape;191;p13" descr="Uma imagem contendo texto, mapa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0" y="61990"/>
              <a:ext cx="9140206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192;p13"/>
            <p:cNvSpPr/>
            <p:nvPr/>
          </p:nvSpPr>
          <p:spPr>
            <a:xfrm>
              <a:off x="6436964" y="5951349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3;p13"/>
            <p:cNvSpPr/>
            <p:nvPr/>
          </p:nvSpPr>
          <p:spPr>
            <a:xfrm>
              <a:off x="6790842" y="5594888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4;p13"/>
            <p:cNvSpPr/>
            <p:nvPr/>
          </p:nvSpPr>
          <p:spPr>
            <a:xfrm>
              <a:off x="6604862" y="5110565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;p13"/>
            <p:cNvSpPr/>
            <p:nvPr/>
          </p:nvSpPr>
          <p:spPr>
            <a:xfrm>
              <a:off x="6976822" y="4816097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6;p13"/>
            <p:cNvSpPr/>
            <p:nvPr/>
          </p:nvSpPr>
          <p:spPr>
            <a:xfrm>
              <a:off x="6958742" y="4527441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7;p13"/>
            <p:cNvSpPr/>
            <p:nvPr/>
          </p:nvSpPr>
          <p:spPr>
            <a:xfrm>
              <a:off x="7596754" y="4765726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8;p13"/>
            <p:cNvSpPr/>
            <p:nvPr/>
          </p:nvSpPr>
          <p:spPr>
            <a:xfrm>
              <a:off x="7503764" y="4232973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9;p13"/>
            <p:cNvSpPr/>
            <p:nvPr/>
          </p:nvSpPr>
          <p:spPr>
            <a:xfrm>
              <a:off x="8108201" y="4333712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00;p13"/>
            <p:cNvSpPr/>
            <p:nvPr/>
          </p:nvSpPr>
          <p:spPr>
            <a:xfrm>
              <a:off x="8418164" y="3134532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01;p13"/>
            <p:cNvSpPr/>
            <p:nvPr/>
          </p:nvSpPr>
          <p:spPr>
            <a:xfrm>
              <a:off x="8276101" y="3134532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02;p13"/>
            <p:cNvSpPr/>
            <p:nvPr/>
          </p:nvSpPr>
          <p:spPr>
            <a:xfrm>
              <a:off x="6865752" y="3459994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03;p13"/>
            <p:cNvSpPr/>
            <p:nvPr/>
          </p:nvSpPr>
          <p:spPr>
            <a:xfrm>
              <a:off x="6976822" y="3552985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04;p13"/>
            <p:cNvSpPr/>
            <p:nvPr/>
          </p:nvSpPr>
          <p:spPr>
            <a:xfrm>
              <a:off x="8444001" y="1547247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05;p13"/>
            <p:cNvSpPr/>
            <p:nvPr/>
          </p:nvSpPr>
          <p:spPr>
            <a:xfrm>
              <a:off x="8565406" y="1547247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06;p13"/>
            <p:cNvSpPr/>
            <p:nvPr/>
          </p:nvSpPr>
          <p:spPr>
            <a:xfrm>
              <a:off x="9022597" y="2368658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07;p13"/>
            <p:cNvSpPr/>
            <p:nvPr/>
          </p:nvSpPr>
          <p:spPr>
            <a:xfrm>
              <a:off x="6642317" y="3607228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08;p13"/>
            <p:cNvSpPr/>
            <p:nvPr/>
          </p:nvSpPr>
          <p:spPr>
            <a:xfrm>
              <a:off x="7100808" y="4932334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09;p13"/>
            <p:cNvSpPr/>
            <p:nvPr/>
          </p:nvSpPr>
          <p:spPr>
            <a:xfrm>
              <a:off x="2173639" y="3607228"/>
              <a:ext cx="2371241" cy="18404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SRDR</a:t>
              </a:r>
              <a:endParaRPr/>
            </a:p>
          </p:txBody>
        </p:sp>
        <p:sp>
          <p:nvSpPr>
            <p:cNvPr id="61" name="Google Shape;197;p13">
              <a:extLst>
                <a:ext uri="{FF2B5EF4-FFF2-40B4-BE49-F238E27FC236}">
                  <a16:creationId xmlns:a16="http://schemas.microsoft.com/office/drawing/2014/main" id="{65019F79-EF38-DB4A-8597-068102B0E0A0}"/>
                </a:ext>
              </a:extLst>
            </p:cNvPr>
            <p:cNvSpPr/>
            <p:nvPr/>
          </p:nvSpPr>
          <p:spPr>
            <a:xfrm>
              <a:off x="7193798" y="4641966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97;p13">
              <a:extLst>
                <a:ext uri="{FF2B5EF4-FFF2-40B4-BE49-F238E27FC236}">
                  <a16:creationId xmlns:a16="http://schemas.microsoft.com/office/drawing/2014/main" id="{AC2A4FD3-F8D6-E54C-BD0F-3B52A6E786A1}"/>
                </a:ext>
              </a:extLst>
            </p:cNvPr>
            <p:cNvSpPr/>
            <p:nvPr/>
          </p:nvSpPr>
          <p:spPr>
            <a:xfrm>
              <a:off x="5908123" y="5930304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97;p13">
              <a:extLst>
                <a:ext uri="{FF2B5EF4-FFF2-40B4-BE49-F238E27FC236}">
                  <a16:creationId xmlns:a16="http://schemas.microsoft.com/office/drawing/2014/main" id="{2DABE9A4-0FBC-D74B-8430-7F2EB7977F1E}"/>
                </a:ext>
              </a:extLst>
            </p:cNvPr>
            <p:cNvSpPr/>
            <p:nvPr/>
          </p:nvSpPr>
          <p:spPr>
            <a:xfrm>
              <a:off x="6529954" y="5011841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97;p13">
              <a:extLst>
                <a:ext uri="{FF2B5EF4-FFF2-40B4-BE49-F238E27FC236}">
                  <a16:creationId xmlns:a16="http://schemas.microsoft.com/office/drawing/2014/main" id="{0A780A34-ACB5-3A41-A994-E4924F56A499}"/>
                </a:ext>
              </a:extLst>
            </p:cNvPr>
            <p:cNvSpPr/>
            <p:nvPr/>
          </p:nvSpPr>
          <p:spPr>
            <a:xfrm>
              <a:off x="7632732" y="4471258"/>
              <a:ext cx="185980" cy="29446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01927A34-5A63-DEA0-FEFA-693570426D4C}"/>
                </a:ext>
              </a:extLst>
            </p:cNvPr>
            <p:cNvSpPr txBox="1"/>
            <p:nvPr/>
          </p:nvSpPr>
          <p:spPr>
            <a:xfrm>
              <a:off x="-1630160" y="5742122"/>
              <a:ext cx="3269908" cy="44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643329B1-E256-4DA7-6CC3-BDE86B9AA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73" y="5601358"/>
            <a:ext cx="1835354" cy="1032388"/>
          </a:xfrm>
          <a:prstGeom prst="rect">
            <a:avLst/>
          </a:prstGeom>
          <a:noFill/>
        </p:spPr>
      </p:pic>
      <p:sp>
        <p:nvSpPr>
          <p:cNvPr id="66" name="Retângulo 65"/>
          <p:cNvSpPr/>
          <p:nvPr/>
        </p:nvSpPr>
        <p:spPr>
          <a:xfrm>
            <a:off x="568111" y="324966"/>
            <a:ext cx="4717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Serviços de Referência para doenças Raras no Brasil</a:t>
            </a:r>
          </a:p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(2024=31)</a:t>
            </a:r>
          </a:p>
        </p:txBody>
      </p:sp>
      <p:sp>
        <p:nvSpPr>
          <p:cNvPr id="3" name="Retângulo 2"/>
          <p:cNvSpPr/>
          <p:nvPr/>
        </p:nvSpPr>
        <p:spPr>
          <a:xfrm>
            <a:off x="769767" y="3586085"/>
            <a:ext cx="56943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D0D0D"/>
                </a:solidFill>
                <a:latin typeface="Söhne"/>
              </a:rPr>
              <a:t>No Brasil, a especialidade médica que lidera o diagnóstico e tratamento de doenças raras é a Genética Médica</a:t>
            </a:r>
          </a:p>
          <a:p>
            <a:pPr algn="ctr"/>
            <a:endParaRPr lang="pt-BR" dirty="0">
              <a:solidFill>
                <a:srgbClr val="0D0D0D"/>
              </a:solidFill>
              <a:latin typeface="Söhne"/>
            </a:endParaRPr>
          </a:p>
          <a:p>
            <a:pPr algn="ctr"/>
            <a:r>
              <a:rPr lang="pt-BR" u="sng" dirty="0">
                <a:solidFill>
                  <a:srgbClr val="0D0D0D"/>
                </a:solidFill>
                <a:latin typeface="Söhne"/>
              </a:rPr>
              <a:t>Médicos Geneticistas</a:t>
            </a:r>
          </a:p>
          <a:p>
            <a:pPr algn="ctr"/>
            <a:r>
              <a:rPr lang="pt-BR" dirty="0">
                <a:solidFill>
                  <a:srgbClr val="0D0D0D"/>
                </a:solidFill>
                <a:latin typeface="Söhne"/>
              </a:rPr>
              <a:t>2020 = 307</a:t>
            </a:r>
          </a:p>
          <a:p>
            <a:pPr algn="ctr"/>
            <a:r>
              <a:rPr lang="pt-BR" dirty="0">
                <a:solidFill>
                  <a:srgbClr val="0D0D0D"/>
                </a:solidFill>
                <a:latin typeface="Söhne"/>
              </a:rPr>
              <a:t>2024 = 402</a:t>
            </a:r>
            <a:endParaRPr lang="pt-BR" dirty="0"/>
          </a:p>
        </p:txBody>
      </p:sp>
      <p:sp>
        <p:nvSpPr>
          <p:cNvPr id="4" name="Google Shape;207;p13">
            <a:extLst>
              <a:ext uri="{FF2B5EF4-FFF2-40B4-BE49-F238E27FC236}">
                <a16:creationId xmlns:a16="http://schemas.microsoft.com/office/drawing/2014/main" id="{62A4590D-8166-7D19-133D-0C0467A823AE}"/>
              </a:ext>
            </a:extLst>
          </p:cNvPr>
          <p:cNvSpPr/>
          <p:nvPr/>
        </p:nvSpPr>
        <p:spPr>
          <a:xfrm>
            <a:off x="8549522" y="1473582"/>
            <a:ext cx="252759" cy="261973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772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1293</Words>
  <Application>Microsoft Office PowerPoint</Application>
  <PresentationFormat>Widescreen</PresentationFormat>
  <Paragraphs>216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Libre Franklin</vt:lpstr>
      <vt:lpstr>Segoe UI</vt:lpstr>
      <vt:lpstr>Söhne</vt:lpstr>
      <vt:lpstr>Times</vt:lpstr>
      <vt:lpstr>Times New Roman</vt:lpstr>
      <vt:lpstr>TimesNewRomanPS</vt:lpstr>
      <vt:lpstr>Trebuchet MS</vt:lpstr>
      <vt:lpstr>Wingdings</vt:lpstr>
      <vt:lpstr>Office Theme</vt:lpstr>
      <vt:lpstr>Audiência Pública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Aconselhamento genético</vt:lpstr>
      <vt:lpstr>Apresentação do PowerPoint</vt:lpstr>
      <vt:lpstr>Apresentação do PowerPoint</vt:lpstr>
      <vt:lpstr>Apresentação do PowerPoint</vt:lpstr>
      <vt:lpstr>Apresentação do PowerPoint</vt:lpstr>
      <vt:lpstr>Results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SGM/HCPA em números...  -único Serviço de Referencia em Doenças Raras (SRDR) ativo no RS   -56 novas consultas/mês (48 para doenças raras, 8 para oncogenética)  -48 consultorias internação/mês (Neonatologia/Pediatria  -50 interconsultas/mês   -teleatendimentos: desde 2020. Em 2023: 1113 (90/mês)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–</dc:title>
  <dc:creator>Devora Randon</dc:creator>
  <cp:lastModifiedBy>Ida Vanessa Doederlein Schwartz</cp:lastModifiedBy>
  <cp:revision>5</cp:revision>
  <dcterms:created xsi:type="dcterms:W3CDTF">2024-02-27T15:57:43Z</dcterms:created>
  <dcterms:modified xsi:type="dcterms:W3CDTF">2024-02-28T16:22:57Z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2023-11-14T00:00:00Z</vt:filetime>
  </property>
  <property fmtid="{D5CDD505-2E9C-101B-9397-08002B2CF9AE}" pid="3" name="LastSaved">
    <vt:filetime>2024-02-27T00:00:00Z</vt:filetime>
  </property>
</Properties>
</file>