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Lst>
  <p:notesMasterIdLst>
    <p:notesMasterId r:id="rId27"/>
  </p:notesMasterIdLst>
  <p:handoutMasterIdLst>
    <p:handoutMasterId r:id="rId28"/>
  </p:handoutMasterIdLst>
  <p:sldIdLst>
    <p:sldId id="348" r:id="rId2"/>
    <p:sldId id="353" r:id="rId3"/>
    <p:sldId id="383" r:id="rId4"/>
    <p:sldId id="413" r:id="rId5"/>
    <p:sldId id="357" r:id="rId6"/>
    <p:sldId id="404" r:id="rId7"/>
    <p:sldId id="403" r:id="rId8"/>
    <p:sldId id="415" r:id="rId9"/>
    <p:sldId id="416" r:id="rId10"/>
    <p:sldId id="417" r:id="rId11"/>
    <p:sldId id="418" r:id="rId12"/>
    <p:sldId id="419" r:id="rId13"/>
    <p:sldId id="405" r:id="rId14"/>
    <p:sldId id="406" r:id="rId15"/>
    <p:sldId id="414" r:id="rId16"/>
    <p:sldId id="421" r:id="rId17"/>
    <p:sldId id="399" r:id="rId18"/>
    <p:sldId id="401" r:id="rId19"/>
    <p:sldId id="412" r:id="rId20"/>
    <p:sldId id="411" r:id="rId21"/>
    <p:sldId id="422" r:id="rId22"/>
    <p:sldId id="425" r:id="rId23"/>
    <p:sldId id="423" r:id="rId24"/>
    <p:sldId id="424" r:id="rId25"/>
    <p:sldId id="270" r:id="rId26"/>
  </p:sldIdLst>
  <p:sldSz cx="9144000" cy="6858000" type="screen4x3"/>
  <p:notesSz cx="6669088" cy="9926638"/>
  <p:defaultTextStyle>
    <a:defPPr>
      <a:defRPr lang="pt-B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3BFF"/>
    <a:srgbClr val="BA74F4"/>
    <a:srgbClr val="AC58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6" autoAdjust="0"/>
    <p:restoredTop sz="89873" autoAdjust="0"/>
  </p:normalViewPr>
  <p:slideViewPr>
    <p:cSldViewPr>
      <p:cViewPr varScale="1">
        <p:scale>
          <a:sx n="73" d="100"/>
          <a:sy n="73" d="100"/>
        </p:scale>
        <p:origin x="5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2645D-79B5-4454-971F-2DE5448CC5DC}" type="doc">
      <dgm:prSet loTypeId="urn:microsoft.com/office/officeart/2005/8/layout/arrow2" loCatId="process" qsTypeId="urn:microsoft.com/office/officeart/2005/8/quickstyle/simple1" qsCatId="simple" csTypeId="urn:microsoft.com/office/officeart/2005/8/colors/accent1_2" csCatId="accent1" phldr="1"/>
      <dgm:spPr/>
    </dgm:pt>
    <dgm:pt modelId="{11A79E6F-DD6C-4B7D-B4F5-19EA011C7C07}">
      <dgm:prSet phldrT="[Texto]" custT="1"/>
      <dgm:spPr/>
      <dgm:t>
        <a:bodyPr/>
        <a:lstStyle/>
        <a:p>
          <a:r>
            <a:rPr lang="pt-BR" sz="2400" dirty="0">
              <a:solidFill>
                <a:schemeClr val="accent5">
                  <a:lumMod val="75000"/>
                </a:schemeClr>
              </a:solidFill>
            </a:rPr>
            <a:t>2010: 38%</a:t>
          </a:r>
        </a:p>
      </dgm:t>
    </dgm:pt>
    <dgm:pt modelId="{C2B09877-3724-4D29-926E-445B1B98EB1E}" type="parTrans" cxnId="{352340F2-94FD-4FE3-9E13-068D972F57C4}">
      <dgm:prSet/>
      <dgm:spPr/>
      <dgm:t>
        <a:bodyPr/>
        <a:lstStyle/>
        <a:p>
          <a:endParaRPr lang="pt-BR"/>
        </a:p>
      </dgm:t>
    </dgm:pt>
    <dgm:pt modelId="{255AE57D-65A8-4B49-8C2F-6040325EF431}" type="sibTrans" cxnId="{352340F2-94FD-4FE3-9E13-068D972F57C4}">
      <dgm:prSet/>
      <dgm:spPr/>
      <dgm:t>
        <a:bodyPr/>
        <a:lstStyle/>
        <a:p>
          <a:endParaRPr lang="pt-BR"/>
        </a:p>
      </dgm:t>
    </dgm:pt>
    <dgm:pt modelId="{00410A5D-4C3C-4A78-B95B-7AB101B84909}">
      <dgm:prSet phldrT="[Texto]" custT="1"/>
      <dgm:spPr/>
      <dgm:t>
        <a:bodyPr/>
        <a:lstStyle/>
        <a:p>
          <a:r>
            <a:rPr lang="pt-BR" sz="2400" dirty="0">
              <a:solidFill>
                <a:schemeClr val="accent5">
                  <a:lumMod val="75000"/>
                </a:schemeClr>
              </a:solidFill>
            </a:rPr>
            <a:t>2012: 40% </a:t>
          </a:r>
        </a:p>
      </dgm:t>
    </dgm:pt>
    <dgm:pt modelId="{37EBCB68-D4CC-40A1-9AC2-4617C5B083EC}" type="parTrans" cxnId="{ED486B6B-2E9F-46FB-9DA4-4579CE0A41C6}">
      <dgm:prSet/>
      <dgm:spPr/>
      <dgm:t>
        <a:bodyPr/>
        <a:lstStyle/>
        <a:p>
          <a:endParaRPr lang="pt-BR"/>
        </a:p>
      </dgm:t>
    </dgm:pt>
    <dgm:pt modelId="{F7CBAAD5-8E40-4C9B-8018-7AA3343EBD3C}" type="sibTrans" cxnId="{ED486B6B-2E9F-46FB-9DA4-4579CE0A41C6}">
      <dgm:prSet/>
      <dgm:spPr/>
      <dgm:t>
        <a:bodyPr/>
        <a:lstStyle/>
        <a:p>
          <a:endParaRPr lang="pt-BR"/>
        </a:p>
      </dgm:t>
    </dgm:pt>
    <dgm:pt modelId="{A6C1041A-2DB9-4C21-A88C-A45E0460CA35}">
      <dgm:prSet phldrT="[Texto]" custT="1"/>
      <dgm:spPr/>
      <dgm:t>
        <a:bodyPr/>
        <a:lstStyle/>
        <a:p>
          <a:r>
            <a:rPr lang="pt-BR" sz="2400" dirty="0">
              <a:solidFill>
                <a:schemeClr val="accent5">
                  <a:lumMod val="75000"/>
                </a:schemeClr>
              </a:solidFill>
            </a:rPr>
            <a:t>2008: 35%</a:t>
          </a:r>
        </a:p>
      </dgm:t>
    </dgm:pt>
    <dgm:pt modelId="{ACC26A34-70C6-480C-9B54-38546333E0F2}" type="parTrans" cxnId="{B8FEDD95-54D1-4C42-9CDD-5C98A32BEC09}">
      <dgm:prSet/>
      <dgm:spPr/>
      <dgm:t>
        <a:bodyPr/>
        <a:lstStyle/>
        <a:p>
          <a:endParaRPr lang="pt-BR"/>
        </a:p>
      </dgm:t>
    </dgm:pt>
    <dgm:pt modelId="{4869C5C9-BB26-4BA1-AFAE-9129BABE35AA}" type="sibTrans" cxnId="{B8FEDD95-54D1-4C42-9CDD-5C98A32BEC09}">
      <dgm:prSet/>
      <dgm:spPr/>
      <dgm:t>
        <a:bodyPr/>
        <a:lstStyle/>
        <a:p>
          <a:endParaRPr lang="pt-BR"/>
        </a:p>
      </dgm:t>
    </dgm:pt>
    <dgm:pt modelId="{4DC9784B-4D7D-40C6-AA5F-39BE3F8DFEF3}" type="pres">
      <dgm:prSet presAssocID="{C502645D-79B5-4454-971F-2DE5448CC5DC}" presName="arrowDiagram" presStyleCnt="0">
        <dgm:presLayoutVars>
          <dgm:chMax val="5"/>
          <dgm:dir/>
          <dgm:resizeHandles val="exact"/>
        </dgm:presLayoutVars>
      </dgm:prSet>
      <dgm:spPr/>
    </dgm:pt>
    <dgm:pt modelId="{DCD2F206-E656-4BA6-A3DB-1DA7106A8E8E}" type="pres">
      <dgm:prSet presAssocID="{C502645D-79B5-4454-971F-2DE5448CC5DC}" presName="arrow" presStyleLbl="bgShp" presStyleIdx="0" presStyleCnt="1" custScaleX="106081" custLinFactNeighborX="-261" custLinFactNeighborY="138"/>
      <dgm:spPr>
        <a:solidFill>
          <a:schemeClr val="accent1">
            <a:lumMod val="50000"/>
          </a:schemeClr>
        </a:solidFill>
      </dgm:spPr>
    </dgm:pt>
    <dgm:pt modelId="{6B5D55E3-AAF1-4061-AAE8-9AE1292FBF2D}" type="pres">
      <dgm:prSet presAssocID="{C502645D-79B5-4454-971F-2DE5448CC5DC}" presName="arrowDiagram3" presStyleCnt="0"/>
      <dgm:spPr/>
    </dgm:pt>
    <dgm:pt modelId="{D311B9DA-8036-41F7-836D-1E6363431937}" type="pres">
      <dgm:prSet presAssocID="{A6C1041A-2DB9-4C21-A88C-A45E0460CA35}" presName="bullet3a" presStyleLbl="node1" presStyleIdx="0" presStyleCnt="3" custLinFactX="158429" custLinFactY="-100000" custLinFactNeighborX="200000" custLinFactNeighborY="-103663"/>
      <dgm:spPr>
        <a:blipFill rotWithShape="0">
          <a:blip xmlns:r="http://schemas.openxmlformats.org/officeDocument/2006/relationships" r:embed="rId1"/>
          <a:stretch>
            <a:fillRect/>
          </a:stretch>
        </a:blipFill>
      </dgm:spPr>
      <dgm:t>
        <a:bodyPr/>
        <a:lstStyle/>
        <a:p>
          <a:endParaRPr lang="pt-BR"/>
        </a:p>
      </dgm:t>
    </dgm:pt>
    <dgm:pt modelId="{06BF387C-FB7C-40CC-BF11-63B2F60B0B29}" type="pres">
      <dgm:prSet presAssocID="{A6C1041A-2DB9-4C21-A88C-A45E0460CA35}" presName="textBox3a" presStyleLbl="revTx" presStyleIdx="0" presStyleCnt="3" custScaleX="119944" custScaleY="63489" custLinFactNeighborX="19387" custLinFactNeighborY="-15636">
        <dgm:presLayoutVars>
          <dgm:bulletEnabled val="1"/>
        </dgm:presLayoutVars>
      </dgm:prSet>
      <dgm:spPr/>
      <dgm:t>
        <a:bodyPr/>
        <a:lstStyle/>
        <a:p>
          <a:endParaRPr lang="pt-BR"/>
        </a:p>
      </dgm:t>
    </dgm:pt>
    <dgm:pt modelId="{ED51CA35-0315-430B-B39A-DD588DBE7CF1}" type="pres">
      <dgm:prSet presAssocID="{11A79E6F-DD6C-4B7D-B4F5-19EA011C7C07}" presName="bullet3b" presStyleLbl="node1" presStyleIdx="1" presStyleCnt="3" custLinFactX="-40342" custLinFactNeighborX="-100000" custLinFactNeighborY="78432"/>
      <dgm:spPr>
        <a:blipFill rotWithShape="0">
          <a:blip xmlns:r="http://schemas.openxmlformats.org/officeDocument/2006/relationships" r:embed="rId2"/>
          <a:stretch>
            <a:fillRect/>
          </a:stretch>
        </a:blipFill>
      </dgm:spPr>
      <dgm:t>
        <a:bodyPr/>
        <a:lstStyle/>
        <a:p>
          <a:endParaRPr lang="pt-BR"/>
        </a:p>
      </dgm:t>
    </dgm:pt>
    <dgm:pt modelId="{015622E5-1B53-4338-849E-2D8D2487F143}" type="pres">
      <dgm:prSet presAssocID="{11A79E6F-DD6C-4B7D-B4F5-19EA011C7C07}" presName="textBox3b" presStyleLbl="revTx" presStyleIdx="1" presStyleCnt="3" custScaleX="128834" custScaleY="32180" custLinFactNeighborX="-8178" custLinFactNeighborY="-29972">
        <dgm:presLayoutVars>
          <dgm:bulletEnabled val="1"/>
        </dgm:presLayoutVars>
      </dgm:prSet>
      <dgm:spPr/>
      <dgm:t>
        <a:bodyPr/>
        <a:lstStyle/>
        <a:p>
          <a:endParaRPr lang="pt-BR"/>
        </a:p>
      </dgm:t>
    </dgm:pt>
    <dgm:pt modelId="{B23FB0FB-232E-4106-88A2-826875C7B697}" type="pres">
      <dgm:prSet presAssocID="{00410A5D-4C3C-4A78-B95B-7AB101B84909}" presName="bullet3c" presStyleLbl="node1" presStyleIdx="2" presStyleCnt="3" custScaleX="76407" custScaleY="73178" custLinFactX="26473" custLinFactNeighborX="100000" custLinFactNeighborY="-76005"/>
      <dgm:spPr/>
    </dgm:pt>
    <dgm:pt modelId="{3B450CE4-A383-4AD5-8C97-B62A97CD4A38}" type="pres">
      <dgm:prSet presAssocID="{00410A5D-4C3C-4A78-B95B-7AB101B84909}" presName="textBox3c" presStyleLbl="revTx" presStyleIdx="2" presStyleCnt="3" custFlipVert="0" custScaleX="135999" custScaleY="16961" custLinFactNeighborX="-3577" custLinFactNeighborY="-43747">
        <dgm:presLayoutVars>
          <dgm:bulletEnabled val="1"/>
        </dgm:presLayoutVars>
      </dgm:prSet>
      <dgm:spPr/>
      <dgm:t>
        <a:bodyPr/>
        <a:lstStyle/>
        <a:p>
          <a:endParaRPr lang="pt-BR"/>
        </a:p>
      </dgm:t>
    </dgm:pt>
  </dgm:ptLst>
  <dgm:cxnLst>
    <dgm:cxn modelId="{352340F2-94FD-4FE3-9E13-068D972F57C4}" srcId="{C502645D-79B5-4454-971F-2DE5448CC5DC}" destId="{11A79E6F-DD6C-4B7D-B4F5-19EA011C7C07}" srcOrd="1" destOrd="0" parTransId="{C2B09877-3724-4D29-926E-445B1B98EB1E}" sibTransId="{255AE57D-65A8-4B49-8C2F-6040325EF431}"/>
    <dgm:cxn modelId="{ED486B6B-2E9F-46FB-9DA4-4579CE0A41C6}" srcId="{C502645D-79B5-4454-971F-2DE5448CC5DC}" destId="{00410A5D-4C3C-4A78-B95B-7AB101B84909}" srcOrd="2" destOrd="0" parTransId="{37EBCB68-D4CC-40A1-9AC2-4617C5B083EC}" sibTransId="{F7CBAAD5-8E40-4C9B-8018-7AA3343EBD3C}"/>
    <dgm:cxn modelId="{DDDFAA95-7925-4084-97FC-544F176D4074}" type="presOf" srcId="{00410A5D-4C3C-4A78-B95B-7AB101B84909}" destId="{3B450CE4-A383-4AD5-8C97-B62A97CD4A38}" srcOrd="0" destOrd="0" presId="urn:microsoft.com/office/officeart/2005/8/layout/arrow2"/>
    <dgm:cxn modelId="{10F53655-B627-413B-83F2-66B238923AAB}" type="presOf" srcId="{11A79E6F-DD6C-4B7D-B4F5-19EA011C7C07}" destId="{015622E5-1B53-4338-849E-2D8D2487F143}" srcOrd="0" destOrd="0" presId="urn:microsoft.com/office/officeart/2005/8/layout/arrow2"/>
    <dgm:cxn modelId="{75DF2150-9B5E-4C4B-863A-86FF810BC413}" type="presOf" srcId="{C502645D-79B5-4454-971F-2DE5448CC5DC}" destId="{4DC9784B-4D7D-40C6-AA5F-39BE3F8DFEF3}" srcOrd="0" destOrd="0" presId="urn:microsoft.com/office/officeart/2005/8/layout/arrow2"/>
    <dgm:cxn modelId="{B8FEDD95-54D1-4C42-9CDD-5C98A32BEC09}" srcId="{C502645D-79B5-4454-971F-2DE5448CC5DC}" destId="{A6C1041A-2DB9-4C21-A88C-A45E0460CA35}" srcOrd="0" destOrd="0" parTransId="{ACC26A34-70C6-480C-9B54-38546333E0F2}" sibTransId="{4869C5C9-BB26-4BA1-AFAE-9129BABE35AA}"/>
    <dgm:cxn modelId="{903A170F-1D11-4261-A0B2-5EFC1B323C2D}" type="presOf" srcId="{A6C1041A-2DB9-4C21-A88C-A45E0460CA35}" destId="{06BF387C-FB7C-40CC-BF11-63B2F60B0B29}" srcOrd="0" destOrd="0" presId="urn:microsoft.com/office/officeart/2005/8/layout/arrow2"/>
    <dgm:cxn modelId="{4E497BF9-1EA2-4F9A-B8E0-BD5B95BB92C4}" type="presParOf" srcId="{4DC9784B-4D7D-40C6-AA5F-39BE3F8DFEF3}" destId="{DCD2F206-E656-4BA6-A3DB-1DA7106A8E8E}" srcOrd="0" destOrd="0" presId="urn:microsoft.com/office/officeart/2005/8/layout/arrow2"/>
    <dgm:cxn modelId="{3787066C-15C2-4CE1-BCFF-45F976DAC45B}" type="presParOf" srcId="{4DC9784B-4D7D-40C6-AA5F-39BE3F8DFEF3}" destId="{6B5D55E3-AAF1-4061-AAE8-9AE1292FBF2D}" srcOrd="1" destOrd="0" presId="urn:microsoft.com/office/officeart/2005/8/layout/arrow2"/>
    <dgm:cxn modelId="{133C5C2B-E3E8-4327-A7BA-5B19CFD468D1}" type="presParOf" srcId="{6B5D55E3-AAF1-4061-AAE8-9AE1292FBF2D}" destId="{D311B9DA-8036-41F7-836D-1E6363431937}" srcOrd="0" destOrd="0" presId="urn:microsoft.com/office/officeart/2005/8/layout/arrow2"/>
    <dgm:cxn modelId="{9A019D0D-2FB4-4EC5-B44A-D543A886E779}" type="presParOf" srcId="{6B5D55E3-AAF1-4061-AAE8-9AE1292FBF2D}" destId="{06BF387C-FB7C-40CC-BF11-63B2F60B0B29}" srcOrd="1" destOrd="0" presId="urn:microsoft.com/office/officeart/2005/8/layout/arrow2"/>
    <dgm:cxn modelId="{A1B3BD24-02E7-4685-9FF1-03F7EFEEBD1A}" type="presParOf" srcId="{6B5D55E3-AAF1-4061-AAE8-9AE1292FBF2D}" destId="{ED51CA35-0315-430B-B39A-DD588DBE7CF1}" srcOrd="2" destOrd="0" presId="urn:microsoft.com/office/officeart/2005/8/layout/arrow2"/>
    <dgm:cxn modelId="{4DC73AFC-9B40-4C6E-B95F-65751E127691}" type="presParOf" srcId="{6B5D55E3-AAF1-4061-AAE8-9AE1292FBF2D}" destId="{015622E5-1B53-4338-849E-2D8D2487F143}" srcOrd="3" destOrd="0" presId="urn:microsoft.com/office/officeart/2005/8/layout/arrow2"/>
    <dgm:cxn modelId="{4DAEF31B-5844-4917-90BA-32B5C0091AB7}" type="presParOf" srcId="{6B5D55E3-AAF1-4061-AAE8-9AE1292FBF2D}" destId="{B23FB0FB-232E-4106-88A2-826875C7B697}" srcOrd="4" destOrd="0" presId="urn:microsoft.com/office/officeart/2005/8/layout/arrow2"/>
    <dgm:cxn modelId="{7DADB415-24DD-4AFD-BF55-6F93AD9E115D}" type="presParOf" srcId="{6B5D55E3-AAF1-4061-AAE8-9AE1292FBF2D}" destId="{3B450CE4-A383-4AD5-8C97-B62A97CD4A3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2F206-E656-4BA6-A3DB-1DA7106A8E8E}">
      <dsp:nvSpPr>
        <dsp:cNvPr id="0" name=""/>
        <dsp:cNvSpPr/>
      </dsp:nvSpPr>
      <dsp:spPr>
        <a:xfrm>
          <a:off x="44175" y="0"/>
          <a:ext cx="6504377" cy="3832200"/>
        </a:xfrm>
        <a:prstGeom prst="swooshArrow">
          <a:avLst>
            <a:gd name="adj1" fmla="val 25000"/>
            <a:gd name="adj2" fmla="val 25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D311B9DA-8036-41F7-836D-1E6363431937}">
      <dsp:nvSpPr>
        <dsp:cNvPr id="0" name=""/>
        <dsp:cNvSpPr/>
      </dsp:nvSpPr>
      <dsp:spPr>
        <a:xfrm>
          <a:off x="1596716" y="2320305"/>
          <a:ext cx="159419" cy="159419"/>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F387C-FB7C-40CC-BF11-63B2F60B0B29}">
      <dsp:nvSpPr>
        <dsp:cNvPr id="0" name=""/>
        <dsp:cNvSpPr/>
      </dsp:nvSpPr>
      <dsp:spPr>
        <a:xfrm>
          <a:off x="1239527" y="2753705"/>
          <a:ext cx="1713572" cy="70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73" tIns="0" rIns="0" bIns="0" numCol="1" spcCol="1270" anchor="t" anchorCtr="0">
          <a:noAutofit/>
        </a:bodyPr>
        <a:lstStyle/>
        <a:p>
          <a:pPr lvl="0" algn="l" defTabSz="1066800">
            <a:lnSpc>
              <a:spcPct val="90000"/>
            </a:lnSpc>
            <a:spcBef>
              <a:spcPct val="0"/>
            </a:spcBef>
            <a:spcAft>
              <a:spcPct val="35000"/>
            </a:spcAft>
          </a:pPr>
          <a:r>
            <a:rPr lang="pt-BR" sz="2400" kern="1200" dirty="0">
              <a:solidFill>
                <a:schemeClr val="accent5">
                  <a:lumMod val="75000"/>
                </a:schemeClr>
              </a:solidFill>
            </a:rPr>
            <a:t>2008: 35%</a:t>
          </a:r>
        </a:p>
      </dsp:txBody>
      <dsp:txXfrm>
        <a:off x="1239527" y="2753705"/>
        <a:ext cx="1713572" cy="703144"/>
      </dsp:txXfrm>
    </dsp:sp>
    <dsp:sp modelId="{ED51CA35-0315-430B-B39A-DD588DBE7CF1}">
      <dsp:nvSpPr>
        <dsp:cNvPr id="0" name=""/>
        <dsp:cNvSpPr/>
      </dsp:nvSpPr>
      <dsp:spPr>
        <a:xfrm>
          <a:off x="2028055" y="1829418"/>
          <a:ext cx="288181" cy="288181"/>
        </a:xfrm>
        <a:prstGeom prst="ellipse">
          <a:avLst/>
        </a:prstGeom>
        <a:blipFill rotWithShape="0">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5622E5-1B53-4338-849E-2D8D2487F143}">
      <dsp:nvSpPr>
        <dsp:cNvPr id="0" name=""/>
        <dsp:cNvSpPr/>
      </dsp:nvSpPr>
      <dsp:spPr>
        <a:xfrm>
          <a:off x="2244085" y="1829579"/>
          <a:ext cx="1895875" cy="67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1" tIns="0" rIns="0" bIns="0" numCol="1" spcCol="1270" anchor="t" anchorCtr="0">
          <a:noAutofit/>
        </a:bodyPr>
        <a:lstStyle/>
        <a:p>
          <a:pPr lvl="0" algn="l" defTabSz="1066800">
            <a:lnSpc>
              <a:spcPct val="90000"/>
            </a:lnSpc>
            <a:spcBef>
              <a:spcPct val="0"/>
            </a:spcBef>
            <a:spcAft>
              <a:spcPct val="35000"/>
            </a:spcAft>
          </a:pPr>
          <a:r>
            <a:rPr lang="pt-BR" sz="2400" kern="1200" dirty="0">
              <a:solidFill>
                <a:schemeClr val="accent5">
                  <a:lumMod val="75000"/>
                </a:schemeClr>
              </a:solidFill>
            </a:rPr>
            <a:t>2010: 38%</a:t>
          </a:r>
        </a:p>
      </dsp:txBody>
      <dsp:txXfrm>
        <a:off x="2244085" y="1829579"/>
        <a:ext cx="1895875" cy="670861"/>
      </dsp:txXfrm>
    </dsp:sp>
    <dsp:sp modelId="{B23FB0FB-232E-4106-88A2-826875C7B697}">
      <dsp:nvSpPr>
        <dsp:cNvPr id="0" name=""/>
        <dsp:cNvSpPr/>
      </dsp:nvSpPr>
      <dsp:spPr>
        <a:xfrm>
          <a:off x="4675865" y="720078"/>
          <a:ext cx="304519" cy="29165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450CE4-A383-4AD5-8C97-B62A97CD4A38}">
      <dsp:nvSpPr>
        <dsp:cNvPr id="0" name=""/>
        <dsp:cNvSpPr/>
      </dsp:nvSpPr>
      <dsp:spPr>
        <a:xfrm>
          <a:off x="4006556" y="1109494"/>
          <a:ext cx="2001313" cy="45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83" tIns="0" rIns="0" bIns="0" numCol="1" spcCol="1270" anchor="t" anchorCtr="0">
          <a:noAutofit/>
        </a:bodyPr>
        <a:lstStyle/>
        <a:p>
          <a:pPr lvl="0" algn="l" defTabSz="1066800">
            <a:lnSpc>
              <a:spcPct val="90000"/>
            </a:lnSpc>
            <a:spcBef>
              <a:spcPct val="0"/>
            </a:spcBef>
            <a:spcAft>
              <a:spcPct val="35000"/>
            </a:spcAft>
          </a:pPr>
          <a:r>
            <a:rPr lang="pt-BR" sz="2400" kern="1200" dirty="0">
              <a:solidFill>
                <a:schemeClr val="accent5">
                  <a:lumMod val="75000"/>
                </a:schemeClr>
              </a:solidFill>
            </a:rPr>
            <a:t>2012: 40% </a:t>
          </a:r>
        </a:p>
      </dsp:txBody>
      <dsp:txXfrm>
        <a:off x="4006556" y="1109494"/>
        <a:ext cx="2001313" cy="45173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777608" y="0"/>
            <a:ext cx="2889938" cy="496332"/>
          </a:xfrm>
          <a:prstGeom prst="rect">
            <a:avLst/>
          </a:prstGeom>
        </p:spPr>
        <p:txBody>
          <a:bodyPr vert="horz" lIns="91440" tIns="45720" rIns="91440" bIns="45720" rtlCol="0"/>
          <a:lstStyle>
            <a:lvl1pPr algn="r">
              <a:defRPr sz="1200"/>
            </a:lvl1pPr>
          </a:lstStyle>
          <a:p>
            <a:fld id="{6084FEC8-13FA-481C-BBB7-A66B41373175}" type="datetimeFigureOut">
              <a:rPr lang="pt-BR" smtClean="0"/>
              <a:t>26/05/2015</a:t>
            </a:fld>
            <a:endParaRPr lang="pt-BR"/>
          </a:p>
        </p:txBody>
      </p:sp>
      <p:sp>
        <p:nvSpPr>
          <p:cNvPr id="4" name="Espaço Reservado para Rodapé 3"/>
          <p:cNvSpPr>
            <a:spLocks noGrp="1"/>
          </p:cNvSpPr>
          <p:nvPr>
            <p:ph type="ftr" sz="quarter" idx="2"/>
          </p:nvPr>
        </p:nvSpPr>
        <p:spPr>
          <a:xfrm>
            <a:off x="1"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77608" y="9428583"/>
            <a:ext cx="2889938" cy="496332"/>
          </a:xfrm>
          <a:prstGeom prst="rect">
            <a:avLst/>
          </a:prstGeom>
        </p:spPr>
        <p:txBody>
          <a:bodyPr vert="horz" lIns="91440" tIns="45720" rIns="91440" bIns="45720" rtlCol="0" anchor="b"/>
          <a:lstStyle>
            <a:lvl1pPr algn="r">
              <a:defRPr sz="1200"/>
            </a:lvl1pPr>
          </a:lstStyle>
          <a:p>
            <a:fld id="{E7B1C758-9C52-4EE4-BC1D-2A75D92BDDB4}" type="slidenum">
              <a:rPr lang="pt-BR" smtClean="0"/>
              <a:t>‹nº›</a:t>
            </a:fld>
            <a:endParaRPr lang="pt-BR"/>
          </a:p>
        </p:txBody>
      </p:sp>
    </p:spTree>
    <p:extLst>
      <p:ext uri="{BB962C8B-B14F-4D97-AF65-F5344CB8AC3E}">
        <p14:creationId xmlns:p14="http://schemas.microsoft.com/office/powerpoint/2010/main" val="3432501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465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776866" y="9428166"/>
            <a:ext cx="2890665" cy="496887"/>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2907BC-8526-420D-A2CF-56362076AEB0}" type="slidenum">
              <a:rPr lang="pt-BR" smtClean="0"/>
              <a:pPr eaLnBrk="1" hangingPunct="1"/>
              <a:t>1</a:t>
            </a:fld>
            <a:endParaRPr lang="pt-BR" smtClean="0"/>
          </a:p>
        </p:txBody>
      </p:sp>
      <p:sp>
        <p:nvSpPr>
          <p:cNvPr id="23555" name="Rectangle 7"/>
          <p:cNvSpPr txBox="1">
            <a:spLocks noGrp="1" noChangeArrowheads="1"/>
          </p:cNvSpPr>
          <p:nvPr/>
        </p:nvSpPr>
        <p:spPr bwMode="auto">
          <a:xfrm>
            <a:off x="3778423" y="9429750"/>
            <a:ext cx="289066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2198DA-F1A5-4B89-8680-8C874AA75E8A}" type="slidenum">
              <a:rPr lang="pt-BR" sz="1200"/>
              <a:pPr algn="r" eaLnBrk="1" hangingPunct="1"/>
              <a:t>1</a:t>
            </a:fld>
            <a:endParaRPr lang="pt-BR" sz="1200"/>
          </a:p>
        </p:txBody>
      </p:sp>
      <p:sp>
        <p:nvSpPr>
          <p:cNvPr id="23556" name="Rectangle 2"/>
          <p:cNvSpPr>
            <a:spLocks noGrp="1" noRot="1" noChangeAspect="1" noChangeArrowheads="1" noTextEdit="1"/>
          </p:cNvSpPr>
          <p:nvPr>
            <p:ph type="sldImg"/>
          </p:nvPr>
        </p:nvSpPr>
        <p:spPr>
          <a:xfrm>
            <a:off x="874713" y="768350"/>
            <a:ext cx="4908550" cy="3683000"/>
          </a:xfrm>
          <a:prstGeom prst="rect">
            <a:avLst/>
          </a:prstGeom>
          <a:ln/>
        </p:spPr>
      </p:sp>
      <p:sp>
        <p:nvSpPr>
          <p:cNvPr id="23557" name="Rectangle 3"/>
          <p:cNvSpPr>
            <a:spLocks noGrp="1" noChangeArrowheads="1"/>
          </p:cNvSpPr>
          <p:nvPr>
            <p:ph type="body" idx="1"/>
          </p:nvPr>
        </p:nvSpPr>
        <p:spPr>
          <a:xfrm>
            <a:off x="908006" y="4679950"/>
            <a:ext cx="4840618" cy="4529138"/>
          </a:xfrm>
          <a:prstGeom prst="rect">
            <a:avLst/>
          </a:prstGeom>
          <a:solidFill>
            <a:srgbClr val="FFFFFF"/>
          </a:solidFill>
          <a:ln>
            <a:solidFill>
              <a:srgbClr val="000000"/>
            </a:solidFill>
            <a:miter lim="800000"/>
            <a:headEnd/>
            <a:tailEnd/>
          </a:ln>
        </p:spPr>
        <p:txBody>
          <a:bodyPr/>
          <a:lstStyle/>
          <a:p>
            <a:pPr eaLnBrk="1" hangingPunct="1">
              <a:spcBef>
                <a:spcPct val="0"/>
              </a:spcBef>
            </a:pPr>
            <a:r>
              <a:rPr lang="pt-BR" sz="2400" dirty="0" smtClean="0">
                <a:solidFill>
                  <a:srgbClr val="FFCC66"/>
                </a:solidFill>
                <a:latin typeface="Lucida Sans Unicode" pitchFamily="34" charset="0"/>
              </a:rPr>
              <a:t>Adicionar números de usuários</a:t>
            </a:r>
          </a:p>
        </p:txBody>
      </p:sp>
    </p:spTree>
    <p:extLst>
      <p:ext uri="{BB962C8B-B14F-4D97-AF65-F5344CB8AC3E}">
        <p14:creationId xmlns:p14="http://schemas.microsoft.com/office/powerpoint/2010/main" val="315843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370283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2000" cy="3429000"/>
          </a:xfrm>
          <a:prstGeom prst="rect">
            <a:avLst/>
          </a:prstGeom>
          <a:ln/>
        </p:spPr>
      </p:sp>
      <p:sp>
        <p:nvSpPr>
          <p:cNvPr id="56323" name="Rectangle 3"/>
          <p:cNvSpPr>
            <a:spLocks noGrp="1" noChangeArrowheads="1"/>
          </p:cNvSpPr>
          <p:nvPr>
            <p:ph type="body" idx="1"/>
          </p:nvPr>
        </p:nvSpPr>
        <p:spPr>
          <a:xfrm>
            <a:off x="685800" y="4343400"/>
            <a:ext cx="5486400" cy="4114800"/>
          </a:xfrm>
          <a:prstGeom prst="rect">
            <a:avLst/>
          </a:prstGeom>
          <a:noFill/>
        </p:spPr>
        <p:txBody>
          <a:bodyPr/>
          <a:lstStyle/>
          <a:p>
            <a:pPr marL="0" indent="0">
              <a:buFont typeface="Arial" panose="020B0604020202020204" pitchFamily="34" charset="0"/>
              <a:buNone/>
            </a:pPr>
            <a:endParaRPr lang="pt-BR" dirty="0" smtClean="0">
              <a:latin typeface="Arial" panose="020B0604020202020204" pitchFamily="34" charset="0"/>
            </a:endParaRPr>
          </a:p>
        </p:txBody>
      </p:sp>
    </p:spTree>
    <p:extLst>
      <p:ext uri="{BB962C8B-B14F-4D97-AF65-F5344CB8AC3E}">
        <p14:creationId xmlns:p14="http://schemas.microsoft.com/office/powerpoint/2010/main" val="337706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Espaço Reservado para Anotações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147510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17575" y="744538"/>
            <a:ext cx="4962525" cy="3722687"/>
          </a:xfrm>
          <a:prstGeom prst="rect">
            <a:avLst/>
          </a:prstGeom>
          <a:ln/>
        </p:spPr>
      </p:sp>
      <p:sp>
        <p:nvSpPr>
          <p:cNvPr id="30723" name="Notes Placeholder 2"/>
          <p:cNvSpPr>
            <a:spLocks noGrp="1"/>
          </p:cNvSpPr>
          <p:nvPr>
            <p:ph type="body" idx="1"/>
          </p:nvPr>
        </p:nvSpPr>
        <p:spPr>
          <a:xfrm>
            <a:off x="679450" y="4714875"/>
            <a:ext cx="5438775" cy="4467225"/>
          </a:xfrm>
          <a:prstGeom prst="rect">
            <a:avLst/>
          </a:prstGeom>
          <a:noFill/>
        </p:spPr>
        <p:txBody>
          <a:bodyPr/>
          <a:lstStyle/>
          <a:p>
            <a:r>
              <a:rPr lang="en-US" dirty="0" smtClean="0">
                <a:latin typeface="Arial" panose="020B0604020202020204" pitchFamily="34" charset="0"/>
              </a:rPr>
              <a:t>PST – </a:t>
            </a:r>
            <a:r>
              <a:rPr lang="en-US" dirty="0" err="1" smtClean="0">
                <a:latin typeface="Arial" panose="020B0604020202020204" pitchFamily="34" charset="0"/>
              </a:rPr>
              <a:t>Pq</a:t>
            </a:r>
            <a:r>
              <a:rPr lang="en-US" dirty="0" smtClean="0">
                <a:latin typeface="Arial" panose="020B0604020202020204" pitchFamily="34" charset="0"/>
              </a:rPr>
              <a:t> a </a:t>
            </a:r>
            <a:r>
              <a:rPr lang="en-US" dirty="0" err="1" smtClean="0">
                <a:latin typeface="Arial" panose="020B0604020202020204" pitchFamily="34" charset="0"/>
              </a:rPr>
              <a:t>diferença</a:t>
            </a:r>
            <a:r>
              <a:rPr lang="en-US" dirty="0" smtClean="0">
                <a:latin typeface="Arial" panose="020B0604020202020204" pitchFamily="34" charset="0"/>
              </a:rPr>
              <a:t>? (É </a:t>
            </a:r>
            <a:r>
              <a:rPr lang="en-US" dirty="0" err="1" smtClean="0">
                <a:latin typeface="Arial" panose="020B0604020202020204" pitchFamily="34" charset="0"/>
              </a:rPr>
              <a:t>por</a:t>
            </a:r>
            <a:r>
              <a:rPr lang="en-US" dirty="0" smtClean="0">
                <a:latin typeface="Arial" panose="020B0604020202020204" pitchFamily="34" charset="0"/>
              </a:rPr>
              <a:t> </a:t>
            </a:r>
            <a:r>
              <a:rPr lang="en-US" dirty="0" err="1" smtClean="0">
                <a:latin typeface="Arial" panose="020B0604020202020204" pitchFamily="34" charset="0"/>
              </a:rPr>
              <a:t>convênio</a:t>
            </a:r>
            <a:r>
              <a:rPr lang="en-US" dirty="0" smtClean="0">
                <a:latin typeface="Arial" panose="020B0604020202020204" pitchFamily="34" charset="0"/>
              </a:rPr>
              <a:t>, </a:t>
            </a:r>
            <a:r>
              <a:rPr lang="en-US" dirty="0" err="1" smtClean="0">
                <a:latin typeface="Arial" panose="020B0604020202020204" pitchFamily="34" charset="0"/>
              </a:rPr>
              <a:t>como</a:t>
            </a:r>
            <a:r>
              <a:rPr lang="en-US" dirty="0" smtClean="0">
                <a:latin typeface="Arial" panose="020B0604020202020204" pitchFamily="34" charset="0"/>
              </a:rPr>
              <a:t> o PELC)</a:t>
            </a:r>
          </a:p>
          <a:p>
            <a:r>
              <a:rPr lang="en-US" dirty="0" smtClean="0">
                <a:latin typeface="Arial" panose="020B0604020202020204" pitchFamily="34" charset="0"/>
              </a:rPr>
              <a:t>PST do </a:t>
            </a:r>
            <a:r>
              <a:rPr lang="en-US" dirty="0" err="1" smtClean="0">
                <a:latin typeface="Arial" panose="020B0604020202020204" pitchFamily="34" charset="0"/>
              </a:rPr>
              <a:t>Mais</a:t>
            </a:r>
            <a:r>
              <a:rPr lang="en-US" dirty="0" smtClean="0">
                <a:latin typeface="Arial" panose="020B0604020202020204" pitchFamily="34" charset="0"/>
              </a:rPr>
              <a:t> </a:t>
            </a:r>
            <a:r>
              <a:rPr lang="en-US" dirty="0" err="1" smtClean="0">
                <a:latin typeface="Arial" panose="020B0604020202020204" pitchFamily="34" charset="0"/>
              </a:rPr>
              <a:t>Educação</a:t>
            </a:r>
            <a:r>
              <a:rPr lang="en-US" dirty="0" smtClean="0">
                <a:latin typeface="Arial" panose="020B0604020202020204" pitchFamily="34" charset="0"/>
              </a:rPr>
              <a:t>:</a:t>
            </a:r>
          </a:p>
          <a:p>
            <a:r>
              <a:rPr lang="en-US" dirty="0" smtClean="0">
                <a:latin typeface="Arial" panose="020B0604020202020204" pitchFamily="34" charset="0"/>
              </a:rPr>
              <a:t>No </a:t>
            </a:r>
            <a:r>
              <a:rPr lang="en-US" dirty="0" err="1" smtClean="0">
                <a:latin typeface="Arial" panose="020B0604020202020204" pitchFamily="34" charset="0"/>
              </a:rPr>
              <a:t>Mais</a:t>
            </a:r>
            <a:r>
              <a:rPr lang="en-US" dirty="0" smtClean="0">
                <a:latin typeface="Arial" panose="020B0604020202020204" pitchFamily="34" charset="0"/>
              </a:rPr>
              <a:t> </a:t>
            </a:r>
            <a:r>
              <a:rPr lang="en-US" dirty="0" err="1" smtClean="0">
                <a:latin typeface="Arial" panose="020B0604020202020204" pitchFamily="34" charset="0"/>
              </a:rPr>
              <a:t>Educação</a:t>
            </a:r>
            <a:r>
              <a:rPr lang="en-US" dirty="0" smtClean="0">
                <a:latin typeface="Arial" panose="020B0604020202020204" pitchFamily="34" charset="0"/>
              </a:rPr>
              <a:t> (5.500 </a:t>
            </a:r>
            <a:r>
              <a:rPr lang="en-US" dirty="0" err="1" smtClean="0">
                <a:latin typeface="Arial" panose="020B0604020202020204" pitchFamily="34" charset="0"/>
              </a:rPr>
              <a:t>escolas</a:t>
            </a:r>
            <a:r>
              <a:rPr lang="en-US" dirty="0" smtClean="0">
                <a:latin typeface="Arial" panose="020B0604020202020204" pitchFamily="34" charset="0"/>
              </a:rPr>
              <a:t> </a:t>
            </a:r>
            <a:r>
              <a:rPr lang="en-US" dirty="0" err="1" smtClean="0">
                <a:latin typeface="Arial" panose="020B0604020202020204" pitchFamily="34" charset="0"/>
              </a:rPr>
              <a:t>já</a:t>
            </a:r>
            <a:r>
              <a:rPr lang="en-US" dirty="0" smtClean="0">
                <a:latin typeface="Arial" panose="020B0604020202020204" pitchFamily="34" charset="0"/>
              </a:rPr>
              <a:t> </a:t>
            </a:r>
            <a:r>
              <a:rPr lang="en-US" dirty="0" err="1" smtClean="0">
                <a:latin typeface="Arial" panose="020B0604020202020204" pitchFamily="34" charset="0"/>
              </a:rPr>
              <a:t>aderiram</a:t>
            </a:r>
            <a:r>
              <a:rPr lang="en-US" dirty="0" smtClean="0">
                <a:latin typeface="Arial" panose="020B0604020202020204" pitchFamily="34" charset="0"/>
              </a:rPr>
              <a:t> </a:t>
            </a:r>
            <a:r>
              <a:rPr lang="en-US" dirty="0" err="1" smtClean="0">
                <a:latin typeface="Arial" panose="020B0604020202020204" pitchFamily="34" charset="0"/>
              </a:rPr>
              <a:t>ao</a:t>
            </a:r>
            <a:r>
              <a:rPr lang="en-US" dirty="0" smtClean="0">
                <a:latin typeface="Arial" panose="020B0604020202020204" pitchFamily="34" charset="0"/>
              </a:rPr>
              <a:t> PST) </a:t>
            </a:r>
          </a:p>
          <a:p>
            <a:r>
              <a:rPr lang="en-US" dirty="0" smtClean="0">
                <a:latin typeface="Arial" panose="020B0604020202020204" pitchFamily="34" charset="0"/>
              </a:rPr>
              <a:t>– </a:t>
            </a:r>
            <a:r>
              <a:rPr lang="en-US" dirty="0" err="1" smtClean="0">
                <a:latin typeface="Arial" panose="020B0604020202020204" pitchFamily="34" charset="0"/>
              </a:rPr>
              <a:t>ainda</a:t>
            </a:r>
            <a:r>
              <a:rPr lang="en-US" dirty="0" smtClean="0">
                <a:latin typeface="Arial" panose="020B0604020202020204" pitchFamily="34" charset="0"/>
              </a:rPr>
              <a:t> </a:t>
            </a:r>
            <a:r>
              <a:rPr lang="en-US" dirty="0" err="1" smtClean="0">
                <a:latin typeface="Arial" panose="020B0604020202020204" pitchFamily="34" charset="0"/>
              </a:rPr>
              <a:t>não</a:t>
            </a:r>
            <a:r>
              <a:rPr lang="en-US" dirty="0" smtClean="0">
                <a:latin typeface="Arial" panose="020B0604020202020204" pitchFamily="34" charset="0"/>
              </a:rPr>
              <a:t> </a:t>
            </a:r>
            <a:r>
              <a:rPr lang="en-US" dirty="0" err="1" smtClean="0">
                <a:latin typeface="Arial" panose="020B0604020202020204" pitchFamily="34" charset="0"/>
              </a:rPr>
              <a:t>desagregação</a:t>
            </a:r>
            <a:r>
              <a:rPr lang="en-US" dirty="0" smtClean="0">
                <a:latin typeface="Arial" panose="020B0604020202020204" pitchFamily="34" charset="0"/>
              </a:rPr>
              <a:t> de dados </a:t>
            </a:r>
            <a:r>
              <a:rPr lang="en-US" dirty="0" err="1" smtClean="0">
                <a:latin typeface="Arial" panose="020B0604020202020204" pitchFamily="34" charset="0"/>
              </a:rPr>
              <a:t>por</a:t>
            </a:r>
            <a:r>
              <a:rPr lang="en-US" dirty="0" smtClean="0">
                <a:latin typeface="Arial" panose="020B0604020202020204" pitchFamily="34" charset="0"/>
              </a:rPr>
              <a:t> </a:t>
            </a:r>
            <a:r>
              <a:rPr lang="en-US" dirty="0" err="1" smtClean="0">
                <a:latin typeface="Arial" panose="020B0604020202020204" pitchFamily="34" charset="0"/>
              </a:rPr>
              <a:t>sexo</a:t>
            </a:r>
            <a:r>
              <a:rPr lang="en-US" dirty="0" smtClean="0">
                <a:latin typeface="Arial" panose="020B0604020202020204" pitchFamily="34" charset="0"/>
              </a:rPr>
              <a:t> (</a:t>
            </a:r>
            <a:r>
              <a:rPr lang="en-US" dirty="0" err="1" smtClean="0">
                <a:latin typeface="Arial" panose="020B0604020202020204" pitchFamily="34" charset="0"/>
              </a:rPr>
              <a:t>será</a:t>
            </a:r>
            <a:r>
              <a:rPr lang="en-US" dirty="0" smtClean="0">
                <a:latin typeface="Arial" panose="020B0604020202020204" pitchFamily="34" charset="0"/>
              </a:rPr>
              <a:t> o </a:t>
            </a:r>
            <a:r>
              <a:rPr lang="en-US" dirty="0" err="1" smtClean="0">
                <a:latin typeface="Arial" panose="020B0604020202020204" pitchFamily="34" charset="0"/>
              </a:rPr>
              <a:t>sistema</a:t>
            </a:r>
            <a:r>
              <a:rPr lang="en-US" dirty="0" smtClean="0">
                <a:latin typeface="Arial" panose="020B0604020202020204" pitchFamily="34" charset="0"/>
              </a:rPr>
              <a:t> de </a:t>
            </a:r>
            <a:r>
              <a:rPr lang="en-US" dirty="0" err="1" smtClean="0">
                <a:latin typeface="Arial" panose="020B0604020202020204" pitchFamily="34" charset="0"/>
              </a:rPr>
              <a:t>presença</a:t>
            </a:r>
            <a:r>
              <a:rPr lang="en-US" dirty="0" smtClean="0">
                <a:latin typeface="Arial" panose="020B0604020202020204" pitchFamily="34" charset="0"/>
              </a:rPr>
              <a:t> do MDS) </a:t>
            </a:r>
          </a:p>
          <a:p>
            <a:r>
              <a:rPr lang="en-US" dirty="0" smtClean="0">
                <a:latin typeface="Arial" panose="020B0604020202020204" pitchFamily="34" charset="0"/>
              </a:rPr>
              <a:t>– </a:t>
            </a:r>
            <a:r>
              <a:rPr lang="en-US" dirty="0" err="1" smtClean="0">
                <a:latin typeface="Arial" panose="020B0604020202020204" pitchFamily="34" charset="0"/>
              </a:rPr>
              <a:t>farão</a:t>
            </a:r>
            <a:r>
              <a:rPr lang="en-US" dirty="0" smtClean="0">
                <a:latin typeface="Arial" panose="020B0604020202020204" pitchFamily="34" charset="0"/>
              </a:rPr>
              <a:t> </a:t>
            </a:r>
            <a:r>
              <a:rPr lang="en-US" dirty="0" err="1" smtClean="0">
                <a:latin typeface="Arial" panose="020B0604020202020204" pitchFamily="34" charset="0"/>
              </a:rPr>
              <a:t>pesquisa</a:t>
            </a:r>
            <a:r>
              <a:rPr lang="en-US" dirty="0" smtClean="0">
                <a:latin typeface="Arial" panose="020B0604020202020204" pitchFamily="34" charset="0"/>
              </a:rPr>
              <a:t> – </a:t>
            </a:r>
            <a:r>
              <a:rPr lang="en-US" dirty="0" err="1" smtClean="0">
                <a:latin typeface="Arial" panose="020B0604020202020204" pitchFamily="34" charset="0"/>
              </a:rPr>
              <a:t>quais</a:t>
            </a:r>
            <a:r>
              <a:rPr lang="en-US" dirty="0" smtClean="0">
                <a:latin typeface="Arial" panose="020B0604020202020204" pitchFamily="34" charset="0"/>
              </a:rPr>
              <a:t> as </a:t>
            </a:r>
            <a:r>
              <a:rPr lang="en-US" dirty="0" err="1" smtClean="0">
                <a:latin typeface="Arial" panose="020B0604020202020204" pitchFamily="34" charset="0"/>
              </a:rPr>
              <a:t>modalidades</a:t>
            </a:r>
            <a:r>
              <a:rPr lang="en-US" dirty="0" smtClean="0">
                <a:latin typeface="Arial" panose="020B0604020202020204" pitchFamily="34" charset="0"/>
              </a:rPr>
              <a:t> </a:t>
            </a:r>
            <a:r>
              <a:rPr lang="en-US" dirty="0" err="1" smtClean="0">
                <a:latin typeface="Arial" panose="020B0604020202020204" pitchFamily="34" charset="0"/>
              </a:rPr>
              <a:t>escolhidas</a:t>
            </a:r>
            <a:r>
              <a:rPr lang="en-US" dirty="0" smtClean="0">
                <a:latin typeface="Arial" panose="020B0604020202020204" pitchFamily="34" charset="0"/>
              </a:rPr>
              <a:t> </a:t>
            </a:r>
            <a:r>
              <a:rPr lang="en-US" dirty="0" err="1" smtClean="0">
                <a:latin typeface="Arial" panose="020B0604020202020204" pitchFamily="34" charset="0"/>
              </a:rPr>
              <a:t>pelos</a:t>
            </a:r>
            <a:r>
              <a:rPr lang="en-US" dirty="0" smtClean="0">
                <a:latin typeface="Arial" panose="020B0604020202020204" pitchFamily="34" charset="0"/>
              </a:rPr>
              <a:t> </a:t>
            </a:r>
            <a:r>
              <a:rPr lang="en-US" dirty="0" err="1" smtClean="0">
                <a:latin typeface="Arial" panose="020B0604020202020204" pitchFamily="34" charset="0"/>
              </a:rPr>
              <a:t>monitores</a:t>
            </a:r>
            <a:r>
              <a:rPr lang="en-US" dirty="0" smtClean="0">
                <a:latin typeface="Arial" panose="020B0604020202020204" pitchFamily="34" charset="0"/>
              </a:rPr>
              <a:t>, </a:t>
            </a:r>
            <a:r>
              <a:rPr lang="en-US" dirty="0" err="1" smtClean="0">
                <a:latin typeface="Arial" panose="020B0604020202020204" pitchFamily="34" charset="0"/>
              </a:rPr>
              <a:t>que</a:t>
            </a:r>
            <a:r>
              <a:rPr lang="en-US" dirty="0" smtClean="0">
                <a:latin typeface="Arial" panose="020B0604020202020204" pitchFamily="34" charset="0"/>
              </a:rPr>
              <a:t> </a:t>
            </a:r>
            <a:r>
              <a:rPr lang="en-US" dirty="0" err="1" smtClean="0">
                <a:latin typeface="Arial" panose="020B0604020202020204" pitchFamily="34" charset="0"/>
              </a:rPr>
              <a:t>são</a:t>
            </a:r>
            <a:r>
              <a:rPr lang="en-US" dirty="0" smtClean="0">
                <a:latin typeface="Arial" panose="020B0604020202020204" pitchFamily="34" charset="0"/>
              </a:rPr>
              <a:t> </a:t>
            </a:r>
            <a:r>
              <a:rPr lang="en-US" dirty="0" err="1" smtClean="0">
                <a:latin typeface="Arial" panose="020B0604020202020204" pitchFamily="34" charset="0"/>
              </a:rPr>
              <a:t>voluntários</a:t>
            </a:r>
            <a:r>
              <a:rPr lang="en-US" dirty="0" smtClean="0">
                <a:latin typeface="Arial" panose="020B0604020202020204" pitchFamily="34" charset="0"/>
              </a:rPr>
              <a:t> e </a:t>
            </a:r>
            <a:r>
              <a:rPr lang="en-US" dirty="0" err="1" smtClean="0">
                <a:latin typeface="Arial" panose="020B0604020202020204" pitchFamily="34" charset="0"/>
              </a:rPr>
              <a:t>aí</a:t>
            </a:r>
            <a:r>
              <a:rPr lang="en-US" dirty="0" smtClean="0">
                <a:latin typeface="Arial" panose="020B0604020202020204" pitchFamily="34" charset="0"/>
              </a:rPr>
              <a:t>, </a:t>
            </a:r>
            <a:r>
              <a:rPr lang="en-US" dirty="0" err="1" smtClean="0">
                <a:latin typeface="Arial" panose="020B0604020202020204" pitchFamily="34" charset="0"/>
              </a:rPr>
              <a:t>quantas</a:t>
            </a:r>
            <a:r>
              <a:rPr lang="en-US" dirty="0" smtClean="0">
                <a:latin typeface="Arial" panose="020B0604020202020204" pitchFamily="34" charset="0"/>
              </a:rPr>
              <a:t> </a:t>
            </a:r>
            <a:r>
              <a:rPr lang="en-US" dirty="0" err="1" smtClean="0">
                <a:latin typeface="Arial" panose="020B0604020202020204" pitchFamily="34" charset="0"/>
              </a:rPr>
              <a:t>meninas</a:t>
            </a:r>
            <a:r>
              <a:rPr lang="en-US" dirty="0" smtClean="0">
                <a:latin typeface="Arial" panose="020B0604020202020204" pitchFamily="34" charset="0"/>
              </a:rPr>
              <a:t> e </a:t>
            </a:r>
            <a:r>
              <a:rPr lang="en-US" dirty="0" err="1" smtClean="0">
                <a:latin typeface="Arial" panose="020B0604020202020204" pitchFamily="34" charset="0"/>
              </a:rPr>
              <a:t>quantos</a:t>
            </a:r>
            <a:r>
              <a:rPr lang="en-US" dirty="0" smtClean="0">
                <a:latin typeface="Arial" panose="020B0604020202020204" pitchFamily="34" charset="0"/>
              </a:rPr>
              <a:t> </a:t>
            </a:r>
            <a:r>
              <a:rPr lang="en-US" dirty="0" err="1" smtClean="0">
                <a:latin typeface="Arial" panose="020B0604020202020204" pitchFamily="34" charset="0"/>
              </a:rPr>
              <a:t>meninos</a:t>
            </a:r>
            <a:r>
              <a:rPr lang="en-US" dirty="0" smtClean="0">
                <a:latin typeface="Arial" panose="020B0604020202020204" pitchFamily="34" charset="0"/>
              </a:rPr>
              <a:t> </a:t>
            </a:r>
            <a:r>
              <a:rPr lang="en-US" dirty="0" err="1" smtClean="0">
                <a:latin typeface="Arial" panose="020B0604020202020204" pitchFamily="34" charset="0"/>
              </a:rPr>
              <a:t>em</a:t>
            </a:r>
            <a:r>
              <a:rPr lang="en-US" dirty="0" smtClean="0">
                <a:latin typeface="Arial" panose="020B0604020202020204" pitchFamily="34" charset="0"/>
              </a:rPr>
              <a:t> </a:t>
            </a:r>
            <a:r>
              <a:rPr lang="en-US" dirty="0" err="1" smtClean="0">
                <a:latin typeface="Arial" panose="020B0604020202020204" pitchFamily="34" charset="0"/>
              </a:rPr>
              <a:t>cada</a:t>
            </a:r>
            <a:r>
              <a:rPr lang="en-US" dirty="0" smtClean="0">
                <a:latin typeface="Arial" panose="020B0604020202020204" pitchFamily="34" charset="0"/>
              </a:rPr>
              <a:t> </a:t>
            </a:r>
          </a:p>
          <a:p>
            <a:r>
              <a:rPr lang="en-US" dirty="0" smtClean="0">
                <a:latin typeface="Arial" panose="020B0604020202020204" pitchFamily="34" charset="0"/>
              </a:rPr>
              <a:t>– </a:t>
            </a:r>
            <a:r>
              <a:rPr lang="en-US" dirty="0" err="1" smtClean="0">
                <a:latin typeface="Arial" panose="020B0604020202020204" pitchFamily="34" charset="0"/>
              </a:rPr>
              <a:t>influenciar</a:t>
            </a:r>
            <a:r>
              <a:rPr lang="en-US" dirty="0" smtClean="0">
                <a:latin typeface="Arial" panose="020B0604020202020204" pitchFamily="34" charset="0"/>
              </a:rPr>
              <a:t> </a:t>
            </a:r>
            <a:r>
              <a:rPr lang="en-US" dirty="0" err="1" smtClean="0">
                <a:latin typeface="Arial" panose="020B0604020202020204" pitchFamily="34" charset="0"/>
              </a:rPr>
              <a:t>na</a:t>
            </a:r>
            <a:r>
              <a:rPr lang="en-US" dirty="0" smtClean="0">
                <a:latin typeface="Arial" panose="020B0604020202020204" pitchFamily="34" charset="0"/>
              </a:rPr>
              <a:t> </a:t>
            </a:r>
            <a:r>
              <a:rPr lang="en-US" dirty="0" err="1" smtClean="0">
                <a:latin typeface="Arial" panose="020B0604020202020204" pitchFamily="34" charset="0"/>
              </a:rPr>
              <a:t>formação</a:t>
            </a:r>
            <a:r>
              <a:rPr lang="en-US" dirty="0" smtClean="0">
                <a:latin typeface="Arial" panose="020B0604020202020204" pitchFamily="34" charset="0"/>
              </a:rPr>
              <a:t> </a:t>
            </a:r>
            <a:r>
              <a:rPr lang="en-US" dirty="0" err="1" smtClean="0">
                <a:latin typeface="Arial" panose="020B0604020202020204" pitchFamily="34" charset="0"/>
              </a:rPr>
              <a:t>d@s</a:t>
            </a:r>
            <a:r>
              <a:rPr lang="en-US" dirty="0" smtClean="0">
                <a:latin typeface="Arial" panose="020B0604020202020204" pitchFamily="34" charset="0"/>
              </a:rPr>
              <a:t> </a:t>
            </a:r>
            <a:r>
              <a:rPr lang="en-US" dirty="0" err="1" smtClean="0">
                <a:latin typeface="Arial" panose="020B0604020202020204" pitchFamily="34" charset="0"/>
              </a:rPr>
              <a:t>monitores</a:t>
            </a:r>
            <a:r>
              <a:rPr lang="en-US" dirty="0" smtClean="0">
                <a:latin typeface="Arial" panose="020B0604020202020204" pitchFamily="34" charset="0"/>
              </a:rPr>
              <a:t>/as</a:t>
            </a:r>
          </a:p>
          <a:p>
            <a:endParaRPr lang="pt-BR" dirty="0" smtClean="0">
              <a:latin typeface="Arial" panose="020B0604020202020204" pitchFamily="34" charset="0"/>
            </a:endParaRPr>
          </a:p>
          <a:p>
            <a:r>
              <a:rPr lang="pt-BR" dirty="0" smtClean="0">
                <a:latin typeface="Arial" panose="020B0604020202020204" pitchFamily="34" charset="0"/>
              </a:rPr>
              <a:t>Criado em 2003, o PELC, proporciona a prática de atividades físicas, culturais e de lazer - todas as faixas etárias e as pessoas portadoras de deficiência. (Objetivo central democratizar o lazer e o esporte recreativo para que os participantes tomem como própria a sua condição de cidadão, integrando-se à sociedade).</a:t>
            </a:r>
          </a:p>
          <a:p>
            <a:endParaRPr lang="pt-BR" dirty="0" smtClean="0">
              <a:latin typeface="Arial" panose="020B0604020202020204" pitchFamily="34" charset="0"/>
            </a:endParaRPr>
          </a:p>
          <a:p>
            <a:r>
              <a:rPr lang="pt-BR" dirty="0" smtClean="0">
                <a:latin typeface="Arial" panose="020B0604020202020204" pitchFamily="34" charset="0"/>
              </a:rPr>
              <a:t>Muitos desafios ainda: o ppl, consolidar os Programas Esporte e Lazer da Cidade, passar de política de um governo para Política de Estado.</a:t>
            </a:r>
          </a:p>
          <a:p>
            <a:r>
              <a:rPr lang="pt-BR" dirty="0" smtClean="0">
                <a:latin typeface="Arial" panose="020B0604020202020204" pitchFamily="34" charset="0"/>
              </a:rPr>
              <a:t>Atualmente o PELC possui dois tipos de núcleos: Núcleos Urbanos e os Núcleos para Povos e Comunidades Tradicionais (povos indígenas, quilombolas, populações ribeirinhas...)</a:t>
            </a:r>
          </a:p>
          <a:p>
            <a:r>
              <a:rPr lang="pt-BR" dirty="0" smtClean="0">
                <a:latin typeface="Arial" panose="020B0604020202020204" pitchFamily="34" charset="0"/>
              </a:rPr>
              <a:t>Outro avanço promovido pelo Ministério do Esporte em 2012 foi o reconhecimento do núcleo Vida Saudável do PELC como um importante Programa Social - se difere por beneficiar preferencialmente os idosos, cujas atividades são pensadas de forma a atender e possibilitar a participação e o protagonismo desse público específico.</a:t>
            </a:r>
          </a:p>
          <a:p>
            <a:endParaRPr lang="en-US" dirty="0" smtClean="0">
              <a:latin typeface="Arial" panose="020B0604020202020204" pitchFamily="34" charset="0"/>
            </a:endParaRPr>
          </a:p>
        </p:txBody>
      </p:sp>
      <p:sp>
        <p:nvSpPr>
          <p:cNvPr id="30724" name="Slide Number Placeholder 3"/>
          <p:cNvSpPr>
            <a:spLocks noGrp="1"/>
          </p:cNvSpPr>
          <p:nvPr>
            <p:ph type="sldNum" sz="quarter" idx="5"/>
          </p:nvPr>
        </p:nvSpPr>
        <p:spPr>
          <a:xfrm>
            <a:off x="3849688" y="9428163"/>
            <a:ext cx="2946400" cy="496887"/>
          </a:xfrm>
          <a:prstGeom prst="rect">
            <a:avLst/>
          </a:prstGeom>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153948-1F49-43C8-B017-E88A2A92D7BF}" type="slidenum">
              <a:rPr lang="pt-BR"/>
              <a:pPr eaLnBrk="1" hangingPunct="1"/>
              <a:t>17</a:t>
            </a:fld>
            <a:endParaRPr lang="pt-BR"/>
          </a:p>
        </p:txBody>
      </p:sp>
    </p:spTree>
    <p:extLst>
      <p:ext uri="{BB962C8B-B14F-4D97-AF65-F5344CB8AC3E}">
        <p14:creationId xmlns:p14="http://schemas.microsoft.com/office/powerpoint/2010/main" val="2746432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17575" y="744538"/>
            <a:ext cx="4962525" cy="3722687"/>
          </a:xfrm>
          <a:prstGeom prst="rect">
            <a:avLst/>
          </a:prstGeom>
          <a:ln/>
        </p:spPr>
      </p:sp>
      <p:sp>
        <p:nvSpPr>
          <p:cNvPr id="26627" name="Notes Placeholder 2"/>
          <p:cNvSpPr>
            <a:spLocks noGrp="1"/>
          </p:cNvSpPr>
          <p:nvPr>
            <p:ph type="body" idx="1"/>
          </p:nvPr>
        </p:nvSpPr>
        <p:spPr>
          <a:xfrm>
            <a:off x="679450" y="4714875"/>
            <a:ext cx="5438775" cy="4467225"/>
          </a:xfrm>
          <a:prstGeom prst="rect">
            <a:avLst/>
          </a:prstGeom>
          <a:noFill/>
        </p:spPr>
        <p:txBody>
          <a:bodyPr/>
          <a:lstStyle/>
          <a:p>
            <a:pPr marL="171450" indent="-171450">
              <a:buFontTx/>
              <a:buChar char="•"/>
            </a:pPr>
            <a:r>
              <a:rPr lang="pt-BR" dirty="0" smtClean="0">
                <a:latin typeface="Arial" panose="020B0604020202020204" pitchFamily="34" charset="0"/>
              </a:rPr>
              <a:t>Esporte e Lazer – direito de meninas e mulheres de todas as idades, como fator importante </a:t>
            </a:r>
            <a:r>
              <a:rPr lang="pt-BR" b="1" dirty="0" smtClean="0">
                <a:latin typeface="Arial" panose="020B0604020202020204" pitchFamily="34" charset="0"/>
              </a:rPr>
              <a:t>para a promoção da cidadania, inclusão social, qualidade de vida e desenvolvimento humano </a:t>
            </a:r>
          </a:p>
          <a:p>
            <a:pPr marL="628650" lvl="1" indent="-171450">
              <a:buFontTx/>
              <a:buChar char="•"/>
            </a:pPr>
            <a:r>
              <a:rPr lang="pt-BR" b="1" dirty="0" smtClean="0">
                <a:latin typeface="Arial" panose="020B0604020202020204" pitchFamily="34" charset="0"/>
              </a:rPr>
              <a:t>Art. 6º da CF</a:t>
            </a:r>
            <a:r>
              <a:rPr lang="pt-BR" dirty="0" smtClean="0">
                <a:latin typeface="Arial" panose="020B0604020202020204" pitchFamily="34" charset="0"/>
              </a:rPr>
              <a:t>, lazer, arrolado como um direito social, lado a lado com o trabalho, educação, saúde, alimentação, moradia e segurança </a:t>
            </a:r>
          </a:p>
          <a:p>
            <a:pPr marL="628650" lvl="1" indent="-171450">
              <a:buFontTx/>
              <a:buChar char="•"/>
            </a:pPr>
            <a:r>
              <a:rPr lang="pt-BR" b="1" dirty="0" smtClean="0">
                <a:latin typeface="Arial" panose="020B0604020202020204" pitchFamily="34" charset="0"/>
              </a:rPr>
              <a:t>Art. 217</a:t>
            </a:r>
            <a:r>
              <a:rPr lang="pt-BR" dirty="0" smtClean="0">
                <a:latin typeface="Arial" panose="020B0604020202020204" pitchFamily="34" charset="0"/>
              </a:rPr>
              <a:t>: é dever do Estado fomentar práticas desportivas formais e informais, como direito de cada um. </a:t>
            </a:r>
          </a:p>
          <a:p>
            <a:pPr marL="171450" indent="-171450">
              <a:buFontTx/>
              <a:buChar char="•"/>
            </a:pPr>
            <a:r>
              <a:rPr lang="pt-BR" dirty="0" smtClean="0">
                <a:latin typeface="Arial" panose="020B0604020202020204" pitchFamily="34" charset="0"/>
              </a:rPr>
              <a:t>Lembrar dos projetos sociais voltados ao esporte – dar perspectiva de vida, alternativa saudável.</a:t>
            </a:r>
          </a:p>
          <a:p>
            <a:pPr marL="171450" indent="-171450">
              <a:buFontTx/>
              <a:buChar char="•"/>
            </a:pPr>
            <a:r>
              <a:rPr lang="pt-BR" b="1" dirty="0" smtClean="0">
                <a:latin typeface="Arial" panose="020B0604020202020204" pitchFamily="34" charset="0"/>
              </a:rPr>
              <a:t>Estimular a prática:</a:t>
            </a:r>
            <a:r>
              <a:rPr lang="pt-BR" dirty="0" smtClean="0">
                <a:latin typeface="Arial" panose="020B0604020202020204" pitchFamily="34" charset="0"/>
              </a:rPr>
              <a:t> nas escolas, nas praças, na cidade, no meio rural, etc.</a:t>
            </a:r>
          </a:p>
          <a:p>
            <a:pPr marL="171450" indent="-171450">
              <a:buFontTx/>
              <a:buChar char="•"/>
            </a:pPr>
            <a:r>
              <a:rPr lang="pt-BR" b="1" dirty="0" smtClean="0">
                <a:latin typeface="Arial" panose="020B0604020202020204" pitchFamily="34" charset="0"/>
              </a:rPr>
              <a:t>Romper barreiras: </a:t>
            </a:r>
            <a:r>
              <a:rPr lang="pt-BR" dirty="0" smtClean="0">
                <a:latin typeface="Arial" panose="020B0604020202020204" pitchFamily="34" charset="0"/>
              </a:rPr>
              <a:t>vencer os preconceitos e estereótipos.</a:t>
            </a:r>
          </a:p>
          <a:p>
            <a:pPr marL="171450" indent="-171450">
              <a:buFontTx/>
              <a:buChar char="•"/>
            </a:pPr>
            <a:r>
              <a:rPr lang="pt-BR" b="1" dirty="0" smtClean="0">
                <a:latin typeface="Arial" panose="020B0604020202020204" pitchFamily="34" charset="0"/>
              </a:rPr>
              <a:t>Buscar valorização:</a:t>
            </a:r>
            <a:r>
              <a:rPr lang="pt-BR" dirty="0" smtClean="0">
                <a:latin typeface="Arial" panose="020B0604020202020204" pitchFamily="34" charset="0"/>
              </a:rPr>
              <a:t> mesmo espaço, verbas e patrocínios... Nesse mundo que é ainda bastante masculino.</a:t>
            </a:r>
          </a:p>
        </p:txBody>
      </p:sp>
      <p:sp>
        <p:nvSpPr>
          <p:cNvPr id="26628" name="Slide Number Placeholder 3"/>
          <p:cNvSpPr>
            <a:spLocks noGrp="1"/>
          </p:cNvSpPr>
          <p:nvPr>
            <p:ph type="sldNum" sz="quarter" idx="5"/>
          </p:nvPr>
        </p:nvSpPr>
        <p:spPr>
          <a:xfrm>
            <a:off x="3849688" y="9428163"/>
            <a:ext cx="2946400" cy="496887"/>
          </a:xfrm>
          <a:prstGeom prst="rect">
            <a:avLst/>
          </a:prstGeom>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9D6510-D8F4-4715-BA2E-F3B31DE30563}" type="slidenum">
              <a:rPr lang="pt-BR"/>
              <a:pPr eaLnBrk="1" hangingPunct="1"/>
              <a:t>19</a:t>
            </a:fld>
            <a:endParaRPr lang="pt-BR"/>
          </a:p>
        </p:txBody>
      </p:sp>
    </p:spTree>
    <p:extLst>
      <p:ext uri="{BB962C8B-B14F-4D97-AF65-F5344CB8AC3E}">
        <p14:creationId xmlns:p14="http://schemas.microsoft.com/office/powerpoint/2010/main" val="3379050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a:xfrm>
            <a:off x="917575" y="744538"/>
            <a:ext cx="4962525" cy="3722687"/>
          </a:xfrm>
          <a:prstGeom prst="rect">
            <a:avLst/>
          </a:prstGeom>
          <a:ln/>
        </p:spPr>
      </p:sp>
      <p:sp>
        <p:nvSpPr>
          <p:cNvPr id="26627" name="Espaço Reservado para Anotações 2"/>
          <p:cNvSpPr>
            <a:spLocks noGrp="1"/>
          </p:cNvSpPr>
          <p:nvPr>
            <p:ph type="body" idx="1"/>
          </p:nvPr>
        </p:nvSpPr>
        <p:spPr>
          <a:xfrm>
            <a:off x="679450" y="4714875"/>
            <a:ext cx="5438775" cy="4467225"/>
          </a:xfrm>
          <a:prstGeom prst="rect">
            <a:avLst/>
          </a:prstGeom>
        </p:spPr>
        <p:txBody>
          <a:bodyPr/>
          <a:lstStyle/>
          <a:p>
            <a:pPr marL="171450" indent="-171450">
              <a:buFont typeface="Arial" pitchFamily="34" charset="0"/>
              <a:buChar char="•"/>
              <a:defRPr/>
            </a:pPr>
            <a:r>
              <a:rPr lang="pt-BR" dirty="0" smtClean="0"/>
              <a:t>Romper com os preconceitos e violências (exigência de beleza no futebol, assédio sexual, assédio moral, preconceito com relação à orientação sexual...)</a:t>
            </a:r>
          </a:p>
          <a:p>
            <a:pPr marL="171450" indent="-171450">
              <a:buFont typeface="Arial" pitchFamily="34" charset="0"/>
              <a:buChar char="•"/>
              <a:defRPr/>
            </a:pPr>
            <a:r>
              <a:rPr lang="pt-BR" dirty="0" smtClean="0"/>
              <a:t>Atletas paraolímpicas –dificuldades ainda maiores.</a:t>
            </a:r>
          </a:p>
          <a:p>
            <a:pPr marL="171450" indent="-171450">
              <a:buFont typeface="Arial" pitchFamily="34" charset="0"/>
              <a:buChar char="•"/>
              <a:defRPr/>
            </a:pPr>
            <a:r>
              <a:rPr lang="pt-BR" dirty="0" smtClean="0"/>
              <a:t>Profissionalização – Como atleta (registro, calendário, patrocínios...) </a:t>
            </a:r>
          </a:p>
          <a:p>
            <a:pPr marL="171450" indent="-171450">
              <a:buFont typeface="Arial" pitchFamily="34" charset="0"/>
              <a:buChar char="•"/>
              <a:defRPr/>
            </a:pPr>
            <a:r>
              <a:rPr lang="pt-BR" dirty="0" smtClean="0"/>
              <a:t>Algumas modalidades sofrem mais...</a:t>
            </a:r>
          </a:p>
          <a:p>
            <a:pPr marL="171450" indent="-171450">
              <a:buFont typeface="Arial" pitchFamily="34" charset="0"/>
              <a:buChar char="•"/>
              <a:defRPr/>
            </a:pPr>
            <a:r>
              <a:rPr lang="pt-BR" dirty="0" smtClean="0"/>
              <a:t>Mas não apenas como atleta. Vida profissional relativamente curta. Então é preciso olhar mais adiante, preparar-se para continuar a vida profissional em outras funções no mundo esportivo (árbitras, técnicas, na gestão esportiva. Aproveitar a capacidade técnica, o conhecimento acumulado...</a:t>
            </a:r>
          </a:p>
          <a:p>
            <a:pPr marL="171450" indent="-171450">
              <a:buFont typeface="Arial" pitchFamily="34" charset="0"/>
              <a:buChar char="•"/>
              <a:defRPr/>
            </a:pPr>
            <a:r>
              <a:rPr lang="pt-BR" b="1" dirty="0" smtClean="0"/>
              <a:t>Léa Campos</a:t>
            </a:r>
            <a:r>
              <a:rPr lang="pt-BR" dirty="0" smtClean="0"/>
              <a:t> - primeira juíza de futebol do mundo. Mineira de BH, nasceu em 1945 e se formou em Ed. Física. Se apaixonou pelo futebol na escola. Foi centroavante em um time feminino da época. Em 1967, cursou por 8 meses o curso na Escola de Árbitros do Departamento de Futebol Amador da Federação Mineira de Futebol e em 1971 seu diploma foi reconhecido pela FIFA.</a:t>
            </a:r>
            <a:br>
              <a:rPr lang="pt-BR" dirty="0" smtClean="0"/>
            </a:br>
            <a:r>
              <a:rPr lang="pt-BR" dirty="0" smtClean="0"/>
              <a:t>Teve que apelar para o presidente da Republica, para provar que tinha condições físicas para exercer a profissão dentro dos gramados.</a:t>
            </a:r>
          </a:p>
          <a:p>
            <a:pPr marL="171450" indent="-171450">
              <a:buFont typeface="Arial" pitchFamily="34" charset="0"/>
              <a:buChar char="•"/>
              <a:defRPr/>
            </a:pPr>
            <a:r>
              <a:rPr lang="pt-BR" dirty="0" smtClean="0"/>
              <a:t>Apitou em quase todo o Brasil, menos em São Paulo, onde encontrou </a:t>
            </a:r>
            <a:r>
              <a:rPr lang="pt-BR" dirty="0" err="1" smtClean="0"/>
              <a:t>resistencia</a:t>
            </a:r>
            <a:r>
              <a:rPr lang="pt-BR" dirty="0" smtClean="0"/>
              <a:t> ainda maior. Mas nem isso a fez desistir.</a:t>
            </a:r>
            <a:br>
              <a:rPr lang="pt-BR" dirty="0" smtClean="0"/>
            </a:br>
            <a:r>
              <a:rPr lang="pt-BR" dirty="0" smtClean="0"/>
              <a:t>Léa Campos foi para a Copa Mundial de Futebol Feminino no México, apitou partidas na Europa, na América do Norte, Sul e Central.</a:t>
            </a:r>
          </a:p>
          <a:p>
            <a:pPr>
              <a:defRPr/>
            </a:pPr>
            <a:endParaRPr lang="pt-BR" dirty="0" smtClean="0"/>
          </a:p>
        </p:txBody>
      </p:sp>
      <p:sp>
        <p:nvSpPr>
          <p:cNvPr id="31748" name="Espaço Reservado para Número de Slide 3"/>
          <p:cNvSpPr>
            <a:spLocks noGrp="1"/>
          </p:cNvSpPr>
          <p:nvPr>
            <p:ph type="sldNum" sz="quarter" idx="5"/>
          </p:nvPr>
        </p:nvSpPr>
        <p:spPr>
          <a:xfrm>
            <a:off x="3849688" y="9428163"/>
            <a:ext cx="2946400" cy="496887"/>
          </a:xfrm>
          <a:prstGeom prst="rect">
            <a:avLst/>
          </a:prstGeom>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21BD71-9E46-4203-9C5F-F86D259DB63E}" type="slidenum">
              <a:rPr lang="pt-BR"/>
              <a:pPr eaLnBrk="1" hangingPunct="1"/>
              <a:t>20</a:t>
            </a:fld>
            <a:endParaRPr lang="pt-BR"/>
          </a:p>
        </p:txBody>
      </p:sp>
    </p:spTree>
    <p:extLst>
      <p:ext uri="{BB962C8B-B14F-4D97-AF65-F5344CB8AC3E}">
        <p14:creationId xmlns:p14="http://schemas.microsoft.com/office/powerpoint/2010/main" val="203714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415731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Espaço Reservado para Anotações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115384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1244144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110003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Espaço Reservado para Anotações 2"/>
          <p:cNvSpPr>
            <a:spLocks noGrp="1"/>
          </p:cNvSpPr>
          <p:nvPr>
            <p:ph type="body" idx="1"/>
          </p:nvPr>
        </p:nvSpPr>
        <p:spPr>
          <a:xfrm>
            <a:off x="666750" y="4776788"/>
            <a:ext cx="5335588" cy="39084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1" dirty="0" smtClean="0">
              <a:latin typeface="Calibri" panose="020F0502020204030204" pitchFamily="34" charset="0"/>
            </a:endParaRPr>
          </a:p>
          <a:p>
            <a:endParaRPr lang="pt-BR" dirty="0"/>
          </a:p>
        </p:txBody>
      </p:sp>
    </p:spTree>
    <p:extLst>
      <p:ext uri="{BB962C8B-B14F-4D97-AF65-F5344CB8AC3E}">
        <p14:creationId xmlns:p14="http://schemas.microsoft.com/office/powerpoint/2010/main" val="148271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a:prstGeom prst="rect">
            <a:avLst/>
          </a:prstGeom>
        </p:spPr>
      </p:sp>
      <p:sp>
        <p:nvSpPr>
          <p:cNvPr id="3" name="Notes Placeholder 2"/>
          <p:cNvSpPr>
            <a:spLocks noGrp="1"/>
          </p:cNvSpPr>
          <p:nvPr>
            <p:ph type="body" idx="1"/>
          </p:nvPr>
        </p:nvSpPr>
        <p:spPr>
          <a:xfrm>
            <a:off x="666599" y="4714878"/>
            <a:ext cx="5335893" cy="4467225"/>
          </a:xfrm>
          <a:prstGeom prst="rect">
            <a:avLst/>
          </a:prstGeom>
        </p:spPr>
        <p:txBody>
          <a:bodyPr>
            <a:normAutofit/>
          </a:bodyPr>
          <a:lstStyle/>
          <a:p>
            <a:endParaRPr lang="pt-BR"/>
          </a:p>
        </p:txBody>
      </p:sp>
      <p:sp>
        <p:nvSpPr>
          <p:cNvPr id="4" name="Slide Number Placeholder 3"/>
          <p:cNvSpPr>
            <a:spLocks noGrp="1"/>
          </p:cNvSpPr>
          <p:nvPr>
            <p:ph type="sldNum" sz="quarter" idx="10"/>
          </p:nvPr>
        </p:nvSpPr>
        <p:spPr>
          <a:xfrm>
            <a:off x="3776866" y="9428166"/>
            <a:ext cx="2890665" cy="496887"/>
          </a:xfrm>
          <a:prstGeom prst="rect">
            <a:avLst/>
          </a:prstGeom>
        </p:spPr>
        <p:txBody>
          <a:bodyPr/>
          <a:lstStyle/>
          <a:p>
            <a:fld id="{14F9460A-9E81-496F-91AC-92DE7ABF30C4}" type="slidenum">
              <a:rPr lang="pt-BR" smtClean="0"/>
              <a:pPr/>
              <a:t>25</a:t>
            </a:fld>
            <a:endParaRPr lang="pt-BR"/>
          </a:p>
        </p:txBody>
      </p:sp>
    </p:spTree>
    <p:extLst>
      <p:ext uri="{BB962C8B-B14F-4D97-AF65-F5344CB8AC3E}">
        <p14:creationId xmlns:p14="http://schemas.microsoft.com/office/powerpoint/2010/main" val="169338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409371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402422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Espaço Reservado para Anotações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392416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Espaço Reservado para Anotações 2"/>
          <p:cNvSpPr>
            <a:spLocks noGrp="1"/>
          </p:cNvSpPr>
          <p:nvPr>
            <p:ph type="body" idx="1"/>
          </p:nvPr>
        </p:nvSpPr>
        <p:spPr>
          <a:xfrm>
            <a:off x="666750" y="4776788"/>
            <a:ext cx="5335588" cy="39084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1" dirty="0" smtClean="0">
              <a:latin typeface="Calibri" panose="020F0502020204030204" pitchFamily="34" charset="0"/>
            </a:endParaRPr>
          </a:p>
          <a:p>
            <a:endParaRPr lang="pt-BR" dirty="0"/>
          </a:p>
        </p:txBody>
      </p:sp>
    </p:spTree>
    <p:extLst>
      <p:ext uri="{BB962C8B-B14F-4D97-AF65-F5344CB8AC3E}">
        <p14:creationId xmlns:p14="http://schemas.microsoft.com/office/powerpoint/2010/main" val="390230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329818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240394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6788"/>
            <a:ext cx="5335588" cy="3908425"/>
          </a:xfrm>
          <a:prstGeom prst="rect">
            <a:avLst/>
          </a:prstGeom>
        </p:spPr>
        <p:txBody>
          <a:bodyPr/>
          <a:lstStyle/>
          <a:p>
            <a:endParaRPr lang="pt-BR" dirty="0"/>
          </a:p>
        </p:txBody>
      </p:sp>
    </p:spTree>
    <p:extLst>
      <p:ext uri="{BB962C8B-B14F-4D97-AF65-F5344CB8AC3E}">
        <p14:creationId xmlns:p14="http://schemas.microsoft.com/office/powerpoint/2010/main" val="385793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220285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87514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9F3A8EA-28DC-4299-A766-D7A0868502E6}" type="slidenum">
              <a:rPr lang="pt-BR" smtClean="0"/>
              <a:pPr/>
              <a:t>‹nº›</a:t>
            </a:fld>
            <a:endParaRPr lang="pt-B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256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426905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9F3A8EA-28DC-4299-A766-D7A0868502E6}" type="slidenum">
              <a:rPr lang="pt-BR" smtClean="0"/>
              <a:pPr/>
              <a:t>‹nº›</a:t>
            </a:fld>
            <a:endParaRPr lang="pt-B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857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404934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1452561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269715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65333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135827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37735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pt-BR"/>
          </a:p>
        </p:txBody>
      </p:sp>
      <p:sp>
        <p:nvSpPr>
          <p:cNvPr id="8" name="Footer Placeholder 7"/>
          <p:cNvSpPr>
            <a:spLocks noGrp="1"/>
          </p:cNvSpPr>
          <p:nvPr>
            <p:ph type="ftr" sz="quarter" idx="11"/>
          </p:nvPr>
        </p:nvSpPr>
        <p:spPr/>
        <p:txBody>
          <a:bodyPr/>
          <a:lstStyle/>
          <a:p>
            <a:endParaRPr lang="pt-B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283848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pt-BR"/>
          </a:p>
        </p:txBody>
      </p:sp>
      <p:sp>
        <p:nvSpPr>
          <p:cNvPr id="4" name="Footer Placeholder 3"/>
          <p:cNvSpPr>
            <a:spLocks noGrp="1"/>
          </p:cNvSpPr>
          <p:nvPr>
            <p:ph type="ftr" sz="quarter" idx="11"/>
          </p:nvPr>
        </p:nvSpPr>
        <p:spPr/>
        <p:txBody>
          <a:bodyPr/>
          <a:lstStyle/>
          <a:p>
            <a:endParaRPr lang="pt-B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102463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98155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47791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9F3A8EA-28DC-4299-A766-D7A0868502E6}" type="slidenum">
              <a:rPr lang="pt-BR" smtClean="0"/>
              <a:pPr/>
              <a:t>‹nº›</a:t>
            </a:fld>
            <a:endParaRPr lang="pt-BR"/>
          </a:p>
        </p:txBody>
      </p:sp>
    </p:spTree>
    <p:extLst>
      <p:ext uri="{BB962C8B-B14F-4D97-AF65-F5344CB8AC3E}">
        <p14:creationId xmlns:p14="http://schemas.microsoft.com/office/powerpoint/2010/main" val="207345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pt-B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9F3A8EA-28DC-4299-A766-D7A0868502E6}" type="slidenum">
              <a:rPr lang="pt-BR" smtClean="0"/>
              <a:pPr/>
              <a:t>‹nº›</a:t>
            </a:fld>
            <a:endParaRPr lang="pt-BR"/>
          </a:p>
        </p:txBody>
      </p:sp>
    </p:spTree>
    <p:extLst>
      <p:ext uri="{BB962C8B-B14F-4D97-AF65-F5344CB8AC3E}">
        <p14:creationId xmlns:p14="http://schemas.microsoft.com/office/powerpoint/2010/main" val="1834696861"/>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beatriz.gregory@spm.gov.b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685800" y="36576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800">
                <a:solidFill>
                  <a:srgbClr val="FFCC66"/>
                </a:solidFill>
                <a:latin typeface="Lucida Sans Unicode" pitchFamily="34" charset="0"/>
                <a:cs typeface="Times New Roman" pitchFamily="18" charset="0"/>
              </a:rPr>
              <a:t>	</a:t>
            </a:r>
            <a:endParaRPr lang="pt-BR" sz="2000">
              <a:solidFill>
                <a:srgbClr val="FFCC66"/>
              </a:solidFill>
              <a:latin typeface="Lucida Sans Unicode" pitchFamily="34" charset="0"/>
            </a:endParaRPr>
          </a:p>
        </p:txBody>
      </p:sp>
      <p:sp>
        <p:nvSpPr>
          <p:cNvPr id="20491" name="Text Box 11"/>
          <p:cNvSpPr txBox="1">
            <a:spLocks noChangeArrowheads="1"/>
          </p:cNvSpPr>
          <p:nvPr/>
        </p:nvSpPr>
        <p:spPr bwMode="auto">
          <a:xfrm>
            <a:off x="876300" y="3981271"/>
            <a:ext cx="7696200" cy="1200329"/>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pt-BR" sz="2000" b="1" dirty="0" smtClean="0"/>
          </a:p>
          <a:p>
            <a:pPr algn="ctr" eaLnBrk="1" hangingPunct="1">
              <a:defRPr/>
            </a:pPr>
            <a:endParaRPr lang="pt-BR" sz="1400" b="1" dirty="0" smtClean="0">
              <a:effectLst>
                <a:outerShdw blurRad="38100" dist="38100" dir="2700000" algn="tl">
                  <a:srgbClr val="000000"/>
                </a:outerShdw>
              </a:effectLst>
            </a:endParaRPr>
          </a:p>
          <a:p>
            <a:pPr algn="ctr" eaLnBrk="1" hangingPunct="1">
              <a:defRPr/>
            </a:pPr>
            <a:r>
              <a:rPr lang="pt-BR" sz="1800" b="1" dirty="0" smtClean="0"/>
              <a:t>Brasília, 27 </a:t>
            </a:r>
            <a:r>
              <a:rPr lang="pt-BR" sz="1800" b="1" dirty="0" smtClean="0"/>
              <a:t>de </a:t>
            </a:r>
            <a:r>
              <a:rPr lang="pt-BR" sz="1800" b="1" dirty="0" smtClean="0"/>
              <a:t>maio </a:t>
            </a:r>
            <a:r>
              <a:rPr lang="pt-BR" sz="1800" b="1" dirty="0" smtClean="0"/>
              <a:t>de 2015.</a:t>
            </a:r>
          </a:p>
          <a:p>
            <a:pPr algn="ctr" eaLnBrk="1" hangingPunct="1">
              <a:defRPr/>
            </a:pPr>
            <a:endParaRPr lang="pt-BR" sz="2000" dirty="0" smtClean="0">
              <a:effectLst>
                <a:outerShdw blurRad="38100" dist="38100" dir="2700000" algn="tl">
                  <a:srgbClr val="000000"/>
                </a:outerShdw>
              </a:effectLst>
            </a:endParaRPr>
          </a:p>
        </p:txBody>
      </p:sp>
      <p:sp>
        <p:nvSpPr>
          <p:cNvPr id="3" name="Rectangle 2"/>
          <p:cNvSpPr/>
          <p:nvPr/>
        </p:nvSpPr>
        <p:spPr>
          <a:xfrm>
            <a:off x="838200" y="838200"/>
            <a:ext cx="7886700" cy="3477875"/>
          </a:xfrm>
          <a:prstGeom prst="rect">
            <a:avLst/>
          </a:prstGeom>
        </p:spPr>
        <p:txBody>
          <a:bodyPr wrap="square">
            <a:spAutoFit/>
          </a:bodyPr>
          <a:lstStyle/>
          <a:p>
            <a:pPr algn="ctr">
              <a:defRPr/>
            </a:pPr>
            <a:r>
              <a:rPr lang="pt-BR" sz="2000" b="1" dirty="0" smtClean="0">
                <a:solidFill>
                  <a:schemeClr val="accent1">
                    <a:lumMod val="75000"/>
                  </a:schemeClr>
                </a:solidFill>
                <a:effectLst>
                  <a:outerShdw blurRad="38100" dist="38100" dir="2700000" algn="tl">
                    <a:srgbClr val="000000">
                      <a:alpha val="43137"/>
                    </a:srgbClr>
                  </a:outerShdw>
                </a:effectLst>
                <a:latin typeface="Lucida Sans Unicode" pitchFamily="34" charset="0"/>
              </a:rPr>
              <a:t>SECRETARIA DE POLÍTICAS PARA AS MULHERES</a:t>
            </a:r>
          </a:p>
          <a:p>
            <a:pPr algn="ctr">
              <a:defRPr/>
            </a:pPr>
            <a:r>
              <a:rPr lang="pt-BR" sz="2000" b="1" dirty="0" smtClean="0">
                <a:solidFill>
                  <a:schemeClr val="accent1">
                    <a:lumMod val="75000"/>
                  </a:schemeClr>
                </a:solidFill>
                <a:effectLst>
                  <a:outerShdw blurRad="38100" dist="38100" dir="2700000" algn="tl">
                    <a:srgbClr val="000000">
                      <a:alpha val="43137"/>
                    </a:srgbClr>
                  </a:outerShdw>
                </a:effectLst>
                <a:latin typeface="Lucida Sans Unicode" pitchFamily="34" charset="0"/>
              </a:rPr>
              <a:t>PRESIDÊNCIA DA REPÚBLICA – SPM/PR</a:t>
            </a:r>
          </a:p>
          <a:p>
            <a:pPr algn="ctr">
              <a:defRPr/>
            </a:pPr>
            <a:endParaRPr lang="pt-BR" b="1" dirty="0" smtClean="0">
              <a:solidFill>
                <a:schemeClr val="accent1">
                  <a:lumMod val="75000"/>
                </a:schemeClr>
              </a:solidFill>
              <a:effectLst>
                <a:outerShdw blurRad="38100" dist="38100" dir="2700000" algn="tl">
                  <a:srgbClr val="000000">
                    <a:alpha val="43137"/>
                  </a:srgbClr>
                </a:outerShdw>
              </a:effectLst>
              <a:latin typeface="Lucida Sans Unicode" pitchFamily="34" charset="0"/>
            </a:endParaRPr>
          </a:p>
          <a:p>
            <a:pPr algn="ctr">
              <a:defRPr/>
            </a:pPr>
            <a:endParaRPr lang="pt-BR" b="1" dirty="0" smtClean="0">
              <a:solidFill>
                <a:schemeClr val="accent1">
                  <a:lumMod val="75000"/>
                </a:schemeClr>
              </a:solidFill>
              <a:effectLst>
                <a:outerShdw blurRad="38100" dist="38100" dir="2700000" algn="tl">
                  <a:srgbClr val="000000">
                    <a:alpha val="43137"/>
                  </a:srgbClr>
                </a:outerShdw>
              </a:effectLst>
              <a:latin typeface="Lucida Sans Unicode" pitchFamily="34" charset="0"/>
            </a:endParaRPr>
          </a:p>
          <a:p>
            <a:pPr algn="ctr">
              <a:defRPr/>
            </a:pPr>
            <a:endParaRPr lang="pt-BR" b="1" dirty="0" smtClean="0">
              <a:solidFill>
                <a:schemeClr val="accent1">
                  <a:lumMod val="75000"/>
                </a:schemeClr>
              </a:solidFill>
              <a:effectLst>
                <a:outerShdw blurRad="38100" dist="38100" dir="2700000" algn="tl">
                  <a:srgbClr val="000000">
                    <a:alpha val="43137"/>
                  </a:srgbClr>
                </a:outerShdw>
              </a:effectLst>
              <a:latin typeface="Lucida Sans Unicode" pitchFamily="34" charset="0"/>
            </a:endParaRPr>
          </a:p>
          <a:p>
            <a:pPr algn="ctr">
              <a:defRPr/>
            </a:pPr>
            <a:r>
              <a:rPr lang="pt-BR" sz="3600" b="1" dirty="0" smtClean="0">
                <a:solidFill>
                  <a:schemeClr val="accent1">
                    <a:lumMod val="75000"/>
                  </a:schemeClr>
                </a:solidFill>
                <a:effectLst>
                  <a:outerShdw blurRad="38100" dist="38100" dir="2700000" algn="tl">
                    <a:srgbClr val="000000">
                      <a:alpha val="43137"/>
                    </a:srgbClr>
                  </a:outerShdw>
                </a:effectLst>
                <a:latin typeface="Lucida Sans Unicode" pitchFamily="34" charset="0"/>
              </a:rPr>
              <a:t>“</a:t>
            </a:r>
            <a:r>
              <a:rPr lang="pt-BR" sz="3600" b="1" dirty="0">
                <a:solidFill>
                  <a:schemeClr val="accent1">
                    <a:lumMod val="75000"/>
                  </a:schemeClr>
                </a:solidFill>
                <a:effectLst>
                  <a:outerShdw blurRad="38100" dist="38100" dir="2700000" algn="tl">
                    <a:srgbClr val="000000">
                      <a:alpha val="43137"/>
                    </a:srgbClr>
                  </a:outerShdw>
                </a:effectLst>
                <a:latin typeface="Lucida Sans Unicode" pitchFamily="34" charset="0"/>
              </a:rPr>
              <a:t>120 </a:t>
            </a:r>
            <a:r>
              <a:rPr lang="pt-BR" sz="3600" b="1" dirty="0">
                <a:solidFill>
                  <a:schemeClr val="accent1">
                    <a:lumMod val="75000"/>
                  </a:schemeClr>
                </a:solidFill>
                <a:effectLst>
                  <a:outerShdw blurRad="38100" dist="38100" dir="2700000" algn="tl">
                    <a:srgbClr val="000000">
                      <a:alpha val="43137"/>
                    </a:srgbClr>
                  </a:outerShdw>
                </a:effectLst>
                <a:latin typeface="Lucida Sans Unicode" pitchFamily="34" charset="0"/>
              </a:rPr>
              <a:t>anos da primeira </a:t>
            </a:r>
            <a:r>
              <a:rPr lang="pt-BR" sz="3600" b="1" dirty="0">
                <a:solidFill>
                  <a:schemeClr val="accent1">
                    <a:lumMod val="75000"/>
                  </a:schemeClr>
                </a:solidFill>
                <a:effectLst>
                  <a:outerShdw blurRad="38100" dist="38100" dir="2700000" algn="tl">
                    <a:srgbClr val="000000">
                      <a:alpha val="43137"/>
                    </a:srgbClr>
                  </a:outerShdw>
                </a:effectLst>
                <a:latin typeface="Lucida Sans Unicode" pitchFamily="34" charset="0"/>
              </a:rPr>
              <a:t>partida:</a:t>
            </a:r>
            <a:endParaRPr lang="pt-BR" sz="3600" b="1" dirty="0">
              <a:solidFill>
                <a:schemeClr val="accent1">
                  <a:lumMod val="75000"/>
                </a:schemeClr>
              </a:solidFill>
              <a:effectLst>
                <a:outerShdw blurRad="38100" dist="38100" dir="2700000" algn="tl">
                  <a:srgbClr val="000000">
                    <a:alpha val="43137"/>
                  </a:srgbClr>
                </a:outerShdw>
              </a:effectLst>
              <a:latin typeface="Lucida Sans Unicode" pitchFamily="34" charset="0"/>
            </a:endParaRPr>
          </a:p>
          <a:p>
            <a:pPr algn="ctr">
              <a:defRPr/>
            </a:pPr>
            <a:r>
              <a:rPr lang="pt-BR" sz="3600" b="1" dirty="0">
                <a:solidFill>
                  <a:schemeClr val="accent1">
                    <a:lumMod val="75000"/>
                  </a:schemeClr>
                </a:solidFill>
                <a:effectLst>
                  <a:outerShdw blurRad="38100" dist="38100" dir="2700000" algn="tl">
                    <a:srgbClr val="000000">
                      <a:alpha val="43137"/>
                    </a:srgbClr>
                  </a:outerShdw>
                </a:effectLst>
                <a:latin typeface="Lucida Sans Unicode" pitchFamily="34" charset="0"/>
              </a:rPr>
              <a:t>Futebol feminino no mundo e no Brasil – onde estamos</a:t>
            </a:r>
            <a:r>
              <a:rPr lang="pt-BR" sz="3600" b="1" dirty="0">
                <a:solidFill>
                  <a:schemeClr val="accent1">
                    <a:lumMod val="75000"/>
                  </a:schemeClr>
                </a:solidFill>
                <a:effectLst>
                  <a:outerShdw blurRad="38100" dist="38100" dir="2700000" algn="tl">
                    <a:srgbClr val="000000">
                      <a:alpha val="43137"/>
                    </a:srgbClr>
                  </a:outerShdw>
                </a:effectLst>
                <a:latin typeface="Lucida Sans Unicode" pitchFamily="34" charset="0"/>
              </a:rPr>
              <a:t>?”</a:t>
            </a:r>
            <a:endParaRPr lang="pt-BR" sz="3600" b="1" dirty="0">
              <a:solidFill>
                <a:schemeClr val="accent1">
                  <a:lumMod val="75000"/>
                </a:schemeClr>
              </a:solidFill>
              <a:effectLst>
                <a:outerShdw blurRad="38100" dist="38100" dir="2700000" algn="tl">
                  <a:srgbClr val="000000">
                    <a:alpha val="43137"/>
                  </a:srgbClr>
                </a:outerShdw>
              </a:effectLst>
              <a:latin typeface="Lucida Sans Unicode" pitchFamily="34" charset="0"/>
            </a:endParaRP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5884853"/>
            <a:ext cx="4049914" cy="591093"/>
          </a:xfrm>
          <a:prstGeom prst="rect">
            <a:avLst/>
          </a:prstGeom>
        </p:spPr>
      </p:pic>
    </p:spTree>
    <p:extLst>
      <p:ext uri="{BB962C8B-B14F-4D97-AF65-F5344CB8AC3E}">
        <p14:creationId xmlns:p14="http://schemas.microsoft.com/office/powerpoint/2010/main" val="150389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85800"/>
            <a:ext cx="6019800" cy="584775"/>
          </a:xfrm>
          <a:prstGeom prst="rect">
            <a:avLst/>
          </a:prstGeom>
        </p:spPr>
        <p:txBody>
          <a:bodyPr wrap="square">
            <a:spAutoFit/>
          </a:bodyPr>
          <a:lstStyle/>
          <a:p>
            <a:r>
              <a:rPr lang="pt-B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 proibição endurece</a:t>
            </a:r>
            <a:endParaRPr lang="pt-BR" sz="3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89314" y="1270575"/>
            <a:ext cx="6629400" cy="4702569"/>
          </a:xfrm>
          <a:prstGeom prst="rect">
            <a:avLst/>
          </a:prstGeom>
        </p:spPr>
        <p:txBody>
          <a:bodyPr wrap="square">
            <a:spAutoFit/>
          </a:bodyPr>
          <a:lstStyle/>
          <a:p>
            <a:pPr lvl="0">
              <a:lnSpc>
                <a:spcPct val="107000"/>
              </a:lnSpc>
              <a:spcAft>
                <a:spcPts val="0"/>
              </a:spcAft>
            </a:pPr>
            <a:r>
              <a:rPr lang="pt-BR" sz="2800" b="1" dirty="0">
                <a:latin typeface="Calibri" panose="020F0502020204030204" pitchFamily="34" charset="0"/>
                <a:ea typeface="Calibri" panose="020F0502020204030204" pitchFamily="34" charset="0"/>
                <a:cs typeface="Times New Roman" panose="02020603050405020304" pitchFamily="18" charset="0"/>
              </a:rPr>
              <a:t>Década de 1960: duro golpe com a regulamentação do Decreto-Lei 3.199/1941 pelo CND</a:t>
            </a:r>
            <a:r>
              <a:rPr lang="pt-BR" sz="2800" b="1"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pt-BR" sz="28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pt-BR" sz="2800" b="1" dirty="0">
                <a:latin typeface="Calibri" panose="020F0502020204030204" pitchFamily="34" charset="0"/>
                <a:ea typeface="Calibri" panose="020F0502020204030204" pitchFamily="34" charset="0"/>
                <a:cs typeface="Times New Roman" panose="02020603050405020304" pitchFamily="18" charset="0"/>
              </a:rPr>
              <a:t>1979 – como reflexo dos avanços internacionais, a deliberação n° 10 volta a permitir a prática do futebol pelas mulheres, ao liberar as modalidades com competições oficiais organizadas pelas entidades internacionais. </a:t>
            </a:r>
          </a:p>
        </p:txBody>
      </p:sp>
    </p:spTree>
    <p:extLst>
      <p:ext uri="{BB962C8B-B14F-4D97-AF65-F5344CB8AC3E}">
        <p14:creationId xmlns:p14="http://schemas.microsoft.com/office/powerpoint/2010/main" val="395098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709" y="623268"/>
            <a:ext cx="6858000" cy="595932"/>
          </a:xfrm>
          <a:prstGeom prst="rect">
            <a:avLst/>
          </a:prstGeom>
        </p:spPr>
        <p:txBody>
          <a:bodyPr wrap="square">
            <a:spAutoFit/>
          </a:bodyPr>
          <a:lstStyle/>
          <a:p>
            <a:pPr>
              <a:lnSpc>
                <a:spcPct val="107000"/>
              </a:lnSpc>
              <a:spcAft>
                <a:spcPts val="800"/>
              </a:spcAft>
            </a:pPr>
            <a:r>
              <a:rPr lang="pt-B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 mundo negou o futebol às mulheres</a:t>
            </a:r>
            <a:endParaRPr lang="pt-BR" sz="3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32709" y="1676400"/>
            <a:ext cx="7696200" cy="4221092"/>
          </a:xfrm>
          <a:prstGeom prst="rect">
            <a:avLst/>
          </a:prstGeom>
        </p:spPr>
        <p:txBody>
          <a:bodyPr wrap="square">
            <a:spAutoFit/>
          </a:bodyPr>
          <a:lstStyle/>
          <a:p>
            <a:pPr lvl="0">
              <a:lnSpc>
                <a:spcPct val="107000"/>
              </a:lnSpc>
              <a:spcAft>
                <a:spcPts val="0"/>
              </a:spcAft>
            </a:pPr>
            <a:r>
              <a:rPr lang="pt-BR" sz="2800" b="1" dirty="0">
                <a:latin typeface="Calibri" panose="020F0502020204030204" pitchFamily="34" charset="0"/>
                <a:ea typeface="Calibri" panose="020F0502020204030204" pitchFamily="34" charset="0"/>
                <a:cs typeface="Times New Roman" panose="02020603050405020304" pitchFamily="18" charset="0"/>
              </a:rPr>
              <a:t>De 1921 a 1971 a Football </a:t>
            </a:r>
            <a:r>
              <a:rPr lang="pt-BR" sz="2800" b="1" dirty="0" err="1">
                <a:latin typeface="Calibri" panose="020F0502020204030204" pitchFamily="34" charset="0"/>
                <a:ea typeface="Calibri" panose="020F0502020204030204" pitchFamily="34" charset="0"/>
                <a:cs typeface="Times New Roman" panose="02020603050405020304" pitchFamily="18" charset="0"/>
              </a:rPr>
              <a:t>Association</a:t>
            </a:r>
            <a:r>
              <a:rPr lang="pt-BR" sz="2800" b="1" dirty="0">
                <a:latin typeface="Calibri" panose="020F0502020204030204" pitchFamily="34" charset="0"/>
                <a:ea typeface="Calibri" panose="020F0502020204030204" pitchFamily="34" charset="0"/>
                <a:cs typeface="Times New Roman" panose="02020603050405020304" pitchFamily="18" charset="0"/>
              </a:rPr>
              <a:t> havia proibido a prática pelas mulheres no Reino Unido. Em 1951</a:t>
            </a:r>
            <a:r>
              <a:rPr lang="pt-BR" sz="2800" b="1" dirty="0" smtClean="0">
                <a:latin typeface="Calibri" panose="020F0502020204030204" pitchFamily="34" charset="0"/>
                <a:ea typeface="Calibri" panose="020F0502020204030204" pitchFamily="34" charset="0"/>
                <a:cs typeface="Times New Roman" panose="02020603050405020304" pitchFamily="18" charset="0"/>
              </a:rPr>
              <a:t>, a FIFA </a:t>
            </a:r>
            <a:r>
              <a:rPr lang="pt-BR" sz="2800" b="1" dirty="0">
                <a:latin typeface="Calibri" panose="020F0502020204030204" pitchFamily="34" charset="0"/>
                <a:ea typeface="Calibri" panose="020F0502020204030204" pitchFamily="34" charset="0"/>
                <a:cs typeface="Times New Roman" panose="02020603050405020304" pitchFamily="18" charset="0"/>
              </a:rPr>
              <a:t>também se posicionara contrária, alegando ser questão a ser tratada por médicos e professores. Alemanha Ocidental, Inglaterra e França suspenderam o veto somente em 1970 (Franco </a:t>
            </a:r>
            <a:r>
              <a:rPr lang="pt-BR" sz="2800" b="1" dirty="0" smtClean="0">
                <a:latin typeface="Calibri" panose="020F0502020204030204" pitchFamily="34" charset="0"/>
                <a:ea typeface="Calibri" panose="020F0502020204030204" pitchFamily="34" charset="0"/>
                <a:cs typeface="Times New Roman" panose="02020603050405020304" pitchFamily="18" charset="0"/>
              </a:rPr>
              <a:t>Junior</a:t>
            </a:r>
            <a:r>
              <a:rPr lang="pt-BR" sz="2800" b="1" dirty="0">
                <a:latin typeface="Calibri" panose="020F0502020204030204" pitchFamily="34" charset="0"/>
                <a:ea typeface="Calibri" panose="020F0502020204030204" pitchFamily="34" charset="0"/>
                <a:cs typeface="Times New Roman" panose="02020603050405020304" pitchFamily="18" charset="0"/>
              </a:rPr>
              <a:t>, 2007). Somente em 1988, na China, o primeiro torneio internacional organizado pela FIFA.</a:t>
            </a:r>
            <a:endParaRPr lang="pt-BR"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37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85800"/>
            <a:ext cx="6019800" cy="595932"/>
          </a:xfrm>
          <a:prstGeom prst="rect">
            <a:avLst/>
          </a:prstGeom>
        </p:spPr>
        <p:txBody>
          <a:bodyPr wrap="square">
            <a:spAutoFit/>
          </a:bodyPr>
          <a:lstStyle/>
          <a:p>
            <a:pPr lvl="0">
              <a:lnSpc>
                <a:spcPct val="107000"/>
              </a:lnSpc>
              <a:spcAft>
                <a:spcPts val="800"/>
              </a:spcAft>
            </a:pPr>
            <a:r>
              <a:rPr lang="pt-B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As mulheres resistem</a:t>
            </a:r>
            <a:endParaRPr lang="pt-BR" sz="3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02229" y="1237207"/>
            <a:ext cx="7336971" cy="5163593"/>
          </a:xfrm>
          <a:prstGeom prst="rect">
            <a:avLst/>
          </a:prstGeom>
        </p:spPr>
        <p:txBody>
          <a:bodyPr wrap="square">
            <a:spAutoFit/>
          </a:bodyPr>
          <a:lstStyle/>
          <a:p>
            <a:pPr>
              <a:lnSpc>
                <a:spcPct val="107000"/>
              </a:lnSpc>
              <a:spcAft>
                <a:spcPts val="0"/>
              </a:spcAft>
            </a:pPr>
            <a:r>
              <a:rPr lang="pt-BR" sz="2800" b="1" dirty="0">
                <a:latin typeface="Calibri" panose="020F0502020204030204" pitchFamily="34" charset="0"/>
              </a:rPr>
              <a:t>A </a:t>
            </a:r>
            <a:r>
              <a:rPr lang="pt-BR" sz="2800" b="1" dirty="0" smtClean="0">
                <a:latin typeface="Calibri" panose="020F0502020204030204" pitchFamily="34" charset="0"/>
              </a:rPr>
              <a:t>prática, embora continuasse, </a:t>
            </a:r>
            <a:r>
              <a:rPr lang="pt-BR" sz="2800" b="1" dirty="0">
                <a:latin typeface="Calibri" panose="020F0502020204030204" pitchFamily="34" charset="0"/>
              </a:rPr>
              <a:t>ficou </a:t>
            </a:r>
            <a:r>
              <a:rPr lang="pt-BR" sz="2800" b="1" dirty="0" smtClean="0">
                <a:latin typeface="Calibri" panose="020F0502020204030204" pitchFamily="34" charset="0"/>
              </a:rPr>
              <a:t>invisível, restringiu </a:t>
            </a:r>
            <a:r>
              <a:rPr lang="pt-BR" sz="2800" b="1" dirty="0">
                <a:latin typeface="Calibri" panose="020F0502020204030204" pitchFamily="34" charset="0"/>
              </a:rPr>
              <a:t>as oportunidades para as mulheres</a:t>
            </a:r>
            <a:r>
              <a:rPr lang="pt-BR" sz="2800" b="1" dirty="0" smtClean="0">
                <a:latin typeface="Calibri" panose="020F0502020204030204" pitchFamily="34" charset="0"/>
              </a:rPr>
              <a:t> e causou </a:t>
            </a:r>
            <a:r>
              <a:rPr lang="pt-BR" sz="2800" b="1" dirty="0">
                <a:latin typeface="Calibri" panose="020F0502020204030204" pitchFamily="34" charset="0"/>
              </a:rPr>
              <a:t>atraso no desenvolvimento </a:t>
            </a:r>
            <a:r>
              <a:rPr lang="pt-BR" sz="2800" b="1" dirty="0" smtClean="0">
                <a:latin typeface="Calibri" panose="020F0502020204030204" pitchFamily="34" charset="0"/>
              </a:rPr>
              <a:t>esportivo.</a:t>
            </a:r>
            <a:endParaRPr lang="pt-BR" sz="2800" b="1" dirty="0">
              <a:latin typeface="Calibri" panose="020F0502020204030204" pitchFamily="34" charset="0"/>
            </a:endParaRPr>
          </a:p>
          <a:p>
            <a:pPr>
              <a:lnSpc>
                <a:spcPct val="107000"/>
              </a:lnSpc>
              <a:spcAft>
                <a:spcPts val="0"/>
              </a:spcAft>
            </a:pPr>
            <a:r>
              <a:rPr lang="pt-BR" sz="2800" b="1" dirty="0">
                <a:latin typeface="Calibri" panose="020F0502020204030204" pitchFamily="34" charset="0"/>
              </a:rPr>
              <a:t> </a:t>
            </a:r>
          </a:p>
          <a:p>
            <a:pPr>
              <a:lnSpc>
                <a:spcPct val="107000"/>
              </a:lnSpc>
              <a:spcAft>
                <a:spcPts val="0"/>
              </a:spcAft>
            </a:pPr>
            <a:r>
              <a:rPr lang="pt-BR" sz="2800" b="1" dirty="0" smtClean="0">
                <a:latin typeface="Calibri" panose="020F0502020204030204" pitchFamily="34" charset="0"/>
              </a:rPr>
              <a:t>Retomada nos anos 1980: </a:t>
            </a:r>
            <a:r>
              <a:rPr lang="pt-BR" sz="2800" b="1" dirty="0">
                <a:latin typeface="Calibri" panose="020F0502020204030204" pitchFamily="34" charset="0"/>
              </a:rPr>
              <a:t>p</a:t>
            </a:r>
            <a:r>
              <a:rPr lang="pt-BR" sz="2800" b="1" dirty="0" smtClean="0">
                <a:latin typeface="Calibri" panose="020F0502020204030204" pitchFamily="34" charset="0"/>
              </a:rPr>
              <a:t>rática por meninas </a:t>
            </a:r>
            <a:r>
              <a:rPr lang="pt-BR" sz="2800" b="1" dirty="0">
                <a:latin typeface="Calibri" panose="020F0502020204030204" pitchFamily="34" charset="0"/>
              </a:rPr>
              <a:t>e </a:t>
            </a:r>
            <a:r>
              <a:rPr lang="pt-BR" sz="2800" b="1" dirty="0" smtClean="0">
                <a:latin typeface="Calibri" panose="020F0502020204030204" pitchFamily="34" charset="0"/>
              </a:rPr>
              <a:t>adolescentes, futebol </a:t>
            </a:r>
            <a:r>
              <a:rPr lang="pt-BR" sz="2800" b="1" dirty="0">
                <a:latin typeface="Calibri" panose="020F0502020204030204" pitchFamily="34" charset="0"/>
              </a:rPr>
              <a:t>de várzea, bola de meia, </a:t>
            </a:r>
            <a:r>
              <a:rPr lang="pt-BR" sz="2800" b="1" dirty="0" smtClean="0">
                <a:latin typeface="Calibri" panose="020F0502020204030204" pitchFamily="34" charset="0"/>
              </a:rPr>
              <a:t>diversão, integração e lazer...</a:t>
            </a:r>
            <a:endParaRPr lang="pt-BR" sz="2800" b="1" dirty="0">
              <a:latin typeface="Calibri" panose="020F0502020204030204" pitchFamily="34" charset="0"/>
            </a:endParaRPr>
          </a:p>
          <a:p>
            <a:pPr>
              <a:lnSpc>
                <a:spcPct val="107000"/>
              </a:lnSpc>
              <a:spcAft>
                <a:spcPts val="0"/>
              </a:spcAft>
            </a:pPr>
            <a:r>
              <a:rPr lang="pt-BR" sz="2800" b="1" dirty="0">
                <a:latin typeface="Calibri" panose="020F0502020204030204" pitchFamily="34" charset="0"/>
              </a:rPr>
              <a:t>E</a:t>
            </a:r>
            <a:r>
              <a:rPr lang="pt-BR" sz="2800" b="1" dirty="0" smtClean="0">
                <a:latin typeface="Calibri" panose="020F0502020204030204" pitchFamily="34" charset="0"/>
              </a:rPr>
              <a:t>quipes </a:t>
            </a:r>
            <a:r>
              <a:rPr lang="pt-BR" sz="2800" b="1" dirty="0">
                <a:latin typeface="Calibri" panose="020F0502020204030204" pitchFamily="34" charset="0"/>
              </a:rPr>
              <a:t>se destacam em São Paulo (Isis Pop, XV de Piracicaba e o Guarani) e no Rio de Janeiro (Radar), que representava o Brasil nas competições internacionais</a:t>
            </a:r>
            <a:r>
              <a:rPr lang="pt-BR" sz="2800" b="1" dirty="0" smtClean="0">
                <a:latin typeface="Calibri" panose="020F0502020204030204" pitchFamily="34" charset="0"/>
              </a:rPr>
              <a:t>.</a:t>
            </a:r>
            <a:endParaRPr lang="pt-BR" sz="2800" b="1" dirty="0">
              <a:latin typeface="Calibri" panose="020F0502020204030204" pitchFamily="34" charset="0"/>
            </a:endParaRPr>
          </a:p>
        </p:txBody>
      </p:sp>
    </p:spTree>
    <p:extLst>
      <p:ext uri="{BB962C8B-B14F-4D97-AF65-F5344CB8AC3E}">
        <p14:creationId xmlns:p14="http://schemas.microsoft.com/office/powerpoint/2010/main" val="90237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81000"/>
            <a:ext cx="6934200" cy="1122871"/>
          </a:xfrm>
          <a:prstGeom prst="rect">
            <a:avLst/>
          </a:prstGeom>
        </p:spPr>
        <p:txBody>
          <a:bodyPr wrap="square">
            <a:spAutoFit/>
          </a:bodyPr>
          <a:lstStyle/>
          <a:p>
            <a:pPr>
              <a:lnSpc>
                <a:spcPct val="107000"/>
              </a:lnSpc>
              <a:spcAft>
                <a:spcPts val="800"/>
              </a:spcAft>
            </a:pPr>
            <a:r>
              <a:rPr lang="pt-BR" sz="3200" b="1" dirty="0" smtClean="0">
                <a:solidFill>
                  <a:schemeClr val="accent1">
                    <a:lumMod val="75000"/>
                  </a:schemeClr>
                </a:solidFill>
                <a:latin typeface="Calibri" panose="020F0502020204030204" pitchFamily="34" charset="0"/>
              </a:rPr>
              <a:t>Apesar </a:t>
            </a:r>
            <a:r>
              <a:rPr lang="pt-BR" sz="3200" b="1" dirty="0">
                <a:solidFill>
                  <a:schemeClr val="accent1">
                    <a:lumMod val="75000"/>
                  </a:schemeClr>
                </a:solidFill>
                <a:latin typeface="Calibri" panose="020F0502020204030204" pitchFamily="34" charset="0"/>
              </a:rPr>
              <a:t>da primeira partida em 1895, o FF no mundo também sofreu atrasos</a:t>
            </a:r>
            <a:r>
              <a:rPr lang="pt-BR" sz="3200" b="1" dirty="0" smtClean="0">
                <a:solidFill>
                  <a:schemeClr val="accent1">
                    <a:lumMod val="75000"/>
                  </a:schemeClr>
                </a:solidFill>
                <a:latin typeface="Calibri" panose="020F0502020204030204" pitchFamily="34" charset="0"/>
              </a:rPr>
              <a:t>.</a:t>
            </a:r>
            <a:endParaRPr lang="pt-BR" sz="3200" b="1" dirty="0">
              <a:solidFill>
                <a:schemeClr val="accent1">
                  <a:lumMod val="75000"/>
                </a:schemeClr>
              </a:solidFill>
              <a:latin typeface="Calibri" panose="020F0502020204030204" pitchFamily="34" charset="0"/>
            </a:endParaRPr>
          </a:p>
        </p:txBody>
      </p:sp>
      <p:sp>
        <p:nvSpPr>
          <p:cNvPr id="4" name="Rectangle 2"/>
          <p:cNvSpPr/>
          <p:nvPr/>
        </p:nvSpPr>
        <p:spPr>
          <a:xfrm>
            <a:off x="1066800" y="1447800"/>
            <a:ext cx="8001000" cy="5624617"/>
          </a:xfrm>
          <a:prstGeom prst="rect">
            <a:avLst/>
          </a:prstGeom>
        </p:spPr>
        <p:txBody>
          <a:bodyPr wrap="square">
            <a:spAutoFit/>
          </a:bodyPr>
          <a:lstStyle/>
          <a:p>
            <a:pPr marL="342900" indent="-342900">
              <a:lnSpc>
                <a:spcPct val="107000"/>
              </a:lnSpc>
              <a:spcAft>
                <a:spcPts val="0"/>
              </a:spcAft>
              <a:buFont typeface="Arial" panose="020B0604020202020204" pitchFamily="34" charset="0"/>
              <a:buChar char="•"/>
            </a:pPr>
            <a:r>
              <a:rPr lang="pt-BR" sz="2800" b="1" dirty="0">
                <a:latin typeface="Calibri" panose="020F0502020204030204" pitchFamily="34" charset="0"/>
              </a:rPr>
              <a:t>1ª Copa do Mundo de futebol entre as mulheres – 1991 </a:t>
            </a:r>
            <a:r>
              <a:rPr lang="pt-BR" sz="2800" b="1" dirty="0" smtClean="0">
                <a:latin typeface="Calibri" panose="020F0502020204030204" pitchFamily="34" charset="0"/>
              </a:rPr>
              <a:t>	</a:t>
            </a:r>
          </a:p>
          <a:p>
            <a:pPr>
              <a:lnSpc>
                <a:spcPct val="107000"/>
              </a:lnSpc>
              <a:spcAft>
                <a:spcPts val="0"/>
              </a:spcAft>
            </a:pPr>
            <a:r>
              <a:rPr lang="pt-BR" sz="2800" b="1" dirty="0" smtClean="0">
                <a:latin typeface="Calibri" panose="020F0502020204030204" pitchFamily="34" charset="0"/>
              </a:rPr>
              <a:t>	</a:t>
            </a:r>
            <a:r>
              <a:rPr lang="pt-BR" sz="1200" b="1" dirty="0" smtClean="0">
                <a:latin typeface="Calibri" panose="020F0502020204030204" pitchFamily="34" charset="0"/>
              </a:rPr>
              <a:t>	</a:t>
            </a:r>
            <a:r>
              <a:rPr lang="pt-BR" sz="2800" b="1" dirty="0" smtClean="0">
                <a:latin typeface="Calibri" panose="020F0502020204030204" pitchFamily="34" charset="0"/>
              </a:rPr>
              <a:t>			</a:t>
            </a:r>
          </a:p>
          <a:p>
            <a:pPr marL="342900" indent="-342900">
              <a:lnSpc>
                <a:spcPct val="107000"/>
              </a:lnSpc>
              <a:spcAft>
                <a:spcPts val="0"/>
              </a:spcAft>
              <a:buFont typeface="Arial" panose="020B0604020202020204" pitchFamily="34" charset="0"/>
              <a:buChar char="•"/>
            </a:pPr>
            <a:r>
              <a:rPr lang="pt-BR" sz="2800" b="1" dirty="0" smtClean="0">
                <a:latin typeface="Calibri" panose="020F0502020204030204" pitchFamily="34" charset="0"/>
              </a:rPr>
              <a:t>1º </a:t>
            </a:r>
            <a:r>
              <a:rPr lang="pt-BR" sz="2800" b="1" dirty="0">
                <a:latin typeface="Calibri" panose="020F0502020204030204" pitchFamily="34" charset="0"/>
              </a:rPr>
              <a:t>torneio de </a:t>
            </a:r>
            <a:r>
              <a:rPr lang="pt-BR" sz="2800" b="1" dirty="0" smtClean="0">
                <a:latin typeface="Calibri" panose="020F0502020204030204" pitchFamily="34" charset="0"/>
              </a:rPr>
              <a:t>futebol </a:t>
            </a:r>
            <a:r>
              <a:rPr lang="pt-BR" sz="2800" b="1" dirty="0">
                <a:latin typeface="Calibri" panose="020F0502020204030204" pitchFamily="34" charset="0"/>
              </a:rPr>
              <a:t>entre as mulheres nos Jogos Olímpicos – </a:t>
            </a:r>
            <a:r>
              <a:rPr lang="pt-BR" sz="2800" b="1" dirty="0" smtClean="0">
                <a:latin typeface="Calibri" panose="020F0502020204030204" pitchFamily="34" charset="0"/>
              </a:rPr>
              <a:t>1996</a:t>
            </a:r>
          </a:p>
          <a:p>
            <a:pPr marL="342900" indent="-342900">
              <a:lnSpc>
                <a:spcPct val="107000"/>
              </a:lnSpc>
              <a:spcAft>
                <a:spcPts val="0"/>
              </a:spcAft>
              <a:buFont typeface="Arial" panose="020B0604020202020204" pitchFamily="34" charset="0"/>
              <a:buChar char="•"/>
            </a:pPr>
            <a:endParaRPr lang="pt-BR" sz="2800" b="1" dirty="0">
              <a:latin typeface="Calibri" panose="020F0502020204030204" pitchFamily="34" charset="0"/>
            </a:endParaRPr>
          </a:p>
          <a:p>
            <a:pPr marL="342900" indent="-342900">
              <a:lnSpc>
                <a:spcPct val="107000"/>
              </a:lnSpc>
              <a:spcAft>
                <a:spcPts val="0"/>
              </a:spcAft>
              <a:buFont typeface="Arial" panose="020B0604020202020204" pitchFamily="34" charset="0"/>
              <a:buChar char="•"/>
            </a:pPr>
            <a:r>
              <a:rPr lang="pt-BR" sz="2800" b="1" dirty="0">
                <a:latin typeface="Calibri" panose="020F0502020204030204" pitchFamily="34" charset="0"/>
              </a:rPr>
              <a:t>1ª Copa do Mundo de </a:t>
            </a:r>
            <a:r>
              <a:rPr lang="pt-BR" sz="2800" b="1" dirty="0" smtClean="0">
                <a:latin typeface="Calibri" panose="020F0502020204030204" pitchFamily="34" charset="0"/>
              </a:rPr>
              <a:t>Futebol Feminino </a:t>
            </a:r>
            <a:r>
              <a:rPr lang="pt-BR" sz="2800" b="1" dirty="0">
                <a:latin typeface="Calibri" panose="020F0502020204030204" pitchFamily="34" charset="0"/>
              </a:rPr>
              <a:t>sub-20 – 2002 </a:t>
            </a:r>
            <a:endParaRPr lang="pt-BR" sz="2800" b="1" dirty="0" smtClean="0">
              <a:latin typeface="Calibri" panose="020F0502020204030204" pitchFamily="34" charset="0"/>
            </a:endParaRPr>
          </a:p>
          <a:p>
            <a:pPr marL="342900" indent="-342900">
              <a:lnSpc>
                <a:spcPct val="107000"/>
              </a:lnSpc>
              <a:spcAft>
                <a:spcPts val="0"/>
              </a:spcAft>
              <a:buFont typeface="Arial" panose="020B0604020202020204" pitchFamily="34" charset="0"/>
              <a:buChar char="•"/>
            </a:pPr>
            <a:endParaRPr lang="pt-BR" sz="2800" b="1" dirty="0">
              <a:latin typeface="Calibri" panose="020F0502020204030204" pitchFamily="34" charset="0"/>
            </a:endParaRPr>
          </a:p>
          <a:p>
            <a:pPr marL="342900" indent="-342900">
              <a:lnSpc>
                <a:spcPct val="107000"/>
              </a:lnSpc>
              <a:spcAft>
                <a:spcPts val="0"/>
              </a:spcAft>
              <a:buFont typeface="Arial" panose="020B0604020202020204" pitchFamily="34" charset="0"/>
              <a:buChar char="•"/>
            </a:pPr>
            <a:r>
              <a:rPr lang="pt-BR" sz="2800" b="1" dirty="0">
                <a:latin typeface="Calibri" panose="020F0502020204030204" pitchFamily="34" charset="0"/>
              </a:rPr>
              <a:t>1ª copa do Mundo de </a:t>
            </a:r>
            <a:r>
              <a:rPr lang="pt-BR" sz="2800" b="1" dirty="0" smtClean="0">
                <a:latin typeface="Calibri" panose="020F0502020204030204" pitchFamily="34" charset="0"/>
              </a:rPr>
              <a:t>Futebol Feminino </a:t>
            </a:r>
            <a:r>
              <a:rPr lang="pt-BR" sz="2800" b="1" dirty="0">
                <a:latin typeface="Calibri" panose="020F0502020204030204" pitchFamily="34" charset="0"/>
              </a:rPr>
              <a:t>sub-17 – 2008 </a:t>
            </a:r>
            <a:endParaRPr lang="pt-BR" sz="2800" b="1" dirty="0" smtClean="0">
              <a:latin typeface="Calibri" panose="020F0502020204030204" pitchFamily="34" charset="0"/>
            </a:endParaRPr>
          </a:p>
          <a:p>
            <a:pPr marL="342900" indent="-342900">
              <a:lnSpc>
                <a:spcPct val="107000"/>
              </a:lnSpc>
              <a:spcAft>
                <a:spcPts val="0"/>
              </a:spcAft>
              <a:buFont typeface="Arial" panose="020B0604020202020204" pitchFamily="34" charset="0"/>
              <a:buChar char="•"/>
            </a:pPr>
            <a:endParaRPr lang="pt-BR" sz="2800" b="1" dirty="0">
              <a:latin typeface="Calibri" panose="020F0502020204030204" pitchFamily="34" charset="0"/>
            </a:endParaRPr>
          </a:p>
        </p:txBody>
      </p:sp>
    </p:spTree>
    <p:extLst>
      <p:ext uri="{BB962C8B-B14F-4D97-AF65-F5344CB8AC3E}">
        <p14:creationId xmlns:p14="http://schemas.microsoft.com/office/powerpoint/2010/main" val="185915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7391400" cy="619272"/>
          </a:xfrm>
          <a:prstGeom prst="rect">
            <a:avLst/>
          </a:prstGeom>
        </p:spPr>
        <p:txBody>
          <a:bodyPr wrap="square">
            <a:spAutoFit/>
          </a:bodyPr>
          <a:lstStyle/>
          <a:p>
            <a:pPr>
              <a:lnSpc>
                <a:spcPct val="107000"/>
              </a:lnSpc>
              <a:spcAft>
                <a:spcPts val="800"/>
              </a:spcAft>
            </a:pPr>
            <a:r>
              <a:rPr lang="pt-BR" sz="3200" b="1" dirty="0" smtClean="0">
                <a:solidFill>
                  <a:schemeClr val="accent1">
                    <a:lumMod val="75000"/>
                  </a:schemeClr>
                </a:solidFill>
                <a:latin typeface="Calibri" panose="020F0502020204030204" pitchFamily="34" charset="0"/>
              </a:rPr>
              <a:t>Cresce a prática e atratividade de público </a:t>
            </a:r>
            <a:endParaRPr lang="pt-BR" sz="3200" b="1" dirty="0">
              <a:solidFill>
                <a:schemeClr val="accent1">
                  <a:lumMod val="75000"/>
                </a:schemeClr>
              </a:solidFill>
              <a:latin typeface="Calibri" panose="020F0502020204030204" pitchFamily="34" charset="0"/>
            </a:endParaRPr>
          </a:p>
        </p:txBody>
      </p:sp>
      <p:sp>
        <p:nvSpPr>
          <p:cNvPr id="3" name="Rectangle 2"/>
          <p:cNvSpPr/>
          <p:nvPr/>
        </p:nvSpPr>
        <p:spPr>
          <a:xfrm>
            <a:off x="1066800" y="1143000"/>
            <a:ext cx="7848600" cy="5460406"/>
          </a:xfrm>
          <a:prstGeom prst="rect">
            <a:avLst/>
          </a:prstGeom>
        </p:spPr>
        <p:txBody>
          <a:bodyPr wrap="square">
            <a:spAutoFit/>
          </a:bodyPr>
          <a:lstStyle/>
          <a:p>
            <a:pPr marL="342900" indent="-342900">
              <a:lnSpc>
                <a:spcPct val="107000"/>
              </a:lnSpc>
              <a:spcBef>
                <a:spcPts val="600"/>
              </a:spcBef>
              <a:buFont typeface="Arial" panose="020B0604020202020204" pitchFamily="34" charset="0"/>
              <a:buChar char="•"/>
            </a:pPr>
            <a:r>
              <a:rPr lang="pt-BR" b="1" dirty="0">
                <a:latin typeface="Calibri" panose="020F0502020204030204" pitchFamily="34" charset="0"/>
              </a:rPr>
              <a:t>Número crescente de mulheres no futebol: Atlas do Esporte no Brasil 2006 - 400 mil mulheres jogavam </a:t>
            </a:r>
            <a:r>
              <a:rPr lang="pt-BR" b="1" dirty="0" smtClean="0">
                <a:latin typeface="Calibri" panose="020F0502020204030204" pitchFamily="34" charset="0"/>
              </a:rPr>
              <a:t>futebol.</a:t>
            </a:r>
          </a:p>
          <a:p>
            <a:pPr marL="342900" indent="-342900">
              <a:lnSpc>
                <a:spcPct val="107000"/>
              </a:lnSpc>
              <a:spcBef>
                <a:spcPts val="600"/>
              </a:spcBef>
              <a:buFont typeface="Arial" panose="020B0604020202020204" pitchFamily="34" charset="0"/>
              <a:buChar char="•"/>
            </a:pPr>
            <a:r>
              <a:rPr lang="pt-BR" b="1" dirty="0" smtClean="0">
                <a:latin typeface="Calibri" panose="020F0502020204030204" pitchFamily="34" charset="0"/>
              </a:rPr>
              <a:t>EUA</a:t>
            </a:r>
            <a:r>
              <a:rPr lang="pt-BR" b="1" dirty="0">
                <a:latin typeface="Calibri" panose="020F0502020204030204" pitchFamily="34" charset="0"/>
              </a:rPr>
              <a:t>, com 38% das jogadoras mundiais, conforme dados da FIFA 2007</a:t>
            </a:r>
            <a:r>
              <a:rPr lang="pt-BR" b="1" dirty="0" smtClean="0">
                <a:latin typeface="Calibri" panose="020F0502020204030204" pitchFamily="34" charset="0"/>
              </a:rPr>
              <a:t>.</a:t>
            </a:r>
            <a:endParaRPr lang="pt-BR" b="1" dirty="0">
              <a:latin typeface="Calibri" panose="020F0502020204030204" pitchFamily="34" charset="0"/>
            </a:endParaRPr>
          </a:p>
          <a:p>
            <a:pPr marL="342900" indent="-342900">
              <a:lnSpc>
                <a:spcPct val="107000"/>
              </a:lnSpc>
              <a:spcBef>
                <a:spcPts val="600"/>
              </a:spcBef>
              <a:buFont typeface="Arial" panose="020B0604020202020204" pitchFamily="34" charset="0"/>
              <a:buChar char="•"/>
            </a:pPr>
            <a:r>
              <a:rPr lang="pt-BR" b="1" dirty="0">
                <a:latin typeface="Calibri" panose="020F0502020204030204" pitchFamily="34" charset="0"/>
              </a:rPr>
              <a:t>Atrai cada vez mais: Copa do Mundo de 2011 na Alemanha – jogo Brasil X EUA (</a:t>
            </a:r>
            <a:r>
              <a:rPr lang="pt-BR" b="1" dirty="0" smtClean="0">
                <a:latin typeface="Calibri" panose="020F0502020204030204" pitchFamily="34" charset="0"/>
              </a:rPr>
              <a:t>10/08/11-audiência </a:t>
            </a:r>
            <a:r>
              <a:rPr lang="pt-BR" b="1" dirty="0">
                <a:latin typeface="Calibri" panose="020F0502020204030204" pitchFamily="34" charset="0"/>
              </a:rPr>
              <a:t>da Band chegou a 15 pontos, superando a audiência da Globo), com estádios lotados em todos os jogos da competição, com média de 26 mil </a:t>
            </a:r>
            <a:r>
              <a:rPr lang="pt-BR" b="1" dirty="0" smtClean="0">
                <a:latin typeface="Calibri" panose="020F0502020204030204" pitchFamily="34" charset="0"/>
              </a:rPr>
              <a:t>espectadores/ partida</a:t>
            </a:r>
            <a:r>
              <a:rPr lang="pt-BR" b="1" dirty="0">
                <a:latin typeface="Calibri" panose="020F0502020204030204" pitchFamily="34" charset="0"/>
              </a:rPr>
              <a:t>.</a:t>
            </a:r>
            <a:endParaRPr lang="pt-BR" b="1" dirty="0">
              <a:latin typeface="Calibri" panose="020F0502020204030204" pitchFamily="34" charset="0"/>
            </a:endParaRPr>
          </a:p>
          <a:p>
            <a:pPr marL="342900" indent="-342900">
              <a:lnSpc>
                <a:spcPct val="107000"/>
              </a:lnSpc>
              <a:spcBef>
                <a:spcPts val="600"/>
              </a:spcBef>
              <a:buFont typeface="Arial" panose="020B0604020202020204" pitchFamily="34" charset="0"/>
              <a:buChar char="•"/>
            </a:pPr>
            <a:r>
              <a:rPr lang="pt-BR" b="1" dirty="0">
                <a:latin typeface="Calibri" panose="020F0502020204030204" pitchFamily="34" charset="0"/>
              </a:rPr>
              <a:t>Número crescente de seleções participando das eliminatórias: nº quase triplicou, foi de 45 </a:t>
            </a:r>
            <a:r>
              <a:rPr lang="pt-BR" b="1" dirty="0">
                <a:latin typeface="Calibri" panose="020F0502020204030204" pitchFamily="34" charset="0"/>
              </a:rPr>
              <a:t>n</a:t>
            </a:r>
            <a:r>
              <a:rPr lang="pt-BR" b="1" dirty="0" smtClean="0">
                <a:latin typeface="Calibri" panose="020F0502020204030204" pitchFamily="34" charset="0"/>
              </a:rPr>
              <a:t>a </a:t>
            </a:r>
            <a:r>
              <a:rPr lang="pt-BR" b="1" dirty="0">
                <a:latin typeface="Calibri" panose="020F0502020204030204" pitchFamily="34" charset="0"/>
              </a:rPr>
              <a:t>Copa da China em 1991, para 122 </a:t>
            </a:r>
            <a:r>
              <a:rPr lang="pt-BR" b="1" dirty="0">
                <a:latin typeface="Calibri" panose="020F0502020204030204" pitchFamily="34" charset="0"/>
              </a:rPr>
              <a:t>n</a:t>
            </a:r>
            <a:r>
              <a:rPr lang="pt-BR" b="1" dirty="0" smtClean="0">
                <a:latin typeface="Calibri" panose="020F0502020204030204" pitchFamily="34" charset="0"/>
              </a:rPr>
              <a:t>a </a:t>
            </a:r>
            <a:r>
              <a:rPr lang="pt-BR" b="1" dirty="0">
                <a:latin typeface="Calibri" panose="020F0502020204030204" pitchFamily="34" charset="0"/>
              </a:rPr>
              <a:t>Copa da </a:t>
            </a:r>
            <a:r>
              <a:rPr lang="pt-BR" b="1" dirty="0" smtClean="0">
                <a:latin typeface="Calibri" panose="020F0502020204030204" pitchFamily="34" charset="0"/>
              </a:rPr>
              <a:t>Alemanha, em 2011.</a:t>
            </a:r>
            <a:endParaRPr lang="pt-BR" b="1" dirty="0">
              <a:latin typeface="Calibri" panose="020F0502020204030204" pitchFamily="34" charset="0"/>
            </a:endParaRPr>
          </a:p>
        </p:txBody>
      </p:sp>
    </p:spTree>
    <p:extLst>
      <p:ext uri="{BB962C8B-B14F-4D97-AF65-F5344CB8AC3E}">
        <p14:creationId xmlns:p14="http://schemas.microsoft.com/office/powerpoint/2010/main" val="171132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487488" y="705882"/>
            <a:ext cx="7046912" cy="58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lvl="1" eaLnBrk="0" hangingPunct="0">
              <a:lnSpc>
                <a:spcPct val="107000"/>
              </a:lnSpc>
              <a:spcAft>
                <a:spcPts val="800"/>
              </a:spcAft>
              <a:defRPr/>
            </a:pPr>
            <a:r>
              <a:rPr lang="pt-BR" sz="3200" b="1" dirty="0" smtClean="0">
                <a:solidFill>
                  <a:schemeClr val="accent1">
                    <a:lumMod val="75000"/>
                  </a:schemeClr>
                </a:solidFill>
                <a:latin typeface="Calibri" panose="020F0502020204030204" pitchFamily="34" charset="0"/>
              </a:rPr>
              <a:t>E </a:t>
            </a:r>
            <a:r>
              <a:rPr lang="pt-BR" sz="3200" b="1" dirty="0">
                <a:solidFill>
                  <a:schemeClr val="accent1">
                    <a:lumMod val="75000"/>
                  </a:schemeClr>
                </a:solidFill>
                <a:latin typeface="Calibri" panose="020F0502020204030204" pitchFamily="34" charset="0"/>
              </a:rPr>
              <a:t>no Brasil, vitórias importantes</a:t>
            </a:r>
            <a:r>
              <a:rPr lang="pt-BR" sz="3200" b="1" dirty="0" smtClean="0">
                <a:solidFill>
                  <a:schemeClr val="accent1">
                    <a:lumMod val="75000"/>
                  </a:schemeClr>
                </a:solidFill>
                <a:latin typeface="Calibri" panose="020F0502020204030204" pitchFamily="34" charset="0"/>
              </a:rPr>
              <a:t>:</a:t>
            </a:r>
            <a:endParaRPr lang="pt-BR" sz="3200" b="1" dirty="0">
              <a:solidFill>
                <a:schemeClr val="accent1">
                  <a:lumMod val="75000"/>
                </a:schemeClr>
              </a:solidFill>
              <a:latin typeface="Calibri" panose="020F0502020204030204" pitchFamily="34" charset="0"/>
            </a:endParaRPr>
          </a:p>
        </p:txBody>
      </p:sp>
      <p:sp>
        <p:nvSpPr>
          <p:cNvPr id="2" name="Retângulo 1"/>
          <p:cNvSpPr/>
          <p:nvPr/>
        </p:nvSpPr>
        <p:spPr>
          <a:xfrm>
            <a:off x="1162844" y="1557302"/>
            <a:ext cx="7696200" cy="5163593"/>
          </a:xfrm>
          <a:prstGeom prst="rect">
            <a:avLst/>
          </a:prstGeom>
        </p:spPr>
        <p:txBody>
          <a:bodyPr wrap="square">
            <a:spAutoFit/>
          </a:bodyPr>
          <a:lstStyle/>
          <a:p>
            <a:pPr marL="342900" indent="-342900">
              <a:lnSpc>
                <a:spcPct val="107000"/>
              </a:lnSpc>
              <a:spcAft>
                <a:spcPts val="0"/>
              </a:spcAft>
              <a:buFont typeface="Arial" panose="020B0604020202020204" pitchFamily="34" charset="0"/>
              <a:buChar char="•"/>
            </a:pPr>
            <a:r>
              <a:rPr lang="pt-BR" sz="2800" b="1" dirty="0" smtClean="0">
                <a:latin typeface="Calibri" panose="020F0502020204030204" pitchFamily="34" charset="0"/>
              </a:rPr>
              <a:t>Medalha </a:t>
            </a:r>
            <a:r>
              <a:rPr lang="pt-BR" sz="2800" b="1" dirty="0">
                <a:latin typeface="Calibri" panose="020F0502020204030204" pitchFamily="34" charset="0"/>
              </a:rPr>
              <a:t>de Prata nos Jogos Olímpicos de </a:t>
            </a:r>
            <a:r>
              <a:rPr lang="pt-BR" sz="2800" b="1" dirty="0" smtClean="0">
                <a:latin typeface="Calibri" panose="020F0502020204030204" pitchFamily="34" charset="0"/>
              </a:rPr>
              <a:t>Atenas/2004 </a:t>
            </a:r>
            <a:r>
              <a:rPr lang="pt-BR" sz="2800" b="1" dirty="0">
                <a:latin typeface="Calibri" panose="020F0502020204030204" pitchFamily="34" charset="0"/>
              </a:rPr>
              <a:t>e </a:t>
            </a:r>
            <a:r>
              <a:rPr lang="pt-BR" sz="2800" b="1" dirty="0" smtClean="0">
                <a:latin typeface="Calibri" panose="020F0502020204030204" pitchFamily="34" charset="0"/>
              </a:rPr>
              <a:t>Pequim/2008 </a:t>
            </a:r>
          </a:p>
          <a:p>
            <a:pPr marL="342900" indent="-342900">
              <a:lnSpc>
                <a:spcPct val="107000"/>
              </a:lnSpc>
              <a:spcAft>
                <a:spcPts val="0"/>
              </a:spcAft>
              <a:buFont typeface="Arial" panose="020B0604020202020204" pitchFamily="34" charset="0"/>
              <a:buChar char="•"/>
            </a:pPr>
            <a:r>
              <a:rPr lang="pt-BR" sz="2800" b="1" dirty="0" smtClean="0">
                <a:latin typeface="Calibri" panose="020F0502020204030204" pitchFamily="34" charset="0"/>
              </a:rPr>
              <a:t>Vice-campeonato </a:t>
            </a:r>
            <a:r>
              <a:rPr lang="pt-BR" sz="2800" b="1" dirty="0">
                <a:latin typeface="Calibri" panose="020F0502020204030204" pitchFamily="34" charset="0"/>
              </a:rPr>
              <a:t>no Mundial da </a:t>
            </a:r>
            <a:r>
              <a:rPr lang="pt-BR" sz="2800" b="1" dirty="0" smtClean="0">
                <a:latin typeface="Calibri" panose="020F0502020204030204" pitchFamily="34" charset="0"/>
              </a:rPr>
              <a:t>China/2007</a:t>
            </a:r>
          </a:p>
          <a:p>
            <a:pPr marL="342900" indent="-342900">
              <a:lnSpc>
                <a:spcPct val="107000"/>
              </a:lnSpc>
              <a:spcAft>
                <a:spcPts val="0"/>
              </a:spcAft>
              <a:buFont typeface="Arial" panose="020B0604020202020204" pitchFamily="34" charset="0"/>
              <a:buChar char="•"/>
            </a:pPr>
            <a:r>
              <a:rPr lang="pt-BR" sz="2800" b="1" dirty="0" smtClean="0">
                <a:latin typeface="Calibri" panose="020F0502020204030204" pitchFamily="34" charset="0"/>
              </a:rPr>
              <a:t>Medalha </a:t>
            </a:r>
            <a:r>
              <a:rPr lang="pt-BR" sz="2800" b="1" dirty="0">
                <a:latin typeface="Calibri" panose="020F0502020204030204" pitchFamily="34" charset="0"/>
              </a:rPr>
              <a:t>de Ouro nos Jogos Pan-Americanos do Rio de Janeiro/2007 </a:t>
            </a:r>
            <a:r>
              <a:rPr lang="pt-BR" sz="2800" b="1" dirty="0" smtClean="0">
                <a:latin typeface="Calibri" panose="020F0502020204030204" pitchFamily="34" charset="0"/>
              </a:rPr>
              <a:t> </a:t>
            </a:r>
          </a:p>
          <a:p>
            <a:pPr marL="342900" indent="-342900">
              <a:lnSpc>
                <a:spcPct val="107000"/>
              </a:lnSpc>
              <a:spcAft>
                <a:spcPts val="0"/>
              </a:spcAft>
              <a:buFont typeface="Arial" panose="020B0604020202020204" pitchFamily="34" charset="0"/>
              <a:buChar char="•"/>
            </a:pPr>
            <a:r>
              <a:rPr lang="pt-BR" sz="2800" b="1" dirty="0" smtClean="0">
                <a:latin typeface="Calibri" panose="020F0502020204030204" pitchFamily="34" charset="0"/>
              </a:rPr>
              <a:t>Marta </a:t>
            </a:r>
            <a:r>
              <a:rPr lang="pt-BR" sz="2800" b="1" dirty="0">
                <a:latin typeface="Calibri" panose="020F0502020204030204" pitchFamily="34" charset="0"/>
              </a:rPr>
              <a:t>eleita melhor jogadora do mundo cinco vezes consecutivas (2006-2010</a:t>
            </a:r>
            <a:r>
              <a:rPr lang="pt-BR" sz="2800" b="1" dirty="0" smtClean="0">
                <a:latin typeface="Calibri" panose="020F0502020204030204" pitchFamily="34" charset="0"/>
              </a:rPr>
              <a:t>)</a:t>
            </a:r>
          </a:p>
          <a:p>
            <a:pPr marL="342900" lvl="0" indent="-342900">
              <a:lnSpc>
                <a:spcPct val="107000"/>
              </a:lnSpc>
              <a:spcAft>
                <a:spcPts val="0"/>
              </a:spcAft>
              <a:buFont typeface="Arial" panose="020B0604020202020204" pitchFamily="34" charset="0"/>
              <a:buChar char="•"/>
            </a:pPr>
            <a:r>
              <a:rPr lang="pt-BR" sz="2800" b="1" dirty="0">
                <a:latin typeface="Calibri" panose="020F0502020204030204" pitchFamily="34" charset="0"/>
              </a:rPr>
              <a:t>A</a:t>
            </a:r>
            <a:r>
              <a:rPr lang="pt-BR" sz="2800" b="1" dirty="0" smtClean="0">
                <a:latin typeface="Calibri" panose="020F0502020204030204" pitchFamily="34" charset="0"/>
              </a:rPr>
              <a:t>vançamos </a:t>
            </a:r>
            <a:r>
              <a:rPr lang="pt-BR" sz="2800" b="1" dirty="0">
                <a:latin typeface="Calibri" panose="020F0502020204030204" pitchFamily="34" charset="0"/>
              </a:rPr>
              <a:t>com a criação das categorias de base, tivemos Emily Lima – 1ª </a:t>
            </a:r>
            <a:r>
              <a:rPr lang="pt-BR" sz="2800" b="1" dirty="0" smtClean="0">
                <a:latin typeface="Calibri" panose="020F0502020204030204" pitchFamily="34" charset="0"/>
              </a:rPr>
              <a:t>técnica </a:t>
            </a:r>
            <a:r>
              <a:rPr lang="pt-BR" sz="2800" b="1" dirty="0">
                <a:latin typeface="Calibri" panose="020F0502020204030204" pitchFamily="34" charset="0"/>
              </a:rPr>
              <a:t>mulher de uma seleção de </a:t>
            </a:r>
            <a:r>
              <a:rPr lang="pt-BR" sz="2800" b="1" dirty="0" smtClean="0">
                <a:latin typeface="Calibri" panose="020F0502020204030204" pitchFamily="34" charset="0"/>
              </a:rPr>
              <a:t>FF</a:t>
            </a:r>
            <a:endParaRPr lang="pt-BR" sz="2800" b="1" dirty="0">
              <a:latin typeface="Calibri" panose="020F0502020204030204" pitchFamily="34" charset="0"/>
            </a:endParaRPr>
          </a:p>
          <a:p>
            <a:pPr marL="342900" indent="-342900">
              <a:lnSpc>
                <a:spcPct val="107000"/>
              </a:lnSpc>
              <a:spcAft>
                <a:spcPts val="0"/>
              </a:spcAft>
              <a:buFont typeface="Arial" panose="020B0604020202020204" pitchFamily="34" charset="0"/>
              <a:buChar char="•"/>
            </a:pPr>
            <a:endParaRPr lang="pt-BR" sz="2800" b="1" dirty="0">
              <a:latin typeface="Calibri" panose="020F0502020204030204" pitchFamily="34" charset="0"/>
            </a:endParaRPr>
          </a:p>
        </p:txBody>
      </p:sp>
    </p:spTree>
    <p:extLst>
      <p:ext uri="{BB962C8B-B14F-4D97-AF65-F5344CB8AC3E}">
        <p14:creationId xmlns:p14="http://schemas.microsoft.com/office/powerpoint/2010/main" val="275416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66800" y="1143000"/>
            <a:ext cx="7543800" cy="3780522"/>
          </a:xfrm>
          <a:prstGeom prst="rect">
            <a:avLst/>
          </a:prstGeom>
        </p:spPr>
        <p:txBody>
          <a:bodyPr wrap="square">
            <a:spAutoFit/>
          </a:bodyPr>
          <a:lstStyle/>
          <a:p>
            <a:pPr marL="457200" indent="-457200">
              <a:lnSpc>
                <a:spcPct val="107000"/>
              </a:lnSpc>
              <a:spcAft>
                <a:spcPts val="0"/>
              </a:spcAft>
              <a:buFont typeface="Arial" panose="020B0604020202020204" pitchFamily="34" charset="0"/>
              <a:buChar char="•"/>
            </a:pPr>
            <a:r>
              <a:rPr lang="pt-BR" sz="2800" b="1" dirty="0">
                <a:latin typeface="Calibri" panose="020F0502020204030204" pitchFamily="34" charset="0"/>
              </a:rPr>
              <a:t>É também </a:t>
            </a:r>
            <a:r>
              <a:rPr lang="pt-BR" sz="2800" b="1" dirty="0" smtClean="0">
                <a:latin typeface="Calibri" panose="020F0502020204030204" pitchFamily="34" charset="0"/>
              </a:rPr>
              <a:t>papel das </a:t>
            </a:r>
            <a:r>
              <a:rPr lang="pt-BR" sz="2800" b="1" dirty="0">
                <a:latin typeface="Calibri" panose="020F0502020204030204" pitchFamily="34" charset="0"/>
              </a:rPr>
              <a:t>políticas públicas </a:t>
            </a:r>
            <a:r>
              <a:rPr lang="pt-BR" sz="2800" b="1" dirty="0" smtClean="0">
                <a:latin typeface="Calibri" panose="020F0502020204030204" pitchFamily="34" charset="0"/>
              </a:rPr>
              <a:t>contribuir </a:t>
            </a:r>
            <a:r>
              <a:rPr lang="pt-BR" sz="2800" b="1" dirty="0">
                <a:latin typeface="Calibri" panose="020F0502020204030204" pitchFamily="34" charset="0"/>
              </a:rPr>
              <a:t>para assegurar o direito ao esporte e ao lazer às mulheres.</a:t>
            </a:r>
          </a:p>
          <a:p>
            <a:pPr marL="457200" indent="-457200">
              <a:lnSpc>
                <a:spcPct val="107000"/>
              </a:lnSpc>
              <a:spcAft>
                <a:spcPts val="0"/>
              </a:spcAft>
              <a:buFont typeface="Arial" panose="020B0604020202020204" pitchFamily="34" charset="0"/>
              <a:buChar char="•"/>
            </a:pPr>
            <a:r>
              <a:rPr lang="pt-BR" sz="2800" b="1" dirty="0" smtClean="0">
                <a:latin typeface="Calibri" panose="020F0502020204030204" pitchFamily="34" charset="0"/>
              </a:rPr>
              <a:t>Inserção de políticas no Plano Nacional de Políticas para as Mulheres - Capítulo 8, pactuadas </a:t>
            </a:r>
            <a:r>
              <a:rPr lang="pt-BR" sz="2800" b="1" dirty="0">
                <a:latin typeface="Calibri" panose="020F0502020204030204" pitchFamily="34" charset="0"/>
              </a:rPr>
              <a:t>com o </a:t>
            </a:r>
            <a:r>
              <a:rPr lang="pt-BR" sz="2800" b="1" dirty="0" smtClean="0">
                <a:latin typeface="Calibri" panose="020F0502020204030204" pitchFamily="34" charset="0"/>
              </a:rPr>
              <a:t>Ministério do Esporte.</a:t>
            </a:r>
          </a:p>
          <a:p>
            <a:pPr marL="457200" indent="-457200">
              <a:lnSpc>
                <a:spcPct val="107000"/>
              </a:lnSpc>
              <a:spcAft>
                <a:spcPts val="0"/>
              </a:spcAft>
              <a:buFont typeface="Arial" panose="020B0604020202020204" pitchFamily="34" charset="0"/>
              <a:buChar char="•"/>
            </a:pPr>
            <a:r>
              <a:rPr lang="pt-BR" sz="2800" b="1" dirty="0" smtClean="0">
                <a:latin typeface="Calibri" panose="020F0502020204030204" pitchFamily="34" charset="0"/>
              </a:rPr>
              <a:t>Várias iniciativas importantes (Michael Jackson).</a:t>
            </a:r>
            <a:endParaRPr lang="pt-BR" sz="2800" b="1" dirty="0">
              <a:latin typeface="Calibri" panose="020F0502020204030204" pitchFamily="34" charset="0"/>
            </a:endParaRPr>
          </a:p>
        </p:txBody>
      </p:sp>
      <p:sp>
        <p:nvSpPr>
          <p:cNvPr id="4" name="Rectangle 1"/>
          <p:cNvSpPr/>
          <p:nvPr/>
        </p:nvSpPr>
        <p:spPr>
          <a:xfrm>
            <a:off x="1524000" y="634425"/>
            <a:ext cx="7315199" cy="584775"/>
          </a:xfrm>
          <a:prstGeom prst="rect">
            <a:avLst/>
          </a:prstGeom>
        </p:spPr>
        <p:txBody>
          <a:bodyPr wrap="square">
            <a:spAutoFit/>
          </a:bodyPr>
          <a:lstStyle/>
          <a:p>
            <a:r>
              <a:rPr lang="pt-BR" sz="3200" b="1" dirty="0" smtClean="0">
                <a:solidFill>
                  <a:schemeClr val="accent1">
                    <a:lumMod val="75000"/>
                  </a:schemeClr>
                </a:solidFill>
                <a:latin typeface="Calibri" panose="020F0502020204030204" pitchFamily="34" charset="0"/>
              </a:rPr>
              <a:t>Apesar dos avanços, inúmeros desafios</a:t>
            </a:r>
            <a:endParaRPr lang="pt-BR" sz="3200" b="1" dirty="0">
              <a:solidFill>
                <a:schemeClr val="accent1">
                  <a:lumMod val="75000"/>
                </a:schemeClr>
              </a:solidFill>
              <a:latin typeface="Calibri" panose="020F0502020204030204" pitchFamily="34" charset="0"/>
            </a:endParaRPr>
          </a:p>
        </p:txBody>
      </p:sp>
      <p:pic>
        <p:nvPicPr>
          <p:cNvPr id="5" name="Picture 6" descr="C:\Users\Beatriz\Documents\SPM\Esporte\Foto da Dilma com a Seleção de FF.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2920">
            <a:off x="3149931" y="4596490"/>
            <a:ext cx="3265759" cy="184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98600" y="1828800"/>
            <a:ext cx="7416800" cy="4510087"/>
          </a:xfrm>
        </p:spPr>
        <p:txBody>
          <a:bodyPr>
            <a:noAutofit/>
          </a:bodyPr>
          <a:lstStyle/>
          <a:p>
            <a:pPr>
              <a:defRPr/>
            </a:pPr>
            <a:r>
              <a:rPr lang="pt-BR" sz="2800" b="1" dirty="0" smtClean="0">
                <a:latin typeface="Calibri" panose="020F0502020204030204" pitchFamily="34" charset="0"/>
              </a:rPr>
              <a:t>Programa Segundo Tempo (ME)</a:t>
            </a:r>
          </a:p>
          <a:p>
            <a:pPr lvl="1">
              <a:defRPr/>
            </a:pPr>
            <a:r>
              <a:rPr lang="pt-BR" sz="2800" b="1" dirty="0" smtClean="0">
                <a:latin typeface="Calibri" panose="020F0502020204030204" pitchFamily="34" charset="0"/>
              </a:rPr>
              <a:t>2010: 66,5% masculino e 33,5% feminino</a:t>
            </a:r>
          </a:p>
          <a:p>
            <a:pPr lvl="1">
              <a:defRPr/>
            </a:pPr>
            <a:r>
              <a:rPr lang="pt-BR" sz="2800" b="1" dirty="0" smtClean="0">
                <a:latin typeface="Calibri" panose="020F0502020204030204" pitchFamily="34" charset="0"/>
              </a:rPr>
              <a:t>2012: 60% masculino e 40% feminino</a:t>
            </a:r>
          </a:p>
          <a:p>
            <a:pPr>
              <a:defRPr/>
            </a:pPr>
            <a:r>
              <a:rPr lang="pt-BR" sz="2800" b="1" dirty="0" smtClean="0">
                <a:latin typeface="Calibri" panose="020F0502020204030204" pitchFamily="34" charset="0"/>
              </a:rPr>
              <a:t>Programa </a:t>
            </a:r>
            <a:r>
              <a:rPr lang="pt-BR" sz="2800" b="1" dirty="0">
                <a:latin typeface="Calibri" panose="020F0502020204030204" pitchFamily="34" charset="0"/>
              </a:rPr>
              <a:t>Esporte e Lazer </a:t>
            </a:r>
            <a:r>
              <a:rPr lang="pt-BR" sz="2800" b="1" dirty="0" smtClean="0">
                <a:latin typeface="Calibri" panose="020F0502020204030204" pitchFamily="34" charset="0"/>
              </a:rPr>
              <a:t>da Cidade /Vida Saudável </a:t>
            </a:r>
          </a:p>
          <a:p>
            <a:pPr lvl="1">
              <a:defRPr/>
            </a:pPr>
            <a:r>
              <a:rPr lang="pt-BR" sz="2800" b="1" dirty="0">
                <a:latin typeface="Calibri" panose="020F0502020204030204" pitchFamily="34" charset="0"/>
              </a:rPr>
              <a:t>2</a:t>
            </a:r>
            <a:r>
              <a:rPr lang="pt-BR" sz="2800" b="1" dirty="0" smtClean="0">
                <a:latin typeface="Calibri" panose="020F0502020204030204" pitchFamily="34" charset="0"/>
              </a:rPr>
              <a:t>010</a:t>
            </a:r>
            <a:r>
              <a:rPr lang="pt-BR" sz="2800" b="1" dirty="0">
                <a:latin typeface="Calibri" panose="020F0502020204030204" pitchFamily="34" charset="0"/>
              </a:rPr>
              <a:t>: 53% masculino e 47% </a:t>
            </a:r>
            <a:r>
              <a:rPr lang="pt-BR" sz="2800" b="1" dirty="0" smtClean="0">
                <a:latin typeface="Calibri" panose="020F0502020204030204" pitchFamily="34" charset="0"/>
              </a:rPr>
              <a:t>feminino</a:t>
            </a:r>
          </a:p>
          <a:p>
            <a:pPr>
              <a:defRPr/>
            </a:pPr>
            <a:r>
              <a:rPr lang="pt-BR" sz="2800" b="1" dirty="0">
                <a:latin typeface="Calibri" panose="020F0502020204030204" pitchFamily="34" charset="0"/>
              </a:rPr>
              <a:t>Programa </a:t>
            </a:r>
            <a:r>
              <a:rPr lang="pt-BR" sz="2800" b="1" dirty="0" smtClean="0">
                <a:latin typeface="Calibri" panose="020F0502020204030204" pitchFamily="34" charset="0"/>
              </a:rPr>
              <a:t>Atleta na Escola</a:t>
            </a:r>
            <a:endParaRPr lang="pt-BR" sz="2800" b="1" dirty="0">
              <a:latin typeface="Calibri" panose="020F0502020204030204" pitchFamily="34" charset="0"/>
            </a:endParaRPr>
          </a:p>
          <a:p>
            <a:pPr lvl="1">
              <a:defRPr/>
            </a:pPr>
            <a:r>
              <a:rPr lang="en-US" sz="2800" b="1" dirty="0" smtClean="0">
                <a:latin typeface="Calibri" panose="020F0502020204030204" pitchFamily="34" charset="0"/>
              </a:rPr>
              <a:t>42% de </a:t>
            </a:r>
            <a:r>
              <a:rPr lang="en-US" sz="2800" b="1" dirty="0" err="1" smtClean="0">
                <a:latin typeface="Calibri" panose="020F0502020204030204" pitchFamily="34" charset="0"/>
              </a:rPr>
              <a:t>meninas</a:t>
            </a:r>
            <a:r>
              <a:rPr lang="en-US" sz="2800" b="1" dirty="0" smtClean="0">
                <a:latin typeface="Calibri" panose="020F0502020204030204" pitchFamily="34" charset="0"/>
              </a:rPr>
              <a:t>: 	12 a 14 </a:t>
            </a:r>
            <a:r>
              <a:rPr lang="en-US" sz="2800" b="1" dirty="0" err="1" smtClean="0">
                <a:latin typeface="Calibri" panose="020F0502020204030204" pitchFamily="34" charset="0"/>
              </a:rPr>
              <a:t>anos</a:t>
            </a:r>
            <a:r>
              <a:rPr lang="en-US" sz="2800" b="1" dirty="0" smtClean="0">
                <a:latin typeface="Calibri" panose="020F0502020204030204" pitchFamily="34" charset="0"/>
              </a:rPr>
              <a:t>: 64% </a:t>
            </a:r>
          </a:p>
          <a:p>
            <a:pPr marL="457200" lvl="1" indent="0">
              <a:buNone/>
              <a:defRPr/>
            </a:pPr>
            <a:r>
              <a:rPr lang="en-US" sz="2800" b="1" dirty="0">
                <a:latin typeface="Calibri" panose="020F0502020204030204" pitchFamily="34" charset="0"/>
              </a:rPr>
              <a:t>	</a:t>
            </a:r>
            <a:r>
              <a:rPr lang="en-US" sz="2800" b="1" dirty="0" smtClean="0">
                <a:latin typeface="Calibri" panose="020F0502020204030204" pitchFamily="34" charset="0"/>
              </a:rPr>
              <a:t>						15 a 17 </a:t>
            </a:r>
            <a:r>
              <a:rPr lang="en-US" sz="2800" b="1" dirty="0" err="1" smtClean="0">
                <a:latin typeface="Calibri" panose="020F0502020204030204" pitchFamily="34" charset="0"/>
              </a:rPr>
              <a:t>anos</a:t>
            </a:r>
            <a:r>
              <a:rPr lang="en-US" sz="2800" b="1" dirty="0" smtClean="0">
                <a:latin typeface="Calibri" panose="020F0502020204030204" pitchFamily="34" charset="0"/>
              </a:rPr>
              <a:t>: 36%</a:t>
            </a:r>
            <a:endParaRPr lang="pt-BR" sz="2800" b="1" dirty="0" smtClean="0">
              <a:latin typeface="Calibri" panose="020F0502020204030204" pitchFamily="34" charset="0"/>
            </a:endParaRPr>
          </a:p>
        </p:txBody>
      </p:sp>
      <p:sp>
        <p:nvSpPr>
          <p:cNvPr id="4" name="Rectangle 3"/>
          <p:cNvSpPr/>
          <p:nvPr/>
        </p:nvSpPr>
        <p:spPr>
          <a:xfrm>
            <a:off x="1524000" y="530189"/>
            <a:ext cx="6629400" cy="1146211"/>
          </a:xfrm>
          <a:prstGeom prst="rect">
            <a:avLst/>
          </a:prstGeom>
        </p:spPr>
        <p:txBody>
          <a:bodyPr wrap="square">
            <a:spAutoFit/>
          </a:bodyPr>
          <a:lstStyle/>
          <a:p>
            <a:pPr>
              <a:lnSpc>
                <a:spcPct val="107000"/>
              </a:lnSpc>
              <a:spcAft>
                <a:spcPts val="800"/>
              </a:spcAft>
            </a:pPr>
            <a:r>
              <a:rPr lang="en-US" sz="3200" b="1" dirty="0" err="1" smtClean="0">
                <a:solidFill>
                  <a:schemeClr val="accent1">
                    <a:lumMod val="75000"/>
                  </a:schemeClr>
                </a:solidFill>
                <a:latin typeface="Calibri" panose="020F0502020204030204" pitchFamily="34" charset="0"/>
              </a:rPr>
              <a:t>Diferença</a:t>
            </a:r>
            <a:r>
              <a:rPr lang="en-US" sz="3200" b="1" dirty="0" smtClean="0">
                <a:solidFill>
                  <a:schemeClr val="accent1">
                    <a:lumMod val="75000"/>
                  </a:schemeClr>
                </a:solidFill>
                <a:latin typeface="Calibri" panose="020F0502020204030204" pitchFamily="34" charset="0"/>
              </a:rPr>
              <a:t> </a:t>
            </a:r>
            <a:r>
              <a:rPr lang="en-US" sz="3200" b="1" dirty="0" err="1" smtClean="0">
                <a:solidFill>
                  <a:schemeClr val="accent1">
                    <a:lumMod val="75000"/>
                  </a:schemeClr>
                </a:solidFill>
                <a:latin typeface="Calibri" panose="020F0502020204030204" pitchFamily="34" charset="0"/>
              </a:rPr>
              <a:t>significativa</a:t>
            </a:r>
            <a:r>
              <a:rPr lang="en-US" sz="3200" b="1" dirty="0" smtClean="0">
                <a:solidFill>
                  <a:schemeClr val="accent1">
                    <a:lumMod val="75000"/>
                  </a:schemeClr>
                </a:solidFill>
                <a:latin typeface="Calibri" panose="020F0502020204030204" pitchFamily="34" charset="0"/>
              </a:rPr>
              <a:t> entre </a:t>
            </a:r>
            <a:r>
              <a:rPr lang="en-US" sz="3200" b="1" dirty="0" err="1" smtClean="0">
                <a:solidFill>
                  <a:schemeClr val="accent1">
                    <a:lumMod val="75000"/>
                  </a:schemeClr>
                </a:solidFill>
                <a:latin typeface="Calibri" panose="020F0502020204030204" pitchFamily="34" charset="0"/>
              </a:rPr>
              <a:t>mulheres</a:t>
            </a:r>
            <a:r>
              <a:rPr lang="en-US" sz="3200" b="1" dirty="0" smtClean="0">
                <a:solidFill>
                  <a:schemeClr val="accent1">
                    <a:lumMod val="75000"/>
                  </a:schemeClr>
                </a:solidFill>
                <a:latin typeface="Calibri" panose="020F0502020204030204" pitchFamily="34" charset="0"/>
              </a:rPr>
              <a:t> e </a:t>
            </a:r>
            <a:r>
              <a:rPr lang="en-US" sz="3200" b="1" dirty="0" err="1" smtClean="0">
                <a:solidFill>
                  <a:schemeClr val="accent1">
                    <a:lumMod val="75000"/>
                  </a:schemeClr>
                </a:solidFill>
                <a:latin typeface="Calibri" panose="020F0502020204030204" pitchFamily="34" charset="0"/>
              </a:rPr>
              <a:t>homens</a:t>
            </a:r>
            <a:r>
              <a:rPr lang="en-US" sz="3200" b="1" dirty="0" smtClean="0">
                <a:solidFill>
                  <a:schemeClr val="accent1">
                    <a:lumMod val="75000"/>
                  </a:schemeClr>
                </a:solidFill>
                <a:latin typeface="Calibri" panose="020F0502020204030204" pitchFamily="34" charset="0"/>
              </a:rPr>
              <a:t> </a:t>
            </a:r>
            <a:endParaRPr lang="pt-BR" sz="32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37639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36157674"/>
              </p:ext>
            </p:extLst>
          </p:nvPr>
        </p:nvGraphicFramePr>
        <p:xfrm>
          <a:off x="1403648" y="2175495"/>
          <a:ext cx="6624736" cy="38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CaixaDeTexto 5"/>
          <p:cNvSpPr txBox="1">
            <a:spLocks noChangeArrowheads="1"/>
          </p:cNvSpPr>
          <p:nvPr/>
        </p:nvSpPr>
        <p:spPr bwMode="auto">
          <a:xfrm>
            <a:off x="1619250" y="5661025"/>
            <a:ext cx="1657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2400">
                <a:solidFill>
                  <a:schemeClr val="accent5">
                    <a:lumMod val="75000"/>
                  </a:schemeClr>
                </a:solidFill>
              </a:rPr>
              <a:t>2006: 33%</a:t>
            </a:r>
          </a:p>
        </p:txBody>
      </p:sp>
      <p:sp>
        <p:nvSpPr>
          <p:cNvPr id="13316" name="CaixaDeTexto 6"/>
          <p:cNvSpPr txBox="1">
            <a:spLocks noChangeArrowheads="1"/>
          </p:cNvSpPr>
          <p:nvPr/>
        </p:nvSpPr>
        <p:spPr bwMode="auto">
          <a:xfrm>
            <a:off x="1979613" y="5157788"/>
            <a:ext cx="1657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2400">
                <a:solidFill>
                  <a:schemeClr val="accent5">
                    <a:lumMod val="75000"/>
                  </a:schemeClr>
                </a:solidFill>
              </a:rPr>
              <a:t>2007: 36%</a:t>
            </a:r>
          </a:p>
        </p:txBody>
      </p:sp>
      <p:sp>
        <p:nvSpPr>
          <p:cNvPr id="13317" name="CaixaDeTexto 7"/>
          <p:cNvSpPr txBox="1">
            <a:spLocks noChangeArrowheads="1"/>
          </p:cNvSpPr>
          <p:nvPr/>
        </p:nvSpPr>
        <p:spPr bwMode="auto">
          <a:xfrm>
            <a:off x="3276600" y="4508500"/>
            <a:ext cx="1657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2400">
                <a:solidFill>
                  <a:schemeClr val="accent5">
                    <a:lumMod val="75000"/>
                  </a:schemeClr>
                </a:solidFill>
              </a:rPr>
              <a:t>2009: 35%</a:t>
            </a:r>
          </a:p>
        </p:txBody>
      </p:sp>
      <p:sp>
        <p:nvSpPr>
          <p:cNvPr id="13318" name="CaixaDeTexto 8"/>
          <p:cNvSpPr txBox="1">
            <a:spLocks noChangeArrowheads="1"/>
          </p:cNvSpPr>
          <p:nvPr/>
        </p:nvSpPr>
        <p:spPr bwMode="auto">
          <a:xfrm>
            <a:off x="4376738" y="3471863"/>
            <a:ext cx="163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2400">
                <a:solidFill>
                  <a:schemeClr val="accent5">
                    <a:lumMod val="75000"/>
                  </a:schemeClr>
                </a:solidFill>
              </a:rPr>
              <a:t>2011: 41%</a:t>
            </a:r>
          </a:p>
        </p:txBody>
      </p:sp>
      <p:sp>
        <p:nvSpPr>
          <p:cNvPr id="13319" name="CaixaDeTexto 9"/>
          <p:cNvSpPr txBox="1">
            <a:spLocks noChangeArrowheads="1"/>
          </p:cNvSpPr>
          <p:nvPr/>
        </p:nvSpPr>
        <p:spPr bwMode="auto">
          <a:xfrm>
            <a:off x="6442075" y="2822575"/>
            <a:ext cx="1657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2400">
                <a:solidFill>
                  <a:schemeClr val="accent5">
                    <a:lumMod val="75000"/>
                  </a:schemeClr>
                </a:solidFill>
              </a:rPr>
              <a:t>2013: 41%</a:t>
            </a:r>
          </a:p>
        </p:txBody>
      </p:sp>
      <p:sp>
        <p:nvSpPr>
          <p:cNvPr id="13" name="Elipse 12"/>
          <p:cNvSpPr/>
          <p:nvPr/>
        </p:nvSpPr>
        <p:spPr>
          <a:xfrm>
            <a:off x="4140200" y="3455988"/>
            <a:ext cx="287338" cy="288925"/>
          </a:xfrm>
          <a:prstGeom prst="ellipse">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Elipse 14"/>
          <p:cNvSpPr/>
          <p:nvPr/>
        </p:nvSpPr>
        <p:spPr>
          <a:xfrm>
            <a:off x="5181600" y="3254375"/>
            <a:ext cx="288925" cy="288925"/>
          </a:xfrm>
          <a:prstGeom prst="ellipse">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Elipse 15"/>
          <p:cNvSpPr/>
          <p:nvPr/>
        </p:nvSpPr>
        <p:spPr>
          <a:xfrm>
            <a:off x="1835150" y="5229225"/>
            <a:ext cx="144463" cy="144463"/>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323" name="Rectangle 3"/>
          <p:cNvSpPr txBox="1">
            <a:spLocks noChangeArrowheads="1"/>
          </p:cNvSpPr>
          <p:nvPr/>
        </p:nvSpPr>
        <p:spPr bwMode="auto">
          <a:xfrm>
            <a:off x="827088" y="1125538"/>
            <a:ext cx="76327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pPr>
            <a:r>
              <a:rPr lang="pt-BR" sz="3200" b="1" dirty="0">
                <a:solidFill>
                  <a:srgbClr val="660066"/>
                </a:solidFill>
              </a:rPr>
              <a:t>Programa Bolsa Atleta</a:t>
            </a:r>
          </a:p>
          <a:p>
            <a:pPr algn="ctr">
              <a:lnSpc>
                <a:spcPct val="80000"/>
              </a:lnSpc>
              <a:spcBef>
                <a:spcPct val="20000"/>
              </a:spcBef>
            </a:pPr>
            <a:endParaRPr lang="pt-BR" sz="1600" b="1" dirty="0">
              <a:solidFill>
                <a:srgbClr val="660066"/>
              </a:solidFill>
            </a:endParaRPr>
          </a:p>
          <a:p>
            <a:pPr>
              <a:lnSpc>
                <a:spcPct val="80000"/>
              </a:lnSpc>
              <a:spcBef>
                <a:spcPct val="20000"/>
              </a:spcBef>
            </a:pPr>
            <a:endParaRPr lang="pt-BR" sz="2400" b="1" dirty="0">
              <a:solidFill>
                <a:srgbClr val="660066"/>
              </a:solidFill>
            </a:endParaRPr>
          </a:p>
          <a:p>
            <a:pPr>
              <a:lnSpc>
                <a:spcPct val="80000"/>
              </a:lnSpc>
              <a:spcBef>
                <a:spcPct val="20000"/>
              </a:spcBef>
              <a:buFontTx/>
              <a:buChar char="•"/>
            </a:pPr>
            <a:endParaRPr lang="pt-BR" sz="2400" dirty="0"/>
          </a:p>
        </p:txBody>
      </p:sp>
      <p:sp>
        <p:nvSpPr>
          <p:cNvPr id="2" name="Rectangle 1"/>
          <p:cNvSpPr/>
          <p:nvPr/>
        </p:nvSpPr>
        <p:spPr>
          <a:xfrm>
            <a:off x="1255713" y="2503488"/>
            <a:ext cx="2955925" cy="781050"/>
          </a:xfrm>
          <a:prstGeom prst="rect">
            <a:avLst/>
          </a:prstGeom>
        </p:spPr>
        <p:txBody>
          <a:bodyPr>
            <a:spAutoFit/>
          </a:bodyPr>
          <a:lstStyle/>
          <a:p>
            <a:pPr algn="ctr">
              <a:lnSpc>
                <a:spcPct val="80000"/>
              </a:lnSpc>
              <a:spcBef>
                <a:spcPct val="20000"/>
              </a:spcBef>
              <a:defRPr/>
            </a:pPr>
            <a:r>
              <a:rPr lang="pt-BR" sz="2400" b="1" dirty="0">
                <a:solidFill>
                  <a:schemeClr val="accent3">
                    <a:lumMod val="50000"/>
                  </a:schemeClr>
                </a:solidFill>
                <a:latin typeface="Arial" charset="0"/>
              </a:rPr>
              <a:t>Mulheres contempladas</a:t>
            </a:r>
            <a:r>
              <a:rPr lang="pt-BR" sz="3200" b="1" dirty="0">
                <a:solidFill>
                  <a:schemeClr val="accent3">
                    <a:lumMod val="50000"/>
                  </a:schemeClr>
                </a:solidFill>
                <a:latin typeface="Arial" charset="0"/>
              </a:rPr>
              <a:t> </a:t>
            </a:r>
          </a:p>
        </p:txBody>
      </p:sp>
      <p:sp>
        <p:nvSpPr>
          <p:cNvPr id="17" name="Elipse 15"/>
          <p:cNvSpPr/>
          <p:nvPr/>
        </p:nvSpPr>
        <p:spPr>
          <a:xfrm>
            <a:off x="1547813" y="5805488"/>
            <a:ext cx="144462" cy="144462"/>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Elipse 14"/>
          <p:cNvSpPr/>
          <p:nvPr/>
        </p:nvSpPr>
        <p:spPr>
          <a:xfrm>
            <a:off x="6084888" y="2911475"/>
            <a:ext cx="288925" cy="288925"/>
          </a:xfrm>
          <a:prstGeom prst="ellipse">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Elipse 15"/>
          <p:cNvSpPr/>
          <p:nvPr/>
        </p:nvSpPr>
        <p:spPr>
          <a:xfrm>
            <a:off x="2209800" y="4960937"/>
            <a:ext cx="144463" cy="144463"/>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7884256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4" descr="http://globoesporte.globo.com/platb/files/986/2011/09/tot%C3%B3-menin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2823">
            <a:off x="376142" y="2446603"/>
            <a:ext cx="2953240" cy="19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0" descr="yhQ2pLK3kdbrnjRZT7dd4bec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5527">
            <a:off x="352079" y="4723081"/>
            <a:ext cx="2955002" cy="166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a:xfrm>
            <a:off x="1459264" y="438403"/>
            <a:ext cx="7495270" cy="1752600"/>
          </a:xfrm>
        </p:spPr>
        <p:txBody>
          <a:bodyPr>
            <a:noAutofit/>
          </a:bodyPr>
          <a:lstStyle/>
          <a:p>
            <a:r>
              <a:rPr lang="pt-BR" sz="2800" b="1" dirty="0" smtClean="0">
                <a:solidFill>
                  <a:srgbClr val="660066"/>
                </a:solidFill>
                <a:latin typeface="Calibri" panose="020F0502020204030204" pitchFamily="34" charset="0"/>
              </a:rPr>
              <a:t>Esporte e Lazer como direito: </a:t>
            </a:r>
            <a:r>
              <a:rPr lang="pt-BR" sz="2800" b="1" dirty="0">
                <a:solidFill>
                  <a:srgbClr val="660066"/>
                </a:solidFill>
                <a:latin typeface="Calibri" panose="020F0502020204030204" pitchFamily="34" charset="0"/>
              </a:rPr>
              <a:t>Políticas </a:t>
            </a:r>
            <a:r>
              <a:rPr lang="pt-BR" sz="2800" b="1" dirty="0" smtClean="0">
                <a:solidFill>
                  <a:srgbClr val="660066"/>
                </a:solidFill>
                <a:latin typeface="Calibri" panose="020F0502020204030204" pitchFamily="34" charset="0"/>
              </a:rPr>
              <a:t>públicas </a:t>
            </a:r>
            <a:r>
              <a:rPr lang="pt-BR" sz="2800" b="1" dirty="0">
                <a:solidFill>
                  <a:srgbClr val="660066"/>
                </a:solidFill>
                <a:latin typeface="Calibri" panose="020F0502020204030204" pitchFamily="34" charset="0"/>
              </a:rPr>
              <a:t>para conhecer e mudar a </a:t>
            </a:r>
            <a:r>
              <a:rPr lang="pt-BR" sz="2800" b="1" dirty="0" smtClean="0">
                <a:solidFill>
                  <a:srgbClr val="660066"/>
                </a:solidFill>
                <a:latin typeface="Calibri" panose="020F0502020204030204" pitchFamily="34" charset="0"/>
              </a:rPr>
              <a:t>realidade, </a:t>
            </a:r>
            <a:r>
              <a:rPr lang="pt-BR" sz="2800" b="1" dirty="0">
                <a:solidFill>
                  <a:srgbClr val="660066"/>
                </a:solidFill>
                <a:latin typeface="Calibri" panose="020F0502020204030204" pitchFamily="34" charset="0"/>
              </a:rPr>
              <a:t>estimular a prática, realizar o debate, romper as barreiras e buscar a valorização</a:t>
            </a:r>
            <a:r>
              <a:rPr lang="pt-BR" sz="2800" b="1" dirty="0" smtClean="0">
                <a:solidFill>
                  <a:srgbClr val="660066"/>
                </a:solidFill>
                <a:latin typeface="Calibri" panose="020F0502020204030204" pitchFamily="34" charset="0"/>
              </a:rPr>
              <a:t>.</a:t>
            </a:r>
            <a:endParaRPr lang="pt-BR" sz="2800" b="1" dirty="0">
              <a:solidFill>
                <a:srgbClr val="660066"/>
              </a:solidFill>
              <a:latin typeface="Calibri" panose="020F0502020204030204" pitchFamily="34" charset="0"/>
            </a:endParaRPr>
          </a:p>
        </p:txBody>
      </p:sp>
      <p:pic>
        <p:nvPicPr>
          <p:cNvPr id="5125" name="Picture 46" descr="http://www.novoeste.com/uploads/image/img_exercicio_fisico_mulher_idos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7730">
            <a:off x="6013624" y="2612533"/>
            <a:ext cx="2870347" cy="1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2" descr="https://encrypted-tbn1.gstatic.com/images?q=tbn:ANd9GcSr5FAvyxHrPjw__iJuetiSSeVuN29NmRRMgcZOQIORqbqoFLf1g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8143">
            <a:off x="3532181" y="4809689"/>
            <a:ext cx="2546206" cy="164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4" descr="https://encrypted-tbn0.gstatic.com/images?q=tbn:ANd9GcRkE0uTXXGaOjXuFdh4rPb_1QYoXjYdGLd2NQ6QP7by-0vzITt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211">
            <a:off x="6293403" y="4655842"/>
            <a:ext cx="2601006" cy="16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2" descr="Volei Olimpíadas 20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08534">
            <a:off x="3459163" y="2709099"/>
            <a:ext cx="233680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60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702901"/>
            <a:ext cx="5943600" cy="4832092"/>
          </a:xfrm>
          <a:prstGeom prst="rect">
            <a:avLst/>
          </a:prstGeom>
        </p:spPr>
        <p:txBody>
          <a:bodyPr wrap="square">
            <a:spAutoFit/>
          </a:bodyPr>
          <a:lstStyle/>
          <a:p>
            <a:r>
              <a:rPr lang="pt-BR" sz="2800" b="1" dirty="0">
                <a:latin typeface="Calibri" panose="020F0502020204030204" pitchFamily="34" charset="0"/>
                <a:ea typeface="Calibri" panose="020F0502020204030204" pitchFamily="34" charset="0"/>
                <a:cs typeface="Times New Roman" panose="02020603050405020304" pitchFamily="18" charset="0"/>
              </a:rPr>
              <a:t>120 anos </a:t>
            </a:r>
            <a:r>
              <a:rPr lang="pt-BR" sz="2800" b="1" dirty="0">
                <a:latin typeface="Calibri" panose="020F0502020204030204" pitchFamily="34" charset="0"/>
                <a:ea typeface="Calibri" panose="020F0502020204030204" pitchFamily="34" charset="0"/>
                <a:cs typeface="Times New Roman" panose="02020603050405020304" pitchFamily="18" charset="0"/>
              </a:rPr>
              <a:t>após o </a:t>
            </a:r>
            <a:r>
              <a:rPr lang="pt-BR" sz="2800" b="1" dirty="0">
                <a:latin typeface="Calibri" panose="020F0502020204030204" pitchFamily="34" charset="0"/>
                <a:ea typeface="Calibri" panose="020F0502020204030204" pitchFamily="34" charset="0"/>
                <a:cs typeface="Times New Roman" panose="02020603050405020304" pitchFamily="18" charset="0"/>
              </a:rPr>
              <a:t>1º jogo: </a:t>
            </a:r>
            <a:r>
              <a:rPr lang="pt-BR" sz="2800" b="1" dirty="0">
                <a:latin typeface="Calibri" panose="020F0502020204030204" pitchFamily="34" charset="0"/>
                <a:ea typeface="Calibri" panose="020F0502020204030204" pitchFamily="34" charset="0"/>
                <a:cs typeface="Times New Roman" panose="02020603050405020304" pitchFamily="18" charset="0"/>
              </a:rPr>
              <a:t>a história da </a:t>
            </a:r>
            <a:r>
              <a:rPr lang="pt-BR" sz="2800" b="1" dirty="0">
                <a:latin typeface="Calibri" panose="020F0502020204030204" pitchFamily="34" charset="0"/>
                <a:ea typeface="Calibri" panose="020F0502020204030204" pitchFamily="34" charset="0"/>
                <a:cs typeface="Times New Roman" panose="02020603050405020304" pitchFamily="18" charset="0"/>
              </a:rPr>
              <a:t>participação das mulheres no futebol é marcada por preconceitos e resistência, interdição </a:t>
            </a:r>
            <a:r>
              <a:rPr lang="pt-BR" sz="2800" b="1" dirty="0" smtClean="0">
                <a:latin typeface="Calibri" panose="020F0502020204030204" pitchFamily="34" charset="0"/>
                <a:ea typeface="Calibri" panose="020F0502020204030204" pitchFamily="34" charset="0"/>
                <a:cs typeface="Times New Roman" panose="02020603050405020304" pitchFamily="18" charset="0"/>
              </a:rPr>
              <a:t>                             e </a:t>
            </a:r>
            <a:r>
              <a:rPr lang="pt-BR" sz="2800" b="1" dirty="0">
                <a:latin typeface="Calibri" panose="020F0502020204030204" pitchFamily="34" charset="0"/>
                <a:ea typeface="Calibri" panose="020F0502020204030204" pitchFamily="34" charset="0"/>
                <a:cs typeface="Times New Roman" panose="02020603050405020304" pitchFamily="18" charset="0"/>
              </a:rPr>
              <a:t>conquistas. </a:t>
            </a:r>
            <a:endParaRPr lang="pt-BR" sz="2800" b="1" dirty="0" smtClean="0">
              <a:latin typeface="Calibri" panose="020F0502020204030204" pitchFamily="34" charset="0"/>
              <a:ea typeface="Calibri" panose="020F0502020204030204" pitchFamily="34" charset="0"/>
              <a:cs typeface="Times New Roman" panose="02020603050405020304" pitchFamily="18" charset="0"/>
            </a:endParaRPr>
          </a:p>
          <a:p>
            <a:endParaRPr lang="pt-BR" sz="2800" b="1" dirty="0">
              <a:latin typeface="Calibri" panose="020F0502020204030204" pitchFamily="34" charset="0"/>
              <a:ea typeface="Calibri" panose="020F0502020204030204" pitchFamily="34" charset="0"/>
              <a:cs typeface="Times New Roman" panose="02020603050405020304" pitchFamily="18" charset="0"/>
            </a:endParaRPr>
          </a:p>
          <a:p>
            <a:r>
              <a:rPr lang="pt-BR" sz="2800" b="1" dirty="0">
                <a:latin typeface="Calibri" panose="020F0502020204030204" pitchFamily="34" charset="0"/>
                <a:ea typeface="Calibri" panose="020F0502020204030204" pitchFamily="34" charset="0"/>
                <a:cs typeface="Times New Roman" panose="02020603050405020304" pitchFamily="18" charset="0"/>
              </a:rPr>
              <a:t>Contribuições importantes de pesquisadoras e pesquisadores como Silvana </a:t>
            </a:r>
            <a:r>
              <a:rPr lang="pt-BR" sz="2800" b="1" dirty="0" err="1">
                <a:latin typeface="Calibri" panose="020F0502020204030204" pitchFamily="34" charset="0"/>
                <a:ea typeface="Calibri" panose="020F0502020204030204" pitchFamily="34" charset="0"/>
                <a:cs typeface="Times New Roman" panose="02020603050405020304" pitchFamily="18" charset="0"/>
              </a:rPr>
              <a:t>Goellner</a:t>
            </a:r>
            <a:r>
              <a:rPr lang="pt-BR" sz="2800" b="1" dirty="0">
                <a:latin typeface="Calibri" panose="020F0502020204030204" pitchFamily="34" charset="0"/>
                <a:ea typeface="Calibri" panose="020F0502020204030204" pitchFamily="34" charset="0"/>
                <a:cs typeface="Times New Roman" panose="02020603050405020304" pitchFamily="18" charset="0"/>
              </a:rPr>
              <a:t>, Heloisa Reis, Osmar Souza Júnior, Eriberto Moura, Ludmila Mourão e </a:t>
            </a:r>
            <a:r>
              <a:rPr lang="pt-BR" sz="2800" b="1" dirty="0" err="1">
                <a:latin typeface="Calibri" panose="020F0502020204030204" pitchFamily="34" charset="0"/>
                <a:ea typeface="Calibri" panose="020F0502020204030204" pitchFamily="34" charset="0"/>
                <a:cs typeface="Times New Roman" panose="02020603050405020304" pitchFamily="18" charset="0"/>
              </a:rPr>
              <a:t>outr@s</a:t>
            </a:r>
            <a:r>
              <a:rPr lang="pt-BR" sz="2800" b="1"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Rectangle 1"/>
          <p:cNvSpPr/>
          <p:nvPr/>
        </p:nvSpPr>
        <p:spPr>
          <a:xfrm>
            <a:off x="1524000" y="649069"/>
            <a:ext cx="6629400" cy="646331"/>
          </a:xfrm>
          <a:prstGeom prst="rect">
            <a:avLst/>
          </a:prstGeom>
        </p:spPr>
        <p:txBody>
          <a:bodyPr wrap="square">
            <a:spAutoFit/>
          </a:bodyPr>
          <a:lstStyle/>
          <a:p>
            <a:r>
              <a:rPr lang="pt-BR" sz="3600" b="1" dirty="0" smtClean="0">
                <a:solidFill>
                  <a:schemeClr val="accent1">
                    <a:lumMod val="75000"/>
                  </a:schemeClr>
                </a:solidFill>
                <a:latin typeface="Calibri" panose="020F0502020204030204" pitchFamily="34" charset="0"/>
              </a:rPr>
              <a:t>Futebol praticado pelas mulheres</a:t>
            </a:r>
            <a:endParaRPr lang="pt-BR" sz="3600" b="1" dirty="0">
              <a:solidFill>
                <a:schemeClr val="accent1">
                  <a:lumMod val="75000"/>
                </a:schemeClr>
              </a:solidFill>
              <a:latin typeface="Calibri" panose="020F0502020204030204" pitchFamily="34" charset="0"/>
            </a:endParaRPr>
          </a:p>
        </p:txBody>
      </p:sp>
      <p:pic>
        <p:nvPicPr>
          <p:cNvPr id="5" name="Picture 2" descr="http://www.procrie.com.br/wp-content/uploads/2010/05/fig1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3831">
            <a:off x="6315427" y="2926593"/>
            <a:ext cx="2304346" cy="171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69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https://encrypted-tbn1.gstatic.com/images?q=tbn:ANd9GcSwBdEELYl1x-iUS96MgjYXhsMsQDaLecQ1W9flGw829QUq9ppj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8311">
            <a:off x="3267075" y="3306363"/>
            <a:ext cx="32496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2" descr="https://encrypted-tbn0.gstatic.com/images?q=tbn:ANd9GcTaOA-JyZj3uXuFYFwzUMoWAoLQf6F8kppdUWSSTmGfZvT7XPI3"/>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rot="21106304">
            <a:off x="317789" y="4354312"/>
            <a:ext cx="2664751" cy="15720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20" descr="https://encrypted-tbn3.gstatic.com/images?q=tbn:ANd9GcR9TKjEngBRJIm84cuNkxKHoTr5ngeQVGA_kwVdid7DSiqdRw2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2511">
            <a:off x="404813" y="1628775"/>
            <a:ext cx="280828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0" descr="https://encrypted-tbn3.gstatic.com/images?q=tbn:ANd9GcQd846xHEKf_ryokOtLhLDhqxJd_ODmj7NqBEFg_Y-EfAJpdtQ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97919">
            <a:off x="3133725" y="5033688"/>
            <a:ext cx="28082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3" descr="272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46342">
            <a:off x="6227763" y="4662365"/>
            <a:ext cx="27717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0" descr="http://futequim.files.wordpress.com/2012/08/sara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60641">
            <a:off x="3994150" y="1638436"/>
            <a:ext cx="2593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15"/>
          <p:cNvSpPr>
            <a:spLocks noGrp="1" noChangeArrowheads="1"/>
          </p:cNvSpPr>
          <p:nvPr>
            <p:ph type="title"/>
          </p:nvPr>
        </p:nvSpPr>
        <p:spPr>
          <a:xfrm>
            <a:off x="1585913" y="398978"/>
            <a:ext cx="6553199" cy="1280890"/>
          </a:xfrm>
          <a:noFill/>
        </p:spPr>
        <p:txBody>
          <a:bodyPr>
            <a:noAutofit/>
          </a:bodyPr>
          <a:lstStyle/>
          <a:p>
            <a:pPr>
              <a:lnSpc>
                <a:spcPct val="80000"/>
              </a:lnSpc>
              <a:spcBef>
                <a:spcPct val="20000"/>
              </a:spcBef>
            </a:pPr>
            <a:r>
              <a:rPr lang="pt-BR" sz="2800" b="1" dirty="0" smtClean="0">
                <a:solidFill>
                  <a:srgbClr val="660066"/>
                </a:solidFill>
                <a:latin typeface="Calibri" panose="020F0502020204030204" pitchFamily="34" charset="0"/>
              </a:rPr>
              <a:t>Contribuir para a profissionalização nos </a:t>
            </a:r>
            <a:r>
              <a:rPr lang="pt-BR" sz="2800" b="1" dirty="0">
                <a:solidFill>
                  <a:srgbClr val="660066"/>
                </a:solidFill>
                <a:latin typeface="Calibri" panose="020F0502020204030204" pitchFamily="34" charset="0"/>
              </a:rPr>
              <a:t>esportes: apoiar as atletas e organizações esportivas</a:t>
            </a:r>
            <a:br>
              <a:rPr lang="pt-BR" sz="2800" b="1" dirty="0">
                <a:solidFill>
                  <a:srgbClr val="660066"/>
                </a:solidFill>
                <a:latin typeface="Calibri" panose="020F0502020204030204" pitchFamily="34" charset="0"/>
              </a:rPr>
            </a:br>
            <a:r>
              <a:rPr lang="pt-BR" sz="2800" b="1" dirty="0" smtClean="0">
                <a:solidFill>
                  <a:srgbClr val="660066"/>
                </a:solidFill>
              </a:rPr>
              <a:t/>
            </a:r>
            <a:br>
              <a:rPr lang="pt-BR" sz="2800" b="1" dirty="0" smtClean="0">
                <a:solidFill>
                  <a:srgbClr val="660066"/>
                </a:solidFill>
              </a:rPr>
            </a:br>
            <a:r>
              <a:rPr lang="pt-BR" sz="2800" dirty="0"/>
              <a:t/>
            </a:r>
            <a:br>
              <a:rPr lang="pt-BR" sz="2800" dirty="0"/>
            </a:br>
            <a:endParaRPr lang="pt-BR" sz="2800" b="1" dirty="0" smtClean="0">
              <a:solidFill>
                <a:srgbClr val="660066"/>
              </a:solidFill>
              <a:latin typeface="Calibri" panose="020F0502020204030204" pitchFamily="34" charset="0"/>
            </a:endParaRPr>
          </a:p>
        </p:txBody>
      </p:sp>
      <p:pic>
        <p:nvPicPr>
          <p:cNvPr id="10249" name="Picture 11" descr="http://mulherdechuteiras.files.wordpress.com/2012/05/lea-campos-ft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18953">
            <a:off x="7040563" y="1549400"/>
            <a:ext cx="1922462"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283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7391400" cy="619272"/>
          </a:xfrm>
          <a:prstGeom prst="rect">
            <a:avLst/>
          </a:prstGeom>
        </p:spPr>
        <p:txBody>
          <a:bodyPr wrap="square">
            <a:spAutoFit/>
          </a:bodyPr>
          <a:lstStyle/>
          <a:p>
            <a:pPr>
              <a:lnSpc>
                <a:spcPct val="107000"/>
              </a:lnSpc>
              <a:spcAft>
                <a:spcPts val="800"/>
              </a:spcAft>
            </a:pPr>
            <a:r>
              <a:rPr lang="pt-BR" sz="3200" b="1" dirty="0" smtClean="0">
                <a:solidFill>
                  <a:schemeClr val="accent1">
                    <a:lumMod val="75000"/>
                  </a:schemeClr>
                </a:solidFill>
                <a:latin typeface="Calibri" panose="020F0502020204030204" pitchFamily="34" charset="0"/>
              </a:rPr>
              <a:t>Desafios </a:t>
            </a:r>
            <a:endParaRPr lang="pt-BR" sz="3200" b="1" dirty="0">
              <a:solidFill>
                <a:schemeClr val="accent1">
                  <a:lumMod val="75000"/>
                </a:schemeClr>
              </a:solidFill>
              <a:latin typeface="Calibri" panose="020F0502020204030204" pitchFamily="34" charset="0"/>
            </a:endParaRPr>
          </a:p>
        </p:txBody>
      </p:sp>
      <p:sp>
        <p:nvSpPr>
          <p:cNvPr id="3" name="Rectangle 2"/>
          <p:cNvSpPr/>
          <p:nvPr/>
        </p:nvSpPr>
        <p:spPr>
          <a:xfrm>
            <a:off x="1066800" y="1092050"/>
            <a:ext cx="7848600" cy="5537350"/>
          </a:xfrm>
          <a:prstGeom prst="rect">
            <a:avLst/>
          </a:prstGeom>
        </p:spPr>
        <p:txBody>
          <a:bodyPr wrap="square">
            <a:spAutoFit/>
          </a:bodyPr>
          <a:lstStyle/>
          <a:p>
            <a:pPr marL="342900" lvl="0" indent="-342900">
              <a:lnSpc>
                <a:spcPct val="107000"/>
              </a:lnSpc>
              <a:spcBef>
                <a:spcPts val="600"/>
              </a:spcBef>
              <a:buFont typeface="Arial" panose="020B0604020202020204" pitchFamily="34" charset="0"/>
              <a:buChar char="•"/>
            </a:pPr>
            <a:r>
              <a:rPr lang="pt-BR" b="1" dirty="0">
                <a:latin typeface="Calibri" panose="020F0502020204030204" pitchFamily="34" charset="0"/>
              </a:rPr>
              <a:t>Garantir o pleno direito ao esporte e ao </a:t>
            </a:r>
            <a:r>
              <a:rPr lang="pt-BR" b="1" dirty="0" smtClean="0">
                <a:latin typeface="Calibri" panose="020F0502020204030204" pitchFamily="34" charset="0"/>
              </a:rPr>
              <a:t>lazer.</a:t>
            </a:r>
          </a:p>
          <a:p>
            <a:pPr marL="342900" lvl="0" indent="-342900">
              <a:lnSpc>
                <a:spcPct val="107000"/>
              </a:lnSpc>
              <a:spcBef>
                <a:spcPts val="600"/>
              </a:spcBef>
              <a:buFont typeface="Arial" panose="020B0604020202020204" pitchFamily="34" charset="0"/>
              <a:buChar char="•"/>
            </a:pPr>
            <a:r>
              <a:rPr lang="pt-BR" b="1" dirty="0" smtClean="0">
                <a:latin typeface="Calibri" panose="020F0502020204030204" pitchFamily="34" charset="0"/>
              </a:rPr>
              <a:t>Superação </a:t>
            </a:r>
            <a:r>
              <a:rPr lang="pt-BR" b="1" dirty="0">
                <a:latin typeface="Calibri" panose="020F0502020204030204" pitchFamily="34" charset="0"/>
              </a:rPr>
              <a:t>dos preconceitos, que ainda persistem: </a:t>
            </a:r>
            <a:r>
              <a:rPr lang="pt-BR" b="1" dirty="0" smtClean="0">
                <a:latin typeface="Calibri" panose="020F0502020204030204" pitchFamily="34" charset="0"/>
              </a:rPr>
              <a:t>não </a:t>
            </a:r>
            <a:r>
              <a:rPr lang="pt-BR" b="1" dirty="0">
                <a:latin typeface="Calibri" panose="020F0502020204030204" pitchFamily="34" charset="0"/>
              </a:rPr>
              <a:t>é esporte para meninas/mulheres, </a:t>
            </a:r>
            <a:r>
              <a:rPr lang="pt-BR" b="1" dirty="0" smtClean="0">
                <a:latin typeface="Calibri" panose="020F0502020204030204" pitchFamily="34" charset="0"/>
              </a:rPr>
              <a:t>masculiniza </a:t>
            </a:r>
            <a:r>
              <a:rPr lang="pt-BR" b="1" dirty="0">
                <a:latin typeface="Calibri" panose="020F0502020204030204" pitchFamily="34" charset="0"/>
              </a:rPr>
              <a:t>as mulheres, </a:t>
            </a:r>
            <a:r>
              <a:rPr lang="pt-BR" b="1" dirty="0" smtClean="0">
                <a:latin typeface="Calibri" panose="020F0502020204030204" pitchFamily="34" charset="0"/>
              </a:rPr>
              <a:t>é preciso mostrar mulheres belas </a:t>
            </a:r>
            <a:r>
              <a:rPr lang="pt-BR" b="1" dirty="0">
                <a:latin typeface="Calibri" panose="020F0502020204030204" pitchFamily="34" charset="0"/>
              </a:rPr>
              <a:t>e femininas.</a:t>
            </a:r>
          </a:p>
          <a:p>
            <a:pPr marL="342900" lvl="0" indent="-342900">
              <a:lnSpc>
                <a:spcPct val="107000"/>
              </a:lnSpc>
              <a:spcBef>
                <a:spcPts val="600"/>
              </a:spcBef>
              <a:buFont typeface="Arial" panose="020B0604020202020204" pitchFamily="34" charset="0"/>
              <a:buChar char="•"/>
            </a:pPr>
            <a:r>
              <a:rPr lang="pt-BR" b="1" dirty="0">
                <a:latin typeface="Calibri" panose="020F0502020204030204" pitchFamily="34" charset="0"/>
              </a:rPr>
              <a:t>Profissionalização, não apenas como atletas, mas também nas outras funções, como técnicas, </a:t>
            </a:r>
            <a:r>
              <a:rPr lang="pt-BR" b="1" dirty="0" smtClean="0">
                <a:latin typeface="Calibri" panose="020F0502020204030204" pitchFamily="34" charset="0"/>
              </a:rPr>
              <a:t>na arbitragem</a:t>
            </a:r>
            <a:r>
              <a:rPr lang="pt-BR" b="1" dirty="0">
                <a:latin typeface="Calibri" panose="020F0502020204030204" pitchFamily="34" charset="0"/>
              </a:rPr>
              <a:t>, </a:t>
            </a:r>
            <a:r>
              <a:rPr lang="pt-BR" b="1" dirty="0" smtClean="0">
                <a:latin typeface="Calibri" panose="020F0502020204030204" pitchFamily="34" charset="0"/>
              </a:rPr>
              <a:t>na gestão, na mídia.</a:t>
            </a:r>
            <a:endParaRPr lang="pt-BR" b="1" dirty="0">
              <a:latin typeface="Calibri" panose="020F0502020204030204" pitchFamily="34" charset="0"/>
            </a:endParaRPr>
          </a:p>
          <a:p>
            <a:pPr marL="342900" lvl="0" indent="-342900">
              <a:lnSpc>
                <a:spcPct val="107000"/>
              </a:lnSpc>
              <a:spcBef>
                <a:spcPts val="600"/>
              </a:spcBef>
              <a:buFont typeface="Arial" panose="020B0604020202020204" pitchFamily="34" charset="0"/>
              <a:buChar char="•"/>
            </a:pPr>
            <a:r>
              <a:rPr lang="pt-BR" b="1" dirty="0">
                <a:latin typeface="Calibri" panose="020F0502020204030204" pitchFamily="34" charset="0"/>
              </a:rPr>
              <a:t>Ampliação dos </a:t>
            </a:r>
            <a:r>
              <a:rPr lang="pt-BR" b="1" dirty="0" smtClean="0">
                <a:latin typeface="Calibri" panose="020F0502020204030204" pitchFamily="34" charset="0"/>
              </a:rPr>
              <a:t>patrocínios.</a:t>
            </a:r>
          </a:p>
          <a:p>
            <a:pPr marL="342900" lvl="0" indent="-342900">
              <a:lnSpc>
                <a:spcPct val="107000"/>
              </a:lnSpc>
              <a:spcBef>
                <a:spcPts val="600"/>
              </a:spcBef>
              <a:buFont typeface="Arial" panose="020B0604020202020204" pitchFamily="34" charset="0"/>
              <a:buChar char="•"/>
            </a:pPr>
            <a:r>
              <a:rPr lang="pt-BR" b="1" dirty="0" smtClean="0">
                <a:latin typeface="Calibri" panose="020F0502020204030204" pitchFamily="34" charset="0"/>
              </a:rPr>
              <a:t>Ampliação </a:t>
            </a:r>
            <a:r>
              <a:rPr lang="pt-BR" b="1" dirty="0">
                <a:latin typeface="Calibri" panose="020F0502020204030204" pitchFamily="34" charset="0"/>
              </a:rPr>
              <a:t>dos </a:t>
            </a:r>
            <a:r>
              <a:rPr lang="pt-BR" b="1" dirty="0" smtClean="0">
                <a:latin typeface="Calibri" panose="020F0502020204030204" pitchFamily="34" charset="0"/>
              </a:rPr>
              <a:t>campeonatos/calendário </a:t>
            </a:r>
            <a:r>
              <a:rPr lang="pt-BR" b="1" dirty="0">
                <a:latin typeface="Calibri" panose="020F0502020204030204" pitchFamily="34" charset="0"/>
              </a:rPr>
              <a:t>nacional e internacional, incluindo maiores investimentos pela FIFA: regularidade, </a:t>
            </a:r>
            <a:r>
              <a:rPr lang="pt-BR" b="1" dirty="0" smtClean="0">
                <a:latin typeface="Calibri" panose="020F0502020204030204" pitchFamily="34" charset="0"/>
              </a:rPr>
              <a:t>continuidade – </a:t>
            </a:r>
            <a:r>
              <a:rPr lang="pt-BR" b="1" dirty="0">
                <a:latin typeface="Calibri" panose="020F0502020204030204" pitchFamily="34" charset="0"/>
              </a:rPr>
              <a:t>contribuem </a:t>
            </a:r>
            <a:r>
              <a:rPr lang="pt-BR" b="1" dirty="0" smtClean="0">
                <a:latin typeface="Calibri" panose="020F0502020204030204" pitchFamily="34" charset="0"/>
              </a:rPr>
              <a:t>para a profissionalização e para </a:t>
            </a:r>
            <a:r>
              <a:rPr lang="pt-BR" b="1" dirty="0">
                <a:latin typeface="Calibri" panose="020F0502020204030204" pitchFamily="34" charset="0"/>
              </a:rPr>
              <a:t>o desenvolvimento </a:t>
            </a:r>
            <a:r>
              <a:rPr lang="pt-BR" b="1" dirty="0" smtClean="0">
                <a:latin typeface="Calibri" panose="020F0502020204030204" pitchFamily="34" charset="0"/>
              </a:rPr>
              <a:t>das </a:t>
            </a:r>
            <a:r>
              <a:rPr lang="pt-BR" b="1" dirty="0">
                <a:latin typeface="Calibri" panose="020F0502020204030204" pitchFamily="34" charset="0"/>
              </a:rPr>
              <a:t>seleções nacionais</a:t>
            </a:r>
            <a:r>
              <a:rPr lang="pt-BR" b="1" dirty="0" smtClean="0">
                <a:latin typeface="Calibri" panose="020F0502020204030204" pitchFamily="34" charset="0"/>
              </a:rPr>
              <a:t>.</a:t>
            </a:r>
            <a:endParaRPr lang="pt-BR" b="1" dirty="0">
              <a:latin typeface="Calibri" panose="020F0502020204030204" pitchFamily="34" charset="0"/>
            </a:endParaRPr>
          </a:p>
        </p:txBody>
      </p:sp>
    </p:spTree>
    <p:extLst>
      <p:ext uri="{BB962C8B-B14F-4D97-AF65-F5344CB8AC3E}">
        <p14:creationId xmlns:p14="http://schemas.microsoft.com/office/powerpoint/2010/main" val="108236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515290" y="1181576"/>
            <a:ext cx="7400109" cy="5295424"/>
          </a:xfrm>
          <a:prstGeom prst="rect">
            <a:avLst/>
          </a:prstGeom>
        </p:spPr>
        <p:txBody>
          <a:bodyPr wrap="square">
            <a:spAutoFit/>
          </a:bodyPr>
          <a:lstStyle/>
          <a:p>
            <a:pPr>
              <a:lnSpc>
                <a:spcPct val="107000"/>
              </a:lnSpc>
              <a:spcAft>
                <a:spcPts val="0"/>
              </a:spcAft>
            </a:pPr>
            <a:r>
              <a:rPr lang="pt-BR" sz="2800" b="1" dirty="0">
                <a:latin typeface="Calibri" panose="020F0502020204030204" pitchFamily="34" charset="0"/>
              </a:rPr>
              <a:t>Romper com imagem distorcida</a:t>
            </a:r>
          </a:p>
          <a:p>
            <a:pPr marL="342900" lvl="0" indent="-342900">
              <a:lnSpc>
                <a:spcPct val="107000"/>
              </a:lnSpc>
              <a:spcAft>
                <a:spcPts val="0"/>
              </a:spcAft>
              <a:buFont typeface="Symbol" panose="05050102010706020507" pitchFamily="18" charset="2"/>
              <a:buChar char=""/>
            </a:pPr>
            <a:r>
              <a:rPr lang="pt-BR" b="1" dirty="0" smtClean="0">
                <a:latin typeface="Calibri" panose="020F0502020204030204" pitchFamily="34" charset="0"/>
              </a:rPr>
              <a:t>Preocupação </a:t>
            </a:r>
            <a:r>
              <a:rPr lang="pt-BR" b="1" dirty="0">
                <a:latin typeface="Calibri" panose="020F0502020204030204" pitchFamily="34" charset="0"/>
              </a:rPr>
              <a:t>com a </a:t>
            </a:r>
            <a:r>
              <a:rPr lang="pt-BR" b="1" dirty="0" smtClean="0">
                <a:latin typeface="Calibri" panose="020F0502020204030204" pitchFamily="34" charset="0"/>
              </a:rPr>
              <a:t>maternidade.</a:t>
            </a:r>
          </a:p>
          <a:p>
            <a:pPr marL="342900" lvl="0" indent="-342900">
              <a:lnSpc>
                <a:spcPct val="107000"/>
              </a:lnSpc>
              <a:spcAft>
                <a:spcPts val="0"/>
              </a:spcAft>
              <a:buFont typeface="Symbol" panose="05050102010706020507" pitchFamily="18" charset="2"/>
              <a:buChar char=""/>
            </a:pPr>
            <a:r>
              <a:rPr lang="pt-BR" b="1" dirty="0" smtClean="0">
                <a:latin typeface="Calibri" panose="020F0502020204030204" pitchFamily="34" charset="0"/>
              </a:rPr>
              <a:t>Erotização: </a:t>
            </a:r>
            <a:r>
              <a:rPr lang="pt-BR" b="1" dirty="0">
                <a:latin typeface="Calibri" panose="020F0502020204030204" pitchFamily="34" charset="0"/>
              </a:rPr>
              <a:t>beleza e pouca idade como exigência no </a:t>
            </a:r>
            <a:r>
              <a:rPr lang="pt-BR" b="1" dirty="0" smtClean="0">
                <a:latin typeface="Calibri" panose="020F0502020204030204" pitchFamily="34" charset="0"/>
              </a:rPr>
              <a:t>perfil, </a:t>
            </a:r>
            <a:r>
              <a:rPr lang="pt-BR" b="1" dirty="0">
                <a:latin typeface="Calibri" panose="020F0502020204030204" pitchFamily="34" charset="0"/>
              </a:rPr>
              <a:t>desde a legalização e com destaque nos anos </a:t>
            </a:r>
            <a:r>
              <a:rPr lang="pt-BR" b="1" dirty="0" smtClean="0">
                <a:latin typeface="Calibri" panose="020F0502020204030204" pitchFamily="34" charset="0"/>
              </a:rPr>
              <a:t>1990 – “atrairia </a:t>
            </a:r>
            <a:r>
              <a:rPr lang="pt-BR" b="1" dirty="0">
                <a:latin typeface="Calibri" panose="020F0502020204030204" pitchFamily="34" charset="0"/>
              </a:rPr>
              <a:t>público e aumentaria a </a:t>
            </a:r>
            <a:r>
              <a:rPr lang="pt-BR" b="1" dirty="0" smtClean="0">
                <a:latin typeface="Calibri" panose="020F0502020204030204" pitchFamily="34" charset="0"/>
              </a:rPr>
              <a:t>renda” </a:t>
            </a:r>
            <a:r>
              <a:rPr lang="pt-BR" b="1" dirty="0">
                <a:latin typeface="Calibri" panose="020F0502020204030204" pitchFamily="34" charset="0"/>
              </a:rPr>
              <a:t>(Calendário das Sereias da Vila, em 2011, pelo Santos).</a:t>
            </a:r>
          </a:p>
          <a:p>
            <a:pPr marL="342900" lvl="0" indent="-342900">
              <a:lnSpc>
                <a:spcPct val="107000"/>
              </a:lnSpc>
              <a:spcAft>
                <a:spcPts val="0"/>
              </a:spcAft>
              <a:buFont typeface="Symbol" panose="05050102010706020507" pitchFamily="18" charset="2"/>
              <a:buChar char=""/>
            </a:pPr>
            <a:r>
              <a:rPr lang="pt-BR" b="1" dirty="0" smtClean="0">
                <a:latin typeface="Calibri" panose="020F0502020204030204" pitchFamily="34" charset="0"/>
              </a:rPr>
              <a:t>“</a:t>
            </a:r>
            <a:r>
              <a:rPr lang="pt-BR" b="1" dirty="0">
                <a:latin typeface="Calibri" panose="020F0502020204030204" pitchFamily="34" charset="0"/>
              </a:rPr>
              <a:t>O futebol depois da louça lavada” ou Mesa tirada, rumo à praia para o futebol</a:t>
            </a:r>
            <a:r>
              <a:rPr lang="pt-BR" b="1" dirty="0" smtClean="0">
                <a:latin typeface="Calibri" panose="020F0502020204030204" pitchFamily="34" charset="0"/>
              </a:rPr>
              <a:t>” (mesmo </a:t>
            </a:r>
            <a:r>
              <a:rPr lang="pt-BR" b="1" dirty="0">
                <a:latin typeface="Calibri" panose="020F0502020204030204" pitchFamily="34" charset="0"/>
              </a:rPr>
              <a:t>durante o período de interdição). </a:t>
            </a:r>
          </a:p>
          <a:p>
            <a:pPr marL="342900" lvl="0" indent="-342900">
              <a:lnSpc>
                <a:spcPct val="107000"/>
              </a:lnSpc>
              <a:spcAft>
                <a:spcPts val="0"/>
              </a:spcAft>
              <a:buFont typeface="Symbol" panose="05050102010706020507" pitchFamily="18" charset="2"/>
              <a:buChar char=""/>
            </a:pPr>
            <a:r>
              <a:rPr lang="pt-BR" b="1" dirty="0">
                <a:latin typeface="Calibri" panose="020F0502020204030204" pitchFamily="34" charset="0"/>
              </a:rPr>
              <a:t>Paralelamente: ironia e </a:t>
            </a:r>
            <a:r>
              <a:rPr lang="pt-BR" b="1" dirty="0" err="1">
                <a:latin typeface="Calibri" panose="020F0502020204030204" pitchFamily="34" charset="0"/>
              </a:rPr>
              <a:t>ridicularização</a:t>
            </a:r>
            <a:r>
              <a:rPr lang="pt-BR" b="1" dirty="0">
                <a:latin typeface="Calibri" panose="020F0502020204030204" pitchFamily="34" charset="0"/>
              </a:rPr>
              <a:t> da atuação em campo.</a:t>
            </a:r>
          </a:p>
          <a:p>
            <a:pPr marL="342900" lvl="0" indent="-342900">
              <a:lnSpc>
                <a:spcPct val="107000"/>
              </a:lnSpc>
              <a:spcAft>
                <a:spcPts val="0"/>
              </a:spcAft>
              <a:buFont typeface="Symbol" panose="05050102010706020507" pitchFamily="18" charset="2"/>
              <a:buChar char=""/>
            </a:pPr>
            <a:r>
              <a:rPr lang="pt-BR" b="1" dirty="0">
                <a:latin typeface="Calibri" panose="020F0502020204030204" pitchFamily="34" charset="0"/>
              </a:rPr>
              <a:t>Imagem das atletas como </a:t>
            </a:r>
            <a:r>
              <a:rPr lang="pt-BR" b="1" dirty="0" smtClean="0">
                <a:latin typeface="Calibri" panose="020F0502020204030204" pitchFamily="34" charset="0"/>
              </a:rPr>
              <a:t>profissionais.</a:t>
            </a:r>
            <a:endParaRPr lang="pt-BR" b="1" dirty="0">
              <a:latin typeface="Calibri" panose="020F0502020204030204" pitchFamily="34" charset="0"/>
            </a:endParaRPr>
          </a:p>
        </p:txBody>
      </p:sp>
      <p:sp>
        <p:nvSpPr>
          <p:cNvPr id="4" name="Rectangle 1"/>
          <p:cNvSpPr/>
          <p:nvPr/>
        </p:nvSpPr>
        <p:spPr>
          <a:xfrm>
            <a:off x="1524000" y="634425"/>
            <a:ext cx="7315199" cy="584775"/>
          </a:xfrm>
          <a:prstGeom prst="rect">
            <a:avLst/>
          </a:prstGeom>
        </p:spPr>
        <p:txBody>
          <a:bodyPr wrap="square">
            <a:spAutoFit/>
          </a:bodyPr>
          <a:lstStyle/>
          <a:p>
            <a:r>
              <a:rPr lang="pt-BR" sz="3200" b="1" dirty="0" smtClean="0">
                <a:solidFill>
                  <a:schemeClr val="accent1">
                    <a:lumMod val="75000"/>
                  </a:schemeClr>
                </a:solidFill>
                <a:latin typeface="Calibri" panose="020F0502020204030204" pitchFamily="34" charset="0"/>
              </a:rPr>
              <a:t>Desafios</a:t>
            </a:r>
            <a:endParaRPr lang="pt-BR" sz="32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340930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7391400" cy="619272"/>
          </a:xfrm>
          <a:prstGeom prst="rect">
            <a:avLst/>
          </a:prstGeom>
        </p:spPr>
        <p:txBody>
          <a:bodyPr wrap="square">
            <a:spAutoFit/>
          </a:bodyPr>
          <a:lstStyle/>
          <a:p>
            <a:pPr>
              <a:lnSpc>
                <a:spcPct val="107000"/>
              </a:lnSpc>
              <a:spcAft>
                <a:spcPts val="800"/>
              </a:spcAft>
            </a:pPr>
            <a:r>
              <a:rPr lang="pt-BR" sz="3200" b="1" dirty="0" smtClean="0">
                <a:solidFill>
                  <a:schemeClr val="accent1">
                    <a:lumMod val="75000"/>
                  </a:schemeClr>
                </a:solidFill>
                <a:latin typeface="Calibri" panose="020F0502020204030204" pitchFamily="34" charset="0"/>
              </a:rPr>
              <a:t>Desafios </a:t>
            </a:r>
            <a:endParaRPr lang="pt-BR" sz="3200" b="1" dirty="0">
              <a:solidFill>
                <a:schemeClr val="accent1">
                  <a:lumMod val="75000"/>
                </a:schemeClr>
              </a:solidFill>
              <a:latin typeface="Calibri" panose="020F0502020204030204" pitchFamily="34" charset="0"/>
            </a:endParaRPr>
          </a:p>
        </p:txBody>
      </p:sp>
      <p:sp>
        <p:nvSpPr>
          <p:cNvPr id="3" name="Rectangle 2"/>
          <p:cNvSpPr/>
          <p:nvPr/>
        </p:nvSpPr>
        <p:spPr>
          <a:xfrm>
            <a:off x="1347651" y="1152672"/>
            <a:ext cx="7848600" cy="5401479"/>
          </a:xfrm>
          <a:prstGeom prst="rect">
            <a:avLst/>
          </a:prstGeom>
        </p:spPr>
        <p:txBody>
          <a:bodyPr wrap="square">
            <a:spAutoFit/>
          </a:bodyPr>
          <a:lstStyle/>
          <a:p>
            <a:pPr marL="342900" lvl="0" indent="-342900">
              <a:buFont typeface="Arial" panose="020B0604020202020204" pitchFamily="34" charset="0"/>
              <a:buChar char="•"/>
            </a:pPr>
            <a:r>
              <a:rPr lang="pt-BR" b="1" dirty="0">
                <a:latin typeface="Calibri" panose="020F0502020204030204" pitchFamily="34" charset="0"/>
              </a:rPr>
              <a:t>Apoio da mídia – transmissão pela TV é fator fundamental para popularizar, valorizar, atrair patrocínios. </a:t>
            </a:r>
          </a:p>
          <a:p>
            <a:pPr marL="342900" lvl="0" indent="-342900">
              <a:buFont typeface="Arial" panose="020B0604020202020204" pitchFamily="34" charset="0"/>
              <a:buChar char="•"/>
            </a:pPr>
            <a:endParaRPr lang="pt-BR" b="1" dirty="0" smtClean="0">
              <a:latin typeface="Calibri" panose="020F0502020204030204" pitchFamily="34" charset="0"/>
            </a:endParaRPr>
          </a:p>
          <a:p>
            <a:pPr marL="342900" lvl="0" indent="-342900">
              <a:buFont typeface="Arial" panose="020B0604020202020204" pitchFamily="34" charset="0"/>
              <a:buChar char="•"/>
            </a:pPr>
            <a:r>
              <a:rPr lang="pt-BR" b="1" dirty="0" smtClean="0">
                <a:latin typeface="Calibri" panose="020F0502020204030204" pitchFamily="34" charset="0"/>
              </a:rPr>
              <a:t>Fazer </a:t>
            </a:r>
            <a:r>
              <a:rPr lang="pt-BR" b="1" dirty="0">
                <a:latin typeface="Calibri" panose="020F0502020204030204" pitchFamily="34" charset="0"/>
              </a:rPr>
              <a:t>valer as leis existentes:</a:t>
            </a:r>
          </a:p>
          <a:p>
            <a:pPr lvl="1"/>
            <a:r>
              <a:rPr lang="pt-BR" sz="2000" b="1" dirty="0" smtClean="0">
                <a:latin typeface="Calibri" panose="020F0502020204030204" pitchFamily="34" charset="0"/>
              </a:rPr>
              <a:t>Lei </a:t>
            </a:r>
            <a:r>
              <a:rPr lang="pt-BR" sz="2000" b="1" dirty="0">
                <a:latin typeface="Calibri" panose="020F0502020204030204" pitchFamily="34" charset="0"/>
              </a:rPr>
              <a:t>nº 9615/1998 (Lei Pelé) - Art. </a:t>
            </a:r>
            <a:r>
              <a:rPr lang="pt-BR" sz="2000" b="1" dirty="0">
                <a:latin typeface="Calibri" panose="020F0502020204030204" pitchFamily="34" charset="0"/>
              </a:rPr>
              <a:t>84-A. Todos os jogos das seleções brasileiras de futebol, em competições oficiais, deverão ser exibidos, pelo menos, em uma rede nacional de televisão aberta, com transmissão ao vivo, inclusive para as cidades brasileiras nas quais os mesmos estejam sendo realizados. (Incluído pela Lei nº 9.981, de 2000)</a:t>
            </a:r>
          </a:p>
          <a:p>
            <a:pPr lvl="1">
              <a:spcBef>
                <a:spcPts val="600"/>
              </a:spcBef>
            </a:pPr>
            <a:r>
              <a:rPr lang="pt-BR" sz="2000" b="1" dirty="0">
                <a:latin typeface="Calibri" panose="020F0502020204030204" pitchFamily="34" charset="0"/>
              </a:rPr>
              <a:t>Parágrafo único. As empresas de televisão de comum acordo, ou por rodízio, ou por arbitramento, resolverão como cumprir o disposto neste artigo, caso nenhuma delas se interesse pela transmissão. O órgão competente fará o arbitramento. </a:t>
            </a:r>
            <a:r>
              <a:rPr lang="pt-BR" sz="2000" b="1" dirty="0">
                <a:latin typeface="Calibri" panose="020F0502020204030204" pitchFamily="34" charset="0"/>
              </a:rPr>
              <a:t>(Incluído pela Lei nº 9.981, de 2000</a:t>
            </a:r>
            <a:r>
              <a:rPr lang="pt-BR" sz="2000" b="1" dirty="0" smtClean="0">
                <a:latin typeface="Calibri" panose="020F0502020204030204" pitchFamily="34" charset="0"/>
              </a:rPr>
              <a:t>)</a:t>
            </a:r>
            <a:endParaRPr lang="pt-BR" sz="2000" b="1" dirty="0">
              <a:latin typeface="Calibri" panose="020F0502020204030204" pitchFamily="34" charset="0"/>
            </a:endParaRPr>
          </a:p>
        </p:txBody>
      </p:sp>
    </p:spTree>
    <p:extLst>
      <p:ext uri="{BB962C8B-B14F-4D97-AF65-F5344CB8AC3E}">
        <p14:creationId xmlns:p14="http://schemas.microsoft.com/office/powerpoint/2010/main" val="1502865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7391400" cy="619272"/>
          </a:xfrm>
          <a:prstGeom prst="rect">
            <a:avLst/>
          </a:prstGeom>
        </p:spPr>
        <p:txBody>
          <a:bodyPr wrap="square">
            <a:spAutoFit/>
          </a:bodyPr>
          <a:lstStyle/>
          <a:p>
            <a:pPr>
              <a:lnSpc>
                <a:spcPct val="107000"/>
              </a:lnSpc>
              <a:spcAft>
                <a:spcPts val="800"/>
              </a:spcAft>
            </a:pPr>
            <a:r>
              <a:rPr lang="pt-BR" sz="3200" b="1" dirty="0" smtClean="0">
                <a:solidFill>
                  <a:schemeClr val="accent1">
                    <a:lumMod val="75000"/>
                  </a:schemeClr>
                </a:solidFill>
                <a:latin typeface="Calibri" panose="020F0502020204030204" pitchFamily="34" charset="0"/>
              </a:rPr>
              <a:t>Desafios </a:t>
            </a:r>
            <a:endParaRPr lang="pt-BR" sz="3200" b="1" dirty="0">
              <a:solidFill>
                <a:schemeClr val="accent1">
                  <a:lumMod val="75000"/>
                </a:schemeClr>
              </a:solidFill>
              <a:latin typeface="Calibri" panose="020F0502020204030204" pitchFamily="34" charset="0"/>
            </a:endParaRPr>
          </a:p>
        </p:txBody>
      </p:sp>
      <p:sp>
        <p:nvSpPr>
          <p:cNvPr id="3" name="Rectangle 2"/>
          <p:cNvSpPr/>
          <p:nvPr/>
        </p:nvSpPr>
        <p:spPr>
          <a:xfrm>
            <a:off x="1347651" y="1152672"/>
            <a:ext cx="7848600" cy="5309659"/>
          </a:xfrm>
          <a:prstGeom prst="rect">
            <a:avLst/>
          </a:prstGeom>
        </p:spPr>
        <p:txBody>
          <a:bodyPr wrap="square">
            <a:spAutoFit/>
          </a:bodyPr>
          <a:lstStyle/>
          <a:p>
            <a:pPr lvl="0"/>
            <a:endParaRPr lang="pt-BR" b="1" dirty="0" smtClean="0">
              <a:latin typeface="Calibri" panose="020F0502020204030204" pitchFamily="34" charset="0"/>
            </a:endParaRPr>
          </a:p>
          <a:p>
            <a:pPr marL="342900" lvl="0" indent="-342900">
              <a:buFont typeface="Arial" panose="020B0604020202020204" pitchFamily="34" charset="0"/>
              <a:buChar char="•"/>
            </a:pPr>
            <a:r>
              <a:rPr lang="pt-BR" b="1" dirty="0" smtClean="0">
                <a:latin typeface="Calibri" panose="020F0502020204030204" pitchFamily="34" charset="0"/>
              </a:rPr>
              <a:t>Fazer </a:t>
            </a:r>
            <a:r>
              <a:rPr lang="pt-BR" b="1" dirty="0">
                <a:latin typeface="Calibri" panose="020F0502020204030204" pitchFamily="34" charset="0"/>
              </a:rPr>
              <a:t>valer as leis existentes:</a:t>
            </a:r>
          </a:p>
          <a:p>
            <a:pPr marL="449580">
              <a:lnSpc>
                <a:spcPct val="107000"/>
              </a:lnSpc>
              <a:spcAft>
                <a:spcPts val="0"/>
              </a:spcAft>
            </a:pPr>
            <a:r>
              <a:rPr lang="pt-BR" b="1" dirty="0">
                <a:latin typeface="Calibri" panose="020F0502020204030204" pitchFamily="34" charset="0"/>
              </a:rPr>
              <a:t>Medida Provisória nº 671, de 19 de março de 2015, que institui o Programa de Modernização da Gestão e de Responsabilidade Fiscal do Futebol brasileiro e que no inciso X do art. </a:t>
            </a:r>
            <a:r>
              <a:rPr lang="pt-BR" b="1" dirty="0">
                <a:latin typeface="Calibri" panose="020F0502020204030204" pitchFamily="34" charset="0"/>
              </a:rPr>
              <a:t>4º estabelece a manutenção de investimento mínimo na formação de atletas e no futebol feminino como condição para que as entidades desportivas profissionais e futebol possam se manter no Programa</a:t>
            </a:r>
            <a:r>
              <a:rPr lang="pt-BR" b="1" dirty="0" smtClean="0">
                <a:latin typeface="Calibri" panose="020F0502020204030204" pitchFamily="34" charset="0"/>
              </a:rPr>
              <a:t>.</a:t>
            </a:r>
            <a:endParaRPr lang="pt-BR" b="1" dirty="0">
              <a:latin typeface="Calibri" panose="020F0502020204030204" pitchFamily="34" charset="0"/>
            </a:endParaRPr>
          </a:p>
          <a:p>
            <a:pPr marL="449580">
              <a:lnSpc>
                <a:spcPct val="107000"/>
              </a:lnSpc>
              <a:spcAft>
                <a:spcPts val="0"/>
              </a:spcAft>
            </a:pPr>
            <a:r>
              <a:rPr lang="pt-BR" b="1" dirty="0">
                <a:latin typeface="Calibri" panose="020F0502020204030204" pitchFamily="34" charset="0"/>
              </a:rPr>
              <a:t> </a:t>
            </a:r>
          </a:p>
          <a:p>
            <a:pPr marL="449580">
              <a:lnSpc>
                <a:spcPct val="107000"/>
              </a:lnSpc>
              <a:spcAft>
                <a:spcPts val="0"/>
              </a:spcAft>
            </a:pPr>
            <a:r>
              <a:rPr lang="pt-BR" sz="3200" b="1" dirty="0">
                <a:solidFill>
                  <a:schemeClr val="accent1">
                    <a:lumMod val="75000"/>
                  </a:schemeClr>
                </a:solidFill>
                <a:latin typeface="Calibri" panose="020F0502020204030204" pitchFamily="34" charset="0"/>
              </a:rPr>
              <a:t>Oportunidades: </a:t>
            </a:r>
            <a:r>
              <a:rPr lang="pt-BR" b="1" dirty="0">
                <a:latin typeface="Calibri" panose="020F0502020204030204" pitchFamily="34" charset="0"/>
              </a:rPr>
              <a:t>o Sistema Nacional do Esporte e a realização da Conferência Nacional do Esporte</a:t>
            </a:r>
            <a:r>
              <a:rPr lang="pt-BR" b="1" dirty="0" smtClean="0">
                <a:latin typeface="Calibri" panose="020F0502020204030204" pitchFamily="34" charset="0"/>
              </a:rPr>
              <a:t>.</a:t>
            </a:r>
            <a:endParaRPr lang="pt-BR" b="1" dirty="0">
              <a:latin typeface="Calibri" panose="020F0502020204030204" pitchFamily="34" charset="0"/>
            </a:endParaRPr>
          </a:p>
        </p:txBody>
      </p:sp>
    </p:spTree>
    <p:extLst>
      <p:ext uri="{BB962C8B-B14F-4D97-AF65-F5344CB8AC3E}">
        <p14:creationId xmlns:p14="http://schemas.microsoft.com/office/powerpoint/2010/main" val="141753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32" y="2286000"/>
            <a:ext cx="7772400" cy="752484"/>
          </a:xfrm>
        </p:spPr>
        <p:txBody>
          <a:bodyPr>
            <a:normAutofit/>
          </a:bodyPr>
          <a:lstStyle/>
          <a:p>
            <a:pPr algn="ctr"/>
            <a:r>
              <a:rPr lang="pt-BR" b="1" dirty="0">
                <a:solidFill>
                  <a:schemeClr val="accent1">
                    <a:lumMod val="75000"/>
                  </a:schemeClr>
                </a:solidFill>
                <a:latin typeface="Calibri" panose="020F0502020204030204" pitchFamily="34" charset="0"/>
                <a:ea typeface="+mn-ea"/>
                <a:cs typeface="+mn-cs"/>
              </a:rPr>
              <a:t>Obrigada!</a:t>
            </a:r>
          </a:p>
        </p:txBody>
      </p:sp>
      <p:sp>
        <p:nvSpPr>
          <p:cNvPr id="4" name="Subtitle 2"/>
          <p:cNvSpPr txBox="1">
            <a:spLocks/>
          </p:cNvSpPr>
          <p:nvPr/>
        </p:nvSpPr>
        <p:spPr>
          <a:xfrm>
            <a:off x="1259632" y="3352800"/>
            <a:ext cx="6400800" cy="1600200"/>
          </a:xfrm>
          <a:prstGeom prst="rect">
            <a:avLst/>
          </a:prstGeom>
        </p:spPr>
        <p:txBody>
          <a:bodyPr vert="horz">
            <a:normAutofit/>
          </a:bodyPr>
          <a:lstStyle/>
          <a:p>
            <a:pPr marR="0" lvl="0" algn="ctr" defTabSz="457200" fontAlgn="auto">
              <a:lnSpc>
                <a:spcPct val="110000"/>
              </a:lnSpc>
              <a:spcAft>
                <a:spcPts val="0"/>
              </a:spcAft>
              <a:buClr>
                <a:schemeClr val="accent1"/>
              </a:buClr>
              <a:buSzPct val="85000"/>
              <a:tabLst/>
              <a:defRPr/>
            </a:pPr>
            <a:r>
              <a:rPr lang="en-US" b="1" dirty="0">
                <a:solidFill>
                  <a:schemeClr val="accent1">
                    <a:lumMod val="75000"/>
                  </a:schemeClr>
                </a:solidFill>
                <a:latin typeface="Calibri" panose="020F0502020204030204" pitchFamily="34" charset="0"/>
              </a:rPr>
              <a:t>Beatriz Gregory</a:t>
            </a:r>
            <a:endParaRPr lang="pt-BR" b="1" dirty="0">
              <a:solidFill>
                <a:schemeClr val="accent1">
                  <a:lumMod val="75000"/>
                </a:schemeClr>
              </a:solidFill>
              <a:latin typeface="Calibri" panose="020F0502020204030204" pitchFamily="34" charset="0"/>
            </a:endParaRPr>
          </a:p>
          <a:p>
            <a:pPr marR="0" lvl="0" algn="ctr" defTabSz="457200" fontAlgn="auto">
              <a:lnSpc>
                <a:spcPct val="110000"/>
              </a:lnSpc>
              <a:spcAft>
                <a:spcPts val="0"/>
              </a:spcAft>
              <a:buClr>
                <a:schemeClr val="accent1"/>
              </a:buClr>
              <a:buSzPct val="85000"/>
              <a:tabLst/>
              <a:defRPr/>
            </a:pPr>
            <a:r>
              <a:rPr lang="pt-BR" b="1" dirty="0">
                <a:solidFill>
                  <a:schemeClr val="accent1">
                    <a:lumMod val="75000"/>
                  </a:schemeClr>
                </a:solidFill>
                <a:latin typeface="Calibri" panose="020F0502020204030204" pitchFamily="34" charset="0"/>
                <a:hlinkClick r:id="rId3"/>
              </a:rPr>
              <a:t>beatriz.gregory@spm.gov.br</a:t>
            </a:r>
            <a:endParaRPr lang="pt-BR" b="1" dirty="0">
              <a:solidFill>
                <a:schemeClr val="accent1">
                  <a:lumMod val="75000"/>
                </a:schemeClr>
              </a:solidFill>
              <a:latin typeface="Calibri" panose="020F0502020204030204" pitchFamily="34" charset="0"/>
            </a:endParaRPr>
          </a:p>
          <a:p>
            <a:pPr algn="ctr" defTabSz="457200" fontAlgn="auto">
              <a:lnSpc>
                <a:spcPct val="110000"/>
              </a:lnSpc>
              <a:spcAft>
                <a:spcPts val="0"/>
              </a:spcAft>
              <a:buClr>
                <a:schemeClr val="accent1"/>
              </a:buClr>
              <a:buSzPct val="85000"/>
              <a:defRPr/>
            </a:pPr>
            <a:r>
              <a:rPr lang="pt-BR" b="1" dirty="0">
                <a:solidFill>
                  <a:schemeClr val="accent1">
                    <a:lumMod val="75000"/>
                  </a:schemeClr>
                </a:solidFill>
                <a:latin typeface="Calibri" panose="020F0502020204030204" pitchFamily="34" charset="0"/>
              </a:rPr>
              <a:t>(61) 3313-7089</a:t>
            </a:r>
          </a:p>
          <a:p>
            <a:pPr marR="0" lvl="0" algn="ctr" defTabSz="914400" fontAlgn="auto">
              <a:lnSpc>
                <a:spcPct val="100000"/>
              </a:lnSpc>
              <a:spcBef>
                <a:spcPts val="580"/>
              </a:spcBef>
              <a:spcAft>
                <a:spcPts val="0"/>
              </a:spcAft>
              <a:buClr>
                <a:schemeClr val="accent1"/>
              </a:buClr>
              <a:buSzPct val="85000"/>
              <a:tabLst/>
              <a:defRPr/>
            </a:pPr>
            <a:endParaRPr lang="pt-BR" sz="2000" dirty="0"/>
          </a:p>
        </p:txBody>
      </p:sp>
    </p:spTree>
    <p:extLst>
      <p:ext uri="{BB962C8B-B14F-4D97-AF65-F5344CB8AC3E}">
        <p14:creationId xmlns:p14="http://schemas.microsoft.com/office/powerpoint/2010/main" val="403763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p:nvPr/>
        </p:nvSpPr>
        <p:spPr>
          <a:xfrm>
            <a:off x="1524000" y="649069"/>
            <a:ext cx="6629400" cy="646331"/>
          </a:xfrm>
          <a:prstGeom prst="rect">
            <a:avLst/>
          </a:prstGeom>
        </p:spPr>
        <p:txBody>
          <a:bodyPr wrap="square">
            <a:spAutoFit/>
          </a:bodyPr>
          <a:lstStyle/>
          <a:p>
            <a:r>
              <a:rPr lang="pt-BR" sz="3600" b="1" dirty="0" smtClean="0">
                <a:solidFill>
                  <a:schemeClr val="accent1">
                    <a:lumMod val="75000"/>
                  </a:schemeClr>
                </a:solidFill>
                <a:latin typeface="Calibri" panose="020F0502020204030204" pitchFamily="34" charset="0"/>
              </a:rPr>
              <a:t>Mulheres no esporte</a:t>
            </a:r>
            <a:endParaRPr lang="pt-BR" sz="3600" b="1" dirty="0">
              <a:solidFill>
                <a:schemeClr val="accent1">
                  <a:lumMod val="75000"/>
                </a:schemeClr>
              </a:solidFill>
              <a:latin typeface="Calibri" panose="020F0502020204030204" pitchFamily="34" charset="0"/>
            </a:endParaRPr>
          </a:p>
        </p:txBody>
      </p:sp>
      <p:sp>
        <p:nvSpPr>
          <p:cNvPr id="3" name="Retângulo 2"/>
          <p:cNvSpPr/>
          <p:nvPr/>
        </p:nvSpPr>
        <p:spPr>
          <a:xfrm>
            <a:off x="1524000" y="1447800"/>
            <a:ext cx="6781800" cy="4702569"/>
          </a:xfrm>
          <a:prstGeom prst="rect">
            <a:avLst/>
          </a:prstGeom>
        </p:spPr>
        <p:txBody>
          <a:bodyPr wrap="square">
            <a:spAutoFit/>
          </a:bodyPr>
          <a:lstStyle/>
          <a:p>
            <a:pPr>
              <a:lnSpc>
                <a:spcPct val="107000"/>
              </a:lnSpc>
              <a:spcAft>
                <a:spcPts val="0"/>
              </a:spcAft>
            </a:pPr>
            <a:r>
              <a:rPr lang="pt-BR" sz="2800" b="1" dirty="0">
                <a:latin typeface="Calibri" panose="020F0502020204030204" pitchFamily="34" charset="0"/>
                <a:ea typeface="Calibri" panose="020F0502020204030204" pitchFamily="34" charset="0"/>
                <a:cs typeface="Times New Roman" panose="02020603050405020304" pitchFamily="18" charset="0"/>
              </a:rPr>
              <a:t>M</a:t>
            </a:r>
            <a:r>
              <a:rPr lang="pt-BR" sz="2800" b="1" dirty="0" smtClean="0">
                <a:latin typeface="Calibri" panose="020F0502020204030204" pitchFamily="34" charset="0"/>
                <a:ea typeface="Calibri" panose="020F0502020204030204" pitchFamily="34" charset="0"/>
                <a:cs typeface="Times New Roman" panose="02020603050405020304" pitchFamily="18" charset="0"/>
              </a:rPr>
              <a:t>eados </a:t>
            </a:r>
            <a:r>
              <a:rPr lang="pt-BR" sz="2800" b="1" dirty="0">
                <a:latin typeface="Calibri" panose="020F0502020204030204" pitchFamily="34" charset="0"/>
                <a:ea typeface="Calibri" panose="020F0502020204030204" pitchFamily="34" charset="0"/>
                <a:cs typeface="Times New Roman" panose="02020603050405020304" pitchFamily="18" charset="0"/>
              </a:rPr>
              <a:t>do século XIX e </a:t>
            </a:r>
            <a:r>
              <a:rPr lang="pt-BR" sz="2800" b="1" dirty="0" smtClean="0">
                <a:latin typeface="Calibri" panose="020F0502020204030204" pitchFamily="34" charset="0"/>
                <a:ea typeface="Calibri" panose="020F0502020204030204" pitchFamily="34" charset="0"/>
                <a:cs typeface="Times New Roman" panose="02020603050405020304" pitchFamily="18" charset="0"/>
              </a:rPr>
              <a:t>início </a:t>
            </a:r>
            <a:r>
              <a:rPr lang="pt-BR" sz="2800" b="1" dirty="0">
                <a:latin typeface="Calibri" panose="020F0502020204030204" pitchFamily="34" charset="0"/>
                <a:ea typeface="Calibri" panose="020F0502020204030204" pitchFamily="34" charset="0"/>
                <a:cs typeface="Times New Roman" panose="02020603050405020304" pitchFamily="18" charset="0"/>
              </a:rPr>
              <a:t>do </a:t>
            </a:r>
            <a:r>
              <a:rPr lang="pt-BR" sz="2800" b="1" dirty="0" smtClean="0">
                <a:latin typeface="Calibri" panose="020F0502020204030204" pitchFamily="34" charset="0"/>
                <a:ea typeface="Calibri" panose="020F0502020204030204" pitchFamily="34" charset="0"/>
                <a:cs typeface="Times New Roman" panose="02020603050405020304" pitchFamily="18" charset="0"/>
              </a:rPr>
              <a:t>XX –influência </a:t>
            </a:r>
            <a:r>
              <a:rPr lang="pt-BR" sz="2800" b="1" dirty="0">
                <a:latin typeface="Calibri" panose="020F0502020204030204" pitchFamily="34" charset="0"/>
                <a:ea typeface="Calibri" panose="020F0502020204030204" pitchFamily="34" charset="0"/>
                <a:cs typeface="Times New Roman" panose="02020603050405020304" pitchFamily="18" charset="0"/>
              </a:rPr>
              <a:t>do desenvolvimento industrial, urbanização, chegada de imigrantes, simultaneamente ao afloramento das lutas feministas no mundo e no Brasil. </a:t>
            </a:r>
            <a:endParaRPr lang="pt-BR" sz="28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pt-BR"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t-BR" sz="2800" b="1" dirty="0" smtClean="0">
                <a:latin typeface="Calibri" panose="020F0502020204030204" pitchFamily="34" charset="0"/>
                <a:ea typeface="Calibri" panose="020F0502020204030204" pitchFamily="34" charset="0"/>
                <a:cs typeface="Times New Roman" panose="02020603050405020304" pitchFamily="18" charset="0"/>
              </a:rPr>
              <a:t>Caráter </a:t>
            </a:r>
            <a:r>
              <a:rPr lang="pt-BR" sz="2800" b="1" dirty="0">
                <a:latin typeface="Calibri" panose="020F0502020204030204" pitchFamily="34" charset="0"/>
                <a:ea typeface="Calibri" panose="020F0502020204030204" pitchFamily="34" charset="0"/>
                <a:cs typeface="Times New Roman" panose="02020603050405020304" pitchFamily="18" charset="0"/>
              </a:rPr>
              <a:t>aristocrático, familiar e saudável </a:t>
            </a:r>
            <a:r>
              <a:rPr lang="pt-BR" sz="2800" b="1" dirty="0" smtClean="0">
                <a:latin typeface="Calibri" panose="020F0502020204030204" pitchFamily="34" charset="0"/>
                <a:ea typeface="Calibri" panose="020F0502020204030204" pitchFamily="34" charset="0"/>
                <a:cs typeface="Times New Roman" panose="02020603050405020304" pitchFamily="18" charset="0"/>
              </a:rPr>
              <a:t>– forma de desenvolver as virtudes </a:t>
            </a:r>
            <a:r>
              <a:rPr lang="pt-BR" sz="2800" b="1" dirty="0">
                <a:latin typeface="Calibri" panose="020F0502020204030204" pitchFamily="34" charset="0"/>
                <a:ea typeface="Calibri" panose="020F0502020204030204" pitchFamily="34" charset="0"/>
                <a:cs typeface="Times New Roman" panose="02020603050405020304" pitchFamily="18" charset="0"/>
              </a:rPr>
              <a:t>da raça e a saúde da população: uma boa maternidade </a:t>
            </a:r>
            <a:r>
              <a:rPr lang="pt-BR" sz="2800" b="1" dirty="0" smtClean="0">
                <a:latin typeface="Calibri" panose="020F0502020204030204" pitchFamily="34" charset="0"/>
                <a:ea typeface="Calibri" panose="020F0502020204030204" pitchFamily="34" charset="0"/>
                <a:cs typeface="Times New Roman" panose="02020603050405020304" pitchFamily="18" charset="0"/>
              </a:rPr>
              <a:t>= gerações </a:t>
            </a:r>
            <a:r>
              <a:rPr lang="pt-BR" sz="2800" b="1" dirty="0">
                <a:latin typeface="Calibri" panose="020F0502020204030204" pitchFamily="34" charset="0"/>
                <a:ea typeface="Calibri" panose="020F0502020204030204" pitchFamily="34" charset="0"/>
                <a:cs typeface="Times New Roman" panose="02020603050405020304" pitchFamily="18" charset="0"/>
              </a:rPr>
              <a:t>fortes e saudáveis. </a:t>
            </a:r>
            <a:endParaRPr lang="pt-BR" sz="2800" b="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33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85800"/>
            <a:ext cx="6019800" cy="584775"/>
          </a:xfrm>
          <a:prstGeom prst="rect">
            <a:avLst/>
          </a:prstGeom>
        </p:spPr>
        <p:txBody>
          <a:bodyPr wrap="square">
            <a:spAutoFit/>
          </a:bodyPr>
          <a:lstStyle/>
          <a:p>
            <a:r>
              <a:rPr lang="pt-B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Entrada conflituosa</a:t>
            </a:r>
            <a:endParaRPr lang="pt-BR" sz="3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600200" y="1524000"/>
            <a:ext cx="6629400" cy="3780522"/>
          </a:xfrm>
          <a:prstGeom prst="rect">
            <a:avLst/>
          </a:prstGeom>
        </p:spPr>
        <p:txBody>
          <a:bodyPr wrap="square">
            <a:spAutoFit/>
          </a:bodyPr>
          <a:lstStyle/>
          <a:p>
            <a:pPr>
              <a:lnSpc>
                <a:spcPct val="107000"/>
              </a:lnSpc>
              <a:spcAft>
                <a:spcPts val="0"/>
              </a:spcAft>
            </a:pPr>
            <a:r>
              <a:rPr lang="pt-BR" sz="2800" b="1" dirty="0">
                <a:latin typeface="Calibri" panose="020F0502020204030204" pitchFamily="34" charset="0"/>
                <a:ea typeface="Calibri" panose="020F0502020204030204" pitchFamily="34" charset="0"/>
                <a:cs typeface="Times New Roman" panose="02020603050405020304" pitchFamily="18" charset="0"/>
              </a:rPr>
              <a:t>Mesmo assim, conflitos para a entrada das mulheres. A apropriação do esporte pelas </a:t>
            </a:r>
            <a:r>
              <a:rPr lang="pt-BR" sz="2800" b="1" dirty="0" smtClean="0">
                <a:latin typeface="Calibri" panose="020F0502020204030204" pitchFamily="34" charset="0"/>
                <a:ea typeface="Calibri" panose="020F0502020204030204" pitchFamily="34" charset="0"/>
                <a:cs typeface="Times New Roman" panose="02020603050405020304" pitchFamily="18" charset="0"/>
              </a:rPr>
              <a:t>mulheres – que e mostram capazes, utilizando o esporte como </a:t>
            </a:r>
            <a:r>
              <a:rPr lang="pt-BR" sz="2800" b="1" dirty="0">
                <a:latin typeface="Calibri" panose="020F0502020204030204" pitchFamily="34" charset="0"/>
                <a:ea typeface="Calibri" panose="020F0502020204030204" pitchFamily="34" charset="0"/>
                <a:cs typeface="Times New Roman" panose="02020603050405020304" pitchFamily="18" charset="0"/>
              </a:rPr>
              <a:t>espaço de sociabilidade, de exposição e reconhecimento de sua presença na vida </a:t>
            </a:r>
            <a:r>
              <a:rPr lang="pt-BR" sz="2800" b="1" dirty="0" smtClean="0">
                <a:latin typeface="Calibri" panose="020F0502020204030204" pitchFamily="34" charset="0"/>
                <a:ea typeface="Calibri" panose="020F0502020204030204" pitchFamily="34" charset="0"/>
                <a:cs typeface="Times New Roman" panose="02020603050405020304" pitchFamily="18" charset="0"/>
              </a:rPr>
              <a:t>pública – </a:t>
            </a:r>
            <a:r>
              <a:rPr lang="pt-BR" sz="2800" b="1" dirty="0">
                <a:latin typeface="Calibri" panose="020F0502020204030204" pitchFamily="34" charset="0"/>
                <a:ea typeface="Calibri" panose="020F0502020204030204" pitchFamily="34" charset="0"/>
                <a:cs typeface="Times New Roman" panose="02020603050405020304" pitchFamily="18" charset="0"/>
              </a:rPr>
              <a:t>provocou atitudes conservadoras e arbitrárias.</a:t>
            </a:r>
            <a:endParaRPr lang="pt-BR"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24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6858000" cy="1775743"/>
          </a:xfrm>
          <a:prstGeom prst="rect">
            <a:avLst/>
          </a:prstGeom>
        </p:spPr>
        <p:txBody>
          <a:bodyPr wrap="square">
            <a:spAutoFit/>
          </a:bodyPr>
          <a:lstStyle/>
          <a:p>
            <a:pPr>
              <a:lnSpc>
                <a:spcPct val="107000"/>
              </a:lnSpc>
              <a:spcAft>
                <a:spcPts val="800"/>
              </a:spcAft>
            </a:pPr>
            <a:r>
              <a:rPr lang="pt-B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 </a:t>
            </a:r>
            <a:r>
              <a:rPr lang="pt-B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mundo </a:t>
            </a:r>
            <a:r>
              <a:rPr lang="pt-BR" sz="3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do esporte moderno é um mundo masculino (Brasil) </a:t>
            </a:r>
          </a:p>
          <a:p>
            <a:pPr lvl="0">
              <a:lnSpc>
                <a:spcPct val="107000"/>
              </a:lnSpc>
              <a:spcAft>
                <a:spcPts val="800"/>
              </a:spcAft>
            </a:pPr>
            <a:endParaRPr lang="pt-BR" sz="3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143000" y="1157183"/>
            <a:ext cx="7696200" cy="5624617"/>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t-BR" sz="2800" b="1" dirty="0">
                <a:latin typeface="Calibri" panose="020F0502020204030204" pitchFamily="34" charset="0"/>
              </a:rPr>
              <a:t>Início do século XX – movimento higienista: mulher/mãe asséptica, conforme os padrões da “medicina moderna”.</a:t>
            </a:r>
          </a:p>
          <a:p>
            <a:pPr marL="342900" lvl="0" indent="-342900">
              <a:lnSpc>
                <a:spcPct val="107000"/>
              </a:lnSpc>
              <a:spcAft>
                <a:spcPts val="0"/>
              </a:spcAft>
              <a:buFont typeface="Symbol" panose="05050102010706020507" pitchFamily="18" charset="2"/>
              <a:buChar char=""/>
            </a:pPr>
            <a:r>
              <a:rPr lang="pt-BR" sz="2800" b="1" dirty="0">
                <a:latin typeface="Calibri" panose="020F0502020204030204" pitchFamily="34" charset="0"/>
              </a:rPr>
              <a:t>1913 – filantropia/mulheres organizando jogos beneficentes: homens travestidos em 1913. (protagonistas, organizaram o jogo)</a:t>
            </a:r>
          </a:p>
          <a:p>
            <a:pPr marL="342900" lvl="0" indent="-342900">
              <a:lnSpc>
                <a:spcPct val="107000"/>
              </a:lnSpc>
              <a:spcAft>
                <a:spcPts val="0"/>
              </a:spcAft>
              <a:buFont typeface="Symbol" panose="05050102010706020507" pitchFamily="18" charset="2"/>
              <a:buChar char=""/>
            </a:pPr>
            <a:r>
              <a:rPr lang="pt-BR" sz="2800" b="1" dirty="0">
                <a:latin typeface="Calibri" panose="020F0502020204030204" pitchFamily="34" charset="0"/>
              </a:rPr>
              <a:t>1921 – Senhoritas </a:t>
            </a:r>
            <a:r>
              <a:rPr lang="pt-BR" sz="2800" b="1" dirty="0" err="1">
                <a:latin typeface="Calibri" panose="020F0502020204030204" pitchFamily="34" charset="0"/>
              </a:rPr>
              <a:t>Tremembenses</a:t>
            </a:r>
            <a:r>
              <a:rPr lang="pt-BR" sz="2800" b="1" dirty="0">
                <a:latin typeface="Calibri" panose="020F0502020204030204" pitchFamily="34" charset="0"/>
              </a:rPr>
              <a:t> X Senhoritas </a:t>
            </a:r>
            <a:r>
              <a:rPr lang="pt-BR" sz="2800" b="1" dirty="0" err="1">
                <a:latin typeface="Calibri" panose="020F0502020204030204" pitchFamily="34" charset="0"/>
              </a:rPr>
              <a:t>Cantareirenses</a:t>
            </a:r>
            <a:r>
              <a:rPr lang="pt-BR" sz="2800" b="1" dirty="0">
                <a:latin typeface="Calibri" panose="020F0502020204030204" pitchFamily="34" charset="0"/>
              </a:rPr>
              <a:t> – </a:t>
            </a:r>
            <a:r>
              <a:rPr lang="pt-BR" sz="2800" b="1" dirty="0" smtClean="0">
                <a:latin typeface="Calibri" panose="020F0502020204030204" pitchFamily="34" charset="0"/>
              </a:rPr>
              <a:t>estreia </a:t>
            </a:r>
            <a:r>
              <a:rPr lang="pt-BR" sz="2800" b="1" dirty="0">
                <a:latin typeface="Calibri" panose="020F0502020204030204" pitchFamily="34" charset="0"/>
              </a:rPr>
              <a:t>nos gramados</a:t>
            </a:r>
          </a:p>
          <a:p>
            <a:pPr marL="342900" lvl="0" indent="-342900">
              <a:lnSpc>
                <a:spcPct val="107000"/>
              </a:lnSpc>
              <a:spcAft>
                <a:spcPts val="0"/>
              </a:spcAft>
              <a:buFont typeface="Symbol" panose="05050102010706020507" pitchFamily="18" charset="2"/>
              <a:buChar char=""/>
            </a:pPr>
            <a:r>
              <a:rPr lang="pt-BR" sz="2800" b="1" dirty="0">
                <a:latin typeface="Calibri" panose="020F0502020204030204" pitchFamily="34" charset="0"/>
              </a:rPr>
              <a:t>1931 – partida preliminar ao jogo masculino do </a:t>
            </a:r>
            <a:r>
              <a:rPr lang="pt-BR" sz="2800" b="1" dirty="0" err="1">
                <a:latin typeface="Calibri" panose="020F0502020204030204" pitchFamily="34" charset="0"/>
              </a:rPr>
              <a:t>Brazil</a:t>
            </a:r>
            <a:r>
              <a:rPr lang="pt-BR" sz="2800" b="1" dirty="0">
                <a:latin typeface="Calibri" panose="020F0502020204030204" pitchFamily="34" charset="0"/>
              </a:rPr>
              <a:t> Football Club (RJ) – apesar do tom de comédia/ caráter de diversão, as mulheres buscavam legitimar sua presença no esporte</a:t>
            </a:r>
            <a:r>
              <a:rPr lang="pt-BR" sz="2800" b="1" dirty="0" smtClean="0">
                <a:latin typeface="Calibri" panose="020F0502020204030204" pitchFamily="34" charset="0"/>
              </a:rPr>
              <a:t>.</a:t>
            </a:r>
            <a:endParaRPr lang="pt-BR" sz="2800" b="1" dirty="0">
              <a:latin typeface="Calibri" panose="020F0502020204030204" pitchFamily="34" charset="0"/>
            </a:endParaRPr>
          </a:p>
        </p:txBody>
      </p:sp>
    </p:spTree>
    <p:extLst>
      <p:ext uri="{BB962C8B-B14F-4D97-AF65-F5344CB8AC3E}">
        <p14:creationId xmlns:p14="http://schemas.microsoft.com/office/powerpoint/2010/main" val="249597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99468"/>
            <a:ext cx="6019800" cy="595932"/>
          </a:xfrm>
          <a:prstGeom prst="rect">
            <a:avLst/>
          </a:prstGeom>
        </p:spPr>
        <p:txBody>
          <a:bodyPr wrap="square">
            <a:spAutoFit/>
          </a:bodyPr>
          <a:lstStyle/>
          <a:p>
            <a:pPr lvl="0">
              <a:lnSpc>
                <a:spcPct val="107000"/>
              </a:lnSpc>
              <a:spcAft>
                <a:spcPts val="800"/>
              </a:spcAft>
            </a:pPr>
            <a:r>
              <a:rPr lang="pt-B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 avanço desperta reações</a:t>
            </a:r>
            <a:endParaRPr lang="pt-BR" sz="3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143000" y="1622031"/>
            <a:ext cx="8001000" cy="4702569"/>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t-BR" sz="2800" b="1" dirty="0">
                <a:latin typeface="Calibri" panose="020F0502020204030204" pitchFamily="34" charset="0"/>
              </a:rPr>
              <a:t>1940 </a:t>
            </a:r>
            <a:r>
              <a:rPr lang="pt-BR" sz="2800" b="1" dirty="0">
                <a:latin typeface="Calibri" panose="020F0502020204030204" pitchFamily="34" charset="0"/>
              </a:rPr>
              <a:t>– interesse na prática pelas mulheres dos subúrbios: a imprensa estimula, ressaltando a competência. </a:t>
            </a:r>
            <a:r>
              <a:rPr lang="pt-BR" sz="2800" b="1" dirty="0">
                <a:latin typeface="Calibri" panose="020F0502020204030204" pitchFamily="34" charset="0"/>
              </a:rPr>
              <a:t>Dez equipes sem vínculo com os clubes de camisa com atividades regulares no RJ</a:t>
            </a:r>
            <a:r>
              <a:rPr lang="pt-BR" sz="2800" b="1" dirty="0" smtClean="0">
                <a:latin typeface="Calibri" panose="020F0502020204030204" pitchFamily="34" charset="0"/>
              </a:rPr>
              <a:t>.  </a:t>
            </a:r>
          </a:p>
          <a:p>
            <a:pPr marL="342900" lvl="0" indent="-342900">
              <a:lnSpc>
                <a:spcPct val="107000"/>
              </a:lnSpc>
              <a:spcAft>
                <a:spcPts val="0"/>
              </a:spcAft>
              <a:buFont typeface="Symbol" panose="05050102010706020507" pitchFamily="18" charset="2"/>
              <a:buChar char=""/>
            </a:pPr>
            <a:r>
              <a:rPr lang="pt-BR" sz="2800" b="1" dirty="0" smtClean="0">
                <a:latin typeface="Calibri" panose="020F0502020204030204" pitchFamily="34" charset="0"/>
              </a:rPr>
              <a:t>1940 </a:t>
            </a:r>
            <a:r>
              <a:rPr lang="pt-BR" sz="2800" b="1" dirty="0">
                <a:latin typeface="Calibri" panose="020F0502020204030204" pitchFamily="34" charset="0"/>
              </a:rPr>
              <a:t>– carta o cidadão José </a:t>
            </a:r>
            <a:r>
              <a:rPr lang="pt-BR" sz="2800" b="1" dirty="0" err="1">
                <a:latin typeface="Calibri" panose="020F0502020204030204" pitchFamily="34" charset="0"/>
              </a:rPr>
              <a:t>Fuzeira</a:t>
            </a:r>
            <a:r>
              <a:rPr lang="pt-BR" sz="2800" b="1" dirty="0">
                <a:latin typeface="Calibri" panose="020F0502020204030204" pitchFamily="34" charset="0"/>
              </a:rPr>
              <a:t> ao Presidente </a:t>
            </a:r>
            <a:r>
              <a:rPr lang="pt-BR" sz="2800" b="1" dirty="0" smtClean="0">
                <a:latin typeface="Calibri" panose="020F0502020204030204" pitchFamily="34" charset="0"/>
              </a:rPr>
              <a:t>da </a:t>
            </a:r>
            <a:r>
              <a:rPr lang="pt-BR" sz="2800" b="1" dirty="0">
                <a:latin typeface="Calibri" panose="020F0502020204030204" pitchFamily="34" charset="0"/>
              </a:rPr>
              <a:t>República manifestando a preocupação com a popularização da modalidade e seus prejuízos sobre as jovens mulheres. </a:t>
            </a:r>
            <a:r>
              <a:rPr lang="pt-BR" sz="2800" b="1" dirty="0" smtClean="0">
                <a:latin typeface="Calibri" panose="020F0502020204030204" pitchFamily="34" charset="0"/>
              </a:rPr>
              <a:t>(Sensibilizou </a:t>
            </a:r>
            <a:r>
              <a:rPr lang="pt-BR" sz="2800" b="1" dirty="0">
                <a:latin typeface="Calibri" panose="020F0502020204030204" pitchFamily="34" charset="0"/>
              </a:rPr>
              <a:t>a comunidade científica  e ministério da Educação e saúde – cruzada contra a </a:t>
            </a:r>
            <a:r>
              <a:rPr lang="pt-BR" sz="2800" b="1" dirty="0" smtClean="0">
                <a:latin typeface="Calibri" panose="020F0502020204030204" pitchFamily="34" charset="0"/>
              </a:rPr>
              <a:t>prática da modalidade.</a:t>
            </a:r>
            <a:endParaRPr lang="pt-BR" sz="2800" b="1" dirty="0">
              <a:latin typeface="Calibri" panose="020F0502020204030204" pitchFamily="34" charset="0"/>
            </a:endParaRPr>
          </a:p>
        </p:txBody>
      </p:sp>
    </p:spTree>
    <p:extLst>
      <p:ext uri="{BB962C8B-B14F-4D97-AF65-F5344CB8AC3E}">
        <p14:creationId xmlns:p14="http://schemas.microsoft.com/office/powerpoint/2010/main" val="325396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515291" y="1946970"/>
            <a:ext cx="7010400" cy="3539430"/>
          </a:xfrm>
          <a:prstGeom prst="rect">
            <a:avLst/>
          </a:prstGeom>
        </p:spPr>
        <p:txBody>
          <a:bodyPr wrap="square">
            <a:spAutoFit/>
          </a:bodyPr>
          <a:lstStyle/>
          <a:p>
            <a:pPr lvl="0">
              <a:spcBef>
                <a:spcPts val="600"/>
              </a:spcBef>
            </a:pPr>
            <a:r>
              <a:rPr lang="pt-BR" sz="2800" b="1" dirty="0">
                <a:latin typeface="Calibri" panose="020F0502020204030204" pitchFamily="34" charset="0"/>
              </a:rPr>
              <a:t>Os médicos, homens, controle social – determinavam o que era seguro às mulheres: argumentavam que o futebol poderia lesionar os órgãos reprodutores femininos. </a:t>
            </a:r>
            <a:r>
              <a:rPr lang="pt-BR" sz="2800" b="1" dirty="0">
                <a:latin typeface="Calibri" panose="020F0502020204030204" pitchFamily="34" charset="0"/>
              </a:rPr>
              <a:t>A verdadeira razão era a subversão de papéis propiciado pelo esporte: as mulheres abandonavam suas “funções naturais” e invadiam o espaço dos homens. </a:t>
            </a:r>
          </a:p>
        </p:txBody>
      </p:sp>
      <p:sp>
        <p:nvSpPr>
          <p:cNvPr id="4" name="Rectangle 1"/>
          <p:cNvSpPr/>
          <p:nvPr/>
        </p:nvSpPr>
        <p:spPr>
          <a:xfrm>
            <a:off x="1524000" y="649069"/>
            <a:ext cx="6629400" cy="1200329"/>
          </a:xfrm>
          <a:prstGeom prst="rect">
            <a:avLst/>
          </a:prstGeom>
        </p:spPr>
        <p:txBody>
          <a:bodyPr wrap="square">
            <a:spAutoFit/>
          </a:bodyPr>
          <a:lstStyle/>
          <a:p>
            <a:r>
              <a:rPr lang="pt-BR" sz="3600" b="1" dirty="0" smtClean="0">
                <a:solidFill>
                  <a:schemeClr val="accent1">
                    <a:lumMod val="75000"/>
                  </a:schemeClr>
                </a:solidFill>
                <a:latin typeface="Calibri" panose="020F0502020204030204" pitchFamily="34" charset="0"/>
              </a:rPr>
              <a:t>A </a:t>
            </a:r>
            <a:r>
              <a:rPr lang="pt-BR" sz="3600" b="1" dirty="0" smtClean="0">
                <a:solidFill>
                  <a:schemeClr val="accent1">
                    <a:lumMod val="75000"/>
                  </a:schemeClr>
                </a:solidFill>
                <a:latin typeface="Calibri" panose="020F0502020204030204" pitchFamily="34" charset="0"/>
              </a:rPr>
              <a:t>preocupação com saúde camuflava o </a:t>
            </a:r>
            <a:r>
              <a:rPr lang="pt-BR" sz="3600" b="1" dirty="0" err="1" smtClean="0">
                <a:solidFill>
                  <a:schemeClr val="accent1">
                    <a:lumMod val="75000"/>
                  </a:schemeClr>
                </a:solidFill>
                <a:latin typeface="Calibri" panose="020F0502020204030204" pitchFamily="34" charset="0"/>
              </a:rPr>
              <a:t>sexismo</a:t>
            </a:r>
            <a:endParaRPr lang="pt-BR" sz="36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231398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0"/>
            <a:ext cx="7239000" cy="4401205"/>
          </a:xfrm>
          <a:prstGeom prst="rect">
            <a:avLst/>
          </a:prstGeom>
        </p:spPr>
        <p:txBody>
          <a:bodyPr wrap="square">
            <a:spAutoFit/>
          </a:bodyPr>
          <a:lstStyle/>
          <a:p>
            <a:pPr lvl="0"/>
            <a:r>
              <a:rPr lang="pt-BR" sz="2800" b="1" dirty="0">
                <a:latin typeface="Calibri" panose="020F0502020204030204" pitchFamily="34" charset="0"/>
                <a:ea typeface="Calibri" panose="020F0502020204030204" pitchFamily="34" charset="0"/>
                <a:cs typeface="Times New Roman" panose="02020603050405020304" pitchFamily="18" charset="0"/>
              </a:rPr>
              <a:t>Decreto-Lei nº 3.199, de 14 de abril de </a:t>
            </a:r>
            <a:r>
              <a:rPr lang="pt-BR" sz="2800" b="1" dirty="0" smtClean="0">
                <a:latin typeface="Calibri" panose="020F0502020204030204" pitchFamily="34" charset="0"/>
                <a:ea typeface="Calibri" panose="020F0502020204030204" pitchFamily="34" charset="0"/>
                <a:cs typeface="Times New Roman" panose="02020603050405020304" pitchFamily="18" charset="0"/>
              </a:rPr>
              <a:t>1941: </a:t>
            </a:r>
            <a:r>
              <a:rPr lang="pt-BR" sz="2800" b="1" dirty="0">
                <a:latin typeface="Calibri" panose="020F0502020204030204" pitchFamily="34" charset="0"/>
                <a:ea typeface="Calibri" panose="020F0502020204030204" pitchFamily="34" charset="0"/>
                <a:cs typeface="Times New Roman" panose="02020603050405020304" pitchFamily="18" charset="0"/>
              </a:rPr>
              <a:t>A</a:t>
            </a:r>
            <a:r>
              <a:rPr lang="pt-BR" sz="2800" b="1" dirty="0" smtClean="0">
                <a:latin typeface="Calibri" panose="020F0502020204030204" pitchFamily="34" charset="0"/>
                <a:ea typeface="Calibri" panose="020F0502020204030204" pitchFamily="34" charset="0"/>
                <a:cs typeface="Times New Roman" panose="02020603050405020304" pitchFamily="18" charset="0"/>
              </a:rPr>
              <a:t>rt</a:t>
            </a:r>
            <a:r>
              <a:rPr lang="pt-BR" sz="2800" b="1" dirty="0">
                <a:latin typeface="Calibri" panose="020F0502020204030204" pitchFamily="34" charset="0"/>
                <a:ea typeface="Calibri" panose="020F0502020204030204" pitchFamily="34" charset="0"/>
                <a:cs typeface="Times New Roman" panose="02020603050405020304" pitchFamily="18" charset="0"/>
              </a:rPr>
              <a:t>. </a:t>
            </a:r>
            <a:r>
              <a:rPr lang="pt-BR" sz="2800" b="1" dirty="0" smtClean="0">
                <a:latin typeface="Calibri" panose="020F0502020204030204" pitchFamily="34" charset="0"/>
                <a:ea typeface="Calibri" panose="020F0502020204030204" pitchFamily="34" charset="0"/>
                <a:cs typeface="Times New Roman" panose="02020603050405020304" pitchFamily="18" charset="0"/>
              </a:rPr>
              <a:t>54 - “... às </a:t>
            </a:r>
            <a:r>
              <a:rPr lang="pt-BR" sz="2800" b="1" dirty="0">
                <a:latin typeface="Calibri" panose="020F0502020204030204" pitchFamily="34" charset="0"/>
                <a:ea typeface="Calibri" panose="020F0502020204030204" pitchFamily="34" charset="0"/>
                <a:cs typeface="Times New Roman" panose="02020603050405020304" pitchFamily="18" charset="0"/>
              </a:rPr>
              <a:t>mulheres não se permitirá a prática de desportos incompatíveis com as condições de sua </a:t>
            </a:r>
            <a:r>
              <a:rPr lang="pt-BR" sz="2800" b="1" dirty="0" smtClean="0">
                <a:latin typeface="Calibri" panose="020F0502020204030204" pitchFamily="34" charset="0"/>
                <a:ea typeface="Calibri" panose="020F0502020204030204" pitchFamily="34" charset="0"/>
                <a:cs typeface="Times New Roman" panose="02020603050405020304" pitchFamily="18" charset="0"/>
              </a:rPr>
              <a:t>natureza”</a:t>
            </a:r>
          </a:p>
          <a:p>
            <a:pPr lvl="0"/>
            <a:endParaRPr lang="pt-BR" sz="2800" b="1" dirty="0" smtClean="0">
              <a:latin typeface="Calibri" panose="020F0502020204030204" pitchFamily="34" charset="0"/>
              <a:ea typeface="Calibri" panose="020F0502020204030204" pitchFamily="34" charset="0"/>
              <a:cs typeface="Times New Roman" panose="02020603050405020304" pitchFamily="18" charset="0"/>
            </a:endParaRPr>
          </a:p>
          <a:p>
            <a:pPr lvl="0"/>
            <a:r>
              <a:rPr lang="pt-BR" sz="2800" b="1" dirty="0" smtClean="0">
                <a:latin typeface="Calibri" panose="020F0502020204030204" pitchFamily="34" charset="0"/>
                <a:ea typeface="Calibri" panose="020F0502020204030204" pitchFamily="34" charset="0"/>
                <a:cs typeface="Times New Roman" panose="02020603050405020304" pitchFamily="18" charset="0"/>
              </a:rPr>
              <a:t>Regulamentado </a:t>
            </a:r>
            <a:r>
              <a:rPr lang="pt-BR" sz="2800" b="1" dirty="0">
                <a:latin typeface="Calibri" panose="020F0502020204030204" pitchFamily="34" charset="0"/>
                <a:ea typeface="Calibri" panose="020F0502020204030204" pitchFamily="34" charset="0"/>
                <a:cs typeface="Times New Roman" panose="02020603050405020304" pitchFamily="18" charset="0"/>
              </a:rPr>
              <a:t>em 1965 pela deliberação nº 7 do CND: “não é permitida a prática de lutas de qualquer natureza, futebol, futebol de salão, futebol de praia, </a:t>
            </a:r>
            <a:r>
              <a:rPr lang="pt-BR" sz="2800" b="1" dirty="0" err="1">
                <a:latin typeface="Calibri" panose="020F0502020204030204" pitchFamily="34" charset="0"/>
                <a:ea typeface="Calibri" panose="020F0502020204030204" pitchFamily="34" charset="0"/>
                <a:cs typeface="Times New Roman" panose="02020603050405020304" pitchFamily="18" charset="0"/>
              </a:rPr>
              <a:t>pólo</a:t>
            </a:r>
            <a:r>
              <a:rPr lang="pt-BR" sz="2800" b="1" dirty="0">
                <a:latin typeface="Calibri" panose="020F0502020204030204" pitchFamily="34" charset="0"/>
                <a:ea typeface="Calibri" panose="020F0502020204030204" pitchFamily="34" charset="0"/>
                <a:cs typeface="Times New Roman" panose="02020603050405020304" pitchFamily="18" charset="0"/>
              </a:rPr>
              <a:t> aquático, </a:t>
            </a:r>
            <a:r>
              <a:rPr lang="pt-BR" sz="2800" b="1" dirty="0" err="1">
                <a:latin typeface="Calibri" panose="020F0502020204030204" pitchFamily="34" charset="0"/>
                <a:ea typeface="Calibri" panose="020F0502020204030204" pitchFamily="34" charset="0"/>
                <a:cs typeface="Times New Roman" panose="02020603050405020304" pitchFamily="18" charset="0"/>
              </a:rPr>
              <a:t>pólo</a:t>
            </a:r>
            <a:r>
              <a:rPr lang="pt-BR" sz="2800" b="1" dirty="0">
                <a:latin typeface="Calibri" panose="020F0502020204030204" pitchFamily="34" charset="0"/>
                <a:ea typeface="Calibri" panose="020F0502020204030204" pitchFamily="34" charset="0"/>
                <a:cs typeface="Times New Roman" panose="02020603050405020304" pitchFamily="18" charset="0"/>
              </a:rPr>
              <a:t>, </a:t>
            </a:r>
            <a:r>
              <a:rPr lang="pt-BR" sz="2800" b="1" dirty="0" err="1">
                <a:latin typeface="Calibri" panose="020F0502020204030204" pitchFamily="34" charset="0"/>
                <a:ea typeface="Calibri" panose="020F0502020204030204" pitchFamily="34" charset="0"/>
                <a:cs typeface="Times New Roman" panose="02020603050405020304" pitchFamily="18" charset="0"/>
              </a:rPr>
              <a:t>rugby</a:t>
            </a:r>
            <a:r>
              <a:rPr lang="pt-BR" sz="2800" b="1" dirty="0">
                <a:latin typeface="Calibri" panose="020F0502020204030204" pitchFamily="34" charset="0"/>
                <a:ea typeface="Calibri" panose="020F0502020204030204" pitchFamily="34" charset="0"/>
                <a:cs typeface="Times New Roman" panose="02020603050405020304" pitchFamily="18" charset="0"/>
              </a:rPr>
              <a:t>, halterofilismo e baseball</a:t>
            </a:r>
            <a:r>
              <a:rPr lang="pt-BR" sz="2800" b="1" dirty="0" smtClean="0">
                <a:latin typeface="Calibri" panose="020F0502020204030204" pitchFamily="34" charset="0"/>
                <a:ea typeface="Calibri" panose="020F0502020204030204" pitchFamily="34" charset="0"/>
                <a:cs typeface="Times New Roman" panose="02020603050405020304" pitchFamily="18" charset="0"/>
              </a:rPr>
              <a:t>”. </a:t>
            </a:r>
            <a:endParaRPr lang="pt-BR"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p:cNvSpPr/>
          <p:nvPr/>
        </p:nvSpPr>
        <p:spPr>
          <a:xfrm>
            <a:off x="1524000" y="649069"/>
            <a:ext cx="6629400" cy="646331"/>
          </a:xfrm>
          <a:prstGeom prst="rect">
            <a:avLst/>
          </a:prstGeom>
        </p:spPr>
        <p:txBody>
          <a:bodyPr wrap="square">
            <a:spAutoFit/>
          </a:bodyPr>
          <a:lstStyle/>
          <a:p>
            <a:r>
              <a:rPr lang="pt-BR" sz="3600" b="1" dirty="0" smtClean="0">
                <a:solidFill>
                  <a:schemeClr val="accent1">
                    <a:lumMod val="75000"/>
                  </a:schemeClr>
                </a:solidFill>
                <a:latin typeface="Calibri" panose="020F0502020204030204" pitchFamily="34" charset="0"/>
              </a:rPr>
              <a:t>O futebol é proibido às mulheres</a:t>
            </a:r>
            <a:endParaRPr lang="pt-BR" sz="36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320370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p:nvPr/>
        </p:nvSpPr>
        <p:spPr>
          <a:xfrm>
            <a:off x="1524000" y="649069"/>
            <a:ext cx="6629400" cy="646331"/>
          </a:xfrm>
          <a:prstGeom prst="rect">
            <a:avLst/>
          </a:prstGeom>
        </p:spPr>
        <p:txBody>
          <a:bodyPr wrap="square">
            <a:spAutoFit/>
          </a:bodyPr>
          <a:lstStyle/>
          <a:p>
            <a:r>
              <a:rPr lang="pt-BR" sz="3600" b="1" dirty="0" smtClean="0">
                <a:solidFill>
                  <a:schemeClr val="accent1">
                    <a:lumMod val="75000"/>
                  </a:schemeClr>
                </a:solidFill>
                <a:latin typeface="Calibri" panose="020F0502020204030204" pitchFamily="34" charset="0"/>
              </a:rPr>
              <a:t>O futebol fica invisível</a:t>
            </a:r>
            <a:endParaRPr lang="pt-BR" sz="3600" b="1" dirty="0">
              <a:solidFill>
                <a:schemeClr val="accent1">
                  <a:lumMod val="75000"/>
                </a:schemeClr>
              </a:solidFill>
              <a:latin typeface="Calibri" panose="020F0502020204030204" pitchFamily="34" charset="0"/>
            </a:endParaRPr>
          </a:p>
        </p:txBody>
      </p:sp>
      <p:sp>
        <p:nvSpPr>
          <p:cNvPr id="3" name="Retângulo 2"/>
          <p:cNvSpPr/>
          <p:nvPr/>
        </p:nvSpPr>
        <p:spPr>
          <a:xfrm>
            <a:off x="1524000" y="1447800"/>
            <a:ext cx="7086600" cy="5163593"/>
          </a:xfrm>
          <a:prstGeom prst="rect">
            <a:avLst/>
          </a:prstGeom>
        </p:spPr>
        <p:txBody>
          <a:bodyPr wrap="square">
            <a:spAutoFit/>
          </a:bodyPr>
          <a:lstStyle/>
          <a:p>
            <a:pPr lvl="0">
              <a:lnSpc>
                <a:spcPct val="107000"/>
              </a:lnSpc>
              <a:spcAft>
                <a:spcPts val="0"/>
              </a:spcAft>
            </a:pPr>
            <a:r>
              <a:rPr lang="pt-BR" sz="2800" b="1" dirty="0">
                <a:latin typeface="Calibri" panose="020F0502020204030204" pitchFamily="34" charset="0"/>
                <a:ea typeface="Calibri" panose="020F0502020204030204" pitchFamily="34" charset="0"/>
                <a:cs typeface="Times New Roman" panose="02020603050405020304" pitchFamily="18" charset="0"/>
              </a:rPr>
              <a:t>Década de 1950: </a:t>
            </a:r>
            <a:r>
              <a:rPr lang="pt-BR" sz="2800" b="1" dirty="0">
                <a:latin typeface="Calibri" panose="020F0502020204030204" pitchFamily="34" charset="0"/>
                <a:ea typeface="Calibri" panose="020F0502020204030204" pitchFamily="34" charset="0"/>
                <a:cs typeface="Times New Roman" panose="02020603050405020304" pitchFamily="18" charset="0"/>
              </a:rPr>
              <a:t>as mulheres não abandonaram sua </a:t>
            </a:r>
            <a:r>
              <a:rPr lang="pt-BR" sz="2800" b="1" dirty="0" smtClean="0">
                <a:latin typeface="Calibri" panose="020F0502020204030204" pitchFamily="34" charset="0"/>
                <a:ea typeface="Calibri" panose="020F0502020204030204" pitchFamily="34" charset="0"/>
                <a:cs typeface="Times New Roman" panose="02020603050405020304" pitchFamily="18" charset="0"/>
              </a:rPr>
              <a:t>prática, mas o </a:t>
            </a:r>
            <a:r>
              <a:rPr lang="pt-BR" sz="2800" b="1" dirty="0">
                <a:latin typeface="Calibri" panose="020F0502020204030204" pitchFamily="34" charset="0"/>
                <a:ea typeface="Calibri" panose="020F0502020204030204" pitchFamily="34" charset="0"/>
                <a:cs typeface="Times New Roman" panose="02020603050405020304" pitchFamily="18" charset="0"/>
              </a:rPr>
              <a:t>futebol desaparece da mídia, com ênfase a outras </a:t>
            </a:r>
            <a:r>
              <a:rPr lang="pt-BR" sz="2800" b="1" dirty="0" smtClean="0">
                <a:latin typeface="Calibri" panose="020F0502020204030204" pitchFamily="34" charset="0"/>
                <a:ea typeface="Calibri" panose="020F0502020204030204" pitchFamily="34" charset="0"/>
                <a:cs typeface="Times New Roman" panose="02020603050405020304" pitchFamily="18" charset="0"/>
              </a:rPr>
              <a:t>modalidades. </a:t>
            </a:r>
            <a:endParaRPr lang="pt-BR" sz="28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pt-BR" sz="2800" b="1"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pt-BR" sz="2800" b="1" dirty="0" smtClean="0">
                <a:latin typeface="Calibri" panose="020F0502020204030204" pitchFamily="34" charset="0"/>
                <a:ea typeface="Calibri" panose="020F0502020204030204" pitchFamily="34" charset="0"/>
                <a:cs typeface="Times New Roman" panose="02020603050405020304" pitchFamily="18" charset="0"/>
              </a:rPr>
              <a:t>1958 </a:t>
            </a:r>
            <a:r>
              <a:rPr lang="pt-BR" sz="2800" b="1" dirty="0">
                <a:latin typeface="Calibri" panose="020F0502020204030204" pitchFamily="34" charset="0"/>
                <a:ea typeface="Calibri" panose="020F0502020204030204" pitchFamily="34" charset="0"/>
                <a:cs typeface="Times New Roman" panose="02020603050405020304" pitchFamily="18" charset="0"/>
              </a:rPr>
              <a:t>– </a:t>
            </a:r>
            <a:r>
              <a:rPr lang="pt-BR" sz="2800" b="1" dirty="0">
                <a:latin typeface="Calibri" panose="020F0502020204030204" pitchFamily="34" charset="0"/>
                <a:ea typeface="Calibri" panose="020F0502020204030204" pitchFamily="34" charset="0"/>
                <a:cs typeface="Times New Roman" panose="02020603050405020304" pitchFamily="18" charset="0"/>
              </a:rPr>
              <a:t>E</a:t>
            </a:r>
            <a:r>
              <a:rPr lang="pt-BR" sz="2800" b="1" dirty="0" smtClean="0">
                <a:latin typeface="Calibri" panose="020F0502020204030204" pitchFamily="34" charset="0"/>
                <a:ea typeface="Calibri" panose="020F0502020204030204" pitchFamily="34" charset="0"/>
                <a:cs typeface="Times New Roman" panose="02020603050405020304" pitchFamily="18" charset="0"/>
              </a:rPr>
              <a:t>xperiência </a:t>
            </a:r>
            <a:r>
              <a:rPr lang="pt-BR" sz="2800" b="1" dirty="0">
                <a:latin typeface="Calibri" panose="020F0502020204030204" pitchFamily="34" charset="0"/>
                <a:ea typeface="Calibri" panose="020F0502020204030204" pitchFamily="34" charset="0"/>
                <a:cs typeface="Times New Roman" panose="02020603050405020304" pitchFamily="18" charset="0"/>
              </a:rPr>
              <a:t>do Araguari Atlético </a:t>
            </a:r>
            <a:r>
              <a:rPr lang="pt-BR" sz="2800" b="1" dirty="0" smtClean="0">
                <a:latin typeface="Calibri" panose="020F0502020204030204" pitchFamily="34" charset="0"/>
                <a:ea typeface="Calibri" panose="020F0502020204030204" pitchFamily="34" charset="0"/>
                <a:cs typeface="Times New Roman" panose="02020603050405020304" pitchFamily="18" charset="0"/>
              </a:rPr>
              <a:t>Clube: o </a:t>
            </a:r>
            <a:r>
              <a:rPr lang="pt-BR" sz="2800" b="1" dirty="0">
                <a:latin typeface="Calibri" panose="020F0502020204030204" pitchFamily="34" charset="0"/>
                <a:ea typeface="Calibri" panose="020F0502020204030204" pitchFamily="34" charset="0"/>
                <a:cs typeface="Times New Roman" panose="02020603050405020304" pitchFamily="18" charset="0"/>
              </a:rPr>
              <a:t>diretor Ney </a:t>
            </a:r>
            <a:r>
              <a:rPr lang="pt-BR" sz="2800" b="1" dirty="0" smtClean="0">
                <a:latin typeface="Calibri" panose="020F0502020204030204" pitchFamily="34" charset="0"/>
                <a:ea typeface="Calibri" panose="020F0502020204030204" pitchFamily="34" charset="0"/>
                <a:cs typeface="Times New Roman" panose="02020603050405020304" pitchFamily="18" charset="0"/>
              </a:rPr>
              <a:t>Montes organiza </a:t>
            </a:r>
            <a:r>
              <a:rPr lang="pt-BR" sz="2800" b="1" dirty="0">
                <a:latin typeface="Calibri" panose="020F0502020204030204" pitchFamily="34" charset="0"/>
                <a:ea typeface="Calibri" panose="020F0502020204030204" pitchFamily="34" charset="0"/>
                <a:cs typeface="Times New Roman" panose="02020603050405020304" pitchFamily="18" charset="0"/>
              </a:rPr>
              <a:t>partida para arrecadar fundos a um grupo </a:t>
            </a:r>
            <a:r>
              <a:rPr lang="pt-BR" sz="2800" b="1" dirty="0" smtClean="0">
                <a:latin typeface="Calibri" panose="020F0502020204030204" pitchFamily="34" charset="0"/>
                <a:ea typeface="Calibri" panose="020F0502020204030204" pitchFamily="34" charset="0"/>
                <a:cs typeface="Times New Roman" panose="02020603050405020304" pitchFamily="18" charset="0"/>
              </a:rPr>
              <a:t>escolar, com as </a:t>
            </a:r>
            <a:r>
              <a:rPr lang="pt-BR" sz="2800" b="1" dirty="0">
                <a:latin typeface="Calibri" panose="020F0502020204030204" pitchFamily="34" charset="0"/>
                <a:ea typeface="Calibri" panose="020F0502020204030204" pitchFamily="34" charset="0"/>
                <a:cs typeface="Times New Roman" panose="02020603050405020304" pitchFamily="18" charset="0"/>
              </a:rPr>
              <a:t>atletas divididas em dois times: amistosos, projeção nacional até o comunicado oficial do CND proibindo os jogos</a:t>
            </a:r>
            <a:r>
              <a:rPr lang="pt-BR" sz="2800" b="1" dirty="0" smtClean="0">
                <a:latin typeface="Calibri" panose="020F0502020204030204" pitchFamily="34" charset="0"/>
                <a:ea typeface="Calibri" panose="020F0502020204030204" pitchFamily="34" charset="0"/>
                <a:cs typeface="Times New Roman" panose="02020603050405020304" pitchFamily="18" charset="0"/>
              </a:rPr>
              <a:t>.</a:t>
            </a:r>
            <a:endParaRPr lang="pt-BR"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8150322"/>
      </p:ext>
    </p:extLst>
  </p:cSld>
  <p:clrMapOvr>
    <a:masterClrMapping/>
  </p:clrMapOvr>
</p:sld>
</file>

<file path=ppt/theme/theme1.xml><?xml version="1.0" encoding="utf-8"?>
<a:theme xmlns:a="http://schemas.openxmlformats.org/drawingml/2006/main" name="Wis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6329</TotalTime>
  <Words>2074</Words>
  <Application>Microsoft Office PowerPoint</Application>
  <PresentationFormat>Apresentação na tela (4:3)</PresentationFormat>
  <Paragraphs>157</Paragraphs>
  <Slides>25</Slides>
  <Notes>20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25</vt:i4>
      </vt:variant>
    </vt:vector>
  </HeadingPairs>
  <TitlesOfParts>
    <vt:vector size="33" baseType="lpstr">
      <vt:lpstr>Arial</vt:lpstr>
      <vt:lpstr>Calibri</vt:lpstr>
      <vt:lpstr>Century Gothic</vt:lpstr>
      <vt:lpstr>Lucida Sans Unicode</vt:lpstr>
      <vt:lpstr>Symbol</vt:lpstr>
      <vt:lpstr>Times New Roman</vt:lpstr>
      <vt:lpstr>Wingdings 3</vt:lpstr>
      <vt:lpstr>Wisp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Esporte e Lazer como direito: Políticas públicas para conhecer e mudar a realidade, estimular a prática, realizar o debate, romper as barreiras e buscar a valorização.</vt:lpstr>
      <vt:lpstr>Contribuir para a profissionalização nos esportes: apoiar as atletas e organizações esportivas   </vt:lpstr>
      <vt:lpstr>Apresentação do PowerPoint</vt:lpstr>
      <vt:lpstr>Apresentação do PowerPoint</vt:lpstr>
      <vt:lpstr>Apresentação do PowerPoint</vt:lpstr>
      <vt:lpstr>Apresentação do PowerPoint</vt:lpstr>
      <vt:lpstr>Obrigada!</vt:lpstr>
    </vt:vector>
  </TitlesOfParts>
  <Company>PR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Questões centrais na atuação da SAE</dc:title>
  <dc:creator>PR</dc:creator>
  <cp:lastModifiedBy>Beatriz Helena Matte Gregory</cp:lastModifiedBy>
  <cp:revision>331</cp:revision>
  <cp:lastPrinted>2014-06-03T22:51:57Z</cp:lastPrinted>
  <dcterms:created xsi:type="dcterms:W3CDTF">2013-09-06T12:36:49Z</dcterms:created>
  <dcterms:modified xsi:type="dcterms:W3CDTF">2015-05-26T22:37:06Z</dcterms:modified>
</cp:coreProperties>
</file>