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 id="2147483698" r:id="rId2"/>
    <p:sldMasterId id="2147483711" r:id="rId3"/>
  </p:sldMasterIdLst>
  <p:notesMasterIdLst>
    <p:notesMasterId r:id="rId15"/>
  </p:notesMasterIdLst>
  <p:sldIdLst>
    <p:sldId id="273" r:id="rId4"/>
    <p:sldId id="279" r:id="rId5"/>
    <p:sldId id="260" r:id="rId6"/>
    <p:sldId id="261" r:id="rId7"/>
    <p:sldId id="263" r:id="rId8"/>
    <p:sldId id="264" r:id="rId9"/>
    <p:sldId id="267" r:id="rId10"/>
    <p:sldId id="266" r:id="rId11"/>
    <p:sldId id="265" r:id="rId12"/>
    <p:sldId id="280" r:id="rId13"/>
    <p:sldId id="283" r:id="rId14"/>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29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2" d="100"/>
          <a:sy n="52" d="100"/>
        </p:scale>
        <p:origin x="-2664" y="-7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90482E-2247-4049-BBEB-8C2589E969F0}" type="datetimeFigureOut">
              <a:rPr lang="pt-BR" smtClean="0"/>
              <a:pPr/>
              <a:t>7/10/2013</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D86E08-F0A0-4B46-BC8A-2AFCE7059F3C}"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fld id="{D1D86E08-F0A0-4B46-BC8A-2AFCE7059F3C}" type="slidenum">
              <a:rPr lang="pt-BR" smtClean="0"/>
              <a:pPr/>
              <a:t>8</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2EDA238C-477B-40BB-98AE-35FA83D8965E}"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8CB38BB-7146-41B0-9B98-05C8AC03520F}"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pPr>
              <a:defRPr/>
            </a:pPr>
            <a:fld id="{807914C6-FB8D-4ED2-B466-EFF76CFF1005}" type="datetimeFigureOut">
              <a:rPr lang="pt-BR" smtClean="0"/>
              <a:pPr>
                <a:defRPr/>
              </a:pPr>
              <a:t>7/10/2013</a:t>
            </a:fld>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6CABAE45-26B5-43DE-9D66-84A7ED0C8D30}" type="slidenum">
              <a:rPr lang="pt-BR" smtClean="0"/>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pPr>
              <a:defRPr/>
            </a:pPr>
            <a:fld id="{3B52502E-5C1F-4263-9D9A-6E26DEA787FB}" type="datetimeFigureOut">
              <a:rPr lang="pt-BR" smtClean="0"/>
              <a:pPr>
                <a:defRPr/>
              </a:pPr>
              <a:t>7/10/2013</a:t>
            </a:fld>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77DAE9A2-3923-4048-A59E-2F1751EA5839}" type="slidenum">
              <a:rPr lang="pt-BR" smtClean="0"/>
              <a:pPr>
                <a:defRPr/>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4563B030-DA19-4CC5-9AB7-504EA89F0DC8}"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563B030-DA19-4CC5-9AB7-504EA89F0DC8}"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4563B030-DA19-4CC5-9AB7-504EA89F0DC8}"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4563B030-DA19-4CC5-9AB7-504EA89F0DC8}" type="datetimeFigureOut">
              <a:rPr lang="pt-BR" smtClean="0"/>
              <a:pPr/>
              <a:t>7/10/2013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4563B030-DA19-4CC5-9AB7-504EA89F0DC8}" type="datetimeFigureOut">
              <a:rPr lang="pt-BR" smtClean="0"/>
              <a:pPr/>
              <a:t>7/10/2013</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4563B030-DA19-4CC5-9AB7-504EA89F0DC8}" type="datetimeFigureOut">
              <a:rPr lang="pt-BR" smtClean="0"/>
              <a:pPr/>
              <a:t>7/10/2013</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563B030-DA19-4CC5-9AB7-504EA89F0DC8}" type="datetimeFigureOut">
              <a:rPr lang="pt-BR" smtClean="0"/>
              <a:pPr/>
              <a:t>7/10/2013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4563B030-DA19-4CC5-9AB7-504EA89F0DC8}" type="datetimeFigureOut">
              <a:rPr lang="pt-BR" smtClean="0"/>
              <a:pPr/>
              <a:t>7/10/2013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EDA238C-477B-40BB-98AE-35FA83D8965E}"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8CB38BB-7146-41B0-9B98-05C8AC03520F}" type="slidenum">
              <a:rPr lang="pt-BR" smtClean="0"/>
              <a:pPr/>
              <a:t>‹nº›</a:t>
            </a:fld>
            <a:endParaRPr lang="pt-B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4563B030-DA19-4CC5-9AB7-504EA89F0DC8}" type="datetimeFigureOut">
              <a:rPr lang="pt-BR" smtClean="0"/>
              <a:pPr/>
              <a:t>7/10/2013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563B030-DA19-4CC5-9AB7-504EA89F0DC8}"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563B030-DA19-4CC5-9AB7-504EA89F0DC8}"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4563B030-DA19-4CC5-9AB7-504EA89F0DC8}" type="datetimeFigureOut">
              <a:rPr lang="pt-BR" smtClean="0"/>
              <a:pPr/>
              <a:t>7/10/2013</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73FD90EE-AA1B-4548-A2D8-3F8BE09AF46E}" type="slidenum">
              <a:rPr lang="pt-BR" smtClean="0"/>
              <a:pPr/>
              <a:t>‹nº›</a:t>
            </a:fld>
            <a:endParaRPr lang="pt-B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BBE46BB9-540E-412D-AD03-33E9DD682A5E}"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BE46BB9-540E-412D-AD03-33E9DD682A5E}"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BBE46BB9-540E-412D-AD03-33E9DD682A5E}"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BBE46BB9-540E-412D-AD03-33E9DD682A5E}" type="datetimeFigureOut">
              <a:rPr lang="pt-BR" smtClean="0"/>
              <a:pPr/>
              <a:t>7/10/2013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BBE46BB9-540E-412D-AD03-33E9DD682A5E}" type="datetimeFigureOut">
              <a:rPr lang="pt-BR" smtClean="0"/>
              <a:pPr/>
              <a:t>7/10/2013</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BBE46BB9-540E-412D-AD03-33E9DD682A5E}" type="datetimeFigureOut">
              <a:rPr lang="pt-BR" smtClean="0"/>
              <a:pPr/>
              <a:t>7/10/2013</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pPr>
              <a:defRPr/>
            </a:pPr>
            <a:fld id="{C74280E6-C7DD-45C3-B71C-CA6ED360F73B}" type="datetimeFigureOut">
              <a:rPr lang="pt-BR" smtClean="0"/>
              <a:pPr>
                <a:defRPr/>
              </a:pPr>
              <a:t>7/10/2013</a:t>
            </a:fld>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691DDBF8-2263-47AE-80E5-EDC3BF333815}" type="slidenum">
              <a:rPr lang="pt-BR" smtClean="0"/>
              <a:pPr>
                <a:defRPr/>
              </a:pPr>
              <a:t>‹nº›</a:t>
            </a:fld>
            <a:endParaRPr lang="pt-B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BBE46BB9-540E-412D-AD03-33E9DD682A5E}" type="datetimeFigureOut">
              <a:rPr lang="pt-BR" smtClean="0"/>
              <a:pPr/>
              <a:t>7/10/2013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BBE46BB9-540E-412D-AD03-33E9DD682A5E}" type="datetimeFigureOut">
              <a:rPr lang="pt-BR" smtClean="0"/>
              <a:pPr/>
              <a:t>7/10/2013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BBE46BB9-540E-412D-AD03-33E9DD682A5E}" type="datetimeFigureOut">
              <a:rPr lang="pt-BR" smtClean="0"/>
              <a:pPr/>
              <a:t>7/10/2013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BE46BB9-540E-412D-AD03-33E9DD682A5E}"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BE46BB9-540E-412D-AD03-33E9DD682A5E}" type="datetimeFigureOut">
              <a:rPr lang="pt-BR" smtClean="0"/>
              <a:pPr/>
              <a:t>7/10/2013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C5FB780-05C6-41A6-89EF-0515AEA05205}"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pPr>
              <a:defRPr/>
            </a:pPr>
            <a:fld id="{CBA277A6-1DDB-4E54-8B96-2BC108253F5A}" type="datetimeFigureOut">
              <a:rPr lang="pt-BR" smtClean="0"/>
              <a:pPr>
                <a:defRPr/>
              </a:pPr>
              <a:t>7/10/2013</a:t>
            </a:fld>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54728F2F-0FB9-4465-A020-CE9E68B00F67}" type="slidenum">
              <a:rPr lang="pt-BR" smtClean="0"/>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pPr>
              <a:defRPr/>
            </a:pPr>
            <a:fld id="{BB714D56-DF56-4FBF-913B-192A1F939622}" type="datetimeFigureOut">
              <a:rPr lang="pt-BR" smtClean="0"/>
              <a:pPr>
                <a:defRPr/>
              </a:pPr>
              <a:t>7/10/2013</a:t>
            </a:fld>
            <a:endParaRPr lang="pt-BR"/>
          </a:p>
        </p:txBody>
      </p:sp>
      <p:sp>
        <p:nvSpPr>
          <p:cNvPr id="8" name="Espaço Reservado para Rodapé 7"/>
          <p:cNvSpPr>
            <a:spLocks noGrp="1"/>
          </p:cNvSpPr>
          <p:nvPr>
            <p:ph type="ftr" sz="quarter" idx="11"/>
          </p:nvPr>
        </p:nvSpPr>
        <p:spPr/>
        <p:txBody>
          <a:bodyPr/>
          <a:lstStyle/>
          <a:p>
            <a:pPr>
              <a:defRPr/>
            </a:pPr>
            <a:endParaRPr lang="pt-BR"/>
          </a:p>
        </p:txBody>
      </p:sp>
      <p:sp>
        <p:nvSpPr>
          <p:cNvPr id="9" name="Espaço Reservado para Número de Slide 8"/>
          <p:cNvSpPr>
            <a:spLocks noGrp="1"/>
          </p:cNvSpPr>
          <p:nvPr>
            <p:ph type="sldNum" sz="quarter" idx="12"/>
          </p:nvPr>
        </p:nvSpPr>
        <p:spPr/>
        <p:txBody>
          <a:bodyPr/>
          <a:lstStyle/>
          <a:p>
            <a:pPr>
              <a:defRPr/>
            </a:pPr>
            <a:fld id="{87F61FFE-8FB8-4C0D-B736-A8FED3DC8573}" type="slidenum">
              <a:rPr lang="pt-BR" smtClean="0"/>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pPr>
              <a:defRPr/>
            </a:pPr>
            <a:fld id="{0576B362-F596-4B0A-A602-9BA85B296F95}" type="datetimeFigureOut">
              <a:rPr lang="pt-BR" smtClean="0"/>
              <a:pPr>
                <a:defRPr/>
              </a:pPr>
              <a:t>7/10/2013</a:t>
            </a:fld>
            <a:endParaRPr lang="pt-BR"/>
          </a:p>
        </p:txBody>
      </p:sp>
      <p:sp>
        <p:nvSpPr>
          <p:cNvPr id="4" name="Espaço Reservado para Rodapé 3"/>
          <p:cNvSpPr>
            <a:spLocks noGrp="1"/>
          </p:cNvSpPr>
          <p:nvPr>
            <p:ph type="ftr" sz="quarter" idx="11"/>
          </p:nvPr>
        </p:nvSpPr>
        <p:spPr/>
        <p:txBody>
          <a:bodyPr/>
          <a:lstStyle/>
          <a:p>
            <a:pPr>
              <a:defRPr/>
            </a:pPr>
            <a:endParaRPr lang="pt-BR"/>
          </a:p>
        </p:txBody>
      </p:sp>
      <p:sp>
        <p:nvSpPr>
          <p:cNvPr id="5" name="Espaço Reservado para Número de Slide 4"/>
          <p:cNvSpPr>
            <a:spLocks noGrp="1"/>
          </p:cNvSpPr>
          <p:nvPr>
            <p:ph type="sldNum" sz="quarter" idx="12"/>
          </p:nvPr>
        </p:nvSpPr>
        <p:spPr/>
        <p:txBody>
          <a:bodyPr/>
          <a:lstStyle/>
          <a:p>
            <a:pPr>
              <a:defRPr/>
            </a:pPr>
            <a:fld id="{2898EDB1-651E-45AF-9125-2F73398B18B4}" type="slidenum">
              <a:rPr lang="pt-BR" smtClean="0"/>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SA">
    <p:spTree>
      <p:nvGrpSpPr>
        <p:cNvPr id="1" name=""/>
        <p:cNvGrpSpPr/>
        <p:nvPr/>
      </p:nvGrpSpPr>
      <p:grpSpPr>
        <a:xfrm>
          <a:off x="0" y="0"/>
          <a:ext cx="0" cy="0"/>
          <a:chOff x="0" y="0"/>
          <a:chExt cx="0" cy="0"/>
        </a:xfrm>
      </p:grpSpPr>
      <p:pic>
        <p:nvPicPr>
          <p:cNvPr id="5" name="Picture 9"/>
          <p:cNvPicPr>
            <a:picLocks noChangeAspect="1" noChangeArrowheads="1"/>
          </p:cNvPicPr>
          <p:nvPr userDrawn="1"/>
        </p:nvPicPr>
        <p:blipFill>
          <a:blip r:embed="rId2" cstate="print"/>
          <a:srcRect/>
          <a:stretch>
            <a:fillRect/>
          </a:stretch>
        </p:blipFill>
        <p:spPr bwMode="auto">
          <a:xfrm>
            <a:off x="7815263" y="58738"/>
            <a:ext cx="1328737" cy="358775"/>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pPr>
              <a:defRPr/>
            </a:pPr>
            <a:fld id="{9E72DEAA-DAFE-4852-BFE3-C478F8CD80C9}" type="datetimeFigureOut">
              <a:rPr lang="pt-BR" smtClean="0"/>
              <a:pPr>
                <a:defRPr/>
              </a:pPr>
              <a:t>7/10/2013</a:t>
            </a:fld>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16281099-65A9-4173-A138-0A14A5B04EE5}" type="slidenum">
              <a:rPr lang="pt-BR" smtClean="0"/>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pPr>
              <a:defRPr/>
            </a:pPr>
            <a:fld id="{5152144E-4E7C-42B5-8382-F80093D03457}" type="datetimeFigureOut">
              <a:rPr lang="pt-BR" smtClean="0"/>
              <a:pPr>
                <a:defRPr/>
              </a:pPr>
              <a:t>7/10/2013</a:t>
            </a:fld>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74514652-563D-4F58-B9B3-117A2E19071E}" type="slidenum">
              <a:rPr lang="pt-BR" smtClean="0"/>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64D7E0B-EE40-4E33-8809-BD22FD893862}" type="datetimeFigureOut">
              <a:rPr lang="pt-BR" smtClean="0"/>
              <a:pPr>
                <a:defRPr/>
              </a:pPr>
              <a:t>7/10/2013</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C820132-8C6B-465A-BBE2-3118EB812E25}" type="slidenum">
              <a:rPr lang="pt-BR" smtClean="0"/>
              <a:pPr>
                <a:defRPr/>
              </a:pPr>
              <a:t>‹nº›</a:t>
            </a:fld>
            <a:endParaRPr lang="pt-B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63B030-DA19-4CC5-9AB7-504EA89F0DC8}" type="datetimeFigureOut">
              <a:rPr lang="pt-BR" smtClean="0"/>
              <a:pPr/>
              <a:t>7/10/2013</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FD90EE-AA1B-4548-A2D8-3F8BE09AF46E}"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E46BB9-540E-412D-AD03-33E9DD682A5E}" type="datetimeFigureOut">
              <a:rPr lang="pt-BR" smtClean="0"/>
              <a:pPr/>
              <a:t>7/10/2013</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5FB780-05C6-41A6-89EF-0515AEA05205}"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algn="ctr">
              <a:buNone/>
            </a:pPr>
            <a:endParaRPr lang="pt-BR" b="1" u="sng" dirty="0" smtClean="0">
              <a:effectLst>
                <a:outerShdw blurRad="38100" dist="38100" dir="2700000" algn="tl">
                  <a:srgbClr val="000000">
                    <a:alpha val="43137"/>
                  </a:srgbClr>
                </a:outerShdw>
              </a:effectLst>
            </a:endParaRPr>
          </a:p>
          <a:p>
            <a:pPr algn="ctr">
              <a:buNone/>
            </a:pPr>
            <a:endParaRPr lang="pt-BR" b="1" u="sng" dirty="0" smtClean="0">
              <a:effectLst>
                <a:outerShdw blurRad="38100" dist="38100" dir="2700000" algn="tl">
                  <a:srgbClr val="000000">
                    <a:alpha val="43137"/>
                  </a:srgbClr>
                </a:outerShdw>
              </a:effectLst>
            </a:endParaRPr>
          </a:p>
          <a:p>
            <a:pPr algn="ctr">
              <a:buNone/>
            </a:pPr>
            <a:r>
              <a:rPr lang="pt-BR" b="1" u="sng" dirty="0" smtClean="0">
                <a:effectLst>
                  <a:outerShdw blurRad="38100" dist="38100" dir="2700000" algn="tl">
                    <a:srgbClr val="000000">
                      <a:alpha val="43137"/>
                    </a:srgbClr>
                  </a:outerShdw>
                </a:effectLst>
              </a:rPr>
              <a:t>AUDIÊNCIA PÚBLICA – CAE </a:t>
            </a:r>
          </a:p>
          <a:p>
            <a:pPr algn="ctr">
              <a:buNone/>
            </a:pPr>
            <a:r>
              <a:rPr lang="pt-BR" b="1" u="sng" dirty="0" smtClean="0">
                <a:effectLst>
                  <a:outerShdw blurRad="38100" dist="38100" dir="2700000" algn="tl">
                    <a:srgbClr val="000000">
                      <a:alpha val="43137"/>
                    </a:srgbClr>
                  </a:outerShdw>
                </a:effectLst>
              </a:rPr>
              <a:t>INCENTIVOS DE ICMS</a:t>
            </a:r>
          </a:p>
          <a:p>
            <a:pPr algn="ctr">
              <a:buNone/>
            </a:pPr>
            <a:endParaRPr lang="pt-BR" b="1" u="sng" dirty="0" smtClean="0">
              <a:effectLst>
                <a:outerShdw blurRad="38100" dist="38100" dir="2700000" algn="tl">
                  <a:srgbClr val="000000">
                    <a:alpha val="43137"/>
                  </a:srgbClr>
                </a:outerShdw>
              </a:effectLst>
            </a:endParaRPr>
          </a:p>
          <a:p>
            <a:pPr algn="r">
              <a:buNone/>
            </a:pPr>
            <a:r>
              <a:rPr lang="pt-BR" sz="2000" b="1" dirty="0" smtClean="0">
                <a:effectLst>
                  <a:outerShdw blurRad="38100" dist="38100" dir="2700000" algn="tl">
                    <a:srgbClr val="000000">
                      <a:alpha val="43137"/>
                    </a:srgbClr>
                  </a:outerShdw>
                </a:effectLst>
              </a:rPr>
              <a:t>HAMILTON DIAS DE SOUZA</a:t>
            </a:r>
          </a:p>
          <a:p>
            <a:pPr algn="r">
              <a:buNone/>
            </a:pPr>
            <a:r>
              <a:rPr lang="pt-BR" sz="2000" b="1" dirty="0" smtClean="0">
                <a:effectLst>
                  <a:outerShdw blurRad="38100" dist="38100" dir="2700000" algn="tl">
                    <a:srgbClr val="000000">
                      <a:alpha val="43137"/>
                    </a:srgbClr>
                  </a:outerShdw>
                </a:effectLst>
              </a:rPr>
              <a:t>08/10/2013</a:t>
            </a:r>
            <a:endParaRPr lang="pt-BR" sz="2000" b="1" dirty="0">
              <a:effectLst>
                <a:outerShdw blurRad="38100" dist="38100" dir="2700000" algn="tl">
                  <a:srgbClr val="000000">
                    <a:alpha val="43137"/>
                  </a:srgbClr>
                </a:outerShdw>
              </a:effectLst>
            </a:endParaRPr>
          </a:p>
        </p:txBody>
      </p:sp>
      <p:pic>
        <p:nvPicPr>
          <p:cNvPr id="4" name="Picture 8" descr="DIAS logo"/>
          <p:cNvPicPr>
            <a:picLocks noChangeAspect="1" noChangeArrowheads="1"/>
          </p:cNvPicPr>
          <p:nvPr/>
        </p:nvPicPr>
        <p:blipFill>
          <a:blip r:embed="rId2" cstate="print"/>
          <a:srcRect/>
          <a:stretch>
            <a:fillRect/>
          </a:stretch>
        </p:blipFill>
        <p:spPr bwMode="auto">
          <a:xfrm>
            <a:off x="2859839" y="692150"/>
            <a:ext cx="3384550" cy="94932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idx="4294967295"/>
          </p:nvPr>
        </p:nvSpPr>
        <p:spPr>
          <a:xfrm>
            <a:off x="457200" y="363600"/>
            <a:ext cx="8435975" cy="811212"/>
          </a:xfrm>
        </p:spPr>
        <p:txBody>
          <a:bodyPr/>
          <a:lstStyle/>
          <a:p>
            <a:pPr algn="l">
              <a:lnSpc>
                <a:spcPts val="2800"/>
              </a:lnSpc>
            </a:pPr>
            <a:r>
              <a:rPr lang="pt-BR" sz="2800" b="1" dirty="0" smtClean="0"/>
              <a:t>6 </a:t>
            </a:r>
            <a:r>
              <a:rPr lang="pt-BR" sz="2800" b="1" cap="all" dirty="0" smtClean="0"/>
              <a:t>– </a:t>
            </a:r>
            <a:r>
              <a:rPr lang="pt-BR" sz="2800" b="1" dirty="0" smtClean="0"/>
              <a:t>A necessidade de lei complementar </a:t>
            </a:r>
            <a:endParaRPr lang="pt-BR" sz="2800" dirty="0" smtClean="0"/>
          </a:p>
        </p:txBody>
      </p:sp>
      <p:sp>
        <p:nvSpPr>
          <p:cNvPr id="5123" name="Espaço Reservado para Conteúdo 2"/>
          <p:cNvSpPr>
            <a:spLocks noGrp="1"/>
          </p:cNvSpPr>
          <p:nvPr>
            <p:ph idx="4294967295"/>
          </p:nvPr>
        </p:nvSpPr>
        <p:spPr>
          <a:xfrm>
            <a:off x="480098" y="1055712"/>
            <a:ext cx="8268366" cy="5325616"/>
          </a:xfrm>
        </p:spPr>
        <p:txBody>
          <a:bodyPr>
            <a:noAutofit/>
          </a:bodyPr>
          <a:lstStyle/>
          <a:p>
            <a:pPr lvl="1" algn="just">
              <a:spcBef>
                <a:spcPts val="400"/>
              </a:spcBef>
              <a:spcAft>
                <a:spcPts val="600"/>
              </a:spcAft>
              <a:buFont typeface="Wingdings" pitchFamily="2" charset="2"/>
              <a:buChar char="Ø"/>
            </a:pPr>
            <a:r>
              <a:rPr lang="pt-BR" sz="1700" b="1" dirty="0" smtClean="0"/>
              <a:t> </a:t>
            </a:r>
            <a:r>
              <a:rPr lang="pt-BR" sz="1700" dirty="0" smtClean="0"/>
              <a:t>A demora na produção das normas jurídicas necessárias aumenta o risco de o Supremo Tribunal Federal aprovar a Proposta de Súmula Vinculante (PSV) 69. </a:t>
            </a:r>
          </a:p>
          <a:p>
            <a:pPr lvl="1" algn="just">
              <a:spcBef>
                <a:spcPts val="400"/>
              </a:spcBef>
              <a:spcAft>
                <a:spcPts val="600"/>
              </a:spcAft>
              <a:buFont typeface="Wingdings" pitchFamily="2" charset="2"/>
              <a:buChar char="Ø"/>
            </a:pPr>
            <a:r>
              <a:rPr lang="pt-BR" sz="1800" dirty="0" smtClean="0"/>
              <a:t>A </a:t>
            </a:r>
            <a:r>
              <a:rPr lang="pt-BR" sz="1700" dirty="0" smtClean="0"/>
              <a:t>solução</a:t>
            </a:r>
            <a:r>
              <a:rPr lang="pt-BR" sz="1800" dirty="0" smtClean="0"/>
              <a:t> do problema cabe ao Congresso Nacional. </a:t>
            </a:r>
          </a:p>
          <a:p>
            <a:pPr lvl="2" algn="just">
              <a:lnSpc>
                <a:spcPts val="1800"/>
              </a:lnSpc>
              <a:spcAft>
                <a:spcPts val="600"/>
              </a:spcAft>
              <a:buFont typeface="Wingdings" pitchFamily="2" charset="2"/>
              <a:buChar char="v"/>
            </a:pPr>
            <a:r>
              <a:rPr lang="pt-BR" sz="1600" dirty="0" smtClean="0"/>
              <a:t>Há questionamentos quanto à possibilidade de os Estados perdoarem o passado (ainda que por unanimidade), sem autorização em lei complementar (ADI 2012 00 2 014916-6 – TJ/DF)</a:t>
            </a:r>
          </a:p>
          <a:p>
            <a:pPr lvl="1" algn="just">
              <a:lnSpc>
                <a:spcPts val="2000"/>
              </a:lnSpc>
              <a:spcAft>
                <a:spcPts val="1200"/>
              </a:spcAft>
              <a:buFont typeface="Wingdings" pitchFamily="2" charset="2"/>
              <a:buChar char="Ø"/>
            </a:pPr>
            <a:r>
              <a:rPr lang="pt-BR" sz="1700" dirty="0" smtClean="0"/>
              <a:t>Poderá ser aprovada lei complementar em caráter emergencial que flexibilize, excepcionalmente, o quorum do CONFAZ apenas para possibilitar a remissão e a reinstituição dos incentivos e benefícios de ICMS concedidos no passado.</a:t>
            </a:r>
          </a:p>
          <a:p>
            <a:pPr lvl="2" algn="just">
              <a:lnSpc>
                <a:spcPts val="1500"/>
              </a:lnSpc>
              <a:spcBef>
                <a:spcPts val="0"/>
              </a:spcBef>
              <a:spcAft>
                <a:spcPts val="600"/>
              </a:spcAft>
              <a:buFont typeface="Wingdings" pitchFamily="2" charset="2"/>
              <a:buChar char="v"/>
            </a:pPr>
            <a:r>
              <a:rPr lang="pt-BR" sz="1600" dirty="0" smtClean="0"/>
              <a:t>A lei complementar deverá afastar as sanções do art. 8</a:t>
            </a:r>
            <a:r>
              <a:rPr lang="pt-BR" sz="1600" dirty="0" smtClean="0">
                <a:sym typeface="Symbol"/>
              </a:rPr>
              <a:t></a:t>
            </a:r>
            <a:r>
              <a:rPr lang="pt-BR" sz="1600" dirty="0" smtClean="0"/>
              <a:t> da LC 24/75 (e.g. possibilidade de o Estado de destino apropriar-se do ICMS dispensado pela unidade de origem, mediante glosa de créditos e outros mecanismos).</a:t>
            </a:r>
          </a:p>
          <a:p>
            <a:pPr lvl="2" algn="just">
              <a:lnSpc>
                <a:spcPts val="1500"/>
              </a:lnSpc>
              <a:spcBef>
                <a:spcPts val="0"/>
              </a:spcBef>
              <a:spcAft>
                <a:spcPts val="600"/>
              </a:spcAft>
              <a:buFont typeface="Wingdings" pitchFamily="2" charset="2"/>
              <a:buChar char="v"/>
            </a:pPr>
            <a:r>
              <a:rPr lang="pt-BR" sz="1600" dirty="0" smtClean="0"/>
              <a:t>Solução adequada para evitar os efeitos deletérios de eventual Súmula Vinculante e proporcionar tempo para que o Congresso discuta um novo modelo de concessão e revogação de isenções, incentivos e benefícios de ICMS.</a:t>
            </a:r>
          </a:p>
          <a:p>
            <a:pPr lvl="2" algn="just">
              <a:lnSpc>
                <a:spcPts val="1500"/>
              </a:lnSpc>
              <a:spcBef>
                <a:spcPts val="0"/>
              </a:spcBef>
              <a:spcAft>
                <a:spcPts val="600"/>
              </a:spcAft>
              <a:buFont typeface="Wingdings" pitchFamily="2" charset="2"/>
              <a:buChar char="v"/>
            </a:pPr>
            <a:r>
              <a:rPr lang="pt-BR" sz="1600" dirty="0" smtClean="0"/>
              <a:t>As questões atinentes à redução de alíquotas interestaduais, aos fundos federais de compensação e à renegociação de dívidas, por envolverem unicamente interesses políticos dos entes federativos, devem ser desatreladas da convalidação/remissão do passado. Este tema interessa à coletividade em geral e envolve passivos vultosos com reflexos diretos sobre investimentos, renda, empregos etc., devendo, portanto, ser resolvido de imediato (“fatiamento da reforma”).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idx="4294967295"/>
          </p:nvPr>
        </p:nvSpPr>
        <p:spPr>
          <a:xfrm>
            <a:off x="457200" y="363600"/>
            <a:ext cx="8435975" cy="811212"/>
          </a:xfrm>
        </p:spPr>
        <p:txBody>
          <a:bodyPr/>
          <a:lstStyle/>
          <a:p>
            <a:pPr algn="l">
              <a:lnSpc>
                <a:spcPts val="2800"/>
              </a:lnSpc>
            </a:pPr>
            <a:r>
              <a:rPr lang="pt-BR" sz="2800" b="1" dirty="0" smtClean="0"/>
              <a:t>6.1 </a:t>
            </a:r>
            <a:r>
              <a:rPr lang="pt-BR" sz="2800" b="1" cap="all" dirty="0" smtClean="0"/>
              <a:t>– </a:t>
            </a:r>
            <a:r>
              <a:rPr lang="pt-BR" sz="2800" b="1" dirty="0" smtClean="0"/>
              <a:t>A necessidade de lei complementar </a:t>
            </a:r>
            <a:endParaRPr lang="pt-BR" sz="2800" dirty="0" smtClean="0"/>
          </a:p>
        </p:txBody>
      </p:sp>
      <p:sp>
        <p:nvSpPr>
          <p:cNvPr id="5123" name="Espaço Reservado para Conteúdo 2"/>
          <p:cNvSpPr>
            <a:spLocks noGrp="1"/>
          </p:cNvSpPr>
          <p:nvPr>
            <p:ph idx="4294967295"/>
          </p:nvPr>
        </p:nvSpPr>
        <p:spPr>
          <a:xfrm>
            <a:off x="480098" y="1055712"/>
            <a:ext cx="8218488" cy="5181600"/>
          </a:xfrm>
        </p:spPr>
        <p:txBody>
          <a:bodyPr>
            <a:noAutofit/>
          </a:bodyPr>
          <a:lstStyle/>
          <a:p>
            <a:pPr lvl="1" algn="just">
              <a:spcBef>
                <a:spcPts val="400"/>
              </a:spcBef>
              <a:spcAft>
                <a:spcPts val="1200"/>
              </a:spcAft>
              <a:buFont typeface="Wingdings" pitchFamily="2" charset="2"/>
              <a:buChar char="Ø"/>
            </a:pPr>
            <a:r>
              <a:rPr lang="pt-BR" sz="1800" b="1" dirty="0" smtClean="0"/>
              <a:t> </a:t>
            </a:r>
            <a:r>
              <a:rPr lang="pt-BR" sz="1800" dirty="0" smtClean="0"/>
              <a:t> A LC 24/1975 contém disposição semelhante (art. 12, §§2º e 3º):</a:t>
            </a:r>
          </a:p>
          <a:p>
            <a:pPr lvl="3" algn="just">
              <a:lnSpc>
                <a:spcPts val="1600"/>
              </a:lnSpc>
              <a:buNone/>
            </a:pPr>
            <a:r>
              <a:rPr lang="pt-BR" sz="1800" dirty="0" smtClean="0">
                <a:effectLst/>
              </a:rPr>
              <a:t>“</a:t>
            </a:r>
            <a:r>
              <a:rPr lang="pt-BR" sz="1800" b="1" i="1" dirty="0" smtClean="0">
                <a:effectLst/>
              </a:rPr>
              <a:t>Art. 12</a:t>
            </a:r>
            <a:r>
              <a:rPr lang="pt-BR" sz="1800" i="1" dirty="0" smtClean="0">
                <a:effectLst/>
              </a:rPr>
              <a:t> São mantidos os benefícios fiscais decorrentes de convênios regionais e nacionais vigentes à data desta Lei, até que revogados ou alterados por outro.</a:t>
            </a:r>
          </a:p>
          <a:p>
            <a:pPr lvl="3" algn="just">
              <a:lnSpc>
                <a:spcPts val="1600"/>
              </a:lnSpc>
              <a:buNone/>
            </a:pPr>
            <a:r>
              <a:rPr lang="pt-BR" sz="1800" i="1" dirty="0" smtClean="0">
                <a:effectLst/>
              </a:rPr>
              <a:t>.................</a:t>
            </a:r>
          </a:p>
          <a:p>
            <a:pPr lvl="3" algn="just">
              <a:lnSpc>
                <a:spcPts val="1600"/>
              </a:lnSpc>
              <a:buNone/>
            </a:pPr>
            <a:r>
              <a:rPr lang="pt-BR" sz="1800" i="1" dirty="0" smtClean="0">
                <a:effectLst/>
              </a:rPr>
              <a:t>§ 2º </a:t>
            </a:r>
            <a:r>
              <a:rPr lang="pt-BR" sz="1800" i="1" u="sng" dirty="0" smtClean="0">
                <a:effectLst/>
              </a:rPr>
              <a:t>Quaisquer outros benefícios fiscais concedidos pela legislação estadual considerar-se-ão revogados se não forem convalidados pelo primeiro convênio que se realizar na forma desta Lei</a:t>
            </a:r>
            <a:r>
              <a:rPr lang="pt-BR" sz="1800" i="1" dirty="0" smtClean="0">
                <a:effectLst/>
              </a:rPr>
              <a:t>, ressalvados os concedidos por prazo certo ou em função de determinadas condições que já tenham sido incorporadas ao patrimônio jurídico de contribuinte. O prazo para a celebração deste convênio será de 90 (noventa) dias a contar da data da publicação desta Lei.</a:t>
            </a:r>
          </a:p>
          <a:p>
            <a:pPr lvl="3" algn="just">
              <a:lnSpc>
                <a:spcPts val="1600"/>
              </a:lnSpc>
              <a:buNone/>
            </a:pPr>
            <a:r>
              <a:rPr lang="pt-BR" sz="1800" b="1" i="1" dirty="0" smtClean="0">
                <a:effectLst/>
              </a:rPr>
              <a:t>§ 3º </a:t>
            </a:r>
            <a:r>
              <a:rPr lang="pt-BR" sz="1800" b="1" i="1" u="sng" dirty="0" smtClean="0">
                <a:effectLst/>
              </a:rPr>
              <a:t>A convalidação de que trata o parágrafo anterior se fará pela aprovação de 2/3 (dois terços) dos representantes presentes</a:t>
            </a:r>
            <a:r>
              <a:rPr lang="pt-BR" sz="1800" i="1" dirty="0" smtClean="0">
                <a:effectLst/>
              </a:rPr>
              <a:t>, observando-se, na respectiva ratificação, este quorum e o mesmo processo do disposto no art. 4º</a:t>
            </a:r>
            <a:r>
              <a:rPr lang="pt-BR" sz="1800" dirty="0" smtClean="0">
                <a:effectLst/>
              </a:rPr>
              <a:t>.”</a:t>
            </a:r>
          </a:p>
          <a:p>
            <a:pPr lvl="1" algn="just">
              <a:lnSpc>
                <a:spcPts val="2000"/>
              </a:lnSpc>
              <a:spcAft>
                <a:spcPts val="1200"/>
              </a:spcAft>
              <a:buNone/>
            </a:pPr>
            <a:endParaRPr lang="pt-BR"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txBox="1">
            <a:spLocks/>
          </p:cNvSpPr>
          <p:nvPr/>
        </p:nvSpPr>
        <p:spPr>
          <a:xfrm>
            <a:off x="518864" y="1639341"/>
            <a:ext cx="8229600" cy="4525963"/>
          </a:xfrm>
          <a:prstGeom prst="rect">
            <a:avLst/>
          </a:prstGeom>
        </p:spPr>
        <p:txBody>
          <a:bodyPr/>
          <a:lstStyle/>
          <a:p>
            <a:pPr marL="342900" marR="0" lvl="0" indent="-342900" algn="just" defTabSz="914400" rtl="0" eaLnBrk="1" fontAlgn="auto" latinLnBrk="0" hangingPunct="1">
              <a:lnSpc>
                <a:spcPct val="100000"/>
              </a:lnSpc>
              <a:spcBef>
                <a:spcPct val="0"/>
              </a:spcBef>
              <a:spcAft>
                <a:spcPts val="1800"/>
              </a:spcAft>
              <a:buClrTx/>
              <a:buSzTx/>
              <a:buFont typeface="Arial" pitchFamily="34" charset="0"/>
              <a:buChar char="•"/>
              <a:tabLst/>
              <a:defRPr/>
            </a:pPr>
            <a:r>
              <a:rPr kumimoji="0" lang="pt-BR" sz="2000" b="0" i="0" u="none" strike="noStrike" kern="1200" cap="none" spc="0" normalizeH="0" baseline="0" noProof="0" dirty="0" smtClean="0">
                <a:ln>
                  <a:noFill/>
                </a:ln>
                <a:solidFill>
                  <a:schemeClr val="tx1"/>
                </a:solidFill>
                <a:effectLst/>
                <a:uLnTx/>
                <a:uFillTx/>
                <a:latin typeface="+mn-lt"/>
                <a:ea typeface="+mn-ea"/>
                <a:cs typeface="+mn-cs"/>
              </a:rPr>
              <a:t>A Constituição Federal estabelece que a redução das desigualdades sociais e regionais constitui objetivo fundamental da República (art. 3º, inc. III) e princípio da ordem econômica (art. 170, inc. VII).</a:t>
            </a:r>
          </a:p>
          <a:p>
            <a:pPr marL="342900" marR="0" lvl="0" indent="-342900" algn="just" defTabSz="914400" rtl="0" eaLnBrk="1" fontAlgn="auto" latinLnBrk="0" hangingPunct="1">
              <a:lnSpc>
                <a:spcPct val="100000"/>
              </a:lnSpc>
              <a:spcBef>
                <a:spcPct val="0"/>
              </a:spcBef>
              <a:spcAft>
                <a:spcPts val="1800"/>
              </a:spcAft>
              <a:buClrTx/>
              <a:buSzTx/>
              <a:buFont typeface="Arial" pitchFamily="34" charset="0"/>
              <a:buChar char="•"/>
              <a:tabLst/>
              <a:defRPr/>
            </a:pPr>
            <a:r>
              <a:rPr kumimoji="0" lang="pt-BR" sz="2000" b="0" i="0" u="none" strike="noStrike" kern="1200" cap="none" spc="0" normalizeH="0" baseline="0" noProof="0" dirty="0" smtClean="0">
                <a:ln>
                  <a:noFill/>
                </a:ln>
                <a:solidFill>
                  <a:schemeClr val="tx1"/>
                </a:solidFill>
                <a:effectLst/>
                <a:uLnTx/>
                <a:uFillTx/>
                <a:latin typeface="+mn-lt"/>
                <a:ea typeface="+mn-ea"/>
                <a:cs typeface="+mn-cs"/>
              </a:rPr>
              <a:t>O Estado Federal, nele compreendidos a União, os Estados-Membros e os Municípios, deve exercer papel regulador da atividade econômica, podendo para esse fim conceder incentivos fiscais (CF, art. 174).</a:t>
            </a:r>
          </a:p>
          <a:p>
            <a:pPr marL="342900" marR="0" lvl="0" indent="-342900" algn="just" defTabSz="914400" rtl="0" eaLnBrk="1" fontAlgn="auto" latinLnBrk="0" hangingPunct="1">
              <a:lnSpc>
                <a:spcPct val="100000"/>
              </a:lnSpc>
              <a:spcBef>
                <a:spcPct val="0"/>
              </a:spcBef>
              <a:spcAft>
                <a:spcPts val="1800"/>
              </a:spcAft>
              <a:buClrTx/>
              <a:buSzTx/>
              <a:buFont typeface="Arial" pitchFamily="34" charset="0"/>
              <a:buChar char="•"/>
              <a:tabLst/>
              <a:defRPr/>
            </a:pPr>
            <a:r>
              <a:rPr kumimoji="0" lang="pt-BR" sz="2000" b="0" i="0" u="none" strike="noStrike" kern="1200" cap="none" spc="0" normalizeH="0" baseline="0" noProof="0" dirty="0" smtClean="0">
                <a:ln>
                  <a:noFill/>
                </a:ln>
                <a:solidFill>
                  <a:schemeClr val="tx1"/>
                </a:solidFill>
                <a:effectLst/>
                <a:uLnTx/>
                <a:uFillTx/>
                <a:latin typeface="+mn-lt"/>
                <a:ea typeface="+mn-ea"/>
                <a:cs typeface="+mn-cs"/>
              </a:rPr>
              <a:t>Os Estados e o Distrito Federal criaram programas de incentivo para assegurar o seu desenvolvimento econômico e social.</a:t>
            </a:r>
          </a:p>
          <a:p>
            <a:pPr marL="342900" marR="0" lvl="0" indent="-342900" algn="just" defTabSz="914400" rtl="0" eaLnBrk="1" fontAlgn="auto" latinLnBrk="0" hangingPunct="1">
              <a:lnSpc>
                <a:spcPct val="100000"/>
              </a:lnSpc>
              <a:spcBef>
                <a:spcPct val="0"/>
              </a:spcBef>
              <a:spcAft>
                <a:spcPts val="1800"/>
              </a:spcAft>
              <a:buClrTx/>
              <a:buSzTx/>
              <a:buFont typeface="Arial" pitchFamily="34" charset="0"/>
              <a:buChar char="•"/>
              <a:tabLst/>
              <a:defRPr/>
            </a:pPr>
            <a:r>
              <a:rPr kumimoji="0" lang="pt-BR" sz="2000" b="0" i="0" u="none" strike="noStrike" kern="1200" cap="none" spc="0" normalizeH="0" baseline="0" noProof="0" dirty="0" smtClean="0">
                <a:ln>
                  <a:noFill/>
                </a:ln>
                <a:solidFill>
                  <a:schemeClr val="tx1"/>
                </a:solidFill>
                <a:effectLst/>
                <a:uLnTx/>
                <a:uFillTx/>
                <a:latin typeface="+mn-lt"/>
                <a:ea typeface="+mn-ea"/>
                <a:cs typeface="+mn-cs"/>
              </a:rPr>
              <a:t>Dados divulgados por instituições idôneas demonstram que os incentivos estaduais foram eficazes para reduzir as desigualdades regionais e sociais.</a:t>
            </a:r>
          </a:p>
        </p:txBody>
      </p:sp>
      <p:sp>
        <p:nvSpPr>
          <p:cNvPr id="4" name="Título 1"/>
          <p:cNvSpPr txBox="1">
            <a:spLocks/>
          </p:cNvSpPr>
          <p:nvPr/>
        </p:nvSpPr>
        <p:spPr>
          <a:xfrm>
            <a:off x="457200" y="364417"/>
            <a:ext cx="8229600" cy="954107"/>
          </a:xfrm>
          <a:prstGeom prst="rect">
            <a:avLst/>
          </a:prstGeom>
        </p:spPr>
        <p:txBody>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pt-BR" sz="2800" b="1" i="0" u="none" strike="noStrike" kern="1200" cap="none" spc="0" normalizeH="0" baseline="0" noProof="0" dirty="0" smtClean="0">
                <a:ln>
                  <a:noFill/>
                </a:ln>
                <a:solidFill>
                  <a:schemeClr val="tx1"/>
                </a:solidFill>
                <a:effectLst/>
                <a:uLnTx/>
                <a:uFillTx/>
                <a:latin typeface="+mj-lt"/>
                <a:ea typeface="+mj-ea"/>
                <a:cs typeface="+mj-cs"/>
              </a:rPr>
              <a:t>1 </a:t>
            </a:r>
            <a:r>
              <a:rPr kumimoji="0" lang="pt-BR" sz="2800" b="1" i="0" u="none" strike="noStrike" kern="1200" cap="all" spc="0" normalizeH="0" baseline="0" noProof="0" dirty="0" smtClean="0">
                <a:ln>
                  <a:noFill/>
                </a:ln>
                <a:solidFill>
                  <a:schemeClr val="tx1"/>
                </a:solidFill>
                <a:effectLst/>
                <a:uLnTx/>
                <a:uFillTx/>
                <a:latin typeface="+mj-lt"/>
                <a:ea typeface="+mj-ea"/>
                <a:cs typeface="+mj-cs"/>
              </a:rPr>
              <a:t>– </a:t>
            </a:r>
            <a:r>
              <a:rPr kumimoji="0" lang="pt-BR" sz="2800" b="1" i="0" u="none" strike="noStrike" kern="1200" cap="none" spc="0" normalizeH="0" baseline="0" noProof="0" dirty="0" smtClean="0">
                <a:ln>
                  <a:noFill/>
                </a:ln>
                <a:solidFill>
                  <a:schemeClr val="tx1"/>
                </a:solidFill>
                <a:effectLst/>
                <a:uLnTx/>
                <a:uFillTx/>
                <a:latin typeface="+mj-lt"/>
                <a:ea typeface="+mj-ea"/>
                <a:cs typeface="+mj-cs"/>
              </a:rPr>
              <a:t>Redução das desigualdades regionais e os incentivos  estaduais</a:t>
            </a:r>
            <a:endParaRPr kumimoji="0" lang="pt-BR" sz="28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idx="4294967295"/>
          </p:nvPr>
        </p:nvSpPr>
        <p:spPr>
          <a:xfrm>
            <a:off x="457200" y="363600"/>
            <a:ext cx="8229600" cy="523875"/>
          </a:xfrm>
        </p:spPr>
        <p:txBody>
          <a:bodyPr/>
          <a:lstStyle/>
          <a:p>
            <a:pPr algn="l" eaLnBrk="1" hangingPunct="1"/>
            <a:r>
              <a:rPr lang="pt-BR" sz="2800" b="1" dirty="0" smtClean="0"/>
              <a:t>2</a:t>
            </a:r>
            <a:r>
              <a:rPr lang="pt-BR" sz="2800" b="1" cap="all" dirty="0" smtClean="0"/>
              <a:t>– </a:t>
            </a:r>
            <a:r>
              <a:rPr lang="pt-BR" sz="2800" b="1" dirty="0" smtClean="0"/>
              <a:t>A Constituição Federal de 1988</a:t>
            </a:r>
            <a:endParaRPr lang="pt-BR" sz="2800" dirty="0" smtClean="0"/>
          </a:p>
        </p:txBody>
      </p:sp>
      <p:sp>
        <p:nvSpPr>
          <p:cNvPr id="5123" name="Espaço Reservado para Conteúdo 2"/>
          <p:cNvSpPr>
            <a:spLocks noGrp="1"/>
          </p:cNvSpPr>
          <p:nvPr>
            <p:ph idx="4294967295"/>
          </p:nvPr>
        </p:nvSpPr>
        <p:spPr>
          <a:xfrm>
            <a:off x="374848" y="847254"/>
            <a:ext cx="8229600" cy="4813994"/>
          </a:xfrm>
        </p:spPr>
        <p:txBody>
          <a:bodyPr>
            <a:normAutofit fontScale="92500" lnSpcReduction="10000"/>
          </a:bodyPr>
          <a:lstStyle/>
          <a:p>
            <a:pPr algn="just">
              <a:spcBef>
                <a:spcPct val="0"/>
              </a:spcBef>
              <a:buNone/>
            </a:pPr>
            <a:r>
              <a:rPr lang="pt-BR" sz="2000" dirty="0" smtClean="0"/>
              <a:t>	</a:t>
            </a:r>
          </a:p>
          <a:p>
            <a:pPr algn="just">
              <a:spcBef>
                <a:spcPct val="0"/>
              </a:spcBef>
              <a:buNone/>
            </a:pPr>
            <a:r>
              <a:rPr lang="pt-BR" sz="1800" dirty="0" smtClean="0"/>
              <a:t>	“</a:t>
            </a:r>
            <a:r>
              <a:rPr lang="pt-BR" sz="1800" b="1" i="1" dirty="0" smtClean="0"/>
              <a:t>Art. 155</a:t>
            </a:r>
            <a:r>
              <a:rPr lang="pt-BR" sz="1800" i="1" dirty="0" smtClean="0"/>
              <a:t>. Compete aos Estados e ao Distrito Federal instituir impostos sobre:</a:t>
            </a:r>
          </a:p>
          <a:p>
            <a:pPr algn="just">
              <a:spcBef>
                <a:spcPct val="0"/>
              </a:spcBef>
              <a:buNone/>
            </a:pPr>
            <a:r>
              <a:rPr lang="pt-BR" sz="1800" i="1" dirty="0" smtClean="0"/>
              <a:t>	   (...)</a:t>
            </a:r>
          </a:p>
          <a:p>
            <a:pPr algn="just">
              <a:spcBef>
                <a:spcPct val="0"/>
              </a:spcBef>
              <a:buNone/>
            </a:pPr>
            <a:r>
              <a:rPr lang="pt-BR" sz="1800" i="1" dirty="0" smtClean="0"/>
              <a:t>	  § 2.º O imposto previsto no inciso II atenderá ao seguinte:</a:t>
            </a:r>
          </a:p>
          <a:p>
            <a:pPr algn="just">
              <a:spcBef>
                <a:spcPct val="0"/>
              </a:spcBef>
              <a:buNone/>
            </a:pPr>
            <a:r>
              <a:rPr lang="pt-BR" sz="1800" i="1" dirty="0" smtClean="0"/>
              <a:t>	   (...)</a:t>
            </a:r>
          </a:p>
          <a:p>
            <a:pPr algn="just">
              <a:spcBef>
                <a:spcPct val="0"/>
              </a:spcBef>
              <a:buNone/>
            </a:pPr>
            <a:r>
              <a:rPr lang="pt-BR" sz="1800" i="1" dirty="0" smtClean="0"/>
              <a:t>	  XII - cabe à lei complementar:</a:t>
            </a:r>
          </a:p>
          <a:p>
            <a:pPr algn="just">
              <a:spcBef>
                <a:spcPct val="0"/>
              </a:spcBef>
              <a:buNone/>
            </a:pPr>
            <a:r>
              <a:rPr lang="pt-BR" sz="1800" i="1" dirty="0" smtClean="0"/>
              <a:t>	   (...)</a:t>
            </a:r>
          </a:p>
          <a:p>
            <a:pPr algn="just">
              <a:spcBef>
                <a:spcPct val="0"/>
              </a:spcBef>
              <a:spcAft>
                <a:spcPts val="1200"/>
              </a:spcAft>
              <a:buNone/>
            </a:pPr>
            <a:r>
              <a:rPr lang="pt-BR" sz="1800" i="1" dirty="0" smtClean="0"/>
              <a:t>	  g) regular a forma como, mediante deliberação dos Estados e do Distrito Federal,  isenções, incentivos e benefícios fiscais serão concedidos e revogados</a:t>
            </a:r>
            <a:r>
              <a:rPr lang="pt-BR" sz="1800" dirty="0" smtClean="0"/>
              <a:t>”. </a:t>
            </a:r>
          </a:p>
          <a:p>
            <a:pPr algn="just">
              <a:spcBef>
                <a:spcPts val="600"/>
              </a:spcBef>
              <a:spcAft>
                <a:spcPts val="1200"/>
              </a:spcAft>
            </a:pPr>
            <a:r>
              <a:rPr lang="pt-BR" sz="2000" dirty="0" smtClean="0"/>
              <a:t>Os convênios são </a:t>
            </a:r>
            <a:r>
              <a:rPr lang="pt-BR" sz="2000" dirty="0" err="1" smtClean="0"/>
              <a:t>autorizativos</a:t>
            </a:r>
            <a:r>
              <a:rPr lang="pt-BR" sz="2000" dirty="0" smtClean="0"/>
              <a:t>: não veiculam incentivos. São pré-condições para que as leis os instituam (STF – ADI 1.247/PA e RE 539.130/RS ; STJ - RMS 26.328/RO e RESP 709.216/MG ). </a:t>
            </a:r>
          </a:p>
          <a:p>
            <a:pPr algn="just">
              <a:spcBef>
                <a:spcPts val="600"/>
              </a:spcBef>
              <a:spcAft>
                <a:spcPts val="1200"/>
              </a:spcAft>
            </a:pPr>
            <a:r>
              <a:rPr lang="pt-BR" sz="2100" dirty="0" smtClean="0">
                <a:effectLst/>
              </a:rPr>
              <a:t>Os incentivos só podem ser concedidos e revogados por lei estadual (CF, art. 150, § 6º). </a:t>
            </a:r>
          </a:p>
          <a:p>
            <a:pPr algn="just">
              <a:spcBef>
                <a:spcPts val="600"/>
              </a:spcBef>
              <a:spcAft>
                <a:spcPts val="1200"/>
              </a:spcAft>
            </a:pPr>
            <a:r>
              <a:rPr lang="pt-BR" sz="2000" dirty="0" smtClean="0"/>
              <a:t>O STF admitiu a recepção da LC 24/75 pela CF/88 (ADI 2.549/DF; ADI 2.157/BA; ADI 1.179/SP).</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idx="4294967295"/>
          </p:nvPr>
        </p:nvSpPr>
        <p:spPr>
          <a:xfrm>
            <a:off x="457200" y="363600"/>
            <a:ext cx="8229600" cy="523875"/>
          </a:xfrm>
        </p:spPr>
        <p:txBody>
          <a:bodyPr/>
          <a:lstStyle/>
          <a:p>
            <a:pPr algn="l" eaLnBrk="1" hangingPunct="1"/>
            <a:r>
              <a:rPr lang="pt-BR" sz="2800" b="1" dirty="0" smtClean="0"/>
              <a:t>3</a:t>
            </a:r>
            <a:r>
              <a:rPr lang="pt-BR" sz="2800" b="1" cap="all" dirty="0" smtClean="0"/>
              <a:t>– </a:t>
            </a:r>
            <a:r>
              <a:rPr lang="pt-BR" sz="2800" b="1" dirty="0" smtClean="0"/>
              <a:t>Federação, competência e unanimidade</a:t>
            </a:r>
            <a:endParaRPr lang="pt-BR" sz="2800" dirty="0" smtClean="0"/>
          </a:p>
        </p:txBody>
      </p:sp>
      <p:sp>
        <p:nvSpPr>
          <p:cNvPr id="5123" name="Espaço Reservado para Conteúdo 2"/>
          <p:cNvSpPr>
            <a:spLocks noGrp="1"/>
          </p:cNvSpPr>
          <p:nvPr>
            <p:ph idx="4294967295"/>
          </p:nvPr>
        </p:nvSpPr>
        <p:spPr>
          <a:xfrm>
            <a:off x="481361" y="620713"/>
            <a:ext cx="8229600" cy="4525962"/>
          </a:xfrm>
        </p:spPr>
        <p:txBody>
          <a:bodyPr/>
          <a:lstStyle/>
          <a:p>
            <a:pPr algn="just">
              <a:spcBef>
                <a:spcPct val="0"/>
              </a:spcBef>
              <a:spcAft>
                <a:spcPts val="1200"/>
              </a:spcAft>
            </a:pPr>
            <a:endParaRPr lang="pt-BR" sz="2000" dirty="0" smtClean="0"/>
          </a:p>
          <a:p>
            <a:pPr algn="just">
              <a:spcBef>
                <a:spcPct val="0"/>
              </a:spcBef>
              <a:spcAft>
                <a:spcPts val="1200"/>
              </a:spcAft>
            </a:pPr>
            <a:r>
              <a:rPr lang="pt-BR" sz="2000" dirty="0" smtClean="0"/>
              <a:t>A exigência de unanimidade e o federalismo de cooperação.</a:t>
            </a:r>
          </a:p>
          <a:p>
            <a:pPr algn="just">
              <a:spcBef>
                <a:spcPts val="600"/>
              </a:spcBef>
              <a:spcAft>
                <a:spcPts val="1200"/>
              </a:spcAft>
            </a:pPr>
            <a:r>
              <a:rPr lang="pt-BR" sz="2000" dirty="0" smtClean="0"/>
              <a:t>O poder de veto de um só e a impraticabilidade de concessão de incentivos. Até que ponto o desejo de um pode obstar o desejo de todos os demais?</a:t>
            </a:r>
          </a:p>
          <a:p>
            <a:pPr algn="just">
              <a:spcBef>
                <a:spcPts val="600"/>
              </a:spcBef>
              <a:spcAft>
                <a:spcPts val="1200"/>
              </a:spcAft>
            </a:pPr>
            <a:r>
              <a:rPr lang="pt-BR" sz="2000" dirty="0" smtClean="0"/>
              <a:t>A exigência de unanimidade conduz à paralisia ou ao conflito. É a negativa da decisão por consenso. </a:t>
            </a:r>
          </a:p>
          <a:p>
            <a:pPr algn="just">
              <a:spcBef>
                <a:spcPts val="600"/>
              </a:spcBef>
              <a:spcAft>
                <a:spcPts val="1200"/>
              </a:spcAft>
            </a:pPr>
            <a:r>
              <a:rPr lang="pt-BR" sz="2000" dirty="0" smtClean="0"/>
              <a:t>A autonomia mitigada dos entes federativos.</a:t>
            </a:r>
          </a:p>
          <a:p>
            <a:pPr algn="just">
              <a:spcBef>
                <a:spcPts val="600"/>
              </a:spcBef>
              <a:spcAft>
                <a:spcPts val="1200"/>
              </a:spcAft>
            </a:pPr>
            <a:r>
              <a:rPr lang="pt-BR" sz="2000" dirty="0" smtClean="0"/>
              <a:t>O não consenso e a chamada “guerra fiscal”. </a:t>
            </a:r>
          </a:p>
          <a:p>
            <a:pPr algn="just">
              <a:spcBef>
                <a:spcPts val="600"/>
              </a:spcBef>
              <a:spcAft>
                <a:spcPts val="1200"/>
              </a:spcAft>
              <a:buNone/>
            </a:pPr>
            <a:endParaRPr lang="pt-BR"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idx="4294967295"/>
          </p:nvPr>
        </p:nvSpPr>
        <p:spPr>
          <a:xfrm>
            <a:off x="457200" y="363600"/>
            <a:ext cx="8229600" cy="523875"/>
          </a:xfrm>
        </p:spPr>
        <p:txBody>
          <a:bodyPr/>
          <a:lstStyle/>
          <a:p>
            <a:pPr algn="l" eaLnBrk="1" hangingPunct="1"/>
            <a:r>
              <a:rPr lang="pt-BR" sz="2800" b="1" dirty="0" smtClean="0"/>
              <a:t>4</a:t>
            </a:r>
            <a:r>
              <a:rPr lang="pt-BR" sz="2800" b="1" cap="all" dirty="0" smtClean="0"/>
              <a:t>– </a:t>
            </a:r>
            <a:r>
              <a:rPr lang="pt-BR" sz="2800" b="1" dirty="0" smtClean="0"/>
              <a:t>Parecer da FGV</a:t>
            </a:r>
            <a:endParaRPr lang="pt-BR" sz="2800" dirty="0" smtClean="0"/>
          </a:p>
        </p:txBody>
      </p:sp>
      <p:sp>
        <p:nvSpPr>
          <p:cNvPr id="5123" name="Espaço Reservado para Conteúdo 2"/>
          <p:cNvSpPr>
            <a:spLocks noGrp="1"/>
          </p:cNvSpPr>
          <p:nvPr>
            <p:ph idx="4294967295"/>
          </p:nvPr>
        </p:nvSpPr>
        <p:spPr>
          <a:xfrm>
            <a:off x="474594" y="980529"/>
            <a:ext cx="8218488" cy="5184775"/>
          </a:xfrm>
          <a:effectLst>
            <a:glow rad="101600">
              <a:schemeClr val="accent6">
                <a:satMod val="175000"/>
                <a:alpha val="40000"/>
              </a:schemeClr>
            </a:glow>
          </a:effectLst>
        </p:spPr>
        <p:txBody>
          <a:bodyPr>
            <a:normAutofit fontScale="85000" lnSpcReduction="10000"/>
          </a:bodyPr>
          <a:lstStyle/>
          <a:p>
            <a:pPr marL="0" algn="just">
              <a:spcBef>
                <a:spcPts val="0"/>
              </a:spcBef>
              <a:spcAft>
                <a:spcPts val="600"/>
              </a:spcAft>
              <a:buNone/>
              <a:defRPr/>
            </a:pPr>
            <a:r>
              <a:rPr lang="pt-BR" sz="2000" dirty="0" smtClean="0"/>
              <a:t>Estudos da FGV, com base em 12 projetos industriais instalados com o auxílio de incentivos concedidos por 8 Estados, demonstram:</a:t>
            </a:r>
          </a:p>
          <a:p>
            <a:pPr algn="just">
              <a:lnSpc>
                <a:spcPts val="1800"/>
              </a:lnSpc>
              <a:spcBef>
                <a:spcPts val="400"/>
              </a:spcBef>
              <a:defRPr/>
            </a:pPr>
            <a:r>
              <a:rPr lang="pt-BR" sz="2000" dirty="0" smtClean="0"/>
              <a:t>Os impactos indiretos e induzidos alcançam, em média, 4,4 vezes o valor do PIB gerado diretamente pelo empreendimento na fase de instalação e 4 vezes na fase de operação.</a:t>
            </a:r>
          </a:p>
          <a:p>
            <a:pPr algn="just">
              <a:lnSpc>
                <a:spcPts val="1800"/>
              </a:lnSpc>
              <a:spcBef>
                <a:spcPts val="600"/>
              </a:spcBef>
              <a:defRPr/>
            </a:pPr>
            <a:r>
              <a:rPr lang="pt-BR" sz="2000" dirty="0" smtClean="0"/>
              <a:t>Os impactos sobre o emprego se multiplicam, em média, por 85,6 na implantação e por 14,1 na operação da planta industrial.</a:t>
            </a:r>
          </a:p>
          <a:p>
            <a:pPr algn="just">
              <a:lnSpc>
                <a:spcPts val="1800"/>
              </a:lnSpc>
              <a:spcBef>
                <a:spcPts val="600"/>
              </a:spcBef>
              <a:defRPr/>
            </a:pPr>
            <a:r>
              <a:rPr lang="pt-BR" sz="2000" dirty="0" smtClean="0"/>
              <a:t>Há benefícios para outros Estados, onde são produzidos máquinas, insumos e bens para as plantas (efeito indireto) e para seus funcionários e respectivas famílias (efeito induzido ou efeito-renda).</a:t>
            </a:r>
          </a:p>
          <a:p>
            <a:pPr algn="just">
              <a:lnSpc>
                <a:spcPts val="1800"/>
              </a:lnSpc>
              <a:spcBef>
                <a:spcPts val="600"/>
              </a:spcBef>
              <a:defRPr/>
            </a:pPr>
            <a:r>
              <a:rPr lang="pt-BR" sz="2000" dirty="0" smtClean="0">
                <a:effectLst/>
              </a:rPr>
              <a:t>Os projetos foram responsáveis, direta ou indiretamente, por 1,2% do PIB nacional e 2% dos impostos sobre a produção arrecadados no país, em 2010.</a:t>
            </a:r>
          </a:p>
          <a:p>
            <a:pPr algn="just">
              <a:lnSpc>
                <a:spcPts val="1800"/>
              </a:lnSpc>
              <a:spcBef>
                <a:spcPts val="600"/>
              </a:spcBef>
              <a:defRPr/>
            </a:pPr>
            <a:r>
              <a:rPr lang="pt-BR" sz="2000" dirty="0" smtClean="0">
                <a:effectLst/>
              </a:rPr>
              <a:t>No âmbito estadual, os efeitos gerados pelos empreendimentos incentivados são mais evidentes, pela menor dimensão geográfica.</a:t>
            </a:r>
          </a:p>
          <a:p>
            <a:pPr lvl="1" algn="just">
              <a:lnSpc>
                <a:spcPts val="1800"/>
              </a:lnSpc>
              <a:spcBef>
                <a:spcPts val="600"/>
              </a:spcBef>
              <a:defRPr/>
            </a:pPr>
            <a:r>
              <a:rPr lang="pt-BR" sz="1800" dirty="0" smtClean="0">
                <a:effectLst/>
              </a:rPr>
              <a:t>Exemplo 1: no Estado de Goiás, a operação de quatro projetos gera, conjuntamente, 1,87% do PIB estadual e 2,4% da arrecadação tributária.</a:t>
            </a:r>
          </a:p>
          <a:p>
            <a:pPr lvl="1" algn="just">
              <a:lnSpc>
                <a:spcPts val="1800"/>
              </a:lnSpc>
              <a:spcBef>
                <a:spcPts val="600"/>
              </a:spcBef>
              <a:defRPr/>
            </a:pPr>
            <a:r>
              <a:rPr lang="pt-BR" sz="1800" dirty="0" smtClean="0">
                <a:effectLst/>
              </a:rPr>
              <a:t>Exemplo 2: no Estado do Paraná, a operação de um único projeto gera 1,58% do PIB estadual e 1,24% da arrecadação tributária.</a:t>
            </a:r>
          </a:p>
          <a:p>
            <a:pPr algn="just">
              <a:lnSpc>
                <a:spcPts val="1800"/>
              </a:lnSpc>
              <a:spcBef>
                <a:spcPts val="600"/>
              </a:spcBef>
              <a:spcAft>
                <a:spcPts val="1800"/>
              </a:spcAft>
              <a:defRPr/>
            </a:pPr>
            <a:r>
              <a:rPr lang="pt-BR" sz="2000" dirty="0" smtClean="0"/>
              <a:t>No âmbito geral, a paralisação das plantas incentivadas geraria prejuízos para a economia, a população e a arrecadação nacional e estadual.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idx="4294967295"/>
          </p:nvPr>
        </p:nvSpPr>
        <p:spPr>
          <a:xfrm>
            <a:off x="457200" y="363600"/>
            <a:ext cx="8229600" cy="523875"/>
          </a:xfrm>
        </p:spPr>
        <p:txBody>
          <a:bodyPr/>
          <a:lstStyle/>
          <a:p>
            <a:pPr algn="l" eaLnBrk="1" hangingPunct="1"/>
            <a:r>
              <a:rPr lang="pt-BR" sz="2800" b="1" dirty="0" smtClean="0"/>
              <a:t>5</a:t>
            </a:r>
            <a:r>
              <a:rPr lang="pt-BR" sz="2800" b="1" cap="all" dirty="0" smtClean="0"/>
              <a:t>– </a:t>
            </a:r>
            <a:r>
              <a:rPr lang="pt-BR" sz="2800" b="1" dirty="0" smtClean="0"/>
              <a:t>A jurisprudência do STF e a PSV 69.</a:t>
            </a:r>
            <a:endParaRPr lang="pt-BR" sz="2800" dirty="0" smtClean="0"/>
          </a:p>
        </p:txBody>
      </p:sp>
      <p:sp>
        <p:nvSpPr>
          <p:cNvPr id="5123" name="Espaço Reservado para Conteúdo 2"/>
          <p:cNvSpPr>
            <a:spLocks noGrp="1"/>
          </p:cNvSpPr>
          <p:nvPr>
            <p:ph idx="4294967295"/>
          </p:nvPr>
        </p:nvSpPr>
        <p:spPr>
          <a:xfrm>
            <a:off x="502238" y="1063278"/>
            <a:ext cx="8229600" cy="4525962"/>
          </a:xfrm>
        </p:spPr>
        <p:txBody>
          <a:bodyPr/>
          <a:lstStyle/>
          <a:p>
            <a:pPr algn="just">
              <a:spcBef>
                <a:spcPts val="2400"/>
              </a:spcBef>
              <a:spcAft>
                <a:spcPts val="1200"/>
              </a:spcAft>
              <a:buNone/>
            </a:pPr>
            <a:r>
              <a:rPr lang="pt-BR" sz="2000" b="1" dirty="0" smtClean="0"/>
              <a:t>Jurisprudência do STF </a:t>
            </a:r>
          </a:p>
          <a:p>
            <a:pPr algn="just">
              <a:spcBef>
                <a:spcPts val="400"/>
              </a:spcBef>
              <a:spcAft>
                <a:spcPts val="1200"/>
              </a:spcAft>
            </a:pPr>
            <a:r>
              <a:rPr lang="pt-BR" sz="2000" dirty="0" smtClean="0"/>
              <a:t>A jurisprudência do Supremo Tribunal Federal consolidou-se no sentido de que a criação de qualquer vantagem relacionada ao ICMS supõe prévia autorização por decisão unânime de todos os Estados e o Distrito Federal, por força do que dispõe a LC 24/75. </a:t>
            </a:r>
          </a:p>
          <a:p>
            <a:pPr algn="just">
              <a:spcBef>
                <a:spcPts val="600"/>
              </a:spcBef>
              <a:spcAft>
                <a:spcPts val="1200"/>
              </a:spcAft>
              <a:buFont typeface="Arial" charset="0"/>
              <a:buNone/>
            </a:pPr>
            <a:r>
              <a:rPr lang="pt-BR" sz="2000" b="1" dirty="0" smtClean="0"/>
              <a:t>Proposta de Súmula Vinculante nº 69</a:t>
            </a:r>
          </a:p>
          <a:p>
            <a:pPr algn="just">
              <a:spcBef>
                <a:spcPts val="600"/>
              </a:spcBef>
              <a:spcAft>
                <a:spcPts val="600"/>
              </a:spcAft>
            </a:pPr>
            <a:r>
              <a:rPr lang="pt-BR" sz="2000" dirty="0" smtClean="0"/>
              <a:t>“</a:t>
            </a:r>
            <a:r>
              <a:rPr lang="pt-BR" sz="2000" i="1" dirty="0" smtClean="0"/>
              <a:t>Qualquer isenção, incentivo, redução de alíquota ou de base de cálculo, crédito presumido, dispensa de pagamento ou outro benefício fiscal relativo ao ICMS, concedido sem prévia aprovação em convênio celebrado no âmbito do CONFAZ, é inconstitucional</a:t>
            </a:r>
            <a:r>
              <a:rPr lang="pt-BR" sz="2000" dirty="0" smtClean="0"/>
              <a:t>”.</a:t>
            </a:r>
            <a:endParaRPr lang="pt-BR" sz="2000" b="1" dirty="0" smtClean="0"/>
          </a:p>
          <a:p>
            <a:pPr marL="0" algn="just">
              <a:spcBef>
                <a:spcPts val="0"/>
              </a:spcBef>
              <a:spcAft>
                <a:spcPts val="600"/>
              </a:spcAft>
              <a:buNone/>
              <a:defRPr/>
            </a:pPr>
            <a:endParaRPr lang="pt-BR" sz="2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idx="4294967295"/>
          </p:nvPr>
        </p:nvSpPr>
        <p:spPr>
          <a:xfrm>
            <a:off x="457200" y="363600"/>
            <a:ext cx="8229600" cy="811212"/>
          </a:xfrm>
        </p:spPr>
        <p:txBody>
          <a:bodyPr/>
          <a:lstStyle/>
          <a:p>
            <a:pPr algn="l" eaLnBrk="1" hangingPunct="1">
              <a:lnSpc>
                <a:spcPts val="2800"/>
              </a:lnSpc>
            </a:pPr>
            <a:r>
              <a:rPr lang="pt-BR" sz="2800" b="1" dirty="0" smtClean="0"/>
              <a:t>5.1 </a:t>
            </a:r>
            <a:r>
              <a:rPr lang="pt-BR" sz="2800" b="1" cap="all" dirty="0" smtClean="0"/>
              <a:t>– </a:t>
            </a:r>
            <a:r>
              <a:rPr lang="pt-BR" sz="2800" b="1" dirty="0" smtClean="0"/>
              <a:t>Súmula Vinculante: consequências jurídicas</a:t>
            </a:r>
            <a:endParaRPr lang="pt-BR" sz="2800" dirty="0" smtClean="0"/>
          </a:p>
        </p:txBody>
      </p:sp>
      <p:sp>
        <p:nvSpPr>
          <p:cNvPr id="5123" name="Espaço Reservado para Conteúdo 2"/>
          <p:cNvSpPr>
            <a:spLocks noGrp="1"/>
          </p:cNvSpPr>
          <p:nvPr>
            <p:ph idx="4294967295"/>
          </p:nvPr>
        </p:nvSpPr>
        <p:spPr>
          <a:xfrm>
            <a:off x="518864" y="1124744"/>
            <a:ext cx="8013576" cy="5112568"/>
          </a:xfrm>
        </p:spPr>
        <p:txBody>
          <a:bodyPr>
            <a:noAutofit/>
          </a:bodyPr>
          <a:lstStyle/>
          <a:p>
            <a:pPr algn="just">
              <a:lnSpc>
                <a:spcPts val="2000"/>
              </a:lnSpc>
              <a:spcBef>
                <a:spcPts val="400"/>
              </a:spcBef>
              <a:spcAft>
                <a:spcPts val="1200"/>
              </a:spcAft>
            </a:pPr>
            <a:r>
              <a:rPr lang="pt-BR" sz="2000" dirty="0" smtClean="0"/>
              <a:t>Para o Estado: reclamação no caso de aplicação da norma estadual em desacordo com a orientação do STF (art. 103-A, § 3º, da CF/88).</a:t>
            </a:r>
          </a:p>
          <a:p>
            <a:pPr algn="just">
              <a:lnSpc>
                <a:spcPts val="2000"/>
              </a:lnSpc>
              <a:spcBef>
                <a:spcPts val="400"/>
              </a:spcBef>
              <a:spcAft>
                <a:spcPts val="1200"/>
              </a:spcAft>
            </a:pPr>
            <a:r>
              <a:rPr lang="pt-BR" sz="2000" dirty="0" smtClean="0"/>
              <a:t>Para o agente público : crime de responsabilidade (Lei 1079/50). </a:t>
            </a:r>
          </a:p>
          <a:p>
            <a:pPr algn="just">
              <a:lnSpc>
                <a:spcPts val="2000"/>
              </a:lnSpc>
              <a:spcBef>
                <a:spcPts val="600"/>
              </a:spcBef>
              <a:spcAft>
                <a:spcPts val="1200"/>
              </a:spcAft>
            </a:pPr>
            <a:r>
              <a:rPr lang="pt-BR" sz="2000" dirty="0" smtClean="0"/>
              <a:t>Para o beneficiário do incentivo: exigibilidade do tributo desonerado por lei declarada inconstitucional e impossibilidade de fruição futura do incentivo.</a:t>
            </a:r>
          </a:p>
          <a:p>
            <a:pPr algn="just">
              <a:lnSpc>
                <a:spcPts val="2000"/>
              </a:lnSpc>
              <a:spcBef>
                <a:spcPts val="600"/>
              </a:spcBef>
              <a:spcAft>
                <a:spcPts val="1200"/>
              </a:spcAft>
            </a:pPr>
            <a:r>
              <a:rPr lang="pt-BR" sz="2000" dirty="0" smtClean="0"/>
              <a:t>Cobrança retroativa do ICMS dispensado. Precedente: STF: ADI 3.246-PA</a:t>
            </a:r>
          </a:p>
          <a:p>
            <a:pPr algn="just">
              <a:lnSpc>
                <a:spcPts val="2000"/>
              </a:lnSpc>
              <a:spcBef>
                <a:spcPts val="600"/>
              </a:spcBef>
              <a:spcAft>
                <a:spcPts val="1200"/>
              </a:spcAft>
            </a:pPr>
            <a:r>
              <a:rPr lang="pt-BR" sz="2000" dirty="0" smtClean="0"/>
              <a:t>Legitimidade do MP para propor ACP visando a anulação de </a:t>
            </a:r>
            <a:r>
              <a:rPr lang="pt-BR" sz="2000" dirty="0" err="1" smtClean="0"/>
              <a:t>TAREs</a:t>
            </a:r>
            <a:r>
              <a:rPr lang="pt-BR" sz="2000" dirty="0" smtClean="0"/>
              <a:t> por inconstitucionalidade da lei que os embasa (STF – RE 576.155/DF).</a:t>
            </a:r>
          </a:p>
          <a:p>
            <a:pPr algn="just">
              <a:buNone/>
            </a:pPr>
            <a:endParaRPr lang="pt-BR" sz="2000" b="1" dirty="0" smtClean="0"/>
          </a:p>
          <a:p>
            <a:pPr marL="0" algn="just">
              <a:spcBef>
                <a:spcPts val="0"/>
              </a:spcBef>
              <a:spcAft>
                <a:spcPts val="600"/>
              </a:spcAft>
              <a:buNone/>
              <a:defRPr/>
            </a:pPr>
            <a:endParaRPr lang="pt-BR"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idx="4294967295"/>
          </p:nvPr>
        </p:nvSpPr>
        <p:spPr>
          <a:xfrm>
            <a:off x="457200" y="363600"/>
            <a:ext cx="8229600" cy="811212"/>
          </a:xfrm>
        </p:spPr>
        <p:txBody>
          <a:bodyPr/>
          <a:lstStyle/>
          <a:p>
            <a:pPr algn="l">
              <a:lnSpc>
                <a:spcPts val="2800"/>
              </a:lnSpc>
            </a:pPr>
            <a:r>
              <a:rPr lang="pt-BR" sz="2800" b="1" dirty="0" smtClean="0"/>
              <a:t>5.2 </a:t>
            </a:r>
            <a:r>
              <a:rPr lang="pt-BR" sz="2800" b="1" cap="all" dirty="0" smtClean="0"/>
              <a:t>– </a:t>
            </a:r>
            <a:r>
              <a:rPr lang="pt-BR" sz="2800" b="1" dirty="0" smtClean="0"/>
              <a:t>Súmula Vinculante: consequências econômicas</a:t>
            </a:r>
            <a:r>
              <a:rPr lang="pt-BR" sz="2000" baseline="30000" dirty="0" smtClean="0"/>
              <a:t>1</a:t>
            </a:r>
            <a:endParaRPr lang="pt-BR" sz="2000" dirty="0" smtClean="0"/>
          </a:p>
        </p:txBody>
      </p:sp>
      <p:sp>
        <p:nvSpPr>
          <p:cNvPr id="5123" name="Espaço Reservado para Conteúdo 2"/>
          <p:cNvSpPr>
            <a:spLocks noGrp="1"/>
          </p:cNvSpPr>
          <p:nvPr>
            <p:ph idx="4294967295"/>
          </p:nvPr>
        </p:nvSpPr>
        <p:spPr>
          <a:xfrm>
            <a:off x="455169" y="1135286"/>
            <a:ext cx="8229600" cy="5102026"/>
          </a:xfrm>
        </p:spPr>
        <p:txBody>
          <a:bodyPr>
            <a:noAutofit/>
          </a:bodyPr>
          <a:lstStyle/>
          <a:p>
            <a:pPr algn="just">
              <a:buFont typeface="Arial" charset="0"/>
              <a:buNone/>
            </a:pPr>
            <a:r>
              <a:rPr lang="pt-BR" sz="2000" b="1" dirty="0" smtClean="0"/>
              <a:t>Consequências para o país: </a:t>
            </a:r>
          </a:p>
          <a:p>
            <a:pPr lvl="1" algn="just">
              <a:buFont typeface="Wingdings" pitchFamily="2" charset="2"/>
              <a:buChar char="Ø"/>
            </a:pPr>
            <a:r>
              <a:rPr lang="pt-BR" sz="2000" dirty="0" smtClean="0"/>
              <a:t>Desemprego (fala-se em mais </a:t>
            </a:r>
            <a:r>
              <a:rPr lang="pt-BR" sz="2000" dirty="0" smtClean="0">
                <a:effectLst/>
              </a:rPr>
              <a:t>de 400.000 empregos diretos);</a:t>
            </a:r>
          </a:p>
          <a:p>
            <a:pPr lvl="1" algn="just">
              <a:buFont typeface="Wingdings" pitchFamily="2" charset="2"/>
              <a:buChar char="Ø"/>
            </a:pPr>
            <a:r>
              <a:rPr lang="pt-BR" sz="2000" dirty="0" smtClean="0">
                <a:effectLst/>
              </a:rPr>
              <a:t>Perda de arrecadação federal;</a:t>
            </a:r>
          </a:p>
          <a:p>
            <a:pPr lvl="1" algn="just">
              <a:buFont typeface="Wingdings" pitchFamily="2" charset="2"/>
              <a:buChar char="Ø"/>
            </a:pPr>
            <a:r>
              <a:rPr lang="pt-BR" sz="2000" dirty="0" smtClean="0">
                <a:effectLst/>
              </a:rPr>
              <a:t>Diminuição do PIB/Capita; e</a:t>
            </a:r>
          </a:p>
          <a:p>
            <a:pPr lvl="1" algn="just">
              <a:buFont typeface="Wingdings" pitchFamily="2" charset="2"/>
              <a:buChar char="Ø"/>
            </a:pPr>
            <a:r>
              <a:rPr lang="pt-BR" sz="2000" dirty="0" smtClean="0">
                <a:effectLst/>
              </a:rPr>
              <a:t>Agravamento das desigualdades regionais e sociais.</a:t>
            </a:r>
          </a:p>
          <a:p>
            <a:pPr algn="just">
              <a:spcBef>
                <a:spcPts val="1200"/>
              </a:spcBef>
              <a:buFont typeface="Arial" charset="0"/>
              <a:buNone/>
            </a:pPr>
            <a:r>
              <a:rPr lang="pt-BR" sz="2000" b="1" dirty="0" smtClean="0">
                <a:effectLst/>
              </a:rPr>
              <a:t>Consequências para os Estados:</a:t>
            </a:r>
          </a:p>
          <a:p>
            <a:pPr lvl="1" algn="just">
              <a:buFont typeface="Wingdings" pitchFamily="2" charset="2"/>
              <a:buChar char="Ø"/>
            </a:pPr>
            <a:r>
              <a:rPr lang="pt-BR" sz="2000" dirty="0" smtClean="0">
                <a:effectLst/>
              </a:rPr>
              <a:t>Perda de arrecadação (estima-se mais de R$ 60 bi. para N, NE e CO);</a:t>
            </a:r>
          </a:p>
          <a:p>
            <a:pPr lvl="1" algn="just">
              <a:buFont typeface="Wingdings" pitchFamily="2" charset="2"/>
              <a:buChar char="Ø"/>
            </a:pPr>
            <a:r>
              <a:rPr lang="pt-BR" sz="2000" dirty="0" smtClean="0">
                <a:effectLst/>
              </a:rPr>
              <a:t>Migrações internas, com aumento de despesas dos Estados mais desenvolvidos; e</a:t>
            </a:r>
          </a:p>
          <a:p>
            <a:pPr lvl="1" algn="just">
              <a:buFont typeface="Wingdings" pitchFamily="2" charset="2"/>
              <a:buChar char="Ø"/>
            </a:pPr>
            <a:r>
              <a:rPr lang="pt-BR" sz="2000" dirty="0" smtClean="0">
                <a:effectLst/>
              </a:rPr>
              <a:t>Diminuição na qualidade dos serviços de saúde, segurança e educação ofertados pelos Estados atingidos.</a:t>
            </a:r>
          </a:p>
          <a:p>
            <a:pPr algn="just">
              <a:spcBef>
                <a:spcPts val="1200"/>
              </a:spcBef>
              <a:buFont typeface="Arial" charset="0"/>
              <a:buNone/>
            </a:pPr>
            <a:r>
              <a:rPr lang="pt-BR" sz="2000" b="1" dirty="0" smtClean="0">
                <a:effectLst/>
              </a:rPr>
              <a:t>Consequências para as empresas:</a:t>
            </a:r>
          </a:p>
          <a:p>
            <a:pPr lvl="1" algn="just">
              <a:buFont typeface="Wingdings" pitchFamily="2" charset="2"/>
              <a:buChar char="Ø"/>
            </a:pPr>
            <a:r>
              <a:rPr lang="pt-BR" sz="2000" dirty="0" smtClean="0">
                <a:effectLst/>
              </a:rPr>
              <a:t>Inadimplência e encerramento de empresas (valor do incentivo aplicado no empreendimento, ou repassado aos preços).</a:t>
            </a:r>
          </a:p>
          <a:p>
            <a:pPr algn="just">
              <a:lnSpc>
                <a:spcPts val="1400"/>
              </a:lnSpc>
              <a:buNone/>
            </a:pPr>
            <a:r>
              <a:rPr lang="pt-BR" sz="1400" baseline="30000" dirty="0" smtClean="0">
                <a:effectLst/>
              </a:rPr>
              <a:t>1</a:t>
            </a:r>
            <a:r>
              <a:rPr lang="pt-BR" sz="1400" dirty="0" smtClean="0">
                <a:effectLst/>
              </a:rPr>
              <a:t> Fonte: Rosenberg &amp; Associados - Importância dos Incentivos Fiscais Regionais para o Desenvolvimento Econômico-social, 2009.</a:t>
            </a:r>
          </a:p>
          <a:p>
            <a:pPr algn="just">
              <a:buNone/>
            </a:pPr>
            <a:r>
              <a:rPr lang="pt-BR" sz="2000" dirty="0" smtClean="0"/>
              <a:t> </a:t>
            </a:r>
          </a:p>
          <a:p>
            <a:pPr algn="just">
              <a:buNone/>
            </a:pPr>
            <a:endParaRPr lang="pt-BR" sz="2000" b="1" dirty="0" smtClean="0"/>
          </a:p>
          <a:p>
            <a:pPr marL="0" algn="just">
              <a:spcBef>
                <a:spcPts val="0"/>
              </a:spcBef>
              <a:spcAft>
                <a:spcPts val="600"/>
              </a:spcAft>
              <a:buNone/>
              <a:defRPr/>
            </a:pPr>
            <a:endParaRPr lang="pt-BR"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idx="4294967295"/>
          </p:nvPr>
        </p:nvSpPr>
        <p:spPr>
          <a:xfrm>
            <a:off x="457200" y="363600"/>
            <a:ext cx="8229600" cy="811212"/>
          </a:xfrm>
        </p:spPr>
        <p:txBody>
          <a:bodyPr/>
          <a:lstStyle/>
          <a:p>
            <a:pPr algn="l">
              <a:lnSpc>
                <a:spcPts val="2800"/>
              </a:lnSpc>
            </a:pPr>
            <a:r>
              <a:rPr lang="pt-BR" sz="2800" b="1" dirty="0" smtClean="0"/>
              <a:t>5.2.1 </a:t>
            </a:r>
            <a:r>
              <a:rPr lang="pt-BR" sz="2800" b="1" cap="all" dirty="0" smtClean="0"/>
              <a:t>– </a:t>
            </a:r>
            <a:r>
              <a:rPr lang="pt-BR" sz="2800" b="1" dirty="0" smtClean="0"/>
              <a:t>Súmula Vinculante: consequências econômicas</a:t>
            </a:r>
            <a:endParaRPr lang="pt-BR" sz="2800" dirty="0" smtClean="0"/>
          </a:p>
        </p:txBody>
      </p:sp>
      <p:sp>
        <p:nvSpPr>
          <p:cNvPr id="5123" name="Espaço Reservado para Conteúdo 2"/>
          <p:cNvSpPr>
            <a:spLocks noGrp="1"/>
          </p:cNvSpPr>
          <p:nvPr>
            <p:ph idx="4294967295"/>
          </p:nvPr>
        </p:nvSpPr>
        <p:spPr>
          <a:xfrm>
            <a:off x="446856" y="1207294"/>
            <a:ext cx="8229600" cy="4525962"/>
          </a:xfrm>
        </p:spPr>
        <p:txBody>
          <a:bodyPr/>
          <a:lstStyle/>
          <a:p>
            <a:pPr marL="0" algn="just">
              <a:spcBef>
                <a:spcPts val="1200"/>
              </a:spcBef>
              <a:spcAft>
                <a:spcPts val="1200"/>
              </a:spcAft>
              <a:buFont typeface="Arial" charset="0"/>
              <a:buNone/>
            </a:pPr>
            <a:r>
              <a:rPr lang="pt-BR" sz="2000" dirty="0" smtClean="0"/>
              <a:t>Efeito multiplicador negativo sobre PIB, emprego e arrecadação. Parecer FGV: </a:t>
            </a:r>
          </a:p>
          <a:p>
            <a:pPr algn="just">
              <a:buNone/>
            </a:pPr>
            <a:r>
              <a:rPr lang="pt-BR" sz="2000" dirty="0" smtClean="0"/>
              <a:t>	</a:t>
            </a:r>
            <a:r>
              <a:rPr lang="pt-BR" sz="2000" i="1" dirty="0" smtClean="0"/>
              <a:t>“Especificamente, caso um dos projetos em questão cesse suas operações, isto geraria perdas para o País e o estado de magnitude equivalente ao impacto total computado, pois, neste caso, </a:t>
            </a:r>
            <a:r>
              <a:rPr lang="pt-BR" sz="2000" b="1" i="1" dirty="0" smtClean="0"/>
              <a:t>não somente o produto final da planta deixa de ser produzido, como os empregados perdem sua renda e portanto deixam de consumir, e os bens intermediários necessários à operação da planta deixam de ser adquiridos</a:t>
            </a:r>
            <a:r>
              <a:rPr lang="pt-BR" sz="2000" i="1" dirty="0" smtClean="0"/>
              <a:t>. </a:t>
            </a:r>
          </a:p>
          <a:p>
            <a:pPr algn="just">
              <a:buNone/>
            </a:pPr>
            <a:r>
              <a:rPr lang="pt-BR" sz="2000" i="1" dirty="0" smtClean="0"/>
              <a:t>	Assim, no âmbito geral, pode-se afirmar que a interrupção das atividades das plantas em questão geraria </a:t>
            </a:r>
            <a:r>
              <a:rPr lang="pt-BR" sz="2000" b="1" i="1" dirty="0" smtClean="0"/>
              <a:t>prejuízos substanciais para a economia e população dos estados e do País, bem como para os cofres públicos estaduais e federais</a:t>
            </a:r>
            <a:r>
              <a:rPr lang="pt-BR" sz="2000" i="1" dirty="0" smtClean="0"/>
              <a:t>”</a:t>
            </a:r>
            <a:r>
              <a:rPr lang="pt-BR" sz="2000" dirty="0" smtClean="0"/>
              <a:t>. </a:t>
            </a:r>
          </a:p>
          <a:p>
            <a:pPr algn="just">
              <a:buNone/>
            </a:pPr>
            <a:endParaRPr lang="pt-BR" sz="2000" b="1" dirty="0" smtClean="0"/>
          </a:p>
          <a:p>
            <a:pPr marL="0" algn="just">
              <a:spcBef>
                <a:spcPts val="0"/>
              </a:spcBef>
              <a:spcAft>
                <a:spcPts val="600"/>
              </a:spcAft>
              <a:buNone/>
              <a:defRPr/>
            </a:pPr>
            <a:endParaRPr lang="pt-BR" sz="2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ersonalizar design">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Personalizar design">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1118</TotalTime>
  <Words>1274</Words>
  <Application>Microsoft Office PowerPoint</Application>
  <PresentationFormat>Apresentação na tela (4:3)</PresentationFormat>
  <Paragraphs>85</Paragraphs>
  <Slides>11</Slides>
  <Notes>1</Notes>
  <HiddenSlides>0</HiddenSlides>
  <MMClips>0</MMClips>
  <ScaleCrop>false</ScaleCrop>
  <HeadingPairs>
    <vt:vector size="4" baseType="variant">
      <vt:variant>
        <vt:lpstr>Tema</vt:lpstr>
      </vt:variant>
      <vt:variant>
        <vt:i4>3</vt:i4>
      </vt:variant>
      <vt:variant>
        <vt:lpstr>Títulos de slides</vt:lpstr>
      </vt:variant>
      <vt:variant>
        <vt:i4>11</vt:i4>
      </vt:variant>
    </vt:vector>
  </HeadingPairs>
  <TitlesOfParts>
    <vt:vector size="14" baseType="lpstr">
      <vt:lpstr>Tema do Office</vt:lpstr>
      <vt:lpstr>Personalizar design</vt:lpstr>
      <vt:lpstr>1_Personalizar design</vt:lpstr>
      <vt:lpstr>Slide 1</vt:lpstr>
      <vt:lpstr>Slide 2</vt:lpstr>
      <vt:lpstr>2– A Constituição Federal de 1988</vt:lpstr>
      <vt:lpstr>3– Federação, competência e unanimidade</vt:lpstr>
      <vt:lpstr>4– Parecer da FGV</vt:lpstr>
      <vt:lpstr>5– A jurisprudência do STF e a PSV 69.</vt:lpstr>
      <vt:lpstr>5.1 – Súmula Vinculante: consequências jurídicas</vt:lpstr>
      <vt:lpstr>5.2 – Súmula Vinculante: consequências econômicas1</vt:lpstr>
      <vt:lpstr>5.2.1 – Súmula Vinculante: consequências econômicas</vt:lpstr>
      <vt:lpstr>6 – A necessidade de lei complementar </vt:lpstr>
      <vt:lpstr>6.1 – A necessidade de lei complementar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gisele</dc:creator>
  <cp:lastModifiedBy>Admin</cp:lastModifiedBy>
  <cp:revision>263</cp:revision>
  <dcterms:created xsi:type="dcterms:W3CDTF">2012-03-27T19:11:09Z</dcterms:created>
  <dcterms:modified xsi:type="dcterms:W3CDTF">2013-10-07T22:03:48Z</dcterms:modified>
</cp:coreProperties>
</file>