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498" r:id="rId3"/>
    <p:sldId id="299" r:id="rId4"/>
    <p:sldId id="461" r:id="rId5"/>
    <p:sldId id="516" r:id="rId6"/>
    <p:sldId id="507" r:id="rId7"/>
    <p:sldId id="462" r:id="rId8"/>
    <p:sldId id="511" r:id="rId9"/>
    <p:sldId id="512" r:id="rId10"/>
    <p:sldId id="513" r:id="rId11"/>
    <p:sldId id="509" r:id="rId12"/>
    <p:sldId id="499" r:id="rId13"/>
    <p:sldId id="500" r:id="rId14"/>
    <p:sldId id="520" r:id="rId15"/>
    <p:sldId id="501" r:id="rId16"/>
    <p:sldId id="521" r:id="rId17"/>
    <p:sldId id="504" r:id="rId18"/>
    <p:sldId id="518" r:id="rId19"/>
    <p:sldId id="517" r:id="rId20"/>
    <p:sldId id="437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D56"/>
    <a:srgbClr val="0B96B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668601-D578-4AB4-9D06-C6A3CE955D34}" v="4" dt="2024-09-23T21:09:32.6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3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1T18:34:4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20 480 0 0,'-6'-2'3007'0'0,"-6"-4"-2274"0"0,-5-2-27 0 0,10 4-180 0 0,21 6-1093 0 0,8 0-2240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15540" TargetMode="External"/><Relationship Id="rId7" Type="http://schemas.openxmlformats.org/officeDocument/2006/relationships/image" Target="../media/image20.wmf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pinheironetoadvogados" TargetMode="External"/><Relationship Id="rId5" Type="http://schemas.openxmlformats.org/officeDocument/2006/relationships/image" Target="../media/image1.wmf"/><Relationship Id="rId10" Type="http://schemas.openxmlformats.org/officeDocument/2006/relationships/hyperlink" Target="http://www.pinheironeto.com.br/pages/LGPD.aspx" TargetMode="External"/><Relationship Id="rId4" Type="http://schemas.openxmlformats.org/officeDocument/2006/relationships/image" Target="../media/image2110.png"/><Relationship Id="rId9" Type="http://schemas.openxmlformats.org/officeDocument/2006/relationships/image" Target="../media/image21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99328-BD66-566A-6FC8-DA47A624A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28E26F-4718-F214-085B-7BE4670C8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E5B50F-4380-F800-7DB0-6B3A7828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3EED-8A19-4117-B82C-18A3AB20699F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6489CB-72C8-1F1E-7F91-218CB4DE7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DBB917-AEE2-941B-A1D9-D32DCF1FE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D5EC-51CC-4E4E-A7D2-C9CF562E0B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50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C4E4E7-5FF7-6A92-FE9C-3CC9C3D5C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6D72270-768A-85B2-6F29-3A5D95871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C99BE9-B62D-856E-F89C-3ED9B7C66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3EED-8A19-4117-B82C-18A3AB20699F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3D3950-016A-1812-AFC9-A3B3CC8E0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352D7D-8FA2-E48F-5999-6B9EF8A9E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D5EC-51CC-4E4E-A7D2-C9CF562E0B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600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B6B5D8F-5F98-E161-C1EF-DCFC0DAA66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1460E3F-77EC-428E-260E-DF997E457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854612-0DA4-EA38-D996-CE66C544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3EED-8A19-4117-B82C-18A3AB20699F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8D70A3-9306-D4BF-4997-1DC74EE45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C5ADF5-C8B5-A206-91BB-EABAFC803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D5EC-51CC-4E4E-A7D2-C9CF562E0B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153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2-capa colorida">
    <p:bg>
      <p:bgPr>
        <a:solidFill>
          <a:srgbClr val="0E3D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927648" y="1988840"/>
            <a:ext cx="7920880" cy="188444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lang="pt-BR" sz="4400" kern="1200" cap="none" baseline="0" dirty="0" smtClean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inserir o título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C08586F6-BE42-40F6-8732-90132552E482}"/>
              </a:ext>
            </a:extLst>
          </p:cNvPr>
          <p:cNvGrpSpPr/>
          <p:nvPr userDrawn="1"/>
        </p:nvGrpSpPr>
        <p:grpSpPr>
          <a:xfrm rot="10800000">
            <a:off x="2225427" y="0"/>
            <a:ext cx="67300" cy="3897582"/>
            <a:chOff x="2212272" y="-24296"/>
            <a:chExt cx="67300" cy="3897582"/>
          </a:xfrm>
        </p:grpSpPr>
        <p:sp>
          <p:nvSpPr>
            <p:cNvPr id="40" name="Gráfico 2">
              <a:extLst>
                <a:ext uri="{FF2B5EF4-FFF2-40B4-BE49-F238E27FC236}">
                  <a16:creationId xmlns:a16="http://schemas.microsoft.com/office/drawing/2014/main" id="{E8613474-CC92-4F23-B4F2-3F8C2E0BB373}"/>
                </a:ext>
              </a:extLst>
            </p:cNvPr>
            <p:cNvSpPr/>
            <p:nvPr/>
          </p:nvSpPr>
          <p:spPr>
            <a:xfrm rot="5400000">
              <a:off x="1596325" y="591651"/>
              <a:ext cx="1299194" cy="67300"/>
            </a:xfrm>
            <a:custGeom>
              <a:avLst/>
              <a:gdLst>
                <a:gd name="connsiteX0" fmla="*/ 0 w 1320433"/>
                <a:gd name="connsiteY0" fmla="*/ 0 h 534554"/>
                <a:gd name="connsiteX1" fmla="*/ 1320434 w 1320433"/>
                <a:gd name="connsiteY1" fmla="*/ 0 h 534554"/>
                <a:gd name="connsiteX2" fmla="*/ 1320434 w 1320433"/>
                <a:gd name="connsiteY2" fmla="*/ 534555 h 534554"/>
                <a:gd name="connsiteX3" fmla="*/ 0 w 1320433"/>
                <a:gd name="connsiteY3" fmla="*/ 534555 h 53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433" h="534554">
                  <a:moveTo>
                    <a:pt x="0" y="0"/>
                  </a:moveTo>
                  <a:lnTo>
                    <a:pt x="1320434" y="0"/>
                  </a:lnTo>
                  <a:lnTo>
                    <a:pt x="1320434" y="534555"/>
                  </a:lnTo>
                  <a:lnTo>
                    <a:pt x="0" y="534555"/>
                  </a:lnTo>
                  <a:close/>
                </a:path>
              </a:pathLst>
            </a:custGeom>
            <a:solidFill>
              <a:srgbClr val="0A3144"/>
            </a:solidFill>
            <a:ln w="61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1" name="Gráfico 2">
              <a:extLst>
                <a:ext uri="{FF2B5EF4-FFF2-40B4-BE49-F238E27FC236}">
                  <a16:creationId xmlns:a16="http://schemas.microsoft.com/office/drawing/2014/main" id="{B928DCB5-267E-4955-A03A-FE288C314266}"/>
                </a:ext>
              </a:extLst>
            </p:cNvPr>
            <p:cNvSpPr/>
            <p:nvPr/>
          </p:nvSpPr>
          <p:spPr>
            <a:xfrm rot="5400000">
              <a:off x="1596325" y="3190039"/>
              <a:ext cx="1299194" cy="67300"/>
            </a:xfrm>
            <a:custGeom>
              <a:avLst/>
              <a:gdLst>
                <a:gd name="connsiteX0" fmla="*/ 0 w 1320433"/>
                <a:gd name="connsiteY0" fmla="*/ 0 h 534554"/>
                <a:gd name="connsiteX1" fmla="*/ 1320434 w 1320433"/>
                <a:gd name="connsiteY1" fmla="*/ 0 h 534554"/>
                <a:gd name="connsiteX2" fmla="*/ 1320434 w 1320433"/>
                <a:gd name="connsiteY2" fmla="*/ 534555 h 534554"/>
                <a:gd name="connsiteX3" fmla="*/ 0 w 1320433"/>
                <a:gd name="connsiteY3" fmla="*/ 534555 h 53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433" h="534554">
                  <a:moveTo>
                    <a:pt x="0" y="0"/>
                  </a:moveTo>
                  <a:lnTo>
                    <a:pt x="1320434" y="0"/>
                  </a:lnTo>
                  <a:lnTo>
                    <a:pt x="1320434" y="534555"/>
                  </a:lnTo>
                  <a:lnTo>
                    <a:pt x="0" y="534555"/>
                  </a:lnTo>
                  <a:close/>
                </a:path>
              </a:pathLst>
            </a:custGeom>
            <a:solidFill>
              <a:srgbClr val="41ADCB"/>
            </a:solidFill>
            <a:ln w="61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6" name="Gráfico 2">
              <a:extLst>
                <a:ext uri="{FF2B5EF4-FFF2-40B4-BE49-F238E27FC236}">
                  <a16:creationId xmlns:a16="http://schemas.microsoft.com/office/drawing/2014/main" id="{2A412353-0270-42F5-BDFC-783BF6125A66}"/>
                </a:ext>
              </a:extLst>
            </p:cNvPr>
            <p:cNvSpPr/>
            <p:nvPr/>
          </p:nvSpPr>
          <p:spPr>
            <a:xfrm rot="5400000">
              <a:off x="1596325" y="1890845"/>
              <a:ext cx="1299194" cy="67300"/>
            </a:xfrm>
            <a:custGeom>
              <a:avLst/>
              <a:gdLst>
                <a:gd name="connsiteX0" fmla="*/ 0 w 1320433"/>
                <a:gd name="connsiteY0" fmla="*/ 0 h 534554"/>
                <a:gd name="connsiteX1" fmla="*/ 1320434 w 1320433"/>
                <a:gd name="connsiteY1" fmla="*/ 0 h 534554"/>
                <a:gd name="connsiteX2" fmla="*/ 1320434 w 1320433"/>
                <a:gd name="connsiteY2" fmla="*/ 534555 h 534554"/>
                <a:gd name="connsiteX3" fmla="*/ 0 w 1320433"/>
                <a:gd name="connsiteY3" fmla="*/ 534555 h 53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433" h="534554">
                  <a:moveTo>
                    <a:pt x="0" y="0"/>
                  </a:moveTo>
                  <a:lnTo>
                    <a:pt x="1320434" y="0"/>
                  </a:lnTo>
                  <a:lnTo>
                    <a:pt x="1320434" y="534555"/>
                  </a:lnTo>
                  <a:lnTo>
                    <a:pt x="0" y="534555"/>
                  </a:lnTo>
                  <a:close/>
                </a:path>
              </a:pathLst>
            </a:custGeom>
            <a:solidFill>
              <a:srgbClr val="197998"/>
            </a:solidFill>
            <a:ln w="61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pic>
        <p:nvPicPr>
          <p:cNvPr id="39" name="Imagem 3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839" y="6093296"/>
            <a:ext cx="2136390" cy="326707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48B1D3B8-32E3-4CA2-B8DF-6FB73AE0DCB9}"/>
              </a:ext>
            </a:extLst>
          </p:cNvPr>
          <p:cNvGrpSpPr/>
          <p:nvPr userDrawn="1"/>
        </p:nvGrpSpPr>
        <p:grpSpPr>
          <a:xfrm rot="5400000">
            <a:off x="6070832" y="736830"/>
            <a:ext cx="50338" cy="12192002"/>
            <a:chOff x="2212272" y="-24296"/>
            <a:chExt cx="67300" cy="3897582"/>
          </a:xfrm>
        </p:grpSpPr>
        <p:sp>
          <p:nvSpPr>
            <p:cNvPr id="14" name="Gráfico 2">
              <a:extLst>
                <a:ext uri="{FF2B5EF4-FFF2-40B4-BE49-F238E27FC236}">
                  <a16:creationId xmlns:a16="http://schemas.microsoft.com/office/drawing/2014/main" id="{65CBECAD-478B-4AB9-8AC3-7FE5A9FE536F}"/>
                </a:ext>
              </a:extLst>
            </p:cNvPr>
            <p:cNvSpPr/>
            <p:nvPr/>
          </p:nvSpPr>
          <p:spPr>
            <a:xfrm rot="5400000">
              <a:off x="1596325" y="591651"/>
              <a:ext cx="1299194" cy="67300"/>
            </a:xfrm>
            <a:custGeom>
              <a:avLst/>
              <a:gdLst>
                <a:gd name="connsiteX0" fmla="*/ 0 w 1320433"/>
                <a:gd name="connsiteY0" fmla="*/ 0 h 534554"/>
                <a:gd name="connsiteX1" fmla="*/ 1320434 w 1320433"/>
                <a:gd name="connsiteY1" fmla="*/ 0 h 534554"/>
                <a:gd name="connsiteX2" fmla="*/ 1320434 w 1320433"/>
                <a:gd name="connsiteY2" fmla="*/ 534555 h 534554"/>
                <a:gd name="connsiteX3" fmla="*/ 0 w 1320433"/>
                <a:gd name="connsiteY3" fmla="*/ 534555 h 53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433" h="534554">
                  <a:moveTo>
                    <a:pt x="0" y="0"/>
                  </a:moveTo>
                  <a:lnTo>
                    <a:pt x="1320434" y="0"/>
                  </a:lnTo>
                  <a:lnTo>
                    <a:pt x="1320434" y="534555"/>
                  </a:lnTo>
                  <a:lnTo>
                    <a:pt x="0" y="534555"/>
                  </a:lnTo>
                  <a:close/>
                </a:path>
              </a:pathLst>
            </a:custGeom>
            <a:solidFill>
              <a:srgbClr val="0A3144"/>
            </a:solidFill>
            <a:ln w="61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Gráfico 2">
              <a:extLst>
                <a:ext uri="{FF2B5EF4-FFF2-40B4-BE49-F238E27FC236}">
                  <a16:creationId xmlns:a16="http://schemas.microsoft.com/office/drawing/2014/main" id="{016044F1-F18C-48E2-AEA0-9D2D2FA30E2C}"/>
                </a:ext>
              </a:extLst>
            </p:cNvPr>
            <p:cNvSpPr/>
            <p:nvPr/>
          </p:nvSpPr>
          <p:spPr>
            <a:xfrm rot="5400000">
              <a:off x="1596325" y="3190039"/>
              <a:ext cx="1299194" cy="67300"/>
            </a:xfrm>
            <a:custGeom>
              <a:avLst/>
              <a:gdLst>
                <a:gd name="connsiteX0" fmla="*/ 0 w 1320433"/>
                <a:gd name="connsiteY0" fmla="*/ 0 h 534554"/>
                <a:gd name="connsiteX1" fmla="*/ 1320434 w 1320433"/>
                <a:gd name="connsiteY1" fmla="*/ 0 h 534554"/>
                <a:gd name="connsiteX2" fmla="*/ 1320434 w 1320433"/>
                <a:gd name="connsiteY2" fmla="*/ 534555 h 534554"/>
                <a:gd name="connsiteX3" fmla="*/ 0 w 1320433"/>
                <a:gd name="connsiteY3" fmla="*/ 534555 h 53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433" h="534554">
                  <a:moveTo>
                    <a:pt x="0" y="0"/>
                  </a:moveTo>
                  <a:lnTo>
                    <a:pt x="1320434" y="0"/>
                  </a:lnTo>
                  <a:lnTo>
                    <a:pt x="1320434" y="534555"/>
                  </a:lnTo>
                  <a:lnTo>
                    <a:pt x="0" y="534555"/>
                  </a:lnTo>
                  <a:close/>
                </a:path>
              </a:pathLst>
            </a:custGeom>
            <a:solidFill>
              <a:srgbClr val="41ADCB"/>
            </a:solidFill>
            <a:ln w="61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Gráfico 2">
              <a:extLst>
                <a:ext uri="{FF2B5EF4-FFF2-40B4-BE49-F238E27FC236}">
                  <a16:creationId xmlns:a16="http://schemas.microsoft.com/office/drawing/2014/main" id="{C9CA234C-D04C-4474-9700-DAED21BA9882}"/>
                </a:ext>
              </a:extLst>
            </p:cNvPr>
            <p:cNvSpPr/>
            <p:nvPr/>
          </p:nvSpPr>
          <p:spPr>
            <a:xfrm rot="5400000">
              <a:off x="1596325" y="1890845"/>
              <a:ext cx="1299194" cy="67300"/>
            </a:xfrm>
            <a:custGeom>
              <a:avLst/>
              <a:gdLst>
                <a:gd name="connsiteX0" fmla="*/ 0 w 1320433"/>
                <a:gd name="connsiteY0" fmla="*/ 0 h 534554"/>
                <a:gd name="connsiteX1" fmla="*/ 1320434 w 1320433"/>
                <a:gd name="connsiteY1" fmla="*/ 0 h 534554"/>
                <a:gd name="connsiteX2" fmla="*/ 1320434 w 1320433"/>
                <a:gd name="connsiteY2" fmla="*/ 534555 h 534554"/>
                <a:gd name="connsiteX3" fmla="*/ 0 w 1320433"/>
                <a:gd name="connsiteY3" fmla="*/ 534555 h 53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433" h="534554">
                  <a:moveTo>
                    <a:pt x="0" y="0"/>
                  </a:moveTo>
                  <a:lnTo>
                    <a:pt x="1320434" y="0"/>
                  </a:lnTo>
                  <a:lnTo>
                    <a:pt x="1320434" y="534555"/>
                  </a:lnTo>
                  <a:lnTo>
                    <a:pt x="0" y="534555"/>
                  </a:lnTo>
                  <a:close/>
                </a:path>
              </a:pathLst>
            </a:custGeom>
            <a:solidFill>
              <a:srgbClr val="197998"/>
            </a:solidFill>
            <a:ln w="61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946724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udo 1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>
            <a:spLocks noGrp="1"/>
          </p:cNvSpPr>
          <p:nvPr>
            <p:ph type="title" hasCustomPrompt="1"/>
          </p:nvPr>
        </p:nvSpPr>
        <p:spPr>
          <a:xfrm>
            <a:off x="913418" y="400420"/>
            <a:ext cx="10384116" cy="720079"/>
          </a:xfrm>
          <a:prstGeom prst="rect">
            <a:avLst/>
          </a:prstGeom>
        </p:spPr>
        <p:txBody>
          <a:bodyPr lIns="0" tIns="0" rIns="0" bIns="0"/>
          <a:lstStyle>
            <a:lvl1pPr>
              <a:defRPr lang="pt-BR" sz="2200" kern="1200" cap="all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CLIQUE PARA INSERIR O TÍTULO</a:t>
            </a:r>
          </a:p>
        </p:txBody>
      </p:sp>
      <p:grpSp>
        <p:nvGrpSpPr>
          <p:cNvPr id="72" name="Agrupar 71">
            <a:extLst>
              <a:ext uri="{FF2B5EF4-FFF2-40B4-BE49-F238E27FC236}">
                <a16:creationId xmlns:a16="http://schemas.microsoft.com/office/drawing/2014/main" id="{7C5435BA-8248-4323-8824-D3D6B3E49A1C}"/>
              </a:ext>
            </a:extLst>
          </p:cNvPr>
          <p:cNvGrpSpPr/>
          <p:nvPr userDrawn="1"/>
        </p:nvGrpSpPr>
        <p:grpSpPr>
          <a:xfrm rot="16200000">
            <a:off x="6070832" y="736830"/>
            <a:ext cx="50338" cy="12192002"/>
            <a:chOff x="2212272" y="-24296"/>
            <a:chExt cx="67300" cy="3897582"/>
          </a:xfrm>
        </p:grpSpPr>
        <p:sp>
          <p:nvSpPr>
            <p:cNvPr id="73" name="Gráfico 2">
              <a:extLst>
                <a:ext uri="{FF2B5EF4-FFF2-40B4-BE49-F238E27FC236}">
                  <a16:creationId xmlns:a16="http://schemas.microsoft.com/office/drawing/2014/main" id="{AB5B111C-B02B-4ABE-80FD-1DD357411B11}"/>
                </a:ext>
              </a:extLst>
            </p:cNvPr>
            <p:cNvSpPr/>
            <p:nvPr/>
          </p:nvSpPr>
          <p:spPr>
            <a:xfrm rot="5400000">
              <a:off x="1596325" y="591651"/>
              <a:ext cx="1299194" cy="67300"/>
            </a:xfrm>
            <a:custGeom>
              <a:avLst/>
              <a:gdLst>
                <a:gd name="connsiteX0" fmla="*/ 0 w 1320433"/>
                <a:gd name="connsiteY0" fmla="*/ 0 h 534554"/>
                <a:gd name="connsiteX1" fmla="*/ 1320434 w 1320433"/>
                <a:gd name="connsiteY1" fmla="*/ 0 h 534554"/>
                <a:gd name="connsiteX2" fmla="*/ 1320434 w 1320433"/>
                <a:gd name="connsiteY2" fmla="*/ 534555 h 534554"/>
                <a:gd name="connsiteX3" fmla="*/ 0 w 1320433"/>
                <a:gd name="connsiteY3" fmla="*/ 534555 h 53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433" h="534554">
                  <a:moveTo>
                    <a:pt x="0" y="0"/>
                  </a:moveTo>
                  <a:lnTo>
                    <a:pt x="1320434" y="0"/>
                  </a:lnTo>
                  <a:lnTo>
                    <a:pt x="1320434" y="534555"/>
                  </a:lnTo>
                  <a:lnTo>
                    <a:pt x="0" y="534555"/>
                  </a:lnTo>
                  <a:close/>
                </a:path>
              </a:pathLst>
            </a:custGeom>
            <a:solidFill>
              <a:srgbClr val="0A3144"/>
            </a:solidFill>
            <a:ln w="61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4" name="Gráfico 2">
              <a:extLst>
                <a:ext uri="{FF2B5EF4-FFF2-40B4-BE49-F238E27FC236}">
                  <a16:creationId xmlns:a16="http://schemas.microsoft.com/office/drawing/2014/main" id="{EF9E8B5E-7D41-4EBA-A6B2-2062ED51DC84}"/>
                </a:ext>
              </a:extLst>
            </p:cNvPr>
            <p:cNvSpPr/>
            <p:nvPr/>
          </p:nvSpPr>
          <p:spPr>
            <a:xfrm rot="5400000">
              <a:off x="1596325" y="3190039"/>
              <a:ext cx="1299194" cy="67300"/>
            </a:xfrm>
            <a:custGeom>
              <a:avLst/>
              <a:gdLst>
                <a:gd name="connsiteX0" fmla="*/ 0 w 1320433"/>
                <a:gd name="connsiteY0" fmla="*/ 0 h 534554"/>
                <a:gd name="connsiteX1" fmla="*/ 1320434 w 1320433"/>
                <a:gd name="connsiteY1" fmla="*/ 0 h 534554"/>
                <a:gd name="connsiteX2" fmla="*/ 1320434 w 1320433"/>
                <a:gd name="connsiteY2" fmla="*/ 534555 h 534554"/>
                <a:gd name="connsiteX3" fmla="*/ 0 w 1320433"/>
                <a:gd name="connsiteY3" fmla="*/ 534555 h 53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433" h="534554">
                  <a:moveTo>
                    <a:pt x="0" y="0"/>
                  </a:moveTo>
                  <a:lnTo>
                    <a:pt x="1320434" y="0"/>
                  </a:lnTo>
                  <a:lnTo>
                    <a:pt x="1320434" y="534555"/>
                  </a:lnTo>
                  <a:lnTo>
                    <a:pt x="0" y="534555"/>
                  </a:lnTo>
                  <a:close/>
                </a:path>
              </a:pathLst>
            </a:custGeom>
            <a:solidFill>
              <a:srgbClr val="41ADCB"/>
            </a:solidFill>
            <a:ln w="61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5" name="Gráfico 2">
              <a:extLst>
                <a:ext uri="{FF2B5EF4-FFF2-40B4-BE49-F238E27FC236}">
                  <a16:creationId xmlns:a16="http://schemas.microsoft.com/office/drawing/2014/main" id="{FAA52866-1055-415B-915D-6884B80AD6ED}"/>
                </a:ext>
              </a:extLst>
            </p:cNvPr>
            <p:cNvSpPr/>
            <p:nvPr/>
          </p:nvSpPr>
          <p:spPr>
            <a:xfrm rot="5400000">
              <a:off x="1596325" y="1890845"/>
              <a:ext cx="1299194" cy="67300"/>
            </a:xfrm>
            <a:custGeom>
              <a:avLst/>
              <a:gdLst>
                <a:gd name="connsiteX0" fmla="*/ 0 w 1320433"/>
                <a:gd name="connsiteY0" fmla="*/ 0 h 534554"/>
                <a:gd name="connsiteX1" fmla="*/ 1320434 w 1320433"/>
                <a:gd name="connsiteY1" fmla="*/ 0 h 534554"/>
                <a:gd name="connsiteX2" fmla="*/ 1320434 w 1320433"/>
                <a:gd name="connsiteY2" fmla="*/ 534555 h 534554"/>
                <a:gd name="connsiteX3" fmla="*/ 0 w 1320433"/>
                <a:gd name="connsiteY3" fmla="*/ 534555 h 53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433" h="534554">
                  <a:moveTo>
                    <a:pt x="0" y="0"/>
                  </a:moveTo>
                  <a:lnTo>
                    <a:pt x="1320434" y="0"/>
                  </a:lnTo>
                  <a:lnTo>
                    <a:pt x="1320434" y="534555"/>
                  </a:lnTo>
                  <a:lnTo>
                    <a:pt x="0" y="534555"/>
                  </a:lnTo>
                  <a:close/>
                </a:path>
              </a:pathLst>
            </a:custGeom>
            <a:solidFill>
              <a:srgbClr val="197998"/>
            </a:solidFill>
            <a:ln w="61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36" name="Grupo 35"/>
          <p:cNvGrpSpPr/>
          <p:nvPr userDrawn="1"/>
        </p:nvGrpSpPr>
        <p:grpSpPr>
          <a:xfrm>
            <a:off x="9881520" y="6356131"/>
            <a:ext cx="1233561" cy="188916"/>
            <a:chOff x="16330783" y="10383805"/>
            <a:chExt cx="2205151" cy="337711"/>
          </a:xfrm>
        </p:grpSpPr>
        <p:sp>
          <p:nvSpPr>
            <p:cNvPr id="37" name="object 11"/>
            <p:cNvSpPr/>
            <p:nvPr userDrawn="1"/>
          </p:nvSpPr>
          <p:spPr>
            <a:xfrm>
              <a:off x="16518210" y="10405678"/>
              <a:ext cx="59690" cy="152400"/>
            </a:xfrm>
            <a:custGeom>
              <a:avLst/>
              <a:gdLst/>
              <a:ahLst/>
              <a:cxnLst/>
              <a:rect l="l" t="t" r="r" b="b"/>
              <a:pathLst>
                <a:path w="59690" h="152400">
                  <a:moveTo>
                    <a:pt x="59401" y="0"/>
                  </a:moveTo>
                  <a:lnTo>
                    <a:pt x="49710" y="445"/>
                  </a:lnTo>
                  <a:lnTo>
                    <a:pt x="29465" y="890"/>
                  </a:lnTo>
                  <a:lnTo>
                    <a:pt x="15792" y="778"/>
                  </a:lnTo>
                  <a:lnTo>
                    <a:pt x="439" y="0"/>
                  </a:lnTo>
                  <a:lnTo>
                    <a:pt x="439" y="5580"/>
                  </a:lnTo>
                  <a:lnTo>
                    <a:pt x="4910" y="5811"/>
                  </a:lnTo>
                  <a:lnTo>
                    <a:pt x="9151" y="7591"/>
                  </a:lnTo>
                  <a:lnTo>
                    <a:pt x="14732" y="14062"/>
                  </a:lnTo>
                  <a:lnTo>
                    <a:pt x="15413" y="18753"/>
                  </a:lnTo>
                  <a:lnTo>
                    <a:pt x="15413" y="109640"/>
                  </a:lnTo>
                  <a:lnTo>
                    <a:pt x="2900" y="146267"/>
                  </a:lnTo>
                  <a:lnTo>
                    <a:pt x="0" y="146267"/>
                  </a:lnTo>
                  <a:lnTo>
                    <a:pt x="0" y="151848"/>
                  </a:lnTo>
                  <a:lnTo>
                    <a:pt x="9684" y="151403"/>
                  </a:lnTo>
                  <a:lnTo>
                    <a:pt x="29915" y="150958"/>
                  </a:lnTo>
                  <a:lnTo>
                    <a:pt x="43596" y="151070"/>
                  </a:lnTo>
                  <a:lnTo>
                    <a:pt x="58951" y="151848"/>
                  </a:lnTo>
                  <a:lnTo>
                    <a:pt x="58951" y="146267"/>
                  </a:lnTo>
                  <a:lnTo>
                    <a:pt x="54480" y="146047"/>
                  </a:lnTo>
                  <a:lnTo>
                    <a:pt x="50019" y="144037"/>
                  </a:lnTo>
                  <a:lnTo>
                    <a:pt x="44438" y="137556"/>
                  </a:lnTo>
                  <a:lnTo>
                    <a:pt x="43988" y="133095"/>
                  </a:lnTo>
                  <a:lnTo>
                    <a:pt x="44083" y="29185"/>
                  </a:lnTo>
                  <a:lnTo>
                    <a:pt x="56500" y="5580"/>
                  </a:lnTo>
                  <a:lnTo>
                    <a:pt x="59401" y="5580"/>
                  </a:lnTo>
                  <a:lnTo>
                    <a:pt x="594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2"/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6652878" y="10405678"/>
              <a:ext cx="146037" cy="152299"/>
            </a:xfrm>
            <a:prstGeom prst="rect">
              <a:avLst/>
            </a:prstGeom>
          </p:spPr>
        </p:pic>
        <p:pic>
          <p:nvPicPr>
            <p:cNvPr id="40" name="object 13"/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872405" y="10405678"/>
              <a:ext cx="151398" cy="151848"/>
            </a:xfrm>
            <a:prstGeom prst="rect">
              <a:avLst/>
            </a:prstGeom>
          </p:spPr>
        </p:pic>
        <p:pic>
          <p:nvPicPr>
            <p:cNvPr id="41" name="object 14"/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7099086" y="10405677"/>
              <a:ext cx="99148" cy="151848"/>
            </a:xfrm>
            <a:prstGeom prst="rect">
              <a:avLst/>
            </a:prstGeom>
          </p:spPr>
        </p:pic>
        <p:sp>
          <p:nvSpPr>
            <p:cNvPr id="42" name="object 15"/>
            <p:cNvSpPr/>
            <p:nvPr userDrawn="1"/>
          </p:nvSpPr>
          <p:spPr>
            <a:xfrm>
              <a:off x="17276407" y="10405678"/>
              <a:ext cx="59690" cy="152400"/>
            </a:xfrm>
            <a:custGeom>
              <a:avLst/>
              <a:gdLst/>
              <a:ahLst/>
              <a:cxnLst/>
              <a:rect l="l" t="t" r="r" b="b"/>
              <a:pathLst>
                <a:path w="59690" h="152400">
                  <a:moveTo>
                    <a:pt x="59401" y="0"/>
                  </a:moveTo>
                  <a:lnTo>
                    <a:pt x="49715" y="445"/>
                  </a:lnTo>
                  <a:lnTo>
                    <a:pt x="29475" y="890"/>
                  </a:lnTo>
                  <a:lnTo>
                    <a:pt x="15795" y="778"/>
                  </a:lnTo>
                  <a:lnTo>
                    <a:pt x="450" y="0"/>
                  </a:lnTo>
                  <a:lnTo>
                    <a:pt x="450" y="5580"/>
                  </a:lnTo>
                  <a:lnTo>
                    <a:pt x="4921" y="5811"/>
                  </a:lnTo>
                  <a:lnTo>
                    <a:pt x="9151" y="7591"/>
                  </a:lnTo>
                  <a:lnTo>
                    <a:pt x="14732" y="14062"/>
                  </a:lnTo>
                  <a:lnTo>
                    <a:pt x="15413" y="18753"/>
                  </a:lnTo>
                  <a:lnTo>
                    <a:pt x="15413" y="109640"/>
                  </a:lnTo>
                  <a:lnTo>
                    <a:pt x="2900" y="146267"/>
                  </a:lnTo>
                  <a:lnTo>
                    <a:pt x="0" y="146267"/>
                  </a:lnTo>
                  <a:lnTo>
                    <a:pt x="0" y="151848"/>
                  </a:lnTo>
                  <a:lnTo>
                    <a:pt x="9688" y="151403"/>
                  </a:lnTo>
                  <a:lnTo>
                    <a:pt x="29915" y="150958"/>
                  </a:lnTo>
                  <a:lnTo>
                    <a:pt x="43604" y="151070"/>
                  </a:lnTo>
                  <a:lnTo>
                    <a:pt x="58951" y="151848"/>
                  </a:lnTo>
                  <a:lnTo>
                    <a:pt x="58951" y="146267"/>
                  </a:lnTo>
                  <a:lnTo>
                    <a:pt x="54490" y="146047"/>
                  </a:lnTo>
                  <a:lnTo>
                    <a:pt x="50019" y="144037"/>
                  </a:lnTo>
                  <a:lnTo>
                    <a:pt x="44438" y="137556"/>
                  </a:lnTo>
                  <a:lnTo>
                    <a:pt x="43988" y="133095"/>
                  </a:lnTo>
                  <a:lnTo>
                    <a:pt x="44083" y="29185"/>
                  </a:lnTo>
                  <a:lnTo>
                    <a:pt x="56500" y="5580"/>
                  </a:lnTo>
                  <a:lnTo>
                    <a:pt x="59401" y="5580"/>
                  </a:lnTo>
                  <a:lnTo>
                    <a:pt x="594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16"/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17411079" y="10405681"/>
              <a:ext cx="140676" cy="152518"/>
            </a:xfrm>
            <a:prstGeom prst="rect">
              <a:avLst/>
            </a:prstGeom>
          </p:spPr>
        </p:pic>
        <p:pic>
          <p:nvPicPr>
            <p:cNvPr id="67" name="object 17"/>
            <p:cNvPicPr/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17608954" y="10404116"/>
              <a:ext cx="143137" cy="154969"/>
            </a:xfrm>
            <a:prstGeom prst="rect">
              <a:avLst/>
            </a:prstGeom>
          </p:spPr>
        </p:pic>
        <p:pic>
          <p:nvPicPr>
            <p:cNvPr id="76" name="object 18"/>
            <p:cNvPicPr/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16330783" y="10383806"/>
              <a:ext cx="128802" cy="173785"/>
            </a:xfrm>
            <a:prstGeom prst="rect">
              <a:avLst/>
            </a:prstGeom>
          </p:spPr>
        </p:pic>
        <p:pic>
          <p:nvPicPr>
            <p:cNvPr id="77" name="object 19"/>
            <p:cNvPicPr/>
            <p:nvPr userDrawn="1"/>
          </p:nvPicPr>
          <p:blipFill>
            <a:blip r:embed="rId8" cstate="print"/>
            <a:stretch>
              <a:fillRect/>
            </a:stretch>
          </p:blipFill>
          <p:spPr>
            <a:xfrm>
              <a:off x="18051549" y="10405513"/>
              <a:ext cx="99148" cy="151848"/>
            </a:xfrm>
            <a:prstGeom prst="rect">
              <a:avLst/>
            </a:prstGeom>
          </p:spPr>
        </p:pic>
        <p:pic>
          <p:nvPicPr>
            <p:cNvPr id="78" name="object 20"/>
            <p:cNvPicPr/>
            <p:nvPr userDrawn="1"/>
          </p:nvPicPr>
          <p:blipFill>
            <a:blip r:embed="rId9" cstate="print"/>
            <a:stretch>
              <a:fillRect/>
            </a:stretch>
          </p:blipFill>
          <p:spPr>
            <a:xfrm>
              <a:off x="18213680" y="10406186"/>
              <a:ext cx="119472" cy="151178"/>
            </a:xfrm>
            <a:prstGeom prst="rect">
              <a:avLst/>
            </a:prstGeom>
          </p:spPr>
        </p:pic>
        <p:pic>
          <p:nvPicPr>
            <p:cNvPr id="79" name="object 21"/>
            <p:cNvPicPr/>
            <p:nvPr userDrawn="1"/>
          </p:nvPicPr>
          <p:blipFill>
            <a:blip r:embed="rId10" cstate="print"/>
            <a:stretch>
              <a:fillRect/>
            </a:stretch>
          </p:blipFill>
          <p:spPr>
            <a:xfrm>
              <a:off x="18392787" y="10403952"/>
              <a:ext cx="143147" cy="154969"/>
            </a:xfrm>
            <a:prstGeom prst="rect">
              <a:avLst/>
            </a:prstGeom>
          </p:spPr>
        </p:pic>
        <p:pic>
          <p:nvPicPr>
            <p:cNvPr id="80" name="object 22"/>
            <p:cNvPicPr/>
            <p:nvPr userDrawn="1"/>
          </p:nvPicPr>
          <p:blipFill>
            <a:blip r:embed="rId11" cstate="print"/>
            <a:stretch>
              <a:fillRect/>
            </a:stretch>
          </p:blipFill>
          <p:spPr>
            <a:xfrm>
              <a:off x="17829578" y="10383805"/>
              <a:ext cx="167146" cy="174298"/>
            </a:xfrm>
            <a:prstGeom prst="rect">
              <a:avLst/>
            </a:prstGeom>
          </p:spPr>
        </p:pic>
        <p:pic>
          <p:nvPicPr>
            <p:cNvPr id="81" name="object 23"/>
            <p:cNvPicPr/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16787530" y="10639326"/>
              <a:ext cx="86520" cy="80866"/>
            </a:xfrm>
            <a:prstGeom prst="rect">
              <a:avLst/>
            </a:prstGeom>
          </p:spPr>
        </p:pic>
        <p:pic>
          <p:nvPicPr>
            <p:cNvPr id="82" name="object 24"/>
            <p:cNvPicPr/>
            <p:nvPr userDrawn="1"/>
          </p:nvPicPr>
          <p:blipFill>
            <a:blip r:embed="rId13" cstate="print"/>
            <a:stretch>
              <a:fillRect/>
            </a:stretch>
          </p:blipFill>
          <p:spPr>
            <a:xfrm>
              <a:off x="16942688" y="10640655"/>
              <a:ext cx="82301" cy="79536"/>
            </a:xfrm>
            <a:prstGeom prst="rect">
              <a:avLst/>
            </a:prstGeom>
          </p:spPr>
        </p:pic>
        <p:pic>
          <p:nvPicPr>
            <p:cNvPr id="83" name="object 25"/>
            <p:cNvPicPr/>
            <p:nvPr userDrawn="1"/>
          </p:nvPicPr>
          <p:blipFill>
            <a:blip r:embed="rId14" cstate="print"/>
            <a:stretch>
              <a:fillRect/>
            </a:stretch>
          </p:blipFill>
          <p:spPr>
            <a:xfrm>
              <a:off x="17092655" y="10640660"/>
              <a:ext cx="86803" cy="80856"/>
            </a:xfrm>
            <a:prstGeom prst="rect">
              <a:avLst/>
            </a:prstGeom>
          </p:spPr>
        </p:pic>
        <p:pic>
          <p:nvPicPr>
            <p:cNvPr id="84" name="object 26"/>
            <p:cNvPicPr/>
            <p:nvPr userDrawn="1"/>
          </p:nvPicPr>
          <p:blipFill>
            <a:blip r:embed="rId15" cstate="print"/>
            <a:stretch>
              <a:fillRect/>
            </a:stretch>
          </p:blipFill>
          <p:spPr>
            <a:xfrm>
              <a:off x="17245359" y="10640052"/>
              <a:ext cx="84489" cy="80866"/>
            </a:xfrm>
            <a:prstGeom prst="rect">
              <a:avLst/>
            </a:prstGeom>
          </p:spPr>
        </p:pic>
        <p:pic>
          <p:nvPicPr>
            <p:cNvPr id="85" name="object 27"/>
            <p:cNvPicPr/>
            <p:nvPr userDrawn="1"/>
          </p:nvPicPr>
          <p:blipFill>
            <a:blip r:embed="rId16" cstate="print"/>
            <a:stretch>
              <a:fillRect/>
            </a:stretch>
          </p:blipFill>
          <p:spPr>
            <a:xfrm>
              <a:off x="17406818" y="10640051"/>
              <a:ext cx="82018" cy="80625"/>
            </a:xfrm>
            <a:prstGeom prst="rect">
              <a:avLst/>
            </a:prstGeom>
          </p:spPr>
        </p:pic>
        <p:pic>
          <p:nvPicPr>
            <p:cNvPr id="86" name="object 28"/>
            <p:cNvPicPr/>
            <p:nvPr userDrawn="1"/>
          </p:nvPicPr>
          <p:blipFill>
            <a:blip r:embed="rId17" cstate="print"/>
            <a:stretch>
              <a:fillRect/>
            </a:stretch>
          </p:blipFill>
          <p:spPr>
            <a:xfrm>
              <a:off x="17554185" y="10639326"/>
              <a:ext cx="86531" cy="80866"/>
            </a:xfrm>
            <a:prstGeom prst="rect">
              <a:avLst/>
            </a:prstGeom>
          </p:spPr>
        </p:pic>
        <p:pic>
          <p:nvPicPr>
            <p:cNvPr id="87" name="object 29"/>
            <p:cNvPicPr/>
            <p:nvPr userDrawn="1"/>
          </p:nvPicPr>
          <p:blipFill>
            <a:blip r:embed="rId18" cstate="print"/>
            <a:stretch>
              <a:fillRect/>
            </a:stretch>
          </p:blipFill>
          <p:spPr>
            <a:xfrm>
              <a:off x="17709343" y="10640655"/>
              <a:ext cx="82301" cy="79536"/>
            </a:xfrm>
            <a:prstGeom prst="rect">
              <a:avLst/>
            </a:prstGeom>
          </p:spPr>
        </p:pic>
        <p:pic>
          <p:nvPicPr>
            <p:cNvPr id="88" name="object 30"/>
            <p:cNvPicPr/>
            <p:nvPr userDrawn="1"/>
          </p:nvPicPr>
          <p:blipFill>
            <a:blip r:embed="rId19" cstate="print"/>
            <a:stretch>
              <a:fillRect/>
            </a:stretch>
          </p:blipFill>
          <p:spPr>
            <a:xfrm>
              <a:off x="17868602" y="10640052"/>
              <a:ext cx="84500" cy="80866"/>
            </a:xfrm>
            <a:prstGeom prst="rect">
              <a:avLst/>
            </a:prstGeom>
          </p:spPr>
        </p:pic>
        <p:sp>
          <p:nvSpPr>
            <p:cNvPr id="89" name="object 31"/>
            <p:cNvSpPr/>
            <p:nvPr userDrawn="1"/>
          </p:nvSpPr>
          <p:spPr>
            <a:xfrm>
              <a:off x="18028697" y="10640058"/>
              <a:ext cx="51435" cy="80645"/>
            </a:xfrm>
            <a:custGeom>
              <a:avLst/>
              <a:gdLst/>
              <a:ahLst/>
              <a:cxnLst/>
              <a:rect l="l" t="t" r="r" b="b"/>
              <a:pathLst>
                <a:path w="51434" h="80645">
                  <a:moveTo>
                    <a:pt x="2335" y="63505"/>
                  </a:moveTo>
                  <a:lnTo>
                    <a:pt x="0" y="63505"/>
                  </a:lnTo>
                  <a:lnTo>
                    <a:pt x="272" y="66992"/>
                  </a:lnTo>
                  <a:lnTo>
                    <a:pt x="554" y="69170"/>
                  </a:lnTo>
                  <a:lnTo>
                    <a:pt x="554" y="77966"/>
                  </a:lnTo>
                  <a:lnTo>
                    <a:pt x="6837" y="79777"/>
                  </a:lnTo>
                  <a:lnTo>
                    <a:pt x="12847" y="80615"/>
                  </a:lnTo>
                  <a:lnTo>
                    <a:pt x="21329" y="80615"/>
                  </a:lnTo>
                  <a:lnTo>
                    <a:pt x="28176" y="80206"/>
                  </a:lnTo>
                  <a:lnTo>
                    <a:pt x="38176" y="77708"/>
                  </a:lnTo>
                  <a:lnTo>
                    <a:pt x="40160" y="76280"/>
                  </a:lnTo>
                  <a:lnTo>
                    <a:pt x="17098" y="76280"/>
                  </a:lnTo>
                  <a:lnTo>
                    <a:pt x="9978" y="75557"/>
                  </a:lnTo>
                  <a:lnTo>
                    <a:pt x="5612" y="71338"/>
                  </a:lnTo>
                  <a:lnTo>
                    <a:pt x="3560" y="69285"/>
                  </a:lnTo>
                  <a:lnTo>
                    <a:pt x="2335" y="66155"/>
                  </a:lnTo>
                  <a:lnTo>
                    <a:pt x="2335" y="63505"/>
                  </a:lnTo>
                  <a:close/>
                </a:path>
                <a:path w="51434" h="80645">
                  <a:moveTo>
                    <a:pt x="41150" y="0"/>
                  </a:moveTo>
                  <a:lnTo>
                    <a:pt x="29936" y="0"/>
                  </a:lnTo>
                  <a:lnTo>
                    <a:pt x="14300" y="2631"/>
                  </a:lnTo>
                  <a:lnTo>
                    <a:pt x="6018" y="8673"/>
                  </a:lnTo>
                  <a:lnTo>
                    <a:pt x="2757" y="15350"/>
                  </a:lnTo>
                  <a:lnTo>
                    <a:pt x="2188" y="19884"/>
                  </a:lnTo>
                  <a:lnTo>
                    <a:pt x="2188" y="30239"/>
                  </a:lnTo>
                  <a:lnTo>
                    <a:pt x="9716" y="35182"/>
                  </a:lnTo>
                  <a:lnTo>
                    <a:pt x="33632" y="49401"/>
                  </a:lnTo>
                  <a:lnTo>
                    <a:pt x="40197" y="52773"/>
                  </a:lnTo>
                  <a:lnTo>
                    <a:pt x="40197" y="75798"/>
                  </a:lnTo>
                  <a:lnTo>
                    <a:pt x="27213" y="76280"/>
                  </a:lnTo>
                  <a:lnTo>
                    <a:pt x="40160" y="76280"/>
                  </a:lnTo>
                  <a:lnTo>
                    <a:pt x="47203" y="71210"/>
                  </a:lnTo>
                  <a:lnTo>
                    <a:pt x="51129" y="58804"/>
                  </a:lnTo>
                  <a:lnTo>
                    <a:pt x="49482" y="50916"/>
                  </a:lnTo>
                  <a:lnTo>
                    <a:pt x="45336" y="45126"/>
                  </a:lnTo>
                  <a:lnTo>
                    <a:pt x="39882" y="40872"/>
                  </a:lnTo>
                  <a:lnTo>
                    <a:pt x="18460" y="28313"/>
                  </a:lnTo>
                  <a:lnTo>
                    <a:pt x="12439" y="24941"/>
                  </a:lnTo>
                  <a:lnTo>
                    <a:pt x="12575" y="4209"/>
                  </a:lnTo>
                  <a:lnTo>
                    <a:pt x="49379" y="4209"/>
                  </a:lnTo>
                  <a:lnTo>
                    <a:pt x="49621" y="1319"/>
                  </a:lnTo>
                  <a:lnTo>
                    <a:pt x="41150" y="0"/>
                  </a:lnTo>
                  <a:close/>
                </a:path>
                <a:path w="51434" h="80645">
                  <a:moveTo>
                    <a:pt x="49379" y="4209"/>
                  </a:moveTo>
                  <a:lnTo>
                    <a:pt x="35946" y="4209"/>
                  </a:lnTo>
                  <a:lnTo>
                    <a:pt x="40742" y="5298"/>
                  </a:lnTo>
                  <a:lnTo>
                    <a:pt x="45935" y="9874"/>
                  </a:lnTo>
                  <a:lnTo>
                    <a:pt x="47171" y="12407"/>
                  </a:lnTo>
                  <a:lnTo>
                    <a:pt x="47433" y="15905"/>
                  </a:lnTo>
                  <a:lnTo>
                    <a:pt x="49621" y="15905"/>
                  </a:lnTo>
                  <a:lnTo>
                    <a:pt x="49440" y="12407"/>
                  </a:lnTo>
                  <a:lnTo>
                    <a:pt x="49379" y="42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32"/>
          <p:cNvSpPr/>
          <p:nvPr userDrawn="1"/>
        </p:nvSpPr>
        <p:spPr>
          <a:xfrm>
            <a:off x="11297534" y="6082686"/>
            <a:ext cx="0" cy="504056"/>
          </a:xfrm>
          <a:custGeom>
            <a:avLst/>
            <a:gdLst/>
            <a:ahLst/>
            <a:cxnLst/>
            <a:rect l="l" t="t" r="r" b="b"/>
            <a:pathLst>
              <a:path h="901065">
                <a:moveTo>
                  <a:pt x="0" y="900496"/>
                </a:move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5971" y="6309320"/>
            <a:ext cx="42665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400">
                <a:solidFill>
                  <a:schemeClr val="tx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‹nº›</a:t>
            </a:fld>
            <a:endParaRPr lang="en-GB" dirty="0"/>
          </a:p>
        </p:txBody>
      </p:sp>
      <p:grpSp>
        <p:nvGrpSpPr>
          <p:cNvPr id="38" name="Grupo 37"/>
          <p:cNvGrpSpPr/>
          <p:nvPr userDrawn="1"/>
        </p:nvGrpSpPr>
        <p:grpSpPr>
          <a:xfrm>
            <a:off x="911424" y="-27384"/>
            <a:ext cx="698350" cy="232600"/>
            <a:chOff x="1824583" y="0"/>
            <a:chExt cx="2745367" cy="914400"/>
          </a:xfrm>
        </p:grpSpPr>
        <p:sp>
          <p:nvSpPr>
            <p:cNvPr id="43" name="Retângulo 42"/>
            <p:cNvSpPr/>
            <p:nvPr/>
          </p:nvSpPr>
          <p:spPr>
            <a:xfrm>
              <a:off x="1824583" y="0"/>
              <a:ext cx="914400" cy="914400"/>
            </a:xfrm>
            <a:prstGeom prst="rect">
              <a:avLst/>
            </a:prstGeom>
            <a:solidFill>
              <a:srgbClr val="0E3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/>
            <p:cNvSpPr/>
            <p:nvPr/>
          </p:nvSpPr>
          <p:spPr>
            <a:xfrm>
              <a:off x="2738983" y="0"/>
              <a:ext cx="914400" cy="914400"/>
            </a:xfrm>
            <a:prstGeom prst="rect">
              <a:avLst/>
            </a:prstGeom>
            <a:solidFill>
              <a:srgbClr val="0B9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/>
            <p:cNvSpPr/>
            <p:nvPr/>
          </p:nvSpPr>
          <p:spPr>
            <a:xfrm>
              <a:off x="3655550" y="0"/>
              <a:ext cx="914400" cy="914400"/>
            </a:xfrm>
            <a:prstGeom prst="rect">
              <a:avLst/>
            </a:prstGeom>
            <a:solidFill>
              <a:srgbClr val="6DC0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6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911424" y="1383114"/>
            <a:ext cx="10386110" cy="450926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80000" indent="-18000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pt-BR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60000" indent="-1800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1800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 indent="-1800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 indent="-1800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inserir o texto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166958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/>
          <p:cNvSpPr/>
          <p:nvPr userDrawn="1"/>
        </p:nvSpPr>
        <p:spPr>
          <a:xfrm flipV="1">
            <a:off x="4062014" y="-171400"/>
            <a:ext cx="4064993" cy="7078255"/>
          </a:xfrm>
          <a:custGeom>
            <a:avLst/>
            <a:gdLst/>
            <a:ahLst/>
            <a:cxnLst/>
            <a:rect l="l" t="t" r="r" b="b"/>
            <a:pathLst>
              <a:path w="6701155" h="97154">
                <a:moveTo>
                  <a:pt x="6700780" y="0"/>
                </a:moveTo>
                <a:lnTo>
                  <a:pt x="0" y="0"/>
                </a:lnTo>
                <a:lnTo>
                  <a:pt x="341" y="97021"/>
                </a:lnTo>
                <a:lnTo>
                  <a:pt x="6701111" y="97021"/>
                </a:lnTo>
                <a:lnTo>
                  <a:pt x="6700780" y="0"/>
                </a:lnTo>
                <a:close/>
              </a:path>
            </a:pathLst>
          </a:custGeom>
          <a:solidFill>
            <a:srgbClr val="0E3D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8"/>
          <p:cNvSpPr/>
          <p:nvPr userDrawn="1"/>
        </p:nvSpPr>
        <p:spPr>
          <a:xfrm flipV="1">
            <a:off x="0" y="-171400"/>
            <a:ext cx="4064993" cy="7078255"/>
          </a:xfrm>
          <a:custGeom>
            <a:avLst/>
            <a:gdLst/>
            <a:ahLst/>
            <a:cxnLst/>
            <a:rect l="l" t="t" r="r" b="b"/>
            <a:pathLst>
              <a:path w="6701155" h="97154">
                <a:moveTo>
                  <a:pt x="6700769" y="0"/>
                </a:moveTo>
                <a:lnTo>
                  <a:pt x="0" y="0"/>
                </a:lnTo>
                <a:lnTo>
                  <a:pt x="331" y="97021"/>
                </a:lnTo>
                <a:lnTo>
                  <a:pt x="6701110" y="97021"/>
                </a:lnTo>
                <a:lnTo>
                  <a:pt x="6700769" y="0"/>
                </a:lnTo>
                <a:close/>
              </a:path>
            </a:pathLst>
          </a:custGeom>
          <a:solidFill>
            <a:srgbClr val="0A31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/>
          <p:nvPr userDrawn="1"/>
        </p:nvSpPr>
        <p:spPr>
          <a:xfrm flipV="1">
            <a:off x="8127007" y="-171400"/>
            <a:ext cx="4064993" cy="7078255"/>
          </a:xfrm>
          <a:custGeom>
            <a:avLst/>
            <a:gdLst/>
            <a:ahLst/>
            <a:cxnLst/>
            <a:rect l="l" t="t" r="r" b="b"/>
            <a:pathLst>
              <a:path w="6701155" h="97154">
                <a:moveTo>
                  <a:pt x="6700780" y="0"/>
                </a:moveTo>
                <a:lnTo>
                  <a:pt x="0" y="0"/>
                </a:lnTo>
                <a:lnTo>
                  <a:pt x="341" y="97021"/>
                </a:lnTo>
                <a:lnTo>
                  <a:pt x="6701111" y="97021"/>
                </a:lnTo>
                <a:lnTo>
                  <a:pt x="6700780" y="0"/>
                </a:lnTo>
                <a:close/>
              </a:path>
            </a:pathLst>
          </a:custGeom>
          <a:solidFill>
            <a:srgbClr val="3D6579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30863859-C113-4C6A-B595-83DA9F16E752}"/>
                  </a:ext>
                </a:extLst>
              </p14:cNvPr>
              <p14:cNvContentPartPr/>
              <p14:nvPr userDrawn="1"/>
            </p14:nvContentPartPr>
            <p14:xfrm>
              <a:off x="2784769" y="1717548"/>
              <a:ext cx="15120" cy="75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30863859-C113-4C6A-B595-83DA9F16E7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5769" y="1708548"/>
                <a:ext cx="32760" cy="2520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77" y="3367727"/>
            <a:ext cx="2385188" cy="364754"/>
          </a:xfrm>
          <a:prstGeom prst="rect">
            <a:avLst/>
          </a:prstGeom>
        </p:spPr>
      </p:pic>
      <p:pic>
        <p:nvPicPr>
          <p:cNvPr id="16" name="Imagem 15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6085936"/>
            <a:ext cx="216024" cy="151477"/>
          </a:xfrm>
          <a:prstGeom prst="rect">
            <a:avLst/>
          </a:prstGeom>
        </p:spPr>
      </p:pic>
      <p:pic>
        <p:nvPicPr>
          <p:cNvPr id="17" name="Imagem 17">
            <a:hlinkClick r:id="rId8"/>
            <a:extLst>
              <a:ext uri="{FF2B5EF4-FFF2-40B4-BE49-F238E27FC236}">
                <a16:creationId xmlns:a16="http://schemas.microsoft.com/office/drawing/2014/main" id="{29C6A855-BD57-4631-8255-5EFB8F9ABA7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907" y="6055972"/>
            <a:ext cx="226208" cy="21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ângulo 17">
            <a:hlinkClick r:id="rId10"/>
            <a:extLst>
              <a:ext uri="{FF2B5EF4-FFF2-40B4-BE49-F238E27FC236}">
                <a16:creationId xmlns:a16="http://schemas.microsoft.com/office/drawing/2014/main" id="{98EE3D01-5627-4B20-8CC6-1C7A42145DA2}"/>
              </a:ext>
            </a:extLst>
          </p:cNvPr>
          <p:cNvSpPr/>
          <p:nvPr userDrawn="1"/>
        </p:nvSpPr>
        <p:spPr>
          <a:xfrm>
            <a:off x="263352" y="5903544"/>
            <a:ext cx="1368152" cy="33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object 7"/>
          <p:cNvSpPr txBox="1"/>
          <p:nvPr userDrawn="1"/>
        </p:nvSpPr>
        <p:spPr>
          <a:xfrm>
            <a:off x="8819114" y="476672"/>
            <a:ext cx="2457450" cy="5500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pt-BR" sz="1000" spc="-5" dirty="0">
                <a:solidFill>
                  <a:srgbClr val="FFFFFF"/>
                </a:solidFill>
                <a:latin typeface="Arial"/>
                <a:cs typeface="Arial"/>
              </a:rPr>
              <a:t>SÃO PAULO</a:t>
            </a: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pt-BR" sz="1000" spc="-5" dirty="0">
                <a:solidFill>
                  <a:srgbClr val="FFFFFF"/>
                </a:solidFill>
                <a:latin typeface="Arial"/>
                <a:cs typeface="Arial"/>
              </a:rPr>
              <a:t>Rua Hungria, 1100</a:t>
            </a: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pt-BR" sz="1000" spc="-5" dirty="0">
                <a:solidFill>
                  <a:srgbClr val="FFFFFF"/>
                </a:solidFill>
                <a:latin typeface="Arial"/>
                <a:cs typeface="Arial"/>
              </a:rPr>
              <a:t>01455-906</a:t>
            </a: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pt-BR" sz="1000" spc="-5" dirty="0">
                <a:solidFill>
                  <a:srgbClr val="FFFFFF"/>
                </a:solidFill>
                <a:latin typeface="Arial"/>
                <a:cs typeface="Arial"/>
              </a:rPr>
              <a:t>São Paulo – SP | Brasil</a:t>
            </a: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pt-BR" sz="1000" spc="-5" dirty="0">
                <a:solidFill>
                  <a:srgbClr val="FFFFFF"/>
                </a:solidFill>
                <a:latin typeface="Arial"/>
                <a:cs typeface="Arial"/>
              </a:rPr>
              <a:t>t. +55 (11) 3247-8400</a:t>
            </a: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endParaRPr lang="pt-BR" sz="1000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pt-BR" sz="1000" spc="-5" dirty="0">
                <a:solidFill>
                  <a:srgbClr val="FFFFFF"/>
                </a:solidFill>
                <a:latin typeface="Arial"/>
                <a:cs typeface="Arial"/>
              </a:rPr>
              <a:t>RIO DE JANEIRO</a:t>
            </a: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pt-BR" sz="1000" spc="-5" dirty="0">
                <a:solidFill>
                  <a:srgbClr val="FFFFFF"/>
                </a:solidFill>
                <a:latin typeface="Arial"/>
                <a:cs typeface="Arial"/>
              </a:rPr>
              <a:t>Rua Humaitá, 275 - 16º andar</a:t>
            </a: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pt-BR" sz="1000" spc="-5" dirty="0">
                <a:solidFill>
                  <a:srgbClr val="FFFFFF"/>
                </a:solidFill>
                <a:latin typeface="Arial"/>
                <a:cs typeface="Arial"/>
              </a:rPr>
              <a:t>22261-005</a:t>
            </a: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pt-BR" sz="1000" spc="-5" dirty="0">
                <a:solidFill>
                  <a:srgbClr val="FFFFFF"/>
                </a:solidFill>
                <a:latin typeface="Arial"/>
                <a:cs typeface="Arial"/>
              </a:rPr>
              <a:t>Rio de Janeiro – RJ | Brasil</a:t>
            </a: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pt-BR" sz="1000" spc="-5" dirty="0">
                <a:solidFill>
                  <a:srgbClr val="FFFFFF"/>
                </a:solidFill>
                <a:latin typeface="Arial"/>
                <a:cs typeface="Arial"/>
              </a:rPr>
              <a:t>t. +55 (21) 2506-1600</a:t>
            </a: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endParaRPr lang="pt-BR" sz="1000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pt-BR" sz="1000" spc="-5" dirty="0">
                <a:solidFill>
                  <a:srgbClr val="FFFFFF"/>
                </a:solidFill>
                <a:latin typeface="Arial"/>
                <a:cs typeface="Arial"/>
              </a:rPr>
              <a:t>BRASÍLIA</a:t>
            </a: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pt-BR" sz="1000" spc="-5" dirty="0">
                <a:solidFill>
                  <a:srgbClr val="FFFFFF"/>
                </a:solidFill>
                <a:latin typeface="Arial"/>
                <a:cs typeface="Arial"/>
              </a:rPr>
              <a:t>SAFS, </a:t>
            </a:r>
            <a:r>
              <a:rPr lang="pt-BR" sz="1000" spc="-5" dirty="0" err="1">
                <a:solidFill>
                  <a:srgbClr val="FFFFFF"/>
                </a:solidFill>
                <a:latin typeface="Arial"/>
                <a:cs typeface="Arial"/>
              </a:rPr>
              <a:t>Qd</a:t>
            </a:r>
            <a:r>
              <a:rPr lang="pt-BR" sz="1000" spc="-5" dirty="0">
                <a:solidFill>
                  <a:srgbClr val="FFFFFF"/>
                </a:solidFill>
                <a:latin typeface="Arial"/>
                <a:cs typeface="Arial"/>
              </a:rPr>
              <a:t>. 2, Bloco B</a:t>
            </a: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pt-BR" sz="1000" spc="-5" dirty="0">
                <a:solidFill>
                  <a:srgbClr val="FFFFFF"/>
                </a:solidFill>
                <a:latin typeface="Arial"/>
                <a:cs typeface="Arial"/>
              </a:rPr>
              <a:t>Ed. Via Office - 3º andar</a:t>
            </a: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pt-BR" sz="1000" spc="-5" dirty="0">
                <a:solidFill>
                  <a:srgbClr val="FFFFFF"/>
                </a:solidFill>
                <a:latin typeface="Arial"/>
                <a:cs typeface="Arial"/>
              </a:rPr>
              <a:t>70070-600</a:t>
            </a: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pt-BR" sz="1000" spc="-5" dirty="0">
                <a:solidFill>
                  <a:srgbClr val="FFFFFF"/>
                </a:solidFill>
                <a:latin typeface="Arial"/>
                <a:cs typeface="Arial"/>
              </a:rPr>
              <a:t>Brasília – DF | Brasil</a:t>
            </a: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pt-BR" sz="1000" spc="-5" dirty="0">
                <a:solidFill>
                  <a:srgbClr val="FFFFFF"/>
                </a:solidFill>
                <a:latin typeface="Arial"/>
                <a:cs typeface="Arial"/>
              </a:rPr>
              <a:t>t. +55 (61) 3312-9400</a:t>
            </a: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endParaRPr lang="pt-BR" sz="1000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pt-BR" sz="1000" spc="-5" dirty="0">
                <a:solidFill>
                  <a:srgbClr val="FFFFFF"/>
                </a:solidFill>
                <a:latin typeface="Arial"/>
                <a:cs typeface="Arial"/>
              </a:rPr>
              <a:t>PALO ALTO</a:t>
            </a: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pt-BR" sz="1000" spc="-5" dirty="0">
                <a:solidFill>
                  <a:srgbClr val="FFFFFF"/>
                </a:solidFill>
                <a:latin typeface="Arial"/>
                <a:cs typeface="Arial"/>
              </a:rPr>
              <a:t>228 Hamilton </a:t>
            </a:r>
            <a:r>
              <a:rPr lang="pt-BR" sz="1000" spc="-5" dirty="0" err="1">
                <a:solidFill>
                  <a:srgbClr val="FFFFFF"/>
                </a:solidFill>
                <a:latin typeface="Arial"/>
                <a:cs typeface="Arial"/>
              </a:rPr>
              <a:t>Avenue</a:t>
            </a:r>
            <a:r>
              <a:rPr lang="pt-BR" sz="10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pt-BR" sz="1000" spc="-5" dirty="0">
                <a:solidFill>
                  <a:srgbClr val="FFFFFF"/>
                </a:solidFill>
                <a:latin typeface="Arial"/>
                <a:cs typeface="Arial"/>
              </a:rPr>
              <a:t>3rd </a:t>
            </a:r>
            <a:r>
              <a:rPr lang="pt-BR" sz="1000" spc="-5" dirty="0" err="1">
                <a:solidFill>
                  <a:srgbClr val="FFFFFF"/>
                </a:solidFill>
                <a:latin typeface="Arial"/>
                <a:cs typeface="Arial"/>
              </a:rPr>
              <a:t>floor</a:t>
            </a:r>
            <a:endParaRPr lang="pt-BR" sz="1000" spc="-5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pt-BR" sz="1000" kern="1200" spc="-5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Palo</a:t>
            </a:r>
            <a:r>
              <a:rPr lang="pt-BR" sz="1000" kern="1200" spc="-5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Alto CA 94301 | USA</a:t>
            </a:r>
          </a:p>
          <a:p>
            <a:r>
              <a:rPr lang="pt-BR" sz="1000" kern="1200" spc="-5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t. +1 (650) 798 5222</a:t>
            </a: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endParaRPr lang="pt-BR" sz="1000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pt-BR" sz="1000" spc="-5" dirty="0">
                <a:solidFill>
                  <a:srgbClr val="FFFFFF"/>
                </a:solidFill>
                <a:latin typeface="Arial"/>
                <a:cs typeface="Arial"/>
              </a:rPr>
              <a:t>TOKYO</a:t>
            </a: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pt-BR" sz="1000" spc="-5" dirty="0">
                <a:solidFill>
                  <a:srgbClr val="FFFFFF"/>
                </a:solidFill>
                <a:latin typeface="Arial"/>
                <a:cs typeface="Arial"/>
              </a:rPr>
              <a:t>1-6-2 </a:t>
            </a:r>
            <a:r>
              <a:rPr lang="pt-BR" sz="1000" spc="-5" dirty="0" err="1">
                <a:solidFill>
                  <a:srgbClr val="FFFFFF"/>
                </a:solidFill>
                <a:latin typeface="Arial"/>
                <a:cs typeface="Arial"/>
              </a:rPr>
              <a:t>Marunouchi</a:t>
            </a:r>
            <a:r>
              <a:rPr lang="pt-BR" sz="10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pt-BR" sz="1000" spc="-5" dirty="0" err="1">
                <a:solidFill>
                  <a:srgbClr val="FFFFFF"/>
                </a:solidFill>
                <a:latin typeface="Arial"/>
                <a:cs typeface="Arial"/>
              </a:rPr>
              <a:t>Chiyoda-ku</a:t>
            </a:r>
            <a:r>
              <a:rPr lang="pt-BR" sz="1000" spc="-5" dirty="0">
                <a:solidFill>
                  <a:srgbClr val="FFFFFF"/>
                </a:solidFill>
                <a:latin typeface="Arial"/>
                <a:cs typeface="Arial"/>
              </a:rPr>
              <a:t>, 21st </a:t>
            </a:r>
            <a:r>
              <a:rPr lang="pt-BR" sz="1000" spc="-5" dirty="0" err="1">
                <a:solidFill>
                  <a:srgbClr val="FFFFFF"/>
                </a:solidFill>
                <a:latin typeface="Arial"/>
                <a:cs typeface="Arial"/>
              </a:rPr>
              <a:t>floor</a:t>
            </a:r>
            <a:endParaRPr lang="pt-BR" sz="1000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pt-BR" sz="1000" spc="-5" dirty="0">
                <a:solidFill>
                  <a:srgbClr val="FFFFFF"/>
                </a:solidFill>
                <a:latin typeface="Arial"/>
                <a:cs typeface="Arial"/>
              </a:rPr>
              <a:t>100-0005</a:t>
            </a: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pt-BR" sz="1000" spc="-5" dirty="0" err="1">
                <a:solidFill>
                  <a:srgbClr val="FFFFFF"/>
                </a:solidFill>
                <a:latin typeface="Arial"/>
                <a:cs typeface="Arial"/>
              </a:rPr>
              <a:t>Tokyo</a:t>
            </a:r>
            <a:r>
              <a:rPr lang="pt-BR" sz="1000" spc="-5" dirty="0">
                <a:solidFill>
                  <a:srgbClr val="FFFFFF"/>
                </a:solidFill>
                <a:latin typeface="Arial"/>
                <a:cs typeface="Arial"/>
              </a:rPr>
              <a:t> | </a:t>
            </a:r>
            <a:r>
              <a:rPr lang="pt-BR" sz="1000" spc="-5" dirty="0" err="1">
                <a:solidFill>
                  <a:srgbClr val="FFFFFF"/>
                </a:solidFill>
                <a:latin typeface="Arial"/>
                <a:cs typeface="Arial"/>
              </a:rPr>
              <a:t>Japan</a:t>
            </a:r>
            <a:endParaRPr lang="pt-BR" sz="1000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pt-BR" sz="1000" spc="-5" dirty="0">
                <a:solidFill>
                  <a:srgbClr val="FFFFFF"/>
                </a:solidFill>
                <a:latin typeface="Arial"/>
                <a:cs typeface="Arial"/>
              </a:rPr>
              <a:t>t. +81 (3) 3216 7191</a:t>
            </a:r>
            <a:endParaRPr lang="pt-BR" sz="1000" dirty="0">
              <a:latin typeface="Arial"/>
              <a:cs typeface="Arial"/>
            </a:endParaRPr>
          </a:p>
        </p:txBody>
      </p:sp>
      <p:sp>
        <p:nvSpPr>
          <p:cNvPr id="13" name="object 22"/>
          <p:cNvSpPr txBox="1"/>
          <p:nvPr userDrawn="1"/>
        </p:nvSpPr>
        <p:spPr>
          <a:xfrm>
            <a:off x="332548" y="5952082"/>
            <a:ext cx="2964462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900" u="sng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0"/>
              </a:rPr>
              <a:t>Privacy </a:t>
            </a:r>
            <a:r>
              <a:rPr lang="pt-BR" sz="900" u="sng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0"/>
              </a:rPr>
              <a:t>Policy</a:t>
            </a:r>
            <a:endParaRPr lang="pt-BR" sz="90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pt-BR" sz="900" dirty="0">
              <a:solidFill>
                <a:schemeClr val="bg1"/>
              </a:solidFill>
            </a:endParaRPr>
          </a:p>
          <a:p>
            <a:r>
              <a:rPr lang="en-US" sz="90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Pinheiro Neto Advogados. All rights reserved. For further information, please access</a:t>
            </a:r>
            <a:r>
              <a:rPr lang="en-US" sz="900" i="0" u="non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www.pinheironeto.com.br.</a:t>
            </a:r>
            <a:endParaRPr lang="pt-BR" sz="900" i="0" u="none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053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sor de capitulo">
    <p:bg>
      <p:bgPr>
        <a:solidFill>
          <a:srgbClr val="0F3C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752854" y="2621970"/>
            <a:ext cx="2454442" cy="24297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914400" rtl="0" eaLnBrk="1" fontAlgn="base" latinLnBrk="0" hangingPunct="1">
              <a:spcBef>
                <a:spcPts val="600"/>
              </a:spcBef>
              <a:spcAft>
                <a:spcPts val="600"/>
              </a:spcAft>
              <a:buClr>
                <a:srgbClr val="CB7D5F"/>
              </a:buClr>
              <a:buFont typeface="Wingdings" panose="05000000000000000000" pitchFamily="2" charset="2"/>
              <a:buNone/>
              <a:defRPr lang="pt-BR" sz="12000" i="1" kern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buClr>
                <a:srgbClr val="CB7D5F"/>
              </a:buClr>
              <a:defRPr sz="1200"/>
            </a:lvl2pPr>
            <a:lvl3pPr>
              <a:buClr>
                <a:srgbClr val="CB7D5F"/>
              </a:buClr>
              <a:defRPr sz="1200"/>
            </a:lvl3pPr>
            <a:lvl4pPr>
              <a:buClr>
                <a:srgbClr val="CB7D5F"/>
              </a:buClr>
              <a:defRPr sz="1200"/>
            </a:lvl4pPr>
            <a:lvl5pPr>
              <a:buClr>
                <a:srgbClr val="CB7D5F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1</a:t>
            </a:r>
          </a:p>
        </p:txBody>
      </p:sp>
      <p:sp>
        <p:nvSpPr>
          <p:cNvPr id="15" name="Espaço Reservado para Conteúdo 2"/>
          <p:cNvSpPr>
            <a:spLocks noGrp="1"/>
          </p:cNvSpPr>
          <p:nvPr>
            <p:ph sz="half" idx="13" hasCustomPrompt="1"/>
          </p:nvPr>
        </p:nvSpPr>
        <p:spPr>
          <a:xfrm>
            <a:off x="3359696" y="2996952"/>
            <a:ext cx="7937838" cy="1943555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CB7D5F"/>
              </a:buClr>
              <a:buFont typeface="Wingdings" panose="05000000000000000000" pitchFamily="2" charset="2"/>
              <a:buNone/>
              <a:defRPr lang="pt-BR" sz="2400" kern="1200" cap="all" baseline="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buClr>
                <a:srgbClr val="CB7D5F"/>
              </a:buClr>
              <a:defRPr sz="1200"/>
            </a:lvl2pPr>
            <a:lvl3pPr>
              <a:buClr>
                <a:srgbClr val="CB7D5F"/>
              </a:buClr>
              <a:defRPr sz="1200"/>
            </a:lvl3pPr>
            <a:lvl4pPr>
              <a:buClr>
                <a:srgbClr val="CB7D5F"/>
              </a:buClr>
              <a:defRPr sz="1200"/>
            </a:lvl4pPr>
            <a:lvl5pPr>
              <a:buClr>
                <a:srgbClr val="CB7D5F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INSERIR O TEXTO</a:t>
            </a:r>
          </a:p>
        </p:txBody>
      </p:sp>
      <p:sp>
        <p:nvSpPr>
          <p:cNvPr id="27" name="object 32">
            <a:extLst>
              <a:ext uri="{FF2B5EF4-FFF2-40B4-BE49-F238E27FC236}">
                <a16:creationId xmlns:a16="http://schemas.microsoft.com/office/drawing/2014/main" id="{667CE519-C03C-49CD-9E7C-E12100C94FF4}"/>
              </a:ext>
            </a:extLst>
          </p:cNvPr>
          <p:cNvSpPr/>
          <p:nvPr userDrawn="1"/>
        </p:nvSpPr>
        <p:spPr>
          <a:xfrm>
            <a:off x="11297534" y="6082686"/>
            <a:ext cx="0" cy="504056"/>
          </a:xfrm>
          <a:custGeom>
            <a:avLst/>
            <a:gdLst/>
            <a:ahLst/>
            <a:cxnLst/>
            <a:rect l="l" t="t" r="r" b="b"/>
            <a:pathLst>
              <a:path h="901065">
                <a:moveTo>
                  <a:pt x="0" y="900496"/>
                </a:moveTo>
                <a:lnTo>
                  <a:pt x="0" y="0"/>
                </a:lnTo>
              </a:path>
            </a:pathLst>
          </a:custGeom>
          <a:ln w="7853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32"/>
          <p:cNvSpPr/>
          <p:nvPr userDrawn="1"/>
        </p:nvSpPr>
        <p:spPr>
          <a:xfrm>
            <a:off x="11297534" y="6082686"/>
            <a:ext cx="0" cy="504056"/>
          </a:xfrm>
          <a:custGeom>
            <a:avLst/>
            <a:gdLst/>
            <a:ahLst/>
            <a:cxnLst/>
            <a:rect l="l" t="t" r="r" b="b"/>
            <a:pathLst>
              <a:path h="901065">
                <a:moveTo>
                  <a:pt x="0" y="900496"/>
                </a:moveTo>
                <a:lnTo>
                  <a:pt x="0" y="0"/>
                </a:lnTo>
              </a:path>
            </a:pathLst>
          </a:custGeom>
          <a:ln w="7853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910E08C2-633E-4738-9BD2-E28B56781A00}"/>
              </a:ext>
            </a:extLst>
          </p:cNvPr>
          <p:cNvSpPr txBox="1">
            <a:spLocks/>
          </p:cNvSpPr>
          <p:nvPr userDrawn="1"/>
        </p:nvSpPr>
        <p:spPr>
          <a:xfrm>
            <a:off x="11285971" y="6305076"/>
            <a:ext cx="42665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FEBD7F86-1881-4698-8703-FB80B0800997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C8B274CA-CF50-4CDE-A0D8-E56CE2F21D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240" y="6356131"/>
            <a:ext cx="1231841" cy="188379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A9FC62B2-58E7-45B2-ADCF-B7A9F055187E}"/>
              </a:ext>
            </a:extLst>
          </p:cNvPr>
          <p:cNvGrpSpPr/>
          <p:nvPr userDrawn="1"/>
        </p:nvGrpSpPr>
        <p:grpSpPr>
          <a:xfrm rot="5400000">
            <a:off x="6070832" y="736830"/>
            <a:ext cx="50338" cy="12192002"/>
            <a:chOff x="2212272" y="-24296"/>
            <a:chExt cx="67300" cy="3897582"/>
          </a:xfrm>
        </p:grpSpPr>
        <p:sp>
          <p:nvSpPr>
            <p:cNvPr id="13" name="Gráfico 2">
              <a:extLst>
                <a:ext uri="{FF2B5EF4-FFF2-40B4-BE49-F238E27FC236}">
                  <a16:creationId xmlns:a16="http://schemas.microsoft.com/office/drawing/2014/main" id="{AC63F1A4-2113-4866-A810-633A79D78F19}"/>
                </a:ext>
              </a:extLst>
            </p:cNvPr>
            <p:cNvSpPr/>
            <p:nvPr/>
          </p:nvSpPr>
          <p:spPr>
            <a:xfrm rot="5400000">
              <a:off x="1596325" y="591651"/>
              <a:ext cx="1299194" cy="67300"/>
            </a:xfrm>
            <a:custGeom>
              <a:avLst/>
              <a:gdLst>
                <a:gd name="connsiteX0" fmla="*/ 0 w 1320433"/>
                <a:gd name="connsiteY0" fmla="*/ 0 h 534554"/>
                <a:gd name="connsiteX1" fmla="*/ 1320434 w 1320433"/>
                <a:gd name="connsiteY1" fmla="*/ 0 h 534554"/>
                <a:gd name="connsiteX2" fmla="*/ 1320434 w 1320433"/>
                <a:gd name="connsiteY2" fmla="*/ 534555 h 534554"/>
                <a:gd name="connsiteX3" fmla="*/ 0 w 1320433"/>
                <a:gd name="connsiteY3" fmla="*/ 534555 h 53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433" h="534554">
                  <a:moveTo>
                    <a:pt x="0" y="0"/>
                  </a:moveTo>
                  <a:lnTo>
                    <a:pt x="1320434" y="0"/>
                  </a:lnTo>
                  <a:lnTo>
                    <a:pt x="1320434" y="534555"/>
                  </a:lnTo>
                  <a:lnTo>
                    <a:pt x="0" y="534555"/>
                  </a:lnTo>
                  <a:close/>
                </a:path>
              </a:pathLst>
            </a:custGeom>
            <a:solidFill>
              <a:srgbClr val="0A3144"/>
            </a:solidFill>
            <a:ln w="61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Gráfico 2">
              <a:extLst>
                <a:ext uri="{FF2B5EF4-FFF2-40B4-BE49-F238E27FC236}">
                  <a16:creationId xmlns:a16="http://schemas.microsoft.com/office/drawing/2014/main" id="{ABC38C35-7B6D-4B19-9284-990FAE4A7416}"/>
                </a:ext>
              </a:extLst>
            </p:cNvPr>
            <p:cNvSpPr/>
            <p:nvPr/>
          </p:nvSpPr>
          <p:spPr>
            <a:xfrm rot="5400000">
              <a:off x="1596325" y="3190039"/>
              <a:ext cx="1299194" cy="67300"/>
            </a:xfrm>
            <a:custGeom>
              <a:avLst/>
              <a:gdLst>
                <a:gd name="connsiteX0" fmla="*/ 0 w 1320433"/>
                <a:gd name="connsiteY0" fmla="*/ 0 h 534554"/>
                <a:gd name="connsiteX1" fmla="*/ 1320434 w 1320433"/>
                <a:gd name="connsiteY1" fmla="*/ 0 h 534554"/>
                <a:gd name="connsiteX2" fmla="*/ 1320434 w 1320433"/>
                <a:gd name="connsiteY2" fmla="*/ 534555 h 534554"/>
                <a:gd name="connsiteX3" fmla="*/ 0 w 1320433"/>
                <a:gd name="connsiteY3" fmla="*/ 534555 h 53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433" h="534554">
                  <a:moveTo>
                    <a:pt x="0" y="0"/>
                  </a:moveTo>
                  <a:lnTo>
                    <a:pt x="1320434" y="0"/>
                  </a:lnTo>
                  <a:lnTo>
                    <a:pt x="1320434" y="534555"/>
                  </a:lnTo>
                  <a:lnTo>
                    <a:pt x="0" y="534555"/>
                  </a:lnTo>
                  <a:close/>
                </a:path>
              </a:pathLst>
            </a:custGeom>
            <a:solidFill>
              <a:srgbClr val="41ADCB"/>
            </a:solidFill>
            <a:ln w="61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Gráfico 2">
              <a:extLst>
                <a:ext uri="{FF2B5EF4-FFF2-40B4-BE49-F238E27FC236}">
                  <a16:creationId xmlns:a16="http://schemas.microsoft.com/office/drawing/2014/main" id="{625C849D-0FB9-49D3-A60F-DD6681B56D69}"/>
                </a:ext>
              </a:extLst>
            </p:cNvPr>
            <p:cNvSpPr/>
            <p:nvPr/>
          </p:nvSpPr>
          <p:spPr>
            <a:xfrm rot="5400000">
              <a:off x="1596325" y="1890845"/>
              <a:ext cx="1299194" cy="67300"/>
            </a:xfrm>
            <a:custGeom>
              <a:avLst/>
              <a:gdLst>
                <a:gd name="connsiteX0" fmla="*/ 0 w 1320433"/>
                <a:gd name="connsiteY0" fmla="*/ 0 h 534554"/>
                <a:gd name="connsiteX1" fmla="*/ 1320434 w 1320433"/>
                <a:gd name="connsiteY1" fmla="*/ 0 h 534554"/>
                <a:gd name="connsiteX2" fmla="*/ 1320434 w 1320433"/>
                <a:gd name="connsiteY2" fmla="*/ 534555 h 534554"/>
                <a:gd name="connsiteX3" fmla="*/ 0 w 1320433"/>
                <a:gd name="connsiteY3" fmla="*/ 534555 h 53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433" h="534554">
                  <a:moveTo>
                    <a:pt x="0" y="0"/>
                  </a:moveTo>
                  <a:lnTo>
                    <a:pt x="1320434" y="0"/>
                  </a:lnTo>
                  <a:lnTo>
                    <a:pt x="1320434" y="534555"/>
                  </a:lnTo>
                  <a:lnTo>
                    <a:pt x="0" y="534555"/>
                  </a:lnTo>
                  <a:close/>
                </a:path>
              </a:pathLst>
            </a:custGeom>
            <a:solidFill>
              <a:srgbClr val="197998"/>
            </a:solidFill>
            <a:ln w="61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09126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B38C8F-30F1-5E2A-2A03-733709E8E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47E542-D1EE-6BD6-BE79-7AE08DD38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2D1C0C-7D38-2A4E-3D04-C78E39F0D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3EED-8A19-4117-B82C-18A3AB20699F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F57C34-1FB1-297F-53B8-94EAE53D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4F497A-91BC-D002-5351-81C6A12EE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D5EC-51CC-4E4E-A7D2-C9CF562E0B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79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B8342E-C31C-840E-2C89-E70EAE34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7098E1-BF3D-C099-64FE-E4F236103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9A6D4C-27DF-C4BB-DBDF-EC231F1A0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3EED-8A19-4117-B82C-18A3AB20699F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8AC5D4-C87B-02D5-0AE1-AAC66015D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434AB3-D9C5-5133-905F-72BEB9DD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D5EC-51CC-4E4E-A7D2-C9CF562E0B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374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13060-A35D-656F-3FE2-B4D3A6B3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E66C63-659B-6811-046F-28D3E025A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7492FE-F819-F2E1-8818-A43AE93F9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E12DBA1-C1A6-3D9A-4C2E-515FB6DEA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3EED-8A19-4117-B82C-18A3AB20699F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7D440C8-F475-B9C1-4199-3DAF614CB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1F83396-6892-230E-B5B3-CC2D1E89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D5EC-51CC-4E4E-A7D2-C9CF562E0B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03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BD57E-7D56-D73E-7C99-0BD4739F0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D1AE9A2-E124-DC6C-D5B9-4B547109F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76D5815-C951-F8E1-4017-76099901A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4552597-D4E1-6608-5485-1F3775B39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220EC16-DC1F-AC38-EAC2-DB131B6D1E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6BA6967-85FC-B30D-8047-9ACF5575E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3EED-8A19-4117-B82C-18A3AB20699F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71AC50B-FAF5-9713-6F87-3DED61A6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C692657-6BD9-FCC3-9D65-DD709CD09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D5EC-51CC-4E4E-A7D2-C9CF562E0B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468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1772B-AF80-C7B6-53C7-C37FB70C1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7054A00-BFAE-BFC2-8DDF-10B8D0C0F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3EED-8A19-4117-B82C-18A3AB20699F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C476472-ECCE-9D9B-A7DF-3CB7A430D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B3FE9D1-4101-C95A-E531-61F805595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D5EC-51CC-4E4E-A7D2-C9CF562E0B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27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D768FD5-1EE0-2F1A-DACF-3DB359858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3EED-8A19-4117-B82C-18A3AB20699F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7FF4703-1301-1CA0-1D5B-29E7C8AD8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B7C920A-9023-49D2-1BAF-5A9649505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D5EC-51CC-4E4E-A7D2-C9CF562E0B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595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B21CC-CAD7-353B-C2D7-4E17841C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FB804B-FD0C-499B-A282-B2DA5EDF2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186E2CD-A3B6-E1D3-01E7-97A8A9BC2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138C154-5D58-4D1F-056F-85272B972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3EED-8A19-4117-B82C-18A3AB20699F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927919B-CFCD-913B-2D12-9B13891DF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9321ABF-DBC8-9CDD-4573-4321F6221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D5EC-51CC-4E4E-A7D2-C9CF562E0B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16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D7225-B24B-3AE3-BD90-C8589AC5E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0B623B6-0C6B-BE43-C4C7-A1389FA98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07060BD-6659-95F3-D58F-17243FCED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617186-66FD-796F-3737-F5BE9AC2A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3EED-8A19-4117-B82C-18A3AB20699F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3205DDE-DF17-FFB7-5188-DAFEC6B5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3393AD4-BC19-0DF5-3719-B424C1CD9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D5EC-51CC-4E4E-A7D2-C9CF562E0B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77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2D88A58-E4A2-BB21-015E-9882C5B58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01BD51E-E83F-DD55-5198-5D5B9852B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D30A0A-2D69-11B4-29A0-C2937E084C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F3EED-8A19-4117-B82C-18A3AB20699F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6569AD-CDAC-461C-DDCD-967FD3560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3EB9E9-F22A-F9F6-5FB8-E6A15D875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CD5EC-51CC-4E4E-A7D2-C9CF562E0B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08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27591" y="589660"/>
            <a:ext cx="9156526" cy="2388502"/>
          </a:xfrm>
        </p:spPr>
        <p:txBody>
          <a:bodyPr/>
          <a:lstStyle/>
          <a:p>
            <a:r>
              <a:rPr lang="pt-BR" sz="4000" dirty="0"/>
              <a:t>Reforma Tributária e Setor de Resseguros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F57E2D3-F791-5D82-4AA8-80DD4EADA99C}"/>
              </a:ext>
            </a:extLst>
          </p:cNvPr>
          <p:cNvSpPr txBox="1"/>
          <p:nvPr/>
        </p:nvSpPr>
        <p:spPr>
          <a:xfrm>
            <a:off x="2567770" y="3158876"/>
            <a:ext cx="8956501" cy="369332"/>
          </a:xfrm>
          <a:prstGeom prst="rect">
            <a:avLst/>
          </a:prstGeom>
          <a:noFill/>
          <a:ln>
            <a:solidFill>
              <a:srgbClr val="0E3D56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FENABER - Pleitos do Setor de Resseguros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CB3AF9-10D8-C08E-A6E4-B0ABA4EF6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550" y="5599441"/>
            <a:ext cx="2171347" cy="30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427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115397-4450-4E49-BD8C-BC7DFE6161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2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21AEA79-FFC3-4BAC-8715-2AD778997C7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359696" y="3501154"/>
            <a:ext cx="7937838" cy="1943555"/>
          </a:xfrm>
        </p:spPr>
        <p:txBody>
          <a:bodyPr/>
          <a:lstStyle/>
          <a:p>
            <a:r>
              <a:rPr lang="pt-BR" dirty="0"/>
              <a:t>Ajustes no PROJETO DE LEI complementar nº 68/2024 e na tributação da renda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9082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D410E50-9618-A0AB-E8A6-208A4D400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18" y="337790"/>
            <a:ext cx="10384116" cy="720079"/>
          </a:xfrm>
        </p:spPr>
        <p:txBody>
          <a:bodyPr/>
          <a:lstStyle/>
          <a:p>
            <a:r>
              <a:rPr lang="pt-BR" dirty="0"/>
              <a:t>1. 	</a:t>
            </a:r>
            <a:r>
              <a:rPr lang="pt-BR" sz="1800" dirty="0"/>
              <a:t>ALÍQUOTA ZERO DE </a:t>
            </a:r>
            <a:r>
              <a:rPr lang="pt-BR" sz="1800" dirty="0" err="1"/>
              <a:t>cbs</a:t>
            </a:r>
            <a:r>
              <a:rPr lang="pt-BR" sz="1800" dirty="0"/>
              <a:t> E DE </a:t>
            </a:r>
            <a:r>
              <a:rPr lang="pt-BR" sz="1800" dirty="0" err="1"/>
              <a:t>ibs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5305D2B-E1AF-16B0-D16B-72DF2FA6A4DE}"/>
              </a:ext>
            </a:extLst>
          </p:cNvPr>
          <p:cNvSpPr txBox="1"/>
          <p:nvPr/>
        </p:nvSpPr>
        <p:spPr>
          <a:xfrm>
            <a:off x="913418" y="574737"/>
            <a:ext cx="10973782" cy="818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b="1" dirty="0">
              <a:solidFill>
                <a:srgbClr val="0E3D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11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EMENDA MODIFICATIVA - 616 - PL 68/2024 – Autor Senador Dr. Hiran</a:t>
            </a:r>
          </a:p>
          <a:p>
            <a:pPr algn="ctr">
              <a:lnSpc>
                <a:spcPct val="150000"/>
              </a:lnSpc>
            </a:pPr>
            <a:endParaRPr lang="pt-BR" sz="11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sz="1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E3D56"/>
              </a:buClr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E3D56"/>
              </a:buClr>
              <a:buFont typeface="Wingdings" panose="05000000000000000000" pitchFamily="2" charset="2"/>
              <a:buChar char="§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E3D56"/>
              </a:buClr>
              <a:buFont typeface="Wingdings" panose="05000000000000000000" pitchFamily="2" charset="2"/>
              <a:buChar char="§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E3D56"/>
              </a:buClr>
            </a:pPr>
            <a:endParaRPr lang="pt-B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E3D56"/>
              </a:buClr>
            </a:pPr>
            <a:endParaRPr lang="pt-B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E3D56"/>
              </a:buClr>
            </a:pPr>
            <a:endParaRPr lang="pt-B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E3D56"/>
              </a:buClr>
              <a:buFont typeface="Arial" panose="020B0604020202020204" pitchFamily="34" charset="0"/>
              <a:buChar char="•"/>
            </a:pPr>
            <a:endParaRPr lang="pt-B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E3D56"/>
              </a:buClr>
            </a:pPr>
            <a:endParaRPr lang="pt-BR" sz="13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E3D56"/>
              </a:buClr>
            </a:pP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Justificativa</a:t>
            </a:r>
          </a:p>
          <a:p>
            <a:pPr algn="ctr">
              <a:buClr>
                <a:srgbClr val="0E3D56"/>
              </a:buClr>
            </a:pPr>
            <a:endParaRPr lang="pt-BR" sz="13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E3D56"/>
              </a:buClr>
              <a:buFont typeface="Wingdings" panose="05000000000000000000" pitchFamily="2" charset="2"/>
              <a:buChar char="§"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importante que a alíquota zero alcance de forma expressa 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importação do resseguro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</a:p>
          <a:p>
            <a:pPr marL="285750" indent="-285750" algn="just">
              <a:buClr>
                <a:srgbClr val="0E3D56"/>
              </a:buClr>
              <a:buFont typeface="Wingdings" panose="05000000000000000000" pitchFamily="2" charset="2"/>
              <a:buChar char="§"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cenário de 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 </a:t>
            </a:r>
            <a:r>
              <a:rPr lang="pt-BR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(elevação de preços e aumento de rigor na subscrição de riscos no Brasil), torna-se necessário garantir a viabilidade das operações junto ao mercado global de resseguros.   </a:t>
            </a:r>
          </a:p>
          <a:p>
            <a:pPr marL="285750" indent="-285750" algn="just">
              <a:buClr>
                <a:srgbClr val="0E3D56"/>
              </a:buClr>
              <a:buFont typeface="Wingdings" panose="05000000000000000000" pitchFamily="2" charset="2"/>
              <a:buChar char="§"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Adoção de uma tributação justa, adequada e neutra, alinhada aos princípios gerais da reforma tributária, 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 a adoção da alíquota zero de IBS e CBS, mesmo na importação;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E3D56"/>
              </a:buClr>
              <a:buFont typeface="Wingdings" panose="05000000000000000000" pitchFamily="2" charset="2"/>
              <a:buChar char="§"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Essa medida é ratificada pelo fato de que, como o mercado de resseguros é pouco desenvolvido no Brasil, há a necessidade de que boa parte dos prêmios seja cedida ao exterior.</a:t>
            </a:r>
            <a:endParaRPr lang="pt-BR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E3D56"/>
              </a:buClr>
            </a:pPr>
            <a:endParaRPr lang="pt-B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E3D56"/>
              </a:buClr>
            </a:pPr>
            <a:endParaRPr lang="pt-B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E3D56"/>
              </a:buClr>
            </a:pPr>
            <a:endParaRPr lang="pt-B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E3D56"/>
              </a:buClr>
            </a:pPr>
            <a:endParaRPr lang="pt-B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E3D56"/>
              </a:buClr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Clr>
                <a:srgbClr val="0E3D56"/>
              </a:buClr>
              <a:buFont typeface="Wingdings" panose="05000000000000000000" pitchFamily="2" charset="2"/>
              <a:buChar char="§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0E3D56"/>
              </a:buClr>
              <a:buFont typeface="Wingdings" panose="05000000000000000000" pitchFamily="2" charset="2"/>
              <a:buChar char="§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C9298FE-C369-E10C-7194-3954FF308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544935"/>
              </p:ext>
            </p:extLst>
          </p:nvPr>
        </p:nvGraphicFramePr>
        <p:xfrm>
          <a:off x="1503484" y="1227593"/>
          <a:ext cx="9353067" cy="2451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5963">
                  <a:extLst>
                    <a:ext uri="{9D8B030D-6E8A-4147-A177-3AD203B41FA5}">
                      <a16:colId xmlns:a16="http://schemas.microsoft.com/office/drawing/2014/main" val="618533938"/>
                    </a:ext>
                  </a:extLst>
                </a:gridCol>
                <a:gridCol w="4677104">
                  <a:extLst>
                    <a:ext uri="{9D8B030D-6E8A-4147-A177-3AD203B41FA5}">
                      <a16:colId xmlns:a16="http://schemas.microsoft.com/office/drawing/2014/main" val="3860475058"/>
                    </a:ext>
                  </a:extLst>
                </a:gridCol>
              </a:tblGrid>
              <a:tr h="311061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Redação atual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Redação proposta pela Emenda 616 Autor Sen. Dr. Hiran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760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Art. 216. Para fins de determinação da base de cálculo, nas operações de seguros e resseguros de que tratam, respectivamente, os incisos XI e XII do caput do art. 177 desta Lei Complementar:</a:t>
                      </a: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(...)</a:t>
                      </a: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§ 4º As operações de resseguro e retrocessão, desde que praticadas entre sociedades seguradoras e resseguradores contribuintes do IBS e da CBS, ficam sujeitas à incidência à alíquota zero, inclusive quando os prêmios de resseguro e retrocessão forem cedidos ao exterior.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pt-BR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Modifique-se o §4º do artigo 216 do PLP nº 68/2024, para que conste a seguinte disposição:</a:t>
                      </a: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pt-BR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Art. 216. Nas operações de seguros e resseguros, de que tratam os incisos XI e XII do caput do art. 177, para fins de determinação da base de cálculo:</a:t>
                      </a: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pt-BR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(...)</a:t>
                      </a: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pt-BR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§4º- As operações de resseguro e retrocessão ficam sujeitas à incidência à alíquota zero, </a:t>
                      </a:r>
                      <a:r>
                        <a:rPr lang="pt-BR" sz="1050" b="1" u="sng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inclusive quando os prêmios de resseguro e retrocessão forem cedidos ao exterior.”</a:t>
                      </a: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453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507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D410E50-9618-A0AB-E8A6-208A4D400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18" y="337790"/>
            <a:ext cx="10384116" cy="720079"/>
          </a:xfrm>
        </p:spPr>
        <p:txBody>
          <a:bodyPr/>
          <a:lstStyle/>
          <a:p>
            <a:r>
              <a:rPr lang="pt-BR" dirty="0"/>
              <a:t>2. 	BASE DE CÁLCULO de IBS e CBS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5305D2B-E1AF-16B0-D16B-72DF2FA6A4DE}"/>
              </a:ext>
            </a:extLst>
          </p:cNvPr>
          <p:cNvSpPr txBox="1"/>
          <p:nvPr/>
        </p:nvSpPr>
        <p:spPr>
          <a:xfrm>
            <a:off x="510517" y="1463491"/>
            <a:ext cx="1097378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E3D56"/>
              </a:buClr>
            </a:pP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E3D56"/>
              </a:buClr>
              <a:buFont typeface="Wingdings" panose="05000000000000000000" pitchFamily="2" charset="2"/>
              <a:buChar char="§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E3D56"/>
              </a:buClr>
              <a:buFont typeface="Wingdings" panose="05000000000000000000" pitchFamily="2" charset="2"/>
              <a:buChar char="§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E3D56"/>
              </a:buClr>
              <a:buFont typeface="Wingdings" panose="05000000000000000000" pitchFamily="2" charset="2"/>
              <a:buChar char="§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E3D56"/>
              </a:buClr>
              <a:buFont typeface="Wingdings" panose="05000000000000000000" pitchFamily="2" charset="2"/>
              <a:buChar char="§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E3D56"/>
              </a:buClr>
              <a:buFont typeface="Wingdings" panose="05000000000000000000" pitchFamily="2" charset="2"/>
              <a:buChar char="§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E3D56"/>
              </a:buClr>
              <a:buFont typeface="Wingdings" panose="05000000000000000000" pitchFamily="2" charset="2"/>
              <a:buChar char="§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E3D56"/>
              </a:buClr>
              <a:buFont typeface="Wingdings" panose="05000000000000000000" pitchFamily="2" charset="2"/>
              <a:buChar char="§"/>
            </a:pP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E3D56"/>
              </a:buClr>
            </a:pPr>
            <a:endParaRPr lang="pt-BR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E3D56"/>
              </a:buClr>
            </a:pPr>
            <a:r>
              <a:rPr lang="pt-BR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Justificativa</a:t>
            </a:r>
          </a:p>
          <a:p>
            <a:pPr>
              <a:buClr>
                <a:srgbClr val="0E3D56"/>
              </a:buClr>
            </a:pP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E3D56"/>
              </a:buClr>
              <a:buFont typeface="Wingdings" panose="05000000000000000000" pitchFamily="2" charset="2"/>
              <a:buChar char="§"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Contrariedade ao entendimento consolidado pelo STF no Tema nº 372 da Repercussão Geral e no RE 400.479 (“Caso AXA”), os quais validam a tributação sobre as receitas financeiras apenas 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instituições financeiras,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devendo a tributação das 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seguradoras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recair tão somente apenas sobre os prêmios emitidos.</a:t>
            </a:r>
          </a:p>
          <a:p>
            <a:pPr marL="285750" indent="-285750">
              <a:buClr>
                <a:srgbClr val="0E3D56"/>
              </a:buClr>
              <a:buFont typeface="Wingdings" panose="05000000000000000000" pitchFamily="2" charset="2"/>
              <a:buChar char="§"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necessário afastar a incidência da IBS e da CBS sobre receitas financeiras de qualquer origem ou vinculação.</a:t>
            </a:r>
          </a:p>
          <a:p>
            <a:pPr marL="285750" indent="-285750">
              <a:buClr>
                <a:srgbClr val="0E3D56"/>
              </a:buClr>
              <a:buFont typeface="Wingdings" panose="05000000000000000000" pitchFamily="2" charset="2"/>
              <a:buChar char="§"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receitas financeiras auferidas pelas seguradoras/resseguradoras, em razão de aplicações de reservas técnicas, não constituem receita típica ou operacional dessas instituições, não podendo ser computadas na base de cálculo do IBS e da CBS, visto que inexistente a materialidade desses tributos.</a:t>
            </a:r>
          </a:p>
          <a:p>
            <a:pPr marL="285750" indent="-285750">
              <a:buClr>
                <a:srgbClr val="0E3D56"/>
              </a:buClr>
              <a:buFont typeface="Wingdings" panose="05000000000000000000" pitchFamily="2" charset="2"/>
              <a:buChar char="§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E3D56"/>
              </a:buClr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5A5CC67-06E3-405A-F60C-C0CD3354C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409806"/>
              </p:ext>
            </p:extLst>
          </p:nvPr>
        </p:nvGraphicFramePr>
        <p:xfrm>
          <a:off x="764931" y="978659"/>
          <a:ext cx="10700416" cy="2911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0936">
                  <a:extLst>
                    <a:ext uri="{9D8B030D-6E8A-4147-A177-3AD203B41FA5}">
                      <a16:colId xmlns:a16="http://schemas.microsoft.com/office/drawing/2014/main" val="167288568"/>
                    </a:ext>
                  </a:extLst>
                </a:gridCol>
                <a:gridCol w="5379480">
                  <a:extLst>
                    <a:ext uri="{9D8B030D-6E8A-4147-A177-3AD203B41FA5}">
                      <a16:colId xmlns:a16="http://schemas.microsoft.com/office/drawing/2014/main" val="769946130"/>
                    </a:ext>
                  </a:extLst>
                </a:gridCol>
              </a:tblGrid>
              <a:tr h="345651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Redação atual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8" marR="58088" marT="0" marB="0">
                    <a:solidFill>
                      <a:srgbClr val="0E3D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Reação proposta pela Emenda 616 Autor Sen. Dr. Hiran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8" marR="58088" marT="0" marB="0">
                    <a:solidFill>
                      <a:srgbClr val="0E3D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336926"/>
                  </a:ext>
                </a:extLst>
              </a:tr>
              <a:tr h="2099560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Art. 216. Para fins de determinação da base de cálculo, nas operações de seguros e resseguros de que tratam, respectivamente, os incisos XI e XII do caput do art. 177 desta Lei Complementar:</a:t>
                      </a: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- as receitas dos serviços compreendem: </a:t>
                      </a: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aquelas auferidas com prêmios de seguros, de cosseguros, de resseguros e de retrocessão; e b) as receitas financeiras dos ativos financeiros garantidores de provisões técnicas, na proporção das receitas de que trata a alínea a nas operações que não geram créditos de IBS e de CBS para os adquirentes e o total das receitas de que trata a alínea a deste inciso, observados critérios estabelecidos no regulamento;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8" marR="5808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pt-BR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Suprima-se a alínea “b” do inciso I do artigo 216 do PLP nº 68/2024, para que conste a seguinte disposição:</a:t>
                      </a: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pt-BR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Art. 216.  Nas operações de seguros e resseguros, de que tratam os incisos XI e XII do caput do art. 177, para fins de determinação da base de cálculo:</a:t>
                      </a: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pt-BR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- as receitas dos serviços compreendem:</a:t>
                      </a: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pt-BR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aquelas auferidas com prêmios de seguros, de cosseguros, de resseguros e de retrocessão; e </a:t>
                      </a: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pt-BR" sz="1050" b="1" strike="sng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as receitas </a:t>
                      </a:r>
                      <a:r>
                        <a:rPr lang="pt-BR" sz="105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financeiras</a:t>
                      </a:r>
                      <a:r>
                        <a:rPr lang="pt-BR" sz="1050" b="1" strike="sng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dos ativos financeiros garantidores de provisões técnicas, na proporção das receitas de que trata a alínea “a” nas operações que não geram créditos de IBS e CBS para os adquirentes e o total das receitas de que trata a alínea “a”, observados critérios estabelecidos no regulamento;</a:t>
                      </a:r>
                      <a:endParaRPr lang="pt-BR" sz="105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8088" marR="5808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844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654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D410E50-9618-A0AB-E8A6-208A4D400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942" y="57259"/>
            <a:ext cx="10384116" cy="720079"/>
          </a:xfrm>
        </p:spPr>
        <p:txBody>
          <a:bodyPr/>
          <a:lstStyle/>
          <a:p>
            <a:r>
              <a:rPr lang="pt-BR" dirty="0"/>
              <a:t>3.	Regime de transição – </a:t>
            </a:r>
            <a:r>
              <a:rPr lang="pt-BR" dirty="0" err="1"/>
              <a:t>plp</a:t>
            </a:r>
            <a:r>
              <a:rPr lang="pt-BR" dirty="0"/>
              <a:t> nº 68/2024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5305D2B-E1AF-16B0-D16B-72DF2FA6A4DE}"/>
              </a:ext>
            </a:extLst>
          </p:cNvPr>
          <p:cNvSpPr txBox="1"/>
          <p:nvPr/>
        </p:nvSpPr>
        <p:spPr>
          <a:xfrm>
            <a:off x="60512" y="1391773"/>
            <a:ext cx="1207097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E3D56"/>
              </a:buClr>
            </a:pP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E3D56"/>
              </a:buClr>
              <a:buFont typeface="Wingdings" panose="05000000000000000000" pitchFamily="2" charset="2"/>
              <a:buChar char="§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E3D56"/>
              </a:buClr>
              <a:buFont typeface="Wingdings" panose="05000000000000000000" pitchFamily="2" charset="2"/>
              <a:buChar char="§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E3D56"/>
              </a:buClr>
              <a:buFont typeface="Wingdings" panose="05000000000000000000" pitchFamily="2" charset="2"/>
              <a:buChar char="§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E3D56"/>
              </a:buClr>
              <a:buFont typeface="Wingdings" panose="05000000000000000000" pitchFamily="2" charset="2"/>
              <a:buChar char="§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E3D56"/>
              </a:buClr>
              <a:buFont typeface="Wingdings" panose="05000000000000000000" pitchFamily="2" charset="2"/>
              <a:buChar char="§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E3D56"/>
              </a:buClr>
              <a:buFont typeface="Wingdings" panose="05000000000000000000" pitchFamily="2" charset="2"/>
              <a:buChar char="§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E3D56"/>
              </a:buClr>
              <a:buFont typeface="Wingdings" panose="05000000000000000000" pitchFamily="2" charset="2"/>
              <a:buChar char="§"/>
            </a:pP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E3D56"/>
              </a:buClr>
            </a:pPr>
            <a:endParaRPr lang="pt-BR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E3D56"/>
              </a:buClr>
            </a:pPr>
            <a:endParaRPr lang="pt-BR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E3D56"/>
              </a:buClr>
            </a:pPr>
            <a:endParaRPr lang="pt-BR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E3D56"/>
              </a:buClr>
            </a:pPr>
            <a:endParaRPr lang="pt-BR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E3D56"/>
              </a:buClr>
            </a:pPr>
            <a:r>
              <a:rPr lang="pt-BR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Justificativa</a:t>
            </a:r>
          </a:p>
          <a:p>
            <a:pPr>
              <a:buClr>
                <a:srgbClr val="0E3D56"/>
              </a:buClr>
            </a:pP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E3D56"/>
              </a:buClr>
              <a:buFont typeface="Wingdings" panose="05000000000000000000" pitchFamily="2" charset="2"/>
              <a:buChar char="§"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regime de transição previsto no PLP nº 68/2024 prevê que, em 2026, as empresas poderão realizar a compensação dos valores recolhidos a título de IBS/CBS com débitos de PIS/COFINS. </a:t>
            </a:r>
          </a:p>
          <a:p>
            <a:pPr marL="285750" indent="-285750" algn="just">
              <a:buClr>
                <a:srgbClr val="0E3D56"/>
              </a:buClr>
              <a:buFont typeface="Wingdings" panose="05000000000000000000" pitchFamily="2" charset="2"/>
              <a:buChar char="§"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Ocorre que, com a sujeição à alíquota zero de CBS/IBS, as empresas resseguradoras continuarão sendo oneradas com a incidência do PIS/COFINS durante o regime de transação e, portanto, arcarão com carga tributária superior à prevista em comparação às demais empresas.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E3D56"/>
              </a:buClr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0BADA60-E929-0F77-C705-7D3BB03B0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254791"/>
              </p:ext>
            </p:extLst>
          </p:nvPr>
        </p:nvGraphicFramePr>
        <p:xfrm>
          <a:off x="192742" y="777338"/>
          <a:ext cx="11806516" cy="3848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02538">
                  <a:extLst>
                    <a:ext uri="{9D8B030D-6E8A-4147-A177-3AD203B41FA5}">
                      <a16:colId xmlns:a16="http://schemas.microsoft.com/office/drawing/2014/main" val="4126085454"/>
                    </a:ext>
                  </a:extLst>
                </a:gridCol>
                <a:gridCol w="5903978">
                  <a:extLst>
                    <a:ext uri="{9D8B030D-6E8A-4147-A177-3AD203B41FA5}">
                      <a16:colId xmlns:a16="http://schemas.microsoft.com/office/drawing/2014/main" val="3325935683"/>
                    </a:ext>
                  </a:extLst>
                </a:gridCol>
              </a:tblGrid>
              <a:tr h="201528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Redação atual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>
                    <a:solidFill>
                      <a:srgbClr val="0E3D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Redação proposta pela Emenda 616 Autor Sen. Dr. Hiran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>
                    <a:solidFill>
                      <a:srgbClr val="0E3D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739656"/>
                  </a:ext>
                </a:extLst>
              </a:tr>
              <a:tr h="2770461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Seção III </a:t>
                      </a: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 Disposições Comuns ao IBS e à CBS em 2026 </a:t>
                      </a: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Art. 347. Em relação aos fatos geradores ocorridos de 1º de janeiro a 31 de dezembro de 2026: </a:t>
                      </a: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- o montante recolhido do IBS e da CBS será compensado com o valor devido, no mesmo período de apuração, das contribuições previstas no art. 195, inciso I, alínea “b”, e inciso IV, e da contribuição para o PIS a que se refere o art. 239, ambos da Constituição Federal;</a:t>
                      </a: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(...)</a:t>
                      </a: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§ 1º Ato conjunto do Comitê Gestor do IBS e da RFB poderá dispensar o recolhimento relativo aos fatos geradores ocorridos no período indicado no caput em relação aos sujeitos passivos que cumprirem as obrigações acessórias previstas na legislação. </a:t>
                      </a: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§ 2º A dispensa de que trata o § 1º poderá ser diferenciada por regime de tributação, porte de empresa e setor econômico. </a:t>
                      </a: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§ 3º O sujeito passivo dispensado do recolhimento na forma do § 1º permanece obrigado ao pagamento integral das Contribuições previstas no art. 195, inciso I, alínea “b”, e inciso IV, e da contribuição para o Programa de Integração Social a que se refere o art. 239, ambos da Constituição Federal.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pt-BR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Adicione-se o §4º no inciso I do artigo 336 do PLP nº 68/2024, para que conste a seguinte redação:</a:t>
                      </a: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pt-BR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pt-BR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Seção III</a:t>
                      </a: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pt-BR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 disposições comuns ao IBS e à CBS em 2026 </a:t>
                      </a: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pt-BR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Art. 347 - Em relação aos fatos geradores ocorridos de 1º de janeiro a 31 de dezembro de 2026:</a:t>
                      </a: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pt-BR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-  o montante recolhido do IBS e da CBS será compensado com o valor devido, no mesmo período de apuração, das contribuições previstas no art. 195, inciso I, alínea “b”, e inciso IV, e da contribuição para o PIS a que se refere o art. 239, ambos da Constituição Federal;</a:t>
                      </a: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pt-BR" sz="1050" b="1" u="sng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§4º A partir de 1º de janeiro de 2026, as receitas auferidas pelos resseguradores, de que trata o artigo 4º, da Lei Complementar nº 126 de 15 de janeiro de 2007,  estarão sujeitas à alíquota zero das contribuições previstas no art. 195, inciso I, alínea “b”, e inciso IV, e da contribuição para o PIS a que se refere o art. 239, ambos da Constituição Federal.</a:t>
                      </a:r>
                      <a:endParaRPr lang="pt-BR" sz="1050" b="1" u="sng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369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167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D410E50-9618-A0AB-E8A6-208A4D400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18" y="337790"/>
            <a:ext cx="10384116" cy="720079"/>
          </a:xfrm>
        </p:spPr>
        <p:txBody>
          <a:bodyPr/>
          <a:lstStyle/>
          <a:p>
            <a:r>
              <a:rPr lang="pt-BR" dirty="0"/>
              <a:t>3. 	</a:t>
            </a:r>
            <a:r>
              <a:rPr lang="pt-BR" sz="2000" dirty="0"/>
              <a:t>CSLL E outras questões relativas à tributação da renda 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5305D2B-E1AF-16B0-D16B-72DF2FA6A4DE}"/>
              </a:ext>
            </a:extLst>
          </p:cNvPr>
          <p:cNvSpPr txBox="1"/>
          <p:nvPr/>
        </p:nvSpPr>
        <p:spPr>
          <a:xfrm>
            <a:off x="745571" y="681042"/>
            <a:ext cx="1097378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dirty="0">
              <a:solidFill>
                <a:srgbClr val="0E3D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1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EMENDA ADITIVA – Ainda pendente de protocolo</a:t>
            </a:r>
            <a:endParaRPr lang="pt-BR" sz="1200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Adicione-se o seguinte artigo ao PLP nº 68/2024:</a:t>
            </a:r>
          </a:p>
          <a:p>
            <a:pPr algn="just">
              <a:lnSpc>
                <a:spcPct val="150000"/>
              </a:lnSpc>
            </a:pP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900430" algn="just">
              <a:lnSpc>
                <a:spcPct val="150000"/>
              </a:lnSpc>
            </a:pPr>
            <a:r>
              <a:rPr lang="pt-BR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X. A Lei nº 7.689, de 1988, passa a vigorar com as seguintes alterações: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00430" algn="just">
              <a:lnSpc>
                <a:spcPct val="150000"/>
              </a:lnSpc>
            </a:pPr>
            <a:r>
              <a:rPr lang="pt-BR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3º. (...)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00430" algn="just">
              <a:lnSpc>
                <a:spcPct val="150000"/>
              </a:lnSpc>
            </a:pPr>
            <a:r>
              <a:rPr lang="pt-BR" sz="1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 - 0% para as sociedades resseguradoras de que trata o artigo 4º da Lei Complementar n° 126/2007. 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pt-BR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Subsidiariamente</a:t>
            </a: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caso não atendido o pleito acima, adicione-se o seguinte artigo ao PLP nº 68/2024:</a:t>
            </a:r>
          </a:p>
          <a:p>
            <a:pPr algn="just">
              <a:lnSpc>
                <a:spcPct val="150000"/>
              </a:lnSpc>
            </a:pP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900430" algn="just">
              <a:lnSpc>
                <a:spcPct val="150000"/>
              </a:lnSpc>
            </a:pPr>
            <a:r>
              <a:rPr lang="pt-BR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X. A Lei nº 7.689, de 1988, passa a vigorar com as seguintes alterações: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00430" algn="just">
              <a:lnSpc>
                <a:spcPct val="150000"/>
              </a:lnSpc>
            </a:pPr>
            <a:r>
              <a:rPr lang="pt-BR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3º. (...)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00430" algn="just">
              <a:lnSpc>
                <a:spcPct val="150000"/>
              </a:lnSpc>
            </a:pPr>
            <a:r>
              <a:rPr lang="pt-BR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- 20% (vinte por cento) até o dia 31 de dezembro de 2021 e 15% (quinze por cento) a partir de 1º de janeiro de 2022, no caso das pessoas jurídicas de seguros privados, das de capitalização e das referidas nos incisos II, III, IV, V, VI, VII, IX e X do § 1º do art. 1º da Lei Complementar nº 105, de 10 de janeiro de 2001; </a:t>
            </a:r>
            <a:r>
              <a:rPr lang="pt-BR" sz="1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exceto aquelas sociedades de que trata o artigo 4º da Lei Complementar n° 126/2007, as quais ficarão sujeitas à alíquota aplicável às demais pessoas jurídicas, prevista no inciso III</a:t>
            </a:r>
            <a:r>
              <a:rPr lang="pt-BR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E3D56"/>
              </a:buClr>
              <a:buFont typeface="Wingdings" panose="05000000000000000000" pitchFamily="2" charset="2"/>
              <a:buChar char="§"/>
            </a:pPr>
            <a:endParaRPr lang="pt-BR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E3D56"/>
              </a:buClr>
            </a:pPr>
            <a:endParaRPr lang="pt-B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E3D56"/>
              </a:buClr>
            </a:pPr>
            <a:endParaRPr lang="pt-B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E3D56"/>
              </a:buClr>
            </a:pP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3565320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D410E50-9618-A0AB-E8A6-208A4D400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18" y="337790"/>
            <a:ext cx="10384116" cy="720079"/>
          </a:xfrm>
        </p:spPr>
        <p:txBody>
          <a:bodyPr/>
          <a:lstStyle/>
          <a:p>
            <a:r>
              <a:rPr lang="pt-BR" dirty="0"/>
              <a:t>3. 	</a:t>
            </a:r>
            <a:r>
              <a:rPr lang="pt-BR" sz="2000" dirty="0"/>
              <a:t>CSLL E outras questões relativas à tributação da renda 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5305D2B-E1AF-16B0-D16B-72DF2FA6A4DE}"/>
              </a:ext>
            </a:extLst>
          </p:cNvPr>
          <p:cNvSpPr txBox="1"/>
          <p:nvPr/>
        </p:nvSpPr>
        <p:spPr>
          <a:xfrm>
            <a:off x="745571" y="681042"/>
            <a:ext cx="10973782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dirty="0">
              <a:solidFill>
                <a:srgbClr val="0E3D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E3D56"/>
              </a:buClr>
              <a:buFont typeface="Wingdings" panose="05000000000000000000" pitchFamily="2" charset="2"/>
              <a:buChar char="§"/>
            </a:pP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Ajustes pontuais, que tangenciam a reforma sobre a renda, já foram realizados no PL nº 68/2024;</a:t>
            </a:r>
          </a:p>
          <a:p>
            <a:pPr marL="285750" indent="-285750" algn="just">
              <a:buClr>
                <a:srgbClr val="0E3D56"/>
              </a:buClr>
              <a:buFont typeface="Wingdings" panose="05000000000000000000" pitchFamily="2" charset="2"/>
              <a:buChar char="§"/>
            </a:pPr>
            <a:endParaRPr lang="pt-B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E3D56"/>
              </a:buClr>
              <a:buFont typeface="Wingdings" panose="05000000000000000000" pitchFamily="2" charset="2"/>
              <a:buChar char="§"/>
            </a:pP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Além disso, apenas no último ano, foram editadas diversas legislações que regulamentam novas regras da tributação da renda, como verifica-se: </a:t>
            </a:r>
            <a:endParaRPr lang="pt-BR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6">
              <a:buClr>
                <a:srgbClr val="0E3D56"/>
              </a:buClr>
            </a:pPr>
            <a:r>
              <a:rPr lang="pt-BR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 nº 14.596/2023 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Dispõe sore regras de preços de transferências relativas ao IRPJ e a CSLL (“</a:t>
            </a:r>
            <a:r>
              <a:rPr lang="pt-BR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”); </a:t>
            </a:r>
          </a:p>
          <a:p>
            <a:pPr lvl="6">
              <a:buClr>
                <a:srgbClr val="0E3D56"/>
              </a:buClr>
            </a:pPr>
            <a:r>
              <a:rPr lang="pt-BR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 nº 14.789/2023 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Dispõe sobre incentivos fiscais de ICMS e condições para isenção de IRPJ/CSLL</a:t>
            </a:r>
          </a:p>
          <a:p>
            <a:pPr lvl="6">
              <a:buClr>
                <a:srgbClr val="0E3D56"/>
              </a:buClr>
            </a:pPr>
            <a:r>
              <a:rPr lang="pt-BR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 nº 14.754/2023 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Dispõe sobre a tributação de aplicações em fundos de investimento no país e da renda auferida por pessoas físicas residentes no Brasil, em aplicações financeiras, entidades controladas e </a:t>
            </a:r>
            <a:r>
              <a:rPr lang="pt-BR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trusts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exterior; </a:t>
            </a:r>
          </a:p>
          <a:p>
            <a:pPr lvl="6">
              <a:buClr>
                <a:srgbClr val="0E3D56"/>
              </a:buClr>
            </a:pPr>
            <a:r>
              <a:rPr lang="pt-BR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 nº 14.803/2023 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Permite ao participante e assistidos de plano de previdência complementar optarem por regime de tributação mais favorável no momento da obtenção do benefício ou do primeiro resgate. </a:t>
            </a:r>
          </a:p>
          <a:p>
            <a:pPr algn="just">
              <a:buClr>
                <a:srgbClr val="0E3D56"/>
              </a:buClr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E3D56"/>
              </a:buClr>
              <a:buFont typeface="Wingdings" panose="05000000000000000000" pitchFamily="2" charset="2"/>
              <a:buChar char="§"/>
            </a:pP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alíquota da CSLL para as resseguradoras já é alta (15%). Como medida de compensação ao setor, em especial em atenção ao incremento da tributação da renda, propõe-se a aplicação da alíquota zero (0%) ou, ao menos, o tratamento dispensado às demais empresas (9%);</a:t>
            </a:r>
          </a:p>
          <a:p>
            <a:pPr marL="285750" indent="-285750" algn="just">
              <a:buClr>
                <a:srgbClr val="0E3D56"/>
              </a:buClr>
              <a:buFont typeface="Wingdings" panose="05000000000000000000" pitchFamily="2" charset="2"/>
              <a:buChar char="§"/>
            </a:pPr>
            <a:endParaRPr lang="pt-B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E3D56"/>
              </a:buClr>
              <a:buFont typeface="Wingdings" panose="05000000000000000000" pitchFamily="2" charset="2"/>
              <a:buChar char="§"/>
            </a:pP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redução da alíquota da CSLL se justifica ante a necessidade de fomentar o setor de resseguros, ainda incipiente e em desenvolvimento no Brasil; </a:t>
            </a:r>
          </a:p>
          <a:p>
            <a:pPr marL="285750" indent="-285750" algn="just">
              <a:buClr>
                <a:srgbClr val="0E3D56"/>
              </a:buClr>
              <a:buFont typeface="Wingdings" panose="05000000000000000000" pitchFamily="2" charset="2"/>
              <a:buChar char="§"/>
            </a:pPr>
            <a:endParaRPr lang="pt-B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algn="just">
              <a:buClr>
                <a:srgbClr val="0E3D56"/>
              </a:buClr>
              <a:buFont typeface="Wingdings" panose="05000000000000000000" pitchFamily="2" charset="2"/>
              <a:buChar char="§"/>
            </a:pP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hipótese de adoção da alíquota de 9%, tal medida não representaria criação de benefício fiscal ou violação ao artigo 195, § 5º da Constituição Federal, na medida em que representa apenas aplicação da alíquota atualmente padrão, anteriormente majorada;</a:t>
            </a:r>
          </a:p>
          <a:p>
            <a:pPr marL="285750" lvl="1" indent="-285750" algn="just">
              <a:buClr>
                <a:srgbClr val="0E3D56"/>
              </a:buClr>
              <a:buFont typeface="Wingdings" panose="05000000000000000000" pitchFamily="2" charset="2"/>
              <a:buChar char="§"/>
            </a:pPr>
            <a:endParaRPr lang="pt-B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algn="just">
              <a:buClr>
                <a:srgbClr val="0E3D56"/>
              </a:buClr>
              <a:buFont typeface="Wingdings" panose="05000000000000000000" pitchFamily="2" charset="2"/>
              <a:buChar char="§"/>
            </a:pP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redução da alíquota de CSLL tampouco representa renúncia de receita nos termos do artigo 14, § 1º da Lei </a:t>
            </a:r>
          </a:p>
          <a:p>
            <a:pPr marL="0" lvl="1" algn="just">
              <a:buClr>
                <a:srgbClr val="0E3D56"/>
              </a:buClr>
            </a:pP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de Responsabilidade Fiscal.</a:t>
            </a:r>
          </a:p>
          <a:p>
            <a:pPr marL="285750" indent="-285750">
              <a:buClr>
                <a:srgbClr val="0E3D56"/>
              </a:buClr>
              <a:buFont typeface="Wingdings" panose="05000000000000000000" pitchFamily="2" charset="2"/>
              <a:buChar char="§"/>
            </a:pPr>
            <a:endParaRPr lang="pt-BR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E3D56"/>
              </a:buClr>
            </a:pPr>
            <a:endParaRPr lang="pt-B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E3D56"/>
              </a:buClr>
            </a:pPr>
            <a:endParaRPr lang="pt-B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E3D56"/>
              </a:buClr>
            </a:pP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3065712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9C22D1-66D6-1247-7636-365C5390AC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lnSpc>
                <a:spcPts val="1700"/>
              </a:lnSpc>
              <a:buNone/>
            </a:pPr>
            <a:endParaRPr lang="pt-BR" sz="1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ts val="1700"/>
              </a:lnSpc>
              <a:buNone/>
            </a:pP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FD2264F-78E1-012B-34DC-9671E49CD5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2813" y="400050"/>
            <a:ext cx="10385425" cy="7207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2200" kern="1200" cap="all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3. 	CSLL E outras questões relativas à tributação da renda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F9A4B5B-57E4-E54D-7F41-57C99E3B8404}"/>
              </a:ext>
            </a:extLst>
          </p:cNvPr>
          <p:cNvSpPr txBox="1"/>
          <p:nvPr/>
        </p:nvSpPr>
        <p:spPr>
          <a:xfrm>
            <a:off x="820985" y="1073747"/>
            <a:ext cx="10973782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dirty="0">
              <a:solidFill>
                <a:srgbClr val="0E3D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E3D56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extinção da dedução de Juros sobre Capital Próprio (JCP) prejudicaria enormemente o setor de resseguros. Por imposição regulatória e em função da natureza das operações, as operadoras de resseguros devem possuir um capital social sólido e elevado para fazer frente aos riscos por elas cobertos.</a:t>
            </a:r>
          </a:p>
          <a:p>
            <a:pPr marL="285750" indent="-285750" algn="just">
              <a:buClr>
                <a:srgbClr val="0E3D56"/>
              </a:buClr>
              <a:buFont typeface="Wingdings" panose="05000000000000000000" pitchFamily="2" charset="2"/>
              <a:buChar char="§"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E3D56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prática, ao contrário do que acontece com outras empresas, as resseguradoras não podem simplesmente buscar crédito junto a terceiros, no mercado, para financiar suas operações.</a:t>
            </a:r>
          </a:p>
          <a:p>
            <a:pPr algn="just">
              <a:buClr>
                <a:srgbClr val="0E3D56"/>
              </a:buClr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E3D56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impossibilidade de dedução de juros sobre o capital próprio desestimula os sócios a manterem seu capital investido em operadores de resseguro no País. Podem preferir investir em outras atividades mais rentáveis no País ou mesmo em empresas de resseguros localizadas no exterior, sujeitas a uma carga tributária menor.</a:t>
            </a:r>
          </a:p>
          <a:p>
            <a:pPr marL="285750" indent="-285750" algn="just">
              <a:buClr>
                <a:srgbClr val="0E3D56"/>
              </a:buClr>
              <a:buFont typeface="Wingdings" panose="05000000000000000000" pitchFamily="2" charset="2"/>
              <a:buChar char="§"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E3D56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Assim, para manter essa atividade no Brasil e sua competitividade com as empresas estrangeiras, é fundamental manter a dedutibilidade no pagamento de juros sobre o capital próprio aos acionistas.</a:t>
            </a:r>
          </a:p>
          <a:p>
            <a:pPr marL="285750" indent="-285750" algn="just">
              <a:buClr>
                <a:srgbClr val="0E3D56"/>
              </a:buClr>
              <a:buFont typeface="Wingdings" panose="05000000000000000000" pitchFamily="2" charset="2"/>
              <a:buChar char="§"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E3D56"/>
              </a:buClr>
              <a:buFont typeface="Wingdings" panose="05000000000000000000" pitchFamily="2" charset="2"/>
              <a:buChar char="§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legislação brasileira é uma das mais restritivas do mundo com relação à compensação de prejuízos fiscais. Faz-se necessário, portanto, a flexibilização dos limites dos prejuízos fiscais ou, ao menos, a possibilidade de cessão de prejuízos fiscais para terceiros, permitindo-se a monetização dos créditos em transações tributárias, a exemplo do que ocorre com os precatórios judiciais. Esse cenário facilitaria a utilização dos valores pelo setor de resseguros, que acumula prejuízos decorrentes de diversas indenizações pagas nos últimos anos.</a:t>
            </a:r>
          </a:p>
          <a:p>
            <a:pPr marL="285750" indent="-285750">
              <a:buClr>
                <a:srgbClr val="0E3D56"/>
              </a:buClr>
              <a:buFont typeface="Wingdings" panose="05000000000000000000" pitchFamily="2" charset="2"/>
              <a:buChar char="§"/>
            </a:pP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E3D56"/>
              </a:buClr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E3D56"/>
              </a:buClr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E3D56"/>
              </a:buClr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5535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115397-4450-4E49-BD8C-BC7DFE6161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3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21AEA79-FFC3-4BAC-8715-2AD778997C7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359696" y="3501154"/>
            <a:ext cx="7937838" cy="1943555"/>
          </a:xfrm>
        </p:spPr>
        <p:txBody>
          <a:bodyPr/>
          <a:lstStyle/>
          <a:p>
            <a:r>
              <a:rPr lang="pt-BR" dirty="0"/>
              <a:t>conclusões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0802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29BD03E-5329-6818-E671-6B8B2211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3" y="400050"/>
            <a:ext cx="10385425" cy="720725"/>
          </a:xfrm>
        </p:spPr>
        <p:txBody>
          <a:bodyPr>
            <a:normAutofit/>
          </a:bodyPr>
          <a:lstStyle/>
          <a:p>
            <a:r>
              <a:rPr lang="pt-BR" sz="2000" dirty="0"/>
              <a:t>Redução tributária, Aumento do Volume de negócios e retorno para o país em investimentos e tributos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3A3E1277-5EEE-CB83-E1DE-9951B2905B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7444" y="1488748"/>
            <a:ext cx="5562600" cy="3114675"/>
          </a:xfr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722A83F-A564-A82C-58F8-F0019DF3B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044" y="966787"/>
            <a:ext cx="56769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07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4162C74-CAE1-40EA-AEF6-C338D76386F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4963" y="6308725"/>
            <a:ext cx="427037" cy="149225"/>
          </a:xfrm>
          <a:prstGeom prst="rect">
            <a:avLst/>
          </a:prstGeom>
        </p:spPr>
        <p:txBody>
          <a:bodyPr/>
          <a:lstStyle/>
          <a:p>
            <a:fld id="{FEBD7F86-1881-4698-8703-FB80B0800997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DBC6AA8-03F0-6289-16F0-718A119DA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78" y="2941301"/>
            <a:ext cx="2171347" cy="30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957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115397-4450-4E49-BD8C-BC7DFE6161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/>
              <a:t>1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21AEA79-FFC3-4BAC-8715-2AD778997C7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07296" y="3429000"/>
            <a:ext cx="7937838" cy="1943555"/>
          </a:xfrm>
        </p:spPr>
        <p:txBody>
          <a:bodyPr/>
          <a:lstStyle/>
          <a:p>
            <a:r>
              <a:rPr lang="pt-BR" dirty="0"/>
              <a:t>O SETOR DE RESSEGUROS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466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D410E50-9618-A0AB-E8A6-208A4D400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18" y="337790"/>
            <a:ext cx="10384116" cy="720079"/>
          </a:xfrm>
        </p:spPr>
        <p:txBody>
          <a:bodyPr/>
          <a:lstStyle/>
          <a:p>
            <a:r>
              <a:rPr lang="pt-BR" dirty="0"/>
              <a:t>1. 	QUEM São os resseguradores</a:t>
            </a:r>
          </a:p>
        </p:txBody>
      </p:sp>
      <p:grpSp>
        <p:nvGrpSpPr>
          <p:cNvPr id="6" name="object 4">
            <a:extLst>
              <a:ext uri="{FF2B5EF4-FFF2-40B4-BE49-F238E27FC236}">
                <a16:creationId xmlns:a16="http://schemas.microsoft.com/office/drawing/2014/main" id="{33FA44C3-E5F1-8285-7046-6D9CAB617F9C}"/>
              </a:ext>
            </a:extLst>
          </p:cNvPr>
          <p:cNvGrpSpPr/>
          <p:nvPr/>
        </p:nvGrpSpPr>
        <p:grpSpPr>
          <a:xfrm>
            <a:off x="375945" y="1712099"/>
            <a:ext cx="11608435" cy="4183379"/>
            <a:chOff x="375945" y="1712099"/>
            <a:chExt cx="11608435" cy="4183379"/>
          </a:xfrm>
        </p:grpSpPr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677B4B45-A5DE-AC03-6A33-D50D0F3B16E8}"/>
                </a:ext>
              </a:extLst>
            </p:cNvPr>
            <p:cNvSpPr/>
            <p:nvPr/>
          </p:nvSpPr>
          <p:spPr>
            <a:xfrm>
              <a:off x="375945" y="1712099"/>
              <a:ext cx="11608435" cy="4183379"/>
            </a:xfrm>
            <a:custGeom>
              <a:avLst/>
              <a:gdLst/>
              <a:ahLst/>
              <a:cxnLst/>
              <a:rect l="l" t="t" r="r" b="b"/>
              <a:pathLst>
                <a:path w="11608435" h="4183379">
                  <a:moveTo>
                    <a:pt x="11608308" y="0"/>
                  </a:moveTo>
                  <a:lnTo>
                    <a:pt x="0" y="0"/>
                  </a:lnTo>
                  <a:lnTo>
                    <a:pt x="0" y="4183379"/>
                  </a:lnTo>
                  <a:lnTo>
                    <a:pt x="11608308" y="4183379"/>
                  </a:lnTo>
                  <a:lnTo>
                    <a:pt x="11608308" y="0"/>
                  </a:lnTo>
                  <a:close/>
                </a:path>
              </a:pathLst>
            </a:custGeom>
            <a:solidFill>
              <a:srgbClr val="231F20">
                <a:alpha val="2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93B9EA49-03D6-9DBA-F170-D8DBC4672E14}"/>
                </a:ext>
              </a:extLst>
            </p:cNvPr>
            <p:cNvSpPr/>
            <p:nvPr/>
          </p:nvSpPr>
          <p:spPr>
            <a:xfrm>
              <a:off x="559231" y="1895386"/>
              <a:ext cx="11052810" cy="3628390"/>
            </a:xfrm>
            <a:custGeom>
              <a:avLst/>
              <a:gdLst/>
              <a:ahLst/>
              <a:cxnLst/>
              <a:rect l="l" t="t" r="r" b="b"/>
              <a:pathLst>
                <a:path w="11052810" h="3628390">
                  <a:moveTo>
                    <a:pt x="11052568" y="0"/>
                  </a:moveTo>
                  <a:lnTo>
                    <a:pt x="0" y="0"/>
                  </a:lnTo>
                  <a:lnTo>
                    <a:pt x="0" y="3628275"/>
                  </a:lnTo>
                  <a:lnTo>
                    <a:pt x="11052568" y="3628275"/>
                  </a:lnTo>
                  <a:lnTo>
                    <a:pt x="110525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A2E5914E-51C7-F035-08E1-5AB06806945A}"/>
                </a:ext>
              </a:extLst>
            </p:cNvPr>
            <p:cNvSpPr/>
            <p:nvPr/>
          </p:nvSpPr>
          <p:spPr>
            <a:xfrm>
              <a:off x="559231" y="1895386"/>
              <a:ext cx="11052810" cy="3628390"/>
            </a:xfrm>
            <a:custGeom>
              <a:avLst/>
              <a:gdLst/>
              <a:ahLst/>
              <a:cxnLst/>
              <a:rect l="l" t="t" r="r" b="b"/>
              <a:pathLst>
                <a:path w="11052810" h="3628390">
                  <a:moveTo>
                    <a:pt x="0" y="3628275"/>
                  </a:moveTo>
                  <a:lnTo>
                    <a:pt x="11052568" y="3628275"/>
                  </a:lnTo>
                  <a:lnTo>
                    <a:pt x="11052568" y="0"/>
                  </a:lnTo>
                  <a:lnTo>
                    <a:pt x="0" y="0"/>
                  </a:lnTo>
                  <a:lnTo>
                    <a:pt x="0" y="3628275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09E766CF-B5E8-4874-9FBD-82747F9816C4}"/>
                </a:ext>
              </a:extLst>
            </p:cNvPr>
            <p:cNvSpPr/>
            <p:nvPr/>
          </p:nvSpPr>
          <p:spPr>
            <a:xfrm>
              <a:off x="494149" y="1830288"/>
              <a:ext cx="11052810" cy="3628390"/>
            </a:xfrm>
            <a:custGeom>
              <a:avLst/>
              <a:gdLst/>
              <a:ahLst/>
              <a:cxnLst/>
              <a:rect l="l" t="t" r="r" b="b"/>
              <a:pathLst>
                <a:path w="11052810" h="3628390">
                  <a:moveTo>
                    <a:pt x="10911890" y="0"/>
                  </a:moveTo>
                  <a:lnTo>
                    <a:pt x="0" y="0"/>
                  </a:lnTo>
                  <a:lnTo>
                    <a:pt x="0" y="3628275"/>
                  </a:lnTo>
                  <a:lnTo>
                    <a:pt x="11052568" y="3628275"/>
                  </a:lnTo>
                  <a:lnTo>
                    <a:pt x="11052568" y="131064"/>
                  </a:lnTo>
                  <a:lnTo>
                    <a:pt x="10911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3CA31C67-03AC-54D3-98DF-0B94FF3859ED}"/>
                </a:ext>
              </a:extLst>
            </p:cNvPr>
            <p:cNvSpPr/>
            <p:nvPr/>
          </p:nvSpPr>
          <p:spPr>
            <a:xfrm>
              <a:off x="494149" y="1830288"/>
              <a:ext cx="11052810" cy="3628390"/>
            </a:xfrm>
            <a:custGeom>
              <a:avLst/>
              <a:gdLst/>
              <a:ahLst/>
              <a:cxnLst/>
              <a:rect l="l" t="t" r="r" b="b"/>
              <a:pathLst>
                <a:path w="11052810" h="3628390">
                  <a:moveTo>
                    <a:pt x="0" y="0"/>
                  </a:moveTo>
                  <a:lnTo>
                    <a:pt x="0" y="3628275"/>
                  </a:lnTo>
                  <a:lnTo>
                    <a:pt x="11052568" y="3628275"/>
                  </a:lnTo>
                  <a:lnTo>
                    <a:pt x="11052568" y="131064"/>
                  </a:lnTo>
                  <a:lnTo>
                    <a:pt x="1091189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821F1D56-9961-EF5D-9AFB-CFD9ACB31E68}"/>
                </a:ext>
              </a:extLst>
            </p:cNvPr>
            <p:cNvSpPr/>
            <p:nvPr/>
          </p:nvSpPr>
          <p:spPr>
            <a:xfrm>
              <a:off x="11403832" y="1831131"/>
              <a:ext cx="149860" cy="137160"/>
            </a:xfrm>
            <a:custGeom>
              <a:avLst/>
              <a:gdLst/>
              <a:ahLst/>
              <a:cxnLst/>
              <a:rect l="l" t="t" r="r" b="b"/>
              <a:pathLst>
                <a:path w="149859" h="137160">
                  <a:moveTo>
                    <a:pt x="0" y="0"/>
                  </a:moveTo>
                  <a:lnTo>
                    <a:pt x="0" y="136779"/>
                  </a:lnTo>
                  <a:lnTo>
                    <a:pt x="149237" y="136779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1">
            <a:extLst>
              <a:ext uri="{FF2B5EF4-FFF2-40B4-BE49-F238E27FC236}">
                <a16:creationId xmlns:a16="http://schemas.microsoft.com/office/drawing/2014/main" id="{3D32202A-3344-B17C-943C-173E924AD132}"/>
              </a:ext>
            </a:extLst>
          </p:cNvPr>
          <p:cNvSpPr txBox="1"/>
          <p:nvPr/>
        </p:nvSpPr>
        <p:spPr>
          <a:xfrm>
            <a:off x="603303" y="2483587"/>
            <a:ext cx="2183748" cy="28443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4139" algn="ctr">
              <a:lnSpc>
                <a:spcPct val="100000"/>
              </a:lnSpc>
              <a:spcBef>
                <a:spcPts val="1050"/>
              </a:spcBef>
            </a:pPr>
            <a:r>
              <a:rPr lang="pt-BR" sz="1600" b="1" dirty="0">
                <a:solidFill>
                  <a:srgbClr val="003044"/>
                </a:solidFill>
                <a:latin typeface="Arial"/>
                <a:cs typeface="Arial"/>
              </a:rPr>
              <a:t>RESSEGURADORES</a:t>
            </a:r>
            <a:b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Os resseguradores oferecem proteção financeira para as seguradoras, assumindo parte dos riscos que elas cobrem. Dessa forma, contribuem para a estabilidade e a solvência do mercado de seguros, que é essencial para a economia e a sociedade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5DC3C8B7-5332-488D-258A-270AA9DBC84C}"/>
              </a:ext>
            </a:extLst>
          </p:cNvPr>
          <p:cNvSpPr txBox="1"/>
          <p:nvPr/>
        </p:nvSpPr>
        <p:spPr>
          <a:xfrm>
            <a:off x="3304206" y="2483587"/>
            <a:ext cx="4709160" cy="2786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b="1" spc="-9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044"/>
                </a:solidFill>
                <a:latin typeface="Arial"/>
                <a:cs typeface="Arial"/>
              </a:rPr>
              <a:t>IMPORTÂNCIA</a:t>
            </a:r>
            <a:r>
              <a:rPr sz="1800" b="1" spc="-9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003044"/>
                </a:solidFill>
                <a:latin typeface="Arial"/>
                <a:cs typeface="Arial"/>
              </a:rPr>
              <a:t>PARA</a:t>
            </a:r>
            <a:r>
              <a:rPr sz="1800" b="1" spc="-8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044"/>
                </a:solidFill>
                <a:latin typeface="Arial"/>
                <a:cs typeface="Arial"/>
              </a:rPr>
              <a:t>O</a:t>
            </a:r>
            <a:r>
              <a:rPr sz="1800" b="1" spc="-20" dirty="0">
                <a:solidFill>
                  <a:srgbClr val="003044"/>
                </a:solidFill>
                <a:latin typeface="Arial"/>
                <a:cs typeface="Arial"/>
              </a:rPr>
              <a:t> PAÍS</a:t>
            </a:r>
            <a:endParaRPr sz="1800" dirty="0">
              <a:latin typeface="Arial"/>
              <a:cs typeface="Arial"/>
            </a:endParaRPr>
          </a:p>
          <a:p>
            <a:pPr marL="120650" marR="50800" indent="-108585">
              <a:lnSpc>
                <a:spcPct val="100000"/>
              </a:lnSpc>
              <a:spcBef>
                <a:spcPts val="1050"/>
              </a:spcBef>
              <a:buFont typeface="Arial"/>
              <a:buChar char="•"/>
              <a:tabLst>
                <a:tab pos="120650" algn="l"/>
                <a:tab pos="123189" algn="l"/>
              </a:tabLst>
            </a:pPr>
            <a:r>
              <a:rPr sz="1400" dirty="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Os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resseguradores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brasileiros têm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um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papel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fundamental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para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desenvolvimento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econômico,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permitindo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que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as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empresas explorem mais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negócios</a:t>
            </a:r>
            <a:endParaRPr sz="1400" dirty="0">
              <a:latin typeface="Arial"/>
              <a:cs typeface="Arial"/>
            </a:endParaRPr>
          </a:p>
          <a:p>
            <a:pPr marL="120650" marR="1078230" indent="-108585">
              <a:lnSpc>
                <a:spcPct val="100000"/>
              </a:lnSpc>
              <a:spcBef>
                <a:spcPts val="1135"/>
              </a:spcBef>
              <a:buFont typeface="Arial"/>
              <a:buChar char="•"/>
              <a:tabLst>
                <a:tab pos="120650" algn="l"/>
                <a:tab pos="123189" algn="l"/>
              </a:tabLst>
            </a:pPr>
            <a:r>
              <a:rPr sz="1400" dirty="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Garantem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estabilidade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financeira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proteção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contra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grandes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riscos</a:t>
            </a:r>
            <a:endParaRPr sz="1400" dirty="0">
              <a:latin typeface="Arial"/>
              <a:cs typeface="Arial"/>
            </a:endParaRPr>
          </a:p>
          <a:p>
            <a:pPr marL="113030" marR="909955" indent="-100965">
              <a:lnSpc>
                <a:spcPct val="100000"/>
              </a:lnSpc>
              <a:spcBef>
                <a:spcPts val="1135"/>
              </a:spcBef>
              <a:buChar char="•"/>
              <a:tabLst>
                <a:tab pos="120650" algn="l"/>
              </a:tabLst>
            </a:pP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Asseguram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execução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dos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principais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projetos 	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infraestrutura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existentes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Brasil</a:t>
            </a:r>
            <a:endParaRPr sz="1400" dirty="0">
              <a:latin typeface="Arial"/>
              <a:cs typeface="Arial"/>
            </a:endParaRPr>
          </a:p>
          <a:p>
            <a:pPr marL="120650" marR="5080" indent="-108585">
              <a:lnSpc>
                <a:spcPct val="100000"/>
              </a:lnSpc>
              <a:spcBef>
                <a:spcPts val="1135"/>
              </a:spcBef>
              <a:buFont typeface="Arial"/>
              <a:buChar char="•"/>
              <a:tabLst>
                <a:tab pos="120650" algn="l"/>
                <a:tab pos="123189" algn="l"/>
              </a:tabLst>
            </a:pPr>
            <a:r>
              <a:rPr sz="1400" dirty="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São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grandes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investidores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financiadores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dívida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brasileira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(mais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70%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ativo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garantidor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está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em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títulos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públicos)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C614252F-EEC4-C024-1351-8B91D24E2F90}"/>
              </a:ext>
            </a:extLst>
          </p:cNvPr>
          <p:cNvSpPr txBox="1"/>
          <p:nvPr/>
        </p:nvSpPr>
        <p:spPr>
          <a:xfrm>
            <a:off x="8555299" y="2461327"/>
            <a:ext cx="2456815" cy="20005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182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3044"/>
                </a:solidFill>
                <a:latin typeface="Arial"/>
                <a:cs typeface="Arial"/>
              </a:rPr>
              <a:t>O MERCADO </a:t>
            </a:r>
            <a:r>
              <a:rPr sz="1800" b="1" spc="-25" dirty="0">
                <a:solidFill>
                  <a:srgbClr val="003044"/>
                </a:solidFill>
                <a:latin typeface="Arial"/>
                <a:cs typeface="Arial"/>
              </a:rPr>
              <a:t>DE </a:t>
            </a:r>
            <a:r>
              <a:rPr sz="1800" b="1" spc="-10" dirty="0">
                <a:solidFill>
                  <a:srgbClr val="003044"/>
                </a:solidFill>
                <a:latin typeface="Arial"/>
                <a:cs typeface="Arial"/>
              </a:rPr>
              <a:t>RESSEGUROS</a:t>
            </a:r>
            <a:endParaRPr sz="1800" dirty="0">
              <a:latin typeface="Arial"/>
              <a:cs typeface="Arial"/>
            </a:endParaRPr>
          </a:p>
          <a:p>
            <a:pPr marL="12700" marR="53975">
              <a:lnSpc>
                <a:spcPct val="100000"/>
              </a:lnSpc>
              <a:spcBef>
                <a:spcPts val="1050"/>
              </a:spcBef>
            </a:pP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Desde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quebra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monopólio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abertura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para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outras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empresas, o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mercado</a:t>
            </a:r>
            <a:endParaRPr sz="1400" dirty="0">
              <a:latin typeface="Arial"/>
              <a:cs typeface="Arial"/>
            </a:endParaRPr>
          </a:p>
          <a:p>
            <a:pPr marL="12700" marR="123825">
              <a:lnSpc>
                <a:spcPct val="100000"/>
              </a:lnSpc>
            </a:pP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resseguros vem 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se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desenvolvendo</a:t>
            </a:r>
            <a:r>
              <a:rPr sz="14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forma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acentuada.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6" name="object 14">
            <a:extLst>
              <a:ext uri="{FF2B5EF4-FFF2-40B4-BE49-F238E27FC236}">
                <a16:creationId xmlns:a16="http://schemas.microsoft.com/office/drawing/2014/main" id="{67D3CB2F-FA18-FEA9-8421-65B98BEDC63F}"/>
              </a:ext>
            </a:extLst>
          </p:cNvPr>
          <p:cNvGrpSpPr/>
          <p:nvPr/>
        </p:nvGrpSpPr>
        <p:grpSpPr>
          <a:xfrm>
            <a:off x="907681" y="1393488"/>
            <a:ext cx="8750300" cy="3960495"/>
            <a:chOff x="747003" y="1362605"/>
            <a:chExt cx="8750300" cy="3960495"/>
          </a:xfrm>
        </p:grpSpPr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819D079A-817C-5FD5-21FB-2F2BE64973F5}"/>
                </a:ext>
              </a:extLst>
            </p:cNvPr>
            <p:cNvSpPr/>
            <p:nvPr/>
          </p:nvSpPr>
          <p:spPr>
            <a:xfrm>
              <a:off x="8532003" y="1362605"/>
              <a:ext cx="965200" cy="965200"/>
            </a:xfrm>
            <a:custGeom>
              <a:avLst/>
              <a:gdLst/>
              <a:ahLst/>
              <a:cxnLst/>
              <a:rect l="l" t="t" r="r" b="b"/>
              <a:pathLst>
                <a:path w="965200" h="965200">
                  <a:moveTo>
                    <a:pt x="482396" y="0"/>
                  </a:moveTo>
                  <a:lnTo>
                    <a:pt x="435938" y="2208"/>
                  </a:lnTo>
                  <a:lnTo>
                    <a:pt x="390730" y="8698"/>
                  </a:lnTo>
                  <a:lnTo>
                    <a:pt x="346973" y="19268"/>
                  </a:lnTo>
                  <a:lnTo>
                    <a:pt x="304869" y="33715"/>
                  </a:lnTo>
                  <a:lnTo>
                    <a:pt x="264622" y="51837"/>
                  </a:lnTo>
                  <a:lnTo>
                    <a:pt x="226433" y="73433"/>
                  </a:lnTo>
                  <a:lnTo>
                    <a:pt x="190504" y="98299"/>
                  </a:lnTo>
                  <a:lnTo>
                    <a:pt x="157037" y="126235"/>
                  </a:lnTo>
                  <a:lnTo>
                    <a:pt x="126235" y="157037"/>
                  </a:lnTo>
                  <a:lnTo>
                    <a:pt x="98299" y="190504"/>
                  </a:lnTo>
                  <a:lnTo>
                    <a:pt x="73433" y="226433"/>
                  </a:lnTo>
                  <a:lnTo>
                    <a:pt x="51837" y="264622"/>
                  </a:lnTo>
                  <a:lnTo>
                    <a:pt x="33715" y="304869"/>
                  </a:lnTo>
                  <a:lnTo>
                    <a:pt x="19268" y="346973"/>
                  </a:lnTo>
                  <a:lnTo>
                    <a:pt x="8698" y="390730"/>
                  </a:lnTo>
                  <a:lnTo>
                    <a:pt x="2208" y="435938"/>
                  </a:lnTo>
                  <a:lnTo>
                    <a:pt x="0" y="482396"/>
                  </a:lnTo>
                  <a:lnTo>
                    <a:pt x="2208" y="528854"/>
                  </a:lnTo>
                  <a:lnTo>
                    <a:pt x="8698" y="574063"/>
                  </a:lnTo>
                  <a:lnTo>
                    <a:pt x="19268" y="617820"/>
                  </a:lnTo>
                  <a:lnTo>
                    <a:pt x="33715" y="659923"/>
                  </a:lnTo>
                  <a:lnTo>
                    <a:pt x="51837" y="700171"/>
                  </a:lnTo>
                  <a:lnTo>
                    <a:pt x="73433" y="738360"/>
                  </a:lnTo>
                  <a:lnTo>
                    <a:pt x="98299" y="774289"/>
                  </a:lnTo>
                  <a:lnTo>
                    <a:pt x="126235" y="807756"/>
                  </a:lnTo>
                  <a:lnTo>
                    <a:pt x="157037" y="838558"/>
                  </a:lnTo>
                  <a:lnTo>
                    <a:pt x="190504" y="866493"/>
                  </a:lnTo>
                  <a:lnTo>
                    <a:pt x="226433" y="891360"/>
                  </a:lnTo>
                  <a:lnTo>
                    <a:pt x="264622" y="912955"/>
                  </a:lnTo>
                  <a:lnTo>
                    <a:pt x="304869" y="931078"/>
                  </a:lnTo>
                  <a:lnTo>
                    <a:pt x="346973" y="945525"/>
                  </a:lnTo>
                  <a:lnTo>
                    <a:pt x="390730" y="956095"/>
                  </a:lnTo>
                  <a:lnTo>
                    <a:pt x="435938" y="962585"/>
                  </a:lnTo>
                  <a:lnTo>
                    <a:pt x="482396" y="964793"/>
                  </a:lnTo>
                  <a:lnTo>
                    <a:pt x="528854" y="962585"/>
                  </a:lnTo>
                  <a:lnTo>
                    <a:pt x="574063" y="956095"/>
                  </a:lnTo>
                  <a:lnTo>
                    <a:pt x="617820" y="945525"/>
                  </a:lnTo>
                  <a:lnTo>
                    <a:pt x="659923" y="931078"/>
                  </a:lnTo>
                  <a:lnTo>
                    <a:pt x="700171" y="912955"/>
                  </a:lnTo>
                  <a:lnTo>
                    <a:pt x="738360" y="891360"/>
                  </a:lnTo>
                  <a:lnTo>
                    <a:pt x="774289" y="866493"/>
                  </a:lnTo>
                  <a:lnTo>
                    <a:pt x="807756" y="838558"/>
                  </a:lnTo>
                  <a:lnTo>
                    <a:pt x="838558" y="807756"/>
                  </a:lnTo>
                  <a:lnTo>
                    <a:pt x="866493" y="774289"/>
                  </a:lnTo>
                  <a:lnTo>
                    <a:pt x="891360" y="738360"/>
                  </a:lnTo>
                  <a:lnTo>
                    <a:pt x="912955" y="700171"/>
                  </a:lnTo>
                  <a:lnTo>
                    <a:pt x="931078" y="659923"/>
                  </a:lnTo>
                  <a:lnTo>
                    <a:pt x="945525" y="617820"/>
                  </a:lnTo>
                  <a:lnTo>
                    <a:pt x="956095" y="574063"/>
                  </a:lnTo>
                  <a:lnTo>
                    <a:pt x="962585" y="528854"/>
                  </a:lnTo>
                  <a:lnTo>
                    <a:pt x="964793" y="482396"/>
                  </a:lnTo>
                  <a:lnTo>
                    <a:pt x="962585" y="435938"/>
                  </a:lnTo>
                  <a:lnTo>
                    <a:pt x="956095" y="390730"/>
                  </a:lnTo>
                  <a:lnTo>
                    <a:pt x="945525" y="346973"/>
                  </a:lnTo>
                  <a:lnTo>
                    <a:pt x="931078" y="304869"/>
                  </a:lnTo>
                  <a:lnTo>
                    <a:pt x="912955" y="264622"/>
                  </a:lnTo>
                  <a:lnTo>
                    <a:pt x="891360" y="226433"/>
                  </a:lnTo>
                  <a:lnTo>
                    <a:pt x="866493" y="190504"/>
                  </a:lnTo>
                  <a:lnTo>
                    <a:pt x="838558" y="157037"/>
                  </a:lnTo>
                  <a:lnTo>
                    <a:pt x="807756" y="126235"/>
                  </a:lnTo>
                  <a:lnTo>
                    <a:pt x="774289" y="98299"/>
                  </a:lnTo>
                  <a:lnTo>
                    <a:pt x="738360" y="73433"/>
                  </a:lnTo>
                  <a:lnTo>
                    <a:pt x="700171" y="51837"/>
                  </a:lnTo>
                  <a:lnTo>
                    <a:pt x="659923" y="33715"/>
                  </a:lnTo>
                  <a:lnTo>
                    <a:pt x="617820" y="19268"/>
                  </a:lnTo>
                  <a:lnTo>
                    <a:pt x="574063" y="8698"/>
                  </a:lnTo>
                  <a:lnTo>
                    <a:pt x="528854" y="2208"/>
                  </a:lnTo>
                  <a:lnTo>
                    <a:pt x="482396" y="0"/>
                  </a:lnTo>
                  <a:close/>
                </a:path>
              </a:pathLst>
            </a:custGeom>
            <a:solidFill>
              <a:srgbClr val="003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5F3AAA92-36CE-2227-7EE7-5559C6238994}"/>
                </a:ext>
              </a:extLst>
            </p:cNvPr>
            <p:cNvSpPr/>
            <p:nvPr/>
          </p:nvSpPr>
          <p:spPr>
            <a:xfrm>
              <a:off x="8757900" y="1550367"/>
              <a:ext cx="513080" cy="589915"/>
            </a:xfrm>
            <a:custGeom>
              <a:avLst/>
              <a:gdLst/>
              <a:ahLst/>
              <a:cxnLst/>
              <a:rect l="l" t="t" r="r" b="b"/>
              <a:pathLst>
                <a:path w="513079" h="589914">
                  <a:moveTo>
                    <a:pt x="257361" y="0"/>
                  </a:moveTo>
                  <a:lnTo>
                    <a:pt x="247400" y="1243"/>
                  </a:lnTo>
                  <a:lnTo>
                    <a:pt x="237916" y="4972"/>
                  </a:lnTo>
                  <a:lnTo>
                    <a:pt x="196752" y="25137"/>
                  </a:lnTo>
                  <a:lnTo>
                    <a:pt x="140394" y="49782"/>
                  </a:lnTo>
                  <a:lnTo>
                    <a:pt x="82619" y="73768"/>
                  </a:lnTo>
                  <a:lnTo>
                    <a:pt x="37205" y="91954"/>
                  </a:lnTo>
                  <a:lnTo>
                    <a:pt x="27286" y="96065"/>
                  </a:lnTo>
                  <a:lnTo>
                    <a:pt x="2902" y="128962"/>
                  </a:lnTo>
                  <a:lnTo>
                    <a:pt x="0" y="206836"/>
                  </a:lnTo>
                  <a:lnTo>
                    <a:pt x="1416" y="256967"/>
                  </a:lnTo>
                  <a:lnTo>
                    <a:pt x="6165" y="309507"/>
                  </a:lnTo>
                  <a:lnTo>
                    <a:pt x="15309" y="360668"/>
                  </a:lnTo>
                  <a:lnTo>
                    <a:pt x="29915" y="406660"/>
                  </a:lnTo>
                  <a:lnTo>
                    <a:pt x="59562" y="458367"/>
                  </a:lnTo>
                  <a:lnTo>
                    <a:pt x="97825" y="500672"/>
                  </a:lnTo>
                  <a:lnTo>
                    <a:pt x="139991" y="534123"/>
                  </a:lnTo>
                  <a:lnTo>
                    <a:pt x="181347" y="559269"/>
                  </a:lnTo>
                  <a:lnTo>
                    <a:pt x="217181" y="576656"/>
                  </a:lnTo>
                  <a:lnTo>
                    <a:pt x="261271" y="589311"/>
                  </a:lnTo>
                  <a:lnTo>
                    <a:pt x="266224" y="588397"/>
                  </a:lnTo>
                  <a:lnTo>
                    <a:pt x="296293" y="576289"/>
                  </a:lnTo>
                  <a:lnTo>
                    <a:pt x="322797" y="563327"/>
                  </a:lnTo>
                  <a:lnTo>
                    <a:pt x="255277" y="563327"/>
                  </a:lnTo>
                  <a:lnTo>
                    <a:pt x="252495" y="562248"/>
                  </a:lnTo>
                  <a:lnTo>
                    <a:pt x="180574" y="528305"/>
                  </a:lnTo>
                  <a:lnTo>
                    <a:pt x="133529" y="496100"/>
                  </a:lnTo>
                  <a:lnTo>
                    <a:pt x="89311" y="452666"/>
                  </a:lnTo>
                  <a:lnTo>
                    <a:pt x="55582" y="397198"/>
                  </a:lnTo>
                  <a:lnTo>
                    <a:pt x="39512" y="344297"/>
                  </a:lnTo>
                  <a:lnTo>
                    <a:pt x="30629" y="285006"/>
                  </a:lnTo>
                  <a:lnTo>
                    <a:pt x="27068" y="225506"/>
                  </a:lnTo>
                  <a:lnTo>
                    <a:pt x="27003" y="171981"/>
                  </a:lnTo>
                  <a:lnTo>
                    <a:pt x="28569" y="131400"/>
                  </a:lnTo>
                  <a:lnTo>
                    <a:pt x="28836" y="127069"/>
                  </a:lnTo>
                  <a:lnTo>
                    <a:pt x="31807" y="123297"/>
                  </a:lnTo>
                  <a:lnTo>
                    <a:pt x="46120" y="117887"/>
                  </a:lnTo>
                  <a:lnTo>
                    <a:pt x="150590" y="74226"/>
                  </a:lnTo>
                  <a:lnTo>
                    <a:pt x="207412" y="49320"/>
                  </a:lnTo>
                  <a:lnTo>
                    <a:pt x="249803" y="28746"/>
                  </a:lnTo>
                  <a:lnTo>
                    <a:pt x="251797" y="27705"/>
                  </a:lnTo>
                  <a:lnTo>
                    <a:pt x="254019" y="27146"/>
                  </a:lnTo>
                  <a:lnTo>
                    <a:pt x="256280" y="27120"/>
                  </a:lnTo>
                  <a:lnTo>
                    <a:pt x="322804" y="27120"/>
                  </a:lnTo>
                  <a:lnTo>
                    <a:pt x="318184" y="25095"/>
                  </a:lnTo>
                  <a:lnTo>
                    <a:pt x="276816" y="4972"/>
                  </a:lnTo>
                  <a:lnTo>
                    <a:pt x="267325" y="1243"/>
                  </a:lnTo>
                  <a:lnTo>
                    <a:pt x="257361" y="0"/>
                  </a:lnTo>
                  <a:close/>
                </a:path>
                <a:path w="513079" h="589914">
                  <a:moveTo>
                    <a:pt x="322804" y="27120"/>
                  </a:moveTo>
                  <a:lnTo>
                    <a:pt x="256280" y="27120"/>
                  </a:lnTo>
                  <a:lnTo>
                    <a:pt x="259074" y="27158"/>
                  </a:lnTo>
                  <a:lnTo>
                    <a:pt x="261792" y="27997"/>
                  </a:lnTo>
                  <a:lnTo>
                    <a:pt x="306185" y="50120"/>
                  </a:lnTo>
                  <a:lnTo>
                    <a:pt x="362611" y="74937"/>
                  </a:lnTo>
                  <a:lnTo>
                    <a:pt x="420503" y="99148"/>
                  </a:lnTo>
                  <a:lnTo>
                    <a:pt x="481032" y="123564"/>
                  </a:lnTo>
                  <a:lnTo>
                    <a:pt x="484270" y="127069"/>
                  </a:lnTo>
                  <a:lnTo>
                    <a:pt x="484270" y="131400"/>
                  </a:lnTo>
                  <a:lnTo>
                    <a:pt x="485555" y="172191"/>
                  </a:lnTo>
                  <a:lnTo>
                    <a:pt x="485287" y="225506"/>
                  </a:lnTo>
                  <a:lnTo>
                    <a:pt x="481702" y="284848"/>
                  </a:lnTo>
                  <a:lnTo>
                    <a:pt x="472939" y="344350"/>
                  </a:lnTo>
                  <a:lnTo>
                    <a:pt x="457257" y="397198"/>
                  </a:lnTo>
                  <a:lnTo>
                    <a:pt x="423637" y="452666"/>
                  </a:lnTo>
                  <a:lnTo>
                    <a:pt x="379668" y="496100"/>
                  </a:lnTo>
                  <a:lnTo>
                    <a:pt x="332899" y="528305"/>
                  </a:lnTo>
                  <a:lnTo>
                    <a:pt x="290875" y="550086"/>
                  </a:lnTo>
                  <a:lnTo>
                    <a:pt x="258363" y="563327"/>
                  </a:lnTo>
                  <a:lnTo>
                    <a:pt x="322797" y="563327"/>
                  </a:lnTo>
                  <a:lnTo>
                    <a:pt x="373010" y="533749"/>
                  </a:lnTo>
                  <a:lnTo>
                    <a:pt x="414956" y="500336"/>
                  </a:lnTo>
                  <a:lnTo>
                    <a:pt x="453059" y="458070"/>
                  </a:lnTo>
                  <a:lnTo>
                    <a:pt x="482645" y="406380"/>
                  </a:lnTo>
                  <a:lnTo>
                    <a:pt x="497257" y="360394"/>
                  </a:lnTo>
                  <a:lnTo>
                    <a:pt x="506445" y="309236"/>
                  </a:lnTo>
                  <a:lnTo>
                    <a:pt x="511312" y="256698"/>
                  </a:lnTo>
                  <a:lnTo>
                    <a:pt x="512959" y="206569"/>
                  </a:lnTo>
                  <a:lnTo>
                    <a:pt x="512489" y="162638"/>
                  </a:lnTo>
                  <a:lnTo>
                    <a:pt x="506897" y="115808"/>
                  </a:lnTo>
                  <a:lnTo>
                    <a:pt x="431415" y="73543"/>
                  </a:lnTo>
                  <a:lnTo>
                    <a:pt x="374191" y="49649"/>
                  </a:lnTo>
                  <a:lnTo>
                    <a:pt x="322804" y="271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7">
              <a:extLst>
                <a:ext uri="{FF2B5EF4-FFF2-40B4-BE49-F238E27FC236}">
                  <a16:creationId xmlns:a16="http://schemas.microsoft.com/office/drawing/2014/main" id="{5C5EBBCF-A88D-4771-207C-628EAECC48C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18944" y="1761249"/>
              <a:ext cx="227774" cy="163626"/>
            </a:xfrm>
            <a:prstGeom prst="rect">
              <a:avLst/>
            </a:prstGeom>
          </p:spPr>
        </p:pic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FD05C7D8-1058-3498-5F79-5D9FD7F4729B}"/>
                </a:ext>
              </a:extLst>
            </p:cNvPr>
            <p:cNvSpPr/>
            <p:nvPr/>
          </p:nvSpPr>
          <p:spPr>
            <a:xfrm>
              <a:off x="747001" y="1362608"/>
              <a:ext cx="3307715" cy="965200"/>
            </a:xfrm>
            <a:custGeom>
              <a:avLst/>
              <a:gdLst/>
              <a:ahLst/>
              <a:cxnLst/>
              <a:rect l="l" t="t" r="r" b="b"/>
              <a:pathLst>
                <a:path w="3307715" h="965200">
                  <a:moveTo>
                    <a:pt x="964793" y="482396"/>
                  </a:moveTo>
                  <a:lnTo>
                    <a:pt x="962583" y="435940"/>
                  </a:lnTo>
                  <a:lnTo>
                    <a:pt x="956094" y="390728"/>
                  </a:lnTo>
                  <a:lnTo>
                    <a:pt x="945527" y="346976"/>
                  </a:lnTo>
                  <a:lnTo>
                    <a:pt x="931075" y="304876"/>
                  </a:lnTo>
                  <a:lnTo>
                    <a:pt x="912952" y="264629"/>
                  </a:lnTo>
                  <a:lnTo>
                    <a:pt x="891362" y="226441"/>
                  </a:lnTo>
                  <a:lnTo>
                    <a:pt x="866495" y="190512"/>
                  </a:lnTo>
                  <a:lnTo>
                    <a:pt x="838555" y="157035"/>
                  </a:lnTo>
                  <a:lnTo>
                    <a:pt x="807758" y="126238"/>
                  </a:lnTo>
                  <a:lnTo>
                    <a:pt x="774280" y="98298"/>
                  </a:lnTo>
                  <a:lnTo>
                    <a:pt x="738352" y="73431"/>
                  </a:lnTo>
                  <a:lnTo>
                    <a:pt x="700163" y="51841"/>
                  </a:lnTo>
                  <a:lnTo>
                    <a:pt x="659917" y="33718"/>
                  </a:lnTo>
                  <a:lnTo>
                    <a:pt x="617816" y="19265"/>
                  </a:lnTo>
                  <a:lnTo>
                    <a:pt x="574065" y="8699"/>
                  </a:lnTo>
                  <a:lnTo>
                    <a:pt x="528853" y="2209"/>
                  </a:lnTo>
                  <a:lnTo>
                    <a:pt x="482396" y="0"/>
                  </a:lnTo>
                  <a:lnTo>
                    <a:pt x="435940" y="2209"/>
                  </a:lnTo>
                  <a:lnTo>
                    <a:pt x="390728" y="8699"/>
                  </a:lnTo>
                  <a:lnTo>
                    <a:pt x="346964" y="19265"/>
                  </a:lnTo>
                  <a:lnTo>
                    <a:pt x="304863" y="33718"/>
                  </a:lnTo>
                  <a:lnTo>
                    <a:pt x="264617" y="51841"/>
                  </a:lnTo>
                  <a:lnTo>
                    <a:pt x="226428" y="73431"/>
                  </a:lnTo>
                  <a:lnTo>
                    <a:pt x="190500" y="98298"/>
                  </a:lnTo>
                  <a:lnTo>
                    <a:pt x="157035" y="126238"/>
                  </a:lnTo>
                  <a:lnTo>
                    <a:pt x="126225" y="157035"/>
                  </a:lnTo>
                  <a:lnTo>
                    <a:pt x="98298" y="190512"/>
                  </a:lnTo>
                  <a:lnTo>
                    <a:pt x="73431" y="226441"/>
                  </a:lnTo>
                  <a:lnTo>
                    <a:pt x="51828" y="264629"/>
                  </a:lnTo>
                  <a:lnTo>
                    <a:pt x="33705" y="304876"/>
                  </a:lnTo>
                  <a:lnTo>
                    <a:pt x="19265" y="346976"/>
                  </a:lnTo>
                  <a:lnTo>
                    <a:pt x="8699" y="390728"/>
                  </a:lnTo>
                  <a:lnTo>
                    <a:pt x="2209" y="435940"/>
                  </a:lnTo>
                  <a:lnTo>
                    <a:pt x="0" y="482396"/>
                  </a:lnTo>
                  <a:lnTo>
                    <a:pt x="2209" y="528853"/>
                  </a:lnTo>
                  <a:lnTo>
                    <a:pt x="8699" y="574065"/>
                  </a:lnTo>
                  <a:lnTo>
                    <a:pt x="19265" y="617829"/>
                  </a:lnTo>
                  <a:lnTo>
                    <a:pt x="33705" y="659930"/>
                  </a:lnTo>
                  <a:lnTo>
                    <a:pt x="51828" y="700176"/>
                  </a:lnTo>
                  <a:lnTo>
                    <a:pt x="73431" y="738365"/>
                  </a:lnTo>
                  <a:lnTo>
                    <a:pt x="98298" y="774293"/>
                  </a:lnTo>
                  <a:lnTo>
                    <a:pt x="126225" y="807758"/>
                  </a:lnTo>
                  <a:lnTo>
                    <a:pt x="157035" y="838568"/>
                  </a:lnTo>
                  <a:lnTo>
                    <a:pt x="190500" y="866495"/>
                  </a:lnTo>
                  <a:lnTo>
                    <a:pt x="226428" y="891362"/>
                  </a:lnTo>
                  <a:lnTo>
                    <a:pt x="264617" y="912964"/>
                  </a:lnTo>
                  <a:lnTo>
                    <a:pt x="304863" y="931087"/>
                  </a:lnTo>
                  <a:lnTo>
                    <a:pt x="346964" y="945527"/>
                  </a:lnTo>
                  <a:lnTo>
                    <a:pt x="390728" y="956094"/>
                  </a:lnTo>
                  <a:lnTo>
                    <a:pt x="435940" y="962583"/>
                  </a:lnTo>
                  <a:lnTo>
                    <a:pt x="482396" y="964793"/>
                  </a:lnTo>
                  <a:lnTo>
                    <a:pt x="528853" y="962583"/>
                  </a:lnTo>
                  <a:lnTo>
                    <a:pt x="574065" y="956094"/>
                  </a:lnTo>
                  <a:lnTo>
                    <a:pt x="617816" y="945527"/>
                  </a:lnTo>
                  <a:lnTo>
                    <a:pt x="659917" y="931087"/>
                  </a:lnTo>
                  <a:lnTo>
                    <a:pt x="700163" y="912964"/>
                  </a:lnTo>
                  <a:lnTo>
                    <a:pt x="738352" y="891362"/>
                  </a:lnTo>
                  <a:lnTo>
                    <a:pt x="774280" y="866495"/>
                  </a:lnTo>
                  <a:lnTo>
                    <a:pt x="807758" y="838568"/>
                  </a:lnTo>
                  <a:lnTo>
                    <a:pt x="838555" y="807758"/>
                  </a:lnTo>
                  <a:lnTo>
                    <a:pt x="866495" y="774293"/>
                  </a:lnTo>
                  <a:lnTo>
                    <a:pt x="891362" y="738365"/>
                  </a:lnTo>
                  <a:lnTo>
                    <a:pt x="912952" y="700176"/>
                  </a:lnTo>
                  <a:lnTo>
                    <a:pt x="931075" y="659930"/>
                  </a:lnTo>
                  <a:lnTo>
                    <a:pt x="945527" y="617829"/>
                  </a:lnTo>
                  <a:lnTo>
                    <a:pt x="956094" y="574065"/>
                  </a:lnTo>
                  <a:lnTo>
                    <a:pt x="962583" y="528853"/>
                  </a:lnTo>
                  <a:lnTo>
                    <a:pt x="964793" y="482396"/>
                  </a:lnTo>
                  <a:close/>
                </a:path>
                <a:path w="3307715" h="965200">
                  <a:moveTo>
                    <a:pt x="3307194" y="482396"/>
                  </a:moveTo>
                  <a:lnTo>
                    <a:pt x="3304984" y="435940"/>
                  </a:lnTo>
                  <a:lnTo>
                    <a:pt x="3298494" y="390728"/>
                  </a:lnTo>
                  <a:lnTo>
                    <a:pt x="3287915" y="346976"/>
                  </a:lnTo>
                  <a:lnTo>
                    <a:pt x="3273475" y="304876"/>
                  </a:lnTo>
                  <a:lnTo>
                    <a:pt x="3255353" y="264629"/>
                  </a:lnTo>
                  <a:lnTo>
                    <a:pt x="3233750" y="226441"/>
                  </a:lnTo>
                  <a:lnTo>
                    <a:pt x="3208883" y="190512"/>
                  </a:lnTo>
                  <a:lnTo>
                    <a:pt x="3180956" y="157035"/>
                  </a:lnTo>
                  <a:lnTo>
                    <a:pt x="3150146" y="126238"/>
                  </a:lnTo>
                  <a:lnTo>
                    <a:pt x="3116681" y="98298"/>
                  </a:lnTo>
                  <a:lnTo>
                    <a:pt x="3080753" y="73431"/>
                  </a:lnTo>
                  <a:lnTo>
                    <a:pt x="3042564" y="51841"/>
                  </a:lnTo>
                  <a:lnTo>
                    <a:pt x="3002318" y="33718"/>
                  </a:lnTo>
                  <a:lnTo>
                    <a:pt x="2960217" y="19265"/>
                  </a:lnTo>
                  <a:lnTo>
                    <a:pt x="2916453" y="8699"/>
                  </a:lnTo>
                  <a:lnTo>
                    <a:pt x="2871254" y="2209"/>
                  </a:lnTo>
                  <a:lnTo>
                    <a:pt x="2824797" y="0"/>
                  </a:lnTo>
                  <a:lnTo>
                    <a:pt x="2778328" y="2209"/>
                  </a:lnTo>
                  <a:lnTo>
                    <a:pt x="2733129" y="8699"/>
                  </a:lnTo>
                  <a:lnTo>
                    <a:pt x="2689364" y="19265"/>
                  </a:lnTo>
                  <a:lnTo>
                    <a:pt x="2647264" y="33718"/>
                  </a:lnTo>
                  <a:lnTo>
                    <a:pt x="2607018" y="51841"/>
                  </a:lnTo>
                  <a:lnTo>
                    <a:pt x="2568829" y="73431"/>
                  </a:lnTo>
                  <a:lnTo>
                    <a:pt x="2532900" y="98298"/>
                  </a:lnTo>
                  <a:lnTo>
                    <a:pt x="2499436" y="126238"/>
                  </a:lnTo>
                  <a:lnTo>
                    <a:pt x="2468626" y="157035"/>
                  </a:lnTo>
                  <a:lnTo>
                    <a:pt x="2440698" y="190512"/>
                  </a:lnTo>
                  <a:lnTo>
                    <a:pt x="2415832" y="226441"/>
                  </a:lnTo>
                  <a:lnTo>
                    <a:pt x="2394229" y="264629"/>
                  </a:lnTo>
                  <a:lnTo>
                    <a:pt x="2376106" y="304876"/>
                  </a:lnTo>
                  <a:lnTo>
                    <a:pt x="2361666" y="346976"/>
                  </a:lnTo>
                  <a:lnTo>
                    <a:pt x="2351100" y="390728"/>
                  </a:lnTo>
                  <a:lnTo>
                    <a:pt x="2344597" y="435940"/>
                  </a:lnTo>
                  <a:lnTo>
                    <a:pt x="2342400" y="482396"/>
                  </a:lnTo>
                  <a:lnTo>
                    <a:pt x="2344597" y="528853"/>
                  </a:lnTo>
                  <a:lnTo>
                    <a:pt x="2351100" y="574065"/>
                  </a:lnTo>
                  <a:lnTo>
                    <a:pt x="2361666" y="617829"/>
                  </a:lnTo>
                  <a:lnTo>
                    <a:pt x="2376106" y="659930"/>
                  </a:lnTo>
                  <a:lnTo>
                    <a:pt x="2394229" y="700176"/>
                  </a:lnTo>
                  <a:lnTo>
                    <a:pt x="2415832" y="738365"/>
                  </a:lnTo>
                  <a:lnTo>
                    <a:pt x="2440698" y="774293"/>
                  </a:lnTo>
                  <a:lnTo>
                    <a:pt x="2468626" y="807758"/>
                  </a:lnTo>
                  <a:lnTo>
                    <a:pt x="2499436" y="838568"/>
                  </a:lnTo>
                  <a:lnTo>
                    <a:pt x="2532900" y="866495"/>
                  </a:lnTo>
                  <a:lnTo>
                    <a:pt x="2568829" y="891362"/>
                  </a:lnTo>
                  <a:lnTo>
                    <a:pt x="2607018" y="912964"/>
                  </a:lnTo>
                  <a:lnTo>
                    <a:pt x="2647264" y="931087"/>
                  </a:lnTo>
                  <a:lnTo>
                    <a:pt x="2689364" y="945527"/>
                  </a:lnTo>
                  <a:lnTo>
                    <a:pt x="2733129" y="956094"/>
                  </a:lnTo>
                  <a:lnTo>
                    <a:pt x="2778328" y="962583"/>
                  </a:lnTo>
                  <a:lnTo>
                    <a:pt x="2824797" y="964793"/>
                  </a:lnTo>
                  <a:lnTo>
                    <a:pt x="2871254" y="962583"/>
                  </a:lnTo>
                  <a:lnTo>
                    <a:pt x="2916453" y="956094"/>
                  </a:lnTo>
                  <a:lnTo>
                    <a:pt x="2960217" y="945527"/>
                  </a:lnTo>
                  <a:lnTo>
                    <a:pt x="3002318" y="931087"/>
                  </a:lnTo>
                  <a:lnTo>
                    <a:pt x="3042564" y="912964"/>
                  </a:lnTo>
                  <a:lnTo>
                    <a:pt x="3080753" y="891362"/>
                  </a:lnTo>
                  <a:lnTo>
                    <a:pt x="3116681" y="866495"/>
                  </a:lnTo>
                  <a:lnTo>
                    <a:pt x="3150146" y="838568"/>
                  </a:lnTo>
                  <a:lnTo>
                    <a:pt x="3180956" y="807758"/>
                  </a:lnTo>
                  <a:lnTo>
                    <a:pt x="3208883" y="774293"/>
                  </a:lnTo>
                  <a:lnTo>
                    <a:pt x="3233750" y="738365"/>
                  </a:lnTo>
                  <a:lnTo>
                    <a:pt x="3255353" y="700176"/>
                  </a:lnTo>
                  <a:lnTo>
                    <a:pt x="3273475" y="659930"/>
                  </a:lnTo>
                  <a:lnTo>
                    <a:pt x="3287915" y="617829"/>
                  </a:lnTo>
                  <a:lnTo>
                    <a:pt x="3298494" y="574065"/>
                  </a:lnTo>
                  <a:lnTo>
                    <a:pt x="3304984" y="528853"/>
                  </a:lnTo>
                  <a:lnTo>
                    <a:pt x="3307194" y="482396"/>
                  </a:lnTo>
                  <a:close/>
                </a:path>
              </a:pathLst>
            </a:custGeom>
            <a:solidFill>
              <a:srgbClr val="003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C67B1D32-C466-E92A-ACF6-8D18086B9C0B}"/>
                </a:ext>
              </a:extLst>
            </p:cNvPr>
            <p:cNvSpPr/>
            <p:nvPr/>
          </p:nvSpPr>
          <p:spPr>
            <a:xfrm>
              <a:off x="2675750" y="2507399"/>
              <a:ext cx="0" cy="2815590"/>
            </a:xfrm>
            <a:custGeom>
              <a:avLst/>
              <a:gdLst/>
              <a:ahLst/>
              <a:cxnLst/>
              <a:rect l="l" t="t" r="r" b="b"/>
              <a:pathLst>
                <a:path h="2815590">
                  <a:moveTo>
                    <a:pt x="0" y="0"/>
                  </a:moveTo>
                  <a:lnTo>
                    <a:pt x="0" y="2815196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0">
              <a:extLst>
                <a:ext uri="{FF2B5EF4-FFF2-40B4-BE49-F238E27FC236}">
                  <a16:creationId xmlns:a16="http://schemas.microsoft.com/office/drawing/2014/main" id="{8F2FF2A5-1DA8-90C9-C394-11E97C0DD126}"/>
                </a:ext>
              </a:extLst>
            </p:cNvPr>
            <p:cNvSpPr/>
            <p:nvPr/>
          </p:nvSpPr>
          <p:spPr>
            <a:xfrm>
              <a:off x="8203750" y="2507399"/>
              <a:ext cx="0" cy="2815590"/>
            </a:xfrm>
            <a:custGeom>
              <a:avLst/>
              <a:gdLst/>
              <a:ahLst/>
              <a:cxnLst/>
              <a:rect l="l" t="t" r="r" b="b"/>
              <a:pathLst>
                <a:path h="2815590">
                  <a:moveTo>
                    <a:pt x="0" y="0"/>
                  </a:moveTo>
                  <a:lnTo>
                    <a:pt x="0" y="2815196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1">
              <a:extLst>
                <a:ext uri="{FF2B5EF4-FFF2-40B4-BE49-F238E27FC236}">
                  <a16:creationId xmlns:a16="http://schemas.microsoft.com/office/drawing/2014/main" id="{7B77AE88-DE44-7324-1224-40DF527FA355}"/>
                </a:ext>
              </a:extLst>
            </p:cNvPr>
            <p:cNvSpPr/>
            <p:nvPr/>
          </p:nvSpPr>
          <p:spPr>
            <a:xfrm>
              <a:off x="989561" y="1564204"/>
              <a:ext cx="530860" cy="530860"/>
            </a:xfrm>
            <a:custGeom>
              <a:avLst/>
              <a:gdLst/>
              <a:ahLst/>
              <a:cxnLst/>
              <a:rect l="l" t="t" r="r" b="b"/>
              <a:pathLst>
                <a:path w="530860" h="530860">
                  <a:moveTo>
                    <a:pt x="467691" y="381774"/>
                  </a:moveTo>
                  <a:lnTo>
                    <a:pt x="310896" y="381774"/>
                  </a:lnTo>
                  <a:lnTo>
                    <a:pt x="413042" y="506247"/>
                  </a:lnTo>
                  <a:lnTo>
                    <a:pt x="435049" y="523583"/>
                  </a:lnTo>
                  <a:lnTo>
                    <a:pt x="461036" y="530245"/>
                  </a:lnTo>
                  <a:lnTo>
                    <a:pt x="487446" y="526023"/>
                  </a:lnTo>
                  <a:lnTo>
                    <a:pt x="510717" y="510705"/>
                  </a:lnTo>
                  <a:lnTo>
                    <a:pt x="526028" y="487449"/>
                  </a:lnTo>
                  <a:lnTo>
                    <a:pt x="530247" y="461103"/>
                  </a:lnTo>
                  <a:lnTo>
                    <a:pt x="523583" y="435279"/>
                  </a:lnTo>
                  <a:lnTo>
                    <a:pt x="506247" y="413588"/>
                  </a:lnTo>
                  <a:lnTo>
                    <a:pt x="467691" y="381774"/>
                  </a:lnTo>
                  <a:close/>
                </a:path>
                <a:path w="530860" h="530860">
                  <a:moveTo>
                    <a:pt x="205397" y="0"/>
                  </a:moveTo>
                  <a:lnTo>
                    <a:pt x="158345" y="5431"/>
                  </a:lnTo>
                  <a:lnTo>
                    <a:pt x="115130" y="20899"/>
                  </a:lnTo>
                  <a:lnTo>
                    <a:pt x="76990" y="45163"/>
                  </a:lnTo>
                  <a:lnTo>
                    <a:pt x="45167" y="76985"/>
                  </a:lnTo>
                  <a:lnTo>
                    <a:pt x="20901" y="115124"/>
                  </a:lnTo>
                  <a:lnTo>
                    <a:pt x="5432" y="158341"/>
                  </a:lnTo>
                  <a:lnTo>
                    <a:pt x="0" y="205397"/>
                  </a:lnTo>
                  <a:lnTo>
                    <a:pt x="5432" y="252452"/>
                  </a:lnTo>
                  <a:lnTo>
                    <a:pt x="20901" y="295669"/>
                  </a:lnTo>
                  <a:lnTo>
                    <a:pt x="45167" y="333808"/>
                  </a:lnTo>
                  <a:lnTo>
                    <a:pt x="76990" y="365630"/>
                  </a:lnTo>
                  <a:lnTo>
                    <a:pt x="115130" y="389894"/>
                  </a:lnTo>
                  <a:lnTo>
                    <a:pt x="158345" y="405362"/>
                  </a:lnTo>
                  <a:lnTo>
                    <a:pt x="205397" y="410794"/>
                  </a:lnTo>
                  <a:lnTo>
                    <a:pt x="233814" y="408849"/>
                  </a:lnTo>
                  <a:lnTo>
                    <a:pt x="261080" y="403190"/>
                  </a:lnTo>
                  <a:lnTo>
                    <a:pt x="286878" y="394077"/>
                  </a:lnTo>
                  <a:lnTo>
                    <a:pt x="310896" y="381774"/>
                  </a:lnTo>
                  <a:lnTo>
                    <a:pt x="467691" y="381774"/>
                  </a:lnTo>
                  <a:lnTo>
                    <a:pt x="446050" y="363918"/>
                  </a:lnTo>
                  <a:lnTo>
                    <a:pt x="205397" y="363918"/>
                  </a:lnTo>
                  <a:lnTo>
                    <a:pt x="155262" y="355844"/>
                  </a:lnTo>
                  <a:lnTo>
                    <a:pt x="111745" y="333356"/>
                  </a:lnTo>
                  <a:lnTo>
                    <a:pt x="77446" y="299052"/>
                  </a:lnTo>
                  <a:lnTo>
                    <a:pt x="54960" y="255533"/>
                  </a:lnTo>
                  <a:lnTo>
                    <a:pt x="46888" y="205397"/>
                  </a:lnTo>
                  <a:lnTo>
                    <a:pt x="54960" y="155260"/>
                  </a:lnTo>
                  <a:lnTo>
                    <a:pt x="77446" y="111741"/>
                  </a:lnTo>
                  <a:lnTo>
                    <a:pt x="111745" y="77437"/>
                  </a:lnTo>
                  <a:lnTo>
                    <a:pt x="155262" y="54949"/>
                  </a:lnTo>
                  <a:lnTo>
                    <a:pt x="205397" y="46875"/>
                  </a:lnTo>
                  <a:lnTo>
                    <a:pt x="335704" y="46875"/>
                  </a:lnTo>
                  <a:lnTo>
                    <a:pt x="333989" y="45163"/>
                  </a:lnTo>
                  <a:lnTo>
                    <a:pt x="295769" y="20899"/>
                  </a:lnTo>
                  <a:lnTo>
                    <a:pt x="252482" y="5431"/>
                  </a:lnTo>
                  <a:lnTo>
                    <a:pt x="205397" y="0"/>
                  </a:lnTo>
                  <a:close/>
                </a:path>
                <a:path w="530860" h="530860">
                  <a:moveTo>
                    <a:pt x="335704" y="46875"/>
                  </a:moveTo>
                  <a:lnTo>
                    <a:pt x="205397" y="46875"/>
                  </a:lnTo>
                  <a:lnTo>
                    <a:pt x="255533" y="54949"/>
                  </a:lnTo>
                  <a:lnTo>
                    <a:pt x="299052" y="77437"/>
                  </a:lnTo>
                  <a:lnTo>
                    <a:pt x="333356" y="111741"/>
                  </a:lnTo>
                  <a:lnTo>
                    <a:pt x="355844" y="155260"/>
                  </a:lnTo>
                  <a:lnTo>
                    <a:pt x="363918" y="205397"/>
                  </a:lnTo>
                  <a:lnTo>
                    <a:pt x="355844" y="255533"/>
                  </a:lnTo>
                  <a:lnTo>
                    <a:pt x="333356" y="299052"/>
                  </a:lnTo>
                  <a:lnTo>
                    <a:pt x="299052" y="333356"/>
                  </a:lnTo>
                  <a:lnTo>
                    <a:pt x="255533" y="355844"/>
                  </a:lnTo>
                  <a:lnTo>
                    <a:pt x="205397" y="363918"/>
                  </a:lnTo>
                  <a:lnTo>
                    <a:pt x="446050" y="363918"/>
                  </a:lnTo>
                  <a:lnTo>
                    <a:pt x="381774" y="310883"/>
                  </a:lnTo>
                  <a:lnTo>
                    <a:pt x="394085" y="286866"/>
                  </a:lnTo>
                  <a:lnTo>
                    <a:pt x="403201" y="261069"/>
                  </a:lnTo>
                  <a:lnTo>
                    <a:pt x="408862" y="233807"/>
                  </a:lnTo>
                  <a:lnTo>
                    <a:pt x="410806" y="205397"/>
                  </a:lnTo>
                  <a:lnTo>
                    <a:pt x="405550" y="158341"/>
                  </a:lnTo>
                  <a:lnTo>
                    <a:pt x="390149" y="115124"/>
                  </a:lnTo>
                  <a:lnTo>
                    <a:pt x="365872" y="76985"/>
                  </a:lnTo>
                  <a:lnTo>
                    <a:pt x="335704" y="468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2">
              <a:extLst>
                <a:ext uri="{FF2B5EF4-FFF2-40B4-BE49-F238E27FC236}">
                  <a16:creationId xmlns:a16="http://schemas.microsoft.com/office/drawing/2014/main" id="{39E60C32-4329-FA3B-7C81-E00E3049DD2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5188" y="1651830"/>
              <a:ext cx="139010" cy="235535"/>
            </a:xfrm>
            <a:prstGeom prst="rect">
              <a:avLst/>
            </a:prstGeom>
          </p:spPr>
        </p:pic>
        <p:sp>
          <p:nvSpPr>
            <p:cNvPr id="25" name="object 23">
              <a:extLst>
                <a:ext uri="{FF2B5EF4-FFF2-40B4-BE49-F238E27FC236}">
                  <a16:creationId xmlns:a16="http://schemas.microsoft.com/office/drawing/2014/main" id="{2FC104EE-0CF1-8D05-A957-5E7C4B5AA751}"/>
                </a:ext>
              </a:extLst>
            </p:cNvPr>
            <p:cNvSpPr/>
            <p:nvPr/>
          </p:nvSpPr>
          <p:spPr>
            <a:xfrm>
              <a:off x="3289993" y="1572158"/>
              <a:ext cx="589915" cy="589280"/>
            </a:xfrm>
            <a:custGeom>
              <a:avLst/>
              <a:gdLst/>
              <a:ahLst/>
              <a:cxnLst/>
              <a:rect l="l" t="t" r="r" b="b"/>
              <a:pathLst>
                <a:path w="589914" h="589280">
                  <a:moveTo>
                    <a:pt x="579845" y="253999"/>
                  </a:moveTo>
                  <a:lnTo>
                    <a:pt x="124050" y="253999"/>
                  </a:lnTo>
                  <a:lnTo>
                    <a:pt x="124672" y="257809"/>
                  </a:lnTo>
                  <a:lnTo>
                    <a:pt x="125066" y="259079"/>
                  </a:lnTo>
                  <a:lnTo>
                    <a:pt x="125383" y="260349"/>
                  </a:lnTo>
                  <a:lnTo>
                    <a:pt x="153184" y="284479"/>
                  </a:lnTo>
                  <a:lnTo>
                    <a:pt x="159292" y="287019"/>
                  </a:lnTo>
                  <a:lnTo>
                    <a:pt x="168144" y="290829"/>
                  </a:lnTo>
                  <a:lnTo>
                    <a:pt x="179435" y="295909"/>
                  </a:lnTo>
                  <a:lnTo>
                    <a:pt x="185073" y="302259"/>
                  </a:lnTo>
                  <a:lnTo>
                    <a:pt x="194395" y="302259"/>
                  </a:lnTo>
                  <a:lnTo>
                    <a:pt x="195564" y="303529"/>
                  </a:lnTo>
                  <a:lnTo>
                    <a:pt x="195881" y="304799"/>
                  </a:lnTo>
                  <a:lnTo>
                    <a:pt x="197050" y="309879"/>
                  </a:lnTo>
                  <a:lnTo>
                    <a:pt x="197685" y="314959"/>
                  </a:lnTo>
                  <a:lnTo>
                    <a:pt x="199323" y="320039"/>
                  </a:lnTo>
                  <a:lnTo>
                    <a:pt x="200809" y="323849"/>
                  </a:lnTo>
                  <a:lnTo>
                    <a:pt x="202460" y="328929"/>
                  </a:lnTo>
                  <a:lnTo>
                    <a:pt x="210296" y="336549"/>
                  </a:lnTo>
                  <a:lnTo>
                    <a:pt x="216239" y="339089"/>
                  </a:lnTo>
                  <a:lnTo>
                    <a:pt x="222043" y="340359"/>
                  </a:lnTo>
                  <a:lnTo>
                    <a:pt x="227288" y="341629"/>
                  </a:lnTo>
                  <a:lnTo>
                    <a:pt x="230971" y="344169"/>
                  </a:lnTo>
                  <a:lnTo>
                    <a:pt x="234883" y="347979"/>
                  </a:lnTo>
                  <a:lnTo>
                    <a:pt x="234337" y="347979"/>
                  </a:lnTo>
                  <a:lnTo>
                    <a:pt x="234032" y="349249"/>
                  </a:lnTo>
                  <a:lnTo>
                    <a:pt x="233638" y="349249"/>
                  </a:lnTo>
                  <a:lnTo>
                    <a:pt x="229276" y="356869"/>
                  </a:lnTo>
                  <a:lnTo>
                    <a:pt x="226914" y="365759"/>
                  </a:lnTo>
                  <a:lnTo>
                    <a:pt x="226580" y="373379"/>
                  </a:lnTo>
                  <a:lnTo>
                    <a:pt x="228304" y="382269"/>
                  </a:lnTo>
                  <a:lnTo>
                    <a:pt x="228774" y="383539"/>
                  </a:lnTo>
                  <a:lnTo>
                    <a:pt x="228939" y="386079"/>
                  </a:lnTo>
                  <a:lnTo>
                    <a:pt x="228698" y="387349"/>
                  </a:lnTo>
                  <a:lnTo>
                    <a:pt x="228658" y="398779"/>
                  </a:lnTo>
                  <a:lnTo>
                    <a:pt x="231967" y="408939"/>
                  </a:lnTo>
                  <a:lnTo>
                    <a:pt x="238655" y="416559"/>
                  </a:lnTo>
                  <a:lnTo>
                    <a:pt x="248751" y="421639"/>
                  </a:lnTo>
                  <a:lnTo>
                    <a:pt x="250237" y="422909"/>
                  </a:lnTo>
                  <a:lnTo>
                    <a:pt x="251418" y="424179"/>
                  </a:lnTo>
                  <a:lnTo>
                    <a:pt x="252193" y="426719"/>
                  </a:lnTo>
                  <a:lnTo>
                    <a:pt x="254073" y="430529"/>
                  </a:lnTo>
                  <a:lnTo>
                    <a:pt x="255647" y="434339"/>
                  </a:lnTo>
                  <a:lnTo>
                    <a:pt x="257375" y="438149"/>
                  </a:lnTo>
                  <a:lnTo>
                    <a:pt x="257844" y="439419"/>
                  </a:lnTo>
                  <a:lnTo>
                    <a:pt x="258937" y="440689"/>
                  </a:lnTo>
                  <a:lnTo>
                    <a:pt x="257921" y="449579"/>
                  </a:lnTo>
                  <a:lnTo>
                    <a:pt x="260740" y="457199"/>
                  </a:lnTo>
                  <a:lnTo>
                    <a:pt x="265363" y="462279"/>
                  </a:lnTo>
                  <a:lnTo>
                    <a:pt x="255276" y="472439"/>
                  </a:lnTo>
                  <a:lnTo>
                    <a:pt x="250425" y="477519"/>
                  </a:lnTo>
                  <a:lnTo>
                    <a:pt x="245779" y="482599"/>
                  </a:lnTo>
                  <a:lnTo>
                    <a:pt x="243430" y="485139"/>
                  </a:lnTo>
                  <a:lnTo>
                    <a:pt x="242719" y="488949"/>
                  </a:lnTo>
                  <a:lnTo>
                    <a:pt x="241309" y="492759"/>
                  </a:lnTo>
                  <a:lnTo>
                    <a:pt x="240445" y="494029"/>
                  </a:lnTo>
                  <a:lnTo>
                    <a:pt x="239899" y="496569"/>
                  </a:lnTo>
                  <a:lnTo>
                    <a:pt x="238490" y="497839"/>
                  </a:lnTo>
                  <a:lnTo>
                    <a:pt x="233415" y="506729"/>
                  </a:lnTo>
                  <a:lnTo>
                    <a:pt x="232363" y="515619"/>
                  </a:lnTo>
                  <a:lnTo>
                    <a:pt x="235277" y="524510"/>
                  </a:lnTo>
                  <a:lnTo>
                    <a:pt x="242096" y="532129"/>
                  </a:lnTo>
                  <a:lnTo>
                    <a:pt x="248434" y="535940"/>
                  </a:lnTo>
                  <a:lnTo>
                    <a:pt x="255254" y="539750"/>
                  </a:lnTo>
                  <a:lnTo>
                    <a:pt x="261286" y="544829"/>
                  </a:lnTo>
                  <a:lnTo>
                    <a:pt x="266303" y="549910"/>
                  </a:lnTo>
                  <a:lnTo>
                    <a:pt x="271700" y="552450"/>
                  </a:lnTo>
                  <a:lnTo>
                    <a:pt x="269122" y="562610"/>
                  </a:lnTo>
                  <a:lnTo>
                    <a:pt x="286292" y="589279"/>
                  </a:lnTo>
                  <a:lnTo>
                    <a:pt x="293400" y="589279"/>
                  </a:lnTo>
                  <a:lnTo>
                    <a:pt x="323008" y="562610"/>
                  </a:lnTo>
                  <a:lnTo>
                    <a:pt x="324024" y="560069"/>
                  </a:lnTo>
                  <a:lnTo>
                    <a:pt x="325358" y="560069"/>
                  </a:lnTo>
                  <a:lnTo>
                    <a:pt x="331073" y="557529"/>
                  </a:lnTo>
                  <a:lnTo>
                    <a:pt x="335226" y="552450"/>
                  </a:lnTo>
                  <a:lnTo>
                    <a:pt x="339544" y="546100"/>
                  </a:lnTo>
                  <a:lnTo>
                    <a:pt x="340864" y="544829"/>
                  </a:lnTo>
                  <a:lnTo>
                    <a:pt x="342363" y="543560"/>
                  </a:lnTo>
                  <a:lnTo>
                    <a:pt x="349135" y="541019"/>
                  </a:lnTo>
                  <a:lnTo>
                    <a:pt x="353961" y="535940"/>
                  </a:lnTo>
                  <a:lnTo>
                    <a:pt x="357040" y="529590"/>
                  </a:lnTo>
                  <a:lnTo>
                    <a:pt x="358568" y="521969"/>
                  </a:lnTo>
                  <a:lnTo>
                    <a:pt x="358809" y="519429"/>
                  </a:lnTo>
                  <a:lnTo>
                    <a:pt x="359825" y="516889"/>
                  </a:lnTo>
                  <a:lnTo>
                    <a:pt x="376023" y="478789"/>
                  </a:lnTo>
                  <a:lnTo>
                    <a:pt x="376860" y="471169"/>
                  </a:lnTo>
                  <a:lnTo>
                    <a:pt x="377771" y="463549"/>
                  </a:lnTo>
                  <a:lnTo>
                    <a:pt x="387750" y="463549"/>
                  </a:lnTo>
                  <a:lnTo>
                    <a:pt x="392807" y="459739"/>
                  </a:lnTo>
                  <a:lnTo>
                    <a:pt x="399932" y="455929"/>
                  </a:lnTo>
                  <a:lnTo>
                    <a:pt x="401494" y="454659"/>
                  </a:lnTo>
                  <a:lnTo>
                    <a:pt x="403221" y="454659"/>
                  </a:lnTo>
                  <a:lnTo>
                    <a:pt x="410117" y="452119"/>
                  </a:lnTo>
                  <a:lnTo>
                    <a:pt x="415604" y="449579"/>
                  </a:lnTo>
                  <a:lnTo>
                    <a:pt x="425396" y="444499"/>
                  </a:lnTo>
                  <a:lnTo>
                    <a:pt x="459014" y="444499"/>
                  </a:lnTo>
                  <a:lnTo>
                    <a:pt x="478583" y="414019"/>
                  </a:lnTo>
                  <a:lnTo>
                    <a:pt x="481631" y="410209"/>
                  </a:lnTo>
                  <a:lnTo>
                    <a:pt x="504991" y="372109"/>
                  </a:lnTo>
                  <a:lnTo>
                    <a:pt x="506795" y="365759"/>
                  </a:lnTo>
                  <a:lnTo>
                    <a:pt x="509567" y="358139"/>
                  </a:lnTo>
                  <a:lnTo>
                    <a:pt x="513280" y="351789"/>
                  </a:lnTo>
                  <a:lnTo>
                    <a:pt x="513902" y="351789"/>
                  </a:lnTo>
                  <a:lnTo>
                    <a:pt x="514296" y="350519"/>
                  </a:lnTo>
                  <a:lnTo>
                    <a:pt x="514842" y="349249"/>
                  </a:lnTo>
                  <a:lnTo>
                    <a:pt x="517902" y="342899"/>
                  </a:lnTo>
                  <a:lnTo>
                    <a:pt x="520328" y="336549"/>
                  </a:lnTo>
                  <a:lnTo>
                    <a:pt x="518601" y="323849"/>
                  </a:lnTo>
                  <a:lnTo>
                    <a:pt x="519160" y="320039"/>
                  </a:lnTo>
                  <a:lnTo>
                    <a:pt x="522131" y="316229"/>
                  </a:lnTo>
                  <a:lnTo>
                    <a:pt x="523147" y="314959"/>
                  </a:lnTo>
                  <a:lnTo>
                    <a:pt x="523224" y="312419"/>
                  </a:lnTo>
                  <a:lnTo>
                    <a:pt x="524011" y="311149"/>
                  </a:lnTo>
                  <a:lnTo>
                    <a:pt x="524557" y="309879"/>
                  </a:lnTo>
                  <a:lnTo>
                    <a:pt x="525345" y="308609"/>
                  </a:lnTo>
                  <a:lnTo>
                    <a:pt x="526361" y="308609"/>
                  </a:lnTo>
                  <a:lnTo>
                    <a:pt x="535365" y="304799"/>
                  </a:lnTo>
                  <a:lnTo>
                    <a:pt x="539213" y="297179"/>
                  </a:lnTo>
                  <a:lnTo>
                    <a:pt x="541791" y="288289"/>
                  </a:lnTo>
                  <a:lnTo>
                    <a:pt x="542972" y="284479"/>
                  </a:lnTo>
                  <a:lnTo>
                    <a:pt x="544534" y="280669"/>
                  </a:lnTo>
                  <a:lnTo>
                    <a:pt x="548611" y="279399"/>
                  </a:lnTo>
                  <a:lnTo>
                    <a:pt x="553310" y="276859"/>
                  </a:lnTo>
                  <a:lnTo>
                    <a:pt x="562390" y="271779"/>
                  </a:lnTo>
                  <a:lnTo>
                    <a:pt x="568119" y="267969"/>
                  </a:lnTo>
                  <a:lnTo>
                    <a:pt x="573116" y="264159"/>
                  </a:lnTo>
                  <a:lnTo>
                    <a:pt x="577274" y="259079"/>
                  </a:lnTo>
                  <a:lnTo>
                    <a:pt x="579845" y="253999"/>
                  </a:lnTo>
                  <a:close/>
                </a:path>
                <a:path w="589914" h="589280">
                  <a:moveTo>
                    <a:pt x="387750" y="463549"/>
                  </a:moveTo>
                  <a:lnTo>
                    <a:pt x="377771" y="463549"/>
                  </a:lnTo>
                  <a:lnTo>
                    <a:pt x="386064" y="464819"/>
                  </a:lnTo>
                  <a:lnTo>
                    <a:pt x="387750" y="463549"/>
                  </a:lnTo>
                  <a:close/>
                </a:path>
                <a:path w="589914" h="589280">
                  <a:moveTo>
                    <a:pt x="459014" y="444499"/>
                  </a:moveTo>
                  <a:lnTo>
                    <a:pt x="429777" y="444499"/>
                  </a:lnTo>
                  <a:lnTo>
                    <a:pt x="434870" y="445769"/>
                  </a:lnTo>
                  <a:lnTo>
                    <a:pt x="443562" y="448309"/>
                  </a:lnTo>
                  <a:lnTo>
                    <a:pt x="451670" y="448309"/>
                  </a:lnTo>
                  <a:lnTo>
                    <a:pt x="459014" y="444499"/>
                  </a:lnTo>
                  <a:close/>
                </a:path>
                <a:path w="589914" h="589280">
                  <a:moveTo>
                    <a:pt x="464715" y="113029"/>
                  </a:moveTo>
                  <a:lnTo>
                    <a:pt x="60359" y="113029"/>
                  </a:lnTo>
                  <a:lnTo>
                    <a:pt x="60753" y="114299"/>
                  </a:lnTo>
                  <a:lnTo>
                    <a:pt x="59966" y="121919"/>
                  </a:lnTo>
                  <a:lnTo>
                    <a:pt x="59026" y="128269"/>
                  </a:lnTo>
                  <a:lnTo>
                    <a:pt x="58175" y="134619"/>
                  </a:lnTo>
                  <a:lnTo>
                    <a:pt x="56448" y="134619"/>
                  </a:lnTo>
                  <a:lnTo>
                    <a:pt x="18462" y="157479"/>
                  </a:lnTo>
                  <a:lnTo>
                    <a:pt x="9898" y="173989"/>
                  </a:lnTo>
                  <a:lnTo>
                    <a:pt x="6230" y="181609"/>
                  </a:lnTo>
                  <a:lnTo>
                    <a:pt x="2638" y="190499"/>
                  </a:lnTo>
                  <a:lnTo>
                    <a:pt x="119" y="199389"/>
                  </a:lnTo>
                  <a:lnTo>
                    <a:pt x="0" y="208279"/>
                  </a:lnTo>
                  <a:lnTo>
                    <a:pt x="3038" y="215899"/>
                  </a:lnTo>
                  <a:lnTo>
                    <a:pt x="9991" y="223519"/>
                  </a:lnTo>
                  <a:lnTo>
                    <a:pt x="11172" y="224789"/>
                  </a:lnTo>
                  <a:lnTo>
                    <a:pt x="11718" y="226059"/>
                  </a:lnTo>
                  <a:lnTo>
                    <a:pt x="11960" y="227329"/>
                  </a:lnTo>
                  <a:lnTo>
                    <a:pt x="13052" y="234949"/>
                  </a:lnTo>
                  <a:lnTo>
                    <a:pt x="15478" y="241299"/>
                  </a:lnTo>
                  <a:lnTo>
                    <a:pt x="22221" y="245109"/>
                  </a:lnTo>
                  <a:lnTo>
                    <a:pt x="29422" y="248919"/>
                  </a:lnTo>
                  <a:lnTo>
                    <a:pt x="36471" y="252729"/>
                  </a:lnTo>
                  <a:lnTo>
                    <a:pt x="43761" y="256539"/>
                  </a:lnTo>
                  <a:lnTo>
                    <a:pt x="50339" y="259079"/>
                  </a:lnTo>
                  <a:lnTo>
                    <a:pt x="57616" y="260349"/>
                  </a:lnTo>
                  <a:lnTo>
                    <a:pt x="63420" y="265429"/>
                  </a:lnTo>
                  <a:lnTo>
                    <a:pt x="64754" y="266699"/>
                  </a:lnTo>
                  <a:lnTo>
                    <a:pt x="69135" y="266699"/>
                  </a:lnTo>
                  <a:lnTo>
                    <a:pt x="82591" y="267969"/>
                  </a:lnTo>
                  <a:lnTo>
                    <a:pt x="89363" y="269239"/>
                  </a:lnTo>
                  <a:lnTo>
                    <a:pt x="102958" y="269239"/>
                  </a:lnTo>
                  <a:lnTo>
                    <a:pt x="109073" y="266699"/>
                  </a:lnTo>
                  <a:lnTo>
                    <a:pt x="114413" y="264159"/>
                  </a:lnTo>
                  <a:lnTo>
                    <a:pt x="118881" y="257809"/>
                  </a:lnTo>
                  <a:lnTo>
                    <a:pt x="119821" y="256539"/>
                  </a:lnTo>
                  <a:lnTo>
                    <a:pt x="121929" y="256539"/>
                  </a:lnTo>
                  <a:lnTo>
                    <a:pt x="124050" y="253999"/>
                  </a:lnTo>
                  <a:lnTo>
                    <a:pt x="579845" y="253999"/>
                  </a:lnTo>
                  <a:lnTo>
                    <a:pt x="580488" y="252729"/>
                  </a:lnTo>
                  <a:lnTo>
                    <a:pt x="584657" y="241299"/>
                  </a:lnTo>
                  <a:lnTo>
                    <a:pt x="587705" y="229869"/>
                  </a:lnTo>
                  <a:lnTo>
                    <a:pt x="589357" y="218439"/>
                  </a:lnTo>
                  <a:lnTo>
                    <a:pt x="589340" y="205739"/>
                  </a:lnTo>
                  <a:lnTo>
                    <a:pt x="586376" y="190499"/>
                  </a:lnTo>
                  <a:lnTo>
                    <a:pt x="579859" y="179069"/>
                  </a:lnTo>
                  <a:lnTo>
                    <a:pt x="569466" y="170179"/>
                  </a:lnTo>
                  <a:lnTo>
                    <a:pt x="554872" y="165099"/>
                  </a:lnTo>
                  <a:lnTo>
                    <a:pt x="553069" y="165099"/>
                  </a:lnTo>
                  <a:lnTo>
                    <a:pt x="551265" y="163829"/>
                  </a:lnTo>
                  <a:lnTo>
                    <a:pt x="544763" y="163829"/>
                  </a:lnTo>
                  <a:lnTo>
                    <a:pt x="542032" y="161289"/>
                  </a:lnTo>
                  <a:lnTo>
                    <a:pt x="539835" y="156209"/>
                  </a:lnTo>
                  <a:lnTo>
                    <a:pt x="537168" y="151129"/>
                  </a:lnTo>
                  <a:lnTo>
                    <a:pt x="534120" y="147319"/>
                  </a:lnTo>
                  <a:lnTo>
                    <a:pt x="530666" y="142239"/>
                  </a:lnTo>
                  <a:lnTo>
                    <a:pt x="525237" y="135889"/>
                  </a:lnTo>
                  <a:lnTo>
                    <a:pt x="518941" y="132079"/>
                  </a:lnTo>
                  <a:lnTo>
                    <a:pt x="511792" y="128269"/>
                  </a:lnTo>
                  <a:lnTo>
                    <a:pt x="503805" y="126999"/>
                  </a:lnTo>
                  <a:lnTo>
                    <a:pt x="497697" y="125729"/>
                  </a:lnTo>
                  <a:lnTo>
                    <a:pt x="482025" y="125729"/>
                  </a:lnTo>
                  <a:lnTo>
                    <a:pt x="479599" y="124459"/>
                  </a:lnTo>
                  <a:lnTo>
                    <a:pt x="477250" y="121919"/>
                  </a:lnTo>
                  <a:lnTo>
                    <a:pt x="471370" y="116839"/>
                  </a:lnTo>
                  <a:lnTo>
                    <a:pt x="464715" y="113029"/>
                  </a:lnTo>
                  <a:close/>
                </a:path>
                <a:path w="589914" h="589280">
                  <a:moveTo>
                    <a:pt x="110766" y="41909"/>
                  </a:moveTo>
                  <a:lnTo>
                    <a:pt x="101406" y="43179"/>
                  </a:lnTo>
                  <a:lnTo>
                    <a:pt x="98434" y="43179"/>
                  </a:lnTo>
                  <a:lnTo>
                    <a:pt x="90636" y="45719"/>
                  </a:lnTo>
                  <a:lnTo>
                    <a:pt x="53674" y="62229"/>
                  </a:lnTo>
                  <a:lnTo>
                    <a:pt x="51915" y="69849"/>
                  </a:lnTo>
                  <a:lnTo>
                    <a:pt x="53628" y="80009"/>
                  </a:lnTo>
                  <a:lnTo>
                    <a:pt x="54022" y="81279"/>
                  </a:lnTo>
                  <a:lnTo>
                    <a:pt x="54098" y="82549"/>
                  </a:lnTo>
                  <a:lnTo>
                    <a:pt x="53857" y="83819"/>
                  </a:lnTo>
                  <a:lnTo>
                    <a:pt x="53305" y="90169"/>
                  </a:lnTo>
                  <a:lnTo>
                    <a:pt x="53249" y="92709"/>
                  </a:lnTo>
                  <a:lnTo>
                    <a:pt x="53520" y="99059"/>
                  </a:lnTo>
                  <a:lnTo>
                    <a:pt x="55504" y="106679"/>
                  </a:lnTo>
                  <a:lnTo>
                    <a:pt x="59813" y="113029"/>
                  </a:lnTo>
                  <a:lnTo>
                    <a:pt x="455152" y="113029"/>
                  </a:lnTo>
                  <a:lnTo>
                    <a:pt x="453513" y="111759"/>
                  </a:lnTo>
                  <a:lnTo>
                    <a:pt x="452497" y="111759"/>
                  </a:lnTo>
                  <a:lnTo>
                    <a:pt x="448103" y="106679"/>
                  </a:lnTo>
                  <a:lnTo>
                    <a:pt x="443010" y="101599"/>
                  </a:lnTo>
                  <a:lnTo>
                    <a:pt x="431263" y="101599"/>
                  </a:lnTo>
                  <a:lnTo>
                    <a:pt x="428291" y="99059"/>
                  </a:lnTo>
                  <a:lnTo>
                    <a:pt x="425002" y="96519"/>
                  </a:lnTo>
                  <a:lnTo>
                    <a:pt x="420888" y="92709"/>
                  </a:lnTo>
                  <a:lnTo>
                    <a:pt x="390382" y="92709"/>
                  </a:lnTo>
                  <a:lnTo>
                    <a:pt x="387911" y="91439"/>
                  </a:lnTo>
                  <a:lnTo>
                    <a:pt x="379561" y="91439"/>
                  </a:lnTo>
                  <a:lnTo>
                    <a:pt x="381060" y="88899"/>
                  </a:lnTo>
                  <a:lnTo>
                    <a:pt x="382076" y="87629"/>
                  </a:lnTo>
                  <a:lnTo>
                    <a:pt x="383016" y="85089"/>
                  </a:lnTo>
                  <a:lnTo>
                    <a:pt x="386241" y="76199"/>
                  </a:lnTo>
                  <a:lnTo>
                    <a:pt x="386467" y="67309"/>
                  </a:lnTo>
                  <a:lnTo>
                    <a:pt x="383773" y="59689"/>
                  </a:lnTo>
                  <a:lnTo>
                    <a:pt x="382666" y="58419"/>
                  </a:lnTo>
                  <a:lnTo>
                    <a:pt x="138299" y="58419"/>
                  </a:lnTo>
                  <a:lnTo>
                    <a:pt x="136420" y="57149"/>
                  </a:lnTo>
                  <a:lnTo>
                    <a:pt x="134146" y="55879"/>
                  </a:lnTo>
                  <a:lnTo>
                    <a:pt x="132737" y="54609"/>
                  </a:lnTo>
                  <a:lnTo>
                    <a:pt x="126334" y="48259"/>
                  </a:lnTo>
                  <a:lnTo>
                    <a:pt x="119043" y="43179"/>
                  </a:lnTo>
                  <a:lnTo>
                    <a:pt x="110766" y="41909"/>
                  </a:lnTo>
                  <a:close/>
                </a:path>
                <a:path w="589914" h="589280">
                  <a:moveTo>
                    <a:pt x="410711" y="87629"/>
                  </a:moveTo>
                  <a:lnTo>
                    <a:pt x="403178" y="87629"/>
                  </a:lnTo>
                  <a:lnTo>
                    <a:pt x="396020" y="88899"/>
                  </a:lnTo>
                  <a:lnTo>
                    <a:pt x="390382" y="92709"/>
                  </a:lnTo>
                  <a:lnTo>
                    <a:pt x="420888" y="92709"/>
                  </a:lnTo>
                  <a:lnTo>
                    <a:pt x="418145" y="90169"/>
                  </a:lnTo>
                  <a:lnTo>
                    <a:pt x="410711" y="87629"/>
                  </a:lnTo>
                  <a:close/>
                </a:path>
                <a:path w="589914" h="589280">
                  <a:moveTo>
                    <a:pt x="385441" y="90169"/>
                  </a:moveTo>
                  <a:lnTo>
                    <a:pt x="379561" y="91439"/>
                  </a:lnTo>
                  <a:lnTo>
                    <a:pt x="387911" y="91439"/>
                  </a:lnTo>
                  <a:lnTo>
                    <a:pt x="385441" y="90169"/>
                  </a:lnTo>
                  <a:close/>
                </a:path>
                <a:path w="589914" h="589280">
                  <a:moveTo>
                    <a:pt x="154047" y="10159"/>
                  </a:moveTo>
                  <a:lnTo>
                    <a:pt x="125307" y="38099"/>
                  </a:lnTo>
                  <a:lnTo>
                    <a:pt x="126793" y="44449"/>
                  </a:lnTo>
                  <a:lnTo>
                    <a:pt x="131022" y="49529"/>
                  </a:lnTo>
                  <a:lnTo>
                    <a:pt x="135797" y="53339"/>
                  </a:lnTo>
                  <a:lnTo>
                    <a:pt x="137207" y="54609"/>
                  </a:lnTo>
                  <a:lnTo>
                    <a:pt x="138388" y="55879"/>
                  </a:lnTo>
                  <a:lnTo>
                    <a:pt x="139633" y="57149"/>
                  </a:lnTo>
                  <a:lnTo>
                    <a:pt x="139163" y="58419"/>
                  </a:lnTo>
                  <a:lnTo>
                    <a:pt x="382666" y="58419"/>
                  </a:lnTo>
                  <a:lnTo>
                    <a:pt x="378240" y="53339"/>
                  </a:lnTo>
                  <a:lnTo>
                    <a:pt x="375967" y="52069"/>
                  </a:lnTo>
                  <a:lnTo>
                    <a:pt x="243735" y="52069"/>
                  </a:lnTo>
                  <a:lnTo>
                    <a:pt x="244128" y="50799"/>
                  </a:lnTo>
                  <a:lnTo>
                    <a:pt x="244281" y="49529"/>
                  </a:lnTo>
                  <a:lnTo>
                    <a:pt x="244522" y="49529"/>
                  </a:lnTo>
                  <a:lnTo>
                    <a:pt x="246795" y="40639"/>
                  </a:lnTo>
                  <a:lnTo>
                    <a:pt x="247189" y="33019"/>
                  </a:lnTo>
                  <a:lnTo>
                    <a:pt x="241309" y="25399"/>
                  </a:lnTo>
                  <a:lnTo>
                    <a:pt x="240445" y="24129"/>
                  </a:lnTo>
                  <a:lnTo>
                    <a:pt x="240445" y="22859"/>
                  </a:lnTo>
                  <a:lnTo>
                    <a:pt x="240141" y="20319"/>
                  </a:lnTo>
                  <a:lnTo>
                    <a:pt x="239302" y="15239"/>
                  </a:lnTo>
                  <a:lnTo>
                    <a:pt x="179981" y="15239"/>
                  </a:lnTo>
                  <a:lnTo>
                    <a:pt x="160943" y="12699"/>
                  </a:lnTo>
                  <a:lnTo>
                    <a:pt x="154047" y="10159"/>
                  </a:lnTo>
                  <a:close/>
                </a:path>
                <a:path w="589914" h="589280">
                  <a:moveTo>
                    <a:pt x="279152" y="30479"/>
                  </a:moveTo>
                  <a:lnTo>
                    <a:pt x="271333" y="31749"/>
                  </a:lnTo>
                  <a:lnTo>
                    <a:pt x="264717" y="35559"/>
                  </a:lnTo>
                  <a:lnTo>
                    <a:pt x="259876" y="41909"/>
                  </a:lnTo>
                  <a:lnTo>
                    <a:pt x="256346" y="49529"/>
                  </a:lnTo>
                  <a:lnTo>
                    <a:pt x="250009" y="49529"/>
                  </a:lnTo>
                  <a:lnTo>
                    <a:pt x="243735" y="52069"/>
                  </a:lnTo>
                  <a:lnTo>
                    <a:pt x="375967" y="52069"/>
                  </a:lnTo>
                  <a:lnTo>
                    <a:pt x="373694" y="50799"/>
                  </a:lnTo>
                  <a:lnTo>
                    <a:pt x="370709" y="46989"/>
                  </a:lnTo>
                  <a:lnTo>
                    <a:pt x="366338" y="40639"/>
                  </a:lnTo>
                  <a:lnTo>
                    <a:pt x="308124" y="40639"/>
                  </a:lnTo>
                  <a:lnTo>
                    <a:pt x="300999" y="38099"/>
                  </a:lnTo>
                  <a:lnTo>
                    <a:pt x="294497" y="34289"/>
                  </a:lnTo>
                  <a:lnTo>
                    <a:pt x="287601" y="31749"/>
                  </a:lnTo>
                  <a:lnTo>
                    <a:pt x="279152" y="30479"/>
                  </a:lnTo>
                  <a:close/>
                </a:path>
                <a:path w="589914" h="589280">
                  <a:moveTo>
                    <a:pt x="337519" y="20319"/>
                  </a:moveTo>
                  <a:lnTo>
                    <a:pt x="325557" y="24129"/>
                  </a:lnTo>
                  <a:lnTo>
                    <a:pt x="314550" y="33019"/>
                  </a:lnTo>
                  <a:lnTo>
                    <a:pt x="312277" y="35559"/>
                  </a:lnTo>
                  <a:lnTo>
                    <a:pt x="308124" y="40639"/>
                  </a:lnTo>
                  <a:lnTo>
                    <a:pt x="366338" y="40639"/>
                  </a:lnTo>
                  <a:lnTo>
                    <a:pt x="365464" y="39369"/>
                  </a:lnTo>
                  <a:lnTo>
                    <a:pt x="363191" y="35559"/>
                  </a:lnTo>
                  <a:lnTo>
                    <a:pt x="360613" y="33019"/>
                  </a:lnTo>
                  <a:lnTo>
                    <a:pt x="349513" y="24129"/>
                  </a:lnTo>
                  <a:lnTo>
                    <a:pt x="337519" y="20319"/>
                  </a:lnTo>
                  <a:close/>
                </a:path>
                <a:path w="589914" h="589280">
                  <a:moveTo>
                    <a:pt x="218622" y="0"/>
                  </a:moveTo>
                  <a:lnTo>
                    <a:pt x="208870" y="0"/>
                  </a:lnTo>
                  <a:lnTo>
                    <a:pt x="199866" y="5079"/>
                  </a:lnTo>
                  <a:lnTo>
                    <a:pt x="192351" y="11429"/>
                  </a:lnTo>
                  <a:lnTo>
                    <a:pt x="191017" y="12699"/>
                  </a:lnTo>
                  <a:lnTo>
                    <a:pt x="188198" y="15239"/>
                  </a:lnTo>
                  <a:lnTo>
                    <a:pt x="239302" y="15239"/>
                  </a:lnTo>
                  <a:lnTo>
                    <a:pt x="238883" y="12699"/>
                  </a:lnTo>
                  <a:lnTo>
                    <a:pt x="235518" y="6349"/>
                  </a:lnTo>
                  <a:lnTo>
                    <a:pt x="228380" y="2539"/>
                  </a:lnTo>
                  <a:lnTo>
                    <a:pt x="218622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351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09504B-BB18-EC58-034E-F9CAEBB9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3" y="400050"/>
            <a:ext cx="10385425" cy="720725"/>
          </a:xfrm>
        </p:spPr>
        <p:txBody>
          <a:bodyPr/>
          <a:lstStyle/>
          <a:p>
            <a:r>
              <a:rPr lang="pt-BR" dirty="0"/>
              <a:t>2. 	PANORAMA DO SETOR DE RESSEGUROS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40C5305-99C2-4422-8E17-9446F02E2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318" y="1040092"/>
            <a:ext cx="8561768" cy="323311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E5FC3E8-60A7-B9C0-3250-F4A95C534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627" y="4273207"/>
            <a:ext cx="4025618" cy="2356460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A0CB94DF-FDE5-9F3A-88D0-6B43AD3D5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094" y="4291306"/>
            <a:ext cx="3531215" cy="240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44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B78575C-06DB-EAC8-7353-88515C9E7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3" y="400050"/>
            <a:ext cx="10385425" cy="720725"/>
          </a:xfrm>
        </p:spPr>
        <p:txBody>
          <a:bodyPr/>
          <a:lstStyle/>
          <a:p>
            <a:r>
              <a:rPr lang="pt-BR" dirty="0"/>
              <a:t>3. 	O SETOR DE RESSEGUROS EM NÚMEROS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44AA60E-124E-8506-A7CF-86675057F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27" y="978616"/>
            <a:ext cx="7929891" cy="54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1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D410E50-9618-A0AB-E8A6-208A4D400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942" y="337790"/>
            <a:ext cx="10384116" cy="720079"/>
          </a:xfrm>
        </p:spPr>
        <p:txBody>
          <a:bodyPr/>
          <a:lstStyle/>
          <a:p>
            <a:r>
              <a:rPr lang="pt-BR" dirty="0"/>
              <a:t>4.	 O PANORAMA do mercado de resseguros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CB17423-DDB7-47B8-FC63-F425AF58E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262343"/>
            <a:ext cx="100774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17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4C0DD61-2B87-4B5C-8E44-E77EFD00F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1718702"/>
            <a:ext cx="9791700" cy="40481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28F3785-C21C-14D7-E745-4AD3A7778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922" y="781644"/>
            <a:ext cx="4114800" cy="552450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65C23D31-5657-57CD-C787-08915DD55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3" y="400050"/>
            <a:ext cx="10385425" cy="720725"/>
          </a:xfrm>
        </p:spPr>
        <p:txBody>
          <a:bodyPr/>
          <a:lstStyle/>
          <a:p>
            <a:r>
              <a:rPr lang="pt-BR" dirty="0"/>
              <a:t>4.1.	 O panorama do mercado de resseguros</a:t>
            </a:r>
          </a:p>
        </p:txBody>
      </p:sp>
    </p:spTree>
    <p:extLst>
      <p:ext uri="{BB962C8B-B14F-4D97-AF65-F5344CB8AC3E}">
        <p14:creationId xmlns:p14="http://schemas.microsoft.com/office/powerpoint/2010/main" val="605369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281C247B-26D9-825B-63A1-10A8E85F72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7953" y="891574"/>
            <a:ext cx="7825296" cy="5566376"/>
          </a:xfr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D135CE0-4F6C-57D1-1329-824B8AEBF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3" y="400050"/>
            <a:ext cx="10385425" cy="720725"/>
          </a:xfrm>
        </p:spPr>
        <p:txBody>
          <a:bodyPr/>
          <a:lstStyle/>
          <a:p>
            <a:r>
              <a:rPr lang="pt-BR" dirty="0"/>
              <a:t>5.	 Análise comparativa entre os países</a:t>
            </a:r>
          </a:p>
        </p:txBody>
      </p:sp>
    </p:spTree>
    <p:extLst>
      <p:ext uri="{BB962C8B-B14F-4D97-AF65-F5344CB8AC3E}">
        <p14:creationId xmlns:p14="http://schemas.microsoft.com/office/powerpoint/2010/main" val="3993208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2CA28C6A-5C6B-03DD-04C3-86F067538A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22612" y="1120775"/>
            <a:ext cx="7440705" cy="5073209"/>
          </a:xfr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29BD03E-5329-6818-E671-6B8B2211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3" y="400050"/>
            <a:ext cx="10385425" cy="720725"/>
          </a:xfrm>
        </p:spPr>
        <p:txBody>
          <a:bodyPr/>
          <a:lstStyle/>
          <a:p>
            <a:r>
              <a:rPr lang="pt-BR" dirty="0"/>
              <a:t>5.1.	 ANÁLISE COMPARATIVA DOS PAÍSES</a:t>
            </a:r>
          </a:p>
        </p:txBody>
      </p:sp>
    </p:spTree>
    <p:extLst>
      <p:ext uri="{BB962C8B-B14F-4D97-AF65-F5344CB8AC3E}">
        <p14:creationId xmlns:p14="http://schemas.microsoft.com/office/powerpoint/2010/main" val="12155600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p r o p e r t i e s   x m l n s = " h t t p : / / w w w . i m a n a g e . c o m / w o r k / x m l s c h e m a " >  
     < d o c u m e n t i d > J U R _ S P ! 5 1 4 1 6 4 2 0 . 1 < / d o c u m e n t i d >  
     < s e n d e r i d > N L Y < / s e n d e r i d >  
     < s e n d e r e m a i l > N J O R G E @ P N . C O M . B R < / s e n d e r e m a i l >  
     < l a s t m o d i f i e d > 2 0 2 4 - 0 4 - 3 0 T 1 6 : 5 1 : 2 7 . 0 0 0 0 0 0 0 - 0 3 : 0 0 < / l a s t m o d i f i e d >  
     < d a t a b a s e > J U R _ S P < / d a t a b a s e >  
 < / p r o p e r t i e s > 
</file>

<file path=customXml/itemProps1.xml><?xml version="1.0" encoding="utf-8"?>
<ds:datastoreItem xmlns:ds="http://schemas.openxmlformats.org/officeDocument/2006/customXml" ds:itemID="{13F17669-55CB-4892-969C-7E89F029E647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2338</Words>
  <Application>Microsoft Office PowerPoint</Application>
  <PresentationFormat>Widescreen</PresentationFormat>
  <Paragraphs>181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Verdana</vt:lpstr>
      <vt:lpstr>Wingdings</vt:lpstr>
      <vt:lpstr>Tema do Office</vt:lpstr>
      <vt:lpstr>Apresentação do PowerPoint</vt:lpstr>
      <vt:lpstr>Apresentação do PowerPoint</vt:lpstr>
      <vt:lpstr>1.  QUEM São os resseguradores</vt:lpstr>
      <vt:lpstr>2.  PANORAMA DO SETOR DE RESSEGUROS</vt:lpstr>
      <vt:lpstr>3.  O SETOR DE RESSEGUROS EM NÚMEROS </vt:lpstr>
      <vt:lpstr>4.  O PANORAMA do mercado de resseguros</vt:lpstr>
      <vt:lpstr>4.1.  O panorama do mercado de resseguros</vt:lpstr>
      <vt:lpstr>5.  Análise comparativa entre os países</vt:lpstr>
      <vt:lpstr>5.1.  ANÁLISE COMPARATIVA DOS PAÍSES</vt:lpstr>
      <vt:lpstr>Apresentação do PowerPoint</vt:lpstr>
      <vt:lpstr>1.  ALÍQUOTA ZERO DE cbs E DE ibs</vt:lpstr>
      <vt:lpstr>2.  BASE DE CÁLCULO de IBS e CBS</vt:lpstr>
      <vt:lpstr>3. Regime de transição – plp nº 68/2024</vt:lpstr>
      <vt:lpstr>3.  CSLL E outras questões relativas à tributação da renda </vt:lpstr>
      <vt:lpstr>3.  CSLL E outras questões relativas à tributação da renda </vt:lpstr>
      <vt:lpstr>3.  CSLL E outras questões relativas à tributação da renda </vt:lpstr>
      <vt:lpstr>Apresentação do PowerPoint</vt:lpstr>
      <vt:lpstr>Redução tributária, Aumento do Volume de negócios e retorno para o país em investimentos e tributos</vt:lpstr>
      <vt:lpstr>Apresentação do PowerPoint</vt:lpstr>
    </vt:vector>
  </TitlesOfParts>
  <Company>Pinheiro Neto Advogados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Pinheiro Neto Advogados</dc:creator>
  <cp:lastModifiedBy>Pinheiro Neto Advogados</cp:lastModifiedBy>
  <cp:revision>25</cp:revision>
  <dcterms:created xsi:type="dcterms:W3CDTF">2024-02-09T19:49:45Z</dcterms:created>
  <dcterms:modified xsi:type="dcterms:W3CDTF">2024-09-23T21:14:48Z</dcterms:modified>
</cp:coreProperties>
</file>