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67" r:id="rId2"/>
    <p:sldId id="261" r:id="rId3"/>
    <p:sldId id="257" r:id="rId4"/>
    <p:sldId id="256" r:id="rId5"/>
    <p:sldId id="260" r:id="rId6"/>
    <p:sldId id="265" r:id="rId7"/>
    <p:sldId id="268" r:id="rId8"/>
    <p:sldId id="259" r:id="rId9"/>
    <p:sldId id="264" r:id="rId10"/>
    <p:sldId id="271" r:id="rId11"/>
    <p:sldId id="263" r:id="rId12"/>
    <p:sldId id="269" r:id="rId13"/>
    <p:sldId id="262" r:id="rId14"/>
    <p:sldId id="25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70411-BA10-A940-93B8-66A7B9C08671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6AB9C-70F1-6740-84D0-9AFF85CEE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13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9791-F90F-E04E-BA7B-C353355CC608}" type="datetime1">
              <a:rPr lang="pt-BR" smtClean="0"/>
              <a:t>18/04/2023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DE25-3F87-7046-B42C-91DD05CFB083}" type="datetime1">
              <a:rPr lang="pt-BR" smtClean="0"/>
              <a:t>18/04/2023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94D0-C7A5-D54E-AAEF-7D180319068F}" type="datetime1">
              <a:rPr lang="pt-BR" smtClean="0"/>
              <a:t>18/04/2023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50D6-DE0A-D14A-9083-04B911EE2850}" type="datetime1">
              <a:rPr lang="pt-BR" smtClean="0"/>
              <a:t>18/04/2023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FA4B-6FB5-9A4D-A4E4-9161C90C9F73}" type="datetime1">
              <a:rPr lang="pt-BR" smtClean="0"/>
              <a:t>18/04/2023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14DA-2038-8543-8005-862A1644F930}" type="datetime1">
              <a:rPr lang="pt-BR" smtClean="0"/>
              <a:t>18/04/2023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CAE5-3F99-764F-B706-8BF953D4149A}" type="datetime1">
              <a:rPr lang="pt-BR" smtClean="0"/>
              <a:t>18/04/2023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84AA-54CF-8B4E-92E7-4DBD83E601B3}" type="datetime1">
              <a:rPr lang="pt-BR" smtClean="0"/>
              <a:t>18/04/2023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DFC3-8EBC-1345-AC3B-9EB089BE5AD2}" type="datetime1">
              <a:rPr lang="pt-BR" smtClean="0"/>
              <a:t>18/04/2023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8C10-9B01-974F-B13D-8DB2C7120255}" type="datetime1">
              <a:rPr lang="pt-BR" smtClean="0"/>
              <a:t>18/04/2023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9DA5D2E-901C-DE49-B464-289AAB38231F}" type="datetime1">
              <a:rPr lang="pt-BR" smtClean="0"/>
              <a:t>18/04/2023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D05B6-CAE5-5A4A-BA32-FEC37362B0CF}" type="datetime1">
              <a:rPr lang="pt-BR" smtClean="0"/>
              <a:t>18/04/2023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cristianonabuco27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CBEBD-ACD0-A999-3134-A3856573F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65358"/>
            <a:ext cx="8637073" cy="2541431"/>
          </a:xfrm>
        </p:spPr>
        <p:txBody>
          <a:bodyPr>
            <a:noAutofit/>
          </a:bodyPr>
          <a:lstStyle/>
          <a:p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propostas de melhoria da segurança escolar e de prevenção a ataques contra instituições de ensino, à luz do exame do Projeto de Lei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n°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2256, de 2019, que altera a Lei nº 9.394, de 20 de dezembro de 1996.</a:t>
            </a:r>
            <a:b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AUTORIA: </a:t>
            </a:r>
            <a:r>
              <a:rPr lang="pt-BR" sz="2400" dirty="0"/>
              <a:t>Senador Wellington Fagundes (PR/MT)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B738A7-C196-D198-83C9-B95B3B47D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751914"/>
            <a:ext cx="8637072" cy="977621"/>
          </a:xfrm>
        </p:spPr>
        <p:txBody>
          <a:bodyPr>
            <a:normAutofit fontScale="92500" lnSpcReduction="10000"/>
          </a:bodyPr>
          <a:lstStyle/>
          <a:p>
            <a:r>
              <a:rPr lang="pt-BR" sz="2400" b="1" dirty="0"/>
              <a:t>PROF. DR. Cristiano </a:t>
            </a:r>
            <a:r>
              <a:rPr lang="pt-BR" sz="2400" b="1"/>
              <a:t>nabuco (</a:t>
            </a:r>
            <a:r>
              <a:rPr lang="pt-BR" sz="2400" b="1" dirty="0"/>
              <a:t>INSTITUTO DE PSIQUIATRIA / USP)</a:t>
            </a:r>
          </a:p>
          <a:p>
            <a:endParaRPr lang="pt-BR" sz="160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16C566A-CEBD-6B08-EC85-48FB02D76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85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FAA4B-FE06-3FC6-7B8E-3C5A2265C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730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pt-BR" sz="6600" dirty="0"/>
              <a:t>Bullying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2490C9-00F4-89A7-5922-B290E6A2E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11557"/>
            <a:ext cx="9787439" cy="3875782"/>
          </a:xfrm>
        </p:spPr>
        <p:txBody>
          <a:bodyPr>
            <a:normAutofit/>
          </a:bodyPr>
          <a:lstStyle/>
          <a:p>
            <a:r>
              <a:rPr lang="pt-BR" sz="1800" dirty="0"/>
              <a:t>Um em cada cinco (20,2%) alunos relata ter sofrido </a:t>
            </a:r>
            <a:r>
              <a:rPr lang="pt-BR" sz="1800" i="1" dirty="0"/>
              <a:t>bullying;</a:t>
            </a:r>
            <a:endParaRPr lang="pt-BR" sz="1800" dirty="0"/>
          </a:p>
          <a:p>
            <a:r>
              <a:rPr lang="pt-PT" sz="1800" dirty="0"/>
              <a:t>46% dos alunos intimidados relatam notificar um adulto na escola sobre o incidente;</a:t>
            </a:r>
          </a:p>
          <a:p>
            <a:r>
              <a:rPr lang="pt-PT" sz="1800" dirty="0"/>
              <a:t>Os alunos que sofrem </a:t>
            </a:r>
            <a:r>
              <a:rPr lang="pt-PT" sz="1800" i="1" dirty="0" err="1"/>
              <a:t>bullying</a:t>
            </a:r>
            <a:r>
              <a:rPr lang="pt-PT" sz="1800" dirty="0"/>
              <a:t> correm maior risco de depressão, ansiedade, dificuldades de sono, menor desempenho acadêmico e abandono escolar; </a:t>
            </a:r>
          </a:p>
          <a:p>
            <a:r>
              <a:rPr lang="pt-PT" sz="1800" dirty="0"/>
              <a:t>Os alunos que são alvos de </a:t>
            </a:r>
            <a:r>
              <a:rPr lang="pt-PT" sz="1800" i="1" dirty="0" err="1"/>
              <a:t>bullying</a:t>
            </a:r>
            <a:r>
              <a:rPr lang="pt-PT" sz="1800" dirty="0"/>
              <a:t> e se envolvem em comportamento de </a:t>
            </a:r>
            <a:r>
              <a:rPr lang="pt-PT" sz="1800" i="1" dirty="0" err="1"/>
              <a:t>bullying</a:t>
            </a:r>
            <a:r>
              <a:rPr lang="pt-PT" sz="1800" dirty="0"/>
              <a:t> correm maior risco de problemas de saúde mental e de comportamento do que os alunos que apenas praticam </a:t>
            </a:r>
            <a:r>
              <a:rPr lang="pt-PT" sz="1800" i="1" dirty="0" err="1"/>
              <a:t>bullying</a:t>
            </a:r>
            <a:r>
              <a:rPr lang="pt-PT" sz="1800" dirty="0"/>
              <a:t> ou são apenas intimidados;</a:t>
            </a:r>
          </a:p>
          <a:p>
            <a:r>
              <a:rPr lang="pt-BR" sz="1800" dirty="0"/>
              <a:t>Adolescentes que sofreram </a:t>
            </a:r>
            <a:r>
              <a:rPr lang="pt-BR" sz="1800" i="1" dirty="0"/>
              <a:t>cyberbullying</a:t>
            </a:r>
            <a:r>
              <a:rPr lang="pt-BR" sz="1800" dirty="0"/>
              <a:t> compartilharam que isso afetou negativamente seus sentimentos sobre si mesmos (69,1%), suas amizades (31,9%), sua saúde física (13,1%) e seus trabalhos escolares (6,5%).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BE7E15D-AD8F-408A-6D61-B7DBCBD1B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D62611-6862-6094-90D3-D3E47CD68697}"/>
              </a:ext>
            </a:extLst>
          </p:cNvPr>
          <p:cNvSpPr txBox="1"/>
          <p:nvPr/>
        </p:nvSpPr>
        <p:spPr>
          <a:xfrm>
            <a:off x="8484240" y="5625295"/>
            <a:ext cx="390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https://</a:t>
            </a:r>
            <a:r>
              <a:rPr lang="pt-BR" sz="1200" dirty="0" err="1"/>
              <a:t>www.pacer.org</a:t>
            </a:r>
            <a:r>
              <a:rPr lang="pt-BR" sz="1200" dirty="0"/>
              <a:t>/bullying/</a:t>
            </a:r>
            <a:r>
              <a:rPr lang="pt-BR" sz="1200" dirty="0" err="1"/>
              <a:t>info</a:t>
            </a:r>
            <a:r>
              <a:rPr lang="pt-BR" sz="1200" dirty="0"/>
              <a:t>/</a:t>
            </a:r>
            <a:r>
              <a:rPr lang="pt-BR" sz="1200" dirty="0" err="1"/>
              <a:t>stats.asp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3270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CF3F4-634A-09FA-8053-64C20DAC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50819"/>
            <a:ext cx="9603275" cy="1049235"/>
          </a:xfrm>
        </p:spPr>
        <p:txBody>
          <a:bodyPr/>
          <a:lstStyle/>
          <a:p>
            <a:pPr algn="ctr"/>
            <a:r>
              <a:rPr lang="pt-BR" dirty="0"/>
              <a:t>PROPOSTAS ENVIADAS </a:t>
            </a:r>
            <a:r>
              <a:rPr lang="pt-BR" i="1" dirty="0"/>
              <a:t>+ </a:t>
            </a:r>
            <a:r>
              <a:rPr lang="pt-BR" dirty="0">
                <a:solidFill>
                  <a:srgbClr val="FF0000"/>
                </a:solidFill>
              </a:rPr>
              <a:t>sugestões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0C0E83-31DC-A40A-073A-AAE39753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err="1">
                <a:solidFill>
                  <a:srgbClr val="FF0000"/>
                </a:solidFill>
              </a:rPr>
              <a:t>I</a:t>
            </a:r>
            <a:r>
              <a:rPr lang="pt-BR" dirty="0">
                <a:solidFill>
                  <a:srgbClr val="FF0000"/>
                </a:solidFill>
              </a:rPr>
              <a:t> – Proibição de repercussão na mídia-leiga;</a:t>
            </a:r>
          </a:p>
          <a:p>
            <a:pPr marL="0" indent="0">
              <a:buNone/>
            </a:pPr>
            <a:r>
              <a:rPr lang="pt-BR" dirty="0"/>
              <a:t>II - Controle de entrada e saída de pessoas nas escolas por meio de recursos tecnológicos que a instituição julgar mais convenientes e adequados à sua realidade;</a:t>
            </a:r>
          </a:p>
          <a:p>
            <a:pPr marL="0" indent="0">
              <a:buNone/>
            </a:pPr>
            <a:r>
              <a:rPr lang="pt-BR" dirty="0"/>
              <a:t>III – Desenvolvimento de instruções de procedimentos sobre segurança voltados para toda a comunidade escolar, incluindo dirigentes, docentes, discentes e funcionários em geral das escolas; 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IV – Criação de Programas de Assistência Psicológica aos necessitados que apresentem comportamento de risco como famílias problemáticas, uso de substâncias ilícitas, convívio junto a grupos de risco, impulsividade </a:t>
            </a:r>
            <a:r>
              <a:rPr lang="pt-BR" dirty="0" err="1">
                <a:solidFill>
                  <a:srgbClr val="FF0000"/>
                </a:solidFill>
              </a:rPr>
              <a:t>etc</a:t>
            </a:r>
            <a:r>
              <a:rPr lang="pt-BR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pt-BR" dirty="0"/>
              <a:t>V – Planejamento e implementação de simulações de emergência para a comunidade escolar;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A94260E-5BF2-3EA2-2862-1322913E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04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CF3F4-634A-09FA-8053-64C20DAC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PROPOSTAS ENVIADAS + </a:t>
            </a:r>
            <a:r>
              <a:rPr lang="pt-BR" dirty="0">
                <a:solidFill>
                  <a:srgbClr val="FF0000"/>
                </a:solidFill>
              </a:rPr>
              <a:t>sugestões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0C0E83-31DC-A40A-073A-AAE39753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VI – Inclusão de profissional habilitado em questões de saúde mental na rotina escolar e que esteja familiarizado com diagnóstico precoce dos quadros de depressão, psicopatia, narcisismo e demais transtornos da personalidade;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Além disso, criar: (a) </a:t>
            </a:r>
            <a:r>
              <a:rPr lang="pt-BR" u="sng" dirty="0">
                <a:solidFill>
                  <a:srgbClr val="FF0000"/>
                </a:solidFill>
              </a:rPr>
              <a:t>Equipe Interna de Enfrentamento</a:t>
            </a:r>
            <a:r>
              <a:rPr lang="pt-BR" dirty="0">
                <a:solidFill>
                  <a:srgbClr val="FF0000"/>
                </a:solidFill>
              </a:rPr>
              <a:t> que vise, dentro outros fatores, [</a:t>
            </a:r>
            <a:r>
              <a:rPr lang="pt-BR" dirty="0" err="1">
                <a:solidFill>
                  <a:srgbClr val="FF0000"/>
                </a:solidFill>
              </a:rPr>
              <a:t>i</a:t>
            </a:r>
            <a:r>
              <a:rPr lang="pt-BR" dirty="0">
                <a:solidFill>
                  <a:srgbClr val="FF0000"/>
                </a:solidFill>
              </a:rPr>
              <a:t>] Análise e melhoria do </a:t>
            </a:r>
            <a:r>
              <a:rPr lang="pt-BR" u="sng" dirty="0">
                <a:solidFill>
                  <a:srgbClr val="FF0000"/>
                </a:solidFill>
              </a:rPr>
              <a:t>clima no ambiente escolar</a:t>
            </a:r>
            <a:r>
              <a:rPr lang="pt-BR" dirty="0">
                <a:solidFill>
                  <a:srgbClr val="FF0000"/>
                </a:solidFill>
              </a:rPr>
              <a:t> + </a:t>
            </a:r>
            <a:r>
              <a:rPr lang="pt-BR" u="sng" dirty="0">
                <a:solidFill>
                  <a:srgbClr val="FF0000"/>
                </a:solidFill>
              </a:rPr>
              <a:t>Enfrentamento</a:t>
            </a:r>
            <a:r>
              <a:rPr lang="pt-BR" dirty="0">
                <a:solidFill>
                  <a:srgbClr val="FF0000"/>
                </a:solidFill>
              </a:rPr>
              <a:t> ao </a:t>
            </a:r>
            <a:r>
              <a:rPr lang="pt-BR" i="1" dirty="0">
                <a:solidFill>
                  <a:srgbClr val="FF0000"/>
                </a:solidFill>
              </a:rPr>
              <a:t>bullying</a:t>
            </a:r>
            <a:r>
              <a:rPr lang="pt-BR" dirty="0">
                <a:solidFill>
                  <a:srgbClr val="FF0000"/>
                </a:solidFill>
              </a:rPr>
              <a:t> [</a:t>
            </a:r>
            <a:r>
              <a:rPr lang="pt-BR" dirty="0" err="1">
                <a:solidFill>
                  <a:srgbClr val="FF0000"/>
                </a:solidFill>
              </a:rPr>
              <a:t>ii</a:t>
            </a:r>
            <a:r>
              <a:rPr lang="pt-BR" dirty="0">
                <a:solidFill>
                  <a:srgbClr val="FF0000"/>
                </a:solidFill>
              </a:rPr>
              <a:t>] Classificação</a:t>
            </a:r>
            <a:r>
              <a:rPr lang="pt-BR" u="sng" dirty="0">
                <a:solidFill>
                  <a:srgbClr val="FF0000"/>
                </a:solidFill>
              </a:rPr>
              <a:t> dos Níveis de Ameaça</a:t>
            </a:r>
            <a:r>
              <a:rPr lang="pt-BR" dirty="0">
                <a:solidFill>
                  <a:srgbClr val="FF0000"/>
                </a:solidFill>
              </a:rPr>
              <a:t> e demais estratégias (denúncia anônima interna) e, finalmente, desenvolver [</a:t>
            </a:r>
            <a:r>
              <a:rPr lang="pt-BR" dirty="0" err="1">
                <a:solidFill>
                  <a:srgbClr val="FF0000"/>
                </a:solidFill>
              </a:rPr>
              <a:t>iii</a:t>
            </a:r>
            <a:r>
              <a:rPr lang="pt-BR" dirty="0">
                <a:solidFill>
                  <a:srgbClr val="FF0000"/>
                </a:solidFill>
              </a:rPr>
              <a:t>] </a:t>
            </a:r>
            <a:r>
              <a:rPr lang="pt-BR" u="sng" dirty="0">
                <a:solidFill>
                  <a:srgbClr val="FF0000"/>
                </a:solidFill>
              </a:rPr>
              <a:t>Programas de Assistência Psicológica</a:t>
            </a:r>
            <a:r>
              <a:rPr lang="pt-BR" dirty="0">
                <a:solidFill>
                  <a:srgbClr val="FF0000"/>
                </a:solidFill>
              </a:rPr>
              <a:t> aos necessitados que apresentem comportamento de risco (“vazamentos”);</a:t>
            </a:r>
          </a:p>
          <a:p>
            <a:pPr marL="0" indent="0">
              <a:buNone/>
            </a:pPr>
            <a:r>
              <a:rPr lang="pt-BR" dirty="0"/>
              <a:t>Parágrafo único. Caso um ex-aluno ou ex-funcionário da escola apresente sinais de comportamento que recomendem acompanhamento especial, a escola deverá acionar os serviços de segurança pública e, se for o caso, os de saúde mental para que tomem providências em prol da segurança escolar.” (NR) </a:t>
            </a: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2D55CF5-65A3-7FE3-3C42-DDAFFE43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6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F7752-6361-A5A5-011D-D6F3F003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85063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DESENVOLVER um plano abrangente de prevenção a violência ESCOLAR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C1FB786-1A1C-C0EA-403A-C91F1E99F680}"/>
              </a:ext>
            </a:extLst>
          </p:cNvPr>
          <p:cNvSpPr txBox="1"/>
          <p:nvPr/>
        </p:nvSpPr>
        <p:spPr>
          <a:xfrm>
            <a:off x="1909827" y="2152884"/>
            <a:ext cx="86810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Portanto,  considerando que o </a:t>
            </a:r>
            <a:r>
              <a:rPr lang="pt-BR" sz="2800" u="sng" dirty="0"/>
              <a:t>problema é multifatorial</a:t>
            </a:r>
            <a:r>
              <a:rPr lang="pt-BR" sz="2800" dirty="0"/>
              <a:t>, desenvolver um amplo e compreensivo </a:t>
            </a:r>
            <a:r>
              <a:rPr lang="pt-BR" sz="2800" u="sng" dirty="0"/>
              <a:t>Plano de Prevenção a Violência Escolar</a:t>
            </a:r>
            <a:r>
              <a:rPr lang="pt-BR" sz="2800" dirty="0"/>
              <a:t>, pautados em ditames científicos e que sejam provenientes de um time de especialistas de várias áreas e que compreendam/incluam todas as evidências/estratégias já apontadas em pesquisas, visando reduzir a predisponência aos comportamentos violentos em nossa população.</a:t>
            </a:r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7A282876-1511-9C54-4598-F5A567E4A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2">
            <a:extLst>
              <a:ext uri="{FF2B5EF4-FFF2-40B4-BE49-F238E27FC236}">
                <a16:creationId xmlns:a16="http://schemas.microsoft.com/office/drawing/2014/main" id="{45C76AC0-BB6B-419E-A327-AFA297500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24">
            <a:extLst>
              <a:ext uri="{FF2B5EF4-FFF2-40B4-BE49-F238E27FC236}">
                <a16:creationId xmlns:a16="http://schemas.microsoft.com/office/drawing/2014/main" id="{B3E0B6A3-E197-43D6-82D5-7455DAB1A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1847088"/>
            <a:ext cx="4158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89164FCD-637B-D7EE-5689-0B819555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294" y="1186495"/>
            <a:ext cx="3214853" cy="1049235"/>
          </a:xfrm>
        </p:spPr>
        <p:txBody>
          <a:bodyPr>
            <a:normAutofit/>
          </a:bodyPr>
          <a:lstStyle/>
          <a:p>
            <a:r>
              <a:rPr lang="pt-BR" dirty="0"/>
              <a:t>Conclusões</a:t>
            </a:r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8B0E4246-09B8-46D7-A0D2-4D264863A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8C26A1-BEB0-ECFB-2901-3AE31EACE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615" y="2015732"/>
            <a:ext cx="8550782" cy="34506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pt-BR" sz="2400" dirty="0"/>
              <a:t>Comunidades, escolas e o governo, se trabalharem juntos, podem enfrentar as raízes da violência em escolas de forma eficaz e estruturada;</a:t>
            </a:r>
          </a:p>
          <a:p>
            <a:pPr>
              <a:lnSpc>
                <a:spcPct val="110000"/>
              </a:lnSpc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necessário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que se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desenvolvam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stratégias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prevenção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de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intervenção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pois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isso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auxiliará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manter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crianças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jovens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protegidos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Identificar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populações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precisam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nossa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ajuda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e,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seguida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viabilizar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auxílio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pontual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pois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essa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uma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das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formas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eficazes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 se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minimizar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aumenta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expressivamente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prevalência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400" dirty="0"/>
          </a:p>
        </p:txBody>
      </p:sp>
      <p:pic>
        <p:nvPicPr>
          <p:cNvPr id="40" name="Picture 28">
            <a:extLst>
              <a:ext uri="{FF2B5EF4-FFF2-40B4-BE49-F238E27FC236}">
                <a16:creationId xmlns:a16="http://schemas.microsoft.com/office/drawing/2014/main" id="{F50C8D8D-B32F-4194-8321-164EC442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30">
            <a:extLst>
              <a:ext uri="{FF2B5EF4-FFF2-40B4-BE49-F238E27FC236}">
                <a16:creationId xmlns:a16="http://schemas.microsoft.com/office/drawing/2014/main" id="{5BD24D8B-8573-4260-B700-E860AD6D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877426-A812-313A-180C-CA1036735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25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EB325-7511-1553-0463-8BA178DF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/>
              <a:t>Muito obrigado pela atenção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583CE9-FFB2-8821-64E9-B4290AAF2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541170"/>
            <a:ext cx="9603275" cy="3450613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/>
              <a:t>Cristiano Nabuco de Abreu</a:t>
            </a:r>
          </a:p>
          <a:p>
            <a:pPr marL="0" indent="0" algn="ctr">
              <a:buNone/>
            </a:pPr>
            <a:r>
              <a:rPr lang="pt-BR" dirty="0"/>
              <a:t>Coordenador do Grupo de Dependências Tecnológicas do Instituto de Psiquiatria do Hospital das Clínicas da Faculdade de Medicina da Universidade de São Paulo, dentre outras atribuições.</a:t>
            </a:r>
          </a:p>
          <a:p>
            <a:pPr marL="0" indent="0" algn="ctr">
              <a:buNone/>
            </a:pPr>
            <a:r>
              <a:rPr lang="pt-BR" dirty="0"/>
              <a:t>Contato: </a:t>
            </a:r>
            <a:r>
              <a:rPr lang="pt-B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cristianonabuco27@gmail.com</a:t>
            </a:r>
            <a:r>
              <a:rPr lang="pt-BR" dirty="0"/>
              <a:t>   -  Instagram: @</a:t>
            </a:r>
            <a:r>
              <a:rPr lang="pt-BR" dirty="0" err="1"/>
              <a:t>cristianonabuco</a:t>
            </a:r>
            <a:r>
              <a:rPr lang="pt-BR" dirty="0"/>
              <a:t> 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5E6064D-415E-52F6-DD38-787C4A7B7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24" y="4632868"/>
            <a:ext cx="2016375" cy="112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STELA\Desktop\logotipo transtornos do implulso.jpg">
            <a:extLst>
              <a:ext uri="{FF2B5EF4-FFF2-40B4-BE49-F238E27FC236}">
                <a16:creationId xmlns:a16="http://schemas.microsoft.com/office/drawing/2014/main" id="{86DE8608-5483-E825-C5D9-0A629D9AB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39" y="4674242"/>
            <a:ext cx="1175041" cy="113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7366D4EE-7D9B-57C3-DEBF-CFF766DC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C91EE-CE42-D416-B3BF-2C8FE60D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600" dirty="0"/>
              <a:t>fato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506BAC-239E-3FC0-5137-3ED00886B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Tiroteios em escolas e outras formas de violência escolar não são apenas um problema da escola ou de aplicação de alguma </a:t>
            </a:r>
            <a:r>
              <a:rPr lang="pt-BR" sz="3200" dirty="0">
                <a:ea typeface="Calibri" panose="020F0502020204030204" pitchFamily="34" charset="0"/>
                <a:cs typeface="Times New Roman" panose="02020603050405020304" pitchFamily="18" charset="0"/>
              </a:rPr>
              <a:t>determinada </a:t>
            </a:r>
            <a:r>
              <a:rPr lang="pt-B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lei, mas de responsabilidade das famílias, comunidades e do governo.</a:t>
            </a:r>
          </a:p>
          <a:p>
            <a:pPr marL="0" indent="0" algn="ctr">
              <a:buNone/>
            </a:pPr>
            <a:endParaRPr lang="pt-BR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ESCOLA-COMUNIDADE-FAMÍLIAS-GOVERNO</a:t>
            </a:r>
          </a:p>
          <a:p>
            <a:pPr marL="0" indent="0" algn="ctr">
              <a:buNone/>
            </a:pPr>
            <a:r>
              <a:rPr lang="pt-BR" sz="3600" dirty="0">
                <a:effectLst/>
              </a:rPr>
              <a:t> </a:t>
            </a:r>
            <a:endParaRPr lang="pt-BR" sz="360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499054-20EE-CE68-BF8D-5239CA12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0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4170804-63DF-6B48-4F37-03F6D0FA7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850" y="429636"/>
            <a:ext cx="9904300" cy="5241971"/>
          </a:xfr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5BFF1CC-E526-9D73-6BD6-B33C8B32FD0B}"/>
              </a:ext>
            </a:extLst>
          </p:cNvPr>
          <p:cNvSpPr txBox="1"/>
          <p:nvPr/>
        </p:nvSpPr>
        <p:spPr>
          <a:xfrm>
            <a:off x="5694751" y="5741044"/>
            <a:ext cx="6597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https://</a:t>
            </a:r>
            <a:r>
              <a:rPr lang="pt-BR" sz="1100" dirty="0" err="1"/>
              <a:t>www.sandyhookpromise.org</a:t>
            </a:r>
            <a:r>
              <a:rPr lang="pt-BR" sz="1100" dirty="0"/>
              <a:t>/blog/</a:t>
            </a:r>
            <a:r>
              <a:rPr lang="pt-BR" sz="1100" dirty="0" err="1"/>
              <a:t>gun-violence</a:t>
            </a:r>
            <a:r>
              <a:rPr lang="pt-BR" sz="1100" dirty="0"/>
              <a:t>/</a:t>
            </a:r>
            <a:r>
              <a:rPr lang="pt-BR" sz="1100" dirty="0" err="1"/>
              <a:t>facts-about-gun-violence-and-school-shootings</a:t>
            </a:r>
            <a:r>
              <a:rPr lang="pt-BR" sz="1100" dirty="0"/>
              <a:t>/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0A41DBA-B669-9E44-E2C8-DD23741A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0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C154F04-1BCB-55DD-325C-C1F15C553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63538"/>
            <a:ext cx="9986963" cy="513983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7B8F72-BABA-430F-CB68-7C685DC5A7DE}"/>
              </a:ext>
            </a:extLst>
          </p:cNvPr>
          <p:cNvSpPr txBox="1"/>
          <p:nvPr/>
        </p:nvSpPr>
        <p:spPr>
          <a:xfrm>
            <a:off x="5579004" y="5694744"/>
            <a:ext cx="6597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https://</a:t>
            </a:r>
            <a:r>
              <a:rPr lang="pt-BR" sz="1100" dirty="0" err="1"/>
              <a:t>www.sandyhookpromise.org</a:t>
            </a:r>
            <a:r>
              <a:rPr lang="pt-BR" sz="1100" dirty="0"/>
              <a:t>/blog/</a:t>
            </a:r>
            <a:r>
              <a:rPr lang="pt-BR" sz="1100" dirty="0" err="1"/>
              <a:t>gun-violence</a:t>
            </a:r>
            <a:r>
              <a:rPr lang="pt-BR" sz="1100" dirty="0"/>
              <a:t>/</a:t>
            </a:r>
            <a:r>
              <a:rPr lang="pt-BR" sz="1100" dirty="0" err="1"/>
              <a:t>facts-about-gun-violence-and-school-shootings</a:t>
            </a:r>
            <a:r>
              <a:rPr lang="pt-BR" sz="1100" dirty="0"/>
              <a:t>/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A98F8DF-E014-0054-7377-F39F1C61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2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3625A-274A-4673-64FB-EFF7E9DE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93409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NÃO EXISTE UM ÚNICO PREDITOR QUE POSSA SER USADO COMO “SINAL” problema </a:t>
            </a:r>
            <a:br>
              <a:rPr lang="pt-BR" dirty="0"/>
            </a:br>
            <a:r>
              <a:rPr lang="pt-BR" dirty="0"/>
              <a:t>(multifatorial)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88ADA2-E7E3-52D3-BD30-AE4B158B4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Um adolescente chega à escola com uma experiência de vida coletiva, tanto positiva quanto negativa, moldada pelos ambientes da família, escola, colegas, comunidade e cultura. Dessa experiência coletiva surgem valores, preconceitos, emoções e as respostas do aluno frente ao estresse e a autoridade, onde </a:t>
            </a:r>
            <a:r>
              <a:rPr lang="pt-BR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sz="2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enhum fator é decisivo</a:t>
            </a: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 mesma forma, porém, nenhum fator é determinante, o que significa que, quando um aluno mostra sinais potenciais de um comportamento violento, </a:t>
            </a:r>
            <a:r>
              <a:rPr lang="pt-BR" sz="2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 escolas, instituições comunitárias, fam</a:t>
            </a:r>
            <a:r>
              <a:rPr lang="pt-BR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ílias e o governo possuem </a:t>
            </a:r>
            <a:r>
              <a:rPr lang="pt-BR" sz="2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capacidade - e a responsabilidade - de impedir que esse </a:t>
            </a:r>
            <a:r>
              <a:rPr lang="pt-BR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tendência</a:t>
            </a:r>
            <a:r>
              <a:rPr lang="pt-BR" sz="2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 torne realidade</a:t>
            </a: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E17FA09-A5DB-4D73-89C0-61550D7A91CB}"/>
              </a:ext>
            </a:extLst>
          </p:cNvPr>
          <p:cNvSpPr txBox="1"/>
          <p:nvPr/>
        </p:nvSpPr>
        <p:spPr>
          <a:xfrm>
            <a:off x="7463668" y="5629626"/>
            <a:ext cx="4511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FONTE: FBI –The </a:t>
            </a:r>
            <a:r>
              <a:rPr lang="pt-BR" sz="1050" dirty="0" err="1"/>
              <a:t>School</a:t>
            </a:r>
            <a:r>
              <a:rPr lang="pt-BR" sz="1050" dirty="0"/>
              <a:t> </a:t>
            </a:r>
            <a:r>
              <a:rPr lang="pt-BR" sz="1050" dirty="0" err="1"/>
              <a:t>Shooter</a:t>
            </a:r>
            <a:r>
              <a:rPr lang="pt-BR" sz="1050" dirty="0"/>
              <a:t>: </a:t>
            </a:r>
            <a:r>
              <a:rPr lang="pt-BR" sz="1050" dirty="0" err="1"/>
              <a:t>Threat</a:t>
            </a:r>
            <a:r>
              <a:rPr lang="pt-BR" sz="1050" dirty="0"/>
              <a:t> Assessment Perspective, 2000. 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6D6177-9B99-4400-DED7-4FA524A0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7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D1FEE-457E-85BE-20D3-6D8E1DB22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80263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IMPERATIVO de que </a:t>
            </a:r>
            <a:r>
              <a:rPr lang="pt-BR" sz="4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EXISTAm</a:t>
            </a:r>
            <a:r>
              <a:rPr lang="pt-BR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profIssionais</a:t>
            </a:r>
            <a:r>
              <a:rPr lang="pt-BR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atentos as </a:t>
            </a:r>
            <a:r>
              <a:rPr lang="pt-BR" sz="4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variáveis</a:t>
            </a:r>
            <a:r>
              <a:rPr lang="pt-BR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experimentadas pelos alunos na escola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7" name="Imagem 6" descr="Forma, Quadrado&#10;&#10;Descrição gerada automaticamente">
            <a:extLst>
              <a:ext uri="{FF2B5EF4-FFF2-40B4-BE49-F238E27FC236}">
                <a16:creationId xmlns:a16="http://schemas.microsoft.com/office/drawing/2014/main" id="{DAA188A2-FB53-BCBE-B8ED-F55D064ED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563" y="2947551"/>
            <a:ext cx="1751402" cy="169030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4658E3B-D39B-FDE2-9CF4-DCB332FFD4E7}"/>
              </a:ext>
            </a:extLst>
          </p:cNvPr>
          <p:cNvSpPr txBox="1"/>
          <p:nvPr/>
        </p:nvSpPr>
        <p:spPr>
          <a:xfrm>
            <a:off x="1334814" y="2547441"/>
            <a:ext cx="4187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Personalidade do estudante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ABB3D6F-9DB4-BCA1-877A-66DEE9F7DBBC}"/>
              </a:ext>
            </a:extLst>
          </p:cNvPr>
          <p:cNvSpPr txBox="1"/>
          <p:nvPr/>
        </p:nvSpPr>
        <p:spPr>
          <a:xfrm>
            <a:off x="6957853" y="2564521"/>
            <a:ext cx="309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Dinâmica familiar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471B33E-1798-5729-69EE-5F3ADED8D487}"/>
              </a:ext>
            </a:extLst>
          </p:cNvPr>
          <p:cNvSpPr txBox="1"/>
          <p:nvPr/>
        </p:nvSpPr>
        <p:spPr>
          <a:xfrm>
            <a:off x="693680" y="4445873"/>
            <a:ext cx="4361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Dinâmica da escola e do estudante na instituição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2B48AC7-3A6C-7FA5-B145-0DADE16CA396}"/>
              </a:ext>
            </a:extLst>
          </p:cNvPr>
          <p:cNvSpPr txBox="1"/>
          <p:nvPr/>
        </p:nvSpPr>
        <p:spPr>
          <a:xfrm>
            <a:off x="6495396" y="4480813"/>
            <a:ext cx="400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Dinâmicas sociais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D78A952-9F51-ADE3-B29B-0F9A8448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0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BD942-3DDF-38C6-E727-5B8066C3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758417"/>
            <a:ext cx="10265664" cy="1049235"/>
          </a:xfrm>
        </p:spPr>
        <p:txBody>
          <a:bodyPr/>
          <a:lstStyle/>
          <a:p>
            <a:pPr algn="ctr"/>
            <a:r>
              <a:rPr lang="pt-BR" dirty="0"/>
              <a:t>OCORRÊNCIAS QUE AGRAVAM OS ACONTECIMENTOS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D54D22-9927-A19C-A9B2-837F62258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Repercussão ampla e irrestrita pela mídia leiga (show midiático);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Espaço Reservado para Conteúdo 10" descr="Uma imagem contendo pequeno, mesa, monitor, homem&#10;&#10;Descrição gerada automaticamente">
            <a:extLst>
              <a:ext uri="{FF2B5EF4-FFF2-40B4-BE49-F238E27FC236}">
                <a16:creationId xmlns:a16="http://schemas.microsoft.com/office/drawing/2014/main" id="{47089CB1-1667-D1A2-77BC-FD981F96E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65" y="2724281"/>
            <a:ext cx="5008826" cy="2975367"/>
          </a:xfrm>
          <a:prstGeom prst="rect">
            <a:avLst/>
          </a:prstGeom>
        </p:spPr>
      </p:pic>
      <p:pic>
        <p:nvPicPr>
          <p:cNvPr id="6" name="Imagem 5" descr="Uma imagem contendo no interior, criança, cachorro, pequeno&#10;&#10;Descrição gerada automaticamente">
            <a:extLst>
              <a:ext uri="{FF2B5EF4-FFF2-40B4-BE49-F238E27FC236}">
                <a16:creationId xmlns:a16="http://schemas.microsoft.com/office/drawing/2014/main" id="{E958E878-C7F9-1BF6-97D4-F6F7AAAC6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47431"/>
            <a:ext cx="5546036" cy="2975367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B6AA4C7-5612-7FE3-436D-C3C344E1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4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BD942-3DDF-38C6-E727-5B8066C3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989917"/>
            <a:ext cx="10265664" cy="1049235"/>
          </a:xfrm>
        </p:spPr>
        <p:txBody>
          <a:bodyPr/>
          <a:lstStyle/>
          <a:p>
            <a:pPr algn="ctr"/>
            <a:r>
              <a:rPr lang="pt-BR" dirty="0"/>
              <a:t>OCORRÊNCIAS QUE AGRAVAM OS ACONTECIMENTOS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D54D22-9927-A19C-A9B2-837F62258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2800" dirty="0"/>
              <a:t>Desinformação sobre tiroteios em escolas: informações apressadas, parciais, imprecisas que aumentam a tensão (exemplo do WhatsApp recente falando do dia 20 de maio próximo e do “massacre em massa” que ocorrerá); </a:t>
            </a:r>
          </a:p>
          <a:p>
            <a:r>
              <a:rPr lang="pt-BR" sz="2800" dirty="0"/>
              <a:t>Desinformação sobre perpetrador: histórico familiar, social e psicológico (descrições fantasiosas a respeito de seu comportamento aberrante e suas motivações pessoais, uso de armas, mau comportamento, vingança </a:t>
            </a:r>
            <a:r>
              <a:rPr lang="pt-BR" sz="2800" dirty="0" err="1"/>
              <a:t>etc</a:t>
            </a:r>
            <a:r>
              <a:rPr lang="pt-BR" sz="2800" dirty="0"/>
              <a:t>);</a:t>
            </a:r>
          </a:p>
          <a:p>
            <a:r>
              <a:rPr lang="pt-BR" sz="2800" dirty="0"/>
              <a:t>“Especialistas” sem qualquer formação que se aventuram nas sugestões de saída/enfrentamento nas rodas de conversa da mídia.</a:t>
            </a:r>
          </a:p>
          <a:p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D81AB8-AF69-CFE3-B97B-1749828F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6080E-D464-AC14-5158-54B19996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60679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7200" dirty="0"/>
              <a:t>ADOLESCÊNCIA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1196AC-6737-2AAB-842F-F9FAFB284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60% (ou mais) experimenta álcool e drogas antes dos 15 anos;</a:t>
            </a:r>
          </a:p>
          <a:p>
            <a:r>
              <a:rPr lang="pt-BR" dirty="0"/>
              <a:t>Provocações e brigas físicas são mais frequentes entre 13 e 14 anos do que entre 16 e 17 anos;</a:t>
            </a:r>
          </a:p>
          <a:p>
            <a:r>
              <a:rPr lang="pt-BR" dirty="0"/>
              <a:t>A atividade criminosa violenta geralmente atinge o pico entre as idades de 15 a 17 anos;</a:t>
            </a:r>
          </a:p>
          <a:p>
            <a:r>
              <a:rPr lang="pt-BR" dirty="0"/>
              <a:t>25% da população adolescente corre alto risco de problemas psicossociais e resultados de desenvolvimento ruins, como fracasso escolar, abuso de álcool e outras drogas, delinquência e problemas com a lei e violência; </a:t>
            </a:r>
          </a:p>
          <a:p>
            <a:r>
              <a:rPr lang="pt-BR" dirty="0"/>
              <a:t>20% têm um transtorno de saúde mental diagnosticável em algum momento durante a adolescência, a taxa mais alta para qualquer faixa etária ao longo da vida.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E35E467-EEB3-92A3-0825-46A1406A1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206EAEC-004C-2D32-D48B-939612A3F3EB}"/>
              </a:ext>
            </a:extLst>
          </p:cNvPr>
          <p:cNvSpPr txBox="1"/>
          <p:nvPr/>
        </p:nvSpPr>
        <p:spPr>
          <a:xfrm>
            <a:off x="7463668" y="5664351"/>
            <a:ext cx="4511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FONTE: FBI –The </a:t>
            </a:r>
            <a:r>
              <a:rPr lang="pt-BR" sz="1050" dirty="0" err="1"/>
              <a:t>School</a:t>
            </a:r>
            <a:r>
              <a:rPr lang="pt-BR" sz="1050" dirty="0"/>
              <a:t> </a:t>
            </a:r>
            <a:r>
              <a:rPr lang="pt-BR" sz="1050" dirty="0" err="1"/>
              <a:t>Shooter</a:t>
            </a:r>
            <a:r>
              <a:rPr lang="pt-BR" sz="1050" dirty="0"/>
              <a:t>: </a:t>
            </a:r>
            <a:r>
              <a:rPr lang="pt-BR" sz="1050" dirty="0" err="1"/>
              <a:t>Threat</a:t>
            </a:r>
            <a:r>
              <a:rPr lang="pt-BR" sz="1050" dirty="0"/>
              <a:t> Assessment Perspective, 2000. </a:t>
            </a:r>
          </a:p>
        </p:txBody>
      </p:sp>
    </p:spTree>
    <p:extLst>
      <p:ext uri="{BB962C8B-B14F-4D97-AF65-F5344CB8AC3E}">
        <p14:creationId xmlns:p14="http://schemas.microsoft.com/office/powerpoint/2010/main" val="131194244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Galeria</Template>
  <TotalTime>2954</TotalTime>
  <Words>1191</Words>
  <Application>Microsoft Macintosh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Galeria</vt:lpstr>
      <vt:lpstr>propostas de melhoria da segurança escolar e de prevenção a ataques contra instituições de ensino, à luz do exame do Projeto de Lei n° 2256, de 2019, que altera a Lei nº 9.394, de 20 de dezembro de 1996.  AUTORIA: Senador Wellington Fagundes (PR/MT)</vt:lpstr>
      <vt:lpstr>fato</vt:lpstr>
      <vt:lpstr>Apresentação do PowerPoint</vt:lpstr>
      <vt:lpstr>Apresentação do PowerPoint</vt:lpstr>
      <vt:lpstr>NÃO EXISTE UM ÚNICO PREDITOR QUE POSSA SER USADO COMO “SINAL” problema  (multifatorial)</vt:lpstr>
      <vt:lpstr>IMPERATIVO de que EXISTAm profIssionais atentos as variáveis experimentadas pelos alunos na escola </vt:lpstr>
      <vt:lpstr>OCORRÊNCIAS QUE AGRAVAM OS ACONTECIMENTOS no brasil</vt:lpstr>
      <vt:lpstr>OCORRÊNCIAS QUE AGRAVAM OS ACONTECIMENTOS</vt:lpstr>
      <vt:lpstr>ADOLESCÊNCIA</vt:lpstr>
      <vt:lpstr>Bullying</vt:lpstr>
      <vt:lpstr>PROPOSTAS ENVIADAS + sugestões </vt:lpstr>
      <vt:lpstr>PROPOSTAS ENVIADAS + sugestões</vt:lpstr>
      <vt:lpstr>DESENVOLVER um plano abrangente de prevenção a violência ESCOLAR</vt:lpstr>
      <vt:lpstr>Conclusões</vt:lpstr>
      <vt:lpstr>Muito obrigado pela atenção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FATOS</dc:title>
  <dc:creator>Cristiano Nabuco de Abreu</dc:creator>
  <cp:lastModifiedBy>Cristiano Nabuco de Abreu</cp:lastModifiedBy>
  <cp:revision>19</cp:revision>
  <dcterms:created xsi:type="dcterms:W3CDTF">2023-04-16T21:37:27Z</dcterms:created>
  <dcterms:modified xsi:type="dcterms:W3CDTF">2023-04-18T22:52:53Z</dcterms:modified>
</cp:coreProperties>
</file>