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86"/>
  </p:notesMasterIdLst>
  <p:sldIdLst>
    <p:sldId id="628" r:id="rId2"/>
    <p:sldId id="842" r:id="rId3"/>
    <p:sldId id="629" r:id="rId4"/>
    <p:sldId id="631" r:id="rId5"/>
    <p:sldId id="736" r:id="rId6"/>
    <p:sldId id="257" r:id="rId7"/>
    <p:sldId id="890" r:id="rId8"/>
    <p:sldId id="737" r:id="rId9"/>
    <p:sldId id="838" r:id="rId10"/>
    <p:sldId id="839" r:id="rId11"/>
    <p:sldId id="841" r:id="rId12"/>
    <p:sldId id="739" r:id="rId13"/>
    <p:sldId id="805" r:id="rId14"/>
    <p:sldId id="1150" r:id="rId15"/>
    <p:sldId id="742" r:id="rId16"/>
    <p:sldId id="929" r:id="rId17"/>
    <p:sldId id="938" r:id="rId18"/>
    <p:sldId id="1047" r:id="rId19"/>
    <p:sldId id="1133" r:id="rId20"/>
    <p:sldId id="1135" r:id="rId21"/>
    <p:sldId id="1134" r:id="rId22"/>
    <p:sldId id="941" r:id="rId23"/>
    <p:sldId id="948" r:id="rId24"/>
    <p:sldId id="773" r:id="rId25"/>
    <p:sldId id="774" r:id="rId26"/>
    <p:sldId id="775" r:id="rId27"/>
    <p:sldId id="776" r:id="rId28"/>
    <p:sldId id="777" r:id="rId29"/>
    <p:sldId id="778" r:id="rId30"/>
    <p:sldId id="779" r:id="rId31"/>
    <p:sldId id="780" r:id="rId32"/>
    <p:sldId id="781" r:id="rId33"/>
    <p:sldId id="782" r:id="rId34"/>
    <p:sldId id="783" r:id="rId35"/>
    <p:sldId id="784" r:id="rId36"/>
    <p:sldId id="785" r:id="rId37"/>
    <p:sldId id="786" r:id="rId38"/>
    <p:sldId id="787" r:id="rId39"/>
    <p:sldId id="788" r:id="rId40"/>
    <p:sldId id="789" r:id="rId41"/>
    <p:sldId id="752" r:id="rId42"/>
    <p:sldId id="818" r:id="rId43"/>
    <p:sldId id="819" r:id="rId44"/>
    <p:sldId id="717" r:id="rId45"/>
    <p:sldId id="719" r:id="rId46"/>
    <p:sldId id="708" r:id="rId47"/>
    <p:sldId id="710" r:id="rId48"/>
    <p:sldId id="711" r:id="rId49"/>
    <p:sldId id="720" r:id="rId50"/>
    <p:sldId id="721" r:id="rId51"/>
    <p:sldId id="722" r:id="rId52"/>
    <p:sldId id="715" r:id="rId53"/>
    <p:sldId id="716" r:id="rId54"/>
    <p:sldId id="813" r:id="rId55"/>
    <p:sldId id="953" r:id="rId56"/>
    <p:sldId id="955" r:id="rId57"/>
    <p:sldId id="951" r:id="rId58"/>
    <p:sldId id="1136" r:id="rId59"/>
    <p:sldId id="1137" r:id="rId60"/>
    <p:sldId id="1127" r:id="rId61"/>
    <p:sldId id="1128" r:id="rId62"/>
    <p:sldId id="1129" r:id="rId63"/>
    <p:sldId id="1130" r:id="rId64"/>
    <p:sldId id="1131" r:id="rId65"/>
    <p:sldId id="1132" r:id="rId66"/>
    <p:sldId id="1119" r:id="rId67"/>
    <p:sldId id="1120" r:id="rId68"/>
    <p:sldId id="1091" r:id="rId69"/>
    <p:sldId id="1121" r:id="rId70"/>
    <p:sldId id="1122" r:id="rId71"/>
    <p:sldId id="1089" r:id="rId72"/>
    <p:sldId id="1090" r:id="rId73"/>
    <p:sldId id="1093" r:id="rId74"/>
    <p:sldId id="1095" r:id="rId75"/>
    <p:sldId id="1096" r:id="rId76"/>
    <p:sldId id="1099" r:id="rId77"/>
    <p:sldId id="1102" r:id="rId78"/>
    <p:sldId id="1106" r:id="rId79"/>
    <p:sldId id="1107" r:id="rId80"/>
    <p:sldId id="1152" r:id="rId81"/>
    <p:sldId id="1115" r:id="rId82"/>
    <p:sldId id="1116" r:id="rId83"/>
    <p:sldId id="1117" r:id="rId84"/>
    <p:sldId id="1034" r:id="rId85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9704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1DAF6-DADE-4577-9331-6BA78DD1DBDF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A233F-A195-480E-AD69-D34506CE85B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832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233F-A195-480E-AD69-D34506CE85BF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360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233F-A195-480E-AD69-D34506CE85BF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869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233F-A195-480E-AD69-D34506CE85BF}" type="slidenum">
              <a:rPr lang="pt-BR" smtClean="0"/>
              <a:pPr/>
              <a:t>84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466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233F-A195-480E-AD69-D34506CE85BF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46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233F-A195-480E-AD69-D34506CE85BF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7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233F-A195-480E-AD69-D34506CE85BF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64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233F-A195-480E-AD69-D34506CE85BF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428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233F-A195-480E-AD69-D34506CE85BF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747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233F-A195-480E-AD69-D34506CE85BF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513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233F-A195-480E-AD69-D34506CE85BF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31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A233F-A195-480E-AD69-D34506CE85BF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3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73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747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404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54000" y="1438333"/>
            <a:ext cx="5393600" cy="2385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354000" y="3895200"/>
            <a:ext cx="5393600" cy="179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498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6211" y="4929201"/>
            <a:ext cx="8001056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923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30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389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090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749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94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60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612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3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E765-A8A5-4E97-B4C6-57EFBF4ED7A5}" type="datetimeFigureOut">
              <a:rPr lang="pt-BR" smtClean="0"/>
              <a:pPr/>
              <a:t>13/07/2023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1EB5C-AC98-48C3-BFD9-9E063785C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95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7" r:id="rId12"/>
    <p:sldLayoutId id="214748367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D8878-66E0-4409-9BF5-CF6C978D04F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8019-91E0-4BD6-A9A0-47D83FDF5A4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8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9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4A883E-E926-49AF-8AD8-E4989734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40"/>
            <a:ext cx="11139855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Tendências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A082419-65F0-47CD-A9A6-D872BB938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628" y="307733"/>
            <a:ext cx="3922971" cy="42742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59EC30F-D1F2-445B-8AB6-B3134A107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730" y="1109180"/>
            <a:ext cx="3433324" cy="239474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0387D147-5FFA-4A13-8088-A357E1990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569" y="330047"/>
            <a:ext cx="2998227" cy="39976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23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8B42A14-EB86-463A-B9D5-F793ED727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r="2" b="1527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A60B46-1C02-4AEA-8ECD-C5F884B73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9" y="798445"/>
            <a:ext cx="4803636" cy="1311664"/>
          </a:xfrm>
        </p:spPr>
        <p:txBody>
          <a:bodyPr>
            <a:normAutofit/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B78504-C002-4C45-9C75-C41F6F9F7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2272143"/>
            <a:ext cx="5283200" cy="3788830"/>
          </a:xfrm>
        </p:spPr>
        <p:txBody>
          <a:bodyPr anchor="ctr">
            <a:normAutofit/>
          </a:bodyPr>
          <a:lstStyle/>
          <a:p>
            <a:r>
              <a:rPr lang="pt-BR" sz="2000" b="1" dirty="0">
                <a:solidFill>
                  <a:srgbClr val="000000"/>
                </a:solidFill>
              </a:rPr>
              <a:t>Europa tem mais de 75% das hospedagens</a:t>
            </a:r>
            <a:br>
              <a:rPr lang="pt-BR" sz="2000" dirty="0">
                <a:solidFill>
                  <a:srgbClr val="000000"/>
                </a:solidFill>
              </a:rPr>
            </a:br>
            <a:endParaRPr lang="pt-BR" sz="2000" dirty="0">
              <a:solidFill>
                <a:srgbClr val="000000"/>
              </a:solidFill>
            </a:endParaRPr>
          </a:p>
          <a:p>
            <a:r>
              <a:rPr lang="pt-BR" sz="2000" dirty="0">
                <a:solidFill>
                  <a:srgbClr val="000000"/>
                </a:solidFill>
              </a:rPr>
              <a:t>Ao todo 78,8% das imagens denunciadas estavam hospedadas na Europa, ante 16,1% na América do Norte, 4,8% na Ásia e 0,3% nos demais continentes.</a:t>
            </a:r>
          </a:p>
        </p:txBody>
      </p:sp>
    </p:spTree>
    <p:extLst>
      <p:ext uri="{BB962C8B-B14F-4D97-AF65-F5344CB8AC3E}">
        <p14:creationId xmlns:p14="http://schemas.microsoft.com/office/powerpoint/2010/main" val="472088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1F3153-D342-4F9B-8988-6FBAE7CFD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4511040" cy="1143000"/>
          </a:xfrm>
        </p:spPr>
        <p:txBody>
          <a:bodyPr>
            <a:normAutofit/>
          </a:bodyPr>
          <a:lstStyle/>
          <a:p>
            <a:r>
              <a:rPr lang="pt-BR" dirty="0" err="1"/>
              <a:t>Sextorção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7B9610-3FEF-4107-AA2A-4C07797BD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797807" cy="4351338"/>
          </a:xfrm>
        </p:spPr>
        <p:txBody>
          <a:bodyPr>
            <a:normAutofit/>
          </a:bodyPr>
          <a:lstStyle/>
          <a:p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0D3ABF-BF5E-48AA-A815-F4A4E1511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9" b="1"/>
          <a:stretch/>
        </p:blipFill>
        <p:spPr>
          <a:xfrm>
            <a:off x="5120640" y="365127"/>
            <a:ext cx="6903195" cy="58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11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D36CBA-C6E9-4873-9462-49C43B3B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4404360" cy="1143000"/>
          </a:xfrm>
        </p:spPr>
        <p:txBody>
          <a:bodyPr>
            <a:normAutofit/>
          </a:bodyPr>
          <a:lstStyle/>
          <a:p>
            <a:r>
              <a:rPr lang="pt-BR" dirty="0"/>
              <a:t>Estupro Virtual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AAF78E-659A-4CBD-BADA-191A5D4F9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797807" cy="4351338"/>
          </a:xfrm>
        </p:spPr>
        <p:txBody>
          <a:bodyPr>
            <a:normAutofit/>
          </a:bodyPr>
          <a:lstStyle/>
          <a:p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194F25B-5A3E-4555-AB5D-22466B1581F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r="5007" b="-2"/>
          <a:stretch/>
        </p:blipFill>
        <p:spPr bwMode="auto">
          <a:xfrm>
            <a:off x="5120641" y="147147"/>
            <a:ext cx="6882175" cy="6029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932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33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2" y="0"/>
            <a:ext cx="11480495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F749E9-5EE0-49EF-ADE8-47CBA0E3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7" y="826682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pt-BR" sz="4000">
                <a:solidFill>
                  <a:srgbClr val="FFFFFF"/>
                </a:solidFill>
              </a:rPr>
              <a:t>Impunidades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675EF8-005B-4593-BD37-F196022D1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7" y="3092970"/>
            <a:ext cx="9833548" cy="2693976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rgbClr val="000000"/>
                </a:solidFill>
              </a:rPr>
              <a:t>3% Chances de ser “pego”</a:t>
            </a:r>
          </a:p>
          <a:p>
            <a:endParaRPr lang="pt-BR" sz="4800" dirty="0">
              <a:solidFill>
                <a:srgbClr val="000000"/>
              </a:solidFill>
            </a:endParaRPr>
          </a:p>
          <a:p>
            <a:r>
              <a:rPr lang="pt-BR" sz="4800" dirty="0">
                <a:solidFill>
                  <a:srgbClr val="000000"/>
                </a:solidFill>
              </a:rPr>
              <a:t>% Chances de ser condenado </a:t>
            </a:r>
          </a:p>
        </p:txBody>
      </p:sp>
      <p:pic>
        <p:nvPicPr>
          <p:cNvPr id="6" name="Imagem 5" descr="download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027" y="4600575"/>
            <a:ext cx="20288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9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7EAFB1F-CD78-4DD0-94AE-2D9F7BE40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218" y="1941341"/>
            <a:ext cx="5587068" cy="2852633"/>
          </a:xfrm>
        </p:spPr>
        <p:txBody>
          <a:bodyPr>
            <a:noAutofit/>
          </a:bodyPr>
          <a:lstStyle/>
          <a:p>
            <a:r>
              <a:rPr lang="pt-BR" sz="8800" dirty="0"/>
              <a:t>Mitos </a:t>
            </a:r>
            <a:br>
              <a:rPr lang="pt-BR" sz="8800" dirty="0"/>
            </a:br>
            <a:r>
              <a:rPr lang="pt-BR" sz="8800" dirty="0"/>
              <a:t>&amp;</a:t>
            </a:r>
            <a:br>
              <a:rPr lang="pt-BR" sz="8800" dirty="0"/>
            </a:br>
            <a:r>
              <a:rPr lang="pt-BR" sz="8800" dirty="0"/>
              <a:t>Verdades</a:t>
            </a:r>
          </a:p>
        </p:txBody>
      </p:sp>
      <p:pic>
        <p:nvPicPr>
          <p:cNvPr id="6" name="Espaço Reservado para Conteúdo 7" descr="download (4).jpg">
            <a:extLst>
              <a:ext uri="{FF2B5EF4-FFF2-40B4-BE49-F238E27FC236}">
                <a16:creationId xmlns:a16="http://schemas.microsoft.com/office/drawing/2014/main" id="{8F65871F-57E6-41D5-9F10-FC5B006F03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7649" r="1" b="5786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2320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EB7888-0A09-49E0-A58F-CFC0F275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ASC-a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causam</a:t>
            </a:r>
            <a:r>
              <a:rPr lang="en-US" dirty="0"/>
              <a:t> </a:t>
            </a:r>
            <a:r>
              <a:rPr lang="en-US" dirty="0" err="1"/>
              <a:t>danos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9617" y="1600200"/>
            <a:ext cx="7288696" cy="513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61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ASCA é um caso isolado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4400" dirty="0"/>
              <a:t>Várias vítimas</a:t>
            </a:r>
          </a:p>
          <a:p>
            <a:endParaRPr lang="pt-BR" sz="4400" dirty="0"/>
          </a:p>
          <a:p>
            <a:r>
              <a:rPr lang="pt-BR" sz="4400" dirty="0"/>
              <a:t>Vários episódios por vítimas</a:t>
            </a:r>
          </a:p>
        </p:txBody>
      </p:sp>
      <p:pic>
        <p:nvPicPr>
          <p:cNvPr id="4" name="Imagem 3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3" y="1220946"/>
            <a:ext cx="4433888" cy="56370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25462"/>
          </a:xfrm>
        </p:spPr>
        <p:txBody>
          <a:bodyPr>
            <a:normAutofit fontScale="90000"/>
          </a:bodyPr>
          <a:lstStyle/>
          <a:p>
            <a:r>
              <a:rPr lang="pt-BR" dirty="0"/>
              <a:t>ASCA é um caso isolado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1463" y="1000125"/>
            <a:ext cx="11310937" cy="5857875"/>
          </a:xfrm>
        </p:spPr>
        <p:txBody>
          <a:bodyPr>
            <a:normAutofit fontScale="85000" lnSpcReduction="20000"/>
          </a:bodyPr>
          <a:lstStyle/>
          <a:p>
            <a:r>
              <a:rPr lang="pt-BR" sz="4400" dirty="0"/>
              <a:t>Dr. Gene Abel  e seus colegas (  anos 1980)</a:t>
            </a:r>
          </a:p>
          <a:p>
            <a:endParaRPr lang="pt-BR" sz="4400" dirty="0"/>
          </a:p>
          <a:p>
            <a:r>
              <a:rPr lang="pt-BR" sz="4400" dirty="0"/>
              <a:t>232 abusadores admitiram 55 mil incidentes (237 eventos por abusador.)</a:t>
            </a:r>
          </a:p>
          <a:p>
            <a:endParaRPr lang="pt-BR" sz="4400" dirty="0"/>
          </a:p>
          <a:p>
            <a:r>
              <a:rPr lang="pt-BR" sz="4400" dirty="0"/>
              <a:t>17 mil vítimas (73 vítimas por pedófilo)</a:t>
            </a:r>
          </a:p>
          <a:p>
            <a:endParaRPr lang="pt-BR" sz="4400" dirty="0"/>
          </a:p>
          <a:p>
            <a:r>
              <a:rPr lang="pt-BR" sz="4400" dirty="0"/>
              <a:t>Abusadores de meninas média 20 vítimas cada.</a:t>
            </a:r>
          </a:p>
          <a:p>
            <a:endParaRPr lang="pt-BR" sz="4400" dirty="0"/>
          </a:p>
          <a:p>
            <a:r>
              <a:rPr lang="pt-BR" sz="4400" dirty="0"/>
              <a:t>Abusadores de meninos média de 150 vítimas.</a:t>
            </a:r>
          </a:p>
          <a:p>
            <a:endParaRPr lang="pt-BR" sz="4400" dirty="0"/>
          </a:p>
          <a:p>
            <a:endParaRPr lang="pt-B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5224A3E-24AA-49D0-B626-B846B7E02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9" r="17369" b="-2"/>
          <a:stretch/>
        </p:blipFill>
        <p:spPr>
          <a:xfrm>
            <a:off x="723133" y="643466"/>
            <a:ext cx="5135384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9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9A6F159A-FD68-4272-BB52-5FFC7C861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40" b="-2"/>
          <a:stretch/>
        </p:blipFill>
        <p:spPr>
          <a:xfrm>
            <a:off x="6333471" y="643467"/>
            <a:ext cx="51354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50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/>
              <a:t>Quando incluídos os casos de exibicionismo, </a:t>
            </a:r>
            <a:r>
              <a:rPr lang="pt-BR" sz="3600" dirty="0" err="1"/>
              <a:t>voyerismo</a:t>
            </a:r>
            <a:r>
              <a:rPr lang="pt-BR" sz="3600" dirty="0"/>
              <a:t> e estupro de adultos, os números crescem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561 agressores admitiram a existência de mais de 291 mil agressões  ( 518 casos em média) e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 195 mil vítimas  ou seja, 347 vítimas por pedófilo. 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Psicologa</a:t>
            </a:r>
            <a:r>
              <a:rPr lang="pt-BR" dirty="0"/>
              <a:t> </a:t>
            </a:r>
            <a:r>
              <a:rPr lang="pt-BR" dirty="0" err="1"/>
              <a:t>Pamela</a:t>
            </a:r>
            <a:r>
              <a:rPr lang="pt-BR" dirty="0"/>
              <a:t> Van </a:t>
            </a:r>
            <a:r>
              <a:rPr lang="pt-BR" dirty="0" err="1"/>
              <a:t>Wik</a:t>
            </a:r>
            <a:r>
              <a:rPr lang="pt-BR" dirty="0"/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estudou 23 agressores sexuais de seu programa de tratamento admitiram inicialmente  de 3 vítimas cada,</a:t>
            </a:r>
          </a:p>
          <a:p>
            <a:r>
              <a:rPr lang="pt-BR" dirty="0"/>
              <a:t> </a:t>
            </a:r>
          </a:p>
          <a:p>
            <a:r>
              <a:rPr lang="pt-BR" dirty="0"/>
              <a:t>MASSSSSSSSSSSSS, </a:t>
            </a:r>
          </a:p>
          <a:p>
            <a:endParaRPr lang="pt-BR" dirty="0"/>
          </a:p>
          <a:p>
            <a:r>
              <a:rPr lang="pt-BR" dirty="0"/>
              <a:t>colocados diante de um polígrafo  (detector de mentiras) revelaram uma média de 175 vítimas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06CA4-1D85-4F31-BFE1-899C1670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Só</a:t>
            </a:r>
            <a:r>
              <a:rPr lang="en-US" dirty="0"/>
              <a:t> </a:t>
            </a:r>
            <a:r>
              <a:rPr lang="en-US" dirty="0" err="1"/>
              <a:t>ver</a:t>
            </a:r>
            <a:r>
              <a:rPr lang="en-US" dirty="0"/>
              <a:t> PI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faz</a:t>
            </a:r>
            <a:r>
              <a:rPr lang="en-US" dirty="0"/>
              <a:t> mal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3779" y="1600200"/>
            <a:ext cx="604444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19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EE363-7B88-4477-8CCD-C983C37F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Pornografia</a:t>
            </a:r>
            <a:r>
              <a:rPr lang="en-US" dirty="0"/>
              <a:t> </a:t>
            </a:r>
            <a:r>
              <a:rPr lang="en-US" dirty="0" err="1"/>
              <a:t>infantil</a:t>
            </a:r>
            <a:r>
              <a:rPr lang="en-US" dirty="0"/>
              <a:t> = </a:t>
            </a:r>
            <a:r>
              <a:rPr lang="en-US" dirty="0" err="1"/>
              <a:t>adulta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E3F911-5A92-4C21-99FD-9E1CF1765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71663"/>
            <a:ext cx="10972800" cy="4254503"/>
          </a:xfrm>
        </p:spPr>
        <p:txBody>
          <a:bodyPr/>
          <a:lstStyle/>
          <a:p>
            <a:r>
              <a:rPr lang="pt-BR" dirty="0"/>
              <a:t>Pornografia adulta existe o consentimento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738" y="2951585"/>
            <a:ext cx="9796462" cy="390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8780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49E98-2C8B-4B57-B4BC-5CEC8DA5D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44502B-86D4-40B9-8D64-AA3D226B8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6ECF83-0E9A-42CF-95F2-ACF5DF8D1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46" y="0"/>
            <a:ext cx="11909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83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E4A883-DD27-4FB7-AC8A-C9B7F7C69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28C2DC-3531-4BE4-BF9A-0C7CA7E1E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32A130-46A7-48CC-9C63-EB3F67A96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55" y="0"/>
            <a:ext cx="11746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1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4721B7-C0BC-4726-90CD-E6F4C7549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F159B4-54FB-4A5F-99BB-794133218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4BB760-8F2C-4353-8840-BFBCCE44D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3" y="0"/>
            <a:ext cx="12071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98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09173-309F-4DFF-9577-9CAC2DAB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837B0B-C319-48A7-8723-F4A71DE58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0B3C3E-5CC8-4BB3-8D71-264313B89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65"/>
            <a:ext cx="12192000" cy="67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57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5716D-056A-440B-9BE2-CB8E6C58E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DBAA4C-1FBC-4C26-9923-F58946530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0E89526-600F-4C6C-ACD9-3BD7736F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46" y="0"/>
            <a:ext cx="12014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0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7EB67B-A23B-4C6F-AB99-2038F198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A1A28C-6CA3-46A7-A6B7-66AF24B8B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E2E861-260C-4D19-8117-A5DA56F5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8" y="0"/>
            <a:ext cx="12139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5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D8878-66E0-4409-9BF5-CF6C978D04F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8019-91E0-4BD6-A9A0-47D83FDF5A4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67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797D21-D2C6-4E8D-BCCC-92944420D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6A7169-A8A8-4418-B437-05DDD41DA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7D1163-8633-4132-9985-2E596F14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1"/>
            <a:ext cx="12192000" cy="68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462CA-0F0B-42FB-947E-23EB495C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56D8E7-5221-411E-A808-08CDA29C1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FF3B4F7-211F-45F2-956C-C1873AC1E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1" y="0"/>
            <a:ext cx="1197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10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70E2-6C44-4CCA-9B01-F867901D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C99869-7F7E-4AB6-8650-BF8A2E24A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2B6079D-21A2-4FA4-8306-EC5A6D438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5" y="0"/>
            <a:ext cx="12161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42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0CE03D-1D9C-440D-857B-0BC389BF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412622-D717-4652-8E1E-31D5115D0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C94BB01-46B1-4C57-959B-7CF1111C2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79" y="0"/>
            <a:ext cx="11914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79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7FD40-D25D-43B5-BF07-907E606EB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B99377-D72B-4E86-B9F6-D3D87E36C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0714E1-7A80-4EFB-8460-AB60A3735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25" y="0"/>
            <a:ext cx="11891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79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F4A488-78E5-4ABF-95DE-B38E7357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C5211B-90F4-43DD-A5C4-AA0817AEB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FAC5AB-5366-4E30-BD4A-C716F3A48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89"/>
            <a:ext cx="12192000" cy="67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71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D2DEF-FFCC-4862-A47C-53E6C5CB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8CCB6D-EF78-4740-94A9-19C13D95E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935139-9E42-44E2-9367-334DA9FEB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4" y="0"/>
            <a:ext cx="1204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31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33463-A24B-4DCF-9CB6-C7BB1CDE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5291D9-29C4-41B6-BC75-34019F89A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F2B88D-5CBB-4253-AC85-1E97924E8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0"/>
            <a:ext cx="12192000" cy="682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29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02D30-8DDF-4A73-861F-46355794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A9E1FC-0B78-4E57-8B0C-4826C54EB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7965A1-1D21-4512-91A9-A8B84E222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25" y="0"/>
            <a:ext cx="11891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1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A8CBB-D54E-4D98-BA45-6FC4AAF57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453F42-7354-41DE-B556-776288A79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381AF6-4960-48B1-97D2-A795A62A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0" y="0"/>
            <a:ext cx="12035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22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D8878-66E0-4409-9BF5-CF6C978D04F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8019-91E0-4BD6-A9A0-47D83FDF5A4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1979964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08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11C2B-9722-47D1-AA97-FD5701971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51D47A-1E46-470E-B770-7C0F5906D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AE205B-68E1-41DD-86C4-64888B20D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6" y="0"/>
            <a:ext cx="12029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387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9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2AA3EDA-6760-488F-8149-00D14996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5"/>
            <a:ext cx="6105195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Dinâmica do Abuso</a:t>
            </a:r>
          </a:p>
        </p:txBody>
      </p:sp>
    </p:spTree>
    <p:extLst>
      <p:ext uri="{BB962C8B-B14F-4D97-AF65-F5344CB8AC3E}">
        <p14:creationId xmlns:p14="http://schemas.microsoft.com/office/powerpoint/2010/main" val="3559830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C3CA2-EAED-4312-9F57-A2E2ECF3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9" y="623392"/>
            <a:ext cx="3363975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endParaRPr lang="pt-BR" sz="28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2D3754-37BC-4217-B67C-0D4CACE1B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2638045"/>
            <a:ext cx="3363975" cy="3415623"/>
          </a:xfrm>
        </p:spPr>
        <p:txBody>
          <a:bodyPr>
            <a:normAutofit/>
          </a:bodyPr>
          <a:lstStyle/>
          <a:p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A95A72-224F-4E51-BC32-56B2DC34FD7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2278" y="0"/>
            <a:ext cx="12019722" cy="593697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479D9A6-311E-4EF6-B5B1-AB1599BFC4A9}"/>
              </a:ext>
            </a:extLst>
          </p:cNvPr>
          <p:cNvSpPr/>
          <p:nvPr/>
        </p:nvSpPr>
        <p:spPr>
          <a:xfrm>
            <a:off x="5036158" y="6166210"/>
            <a:ext cx="5003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Fonte: Wolf (1984 apud SANDERSON, 2005, p.58)</a:t>
            </a:r>
            <a:endParaRPr lang="pt-BR" sz="11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43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E18BD-083C-41D4-96CC-D339EBD5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00" y="3013732"/>
            <a:ext cx="4028091" cy="1325563"/>
          </a:xfrm>
        </p:spPr>
        <p:txBody>
          <a:bodyPr>
            <a:normAutofit/>
          </a:bodyPr>
          <a:lstStyle/>
          <a:p>
            <a:r>
              <a:rPr lang="pt-BR" dirty="0"/>
              <a:t>Espiral do Abuso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EB1A763-5743-4D2E-8AF5-87856496613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4808" b="-3"/>
          <a:stretch/>
        </p:blipFill>
        <p:spPr>
          <a:xfrm>
            <a:off x="4721773" y="365125"/>
            <a:ext cx="6632028" cy="63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39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9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6074" y="466578"/>
            <a:ext cx="11139855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Redes Sociais no Brasil</a:t>
            </a:r>
          </a:p>
        </p:txBody>
      </p:sp>
      <p:pic>
        <p:nvPicPr>
          <p:cNvPr id="81922" name="Picture 2" descr="C:\Users\clayton\Downloads\digital-in-brazil-2019-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499132" y="2509913"/>
            <a:ext cx="7138637" cy="3997637"/>
          </a:xfrm>
          <a:prstGeom prst="rect">
            <a:avLst/>
          </a:prstGeom>
          <a:noFill/>
        </p:spPr>
      </p:pic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A3FB36C-6C04-4F8D-8698-73E3148F9445}" type="datetime1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  <a:defRPr/>
              </a:pPr>
              <a:t>7/13/2023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Clayton Bezerra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F224B44-D1CF-4A1F-9039-F9668EAEFDD5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  <a:defRPr/>
              </a:pPr>
              <a:t>44</a:t>
            </a:fld>
            <a:endParaRPr lang="en-US">
              <a:solidFill>
                <a:srgbClr val="898989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825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40080" y="2074365"/>
            <a:ext cx="2752355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t-BR" sz="2600">
                <a:solidFill>
                  <a:srgbClr val="FFFFFF"/>
                </a:solidFill>
              </a:rPr>
              <a:t>Pesquisa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13658" y="6356352"/>
            <a:ext cx="14804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0BFD8878-66E0-4409-9BF5-CF6C978D04FA}" type="datetime1">
              <a:rPr lang="pt-BR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13/07/2023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116614" y="6356352"/>
            <a:ext cx="703217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898989"/>
                </a:solidFill>
              </a:rPr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310258" y="6356352"/>
            <a:ext cx="5600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9A8B8019-91E0-4BD6-A9A0-47D83FDF5A48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  <a:defRPr/>
              </a:pPr>
              <a:t>45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38602" y="1163025"/>
            <a:ext cx="7188199" cy="4528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D8878-66E0-4409-9BF5-CF6C978D04F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8019-91E0-4BD6-A9A0-47D83FDF5A4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D8878-66E0-4409-9BF5-CF6C978D04F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8019-91E0-4BD6-A9A0-47D83FDF5A4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0672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D8878-66E0-4409-9BF5-CF6C978D04F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8019-91E0-4BD6-A9A0-47D83FDF5A4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8936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D8878-66E0-4409-9BF5-CF6C978D04F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8019-91E0-4BD6-A9A0-47D83FDF5A4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31" y="0"/>
            <a:ext cx="4400139" cy="616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5759" y="51284"/>
            <a:ext cx="4714876" cy="611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41540-7470-43F0-9BE4-787EF4CB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2" y="240491"/>
            <a:ext cx="5314536" cy="5221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Crimes </a:t>
            </a:r>
            <a:r>
              <a:rPr lang="en-US" dirty="0" err="1"/>
              <a:t>na</a:t>
            </a:r>
            <a:r>
              <a:rPr lang="en-US" dirty="0"/>
              <a:t> Internet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67B26CD-DA0C-4EDD-9044-A7A90E5CA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2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A92D5C5A-E34D-43EA-B1EE-30657CB19EAB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/>
          <a:stretch/>
        </p:blipFill>
        <p:spPr bwMode="auto">
          <a:xfrm>
            <a:off x="574539" y="962569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1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7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D8878-66E0-4409-9BF5-CF6C978D04F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8019-91E0-4BD6-A9A0-47D83FDF5A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"/>
            <a:ext cx="586477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Resultado de imagem para pedofilia internet">
            <a:extLst>
              <a:ext uri="{FF2B5EF4-FFF2-40B4-BE49-F238E27FC236}">
                <a16:creationId xmlns:a16="http://schemas.microsoft.com/office/drawing/2014/main" id="{8F440F13-D24C-4E3B-9021-9D230618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72" y="0"/>
            <a:ext cx="6336043" cy="38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D8878-66E0-4409-9BF5-CF6C978D04F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8019-91E0-4BD6-A9A0-47D83FDF5A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2" y="0"/>
            <a:ext cx="9097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D8878-66E0-4409-9BF5-CF6C978D04F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8019-91E0-4BD6-A9A0-47D83FDF5A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86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9" y="-37342"/>
            <a:ext cx="4786315" cy="689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FD8878-66E0-4409-9BF5-CF6C978D04F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8019-91E0-4BD6-A9A0-47D83FDF5A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635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id="{0CA119D7-D790-489A-940F-62447346D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6351"/>
            <a:ext cx="4762500" cy="678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5DB514F-5EC4-4998-90EF-D7B556AED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93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6BB326E-2FB1-4C55-92E8-891FEEC0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você faria se seu filho aparecesse com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86059136-1227-4A47-8D62-705651896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5" y="1881589"/>
            <a:ext cx="2771775" cy="1647825"/>
          </a:xfr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EECE01E-E273-47C1-AD59-AD74862E7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22" y="2357437"/>
            <a:ext cx="2143125" cy="21431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6EB6C3E-CD69-4A8B-815D-F735599F8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210" y="3107051"/>
            <a:ext cx="1771650" cy="258127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18457" y="3801291"/>
            <a:ext cx="184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R$ 1.000,00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963886" y="4767943"/>
            <a:ext cx="168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R$ 100,00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248503" y="5969725"/>
            <a:ext cx="178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R$ 250,00</a:t>
            </a:r>
          </a:p>
        </p:txBody>
      </p:sp>
    </p:spTree>
    <p:extLst>
      <p:ext uri="{BB962C8B-B14F-4D97-AF65-F5344CB8AC3E}">
        <p14:creationId xmlns:p14="http://schemas.microsoft.com/office/powerpoint/2010/main" val="42644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D55D5-9A2E-4D3E-B379-546B3923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C9FB738-E5B8-4A22-AB86-B4536C0D3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23" y="998076"/>
            <a:ext cx="3966202" cy="17341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E8CAFD-FEAC-4395-89E4-D565AAB6F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68"/>
            <a:ext cx="3867325" cy="968708"/>
          </a:xfrm>
          <a:prstGeom prst="rect">
            <a:avLst/>
          </a:prstGeom>
        </p:spPr>
      </p:pic>
      <p:pic>
        <p:nvPicPr>
          <p:cNvPr id="6" name="Espaço Reservado para Conteúdo 3">
            <a:extLst>
              <a:ext uri="{FF2B5EF4-FFF2-40B4-BE49-F238E27FC236}">
                <a16:creationId xmlns:a16="http://schemas.microsoft.com/office/drawing/2014/main" id="{4BCA4B61-2D3D-4CBE-A5FA-E08FBEBB1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3860"/>
            <a:ext cx="3966202" cy="17341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BF297D6-B795-4ED4-ADE3-3264F1F6B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758" y="791936"/>
            <a:ext cx="4692242" cy="25659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1825803-C88B-4F27-8621-3610CB659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477" y="85532"/>
            <a:ext cx="4851633" cy="76060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4FCF070-6AAB-45FE-94F3-510D1AD8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62892"/>
            <a:ext cx="3867325" cy="5387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134501A-74AF-4F73-B2E7-ED1C62088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8029" y="4446059"/>
            <a:ext cx="5271081" cy="241194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3DAAC72-75AD-45AD-95CE-6E76B1D80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9538" y="3891653"/>
            <a:ext cx="4948062" cy="77123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C6A0B82-48BE-40D7-AE43-81BA3D325E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8397" y="2844263"/>
            <a:ext cx="3966202" cy="179974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8620710-A959-4574-94D1-85CEE7B8BE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0977" y="2411941"/>
            <a:ext cx="3966202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DDCC0-832B-4819-9567-DC6C2056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4C2EB6-6C64-4CC1-ACD0-44A0895658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E40FFC4-F465-4B05-B44A-EBBDAC3AC6C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CC2FD7E-DEDA-4499-A246-84F6EE8D2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99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1050" y="0"/>
            <a:ext cx="37909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538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04A51E-106E-4C9B-8770-F2DC7FA28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34" y="114273"/>
            <a:ext cx="12096367" cy="783351"/>
          </a:xfrm>
        </p:spPr>
        <p:txBody>
          <a:bodyPr>
            <a:noAutofit/>
          </a:bodyPr>
          <a:lstStyle/>
          <a:p>
            <a:r>
              <a:rPr lang="en-US" sz="4800" dirty="0"/>
              <a:t>60% das imagens </a:t>
            </a:r>
            <a:r>
              <a:rPr lang="en-US" sz="4800" dirty="0" err="1"/>
              <a:t>Crianças</a:t>
            </a:r>
            <a:r>
              <a:rPr lang="en-US" sz="4800" dirty="0"/>
              <a:t> </a:t>
            </a:r>
            <a:r>
              <a:rPr lang="en-US" sz="4800" dirty="0" err="1"/>
              <a:t>menores</a:t>
            </a:r>
            <a:r>
              <a:rPr lang="en-US" sz="4800" dirty="0"/>
              <a:t> de 12 </a:t>
            </a:r>
            <a:r>
              <a:rPr lang="en-US" sz="4800" dirty="0" err="1"/>
              <a:t>anos</a:t>
            </a:r>
            <a:endParaRPr lang="en-US" sz="4800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336B239-E256-4930-B41A-638123B9D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796"/>
          <a:stretch/>
        </p:blipFill>
        <p:spPr>
          <a:xfrm>
            <a:off x="95634" y="1015068"/>
            <a:ext cx="10457717" cy="581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674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28604"/>
            <a:ext cx="12151300" cy="616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500064"/>
            <a:ext cx="12191999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2398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03001"/>
            <a:ext cx="10972800" cy="432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190329"/>
            <a:ext cx="12192001" cy="641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38114"/>
            <a:ext cx="12192000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575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m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15350" y="0"/>
            <a:ext cx="3676651" cy="29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m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788" y="-1"/>
            <a:ext cx="547211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29675" y="2971800"/>
            <a:ext cx="336232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m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3671888"/>
            <a:ext cx="3014663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tângulo 9"/>
          <p:cNvSpPr/>
          <p:nvPr/>
        </p:nvSpPr>
        <p:spPr>
          <a:xfrm>
            <a:off x="5257437" y="3244334"/>
            <a:ext cx="1677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capa-frente.png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39" y="2658464"/>
            <a:ext cx="3242128" cy="419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m 11" descr="WhatsApp Image 2023-05-05 at 10.21.06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625" y="2600325"/>
            <a:ext cx="2786063" cy="425767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coleção complet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406"/>
            <a:ext cx="12192000" cy="6874406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Exposição itinerante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half" idx="2"/>
          </p:nvPr>
        </p:nvSpPr>
        <p:spPr>
          <a:xfrm>
            <a:off x="8420112" y="1428751"/>
            <a:ext cx="3771888" cy="4525963"/>
          </a:xfrm>
        </p:spPr>
        <p:txBody>
          <a:bodyPr/>
          <a:lstStyle/>
          <a:p>
            <a:r>
              <a:rPr lang="pt-BR" dirty="0"/>
              <a:t>Locais de grande concentração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Rodoviária</a:t>
            </a:r>
          </a:p>
          <a:p>
            <a:r>
              <a:rPr lang="pt-BR" dirty="0"/>
              <a:t>shopping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3632B8-2A8D-4806-9DAB-9284E269C24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0BBC-363D-426D-A16A-76252FA919D5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1" y="1357298"/>
            <a:ext cx="5333995" cy="342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29" name="Picture 1" descr="C:\Users\clayton\Downloads\WhatsApp Image 2018-12-04 at 22.16.4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09" y="4500570"/>
            <a:ext cx="6953299" cy="2357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Users\clayton\Documents\congressos on line\CBPJ DH e CT\CBPJ e DH 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19799" cy="3386137"/>
          </a:xfrm>
          <a:prstGeom prst="rect">
            <a:avLst/>
          </a:prstGeom>
          <a:noFill/>
        </p:spPr>
      </p:pic>
      <p:pic>
        <p:nvPicPr>
          <p:cNvPr id="5" name="Espaço Reservado para Conteúdo 4" descr="Seminário Crimes sexuais.jpe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10446" y="0"/>
            <a:ext cx="3033454" cy="3713870"/>
          </a:xfrm>
          <a:prstGeom prst="rect">
            <a:avLst/>
          </a:prstGeom>
        </p:spPr>
      </p:pic>
      <p:pic>
        <p:nvPicPr>
          <p:cNvPr id="6" name="Imagem 5" descr="WhatsApp Image 2021-07-14 at 16.25.33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7699" y="3624263"/>
            <a:ext cx="4048126" cy="3019425"/>
          </a:xfrm>
          <a:prstGeom prst="rect">
            <a:avLst/>
          </a:prstGeom>
        </p:spPr>
      </p:pic>
      <p:pic>
        <p:nvPicPr>
          <p:cNvPr id="7" name="Imagem 6" descr="Criança e adolescente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1" y="3469205"/>
            <a:ext cx="4086225" cy="3131620"/>
          </a:xfrm>
          <a:prstGeom prst="rect">
            <a:avLst/>
          </a:prstGeom>
        </p:spPr>
      </p:pic>
      <p:pic>
        <p:nvPicPr>
          <p:cNvPr id="8" name="Imagem 7" descr="WhatsApp Image 2021-07-20 at 09.22.30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15338" y="242887"/>
            <a:ext cx="3776662" cy="52006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6CE131-F123-4F16-97F1-B4A86D2B8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D7258CB-2C7F-460E-848F-A67F2E45F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034362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048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C:\Users\clayton.csb\Downloads\WhatsApp Image 2018-05-04 at 18.36.20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1863" cy="301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9" y="4100513"/>
            <a:ext cx="4576762" cy="275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IMG-20170822-WA002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314825"/>
            <a:ext cx="3886200" cy="2543175"/>
          </a:xfrm>
          <a:prstGeom prst="rect">
            <a:avLst/>
          </a:prstGeom>
        </p:spPr>
      </p:pic>
      <p:pic>
        <p:nvPicPr>
          <p:cNvPr id="7" name="Imagem 6" descr="D:\Fotos GERAL\FK Artistas\FK Artistas FK\IMG-20181129-WA002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3789" y="-1"/>
            <a:ext cx="4748212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D:\Fotos GERAL\FK Artistas\FK Artistas FK\IMG-20181129-WA002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0912" y="0"/>
            <a:ext cx="3967163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D:\Fotos GERAL\FK Artistas\FK Artistas FK\IMG-20181205-WA0017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62287" y="2881312"/>
            <a:ext cx="581025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Federal </a:t>
            </a:r>
            <a:r>
              <a:rPr lang="pt-BR" dirty="0" err="1"/>
              <a:t>Kids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3632B8-2A8D-4806-9DAB-9284E269C24A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0BBC-363D-426D-A16A-76252FA919D5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6" name="Imagem 5" descr="Federalkids (10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5499" y="3071811"/>
            <a:ext cx="5797823" cy="3431979"/>
          </a:xfrm>
          <a:prstGeom prst="rect">
            <a:avLst/>
          </a:prstGeom>
        </p:spPr>
      </p:pic>
      <p:pic>
        <p:nvPicPr>
          <p:cNvPr id="7" name="Imagem 6" descr="Federalkids (1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214422"/>
            <a:ext cx="5608583" cy="2786082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AC530B-B8BB-47D3-8C6A-61EF889F1579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B72D9-05F5-407D-A2D1-9C8921200C6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7" name="Espaço Reservado para Conteúdo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1" y="1500174"/>
            <a:ext cx="11239579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CAPACITAÇÃO DE PROFESSORES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172333" y="2385998"/>
            <a:ext cx="4533893" cy="4268799"/>
          </a:xfrm>
        </p:spPr>
        <p:txBody>
          <a:bodyPr/>
          <a:lstStyle/>
          <a:p>
            <a:r>
              <a:rPr lang="pt-BR" sz="2400" dirty="0"/>
              <a:t>Famílias com medo e vergonha</a:t>
            </a:r>
          </a:p>
          <a:p>
            <a:endParaRPr lang="pt-BR" sz="2400" dirty="0"/>
          </a:p>
          <a:p>
            <a:r>
              <a:rPr lang="pt-BR" sz="2400" dirty="0"/>
              <a:t>Comportamentos </a:t>
            </a:r>
          </a:p>
          <a:p>
            <a:endParaRPr lang="pt-BR" sz="2400" dirty="0"/>
          </a:p>
          <a:p>
            <a:r>
              <a:rPr lang="pt-BR" sz="2400" dirty="0"/>
              <a:t>Oficina de desenhos</a:t>
            </a:r>
          </a:p>
          <a:p>
            <a:endParaRPr lang="pt-BR" sz="2400" dirty="0"/>
          </a:p>
          <a:p>
            <a:r>
              <a:rPr lang="pt-BR" sz="2400" dirty="0"/>
              <a:t>Aumentar o número de denúncias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FB36C-6C04-4F8D-8698-73E3148F9445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24B44-D1CF-4A1F-9039-F9668EAEFDD5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8" name="Espaço Reservado para Conteúdo 7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090"/>
            <a:ext cx="2381267" cy="4000528"/>
          </a:xfrm>
          <a:prstGeom prst="rect">
            <a:avLst/>
          </a:prstGeom>
        </p:spPr>
      </p:pic>
      <p:pic>
        <p:nvPicPr>
          <p:cNvPr id="9" name="Imagem 8" descr="C:\Users\clayton.csb\Pictures\Corrida Pedofilia\Corrida e apoio\20171118_1049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83" y="1356483"/>
            <a:ext cx="4476781" cy="235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1" name="Picture 1" descr="C:\Users\clayton\Downloads\WhatsApp Image 2018-12-04 at 22.16.44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39" y="3753126"/>
            <a:ext cx="6275917" cy="2647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313" y="0"/>
            <a:ext cx="10972800" cy="68262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Exposição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D7299C-44FA-4822-B8BC-AEB587E2FDF6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Clayton Bezerra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B72D9-05F5-407D-A2D1-9C8921200C68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7" name="Espaço Reservado para Conteúdo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3" y="1112621"/>
            <a:ext cx="5079077" cy="191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35" y="1218089"/>
            <a:ext cx="6501477" cy="255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3" y="3024981"/>
            <a:ext cx="5282277" cy="208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C:\Users\clayton.csb\Documents\Corrida Pedofilia\260px-Dielantbomb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810000"/>
            <a:ext cx="6502400" cy="29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6" y="4819650"/>
            <a:ext cx="5316144" cy="203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7878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Científica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481633" y="2171701"/>
            <a:ext cx="6057904" cy="4472006"/>
          </a:xfrm>
        </p:spPr>
        <p:txBody>
          <a:bodyPr/>
          <a:lstStyle/>
          <a:p>
            <a:pPr algn="just"/>
            <a:r>
              <a:rPr lang="pt-BR" sz="2400" dirty="0"/>
              <a:t>Como produto residual, o Grupo de Estudos de Criminalidade Cibernética da Academia Nacional de Polícia –ANP, promoverá uma Pesquisa com estudo transverso para analisar a realidade de percepção dos professores sobre a ocorrência de Abusos sexuais contra crianças e adolescentes em idade escolar.</a:t>
            </a:r>
          </a:p>
          <a:p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FB36C-6C04-4F8D-8698-73E3148F9445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Clayton </a:t>
            </a:r>
            <a:r>
              <a:rPr lang="en-US" dirty="0" err="1"/>
              <a:t>Bezerra</a:t>
            </a:r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24B44-D1CF-4A1F-9039-F9668EAEFDD5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8" name="Espaço Reservado para Conteúdo 7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14" y="1785926"/>
            <a:ext cx="3771900" cy="1619250"/>
          </a:xfrm>
          <a:prstGeom prst="rect">
            <a:avLst/>
          </a:prstGeom>
        </p:spPr>
      </p:pic>
      <p:pic>
        <p:nvPicPr>
          <p:cNvPr id="9" name="Imagem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5" y="3786190"/>
            <a:ext cx="3517900" cy="173355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Peça de teatro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AC530B-B8BB-47D3-8C6A-61EF889F1579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B72D9-05F5-407D-A2D1-9C8921200C68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58370" name="Picture 2" descr="C:\Users\clayton\Documents\livro sextorção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3450" y="1428738"/>
            <a:ext cx="6340044" cy="2786081"/>
          </a:xfrm>
          <a:prstGeom prst="rect">
            <a:avLst/>
          </a:prstGeom>
          <a:noFill/>
        </p:spPr>
      </p:pic>
      <p:pic>
        <p:nvPicPr>
          <p:cNvPr id="58371" name="Picture 3" descr="C:\Users\clayton\Documents\livro sextorção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55" y="2143116"/>
            <a:ext cx="5429245" cy="4599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5728"/>
            <a:ext cx="5905541" cy="1143000"/>
          </a:xfrm>
        </p:spPr>
        <p:txBody>
          <a:bodyPr/>
          <a:lstStyle/>
          <a:p>
            <a:pPr algn="ctr"/>
            <a:r>
              <a:rPr lang="pt-BR" dirty="0"/>
              <a:t>Federal Rosa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22069" y="1500175"/>
            <a:ext cx="4635672" cy="4525963"/>
          </a:xfrm>
        </p:spPr>
        <p:txBody>
          <a:bodyPr/>
          <a:lstStyle/>
          <a:p>
            <a:r>
              <a:rPr lang="pt-BR" sz="2400" dirty="0"/>
              <a:t>Exposição sobre o tema</a:t>
            </a:r>
          </a:p>
          <a:p>
            <a:r>
              <a:rPr lang="pt-BR" sz="2400" dirty="0"/>
              <a:t>Capacitação de Profissionais de segurança </a:t>
            </a:r>
          </a:p>
          <a:p>
            <a:r>
              <a:rPr lang="pt-BR" sz="2400" dirty="0"/>
              <a:t>Corrida feminina</a:t>
            </a:r>
          </a:p>
          <a:p>
            <a:r>
              <a:rPr lang="pt-BR" sz="2400" dirty="0"/>
              <a:t>Exposição órgãos de Segurança</a:t>
            </a:r>
          </a:p>
          <a:p>
            <a:r>
              <a:rPr lang="pt-BR" sz="2400" dirty="0"/>
              <a:t>Pesquisa científica</a:t>
            </a:r>
          </a:p>
          <a:p>
            <a:r>
              <a:rPr lang="pt-BR" sz="2400" dirty="0"/>
              <a:t>Vídeos Educativos</a:t>
            </a:r>
          </a:p>
          <a:p>
            <a:r>
              <a:rPr lang="pt-BR" sz="2400" dirty="0"/>
              <a:t>Doutrina</a:t>
            </a:r>
          </a:p>
          <a:p>
            <a:r>
              <a:rPr lang="pt-BR" sz="2400" dirty="0"/>
              <a:t>Desenvolvimento de software</a:t>
            </a:r>
          </a:p>
          <a:p>
            <a:endParaRPr lang="pt-BR" sz="2400" dirty="0"/>
          </a:p>
          <a:p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FB36C-6C04-4F8D-8698-73E3148F9445}" type="datetime1">
              <a:rPr lang="pt-BR" smtClean="0"/>
              <a:pPr>
                <a:defRPr/>
              </a:pPr>
              <a:t>13/07/2023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Clayton </a:t>
            </a:r>
            <a:r>
              <a:rPr lang="en-US" dirty="0" err="1"/>
              <a:t>Bezerra</a:t>
            </a:r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24B44-D1CF-4A1F-9039-F9668EAEFDD5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pic>
        <p:nvPicPr>
          <p:cNvPr id="11" name="Espaço Reservado para Conteúdo 10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3598002"/>
            <a:ext cx="4137136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7" name="Picture 1" descr="C:\Users\clayton\Downloads\WhatsApp Image 2018-12-04 at 22.14.32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490" y="1084609"/>
            <a:ext cx="4237657" cy="2571768"/>
          </a:xfrm>
          <a:prstGeom prst="rect">
            <a:avLst/>
          </a:prstGeom>
          <a:noFill/>
        </p:spPr>
      </p:pic>
      <p:pic>
        <p:nvPicPr>
          <p:cNvPr id="14338" name="Picture 2" descr="C:\Users\clayton\Downloads\WhatsApp Image 2018-11-19 at 17.14.0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21" y="500042"/>
            <a:ext cx="3047979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AC530B-B8BB-47D3-8C6A-61EF889F1579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B72D9-05F5-407D-A2D1-9C8921200C68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1026" name="Picture 2" descr="C:\Users\clayton\Downloads\WhatsApp Image 2018-11-29 at 11.08.20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428737"/>
            <a:ext cx="5080000" cy="4525963"/>
          </a:xfrm>
        </p:spPr>
        <p:txBody>
          <a:bodyPr/>
          <a:lstStyle/>
          <a:p>
            <a:r>
              <a:rPr lang="pt-BR" dirty="0"/>
              <a:t>42 Ações sociais</a:t>
            </a:r>
          </a:p>
          <a:p>
            <a:r>
              <a:rPr lang="pt-BR" dirty="0"/>
              <a:t>23 Cidades</a:t>
            </a:r>
          </a:p>
          <a:p>
            <a:r>
              <a:rPr lang="pt-BR" dirty="0"/>
              <a:t>26.000 participantes</a:t>
            </a:r>
          </a:p>
          <a:p>
            <a:r>
              <a:rPr lang="pt-BR" dirty="0"/>
              <a:t>20 Toneladas de alimentos</a:t>
            </a:r>
          </a:p>
          <a:p>
            <a:r>
              <a:rPr lang="pt-BR" dirty="0"/>
              <a:t>+ 200.000 visualizações Exposição FK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FB36C-6C04-4F8D-8698-73E3148F9445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Clayton Bezerra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24B44-D1CF-4A1F-9039-F9668EAEFDD5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8193" name="Picture 1" descr="C:\Users\clayton\Downloads\WhatsApp Image 2018-12-04 at 22.16.44 (3)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38134" y="214291"/>
            <a:ext cx="7300424" cy="64294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8" y="3509965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1C60DB-911F-49A4-B9F6-4BBAC9E9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2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Consumidor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Pornografia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Infantil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818114D-9E9F-4DBE-8DF5-961183FD1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243" r="19560" b="1"/>
          <a:stretch/>
        </p:blipFill>
        <p:spPr>
          <a:xfrm>
            <a:off x="317635" y="3509435"/>
            <a:ext cx="4160452" cy="30268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52011B-1B25-4FA4-98DC-611D7940E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4" r="-2" b="-2"/>
          <a:stretch/>
        </p:blipFill>
        <p:spPr>
          <a:xfrm>
            <a:off x="317637" y="321733"/>
            <a:ext cx="4151681" cy="30268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4FE6544-B61F-475F-AE0E-D8C590BEA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305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0513B08-00C9-41EE-9D2E-0F338CA677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0" r="-1" b="-1"/>
          <a:stretch/>
        </p:blipFill>
        <p:spPr>
          <a:xfrm>
            <a:off x="8348570" y="321734"/>
            <a:ext cx="3535591" cy="29858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4824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3962389" cy="1143000"/>
          </a:xfrm>
        </p:spPr>
        <p:txBody>
          <a:bodyPr/>
          <a:lstStyle/>
          <a:p>
            <a:r>
              <a:rPr lang="pt-BR" dirty="0"/>
              <a:t>Cidades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676637" cy="4972072"/>
          </a:xfrm>
        </p:spPr>
        <p:txBody>
          <a:bodyPr>
            <a:normAutofit/>
          </a:bodyPr>
          <a:lstStyle/>
          <a:p>
            <a:r>
              <a:rPr lang="pt-BR" sz="2000" dirty="0"/>
              <a:t>Rio de Janeiro</a:t>
            </a:r>
          </a:p>
          <a:p>
            <a:r>
              <a:rPr lang="pt-BR" sz="2000" dirty="0"/>
              <a:t>Volta Redonda</a:t>
            </a:r>
          </a:p>
          <a:p>
            <a:r>
              <a:rPr lang="pt-BR" sz="2000" dirty="0"/>
              <a:t>Campos</a:t>
            </a:r>
          </a:p>
          <a:p>
            <a:r>
              <a:rPr lang="pt-BR" sz="2000" dirty="0"/>
              <a:t>Búzios</a:t>
            </a:r>
          </a:p>
          <a:p>
            <a:r>
              <a:rPr lang="pt-BR" sz="2000" dirty="0"/>
              <a:t>Nova Iguaçu</a:t>
            </a:r>
          </a:p>
          <a:p>
            <a:r>
              <a:rPr lang="pt-BR" sz="2000" dirty="0"/>
              <a:t>Petrópolis</a:t>
            </a:r>
          </a:p>
          <a:p>
            <a:r>
              <a:rPr lang="pt-BR" sz="2000" dirty="0"/>
              <a:t>Macaé</a:t>
            </a:r>
          </a:p>
          <a:p>
            <a:r>
              <a:rPr lang="pt-BR" sz="2000" dirty="0"/>
              <a:t>São José Ubá</a:t>
            </a:r>
          </a:p>
          <a:p>
            <a:r>
              <a:rPr lang="pt-BR" sz="2000" dirty="0"/>
              <a:t>São Fidélis</a:t>
            </a:r>
          </a:p>
          <a:p>
            <a:r>
              <a:rPr lang="pt-BR" sz="2000" dirty="0"/>
              <a:t>Resende</a:t>
            </a:r>
          </a:p>
          <a:p>
            <a:r>
              <a:rPr lang="pt-BR" sz="2000" dirty="0"/>
              <a:t>Rio Bonito </a:t>
            </a:r>
          </a:p>
          <a:p>
            <a:r>
              <a:rPr lang="pt-BR" sz="2000" dirty="0"/>
              <a:t>Niterói</a:t>
            </a:r>
          </a:p>
          <a:p>
            <a:r>
              <a:rPr lang="pt-BR" sz="2000" dirty="0" err="1"/>
              <a:t>Parauapebas</a:t>
            </a:r>
            <a:r>
              <a:rPr lang="pt-BR" sz="2000" dirty="0"/>
              <a:t> - PA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924157" y="1500174"/>
            <a:ext cx="4079726" cy="4714908"/>
          </a:xfrm>
        </p:spPr>
        <p:txBody>
          <a:bodyPr>
            <a:normAutofit/>
          </a:bodyPr>
          <a:lstStyle/>
          <a:p>
            <a:r>
              <a:rPr lang="pt-BR" sz="2000" dirty="0"/>
              <a:t>Brasília - DF</a:t>
            </a:r>
          </a:p>
          <a:p>
            <a:r>
              <a:rPr lang="pt-BR" sz="2000" dirty="0"/>
              <a:t>Planaltina de Goiás - GO</a:t>
            </a:r>
          </a:p>
          <a:p>
            <a:r>
              <a:rPr lang="pt-BR" sz="2000" dirty="0"/>
              <a:t>Vassouras </a:t>
            </a:r>
          </a:p>
          <a:p>
            <a:r>
              <a:rPr lang="pt-BR" sz="2000" dirty="0"/>
              <a:t>Barra Mansa</a:t>
            </a:r>
          </a:p>
          <a:p>
            <a:r>
              <a:rPr lang="pt-BR" sz="2000" dirty="0"/>
              <a:t>Mesquita</a:t>
            </a:r>
          </a:p>
          <a:p>
            <a:r>
              <a:rPr lang="pt-BR" sz="2000" dirty="0"/>
              <a:t>Cachoeiras </a:t>
            </a:r>
            <a:r>
              <a:rPr lang="pt-BR" sz="2000" dirty="0" err="1"/>
              <a:t>Macacu</a:t>
            </a:r>
            <a:endParaRPr lang="pt-BR" sz="2000" dirty="0"/>
          </a:p>
          <a:p>
            <a:r>
              <a:rPr lang="pt-BR" sz="2000" dirty="0"/>
              <a:t>Salvador - BA</a:t>
            </a:r>
          </a:p>
          <a:p>
            <a:r>
              <a:rPr lang="pt-BR" sz="2000" dirty="0"/>
              <a:t>São Paulo - SP</a:t>
            </a:r>
          </a:p>
          <a:p>
            <a:r>
              <a:rPr lang="pt-BR" sz="2000" dirty="0" err="1"/>
              <a:t>Flrianópolis</a:t>
            </a:r>
            <a:r>
              <a:rPr lang="pt-BR" sz="2000" dirty="0"/>
              <a:t> - SC</a:t>
            </a:r>
          </a:p>
          <a:p>
            <a:r>
              <a:rPr lang="pt-BR" sz="2000" dirty="0"/>
              <a:t>Porto Velho - RO</a:t>
            </a:r>
          </a:p>
          <a:p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FB36C-6C04-4F8D-8698-73E3148F9445}" type="datetime1">
              <a:rPr lang="pt-BR" smtClean="0"/>
              <a:pPr>
                <a:defRPr/>
              </a:pPr>
              <a:t>13/07/2023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Clayton </a:t>
            </a:r>
            <a:r>
              <a:rPr lang="en-US" dirty="0" err="1"/>
              <a:t>Bezerra</a:t>
            </a:r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24B44-D1CF-4A1F-9039-F9668EAEFDD5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1026" name="AutoShape 2" descr="blob:https://web.whatsapp.com/74db0e83-e7d7-4dd1-852c-63dc5153f153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8" name="AutoShape 4" descr="blob:https://web.whatsapp.com/74db0e83-e7d7-4dd1-852c-63dc5153f153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9" name="Picture 5" descr="C:\Users\clayton\Downloads\WhatsApp Image 2018-12-04 at 22.16.44 (4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7" y="3629002"/>
            <a:ext cx="5381340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3933825" cy="1143000"/>
          </a:xfrm>
        </p:spPr>
        <p:txBody>
          <a:bodyPr>
            <a:noAutofit/>
          </a:bodyPr>
          <a:lstStyle/>
          <a:p>
            <a:r>
              <a:rPr lang="pt-BR" sz="7200" dirty="0"/>
              <a:t>Viaturas</a:t>
            </a:r>
          </a:p>
        </p:txBody>
      </p:sp>
      <p:pic>
        <p:nvPicPr>
          <p:cNvPr id="3080" name="Picture 8" descr="D:\Fotos GERAL\FK Brasília 2019\IMG-20190519-WA0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238744" y="2000241"/>
            <a:ext cx="2286016" cy="2570513"/>
          </a:xfrm>
          <a:prstGeom prst="rect">
            <a:avLst/>
          </a:prstGeom>
          <a:noFill/>
        </p:spPr>
      </p:pic>
      <p:pic>
        <p:nvPicPr>
          <p:cNvPr id="3081" name="Picture 9" descr="D:\Fotos GERAL\FK Brasília 2019\IMG-20190518-WA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" y="1714488"/>
            <a:ext cx="3556025" cy="2000264"/>
          </a:xfrm>
          <a:prstGeom prst="rect">
            <a:avLst/>
          </a:prstGeom>
          <a:noFill/>
        </p:spPr>
      </p:pic>
      <p:pic>
        <p:nvPicPr>
          <p:cNvPr id="3083" name="Picture 11" descr="D:\Fotos GERAL\FK Brasília 2019\IMG-20190519-WA00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512627" y="0"/>
            <a:ext cx="4679372" cy="2285992"/>
          </a:xfrm>
          <a:prstGeom prst="rect">
            <a:avLst/>
          </a:prstGeom>
          <a:noFill/>
        </p:spPr>
      </p:pic>
      <p:pic>
        <p:nvPicPr>
          <p:cNvPr id="3084" name="Picture 12" descr="D:\Fotos GERAL\FK Brasília 2019\IMG-20190519-WA007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247773" y="2285993"/>
            <a:ext cx="4944228" cy="2473321"/>
          </a:xfrm>
          <a:prstGeom prst="rect">
            <a:avLst/>
          </a:prstGeom>
          <a:noFill/>
        </p:spPr>
      </p:pic>
      <p:pic>
        <p:nvPicPr>
          <p:cNvPr id="3085" name="Picture 13" descr="D:\Fotos GERAL\FK Campos 2018\IMG-20181003-WA0095 - Cóp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59824" y="4814900"/>
            <a:ext cx="3632177" cy="2043100"/>
          </a:xfrm>
          <a:prstGeom prst="rect">
            <a:avLst/>
          </a:prstGeom>
          <a:noFill/>
        </p:spPr>
      </p:pic>
      <p:pic>
        <p:nvPicPr>
          <p:cNvPr id="3086" name="Picture 14" descr="D:\Fotos GERAL\FK Campos 2018\20180610_0723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3731" y="4714860"/>
            <a:ext cx="3810027" cy="2143140"/>
          </a:xfrm>
          <a:prstGeom prst="rect">
            <a:avLst/>
          </a:prstGeom>
          <a:noFill/>
        </p:spPr>
      </p:pic>
      <p:pic>
        <p:nvPicPr>
          <p:cNvPr id="3087" name="Picture 15" descr="D:\Fotos GERAL\FK Musal 2018\IMG-20181001-WA0027 - Cópi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61" y="4357694"/>
            <a:ext cx="2698712" cy="1941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819645" cy="654032"/>
          </a:xfrm>
        </p:spPr>
        <p:txBody>
          <a:bodyPr>
            <a:noAutofit/>
          </a:bodyPr>
          <a:lstStyle/>
          <a:p>
            <a:r>
              <a:rPr lang="pt-BR" sz="8000" dirty="0" err="1"/>
              <a:t>Cosplay</a:t>
            </a:r>
            <a:endParaRPr lang="pt-BR" sz="8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6" descr="D:\Fotos GERAL\FK Boulevard olimpico 2017\IMG-20171205-WA0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3867093" cy="1928826"/>
          </a:xfrm>
          <a:prstGeom prst="rect">
            <a:avLst/>
          </a:prstGeom>
          <a:noFill/>
        </p:spPr>
      </p:pic>
      <p:pic>
        <p:nvPicPr>
          <p:cNvPr id="5" name="Picture 7" descr="D:\Fotos GERAL\FK Boulevard olimpico 2017\IMG-20171126-WA00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4216" y="1"/>
            <a:ext cx="4857784" cy="2732503"/>
          </a:xfrm>
          <a:prstGeom prst="rect">
            <a:avLst/>
          </a:prstGeom>
          <a:noFill/>
        </p:spPr>
      </p:pic>
      <p:pic>
        <p:nvPicPr>
          <p:cNvPr id="5122" name="Picture 2" descr="D:\Fotos GERAL\FK Volta redonda 2019\IMG-20190330-WA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00571"/>
            <a:ext cx="3809979" cy="2143113"/>
          </a:xfrm>
          <a:prstGeom prst="rect">
            <a:avLst/>
          </a:prstGeom>
          <a:noFill/>
        </p:spPr>
      </p:pic>
      <p:pic>
        <p:nvPicPr>
          <p:cNvPr id="5123" name="Picture 3" descr="D:\Fotos GERAL\FK Volta redonda 2019\IMG-20190324-WA00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0987" y="4888990"/>
            <a:ext cx="4667283" cy="1969010"/>
          </a:xfrm>
          <a:prstGeom prst="rect">
            <a:avLst/>
          </a:prstGeom>
          <a:noFill/>
        </p:spPr>
      </p:pic>
      <p:pic>
        <p:nvPicPr>
          <p:cNvPr id="5124" name="Picture 4" descr="D:\Fotos GERAL\FK Volta redonda 2019\IMG-20190324-WA01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8626" y="3857629"/>
            <a:ext cx="3073375" cy="2759999"/>
          </a:xfrm>
          <a:prstGeom prst="rect">
            <a:avLst/>
          </a:prstGeom>
          <a:noFill/>
        </p:spPr>
      </p:pic>
      <p:pic>
        <p:nvPicPr>
          <p:cNvPr id="5126" name="Picture 6" descr="D:\Fotos GERAL\FK Volta redonda 2019\IMG-20190330-WA00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95737" y="1571612"/>
            <a:ext cx="3880652" cy="33480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00262" y="174626"/>
            <a:ext cx="6543675" cy="882650"/>
          </a:xfrm>
        </p:spPr>
        <p:txBody>
          <a:bodyPr>
            <a:noAutofit/>
          </a:bodyPr>
          <a:lstStyle/>
          <a:p>
            <a:r>
              <a:rPr lang="pt-BR" sz="7200" dirty="0"/>
              <a:t>Mascotes</a:t>
            </a:r>
          </a:p>
        </p:txBody>
      </p:sp>
      <p:pic>
        <p:nvPicPr>
          <p:cNvPr id="4098" name="Picture 2" descr="D:\Fotos GERAL\FK Nova Iguaçu\20181125_0845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09" y="1500174"/>
            <a:ext cx="7239051" cy="4071966"/>
          </a:xfrm>
          <a:prstGeom prst="rect">
            <a:avLst/>
          </a:prstGeom>
          <a:noFill/>
        </p:spPr>
      </p:pic>
      <p:pic>
        <p:nvPicPr>
          <p:cNvPr id="5" name="Picture 10" descr="D:\Fotos GERAL\FK Brasília 2019\IMG-20190518-WA0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001014" y="1142985"/>
            <a:ext cx="3905277" cy="52025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143500" y="4773083"/>
            <a:ext cx="6072188" cy="100224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venir Next Condensed Medium"/>
                <a:cs typeface="Avenir Next Condensed Medium"/>
              </a:rPr>
              <a:t>Obrigado!</a:t>
            </a:r>
            <a:br>
              <a:rPr lang="en-US" sz="3200" dirty="0">
                <a:latin typeface="Avenir Next Condensed Medium"/>
                <a:cs typeface="Avenir Next Condensed Medium"/>
              </a:rPr>
            </a:br>
            <a:br>
              <a:rPr lang="en-US" sz="3200" dirty="0">
                <a:latin typeface="Avenir Next Condensed Medium"/>
                <a:cs typeface="Avenir Next Condensed Medium"/>
              </a:rPr>
            </a:br>
            <a:r>
              <a:rPr lang="en-US" sz="3200" dirty="0">
                <a:latin typeface="Avenir Next Condensed Medium"/>
                <a:cs typeface="Avenir Next Condensed Medium"/>
              </a:rPr>
              <a:t>E-book –(ZAP) 21 97207- 8005</a:t>
            </a:r>
            <a:br>
              <a:rPr lang="en-US" sz="3200" dirty="0">
                <a:latin typeface="Avenir Next Condensed Medium"/>
                <a:cs typeface="Avenir Next Condensed Medium"/>
              </a:rPr>
            </a:br>
            <a:br>
              <a:rPr lang="en-US" sz="3200" dirty="0">
                <a:latin typeface="Avenir Next Condensed Medium"/>
                <a:cs typeface="Avenir Next Condensed Medium"/>
              </a:rPr>
            </a:br>
            <a:r>
              <a:rPr lang="en-US" sz="3200" dirty="0">
                <a:latin typeface="Avenir Next Condensed Medium"/>
                <a:cs typeface="Avenir Next Condensed Medium"/>
              </a:rPr>
              <a:t>clayton.bezerra@yahoo.com.br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8382000" y="2057400"/>
            <a:ext cx="3810000" cy="2133600"/>
          </a:xfrm>
        </p:spPr>
        <p:txBody>
          <a:bodyPr/>
          <a:lstStyle/>
          <a:p>
            <a:r>
              <a:rPr lang="en-US" sz="2400" dirty="0">
                <a:latin typeface="Avenir Next Condensed Medium"/>
                <a:cs typeface="Avenir Next Condensed Medium"/>
              </a:rPr>
              <a:t>Andreia C. Stanger</a:t>
            </a:r>
          </a:p>
          <a:p>
            <a:r>
              <a:rPr lang="en-US" sz="2400" dirty="0">
                <a:latin typeface="Avenir Next Condensed Medium"/>
                <a:cs typeface="Avenir Next Condensed Medium"/>
              </a:rPr>
              <a:t>andreia.stanger@gmail.com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058400" y="6356350"/>
            <a:ext cx="2133600" cy="365125"/>
          </a:xfrm>
        </p:spPr>
        <p:txBody>
          <a:bodyPr/>
          <a:lstStyle/>
          <a:p>
            <a:fld id="{00000000-1234-1234-1234-123412341234}" type="slidenum">
              <a:rPr lang="pt-BR" smtClean="0"/>
              <a:pPr/>
              <a:t>84</a:t>
            </a:fld>
            <a:endParaRPr lang="pt-B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857250"/>
            <a:ext cx="6773467" cy="326129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4" y="0"/>
            <a:ext cx="2834151" cy="35052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20" y="3673475"/>
            <a:ext cx="277296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7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9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284032-94FD-4B93-B237-59C3A68D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40"/>
            <a:ext cx="11139855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BAF487B-3FEC-4CBB-935A-D2269494F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9726" y="410212"/>
            <a:ext cx="3423916" cy="383730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515A152-4533-47C7-ADBE-7B1A399303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1" y="1047638"/>
            <a:ext cx="3425609" cy="25178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BBBF11B-62E3-42F3-9F87-6E204ADD6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081" y="1053387"/>
            <a:ext cx="3985227" cy="308196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4594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61466</TotalTime>
  <Words>612</Words>
  <Application>Microsoft Office PowerPoint</Application>
  <PresentationFormat>Widescreen</PresentationFormat>
  <Paragraphs>203</Paragraphs>
  <Slides>84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84</vt:i4>
      </vt:variant>
    </vt:vector>
  </HeadingPairs>
  <TitlesOfParts>
    <vt:vector size="90" baseType="lpstr">
      <vt:lpstr>Arial</vt:lpstr>
      <vt:lpstr>Arial Narrow</vt:lpstr>
      <vt:lpstr>Avenir Next Condensed Medium</vt:lpstr>
      <vt:lpstr>Calibri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Crimes na Internet</vt:lpstr>
      <vt:lpstr>Apresentação do PowerPoint</vt:lpstr>
      <vt:lpstr>Apresentação do PowerPoint</vt:lpstr>
      <vt:lpstr>Consumidor de Pornografia Infantil  </vt:lpstr>
      <vt:lpstr>Apresentação do PowerPoint</vt:lpstr>
      <vt:lpstr>Tendências</vt:lpstr>
      <vt:lpstr>Apresentação do PowerPoint</vt:lpstr>
      <vt:lpstr>Sextorção</vt:lpstr>
      <vt:lpstr>Estupro Virtual</vt:lpstr>
      <vt:lpstr>Apresentação do PowerPoint</vt:lpstr>
      <vt:lpstr>Impunidades</vt:lpstr>
      <vt:lpstr>Mitos  &amp; Verdades</vt:lpstr>
      <vt:lpstr>ASC-a não causam danos</vt:lpstr>
      <vt:lpstr>ASCA é um caso isolado</vt:lpstr>
      <vt:lpstr>ASCA é um caso isolado</vt:lpstr>
      <vt:lpstr>Quando incluídos os casos de exibicionismo, voyerismo e estupro de adultos, os números crescem</vt:lpstr>
      <vt:lpstr>Psicologa Pamela Van Wik </vt:lpstr>
      <vt:lpstr>Só ver PI não faz mal</vt:lpstr>
      <vt:lpstr>Pornografia infantil = adulta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Dinâmica do Abuso</vt:lpstr>
      <vt:lpstr>Apresentação do PowerPoint</vt:lpstr>
      <vt:lpstr>Espiral do Abuso</vt:lpstr>
      <vt:lpstr>Redes Sociais no Brasil</vt:lpstr>
      <vt:lpstr>Pesquisa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você faria se seu filho aparecesse com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Exposição itinerante</vt:lpstr>
      <vt:lpstr>Apresentação do PowerPoint</vt:lpstr>
      <vt:lpstr>Apresentação do PowerPoint</vt:lpstr>
      <vt:lpstr>Federal Kids</vt:lpstr>
      <vt:lpstr>Apresentação do PowerPoint</vt:lpstr>
      <vt:lpstr>CAPACITAÇÃO DE PROFESSORES</vt:lpstr>
      <vt:lpstr>Exposição </vt:lpstr>
      <vt:lpstr>Pesquisa Científica</vt:lpstr>
      <vt:lpstr>Peça de teatro</vt:lpstr>
      <vt:lpstr>Federal Rosa</vt:lpstr>
      <vt:lpstr>Apresentação do PowerPoint</vt:lpstr>
      <vt:lpstr>Resultados</vt:lpstr>
      <vt:lpstr>Cidades</vt:lpstr>
      <vt:lpstr>Viaturas</vt:lpstr>
      <vt:lpstr>Cosplay</vt:lpstr>
      <vt:lpstr>Mascotes</vt:lpstr>
      <vt:lpstr>Obrigado!  E-book –(ZAP) 21 97207- 8005  clayton.bezerra@yahoo.com.br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Secretaria nacional  dos direitos da criança  e do adolescente</dc:title>
  <dc:creator>Clayton da Silva Bezerra</dc:creator>
  <cp:lastModifiedBy>Clayton da Silva Bezerra</cp:lastModifiedBy>
  <cp:revision>96</cp:revision>
  <dcterms:created xsi:type="dcterms:W3CDTF">2019-10-25T12:21:43Z</dcterms:created>
  <dcterms:modified xsi:type="dcterms:W3CDTF">2023-07-13T12:43:08Z</dcterms:modified>
</cp:coreProperties>
</file>