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341" r:id="rId6"/>
    <p:sldId id="343" r:id="rId7"/>
    <p:sldId id="345" r:id="rId8"/>
    <p:sldId id="333" r:id="rId9"/>
    <p:sldId id="347" r:id="rId10"/>
  </p:sldIdLst>
  <p:sldSz cx="12192000" cy="6858000"/>
  <p:notesSz cx="6797675" cy="9926638"/>
  <p:embeddedFontLst>
    <p:embeddedFont>
      <p:font typeface="Aparajita" panose="02020603050405020304" pitchFamily="18" charset="0"/>
      <p:regular r:id="rId12"/>
      <p:bold r:id="rId13"/>
      <p:italic r:id="rId14"/>
      <p:boldItalic r:id="rId15"/>
    </p:embeddedFont>
    <p:embeddedFont>
      <p:font typeface="Berlin Sans FB Demi" panose="020E0802020502020306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oper Black" panose="0208090404030B020404" pitchFamily="18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Xaln0rEa077WEQzIRBVFIaGG5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18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5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bc517269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1dbc5172694_0_7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g1dbc5172694_0_7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bb63f147e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1dbb63f1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516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bb63f147e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1dbb63f1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018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bb63f147e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1dbb63f1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914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bb63f147e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1dbb63f1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95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bb63f147e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1dbb63f1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8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dbc5172694_0_4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dbc5172694_0_4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6" name="Google Shape;16;g1dbc5172694_0_4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dbc5172694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2" name="Google Shape;42;g1dbc5172694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dbc5172694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dbc5172694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6" name="Google Shape;46;g1dbc5172694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g1dbc5172694_0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1dbc5172694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dbc5172694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g1dbc5172694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dbc5172694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1dbc5172694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dbc5172694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bc5172694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dbc5172694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dbc5172694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dbc5172694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bc5172694_0_76"/>
          <p:cNvSpPr txBox="1"/>
          <p:nvPr/>
        </p:nvSpPr>
        <p:spPr>
          <a:xfrm>
            <a:off x="0" y="0"/>
            <a:ext cx="121920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latin typeface="Montserrat" panose="00000500000000000000" pitchFamily="2" charset="0"/>
              </a:rPr>
              <a:t>MINISTÉRIO DA JUSTIÇA E SEGURANÇA PÚBLICA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latin typeface="Montserrat" panose="00000500000000000000" pitchFamily="2" charset="0"/>
              </a:rPr>
              <a:t>SECRETARIA NACIONAL DE SEGURANÇA PÚBLICA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latin typeface="Montserrat" panose="00000500000000000000" pitchFamily="2" charset="0"/>
              </a:rPr>
              <a:t>DIRETORIA DO SISTEMA ÚNICO DE SEGURANÇA PÚBLICA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latin typeface="Montserrat" panose="00000500000000000000" pitchFamily="2" charset="0"/>
              </a:rPr>
              <a:t>COORDENAÇÃO-GERAL DE VALORIZAÇÃO PROFISSIONAL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bb63f147e_0_0"/>
          <p:cNvSpPr/>
          <p:nvPr/>
        </p:nvSpPr>
        <p:spPr>
          <a:xfrm>
            <a:off x="1149000" y="1060023"/>
            <a:ext cx="9894000" cy="466936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Contexto Legal – DIREITOS DA MULHER POLICIAL</a:t>
            </a:r>
          </a:p>
        </p:txBody>
      </p:sp>
      <p:sp>
        <p:nvSpPr>
          <p:cNvPr id="86" name="Google Shape;86;g1dbb63f147e_0_0"/>
          <p:cNvSpPr txBox="1">
            <a:spLocks noGrp="1"/>
          </p:cNvSpPr>
          <p:nvPr>
            <p:ph type="title"/>
          </p:nvPr>
        </p:nvSpPr>
        <p:spPr>
          <a:xfrm>
            <a:off x="1707575" y="446175"/>
            <a:ext cx="98931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pt-BR" sz="3000" b="1" dirty="0">
                <a:latin typeface="Montserrat"/>
                <a:ea typeface="Montserrat"/>
                <a:cs typeface="Montserrat"/>
                <a:sym typeface="Montserrat"/>
              </a:rPr>
              <a:t>Ministério da Justiça e Segurança Pública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81181A0-8BD6-E376-3F79-1165031D8CC8}"/>
              </a:ext>
            </a:extLst>
          </p:cNvPr>
          <p:cNvGrpSpPr/>
          <p:nvPr/>
        </p:nvGrpSpPr>
        <p:grpSpPr>
          <a:xfrm>
            <a:off x="7998780" y="6013508"/>
            <a:ext cx="1245438" cy="398317"/>
            <a:chOff x="808865" y="2462825"/>
            <a:chExt cx="9687105" cy="2889092"/>
          </a:xfrm>
        </p:grpSpPr>
        <p:pic>
          <p:nvPicPr>
            <p:cNvPr id="6" name="Google Shape;65;p1" descr="Desenho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0E830B36-74AF-465D-1703-F061B3EBB5B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8865" y="2571055"/>
              <a:ext cx="4828456" cy="2672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6;p1" descr="Logotipo&#10;&#10;Descrição gerada automaticamente">
              <a:extLst>
                <a:ext uri="{FF2B5EF4-FFF2-40B4-BE49-F238E27FC236}">
                  <a16:creationId xmlns:a16="http://schemas.microsoft.com/office/drawing/2014/main" id="{5740DCC4-C98D-391B-111D-2BA71C30A8A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4394" y="2462825"/>
              <a:ext cx="5891576" cy="2889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Fluxograma: Processo Alternativo 1">
            <a:extLst>
              <a:ext uri="{FF2B5EF4-FFF2-40B4-BE49-F238E27FC236}">
                <a16:creationId xmlns:a16="http://schemas.microsoft.com/office/drawing/2014/main" id="{CB729274-589E-4109-0B11-93DCDE463E5B}"/>
              </a:ext>
            </a:extLst>
          </p:cNvPr>
          <p:cNvSpPr/>
          <p:nvPr/>
        </p:nvSpPr>
        <p:spPr>
          <a:xfrm>
            <a:off x="1144577" y="1638805"/>
            <a:ext cx="2020328" cy="92327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Lei 13.675/2018</a:t>
            </a:r>
          </a:p>
          <a:p>
            <a:pPr algn="ctr"/>
            <a:r>
              <a:rPr lang="pt-BR" dirty="0"/>
              <a:t>Institui o Sistema Único de Segurança pública</a:t>
            </a:r>
          </a:p>
        </p:txBody>
      </p:sp>
      <p:sp>
        <p:nvSpPr>
          <p:cNvPr id="3" name="Fluxograma: Processo Alternativo 2">
            <a:extLst>
              <a:ext uri="{FF2B5EF4-FFF2-40B4-BE49-F238E27FC236}">
                <a16:creationId xmlns:a16="http://schemas.microsoft.com/office/drawing/2014/main" id="{2C4A65AC-13B3-7B6F-C94A-5799193429BA}"/>
              </a:ext>
            </a:extLst>
          </p:cNvPr>
          <p:cNvSpPr/>
          <p:nvPr/>
        </p:nvSpPr>
        <p:spPr>
          <a:xfrm>
            <a:off x="1144577" y="4757556"/>
            <a:ext cx="2020328" cy="92327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Programa Nacional de Qualidade de Vida para Profissionais de Segurança Pública</a:t>
            </a: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5C20B64F-35C5-2737-3821-A89243CC05CB}"/>
              </a:ext>
            </a:extLst>
          </p:cNvPr>
          <p:cNvSpPr/>
          <p:nvPr/>
        </p:nvSpPr>
        <p:spPr>
          <a:xfrm>
            <a:off x="5284509" y="2015075"/>
            <a:ext cx="5876358" cy="3577857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Elaborar m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ecanismos de proteção e de valorização dos profissionais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Propor a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ções de prevenção e de enfrentamento a todas as formas de violência sofrida pelos profissionais a fim de promover uma cultura de respeito aos seus direitos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bg1"/>
                </a:solidFill>
                <a:effectLst/>
                <a:latin typeface="Cooper Black" panose="0208090404030B020404" pitchFamily="18" charset="0"/>
              </a:rPr>
              <a:t>Consideração das especificidades relativas à gestação e à amamentação, bem como as exigências permanentes de cuidado com os filhos que sejam crianças e adolescentes, assegurando a elas instalações físicas e equipamentos individuais específicos sempre que necessário;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adoção de orientações, de medidas e de práticas concretas direcionadas à prevenção, à identificação e ao enfrentamento de qualquer discriminação;</a:t>
            </a:r>
          </a:p>
        </p:txBody>
      </p:sp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44BDF2A1-5467-B304-3C51-5D1083AA989B}"/>
              </a:ext>
            </a:extLst>
          </p:cNvPr>
          <p:cNvSpPr/>
          <p:nvPr/>
        </p:nvSpPr>
        <p:spPr>
          <a:xfrm>
            <a:off x="1144577" y="3198180"/>
            <a:ext cx="2020328" cy="92327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Instrumentos para a implementação da Política Nacional de Segurança Pública 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3864EDC-31EF-3C25-AF8C-D8B513C61F7A}"/>
              </a:ext>
            </a:extLst>
          </p:cNvPr>
          <p:cNvCxnSpPr>
            <a:stCxn id="2" idx="2"/>
            <a:endCxn id="8" idx="0"/>
          </p:cNvCxnSpPr>
          <p:nvPr/>
        </p:nvCxnSpPr>
        <p:spPr>
          <a:xfrm>
            <a:off x="2154741" y="2562083"/>
            <a:ext cx="0" cy="636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5ED8AF43-06CB-0F61-457B-037D69EDC5BA}"/>
              </a:ext>
            </a:extLst>
          </p:cNvPr>
          <p:cNvCxnSpPr>
            <a:stCxn id="8" idx="2"/>
            <a:endCxn id="3" idx="0"/>
          </p:cNvCxnSpPr>
          <p:nvPr/>
        </p:nvCxnSpPr>
        <p:spPr>
          <a:xfrm>
            <a:off x="2154741" y="4121458"/>
            <a:ext cx="0" cy="636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o 29">
            <a:extLst>
              <a:ext uri="{FF2B5EF4-FFF2-40B4-BE49-F238E27FC236}">
                <a16:creationId xmlns:a16="http://schemas.microsoft.com/office/drawing/2014/main" id="{D685FF31-15E2-AB23-A53D-0221D16C8B9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10035" y="3804004"/>
            <a:ext cx="2674474" cy="141519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4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bb63f147e_0_0"/>
          <p:cNvSpPr/>
          <p:nvPr/>
        </p:nvSpPr>
        <p:spPr>
          <a:xfrm>
            <a:off x="1149000" y="1060023"/>
            <a:ext cx="9894000" cy="45805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DIREITOS DA MULHER POLICIAL – OLHAR PARA O FUTURO</a:t>
            </a:r>
          </a:p>
        </p:txBody>
      </p:sp>
      <p:sp>
        <p:nvSpPr>
          <p:cNvPr id="86" name="Google Shape;86;g1dbb63f147e_0_0"/>
          <p:cNvSpPr txBox="1">
            <a:spLocks noGrp="1"/>
          </p:cNvSpPr>
          <p:nvPr>
            <p:ph type="title"/>
          </p:nvPr>
        </p:nvSpPr>
        <p:spPr>
          <a:xfrm>
            <a:off x="1707575" y="410663"/>
            <a:ext cx="98931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pt-BR" sz="3000" b="1" dirty="0">
                <a:latin typeface="Montserrat"/>
                <a:ea typeface="Montserrat"/>
                <a:cs typeface="Montserrat"/>
                <a:sym typeface="Montserrat"/>
              </a:rPr>
              <a:t>Ministério da Justiça e Segurança Pública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8DA5B07-179B-DC5C-12B5-22276BB5D99C}"/>
              </a:ext>
            </a:extLst>
          </p:cNvPr>
          <p:cNvGrpSpPr/>
          <p:nvPr/>
        </p:nvGrpSpPr>
        <p:grpSpPr>
          <a:xfrm>
            <a:off x="8052046" y="6013508"/>
            <a:ext cx="1245438" cy="398317"/>
            <a:chOff x="808865" y="2462825"/>
            <a:chExt cx="9687105" cy="2889092"/>
          </a:xfrm>
        </p:grpSpPr>
        <p:pic>
          <p:nvPicPr>
            <p:cNvPr id="4" name="Google Shape;65;p1" descr="Desenho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8A12B044-67E7-543B-848B-8C35DE02905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8865" y="2571055"/>
              <a:ext cx="4828456" cy="2672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66;p1" descr="Logotipo&#10;&#10;Descrição gerada automaticamente">
              <a:extLst>
                <a:ext uri="{FF2B5EF4-FFF2-40B4-BE49-F238E27FC236}">
                  <a16:creationId xmlns:a16="http://schemas.microsoft.com/office/drawing/2014/main" id="{48040561-A8D1-E408-3183-19D7B21C0B1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4394" y="2462825"/>
              <a:ext cx="5891576" cy="2889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48D160-6926-BAAD-375C-ABC39DE91247}"/>
              </a:ext>
            </a:extLst>
          </p:cNvPr>
          <p:cNvSpPr txBox="1"/>
          <p:nvPr/>
        </p:nvSpPr>
        <p:spPr>
          <a:xfrm>
            <a:off x="478772" y="1741437"/>
            <a:ext cx="1094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Direitos Humanos dos Profissionais de Segurança Pública - EQUIDADE</a:t>
            </a:r>
          </a:p>
        </p:txBody>
      </p:sp>
      <p:pic>
        <p:nvPicPr>
          <p:cNvPr id="17" name="Gráfico 16" descr="Selo coração estrutura de tópicos">
            <a:extLst>
              <a:ext uri="{FF2B5EF4-FFF2-40B4-BE49-F238E27FC236}">
                <a16:creationId xmlns:a16="http://schemas.microsoft.com/office/drawing/2014/main" id="{43FF9F33-0ABD-0276-46A4-3DB39DA31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2486" y="1438125"/>
            <a:ext cx="914400" cy="914400"/>
          </a:xfrm>
          <a:prstGeom prst="rect">
            <a:avLst/>
          </a:prstGeom>
        </p:spPr>
      </p:pic>
      <p:pic>
        <p:nvPicPr>
          <p:cNvPr id="2" name="Gráfico 1" descr="Policial mulher estrutura de tópicos">
            <a:extLst>
              <a:ext uri="{FF2B5EF4-FFF2-40B4-BE49-F238E27FC236}">
                <a16:creationId xmlns:a16="http://schemas.microsoft.com/office/drawing/2014/main" id="{09B2BD2D-C8D0-E15D-7EB3-54E0E3A92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7600" y="1544325"/>
            <a:ext cx="457200" cy="457200"/>
          </a:xfrm>
          <a:prstGeom prst="rect">
            <a:avLst/>
          </a:prstGeom>
        </p:spPr>
      </p:pic>
      <p:pic>
        <p:nvPicPr>
          <p:cNvPr id="6" name="Gráfico 5" descr="Mão aberta com preenchimento sólido">
            <a:extLst>
              <a:ext uri="{FF2B5EF4-FFF2-40B4-BE49-F238E27FC236}">
                <a16:creationId xmlns:a16="http://schemas.microsoft.com/office/drawing/2014/main" id="{74799F72-BD74-5C91-66A8-8779BCA9D2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000" y="1570568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803EFBD-98E7-7678-3286-C56A8D7539CA}"/>
              </a:ext>
            </a:extLst>
          </p:cNvPr>
          <p:cNvSpPr txBox="1"/>
          <p:nvPr/>
        </p:nvSpPr>
        <p:spPr>
          <a:xfrm>
            <a:off x="798990" y="2484968"/>
            <a:ext cx="1023789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Embora o profissional de segurança pública atue na defesa de direitos humanos de terceiros, notadamente em defesa da vida, integridade física, dignidade sexual e patrimônio, existem dificuldades de percebê-lo como sujeito de direitos humanos e ele mesmo de se reconhecer como tal, de modo que a falaciosa dicotomia de “direitos humanos para os outros e não para os profissionais” ainda persiste.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Desta forma, é fundamental a implementação de ações que abarquem os direitos humanos dos profissionais, com ênfase em no direito à vida, à integridade pessoal, à liberdade e segurança, dignidade, EQUIDADE, de modo a fomentar, a partir dessas reflexões, o aprimoramento das práticas instituições no campo da gestão e da prestação do serviço de segurança pública. 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Como estão sendo tratados os direitos das mulheres policiais nas instituições?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485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bb63f147e_0_0"/>
          <p:cNvSpPr/>
          <p:nvPr/>
        </p:nvSpPr>
        <p:spPr>
          <a:xfrm>
            <a:off x="1149000" y="1060023"/>
            <a:ext cx="9894000" cy="45805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pt-BR" sz="16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PLANEJAR O OLHAR INSTITUCIONAL PARA AS MULHERES POLICIAIS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1dbb63f147e_0_0"/>
          <p:cNvSpPr txBox="1">
            <a:spLocks noGrp="1"/>
          </p:cNvSpPr>
          <p:nvPr>
            <p:ph type="title"/>
          </p:nvPr>
        </p:nvSpPr>
        <p:spPr>
          <a:xfrm>
            <a:off x="1707575" y="410663"/>
            <a:ext cx="98931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pt-BR" sz="3000" b="1" dirty="0">
                <a:latin typeface="Montserrat"/>
                <a:ea typeface="Montserrat"/>
                <a:cs typeface="Montserrat"/>
                <a:sym typeface="Montserrat"/>
              </a:rPr>
              <a:t>Ministério da Justiça e Segurança Pública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8DA5B07-179B-DC5C-12B5-22276BB5D99C}"/>
              </a:ext>
            </a:extLst>
          </p:cNvPr>
          <p:cNvGrpSpPr/>
          <p:nvPr/>
        </p:nvGrpSpPr>
        <p:grpSpPr>
          <a:xfrm>
            <a:off x="8052046" y="6013508"/>
            <a:ext cx="1245438" cy="398317"/>
            <a:chOff x="808865" y="2462825"/>
            <a:chExt cx="9687105" cy="2889092"/>
          </a:xfrm>
        </p:grpSpPr>
        <p:pic>
          <p:nvPicPr>
            <p:cNvPr id="4" name="Google Shape;65;p1" descr="Desenho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8A12B044-67E7-543B-848B-8C35DE02905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8865" y="2571055"/>
              <a:ext cx="4828456" cy="2672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66;p1" descr="Logotipo&#10;&#10;Descrição gerada automaticamente">
              <a:extLst>
                <a:ext uri="{FF2B5EF4-FFF2-40B4-BE49-F238E27FC236}">
                  <a16:creationId xmlns:a16="http://schemas.microsoft.com/office/drawing/2014/main" id="{48040561-A8D1-E408-3183-19D7B21C0B1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4394" y="2462825"/>
              <a:ext cx="5891576" cy="2889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48D160-6926-BAAD-375C-ABC39DE91247}"/>
              </a:ext>
            </a:extLst>
          </p:cNvPr>
          <p:cNvSpPr txBox="1"/>
          <p:nvPr/>
        </p:nvSpPr>
        <p:spPr>
          <a:xfrm>
            <a:off x="478772" y="1741437"/>
            <a:ext cx="1094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Direitos Humanos dos Profissionais de Segurança Pública</a:t>
            </a:r>
          </a:p>
        </p:txBody>
      </p:sp>
      <p:pic>
        <p:nvPicPr>
          <p:cNvPr id="17" name="Gráfico 16" descr="Selo coração estrutura de tópicos">
            <a:extLst>
              <a:ext uri="{FF2B5EF4-FFF2-40B4-BE49-F238E27FC236}">
                <a16:creationId xmlns:a16="http://schemas.microsoft.com/office/drawing/2014/main" id="{43FF9F33-0ABD-0276-46A4-3DB39DA31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2486" y="1438125"/>
            <a:ext cx="914400" cy="914400"/>
          </a:xfrm>
          <a:prstGeom prst="rect">
            <a:avLst/>
          </a:prstGeom>
        </p:spPr>
      </p:pic>
      <p:pic>
        <p:nvPicPr>
          <p:cNvPr id="2" name="Gráfico 1" descr="Policial mulher estrutura de tópicos">
            <a:extLst>
              <a:ext uri="{FF2B5EF4-FFF2-40B4-BE49-F238E27FC236}">
                <a16:creationId xmlns:a16="http://schemas.microsoft.com/office/drawing/2014/main" id="{09B2BD2D-C8D0-E15D-7EB3-54E0E3A92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7600" y="1544325"/>
            <a:ext cx="457200" cy="457200"/>
          </a:xfrm>
          <a:prstGeom prst="rect">
            <a:avLst/>
          </a:prstGeom>
        </p:spPr>
      </p:pic>
      <p:pic>
        <p:nvPicPr>
          <p:cNvPr id="6" name="Gráfico 5" descr="Mão aberta com preenchimento sólido">
            <a:extLst>
              <a:ext uri="{FF2B5EF4-FFF2-40B4-BE49-F238E27FC236}">
                <a16:creationId xmlns:a16="http://schemas.microsoft.com/office/drawing/2014/main" id="{74799F72-BD74-5C91-66A8-8779BCA9D2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000" y="1570568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803EFBD-98E7-7678-3286-C56A8D7539CA}"/>
              </a:ext>
            </a:extLst>
          </p:cNvPr>
          <p:cNvSpPr txBox="1"/>
          <p:nvPr/>
        </p:nvSpPr>
        <p:spPr>
          <a:xfrm>
            <a:off x="798990" y="2484968"/>
            <a:ext cx="10237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600" b="1" dirty="0"/>
              <a:t>Desafio: tendencia de entrada de mais mulheres nas ISP</a:t>
            </a:r>
          </a:p>
          <a:p>
            <a:pPr algn="ctr"/>
            <a:endParaRPr lang="pt-BR" sz="1600" b="1" dirty="0"/>
          </a:p>
          <a:p>
            <a:r>
              <a:rPr lang="pt-BR" dirty="0"/>
              <a:t>Cotas às avessas: </a:t>
            </a:r>
            <a:r>
              <a:rPr lang="pt-BR" sz="1400" dirty="0"/>
              <a:t>Até 2023, os editais de concursos públicos de ingresso para carreiras das policias militares estabeleciam cotas para mulheres, estipulando percentual máximo de vagas, entre 10% e 15%. Resultando que, entre os anos de 2015 e 2020, o número de mulheres variou apenas marginalmente, mantendo-se na faixa de 10%, aproximadamente.</a:t>
            </a:r>
          </a:p>
          <a:p>
            <a:endParaRPr lang="pt-BR" sz="14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ADI 7433</a:t>
            </a:r>
          </a:p>
          <a:p>
            <a:endParaRPr lang="pt-BR" dirty="0"/>
          </a:p>
          <a:p>
            <a:pPr algn="just"/>
            <a:r>
              <a:rPr lang="pt-BR" sz="1600" dirty="0">
                <a:latin typeface="Aparajita" panose="020B0502040204020203" pitchFamily="18" charset="0"/>
                <a:cs typeface="Aparajita" panose="020B0502040204020203" pitchFamily="18" charset="0"/>
              </a:rPr>
              <a:t>“defende a inconstitucionalidade material do dispositivo legal indicado, em face do art. 5°, caput, I, do art. 7°, XXX, e do art. 39, § 3°, da Constituição da República. Alega, em síntese, que “a norma impugnada prevê que a força de segurança ostensiva do (.....), seja nos Quadros de Oficiais ou nos Quadros de Praças, será composta, no máximo, por 10% de Policiais Mulheres”, caracterizando “critério discriminatório e misógino para o ingresso e composição da carreira de Policial Militar do (....)”.</a:t>
            </a:r>
          </a:p>
          <a:p>
            <a:pPr algn="just"/>
            <a:r>
              <a:rPr lang="pt-BR" sz="1600" dirty="0">
                <a:latin typeface="Aparajita" panose="020B0502040204020203" pitchFamily="18" charset="0"/>
                <a:cs typeface="Aparajita" panose="020B0502040204020203" pitchFamily="18" charset="0"/>
              </a:rPr>
              <a:t>No presente caso, consta da inicial que, </a:t>
            </a:r>
            <a:r>
              <a:rPr lang="pt-BR" sz="1600" u="sng" dirty="0">
                <a:latin typeface="Aparajita" panose="020B0502040204020203" pitchFamily="18" charset="0"/>
                <a:cs typeface="Aparajita" panose="020B0502040204020203" pitchFamily="18" charset="0"/>
              </a:rPr>
              <a:t>além do reduzido percentual de 10% das vagas destinadas às candidatas mulheres, a nota de corte prevista inicialmente no edital do concurso para a classificação teve que ser reduzida a fim de possibilitar o preenchimento de todas as vagas destinadas aos candidatos do sexo masculino, permitindo o ingresso destes no serviço público com notas muito inferiores àquelas obtidas por candidatas do sexo oposto</a:t>
            </a:r>
            <a:r>
              <a:rPr lang="pt-BR" sz="1600" dirty="0">
                <a:latin typeface="Aparajita" panose="020B0502040204020203" pitchFamily="18" charset="0"/>
                <a:cs typeface="Aparajita" panose="020B0502040204020203" pitchFamily="18" charset="0"/>
              </a:rPr>
              <a:t>, de modo a revelar, em sede de análise sumária, verdadeira afronta ao princípio da igualdade.”</a:t>
            </a:r>
          </a:p>
        </p:txBody>
      </p:sp>
    </p:spTree>
    <p:extLst>
      <p:ext uri="{BB962C8B-B14F-4D97-AF65-F5344CB8AC3E}">
        <p14:creationId xmlns:p14="http://schemas.microsoft.com/office/powerpoint/2010/main" val="58670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bb63f147e_0_0"/>
          <p:cNvSpPr/>
          <p:nvPr/>
        </p:nvSpPr>
        <p:spPr>
          <a:xfrm>
            <a:off x="1149000" y="1060023"/>
            <a:ext cx="9894000" cy="45805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pt-BR" sz="16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PLANEJAR O OLHAR INSTITUCIONAL PARA AS MULHERES POLICIAIS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1dbb63f147e_0_0"/>
          <p:cNvSpPr txBox="1">
            <a:spLocks noGrp="1"/>
          </p:cNvSpPr>
          <p:nvPr>
            <p:ph type="title"/>
          </p:nvPr>
        </p:nvSpPr>
        <p:spPr>
          <a:xfrm>
            <a:off x="1707575" y="410663"/>
            <a:ext cx="98931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pt-BR" sz="3000" b="1" dirty="0">
                <a:latin typeface="Montserrat"/>
                <a:ea typeface="Montserrat"/>
                <a:cs typeface="Montserrat"/>
                <a:sym typeface="Montserrat"/>
              </a:rPr>
              <a:t>Ministério da Justiça e Segurança Pública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8DA5B07-179B-DC5C-12B5-22276BB5D99C}"/>
              </a:ext>
            </a:extLst>
          </p:cNvPr>
          <p:cNvGrpSpPr/>
          <p:nvPr/>
        </p:nvGrpSpPr>
        <p:grpSpPr>
          <a:xfrm>
            <a:off x="8052046" y="6013508"/>
            <a:ext cx="1245438" cy="398317"/>
            <a:chOff x="808865" y="2462825"/>
            <a:chExt cx="9687105" cy="2889092"/>
          </a:xfrm>
        </p:grpSpPr>
        <p:pic>
          <p:nvPicPr>
            <p:cNvPr id="4" name="Google Shape;65;p1" descr="Desenho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8A12B044-67E7-543B-848B-8C35DE02905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8865" y="2571055"/>
              <a:ext cx="4828456" cy="2672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66;p1" descr="Logotipo&#10;&#10;Descrição gerada automaticamente">
              <a:extLst>
                <a:ext uri="{FF2B5EF4-FFF2-40B4-BE49-F238E27FC236}">
                  <a16:creationId xmlns:a16="http://schemas.microsoft.com/office/drawing/2014/main" id="{48040561-A8D1-E408-3183-19D7B21C0B1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4394" y="2462825"/>
              <a:ext cx="5891576" cy="2889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48D160-6926-BAAD-375C-ABC39DE91247}"/>
              </a:ext>
            </a:extLst>
          </p:cNvPr>
          <p:cNvSpPr txBox="1"/>
          <p:nvPr/>
        </p:nvSpPr>
        <p:spPr>
          <a:xfrm>
            <a:off x="478772" y="1741437"/>
            <a:ext cx="1094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Direitos Humanos dos Profissionais de Segurança Pública</a:t>
            </a:r>
          </a:p>
        </p:txBody>
      </p:sp>
      <p:pic>
        <p:nvPicPr>
          <p:cNvPr id="17" name="Gráfico 16" descr="Selo coração estrutura de tópicos">
            <a:extLst>
              <a:ext uri="{FF2B5EF4-FFF2-40B4-BE49-F238E27FC236}">
                <a16:creationId xmlns:a16="http://schemas.microsoft.com/office/drawing/2014/main" id="{43FF9F33-0ABD-0276-46A4-3DB39DA31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2486" y="1438125"/>
            <a:ext cx="914400" cy="914400"/>
          </a:xfrm>
          <a:prstGeom prst="rect">
            <a:avLst/>
          </a:prstGeom>
        </p:spPr>
      </p:pic>
      <p:pic>
        <p:nvPicPr>
          <p:cNvPr id="2" name="Gráfico 1" descr="Policial mulher estrutura de tópicos">
            <a:extLst>
              <a:ext uri="{FF2B5EF4-FFF2-40B4-BE49-F238E27FC236}">
                <a16:creationId xmlns:a16="http://schemas.microsoft.com/office/drawing/2014/main" id="{09B2BD2D-C8D0-E15D-7EB3-54E0E3A92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7600" y="1544325"/>
            <a:ext cx="457200" cy="457200"/>
          </a:xfrm>
          <a:prstGeom prst="rect">
            <a:avLst/>
          </a:prstGeom>
        </p:spPr>
      </p:pic>
      <p:pic>
        <p:nvPicPr>
          <p:cNvPr id="6" name="Gráfico 5" descr="Mão aberta com preenchimento sólido">
            <a:extLst>
              <a:ext uri="{FF2B5EF4-FFF2-40B4-BE49-F238E27FC236}">
                <a16:creationId xmlns:a16="http://schemas.microsoft.com/office/drawing/2014/main" id="{74799F72-BD74-5C91-66A8-8779BCA9D2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000" y="1570568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803EFBD-98E7-7678-3286-C56A8D7539CA}"/>
              </a:ext>
            </a:extLst>
          </p:cNvPr>
          <p:cNvSpPr txBox="1"/>
          <p:nvPr/>
        </p:nvSpPr>
        <p:spPr>
          <a:xfrm>
            <a:off x="798990" y="2484968"/>
            <a:ext cx="10237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600" b="1" dirty="0"/>
              <a:t>Desafio: tendencia de entrada de mais mulheres nas ISP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t-BR" sz="1600" b="1" dirty="0"/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PLANEJAMENTO INSTITUCIONAL PARA A INCLUSÃO DE MAIOR NUMERO DE MULHERES NOS QUADROS: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/>
              <a:t>Equipamentos;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/>
              <a:t>Instalações;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/>
              <a:t>Protocolos operacionais;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/>
              <a:t>Política de transferências;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/>
              <a:t>Adequação em Capacitações;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/>
              <a:t>Distribuição de cargos, promoções e vagas para cursos;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sz="1600" dirty="0"/>
              <a:t>ASSEDIOS – </a:t>
            </a:r>
            <a:r>
              <a:rPr lang="pt-BR" sz="1200" dirty="0"/>
              <a:t>programa de enfrentamento (denúncia – corregedoria – transferências)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pt-BR" sz="1200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pt-BR" sz="1200" dirty="0"/>
          </a:p>
          <a:p>
            <a:pPr algn="ctr"/>
            <a:endParaRPr lang="pt-BR" sz="1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2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bb63f147e_0_0"/>
          <p:cNvSpPr/>
          <p:nvPr/>
        </p:nvSpPr>
        <p:spPr>
          <a:xfrm>
            <a:off x="1149000" y="1060023"/>
            <a:ext cx="9894000" cy="458059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pt-BR" sz="16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ASSÉDIOS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1dbb63f147e_0_0"/>
          <p:cNvSpPr txBox="1">
            <a:spLocks noGrp="1"/>
          </p:cNvSpPr>
          <p:nvPr>
            <p:ph type="title"/>
          </p:nvPr>
        </p:nvSpPr>
        <p:spPr>
          <a:xfrm>
            <a:off x="1707575" y="410663"/>
            <a:ext cx="98931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pt-BR" sz="3000" b="1" dirty="0">
                <a:latin typeface="Montserrat"/>
                <a:ea typeface="Montserrat"/>
                <a:cs typeface="Montserrat"/>
                <a:sym typeface="Montserrat"/>
              </a:rPr>
              <a:t>Ministério da Justiça e Segurança Pública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8DA5B07-179B-DC5C-12B5-22276BB5D99C}"/>
              </a:ext>
            </a:extLst>
          </p:cNvPr>
          <p:cNvGrpSpPr/>
          <p:nvPr/>
        </p:nvGrpSpPr>
        <p:grpSpPr>
          <a:xfrm>
            <a:off x="8052046" y="6013508"/>
            <a:ext cx="1245438" cy="398317"/>
            <a:chOff x="808865" y="2462825"/>
            <a:chExt cx="9687105" cy="2889092"/>
          </a:xfrm>
        </p:grpSpPr>
        <p:pic>
          <p:nvPicPr>
            <p:cNvPr id="4" name="Google Shape;65;p1" descr="Desenho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8A12B044-67E7-543B-848B-8C35DE02905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8865" y="2571055"/>
              <a:ext cx="4828456" cy="2672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66;p1" descr="Logotipo&#10;&#10;Descrição gerada automaticamente">
              <a:extLst>
                <a:ext uri="{FF2B5EF4-FFF2-40B4-BE49-F238E27FC236}">
                  <a16:creationId xmlns:a16="http://schemas.microsoft.com/office/drawing/2014/main" id="{48040561-A8D1-E408-3183-19D7B21C0B1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04394" y="2462825"/>
              <a:ext cx="5891576" cy="2889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48D160-6926-BAAD-375C-ABC39DE91247}"/>
              </a:ext>
            </a:extLst>
          </p:cNvPr>
          <p:cNvSpPr txBox="1"/>
          <p:nvPr/>
        </p:nvSpPr>
        <p:spPr>
          <a:xfrm>
            <a:off x="478772" y="1741437"/>
            <a:ext cx="1094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Direitos Humanos dos Profissionais de Segurança Pública</a:t>
            </a:r>
          </a:p>
        </p:txBody>
      </p:sp>
      <p:pic>
        <p:nvPicPr>
          <p:cNvPr id="17" name="Gráfico 16" descr="Selo coração estrutura de tópicos">
            <a:extLst>
              <a:ext uri="{FF2B5EF4-FFF2-40B4-BE49-F238E27FC236}">
                <a16:creationId xmlns:a16="http://schemas.microsoft.com/office/drawing/2014/main" id="{43FF9F33-0ABD-0276-46A4-3DB39DA31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2486" y="1438125"/>
            <a:ext cx="914400" cy="914400"/>
          </a:xfrm>
          <a:prstGeom prst="rect">
            <a:avLst/>
          </a:prstGeom>
        </p:spPr>
      </p:pic>
      <p:pic>
        <p:nvPicPr>
          <p:cNvPr id="2" name="Gráfico 1" descr="Policial mulher estrutura de tópicos">
            <a:extLst>
              <a:ext uri="{FF2B5EF4-FFF2-40B4-BE49-F238E27FC236}">
                <a16:creationId xmlns:a16="http://schemas.microsoft.com/office/drawing/2014/main" id="{09B2BD2D-C8D0-E15D-7EB3-54E0E3A92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7600" y="1544325"/>
            <a:ext cx="457200" cy="457200"/>
          </a:xfrm>
          <a:prstGeom prst="rect">
            <a:avLst/>
          </a:prstGeom>
        </p:spPr>
      </p:pic>
      <p:pic>
        <p:nvPicPr>
          <p:cNvPr id="6" name="Gráfico 5" descr="Mão aberta com preenchimento sólido">
            <a:extLst>
              <a:ext uri="{FF2B5EF4-FFF2-40B4-BE49-F238E27FC236}">
                <a16:creationId xmlns:a16="http://schemas.microsoft.com/office/drawing/2014/main" id="{74799F72-BD74-5C91-66A8-8779BCA9D2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000" y="1570568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803EFBD-98E7-7678-3286-C56A8D7539CA}"/>
              </a:ext>
            </a:extLst>
          </p:cNvPr>
          <p:cNvSpPr txBox="1"/>
          <p:nvPr/>
        </p:nvSpPr>
        <p:spPr>
          <a:xfrm>
            <a:off x="798990" y="2484968"/>
            <a:ext cx="10237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600" b="1" dirty="0"/>
              <a:t>Segundo a pesquisa sobre assédio sexual nas instituições de segurança </a:t>
            </a:r>
            <a:r>
              <a:rPr lang="pt-BR" sz="1600" b="1"/>
              <a:t>pública realizada em 2020, </a:t>
            </a:r>
            <a:r>
              <a:rPr lang="pt-BR" sz="1600" b="1" dirty="0"/>
              <a:t>parcela significativa das mulheres responderam já terem sido vítimas de assédio sexual dentro de suas instituições:</a:t>
            </a:r>
          </a:p>
          <a:p>
            <a:pPr algn="ctr"/>
            <a:endParaRPr lang="pt-BR" sz="1600" b="1" dirty="0"/>
          </a:p>
          <a:p>
            <a:pPr algn="ctr"/>
            <a:endParaRPr lang="pt-BR" sz="1200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pt-BR" sz="1200" dirty="0"/>
          </a:p>
          <a:p>
            <a:pPr algn="ctr"/>
            <a:endParaRPr lang="pt-BR" sz="1200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EAB3EB8D-BB32-4A53-129D-7711B29CE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62400"/>
              </p:ext>
            </p:extLst>
          </p:nvPr>
        </p:nvGraphicFramePr>
        <p:xfrm>
          <a:off x="2063400" y="3429000"/>
          <a:ext cx="8127999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726073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748022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478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7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Polícia Militar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77,2%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22,8%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53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Guarda Municipal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28,6%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6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Bombeiros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71,1%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28,9%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1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Polícia Penal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66,7%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Polícia Civil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34,4%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807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6397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b7ee5c-26ba-46a1-882c-a23670b1e471">
      <Terms xmlns="http://schemas.microsoft.com/office/infopath/2007/PartnerControls"/>
    </lcf76f155ced4ddcb4097134ff3c332f>
    <TaxCatchAll xmlns="584c67f0-c416-4adc-80da-a760b8d2fa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476F9BEE1284BA3FDDCAE03C607CD" ma:contentTypeVersion="15" ma:contentTypeDescription="Create a new document." ma:contentTypeScope="" ma:versionID="cdefb88cb0df7adeba0aa1c4257f996c">
  <xsd:schema xmlns:xsd="http://www.w3.org/2001/XMLSchema" xmlns:xs="http://www.w3.org/2001/XMLSchema" xmlns:p="http://schemas.microsoft.com/office/2006/metadata/properties" xmlns:ns2="29b7ee5c-26ba-46a1-882c-a23670b1e471" xmlns:ns3="584c67f0-c416-4adc-80da-a760b8d2fa76" targetNamespace="http://schemas.microsoft.com/office/2006/metadata/properties" ma:root="true" ma:fieldsID="9308748c65dc60128442c4069b17c9ae" ns2:_="" ns3:_="">
    <xsd:import namespace="29b7ee5c-26ba-46a1-882c-a23670b1e471"/>
    <xsd:import namespace="584c67f0-c416-4adc-80da-a760b8d2fa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7ee5c-26ba-46a1-882c-a23670b1e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6e40781-f961-4f49-b316-ea54edb15d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c67f0-c416-4adc-80da-a760b8d2f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bf8b262-d040-4a0d-882f-3b2f64c69b50}" ma:internalName="TaxCatchAll" ma:showField="CatchAllData" ma:web="584c67f0-c416-4adc-80da-a760b8d2fa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5C5F53-A514-47C4-AFA5-A28AD841B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0F053D-CE66-4C4B-9735-86EE729A4E4D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29b7ee5c-26ba-46a1-882c-a23670b1e471"/>
    <ds:schemaRef ds:uri="http://schemas.openxmlformats.org/package/2006/metadata/core-properties"/>
    <ds:schemaRef ds:uri="584c67f0-c416-4adc-80da-a760b8d2fa76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F1A777-C165-4E51-8A7B-60331FDC3B77}">
  <ds:schemaRefs>
    <ds:schemaRef ds:uri="29b7ee5c-26ba-46a1-882c-a23670b1e471"/>
    <ds:schemaRef ds:uri="584c67f0-c416-4adc-80da-a760b8d2fa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7640</TotalTime>
  <Words>788</Words>
  <Application>Microsoft Office PowerPoint</Application>
  <PresentationFormat>Widescreen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7" baseType="lpstr">
      <vt:lpstr>Cooper Black</vt:lpstr>
      <vt:lpstr>Berlin Sans FB Demi</vt:lpstr>
      <vt:lpstr>Twentieth Century</vt:lpstr>
      <vt:lpstr>Arial</vt:lpstr>
      <vt:lpstr>Courier New</vt:lpstr>
      <vt:lpstr>Aparajita</vt:lpstr>
      <vt:lpstr>Open sans</vt:lpstr>
      <vt:lpstr>Montserrat</vt:lpstr>
      <vt:lpstr>Wingdings</vt:lpstr>
      <vt:lpstr>Calibri</vt:lpstr>
      <vt:lpstr>Simple Light</vt:lpstr>
      <vt:lpstr>Apresentação do PowerPoint</vt:lpstr>
      <vt:lpstr>Ministério da Justiça e Segurança Pública</vt:lpstr>
      <vt:lpstr>Ministério da Justiça e Segurança Pública</vt:lpstr>
      <vt:lpstr>Ministério da Justiça e Segurança Pública</vt:lpstr>
      <vt:lpstr>Ministério da Justiça e Segurança Pública</vt:lpstr>
      <vt:lpstr>Ministério da Justiça e Segurança Pública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Janira Tripodi Borja</dc:creator>
  <cp:lastModifiedBy>Rubia Minuzzi Tschiedel</cp:lastModifiedBy>
  <cp:revision>46</cp:revision>
  <cp:lastPrinted>2023-04-27T20:58:17Z</cp:lastPrinted>
  <dcterms:created xsi:type="dcterms:W3CDTF">2022-11-15T19:51:50Z</dcterms:created>
  <dcterms:modified xsi:type="dcterms:W3CDTF">2024-03-20T16:23:36Z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59fe9b-6987-45ef-b918-e76911e153f0_Enabled">
    <vt:lpwstr>true</vt:lpwstr>
  </property>
  <property fmtid="{D5CDD505-2E9C-101B-9397-08002B2CF9AE}" pid="3" name="MSIP_Label_0559fe9b-6987-45ef-b918-e76911e153f0_SetDate">
    <vt:lpwstr>2023-07-28T15:11:44Z</vt:lpwstr>
  </property>
  <property fmtid="{D5CDD505-2E9C-101B-9397-08002B2CF9AE}" pid="4" name="MSIP_Label_0559fe9b-6987-45ef-b918-e76911e153f0_Method">
    <vt:lpwstr>Privileged</vt:lpwstr>
  </property>
  <property fmtid="{D5CDD505-2E9C-101B-9397-08002B2CF9AE}" pid="5" name="MSIP_Label_0559fe9b-6987-45ef-b918-e76911e153f0_Name">
    <vt:lpwstr>Público</vt:lpwstr>
  </property>
  <property fmtid="{D5CDD505-2E9C-101B-9397-08002B2CF9AE}" pid="6" name="MSIP_Label_0559fe9b-6987-45ef-b918-e76911e153f0_SiteId">
    <vt:lpwstr>eb090420-444c-43f7-91f2-4b8da6bfe8e1</vt:lpwstr>
  </property>
  <property fmtid="{D5CDD505-2E9C-101B-9397-08002B2CF9AE}" pid="7" name="MSIP_Label_0559fe9b-6987-45ef-b918-e76911e153f0_ActionId">
    <vt:lpwstr>007485df-9123-4335-9946-50bf15f96112</vt:lpwstr>
  </property>
  <property fmtid="{D5CDD505-2E9C-101B-9397-08002B2CF9AE}" pid="8" name="MSIP_Label_0559fe9b-6987-45ef-b918-e76911e153f0_ContentBits">
    <vt:lpwstr>0</vt:lpwstr>
  </property>
  <property fmtid="{D5CDD505-2E9C-101B-9397-08002B2CF9AE}" pid="9" name="ContentTypeId">
    <vt:lpwstr>0x01010046F476F9BEE1284BA3FDDCAE03C607CD</vt:lpwstr>
  </property>
  <property fmtid="{D5CDD505-2E9C-101B-9397-08002B2CF9AE}" pid="10" name="MediaServiceImageTags">
    <vt:lpwstr/>
  </property>
</Properties>
</file>