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3" r:id="rId3"/>
    <p:sldId id="363" r:id="rId4"/>
    <p:sldId id="351" r:id="rId5"/>
    <p:sldId id="364" r:id="rId6"/>
    <p:sldId id="294" r:id="rId7"/>
    <p:sldId id="366" r:id="rId8"/>
    <p:sldId id="353" r:id="rId9"/>
    <p:sldId id="349" r:id="rId10"/>
    <p:sldId id="350" r:id="rId11"/>
    <p:sldId id="352" r:id="rId12"/>
    <p:sldId id="365" r:id="rId13"/>
    <p:sldId id="340" r:id="rId14"/>
    <p:sldId id="347" r:id="rId15"/>
    <p:sldId id="266" r:id="rId16"/>
  </p:sldIdLst>
  <p:sldSz cx="12192000" cy="6858000"/>
  <p:notesSz cx="6669088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isco Nunes Junior" initials="" lastIdx="2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8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57934" autoAdjust="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6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C134BE3-5935-428F-9740-E4CA909EED32}" type="datetimeFigureOut">
              <a:rPr lang="pt-BR"/>
              <a:pPr>
                <a:defRPr/>
              </a:pPr>
              <a:t>17/08/2017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2B12280-CA43-439F-ACE0-7DD915372F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0382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E08EB6F-BBFD-4F89-A26E-36361D1B7E4D}" type="datetimeFigureOut">
              <a:rPr lang="pt-BR"/>
              <a:pPr>
                <a:defRPr/>
              </a:pPr>
              <a:t>17/08/2017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Editar estilos de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83DAAC5-0DE9-4F23-88A8-1E993098E0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547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11080-54AC-43FB-A7A6-AC587DF2B799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20CC-00D9-4080-9C16-98177F98463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6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E2941-AD0F-4586-842C-D74C0BE49830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14807-B0D6-4C7A-B69B-CA830D1D182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1B6B9-369D-40AD-813D-E9AE32CD4543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0FF8E-9153-47B1-A9D0-F28F37633DC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6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D7C96-E3E3-4D23-BD29-E9CE488D228D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F9D33-A621-43EA-AFA0-9C4B1A690B5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3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AD62E-3746-4F5C-ACB0-4D5D5FD8D4FB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3F247-B63A-45E2-A963-E858C9FDEAE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0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A5532-1472-49EB-9C4D-91133B13EE02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EABDE-750B-460B-83B7-C5947DFC6A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5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E2141-9B0B-4017-8B7F-BA42A685FE6D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EDEFA-B44F-4435-8A1A-0088FE076AE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87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65786-EDDE-4533-8EF8-A4613A3463B2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AC779-183D-4363-9F22-A949B83E3B6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8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E64BB-8F02-4434-A780-686092A88EEB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BBE80-BBA5-4C61-8EA8-90D66E4DD93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2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3D13656-3515-485A-9D9F-0F42D535B9E7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2362DF9-3855-4ECA-B184-C4EBD5CBD7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2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29270-09AB-4755-92BA-9AAC68E675A5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F2CDE-3F4D-4F89-9408-B6A383517BF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0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D1A6460-8C6B-415C-BF73-0A3B28E8D864}" type="datetimeFigureOut">
              <a:rPr lang="en-US"/>
              <a:pPr>
                <a:defRPr/>
              </a:pPr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CB0489A-E5A1-4EF6-817C-EAFDF220350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5" r:id="rId2"/>
    <p:sldLayoutId id="2147483781" r:id="rId3"/>
    <p:sldLayoutId id="2147483776" r:id="rId4"/>
    <p:sldLayoutId id="2147483777" r:id="rId5"/>
    <p:sldLayoutId id="2147483778" r:id="rId6"/>
    <p:sldLayoutId id="2147483782" r:id="rId7"/>
    <p:sldLayoutId id="2147483783" r:id="rId8"/>
    <p:sldLayoutId id="2147483784" r:id="rId9"/>
    <p:sldLayoutId id="2147483779" r:id="rId10"/>
    <p:sldLayoutId id="214748378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7000" y="4456113"/>
            <a:ext cx="11031538" cy="1662112"/>
          </a:xfrm>
        </p:spPr>
        <p:txBody>
          <a:bodyPr rtlCol="0"/>
          <a:lstStyle/>
          <a:p>
            <a:pPr algn="just" eaLnBrk="1" fontAlgn="auto" hangingPunct="1">
              <a:defRPr/>
            </a:pPr>
            <a:r>
              <a:rPr lang="pt-BR" sz="28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Leandro Madureira silva </a:t>
            </a:r>
          </a:p>
          <a:p>
            <a:pPr algn="just" eaLnBrk="1" fontAlgn="auto" hangingPunct="1">
              <a:defRPr/>
            </a:pP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subcoordenador de direito previdenciário </a:t>
            </a:r>
          </a:p>
          <a:p>
            <a:pPr algn="just" eaLnBrk="1" fontAlgn="auto" hangingPunct="1">
              <a:defRPr/>
            </a:pP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escritório ROBERTO CALDAS, MAURO MENEZES &amp; advogados.</a:t>
            </a:r>
          </a:p>
          <a:p>
            <a:pPr algn="just" eaLnBrk="1" fontAlgn="auto" hangingPunct="1">
              <a:defRPr/>
            </a:pPr>
            <a:endParaRPr lang="pt-BR" dirty="0"/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7977810" y="6488113"/>
            <a:ext cx="43411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dirty="0"/>
              <a:t>Brasília, 17 de agosto de 2017.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49275" y="1946275"/>
            <a:ext cx="11164888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latin typeface="+mj-lt"/>
              </a:rPr>
              <a:t>PERDAS HISTÓRICAS DOS DIREITOS DOS APOSENTADOS E APOSENTADAS</a:t>
            </a:r>
            <a:endParaRPr lang="pt-BR" sz="4800" dirty="0">
              <a:latin typeface="+mj-lt"/>
            </a:endParaRPr>
          </a:p>
        </p:txBody>
      </p:sp>
      <p:pic>
        <p:nvPicPr>
          <p:cNvPr id="10246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975" y="4359275"/>
            <a:ext cx="17589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788" y="1736726"/>
            <a:ext cx="11542160" cy="4730750"/>
          </a:xfrm>
        </p:spPr>
        <p:txBody>
          <a:bodyPr rtlCol="0">
            <a:normAutofit fontScale="32500" lnSpcReduction="20000"/>
          </a:bodyPr>
          <a:lstStyle/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6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 70/2012: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endParaRPr lang="pt-BR" sz="6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Altera a regra de transição da EC 41/2003 para prever que o servidor que,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tendo ingressado em cargo de provimento efetivo do serviço público até 31.12.2003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e tenha se aposentado ou venha a se aposentar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invalidez permanente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terá direito ao benefício calculado com base na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integralidade e na paridade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não se aplicando ao mesmo as regras que previam o cálculo do benefício de acordo com a média de contribuições vertidas ao(s) sistema(s) previdenciário(s). 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endParaRPr lang="pt-BR" sz="6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Determinação de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revisão das aposentadorias anteriormente concedidas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num prazo de até 180 dias a contar da promulgação, com efeitos financeiros a contar da promulgação da EC 70/2012.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70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788" y="1736726"/>
            <a:ext cx="11542160" cy="4730750"/>
          </a:xfrm>
        </p:spPr>
        <p:txBody>
          <a:bodyPr rtlCol="0">
            <a:normAutofit fontScale="32500" lnSpcReduction="20000"/>
          </a:bodyPr>
          <a:lstStyle/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6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Promulgação da Lei 12.618/2012: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endParaRPr lang="pt-BR" sz="6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Instituição do regime de previdência complementar para os servidores públicos titulares de cargo efetivo, o que provoca a limitação das aposentadorias e pensões dos servidores públicos ao teto do benefício pago pelo Regime Geral de Previdência Social;</a:t>
            </a:r>
          </a:p>
          <a:p>
            <a:pPr algn="just" eaLnBrk="1" hangingPunct="1">
              <a:spcBef>
                <a:spcPct val="0"/>
              </a:spcBef>
              <a:spcAft>
                <a:spcPct val="0"/>
              </a:spcAft>
              <a:defRPr/>
            </a:pPr>
            <a:endParaRPr lang="pt-BR" sz="6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Promove a </a:t>
            </a:r>
            <a:r>
              <a:rPr lang="pt-BR" altLang="pt-BR" sz="6600" b="1" dirty="0"/>
              <a:t>aproximação do RPPS ao RGPS</a:t>
            </a:r>
            <a:r>
              <a:rPr lang="pt-BR" altLang="pt-BR" sz="6600" dirty="0"/>
              <a:t> – achatamento das aposentadorias;</a:t>
            </a:r>
          </a:p>
          <a:p>
            <a:pPr algn="just" eaLnBrk="1" hangingPunct="1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6600" dirty="0"/>
          </a:p>
          <a:p>
            <a:pPr algn="just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6600" dirty="0"/>
              <a:t>- Possibilidade de </a:t>
            </a:r>
            <a:r>
              <a:rPr lang="pt-BR" altLang="pt-BR" sz="6600" b="1" dirty="0"/>
              <a:t>instituição da Previdência Complementar é</a:t>
            </a:r>
            <a:r>
              <a:rPr lang="pt-BR" altLang="pt-BR" sz="6600" dirty="0"/>
              <a:t> prevista desde </a:t>
            </a:r>
            <a:r>
              <a:rPr lang="pt-BR" altLang="pt-BR" sz="6600" b="1" dirty="0"/>
              <a:t>1998</a:t>
            </a:r>
            <a:r>
              <a:rPr lang="pt-BR" altLang="pt-BR" sz="6600" dirty="0"/>
              <a:t>, mas passa a existir em </a:t>
            </a:r>
            <a:r>
              <a:rPr lang="pt-BR" altLang="pt-BR" sz="6600" b="1" dirty="0"/>
              <a:t>2012 </a:t>
            </a:r>
            <a:r>
              <a:rPr lang="pt-BR" altLang="pt-BR" sz="6600" dirty="0"/>
              <a:t>(</a:t>
            </a:r>
            <a:r>
              <a:rPr lang="pt-BR" altLang="pt-BR" sz="6600" b="1" dirty="0"/>
              <a:t>Lei 12.618/2012</a:t>
            </a:r>
            <a:r>
              <a:rPr lang="pt-BR" altLang="pt-BR" sz="6600" dirty="0"/>
              <a:t>).</a:t>
            </a:r>
          </a:p>
          <a:p>
            <a:pPr algn="just" eaLnBrk="1" hangingPunct="1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6600" dirty="0"/>
          </a:p>
          <a:p>
            <a:pPr algn="just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6600" dirty="0"/>
              <a:t>- O plano de previdência complementar possui natureza </a:t>
            </a:r>
            <a:r>
              <a:rPr lang="pt-BR" altLang="pt-BR" sz="6600" b="1" dirty="0"/>
              <a:t>contratual, privada e facultativa. É contrato </a:t>
            </a:r>
            <a:r>
              <a:rPr lang="pt-BR" altLang="pt-BR" sz="6600" dirty="0"/>
              <a:t>de longo prazo celebrado de forma </a:t>
            </a:r>
            <a:r>
              <a:rPr lang="pt-BR" altLang="pt-BR" sz="6600" b="1" dirty="0"/>
              <a:t>adesiva</a:t>
            </a:r>
            <a:r>
              <a:rPr lang="pt-BR" altLang="pt-BR" sz="6600" dirty="0"/>
              <a:t> objetivando a concessão de </a:t>
            </a:r>
            <a:r>
              <a:rPr lang="pt-BR" altLang="pt-BR" sz="6600" b="1" dirty="0"/>
              <a:t>benefício futuro </a:t>
            </a:r>
            <a:r>
              <a:rPr lang="pt-BR" altLang="pt-BR" sz="6600" dirty="0"/>
              <a:t>mediante prévia contribuição =&gt; jurisprudência do STJ reconhece que aplica-se o regulamento vigente na data da aposentadoria =&gt; </a:t>
            </a:r>
            <a:r>
              <a:rPr lang="pt-BR" altLang="pt-BR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há direito adquirido ao regulamento originário</a:t>
            </a:r>
            <a:r>
              <a:rPr lang="pt-BR" altLang="pt-BR" sz="6600" dirty="0">
                <a:solidFill>
                  <a:schemeClr val="tx1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357734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788" y="1736726"/>
            <a:ext cx="11542160" cy="4730750"/>
          </a:xfrm>
        </p:spPr>
        <p:txBody>
          <a:bodyPr rtlCol="0">
            <a:noAutofit/>
          </a:bodyPr>
          <a:lstStyle/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Promulgação da Lei 13.135/2015</a:t>
            </a:r>
            <a:endParaRPr lang="pt-BR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Modifica a forma de </a:t>
            </a: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concessão da pensão por morte</a:t>
            </a: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imputando a necessidade de convivência mínima por 2 (dois) anos, prévios ao falecimento, para gerar direito ao pensionamento do cônjuge sobrevivente, além de exigir a carência mínima de 18 contribuições mensais;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Determina que o pensionamento será por prazo determinado, na seguinte escala: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até 3 anos, se o cônjuge tiver menos de 21 anos de idade;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até 6 anos, se o cônjuge tiver entre 21 e 26 anos de idade;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até 10 anos, se o cônjuge tiver entre 27 e 29 anos de idade;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até 15 anos, se o cônjuge tiver entre 30 e 40 anos de idade;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até 20 anos, se o cônjuge tiver entre 41 e 43 anos de idade;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maneira vitalícia, se o cônjuge tiver mais de 44 anos de idade.</a:t>
            </a:r>
            <a:endParaRPr lang="pt-BR" altLang="pt-BR" sz="1700" b="1" i="1" dirty="0"/>
          </a:p>
        </p:txBody>
      </p:sp>
    </p:spTree>
    <p:extLst>
      <p:ext uri="{BB962C8B-B14F-4D97-AF65-F5344CB8AC3E}">
        <p14:creationId xmlns:p14="http://schemas.microsoft.com/office/powerpoint/2010/main" val="3321855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BB4A9C98-BBB7-457D-82EC-730BE059F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680161"/>
              </p:ext>
            </p:extLst>
          </p:nvPr>
        </p:nvGraphicFramePr>
        <p:xfrm>
          <a:off x="0" y="598078"/>
          <a:ext cx="12191999" cy="625992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96209">
                  <a:extLst>
                    <a:ext uri="{9D8B030D-6E8A-4147-A177-3AD203B41FA5}">
                      <a16:colId xmlns:a16="http://schemas.microsoft.com/office/drawing/2014/main" xmlns="" val="2916531559"/>
                    </a:ext>
                  </a:extLst>
                </a:gridCol>
                <a:gridCol w="4223426">
                  <a:extLst>
                    <a:ext uri="{9D8B030D-6E8A-4147-A177-3AD203B41FA5}">
                      <a16:colId xmlns:a16="http://schemas.microsoft.com/office/drawing/2014/main" xmlns="" val="3999364223"/>
                    </a:ext>
                  </a:extLst>
                </a:gridCol>
                <a:gridCol w="5172364">
                  <a:extLst>
                    <a:ext uri="{9D8B030D-6E8A-4147-A177-3AD203B41FA5}">
                      <a16:colId xmlns:a16="http://schemas.microsoft.com/office/drawing/2014/main" xmlns="" val="969796632"/>
                    </a:ext>
                  </a:extLst>
                </a:gridCol>
              </a:tblGrid>
              <a:tr h="2183082"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TEXTO ORIGINAL DA CF/88</a:t>
                      </a:r>
                    </a:p>
                    <a:p>
                      <a:pPr algn="ctr"/>
                      <a:endParaRPr lang="pt-BR" sz="1500" b="1" dirty="0"/>
                    </a:p>
                    <a:p>
                      <a:pPr algn="ctr"/>
                      <a:r>
                        <a:rPr lang="pt-BR" sz="1500" b="1" dirty="0"/>
                        <a:t>30/35 ANOS DE SERVIÇO</a:t>
                      </a:r>
                    </a:p>
                    <a:p>
                      <a:pPr algn="ctr"/>
                      <a:r>
                        <a:rPr lang="pt-BR" sz="1500" b="1" dirty="0"/>
                        <a:t>PROVENTOS: Integralidade – última remuneração</a:t>
                      </a:r>
                    </a:p>
                    <a:p>
                      <a:pPr algn="ctr"/>
                      <a:r>
                        <a:rPr lang="pt-BR" sz="1500" b="1" dirty="0"/>
                        <a:t>REAJUSTE: Paridade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TEXTO DA CF PÓS EC 20/1998</a:t>
                      </a:r>
                    </a:p>
                    <a:p>
                      <a:pPr algn="ctr"/>
                      <a:endParaRPr lang="pt-BR" sz="1500" b="1" dirty="0"/>
                    </a:p>
                    <a:p>
                      <a:pPr algn="ctr"/>
                      <a:r>
                        <a:rPr lang="pt-BR" sz="1500" b="1" dirty="0"/>
                        <a:t>55/60 ANOS DE IDADE</a:t>
                      </a:r>
                    </a:p>
                    <a:p>
                      <a:pPr algn="ctr"/>
                      <a:r>
                        <a:rPr lang="pt-BR" sz="1500" b="1" dirty="0"/>
                        <a:t>30/35 ANOS DE CONTRIBUIÇÃO</a:t>
                      </a:r>
                    </a:p>
                    <a:p>
                      <a:pPr algn="ctr"/>
                      <a:r>
                        <a:rPr lang="pt-BR" sz="1500" b="1" dirty="0"/>
                        <a:t>10 ANOS DE SERVIÇO PÚBLICO</a:t>
                      </a:r>
                    </a:p>
                    <a:p>
                      <a:pPr algn="ctr"/>
                      <a:r>
                        <a:rPr lang="pt-BR" sz="1500" b="1" dirty="0"/>
                        <a:t>5 ANOS NO CARGO</a:t>
                      </a:r>
                    </a:p>
                    <a:p>
                      <a:pPr algn="ctr"/>
                      <a:r>
                        <a:rPr lang="pt-BR" sz="1500" b="1" dirty="0"/>
                        <a:t>PROVENTOS: Integralidade – última remuneração</a:t>
                      </a:r>
                    </a:p>
                    <a:p>
                      <a:pPr algn="ctr"/>
                      <a:r>
                        <a:rPr lang="pt-BR" sz="1500" b="1" dirty="0"/>
                        <a:t>REAJUSTE: Paridade</a:t>
                      </a:r>
                    </a:p>
                    <a:p>
                      <a:pPr algn="ctr"/>
                      <a:endParaRPr lang="pt-BR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TEXTO DA CF PÓS EC 41/2003</a:t>
                      </a:r>
                    </a:p>
                    <a:p>
                      <a:pPr algn="ctr"/>
                      <a:endParaRPr lang="pt-BR" sz="1500" b="1" dirty="0"/>
                    </a:p>
                    <a:p>
                      <a:pPr algn="ctr"/>
                      <a:r>
                        <a:rPr lang="pt-BR" sz="1500" b="1" dirty="0"/>
                        <a:t>55/60 ANOS DE IDADE</a:t>
                      </a:r>
                    </a:p>
                    <a:p>
                      <a:pPr algn="ctr"/>
                      <a:r>
                        <a:rPr lang="pt-BR" sz="1500" b="1" dirty="0"/>
                        <a:t>30/35 ANOS DE CONTRIBUIÇÃO</a:t>
                      </a:r>
                    </a:p>
                    <a:p>
                      <a:pPr algn="ctr"/>
                      <a:r>
                        <a:rPr lang="pt-BR" sz="1500" b="1" dirty="0"/>
                        <a:t>10 ANOS DE SERVIÇO PÚBLICO</a:t>
                      </a:r>
                    </a:p>
                    <a:p>
                      <a:pPr algn="ctr"/>
                      <a:r>
                        <a:rPr lang="pt-BR" sz="1500" b="1" dirty="0"/>
                        <a:t>5 ANOS NO CARGO</a:t>
                      </a:r>
                    </a:p>
                    <a:p>
                      <a:pPr algn="ctr"/>
                      <a:r>
                        <a:rPr lang="pt-BR" sz="1500" b="1" dirty="0"/>
                        <a:t>PROVENTOS: média aritmética das 80% maiores contribuições</a:t>
                      </a:r>
                    </a:p>
                    <a:p>
                      <a:pPr algn="ctr"/>
                      <a:r>
                        <a:rPr lang="pt-BR" sz="1500" b="1" dirty="0"/>
                        <a:t>REAJUSTE: Valor real - lei</a:t>
                      </a:r>
                    </a:p>
                    <a:p>
                      <a:pPr algn="ctr"/>
                      <a:endParaRPr lang="pt-BR" sz="15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9763967"/>
                  </a:ext>
                </a:extLst>
              </a:tr>
              <a:tr h="4076840">
                <a:tc>
                  <a:txBody>
                    <a:bodyPr/>
                    <a:lstStyle/>
                    <a:p>
                      <a:pPr algn="ctr"/>
                      <a:endParaRPr lang="pt-BR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REGRA DE TRANSIÇÃO DA EC 20/98</a:t>
                      </a:r>
                    </a:p>
                    <a:p>
                      <a:pPr algn="ctr"/>
                      <a:endParaRPr lang="pt-BR" sz="1500" b="1" dirty="0"/>
                    </a:p>
                    <a:p>
                      <a:pPr algn="ctr"/>
                      <a:r>
                        <a:rPr lang="pt-BR" sz="1500" b="1" dirty="0"/>
                        <a:t>48/53 ANOS DE IDADE</a:t>
                      </a:r>
                    </a:p>
                    <a:p>
                      <a:pPr algn="ctr"/>
                      <a:r>
                        <a:rPr lang="pt-BR" sz="1500" b="1" dirty="0"/>
                        <a:t>30/35 ANOS DE CONTRIBUIÇÃO</a:t>
                      </a:r>
                    </a:p>
                    <a:p>
                      <a:pPr algn="ctr"/>
                      <a:r>
                        <a:rPr lang="pt-BR" sz="1500" b="1" dirty="0"/>
                        <a:t>5 ANOS NO CARGO</a:t>
                      </a:r>
                    </a:p>
                    <a:p>
                      <a:pPr algn="ctr"/>
                      <a:r>
                        <a:rPr lang="pt-BR" sz="1500" b="1" dirty="0"/>
                        <a:t>Pedágio de 20%</a:t>
                      </a:r>
                    </a:p>
                    <a:p>
                      <a:pPr algn="ctr"/>
                      <a:r>
                        <a:rPr lang="pt-BR" sz="1500" b="1" dirty="0"/>
                        <a:t>PROVENTOS: Integralidade – última remuneração</a:t>
                      </a:r>
                    </a:p>
                    <a:p>
                      <a:pPr algn="ctr"/>
                      <a:r>
                        <a:rPr lang="pt-BR" sz="1500" b="1" dirty="0"/>
                        <a:t>REAJUSTE: Paridade</a:t>
                      </a:r>
                    </a:p>
                    <a:p>
                      <a:pPr algn="ctr"/>
                      <a:endParaRPr lang="pt-BR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REGRAS DE TRANSIÇÃO DA EC 41/2003</a:t>
                      </a:r>
                    </a:p>
                    <a:p>
                      <a:pPr algn="ctr"/>
                      <a:endParaRPr lang="pt-BR" sz="1500" b="1" dirty="0"/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7030A0"/>
                          </a:solidFill>
                        </a:rPr>
                        <a:t>48/53 ANOS DE IDADE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7030A0"/>
                          </a:solidFill>
                        </a:rPr>
                        <a:t>30/35 ANOS DE CONTRIBUIÇÃO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7030A0"/>
                          </a:solidFill>
                        </a:rPr>
                        <a:t>5 ANOS NO CARGO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7030A0"/>
                          </a:solidFill>
                        </a:rPr>
                        <a:t>Pedágio de 20%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7030A0"/>
                          </a:solidFill>
                        </a:rPr>
                        <a:t>PROVENTOS: média aritmética das 80% maiores contribuições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7030A0"/>
                          </a:solidFill>
                        </a:rPr>
                        <a:t>REAJUSTE: Valor real – lei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7030A0"/>
                          </a:solidFill>
                        </a:rPr>
                        <a:t>Redutor de 5% por ano antecipado na idade mínima de 55/60.</a:t>
                      </a:r>
                    </a:p>
                    <a:p>
                      <a:pPr algn="ctr"/>
                      <a:endParaRPr lang="pt-BR" sz="1500" b="1" dirty="0"/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FF0000"/>
                          </a:solidFill>
                        </a:rPr>
                        <a:t>55/60 ANOS DE IDADE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FF0000"/>
                          </a:solidFill>
                        </a:rPr>
                        <a:t>30/35 ANOS DE CONTRIBUIÇÃO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FF0000"/>
                          </a:solidFill>
                        </a:rPr>
                        <a:t>20 ANOS NO SERVIÇO PÚBLICO 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FF0000"/>
                          </a:solidFill>
                        </a:rPr>
                        <a:t>10 ANOS DE CARREIRA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FF0000"/>
                          </a:solidFill>
                        </a:rPr>
                        <a:t>5 ANOS NO CARGO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FF0000"/>
                          </a:solidFill>
                        </a:rPr>
                        <a:t>PROVENTOS: Integralidade – última remuneração</a:t>
                      </a:r>
                    </a:p>
                    <a:p>
                      <a:pPr algn="ctr"/>
                      <a:r>
                        <a:rPr lang="pt-BR" sz="1500" b="1" dirty="0">
                          <a:solidFill>
                            <a:srgbClr val="FF0000"/>
                          </a:solidFill>
                        </a:rPr>
                        <a:t>REAJUSTE: Paridade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5584036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3C7DAEAE-60C4-4296-8D41-3363DB4CE903}"/>
              </a:ext>
            </a:extLst>
          </p:cNvPr>
          <p:cNvSpPr txBox="1"/>
          <p:nvPr/>
        </p:nvSpPr>
        <p:spPr>
          <a:xfrm>
            <a:off x="1417983" y="136412"/>
            <a:ext cx="170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16/12/1998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B5BAC9D-F98C-4CF2-A2A2-276695C8AF13}"/>
              </a:ext>
            </a:extLst>
          </p:cNvPr>
          <p:cNvSpPr txBox="1"/>
          <p:nvPr/>
        </p:nvSpPr>
        <p:spPr>
          <a:xfrm>
            <a:off x="6407426" y="138141"/>
            <a:ext cx="170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31/12/2003</a:t>
            </a:r>
          </a:p>
        </p:txBody>
      </p: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E887B5D4-2045-4B9C-96A3-4E3A5F10E9B5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ound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REGRA DE TRANSIÇÃO DA EC 47/2005</a:t>
            </a:r>
          </a:p>
          <a:p>
            <a:pPr algn="ctr"/>
            <a:endParaRPr lang="pt-BR" sz="2000" b="1" dirty="0"/>
          </a:p>
          <a:p>
            <a:pPr algn="ctr"/>
            <a:r>
              <a:rPr lang="pt-BR" sz="2000" b="1" dirty="0"/>
              <a:t>Todo servidor que tiver ingressado no serviço público até 16/12/1998, poderá se aposentar por essa regra, com </a:t>
            </a:r>
            <a:r>
              <a:rPr lang="pt-BR" sz="2000" b="1" dirty="0">
                <a:solidFill>
                  <a:srgbClr val="FF0000"/>
                </a:solidFill>
              </a:rPr>
              <a:t>integralidade e paridade</a:t>
            </a:r>
            <a:r>
              <a:rPr lang="pt-BR" sz="2000" b="1" dirty="0"/>
              <a:t>, desde que complete:</a:t>
            </a:r>
          </a:p>
          <a:p>
            <a:pPr algn="ctr"/>
            <a:endParaRPr lang="pt-BR" sz="2000" b="1" dirty="0"/>
          </a:p>
          <a:p>
            <a:pPr algn="ctr"/>
            <a:r>
              <a:rPr lang="pt-BR" sz="2000" b="1" dirty="0"/>
              <a:t>30/35 anos de contribuição</a:t>
            </a:r>
          </a:p>
          <a:p>
            <a:pPr algn="ctr"/>
            <a:r>
              <a:rPr lang="pt-BR" sz="2000" b="1" dirty="0"/>
              <a:t>55/60 anos de idade</a:t>
            </a:r>
          </a:p>
          <a:p>
            <a:pPr algn="ctr"/>
            <a:r>
              <a:rPr lang="pt-BR" sz="2000" b="1" dirty="0"/>
              <a:t>25 anos de serviço público</a:t>
            </a:r>
          </a:p>
          <a:p>
            <a:pPr algn="ctr"/>
            <a:r>
              <a:rPr lang="pt-BR" sz="2000" b="1" dirty="0"/>
              <a:t>15 anos de carreira</a:t>
            </a:r>
          </a:p>
          <a:p>
            <a:pPr algn="ctr"/>
            <a:r>
              <a:rPr lang="pt-BR" sz="2000" b="1" dirty="0"/>
              <a:t>5 anos no cargo</a:t>
            </a:r>
          </a:p>
          <a:p>
            <a:pPr algn="ctr"/>
            <a:endParaRPr lang="pt-BR" sz="2000" b="1" dirty="0"/>
          </a:p>
          <a:p>
            <a:pPr algn="ctr"/>
            <a:r>
              <a:rPr lang="pt-BR" sz="2000" b="1" dirty="0"/>
              <a:t>O servidor que possuir mais tempo de contribuição além do mínimo, poderá diminuir 1 ano da idade mínima para cada ano de contribuição a mais.</a:t>
            </a:r>
          </a:p>
          <a:p>
            <a:pPr algn="ctr"/>
            <a:endParaRPr lang="pt-BR" sz="2000" b="1" dirty="0"/>
          </a:p>
          <a:p>
            <a:pPr algn="ctr"/>
            <a:r>
              <a:rPr lang="pt-BR" sz="2000" b="1" dirty="0"/>
              <a:t>Homem:</a:t>
            </a:r>
          </a:p>
          <a:p>
            <a:pPr algn="ctr"/>
            <a:r>
              <a:rPr lang="pt-BR" sz="2000" b="1" dirty="0"/>
              <a:t>36 anos de contribuição </a:t>
            </a:r>
            <a:r>
              <a:rPr lang="pt-BR" sz="2000" b="1" dirty="0">
                <a:sym typeface="Wingdings" panose="05000000000000000000" pitchFamily="2" charset="2"/>
              </a:rPr>
              <a:t> 59 anos de idade</a:t>
            </a:r>
          </a:p>
          <a:p>
            <a:pPr algn="ctr"/>
            <a:r>
              <a:rPr lang="pt-BR" sz="2000" b="1" dirty="0">
                <a:sym typeface="Wingdings" panose="05000000000000000000" pitchFamily="2" charset="2"/>
              </a:rPr>
              <a:t>37 anos de contribuição  58 anos de idade</a:t>
            </a:r>
          </a:p>
          <a:p>
            <a:pPr algn="ctr"/>
            <a:endParaRPr lang="pt-BR" sz="2000" b="1" dirty="0">
              <a:sym typeface="Wingdings" panose="05000000000000000000" pitchFamily="2" charset="2"/>
            </a:endParaRPr>
          </a:p>
          <a:p>
            <a:pPr algn="ctr"/>
            <a:r>
              <a:rPr lang="pt-BR" sz="2000" b="1" dirty="0">
                <a:sym typeface="Wingdings" panose="05000000000000000000" pitchFamily="2" charset="2"/>
              </a:rPr>
              <a:t>Mulher:</a:t>
            </a:r>
          </a:p>
          <a:p>
            <a:pPr algn="ctr"/>
            <a:r>
              <a:rPr lang="pt-BR" sz="2000" b="1" dirty="0">
                <a:sym typeface="Wingdings" panose="05000000000000000000" pitchFamily="2" charset="2"/>
              </a:rPr>
              <a:t>31 anos de contribuição  54 anos de idade</a:t>
            </a:r>
          </a:p>
          <a:p>
            <a:pPr algn="ctr"/>
            <a:r>
              <a:rPr lang="pt-BR" sz="2000" b="1" dirty="0">
                <a:sym typeface="Wingdings" panose="05000000000000000000" pitchFamily="2" charset="2"/>
              </a:rPr>
              <a:t>32 anos de contribuição  53 anos de idade</a:t>
            </a:r>
          </a:p>
          <a:p>
            <a:pPr algn="ctr"/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27541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8CDCCBB2-E9AF-4558-A41C-E85E3CE3E984}"/>
              </a:ext>
            </a:extLst>
          </p:cNvPr>
          <p:cNvSpPr txBox="1"/>
          <p:nvPr/>
        </p:nvSpPr>
        <p:spPr>
          <a:xfrm>
            <a:off x="790162" y="56897"/>
            <a:ext cx="170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04/02/2013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24EB6DD-6AF6-4E9C-9DE8-540A75B8AF1A}"/>
              </a:ext>
            </a:extLst>
          </p:cNvPr>
          <p:cNvSpPr txBox="1"/>
          <p:nvPr/>
        </p:nvSpPr>
        <p:spPr>
          <a:xfrm>
            <a:off x="6341165" y="0"/>
            <a:ext cx="170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PÓS PEC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1281DACA-69F6-4B2B-9471-0D90A4F95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521806"/>
              </p:ext>
            </p:extLst>
          </p:nvPr>
        </p:nvGraphicFramePr>
        <p:xfrm>
          <a:off x="163443" y="598075"/>
          <a:ext cx="2911061" cy="489925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11061">
                  <a:extLst>
                    <a:ext uri="{9D8B030D-6E8A-4147-A177-3AD203B41FA5}">
                      <a16:colId xmlns:a16="http://schemas.microsoft.com/office/drawing/2014/main" xmlns="" val="3787380354"/>
                    </a:ext>
                  </a:extLst>
                </a:gridCol>
              </a:tblGrid>
              <a:tr h="4899256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TEXTO DA CF</a:t>
                      </a:r>
                    </a:p>
                    <a:p>
                      <a:pPr algn="ctr"/>
                      <a:endParaRPr lang="pt-BR" sz="1800" dirty="0"/>
                    </a:p>
                    <a:p>
                      <a:pPr algn="ctr"/>
                      <a:r>
                        <a:rPr lang="pt-BR" sz="1800" dirty="0"/>
                        <a:t>55/60 ANOS DE IDADE</a:t>
                      </a:r>
                    </a:p>
                    <a:p>
                      <a:pPr algn="ctr"/>
                      <a:r>
                        <a:rPr lang="pt-BR" sz="1800" dirty="0"/>
                        <a:t>30/35 ANOS DE CONTRIBUIÇÃO</a:t>
                      </a:r>
                    </a:p>
                    <a:p>
                      <a:pPr algn="ctr"/>
                      <a:r>
                        <a:rPr lang="pt-BR" sz="1800" dirty="0"/>
                        <a:t>10 ANOS DE SERVIÇO PÚBLICO</a:t>
                      </a:r>
                    </a:p>
                    <a:p>
                      <a:pPr algn="ctr"/>
                      <a:r>
                        <a:rPr lang="pt-BR" sz="1800" dirty="0"/>
                        <a:t>5 ANOS NO CARGO</a:t>
                      </a:r>
                    </a:p>
                    <a:p>
                      <a:pPr algn="ctr"/>
                      <a:r>
                        <a:rPr lang="pt-BR" sz="1800" dirty="0"/>
                        <a:t>PROVENTOS: média aritmética das 80% maiores contribuições,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</a:rPr>
                        <a:t>com proventos limitados ao teto do INSS</a:t>
                      </a:r>
                    </a:p>
                    <a:p>
                      <a:pPr algn="ctr"/>
                      <a:r>
                        <a:rPr lang="pt-BR" sz="1800" dirty="0"/>
                        <a:t>REAJUSTE: Valor real - lei</a:t>
                      </a:r>
                    </a:p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7518342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3478F7E0-6213-436B-B1CB-0636EF7C0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528951"/>
              </p:ext>
            </p:extLst>
          </p:nvPr>
        </p:nvGraphicFramePr>
        <p:xfrm>
          <a:off x="3554896" y="780500"/>
          <a:ext cx="3472070" cy="45344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472070">
                  <a:extLst>
                    <a:ext uri="{9D8B030D-6E8A-4147-A177-3AD203B41FA5}">
                      <a16:colId xmlns:a16="http://schemas.microsoft.com/office/drawing/2014/main" xmlns="" val="3450377918"/>
                    </a:ext>
                  </a:extLst>
                </a:gridCol>
              </a:tblGrid>
              <a:tr h="4534405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dirty="0"/>
                        <a:t>TEXTO DA CF</a:t>
                      </a:r>
                    </a:p>
                    <a:p>
                      <a:pPr algn="ctr"/>
                      <a:endParaRPr lang="pt-BR" sz="1800" kern="1200" dirty="0"/>
                    </a:p>
                    <a:p>
                      <a:pPr algn="ctr"/>
                      <a:r>
                        <a:rPr lang="pt-BR" sz="1800" kern="1200" dirty="0"/>
                        <a:t>REGRA GERAL:</a:t>
                      </a:r>
                    </a:p>
                    <a:p>
                      <a:pPr algn="ctr"/>
                      <a:endParaRPr lang="pt-BR" sz="1800" kern="1200" dirty="0"/>
                    </a:p>
                    <a:p>
                      <a:pPr algn="ctr"/>
                      <a:r>
                        <a:rPr lang="pt-BR" sz="1800" kern="1200" dirty="0"/>
                        <a:t>62/65 ANOS DE IDADE</a:t>
                      </a:r>
                    </a:p>
                    <a:p>
                      <a:pPr algn="ctr"/>
                      <a:r>
                        <a:rPr lang="pt-BR" sz="1800" kern="1200" dirty="0"/>
                        <a:t>MÍNIMO DE 25 ANOS DE CONTRIBUIÇÃO</a:t>
                      </a:r>
                    </a:p>
                    <a:p>
                      <a:pPr algn="ctr"/>
                      <a:r>
                        <a:rPr lang="pt-BR" sz="1800" kern="1200" dirty="0"/>
                        <a:t>10 ANOS DE SERVIÇO PÚBLICO</a:t>
                      </a:r>
                    </a:p>
                    <a:p>
                      <a:pPr algn="ctr"/>
                      <a:r>
                        <a:rPr lang="pt-BR" sz="1800" kern="1200" dirty="0"/>
                        <a:t>5 ANOS NO CARGO</a:t>
                      </a:r>
                    </a:p>
                    <a:p>
                      <a:pPr algn="ctr"/>
                      <a:r>
                        <a:rPr lang="pt-BR" sz="1800" kern="1200" dirty="0"/>
                        <a:t>PROVENTOS: 100% das contribuições, com proventos limitados ao teto do INSS, multiplicado pelo percentual de 70% (+1,5%; 2% ou 2,5%)</a:t>
                      </a:r>
                    </a:p>
                    <a:p>
                      <a:pPr algn="ctr"/>
                      <a:r>
                        <a:rPr lang="pt-BR" sz="1800" kern="1200" dirty="0"/>
                        <a:t>REAJUSTE: Valor real - lei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6774677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C966DD67-C190-443D-92E6-6DB4C5D2C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274433"/>
              </p:ext>
            </p:extLst>
          </p:nvPr>
        </p:nvGraphicFramePr>
        <p:xfrm>
          <a:off x="7245626" y="461664"/>
          <a:ext cx="4837044" cy="6400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837044">
                  <a:extLst>
                    <a:ext uri="{9D8B030D-6E8A-4147-A177-3AD203B41FA5}">
                      <a16:colId xmlns:a16="http://schemas.microsoft.com/office/drawing/2014/main" xmlns="" val="2508382669"/>
                    </a:ext>
                  </a:extLst>
                </a:gridCol>
              </a:tblGrid>
              <a:tr h="6396335">
                <a:tc>
                  <a:txBody>
                    <a:bodyPr/>
                    <a:lstStyle/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pt-BR" altLang="pt-BR" sz="1800" b="1" dirty="0">
                          <a:solidFill>
                            <a:srgbClr val="FF0000"/>
                          </a:solidFill>
                        </a:rPr>
                        <a:t>REGRA DE TRANSIÇÃO DA PEC 287: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pt-BR" altLang="pt-BR" sz="18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pt-BR" altLang="pt-BR" sz="1800" b="1" dirty="0">
                          <a:solidFill>
                            <a:srgbClr val="FF0000"/>
                          </a:solidFill>
                        </a:rPr>
                        <a:t>INGRESSOU ATÉ A PEC: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pt-BR" altLang="pt-BR" sz="18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pt-BR" altLang="pt-BR" sz="1800" b="1" dirty="0">
                          <a:solidFill>
                            <a:srgbClr val="FF0000"/>
                          </a:solidFill>
                        </a:rPr>
                        <a:t>60/55 anos de idade;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pt-BR" altLang="pt-BR" sz="1800" b="1" dirty="0">
                          <a:solidFill>
                            <a:srgbClr val="FF0000"/>
                          </a:solidFill>
                        </a:rPr>
                        <a:t>35/30 anos de contribuição;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pt-BR" altLang="pt-BR" sz="1800" b="1" dirty="0">
                          <a:solidFill>
                            <a:srgbClr val="FF0000"/>
                          </a:solidFill>
                        </a:rPr>
                        <a:t>20 anos de efetivo exercício no serviço público;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pt-BR" altLang="pt-BR" sz="1800" b="1" dirty="0">
                          <a:solidFill>
                            <a:srgbClr val="FF0000"/>
                          </a:solidFill>
                        </a:rPr>
                        <a:t>5 anos no cargo em que se der a aposentadoria;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pt-BR" altLang="pt-BR" sz="1800" b="1" dirty="0">
                          <a:solidFill>
                            <a:srgbClr val="FF0000"/>
                          </a:solidFill>
                        </a:rPr>
                        <a:t>Um pedágio de 30% do tempo de contribuição que falta para atingir o mínimo de 30/35 anos, na data de promulgação da PEC 287.</a:t>
                      </a:r>
                    </a:p>
                    <a:p>
                      <a:pPr algn="ctr"/>
                      <a:r>
                        <a:rPr lang="pt-BR" sz="1800" b="1" dirty="0"/>
                        <a:t>PROVENTOS: 100% das contribuições (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</a:rPr>
                        <a:t>limitados ao teto do INSS PARA QUEM INGRESSOU APÓS 2013</a:t>
                      </a:r>
                      <a:r>
                        <a:rPr lang="pt-BR" sz="18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</a:rPr>
                        <a:t>, multiplicado pelo percentual de 70% (+1,5%; 2% ou 2,5%)</a:t>
                      </a:r>
                      <a:r>
                        <a:rPr lang="pt-BR" sz="1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</a:rPr>
                        <a:t>/ COM PARIDADE E INTEGRALIDADE PARA QUEM INGRESSOU ATÉ 31.12.2003 E FIQUE ATÉ OS 65/62 ANOS DE IDADE / 100% da MÉDIA DAS CONTRIBUIÇÕES SEM LIMITAÇÃO AO TETO PARA QUEM INGRESSOU DE 2003 ATÉ 2013 (70% se 25a </a:t>
                      </a:r>
                      <a:r>
                        <a:rPr lang="pt-BR" sz="1800" kern="1200" dirty="0">
                          <a:solidFill>
                            <a:srgbClr val="FF0000"/>
                          </a:solidFill>
                        </a:rPr>
                        <a:t>(+1,5%; 2% ou 2,5%)</a:t>
                      </a:r>
                      <a:endParaRPr lang="pt-BR" sz="18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pt-BR" sz="1800" b="1" dirty="0"/>
                        <a:t>REAJUSTE: Valor real - lei</a:t>
                      </a:r>
                      <a:endParaRPr lang="pt-BR" altLang="pt-BR" sz="18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7789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304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extLst/>
        </p:spPr>
        <p:txBody>
          <a:bodyPr rtlCol="0">
            <a:normAutofit fontScale="85000" lnSpcReduction="20000"/>
          </a:bodyPr>
          <a:lstStyle/>
          <a:p>
            <a:pPr marL="91440" indent="-91440" algn="just" eaLnBrk="1" fontAlgn="auto" hangingPunct="1">
              <a:defRPr/>
            </a:pPr>
            <a:endParaRPr lang="pt-B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83540" lvl="1" indent="-91440" algn="just" eaLnBrk="1" fontAlgn="auto" hangingPunct="1">
              <a:defRPr/>
            </a:pP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</a:t>
            </a:r>
          </a:p>
          <a:p>
            <a:pPr marL="91440" indent="-91440" algn="just" eaLnBrk="1" fontAlgn="auto" hangingPunct="1"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      </a:t>
            </a: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Leandro Madureira Silva </a:t>
            </a:r>
          </a:p>
          <a:p>
            <a:pPr marL="1700952" lvl="8" indent="-91440" algn="just">
              <a:defRPr/>
            </a:pPr>
            <a:r>
              <a:rPr lang="pt-BR" sz="1900" b="1" dirty="0">
                <a:solidFill>
                  <a:schemeClr val="tx2"/>
                </a:solidFill>
              </a:rPr>
              <a:t>                   Advogado, especialista em Direito Previdenciário e Previdência Complementar.</a:t>
            </a:r>
          </a:p>
          <a:p>
            <a:pPr marL="91440" indent="-91440" algn="just" eaLnBrk="1" fontAlgn="auto" hangingPunct="1">
              <a:defRPr/>
            </a:pPr>
            <a:r>
              <a:rPr lang="pt-BR" dirty="0">
                <a:solidFill>
                  <a:schemeClr val="tx2"/>
                </a:solidFill>
              </a:rPr>
              <a:t>                                                   </a:t>
            </a:r>
            <a:r>
              <a:rPr lang="pt-BR" b="1" dirty="0" err="1">
                <a:solidFill>
                  <a:schemeClr val="tx2"/>
                </a:solidFill>
              </a:rPr>
              <a:t>Facebook</a:t>
            </a:r>
            <a:r>
              <a:rPr lang="pt-BR" b="1" dirty="0">
                <a:solidFill>
                  <a:schemeClr val="tx2"/>
                </a:solidFill>
              </a:rPr>
              <a:t>: @</a:t>
            </a:r>
            <a:r>
              <a:rPr lang="pt-BR" b="1" dirty="0" err="1">
                <a:solidFill>
                  <a:schemeClr val="tx2"/>
                </a:solidFill>
              </a:rPr>
              <a:t>leandromadureirasilva</a:t>
            </a:r>
            <a:r>
              <a:rPr lang="pt-BR" b="1" dirty="0">
                <a:solidFill>
                  <a:schemeClr val="tx2"/>
                </a:solidFill>
              </a:rPr>
              <a:t>     </a:t>
            </a:r>
          </a:p>
          <a:p>
            <a:pPr marL="91440" indent="-91440" algn="just" eaLnBrk="1" fontAlgn="auto" hangingPunct="1">
              <a:defRPr/>
            </a:pPr>
            <a:endParaRPr lang="pt-BR" dirty="0">
              <a:solidFill>
                <a:schemeClr val="tx2"/>
              </a:solidFill>
            </a:endParaRPr>
          </a:p>
          <a:p>
            <a:pPr marL="91440" indent="-91440" algn="ctr" eaLnBrk="1" fontAlgn="auto" hangingPunct="1">
              <a:defRPr/>
            </a:pPr>
            <a:r>
              <a:rPr lang="pt-BR" sz="2200" b="1" dirty="0">
                <a:solidFill>
                  <a:schemeClr val="tx2"/>
                </a:solidFill>
              </a:rPr>
              <a:t>Roberto Caldas, Mauro Menezes &amp; Advogados</a:t>
            </a:r>
          </a:p>
          <a:p>
            <a:pPr marL="91440" indent="-91440" algn="ctr" eaLnBrk="1" fontAlgn="auto" hangingPunct="1">
              <a:defRPr/>
            </a:pPr>
            <a:r>
              <a:rPr lang="pt-BR" b="1" i="1" u="sng" dirty="0">
                <a:solidFill>
                  <a:schemeClr val="tx2"/>
                </a:solidFill>
              </a:rPr>
              <a:t>www.robertoemauro.adv.br</a:t>
            </a:r>
          </a:p>
          <a:p>
            <a:pPr marL="91440" indent="-91440" algn="ctr" eaLnBrk="1" fontAlgn="auto" hangingPunct="1">
              <a:defRPr/>
            </a:pPr>
            <a:r>
              <a:rPr lang="pt-BR" b="1" dirty="0" err="1">
                <a:solidFill>
                  <a:schemeClr val="tx2"/>
                </a:solidFill>
              </a:rPr>
              <a:t>Facebook</a:t>
            </a:r>
            <a:r>
              <a:rPr lang="pt-BR" b="1" dirty="0">
                <a:solidFill>
                  <a:schemeClr val="tx2"/>
                </a:solidFill>
              </a:rPr>
              <a:t>: @</a:t>
            </a:r>
            <a:r>
              <a:rPr lang="pt-BR" b="1" dirty="0" err="1">
                <a:solidFill>
                  <a:schemeClr val="tx2"/>
                </a:solidFill>
              </a:rPr>
              <a:t>RobertoeMauro</a:t>
            </a:r>
            <a:endParaRPr lang="pt-BR" b="1" dirty="0">
              <a:solidFill>
                <a:schemeClr val="tx2"/>
              </a:solidFill>
            </a:endParaRPr>
          </a:p>
          <a:p>
            <a:pPr marL="91440" indent="-91440" algn="ctr" eaLnBrk="1" fontAlgn="auto" hangingPunct="1">
              <a:defRPr/>
            </a:pPr>
            <a:r>
              <a:rPr lang="pt-BR" dirty="0">
                <a:solidFill>
                  <a:schemeClr val="tx2"/>
                </a:solidFill>
              </a:rPr>
              <a:t>(61) 2195 – 0000 / 0241.</a:t>
            </a:r>
          </a:p>
          <a:p>
            <a:pPr marL="91440" indent="-91440" algn="ctr" eaLnBrk="1" fontAlgn="auto" hangingPunct="1">
              <a:defRPr/>
            </a:pPr>
            <a:r>
              <a:rPr lang="pt-BR" dirty="0">
                <a:solidFill>
                  <a:schemeClr val="tx2"/>
                </a:solidFill>
              </a:rPr>
              <a:t>leandrom@robertoemauro.adv.br</a:t>
            </a:r>
          </a:p>
          <a:p>
            <a:pPr marL="91440" indent="-91440" algn="ctr" eaLnBrk="1" fontAlgn="auto" hangingPunct="1">
              <a:defRPr/>
            </a:pPr>
            <a:endParaRPr lang="pt-BR" dirty="0">
              <a:solidFill>
                <a:schemeClr val="tx2"/>
              </a:solidFill>
            </a:endParaRPr>
          </a:p>
          <a:p>
            <a:pPr marL="0" indent="0" algn="just" eaLnBrk="1" fontAlgn="auto" hangingPunct="1">
              <a:buFont typeface="Calibri" panose="020F0502020204030204" pitchFamily="34" charset="0"/>
              <a:buNone/>
              <a:defRPr/>
            </a:pPr>
            <a:endParaRPr lang="pt-BR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0179" name="AutoShape 2" descr="https://ci4.googleusercontent.com/proxy/Az7eCIJoVPz8BAJAfUSU1AvqrEiHpP7eztA6UbCAP5F-vIFPHrPHAGtS_imjM6VOLPQPy0RNOpwJ76DE1wZi4w=s0-d-e1-ft#http://www.aer.adv.br/ass/mauromenezes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0180" name="AutoShape 4" descr="https://ci4.googleusercontent.com/proxy/Az7eCIJoVPz8BAJAfUSU1AvqrEiHpP7eztA6UbCAP5F-vIFPHrPHAGtS_imjM6VOLPQPy0RNOpwJ76DE1wZi4w=s0-d-e1-ft#http://www.aer.adv.br/ass/mauromenezes.gif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0181" name="AutoShape 6" descr="https://ci4.googleusercontent.com/proxy/Az7eCIJoVPz8BAJAfUSU1AvqrEiHpP7eztA6UbCAP5F-vIFPHrPHAGtS_imjM6VOLPQPy0RNOpwJ76DE1wZi4w=s0-d-e1-ft#http://www.aer.adv.br/ass/mauromenezes.gif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0182" name="AutoShape 8" descr="https://ci4.googleusercontent.com/proxy/Az7eCIJoVPz8BAJAfUSU1AvqrEiHpP7eztA6UbCAP5F-vIFPHrPHAGtS_imjM6VOLPQPy0RNOpwJ76DE1wZi4w=s0-d-e1-ft#http://www.aer.adv.br/ass/mauromenezes.gif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386453"/>
            <a:ext cx="12045950" cy="63679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/>
              <a:t>PERDAS HISTÓRICAS DOS DIREITOS DOS APOSENTADOS E APOSENTADAS</a:t>
            </a:r>
            <a:endParaRPr lang="pt-BR" sz="3600" dirty="0"/>
          </a:p>
        </p:txBody>
      </p:sp>
      <p:pic>
        <p:nvPicPr>
          <p:cNvPr id="5018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3670300"/>
            <a:ext cx="2514600" cy="251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6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0" y="1758950"/>
            <a:ext cx="2352675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b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7500" y="1736726"/>
            <a:ext cx="11596204" cy="2132910"/>
          </a:xfrm>
        </p:spPr>
        <p:txBody>
          <a:bodyPr rtlCol="0">
            <a:noAutofit/>
          </a:bodyPr>
          <a:lstStyle/>
          <a:p>
            <a:pPr marL="91440" indent="-91440" algn="just" eaLnBrk="1" fontAlgn="auto" hangingPunct="1">
              <a:lnSpc>
                <a:spcPct val="150000"/>
              </a:lnSpc>
              <a:defRPr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 03/1993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50000"/>
              </a:lnSpc>
              <a:defRPr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Previsão de que as aposentadorias e pensões dos servidores públicos serão </a:t>
            </a: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custeadas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com recursos provenientes da União e dos servidores públicos</a:t>
            </a: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b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7500" y="1736726"/>
            <a:ext cx="11596204" cy="5121274"/>
          </a:xfrm>
        </p:spPr>
        <p:txBody>
          <a:bodyPr rtlCol="0">
            <a:noAutofit/>
          </a:bodyPr>
          <a:lstStyle/>
          <a:p>
            <a:pPr marL="91440" indent="-91440" algn="just" eaLnBrk="1" fontAlgn="auto" hangingPunct="1">
              <a:lnSpc>
                <a:spcPct val="15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9.527/1997, que altera a Lei 8112/1990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5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Elimina a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possibilidade de aposentadoria com base no padrão de classe imediatamente superior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àquele em se encontra posicionado (ou com a diferença entre a sua classe e a anterior, caso já ocupasse a última);</a:t>
            </a:r>
          </a:p>
          <a:p>
            <a:pPr marL="91440" indent="-91440" algn="just" eaLnBrk="1" fontAlgn="auto" hangingPunct="1">
              <a:lnSpc>
                <a:spcPct val="15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Elimina a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possibilidade de aposentadoria com incorporação das gratificações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função de direção, chefia, assessoramento, assistência ou cargo em comissão (antiga regra dos 5 anos consecutivos ou 10 anos interpolados);</a:t>
            </a:r>
          </a:p>
          <a:p>
            <a:pPr marL="0" indent="0" algn="just" eaLnBrk="1" fontAlgn="auto" hangingPunct="1">
              <a:lnSpc>
                <a:spcPct val="150000"/>
              </a:lnSpc>
              <a:buNone/>
              <a:defRPr/>
            </a:pPr>
            <a:endParaRPr lang="pt-BR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43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b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7500" y="1736725"/>
            <a:ext cx="11596204" cy="4452039"/>
          </a:xfrm>
        </p:spPr>
        <p:txBody>
          <a:bodyPr rtlCol="0">
            <a:noAutofit/>
          </a:bodyPr>
          <a:lstStyle/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 20/1998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Efetiva criação de um sistema previdenciário,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contributivo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que deve observar critérios de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equilíbrio financeiro e atuarial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Criação de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limite de idade mínimo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 aposentadoria voluntária;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Vedação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contagem de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tempo fictício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Vinculação da aposentadoria dos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magistrados, promotores, tribunal de contas às regras de aposentadoria do servidor público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Vinculação dos cargos públicos não efetivos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(em comissão e cargo temporário) ao RGPS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91440" indent="-91440" algn="just" eaLnBrk="1" fontAlgn="auto" hangingPunct="1"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68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b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7500" y="1736725"/>
            <a:ext cx="11596204" cy="4452039"/>
          </a:xfrm>
        </p:spPr>
        <p:txBody>
          <a:bodyPr rtlCol="0">
            <a:noAutofit/>
          </a:bodyPr>
          <a:lstStyle/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Continuação EC 20/1998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Possibilidade de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limitação da aposentadoria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ao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teto do INSS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desde que haja a criação de um </a:t>
            </a:r>
            <a:r>
              <a:rPr lang="pt-BR" sz="2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sistema de previdência complementar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Proibição de cumulação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proventos de aposentadoria com remuneração de cargo, emprego ou função pública, exceto quanto aos cargos acumuláveis e observada a regra de transição da própria EC 20/1998, que permitiu o reingresso do aposentado que o fizesse até a data de 16/12/1998.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Criação das regras de transição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 aqueles que já eram servidores antes da alteração constitucional, de forma a tentar suavizar as regras.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Eliminação da aposentadoria do magistério para os docentes de ensino superior.</a:t>
            </a:r>
          </a:p>
          <a:p>
            <a:pPr marL="91440" indent="-91440" algn="just" eaLnBrk="1" fontAlgn="auto" hangingPunct="1"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86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788" y="1736726"/>
            <a:ext cx="11542160" cy="4730750"/>
          </a:xfrm>
        </p:spPr>
        <p:txBody>
          <a:bodyPr rtlCol="0">
            <a:normAutofit fontScale="40000" lnSpcReduction="20000"/>
          </a:bodyPr>
          <a:lstStyle/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6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 41/2003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endParaRPr lang="pt-BR" sz="6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Previsão da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contribuição do ente federativo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Instituição da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contribuição do servidor aposentado e pensionista 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base de cálculo – excedente ao teto do RGPS – decorrente do caráter solidário – utilização do mesmo percentual aplicado aos servidores não-aposentados;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Criação de regra que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modifica a forma de cálculo da pensão por morte 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(teto do RGPS + 70% do que ultrapassar o teto), em desfavor da regra baseada no valor da aposentadoria ou da remuneração.</a:t>
            </a: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788" y="1736726"/>
            <a:ext cx="11542160" cy="4730750"/>
          </a:xfrm>
        </p:spPr>
        <p:txBody>
          <a:bodyPr rtlCol="0">
            <a:normAutofit fontScale="25000" lnSpcReduction="20000"/>
          </a:bodyPr>
          <a:lstStyle/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8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Continuação da EC 41/2003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endParaRPr lang="pt-BR" sz="8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Extinção da regra de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última remuneração como base para cálculo da aposentadoria (integralidade)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com a inserção da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média das 80% maiores remunerações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todo período contributivo, a partir de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julho/1994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Extinção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regra de reajuste pela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paridade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com alteração para preservação do valor real do benefício;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Determinação de que o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plano de previdência complementar dos servidores públicos 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somente poderia instituir planos de modalidade de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contribuição definida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Limite mínimo de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contribuição do servidor em 11 %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remuneração;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Revogação das regras de transição da EC 20/1998 </a:t>
            </a:r>
            <a:r>
              <a:rPr lang="pt-BR" sz="8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 criação de novas regras de transição</a:t>
            </a:r>
            <a:r>
              <a:rPr lang="pt-BR" sz="8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08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788" y="1736726"/>
            <a:ext cx="11542160" cy="4730750"/>
          </a:xfrm>
        </p:spPr>
        <p:txBody>
          <a:bodyPr rtlCol="0">
            <a:normAutofit/>
          </a:bodyPr>
          <a:lstStyle/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Promulgação da Lei nº 10.887/2004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-Regulamenta o cálculo dos benefícios previdenciários dos servidores públicos titulares de cargo efetivo, em especial os proventos dos servidores que não fazem jus à paridade e à integralidade;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Impõe a média aritmética simples das maiores remunerações correspondentes a 80% de todo o período contributivo desde a competência julho de 1994 (data de instituição do plano real) ou desde o início das contribuições, se posteriores a 1994.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Prevê a contribuição de 11% para os servidores;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Dispõe que eventuais insuficiências financeiras do regime decorrentes do pagamento de benefícios previdenciários serão cobertas pela União.</a:t>
            </a:r>
          </a:p>
        </p:txBody>
      </p:sp>
    </p:spTree>
    <p:extLst>
      <p:ext uri="{BB962C8B-B14F-4D97-AF65-F5344CB8AC3E}">
        <p14:creationId xmlns:p14="http://schemas.microsoft.com/office/powerpoint/2010/main" val="3260552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495300"/>
            <a:ext cx="10058400" cy="12414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Reformas Previdenciárias</a:t>
            </a:r>
            <a: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t-BR" sz="3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788" y="1736726"/>
            <a:ext cx="11542160" cy="4730750"/>
          </a:xfrm>
        </p:spPr>
        <p:txBody>
          <a:bodyPr rtlCol="0">
            <a:normAutofit fontScale="32500" lnSpcReduction="20000"/>
          </a:bodyPr>
          <a:lstStyle/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Principais alterações – </a:t>
            </a:r>
            <a:r>
              <a:rPr lang="pt-BR" sz="6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 47/2005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Previsão constitucional da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aposentadoria especial das pessoas com deficiência, dos que exercem atividades de risco e daqueles cuja as atividades sejam exercidas sob condições especiais que prejudiquem a saúde e/ou a integridade física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Isenção da contribuição previdenciária 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dos servidores aposentados e dos pensionistas que forem portadores de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doenças incapacitantes 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 que recebam até o dobro do teto utilizado pelo Regime Geral de Previdência Social;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Ratificação da aplicação da regra da paridade 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 aqueles que se aposentarem de acordo com a regra de transição prevista na EC 41/2003 (art. 6º);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Criação da </a:t>
            </a:r>
            <a:r>
              <a:rPr lang="pt-BR" sz="6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regra de transição que permite diminuir a idade mínima de 60/55 anos </a:t>
            </a:r>
            <a:r>
              <a:rPr lang="pt-B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o(a) servidor(a) tiver maior tempo de contribuição, além do mínimo exigido de 35/30 anos de contribuição, aplicável tão somente para aqueles que ingressaram em cargo público de provimento efetivo até 16/12/1998.</a:t>
            </a:r>
          </a:p>
          <a:p>
            <a:pPr marL="91440" indent="-91440" algn="just" eaLnBrk="1" fontAlgn="auto" hangingPunct="1">
              <a:lnSpc>
                <a:spcPct val="120000"/>
              </a:lnSpc>
              <a:defRPr/>
            </a:pPr>
            <a:endParaRPr lang="pt-BR" sz="6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39215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2976</TotalTime>
  <Words>1875</Words>
  <Application>Microsoft Office PowerPoint</Application>
  <PresentationFormat>Widescreen</PresentationFormat>
  <Paragraphs>196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Wingdings</vt:lpstr>
      <vt:lpstr>Retrospectiva</vt:lpstr>
      <vt:lpstr>Apresentação do PowerPoint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                            Reformas Previdenciárias </vt:lpstr>
      <vt:lpstr>Apresentação do PowerPoint</vt:lpstr>
      <vt:lpstr>Apresentação do PowerPoint</vt:lpstr>
      <vt:lpstr>PERDAS HISTÓRICAS DOS DIREITOS DOS APOSENTADOS E APOSENTADAS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Regulamento aplicável nas relações de previdência complementar</dc:title>
  <dc:creator>Leandro Madureira</dc:creator>
  <cp:lastModifiedBy>Ronaldo Alves de Carvalho</cp:lastModifiedBy>
  <cp:revision>257</cp:revision>
  <cp:lastPrinted>2017-08-14T19:58:21Z</cp:lastPrinted>
  <dcterms:created xsi:type="dcterms:W3CDTF">2015-08-27T19:16:52Z</dcterms:created>
  <dcterms:modified xsi:type="dcterms:W3CDTF">2017-08-17T16:45:19Z</dcterms:modified>
</cp:coreProperties>
</file>