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9" r:id="rId2"/>
    <p:sldId id="352" r:id="rId3"/>
    <p:sldId id="353" r:id="rId4"/>
    <p:sldId id="364" r:id="rId5"/>
    <p:sldId id="319" r:id="rId6"/>
    <p:sldId id="350" r:id="rId7"/>
    <p:sldId id="271" r:id="rId8"/>
    <p:sldId id="273" r:id="rId9"/>
    <p:sldId id="274" r:id="rId10"/>
    <p:sldId id="314" r:id="rId11"/>
    <p:sldId id="324" r:id="rId12"/>
    <p:sldId id="325" r:id="rId13"/>
    <p:sldId id="327" r:id="rId14"/>
    <p:sldId id="328" r:id="rId15"/>
    <p:sldId id="344" r:id="rId16"/>
    <p:sldId id="336" r:id="rId17"/>
    <p:sldId id="343" r:id="rId18"/>
    <p:sldId id="335" r:id="rId19"/>
    <p:sldId id="351" r:id="rId20"/>
    <p:sldId id="356" r:id="rId21"/>
    <p:sldId id="357" r:id="rId22"/>
    <p:sldId id="358" r:id="rId23"/>
    <p:sldId id="359" r:id="rId24"/>
    <p:sldId id="346" r:id="rId25"/>
    <p:sldId id="360" r:id="rId26"/>
    <p:sldId id="361" r:id="rId27"/>
    <p:sldId id="362" r:id="rId28"/>
    <p:sldId id="363" r:id="rId29"/>
    <p:sldId id="347" r:id="rId30"/>
    <p:sldId id="348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6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A5936-EF33-49BA-B996-4650BA3D4A7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8291E6F-6C69-4729-9D2C-373A7082B6F7}">
      <dgm:prSet phldrT="[Texto]" custT="1"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2400" dirty="0"/>
            <a:t>Fortalecer atributos da APS : ESF</a:t>
          </a:r>
          <a:endParaRPr lang="pt-BR" sz="2400" b="1" i="1" dirty="0"/>
        </a:p>
      </dgm:t>
    </dgm:pt>
    <dgm:pt modelId="{4590206C-39DB-42AA-AD15-8E2483BA8990}" type="parTrans" cxnId="{3C466E7D-C139-477B-9FBF-138164ADB576}">
      <dgm:prSet/>
      <dgm:spPr/>
      <dgm:t>
        <a:bodyPr/>
        <a:lstStyle/>
        <a:p>
          <a:endParaRPr lang="pt-BR"/>
        </a:p>
      </dgm:t>
    </dgm:pt>
    <dgm:pt modelId="{46BDA4C7-57A8-462F-AC7F-6AD701E1802C}" type="sibTrans" cxnId="{3C466E7D-C139-477B-9FBF-138164ADB576}">
      <dgm:prSet/>
      <dgm:spPr/>
      <dgm:t>
        <a:bodyPr/>
        <a:lstStyle/>
        <a:p>
          <a:endParaRPr lang="pt-BR"/>
        </a:p>
      </dgm:t>
    </dgm:pt>
    <dgm:pt modelId="{9F4DF097-6C1A-42A6-8A3B-48B5EFA43902}">
      <dgm:prSet phldrT="[Texto]" custT="1"/>
      <dgm:spPr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t-BR" sz="2400" dirty="0"/>
            <a:t>   Ampliação de Acesso a Serviços de </a:t>
          </a:r>
          <a:r>
            <a:rPr lang="pt-BR" sz="2400" dirty="0" err="1"/>
            <a:t>APS</a:t>
          </a:r>
          <a:endParaRPr lang="pt-BR" sz="2400" dirty="0"/>
        </a:p>
      </dgm:t>
    </dgm:pt>
    <dgm:pt modelId="{D6EF0582-81CA-4430-8A19-E6FBF130B8F2}" type="parTrans" cxnId="{11547235-0436-4B0D-843E-7BBE61C5442C}">
      <dgm:prSet/>
      <dgm:spPr/>
      <dgm:t>
        <a:bodyPr/>
        <a:lstStyle/>
        <a:p>
          <a:endParaRPr lang="pt-BR"/>
        </a:p>
      </dgm:t>
    </dgm:pt>
    <dgm:pt modelId="{3B067943-914E-4A26-B293-B8FEB434888D}" type="sibTrans" cxnId="{11547235-0436-4B0D-843E-7BBE61C5442C}">
      <dgm:prSet/>
      <dgm:spPr/>
      <dgm:t>
        <a:bodyPr/>
        <a:lstStyle/>
        <a:p>
          <a:endParaRPr lang="pt-BR"/>
        </a:p>
      </dgm:t>
    </dgm:pt>
    <dgm:pt modelId="{86A6AE93-8BB9-4856-8764-FB11AC18311E}">
      <dgm:prSet phldrT="[Texto]" custT="1"/>
      <dgm:spPr>
        <a:gradFill flip="none" rotWithShape="0">
          <a:gsLst>
            <a:gs pos="0">
              <a:srgbClr val="297953">
                <a:shade val="30000"/>
                <a:satMod val="115000"/>
              </a:srgbClr>
            </a:gs>
            <a:gs pos="50000">
              <a:srgbClr val="297953">
                <a:shade val="67500"/>
                <a:satMod val="115000"/>
              </a:srgbClr>
            </a:gs>
            <a:gs pos="100000">
              <a:srgbClr val="297953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BR" sz="2400" dirty="0"/>
            <a:t>Financiamento APS: atribuições e resultados </a:t>
          </a:r>
        </a:p>
      </dgm:t>
    </dgm:pt>
    <dgm:pt modelId="{56D241C2-074A-4AF5-8AA4-DB156CE0F075}" type="parTrans" cxnId="{06BDBAE8-2A43-4BC2-B30F-20C60D85E00E}">
      <dgm:prSet/>
      <dgm:spPr/>
      <dgm:t>
        <a:bodyPr/>
        <a:lstStyle/>
        <a:p>
          <a:endParaRPr lang="pt-BR"/>
        </a:p>
      </dgm:t>
    </dgm:pt>
    <dgm:pt modelId="{A0B66C70-4049-4F16-8461-BD7EFAF278F8}" type="sibTrans" cxnId="{06BDBAE8-2A43-4BC2-B30F-20C60D85E00E}">
      <dgm:prSet/>
      <dgm:spPr/>
      <dgm:t>
        <a:bodyPr/>
        <a:lstStyle/>
        <a:p>
          <a:endParaRPr lang="pt-BR"/>
        </a:p>
      </dgm:t>
    </dgm:pt>
    <dgm:pt modelId="{3E7685C1-A127-4D62-9ABE-9B4F998C35B2}">
      <dgm:prSet phldrT="[Texto]" custT="1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400" dirty="0"/>
            <a:t> </a:t>
          </a:r>
          <a:r>
            <a:rPr lang="pt-BR" sz="2400" dirty="0" smtClean="0"/>
            <a:t> Provimento </a:t>
          </a:r>
          <a:r>
            <a:rPr lang="pt-BR" sz="2400" dirty="0"/>
            <a:t>e Fixação Médicos</a:t>
          </a:r>
        </a:p>
      </dgm:t>
    </dgm:pt>
    <dgm:pt modelId="{9CED86F8-3417-427C-B0AD-C4709D0BA31E}" type="parTrans" cxnId="{4E1D822F-630D-46DC-9379-4E5A696D4391}">
      <dgm:prSet/>
      <dgm:spPr/>
      <dgm:t>
        <a:bodyPr/>
        <a:lstStyle/>
        <a:p>
          <a:endParaRPr lang="pt-BR"/>
        </a:p>
      </dgm:t>
    </dgm:pt>
    <dgm:pt modelId="{3430E7CF-9756-45E9-B4DB-93D673FCA223}" type="sibTrans" cxnId="{4E1D822F-630D-46DC-9379-4E5A696D4391}">
      <dgm:prSet/>
      <dgm:spPr/>
      <dgm:t>
        <a:bodyPr/>
        <a:lstStyle/>
        <a:p>
          <a:endParaRPr lang="pt-BR"/>
        </a:p>
      </dgm:t>
    </dgm:pt>
    <dgm:pt modelId="{D71A728D-E73C-4D08-8205-333B1269307D}">
      <dgm:prSet phldrT="[Texto]" custT="1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900" dirty="0"/>
            <a:t> </a:t>
          </a:r>
          <a:r>
            <a:rPr lang="pt-BR" sz="2900" dirty="0" smtClean="0"/>
            <a:t> </a:t>
          </a:r>
          <a:r>
            <a:rPr lang="pt-BR" sz="2400" dirty="0" smtClean="0"/>
            <a:t>Fortalecimento </a:t>
          </a:r>
          <a:r>
            <a:rPr lang="pt-BR" sz="2400" dirty="0"/>
            <a:t>Clínica Multiprofissional</a:t>
          </a:r>
        </a:p>
      </dgm:t>
    </dgm:pt>
    <dgm:pt modelId="{BE60B877-3E05-463B-930C-D5EEEC1ECB3D}" type="parTrans" cxnId="{225EF14F-3277-4FD1-8A12-102486054488}">
      <dgm:prSet/>
      <dgm:spPr/>
      <dgm:t>
        <a:bodyPr/>
        <a:lstStyle/>
        <a:p>
          <a:endParaRPr lang="pt-BR"/>
        </a:p>
      </dgm:t>
    </dgm:pt>
    <dgm:pt modelId="{6CCB861A-E74E-4E89-A47C-40456C85B572}" type="sibTrans" cxnId="{225EF14F-3277-4FD1-8A12-102486054488}">
      <dgm:prSet/>
      <dgm:spPr/>
      <dgm:t>
        <a:bodyPr/>
        <a:lstStyle/>
        <a:p>
          <a:endParaRPr lang="pt-BR"/>
        </a:p>
      </dgm:t>
    </dgm:pt>
    <dgm:pt modelId="{CCE06C23-6DE9-4DF8-80B6-E94157583645}">
      <dgm:prSet phldrT="[Texto]" custT="1"/>
      <dgm:spPr>
        <a:gradFill flip="none" rotWithShape="0">
          <a:gsLst>
            <a:gs pos="0">
              <a:srgbClr val="297953">
                <a:shade val="30000"/>
                <a:satMod val="115000"/>
              </a:srgbClr>
            </a:gs>
            <a:gs pos="50000">
              <a:srgbClr val="297953">
                <a:shade val="67500"/>
                <a:satMod val="115000"/>
              </a:srgbClr>
            </a:gs>
            <a:gs pos="100000">
              <a:srgbClr val="297953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BR" sz="2400" dirty="0"/>
            <a:t>Monitoramento e Avaliação resultados </a:t>
          </a:r>
          <a:r>
            <a:rPr lang="pt-BR" sz="2400" dirty="0" err="1"/>
            <a:t>APS</a:t>
          </a:r>
          <a:endParaRPr lang="pt-BR" sz="2400" dirty="0"/>
        </a:p>
      </dgm:t>
    </dgm:pt>
    <dgm:pt modelId="{4304C0D7-0FFE-4B17-947A-691B50545628}" type="parTrans" cxnId="{1D5B805D-9758-44E9-AAB8-AFDD696681FE}">
      <dgm:prSet/>
      <dgm:spPr/>
      <dgm:t>
        <a:bodyPr/>
        <a:lstStyle/>
        <a:p>
          <a:endParaRPr lang="pt-BR"/>
        </a:p>
      </dgm:t>
    </dgm:pt>
    <dgm:pt modelId="{893868F8-99D4-46F5-88D0-E6DC8CC20CD6}" type="sibTrans" cxnId="{1D5B805D-9758-44E9-AAB8-AFDD696681FE}">
      <dgm:prSet/>
      <dgm:spPr/>
      <dgm:t>
        <a:bodyPr/>
        <a:lstStyle/>
        <a:p>
          <a:endParaRPr lang="pt-BR"/>
        </a:p>
      </dgm:t>
    </dgm:pt>
    <dgm:pt modelId="{17954CCD-BA45-4E9F-BC39-BA506487BBAB}" type="pres">
      <dgm:prSet presAssocID="{9FAA5936-EF33-49BA-B996-4650BA3D4A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67DF518-4B8C-44AC-8699-05916E05D6BD}" type="pres">
      <dgm:prSet presAssocID="{9FAA5936-EF33-49BA-B996-4650BA3D4A7D}" presName="Name1" presStyleCnt="0"/>
      <dgm:spPr/>
    </dgm:pt>
    <dgm:pt modelId="{7A7CA110-BBAA-4367-8D18-5EBA6A8E8E9E}" type="pres">
      <dgm:prSet presAssocID="{9FAA5936-EF33-49BA-B996-4650BA3D4A7D}" presName="cycle" presStyleCnt="0"/>
      <dgm:spPr/>
    </dgm:pt>
    <dgm:pt modelId="{C16A0E34-84A9-41AF-B787-8992AC66AA38}" type="pres">
      <dgm:prSet presAssocID="{9FAA5936-EF33-49BA-B996-4650BA3D4A7D}" presName="srcNode" presStyleLbl="node1" presStyleIdx="0" presStyleCnt="6"/>
      <dgm:spPr/>
    </dgm:pt>
    <dgm:pt modelId="{E540B759-327B-46BD-9ED9-B7E54ADE7A5B}" type="pres">
      <dgm:prSet presAssocID="{9FAA5936-EF33-49BA-B996-4650BA3D4A7D}" presName="conn" presStyleLbl="parChTrans1D2" presStyleIdx="0" presStyleCnt="1"/>
      <dgm:spPr/>
      <dgm:t>
        <a:bodyPr/>
        <a:lstStyle/>
        <a:p>
          <a:endParaRPr lang="pt-BR"/>
        </a:p>
      </dgm:t>
    </dgm:pt>
    <dgm:pt modelId="{2B0B5D61-7981-44CF-AAFD-3F44ACE0A4E1}" type="pres">
      <dgm:prSet presAssocID="{9FAA5936-EF33-49BA-B996-4650BA3D4A7D}" presName="extraNode" presStyleLbl="node1" presStyleIdx="0" presStyleCnt="6"/>
      <dgm:spPr/>
    </dgm:pt>
    <dgm:pt modelId="{2393B9C5-F6A5-4F05-8C84-2EA4784FF1F6}" type="pres">
      <dgm:prSet presAssocID="{9FAA5936-EF33-49BA-B996-4650BA3D4A7D}" presName="dstNode" presStyleLbl="node1" presStyleIdx="0" presStyleCnt="6"/>
      <dgm:spPr/>
    </dgm:pt>
    <dgm:pt modelId="{C5A8137C-4409-4332-B12F-D7E21E9546DC}" type="pres">
      <dgm:prSet presAssocID="{98291E6F-6C69-4729-9D2C-373A7082B6F7}" presName="text_1" presStyleLbl="node1" presStyleIdx="0" presStyleCnt="6" custScaleX="96900" custLinFactNeighborX="-1846" custLinFactNeighborY="27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6B7994-C0D7-479B-A5B7-D4321034A00E}" type="pres">
      <dgm:prSet presAssocID="{98291E6F-6C69-4729-9D2C-373A7082B6F7}" presName="accent_1" presStyleCnt="0"/>
      <dgm:spPr/>
    </dgm:pt>
    <dgm:pt modelId="{C2483DD4-FA21-4E49-B96A-C61B1BC528CD}" type="pres">
      <dgm:prSet presAssocID="{98291E6F-6C69-4729-9D2C-373A7082B6F7}" presName="accentRepeatNode" presStyleLbl="solidFgAcc1" presStyleIdx="0" presStyleCnt="6" custScaleX="87927" custScaleY="90671"/>
      <dgm:spPr>
        <a:solidFill>
          <a:schemeClr val="tx2">
            <a:lumMod val="20000"/>
            <a:lumOff val="80000"/>
          </a:schemeClr>
        </a:solidFill>
      </dgm:spPr>
    </dgm:pt>
    <dgm:pt modelId="{D6428BB8-C118-46F1-AD58-030AA37BF8DC}" type="pres">
      <dgm:prSet presAssocID="{9F4DF097-6C1A-42A6-8A3B-48B5EFA43902}" presName="text_2" presStyleLbl="node1" presStyleIdx="1" presStyleCnt="6" custScaleX="104444" custLinFactNeighborX="-909" custLinFactNeighborY="-22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E3CB46-9320-42ED-ADE9-E91605D65034}" type="pres">
      <dgm:prSet presAssocID="{9F4DF097-6C1A-42A6-8A3B-48B5EFA43902}" presName="accent_2" presStyleCnt="0"/>
      <dgm:spPr/>
    </dgm:pt>
    <dgm:pt modelId="{4C914B60-926F-4255-B037-526382C08418}" type="pres">
      <dgm:prSet presAssocID="{9F4DF097-6C1A-42A6-8A3B-48B5EFA43902}" presName="accentRepeatNode" presStyleLbl="solidFgAcc1" presStyleIdx="1" presStyleCnt="6"/>
      <dgm:spPr>
        <a:solidFill>
          <a:schemeClr val="tx2">
            <a:lumMod val="20000"/>
            <a:lumOff val="80000"/>
          </a:schemeClr>
        </a:solidFill>
      </dgm:spPr>
    </dgm:pt>
    <dgm:pt modelId="{A8B79492-6156-4F35-87DF-FBF8FD2B8373}" type="pres">
      <dgm:prSet presAssocID="{3E7685C1-A127-4D62-9ABE-9B4F998C35B2}" presName="text_3" presStyleLbl="node1" presStyleIdx="2" presStyleCnt="6" custScaleX="104469" custLinFactNeighborX="829" custLinFactNeighborY="-12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E91A23-FF04-49A6-9033-2A259E2F4160}" type="pres">
      <dgm:prSet presAssocID="{3E7685C1-A127-4D62-9ABE-9B4F998C35B2}" presName="accent_3" presStyleCnt="0"/>
      <dgm:spPr/>
    </dgm:pt>
    <dgm:pt modelId="{EE741140-BEA3-48DD-90A4-B2021A091A9D}" type="pres">
      <dgm:prSet presAssocID="{3E7685C1-A127-4D62-9ABE-9B4F998C35B2}" presName="accentRepeatNode" presStyleLbl="solidFgAcc1" presStyleIdx="2" presStyleCnt="6"/>
      <dgm:spPr>
        <a:solidFill>
          <a:schemeClr val="tx2">
            <a:lumMod val="20000"/>
            <a:lumOff val="80000"/>
          </a:schemeClr>
        </a:solidFill>
      </dgm:spPr>
    </dgm:pt>
    <dgm:pt modelId="{E252E922-AAEC-472E-91EC-43F83692EADC}" type="pres">
      <dgm:prSet presAssocID="{D71A728D-E73C-4D08-8205-333B1269307D}" presName="text_4" presStyleLbl="node1" presStyleIdx="3" presStyleCnt="6" custScaleX="104469" custLinFactNeighborX="829" custLinFactNeighborY="-12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EF242F-76AD-4E6A-B9F7-4BB4AF9A1822}" type="pres">
      <dgm:prSet presAssocID="{D71A728D-E73C-4D08-8205-333B1269307D}" presName="accent_4" presStyleCnt="0"/>
      <dgm:spPr/>
    </dgm:pt>
    <dgm:pt modelId="{46638348-CCA3-424A-BF4E-16DBC79EB500}" type="pres">
      <dgm:prSet presAssocID="{D71A728D-E73C-4D08-8205-333B1269307D}" presName="accentRepeatNode" presStyleLbl="solidFgAcc1" presStyleIdx="3" presStyleCnt="6"/>
      <dgm:spPr/>
    </dgm:pt>
    <dgm:pt modelId="{726B4A6E-CB58-43A0-A9B6-CD9A77245643}" type="pres">
      <dgm:prSet presAssocID="{86A6AE93-8BB9-4856-8764-FB11AC1831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49039F-17D9-4870-A673-97DDFF3A7705}" type="pres">
      <dgm:prSet presAssocID="{86A6AE93-8BB9-4856-8764-FB11AC18311E}" presName="accent_5" presStyleCnt="0"/>
      <dgm:spPr/>
    </dgm:pt>
    <dgm:pt modelId="{4E1BB33F-94F0-4B92-B2BB-7046C52DFF14}" type="pres">
      <dgm:prSet presAssocID="{86A6AE93-8BB9-4856-8764-FB11AC18311E}" presName="accentRepeatNode" presStyleLbl="solidFgAcc1" presStyleIdx="4" presStyleCnt="6"/>
      <dgm:spPr>
        <a:solidFill>
          <a:schemeClr val="tx2">
            <a:lumMod val="20000"/>
            <a:lumOff val="80000"/>
          </a:schemeClr>
        </a:solidFill>
      </dgm:spPr>
    </dgm:pt>
    <dgm:pt modelId="{12BAA30B-2A88-483A-94CB-6D26E9332BDE}" type="pres">
      <dgm:prSet presAssocID="{CCE06C23-6DE9-4DF8-80B6-E9415758364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E51F7D-DDFD-4FEF-9D69-F46AF4355A4A}" type="pres">
      <dgm:prSet presAssocID="{CCE06C23-6DE9-4DF8-80B6-E94157583645}" presName="accent_6" presStyleCnt="0"/>
      <dgm:spPr/>
    </dgm:pt>
    <dgm:pt modelId="{82CEDB30-4095-4D3C-968D-47A0C13E6A83}" type="pres">
      <dgm:prSet presAssocID="{CCE06C23-6DE9-4DF8-80B6-E94157583645}" presName="accentRepeatNode" presStyleLbl="solidFgAcc1" presStyleIdx="5" presStyleCnt="6"/>
      <dgm:spPr/>
    </dgm:pt>
  </dgm:ptLst>
  <dgm:cxnLst>
    <dgm:cxn modelId="{225EF14F-3277-4FD1-8A12-102486054488}" srcId="{9FAA5936-EF33-49BA-B996-4650BA3D4A7D}" destId="{D71A728D-E73C-4D08-8205-333B1269307D}" srcOrd="3" destOrd="0" parTransId="{BE60B877-3E05-463B-930C-D5EEEC1ECB3D}" sibTransId="{6CCB861A-E74E-4E89-A47C-40456C85B572}"/>
    <dgm:cxn modelId="{3C466E7D-C139-477B-9FBF-138164ADB576}" srcId="{9FAA5936-EF33-49BA-B996-4650BA3D4A7D}" destId="{98291E6F-6C69-4729-9D2C-373A7082B6F7}" srcOrd="0" destOrd="0" parTransId="{4590206C-39DB-42AA-AD15-8E2483BA8990}" sibTransId="{46BDA4C7-57A8-462F-AC7F-6AD701E1802C}"/>
    <dgm:cxn modelId="{8709C36C-475E-48C2-94C4-4A934033A706}" type="presOf" srcId="{3E7685C1-A127-4D62-9ABE-9B4F998C35B2}" destId="{A8B79492-6156-4F35-87DF-FBF8FD2B8373}" srcOrd="0" destOrd="0" presId="urn:microsoft.com/office/officeart/2008/layout/VerticalCurvedList"/>
    <dgm:cxn modelId="{06BDBAE8-2A43-4BC2-B30F-20C60D85E00E}" srcId="{9FAA5936-EF33-49BA-B996-4650BA3D4A7D}" destId="{86A6AE93-8BB9-4856-8764-FB11AC18311E}" srcOrd="4" destOrd="0" parTransId="{56D241C2-074A-4AF5-8AA4-DB156CE0F075}" sibTransId="{A0B66C70-4049-4F16-8461-BD7EFAF278F8}"/>
    <dgm:cxn modelId="{4E1D822F-630D-46DC-9379-4E5A696D4391}" srcId="{9FAA5936-EF33-49BA-B996-4650BA3D4A7D}" destId="{3E7685C1-A127-4D62-9ABE-9B4F998C35B2}" srcOrd="2" destOrd="0" parTransId="{9CED86F8-3417-427C-B0AD-C4709D0BA31E}" sibTransId="{3430E7CF-9756-45E9-B4DB-93D673FCA223}"/>
    <dgm:cxn modelId="{7214CAAC-A183-4BBC-ADC6-C18DEB71CBB7}" type="presOf" srcId="{98291E6F-6C69-4729-9D2C-373A7082B6F7}" destId="{C5A8137C-4409-4332-B12F-D7E21E9546DC}" srcOrd="0" destOrd="0" presId="urn:microsoft.com/office/officeart/2008/layout/VerticalCurvedList"/>
    <dgm:cxn modelId="{1D5B805D-9758-44E9-AAB8-AFDD696681FE}" srcId="{9FAA5936-EF33-49BA-B996-4650BA3D4A7D}" destId="{CCE06C23-6DE9-4DF8-80B6-E94157583645}" srcOrd="5" destOrd="0" parTransId="{4304C0D7-0FFE-4B17-947A-691B50545628}" sibTransId="{893868F8-99D4-46F5-88D0-E6DC8CC20CD6}"/>
    <dgm:cxn modelId="{D894DAD4-9C35-47F1-A6CA-117122513F04}" type="presOf" srcId="{86A6AE93-8BB9-4856-8764-FB11AC18311E}" destId="{726B4A6E-CB58-43A0-A9B6-CD9A77245643}" srcOrd="0" destOrd="0" presId="urn:microsoft.com/office/officeart/2008/layout/VerticalCurvedList"/>
    <dgm:cxn modelId="{0E3609C4-520F-4A4A-8040-C142E83F0EAC}" type="presOf" srcId="{9FAA5936-EF33-49BA-B996-4650BA3D4A7D}" destId="{17954CCD-BA45-4E9F-BC39-BA506487BBAB}" srcOrd="0" destOrd="0" presId="urn:microsoft.com/office/officeart/2008/layout/VerticalCurvedList"/>
    <dgm:cxn modelId="{11547235-0436-4B0D-843E-7BBE61C5442C}" srcId="{9FAA5936-EF33-49BA-B996-4650BA3D4A7D}" destId="{9F4DF097-6C1A-42A6-8A3B-48B5EFA43902}" srcOrd="1" destOrd="0" parTransId="{D6EF0582-81CA-4430-8A19-E6FBF130B8F2}" sibTransId="{3B067943-914E-4A26-B293-B8FEB434888D}"/>
    <dgm:cxn modelId="{67F940F4-DE33-4F8D-9BCC-030CFE9AC8AD}" type="presOf" srcId="{D71A728D-E73C-4D08-8205-333B1269307D}" destId="{E252E922-AAEC-472E-91EC-43F83692EADC}" srcOrd="0" destOrd="0" presId="urn:microsoft.com/office/officeart/2008/layout/VerticalCurvedList"/>
    <dgm:cxn modelId="{6A1544CC-C9A3-4227-9A0B-9F4EAAFFD74C}" type="presOf" srcId="{CCE06C23-6DE9-4DF8-80B6-E94157583645}" destId="{12BAA30B-2A88-483A-94CB-6D26E9332BDE}" srcOrd="0" destOrd="0" presId="urn:microsoft.com/office/officeart/2008/layout/VerticalCurvedList"/>
    <dgm:cxn modelId="{0EE651A3-997C-4591-9985-CE7DA1189351}" type="presOf" srcId="{46BDA4C7-57A8-462F-AC7F-6AD701E1802C}" destId="{E540B759-327B-46BD-9ED9-B7E54ADE7A5B}" srcOrd="0" destOrd="0" presId="urn:microsoft.com/office/officeart/2008/layout/VerticalCurvedList"/>
    <dgm:cxn modelId="{3A23FB32-2BF9-4F0A-9849-5CCD6680A5E2}" type="presOf" srcId="{9F4DF097-6C1A-42A6-8A3B-48B5EFA43902}" destId="{D6428BB8-C118-46F1-AD58-030AA37BF8DC}" srcOrd="0" destOrd="0" presId="urn:microsoft.com/office/officeart/2008/layout/VerticalCurvedList"/>
    <dgm:cxn modelId="{567FDE61-90F4-481F-AE84-A4B02988B8DB}" type="presParOf" srcId="{17954CCD-BA45-4E9F-BC39-BA506487BBAB}" destId="{E67DF518-4B8C-44AC-8699-05916E05D6BD}" srcOrd="0" destOrd="0" presId="urn:microsoft.com/office/officeart/2008/layout/VerticalCurvedList"/>
    <dgm:cxn modelId="{4E0BCBDE-B314-4D54-AEB9-C54697CFD15D}" type="presParOf" srcId="{E67DF518-4B8C-44AC-8699-05916E05D6BD}" destId="{7A7CA110-BBAA-4367-8D18-5EBA6A8E8E9E}" srcOrd="0" destOrd="0" presId="urn:microsoft.com/office/officeart/2008/layout/VerticalCurvedList"/>
    <dgm:cxn modelId="{9ADDC49C-C854-4606-833D-5E1A537B8881}" type="presParOf" srcId="{7A7CA110-BBAA-4367-8D18-5EBA6A8E8E9E}" destId="{C16A0E34-84A9-41AF-B787-8992AC66AA38}" srcOrd="0" destOrd="0" presId="urn:microsoft.com/office/officeart/2008/layout/VerticalCurvedList"/>
    <dgm:cxn modelId="{217B6D5D-4200-4AA7-AA4A-0298FBC3A507}" type="presParOf" srcId="{7A7CA110-BBAA-4367-8D18-5EBA6A8E8E9E}" destId="{E540B759-327B-46BD-9ED9-B7E54ADE7A5B}" srcOrd="1" destOrd="0" presId="urn:microsoft.com/office/officeart/2008/layout/VerticalCurvedList"/>
    <dgm:cxn modelId="{A2B1F14B-4CC5-4495-9558-1FADDB163824}" type="presParOf" srcId="{7A7CA110-BBAA-4367-8D18-5EBA6A8E8E9E}" destId="{2B0B5D61-7981-44CF-AAFD-3F44ACE0A4E1}" srcOrd="2" destOrd="0" presId="urn:microsoft.com/office/officeart/2008/layout/VerticalCurvedList"/>
    <dgm:cxn modelId="{DC9BEB35-FB20-4790-9A33-BA3DC6DA3379}" type="presParOf" srcId="{7A7CA110-BBAA-4367-8D18-5EBA6A8E8E9E}" destId="{2393B9C5-F6A5-4F05-8C84-2EA4784FF1F6}" srcOrd="3" destOrd="0" presId="urn:microsoft.com/office/officeart/2008/layout/VerticalCurvedList"/>
    <dgm:cxn modelId="{3E3EF7E2-4170-442F-AB6E-1F6E23019CC2}" type="presParOf" srcId="{E67DF518-4B8C-44AC-8699-05916E05D6BD}" destId="{C5A8137C-4409-4332-B12F-D7E21E9546DC}" srcOrd="1" destOrd="0" presId="urn:microsoft.com/office/officeart/2008/layout/VerticalCurvedList"/>
    <dgm:cxn modelId="{5650DA1F-E957-421E-B750-956514ACE91D}" type="presParOf" srcId="{E67DF518-4B8C-44AC-8699-05916E05D6BD}" destId="{046B7994-C0D7-479B-A5B7-D4321034A00E}" srcOrd="2" destOrd="0" presId="urn:microsoft.com/office/officeart/2008/layout/VerticalCurvedList"/>
    <dgm:cxn modelId="{69BA8389-227A-4593-8CEB-1580E14B69BD}" type="presParOf" srcId="{046B7994-C0D7-479B-A5B7-D4321034A00E}" destId="{C2483DD4-FA21-4E49-B96A-C61B1BC528CD}" srcOrd="0" destOrd="0" presId="urn:microsoft.com/office/officeart/2008/layout/VerticalCurvedList"/>
    <dgm:cxn modelId="{8E14E606-FDCA-4A6B-BFE6-C2149412E5F4}" type="presParOf" srcId="{E67DF518-4B8C-44AC-8699-05916E05D6BD}" destId="{D6428BB8-C118-46F1-AD58-030AA37BF8DC}" srcOrd="3" destOrd="0" presId="urn:microsoft.com/office/officeart/2008/layout/VerticalCurvedList"/>
    <dgm:cxn modelId="{68EC96E7-FD06-4E71-939B-6CC6139FEF37}" type="presParOf" srcId="{E67DF518-4B8C-44AC-8699-05916E05D6BD}" destId="{A1E3CB46-9320-42ED-ADE9-E91605D65034}" srcOrd="4" destOrd="0" presId="urn:microsoft.com/office/officeart/2008/layout/VerticalCurvedList"/>
    <dgm:cxn modelId="{F3A2877E-7493-49AF-AB04-F0D097C47217}" type="presParOf" srcId="{A1E3CB46-9320-42ED-ADE9-E91605D65034}" destId="{4C914B60-926F-4255-B037-526382C08418}" srcOrd="0" destOrd="0" presId="urn:microsoft.com/office/officeart/2008/layout/VerticalCurvedList"/>
    <dgm:cxn modelId="{C6A9F877-194E-4DC1-8293-F13D5AA7918F}" type="presParOf" srcId="{E67DF518-4B8C-44AC-8699-05916E05D6BD}" destId="{A8B79492-6156-4F35-87DF-FBF8FD2B8373}" srcOrd="5" destOrd="0" presId="urn:microsoft.com/office/officeart/2008/layout/VerticalCurvedList"/>
    <dgm:cxn modelId="{6051AB9A-3B5A-474E-9284-B4F9044C9219}" type="presParOf" srcId="{E67DF518-4B8C-44AC-8699-05916E05D6BD}" destId="{C7E91A23-FF04-49A6-9033-2A259E2F4160}" srcOrd="6" destOrd="0" presId="urn:microsoft.com/office/officeart/2008/layout/VerticalCurvedList"/>
    <dgm:cxn modelId="{256A63CF-E8B1-4A1D-8765-9785FD6FF2A5}" type="presParOf" srcId="{C7E91A23-FF04-49A6-9033-2A259E2F4160}" destId="{EE741140-BEA3-48DD-90A4-B2021A091A9D}" srcOrd="0" destOrd="0" presId="urn:microsoft.com/office/officeart/2008/layout/VerticalCurvedList"/>
    <dgm:cxn modelId="{CBDFAAC9-3D25-4309-B772-55B1658562D6}" type="presParOf" srcId="{E67DF518-4B8C-44AC-8699-05916E05D6BD}" destId="{E252E922-AAEC-472E-91EC-43F83692EADC}" srcOrd="7" destOrd="0" presId="urn:microsoft.com/office/officeart/2008/layout/VerticalCurvedList"/>
    <dgm:cxn modelId="{5935EAE9-5919-4AC1-BBD0-226813283186}" type="presParOf" srcId="{E67DF518-4B8C-44AC-8699-05916E05D6BD}" destId="{F3EF242F-76AD-4E6A-B9F7-4BB4AF9A1822}" srcOrd="8" destOrd="0" presId="urn:microsoft.com/office/officeart/2008/layout/VerticalCurvedList"/>
    <dgm:cxn modelId="{9DC6EA7E-73A6-4F21-A349-BB6E0A3D9641}" type="presParOf" srcId="{F3EF242F-76AD-4E6A-B9F7-4BB4AF9A1822}" destId="{46638348-CCA3-424A-BF4E-16DBC79EB500}" srcOrd="0" destOrd="0" presId="urn:microsoft.com/office/officeart/2008/layout/VerticalCurvedList"/>
    <dgm:cxn modelId="{772ACDED-9F88-4EFD-A271-399703C67C42}" type="presParOf" srcId="{E67DF518-4B8C-44AC-8699-05916E05D6BD}" destId="{726B4A6E-CB58-43A0-A9B6-CD9A77245643}" srcOrd="9" destOrd="0" presId="urn:microsoft.com/office/officeart/2008/layout/VerticalCurvedList"/>
    <dgm:cxn modelId="{22F254A3-4746-4AB4-8B04-5CF4A9006257}" type="presParOf" srcId="{E67DF518-4B8C-44AC-8699-05916E05D6BD}" destId="{D349039F-17D9-4870-A673-97DDFF3A7705}" srcOrd="10" destOrd="0" presId="urn:microsoft.com/office/officeart/2008/layout/VerticalCurvedList"/>
    <dgm:cxn modelId="{47AD7F8A-E01F-492A-9C1A-6032A0B63473}" type="presParOf" srcId="{D349039F-17D9-4870-A673-97DDFF3A7705}" destId="{4E1BB33F-94F0-4B92-B2BB-7046C52DFF14}" srcOrd="0" destOrd="0" presId="urn:microsoft.com/office/officeart/2008/layout/VerticalCurvedList"/>
    <dgm:cxn modelId="{753B6686-4AE2-4300-93B8-DAEF7FAC9B46}" type="presParOf" srcId="{E67DF518-4B8C-44AC-8699-05916E05D6BD}" destId="{12BAA30B-2A88-483A-94CB-6D26E9332BDE}" srcOrd="11" destOrd="0" presId="urn:microsoft.com/office/officeart/2008/layout/VerticalCurvedList"/>
    <dgm:cxn modelId="{04A10BD0-B196-4691-B9F8-6E54D8D75C1D}" type="presParOf" srcId="{E67DF518-4B8C-44AC-8699-05916E05D6BD}" destId="{39E51F7D-DDFD-4FEF-9D69-F46AF4355A4A}" srcOrd="12" destOrd="0" presId="urn:microsoft.com/office/officeart/2008/layout/VerticalCurvedList"/>
    <dgm:cxn modelId="{1439EA2B-B248-420E-A1B3-93F80158EAE8}" type="presParOf" srcId="{39E51F7D-DDFD-4FEF-9D69-F46AF4355A4A}" destId="{82CEDB30-4095-4D3C-968D-47A0C13E6A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3AD77-2DB7-4FDD-A67E-C7A1FA8923A3}" type="doc">
      <dgm:prSet loTypeId="urn:microsoft.com/office/officeart/2005/8/layout/chart3" loCatId="cycle" qsTypeId="urn:microsoft.com/office/officeart/2005/8/quickstyle/3d3" qsCatId="3D" csTypeId="urn:microsoft.com/office/officeart/2005/8/colors/accent1_5" csCatId="accent1" phldr="1"/>
      <dgm:spPr/>
    </dgm:pt>
    <dgm:pt modelId="{8A53BC58-DCF0-41F2-8DAE-2083D3E6F080}">
      <dgm:prSet phldrT="[Texto]"/>
      <dgm:spPr/>
      <dgm:t>
        <a:bodyPr/>
        <a:lstStyle/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Objetivo: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Promover saúde e educação integral </a:t>
          </a:r>
          <a:endParaRPr lang="pt-BR" b="1" dirty="0">
            <a:solidFill>
              <a:schemeClr val="tx2">
                <a:lumMod val="75000"/>
              </a:schemeClr>
            </a:solidFill>
          </a:endParaRPr>
        </a:p>
      </dgm:t>
    </dgm:pt>
    <dgm:pt modelId="{5B032235-A6D9-4B79-9E6D-8F5CD967040F}" type="parTrans" cxnId="{8CA9E536-97A7-44EE-9ECB-CD4C593C0CD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E86429F-0F63-4338-8026-D7E38AAB92DE}" type="sibTrans" cxnId="{8CA9E536-97A7-44EE-9ECB-CD4C593C0CD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A560580-D62B-4B76-BA57-BB6F21DD40EF}">
      <dgm:prSet phldrT="[Texto]"/>
      <dgm:spPr/>
      <dgm:t>
        <a:bodyPr/>
        <a:lstStyle/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Operacionalização: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Articular a APS e a rede pública de educação básica</a:t>
          </a:r>
          <a:endParaRPr lang="pt-BR" b="1" dirty="0">
            <a:solidFill>
              <a:schemeClr val="tx2">
                <a:lumMod val="75000"/>
              </a:schemeClr>
            </a:solidFill>
          </a:endParaRPr>
        </a:p>
      </dgm:t>
    </dgm:pt>
    <dgm:pt modelId="{5E216088-65F8-4367-8AB4-EB23B3F1534B}" type="parTrans" cxnId="{7B79F09C-69F7-4409-8A20-096A3A64F49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0C45257-5729-4967-A3AB-A8CC9842DE90}" type="sibTrans" cxnId="{7B79F09C-69F7-4409-8A20-096A3A64F49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21BFD06-1776-43D7-BF8C-E86595563AFE}">
      <dgm:prSet phldrT="[Texto]"/>
      <dgm:spPr/>
      <dgm:t>
        <a:bodyPr/>
        <a:lstStyle/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O que é: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Política </a:t>
          </a:r>
          <a:r>
            <a:rPr lang="pt-BR" b="1" dirty="0" err="1" smtClean="0">
              <a:solidFill>
                <a:schemeClr val="tx2">
                  <a:lumMod val="75000"/>
                </a:schemeClr>
              </a:solidFill>
            </a:rPr>
            <a:t>Intersetorial</a:t>
          </a:r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: Saúde + Educação</a:t>
          </a:r>
          <a:endParaRPr lang="pt-BR" b="1" dirty="0">
            <a:solidFill>
              <a:schemeClr val="tx2">
                <a:lumMod val="75000"/>
              </a:schemeClr>
            </a:solidFill>
          </a:endParaRPr>
        </a:p>
      </dgm:t>
    </dgm:pt>
    <dgm:pt modelId="{ABF9AC8B-6943-47BF-85A0-C83D7BAD0A16}" type="parTrans" cxnId="{1DF4196F-9027-476A-AE4E-B9071B54C12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F5FADD5-E7CB-4D02-9C48-631EACC641C9}" type="sibTrans" cxnId="{1DF4196F-9027-476A-AE4E-B9071B54C12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2B8F17F-67D4-426D-85DA-64CE1F0DE990}" type="pres">
      <dgm:prSet presAssocID="{2EE3AD77-2DB7-4FDD-A67E-C7A1FA8923A3}" presName="compositeShape" presStyleCnt="0">
        <dgm:presLayoutVars>
          <dgm:chMax val="7"/>
          <dgm:dir/>
          <dgm:resizeHandles val="exact"/>
        </dgm:presLayoutVars>
      </dgm:prSet>
      <dgm:spPr/>
    </dgm:pt>
    <dgm:pt modelId="{E5DEB275-0A68-45C0-9B9B-BEFA09780A5B}" type="pres">
      <dgm:prSet presAssocID="{2EE3AD77-2DB7-4FDD-A67E-C7A1FA8923A3}" presName="wedge1" presStyleLbl="node1" presStyleIdx="0" presStyleCnt="3" custLinFactNeighborX="-4774" custLinFactNeighborY="2917"/>
      <dgm:spPr/>
      <dgm:t>
        <a:bodyPr/>
        <a:lstStyle/>
        <a:p>
          <a:endParaRPr lang="pt-BR"/>
        </a:p>
      </dgm:t>
    </dgm:pt>
    <dgm:pt modelId="{19518C00-BAA3-492D-BA08-903D4086B32C}" type="pres">
      <dgm:prSet presAssocID="{2EE3AD77-2DB7-4FDD-A67E-C7A1FA8923A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FD863-57C5-40B5-8882-B155253AD387}" type="pres">
      <dgm:prSet presAssocID="{2EE3AD77-2DB7-4FDD-A67E-C7A1FA8923A3}" presName="wedge2" presStyleLbl="node1" presStyleIdx="1" presStyleCnt="3"/>
      <dgm:spPr/>
      <dgm:t>
        <a:bodyPr/>
        <a:lstStyle/>
        <a:p>
          <a:endParaRPr lang="pt-BR"/>
        </a:p>
      </dgm:t>
    </dgm:pt>
    <dgm:pt modelId="{BA8D20B4-3105-4D91-B1F7-9A25764E3147}" type="pres">
      <dgm:prSet presAssocID="{2EE3AD77-2DB7-4FDD-A67E-C7A1FA8923A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798858-506E-4710-BECE-4F587481D384}" type="pres">
      <dgm:prSet presAssocID="{2EE3AD77-2DB7-4FDD-A67E-C7A1FA8923A3}" presName="wedge3" presStyleLbl="node1" presStyleIdx="2" presStyleCnt="3" custLinFactNeighborX="82" custLinFactNeighborY="14"/>
      <dgm:spPr/>
      <dgm:t>
        <a:bodyPr/>
        <a:lstStyle/>
        <a:p>
          <a:endParaRPr lang="pt-BR"/>
        </a:p>
      </dgm:t>
    </dgm:pt>
    <dgm:pt modelId="{4E8F2013-C3D6-4E22-A661-85DEF5DB3E58}" type="pres">
      <dgm:prSet presAssocID="{2EE3AD77-2DB7-4FDD-A67E-C7A1FA8923A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2A7952-783F-4938-AE10-75B94D0C8420}" type="presOf" srcId="{8A53BC58-DCF0-41F2-8DAE-2083D3E6F080}" destId="{19518C00-BAA3-492D-BA08-903D4086B32C}" srcOrd="1" destOrd="0" presId="urn:microsoft.com/office/officeart/2005/8/layout/chart3"/>
    <dgm:cxn modelId="{7CE8BADD-A176-4D15-B9C8-21474BD76D78}" type="presOf" srcId="{8A53BC58-DCF0-41F2-8DAE-2083D3E6F080}" destId="{E5DEB275-0A68-45C0-9B9B-BEFA09780A5B}" srcOrd="0" destOrd="0" presId="urn:microsoft.com/office/officeart/2005/8/layout/chart3"/>
    <dgm:cxn modelId="{7B79F09C-69F7-4409-8A20-096A3A64F499}" srcId="{2EE3AD77-2DB7-4FDD-A67E-C7A1FA8923A3}" destId="{1A560580-D62B-4B76-BA57-BB6F21DD40EF}" srcOrd="1" destOrd="0" parTransId="{5E216088-65F8-4367-8AB4-EB23B3F1534B}" sibTransId="{90C45257-5729-4967-A3AB-A8CC9842DE90}"/>
    <dgm:cxn modelId="{F5BBEB52-D31E-4403-B955-5FB3EDF371F4}" type="presOf" srcId="{2EE3AD77-2DB7-4FDD-A67E-C7A1FA8923A3}" destId="{F2B8F17F-67D4-426D-85DA-64CE1F0DE990}" srcOrd="0" destOrd="0" presId="urn:microsoft.com/office/officeart/2005/8/layout/chart3"/>
    <dgm:cxn modelId="{B2EE6264-60F0-4E7C-ADB6-787F80F43FE7}" type="presOf" srcId="{1A560580-D62B-4B76-BA57-BB6F21DD40EF}" destId="{BA8D20B4-3105-4D91-B1F7-9A25764E3147}" srcOrd="1" destOrd="0" presId="urn:microsoft.com/office/officeart/2005/8/layout/chart3"/>
    <dgm:cxn modelId="{8CA9E536-97A7-44EE-9ECB-CD4C593C0CD8}" srcId="{2EE3AD77-2DB7-4FDD-A67E-C7A1FA8923A3}" destId="{8A53BC58-DCF0-41F2-8DAE-2083D3E6F080}" srcOrd="0" destOrd="0" parTransId="{5B032235-A6D9-4B79-9E6D-8F5CD967040F}" sibTransId="{FE86429F-0F63-4338-8026-D7E38AAB92DE}"/>
    <dgm:cxn modelId="{DA473C0D-D156-48DD-8348-D5DB12F0384B}" type="presOf" srcId="{721BFD06-1776-43D7-BF8C-E86595563AFE}" destId="{97798858-506E-4710-BECE-4F587481D384}" srcOrd="0" destOrd="0" presId="urn:microsoft.com/office/officeart/2005/8/layout/chart3"/>
    <dgm:cxn modelId="{1DF4196F-9027-476A-AE4E-B9071B54C12F}" srcId="{2EE3AD77-2DB7-4FDD-A67E-C7A1FA8923A3}" destId="{721BFD06-1776-43D7-BF8C-E86595563AFE}" srcOrd="2" destOrd="0" parTransId="{ABF9AC8B-6943-47BF-85A0-C83D7BAD0A16}" sibTransId="{2F5FADD5-E7CB-4D02-9C48-631EACC641C9}"/>
    <dgm:cxn modelId="{79631826-93AB-49EB-B038-8C91EAB15054}" type="presOf" srcId="{721BFD06-1776-43D7-BF8C-E86595563AFE}" destId="{4E8F2013-C3D6-4E22-A661-85DEF5DB3E58}" srcOrd="1" destOrd="0" presId="urn:microsoft.com/office/officeart/2005/8/layout/chart3"/>
    <dgm:cxn modelId="{C04AEAEB-71E8-4052-9311-ED48713E4697}" type="presOf" srcId="{1A560580-D62B-4B76-BA57-BB6F21DD40EF}" destId="{621FD863-57C5-40B5-8882-B155253AD387}" srcOrd="0" destOrd="0" presId="urn:microsoft.com/office/officeart/2005/8/layout/chart3"/>
    <dgm:cxn modelId="{75963649-5861-47F9-9010-216A8F3B72BE}" type="presParOf" srcId="{F2B8F17F-67D4-426D-85DA-64CE1F0DE990}" destId="{E5DEB275-0A68-45C0-9B9B-BEFA09780A5B}" srcOrd="0" destOrd="0" presId="urn:microsoft.com/office/officeart/2005/8/layout/chart3"/>
    <dgm:cxn modelId="{01D1EB32-6DC8-43F6-A1C5-283990B1F4A5}" type="presParOf" srcId="{F2B8F17F-67D4-426D-85DA-64CE1F0DE990}" destId="{19518C00-BAA3-492D-BA08-903D4086B32C}" srcOrd="1" destOrd="0" presId="urn:microsoft.com/office/officeart/2005/8/layout/chart3"/>
    <dgm:cxn modelId="{41DFD02B-7F93-475E-8CB6-9B24E2ABC8BB}" type="presParOf" srcId="{F2B8F17F-67D4-426D-85DA-64CE1F0DE990}" destId="{621FD863-57C5-40B5-8882-B155253AD387}" srcOrd="2" destOrd="0" presId="urn:microsoft.com/office/officeart/2005/8/layout/chart3"/>
    <dgm:cxn modelId="{46BD0216-4247-47A3-BB92-9A604A3ADF76}" type="presParOf" srcId="{F2B8F17F-67D4-426D-85DA-64CE1F0DE990}" destId="{BA8D20B4-3105-4D91-B1F7-9A25764E3147}" srcOrd="3" destOrd="0" presId="urn:microsoft.com/office/officeart/2005/8/layout/chart3"/>
    <dgm:cxn modelId="{1DC73666-02F9-4A25-A14D-EF36A3545D39}" type="presParOf" srcId="{F2B8F17F-67D4-426D-85DA-64CE1F0DE990}" destId="{97798858-506E-4710-BECE-4F587481D384}" srcOrd="4" destOrd="0" presId="urn:microsoft.com/office/officeart/2005/8/layout/chart3"/>
    <dgm:cxn modelId="{6C8A4FFD-2426-4836-AE8E-1B574C260EEA}" type="presParOf" srcId="{F2B8F17F-67D4-426D-85DA-64CE1F0DE990}" destId="{4E8F2013-C3D6-4E22-A661-85DEF5DB3E5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0B759-327B-46BD-9ED9-B7E54ADE7A5B}">
      <dsp:nvSpPr>
        <dsp:cNvPr id="0" name=""/>
        <dsp:cNvSpPr/>
      </dsp:nvSpPr>
      <dsp:spPr>
        <a:xfrm>
          <a:off x="-5237256" y="-790164"/>
          <a:ext cx="6142914" cy="614291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8137C-4409-4332-B12F-D7E21E9546DC}">
      <dsp:nvSpPr>
        <dsp:cNvPr id="0" name=""/>
        <dsp:cNvSpPr/>
      </dsp:nvSpPr>
      <dsp:spPr>
        <a:xfrm>
          <a:off x="266187" y="253345"/>
          <a:ext cx="7258418" cy="480348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2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Fortalecer atributos da APS : ESF</a:t>
          </a:r>
          <a:endParaRPr lang="pt-BR" sz="2400" b="1" i="1" kern="1200" dirty="0"/>
        </a:p>
      </dsp:txBody>
      <dsp:txXfrm>
        <a:off x="266187" y="253345"/>
        <a:ext cx="7258418" cy="480348"/>
      </dsp:txXfrm>
    </dsp:sp>
    <dsp:sp modelId="{C2483DD4-FA21-4E49-B96A-C61B1BC528CD}">
      <dsp:nvSpPr>
        <dsp:cNvPr id="0" name=""/>
        <dsp:cNvSpPr/>
      </dsp:nvSpPr>
      <dsp:spPr>
        <a:xfrm>
          <a:off x="24386" y="208229"/>
          <a:ext cx="527945" cy="54442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28BB8-C118-46F1-AD58-030AA37BF8DC}">
      <dsp:nvSpPr>
        <dsp:cNvPr id="0" name=""/>
        <dsp:cNvSpPr/>
      </dsp:nvSpPr>
      <dsp:spPr>
        <a:xfrm>
          <a:off x="461318" y="949721"/>
          <a:ext cx="7410832" cy="480348"/>
        </a:xfrm>
        <a:prstGeom prst="rect">
          <a:avLst/>
        </a:prstGeom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2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   Ampliação de Acesso a Serviços de </a:t>
          </a:r>
          <a:r>
            <a:rPr lang="pt-BR" sz="2400" kern="1200" dirty="0" err="1"/>
            <a:t>APS</a:t>
          </a:r>
          <a:endParaRPr lang="pt-BR" sz="2400" kern="1200" dirty="0"/>
        </a:p>
      </dsp:txBody>
      <dsp:txXfrm>
        <a:off x="461318" y="949721"/>
        <a:ext cx="7410832" cy="480348"/>
      </dsp:txXfrm>
    </dsp:sp>
    <dsp:sp modelId="{4C914B60-926F-4255-B037-526382C08418}">
      <dsp:nvSpPr>
        <dsp:cNvPr id="0" name=""/>
        <dsp:cNvSpPr/>
      </dsp:nvSpPr>
      <dsp:spPr>
        <a:xfrm>
          <a:off x="383261" y="900654"/>
          <a:ext cx="600436" cy="60043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79492-6156-4F35-87DF-FBF8FD2B8373}">
      <dsp:nvSpPr>
        <dsp:cNvPr id="0" name=""/>
        <dsp:cNvSpPr/>
      </dsp:nvSpPr>
      <dsp:spPr>
        <a:xfrm>
          <a:off x="709645" y="1675250"/>
          <a:ext cx="7223853" cy="480348"/>
        </a:xfrm>
        <a:prstGeom prst="rect">
          <a:avLst/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2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 </a:t>
          </a:r>
          <a:r>
            <a:rPr lang="pt-BR" sz="2400" kern="1200" dirty="0" smtClean="0"/>
            <a:t> Provimento </a:t>
          </a:r>
          <a:r>
            <a:rPr lang="pt-BR" sz="2400" kern="1200" dirty="0"/>
            <a:t>e Fixação Médicos</a:t>
          </a:r>
        </a:p>
      </dsp:txBody>
      <dsp:txXfrm>
        <a:off x="709645" y="1675250"/>
        <a:ext cx="7223853" cy="480348"/>
      </dsp:txXfrm>
    </dsp:sp>
    <dsp:sp modelId="{EE741140-BEA3-48DD-90A4-B2021A091A9D}">
      <dsp:nvSpPr>
        <dsp:cNvPr id="0" name=""/>
        <dsp:cNvSpPr/>
      </dsp:nvSpPr>
      <dsp:spPr>
        <a:xfrm>
          <a:off x="563939" y="1621086"/>
          <a:ext cx="600436" cy="60043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2E922-AAEC-472E-91EC-43F83692EADC}">
      <dsp:nvSpPr>
        <dsp:cNvPr id="0" name=""/>
        <dsp:cNvSpPr/>
      </dsp:nvSpPr>
      <dsp:spPr>
        <a:xfrm>
          <a:off x="709645" y="2395226"/>
          <a:ext cx="7223853" cy="480348"/>
        </a:xfrm>
        <a:prstGeom prst="rect">
          <a:avLst/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27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 </a:t>
          </a:r>
          <a:r>
            <a:rPr lang="pt-BR" sz="2900" kern="1200" dirty="0" smtClean="0"/>
            <a:t> </a:t>
          </a:r>
          <a:r>
            <a:rPr lang="pt-BR" sz="2400" kern="1200" dirty="0" smtClean="0"/>
            <a:t>Fortalecimento </a:t>
          </a:r>
          <a:r>
            <a:rPr lang="pt-BR" sz="2400" kern="1200" dirty="0"/>
            <a:t>Clínica Multiprofissional</a:t>
          </a:r>
        </a:p>
      </dsp:txBody>
      <dsp:txXfrm>
        <a:off x="709645" y="2395226"/>
        <a:ext cx="7223853" cy="480348"/>
      </dsp:txXfrm>
    </dsp:sp>
    <dsp:sp modelId="{46638348-CCA3-424A-BF4E-16DBC79EB500}">
      <dsp:nvSpPr>
        <dsp:cNvPr id="0" name=""/>
        <dsp:cNvSpPr/>
      </dsp:nvSpPr>
      <dsp:spPr>
        <a:xfrm>
          <a:off x="563939" y="2341062"/>
          <a:ext cx="600436" cy="600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B4A6E-CB58-43A0-A9B6-CD9A77245643}">
      <dsp:nvSpPr>
        <dsp:cNvPr id="0" name=""/>
        <dsp:cNvSpPr/>
      </dsp:nvSpPr>
      <dsp:spPr>
        <a:xfrm>
          <a:off x="683479" y="3121538"/>
          <a:ext cx="7095508" cy="480348"/>
        </a:xfrm>
        <a:prstGeom prst="rect">
          <a:avLst/>
        </a:prstGeom>
        <a:gradFill flip="none" rotWithShape="0">
          <a:gsLst>
            <a:gs pos="0">
              <a:srgbClr val="297953">
                <a:shade val="30000"/>
                <a:satMod val="115000"/>
              </a:srgbClr>
            </a:gs>
            <a:gs pos="50000">
              <a:srgbClr val="297953">
                <a:shade val="67500"/>
                <a:satMod val="115000"/>
              </a:srgbClr>
            </a:gs>
            <a:gs pos="100000">
              <a:srgbClr val="297953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2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Financiamento APS: atribuições e resultados </a:t>
          </a:r>
        </a:p>
      </dsp:txBody>
      <dsp:txXfrm>
        <a:off x="683479" y="3121538"/>
        <a:ext cx="7095508" cy="480348"/>
      </dsp:txXfrm>
    </dsp:sp>
    <dsp:sp modelId="{4E1BB33F-94F0-4B92-B2BB-7046C52DFF14}">
      <dsp:nvSpPr>
        <dsp:cNvPr id="0" name=""/>
        <dsp:cNvSpPr/>
      </dsp:nvSpPr>
      <dsp:spPr>
        <a:xfrm>
          <a:off x="383261" y="3061494"/>
          <a:ext cx="600436" cy="60043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AA30B-2A88-483A-94CB-6D26E9332BDE}">
      <dsp:nvSpPr>
        <dsp:cNvPr id="0" name=""/>
        <dsp:cNvSpPr/>
      </dsp:nvSpPr>
      <dsp:spPr>
        <a:xfrm>
          <a:off x="288359" y="3841970"/>
          <a:ext cx="7490628" cy="480348"/>
        </a:xfrm>
        <a:prstGeom prst="rect">
          <a:avLst/>
        </a:prstGeom>
        <a:gradFill flip="none" rotWithShape="0">
          <a:gsLst>
            <a:gs pos="0">
              <a:srgbClr val="297953">
                <a:shade val="30000"/>
                <a:satMod val="115000"/>
              </a:srgbClr>
            </a:gs>
            <a:gs pos="50000">
              <a:srgbClr val="297953">
                <a:shade val="67500"/>
                <a:satMod val="115000"/>
              </a:srgbClr>
            </a:gs>
            <a:gs pos="100000">
              <a:srgbClr val="297953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2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Monitoramento e Avaliação resultados </a:t>
          </a:r>
          <a:r>
            <a:rPr lang="pt-BR" sz="2400" kern="1200" dirty="0" err="1"/>
            <a:t>APS</a:t>
          </a:r>
          <a:endParaRPr lang="pt-BR" sz="2400" kern="1200" dirty="0"/>
        </a:p>
      </dsp:txBody>
      <dsp:txXfrm>
        <a:off x="288359" y="3841970"/>
        <a:ext cx="7490628" cy="480348"/>
      </dsp:txXfrm>
    </dsp:sp>
    <dsp:sp modelId="{82CEDB30-4095-4D3C-968D-47A0C13E6A83}">
      <dsp:nvSpPr>
        <dsp:cNvPr id="0" name=""/>
        <dsp:cNvSpPr/>
      </dsp:nvSpPr>
      <dsp:spPr>
        <a:xfrm>
          <a:off x="-11858" y="3781926"/>
          <a:ext cx="600436" cy="600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EB275-0A68-45C0-9B9B-BEFA09780A5B}">
      <dsp:nvSpPr>
        <dsp:cNvPr id="0" name=""/>
        <dsp:cNvSpPr/>
      </dsp:nvSpPr>
      <dsp:spPr>
        <a:xfrm>
          <a:off x="967739" y="326842"/>
          <a:ext cx="2984125" cy="298412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2">
                  <a:lumMod val="75000"/>
                </a:schemeClr>
              </a:solidFill>
            </a:rPr>
            <a:t>Objetivo: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2">
                  <a:lumMod val="75000"/>
                </a:schemeClr>
              </a:solidFill>
            </a:rPr>
            <a:t>Promover saúde e educação integral </a:t>
          </a:r>
          <a:endParaRPr lang="pt-BR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590179" y="877484"/>
        <a:ext cx="1012471" cy="994708"/>
      </dsp:txXfrm>
    </dsp:sp>
    <dsp:sp modelId="{621FD863-57C5-40B5-8882-B155253AD387}">
      <dsp:nvSpPr>
        <dsp:cNvPr id="0" name=""/>
        <dsp:cNvSpPr/>
      </dsp:nvSpPr>
      <dsp:spPr>
        <a:xfrm>
          <a:off x="956376" y="328609"/>
          <a:ext cx="2984125" cy="298412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2">
                  <a:lumMod val="75000"/>
                </a:schemeClr>
              </a:solidFill>
            </a:rPr>
            <a:t>Operacionalização: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2">
                  <a:lumMod val="75000"/>
                </a:schemeClr>
              </a:solidFill>
            </a:rPr>
            <a:t>Articular a APS e a rede pública de educação básica</a:t>
          </a:r>
          <a:endParaRPr lang="pt-BR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73458" y="2211449"/>
        <a:ext cx="1349961" cy="923657"/>
      </dsp:txXfrm>
    </dsp:sp>
    <dsp:sp modelId="{97798858-506E-4710-BECE-4F587481D384}">
      <dsp:nvSpPr>
        <dsp:cNvPr id="0" name=""/>
        <dsp:cNvSpPr/>
      </dsp:nvSpPr>
      <dsp:spPr>
        <a:xfrm>
          <a:off x="958823" y="329026"/>
          <a:ext cx="2984125" cy="298412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2">
                  <a:lumMod val="75000"/>
                </a:schemeClr>
              </a:solidFill>
            </a:rPr>
            <a:t>O que é: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2">
                  <a:lumMod val="75000"/>
                </a:schemeClr>
              </a:solidFill>
            </a:rPr>
            <a:t>Política </a:t>
          </a:r>
          <a:r>
            <a:rPr lang="pt-BR" sz="1200" b="1" kern="1200" dirty="0" err="1" smtClean="0">
              <a:solidFill>
                <a:schemeClr val="tx2">
                  <a:lumMod val="75000"/>
                </a:schemeClr>
              </a:solidFill>
            </a:rPr>
            <a:t>Intersetorial</a:t>
          </a:r>
          <a:r>
            <a:rPr lang="pt-BR" sz="1200" b="1" kern="1200" dirty="0" smtClean="0">
              <a:solidFill>
                <a:schemeClr val="tx2">
                  <a:lumMod val="75000"/>
                </a:schemeClr>
              </a:solidFill>
            </a:rPr>
            <a:t>: Saúde + Educação</a:t>
          </a:r>
          <a:endParaRPr lang="pt-BR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78551" y="915194"/>
        <a:ext cx="1012471" cy="99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2A17-E008-431D-8712-E3543A1E46D0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84245-8C7C-4DA5-A603-6C4EA7F5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57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70;p2:notes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603" name="Google Shape;71;p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  <p:extLst>
      <p:ext uri="{BB962C8B-B14F-4D97-AF65-F5344CB8AC3E}">
        <p14:creationId xmlns:p14="http://schemas.microsoft.com/office/powerpoint/2010/main" val="80560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aef921c2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aef921c2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69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E717D-4F79-4616-9BC0-6F31F678DB9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42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3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331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99542D-E911-4D46-9748-FAB4CEEAE996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3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55215" y="6221732"/>
            <a:ext cx="197985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2768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548699" y="283833"/>
            <a:ext cx="55377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2" y="6572250"/>
            <a:ext cx="548775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4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AEA6E-7C28-A444-AEA7-F2A016BBB5C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emf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avasus.ufrn.br/local/avasplugin/cursos/curso.php?id=137" TargetMode="External"/><Relationship Id="rId3" Type="http://schemas.openxmlformats.org/officeDocument/2006/relationships/hyperlink" Target="https://www.unasus.gov.br/cursos/curso/45565" TargetMode="External"/><Relationship Id="rId7" Type="http://schemas.openxmlformats.org/officeDocument/2006/relationships/hyperlink" Target="https://avasus.ufrn.br/local/avasplugin/cursos/curso.php?id=136" TargetMode="External"/><Relationship Id="rId2" Type="http://schemas.openxmlformats.org/officeDocument/2006/relationships/hyperlink" Target="https://www.unasus.gov.br/cursos/curso/453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asus.gov.br/cursos/curso/45387" TargetMode="External"/><Relationship Id="rId5" Type="http://schemas.openxmlformats.org/officeDocument/2006/relationships/hyperlink" Target="https://www.unasus.gov.br/cursos/curso/45388" TargetMode="External"/><Relationship Id="rId10" Type="http://schemas.openxmlformats.org/officeDocument/2006/relationships/hyperlink" Target="https://www.unasus.gov.br/cursos/curso/45763" TargetMode="External"/><Relationship Id="rId4" Type="http://schemas.openxmlformats.org/officeDocument/2006/relationships/hyperlink" Target="https://www.unasus.gov.br/cursos/oferta/417779" TargetMode="External"/><Relationship Id="rId9" Type="http://schemas.openxmlformats.org/officeDocument/2006/relationships/hyperlink" Target="https://avasus.ufrn.br/local/avasplugin/cursos/curso.php?id=21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3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547" y="871263"/>
            <a:ext cx="9082454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400" hangingPunct="0"/>
            <a:r>
              <a:rPr lang="pt-BR" sz="32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Prevenção</a:t>
            </a:r>
            <a:r>
              <a:rPr lang="en-US" sz="32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do Diabetes Mellitus e </a:t>
            </a:r>
            <a:endParaRPr lang="en-US" sz="3200" b="1" kern="0" dirty="0" smtClea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algn="ctr" defTabSz="914400" hangingPunct="0"/>
            <a:r>
              <a:rPr lang="en-US" sz="3200" b="1" kern="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o </a:t>
            </a:r>
            <a:r>
              <a:rPr lang="en-US" sz="3200" b="1" kern="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acesso</a:t>
            </a:r>
            <a:r>
              <a:rPr lang="en-US" sz="32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ao</a:t>
            </a:r>
            <a:r>
              <a:rPr lang="en-US" sz="32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tratamento</a:t>
            </a:r>
            <a:r>
              <a:rPr lang="en-US" sz="32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no SUS</a:t>
            </a:r>
            <a:endParaRPr kumimoji="0" lang="pt-BR" sz="32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28700" y="4141177"/>
            <a:ext cx="31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Lucas Wollmann</a:t>
            </a:r>
          </a:p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Diretor de Programas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1218010"/>
            <a:ext cx="4708922" cy="465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94435" y="2037160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14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05187" y="2037160"/>
            <a:ext cx="310754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31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0840" y="3595688"/>
            <a:ext cx="560951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230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0840" y="3944541"/>
            <a:ext cx="601432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1158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91486" y="3600869"/>
            <a:ext cx="141678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>
            <a:spAutoFit/>
          </a:bodyPr>
          <a:lstStyle/>
          <a:p>
            <a:pPr>
              <a:defRPr/>
            </a:pPr>
            <a:r>
              <a:rPr lang="pt-BR" sz="1350" dirty="0">
                <a:latin typeface="+mj-lt"/>
                <a:ea typeface="+mj-ea"/>
                <a:cs typeface="+mj-cs"/>
                <a:sym typeface="Helvetica"/>
              </a:rPr>
              <a:t>Nº de municípios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49965" y="3968163"/>
            <a:ext cx="141678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>
            <a:spAutoFit/>
          </a:bodyPr>
          <a:lstStyle/>
          <a:p>
            <a:pPr>
              <a:defRPr/>
            </a:pPr>
            <a:r>
              <a:rPr lang="pt-BR" sz="1350" dirty="0">
                <a:latin typeface="+mj-lt"/>
                <a:ea typeface="+mj-ea"/>
                <a:cs typeface="+mj-cs"/>
                <a:sym typeface="Helvetica"/>
              </a:rPr>
              <a:t>Nº de USF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241256" y="3451622"/>
            <a:ext cx="310754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5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552010" y="3451622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11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78179" y="2103835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16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380560" y="1779985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86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35091" y="3640931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15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830366" y="3640931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82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609035" y="2059781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9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609035" y="1769269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17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30441" y="3877866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43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97129" y="4149329"/>
            <a:ext cx="450056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229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913585" y="4088606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5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208860" y="4088606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34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517231" y="2070497"/>
            <a:ext cx="310754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811316" y="2070497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28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956823" y="2765823"/>
            <a:ext cx="310753" cy="27590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82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3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250906" y="2765823"/>
            <a:ext cx="310754" cy="27590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82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28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060281" y="2064544"/>
            <a:ext cx="310754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062663" y="1740694"/>
            <a:ext cx="311944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294585" y="4611291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19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589860" y="4611291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91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872287" y="2218135"/>
            <a:ext cx="310754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175898" y="2199085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3225404" y="3221831"/>
            <a:ext cx="311944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3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520679" y="3221831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23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855369" y="5256610"/>
            <a:ext cx="310754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14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150644" y="5256610"/>
            <a:ext cx="310754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72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239941" y="4931569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20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534025" y="4931569"/>
            <a:ext cx="310754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67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6696075" y="3161110"/>
            <a:ext cx="310754" cy="27590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82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991350" y="3161110"/>
            <a:ext cx="310754" cy="27590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825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4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5283994" y="4507706"/>
            <a:ext cx="310754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32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578079" y="4507706"/>
            <a:ext cx="400050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106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5083969" y="2782491"/>
            <a:ext cx="310754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4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386387" y="2782491"/>
            <a:ext cx="310754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14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6363" name="Título 1"/>
          <p:cNvSpPr txBox="1">
            <a:spLocks/>
          </p:cNvSpPr>
          <p:nvPr/>
        </p:nvSpPr>
        <p:spPr bwMode="auto">
          <a:xfrm>
            <a:off x="280988" y="417672"/>
            <a:ext cx="7886700" cy="49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233488" indent="-319088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641600" indent="-355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3098800" indent="-355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556000" indent="-355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4013200" indent="-355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700" b="1">
                <a:solidFill>
                  <a:srgbClr val="034A8C"/>
                </a:solidFill>
                <a:latin typeface="Tahoma" panose="020B0604030504040204" pitchFamily="34" charset="0"/>
                <a:cs typeface="Tahoma" panose="020B0604030504040204" pitchFamily="34" charset="0"/>
                <a:sym typeface="Calibri Light" panose="020F0302020204030204" pitchFamily="34" charset="0"/>
              </a:rPr>
              <a:t>Panorama de adesões homologadas 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6879431" y="2945607"/>
            <a:ext cx="310754" cy="27590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825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4</a:t>
            </a:r>
            <a:endParaRPr lang="pt-BR" sz="825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173516" y="2945607"/>
            <a:ext cx="310753" cy="27590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825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11</a:t>
            </a:r>
            <a:endParaRPr lang="pt-BR" sz="825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085285" y="4507706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7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391276" y="4538663"/>
            <a:ext cx="450056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180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6354366" y="4148138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6666310" y="4148138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3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2458641" y="2999185"/>
            <a:ext cx="311944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2767012" y="3011091"/>
            <a:ext cx="310754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5224462" y="3290888"/>
            <a:ext cx="310754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5550694" y="3318272"/>
            <a:ext cx="310754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32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6971110" y="2470547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2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7298531" y="2481263"/>
            <a:ext cx="310754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3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4101245" y="2958941"/>
            <a:ext cx="310753" cy="32459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</a:t>
            </a:r>
            <a:endParaRPr lang="pt-BR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4396520" y="2958941"/>
            <a:ext cx="310753" cy="32459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lIns="34289" tIns="34289" rIns="34289" bIns="34289" spcCol="38100">
            <a:spAutoFit/>
          </a:bodyPr>
          <a:lstStyle/>
          <a:p>
            <a:pPr algn="ctr">
              <a:defRPr/>
            </a:pPr>
            <a:r>
              <a:rPr lang="pt-BR" sz="105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1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0988" y="6462349"/>
            <a:ext cx="1701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Atualizado em 12/11/19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88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5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3427" y="187287"/>
            <a:ext cx="8389053" cy="1035501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defRPr sz="6500" b="1" strike="noStrike" spc="-1">
                <a:solidFill>
                  <a:srgbClr val="018D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2800" dirty="0" smtClean="0"/>
              <a:t>Médicos pelo Brasil levará profissionais </a:t>
            </a:r>
          </a:p>
          <a:p>
            <a:r>
              <a:rPr lang="pt-BR" sz="2800" dirty="0" smtClean="0"/>
              <a:t>para áreas mais carentes e </a:t>
            </a:r>
          </a:p>
          <a:p>
            <a:r>
              <a:rPr lang="pt-BR" sz="2800" dirty="0" smtClean="0"/>
              <a:t>ampliará formação de médicos especialistas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11960" y="2375533"/>
            <a:ext cx="4824536" cy="2616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33400" indent="-533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600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Contratação federal de médicos com </a:t>
            </a:r>
            <a:r>
              <a:rPr lang="pt-BR" sz="1600" b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vínculo CLT</a:t>
            </a:r>
          </a:p>
          <a:p>
            <a:pPr marL="533400" indent="-533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600" b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Classificação técnica </a:t>
            </a:r>
            <a:r>
              <a:rPr lang="pt-BR" sz="1600" i="1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(IBGE/OCDE</a:t>
            </a:r>
            <a:r>
              <a:rPr lang="pt-BR" sz="1600" i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t-BR" sz="1600" b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cidades </a:t>
            </a:r>
            <a:r>
              <a:rPr lang="pt-BR" sz="1600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localidades de </a:t>
            </a:r>
            <a:r>
              <a:rPr lang="pt-BR" sz="1600" b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difícil provimento ou alta vulnerabilidade</a:t>
            </a:r>
          </a:p>
          <a:p>
            <a:pPr marL="533400" indent="-5334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pt-BR" sz="1600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Formação de especialistas em </a:t>
            </a:r>
            <a:r>
              <a:rPr lang="pt-BR" sz="1600" b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Medicina de Família e Comunidade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3454909" cy="25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8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301050" y="73197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pt-BR" sz="3300" b="1" spc="-1" dirty="0">
                <a:solidFill>
                  <a:srgbClr val="000000"/>
                </a:solidFill>
                <a:latin typeface="Calibri Light"/>
              </a:rPr>
              <a:t>Critérios de Seleção Município/ESF</a:t>
            </a:r>
            <a:endParaRPr lang="pt-BR" sz="3300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7390" y="5400586"/>
            <a:ext cx="807069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spc="-1" dirty="0">
                <a:solidFill>
                  <a:srgbClr val="000000"/>
                </a:solidFill>
                <a:latin typeface="Calibri"/>
              </a:rPr>
              <a:t>*** aproximação com Bolsa-Família, Políticas Sociais e INSS: integração de informação, integração de políticas, potencialização de ações e efeitos, redução de fraudes</a:t>
            </a:r>
          </a:p>
          <a:p>
            <a:endParaRPr lang="pt-BR" sz="135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40327" y="1848867"/>
          <a:ext cx="529243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928">
                  <a:extLst>
                    <a:ext uri="{9D8B030D-6E8A-4147-A177-3AD203B41FA5}">
                      <a16:colId xmlns:a16="http://schemas.microsoft.com/office/drawing/2014/main" val="3862222449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2998759433"/>
                    </a:ext>
                  </a:extLst>
                </a:gridCol>
              </a:tblGrid>
              <a:tr h="2796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trike="noStrike" spc="-1" dirty="0">
                          <a:solidFill>
                            <a:schemeClr val="bg1"/>
                          </a:solidFill>
                          <a:latin typeface="Calibri"/>
                        </a:rPr>
                        <a:t>SELEÇÃO</a:t>
                      </a:r>
                      <a:r>
                        <a:rPr lang="pt-BR" sz="1400" b="1" strike="noStrike" spc="-1" baseline="0" dirty="0">
                          <a:solidFill>
                            <a:schemeClr val="bg1"/>
                          </a:solidFill>
                          <a:latin typeface="Calibri"/>
                        </a:rPr>
                        <a:t> DE MUNICÍPIOS</a:t>
                      </a:r>
                      <a:endParaRPr lang="pt-BR" sz="1400" b="1" strike="noStrike" spc="-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731676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400" b="1" dirty="0"/>
                        <a:t>Classificação*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nº municípios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3269033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Rurais remotos (+ DSEI, Equipes Ribeirinhas/Fluviais)</a:t>
                      </a:r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0563384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Rurais adjacentes</a:t>
                      </a:r>
                      <a:endParaRPr lang="pt-B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3.040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25397716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Intermediários remotos</a:t>
                      </a:r>
                      <a:endParaRPr lang="pt-BR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2514125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r>
                        <a:rPr lang="pt-BR" sz="1400" dirty="0"/>
                        <a:t>Intermediário adjacente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687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2310278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r>
                        <a:rPr lang="pt-BR" sz="1400" dirty="0"/>
                        <a:t>Urbano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1.457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565668"/>
                  </a:ext>
                </a:extLst>
              </a:tr>
              <a:tr h="279629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5.570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83942"/>
                  </a:ext>
                </a:extLst>
              </a:tr>
            </a:tbl>
          </a:graphicData>
        </a:graphic>
      </p:graphicFrame>
      <p:sp>
        <p:nvSpPr>
          <p:cNvPr id="5" name="Chave Direita 4"/>
          <p:cNvSpPr/>
          <p:nvPr/>
        </p:nvSpPr>
        <p:spPr>
          <a:xfrm>
            <a:off x="5832763" y="2402032"/>
            <a:ext cx="256310" cy="1052267"/>
          </a:xfrm>
          <a:prstGeom prst="rightBrac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6241472" y="2478347"/>
            <a:ext cx="2784764" cy="71558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chemeClr val="accent5">
                    <a:lumMod val="50000"/>
                  </a:schemeClr>
                </a:solidFill>
              </a:rPr>
              <a:t>3.426 municípios</a:t>
            </a:r>
          </a:p>
          <a:p>
            <a:r>
              <a:rPr lang="pt-BR" sz="1350" dirty="0">
                <a:solidFill>
                  <a:schemeClr val="accent5">
                    <a:lumMod val="50000"/>
                  </a:schemeClr>
                </a:solidFill>
              </a:rPr>
              <a:t>Todas as equipes são candidatas a receber provimento**</a:t>
            </a:r>
          </a:p>
        </p:txBody>
      </p:sp>
      <p:sp>
        <p:nvSpPr>
          <p:cNvPr id="7" name="Chave Direita 6"/>
          <p:cNvSpPr/>
          <p:nvPr/>
        </p:nvSpPr>
        <p:spPr>
          <a:xfrm>
            <a:off x="5832763" y="3483454"/>
            <a:ext cx="256310" cy="561972"/>
          </a:xfrm>
          <a:prstGeom prst="rightBrac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CaixaDeTexto 7"/>
          <p:cNvSpPr txBox="1"/>
          <p:nvPr/>
        </p:nvSpPr>
        <p:spPr>
          <a:xfrm>
            <a:off x="6241473" y="3309506"/>
            <a:ext cx="2665135" cy="15465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chemeClr val="accent6">
                    <a:lumMod val="50000"/>
                  </a:schemeClr>
                </a:solidFill>
              </a:rPr>
              <a:t>2.144 municípios</a:t>
            </a:r>
          </a:p>
          <a:p>
            <a:r>
              <a:rPr lang="pt-BR" sz="1350" dirty="0">
                <a:solidFill>
                  <a:schemeClr val="accent6">
                    <a:lumMod val="50000"/>
                  </a:schemeClr>
                </a:solidFill>
              </a:rPr>
              <a:t>Seleção individual de ESF***: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spc="-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% da população que recebe </a:t>
            </a:r>
          </a:p>
          <a:p>
            <a:r>
              <a:rPr lang="pt-BR" sz="1350" spc="-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bolsa-família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spc="-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BPC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spc="-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Benefícios INSS pelos menores valores (≤ 2 salários mínimos)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7389" y="5169753"/>
            <a:ext cx="2542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**após adesão do município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7389" y="4938920"/>
            <a:ext cx="2542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*IBGE, 2017</a:t>
            </a:r>
          </a:p>
        </p:txBody>
      </p:sp>
    </p:spTree>
    <p:extLst>
      <p:ext uri="{BB962C8B-B14F-4D97-AF65-F5344CB8AC3E}">
        <p14:creationId xmlns:p14="http://schemas.microsoft.com/office/powerpoint/2010/main" val="140850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684541" y="525309"/>
            <a:ext cx="7571424" cy="80848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pt-BR"/>
            </a:defPPr>
            <a:lvl1pPr algn="ctr">
              <a:lnSpc>
                <a:spcPct val="90000"/>
              </a:lnSpc>
              <a:defRPr sz="4600" b="1" spc="-1">
                <a:solidFill>
                  <a:srgbClr val="018D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/>
              <a:t>Vaga para áreas rurais ou remotas passam de </a:t>
            </a:r>
            <a:r>
              <a:rPr lang="pt-BR" sz="2800" dirty="0" smtClean="0"/>
              <a:t>5 mil </a:t>
            </a:r>
            <a:r>
              <a:rPr lang="pt-BR" sz="2800" dirty="0"/>
              <a:t>para </a:t>
            </a:r>
            <a:r>
              <a:rPr lang="pt-BR" sz="2800" dirty="0" smtClean="0"/>
              <a:t>13 mil</a:t>
            </a:r>
            <a:endParaRPr lang="pt-BR" sz="2800" dirty="0"/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406744749"/>
              </p:ext>
            </p:extLst>
          </p:nvPr>
        </p:nvGraphicFramePr>
        <p:xfrm>
          <a:off x="288876" y="1800149"/>
          <a:ext cx="8362755" cy="3214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2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TIPOLOGIA IBGE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MUNICÍPIOS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EQUIPES</a:t>
                      </a:r>
                      <a:r>
                        <a:rPr lang="pt-BR" sz="1100" strike="noStrike" spc="-1" baseline="0" dirty="0" smtClean="0">
                          <a:latin typeface="Calibri" panose="020F0502020204030204" pitchFamily="34" charset="0"/>
                        </a:rPr>
                        <a:t> DE SAÚDE DA FAMÍLIA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MAIS MÉDICOS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+mn-cs"/>
                        </a:rPr>
                        <a:t>MÉDICOS</a:t>
                      </a:r>
                      <a:r>
                        <a:rPr lang="pt-BR" sz="1100" b="1" strike="noStrike" spc="-1" baseline="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+mn-cs"/>
                        </a:rPr>
                        <a:t> PELO BRASIL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VAGAS NOVAS (DIFERENÇA)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  Rural Remoto + Dis</a:t>
                      </a:r>
                      <a:r>
                        <a:rPr lang="pt-BR" sz="1100" strike="noStrike" spc="-1" baseline="0" dirty="0" smtClean="0">
                          <a:latin typeface="Calibri" panose="020F0502020204030204" pitchFamily="34" charset="0"/>
                        </a:rPr>
                        <a:t>trito Sanitário Indígena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323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1.606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1.015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1.606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591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  Rural </a:t>
                      </a: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Adjacente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3.043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11.009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4.424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 11.009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6.585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extLst>
                  <a:ext uri="{0D108BD9-81ED-4DB2-BD59-A6C34878D82A}">
                    <a16:rowId xmlns:a16="http://schemas.microsoft.com/office/drawing/2014/main" val="2603204565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  Intermediário </a:t>
                      </a: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Remoto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60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387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235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387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152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100" b="1" strike="noStrike" spc="-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pt-BR" sz="1100" b="1" strike="noStrike" spc="-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EM ÁREAS RURAIS OU REMOTAS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18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3.426</a:t>
                      </a:r>
                    </a:p>
                  </a:txBody>
                  <a:tcPr marL="7560" marR="7560" anchor="ctr">
                    <a:solidFill>
                      <a:srgbClr val="018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13.002</a:t>
                      </a:r>
                    </a:p>
                  </a:txBody>
                  <a:tcPr marL="7560" marR="7560" anchor="ctr">
                    <a:solidFill>
                      <a:srgbClr val="018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5.674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18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13.002</a:t>
                      </a:r>
                    </a:p>
                  </a:txBody>
                  <a:tcPr marL="7560" marR="7560" anchor="ctr">
                    <a:solidFill>
                      <a:srgbClr val="018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400" b="1" strike="noStrike" spc="-1" dirty="0">
                          <a:solidFill>
                            <a:srgbClr val="ECE237"/>
                          </a:solidFill>
                          <a:latin typeface="Calibri" panose="020F0502020204030204" pitchFamily="34" charset="0"/>
                        </a:rPr>
                        <a:t>7.328</a:t>
                      </a:r>
                    </a:p>
                  </a:txBody>
                  <a:tcPr marL="7560" marR="7560" anchor="ctr">
                    <a:solidFill>
                      <a:srgbClr val="018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  TOTAL</a:t>
                      </a:r>
                      <a:r>
                        <a:rPr lang="pt-BR" sz="1100" strike="noStrike" spc="-1" baseline="0" dirty="0" smtClean="0">
                          <a:latin typeface="Calibri" panose="020F0502020204030204" pitchFamily="34" charset="0"/>
                        </a:rPr>
                        <a:t> EM OUTRAS ÁREAS DE ALTA VULNERABILIDADE </a:t>
                      </a: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(regiões</a:t>
                      </a:r>
                      <a:r>
                        <a:rPr lang="pt-BR" sz="1100" strike="noStrike" spc="-1" baseline="0" dirty="0" smtClean="0">
                          <a:latin typeface="Calibri" panose="020F0502020204030204" pitchFamily="34" charset="0"/>
                        </a:rPr>
                        <a:t> u</a:t>
                      </a: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rbanas </a:t>
                      </a: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intermediária </a:t>
                      </a: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adjacente)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2.144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30.885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>
                          <a:latin typeface="Calibri" panose="020F0502020204030204" pitchFamily="34" charset="0"/>
                        </a:rPr>
                        <a:t>12.303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dirty="0" smtClean="0">
                          <a:latin typeface="Calibri" panose="020F0502020204030204" pitchFamily="34" charset="0"/>
                        </a:rPr>
                        <a:t>5.140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strike="noStrike" spc="-1" smtClean="0">
                          <a:latin typeface="Calibri" panose="020F0502020204030204" pitchFamily="34" charset="0"/>
                        </a:rPr>
                        <a:t>-7.163</a:t>
                      </a:r>
                      <a:endParaRPr lang="pt-BR" sz="1100" b="0" strike="noStrike" spc="-1" dirty="0">
                        <a:latin typeface="Calibri" panose="020F0502020204030204" pitchFamily="34" charset="0"/>
                      </a:endParaRPr>
                    </a:p>
                  </a:txBody>
                  <a:tcPr marL="7560" marR="75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TOTAL GERAL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5.570</a:t>
                      </a: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43.887</a:t>
                      </a: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17.977</a:t>
                      </a: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18.142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 b="1" strike="noStrike" spc="-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1100" b="1" strike="noStrike" spc="-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165</a:t>
                      </a:r>
                      <a:endParaRPr lang="pt-BR" sz="1100" b="1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560" marR="7560" anchor="ctr">
                    <a:solidFill>
                      <a:srgbClr val="034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82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25" y="1500188"/>
            <a:ext cx="684855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4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433896" cy="106874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O Novo </a:t>
            </a:r>
            <a:r>
              <a:rPr lang="en-US" sz="4000" b="1" dirty="0" err="1">
                <a:solidFill>
                  <a:srgbClr val="0070C0"/>
                </a:solidFill>
                <a:latin typeface="+mn-lt"/>
              </a:rPr>
              <a:t>Financiamento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da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433896" cy="37311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marL="342900" marR="0" lvl="0" indent="-1714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3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b="1" dirty="0" err="1" smtClean="0"/>
              <a:t>Reforma</a:t>
            </a:r>
            <a:r>
              <a:rPr lang="en-US" sz="2200" b="1" dirty="0" smtClean="0"/>
              <a:t> do </a:t>
            </a:r>
            <a:r>
              <a:rPr lang="en-US" sz="2200" b="1" dirty="0" err="1" smtClean="0"/>
              <a:t>atual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mecanismo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transferências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federais</a:t>
            </a:r>
            <a:r>
              <a:rPr lang="en-US" sz="2200" b="1" dirty="0" smtClean="0"/>
              <a:t>:</a:t>
            </a:r>
          </a:p>
          <a:p>
            <a:pPr marL="85725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/>
              <a:t>Estimula</a:t>
            </a:r>
            <a:r>
              <a:rPr lang="en-US" sz="2200" dirty="0" smtClean="0"/>
              <a:t> </a:t>
            </a:r>
            <a:r>
              <a:rPr lang="en-US" sz="2200" dirty="0" err="1" smtClean="0"/>
              <a:t>aumento</a:t>
            </a:r>
            <a:r>
              <a:rPr lang="en-US" sz="2200" dirty="0" smtClean="0"/>
              <a:t> da </a:t>
            </a:r>
            <a:r>
              <a:rPr lang="en-US" sz="2200" dirty="0" err="1" smtClean="0"/>
              <a:t>cobertura</a:t>
            </a:r>
            <a:r>
              <a:rPr lang="en-US" sz="2200" dirty="0" smtClean="0"/>
              <a:t> (</a:t>
            </a:r>
            <a:r>
              <a:rPr lang="en-US" sz="2200" dirty="0" err="1" smtClean="0"/>
              <a:t>cadastro</a:t>
            </a:r>
            <a:r>
              <a:rPr lang="en-US" sz="2200" dirty="0" smtClean="0"/>
              <a:t>) da APS, </a:t>
            </a:r>
            <a:r>
              <a:rPr lang="en-US" sz="2200" dirty="0" err="1" smtClean="0"/>
              <a:t>principalmente</a:t>
            </a:r>
            <a:r>
              <a:rPr lang="en-US" sz="2200" dirty="0" smtClean="0"/>
              <a:t> entre as </a:t>
            </a:r>
            <a:r>
              <a:rPr lang="en-US" sz="2200" dirty="0" err="1" smtClean="0"/>
              <a:t>populações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vulneráveis</a:t>
            </a:r>
            <a:endParaRPr lang="en-US" sz="2200" dirty="0" smtClean="0"/>
          </a:p>
          <a:p>
            <a:pPr marL="85725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 err="1" smtClean="0"/>
              <a:t>Foco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resultados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saúde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população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desempenho</a:t>
            </a:r>
            <a:r>
              <a:rPr lang="en-US" sz="2200" b="1" dirty="0" smtClean="0"/>
              <a:t> da APS)</a:t>
            </a:r>
          </a:p>
          <a:p>
            <a:pPr marL="85725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/>
              <a:t>Incentiva</a:t>
            </a:r>
            <a:r>
              <a:rPr lang="en-US" sz="2200" dirty="0" smtClean="0"/>
              <a:t> </a:t>
            </a:r>
            <a:r>
              <a:rPr lang="en-US" sz="2200" dirty="0" err="1" smtClean="0"/>
              <a:t>avanços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capacidade</a:t>
            </a:r>
            <a:r>
              <a:rPr lang="en-US" sz="2200" dirty="0" smtClean="0"/>
              <a:t> </a:t>
            </a:r>
            <a:r>
              <a:rPr lang="en-US" sz="2200" dirty="0" err="1" smtClean="0"/>
              <a:t>instalada</a:t>
            </a:r>
            <a:r>
              <a:rPr lang="en-US" sz="2200" dirty="0" smtClean="0"/>
              <a:t>, </a:t>
            </a:r>
            <a:r>
              <a:rPr lang="en-US" sz="2200" dirty="0" err="1" smtClean="0"/>
              <a:t>organização</a:t>
            </a:r>
            <a:r>
              <a:rPr lang="en-US" sz="2200" dirty="0" smtClean="0"/>
              <a:t> dos </a:t>
            </a:r>
            <a:r>
              <a:rPr lang="en-US" sz="2200" dirty="0" err="1" smtClean="0"/>
              <a:t>serviços</a:t>
            </a:r>
            <a:r>
              <a:rPr lang="en-US" sz="2200" dirty="0" smtClean="0"/>
              <a:t> de APS e </a:t>
            </a:r>
            <a:r>
              <a:rPr lang="en-US" sz="2200" dirty="0" err="1" smtClean="0"/>
              <a:t>ações</a:t>
            </a:r>
            <a:r>
              <a:rPr lang="en-US" sz="2200" dirty="0" smtClean="0"/>
              <a:t> de </a:t>
            </a:r>
            <a:r>
              <a:rPr lang="en-US" sz="2200" dirty="0" err="1" smtClean="0"/>
              <a:t>promoção</a:t>
            </a:r>
            <a:r>
              <a:rPr lang="en-US" sz="2200" dirty="0" smtClean="0"/>
              <a:t> e </a:t>
            </a:r>
            <a:r>
              <a:rPr lang="en-US" sz="2200" dirty="0" err="1" smtClean="0"/>
              <a:t>prevenção</a:t>
            </a:r>
            <a:endParaRPr lang="en-US" sz="2200" dirty="0" smtClean="0"/>
          </a:p>
          <a:p>
            <a:pPr marL="857250" lvl="1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/>
              <a:t>Enfrenta</a:t>
            </a:r>
            <a:r>
              <a:rPr lang="en-US" sz="2200" dirty="0" smtClean="0"/>
              <a:t> a </a:t>
            </a:r>
            <a:r>
              <a:rPr lang="en-US" sz="2200" dirty="0" err="1" smtClean="0"/>
              <a:t>dificuldade</a:t>
            </a:r>
            <a:r>
              <a:rPr lang="en-US" sz="2200" dirty="0" smtClean="0"/>
              <a:t> de </a:t>
            </a:r>
            <a:r>
              <a:rPr lang="en-US" sz="2200" dirty="0" err="1" smtClean="0"/>
              <a:t>fixação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profissionais</a:t>
            </a:r>
            <a:endParaRPr lang="en-US" sz="2200" dirty="0" smtClean="0"/>
          </a:p>
          <a:p>
            <a:pPr marL="0" lvl="1" indent="0">
              <a:lnSpc>
                <a:spcPct val="13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8145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4013" y="322246"/>
            <a:ext cx="87759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Expectativa do Orçamento APS </a:t>
            </a:r>
            <a:r>
              <a:rPr lang="pt-BR" altLang="pt-BR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2020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00696" y="70530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17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107177" y="6395711"/>
            <a:ext cx="23422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Versão preliminar </a:t>
            </a:r>
            <a:endParaRPr lang="pt-BR" sz="2000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m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t="91735" r="24648"/>
          <a:stretch/>
        </p:blipFill>
        <p:spPr bwMode="auto">
          <a:xfrm>
            <a:off x="2381567" y="5803799"/>
            <a:ext cx="4380865" cy="43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Conector reto 21"/>
          <p:cNvCxnSpPr/>
          <p:nvPr/>
        </p:nvCxnSpPr>
        <p:spPr>
          <a:xfrm>
            <a:off x="467544" y="87154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5937" r="47029" b="6943"/>
          <a:stretch/>
        </p:blipFill>
        <p:spPr>
          <a:xfrm>
            <a:off x="1388540" y="1084010"/>
            <a:ext cx="5669486" cy="47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081" y="332656"/>
            <a:ext cx="819182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Andes" panose="02000000000000000000" pitchFamily="50" charset="0"/>
              </a:rPr>
              <a:t>Monitoramento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51520" y="1947436"/>
            <a:ext cx="8568953" cy="4813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marR="0" lvl="0" indent="-1714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3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defTabSz="457200" rtl="0" eaLnBrk="1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Fonte de dados:</a:t>
            </a:r>
          </a:p>
          <a:p>
            <a:pPr marL="796925" lvl="1" indent="-339725" algn="just">
              <a:lnSpc>
                <a:spcPct val="100000"/>
              </a:lnSpc>
              <a:buFont typeface="Courier New" charset="0"/>
              <a:buChar char="o"/>
            </a:pPr>
            <a:r>
              <a:rPr lang="pt-BR" sz="1400" dirty="0" smtClean="0"/>
              <a:t>Base de dados existentes</a:t>
            </a:r>
          </a:p>
          <a:p>
            <a:pPr marL="796925" lvl="1" indent="-339725" algn="just">
              <a:lnSpc>
                <a:spcPct val="100000"/>
              </a:lnSpc>
              <a:buFont typeface="Courier New" charset="0"/>
              <a:buChar char="o"/>
            </a:pPr>
            <a:r>
              <a:rPr lang="pt-BR" sz="1400" dirty="0" smtClean="0"/>
              <a:t>Principalmente </a:t>
            </a:r>
            <a:r>
              <a:rPr lang="pt-BR" sz="1400" b="1" dirty="0" smtClean="0"/>
              <a:t>Sistema de Informação em Saúde para a Atenção Básica</a:t>
            </a:r>
            <a:r>
              <a:rPr lang="pt-BR" sz="1400" dirty="0" smtClean="0"/>
              <a:t> (</a:t>
            </a:r>
            <a:r>
              <a:rPr lang="pt-BR" sz="1400" b="1" dirty="0" smtClean="0"/>
              <a:t>SISAB</a:t>
            </a:r>
            <a:r>
              <a:rPr lang="pt-BR" sz="1400" dirty="0" smtClean="0"/>
              <a:t>)</a:t>
            </a:r>
            <a:r>
              <a:rPr lang="pt-BR" dirty="0" smtClean="0"/>
              <a:t> </a:t>
            </a:r>
          </a:p>
          <a:p>
            <a:pPr lvl="1" algn="just">
              <a:lnSpc>
                <a:spcPct val="100000"/>
              </a:lnSpc>
              <a:buFont typeface="Courier New" charset="0"/>
              <a:buChar char="o"/>
            </a:pPr>
            <a:endParaRPr lang="pt-BR" b="1" u="sng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Periodicidade: </a:t>
            </a:r>
          </a:p>
          <a:p>
            <a:pPr marL="796925" lvl="1" indent="-339725" algn="just">
              <a:lnSpc>
                <a:spcPct val="100000"/>
              </a:lnSpc>
              <a:buFont typeface="Courier New" charset="0"/>
              <a:buChar char="o"/>
            </a:pPr>
            <a:r>
              <a:rPr lang="pt-BR" sz="1400" dirty="0" smtClean="0"/>
              <a:t>Quadrimestral (junto aos demais instrumentos de gestão do SUS)</a:t>
            </a:r>
          </a:p>
          <a:p>
            <a:pPr marL="457200" lvl="1" indent="0" algn="just">
              <a:lnSpc>
                <a:spcPct val="100000"/>
              </a:lnSpc>
            </a:pPr>
            <a:endParaRPr lang="pt-BR" dirty="0" smtClean="0"/>
          </a:p>
          <a:p>
            <a:pPr algn="just">
              <a:lnSpc>
                <a:spcPct val="100000"/>
              </a:lnSpc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Especificidade: </a:t>
            </a:r>
          </a:p>
          <a:p>
            <a:pPr marL="796925" lvl="1" indent="-339725" algn="just">
              <a:lnSpc>
                <a:spcPct val="100000"/>
              </a:lnSpc>
              <a:buFont typeface="Courier New" charset="0"/>
              <a:buChar char="o"/>
            </a:pPr>
            <a:r>
              <a:rPr lang="pt-BR" sz="1400" dirty="0" smtClean="0"/>
              <a:t>Granularidade ao nível de equipe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5374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19;g75600779f4_0_106"/>
          <p:cNvSpPr/>
          <p:nvPr/>
        </p:nvSpPr>
        <p:spPr>
          <a:xfrm>
            <a:off x="1327850" y="736598"/>
            <a:ext cx="5216700" cy="4597800"/>
          </a:xfrm>
          <a:prstGeom prst="rect">
            <a:avLst/>
          </a:prstGeom>
          <a:solidFill>
            <a:srgbClr val="AAD4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highlight>
                <a:srgbClr val="AAD4C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20;g75600779f4_0_106"/>
          <p:cNvGrpSpPr/>
          <p:nvPr/>
        </p:nvGrpSpPr>
        <p:grpSpPr>
          <a:xfrm>
            <a:off x="1844860" y="944159"/>
            <a:ext cx="4182809" cy="4182808"/>
            <a:chOff x="1298095" y="414"/>
            <a:chExt cx="4182809" cy="4182808"/>
          </a:xfrm>
        </p:grpSpPr>
        <p:sp>
          <p:nvSpPr>
            <p:cNvPr id="20" name="Google Shape;121;g75600779f4_0_106"/>
            <p:cNvSpPr/>
            <p:nvPr/>
          </p:nvSpPr>
          <p:spPr>
            <a:xfrm>
              <a:off x="2229165" y="931483"/>
              <a:ext cx="2320500" cy="2320500"/>
            </a:xfrm>
            <a:prstGeom prst="ellipse">
              <a:avLst/>
            </a:prstGeom>
            <a:solidFill>
              <a:srgbClr val="039DB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22;g75600779f4_0_106"/>
            <p:cNvSpPr txBox="1"/>
            <p:nvPr/>
          </p:nvSpPr>
          <p:spPr>
            <a:xfrm>
              <a:off x="2568985" y="1306489"/>
              <a:ext cx="1641000" cy="140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Movimenta</a:t>
              </a:r>
              <a:br>
                <a:rPr lang="en-US" sz="16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Brasil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3;g75600779f4_0_106"/>
            <p:cNvSpPr/>
            <p:nvPr/>
          </p:nvSpPr>
          <p:spPr>
            <a:xfrm>
              <a:off x="2809299" y="414"/>
              <a:ext cx="1160400" cy="1160400"/>
            </a:xfrm>
            <a:prstGeom prst="ellipse">
              <a:avLst/>
            </a:prstGeom>
            <a:solidFill>
              <a:srgbClr val="4AA9C5">
                <a:alpha val="4941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24;g75600779f4_0_106"/>
            <p:cNvSpPr txBox="1"/>
            <p:nvPr/>
          </p:nvSpPr>
          <p:spPr>
            <a:xfrm>
              <a:off x="2979216" y="170331"/>
              <a:ext cx="820500" cy="8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200" b="1">
                  <a:latin typeface="Calibri"/>
                  <a:ea typeface="Calibri"/>
                  <a:cs typeface="Calibri"/>
                  <a:sym typeface="Calibri"/>
                </a:rPr>
                <a:t>Brasil </a:t>
              </a: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</a:t>
              </a:r>
              <a:r>
                <a:rPr lang="en-US" sz="1200" b="1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Movimento</a:t>
              </a:r>
              <a:endParaRPr sz="1200" b="1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125;g75600779f4_0_106"/>
            <p:cNvSpPr/>
            <p:nvPr/>
          </p:nvSpPr>
          <p:spPr>
            <a:xfrm>
              <a:off x="4320504" y="1511618"/>
              <a:ext cx="1160400" cy="1160400"/>
            </a:xfrm>
            <a:prstGeom prst="ellipse">
              <a:avLst/>
            </a:prstGeom>
            <a:solidFill>
              <a:srgbClr val="94F319">
                <a:alpha val="4941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26;g75600779f4_0_106"/>
            <p:cNvSpPr txBox="1"/>
            <p:nvPr/>
          </p:nvSpPr>
          <p:spPr>
            <a:xfrm>
              <a:off x="4490421" y="1681535"/>
              <a:ext cx="820500" cy="8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Academia da Saúde</a:t>
              </a:r>
              <a:endParaRPr sz="1200" b="1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127;g75600779f4_0_106"/>
            <p:cNvSpPr/>
            <p:nvPr/>
          </p:nvSpPr>
          <p:spPr>
            <a:xfrm>
              <a:off x="2809299" y="3022822"/>
              <a:ext cx="1160400" cy="1160400"/>
            </a:xfrm>
            <a:prstGeom prst="ellipse">
              <a:avLst/>
            </a:prstGeom>
            <a:solidFill>
              <a:srgbClr val="5665B3">
                <a:alpha val="49410"/>
              </a:srgbClr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28;g75600779f4_0_106"/>
            <p:cNvSpPr txBox="1"/>
            <p:nvPr/>
          </p:nvSpPr>
          <p:spPr>
            <a:xfrm>
              <a:off x="2979216" y="3192739"/>
              <a:ext cx="820500" cy="8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Atividade Física no e-SUSAB</a:t>
              </a:r>
              <a:endParaRPr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9;g75600779f4_0_106"/>
            <p:cNvSpPr/>
            <p:nvPr/>
          </p:nvSpPr>
          <p:spPr>
            <a:xfrm>
              <a:off x="1298095" y="1511618"/>
              <a:ext cx="1160400" cy="1160400"/>
            </a:xfrm>
            <a:prstGeom prst="ellipse">
              <a:avLst/>
            </a:prstGeom>
            <a:solidFill>
              <a:srgbClr val="C9E4C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30;g75600779f4_0_106"/>
            <p:cNvSpPr txBox="1"/>
            <p:nvPr/>
          </p:nvSpPr>
          <p:spPr>
            <a:xfrm>
              <a:off x="1468012" y="1681535"/>
              <a:ext cx="820500" cy="8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Programa Saúde na Escola</a:t>
              </a:r>
              <a:endParaRPr sz="1200" b="1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131;g75600779f4_0_106"/>
          <p:cNvSpPr/>
          <p:nvPr/>
        </p:nvSpPr>
        <p:spPr>
          <a:xfrm>
            <a:off x="1327850" y="736598"/>
            <a:ext cx="1835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Recomendações brasileiras</a:t>
            </a:r>
            <a:endParaRPr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atividade física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8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4300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13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9799" y="1566430"/>
            <a:ext cx="748145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pt-B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Os </a:t>
            </a:r>
            <a:r>
              <a:rPr lang="pt-BR" sz="20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dados da Pesquisa Nacional de Saúde (PNS) </a:t>
            </a:r>
            <a:r>
              <a:rPr lang="pt-B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realizada em </a:t>
            </a:r>
            <a:r>
              <a:rPr lang="pt-BR" sz="2000" b="1" i="1" kern="0" dirty="0">
                <a:solidFill>
                  <a:prstClr val="black"/>
                </a:solidFill>
                <a:latin typeface="Calibri" panose="020F0502020204030204" pitchFamily="34" charset="0"/>
              </a:rPr>
              <a:t>2013</a:t>
            </a:r>
            <a:r>
              <a:rPr lang="pt-B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, estimam que: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t-B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6,2% de indivíduos com 18 anos ou mais tenham recebido diagnóstico médico de diabetes, o que representa um contingente populacional de 9,1 milhões de indivíduos com a doença;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t-B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Adultos de cor preta e de menor escolaridade apresentaram prevalências maiores.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t-B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Entre os classificados como obesos, 11,8% referiram ter diabetes.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t-BR" sz="20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Ex-fumantes</a:t>
            </a:r>
            <a:r>
              <a:rPr lang="pt-B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, aqueles insuficientemente ativos e que consomem álcool abusivamente referiram diabetes mais frequentemente.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pt-BR" sz="2000" kern="0" dirty="0">
                <a:solidFill>
                  <a:prstClr val="black"/>
                </a:solidFill>
                <a:latin typeface="Calibri" panose="020F0502020204030204" pitchFamily="34" charset="0"/>
              </a:rPr>
              <a:t>Verificou-se relação entre diabetes e a ocorrência de hipertensão arterial.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pt-BR" sz="135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685800">
              <a:defRPr/>
            </a:pPr>
            <a:r>
              <a:rPr lang="pt-BR" sz="600" kern="0" dirty="0">
                <a:solidFill>
                  <a:prstClr val="black"/>
                </a:solidFill>
              </a:rPr>
              <a:t>Fonte: Malta, Deborah Carvalho, Bernal, Regina Tomie </a:t>
            </a:r>
            <a:r>
              <a:rPr lang="pt-BR" sz="600" kern="0" dirty="0" err="1">
                <a:solidFill>
                  <a:prstClr val="black"/>
                </a:solidFill>
              </a:rPr>
              <a:t>Ivata</a:t>
            </a:r>
            <a:r>
              <a:rPr lang="pt-BR" sz="600" kern="0" dirty="0">
                <a:solidFill>
                  <a:prstClr val="black"/>
                </a:solidFill>
              </a:rPr>
              <a:t>, </a:t>
            </a:r>
            <a:r>
              <a:rPr lang="pt-BR" sz="600" kern="0" dirty="0" err="1">
                <a:solidFill>
                  <a:prstClr val="black"/>
                </a:solidFill>
              </a:rPr>
              <a:t>Iser</a:t>
            </a:r>
            <a:r>
              <a:rPr lang="pt-BR" sz="600" kern="0" dirty="0">
                <a:solidFill>
                  <a:prstClr val="black"/>
                </a:solidFill>
              </a:rPr>
              <a:t>, </a:t>
            </a:r>
            <a:r>
              <a:rPr lang="pt-BR" sz="600" kern="0" dirty="0" err="1">
                <a:solidFill>
                  <a:prstClr val="black"/>
                </a:solidFill>
              </a:rPr>
              <a:t>Betine</a:t>
            </a:r>
            <a:r>
              <a:rPr lang="pt-BR" sz="600" kern="0" dirty="0">
                <a:solidFill>
                  <a:prstClr val="black"/>
                </a:solidFill>
              </a:rPr>
              <a:t> Pinto </a:t>
            </a:r>
            <a:r>
              <a:rPr lang="pt-BR" sz="600" kern="0" dirty="0" err="1">
                <a:solidFill>
                  <a:prstClr val="black"/>
                </a:solidFill>
              </a:rPr>
              <a:t>Moehlecke</a:t>
            </a:r>
            <a:r>
              <a:rPr lang="pt-BR" sz="600" kern="0" dirty="0">
                <a:solidFill>
                  <a:prstClr val="black"/>
                </a:solidFill>
              </a:rPr>
              <a:t>, </a:t>
            </a:r>
            <a:r>
              <a:rPr lang="pt-BR" sz="600" kern="0" dirty="0" err="1">
                <a:solidFill>
                  <a:prstClr val="black"/>
                </a:solidFill>
              </a:rPr>
              <a:t>Szwarcwald</a:t>
            </a:r>
            <a:r>
              <a:rPr lang="pt-BR" sz="600" kern="0" dirty="0">
                <a:solidFill>
                  <a:prstClr val="black"/>
                </a:solidFill>
              </a:rPr>
              <a:t>, Célia </a:t>
            </a:r>
            <a:r>
              <a:rPr lang="pt-BR" sz="600" kern="0" dirty="0" err="1">
                <a:solidFill>
                  <a:prstClr val="black"/>
                </a:solidFill>
              </a:rPr>
              <a:t>Landmann</a:t>
            </a:r>
            <a:r>
              <a:rPr lang="pt-BR" sz="600" kern="0" dirty="0">
                <a:solidFill>
                  <a:prstClr val="black"/>
                </a:solidFill>
              </a:rPr>
              <a:t>, Duncan, Bruce </a:t>
            </a:r>
            <a:r>
              <a:rPr lang="pt-BR" sz="600" kern="0" dirty="0" err="1">
                <a:solidFill>
                  <a:prstClr val="black"/>
                </a:solidFill>
              </a:rPr>
              <a:t>Bartholow</a:t>
            </a:r>
            <a:r>
              <a:rPr lang="pt-BR" sz="600" kern="0" dirty="0">
                <a:solidFill>
                  <a:prstClr val="black"/>
                </a:solidFill>
              </a:rPr>
              <a:t>, &amp; Schmidt, Maria Inês. (2017). Fatores associados ao diabetes </a:t>
            </a:r>
            <a:r>
              <a:rPr lang="pt-BR" sz="600" kern="0" dirty="0" err="1">
                <a:solidFill>
                  <a:prstClr val="black"/>
                </a:solidFill>
              </a:rPr>
              <a:t>autorreferido</a:t>
            </a:r>
            <a:r>
              <a:rPr lang="pt-BR" sz="600" kern="0" dirty="0">
                <a:solidFill>
                  <a:prstClr val="black"/>
                </a:solidFill>
              </a:rPr>
              <a:t> segundo a Pesquisa Nacional de Saúde, 2013. </a:t>
            </a:r>
            <a:r>
              <a:rPr lang="pt-BR" sz="600" i="1" kern="0" dirty="0">
                <a:solidFill>
                  <a:prstClr val="black"/>
                </a:solidFill>
              </a:rPr>
              <a:t>Revista de Saúde Pública</a:t>
            </a:r>
            <a:r>
              <a:rPr lang="pt-BR" sz="600" kern="0" dirty="0">
                <a:solidFill>
                  <a:prstClr val="black"/>
                </a:solidFill>
              </a:rPr>
              <a:t>, </a:t>
            </a:r>
            <a:r>
              <a:rPr lang="pt-BR" sz="600" i="1" kern="0" dirty="0">
                <a:solidFill>
                  <a:prstClr val="black"/>
                </a:solidFill>
              </a:rPr>
              <a:t>51</a:t>
            </a:r>
            <a:r>
              <a:rPr lang="pt-BR" sz="600" kern="0" dirty="0">
                <a:solidFill>
                  <a:prstClr val="black"/>
                </a:solidFill>
              </a:rPr>
              <a:t>(</a:t>
            </a:r>
            <a:r>
              <a:rPr lang="pt-BR" sz="600" kern="0" dirty="0" err="1">
                <a:solidFill>
                  <a:prstClr val="black"/>
                </a:solidFill>
              </a:rPr>
              <a:t>Suppl</a:t>
            </a:r>
            <a:r>
              <a:rPr lang="pt-BR" sz="600" kern="0" dirty="0">
                <a:solidFill>
                  <a:prstClr val="black"/>
                </a:solidFill>
              </a:rPr>
              <a:t>. 1), 12s. </a:t>
            </a:r>
            <a:r>
              <a:rPr lang="pt-BR" sz="600" kern="0" dirty="0" err="1">
                <a:solidFill>
                  <a:prstClr val="black"/>
                </a:solidFill>
              </a:rPr>
              <a:t>Epub</a:t>
            </a:r>
            <a:r>
              <a:rPr lang="pt-BR" sz="600" kern="0" dirty="0">
                <a:solidFill>
                  <a:prstClr val="black"/>
                </a:solidFill>
              </a:rPr>
              <a:t> </a:t>
            </a:r>
            <a:r>
              <a:rPr lang="pt-BR" sz="600" kern="0" dirty="0" err="1">
                <a:solidFill>
                  <a:prstClr val="black"/>
                </a:solidFill>
              </a:rPr>
              <a:t>June</a:t>
            </a:r>
            <a:r>
              <a:rPr lang="pt-BR" sz="600" kern="0" dirty="0">
                <a:solidFill>
                  <a:prstClr val="black"/>
                </a:solidFill>
              </a:rPr>
              <a:t> 01,2017.https://dx.doi.org/10.1590/s1518-8787.2017051000011</a:t>
            </a:r>
          </a:p>
          <a:p>
            <a:pPr defTabSz="685800">
              <a:defRPr/>
            </a:pPr>
            <a:r>
              <a:rPr lang="pt-BR" sz="1350" kern="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" y="857250"/>
            <a:ext cx="9143999" cy="506557"/>
            <a:chOff x="0" y="-1"/>
            <a:chExt cx="12191999" cy="675409"/>
          </a:xfrm>
        </p:grpSpPr>
        <p:sp>
          <p:nvSpPr>
            <p:cNvPr id="3" name="Retângulo 2"/>
            <p:cNvSpPr/>
            <p:nvPr/>
          </p:nvSpPr>
          <p:spPr>
            <a:xfrm>
              <a:off x="0" y="-1"/>
              <a:ext cx="12191999" cy="675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538864" y="71768"/>
              <a:ext cx="759989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Cenário Epidemiológico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1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 txBox="1">
            <a:spLocks/>
          </p:cNvSpPr>
          <p:nvPr/>
        </p:nvSpPr>
        <p:spPr bwMode="auto">
          <a:xfrm>
            <a:off x="1613297" y="1139429"/>
            <a:ext cx="594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2400" b="1" dirty="0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Programa Saúde Escola - PSE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458331" y="1729572"/>
          <a:ext cx="5050703" cy="355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0" name="Retângulo 4"/>
          <p:cNvSpPr>
            <a:spLocks noChangeArrowheads="1"/>
          </p:cNvSpPr>
          <p:nvPr/>
        </p:nvSpPr>
        <p:spPr bwMode="auto">
          <a:xfrm>
            <a:off x="1862137" y="5030392"/>
            <a:ext cx="2243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900" dirty="0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Decreto Presidencial nº 6.286, de 5 de dezembro de 2007 e Portaria Interministerial MEC/MS nº 1.055, de 25 de abril de 2017.</a:t>
            </a:r>
            <a:endParaRPr lang="pt-BR" altLang="pt-BR" sz="900" b="1" dirty="0">
              <a:solidFill>
                <a:srgbClr val="0067AC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grpSp>
        <p:nvGrpSpPr>
          <p:cNvPr id="4101" name="Agrupar 14"/>
          <p:cNvGrpSpPr>
            <a:grpSpLocks/>
          </p:cNvGrpSpPr>
          <p:nvPr/>
        </p:nvGrpSpPr>
        <p:grpSpPr bwMode="auto">
          <a:xfrm>
            <a:off x="4585097" y="2327345"/>
            <a:ext cx="3157556" cy="1749874"/>
            <a:chOff x="1239681" y="1951574"/>
            <a:chExt cx="3949477" cy="3505734"/>
          </a:xfrm>
        </p:grpSpPr>
        <p:pic>
          <p:nvPicPr>
            <p:cNvPr id="4103" name="Gráfico 4" descr="América do Sul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052" y="1951574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Gráfico 6" descr="Crianças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920" y="3153117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Gráfico 8" descr="Escola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681" y="430113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5C39527-8699-4086-8B27-BED15E168FCA}"/>
                </a:ext>
              </a:extLst>
            </p:cNvPr>
            <p:cNvSpPr/>
            <p:nvPr/>
          </p:nvSpPr>
          <p:spPr>
            <a:xfrm>
              <a:off x="2120447" y="1971672"/>
              <a:ext cx="2945803" cy="1017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342900">
                <a:lnSpc>
                  <a:spcPct val="150000"/>
                </a:lnSpc>
                <a:defRPr/>
              </a:pPr>
              <a:r>
                <a:rPr lang="pt-BR" dirty="0">
                  <a:solidFill>
                    <a:srgbClr val="0067AC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rPr>
                <a:t>5.289 municípios (95%)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0F18E3D-164F-41C4-87B5-256B5F17BD0D}"/>
                </a:ext>
              </a:extLst>
            </p:cNvPr>
            <p:cNvSpPr/>
            <p:nvPr/>
          </p:nvSpPr>
          <p:spPr>
            <a:xfrm>
              <a:off x="2179810" y="3153839"/>
              <a:ext cx="2684105" cy="1017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342900">
                <a:lnSpc>
                  <a:spcPct val="150000"/>
                </a:lnSpc>
                <a:defRPr/>
              </a:pPr>
              <a:r>
                <a:rPr lang="pt-BR" dirty="0">
                  <a:solidFill>
                    <a:srgbClr val="0067AC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rPr>
                <a:t>22.425.160 escolares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B50198-A21F-498F-8338-5A240D54F3D6}"/>
                </a:ext>
              </a:extLst>
            </p:cNvPr>
            <p:cNvSpPr/>
            <p:nvPr/>
          </p:nvSpPr>
          <p:spPr>
            <a:xfrm>
              <a:off x="1997536" y="4439909"/>
              <a:ext cx="3191622" cy="1017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342900">
                <a:lnSpc>
                  <a:spcPct val="150000"/>
                </a:lnSpc>
                <a:defRPr/>
              </a:pPr>
              <a:r>
                <a:rPr lang="pt-BR" dirty="0">
                  <a:solidFill>
                    <a:srgbClr val="0067AC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rPr>
                <a:t>91.659 escolas pactuadas</a:t>
              </a:r>
            </a:p>
          </p:txBody>
        </p:sp>
      </p:grpSp>
      <p:sp>
        <p:nvSpPr>
          <p:cNvPr id="4102" name="Retângulo 16"/>
          <p:cNvSpPr>
            <a:spLocks noChangeArrowheads="1"/>
          </p:cNvSpPr>
          <p:nvPr/>
        </p:nvSpPr>
        <p:spPr bwMode="auto">
          <a:xfrm>
            <a:off x="4806514" y="1707204"/>
            <a:ext cx="309251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2100" b="1" u="sng" dirty="0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Ciclo de Adesão 2019/2020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97292" y="4073149"/>
            <a:ext cx="31770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sz="1500" b="1" kern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Valor repassado, anualmente, para os Municípios: R$ 89 milhões.</a:t>
            </a:r>
          </a:p>
        </p:txBody>
      </p:sp>
      <p:pic>
        <p:nvPicPr>
          <p:cNvPr id="17" name="Google Shape;214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34760" y="1267081"/>
            <a:ext cx="948928" cy="91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54460"/>
            <a:ext cx="9144000" cy="5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1548881" y="1479399"/>
            <a:ext cx="6172200" cy="4536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buClr>
                <a:srgbClr val="0067AC"/>
              </a:buClr>
              <a:buSzPts val="3200"/>
              <a:buFont typeface="Calibri"/>
            </a:pPr>
            <a:r>
              <a:rPr lang="en-US" sz="2100" b="1" dirty="0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PSE – </a:t>
            </a:r>
            <a:r>
              <a:rPr lang="en-US" sz="2100" b="1" dirty="0" err="1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Ações</a:t>
            </a:r>
            <a:endParaRPr sz="2100" b="1" dirty="0">
              <a:solidFill>
                <a:srgbClr val="0067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26" name="Google Shape;226;p18"/>
          <p:cNvGrpSpPr/>
          <p:nvPr/>
        </p:nvGrpSpPr>
        <p:grpSpPr>
          <a:xfrm>
            <a:off x="1789478" y="2165115"/>
            <a:ext cx="5624513" cy="3269456"/>
            <a:chOff x="457200" y="1197799"/>
            <a:chExt cx="7499571" cy="4360195"/>
          </a:xfrm>
        </p:grpSpPr>
        <p:pic>
          <p:nvPicPr>
            <p:cNvPr id="227" name="Google Shape;227;p18" descr="D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3" y="3507277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8" descr="Tigela de frut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03" y="1970083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8" descr="Inseto sob lup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7202" y="2716305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8" descr="Corrid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92102" y="3507276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8" descr="Agulha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200" y="1197799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8" descr="Sala de aul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70398" y="4858766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8" descr="Criança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670397" y="4207705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8" descr="Orelha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67591" y="4926821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8" descr="Olhos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7201" y="4227593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6" name="Google Shape;236;p18"/>
            <p:cNvGrpSpPr/>
            <p:nvPr/>
          </p:nvGrpSpPr>
          <p:grpSpPr>
            <a:xfrm>
              <a:off x="4561951" y="2764347"/>
              <a:ext cx="891473" cy="583131"/>
              <a:chOff x="4728703" y="2172014"/>
              <a:chExt cx="891473" cy="583131"/>
            </a:xfrm>
          </p:grpSpPr>
          <p:pic>
            <p:nvPicPr>
              <p:cNvPr id="237" name="Google Shape;237;p18" descr="Garrafa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5102042" y="2172853"/>
                <a:ext cx="518134" cy="5822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18" descr="Fumo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728703" y="2172014"/>
                <a:ext cx="518134" cy="5822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9" name="Google Shape;239;p18" descr="Público-alvo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670398" y="1970082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8" descr="Brind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652044" y="1197799"/>
              <a:ext cx="631173" cy="6311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8"/>
            <p:cNvSpPr txBox="1"/>
            <p:nvPr/>
          </p:nvSpPr>
          <p:spPr>
            <a:xfrm>
              <a:off x="1261164" y="1983399"/>
              <a:ext cx="2608118" cy="369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3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1222270" y="1307816"/>
              <a:ext cx="2732811" cy="307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kern="0" dirty="0" err="1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Verificação</a:t>
              </a:r>
              <a:r>
                <a:rPr lang="en-US" sz="1050" kern="0" dirty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 da </a:t>
              </a:r>
              <a:r>
                <a:rPr lang="en-US" sz="1050" kern="0" dirty="0" err="1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situação</a:t>
              </a:r>
              <a:r>
                <a:rPr lang="en-US" sz="1050" kern="0" dirty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kern="0" dirty="0" err="1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vacinal</a:t>
              </a:r>
              <a:endParaRPr sz="105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1222398" y="1990128"/>
              <a:ext cx="2732170" cy="52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Alimentação</a:t>
              </a:r>
              <a:r>
                <a:rPr lang="en-US" sz="1050" b="1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saudável</a:t>
              </a:r>
              <a:r>
                <a:rPr lang="en-US" sz="1050" b="1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prevenção</a:t>
              </a:r>
              <a:r>
                <a:rPr lang="en-US" sz="1050" b="1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da </a:t>
              </a: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obesidade</a:t>
              </a:r>
              <a:r>
                <a:rPr lang="en-US" sz="1050" b="1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infantil</a:t>
              </a:r>
              <a:endParaRPr sz="105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 txBox="1"/>
            <p:nvPr/>
          </p:nvSpPr>
          <p:spPr>
            <a:xfrm>
              <a:off x="1222398" y="2739586"/>
              <a:ext cx="2732170" cy="52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kern="0" dirty="0" err="1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Combate</a:t>
              </a:r>
              <a:r>
                <a:rPr lang="en-US" sz="1050" kern="0" dirty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kern="0" dirty="0" err="1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ao</a:t>
              </a:r>
              <a:r>
                <a:rPr lang="en-US" sz="1050" kern="0" dirty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 mosquito Aedes Aegypti</a:t>
              </a:r>
              <a:endParaRPr sz="105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 txBox="1"/>
            <p:nvPr/>
          </p:nvSpPr>
          <p:spPr>
            <a:xfrm>
              <a:off x="1222398" y="3516038"/>
              <a:ext cx="2719468" cy="52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kern="0" dirty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Promoção e </a:t>
              </a:r>
              <a:r>
                <a:rPr lang="en-US" sz="1050" kern="0" dirty="0" err="1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Avaliação</a:t>
              </a:r>
              <a:r>
                <a:rPr lang="en-US" sz="1050" kern="0" dirty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 de Saúde </a:t>
              </a:r>
              <a:r>
                <a:rPr lang="en-US" sz="1050" kern="0" dirty="0" err="1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bucal</a:t>
              </a:r>
              <a:r>
                <a:rPr lang="en-US" sz="1050" kern="0" dirty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1050" kern="0" dirty="0" err="1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aplicação</a:t>
              </a:r>
              <a:r>
                <a:rPr lang="en-US" sz="1050" kern="0" dirty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kern="0" dirty="0" err="1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tópica</a:t>
              </a:r>
              <a:r>
                <a:rPr lang="en-US" sz="1050" kern="0" dirty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050" kern="0" dirty="0" err="1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flúor</a:t>
              </a:r>
              <a:endParaRPr sz="105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8"/>
            <p:cNvSpPr txBox="1"/>
            <p:nvPr/>
          </p:nvSpPr>
          <p:spPr>
            <a:xfrm>
              <a:off x="1222398" y="4316307"/>
              <a:ext cx="2732170" cy="52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kern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Saúde ocular e identificação de possíveis sinais de alteração</a:t>
              </a: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1222398" y="4980021"/>
              <a:ext cx="2719468" cy="52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kern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Saúde auditiva e identificação de possíveis sinais de alteração</a:t>
              </a: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8"/>
            <p:cNvSpPr txBox="1"/>
            <p:nvPr/>
          </p:nvSpPr>
          <p:spPr>
            <a:xfrm>
              <a:off x="5453424" y="1246260"/>
              <a:ext cx="2503347" cy="52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kern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Prevenção de violências e  acidentes</a:t>
              </a: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5453423" y="1950481"/>
              <a:ext cx="2503347" cy="738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kern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Identificação de sinais de agravos de doenças em eliminação</a:t>
              </a: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8"/>
            <p:cNvSpPr txBox="1"/>
            <p:nvPr/>
          </p:nvSpPr>
          <p:spPr>
            <a:xfrm>
              <a:off x="5453424" y="2793883"/>
              <a:ext cx="2503347" cy="52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kern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Prevenção ao uso de álcool, tabaco, crack e outras drogas</a:t>
              </a: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5453424" y="3563708"/>
              <a:ext cx="2503347" cy="52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Prática</a:t>
              </a:r>
              <a:r>
                <a:rPr lang="en-US" sz="1050" b="1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atividade</a:t>
              </a:r>
              <a:r>
                <a:rPr lang="en-US" sz="1050" b="1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física</a:t>
              </a:r>
              <a:r>
                <a:rPr lang="en-US" sz="1050" b="1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lazer</a:t>
              </a:r>
              <a:r>
                <a:rPr lang="en-US" sz="1050" b="1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nas</a:t>
              </a:r>
              <a:r>
                <a:rPr lang="en-US" sz="1050" b="1" kern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b="1" kern="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escolas</a:t>
              </a:r>
              <a:endParaRPr sz="105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8"/>
            <p:cNvSpPr txBox="1"/>
            <p:nvPr/>
          </p:nvSpPr>
          <p:spPr>
            <a:xfrm>
              <a:off x="5453424" y="4261680"/>
              <a:ext cx="2503347" cy="52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kern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Promoção da cultura de paz, cidadania e Direitos Humanos</a:t>
              </a: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5453424" y="4912742"/>
              <a:ext cx="2503347" cy="523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>
                <a:buClr>
                  <a:srgbClr val="0067AC"/>
                </a:buClr>
                <a:buSzPts val="1400"/>
                <a:buFont typeface="Calibri"/>
                <a:buNone/>
              </a:pPr>
              <a:r>
                <a:rPr lang="en-US" sz="1050" kern="0">
                  <a:solidFill>
                    <a:srgbClr val="0067AC"/>
                  </a:solidFill>
                  <a:latin typeface="Calibri"/>
                  <a:ea typeface="Calibri"/>
                  <a:cs typeface="Calibri"/>
                  <a:sym typeface="Calibri"/>
                </a:rPr>
                <a:t>Direito sexual e reprodutivo e prevenção de DST/AIDS</a:t>
              </a: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54" name="Google Shape;254;p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126414" y="5569149"/>
            <a:ext cx="935831" cy="84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14;p1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99953" y="1245952"/>
            <a:ext cx="948928" cy="91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830139"/>
            <a:ext cx="9144000" cy="5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>
            <a:spLocks noGrp="1"/>
          </p:cNvSpPr>
          <p:nvPr>
            <p:ph type="title"/>
          </p:nvPr>
        </p:nvSpPr>
        <p:spPr>
          <a:xfrm>
            <a:off x="1485900" y="1587798"/>
            <a:ext cx="6172200" cy="4536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buClr>
                <a:srgbClr val="0067AC"/>
              </a:buClr>
              <a:buSzPts val="3200"/>
              <a:buFont typeface="Calibri"/>
            </a:pPr>
            <a:r>
              <a:rPr lang="en-US" sz="2100" b="1" dirty="0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100" b="1" dirty="0" err="1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Programa</a:t>
            </a:r>
            <a:r>
              <a:rPr lang="en-US" sz="2100" b="1" dirty="0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Academia da </a:t>
            </a:r>
            <a:r>
              <a:rPr lang="en-US" sz="2100" b="1" dirty="0" err="1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Saúde</a:t>
            </a:r>
            <a:endParaRPr sz="2100" b="1" dirty="0">
              <a:solidFill>
                <a:srgbClr val="0067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4" name="Google Shape;294;p24"/>
          <p:cNvSpPr txBox="1">
            <a:spLocks noGrp="1"/>
          </p:cNvSpPr>
          <p:nvPr>
            <p:ph type="body" idx="1"/>
          </p:nvPr>
        </p:nvSpPr>
        <p:spPr>
          <a:xfrm>
            <a:off x="1485900" y="2753603"/>
            <a:ext cx="6172200" cy="27426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fontScale="85000" lnSpcReduction="20000"/>
          </a:bodyPr>
          <a:lstStyle/>
          <a:p>
            <a:pPr marL="257175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Lançado, pelo Ministério da Saúde, em 2011 como uma estratégia de Promoção da Saúde e de produção do cuidado no âmbito da Atenção Primária.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pt-BR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 como finalidade o desenvolvimento de ações como, a promoção da atividade física, a promoção da alimentação saudável, a educação em saúde, dentre outras, além de contribuir para a produção do cuidado e de modos de vida saudáveis e sustentáveis da população. 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pt-BR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tanto, o programa dispõe da implantação de polos, que são espaços públicos dotados de infraestrutura, equipamentos e profissionais qualificados.</a:t>
            </a:r>
          </a:p>
          <a:p>
            <a:pPr marL="0" indent="0" algn="just">
              <a:lnSpc>
                <a:spcPct val="150000"/>
              </a:lnSpc>
              <a:spcBef>
                <a:spcPts val="360"/>
              </a:spcBef>
              <a:buSzPts val="2400"/>
              <a:buNone/>
            </a:pPr>
            <a:endParaRPr sz="1800" dirty="0">
              <a:solidFill>
                <a:srgbClr val="0067AC"/>
              </a:solidFill>
            </a:endParaRPr>
          </a:p>
          <a:p>
            <a:pPr marL="257175" indent="-142875">
              <a:spcBef>
                <a:spcPts val="360"/>
              </a:spcBef>
              <a:buSzPts val="2400"/>
              <a:buNone/>
            </a:pPr>
            <a:endParaRPr sz="1800" dirty="0">
              <a:solidFill>
                <a:srgbClr val="0067AC"/>
              </a:solidFill>
            </a:endParaRPr>
          </a:p>
        </p:txBody>
      </p:sp>
      <p:pic>
        <p:nvPicPr>
          <p:cNvPr id="4" name="Google Shape;28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19" y="1589485"/>
            <a:ext cx="1335881" cy="61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85900" y="1699939"/>
            <a:ext cx="6172200" cy="4536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dirty="0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Números do </a:t>
            </a:r>
            <a:r>
              <a:rPr lang="pt-BR" sz="2400" b="1" dirty="0">
                <a:solidFill>
                  <a:srgbClr val="0067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Programa Academia da Saúde</a:t>
            </a:r>
            <a:endParaRPr lang="en-US" altLang="pt-BR" sz="2400" b="1" i="1" dirty="0">
              <a:solidFill>
                <a:srgbClr val="0067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2F0718-17C4-45C1-B068-3C2305845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4892255"/>
            <a:ext cx="2276203" cy="266700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sz="825" dirty="0">
                <a:solidFill>
                  <a:srgbClr val="0067A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Fonte: SISMOB e CGFAP.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26326" y="2294165"/>
            <a:ext cx="5845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sz="15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Presente em mais de 3.000 municípios brasileiros;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pt-BR" sz="15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57175" indent="-257175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sz="15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1.505 polos em obras;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pt-BR" sz="15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57175" indent="-257175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sz="15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2.684 polos concluídos;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pt-BR" sz="15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57175" indent="-257175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sz="15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1.583 polos, em funcionamento, credenciados por meio de Portarias do Ministério da Saúde.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pt-BR" sz="15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57175" indent="-257175"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pt-BR" sz="1500" b="1" kern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Valor repassado, anualmente, para os polos credenciados: R$ 50 milhões.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pt-BR" sz="15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0" y="1635475"/>
            <a:ext cx="1335140" cy="6127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628" y="1362806"/>
            <a:ext cx="3958920" cy="32443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10" y="628648"/>
            <a:ext cx="4110752" cy="52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49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4300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13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26053" y="1982231"/>
            <a:ext cx="7525616" cy="362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6705" algn="just">
              <a:lnSpc>
                <a:spcPct val="150000"/>
              </a:lnSpc>
              <a:spcBef>
                <a:spcPts val="375"/>
              </a:spcBef>
              <a:spcAft>
                <a:spcPts val="600"/>
              </a:spcAft>
            </a:pPr>
            <a:r>
              <a:rPr lang="pt-BR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Componente </a:t>
            </a:r>
            <a:r>
              <a:rPr lang="pt-BR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Básico da Assistência Farmacêutica (CBAF) </a:t>
            </a:r>
            <a:endParaRPr lang="pt-BR" sz="1200" b="1" dirty="0">
              <a:ea typeface="Times New Roman" panose="02020603050405020304" pitchFamily="18" charset="0"/>
            </a:endParaRPr>
          </a:p>
          <a:p>
            <a:pPr marL="257175" indent="-257175" algn="just">
              <a:lnSpc>
                <a:spcPct val="105000"/>
              </a:lnSpc>
              <a:spcBef>
                <a:spcPts val="375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Insulina humana NPH 100 UI/</a:t>
            </a:r>
            <a:r>
              <a:rPr lang="pt-B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 suspensão injetável (frascos e canetas);</a:t>
            </a:r>
            <a:endParaRPr lang="pt-BR" sz="1200" dirty="0">
              <a:ea typeface="Times New Roman" panose="02020603050405020304" pitchFamily="18" charset="0"/>
            </a:endParaRPr>
          </a:p>
          <a:p>
            <a:pPr marL="257175" indent="-257175" algn="just">
              <a:lnSpc>
                <a:spcPct val="105000"/>
              </a:lnSpc>
              <a:spcBef>
                <a:spcPts val="375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Insulina humana Regular100 UI/</a:t>
            </a:r>
            <a:r>
              <a:rPr lang="pt-B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 suspensão injetável (frascos e canetas);</a:t>
            </a:r>
            <a:endParaRPr lang="pt-BR" sz="1200" dirty="0">
              <a:ea typeface="Times New Roman" panose="02020603050405020304" pitchFamily="18" charset="0"/>
            </a:endParaRPr>
          </a:p>
          <a:p>
            <a:pPr marL="257175" indent="-257175" algn="just">
              <a:lnSpc>
                <a:spcPct val="105000"/>
              </a:lnSpc>
              <a:spcBef>
                <a:spcPts val="375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Cloridrato de </a:t>
            </a:r>
            <a:r>
              <a:rPr lang="pt-B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Metformina</a:t>
            </a: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 500 mg comprimido;</a:t>
            </a:r>
            <a:endParaRPr lang="pt-BR" sz="1200" dirty="0">
              <a:ea typeface="Times New Roman" panose="02020603050405020304" pitchFamily="18" charset="0"/>
            </a:endParaRPr>
          </a:p>
          <a:p>
            <a:pPr marL="257175" indent="-257175" algn="just">
              <a:lnSpc>
                <a:spcPct val="105000"/>
              </a:lnSpc>
              <a:spcBef>
                <a:spcPts val="375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Cloridrato de </a:t>
            </a:r>
            <a:r>
              <a:rPr lang="pt-B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Metformina</a:t>
            </a: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 850 mg comprimido;</a:t>
            </a:r>
            <a:endParaRPr lang="pt-BR" sz="1200" dirty="0">
              <a:ea typeface="Times New Roman" panose="02020603050405020304" pitchFamily="18" charset="0"/>
            </a:endParaRPr>
          </a:p>
          <a:p>
            <a:pPr marL="257175" indent="-257175" algn="just">
              <a:lnSpc>
                <a:spcPct val="105000"/>
              </a:lnSpc>
              <a:spcBef>
                <a:spcPts val="375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Glibenclamida</a:t>
            </a: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 5 mg comprimido;</a:t>
            </a:r>
            <a:endParaRPr lang="pt-BR" sz="1200" dirty="0">
              <a:ea typeface="Times New Roman" panose="02020603050405020304" pitchFamily="18" charset="0"/>
            </a:endParaRPr>
          </a:p>
          <a:p>
            <a:pPr marL="257175" indent="-257175" algn="just">
              <a:lnSpc>
                <a:spcPct val="105000"/>
              </a:lnSpc>
              <a:spcBef>
                <a:spcPts val="375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Gliclazida</a:t>
            </a: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 30 mg comprimido de liberação controlada</a:t>
            </a:r>
            <a:endParaRPr lang="pt-BR" sz="1200" dirty="0">
              <a:ea typeface="Times New Roman" panose="02020603050405020304" pitchFamily="18" charset="0"/>
            </a:endParaRPr>
          </a:p>
          <a:p>
            <a:pPr marL="257175" indent="-257175" algn="just">
              <a:lnSpc>
                <a:spcPct val="105000"/>
              </a:lnSpc>
              <a:spcBef>
                <a:spcPts val="375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Gliclazida</a:t>
            </a: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 60 mg comprimido de liberação controlada;</a:t>
            </a:r>
            <a:endParaRPr lang="pt-BR" sz="1200" dirty="0">
              <a:ea typeface="Times New Roman" panose="02020603050405020304" pitchFamily="18" charset="0"/>
            </a:endParaRPr>
          </a:p>
          <a:p>
            <a:pPr marL="257175" indent="-257175" algn="just">
              <a:lnSpc>
                <a:spcPct val="105000"/>
              </a:lnSpc>
              <a:spcBef>
                <a:spcPts val="375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Gliclazida</a:t>
            </a: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 80 mg comprimido;</a:t>
            </a:r>
            <a:endParaRPr lang="pt-BR" sz="1200" dirty="0">
              <a:ea typeface="Times New Roman" panose="02020603050405020304" pitchFamily="18" charset="0"/>
            </a:endParaRPr>
          </a:p>
          <a:p>
            <a:pPr marL="257175" indent="-257175" algn="just">
              <a:lnSpc>
                <a:spcPct val="150000"/>
              </a:lnSpc>
              <a:spcBef>
                <a:spcPts val="375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Lancetas para punção digital, seringas com agulha acoplada para aplicação de insulina e tiras reagentes de medida de glicemia capilar.</a:t>
            </a:r>
            <a:endParaRPr lang="pt-BR" sz="1200" dirty="0">
              <a:ea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8347" y="1393309"/>
            <a:ext cx="74580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/>
              <a:t>Medicamentos disponíveis no SUS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44000" cy="5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4300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13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6898" y="1371600"/>
            <a:ext cx="86686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8138" algn="ctr">
              <a:lnSpc>
                <a:spcPct val="150000"/>
              </a:lnSpc>
            </a:pPr>
            <a:r>
              <a:rPr lang="pt-BR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Programa Farmácia Popular do Brasil (PFPB)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 do governo federal, em parceria com o setor privado farmacêutico, o qual funciona mediante o credenciamento da rede privada de drogarias, com o intuito de levar o benefício da aquisição de medicamentos essenciais ao maior número de pessoas, subsidiando em até 100% do valor de determinados medicamentos; 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uma ação complementar à Assistência Farmacêutica Básica;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relação ao tratamento de Diabetes Mellitus, o PFPB oferece aos beneficiários os seguintes medicamentos:</a:t>
            </a:r>
            <a:endParaRPr lang="pt-B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Glibenclamida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mg;</a:t>
            </a:r>
            <a:endParaRPr lang="pt-B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Cloridrato de </a:t>
            </a:r>
            <a:r>
              <a:rPr lang="pt-BR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Metformina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500 mg;</a:t>
            </a:r>
            <a:endParaRPr lang="pt-B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Cloridrato de </a:t>
            </a:r>
            <a:r>
              <a:rPr lang="pt-BR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Metformina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500 mg de ação prolongada;</a:t>
            </a:r>
            <a:endParaRPr lang="pt-B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Cloridrato de </a:t>
            </a:r>
            <a:r>
              <a:rPr lang="pt-BR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Metformina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850 mg;</a:t>
            </a:r>
            <a:endParaRPr lang="pt-B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Insulina Humana NPH 100 UI/</a:t>
            </a:r>
            <a:r>
              <a:rPr lang="pt-BR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Insulina Regular 100 UI/</a:t>
            </a:r>
            <a:r>
              <a:rPr lang="pt-BR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pt-BR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432" y="3417358"/>
            <a:ext cx="1353446" cy="184304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" y="857250"/>
            <a:ext cx="9143999" cy="506557"/>
            <a:chOff x="0" y="-1"/>
            <a:chExt cx="12191999" cy="675409"/>
          </a:xfrm>
        </p:grpSpPr>
        <p:sp>
          <p:nvSpPr>
            <p:cNvPr id="7" name="Retângulo 6"/>
            <p:cNvSpPr/>
            <p:nvPr/>
          </p:nvSpPr>
          <p:spPr>
            <a:xfrm>
              <a:off x="0" y="-1"/>
              <a:ext cx="12191999" cy="675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538864" y="71768"/>
              <a:ext cx="892478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Cuidado às Pessoas com Diabetes no 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7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857250"/>
            <a:ext cx="9143999" cy="506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CaixaDeTexto 4"/>
          <p:cNvSpPr txBox="1"/>
          <p:nvPr/>
        </p:nvSpPr>
        <p:spPr>
          <a:xfrm>
            <a:off x="1154148" y="911076"/>
            <a:ext cx="66935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Orientações aos profissionais de Saúde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0" y="1417633"/>
            <a:ext cx="1465100" cy="191005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57" y="1417633"/>
            <a:ext cx="1523226" cy="19801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234" y="1417633"/>
            <a:ext cx="1631920" cy="21275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105" y="1417633"/>
            <a:ext cx="1638395" cy="21359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127" y="1417633"/>
            <a:ext cx="1711681" cy="22315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31" y="3553614"/>
            <a:ext cx="1574134" cy="2052204"/>
          </a:xfrm>
          <a:prstGeom prst="rect">
            <a:avLst/>
          </a:prstGeom>
        </p:spPr>
      </p:pic>
      <p:pic>
        <p:nvPicPr>
          <p:cNvPr id="1026" name="Picture 2" descr="https://aps.saude.gov.br/public/img/portaldab/biblioteca/publicacoes/alimentacao_cardioprotetora_orien_pro_saude_a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38" y="3553614"/>
            <a:ext cx="1574133" cy="20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87988">
            <a:off x="3686229" y="3677963"/>
            <a:ext cx="1684482" cy="207024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9540" y="3807545"/>
            <a:ext cx="1404498" cy="17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857250"/>
            <a:ext cx="9143999" cy="506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CaixaDeTexto 4"/>
          <p:cNvSpPr txBox="1"/>
          <p:nvPr/>
        </p:nvSpPr>
        <p:spPr>
          <a:xfrm>
            <a:off x="1154148" y="911076"/>
            <a:ext cx="66935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alibri" panose="020F0502020204030204" pitchFamily="34" charset="0"/>
              </a:rPr>
              <a:t>Capacitações disponíveis – AVASUS e UNASUS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35107" y="1417633"/>
            <a:ext cx="8603673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050" b="1" dirty="0">
                <a:latin typeface="Calibri" panose="020F0502020204030204" pitchFamily="34" charset="0"/>
              </a:rPr>
              <a:t>AVA UFSC - Promoção da alimentação saudável na Atenção Básica. 30h (10.000 vagas) </a:t>
            </a:r>
            <a:r>
              <a:rPr lang="pt-BR" sz="1050" dirty="0">
                <a:latin typeface="Calibri" panose="020F0502020204030204" pitchFamily="34" charset="0"/>
              </a:rPr>
              <a:t>instrumentalizar o profissional de saúde e sua equipe para melhorar as condições alimentares, nutricionais e de vida das populações, na perspectiva do direito humano à alimentação adequada e da segurança alimentar e nutricional, de modo condizente com a realidade alimentar e nutricional do território. </a:t>
            </a:r>
            <a:r>
              <a:rPr lang="pt-BR" sz="1050" u="sng" dirty="0">
                <a:latin typeface="Calibri" panose="020F0502020204030204" pitchFamily="34" charset="0"/>
                <a:hlinkClick r:id="rId2"/>
              </a:rPr>
              <a:t>https://www.unasus.gov.br/cursos/curso/45321</a:t>
            </a:r>
            <a:endParaRPr lang="pt-BR" sz="1050" u="sng" dirty="0">
              <a:latin typeface="Calibri" panose="020F0502020204030204" pitchFamily="34" charset="0"/>
            </a:endParaRPr>
          </a:p>
          <a:p>
            <a:pPr marL="214313" indent="-214313" fontAlgn="t">
              <a:buFont typeface="Arial" panose="020B0604020202020204" pitchFamily="34" charset="0"/>
              <a:buChar char="•"/>
            </a:pPr>
            <a:r>
              <a:rPr lang="pt-BR" sz="1050" b="1" dirty="0">
                <a:latin typeface="Calibri" panose="020F0502020204030204" pitchFamily="34" charset="0"/>
              </a:rPr>
              <a:t>UFMA – Módulo Rede de Atenção à Saúde das Pessoas com Doenças Crônicas no Âmbito do Sistema Único de Saúde</a:t>
            </a:r>
            <a:r>
              <a:rPr lang="pt-BR" sz="1050" dirty="0">
                <a:latin typeface="Calibri" panose="020F0502020204030204" pitchFamily="34" charset="0"/>
              </a:rPr>
              <a:t>. 30h. h</a:t>
            </a:r>
            <a:r>
              <a:rPr lang="pt-BR" sz="1050" u="sng" dirty="0">
                <a:latin typeface="Calibri" panose="020F0502020204030204" pitchFamily="34" charset="0"/>
                <a:hlinkClick r:id="rId3"/>
              </a:rPr>
              <a:t>ttps://www.unasus.gov.br/cursos/curso/45565</a:t>
            </a:r>
            <a:endParaRPr lang="pt-BR" sz="1050" dirty="0"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050" b="1" dirty="0">
                <a:latin typeface="Calibri" panose="020F0502020204030204" pitchFamily="34" charset="0"/>
              </a:rPr>
              <a:t>AVA UFSC - Controle do tabagismo na Atenção Básica. 30 h (10.000 vagas) </a:t>
            </a:r>
            <a:r>
              <a:rPr lang="pt-BR" sz="1050" dirty="0">
                <a:latin typeface="Calibri" panose="020F0502020204030204" pitchFamily="34" charset="0"/>
              </a:rPr>
              <a:t>. </a:t>
            </a:r>
            <a:r>
              <a:rPr lang="pt-BR" sz="1050" u="sng" dirty="0">
                <a:latin typeface="Calibri" panose="020F0502020204030204" pitchFamily="34" charset="0"/>
                <a:hlinkClick r:id="rId4"/>
              </a:rPr>
              <a:t>https://www.unasus.gov.br/cursos/oferta/417779</a:t>
            </a:r>
            <a:endParaRPr lang="pt-BR" sz="1050" u="sng" dirty="0"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050" b="1" dirty="0">
                <a:latin typeface="Calibri" panose="020F0502020204030204" pitchFamily="34" charset="0"/>
              </a:rPr>
              <a:t>UNASUS - </a:t>
            </a:r>
            <a:r>
              <a:rPr lang="pt-BR" sz="1050" b="1" dirty="0" err="1">
                <a:latin typeface="Calibri" panose="020F0502020204030204" pitchFamily="34" charset="0"/>
              </a:rPr>
              <a:t>UFPelotas</a:t>
            </a:r>
            <a:r>
              <a:rPr lang="pt-BR" sz="1050" b="1" dirty="0">
                <a:latin typeface="Calibri" panose="020F0502020204030204" pitchFamily="34" charset="0"/>
              </a:rPr>
              <a:t> - Situações Clínicas Comuns na Atenção Primária à Saúde – Enfermagem 45h até 30/01/2020 (10.000 vagas) </a:t>
            </a:r>
            <a:r>
              <a:rPr lang="pt-BR" sz="1050" u="sng" dirty="0">
                <a:latin typeface="Calibri" panose="020F0502020204030204" pitchFamily="34" charset="0"/>
                <a:hlinkClick r:id="rId5"/>
              </a:rPr>
              <a:t>https://www.unasus.gov.br/cursos/curso/45388</a:t>
            </a:r>
            <a:endParaRPr lang="pt-BR" sz="1050" u="sng" dirty="0"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050" b="1" dirty="0">
                <a:latin typeface="Calibri" panose="020F0502020204030204" pitchFamily="34" charset="0"/>
              </a:rPr>
              <a:t>UNASUS -</a:t>
            </a:r>
            <a:r>
              <a:rPr lang="pt-BR" sz="1050" b="1" dirty="0" err="1">
                <a:latin typeface="Calibri" panose="020F0502020204030204" pitchFamily="34" charset="0"/>
              </a:rPr>
              <a:t>UFPelotas</a:t>
            </a:r>
            <a:r>
              <a:rPr lang="pt-BR" sz="1050" b="1" dirty="0">
                <a:latin typeface="Calibri" panose="020F0502020204030204" pitchFamily="34" charset="0"/>
              </a:rPr>
              <a:t> - Situações Clínicas Comuns na Atenção Primária à Saúde – Medicina 45h até 30/01/2020 (10.000 vagas) </a:t>
            </a:r>
            <a:r>
              <a:rPr lang="pt-BR" sz="1050" u="sng" dirty="0">
                <a:latin typeface="Calibri" panose="020F0502020204030204" pitchFamily="34" charset="0"/>
                <a:hlinkClick r:id="rId6"/>
              </a:rPr>
              <a:t>https://www.unasus.gov.br/cursos/curso/45387</a:t>
            </a:r>
            <a:endParaRPr lang="pt-BR" sz="1050" dirty="0"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050" b="1" dirty="0">
                <a:latin typeface="Calibri" panose="020F0502020204030204" pitchFamily="34" charset="0"/>
              </a:rPr>
              <a:t>UNASUS - UFCSPA - Autocuidado: como apoiar a pessoa com Diabetes - Nível Médio 30h </a:t>
            </a:r>
            <a:r>
              <a:rPr lang="pt-BR" sz="1050" b="1" dirty="0">
                <a:latin typeface="Calibri" panose="020F0502020204030204" pitchFamily="34" charset="0"/>
                <a:hlinkClick r:id="rId7"/>
              </a:rPr>
              <a:t>h</a:t>
            </a:r>
            <a:r>
              <a:rPr lang="pt-BR" sz="1050" b="1" u="sng" dirty="0">
                <a:latin typeface="Calibri" panose="020F0502020204030204" pitchFamily="34" charset="0"/>
                <a:hlinkClick r:id="rId7"/>
              </a:rPr>
              <a:t>ttps://avasus.ufrn.br/local/avasplugin/cursos/curso.php?id=136</a:t>
            </a:r>
            <a:endParaRPr lang="pt-BR" sz="1050" b="1" u="sng" dirty="0"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050" b="1" dirty="0">
                <a:latin typeface="Calibri" panose="020F0502020204030204" pitchFamily="34" charset="0"/>
              </a:rPr>
              <a:t>UNASUS - UFCSPA - Autocuidado: como apoiar a pessoa com Diabetes - Nível Superior 30h </a:t>
            </a:r>
            <a:r>
              <a:rPr lang="pt-BR" sz="1050" dirty="0">
                <a:hlinkClick r:id="rId7"/>
              </a:rPr>
              <a:t>https://avasus.ufrn.br/local/avasplugin/cursos/curso.php?id=136</a:t>
            </a:r>
            <a:endParaRPr lang="pt-BR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050" b="1" dirty="0">
                <a:latin typeface="Calibri" panose="020F0502020204030204" pitchFamily="34" charset="0"/>
              </a:rPr>
              <a:t>UNASUS - UFCSPA - Autocuidado: como apoiar a pessoa com Diabetes – Agentes Comunitários de Saúde 40h </a:t>
            </a:r>
            <a:r>
              <a:rPr lang="pt-BR" sz="1050" dirty="0">
                <a:hlinkClick r:id="rId8"/>
              </a:rPr>
              <a:t>https://avasus.ufrn.br/local/avasplugin/cursos/curso.php?id=137</a:t>
            </a:r>
            <a:endParaRPr lang="pt-BR" sz="1050" b="1" u="sng" dirty="0"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050" b="1" dirty="0">
                <a:latin typeface="Calibri" panose="020F0502020204030204" pitchFamily="34" charset="0"/>
              </a:rPr>
              <a:t>UNASUS - UFRN -Nutrição no tratamento do Diabetes </a:t>
            </a:r>
            <a:r>
              <a:rPr lang="pt-BR" sz="1050" b="1" dirty="0" err="1">
                <a:latin typeface="Calibri" panose="020F0502020204030204" pitchFamily="34" charset="0"/>
              </a:rPr>
              <a:t>Melittus</a:t>
            </a:r>
            <a:r>
              <a:rPr lang="pt-BR" sz="1050" b="1" dirty="0">
                <a:latin typeface="Calibri" panose="020F0502020204030204" pitchFamily="34" charset="0"/>
              </a:rPr>
              <a:t> – 4h </a:t>
            </a:r>
            <a:r>
              <a:rPr lang="pt-BR" sz="1050" dirty="0" err="1">
                <a:latin typeface="Calibri" panose="020F0502020204030204" pitchFamily="34" charset="0"/>
              </a:rPr>
              <a:t>webpalestra</a:t>
            </a:r>
            <a:r>
              <a:rPr lang="pt-BR" sz="1050" dirty="0">
                <a:latin typeface="Calibri" panose="020F0502020204030204" pitchFamily="34" charset="0"/>
              </a:rPr>
              <a:t> fornece informações quanto a orientações nutricionais que auxiliem no tratamento e na prevenção do diabetes mellitus</a:t>
            </a:r>
            <a:r>
              <a:rPr lang="pt-BR" sz="1050" b="1" dirty="0">
                <a:latin typeface="Calibri" panose="020F0502020204030204" pitchFamily="34" charset="0"/>
              </a:rPr>
              <a:t> </a:t>
            </a:r>
            <a:r>
              <a:rPr lang="pt-BR" sz="1050" b="1" u="sng" dirty="0">
                <a:latin typeface="Calibri" panose="020F0502020204030204" pitchFamily="34" charset="0"/>
                <a:hlinkClick r:id="rId9"/>
              </a:rPr>
              <a:t>https://avasus.ufrn.br/local/avasplugin/cursos/curso.php?id=211</a:t>
            </a:r>
            <a:endParaRPr lang="pt-BR" sz="1050" b="1" u="sng" dirty="0"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050" b="1" dirty="0">
                <a:latin typeface="Calibri" panose="020F0502020204030204" pitchFamily="34" charset="0"/>
              </a:rPr>
              <a:t>UNASUS </a:t>
            </a:r>
            <a:r>
              <a:rPr lang="pt-BR" sz="1050" dirty="0">
                <a:latin typeface="Calibri" panose="020F0502020204030204" pitchFamily="34" charset="0"/>
              </a:rPr>
              <a:t>- </a:t>
            </a:r>
            <a:r>
              <a:rPr lang="pt-BR" sz="1050" b="1" dirty="0">
                <a:latin typeface="Calibri" panose="020F0502020204030204" pitchFamily="34" charset="0"/>
              </a:rPr>
              <a:t>Curso sobre Medicamentos na Atenção Primária 60 h 100.000 vagas  </a:t>
            </a:r>
            <a:r>
              <a:rPr lang="pt-BR" sz="1050" dirty="0">
                <a:latin typeface="Calibri" panose="020F0502020204030204" pitchFamily="34" charset="0"/>
                <a:hlinkClick r:id="rId10"/>
              </a:rPr>
              <a:t>https://www.unasus.gov.br/cursos/curso/45763</a:t>
            </a:r>
            <a:endParaRPr lang="pt-B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76" y="839628"/>
            <a:ext cx="4163195" cy="41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4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4300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13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6557" y="429321"/>
            <a:ext cx="6616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350" b="1" dirty="0"/>
          </a:p>
          <a:p>
            <a:pPr algn="ctr"/>
            <a:endParaRPr lang="pt-BR" sz="1350" b="1" dirty="0"/>
          </a:p>
          <a:p>
            <a:pPr algn="ctr"/>
            <a:r>
              <a:rPr lang="pt-BR" sz="1350" b="1" dirty="0"/>
              <a:t>Prevalência de Diabetes, segundo </a:t>
            </a:r>
            <a:r>
              <a:rPr lang="pt-BR" sz="1350" b="1" dirty="0" err="1"/>
              <a:t>Vigitel</a:t>
            </a:r>
            <a:r>
              <a:rPr lang="pt-BR" sz="1350" b="1" dirty="0"/>
              <a:t> (2006 -2018)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42900" y="4512252"/>
            <a:ext cx="6452755" cy="2298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just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</a:pPr>
            <a:endParaRPr lang="pt-BR" sz="1350" kern="0" dirty="0">
              <a:solidFill>
                <a:prstClr val="black"/>
              </a:solidFill>
            </a:endParaRPr>
          </a:p>
          <a:p>
            <a:pPr indent="337185" algn="just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</a:pPr>
            <a:endParaRPr lang="pt-BR" sz="1350" kern="0" dirty="0">
              <a:solidFill>
                <a:prstClr val="black"/>
              </a:solidFill>
            </a:endParaRPr>
          </a:p>
          <a:p>
            <a:pPr indent="337185" algn="just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</a:pPr>
            <a:endParaRPr lang="pt-BR" sz="1350" kern="0" dirty="0">
              <a:solidFill>
                <a:prstClr val="black"/>
              </a:solidFill>
            </a:endParaRPr>
          </a:p>
          <a:p>
            <a:pPr indent="337185" algn="just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</a:pPr>
            <a:endParaRPr lang="pt-BR" sz="1350" kern="0" dirty="0">
              <a:solidFill>
                <a:prstClr val="black"/>
              </a:solidFill>
            </a:endParaRPr>
          </a:p>
          <a:p>
            <a:pPr marL="214313" indent="-214313" algn="just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endParaRPr lang="pt-BR" sz="1350" kern="0" dirty="0">
              <a:solidFill>
                <a:prstClr val="black"/>
              </a:solidFill>
            </a:endParaRPr>
          </a:p>
          <a:p>
            <a:pPr marL="214313" indent="-214313" algn="just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endParaRPr lang="pt-BR" sz="1350" kern="0" dirty="0">
              <a:solidFill>
                <a:prstClr val="black"/>
              </a:solidFill>
            </a:endParaRPr>
          </a:p>
          <a:p>
            <a:pPr marL="214313" indent="-214313" algn="just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endParaRPr lang="pt-BR" sz="1350" kern="0" dirty="0">
              <a:solidFill>
                <a:prstClr val="black"/>
              </a:solidFill>
            </a:endParaRPr>
          </a:p>
          <a:p>
            <a:pPr marL="214313" indent="-214313" algn="just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endParaRPr lang="pt-BR" sz="1350" kern="0" dirty="0">
              <a:solidFill>
                <a:prstClr val="black"/>
              </a:solidFill>
            </a:endParaRPr>
          </a:p>
          <a:p>
            <a:pPr marL="214313" indent="-214313" algn="just">
              <a:lnSpc>
                <a:spcPct val="107000"/>
              </a:lnSpc>
              <a:spcBef>
                <a:spcPts val="75"/>
              </a:spcBef>
              <a:spcAft>
                <a:spcPts val="75"/>
              </a:spcAft>
              <a:buFont typeface="Arial" panose="020B0604020202020204" pitchFamily="34" charset="0"/>
              <a:buChar char="•"/>
            </a:pPr>
            <a:endParaRPr lang="pt-BR" sz="1350" kern="0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350169"/>
            <a:ext cx="57747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75" dirty="0"/>
              <a:t>Fonte: Brasil. Ministério da Saúde. Secretaria de Vigilância em Saúde. Departamento de Análise em Saúde e Vigilância de Doenças não Transmissíveis. </a:t>
            </a:r>
            <a:r>
              <a:rPr lang="pt-BR" sz="675" dirty="0" err="1"/>
              <a:t>Vigitel</a:t>
            </a:r>
            <a:r>
              <a:rPr lang="pt-BR" sz="675" dirty="0"/>
              <a:t> Brasil 2018: vigilância de fatores de risco e proteção para doenças crônicas por inquérito telefônico : estimativas sobre frequência e distribuição </a:t>
            </a:r>
            <a:r>
              <a:rPr lang="pt-BR" sz="675" dirty="0" err="1"/>
              <a:t>sociodemográfica</a:t>
            </a:r>
            <a:r>
              <a:rPr lang="pt-BR" sz="675" dirty="0"/>
              <a:t> de fatores de risco e proteção para doenças crônicas nas capitais dos 26 estados brasileiros e no Distrito Federal em 2018. Brasília: Ministério da Saúde, 2019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17" y="1197596"/>
            <a:ext cx="4481080" cy="259882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869665" y="3592953"/>
            <a:ext cx="319520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75" dirty="0"/>
              <a:t>Fonte: </a:t>
            </a:r>
            <a:r>
              <a:rPr lang="pt-BR" sz="675" dirty="0" err="1"/>
              <a:t>Vigitel</a:t>
            </a:r>
            <a:r>
              <a:rPr lang="pt-BR" sz="675" dirty="0"/>
              <a:t> – SVS/MS</a:t>
            </a:r>
          </a:p>
          <a:p>
            <a:endParaRPr lang="pt-BR" sz="135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6557" y="3853581"/>
            <a:ext cx="6861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600" dirty="0"/>
              <a:t>A prevalência de diabetes foi de 5,5% em 2006 e 7,7% em 2018, com aumento percentual de 40% no período.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600" kern="0" dirty="0">
                <a:solidFill>
                  <a:prstClr val="black"/>
                </a:solidFill>
              </a:rPr>
              <a:t>Maior prevalência entre as mulheres (8,1%) do que em homem (7,1%). No entanto houve um aumento de casos em 54% entre os homens e 28% entre as mulheres, em ambos os sexos;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600" kern="0" dirty="0">
                <a:solidFill>
                  <a:prstClr val="black"/>
                </a:solidFill>
              </a:rPr>
              <a:t>A frequência dessa condição aumentou intensamente com a idade e diminuiu com o aumento da escolaridade, destacando-se o incremento nas pessoas com +65 anos e apenas oitos anos de escolaridade, 24% e 14,8%, respectivamente.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089"/>
            <a:ext cx="9144000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733" y="295104"/>
            <a:ext cx="5537700" cy="1150800"/>
          </a:xfrm>
        </p:spPr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LINHA DE CUIDADO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67" y="1536633"/>
            <a:ext cx="4067632" cy="39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9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48441" y="3715372"/>
            <a:ext cx="1933016" cy="22187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81406" y="3715372"/>
            <a:ext cx="1933016" cy="22187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14370" y="3715372"/>
            <a:ext cx="1933016" cy="2218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47335" y="3715372"/>
            <a:ext cx="1933016" cy="2218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9308838" flipV="1">
            <a:off x="6966052" y="3184208"/>
            <a:ext cx="1570630" cy="1289685"/>
          </a:xfrm>
          <a:custGeom>
            <a:avLst/>
            <a:gdLst>
              <a:gd name="connsiteX0" fmla="*/ 1885079 w 2094173"/>
              <a:gd name="connsiteY0" fmla="*/ 853336 h 1719580"/>
              <a:gd name="connsiteX1" fmla="*/ 1951827 w 2094173"/>
              <a:gd name="connsiteY1" fmla="*/ 761895 h 1719580"/>
              <a:gd name="connsiteX2" fmla="*/ 2089975 w 2094173"/>
              <a:gd name="connsiteY2" fmla="*/ 192074 h 1719580"/>
              <a:gd name="connsiteX3" fmla="*/ 2072515 w 2094173"/>
              <a:gd name="connsiteY3" fmla="*/ 80218 h 1719580"/>
              <a:gd name="connsiteX4" fmla="*/ 2056647 w 2094173"/>
              <a:gd name="connsiteY4" fmla="*/ 62831 h 1719580"/>
              <a:gd name="connsiteX5" fmla="*/ 2043495 w 2094173"/>
              <a:gd name="connsiteY5" fmla="*/ 43324 h 1719580"/>
              <a:gd name="connsiteX6" fmla="*/ 1938902 w 2094173"/>
              <a:gd name="connsiteY6" fmla="*/ 0 h 1719580"/>
              <a:gd name="connsiteX7" fmla="*/ 1352574 w 2094173"/>
              <a:gd name="connsiteY7" fmla="*/ 0 h 1719580"/>
              <a:gd name="connsiteX8" fmla="*/ 1204657 w 2094173"/>
              <a:gd name="connsiteY8" fmla="*/ 147917 h 1719580"/>
              <a:gd name="connsiteX9" fmla="*/ 1352574 w 2094173"/>
              <a:gd name="connsiteY9" fmla="*/ 295834 h 1719580"/>
              <a:gd name="connsiteX10" fmla="*/ 1530754 w 2094173"/>
              <a:gd name="connsiteY10" fmla="*/ 295834 h 1719580"/>
              <a:gd name="connsiteX11" fmla="*/ 56477 w 2094173"/>
              <a:gd name="connsiteY11" fmla="*/ 1455394 h 1719580"/>
              <a:gd name="connsiteX12" fmla="*/ 31658 w 2094173"/>
              <a:gd name="connsiteY12" fmla="*/ 1663102 h 1719580"/>
              <a:gd name="connsiteX13" fmla="*/ 239367 w 2094173"/>
              <a:gd name="connsiteY13" fmla="*/ 1687922 h 1719580"/>
              <a:gd name="connsiteX14" fmla="*/ 1701778 w 2094173"/>
              <a:gd name="connsiteY14" fmla="*/ 537694 h 1719580"/>
              <a:gd name="connsiteX15" fmla="*/ 1664322 w 2094173"/>
              <a:gd name="connsiteY15" fmla="*/ 692192 h 1719580"/>
              <a:gd name="connsiteX16" fmla="*/ 1773223 w 2094173"/>
              <a:gd name="connsiteY16" fmla="*/ 870796 h 1719580"/>
              <a:gd name="connsiteX17" fmla="*/ 1885079 w 2094173"/>
              <a:gd name="connsiteY17" fmla="*/ 853336 h 171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4173" h="1719580">
                <a:moveTo>
                  <a:pt x="1885079" y="853336"/>
                </a:moveTo>
                <a:cubicBezTo>
                  <a:pt x="1917400" y="833628"/>
                  <a:pt x="1942203" y="801591"/>
                  <a:pt x="1951827" y="761895"/>
                </a:cubicBezTo>
                <a:lnTo>
                  <a:pt x="2089975" y="192074"/>
                </a:lnTo>
                <a:cubicBezTo>
                  <a:pt x="2099599" y="152379"/>
                  <a:pt x="2092221" y="112540"/>
                  <a:pt x="2072515" y="80218"/>
                </a:cubicBezTo>
                <a:lnTo>
                  <a:pt x="2056647" y="62831"/>
                </a:lnTo>
                <a:lnTo>
                  <a:pt x="2043495" y="43324"/>
                </a:lnTo>
                <a:cubicBezTo>
                  <a:pt x="2016727" y="16557"/>
                  <a:pt x="1979748" y="0"/>
                  <a:pt x="1938902" y="0"/>
                </a:cubicBezTo>
                <a:lnTo>
                  <a:pt x="1352574" y="0"/>
                </a:lnTo>
                <a:cubicBezTo>
                  <a:pt x="1270882" y="0"/>
                  <a:pt x="1204657" y="66225"/>
                  <a:pt x="1204657" y="147917"/>
                </a:cubicBezTo>
                <a:cubicBezTo>
                  <a:pt x="1204657" y="229609"/>
                  <a:pt x="1270882" y="295834"/>
                  <a:pt x="1352574" y="295834"/>
                </a:cubicBezTo>
                <a:lnTo>
                  <a:pt x="1530754" y="295834"/>
                </a:lnTo>
                <a:lnTo>
                  <a:pt x="56477" y="1455394"/>
                </a:lnTo>
                <a:cubicBezTo>
                  <a:pt x="-7733" y="1505897"/>
                  <a:pt x="-18845" y="1598892"/>
                  <a:pt x="31658" y="1663102"/>
                </a:cubicBezTo>
                <a:cubicBezTo>
                  <a:pt x="82162" y="1727313"/>
                  <a:pt x="175156" y="1738425"/>
                  <a:pt x="239367" y="1687922"/>
                </a:cubicBezTo>
                <a:lnTo>
                  <a:pt x="1701778" y="537694"/>
                </a:lnTo>
                <a:lnTo>
                  <a:pt x="1664322" y="692192"/>
                </a:lnTo>
                <a:cubicBezTo>
                  <a:pt x="1645074" y="771584"/>
                  <a:pt x="1693831" y="851548"/>
                  <a:pt x="1773223" y="870796"/>
                </a:cubicBezTo>
                <a:cubicBezTo>
                  <a:pt x="1812919" y="880420"/>
                  <a:pt x="1852758" y="873043"/>
                  <a:pt x="1885079" y="85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319" y="3654858"/>
            <a:ext cx="342900" cy="3429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4640" y="3735541"/>
            <a:ext cx="188260" cy="181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32309" y="3654858"/>
            <a:ext cx="342900" cy="3429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09630" y="3735541"/>
            <a:ext cx="188260" cy="181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77285" y="3654858"/>
            <a:ext cx="342900" cy="3429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54606" y="3735541"/>
            <a:ext cx="188260" cy="181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02275" y="3654858"/>
            <a:ext cx="342900" cy="342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35240" y="3654858"/>
            <a:ext cx="342900" cy="342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9596" y="3735541"/>
            <a:ext cx="188260" cy="181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12561" y="3735541"/>
            <a:ext cx="188260" cy="181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Teardrop 25"/>
          <p:cNvSpPr/>
          <p:nvPr/>
        </p:nvSpPr>
        <p:spPr>
          <a:xfrm rot="8017132">
            <a:off x="466494" y="2614676"/>
            <a:ext cx="685800" cy="6858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Teardrop 26"/>
          <p:cNvSpPr/>
          <p:nvPr/>
        </p:nvSpPr>
        <p:spPr>
          <a:xfrm rot="8017132">
            <a:off x="3499829" y="2605337"/>
            <a:ext cx="685800" cy="6858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Teardrop 27"/>
          <p:cNvSpPr/>
          <p:nvPr/>
        </p:nvSpPr>
        <p:spPr>
          <a:xfrm rot="8017132">
            <a:off x="6563789" y="2605337"/>
            <a:ext cx="685800" cy="6858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Teardrop 28"/>
          <p:cNvSpPr/>
          <p:nvPr/>
        </p:nvSpPr>
        <p:spPr>
          <a:xfrm rot="13582868" flipV="1">
            <a:off x="1960859" y="4361480"/>
            <a:ext cx="685800" cy="6858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Teardrop 29"/>
          <p:cNvSpPr/>
          <p:nvPr/>
        </p:nvSpPr>
        <p:spPr>
          <a:xfrm rot="13582868" flipV="1">
            <a:off x="5033541" y="4361479"/>
            <a:ext cx="685800" cy="6858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5077" y="1974906"/>
            <a:ext cx="183993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434A54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en-US" sz="1350" dirty="0">
                <a:solidFill>
                  <a:srgbClr val="434A54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1200" b="1" dirty="0"/>
              <a:t>Plano de Reorganização da Atenção à Hipertensão Arterial e ao Diabetes Mellitus, do</a:t>
            </a:r>
          </a:p>
          <a:p>
            <a:r>
              <a:rPr lang="pt-BR" sz="1200" b="1" dirty="0"/>
              <a:t>Programa Nacional de Assistência Farmacêutica para Hipertensão e Diabetes (</a:t>
            </a:r>
            <a:r>
              <a:rPr lang="pt-BR" sz="1200" b="1" dirty="0" err="1"/>
              <a:t>Hiperdia</a:t>
            </a:r>
            <a:r>
              <a:rPr lang="pt-BR" sz="1200" b="1" dirty="0"/>
              <a:t>)</a:t>
            </a:r>
            <a:endParaRPr lang="en-US" sz="1200" b="1" dirty="0"/>
          </a:p>
          <a:p>
            <a:endParaRPr lang="en-US" sz="1350" dirty="0">
              <a:solidFill>
                <a:srgbClr val="434A54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63566" y="2121280"/>
            <a:ext cx="200788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434A54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sz="1350" dirty="0">
                <a:solidFill>
                  <a:srgbClr val="434A54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200" b="1" dirty="0"/>
              <a:t>Plano de Ações Estratégicas para o Enfrentamento das Doenças Crônicas Não Transmissíveis - DCNT no Brasil, 2011 – 2022.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278531" y="2087571"/>
            <a:ext cx="158705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434A54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sz="1350" dirty="0">
                <a:solidFill>
                  <a:srgbClr val="434A54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200" b="1" dirty="0"/>
              <a:t>Lei nº 13.895/2019 </a:t>
            </a:r>
            <a:r>
              <a:rPr lang="pt-BR" sz="1200" b="1" dirty="0"/>
              <a:t>Política Nacional de Prevenção do Diabetes e de Assistência Integral à Pessoa Diabética.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647386" y="4017927"/>
            <a:ext cx="15870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434A54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1350" dirty="0">
                <a:solidFill>
                  <a:srgbClr val="434A54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 b="1" dirty="0" err="1"/>
              <a:t>Rede</a:t>
            </a:r>
            <a:r>
              <a:rPr lang="en-US" sz="1200" b="1" dirty="0"/>
              <a:t> de </a:t>
            </a:r>
            <a:r>
              <a:rPr lang="en-US" sz="1200" b="1" dirty="0" err="1"/>
              <a:t>Atenção</a:t>
            </a:r>
            <a:r>
              <a:rPr lang="en-US" sz="1200" b="1" dirty="0"/>
              <a:t> </a:t>
            </a:r>
            <a:r>
              <a:rPr lang="en-US" sz="1200" b="1" dirty="0" err="1"/>
              <a:t>às</a:t>
            </a:r>
            <a:r>
              <a:rPr lang="en-US" sz="1200" b="1" dirty="0"/>
              <a:t> </a:t>
            </a:r>
            <a:r>
              <a:rPr lang="en-US" sz="1200" b="1" dirty="0" err="1"/>
              <a:t>Pessoas</a:t>
            </a:r>
            <a:r>
              <a:rPr lang="en-US" sz="1200" b="1" dirty="0"/>
              <a:t> com DCNTs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667671" y="4226038"/>
            <a:ext cx="211899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rgbClr val="434A54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pt-BR" sz="1350" dirty="0">
                <a:solidFill>
                  <a:srgbClr val="434A54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5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t-BR" sz="1200" b="1" dirty="0"/>
              <a:t>Lei Federal nº 11.347/2006 - estabelece a distribuição gratuita de medicamentos e materiais necessários à sua aplicação e à monitoração da glicemia capilar aos portadores de diabetes. </a:t>
            </a:r>
          </a:p>
          <a:p>
            <a:endParaRPr lang="pt-BR" sz="1350" dirty="0"/>
          </a:p>
        </p:txBody>
      </p:sp>
      <p:grpSp>
        <p:nvGrpSpPr>
          <p:cNvPr id="34" name="Grupo 33"/>
          <p:cNvGrpSpPr/>
          <p:nvPr/>
        </p:nvGrpSpPr>
        <p:grpSpPr>
          <a:xfrm>
            <a:off x="1" y="857250"/>
            <a:ext cx="9055677" cy="506557"/>
            <a:chOff x="1" y="-1"/>
            <a:chExt cx="12074236" cy="675409"/>
          </a:xfrm>
        </p:grpSpPr>
        <p:sp>
          <p:nvSpPr>
            <p:cNvPr id="38" name="Retângulo 37"/>
            <p:cNvSpPr/>
            <p:nvPr/>
          </p:nvSpPr>
          <p:spPr>
            <a:xfrm>
              <a:off x="1" y="-1"/>
              <a:ext cx="12074236" cy="67540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pt-BR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1524001" y="71768"/>
              <a:ext cx="752648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pt-BR" sz="2100" b="1" kern="0" dirty="0">
                  <a:solidFill>
                    <a:srgbClr val="FFFFFF"/>
                  </a:solidFill>
                </a:rPr>
                <a:t>Normativas Diabetes Mellitus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3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29" y="804013"/>
            <a:ext cx="5212264" cy="4480164"/>
          </a:xfrm>
          <a:prstGeom prst="rect">
            <a:avLst/>
          </a:prstGeo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838092" y="1670538"/>
            <a:ext cx="2914650" cy="247540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2900" b="1" dirty="0" smtClean="0"/>
              <a:t>Eugênio Vilaça Mendes: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b="1" dirty="0" smtClean="0"/>
              <a:t>Responsabilização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b="1" dirty="0" smtClean="0"/>
              <a:t>Resolutividade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b="1" dirty="0" smtClean="0"/>
              <a:t>Centro de Comunicação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59113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42403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Centro: Pessoas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Princípios APS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Ciência e Tecnologia</a:t>
            </a: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Transparência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Equidade</a:t>
            </a: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373FBDD-F0F1-4F70-AFB8-1E1BC6729B27}"/>
              </a:ext>
            </a:extLst>
          </p:cNvPr>
          <p:cNvSpPr txBox="1">
            <a:spLocks/>
          </p:cNvSpPr>
          <p:nvPr/>
        </p:nvSpPr>
        <p:spPr>
          <a:xfrm>
            <a:off x="0" y="253825"/>
            <a:ext cx="8460432" cy="461665"/>
          </a:xfrm>
          <a:prstGeom prst="rect">
            <a:avLst/>
          </a:prstGeom>
          <a:gradFill flip="none" rotWithShape="1">
            <a:gsLst>
              <a:gs pos="0">
                <a:srgbClr val="053875">
                  <a:shade val="30000"/>
                  <a:satMod val="115000"/>
                </a:srgbClr>
              </a:gs>
              <a:gs pos="50000">
                <a:srgbClr val="053875">
                  <a:shade val="67500"/>
                  <a:satMod val="115000"/>
                </a:srgbClr>
              </a:gs>
              <a:gs pos="100000">
                <a:srgbClr val="05387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Arial" pitchFamily="34" charset="0"/>
              <a:buNone/>
            </a:pPr>
            <a:r>
              <a:rPr lang="pt-BR" sz="2400" b="1" dirty="0" smtClean="0">
                <a:solidFill>
                  <a:prstClr val="white"/>
                </a:solidFill>
                <a:latin typeface="Calibri" pitchFamily="34" charset="0"/>
              </a:rPr>
              <a:t>Princípios</a:t>
            </a:r>
            <a:endParaRPr lang="pt-BR" sz="2400" b="1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6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" y="340131"/>
            <a:ext cx="5580905" cy="803650"/>
          </a:xfrm>
          <a:prstGeom prst="rect">
            <a:avLst/>
          </a:prstGeom>
        </p:spPr>
      </p:pic>
      <p:sp>
        <p:nvSpPr>
          <p:cNvPr id="7" name="Título 1"/>
          <p:cNvSpPr txBox="1"/>
          <p:nvPr/>
        </p:nvSpPr>
        <p:spPr>
          <a:xfrm>
            <a:off x="203236" y="381558"/>
            <a:ext cx="5210012" cy="707886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vert="horz" wrap="square" lIns="91440" tIns="45720" rIns="91440" bIns="45720" rtlCol="0" anchor="ctr" anchorCtr="0">
            <a:spAutoFit/>
          </a:bodyPr>
          <a:lstStyle>
            <a:lvl1pPr marR="0" lvl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2000" b="0" i="0" u="none" strike="noStrike" cap="none">
                <a:solidFill>
                  <a:schemeClr val="bg1"/>
                </a:solidFill>
                <a:latin typeface="Calibri" pitchFamily="34" charset="0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b="1" dirty="0" smtClean="0"/>
              <a:t>Desafios para a Atenção Primária à Saúde no Brasil </a:t>
            </a:r>
            <a:endParaRPr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91116960"/>
              </p:ext>
            </p:extLst>
          </p:nvPr>
        </p:nvGraphicFramePr>
        <p:xfrm>
          <a:off x="467544" y="1196752"/>
          <a:ext cx="7920880" cy="456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6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1" name="Título 1"/>
          <p:cNvSpPr txBox="1">
            <a:spLocks noChangeArrowheads="1"/>
          </p:cNvSpPr>
          <p:nvPr/>
        </p:nvSpPr>
        <p:spPr bwMode="auto">
          <a:xfrm>
            <a:off x="3332560" y="1366830"/>
            <a:ext cx="5719763" cy="401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algn="ctr" eaLnBrk="1">
              <a:defRPr/>
            </a:pPr>
            <a:r>
              <a:rPr lang="pt-BR" altLang="pt-B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Ampliação do Acesso</a:t>
            </a:r>
          </a:p>
          <a:p>
            <a:pPr algn="ctr" eaLnBrk="1">
              <a:defRPr/>
            </a:pPr>
            <a:r>
              <a:rPr lang="pt-BR" altLang="pt-B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SAÚDE NA HORA DAS USF</a:t>
            </a:r>
          </a:p>
          <a:p>
            <a:pPr algn="ctr" eaLnBrk="1">
              <a:lnSpc>
                <a:spcPct val="90000"/>
              </a:lnSpc>
              <a:defRPr/>
            </a:pPr>
            <a:endParaRPr lang="pt-BR" altLang="pt-B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>
              <a:lnSpc>
                <a:spcPct val="90000"/>
              </a:lnSpc>
              <a:defRPr/>
            </a:pPr>
            <a:endParaRPr lang="pt-BR" altLang="pt-BR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42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de cantos arredondados 65"/>
          <p:cNvSpPr/>
          <p:nvPr/>
        </p:nvSpPr>
        <p:spPr>
          <a:xfrm>
            <a:off x="340493" y="2003868"/>
            <a:ext cx="1335908" cy="771525"/>
          </a:xfrm>
          <a:prstGeom prst="roundRect">
            <a:avLst/>
          </a:prstGeom>
          <a:gradFill flip="none" rotWithShape="0">
            <a:gsLst>
              <a:gs pos="0">
                <a:srgbClr val="C7D42A"/>
              </a:gs>
              <a:gs pos="100000">
                <a:srgbClr val="00B05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defTabSz="685800" eaLnBrk="0" hangingPunct="0">
              <a:defRPr/>
            </a:pPr>
            <a:endParaRPr lang="pt-BR" sz="1350" dirty="0">
              <a:solidFill>
                <a:srgbClr val="000000"/>
              </a:solidFill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1676400" y="2209800"/>
            <a:ext cx="2769394" cy="359569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lvl="1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Maior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cobertura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na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Atenção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Primária</a:t>
            </a:r>
            <a:endParaRPr lang="pt-BR" sz="1350" b="1" dirty="0">
              <a:solidFill>
                <a:srgbClr val="000000"/>
              </a:solidFill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24580" name="Título 1"/>
          <p:cNvSpPr txBox="1">
            <a:spLocks/>
          </p:cNvSpPr>
          <p:nvPr/>
        </p:nvSpPr>
        <p:spPr bwMode="auto">
          <a:xfrm>
            <a:off x="145256" y="1095092"/>
            <a:ext cx="8740379" cy="44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tIns="34289" rIns="34289" bIns="34289" anchor="b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algn="ctr" defTabSz="6858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700" b="1">
                <a:solidFill>
                  <a:srgbClr val="034A8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OBJETIVOS DO PROGRAMA SAÚDE NA HORA</a:t>
            </a:r>
          </a:p>
        </p:txBody>
      </p:sp>
      <p:sp>
        <p:nvSpPr>
          <p:cNvPr id="24581" name="CaixaDeTexto 1"/>
          <p:cNvSpPr txBox="1">
            <a:spLocks noChangeArrowheads="1"/>
          </p:cNvSpPr>
          <p:nvPr/>
        </p:nvSpPr>
        <p:spPr bwMode="auto">
          <a:xfrm>
            <a:off x="516506" y="2235994"/>
            <a:ext cx="1053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dirty="0">
                <a:solidFill>
                  <a:srgbClr val="FFFFFF"/>
                </a:solidFill>
              </a:rPr>
              <a:t>Cobertura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srgbClr val="FFFFFF"/>
              </a:solidFill>
            </a:endParaRPr>
          </a:p>
        </p:txBody>
      </p:sp>
      <p:sp>
        <p:nvSpPr>
          <p:cNvPr id="26" name="Forma livre 25"/>
          <p:cNvSpPr/>
          <p:nvPr/>
        </p:nvSpPr>
        <p:spPr>
          <a:xfrm>
            <a:off x="1709737" y="3024188"/>
            <a:ext cx="2396729" cy="359569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lvl="1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Ampliação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do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horário</a:t>
            </a:r>
            <a:endParaRPr lang="pt-BR" sz="1350" b="1" dirty="0">
              <a:solidFill>
                <a:srgbClr val="000000"/>
              </a:solidFill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347473" y="2874215"/>
            <a:ext cx="1328928" cy="770334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defTabSz="685800" eaLnBrk="0" hangingPunct="0">
              <a:defRPr/>
            </a:pPr>
            <a:endParaRPr lang="pt-BR" sz="1350" dirty="0">
              <a:solidFill>
                <a:srgbClr val="000000"/>
              </a:solidFill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24584" name="CaixaDeTexto 28"/>
          <p:cNvSpPr txBox="1">
            <a:spLocks noChangeArrowheads="1"/>
          </p:cNvSpPr>
          <p:nvPr/>
        </p:nvSpPr>
        <p:spPr bwMode="auto">
          <a:xfrm>
            <a:off x="389350" y="3123010"/>
            <a:ext cx="128705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defTabSz="2000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pt-BR" sz="1200" b="1" dirty="0">
                <a:solidFill>
                  <a:srgbClr val="FFFFFF"/>
                </a:solidFill>
              </a:rPr>
              <a:t>Atendimento</a:t>
            </a:r>
          </a:p>
        </p:txBody>
      </p:sp>
      <p:sp>
        <p:nvSpPr>
          <p:cNvPr id="30" name="Forma livre 29"/>
          <p:cNvSpPr/>
          <p:nvPr/>
        </p:nvSpPr>
        <p:spPr>
          <a:xfrm>
            <a:off x="1676400" y="3976688"/>
            <a:ext cx="2322910" cy="359569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lvl="1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Mais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autonomia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para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gestores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organizarem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equipes</a:t>
            </a:r>
            <a:endParaRPr lang="pt-BR" sz="1350" b="1" dirty="0">
              <a:solidFill>
                <a:srgbClr val="000000"/>
              </a:solidFill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347473" y="3770756"/>
            <a:ext cx="1328928" cy="771525"/>
          </a:xfrm>
          <a:prstGeom prst="roundRect">
            <a:avLst/>
          </a:prstGeom>
          <a:gradFill flip="none" rotWithShape="0">
            <a:gsLst>
              <a:gs pos="0">
                <a:srgbClr val="C7D42A"/>
              </a:gs>
              <a:gs pos="100000">
                <a:srgbClr val="00B05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defTabSz="685800" eaLnBrk="0" hangingPunct="0">
              <a:defRPr/>
            </a:pPr>
            <a:endParaRPr lang="pt-BR" sz="1350" dirty="0">
              <a:solidFill>
                <a:srgbClr val="000000"/>
              </a:solidFill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24587" name="CaixaDeTexto 32"/>
          <p:cNvSpPr txBox="1">
            <a:spLocks noChangeArrowheads="1"/>
          </p:cNvSpPr>
          <p:nvPr/>
        </p:nvSpPr>
        <p:spPr bwMode="auto">
          <a:xfrm>
            <a:off x="396332" y="4030266"/>
            <a:ext cx="128007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defTabSz="2000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pt-BR" sz="1200" b="1">
                <a:solidFill>
                  <a:srgbClr val="FFFFFF"/>
                </a:solidFill>
              </a:rPr>
              <a:t>Flexibilidade</a:t>
            </a:r>
          </a:p>
        </p:txBody>
      </p:sp>
      <p:sp>
        <p:nvSpPr>
          <p:cNvPr id="34" name="Forma livre 33"/>
          <p:cNvSpPr/>
          <p:nvPr/>
        </p:nvSpPr>
        <p:spPr>
          <a:xfrm>
            <a:off x="6032898" y="2206229"/>
            <a:ext cx="2911078" cy="359569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lvl="1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Maior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número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de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profissionais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gera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economia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e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reduz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custo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por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equipe</a:t>
            </a:r>
            <a:endParaRPr lang="pt-BR" sz="1350" b="1" dirty="0">
              <a:solidFill>
                <a:srgbClr val="000000"/>
              </a:solidFill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4475612" y="2000297"/>
            <a:ext cx="1481086" cy="771525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defTabSz="685800" eaLnBrk="0" hangingPunct="0">
              <a:defRPr/>
            </a:pPr>
            <a:endParaRPr lang="pt-BR" sz="1350" dirty="0">
              <a:solidFill>
                <a:srgbClr val="000000"/>
              </a:solidFill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67" name="Retângulo de cantos arredondados 66"/>
          <p:cNvSpPr/>
          <p:nvPr/>
        </p:nvSpPr>
        <p:spPr>
          <a:xfrm>
            <a:off x="4442293" y="2902790"/>
            <a:ext cx="1514405" cy="770334"/>
          </a:xfrm>
          <a:prstGeom prst="roundRect">
            <a:avLst/>
          </a:prstGeom>
          <a:gradFill flip="none" rotWithShape="0">
            <a:gsLst>
              <a:gs pos="0">
                <a:srgbClr val="C7D42A"/>
              </a:gs>
              <a:gs pos="100000">
                <a:srgbClr val="00B05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defTabSz="685800" eaLnBrk="0" hangingPunct="0">
              <a:defRPr/>
            </a:pPr>
            <a:endParaRPr lang="pt-BR" sz="1350" dirty="0">
              <a:solidFill>
                <a:srgbClr val="000000"/>
              </a:solidFill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24591" name="CaixaDeTexto 36"/>
          <p:cNvSpPr txBox="1">
            <a:spLocks noChangeArrowheads="1"/>
          </p:cNvSpPr>
          <p:nvPr/>
        </p:nvSpPr>
        <p:spPr bwMode="auto">
          <a:xfrm>
            <a:off x="4594393" y="2268141"/>
            <a:ext cx="125634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algn="ctr" defTabSz="2000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pt-BR" sz="1200" b="1">
                <a:solidFill>
                  <a:srgbClr val="FFFFFF"/>
                </a:solidFill>
              </a:rPr>
              <a:t>Escala</a:t>
            </a:r>
          </a:p>
        </p:txBody>
      </p:sp>
      <p:sp>
        <p:nvSpPr>
          <p:cNvPr id="50" name="Forma livre 49"/>
          <p:cNvSpPr/>
          <p:nvPr/>
        </p:nvSpPr>
        <p:spPr>
          <a:xfrm>
            <a:off x="5991225" y="3108723"/>
            <a:ext cx="2511029" cy="358378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lvl="1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Aumento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do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repasse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da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União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no co-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financiamento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da ESF </a:t>
            </a:r>
            <a:endParaRPr lang="pt-BR" sz="1350" b="1" dirty="0">
              <a:solidFill>
                <a:srgbClr val="000000"/>
              </a:solidFill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4428506" y="3796949"/>
            <a:ext cx="1562719" cy="771525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27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4289" tIns="34289" rIns="34289" bIns="34289" spcCol="38100" anchor="ctr"/>
          <a:lstStyle/>
          <a:p>
            <a:pPr defTabSz="685800" eaLnBrk="0" hangingPunct="0">
              <a:defRPr/>
            </a:pPr>
            <a:endParaRPr lang="pt-BR" sz="1350" dirty="0">
              <a:solidFill>
                <a:srgbClr val="000000"/>
              </a:solidFill>
              <a:latin typeface="Helvetica"/>
              <a:ea typeface="+mj-ea"/>
              <a:cs typeface="Helvetica"/>
              <a:sym typeface="Helvetica" panose="020B0604020202020204" pitchFamily="34" charset="0"/>
            </a:endParaRPr>
          </a:p>
        </p:txBody>
      </p:sp>
      <p:sp>
        <p:nvSpPr>
          <p:cNvPr id="24594" name="CaixaDeTexto 52"/>
          <p:cNvSpPr txBox="1">
            <a:spLocks noChangeArrowheads="1"/>
          </p:cNvSpPr>
          <p:nvPr/>
        </p:nvSpPr>
        <p:spPr bwMode="auto">
          <a:xfrm>
            <a:off x="4808919" y="3148013"/>
            <a:ext cx="80964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algn="ctr" defTabSz="2000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pt-BR" sz="1200" b="1">
                <a:solidFill>
                  <a:srgbClr val="FFFFFF"/>
                </a:solidFill>
              </a:rPr>
              <a:t>$ União</a:t>
            </a:r>
          </a:p>
          <a:p>
            <a:pPr defTabSz="200025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350">
              <a:solidFill>
                <a:srgbClr val="FFFFFF"/>
              </a:solidFill>
            </a:endParaRPr>
          </a:p>
        </p:txBody>
      </p:sp>
      <p:sp>
        <p:nvSpPr>
          <p:cNvPr id="54" name="Forma livre 53"/>
          <p:cNvSpPr/>
          <p:nvPr/>
        </p:nvSpPr>
        <p:spPr>
          <a:xfrm>
            <a:off x="5991225" y="4008835"/>
            <a:ext cx="2817019" cy="358378"/>
          </a:xfrm>
          <a:custGeom>
            <a:avLst/>
            <a:gdLst>
              <a:gd name="connsiteX0" fmla="*/ 79744 w 478453"/>
              <a:gd name="connsiteY0" fmla="*/ 0 h 9234878"/>
              <a:gd name="connsiteX1" fmla="*/ 398709 w 478453"/>
              <a:gd name="connsiteY1" fmla="*/ 0 h 9234878"/>
              <a:gd name="connsiteX2" fmla="*/ 478453 w 478453"/>
              <a:gd name="connsiteY2" fmla="*/ 79744 h 9234878"/>
              <a:gd name="connsiteX3" fmla="*/ 478453 w 478453"/>
              <a:gd name="connsiteY3" fmla="*/ 9234878 h 9234878"/>
              <a:gd name="connsiteX4" fmla="*/ 478453 w 478453"/>
              <a:gd name="connsiteY4" fmla="*/ 9234878 h 9234878"/>
              <a:gd name="connsiteX5" fmla="*/ 0 w 478453"/>
              <a:gd name="connsiteY5" fmla="*/ 9234878 h 9234878"/>
              <a:gd name="connsiteX6" fmla="*/ 0 w 478453"/>
              <a:gd name="connsiteY6" fmla="*/ 9234878 h 9234878"/>
              <a:gd name="connsiteX7" fmla="*/ 0 w 478453"/>
              <a:gd name="connsiteY7" fmla="*/ 79744 h 9234878"/>
              <a:gd name="connsiteX8" fmla="*/ 79744 w 478453"/>
              <a:gd name="connsiteY8" fmla="*/ 0 h 92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53" h="9234878">
                <a:moveTo>
                  <a:pt x="478453" y="1539188"/>
                </a:moveTo>
                <a:lnTo>
                  <a:pt x="478453" y="7695690"/>
                </a:lnTo>
                <a:cubicBezTo>
                  <a:pt x="478453" y="8545747"/>
                  <a:pt x="476603" y="9234868"/>
                  <a:pt x="474321" y="9234868"/>
                </a:cubicBezTo>
                <a:lnTo>
                  <a:pt x="0" y="9234868"/>
                </a:lnTo>
                <a:lnTo>
                  <a:pt x="0" y="9234868"/>
                </a:lnTo>
                <a:lnTo>
                  <a:pt x="0" y="10"/>
                </a:lnTo>
                <a:lnTo>
                  <a:pt x="0" y="10"/>
                </a:lnTo>
                <a:lnTo>
                  <a:pt x="474321" y="10"/>
                </a:lnTo>
                <a:cubicBezTo>
                  <a:pt x="476603" y="10"/>
                  <a:pt x="478453" y="689131"/>
                  <a:pt x="478453" y="1539188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5" tIns="25137" rIns="25137" bIns="25138" spcCol="1270" anchor="ctr"/>
          <a:lstStyle/>
          <a:p>
            <a:pPr marL="0" lvl="1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Maior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resolutividade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Atenção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Primária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alivia</a:t>
            </a:r>
            <a:r>
              <a:rPr lang="en-US" sz="1350" b="1" dirty="0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 UPAs e </a:t>
            </a:r>
            <a:r>
              <a:rPr lang="en-US" sz="1350" b="1" dirty="0" err="1">
                <a:solidFill>
                  <a:srgbClr val="000000"/>
                </a:solidFill>
                <a:latin typeface="Calibri"/>
                <a:cs typeface="Calibri"/>
                <a:sym typeface="Helvetica" panose="020B0604020202020204" pitchFamily="34" charset="0"/>
              </a:rPr>
              <a:t>Emergências</a:t>
            </a:r>
            <a:endParaRPr lang="pt-BR" sz="1350" b="1" dirty="0">
              <a:solidFill>
                <a:srgbClr val="000000"/>
              </a:solidFill>
              <a:latin typeface="Calibri"/>
              <a:cs typeface="Calibri"/>
              <a:sym typeface="Helvetica" panose="020B0604020202020204" pitchFamily="34" charset="0"/>
            </a:endParaRPr>
          </a:p>
        </p:txBody>
      </p:sp>
      <p:sp>
        <p:nvSpPr>
          <p:cNvPr id="24596" name="CaixaDeTexto 56"/>
          <p:cNvSpPr txBox="1">
            <a:spLocks noChangeArrowheads="1"/>
          </p:cNvSpPr>
          <p:nvPr/>
        </p:nvSpPr>
        <p:spPr bwMode="auto">
          <a:xfrm>
            <a:off x="4481772" y="4050506"/>
            <a:ext cx="143920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1pPr>
            <a:lvl2pPr marL="742950" indent="-28575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2pPr>
            <a:lvl3pPr marL="11430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3pPr>
            <a:lvl4pPr marL="16002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4pPr>
            <a:lvl5pPr marL="2057400" indent="-228600" defTabSz="266700"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defRPr>
            </a:lvl9pPr>
          </a:lstStyle>
          <a:p>
            <a:pPr algn="ctr" defTabSz="2000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pt-BR" sz="1200" b="1">
                <a:solidFill>
                  <a:srgbClr val="FFFFFF"/>
                </a:solidFill>
              </a:rPr>
              <a:t>Resolutividade</a:t>
            </a:r>
          </a:p>
        </p:txBody>
      </p:sp>
    </p:spTree>
    <p:extLst>
      <p:ext uri="{BB962C8B-B14F-4D97-AF65-F5344CB8AC3E}">
        <p14:creationId xmlns:p14="http://schemas.microsoft.com/office/powerpoint/2010/main" val="2653175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1811</Words>
  <Application>Microsoft Office PowerPoint</Application>
  <PresentationFormat>Apresentação na tela (4:3)</PresentationFormat>
  <Paragraphs>306</Paragraphs>
  <Slides>31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2" baseType="lpstr">
      <vt:lpstr>Andes</vt:lpstr>
      <vt:lpstr>Arial</vt:lpstr>
      <vt:lpstr>Calibri</vt:lpstr>
      <vt:lpstr>Calibri Light</vt:lpstr>
      <vt:lpstr>Courier New</vt:lpstr>
      <vt:lpstr>Helvetica</vt:lpstr>
      <vt:lpstr>Symbol</vt:lpstr>
      <vt:lpstr>Tahoma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Novo Financiamento da APS</vt:lpstr>
      <vt:lpstr>Apresentação do PowerPoint</vt:lpstr>
      <vt:lpstr>Monitoramento</vt:lpstr>
      <vt:lpstr>Apresentação do PowerPoint</vt:lpstr>
      <vt:lpstr>Apresentação do PowerPoint</vt:lpstr>
      <vt:lpstr>PSE – Ações</vt:lpstr>
      <vt:lpstr> Programa Academia da Saúde</vt:lpstr>
      <vt:lpstr>Números do Programa Academia da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LINHA DE CUIDADO</vt:lpstr>
      <vt:lpstr>Apresentação do PowerPoint</vt:lpstr>
    </vt:vector>
  </TitlesOfParts>
  <Company>CCPAGENCIA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CIA-Studio yeah</dc:creator>
  <cp:lastModifiedBy>Lucas Wollmann</cp:lastModifiedBy>
  <cp:revision>70</cp:revision>
  <dcterms:created xsi:type="dcterms:W3CDTF">2019-08-13T14:22:08Z</dcterms:created>
  <dcterms:modified xsi:type="dcterms:W3CDTF">2019-11-27T11:50:54Z</dcterms:modified>
</cp:coreProperties>
</file>