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556" r:id="rId5"/>
    <p:sldId id="660" r:id="rId6"/>
    <p:sldId id="621" r:id="rId7"/>
    <p:sldId id="631" r:id="rId8"/>
    <p:sldId id="661" r:id="rId9"/>
    <p:sldId id="633" r:id="rId10"/>
    <p:sldId id="637" r:id="rId11"/>
    <p:sldId id="664" r:id="rId12"/>
    <p:sldId id="634" r:id="rId13"/>
    <p:sldId id="635" r:id="rId14"/>
    <p:sldId id="636" r:id="rId15"/>
    <p:sldId id="639" r:id="rId16"/>
    <p:sldId id="667" r:id="rId17"/>
    <p:sldId id="668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18" r:id="rId28"/>
    <p:sldId id="620" r:id="rId29"/>
    <p:sldId id="649" r:id="rId30"/>
    <p:sldId id="654" r:id="rId31"/>
    <p:sldId id="650" r:id="rId32"/>
    <p:sldId id="656" r:id="rId33"/>
    <p:sldId id="657" r:id="rId34"/>
    <p:sldId id="651" r:id="rId35"/>
    <p:sldId id="662" r:id="rId36"/>
    <p:sldId id="659" r:id="rId37"/>
    <p:sldId id="663" r:id="rId38"/>
  </p:sldIdLst>
  <p:sldSz cx="9144000" cy="6858000" type="screen4x3"/>
  <p:notesSz cx="6858000" cy="97107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C4CA3"/>
    <a:srgbClr val="BAD947"/>
    <a:srgbClr val="285242"/>
    <a:srgbClr val="003300"/>
    <a:srgbClr val="CF7777"/>
    <a:srgbClr val="C65E5E"/>
    <a:srgbClr val="159C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rcelo.cunha\Desktop\Marcelo_Cunha\Marco_Aur&#233;lio\Custo-produ&#231;&#227;o-a&#231;&#250;car\Evolu&#231;&#227;o_produtividades_cana_etanol_a&#231;&#250;car_Brasil_2_English_Version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gislv\Configura&#231;&#245;es%20locais\Temporary%20Internet%20Files\Content.Outlook\MXWB04KG\Custo%20vs%20Produtivid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t-BR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 smtClean="0">
                <a:solidFill>
                  <a:schemeClr val="accent5">
                    <a:lumMod val="25000"/>
                  </a:schemeClr>
                </a:solidFill>
              </a:rPr>
              <a:t>Melhorias de Eficiências e Redução de Custos no Setor Sucroalcooleiro de 1975 a 2008 </a:t>
            </a:r>
            <a:endParaRPr lang="pt-BR" dirty="0">
              <a:solidFill>
                <a:schemeClr val="accent5">
                  <a:lumMod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2383860868118113"/>
          <c:y val="2.230154564012844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4887645319104046E-2"/>
          <c:y val="0.30112958102459575"/>
          <c:w val="0.87792901193129225"/>
          <c:h val="0.54468085106383313"/>
        </c:manualLayout>
      </c:layout>
      <c:lineChart>
        <c:grouping val="standard"/>
        <c:ser>
          <c:idx val="0"/>
          <c:order val="0"/>
          <c:tx>
            <c:v>Sugarcane yield (from 46.8 to 77.5 ton/ha)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dLbl>
              <c:idx val="7"/>
              <c:layout>
                <c:manualLayout>
                  <c:x val="0"/>
                  <c:y val="-1.893171061528074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pt-BR"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</c:dLbls>
          <c:cat>
            <c:numRef>
              <c:f>Gráfico!$C$4:$C$11</c:f>
              <c:numCache>
                <c:formatCode>General</c:formatCode>
                <c:ptCount val="8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2008</c:v>
                </c:pt>
              </c:numCache>
            </c:numRef>
          </c:cat>
          <c:val>
            <c:numRef>
              <c:f>Gráfico!$M$4:$M$11</c:f>
              <c:numCache>
                <c:formatCode>0.0%</c:formatCode>
                <c:ptCount val="8"/>
                <c:pt idx="0">
                  <c:v>0</c:v>
                </c:pt>
                <c:pt idx="1">
                  <c:v>0.19799231097821518</c:v>
                </c:pt>
                <c:pt idx="2">
                  <c:v>0.350277659120034</c:v>
                </c:pt>
                <c:pt idx="3">
                  <c:v>0.31332763776164313</c:v>
                </c:pt>
                <c:pt idx="4">
                  <c:v>0.42011960700555456</c:v>
                </c:pt>
                <c:pt idx="5">
                  <c:v>0.44190516873131203</c:v>
                </c:pt>
                <c:pt idx="6">
                  <c:v>0.55553182400683498</c:v>
                </c:pt>
                <c:pt idx="7">
                  <c:v>0.65570269115762503</c:v>
                </c:pt>
              </c:numCache>
            </c:numRef>
          </c:val>
          <c:smooth val="1"/>
        </c:ser>
        <c:ser>
          <c:idx val="1"/>
          <c:order val="1"/>
          <c:tx>
            <c:v>Ethanol yield (from 59.2 to 80.4 L/ton of sugarcane)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7"/>
              <c:layout>
                <c:manualLayout>
                  <c:x val="-3.6934441366574581E-3"/>
                  <c:y val="2.4340770791075116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pt-BR"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</c:dLbls>
          <c:val>
            <c:numRef>
              <c:f>Gráfico!$N$4:$N$11</c:f>
              <c:numCache>
                <c:formatCode>0.0%</c:formatCode>
                <c:ptCount val="8"/>
                <c:pt idx="0">
                  <c:v>0</c:v>
                </c:pt>
                <c:pt idx="1">
                  <c:v>0.15786181175323521</c:v>
                </c:pt>
                <c:pt idx="2">
                  <c:v>0.25558268754914876</c:v>
                </c:pt>
                <c:pt idx="3">
                  <c:v>0.20999410825849738</c:v>
                </c:pt>
                <c:pt idx="4">
                  <c:v>0.3700254644264655</c:v>
                </c:pt>
                <c:pt idx="5">
                  <c:v>0.32312219965741612</c:v>
                </c:pt>
                <c:pt idx="6">
                  <c:v>0.38234502832245187</c:v>
                </c:pt>
                <c:pt idx="7">
                  <c:v>0.35831206941352156</c:v>
                </c:pt>
              </c:numCache>
            </c:numRef>
          </c:val>
          <c:smooth val="1"/>
        </c:ser>
        <c:ser>
          <c:idx val="2"/>
          <c:order val="2"/>
          <c:tx>
            <c:v>Ethanol yield (from 2,772 to 6,234 L/ha)</c:v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dLbl>
              <c:idx val="7"/>
              <c:layout>
                <c:manualLayout>
                  <c:x val="-3.6934441366574581E-3"/>
                  <c:y val="8.1135902636917043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pt-BR"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</c:dLbls>
          <c:val>
            <c:numRef>
              <c:f>Gráfico!$O$4:$O$11</c:f>
              <c:numCache>
                <c:formatCode>0.0%</c:formatCode>
                <c:ptCount val="8"/>
                <c:pt idx="0">
                  <c:v>0</c:v>
                </c:pt>
                <c:pt idx="1">
                  <c:v>0.38710954765568156</c:v>
                </c:pt>
                <c:pt idx="2">
                  <c:v>0.69538525217550884</c:v>
                </c:pt>
                <c:pt idx="3">
                  <c:v>0.58911870390463006</c:v>
                </c:pt>
                <c:pt idx="4">
                  <c:v>0.94560002412891164</c:v>
                </c:pt>
                <c:pt idx="5">
                  <c:v>0.907816738549166</c:v>
                </c:pt>
                <c:pt idx="6">
                  <c:v>1.1502816833132001</c:v>
                </c:pt>
                <c:pt idx="7">
                  <c:v>1.248960948759847</c:v>
                </c:pt>
              </c:numCache>
            </c:numRef>
          </c:val>
          <c:smooth val="1"/>
        </c:ser>
        <c:ser>
          <c:idx val="3"/>
          <c:order val="3"/>
          <c:tx>
            <c:v>Sugarcane cost (from 44.4 to 13.8 US$/ton)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val>
            <c:numRef>
              <c:f>Gráfico!$S$4:$S$11</c:f>
              <c:numCache>
                <c:formatCode>0.0%</c:formatCode>
                <c:ptCount val="8"/>
                <c:pt idx="0">
                  <c:v>0</c:v>
                </c:pt>
                <c:pt idx="1">
                  <c:v>-0.19000401336784009</c:v>
                </c:pt>
                <c:pt idx="2">
                  <c:v>-0.36340862692426118</c:v>
                </c:pt>
                <c:pt idx="3">
                  <c:v>-0.477493459462415</c:v>
                </c:pt>
                <c:pt idx="4">
                  <c:v>-0.54988254549934557</c:v>
                </c:pt>
                <c:pt idx="5">
                  <c:v>-0.61119148939150825</c:v>
                </c:pt>
                <c:pt idx="6">
                  <c:v>-0.65987295052733663</c:v>
                </c:pt>
                <c:pt idx="7">
                  <c:v>-0.69036549602974784</c:v>
                </c:pt>
              </c:numCache>
            </c:numRef>
          </c:val>
          <c:smooth val="1"/>
        </c:ser>
        <c:ser>
          <c:idx val="4"/>
          <c:order val="4"/>
          <c:tx>
            <c:v>Ethanol cost(from 1.20 to 0.38 US$/L)</c:v>
          </c:tx>
          <c:spPr>
            <a:ln w="12700">
              <a:solidFill>
                <a:srgbClr val="99CC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dLbl>
              <c:idx val="7"/>
              <c:layout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pt-BR"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Val val="1"/>
            </c:dLbl>
            <c:delete val="1"/>
          </c:dLbls>
          <c:val>
            <c:numRef>
              <c:f>Gráfico!$R$4:$R$11</c:f>
              <c:numCache>
                <c:formatCode>0.0%</c:formatCode>
                <c:ptCount val="8"/>
                <c:pt idx="0">
                  <c:v>0</c:v>
                </c:pt>
                <c:pt idx="1">
                  <c:v>-0.20327975839863888</c:v>
                </c:pt>
                <c:pt idx="2">
                  <c:v>-0.42395724006351793</c:v>
                </c:pt>
                <c:pt idx="3">
                  <c:v>-0.53561504754995004</c:v>
                </c:pt>
                <c:pt idx="4">
                  <c:v>-0.59530613838208457</c:v>
                </c:pt>
                <c:pt idx="5">
                  <c:v>-0.63580983912738576</c:v>
                </c:pt>
                <c:pt idx="6">
                  <c:v>-0.66459547983333711</c:v>
                </c:pt>
                <c:pt idx="7">
                  <c:v>-0.68556537962783359</c:v>
                </c:pt>
              </c:numCache>
            </c:numRef>
          </c:val>
          <c:smooth val="1"/>
        </c:ser>
        <c:ser>
          <c:idx val="5"/>
          <c:order val="5"/>
          <c:tx>
            <c:v>Sugar yield (from 99.9 to 142.0 kg/ton of sugarcane)</c:v>
          </c:tx>
          <c:marker>
            <c:spPr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dLbl>
              <c:idx val="7"/>
              <c:layout>
                <c:manualLayout>
                  <c:x val="-3.6934441366574581E-3"/>
                  <c:y val="-1.081833330671390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pt-BR"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</c:dLbls>
          <c:val>
            <c:numRef>
              <c:f>Gráfico!$P$4:$P$11</c:f>
              <c:numCache>
                <c:formatCode>0.0%</c:formatCode>
                <c:ptCount val="8"/>
                <c:pt idx="0">
                  <c:v>0</c:v>
                </c:pt>
                <c:pt idx="1">
                  <c:v>0.16477613176077624</c:v>
                </c:pt>
                <c:pt idx="2">
                  <c:v>0.24833749728801721</c:v>
                </c:pt>
                <c:pt idx="3">
                  <c:v>0.19514584584639055</c:v>
                </c:pt>
                <c:pt idx="4">
                  <c:v>0.36026322964644708</c:v>
                </c:pt>
                <c:pt idx="5">
                  <c:v>0.32906459520713488</c:v>
                </c:pt>
                <c:pt idx="6">
                  <c:v>0.38599853626705</c:v>
                </c:pt>
                <c:pt idx="7">
                  <c:v>0.42157135807384932</c:v>
                </c:pt>
              </c:numCache>
            </c:numRef>
          </c:val>
        </c:ser>
        <c:ser>
          <c:idx val="6"/>
          <c:order val="6"/>
          <c:tx>
            <c:v>Sugar yield (from 4.7 to 11.0 ton/ha)</c:v>
          </c:tx>
          <c:marker>
            <c:symbol val="circle"/>
            <c:size val="6"/>
            <c:spPr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dLbl>
              <c:idx val="7"/>
              <c:layout>
                <c:manualLayout>
                  <c:x val="-9.2336103416435812E-3"/>
                  <c:y val="-2.434077079107511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pt-BR"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</c:dLbls>
          <c:val>
            <c:numRef>
              <c:f>Gráfico!$Q$4:$Q$11</c:f>
              <c:numCache>
                <c:formatCode>0.0%</c:formatCode>
                <c:ptCount val="8"/>
                <c:pt idx="0">
                  <c:v>0</c:v>
                </c:pt>
                <c:pt idx="1">
                  <c:v>0.39539284986036</c:v>
                </c:pt>
                <c:pt idx="2">
                  <c:v>0.68560223362983208</c:v>
                </c:pt>
                <c:pt idx="3">
                  <c:v>0.56961807050608027</c:v>
                </c:pt>
                <c:pt idx="4">
                  <c:v>0.93173648310961599</c:v>
                </c:pt>
                <c:pt idx="5">
                  <c:v>0.91638510940694951</c:v>
                </c:pt>
                <c:pt idx="6">
                  <c:v>1.1559648311902839</c:v>
                </c:pt>
                <c:pt idx="7">
                  <c:v>1.3536995232354698</c:v>
                </c:pt>
              </c:numCache>
            </c:numRef>
          </c:val>
        </c:ser>
        <c:marker val="1"/>
        <c:axId val="95245440"/>
        <c:axId val="95247360"/>
      </c:lineChart>
      <c:catAx>
        <c:axId val="95245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t-BR"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dirty="0" smtClean="0"/>
                  <a:t> Ano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0.47825032781550708"/>
              <c:y val="0.9093863359877960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pt-BR"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95247360"/>
        <c:crossesAt val="-1"/>
        <c:auto val="1"/>
        <c:lblAlgn val="ctr"/>
        <c:lblOffset val="100"/>
        <c:tickLblSkip val="1"/>
        <c:tickMarkSkip val="1"/>
      </c:catAx>
      <c:valAx>
        <c:axId val="95247360"/>
        <c:scaling>
          <c:orientation val="minMax"/>
        </c:scaling>
        <c:axPos val="l"/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pt-BR"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95245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pt-BR"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baseline="0"/>
              <a:t>Usina, CS tradicional</a:t>
            </a:r>
            <a:endParaRPr lang="pt-BR"/>
          </a:p>
        </c:rich>
      </c:tx>
      <c:layout>
        <c:manualLayout>
          <c:xMode val="edge"/>
          <c:yMode val="edge"/>
          <c:x val="0.35067167806879218"/>
          <c:y val="3.7723989903040434E-2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strRef>
              <c:f>Plan1!$L$12</c:f>
              <c:strCache>
                <c:ptCount val="1"/>
                <c:pt idx="0">
                  <c:v>Custo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Plan1!$K$13:$K$17</c:f>
              <c:strCache>
                <c:ptCount val="5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</c:strCache>
            </c:strRef>
          </c:cat>
          <c:val>
            <c:numRef>
              <c:f>Plan1!$L$13:$L$17</c:f>
              <c:numCache>
                <c:formatCode>General</c:formatCode>
                <c:ptCount val="5"/>
                <c:pt idx="0">
                  <c:v>43.71</c:v>
                </c:pt>
                <c:pt idx="1">
                  <c:v>46.3</c:v>
                </c:pt>
                <c:pt idx="2">
                  <c:v>45.07</c:v>
                </c:pt>
                <c:pt idx="3">
                  <c:v>53.120000000000012</c:v>
                </c:pt>
                <c:pt idx="4">
                  <c:v>77.209999999999994</c:v>
                </c:pt>
              </c:numCache>
            </c:numRef>
          </c:val>
        </c:ser>
        <c:ser>
          <c:idx val="1"/>
          <c:order val="1"/>
          <c:tx>
            <c:strRef>
              <c:f>Plan1!$M$12</c:f>
              <c:strCache>
                <c:ptCount val="1"/>
                <c:pt idx="0">
                  <c:v>Prod</c:v>
                </c:pt>
              </c:strCache>
            </c:strRef>
          </c:tx>
          <c:marker>
            <c:symbol val="none"/>
          </c:marker>
          <c:cat>
            <c:strRef>
              <c:f>Plan1!$K$13:$K$17</c:f>
              <c:strCache>
                <c:ptCount val="5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</c:strCache>
            </c:strRef>
          </c:cat>
          <c:val>
            <c:numRef>
              <c:f>Plan1!$M$13:$M$17</c:f>
              <c:numCache>
                <c:formatCode>General</c:formatCode>
                <c:ptCount val="5"/>
                <c:pt idx="0">
                  <c:v>84.7</c:v>
                </c:pt>
                <c:pt idx="1">
                  <c:v>90.35</c:v>
                </c:pt>
                <c:pt idx="2">
                  <c:v>91.61999999999999</c:v>
                </c:pt>
                <c:pt idx="3">
                  <c:v>83.5</c:v>
                </c:pt>
                <c:pt idx="4">
                  <c:v>70.2</c:v>
                </c:pt>
              </c:numCache>
            </c:numRef>
          </c:val>
        </c:ser>
        <c:marker val="1"/>
        <c:axId val="146315136"/>
        <c:axId val="146332288"/>
      </c:lineChart>
      <c:catAx>
        <c:axId val="146315136"/>
        <c:scaling>
          <c:orientation val="minMax"/>
        </c:scaling>
        <c:axPos val="b"/>
        <c:tickLblPos val="nextTo"/>
        <c:crossAx val="146332288"/>
        <c:crosses val="autoZero"/>
        <c:auto val="1"/>
        <c:lblAlgn val="ctr"/>
        <c:lblOffset val="100"/>
      </c:catAx>
      <c:valAx>
        <c:axId val="146332288"/>
        <c:scaling>
          <c:orientation val="minMax"/>
          <c:min val="4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/>
                  <a:t>R$/t</a:t>
                </a:r>
              </a:p>
            </c:rich>
          </c:tx>
          <c:layout/>
        </c:title>
        <c:numFmt formatCode="General" sourceLinked="1"/>
        <c:tickLblPos val="nextTo"/>
        <c:crossAx val="14631513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B36A50-D8DC-4AB2-97A4-2ABBE325D3FF}" type="datetime1">
              <a:rPr lang="pt-BR"/>
              <a:pPr>
                <a:defRPr/>
              </a:pPr>
              <a:t>20/5/2013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1277ED5-B0BC-472E-9CD4-5D229DB995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B0328C-1CE3-44D2-A814-C10EC6196282}" type="datetime1">
              <a:rPr lang="pt-BR"/>
              <a:pPr>
                <a:defRPr/>
              </a:pPr>
              <a:t>20/5/2013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14DFD84-2033-4847-A77C-D970164534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3729E-F0F6-4080-B334-864275F08972}" type="slidenum">
              <a:rPr lang="en-US"/>
              <a:pPr/>
              <a:t>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17042-3AFC-4CAE-A667-9A318EDBC7F8}" type="slidenum">
              <a:rPr lang="en-US"/>
              <a:pPr/>
              <a:t>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90563"/>
            <a:ext cx="4919663" cy="3690937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612601"/>
            <a:ext cx="5008562" cy="438331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9A5CBC-3E7E-4D88-9D94-8168CDBF78A0}" type="slidenum">
              <a:rPr lang="en-US"/>
              <a:pPr/>
              <a:t>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BC2333-0C9B-4445-94EE-716209A12569}" type="slidenum">
              <a:rPr lang="pt-BR" smtClean="0">
                <a:latin typeface="Arial" charset="0"/>
              </a:rPr>
              <a:pPr/>
              <a:t>24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5A4957-D652-46AD-8CE6-32C0709472D2}" type="slidenum">
              <a:rPr lang="pt-BR" smtClean="0">
                <a:latin typeface="Arial" charset="0"/>
              </a:rPr>
              <a:pPr/>
              <a:t>25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4A8BD3-D99E-401E-ADA6-83812984676F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3203575" y="476250"/>
            <a:ext cx="5329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Título do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 userDrawn="1"/>
        </p:nvSpPr>
        <p:spPr bwMode="auto">
          <a:xfrm>
            <a:off x="539750" y="1484313"/>
            <a:ext cx="79930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 _____ ____ ______ __ _______ __ _____ ______</a:t>
            </a:r>
          </a:p>
          <a:p>
            <a:pPr marL="0" lvl="1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______ _____</a:t>
            </a:r>
          </a:p>
          <a:p>
            <a:pPr marL="0" lvl="2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_______ _____</a:t>
            </a:r>
          </a:p>
          <a:p>
            <a:pPr marL="0" lvl="3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 _____</a:t>
            </a:r>
          </a:p>
          <a:p>
            <a:pPr marL="0" lvl="4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 _____</a:t>
            </a:r>
          </a:p>
        </p:txBody>
      </p:sp>
      <p:sp>
        <p:nvSpPr>
          <p:cNvPr id="6" name="Rectangle 3"/>
          <p:cNvSpPr>
            <a:spLocks noGrp="1" noChangeArrowheads="1"/>
          </p:cNvSpPr>
          <p:nvPr userDrawn="1"/>
        </p:nvSpPr>
        <p:spPr bwMode="auto">
          <a:xfrm>
            <a:off x="539750" y="1484313"/>
            <a:ext cx="79930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Clique para editar os estilos do texto mestre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Segundo nível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Terceiro nível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Quarto nível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Quinto nível</a:t>
            </a:r>
          </a:p>
        </p:txBody>
      </p:sp>
      <p:pic>
        <p:nvPicPr>
          <p:cNvPr id="7" name="Picture 1" descr="CNPEM_sb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975" y="6470650"/>
            <a:ext cx="9636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_MCT_bc-0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450" y="6407150"/>
            <a:ext cx="19637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2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5738" y="476250"/>
            <a:ext cx="1997075" cy="55340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476250"/>
            <a:ext cx="5843588" cy="55340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FC26CC8-50F6-4FC7-9DFD-E87D5A1004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6737C1-1E6F-48FD-9A54-84BB83CDD3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91953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1688" y="1484313"/>
            <a:ext cx="39211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476250"/>
            <a:ext cx="5329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Título do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9930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03575" y="476250"/>
            <a:ext cx="5329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Título do Mestre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539750" y="1484313"/>
            <a:ext cx="79930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 _____ ____ ______ __ _______ __ _____ ______</a:t>
            </a:r>
          </a:p>
          <a:p>
            <a:pPr marL="0" lvl="1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______ _____</a:t>
            </a:r>
          </a:p>
          <a:p>
            <a:pPr marL="0" lvl="2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_______ _____</a:t>
            </a:r>
          </a:p>
          <a:p>
            <a:pPr marL="0" lvl="3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 _____</a:t>
            </a:r>
          </a:p>
          <a:p>
            <a:pPr marL="0" lvl="4" algn="r" eaLnBrk="0" hangingPunct="0">
              <a:defRPr/>
            </a:pPr>
            <a:r>
              <a:rPr lang="pt-BR" sz="3200" b="1" kern="0">
                <a:solidFill>
                  <a:srgbClr val="0C4CA3"/>
                </a:solidFill>
                <a:latin typeface="Arial" pitchFamily="34" charset="0"/>
                <a:ea typeface="ＭＳ Ｐゴシック" pitchFamily="-110" charset="-128"/>
                <a:cs typeface="ＭＳ Ｐゴシック" pitchFamily="-110" charset="-128"/>
              </a:rPr>
              <a:t> _____ _____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539750" y="1484313"/>
            <a:ext cx="79930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Clique para editar os estilos do texto mestre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Segundo nível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Terceiro nível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Quarto nível</a:t>
            </a:r>
            <a:br>
              <a:rPr lang="pt-BR" sz="3200" b="1">
                <a:solidFill>
                  <a:srgbClr val="0C4CA3"/>
                </a:solidFill>
                <a:latin typeface="Arial" pitchFamily="34" charset="0"/>
              </a:rPr>
            </a:br>
            <a:r>
              <a:rPr lang="pt-BR" sz="3200" b="1">
                <a:solidFill>
                  <a:srgbClr val="0C4CA3"/>
                </a:solidFill>
                <a:latin typeface="Arial" pitchFamily="34" charset="0"/>
              </a:rPr>
              <a:t>Quinto nível</a:t>
            </a:r>
          </a:p>
        </p:txBody>
      </p:sp>
      <p:pic>
        <p:nvPicPr>
          <p:cNvPr id="1031" name="Picture 1" descr="CNPEM_sbx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68975" y="6470650"/>
            <a:ext cx="9636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Logo_MCT_bc-01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02450" y="6407150"/>
            <a:ext cx="19637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82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8" r:id="rId12"/>
    <p:sldLayoutId id="2147483779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C4CA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323528" y="1959569"/>
            <a:ext cx="8424936" cy="1613447"/>
          </a:xfrm>
        </p:spPr>
        <p:txBody>
          <a:bodyPr/>
          <a:lstStyle/>
          <a:p>
            <a:pPr algn="ctr"/>
            <a:r>
              <a:rPr lang="pt-BR" sz="2400" dirty="0" smtClean="0">
                <a:ea typeface="ＭＳ Ｐゴシック" pitchFamily="34" charset="-128"/>
              </a:rPr>
              <a:t> Painel - Combustíveis Líquidos e Gases: BIOMASSA</a:t>
            </a:r>
            <a:br>
              <a:rPr lang="pt-BR" sz="2400" dirty="0" smtClean="0">
                <a:ea typeface="ＭＳ Ｐゴシック" pitchFamily="34" charset="-128"/>
              </a:rPr>
            </a:br>
            <a:r>
              <a:rPr lang="pt-BR" sz="2400" dirty="0" smtClean="0">
                <a:ea typeface="ＭＳ Ｐゴシック" pitchFamily="34" charset="-128"/>
              </a:rPr>
              <a:t>Tema – Etanol de Fermentação (1ª Geração)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1258888" y="3741738"/>
            <a:ext cx="7058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1800" b="1" kern="0" dirty="0" smtClean="0">
                <a:solidFill>
                  <a:srgbClr val="00330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Manoel Regis Lima Verde Leal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1800" b="1" kern="0" dirty="0" smtClean="0">
                <a:solidFill>
                  <a:srgbClr val="00330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Laboratório Nacional de Ciência e Tecnologia do Bioetanol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1800" b="1" kern="0" dirty="0" smtClean="0">
                <a:solidFill>
                  <a:srgbClr val="00330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</a:t>
            </a:r>
            <a:endParaRPr lang="pt-BR" sz="1800" b="1" kern="0" dirty="0">
              <a:solidFill>
                <a:srgbClr val="003300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23728" y="566124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Brasília/DF 20 de Maio de 2013</a:t>
            </a:r>
            <a:endParaRPr lang="pt-BR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79712" y="1124744"/>
            <a:ext cx="5052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ea typeface="ＭＳ Ｐゴシック" charset="-128"/>
              </a:rPr>
              <a:t>Senado Federal</a:t>
            </a:r>
            <a:r>
              <a:rPr lang="pt-BR" sz="1600" dirty="0" smtClean="0">
                <a:ea typeface="ＭＳ Ｐゴシック" charset="-128"/>
              </a:rPr>
              <a:t/>
            </a:r>
            <a:br>
              <a:rPr lang="pt-BR" sz="1600" dirty="0" smtClean="0">
                <a:ea typeface="ＭＳ Ｐゴシック" charset="-128"/>
              </a:rPr>
            </a:br>
            <a:r>
              <a:rPr lang="pt-BR" sz="1600" dirty="0" smtClean="0">
                <a:ea typeface="ＭＳ Ｐゴシック" charset="-128"/>
              </a:rPr>
              <a:t>COMISSÃO DE SERVIÇOS DE INFRAESTRUTURA </a:t>
            </a:r>
            <a:br>
              <a:rPr lang="pt-BR" sz="1600" dirty="0" smtClean="0">
                <a:ea typeface="ＭＳ Ｐゴシック" charset="-128"/>
              </a:rPr>
            </a:br>
            <a:r>
              <a:rPr lang="pt-BR" sz="1600" dirty="0" smtClean="0">
                <a:ea typeface="ＭＳ Ｐゴシック" charset="-128"/>
              </a:rPr>
              <a:t>Audiência Pública 20/05/2013</a:t>
            </a:r>
            <a:br>
              <a:rPr lang="pt-BR" sz="1600" dirty="0" smtClean="0">
                <a:ea typeface="ＭＳ Ｐゴシック" charset="-128"/>
              </a:rPr>
            </a:br>
            <a:r>
              <a:rPr lang="pt-BR" sz="1800" u="sng" dirty="0" smtClean="0">
                <a:ea typeface="ＭＳ Ｐゴシック" charset="-128"/>
              </a:rPr>
              <a:t>Energia e Desenvolvimento do Brasil </a:t>
            </a:r>
            <a:endParaRPr lang="pt-B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Modelo de Produção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Início do PROÁLCOOL: usinas de açúcar anexando destilarias</a:t>
            </a:r>
          </a:p>
          <a:p>
            <a:r>
              <a:rPr lang="pt-BR" dirty="0" smtClean="0"/>
              <a:t>Na fase de estagnação: destilarias autônomas anexando fábricas de açúcar</a:t>
            </a:r>
          </a:p>
          <a:p>
            <a:r>
              <a:rPr lang="pt-BR" dirty="0" smtClean="0"/>
              <a:t>Na nova fase de expansão: volta das destilarias autônomas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sz="2800" dirty="0" smtClean="0">
                <a:solidFill>
                  <a:schemeClr val="accent2"/>
                </a:solidFill>
              </a:rPr>
              <a:t>De indústria de alimento para indústria de alimento e energia</a:t>
            </a:r>
            <a:endParaRPr lang="pt-B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Perfil do Setor - 2009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0825" y="1622400"/>
          <a:ext cx="8642350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470"/>
                <a:gridCol w="1728470"/>
                <a:gridCol w="1728470"/>
                <a:gridCol w="1728470"/>
                <a:gridCol w="172847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Região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Destilaria Anexa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Destilaria Autônoma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Usina de Açúcar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Número de Unidades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Centro/Sul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288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N/NE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Brasil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367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Cana Processada (Milhões de toneladas)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Centro/Sul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426,5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71,2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508,5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N/NE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6,8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64,2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Brasil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474,8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80,3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11,2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572,7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558924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CONAB, 2010</a:t>
            </a:r>
            <a:endParaRPr lang="pt-BR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5329238" cy="360363"/>
          </a:xfrm>
        </p:spPr>
        <p:txBody>
          <a:bodyPr/>
          <a:lstStyle/>
          <a:p>
            <a:r>
              <a:rPr lang="pt-BR" sz="2400" dirty="0" smtClean="0"/>
              <a:t>Crise de 2008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C4CA3"/>
                </a:solidFill>
              </a:rPr>
              <a:t>Aperto financeiro: </a:t>
            </a:r>
            <a:r>
              <a:rPr lang="pt-BR" dirty="0" smtClean="0"/>
              <a:t>redução de renovação dos canaviais, aplicação de fertilizantes e herbicidas, descuido com a qualidade das mudas</a:t>
            </a:r>
          </a:p>
          <a:p>
            <a:r>
              <a:rPr lang="pt-BR" dirty="0" smtClean="0">
                <a:solidFill>
                  <a:srgbClr val="0C4CA3"/>
                </a:solidFill>
              </a:rPr>
              <a:t>Carência de recursos humanos qualificados: </a:t>
            </a:r>
            <a:r>
              <a:rPr lang="pt-BR" dirty="0" smtClean="0"/>
              <a:t>problemas com mecanização e tratos culturais em geral</a:t>
            </a:r>
          </a:p>
          <a:p>
            <a:r>
              <a:rPr lang="pt-BR" dirty="0" smtClean="0">
                <a:solidFill>
                  <a:srgbClr val="0C4CA3"/>
                </a:solidFill>
              </a:rPr>
              <a:t>Problemas climáticos: </a:t>
            </a:r>
            <a:r>
              <a:rPr lang="pt-BR" dirty="0" smtClean="0"/>
              <a:t>excesso de chuvas na safra (2009), seca (2010), geada e florescimento (2011)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Resultado: forte queda de produtividade e aumento dos custos de produção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8944" y="-99392"/>
            <a:ext cx="8229600" cy="1143000"/>
          </a:xfrm>
        </p:spPr>
        <p:txBody>
          <a:bodyPr/>
          <a:lstStyle/>
          <a:p>
            <a:pPr algn="ctr"/>
            <a:r>
              <a:rPr lang="pt-BR" sz="2400" b="0" dirty="0" smtClean="0"/>
              <a:t>Variação de Produtividade</a:t>
            </a:r>
            <a:endParaRPr lang="pt-BR" sz="2400" b="0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17875" t="14286" r="12104" b="18737"/>
          <a:stretch>
            <a:fillRect/>
          </a:stretch>
        </p:blipFill>
        <p:spPr bwMode="auto">
          <a:xfrm>
            <a:off x="1691680" y="1556792"/>
            <a:ext cx="58326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329238" cy="360363"/>
          </a:xfrm>
        </p:spPr>
        <p:txBody>
          <a:bodyPr/>
          <a:lstStyle/>
          <a:p>
            <a:r>
              <a:rPr lang="pt-BR" sz="2400" dirty="0" smtClean="0"/>
              <a:t>Impactos nos Custos da Cana</a:t>
            </a:r>
            <a:endParaRPr lang="pt-B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37" y="2269174"/>
            <a:ext cx="4471771" cy="28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74179849"/>
              </p:ext>
            </p:extLst>
          </p:nvPr>
        </p:nvGraphicFramePr>
        <p:xfrm>
          <a:off x="4716016" y="1772816"/>
          <a:ext cx="4248472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96752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/>
              <a:t>Custo de arrendamento em SP</a:t>
            </a:r>
            <a:endParaRPr lang="pt-BR" sz="1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126876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/>
              <a:t>Produtividade</a:t>
            </a:r>
            <a:r>
              <a:rPr lang="pt-BR" sz="1600" b="1" dirty="0" smtClean="0"/>
              <a:t> X Custo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5949280"/>
            <a:ext cx="2631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A. Figliolino (ITAU BBA)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12160" y="59492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292080" y="5929535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Pecege</a:t>
            </a:r>
            <a:r>
              <a:rPr lang="pt-BR" sz="1400" dirty="0" smtClean="0"/>
              <a:t>/</a:t>
            </a:r>
            <a:r>
              <a:rPr lang="pt-BR" sz="1400" dirty="0" err="1" smtClean="0"/>
              <a:t>Esalq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Ações do Setor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040560"/>
          </a:xfrm>
        </p:spPr>
        <p:txBody>
          <a:bodyPr/>
          <a:lstStyle/>
          <a:p>
            <a:r>
              <a:rPr lang="pt-BR" dirty="0" smtClean="0">
                <a:solidFill>
                  <a:srgbClr val="0C4CA3"/>
                </a:solidFill>
              </a:rPr>
              <a:t>Identificação dos problemas mais críticos: </a:t>
            </a:r>
            <a:r>
              <a:rPr lang="pt-BR" dirty="0" smtClean="0"/>
              <a:t>compactação do solo, pisoteio das soqueiras, disseminação de doenças e pragas, envelhecimento dos canaviais</a:t>
            </a:r>
          </a:p>
          <a:p>
            <a:r>
              <a:rPr lang="pt-BR" dirty="0" smtClean="0">
                <a:solidFill>
                  <a:srgbClr val="0C4CA3"/>
                </a:solidFill>
              </a:rPr>
              <a:t>Ações em andamento: </a:t>
            </a:r>
            <a:r>
              <a:rPr lang="pt-BR" dirty="0" smtClean="0"/>
              <a:t>melhorias nas práticas agrícolas (renovação dos canaviais, aplicação correta de fertilizantes e herbicidas, cuidados com a sanidade e qualidade das mudas e variedades), treinamento de pessoal e uso de GPS na mecanização</a:t>
            </a:r>
          </a:p>
          <a:p>
            <a:r>
              <a:rPr lang="pt-BR" dirty="0" smtClean="0">
                <a:solidFill>
                  <a:srgbClr val="0C4CA3"/>
                </a:solidFill>
              </a:rPr>
              <a:t>Recuperação em andamento: </a:t>
            </a:r>
            <a:r>
              <a:rPr lang="pt-BR" dirty="0" smtClean="0"/>
              <a:t>produtividade no C-S evoluiu de 68 tc/ha em 2011/12 para 74 tc/ha e espera-se 80 tc/ha  em 2013/14</a:t>
            </a:r>
          </a:p>
          <a:p>
            <a:r>
              <a:rPr lang="pt-BR" dirty="0" smtClean="0">
                <a:solidFill>
                  <a:srgbClr val="0C4CA3"/>
                </a:solidFill>
              </a:rPr>
              <a:t>Investimentos: </a:t>
            </a:r>
            <a:r>
              <a:rPr lang="pt-BR" dirty="0" smtClean="0"/>
              <a:t>poucos e só voltados para recuperação de produtividade e eficiência; quase nada para expansão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387" y="188640"/>
            <a:ext cx="6409085" cy="359941"/>
          </a:xfrm>
        </p:spPr>
        <p:txBody>
          <a:bodyPr/>
          <a:lstStyle/>
          <a:p>
            <a:r>
              <a:rPr lang="pt-BR" sz="2400" dirty="0" smtClean="0"/>
              <a:t>Problemas Atuais do Etanol Convencional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256584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Perda de competitividade frente a gasolina</a:t>
            </a:r>
          </a:p>
          <a:p>
            <a:pPr lvl="1"/>
            <a:r>
              <a:rPr lang="pt-BR" sz="2000" dirty="0" smtClean="0"/>
              <a:t>Aumento dos custos de produção devido a perdas de produtividade e aumento do preço da terra, insumos e fretes</a:t>
            </a:r>
          </a:p>
          <a:p>
            <a:pPr lvl="1"/>
            <a:r>
              <a:rPr lang="pt-BR" sz="2000" dirty="0" smtClean="0"/>
              <a:t>Manutenção dos preços da gasolina fixos no mercado nacional</a:t>
            </a:r>
          </a:p>
          <a:p>
            <a:pPr lvl="1"/>
            <a:r>
              <a:rPr lang="pt-BR" sz="2000" dirty="0" smtClean="0"/>
              <a:t>Falta de recursos para investimentos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Sustentabilidade</a:t>
            </a:r>
          </a:p>
          <a:p>
            <a:pPr lvl="1"/>
            <a:r>
              <a:rPr lang="pt-BR" sz="2000" dirty="0" smtClean="0"/>
              <a:t>Potencial de redução de emissões de gases de efeito estufa: </a:t>
            </a:r>
            <a:r>
              <a:rPr lang="pt-BR" sz="2000" dirty="0" smtClean="0"/>
              <a:t>OK, mas precisa ser melhorado  no futuro</a:t>
            </a:r>
            <a:endParaRPr lang="pt-BR" sz="2000" dirty="0" smtClean="0"/>
          </a:p>
          <a:p>
            <a:pPr lvl="1"/>
            <a:r>
              <a:rPr lang="pt-BR" sz="2000" dirty="0" smtClean="0"/>
              <a:t>Substituição de combustíveis fósseis: </a:t>
            </a:r>
            <a:r>
              <a:rPr lang="pt-BR" sz="2000" dirty="0" smtClean="0"/>
              <a:t>OK, mas pode melhorar muito</a:t>
            </a:r>
            <a:endParaRPr lang="pt-BR" sz="2000" dirty="0" smtClean="0"/>
          </a:p>
          <a:p>
            <a:pPr lvl="1"/>
            <a:r>
              <a:rPr lang="pt-BR" sz="2000" dirty="0" smtClean="0"/>
              <a:t>Geração de emprego e aumento de renda: OK</a:t>
            </a:r>
          </a:p>
          <a:p>
            <a:pPr lvl="1"/>
            <a:r>
              <a:rPr lang="pt-BR" sz="2000" dirty="0" smtClean="0">
                <a:solidFill>
                  <a:srgbClr val="0C4CA3"/>
                </a:solidFill>
              </a:rPr>
              <a:t>Ponto crítico: </a:t>
            </a:r>
            <a:r>
              <a:rPr lang="pt-BR" sz="2000" dirty="0" smtClean="0"/>
              <a:t>debate sobre os impactos dos biocombustíveis na produção e preço dos alimentos e mudanças de uso do solo – falta de distinção entre os bons e maus biocombustíveis, falta de dados sólidos sobre mudanças de uso do solo e associação da expansão dos biocombustíveis com o desmatamento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840760" cy="359941"/>
          </a:xfrm>
        </p:spPr>
        <p:txBody>
          <a:bodyPr/>
          <a:lstStyle/>
          <a:p>
            <a:r>
              <a:rPr lang="pt-BR" sz="2400" dirty="0" smtClean="0"/>
              <a:t>Existe Futuro Para O Etanol Convencional?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968552"/>
          </a:xfrm>
        </p:spPr>
        <p:txBody>
          <a:bodyPr/>
          <a:lstStyle/>
          <a:p>
            <a:pPr>
              <a:buNone/>
            </a:pPr>
            <a:r>
              <a:rPr lang="pt-BR" sz="2000" dirty="0" smtClean="0"/>
              <a:t>Sim, desde que:</a:t>
            </a:r>
          </a:p>
          <a:p>
            <a:r>
              <a:rPr lang="pt-BR" sz="2000" dirty="0" smtClean="0"/>
              <a:t>Exista demanda: crescimento da frota de carros Flex, exportação e uso industrial</a:t>
            </a:r>
          </a:p>
          <a:p>
            <a:r>
              <a:rPr lang="pt-BR" sz="2000" dirty="0" smtClean="0"/>
              <a:t>Existam Políticas Públicas que deem segurança aos investidores no longo prazo (papel do etanol e bioeletricidade na Matriz Energética)</a:t>
            </a:r>
          </a:p>
          <a:p>
            <a:r>
              <a:rPr lang="pt-BR" sz="2000" dirty="0" smtClean="0"/>
              <a:t>Haja desenvolvimento tecnológico para melhorar ainda mais a sustentabilidade do etanol, e dados e informações adequadas para demonstrar que os impactos da expansão da cana são toleráveis (principalmente no caso da produção de alimentos e mudanças de uso do solo/desmatamento)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chemeClr val="accent2"/>
                </a:solidFill>
              </a:rPr>
              <a:t>Grande Trunfo: Integração agricultura/pecuária/florestas e uso da palha para energia</a:t>
            </a:r>
            <a:endParaRPr lang="pt-B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057157" cy="431949"/>
          </a:xfrm>
        </p:spPr>
        <p:txBody>
          <a:bodyPr/>
          <a:lstStyle/>
          <a:p>
            <a:r>
              <a:rPr lang="pt-BR" sz="2400" dirty="0" smtClean="0"/>
              <a:t>Previsões da Agência Internacional de Energia </a:t>
            </a:r>
            <a:endParaRPr lang="pt-BR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1" r="1198"/>
          <a:stretch>
            <a:fillRect/>
          </a:stretch>
        </p:blipFill>
        <p:spPr bwMode="auto">
          <a:xfrm>
            <a:off x="467544" y="1844824"/>
            <a:ext cx="8352927" cy="305314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5250686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IEA, 2008</a:t>
            </a:r>
            <a:endParaRPr lang="pt-BR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395" y="188640"/>
            <a:ext cx="6409085" cy="503957"/>
          </a:xfrm>
        </p:spPr>
        <p:txBody>
          <a:bodyPr/>
          <a:lstStyle/>
          <a:p>
            <a:pPr algn="ctr"/>
            <a:r>
              <a:rPr lang="pt-BR" sz="2400" dirty="0" smtClean="0"/>
              <a:t>Crescimento da Frota Veículos Leves</a:t>
            </a:r>
            <a:br>
              <a:rPr lang="pt-BR" sz="2400" dirty="0" smtClean="0"/>
            </a:br>
            <a:r>
              <a:rPr lang="pt-BR" sz="2400" dirty="0" smtClean="0"/>
              <a:t>Brasil</a:t>
            </a:r>
            <a:endParaRPr lang="pt-B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44" y="1785144"/>
            <a:ext cx="73818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5329238" cy="360363"/>
          </a:xfrm>
        </p:spPr>
        <p:txBody>
          <a:bodyPr/>
          <a:lstStyle/>
          <a:p>
            <a:r>
              <a:rPr lang="pt-BR" sz="2400" dirty="0" smtClean="0"/>
              <a:t>Conteúdo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Histórico do etanol no Brasil</a:t>
            </a:r>
          </a:p>
          <a:p>
            <a:endParaRPr lang="pt-BR" dirty="0" smtClean="0"/>
          </a:p>
          <a:p>
            <a:r>
              <a:rPr lang="pt-BR" dirty="0" smtClean="0"/>
              <a:t>Avanços tecnológicos	</a:t>
            </a:r>
          </a:p>
          <a:p>
            <a:endParaRPr lang="pt-BR" dirty="0" smtClean="0"/>
          </a:p>
          <a:p>
            <a:r>
              <a:rPr lang="pt-BR" dirty="0" smtClean="0"/>
              <a:t>Modelo de produção</a:t>
            </a:r>
          </a:p>
          <a:p>
            <a:endParaRPr lang="pt-BR" dirty="0" smtClean="0"/>
          </a:p>
          <a:p>
            <a:r>
              <a:rPr lang="pt-BR" dirty="0" smtClean="0"/>
              <a:t>Crise de 2008: impactos e reações</a:t>
            </a:r>
          </a:p>
          <a:p>
            <a:endParaRPr lang="pt-BR" dirty="0" smtClean="0"/>
          </a:p>
          <a:p>
            <a:r>
              <a:rPr lang="pt-BR" dirty="0" smtClean="0"/>
              <a:t>O futuro com sustentabilidade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164287" cy="503957"/>
          </a:xfrm>
        </p:spPr>
        <p:txBody>
          <a:bodyPr/>
          <a:lstStyle/>
          <a:p>
            <a:r>
              <a:rPr lang="pt-BR" sz="2400" dirty="0" smtClean="0"/>
              <a:t>Demanda de Combustíveis Para Veículos Leves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685925"/>
            <a:ext cx="7239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47664" y="5445224"/>
            <a:ext cx="6656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0C4CA3"/>
                </a:solidFill>
              </a:rPr>
              <a:t>Demanda Total em Bilhões de L de Gasolina Equivalente</a:t>
            </a:r>
            <a:endParaRPr lang="pt-BR" sz="2000" dirty="0">
              <a:solidFill>
                <a:srgbClr val="0C4CA3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7704" y="6093296"/>
            <a:ext cx="451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Nota: 1 L de etanol equivale a 0,7 L de gasolina</a:t>
            </a:r>
            <a:endParaRPr lang="pt-BR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315" y="116632"/>
            <a:ext cx="7057157" cy="503957"/>
          </a:xfrm>
        </p:spPr>
        <p:txBody>
          <a:bodyPr/>
          <a:lstStyle/>
          <a:p>
            <a:r>
              <a:rPr lang="pt-BR" sz="2400" dirty="0" smtClean="0"/>
              <a:t>Projeção da Demanda Total de Etanol</a:t>
            </a:r>
            <a:endParaRPr lang="pt-B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413" y="1484784"/>
            <a:ext cx="7117987" cy="46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130" y="260648"/>
            <a:ext cx="5329238" cy="360363"/>
          </a:xfrm>
        </p:spPr>
        <p:txBody>
          <a:bodyPr/>
          <a:lstStyle/>
          <a:p>
            <a:r>
              <a:rPr lang="pt-BR" sz="2400" dirty="0" smtClean="0"/>
              <a:t>Projeção da Produção de Cana</a:t>
            </a:r>
            <a:endParaRPr lang="pt-B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561" y="1556792"/>
            <a:ext cx="680564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5329238" cy="360363"/>
          </a:xfrm>
        </p:spPr>
        <p:txBody>
          <a:bodyPr/>
          <a:lstStyle/>
          <a:p>
            <a:r>
              <a:rPr lang="pt-BR" sz="2400" dirty="0" smtClean="0"/>
              <a:t>Projeção da Área de Cana</a:t>
            </a:r>
            <a:endParaRPr lang="pt-BR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358" y="1484784"/>
            <a:ext cx="7106015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60984" y="-27384"/>
            <a:ext cx="6931496" cy="7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b="1" kern="0" dirty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Aumentar a </a:t>
            </a:r>
            <a:r>
              <a:rPr lang="pt-BR" b="1" kern="0" dirty="0" smtClean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Produção</a:t>
            </a:r>
            <a:r>
              <a:rPr lang="pt-BR" b="1" kern="0" dirty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, com </a:t>
            </a:r>
            <a:r>
              <a:rPr lang="pt-BR" b="1" kern="0" dirty="0" smtClean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Sustentabilidade</a:t>
            </a:r>
            <a:r>
              <a:rPr lang="en-US" b="1" kern="0" dirty="0" smtClean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 </a:t>
            </a:r>
            <a:endParaRPr lang="en-US" b="1" kern="0" dirty="0">
              <a:solidFill>
                <a:srgbClr val="0C4CA3"/>
              </a:solidFill>
              <a:latin typeface="+mj-lt"/>
              <a:cs typeface="ＭＳ Ｐゴシック" pitchFamily="-110" charset="-128"/>
            </a:endParaRPr>
          </a:p>
        </p:txBody>
      </p:sp>
      <p:sp>
        <p:nvSpPr>
          <p:cNvPr id="6147" name="Content Placeholder 2"/>
          <p:cNvSpPr>
            <a:spLocks/>
          </p:cNvSpPr>
          <p:nvPr/>
        </p:nvSpPr>
        <p:spPr bwMode="auto">
          <a:xfrm>
            <a:off x="609600" y="5589588"/>
            <a:ext cx="8305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333300"/>
              </a:buClr>
              <a:buSzPct val="175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Aumento da produção de etanol, com sustentabilidade. </a:t>
            </a:r>
          </a:p>
          <a:p>
            <a:pPr marL="228600" indent="-228600">
              <a:spcBef>
                <a:spcPct val="20000"/>
              </a:spcBef>
              <a:buClr>
                <a:srgbClr val="333300"/>
              </a:buClr>
              <a:buSzPct val="175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Transição baseado em Ciência e Tecnologia.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176338"/>
            <a:ext cx="73453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444972" y="165646"/>
            <a:ext cx="73755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b="1" kern="0" dirty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Aspectos </a:t>
            </a:r>
            <a:r>
              <a:rPr lang="pt-BR" b="1" kern="0" dirty="0" smtClean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Prioritários na Sustentabilidade</a:t>
            </a:r>
          </a:p>
          <a:p>
            <a:pPr algn="ctr">
              <a:defRPr/>
            </a:pPr>
            <a:r>
              <a:rPr lang="pt-BR" b="1" kern="0" dirty="0" smtClean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CTBE</a:t>
            </a:r>
            <a:r>
              <a:rPr lang="en-US" b="1" kern="0" dirty="0" smtClean="0">
                <a:solidFill>
                  <a:srgbClr val="0C4CA3"/>
                </a:solidFill>
                <a:latin typeface="+mj-lt"/>
                <a:cs typeface="ＭＳ Ｐゴシック" pitchFamily="-110" charset="-128"/>
              </a:rPr>
              <a:t> </a:t>
            </a:r>
            <a:endParaRPr lang="en-US" b="1" kern="0" dirty="0">
              <a:solidFill>
                <a:srgbClr val="0C4CA3"/>
              </a:solidFill>
              <a:latin typeface="+mj-lt"/>
              <a:cs typeface="ＭＳ Ｐゴシック" pitchFamily="-110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1125538"/>
            <a:ext cx="7820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5329238" cy="360363"/>
          </a:xfrm>
        </p:spPr>
        <p:txBody>
          <a:bodyPr/>
          <a:lstStyle/>
          <a:p>
            <a:r>
              <a:rPr lang="pt-BR" sz="2400" dirty="0" smtClean="0"/>
              <a:t>Tecnologias Para O Futuro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/>
          <a:lstStyle/>
          <a:p>
            <a:r>
              <a:rPr lang="pt-BR" sz="2000" dirty="0" smtClean="0">
                <a:solidFill>
                  <a:srgbClr val="0C4CA3"/>
                </a:solidFill>
              </a:rPr>
              <a:t>Variedades de cana</a:t>
            </a:r>
            <a:r>
              <a:rPr lang="pt-BR" sz="2000" dirty="0" smtClean="0"/>
              <a:t>: entrada em uso comercial das variedades transgênicas a partir de 2018 com maior produtividade, resistência à seca, pragas e doenças, melhor aproveitamento dos fertilizantes, etc.</a:t>
            </a:r>
          </a:p>
          <a:p>
            <a:r>
              <a:rPr lang="pt-BR" sz="2000" dirty="0" smtClean="0">
                <a:solidFill>
                  <a:srgbClr val="0C4CA3"/>
                </a:solidFill>
              </a:rPr>
              <a:t>Mecanização agrícola</a:t>
            </a:r>
            <a:r>
              <a:rPr lang="pt-BR" sz="2000" dirty="0" smtClean="0"/>
              <a:t>: redução da compactação do solo e pisoteio das soqueiras; tecnologia convencional e mecanização de baixo impacto (nova), manejo da palha, redução de perdas e impurezas</a:t>
            </a:r>
          </a:p>
          <a:p>
            <a:r>
              <a:rPr lang="pt-BR" sz="2000" dirty="0" smtClean="0">
                <a:solidFill>
                  <a:srgbClr val="0C4CA3"/>
                </a:solidFill>
              </a:rPr>
              <a:t>Manejo agrícola</a:t>
            </a:r>
            <a:r>
              <a:rPr lang="pt-BR" sz="2000" dirty="0" smtClean="0"/>
              <a:t>: agricultura de precisão e plantio direto, extensão de safra (sorgo)</a:t>
            </a:r>
          </a:p>
          <a:p>
            <a:r>
              <a:rPr lang="pt-BR" sz="2000" dirty="0" smtClean="0">
                <a:solidFill>
                  <a:srgbClr val="0C4CA3"/>
                </a:solidFill>
              </a:rPr>
              <a:t>Usina</a:t>
            </a:r>
            <a:r>
              <a:rPr lang="pt-BR" sz="2000" dirty="0" smtClean="0"/>
              <a:t>: redução do consumo de energia e produção de vinhaça, aumento da eficiência industrial (extração do caldo e fermentação), aumento da geração de energia elétrica (TG de condensação/extração, uso da palha, maiores pressões). Integração com tecnologia de segunda geração</a:t>
            </a:r>
            <a:endParaRPr lang="pt-BR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4535488" cy="1157288"/>
          </a:xfrm>
        </p:spPr>
        <p:txBody>
          <a:bodyPr anchor="t"/>
          <a:lstStyle/>
          <a:p>
            <a:r>
              <a:rPr lang="pt-BR" sz="2400" dirty="0" smtClean="0">
                <a:ea typeface="ＭＳ Ｐゴシック" charset="-128"/>
              </a:rPr>
              <a:t>O Presente</a:t>
            </a:r>
          </a:p>
        </p:txBody>
      </p:sp>
      <p:pic>
        <p:nvPicPr>
          <p:cNvPr id="30723" name="Picture 3" descr="colhedora_transbordo_CASE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192838" cy="494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332333"/>
            <a:ext cx="5329238" cy="360363"/>
          </a:xfrm>
        </p:spPr>
        <p:txBody>
          <a:bodyPr/>
          <a:lstStyle/>
          <a:p>
            <a:r>
              <a:rPr lang="pt-BR" sz="2400" dirty="0" smtClean="0"/>
              <a:t>Um Futuro Possível</a:t>
            </a:r>
            <a:endParaRPr lang="pt-BR" sz="2400" dirty="0"/>
          </a:p>
        </p:txBody>
      </p:sp>
      <p:pic>
        <p:nvPicPr>
          <p:cNvPr id="4" name="Picture 7" descr="etc fundo marrom e branco melhor men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54927"/>
            <a:ext cx="7993063" cy="37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907704" y="1340768"/>
            <a:ext cx="554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ETC – Estrutura de Tráfego Controlado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949280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CTBE</a:t>
            </a:r>
            <a:endParaRPr lang="pt-BR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2"/>
          <p:cNvSpPr txBox="1">
            <a:spLocks noChangeArrowheads="1"/>
          </p:cNvSpPr>
          <p:nvPr/>
        </p:nvSpPr>
        <p:spPr bwMode="auto">
          <a:xfrm>
            <a:off x="6948488" y="2020888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Convencional </a:t>
            </a:r>
          </a:p>
          <a:p>
            <a:pPr algn="ctr"/>
            <a:r>
              <a:rPr lang="pt-BR"/>
              <a:t>1,5 m</a:t>
            </a:r>
          </a:p>
        </p:txBody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64388" y="382111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ETC  1,5 m</a:t>
            </a:r>
          </a:p>
        </p:txBody>
      </p:sp>
      <p:sp>
        <p:nvSpPr>
          <p:cNvPr id="34820" name="CaixaDeTexto 4"/>
          <p:cNvSpPr txBox="1">
            <a:spLocks noChangeArrowheads="1"/>
          </p:cNvSpPr>
          <p:nvPr/>
        </p:nvSpPr>
        <p:spPr bwMode="auto">
          <a:xfrm>
            <a:off x="7019925" y="5497513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ETC  1,0 m</a:t>
            </a:r>
          </a:p>
        </p:txBody>
      </p:sp>
      <p:pic>
        <p:nvPicPr>
          <p:cNvPr id="34821" name="Imagem 5" descr="canavial.bmp"/>
          <p:cNvPicPr>
            <a:picLocks noChangeAspect="1"/>
          </p:cNvPicPr>
          <p:nvPr/>
        </p:nvPicPr>
        <p:blipFill>
          <a:blip r:embed="rId2" cstate="print"/>
          <a:srcRect l="18448" r="18674"/>
          <a:stretch>
            <a:fillRect/>
          </a:stretch>
        </p:blipFill>
        <p:spPr bwMode="auto">
          <a:xfrm>
            <a:off x="1547813" y="1814513"/>
            <a:ext cx="51847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1295400" y="97155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rgbClr val="0C4CA3"/>
                </a:solidFill>
              </a:rPr>
              <a:t>Melhor Condição para Propagação do Sistema Radicular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12568"/>
          </a:xfrm>
        </p:spPr>
        <p:txBody>
          <a:bodyPr/>
          <a:lstStyle/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1905-1920    Vários experimentos com etanol como combustível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1925             Usina Serro Grande (AL) lança o etanol combustível como produto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1931             Governo determina a mistura de 5% de etanol na gasolina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1933             Criação do IAA  (Instituto do Açúcar e do Álcool)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1973             Primeiro choque do petróleo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1975             PROÁLCOOL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1975-1979    Fase inicial: crescimento rápido da produção (destilarias anexas e gasolina C)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1979             Segundo choque do petróleo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1980-1985    Fase de consolidação: introdução dos veículos a etanol hidratado e destilarias         autônomas; ganhos de eficiência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1986             Queda dos preços do petróleo e dos subsídios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1986-1990    Fase de estagnação, reestruturação do setor 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1990             Extinção do IAA e início da desregulamentação do setor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2000             Fim do processo de desregulamentação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2003             Lançamento de carro Flex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2005             Início de nova fase de expansão rápida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r>
              <a:rPr lang="pt-BR" sz="1600" dirty="0" smtClean="0">
                <a:solidFill>
                  <a:srgbClr val="003300"/>
                </a:solidFill>
                <a:ea typeface="ＭＳ Ｐゴシック" pitchFamily="34" charset="-128"/>
              </a:rPr>
              <a:t>2008             Crise financeira</a:t>
            </a:r>
          </a:p>
          <a:p>
            <a:pPr marL="228600" indent="-228600" eaLnBrk="1" hangingPunct="1">
              <a:buClr>
                <a:srgbClr val="333300"/>
              </a:buClr>
              <a:buSzPct val="175000"/>
              <a:buNone/>
            </a:pPr>
            <a:endParaRPr lang="pt-BR" sz="1600" dirty="0" smtClean="0">
              <a:solidFill>
                <a:srgbClr val="003300"/>
              </a:solidFill>
              <a:ea typeface="ＭＳ Ｐゴシック" pitchFamily="34" charset="-128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31840" y="404664"/>
            <a:ext cx="6012160" cy="3636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b="1" kern="0" dirty="0" smtClean="0">
                <a:solidFill>
                  <a:srgbClr val="0070C0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Uma Breve História do Setor  </a:t>
            </a:r>
            <a:endParaRPr lang="pt-BR" b="1" kern="0" dirty="0">
              <a:solidFill>
                <a:srgbClr val="0070C0"/>
              </a:solidFill>
              <a:latin typeface="+mj-lt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8906" t="57500" r="29297" b="15625"/>
          <a:stretch>
            <a:fillRect/>
          </a:stretch>
        </p:blipFill>
        <p:spPr bwMode="auto">
          <a:xfrm>
            <a:off x="5334000" y="5530850"/>
            <a:ext cx="2352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28516" t="7500" r="27344" b="83749"/>
          <a:stretch>
            <a:fillRect/>
          </a:stretch>
        </p:blipFill>
        <p:spPr bwMode="auto">
          <a:xfrm>
            <a:off x="509588" y="1239838"/>
            <a:ext cx="307181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5857875" y="5280025"/>
            <a:ext cx="1504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charset="0"/>
              </a:rPr>
              <a:t>Outubro de 2002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 l="28149" t="23306" r="30907" b="34016"/>
          <a:stretch>
            <a:fillRect/>
          </a:stretch>
        </p:blipFill>
        <p:spPr bwMode="auto">
          <a:xfrm>
            <a:off x="4267200" y="1174229"/>
            <a:ext cx="48990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 cstate="print"/>
          <a:srcRect l="28125" t="14999" r="26953" b="46249"/>
          <a:stretch>
            <a:fillRect/>
          </a:stretch>
        </p:blipFill>
        <p:spPr bwMode="auto">
          <a:xfrm>
            <a:off x="76200" y="4267200"/>
            <a:ext cx="45862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4" cstate="print"/>
          <a:srcRect l="24414" t="72755" r="23438" b="21249"/>
          <a:stretch>
            <a:fillRect/>
          </a:stretch>
        </p:blipFill>
        <p:spPr bwMode="auto">
          <a:xfrm>
            <a:off x="228600" y="20574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tângulo 7"/>
          <p:cNvSpPr>
            <a:spLocks noChangeArrowheads="1"/>
          </p:cNvSpPr>
          <p:nvPr/>
        </p:nvSpPr>
        <p:spPr bwMode="auto">
          <a:xfrm>
            <a:off x="2843213" y="116632"/>
            <a:ext cx="5330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C4CA3"/>
                </a:solidFill>
              </a:rPr>
              <a:t>Redução da Distância Entre Linhas</a:t>
            </a:r>
          </a:p>
        </p:txBody>
      </p:sp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7620000" y="43434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Row spacing (m)</a:t>
            </a:r>
          </a:p>
        </p:txBody>
      </p:sp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4800600" y="46482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Atual (Brasil)</a:t>
            </a:r>
          </a:p>
        </p:txBody>
      </p:sp>
      <p:sp>
        <p:nvSpPr>
          <p:cNvPr id="15" name="Up Arrow 14"/>
          <p:cNvSpPr/>
          <p:nvPr/>
        </p:nvSpPr>
        <p:spPr>
          <a:xfrm>
            <a:off x="5105400" y="4343400"/>
            <a:ext cx="15240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52" name="TextBox 15"/>
          <p:cNvSpPr txBox="1">
            <a:spLocks noChangeArrowheads="1"/>
          </p:cNvSpPr>
          <p:nvPr/>
        </p:nvSpPr>
        <p:spPr bwMode="auto">
          <a:xfrm>
            <a:off x="6400800" y="46482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Alvo Inicial (CTBE)</a:t>
            </a:r>
          </a:p>
        </p:txBody>
      </p:sp>
      <p:sp>
        <p:nvSpPr>
          <p:cNvPr id="17" name="Up Arrow 16"/>
          <p:cNvSpPr/>
          <p:nvPr/>
        </p:nvSpPr>
        <p:spPr>
          <a:xfrm>
            <a:off x="7010400" y="4343400"/>
            <a:ext cx="15240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54" name="TextBox 17"/>
          <p:cNvSpPr txBox="1">
            <a:spLocks noChangeArrowheads="1"/>
          </p:cNvSpPr>
          <p:nvPr/>
        </p:nvSpPr>
        <p:spPr bwMode="auto">
          <a:xfrm>
            <a:off x="1447800" y="25908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(sem precisão na linha)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731"/>
            <a:ext cx="8136904" cy="647973"/>
          </a:xfrm>
        </p:spPr>
        <p:txBody>
          <a:bodyPr/>
          <a:lstStyle/>
          <a:p>
            <a:pPr algn="ctr"/>
            <a:r>
              <a:rPr lang="pt-BR" sz="2400" dirty="0" smtClean="0"/>
              <a:t>Planta Piloto Para Desenvolvimento de Processos</a:t>
            </a:r>
            <a:br>
              <a:rPr lang="pt-BR" sz="2400" dirty="0" smtClean="0"/>
            </a:br>
            <a:r>
              <a:rPr lang="pt-BR" sz="2400" dirty="0" smtClean="0"/>
              <a:t>CTBE</a:t>
            </a:r>
            <a:endParaRPr lang="pt-BR" sz="2400" dirty="0"/>
          </a:p>
        </p:txBody>
      </p:sp>
      <p:pic>
        <p:nvPicPr>
          <p:cNvPr id="4" name="Picture 3" descr="C:\Documents and Settings\chanel.carli\Desktop\PPDP - visita\PPDP\DSC02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56" y="1721066"/>
            <a:ext cx="7577051" cy="4052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178" y="260648"/>
            <a:ext cx="5329238" cy="360363"/>
          </a:xfrm>
        </p:spPr>
        <p:txBody>
          <a:bodyPr/>
          <a:lstStyle/>
          <a:p>
            <a:r>
              <a:rPr lang="pt-BR" sz="2400" dirty="0" smtClean="0"/>
              <a:t>Expansão da Cana: 2003 a 2012</a:t>
            </a:r>
            <a:endParaRPr lang="pt-BR" sz="24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758" y="1196751"/>
            <a:ext cx="6986633" cy="520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3528" y="6402814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CTC</a:t>
            </a:r>
            <a:endParaRPr lang="pt-BR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347" y="260648"/>
            <a:ext cx="6697117" cy="503957"/>
          </a:xfrm>
        </p:spPr>
        <p:txBody>
          <a:bodyPr/>
          <a:lstStyle/>
          <a:p>
            <a:r>
              <a:rPr lang="pt-BR" sz="2400" dirty="0" smtClean="0"/>
              <a:t>Zoneamento Agroecológico da Cana</a:t>
            </a:r>
            <a:endParaRPr lang="pt-BR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85082"/>
            <a:ext cx="3714199" cy="536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27584" y="5733256"/>
            <a:ext cx="160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EMBRAPA</a:t>
            </a:r>
            <a:endParaRPr lang="pt-BR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1362075"/>
          </a:xfrm>
        </p:spPr>
        <p:txBody>
          <a:bodyPr/>
          <a:lstStyle/>
          <a:p>
            <a:r>
              <a:rPr lang="pt-BR" sz="3200" dirty="0" smtClean="0"/>
              <a:t>Obrigado Pela Atenção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/>
          <a:lstStyle/>
          <a:p>
            <a:r>
              <a:rPr lang="pt-BR" dirty="0" smtClean="0">
                <a:solidFill>
                  <a:srgbClr val="008000"/>
                </a:solidFill>
              </a:rPr>
              <a:t>regis.leal@bioetanol.org.br</a:t>
            </a:r>
            <a:endParaRPr lang="pt-BR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Carro a Etanol - 1925</a:t>
            </a:r>
            <a:endParaRPr lang="pt-BR" sz="2400" dirty="0"/>
          </a:p>
        </p:txBody>
      </p:sp>
      <p:pic>
        <p:nvPicPr>
          <p:cNvPr id="126980" name="Picture 4" descr="Primeiro Vei Alcool 1925 B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2313" y="1600200"/>
            <a:ext cx="7699375" cy="4525963"/>
          </a:xfrm>
          <a:solidFill>
            <a:srgbClr val="FFFFCC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769125" cy="359941"/>
          </a:xfrm>
        </p:spPr>
        <p:txBody>
          <a:bodyPr/>
          <a:lstStyle/>
          <a:p>
            <a:r>
              <a:rPr lang="pt-BR" sz="2400" dirty="0" smtClean="0"/>
              <a:t>Produção de Cana, Açúcar e Etanol</a:t>
            </a:r>
            <a:endParaRPr lang="pt-BR" sz="2400" dirty="0"/>
          </a:p>
        </p:txBody>
      </p:sp>
      <p:pic>
        <p:nvPicPr>
          <p:cNvPr id="4" name="Espaço Reservado para Conteúdo 3" descr="Produção de cana açúcar e etan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738" y="1556792"/>
            <a:ext cx="8754750" cy="4432475"/>
          </a:xfrm>
        </p:spPr>
      </p:pic>
      <p:sp>
        <p:nvSpPr>
          <p:cNvPr id="5" name="CaixaDeTexto 4"/>
          <p:cNvSpPr txBox="1"/>
          <p:nvPr/>
        </p:nvSpPr>
        <p:spPr>
          <a:xfrm>
            <a:off x="827584" y="6093296"/>
            <a:ext cx="5596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CTBE a partir de dados da UNICA, UDOP, MAPA, ALCOPAR</a:t>
            </a:r>
            <a:endParaRPr lang="pt-B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Avanços Tecnológicos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0600"/>
          </a:xfrm>
        </p:spPr>
        <p:txBody>
          <a:bodyPr/>
          <a:lstStyle/>
          <a:p>
            <a:r>
              <a:rPr lang="pt-BR" sz="2000" b="1" dirty="0" smtClean="0"/>
              <a:t>Agricultura</a:t>
            </a:r>
          </a:p>
          <a:p>
            <a:pPr lvl="1"/>
            <a:r>
              <a:rPr lang="pt-BR" sz="1800" dirty="0" smtClean="0"/>
              <a:t>Melhoramento genético da cana: IAC, Planalsucar/RIDESA, CTC, Canavialis/Monsanto</a:t>
            </a:r>
          </a:p>
          <a:p>
            <a:pPr lvl="1"/>
            <a:r>
              <a:rPr lang="pt-BR" sz="1800" dirty="0" smtClean="0"/>
              <a:t>Gerenciamento agrícola: TI, otimização de frota, integração com a indústria, aplicação de resíduos, entomologia, GPS/piloto automático, imagens de satélite</a:t>
            </a:r>
          </a:p>
          <a:p>
            <a:pPr lvl="1"/>
            <a:r>
              <a:rPr lang="pt-BR" sz="1800" dirty="0" smtClean="0"/>
              <a:t>Mecanização</a:t>
            </a:r>
          </a:p>
          <a:p>
            <a:r>
              <a:rPr lang="pt-BR" sz="2000" b="1" dirty="0" smtClean="0"/>
              <a:t>Indústria</a:t>
            </a:r>
          </a:p>
          <a:p>
            <a:pPr lvl="1"/>
            <a:r>
              <a:rPr lang="pt-BR" sz="2000" dirty="0" smtClean="0"/>
              <a:t>Ganhos de eficiência, produtividade e escala; automação</a:t>
            </a:r>
          </a:p>
          <a:p>
            <a:pPr lvl="1"/>
            <a:r>
              <a:rPr lang="pt-BR" sz="2000" dirty="0" smtClean="0"/>
              <a:t>Tecnologia madura e eficiente</a:t>
            </a:r>
          </a:p>
          <a:p>
            <a:r>
              <a:rPr lang="pt-BR" sz="2000" b="1" dirty="0" smtClean="0"/>
              <a:t>Energia</a:t>
            </a:r>
          </a:p>
          <a:p>
            <a:pPr lvl="1"/>
            <a:r>
              <a:rPr lang="pt-BR" sz="2000" dirty="0" smtClean="0"/>
              <a:t>Compra de energia externa/ autossuficiência/ venda de energia</a:t>
            </a:r>
          </a:p>
          <a:p>
            <a:pPr lvl="1"/>
            <a:r>
              <a:rPr lang="pt-BR" sz="2000" dirty="0" smtClean="0"/>
              <a:t>Pressão do vapor:15 </a:t>
            </a:r>
            <a:r>
              <a:rPr lang="pt-BR" sz="2000" dirty="0" err="1" smtClean="0"/>
              <a:t>atm</a:t>
            </a:r>
            <a:r>
              <a:rPr lang="pt-BR" sz="2000" dirty="0" smtClean="0"/>
              <a:t>/ 22 </a:t>
            </a:r>
            <a:r>
              <a:rPr lang="pt-BR" sz="2000" dirty="0" err="1" smtClean="0"/>
              <a:t>atm</a:t>
            </a:r>
            <a:r>
              <a:rPr lang="pt-BR" sz="2000" dirty="0" smtClean="0"/>
              <a:t>/ acima de 60 </a:t>
            </a:r>
            <a:r>
              <a:rPr lang="pt-BR" sz="2000" dirty="0" err="1" smtClean="0"/>
              <a:t>atm</a:t>
            </a:r>
            <a:endParaRPr lang="pt-BR" sz="2000" dirty="0" smtClean="0"/>
          </a:p>
          <a:p>
            <a:pPr lvl="1"/>
            <a:r>
              <a:rPr lang="pt-BR" sz="2000" dirty="0" smtClean="0"/>
              <a:t>Turbo gerador: contrapressão/</a:t>
            </a:r>
            <a:r>
              <a:rPr lang="pt-BR" sz="2000" dirty="0" err="1" smtClean="0"/>
              <a:t>condensação-extração</a:t>
            </a:r>
            <a:endParaRPr lang="pt-BR" sz="2000" dirty="0" smtClean="0"/>
          </a:p>
          <a:p>
            <a:pPr lvl="1"/>
            <a:r>
              <a:rPr lang="pt-BR" sz="2000" dirty="0" smtClean="0"/>
              <a:t>Uso da palha (incipiente)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612775" y="1450975"/>
            <a:ext cx="79962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2879725" y="4184650"/>
            <a:ext cx="5667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339752" y="116632"/>
            <a:ext cx="804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sz="2400" b="1" dirty="0" smtClean="0">
                <a:solidFill>
                  <a:srgbClr val="0C4CA3"/>
                </a:solidFill>
                <a:latin typeface="+mj-lt"/>
              </a:rPr>
              <a:t>Aumento da Oferta de Variedades Comerciais</a:t>
            </a:r>
            <a:endParaRPr lang="pt-BR" sz="2400" b="1" dirty="0">
              <a:solidFill>
                <a:srgbClr val="0C4CA3"/>
              </a:solidFill>
              <a:latin typeface="+mj-lt"/>
            </a:endParaRPr>
          </a:p>
        </p:txBody>
      </p:sp>
      <p:pic>
        <p:nvPicPr>
          <p:cNvPr id="2519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7055" y="908720"/>
            <a:ext cx="7977270" cy="5544616"/>
          </a:xfrm>
          <a:ln/>
        </p:spPr>
      </p:pic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150033" y="6580188"/>
            <a:ext cx="1109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dirty="0" smtClean="0"/>
              <a:t>Fonte</a:t>
            </a:r>
            <a:r>
              <a:rPr lang="en-US" sz="1400" dirty="0" smtClean="0"/>
              <a:t>: </a:t>
            </a:r>
            <a:r>
              <a:rPr lang="en-US" sz="1400" dirty="0"/>
              <a:t>CTC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pt-BR" sz="2400" b="1" dirty="0" smtClean="0"/>
              <a:t>Melhorias Tecnológicas: Indústria</a:t>
            </a:r>
            <a:br>
              <a:rPr lang="pt-BR" sz="2400" b="1" dirty="0" smtClean="0"/>
            </a:br>
            <a:endParaRPr lang="pt-BR" sz="2400" b="1" dirty="0" smtClean="0"/>
          </a:p>
        </p:txBody>
      </p:sp>
      <p:graphicFrame>
        <p:nvGraphicFramePr>
          <p:cNvPr id="142339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557338"/>
          <a:ext cx="7772400" cy="4427220"/>
        </p:xfrm>
        <a:graphic>
          <a:graphicData uri="http://schemas.openxmlformats.org/drawingml/2006/table">
            <a:tbl>
              <a:tblPr/>
              <a:tblGrid>
                <a:gridCol w="5038725"/>
                <a:gridCol w="1368425"/>
                <a:gridCol w="136525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Capacidade de moagem - 6x78” </a:t>
                      </a:r>
                      <a:r>
                        <a:rPr kumimoji="0" lang="pt-BR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tandem</a:t>
                      </a: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(tc/dia)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de fermentação (h)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de extração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de fermentação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de destilação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Eficiência global da destilaria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das caldeiras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735013" y="6234113"/>
            <a:ext cx="2416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dirty="0" smtClean="0">
                <a:latin typeface="Times New Roman" pitchFamily="18" charset="0"/>
              </a:rPr>
              <a:t>Fonte: DEDINI, CTC</a:t>
            </a:r>
            <a:endParaRPr lang="pt-BR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291" y="332656"/>
            <a:ext cx="7417197" cy="359941"/>
          </a:xfrm>
        </p:spPr>
        <p:txBody>
          <a:bodyPr/>
          <a:lstStyle/>
          <a:p>
            <a:r>
              <a:rPr lang="pt-BR" sz="2400" dirty="0" smtClean="0"/>
              <a:t>Resultados da Evolução Tecnológica</a:t>
            </a:r>
            <a:endParaRPr lang="pt-BR" sz="24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539751" y="1196752"/>
          <a:ext cx="784867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Personaliza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89262A308CE54983CF395917FD2116" ma:contentTypeVersion="2" ma:contentTypeDescription="Crie um novo documento." ma:contentTypeScope="" ma:versionID="77998c8230f6352be2f078f02fd59a5a">
  <xsd:schema xmlns:xsd="http://www.w3.org/2001/XMLSchema" xmlns:p="http://schemas.microsoft.com/office/2006/metadata/properties" targetNamespace="http://schemas.microsoft.com/office/2006/metadata/properties" ma:root="true" ma:fieldsID="fc774ec11deca72ca8a27049c8d90d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4F91A60-0FE3-42EF-ABDE-F0DAA67B8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419D2C1-613E-4E0F-A574-5D02C3F20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1C5F5-738B-4A95-952B-5518145DAB2C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21321</TotalTime>
  <Words>1262</Words>
  <Application>Microsoft Office PowerPoint</Application>
  <PresentationFormat>Apresentação na tela (4:3)</PresentationFormat>
  <Paragraphs>213</Paragraphs>
  <Slides>34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Design padrão</vt:lpstr>
      <vt:lpstr> Painel - Combustíveis Líquidos e Gases: BIOMASSA Tema – Etanol de Fermentação (1ª Geração)</vt:lpstr>
      <vt:lpstr>Conteúdo</vt:lpstr>
      <vt:lpstr>Slide 3</vt:lpstr>
      <vt:lpstr>Carro a Etanol - 1925</vt:lpstr>
      <vt:lpstr>Produção de Cana, Açúcar e Etanol</vt:lpstr>
      <vt:lpstr>Avanços Tecnológicos</vt:lpstr>
      <vt:lpstr>Slide 7</vt:lpstr>
      <vt:lpstr>Melhorias Tecnológicas: Indústria </vt:lpstr>
      <vt:lpstr>Resultados da Evolução Tecnológica</vt:lpstr>
      <vt:lpstr>Modelo de Produção</vt:lpstr>
      <vt:lpstr>Perfil do Setor - 2009</vt:lpstr>
      <vt:lpstr>Crise de 2008</vt:lpstr>
      <vt:lpstr>Variação de Produtividade</vt:lpstr>
      <vt:lpstr>Impactos nos Custos da Cana</vt:lpstr>
      <vt:lpstr>Ações do Setor</vt:lpstr>
      <vt:lpstr>Problemas Atuais do Etanol Convencional</vt:lpstr>
      <vt:lpstr>Existe Futuro Para O Etanol Convencional? </vt:lpstr>
      <vt:lpstr>Previsões da Agência Internacional de Energia </vt:lpstr>
      <vt:lpstr>Crescimento da Frota Veículos Leves Brasil</vt:lpstr>
      <vt:lpstr>Demanda de Combustíveis Para Veículos Leves</vt:lpstr>
      <vt:lpstr>Projeção da Demanda Total de Etanol</vt:lpstr>
      <vt:lpstr>Projeção da Produção de Cana</vt:lpstr>
      <vt:lpstr>Projeção da Área de Cana</vt:lpstr>
      <vt:lpstr>Slide 24</vt:lpstr>
      <vt:lpstr>Slide 25</vt:lpstr>
      <vt:lpstr>Tecnologias Para O Futuro</vt:lpstr>
      <vt:lpstr>O Presente</vt:lpstr>
      <vt:lpstr>Um Futuro Possível</vt:lpstr>
      <vt:lpstr>Slide 29</vt:lpstr>
      <vt:lpstr>Slide 30</vt:lpstr>
      <vt:lpstr>Planta Piloto Para Desenvolvimento de Processos CTBE</vt:lpstr>
      <vt:lpstr>Expansão da Cana: 2003 a 2012</vt:lpstr>
      <vt:lpstr>Zoneamento Agroecológico da Cana</vt:lpstr>
      <vt:lpstr>Obrigado Pela Atenção</vt:lpstr>
    </vt:vector>
  </TitlesOfParts>
  <Company>LNLS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CTBE 30-6-10</dc:title>
  <dc:creator>Luiz Paulo Juttel</dc:creator>
  <cp:lastModifiedBy>regis.leal</cp:lastModifiedBy>
  <cp:revision>834</cp:revision>
  <cp:lastPrinted>2010-01-05T14:12:31Z</cp:lastPrinted>
  <dcterms:created xsi:type="dcterms:W3CDTF">2011-05-11T15:15:21Z</dcterms:created>
  <dcterms:modified xsi:type="dcterms:W3CDTF">2013-05-20T13:47:58Z</dcterms:modified>
  <cp:contentType>Documento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0x010100B689262A308CE54983CF395917FD2116</vt:lpwstr>
  </property>
</Properties>
</file>