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01" r:id="rId1"/>
  </p:sldMasterIdLst>
  <p:notesMasterIdLst>
    <p:notesMasterId r:id="rId15"/>
  </p:notesMasterIdLst>
  <p:sldIdLst>
    <p:sldId id="256" r:id="rId2"/>
    <p:sldId id="301" r:id="rId3"/>
    <p:sldId id="320" r:id="rId4"/>
    <p:sldId id="265" r:id="rId5"/>
    <p:sldId id="311" r:id="rId6"/>
    <p:sldId id="321" r:id="rId7"/>
    <p:sldId id="313" r:id="rId8"/>
    <p:sldId id="314" r:id="rId9"/>
    <p:sldId id="315" r:id="rId10"/>
    <p:sldId id="316" r:id="rId11"/>
    <p:sldId id="319" r:id="rId12"/>
    <p:sldId id="318" r:id="rId13"/>
    <p:sldId id="271" r:id="rId14"/>
  </p:sldIdLst>
  <p:sldSz cx="9144000" cy="6858000" type="screen4x3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6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accent2">
                    <a:lumMod val="75000"/>
                  </a:schemeClr>
                </a:solidFill>
              </a:rPr>
              <a:t>Ações </a:t>
            </a:r>
            <a:r>
              <a:rPr lang="en-US" baseline="0" dirty="0" err="1" smtClean="0">
                <a:solidFill>
                  <a:schemeClr val="accent2">
                    <a:lumMod val="75000"/>
                  </a:schemeClr>
                </a:solidFill>
              </a:rPr>
              <a:t>regressivas</a:t>
            </a:r>
            <a:r>
              <a:rPr lang="en-US" baseline="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aseline="0" dirty="0" err="1" smtClean="0">
                <a:solidFill>
                  <a:schemeClr val="accent2">
                    <a:lumMod val="75000"/>
                  </a:schemeClr>
                </a:solidFill>
              </a:rPr>
              <a:t>ajuizadas</a:t>
            </a:r>
            <a:endParaRPr lang="en-US" baseline="0" dirty="0">
              <a:solidFill>
                <a:schemeClr val="accent2">
                  <a:lumMod val="7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Plan1!$A$2:$A$14</c:f>
              <c:numCache>
                <c:formatCode>General</c:formatCode>
                <c:ptCount val="1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</c:numCache>
            </c:numRef>
          </c:cat>
          <c:val>
            <c:numRef>
              <c:f>Plan1!$B$2:$B$14</c:f>
              <c:numCache>
                <c:formatCode>General</c:formatCode>
                <c:ptCount val="13"/>
                <c:pt idx="0">
                  <c:v>17</c:v>
                </c:pt>
                <c:pt idx="1">
                  <c:v>9</c:v>
                </c:pt>
                <c:pt idx="2">
                  <c:v>24</c:v>
                </c:pt>
                <c:pt idx="3">
                  <c:v>14</c:v>
                </c:pt>
                <c:pt idx="4">
                  <c:v>98</c:v>
                </c:pt>
                <c:pt idx="5">
                  <c:v>166</c:v>
                </c:pt>
                <c:pt idx="6">
                  <c:v>554</c:v>
                </c:pt>
                <c:pt idx="7">
                  <c:v>557</c:v>
                </c:pt>
                <c:pt idx="8">
                  <c:v>494</c:v>
                </c:pt>
                <c:pt idx="9">
                  <c:v>483</c:v>
                </c:pt>
                <c:pt idx="10">
                  <c:v>451</c:v>
                </c:pt>
                <c:pt idx="11">
                  <c:v>474</c:v>
                </c:pt>
                <c:pt idx="12">
                  <c:v>192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978112"/>
        <c:axId val="128978504"/>
      </c:lineChart>
      <c:catAx>
        <c:axId val="12897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8978504"/>
        <c:crosses val="autoZero"/>
        <c:auto val="1"/>
        <c:lblAlgn val="ctr"/>
        <c:lblOffset val="100"/>
        <c:noMultiLvlLbl val="0"/>
      </c:catAx>
      <c:valAx>
        <c:axId val="128978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89781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70338-4D32-42C2-91D3-0DAEE3E39758}" type="datetimeFigureOut">
              <a:rPr lang="pt-BR" smtClean="0"/>
              <a:t>28/04/2016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990" y="4779486"/>
            <a:ext cx="545592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55290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3032" y="9433107"/>
            <a:ext cx="2955290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02B17-A696-4ECC-9A31-66FBBBD65E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70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02B17-A696-4ECC-9A31-66FBBBD65EE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594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41425"/>
            <a:ext cx="4467225" cy="335121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02B17-A696-4ECC-9A31-66FBBBD65EE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0230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176338" y="1241425"/>
            <a:ext cx="4467225" cy="335121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02B17-A696-4ECC-9A31-66FBBBD65EE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697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2475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EB44C-7C95-40A8-AB00-806437D5DE97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45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2C269-6005-444F-A7C7-B4E6F269B15C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396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71A-D6D6-48C5-8A87-68111F7EC09A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3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9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3" y="1916836"/>
            <a:ext cx="8784975" cy="482453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347E8-8504-427E-AE74-7D829954C569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46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40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en-US" sz="1013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2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en-US" sz="1013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en-US" sz="1013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91" y="4074178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en-US" sz="1013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</a:bodyPr>
          <a:lstStyle/>
          <a:p>
            <a:endParaRPr lang="en-US" sz="1013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2475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125">
                <a:solidFill>
                  <a:srgbClr val="FFFFFF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4676B-A74D-42F8-B814-EA202BC950F8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00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A937-AB2A-4C02-95FF-45DA16B37988}" type="datetime1">
              <a:rPr lang="pt-BR" smtClean="0"/>
              <a:t>28/04/2016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1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1350" b="0">
                <a:solidFill>
                  <a:schemeClr val="tx2"/>
                </a:solidFill>
                <a:latin typeface="+mj-lt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4" y="3429004"/>
            <a:ext cx="3820055" cy="2697163"/>
          </a:xfrm>
        </p:spPr>
        <p:txBody>
          <a:bodyPr/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1350" b="0" i="0">
                <a:solidFill>
                  <a:schemeClr val="tx2"/>
                </a:solidFill>
                <a:latin typeface="+mj-lt"/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4"/>
            <a:ext cx="3822192" cy="2697163"/>
          </a:xfrm>
        </p:spPr>
        <p:txBody>
          <a:bodyPr/>
          <a:lstStyle>
            <a:lvl1pPr>
              <a:defRPr sz="1125"/>
            </a:lvl1pPr>
            <a:lvl2pPr>
              <a:defRPr sz="1013"/>
            </a:lvl2pPr>
            <a:lvl3pPr>
              <a:defRPr sz="900"/>
            </a:lvl3pPr>
            <a:lvl4pPr>
              <a:defRPr sz="788"/>
            </a:lvl4pPr>
            <a:lvl5pPr>
              <a:defRPr sz="788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C202-6B8C-4EF9-BFD9-4A03429FBFE1}" type="datetime1">
              <a:rPr lang="pt-BR" smtClean="0"/>
              <a:t>28/04/2016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674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9B08-20DF-464C-B128-0AC7D9A24F4B}" type="datetime1">
              <a:rPr lang="pt-BR" smtClean="0"/>
              <a:t>28/04/2016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6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E696E-0C8A-4820-86C9-6C596DF1EA3F}" type="datetime1">
              <a:rPr lang="pt-BR" smtClean="0"/>
              <a:t>28/04/2016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26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27BC-F622-4DC5-90EA-997181A903A1}" type="datetime1">
              <a:rPr lang="pt-BR" smtClean="0"/>
              <a:t>28/04/2016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4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1013">
                <a:solidFill>
                  <a:schemeClr val="tx2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1238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125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013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9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900">
                <a:solidFill>
                  <a:schemeClr val="tx2"/>
                </a:solidFill>
              </a:defRPr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51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7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1575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5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013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A28ED-4BA5-46CC-9307-CBC82EF375C0}" type="datetime1">
              <a:rPr lang="pt-BR" smtClean="0"/>
              <a:t>28/04/2016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83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1"/>
            <a:ext cx="8695944" cy="125618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94113" y="1124744"/>
            <a:ext cx="8723376" cy="529316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013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8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3">
                <a:solidFill>
                  <a:schemeClr val="tx2"/>
                </a:solidFill>
              </a:defRPr>
            </a:lvl1pPr>
          </a:lstStyle>
          <a:p>
            <a:fld id="{E255420C-2CA5-4C85-AA80-D9B729D02692}" type="datetime1">
              <a:rPr lang="pt-BR" smtClean="0"/>
              <a:t>28/04/2016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40" y="6250168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3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9" y="6250167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3">
                <a:solidFill>
                  <a:schemeClr val="tx2"/>
                </a:solidFill>
              </a:defRPr>
            </a:lvl1pPr>
          </a:lstStyle>
          <a:p>
            <a:fld id="{CF71BFAC-C5F5-47CD-8330-CB86A5ED32DA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3" y="1484785"/>
            <a:ext cx="8671336" cy="4641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2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54305" indent="-154305" algn="l" defTabSz="5143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350" kern="1200">
          <a:solidFill>
            <a:schemeClr val="tx2"/>
          </a:solidFill>
          <a:latin typeface="+mn-lt"/>
          <a:ea typeface="+mn-ea"/>
          <a:cs typeface="+mn-cs"/>
        </a:defRPr>
      </a:lvl1pPr>
      <a:lvl2pPr marL="324148" indent="-154305" algn="l" defTabSz="5143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238" kern="1200">
          <a:solidFill>
            <a:schemeClr val="tx2"/>
          </a:solidFill>
          <a:latin typeface="+mn-lt"/>
          <a:ea typeface="+mn-ea"/>
          <a:cs typeface="+mn-cs"/>
        </a:defRPr>
      </a:lvl2pPr>
      <a:lvl3pPr marL="481310" indent="-128588" algn="l" defTabSz="5143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125" kern="1200">
          <a:solidFill>
            <a:schemeClr val="tx2"/>
          </a:solidFill>
          <a:latin typeface="+mn-lt"/>
          <a:ea typeface="+mn-ea"/>
          <a:cs typeface="+mn-cs"/>
        </a:defRPr>
      </a:lvl3pPr>
      <a:lvl4pPr marL="642938" indent="-128588" algn="l" defTabSz="5143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013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128588" algn="l" defTabSz="51435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900" kern="1200">
          <a:solidFill>
            <a:schemeClr val="tx2"/>
          </a:solidFill>
          <a:latin typeface="+mn-lt"/>
          <a:ea typeface="+mn-ea"/>
          <a:cs typeface="+mn-cs"/>
        </a:defRPr>
      </a:lvl5pPr>
      <a:lvl6pPr marL="1002983" indent="-128588" algn="l" defTabSz="514350" rtl="0" eaLnBrk="1" latinLnBrk="0" hangingPunct="1">
        <a:spcBef>
          <a:spcPts val="216"/>
        </a:spcBef>
        <a:buClr>
          <a:schemeClr val="accent1"/>
        </a:buClr>
        <a:buFont typeface="Symbol" pitchFamily="18" charset="2"/>
        <a:buChar char="*"/>
        <a:defRPr sz="788" kern="1200">
          <a:solidFill>
            <a:schemeClr val="tx2"/>
          </a:solidFill>
          <a:latin typeface="+mn-lt"/>
          <a:ea typeface="+mn-ea"/>
          <a:cs typeface="+mn-cs"/>
        </a:defRPr>
      </a:lvl6pPr>
      <a:lvl7pPr marL="1183005" indent="-128588" algn="l" defTabSz="514350" rtl="0" eaLnBrk="1" latinLnBrk="0" hangingPunct="1">
        <a:spcBef>
          <a:spcPts val="216"/>
        </a:spcBef>
        <a:buClr>
          <a:schemeClr val="accent1"/>
        </a:buClr>
        <a:buFont typeface="Symbol" pitchFamily="18" charset="2"/>
        <a:buChar char="*"/>
        <a:defRPr sz="788" kern="1200">
          <a:solidFill>
            <a:schemeClr val="tx2"/>
          </a:solidFill>
          <a:latin typeface="+mn-lt"/>
          <a:ea typeface="+mn-ea"/>
          <a:cs typeface="+mn-cs"/>
        </a:defRPr>
      </a:lvl7pPr>
      <a:lvl8pPr marL="1363028" indent="-128588" algn="l" defTabSz="514350" rtl="0" eaLnBrk="1" latinLnBrk="0" hangingPunct="1">
        <a:spcBef>
          <a:spcPts val="216"/>
        </a:spcBef>
        <a:buClr>
          <a:schemeClr val="accent1"/>
        </a:buClr>
        <a:buFont typeface="Symbol" pitchFamily="18" charset="2"/>
        <a:buChar char="*"/>
        <a:defRPr sz="788" kern="1200">
          <a:solidFill>
            <a:schemeClr val="tx2"/>
          </a:solidFill>
          <a:latin typeface="+mn-lt"/>
          <a:ea typeface="+mn-ea"/>
          <a:cs typeface="+mn-cs"/>
        </a:defRPr>
      </a:lvl8pPr>
      <a:lvl9pPr marL="1543050" indent="-128588" algn="l" defTabSz="514350" rtl="0" eaLnBrk="1" latinLnBrk="0" hangingPunct="1">
        <a:spcBef>
          <a:spcPts val="216"/>
        </a:spcBef>
        <a:buClr>
          <a:schemeClr val="accent1"/>
        </a:buClr>
        <a:buFont typeface="Symbol" pitchFamily="18" charset="2"/>
        <a:buChar char="*"/>
        <a:defRPr sz="788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036618"/>
            <a:ext cx="7772400" cy="1343690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/>
              <a:t>AÇÕES REGRESSIVAS PREVIDENCIÁRIAS </a:t>
            </a:r>
            <a:br>
              <a:rPr lang="pt-BR" sz="4000" b="1" dirty="0" smtClean="0"/>
            </a:br>
            <a:r>
              <a:rPr lang="pt-BR" sz="2200" b="1" i="1" dirty="0" smtClean="0"/>
              <a:t>EM DEFESA DO ERÁRIO, </a:t>
            </a:r>
            <a:br>
              <a:rPr lang="pt-BR" sz="2200" b="1" i="1" dirty="0" smtClean="0"/>
            </a:br>
            <a:r>
              <a:rPr lang="pt-BR" sz="2200" b="1" i="1" dirty="0" smtClean="0"/>
              <a:t>DA SAÚDE E DA SEGURANÇA DO TRABALHADOR</a:t>
            </a:r>
            <a:endParaRPr lang="pt-BR" sz="2200" b="1" i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4707082" y="4357816"/>
            <a:ext cx="3580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latin typeface="+mj-lt"/>
              </a:rPr>
              <a:t>RENATO RODRIGUES VIEIRA</a:t>
            </a:r>
          </a:p>
          <a:p>
            <a:r>
              <a:rPr lang="pt-BR" sz="2000" b="1" dirty="0" smtClean="0">
                <a:solidFill>
                  <a:schemeClr val="bg1"/>
                </a:solidFill>
                <a:latin typeface="+mj-lt"/>
              </a:rPr>
              <a:t>Procurador-Geral Federal</a:t>
            </a:r>
          </a:p>
        </p:txBody>
      </p:sp>
      <p:pic>
        <p:nvPicPr>
          <p:cNvPr id="5" name="Imagem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48" y="5642791"/>
            <a:ext cx="137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258098" y="6081625"/>
            <a:ext cx="16988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Senado</a:t>
            </a:r>
          </a:p>
          <a:p>
            <a:r>
              <a:rPr lang="pt-BR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Abril de 2016</a:t>
            </a:r>
            <a:endParaRPr lang="pt-BR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753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1341" y="1456026"/>
            <a:ext cx="8229600" cy="486810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Além do ajuizamento de ações regressivas coletivas e da assinatura de termo de cooperação com o MPT, outra estratégia cumprida pela PGF em 2016 foi a </a:t>
            </a:r>
            <a:r>
              <a:rPr lang="pt-BR" sz="1800" dirty="0"/>
              <a:t>criação </a:t>
            </a:r>
            <a:r>
              <a:rPr lang="pt-BR" sz="1800" dirty="0" smtClean="0"/>
              <a:t>de uma Equipe de Procuradores Federais unicamente dedicada ao ajuizamento de ações regressivas. A equipe começará a atuar no dia 2 de maio de 2016.</a:t>
            </a:r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A </a:t>
            </a:r>
            <a:r>
              <a:rPr lang="pt-BR" sz="1800" dirty="0"/>
              <a:t>ETR será composta, inicialmente, por 10 membros e trabalhará exclusivamente na instrução de </a:t>
            </a:r>
            <a:r>
              <a:rPr lang="pt-BR" sz="1800" dirty="0" smtClean="0"/>
              <a:t>procedimentos administrativos e </a:t>
            </a:r>
            <a:r>
              <a:rPr lang="pt-BR" sz="1800" dirty="0"/>
              <a:t>ajuizamento de ações regressivas em </a:t>
            </a:r>
            <a:r>
              <a:rPr lang="pt-BR" sz="1800" dirty="0" smtClean="0"/>
              <a:t>todo o território nacional</a:t>
            </a:r>
            <a:r>
              <a:rPr lang="pt-BR" sz="1800" dirty="0"/>
              <a:t>.</a:t>
            </a:r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A </a:t>
            </a:r>
            <a:r>
              <a:rPr lang="pt-BR" sz="1800" dirty="0"/>
              <a:t>produtividade será monitorada, gerando inúmeros dados gerenciais ainda </a:t>
            </a:r>
            <a:r>
              <a:rPr lang="pt-BR" sz="1800" dirty="0" smtClean="0"/>
              <a:t>inexplorados, o que permitirá o acompanhamento da evolução da atuação do grupo. </a:t>
            </a: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endParaRPr lang="pt-BR" sz="1800" dirty="0" smtClean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A ETR dará vazão imediata às estratégias definidas no GAER.</a:t>
            </a:r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ESTRATÉGIA 2: ETR-REGRESSIVAS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926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1341" y="1456026"/>
            <a:ext cx="8229600" cy="486810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pt-BR" sz="1600" b="1" dirty="0" smtClean="0"/>
              <a:t>Com a criação da ETR-Regressivas almeja-se: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Especialidade.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Possibilidade </a:t>
            </a:r>
            <a:r>
              <a:rPr lang="pt-BR" sz="1600" dirty="0"/>
              <a:t>de identificação de demandas comuns individuais</a:t>
            </a:r>
            <a:r>
              <a:rPr lang="pt-BR" sz="1600" dirty="0" smtClean="0"/>
              <a:t>.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Metas </a:t>
            </a:r>
            <a:r>
              <a:rPr lang="pt-BR" sz="1600" dirty="0"/>
              <a:t>de produtividade em ações individuais e coletivas</a:t>
            </a:r>
            <a:r>
              <a:rPr lang="pt-BR" sz="1600" dirty="0" smtClean="0"/>
              <a:t>.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Facilidade </a:t>
            </a:r>
            <a:r>
              <a:rPr lang="pt-BR" sz="1600" dirty="0"/>
              <a:t>de alocação de recursos humanos para forças-tarefas</a:t>
            </a:r>
            <a:r>
              <a:rPr lang="pt-BR" sz="1600" dirty="0" smtClean="0"/>
              <a:t>.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Obtenção mais fácil de </a:t>
            </a:r>
            <a:r>
              <a:rPr lang="pt-BR" sz="1600" dirty="0"/>
              <a:t>dados </a:t>
            </a:r>
            <a:r>
              <a:rPr lang="pt-BR" sz="1600" dirty="0" smtClean="0"/>
              <a:t>mais confiáveis dos acidentes, dos </a:t>
            </a:r>
            <a:r>
              <a:rPr lang="pt-BR" sz="1600" dirty="0" err="1" smtClean="0"/>
              <a:t>PIPs</a:t>
            </a:r>
            <a:r>
              <a:rPr lang="pt-BR" sz="1600" dirty="0" smtClean="0"/>
              <a:t> e dos </a:t>
            </a:r>
            <a:r>
              <a:rPr lang="pt-BR" sz="1600" dirty="0"/>
              <a:t>ajuizamentos</a:t>
            </a:r>
            <a:r>
              <a:rPr lang="pt-BR" sz="1600" dirty="0" smtClean="0"/>
              <a:t>.</a:t>
            </a:r>
          </a:p>
          <a:p>
            <a:pPr algn="just">
              <a:spcBef>
                <a:spcPct val="0"/>
              </a:spcBef>
              <a:defRPr/>
            </a:pPr>
            <a:r>
              <a:rPr lang="pt-BR" sz="1600" dirty="0" smtClean="0"/>
              <a:t>Aumento da interlocução com órgãos parceiros.</a:t>
            </a:r>
          </a:p>
          <a:p>
            <a:pPr algn="just">
              <a:spcBef>
                <a:spcPct val="0"/>
              </a:spcBef>
              <a:defRPr/>
            </a:pPr>
            <a:endParaRPr lang="pt-BR" sz="1600" dirty="0" smtClean="0"/>
          </a:p>
          <a:p>
            <a:r>
              <a:rPr lang="pt-BR" sz="1600" b="1" dirty="0"/>
              <a:t>Vantagens da especialização na forma da ETR: </a:t>
            </a:r>
          </a:p>
          <a:p>
            <a:r>
              <a:rPr lang="pt-BR" sz="1600" dirty="0" smtClean="0"/>
              <a:t>a) ganho </a:t>
            </a:r>
            <a:r>
              <a:rPr lang="pt-BR" sz="1600" dirty="0"/>
              <a:t>em know-how; </a:t>
            </a:r>
          </a:p>
          <a:p>
            <a:r>
              <a:rPr lang="pt-BR" sz="1600" dirty="0"/>
              <a:t>b) ganho em produtividade; </a:t>
            </a:r>
          </a:p>
          <a:p>
            <a:r>
              <a:rPr lang="pt-BR" sz="1600" dirty="0"/>
              <a:t>c) formação de </a:t>
            </a:r>
            <a:r>
              <a:rPr lang="pt-BR" sz="1600" dirty="0" smtClean="0"/>
              <a:t>Procuradores Federais </a:t>
            </a:r>
            <a:r>
              <a:rPr lang="pt-BR" sz="1600" dirty="0"/>
              <a:t>que serão referência em ações regressivas para outros órgãos parceiros, como o MPT e o MTPS; </a:t>
            </a:r>
          </a:p>
          <a:p>
            <a:r>
              <a:rPr lang="pt-BR" sz="1600" dirty="0"/>
              <a:t>d) melhor controle dos </a:t>
            </a:r>
            <a:r>
              <a:rPr lang="pt-BR" sz="1600" dirty="0" smtClean="0"/>
              <a:t>dados referenciais de </a:t>
            </a:r>
            <a:r>
              <a:rPr lang="pt-BR" sz="1600" dirty="0" err="1"/>
              <a:t>PIPs</a:t>
            </a:r>
            <a:r>
              <a:rPr lang="pt-BR" sz="1600" dirty="0"/>
              <a:t> e regressivas; </a:t>
            </a:r>
          </a:p>
          <a:p>
            <a:r>
              <a:rPr lang="pt-BR" sz="1600" dirty="0"/>
              <a:t>e) </a:t>
            </a:r>
            <a:r>
              <a:rPr lang="pt-BR" sz="1600" dirty="0" smtClean="0"/>
              <a:t>digitalização de </a:t>
            </a:r>
            <a:r>
              <a:rPr lang="pt-BR" sz="1600" dirty="0"/>
              <a:t>todo o conteúdo, facilitando consultas posteriores; </a:t>
            </a:r>
          </a:p>
          <a:p>
            <a:r>
              <a:rPr lang="pt-BR" sz="1600" dirty="0"/>
              <a:t>f) fácil intercâmbio entre os </a:t>
            </a:r>
            <a:r>
              <a:rPr lang="pt-BR" sz="1600" dirty="0" smtClean="0"/>
              <a:t>Procuradores que </a:t>
            </a:r>
            <a:r>
              <a:rPr lang="pt-BR" sz="1600" dirty="0"/>
              <a:t>atuam unicamente na matéria e </a:t>
            </a:r>
          </a:p>
          <a:p>
            <a:r>
              <a:rPr lang="pt-BR" sz="1600" dirty="0"/>
              <a:t>g) mais fácil consecução aos projetos de ações regressivas coletivas, conforme prioridades estabelecidas nacionalmente pelo GAER, grupo formado pela AGU/PGF e o MPT.</a:t>
            </a:r>
          </a:p>
          <a:p>
            <a:endParaRPr lang="pt-BR" sz="2000" dirty="0"/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endParaRPr lang="pt-BR" sz="1800" dirty="0" smtClean="0"/>
          </a:p>
          <a:p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11</a:t>
            </a:fld>
            <a:endParaRPr lang="pt-BR" dirty="0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Autofit/>
          </a:bodyPr>
          <a:lstStyle/>
          <a:p>
            <a:r>
              <a:rPr lang="pt-BR" sz="3200" dirty="0" smtClean="0"/>
              <a:t>ESTRATÉGIA 2: ETR-REGRESSIVAS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27537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0740"/>
            <a:ext cx="8229600" cy="486810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pt-BR" sz="1800" dirty="0">
                <a:solidFill>
                  <a:srgbClr val="0070C0"/>
                </a:solidFill>
              </a:rPr>
              <a:t>O que esperar dessa nova atuação</a:t>
            </a:r>
            <a:r>
              <a:rPr lang="pt-BR" sz="1800" dirty="0" smtClean="0">
                <a:solidFill>
                  <a:srgbClr val="0070C0"/>
                </a:solidFill>
              </a:rPr>
              <a:t>?</a:t>
            </a:r>
          </a:p>
          <a:p>
            <a:pPr algn="just">
              <a:lnSpc>
                <a:spcPct val="90000"/>
              </a:lnSpc>
              <a:defRPr/>
            </a:pPr>
            <a:endParaRPr lang="pt-BR" sz="1600" dirty="0"/>
          </a:p>
          <a:p>
            <a:pPr algn="just">
              <a:spcBef>
                <a:spcPct val="0"/>
              </a:spcBef>
              <a:defRPr/>
            </a:pPr>
            <a:r>
              <a:rPr lang="pt-BR" sz="1800" b="1" dirty="0"/>
              <a:t>Alcançar, em um ano de ETR (2016-2017</a:t>
            </a:r>
            <a:r>
              <a:rPr lang="pt-BR" sz="1800" b="1" dirty="0" smtClean="0"/>
              <a:t>), um número de ações regressivas ajuizadas próximo ao dobro da média anual dos últimos 5 anos. </a:t>
            </a: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r>
              <a:rPr lang="pt-BR" sz="1800" b="1" dirty="0"/>
              <a:t>Participação da AGU em todas as grandes operações em que presentes o MPT e o </a:t>
            </a:r>
            <a:r>
              <a:rPr lang="pt-BR" sz="1800" b="1" dirty="0" smtClean="0"/>
              <a:t>MTPS, </a:t>
            </a:r>
            <a:r>
              <a:rPr lang="pt-BR" sz="1800" b="1" dirty="0"/>
              <a:t>garantindo uma ação regressiva coletiva célere, logo após eventual ação civil </a:t>
            </a:r>
            <a:r>
              <a:rPr lang="pt-BR" sz="1800" b="1" dirty="0" smtClean="0"/>
              <a:t>pública</a:t>
            </a:r>
            <a:r>
              <a:rPr lang="pt-BR" sz="1800" b="1" dirty="0"/>
              <a:t> </a:t>
            </a:r>
            <a:r>
              <a:rPr lang="pt-BR" sz="1800" b="1" dirty="0" smtClean="0"/>
              <a:t>ou termo de ajustamento </a:t>
            </a:r>
            <a:r>
              <a:rPr lang="pt-BR" sz="1800" b="1" smtClean="0"/>
              <a:t>de conduta.</a:t>
            </a:r>
            <a:endParaRPr lang="pt-BR" sz="1800" b="1" dirty="0" smtClean="0"/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r>
              <a:rPr lang="pt-BR" sz="1800" b="1" dirty="0" smtClean="0"/>
              <a:t>Obtenção de um número consideravelmente maior de dados gerenciais, o que facilitará a fixação de metas e de um plano de ação.</a:t>
            </a:r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r>
              <a:rPr lang="pt-BR" sz="1800" b="1" dirty="0" smtClean="0"/>
              <a:t>Institucionalizar as conquistas obtidas, de forma a evitar novas quedas no número de ajuizamentos.</a:t>
            </a: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r>
              <a:rPr lang="pt-BR" sz="1800" b="1" dirty="0" smtClean="0"/>
              <a:t>Consolidar a AGU como um órgão atuante e eficiente na preservação da saúde e da segurança do trabalhador brasileiro.</a:t>
            </a:r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spcBef>
                <a:spcPct val="0"/>
              </a:spcBef>
              <a:defRPr/>
            </a:pPr>
            <a:endParaRPr lang="pt-BR" sz="1800" b="1" dirty="0"/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endParaRPr lang="pt-BR" sz="1800" dirty="0" smtClean="0"/>
          </a:p>
          <a:p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RESULTADOS POSSÍVEIS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020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784764"/>
            <a:ext cx="7772400" cy="595544"/>
          </a:xfrm>
        </p:spPr>
        <p:txBody>
          <a:bodyPr>
            <a:noAutofit/>
          </a:bodyPr>
          <a:lstStyle/>
          <a:p>
            <a:r>
              <a:rPr lang="pt-BR" sz="4000" b="1" dirty="0" smtClean="0"/>
              <a:t/>
            </a:r>
            <a:br>
              <a:rPr lang="pt-BR" sz="4000" b="1" dirty="0" smtClean="0"/>
            </a:br>
            <a:r>
              <a:rPr lang="pt-BR" sz="4000" b="1" dirty="0" smtClean="0"/>
              <a:t>OBRIGADO!</a:t>
            </a:r>
            <a:endParaRPr lang="pt-BR" sz="4000" b="1" dirty="0"/>
          </a:p>
        </p:txBody>
      </p:sp>
      <p:pic>
        <p:nvPicPr>
          <p:cNvPr id="3" name="Imagem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948" y="5642791"/>
            <a:ext cx="137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919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2673" y="1517074"/>
            <a:ext cx="8167254" cy="473309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sz="2300" b="1" u="sng" dirty="0" smtClean="0"/>
              <a:t>ADVOCACIA-GERAL DA UNIÃO</a:t>
            </a:r>
            <a:endParaRPr lang="pt-BR" sz="2300" dirty="0" smtClean="0"/>
          </a:p>
          <a:p>
            <a:pPr algn="just"/>
            <a:endParaRPr lang="pt-BR" sz="2300" dirty="0"/>
          </a:p>
          <a:p>
            <a:pPr algn="just"/>
            <a:r>
              <a:rPr lang="pt-BR" sz="1500" dirty="0" smtClean="0"/>
              <a:t>A Advocacia-Geral da União (AGU) é, nos termos do art. 131 da Constituição de 1988, a instituição que representa a União judicial e extrajudicialmente, cabendo-lhe, também, as atividades de consultoria e assessoramento jurídico do Poder Executivo.</a:t>
            </a:r>
          </a:p>
          <a:p>
            <a:pPr algn="just"/>
            <a:endParaRPr lang="pt-BR" sz="1500" dirty="0"/>
          </a:p>
          <a:p>
            <a:pPr algn="just"/>
            <a:r>
              <a:rPr lang="pt-BR" sz="2300" b="1" u="sng" dirty="0" smtClean="0"/>
              <a:t>PROCURADORIA-GERAL FEDERAL</a:t>
            </a:r>
            <a:endParaRPr lang="pt-BR" sz="2300" dirty="0"/>
          </a:p>
          <a:p>
            <a:pPr algn="just"/>
            <a:endParaRPr lang="pt-BR" sz="1500" dirty="0" smtClean="0"/>
          </a:p>
          <a:p>
            <a:pPr algn="just"/>
            <a:r>
              <a:rPr lang="pt-BR" sz="1500" dirty="0"/>
              <a:t>Atribuições definidas pela Lei 10.480/2002: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/>
              <a:t>	“Art. 10. À Procuradoria-Geral Federal compete a representação judicial e extrajudicial das autarquias e fundações públicas federais, as respectivas atividades de consultoria e assessoramento jurídicos, a apuração da liquidez e certeza dos créditos, de qualquer natureza, inerentes às suas atividades, inscrevendo-os em dívida ativa, para fins de cobrança amigável ou judicial.”</a:t>
            </a:r>
          </a:p>
          <a:p>
            <a:pPr algn="just"/>
            <a:endParaRPr lang="pt-BR" sz="1500" dirty="0"/>
          </a:p>
          <a:p>
            <a:pPr algn="just"/>
            <a:r>
              <a:rPr lang="pt-BR" sz="1500" dirty="0" smtClean="0"/>
              <a:t>Dentre as 159 autarquias e fundações públicas federais, destaca-se o Instituto Nacional do Seguro Social (INSS).</a:t>
            </a:r>
          </a:p>
          <a:p>
            <a:pPr algn="just"/>
            <a:endParaRPr lang="pt-BR" sz="1500" dirty="0" smtClean="0"/>
          </a:p>
          <a:p>
            <a:pPr algn="just"/>
            <a:r>
              <a:rPr lang="pt-BR" sz="1500" dirty="0" smtClean="0"/>
              <a:t>A AGU defende o meio ambiente do trabalho de diversas formas, dentre as quais se destacam: a) execução das multas impostas pela União (Ministério do Trabalho e Previdência Social); b) defesa da legalidade de tais penalidades em juízo (ações anulatórias e embargos à execução fiscal) e c) ajuizamento de </a:t>
            </a:r>
            <a:r>
              <a:rPr lang="pt-BR" sz="1500" b="1" dirty="0" smtClean="0"/>
              <a:t>ações regressivas previdenciárias </a:t>
            </a:r>
            <a:r>
              <a:rPr lang="pt-BR" sz="1500" dirty="0" smtClean="0"/>
              <a:t>em nome do INSS.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ADVOCACIA-GERAL DA UNIÃO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33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2673" y="1517074"/>
            <a:ext cx="8167254" cy="4733094"/>
          </a:xfrm>
        </p:spPr>
        <p:txBody>
          <a:bodyPr>
            <a:normAutofit fontScale="62500" lnSpcReduction="20000"/>
          </a:bodyPr>
          <a:lstStyle/>
          <a:p>
            <a:pPr algn="just"/>
            <a:endParaRPr lang="pt-BR" sz="2300" dirty="0"/>
          </a:p>
          <a:p>
            <a:pPr algn="just"/>
            <a:r>
              <a:rPr lang="pt-BR" sz="2300" b="1" dirty="0" smtClean="0"/>
              <a:t>PREVISÃO LEGAL </a:t>
            </a:r>
            <a:r>
              <a:rPr lang="pt-BR" sz="2300" dirty="0"/>
              <a:t>(ART. 120 DA LEI 8.213/91): </a:t>
            </a:r>
            <a:endParaRPr lang="pt-BR" sz="2300" dirty="0" smtClean="0"/>
          </a:p>
          <a:p>
            <a:pPr algn="just"/>
            <a:endParaRPr lang="pt-BR" sz="2300" dirty="0" smtClean="0"/>
          </a:p>
          <a:p>
            <a:pPr algn="just"/>
            <a:r>
              <a:rPr lang="pt-BR" sz="2300" dirty="0" smtClean="0"/>
              <a:t>Art</a:t>
            </a:r>
            <a:r>
              <a:rPr lang="pt-BR" sz="2300" dirty="0"/>
              <a:t>. 120. Nos casos de negligência quanto às normas padrão de segurança e higiene do trabalho indicados para a proteção individual e coletiva, a Previdência Social proporá ação regressiva contra os responsáveis.</a:t>
            </a:r>
          </a:p>
          <a:p>
            <a:pPr marL="0" indent="0" algn="just">
              <a:buNone/>
            </a:pPr>
            <a:endParaRPr lang="pt-BR" sz="2300" dirty="0"/>
          </a:p>
          <a:p>
            <a:pPr algn="just"/>
            <a:r>
              <a:rPr lang="pt-BR" sz="2300" b="1" dirty="0" smtClean="0"/>
              <a:t> CARACTERÍSTICAS: </a:t>
            </a:r>
            <a:r>
              <a:rPr lang="pt-BR" sz="2300" dirty="0" smtClean="0"/>
              <a:t>a) é ajuizada por Procuradores Federais em nome do INSS; b) previsão legal desde 1991; c) dever, e não mera faculdade; competência da Justiça Federal (CGCOB/PGF); d) prescrição quinquenal atingindo o fundo do direito (jurisprudência pacífica desfavorável do STJ).</a:t>
            </a:r>
          </a:p>
          <a:p>
            <a:pPr algn="just"/>
            <a:endParaRPr lang="pt-BR" sz="2300" dirty="0"/>
          </a:p>
          <a:p>
            <a:pPr algn="just"/>
            <a:r>
              <a:rPr lang="pt-BR" sz="2300" b="1" dirty="0" smtClean="0"/>
              <a:t>ACOMPANHAMENTO PRIORITÁRIO: </a:t>
            </a:r>
            <a:r>
              <a:rPr lang="pt-BR" sz="2300" dirty="0" smtClean="0"/>
              <a:t>As ações regressivas devem ter acompanhamento prioritário pela </a:t>
            </a:r>
            <a:r>
              <a:rPr lang="pt-BR" sz="2300" dirty="0"/>
              <a:t>PGF (Resolução 1291/2007 </a:t>
            </a:r>
            <a:r>
              <a:rPr lang="pt-BR" sz="2300" dirty="0" smtClean="0"/>
              <a:t>do Conselho Nacional da Previdência Social; art. 5º da Portaria PGF n.º 1.309/2008; art. 1º, II, da Portaria PGF 14/2010 e art. </a:t>
            </a:r>
            <a:r>
              <a:rPr lang="pt-BR" sz="2300" dirty="0"/>
              <a:t>29 </a:t>
            </a:r>
            <a:r>
              <a:rPr lang="pt-BR" sz="2300" dirty="0" smtClean="0"/>
              <a:t>da Portaria </a:t>
            </a:r>
            <a:r>
              <a:rPr lang="pt-BR" sz="2300" dirty="0"/>
              <a:t>Conjunta PGF/PFE-INSS n.º </a:t>
            </a:r>
            <a:r>
              <a:rPr lang="pt-BR" sz="2300" dirty="0" smtClean="0"/>
              <a:t>06/2013).</a:t>
            </a:r>
          </a:p>
          <a:p>
            <a:pPr marL="0" indent="0" algn="just">
              <a:buNone/>
            </a:pPr>
            <a:endParaRPr lang="pt-BR" sz="2300" dirty="0" smtClean="0"/>
          </a:p>
          <a:p>
            <a:pPr algn="just"/>
            <a:r>
              <a:rPr lang="pt-BR" sz="2300" b="1" dirty="0" smtClean="0"/>
              <a:t>PROCEDIMENTO DE INSTRUÇÃO PRÉVIO (PIP). </a:t>
            </a:r>
            <a:r>
              <a:rPr lang="pt-BR" sz="2300" dirty="0" smtClean="0"/>
              <a:t>Fontes: INSS (laudos de perícia médica); MTPS (relatórios fiscais dos Auditores-Fiscais do Trabalho); Ministério Público do Trabalho (inquéritos civis, </a:t>
            </a:r>
            <a:r>
              <a:rPr lang="pt-BR" sz="2300" dirty="0" err="1" smtClean="0"/>
              <a:t>TACs</a:t>
            </a:r>
            <a:r>
              <a:rPr lang="pt-BR" sz="2300" dirty="0" smtClean="0"/>
              <a:t>, </a:t>
            </a:r>
            <a:r>
              <a:rPr lang="pt-BR" sz="2300" dirty="0" err="1" smtClean="0"/>
              <a:t>ACPs</a:t>
            </a:r>
            <a:r>
              <a:rPr lang="pt-BR" sz="2300" dirty="0" smtClean="0"/>
              <a:t>); Justiça do Trabalho (reclamações trabalhistas); Polícia Civil (inquéritos policiais); Sindicatos (denúncias, acordos/convenções coletivas); Imprensa entre outras.</a:t>
            </a:r>
            <a:endParaRPr lang="pt-BR" sz="2300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AÇÕES REGRESSIVAS PREVIDENCIÁRIAS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41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3064" y="1880755"/>
            <a:ext cx="8156863" cy="3480954"/>
          </a:xfrm>
        </p:spPr>
        <p:txBody>
          <a:bodyPr>
            <a:normAutofit/>
          </a:bodyPr>
          <a:lstStyle/>
          <a:p>
            <a:pPr algn="just"/>
            <a:r>
              <a:rPr lang="pt-BR" sz="2000" dirty="0" smtClean="0"/>
              <a:t>Atualmente, a PGF tem </a:t>
            </a:r>
            <a:r>
              <a:rPr lang="pt-BR" sz="2000" b="1" u="sng" dirty="0" smtClean="0"/>
              <a:t>3.962 ações regressivas previdenciárias ajuizadas</a:t>
            </a:r>
            <a:r>
              <a:rPr lang="pt-BR" sz="2000" dirty="0" smtClean="0"/>
              <a:t>. No total, busca-se o </a:t>
            </a:r>
            <a:r>
              <a:rPr lang="pt-BR" sz="2000" b="1" u="sng" dirty="0" smtClean="0"/>
              <a:t>ressarcimento de R$ 718.201.366,07</a:t>
            </a:r>
            <a:r>
              <a:rPr lang="pt-BR" sz="2000" dirty="0" smtClean="0"/>
              <a:t>, valor sem correção monetária e juros.</a:t>
            </a:r>
          </a:p>
          <a:p>
            <a:pPr algn="just"/>
            <a:endParaRPr lang="pt-BR" sz="1600" dirty="0"/>
          </a:p>
          <a:p>
            <a:pPr algn="just"/>
            <a:r>
              <a:rPr lang="pt-BR" sz="2000" dirty="0"/>
              <a:t>A partir de 2007 houve um esforço para conferir caráter prioritário à política das ações regressivas previdenciárias.</a:t>
            </a:r>
          </a:p>
          <a:p>
            <a:pPr algn="just"/>
            <a:endParaRPr lang="pt-BR" sz="2000" dirty="0"/>
          </a:p>
          <a:p>
            <a:pPr algn="just"/>
            <a:r>
              <a:rPr lang="pt-BR" sz="2000" dirty="0"/>
              <a:t>O crescimento se deu até 2010, quando o número de ajuizamentos </a:t>
            </a:r>
            <a:r>
              <a:rPr lang="pt-BR" sz="2000" dirty="0" smtClean="0"/>
              <a:t>passou </a:t>
            </a:r>
            <a:r>
              <a:rPr lang="pt-BR" sz="2000" dirty="0"/>
              <a:t>a cair. </a:t>
            </a:r>
            <a:endParaRPr lang="pt-BR" sz="2000" dirty="0" smtClean="0"/>
          </a:p>
          <a:p>
            <a:pPr algn="just"/>
            <a:endParaRPr lang="pt-BR" sz="2000" dirty="0"/>
          </a:p>
          <a:p>
            <a:endParaRPr lang="pt-BR" sz="2400" dirty="0"/>
          </a:p>
          <a:p>
            <a:endParaRPr lang="pt-BR" sz="2400" dirty="0"/>
          </a:p>
          <a:p>
            <a:pPr marL="0" indent="0" algn="just">
              <a:buNone/>
            </a:pPr>
            <a:endParaRPr lang="pt-BR" sz="3150" dirty="0"/>
          </a:p>
          <a:p>
            <a:pPr marL="0" indent="0" algn="just">
              <a:buNone/>
            </a:pPr>
            <a:endParaRPr lang="pt-BR" sz="3150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3600" dirty="0" smtClean="0"/>
              <a:t>PANORAMA ATUAL</a:t>
            </a: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endParaRPr lang="pt-BR" sz="31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519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3064" y="1880755"/>
            <a:ext cx="8156863" cy="34809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sz="1600" dirty="0"/>
          </a:p>
          <a:p>
            <a:endParaRPr lang="pt-BR" sz="3150" dirty="0"/>
          </a:p>
          <a:p>
            <a:endParaRPr lang="pt-BR" sz="3150" dirty="0"/>
          </a:p>
          <a:p>
            <a:pPr marL="0" indent="0" algn="just">
              <a:buNone/>
            </a:pPr>
            <a:endParaRPr lang="pt-BR" sz="3150" dirty="0"/>
          </a:p>
          <a:p>
            <a:pPr marL="0" indent="0" algn="just">
              <a:buNone/>
            </a:pPr>
            <a:endParaRPr lang="pt-BR" sz="3150" dirty="0"/>
          </a:p>
          <a:p>
            <a:pPr marL="0" indent="0" algn="just">
              <a:buNone/>
            </a:pPr>
            <a:endParaRPr lang="pt-BR" sz="3150" dirty="0"/>
          </a:p>
          <a:p>
            <a:pPr marL="0" indent="0" algn="just">
              <a:buNone/>
            </a:pPr>
            <a:endParaRPr lang="pt-BR" sz="3150" dirty="0"/>
          </a:p>
          <a:p>
            <a:pPr marL="0" indent="0"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r>
              <a:rPr lang="pt-BR" sz="3100" dirty="0" smtClean="0"/>
              <a:t/>
            </a:r>
            <a:br>
              <a:rPr lang="pt-BR" sz="3100" dirty="0" smtClean="0"/>
            </a:br>
            <a:endParaRPr lang="pt-BR" sz="31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5</a:t>
            </a:fld>
            <a:endParaRPr lang="pt-BR"/>
          </a:p>
        </p:txBody>
      </p:sp>
      <p:graphicFrame>
        <p:nvGraphicFramePr>
          <p:cNvPr id="35" name="Gráfico 34"/>
          <p:cNvGraphicFramePr/>
          <p:nvPr>
            <p:extLst>
              <p:ext uri="{D42A27DB-BD31-4B8C-83A1-F6EECF244321}">
                <p14:modId xmlns:p14="http://schemas.microsoft.com/office/powerpoint/2010/main" val="3726277835"/>
              </p:ext>
            </p:extLst>
          </p:nvPr>
        </p:nvGraphicFramePr>
        <p:xfrm>
          <a:off x="1449859" y="209821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092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0718" y="1766454"/>
            <a:ext cx="8271164" cy="4955621"/>
          </a:xfrm>
        </p:spPr>
        <p:txBody>
          <a:bodyPr>
            <a:noAutofit/>
          </a:bodyPr>
          <a:lstStyle/>
          <a:p>
            <a:pPr algn="just"/>
            <a:r>
              <a:rPr lang="pt-BR" sz="1800" dirty="0" smtClean="0"/>
              <a:t>Queda no número de ajuizamentos e necessidade de aperfeiçoamento da atuação na política de ações regressivas previdenciárias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 O déficit da Previdência Social crescerá 40,5% em 2016, atingindo o patamar de R$ 124,9 bilhões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O Brasil é noticiado como o 4º lugar mundial em acidentes de trabalho e também o 4º em acidentes de trabalho com morte</a:t>
            </a:r>
          </a:p>
          <a:p>
            <a:pPr algn="just"/>
            <a:endParaRPr lang="pt-BR" sz="1800" dirty="0" smtClean="0"/>
          </a:p>
          <a:p>
            <a:pPr algn="just"/>
            <a:r>
              <a:rPr lang="pt-BR" sz="1800" dirty="0" smtClean="0"/>
              <a:t>Em 2013, o INSS gastou R$ 733.638.248,00 com benefícios de natureza acidentária (fonte: Boletim Estatístico da Previdência Social – BEPS). </a:t>
            </a:r>
            <a:endParaRPr lang="pt-BR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PANORAMA ATUAL: CONCLUSÕES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1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0740"/>
            <a:ext cx="8229600" cy="486810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endParaRPr lang="pt-BR" sz="1800" dirty="0" smtClean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Duas estratégias para aperfeiçoamento da política das ações regressivas merecem destaque:</a:t>
            </a:r>
          </a:p>
          <a:p>
            <a:pPr algn="just">
              <a:lnSpc>
                <a:spcPct val="90000"/>
              </a:lnSpc>
              <a:defRPr/>
            </a:pPr>
            <a:endParaRPr lang="pt-BR" sz="1800" dirty="0" smtClean="0"/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r>
              <a:rPr lang="pt-BR" sz="1800" dirty="0"/>
              <a:t>Estratégia 1 – Projeto de </a:t>
            </a:r>
            <a:r>
              <a:rPr lang="pt-BR" sz="1800" u="sng" dirty="0"/>
              <a:t>ações regressivas coletivas</a:t>
            </a:r>
            <a:r>
              <a:rPr lang="pt-BR" sz="1800" dirty="0"/>
              <a:t>: fomentar uma nova abordagem quanto ao trato dos riscos sociais que atingem grande quantidade de trabalhadores de uma mesma empregadora, focando no aspecto global e orientado pelo princípio da </a:t>
            </a:r>
            <a:r>
              <a:rPr lang="pt-BR" sz="1800" dirty="0" smtClean="0"/>
              <a:t>eficiência, sem prejuízo das ações individuais.</a:t>
            </a:r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endParaRPr lang="pt-BR" sz="1800" dirty="0" smtClean="0"/>
          </a:p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Estratégia </a:t>
            </a:r>
            <a:r>
              <a:rPr lang="pt-BR" sz="1800" dirty="0"/>
              <a:t>2 - Criação de um grupo </a:t>
            </a:r>
            <a:r>
              <a:rPr lang="pt-BR" sz="1800" dirty="0" smtClean="0"/>
              <a:t>especializado, com atuação nacional, para </a:t>
            </a:r>
            <a:r>
              <a:rPr lang="pt-BR" sz="1800" dirty="0"/>
              <a:t>atuação exclusiva no ajuizamento de ações regressivas.</a:t>
            </a:r>
          </a:p>
          <a:p>
            <a:endParaRPr lang="pt-BR" sz="1800" dirty="0" smtClean="0"/>
          </a:p>
          <a:p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ESTRATÉGIAS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628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0740"/>
            <a:ext cx="8229600" cy="4868105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pt-BR" sz="2100" dirty="0" smtClean="0"/>
              <a:t>Estratégia 1: ações regressivas coletivas</a:t>
            </a:r>
          </a:p>
          <a:p>
            <a:pPr algn="just">
              <a:lnSpc>
                <a:spcPct val="90000"/>
              </a:lnSpc>
              <a:defRPr/>
            </a:pPr>
            <a:endParaRPr lang="pt-BR" sz="2100" dirty="0" smtClean="0"/>
          </a:p>
          <a:p>
            <a:pPr algn="just">
              <a:lnSpc>
                <a:spcPct val="90000"/>
              </a:lnSpc>
              <a:defRPr/>
            </a:pPr>
            <a:r>
              <a:rPr lang="pt-BR" sz="2100" dirty="0"/>
              <a:t>2012 - Processo </a:t>
            </a:r>
            <a:r>
              <a:rPr lang="pt-BR" sz="2100" dirty="0" err="1"/>
              <a:t>Doux</a:t>
            </a:r>
            <a:r>
              <a:rPr lang="pt-BR" sz="2100" dirty="0"/>
              <a:t> Frangosul – Rio Grande do Sul. </a:t>
            </a:r>
            <a:r>
              <a:rPr lang="pt-BR" sz="2100" u="sng" dirty="0"/>
              <a:t>Sentença e acórdão reconheceram a procedência</a:t>
            </a:r>
            <a:r>
              <a:rPr lang="pt-BR" sz="2100" dirty="0"/>
              <a:t>. </a:t>
            </a:r>
            <a:r>
              <a:rPr lang="pt-BR" sz="2100" dirty="0" smtClean="0"/>
              <a:t>Busca ressarcimento de 111 benefícios. Valor aproximado de R$ 1.000.000,00 (um milhão de reais).</a:t>
            </a:r>
            <a:endParaRPr lang="pt-BR" sz="2100" dirty="0"/>
          </a:p>
          <a:p>
            <a:pPr algn="just">
              <a:lnSpc>
                <a:spcPct val="90000"/>
              </a:lnSpc>
              <a:defRPr/>
            </a:pPr>
            <a:endParaRPr lang="pt-BR" sz="2100" dirty="0"/>
          </a:p>
          <a:p>
            <a:pPr algn="just">
              <a:lnSpc>
                <a:spcPct val="90000"/>
              </a:lnSpc>
              <a:defRPr/>
            </a:pPr>
            <a:r>
              <a:rPr lang="pt-BR" sz="2100" dirty="0"/>
              <a:t>2015 - Processo Contax - Pernambuco. Busca ressarcimento de 330 benefícios. Valor aproximado de R$ 1.300.000,00 (um milhão e trezentos mil reais).</a:t>
            </a:r>
          </a:p>
          <a:p>
            <a:pPr algn="just">
              <a:lnSpc>
                <a:spcPct val="90000"/>
              </a:lnSpc>
              <a:defRPr/>
            </a:pPr>
            <a:endParaRPr lang="pt-BR" sz="2100" dirty="0"/>
          </a:p>
          <a:p>
            <a:pPr algn="just">
              <a:lnSpc>
                <a:spcPct val="90000"/>
              </a:lnSpc>
              <a:defRPr/>
            </a:pPr>
            <a:r>
              <a:rPr lang="pt-BR" sz="2100" dirty="0"/>
              <a:t>2015 - Processo </a:t>
            </a:r>
            <a:r>
              <a:rPr lang="pt-BR" sz="2100" u="sng" dirty="0" err="1"/>
              <a:t>Jandelle</a:t>
            </a:r>
            <a:r>
              <a:rPr lang="pt-BR" sz="2100" u="sng" dirty="0"/>
              <a:t> (JBS) </a:t>
            </a:r>
            <a:r>
              <a:rPr lang="pt-BR" sz="2100" dirty="0"/>
              <a:t>– Paraná. Busca ressarcimento de </a:t>
            </a:r>
            <a:r>
              <a:rPr lang="pt-BR" sz="2100" u="sng" dirty="0"/>
              <a:t>497</a:t>
            </a:r>
            <a:r>
              <a:rPr lang="pt-BR" sz="2100" dirty="0"/>
              <a:t> benefícios. Valor da causa em </a:t>
            </a:r>
            <a:r>
              <a:rPr lang="pt-BR" sz="2100" u="sng" dirty="0"/>
              <a:t>R$ 3.579.761,96</a:t>
            </a:r>
            <a:r>
              <a:rPr lang="pt-BR" sz="2100" dirty="0"/>
              <a:t> (três milhões quinhentos e setenta e nove mil setecentos e sessenta e um reais e noventa e seis centavos). </a:t>
            </a:r>
          </a:p>
          <a:p>
            <a:endParaRPr lang="pt-BR" sz="1800" dirty="0" smtClean="0"/>
          </a:p>
          <a:p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 smtClean="0"/>
              <a:t>ESTRATÉGIA 1 – AÇÕES COLETIVAS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06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0740"/>
            <a:ext cx="8229600" cy="5043628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defRPr/>
            </a:pPr>
            <a:r>
              <a:rPr lang="pt-BR" sz="1800" dirty="0" smtClean="0"/>
              <a:t>Inserta na estratégia 1 está a realização de acordo de cooperação com o Ministério Público do Trabalho (Termo de cooperação assinado em 23 de fevereiro de 2016 entre AGU, PGF e MPT). Busca-se com a parceria:</a:t>
            </a:r>
          </a:p>
          <a:p>
            <a:pPr algn="just">
              <a:lnSpc>
                <a:spcPct val="90000"/>
              </a:lnSpc>
              <a:defRPr/>
            </a:pPr>
            <a:endParaRPr lang="pt-BR" sz="1800" dirty="0" smtClean="0"/>
          </a:p>
          <a:p>
            <a:pPr algn="just">
              <a:spcBef>
                <a:spcPct val="0"/>
              </a:spcBef>
              <a:defRPr/>
            </a:pPr>
            <a:r>
              <a:rPr lang="pt-BR" sz="1800" dirty="0" smtClean="0"/>
              <a:t>Criação do Grupo </a:t>
            </a:r>
            <a:r>
              <a:rPr lang="pt-BR" sz="1800" dirty="0"/>
              <a:t>de Atuação Especial em Matéria de Ações Regressivas – GAER, com representantes da PGF e do </a:t>
            </a:r>
            <a:r>
              <a:rPr lang="pt-BR" sz="1800" dirty="0" smtClean="0"/>
              <a:t>MPT, com foco nas ações regressivas coletivas.</a:t>
            </a:r>
            <a:endParaRPr lang="pt-BR" sz="1800" dirty="0"/>
          </a:p>
          <a:p>
            <a:pPr algn="just">
              <a:spcBef>
                <a:spcPct val="0"/>
              </a:spcBef>
              <a:defRPr/>
            </a:pPr>
            <a:endParaRPr lang="pt-BR" sz="1800" dirty="0"/>
          </a:p>
          <a:p>
            <a:pPr algn="just">
              <a:spcBef>
                <a:spcPct val="0"/>
              </a:spcBef>
              <a:defRPr/>
            </a:pPr>
            <a:r>
              <a:rPr lang="pt-BR" sz="1800" dirty="0"/>
              <a:t>Cooperação técnica AGU-MPT para troca de informações e definição de atuação estratégica conjunta.</a:t>
            </a:r>
          </a:p>
          <a:p>
            <a:pPr algn="just">
              <a:spcBef>
                <a:spcPct val="0"/>
              </a:spcBef>
              <a:defRPr/>
            </a:pPr>
            <a:endParaRPr lang="pt-BR" sz="1800" dirty="0"/>
          </a:p>
          <a:p>
            <a:pPr algn="just">
              <a:spcBef>
                <a:spcPct val="0"/>
              </a:spcBef>
              <a:defRPr/>
            </a:pPr>
            <a:r>
              <a:rPr lang="pt-BR" sz="1800" dirty="0"/>
              <a:t>Fixação de alvos prioritários comuns em âmbito nacional, com destaque para o mapeamento e a atuação estratégica em relação aos responsáveis pelo maior número de benefícios acidentários e de acidentes fatais.</a:t>
            </a:r>
          </a:p>
          <a:p>
            <a:pPr algn="just">
              <a:spcBef>
                <a:spcPct val="0"/>
              </a:spcBef>
              <a:defRPr/>
            </a:pPr>
            <a:endParaRPr lang="pt-BR" sz="1800" dirty="0"/>
          </a:p>
          <a:p>
            <a:pPr algn="just">
              <a:spcBef>
                <a:spcPct val="0"/>
              </a:spcBef>
              <a:defRPr/>
            </a:pPr>
            <a:r>
              <a:rPr lang="pt-BR" sz="1800" dirty="0"/>
              <a:t>Operações interinstitucionais a partir dos dados de diversas </a:t>
            </a:r>
            <a:r>
              <a:rPr lang="pt-BR" sz="1800" dirty="0" smtClean="0"/>
              <a:t>fontes. </a:t>
            </a:r>
            <a:r>
              <a:rPr lang="pt-BR" sz="1800" dirty="0"/>
              <a:t>Inclusão das ações regressivas coletivas na lista de consequências lógicas das operações </a:t>
            </a:r>
            <a:r>
              <a:rPr lang="pt-BR" sz="1800" dirty="0" smtClean="0"/>
              <a:t>conjuntas com o MTPS e MPT. </a:t>
            </a:r>
            <a:r>
              <a:rPr lang="pt-BR" sz="1800" dirty="0"/>
              <a:t>Unidade da atividade fiscalizatória-punitiva do Estado brasileiro.</a:t>
            </a:r>
          </a:p>
          <a:p>
            <a:pPr algn="just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endParaRPr lang="pt-BR" sz="1800" dirty="0"/>
          </a:p>
          <a:p>
            <a:pPr algn="just">
              <a:lnSpc>
                <a:spcPct val="90000"/>
              </a:lnSpc>
              <a:defRPr/>
            </a:pPr>
            <a:endParaRPr lang="pt-BR" sz="1800" dirty="0"/>
          </a:p>
          <a:p>
            <a:endParaRPr lang="pt-BR" sz="1800" dirty="0" smtClean="0"/>
          </a:p>
          <a:p>
            <a:endParaRPr lang="pt-BR" sz="1800" dirty="0"/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1BFAC-C5F5-47CD-8330-CB86A5ED32DA}" type="slidenum">
              <a:rPr lang="pt-BR" smtClean="0"/>
              <a:t>9</a:t>
            </a:fld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858424"/>
          </a:xfrm>
        </p:spPr>
        <p:txBody>
          <a:bodyPr>
            <a:noAutofit/>
          </a:bodyPr>
          <a:lstStyle/>
          <a:p>
            <a:r>
              <a:rPr lang="pt-BR" sz="3200" dirty="0" smtClean="0"/>
              <a:t>ESTRATÉGIA 1 – AÇÕES COLETIVAS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5473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SISDAT</Template>
  <TotalTime>2738</TotalTime>
  <Words>1234</Words>
  <Application>Microsoft Office PowerPoint</Application>
  <PresentationFormat>Apresentação na tela (4:3)</PresentationFormat>
  <Paragraphs>149</Paragraphs>
  <Slides>13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Calibri</vt:lpstr>
      <vt:lpstr>Candara</vt:lpstr>
      <vt:lpstr>Symbol</vt:lpstr>
      <vt:lpstr>Wingdings 3</vt:lpstr>
      <vt:lpstr>Forma de Onda</vt:lpstr>
      <vt:lpstr>AÇÕES REGRESSIVAS PREVIDENCIÁRIAS  EM DEFESA DO ERÁRIO,  DA SAÚDE E DA SEGURANÇA DO TRABALHADOR</vt:lpstr>
      <vt:lpstr> ADVOCACIA-GERAL DA UNIÃO </vt:lpstr>
      <vt:lpstr> AÇÕES REGRESSIVAS PREVIDENCIÁRIAS </vt:lpstr>
      <vt:lpstr>  PANORAMA ATUAL  </vt:lpstr>
      <vt:lpstr>    </vt:lpstr>
      <vt:lpstr>PANORAMA ATUAL: CONCLUSÕES</vt:lpstr>
      <vt:lpstr>ESTRATÉGIAS</vt:lpstr>
      <vt:lpstr>ESTRATÉGIA 1 – AÇÕES COLETIVAS</vt:lpstr>
      <vt:lpstr>ESTRATÉGIA 1 – AÇÕES COLETIVAS</vt:lpstr>
      <vt:lpstr>ESTRATÉGIA 2: ETR-REGRESSIVAS</vt:lpstr>
      <vt:lpstr>ESTRATÉGIA 2: ETR-REGRESSIVAS</vt:lpstr>
      <vt:lpstr>RESULTADOS POSSÍVEIS</vt:lpstr>
      <vt:lpstr> OBRIGADO!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DÍVIDA ATIVA DO SAPIENS</dc:title>
  <dc:creator>Sávio Luís Oliveira Ramos</dc:creator>
  <cp:lastModifiedBy>Christiano de Oliveira Emery</cp:lastModifiedBy>
  <cp:revision>668</cp:revision>
  <cp:lastPrinted>2016-02-05T20:05:10Z</cp:lastPrinted>
  <dcterms:created xsi:type="dcterms:W3CDTF">2016-02-02T17:19:04Z</dcterms:created>
  <dcterms:modified xsi:type="dcterms:W3CDTF">2016-04-28T18:47:47Z</dcterms:modified>
</cp:coreProperties>
</file>