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7" r:id="rId2"/>
    <p:sldId id="484" r:id="rId3"/>
    <p:sldId id="473" r:id="rId4"/>
    <p:sldId id="427" r:id="rId5"/>
    <p:sldId id="481" r:id="rId6"/>
    <p:sldId id="258" r:id="rId7"/>
    <p:sldId id="436" r:id="rId8"/>
    <p:sldId id="451" r:id="rId9"/>
    <p:sldId id="270" r:id="rId10"/>
    <p:sldId id="480" r:id="rId11"/>
    <p:sldId id="477" r:id="rId12"/>
    <p:sldId id="471" r:id="rId13"/>
    <p:sldId id="483" r:id="rId14"/>
    <p:sldId id="470" r:id="rId15"/>
    <p:sldId id="295" r:id="rId16"/>
    <p:sldId id="304" r:id="rId17"/>
    <p:sldId id="452" r:id="rId18"/>
    <p:sldId id="485" r:id="rId19"/>
    <p:sldId id="478" r:id="rId20"/>
    <p:sldId id="468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4"/>
    <p:restoredTop sz="86385"/>
  </p:normalViewPr>
  <p:slideViewPr>
    <p:cSldViewPr snapToGrid="0">
      <p:cViewPr varScale="1">
        <p:scale>
          <a:sx n="64" d="100"/>
          <a:sy n="64" d="100"/>
        </p:scale>
        <p:origin x="180" y="72"/>
      </p:cViewPr>
      <p:guideLst/>
    </p:cSldViewPr>
  </p:slideViewPr>
  <p:outlineViewPr>
    <p:cViewPr>
      <p:scale>
        <a:sx n="33" d="100"/>
        <a:sy n="33" d="100"/>
      </p:scale>
      <p:origin x="0" y="-970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85BE0-6757-ED47-8CEE-1A051D573161}" type="datetimeFigureOut">
              <a:rPr lang="pt-BR" smtClean="0"/>
              <a:t>26/10/2022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BE82C-2C14-3340-B43B-4DAC99B266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3230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BE82C-2C14-3340-B43B-4DAC99B266CE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1858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BE82C-2C14-3340-B43B-4DAC99B266CE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397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BE82C-2C14-3340-B43B-4DAC99B266CE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8212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69D8DCA-BBE9-7B51-450D-247215CEDF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57CB2BB-3C75-15AD-C0F4-44E61639E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BDE2FF5C-360C-1EC9-B432-3992630F1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96192-2CCC-9D43-B606-EB3F11AC1811}" type="datetimeFigureOut">
              <a:rPr lang="pt-BR" smtClean="0"/>
              <a:t>26/10/2022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BB706DAB-C95D-25CB-7BD0-309FAD166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B3C8966-E433-D778-DE8F-DA22EE2FF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1AF84-CE97-654A-87B7-374EACCD56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8124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9B0CA5D-C0EE-D48C-9AAB-5811A7866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AEAF6709-9CA9-995F-E0E9-4425D49FD5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4CD27CB3-9F3B-74D1-9C4F-6DBFCFC34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96192-2CCC-9D43-B606-EB3F11AC1811}" type="datetimeFigureOut">
              <a:rPr lang="pt-BR" smtClean="0"/>
              <a:t>26/10/2022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22665C2D-8148-EEB7-1951-DC6A30AEF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CBEC0827-3E54-CC62-5445-AF9B02703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1AF84-CE97-654A-87B7-374EACCD56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3729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E44C0230-7BE8-514A-A922-B46C3B95B3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C1A8737C-DC3D-4251-11D2-9EDAD441A1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7FA5C55-B7A1-BF79-8174-538B9D32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96192-2CCC-9D43-B606-EB3F11AC1811}" type="datetimeFigureOut">
              <a:rPr lang="pt-BR" smtClean="0"/>
              <a:t>26/10/2022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8F1FC5C-0FE9-083D-1699-3E6A2FB98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779E7704-8FDC-58E0-7740-50907BA88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1AF84-CE97-654A-87B7-374EACCD56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5898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CC5589-C0B0-5E5A-9FD6-E86D12A0E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0BD0253-36F3-30DC-8106-1546E7A5D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BB62FCD-E72B-B652-BBF3-2502BBB31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96192-2CCC-9D43-B606-EB3F11AC1811}" type="datetimeFigureOut">
              <a:rPr lang="pt-BR" smtClean="0"/>
              <a:t>26/10/2022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91A21169-2F49-C15E-A137-D54767BE6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59AF477-8EFE-062D-30F9-8DCF640A7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1AF84-CE97-654A-87B7-374EACCD56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2568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75E8A37-830E-D3DA-8718-B5D775035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CC4C73B0-1444-42B7-7941-9C136AEAF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4C01B9CA-638E-DB8C-92DB-0E0B35B25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96192-2CCC-9D43-B606-EB3F11AC1811}" type="datetimeFigureOut">
              <a:rPr lang="pt-BR" smtClean="0"/>
              <a:t>26/10/2022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F39082A7-68CA-EC8F-02A8-458882B3A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50DAFD8E-864A-B14A-A312-B389AFD44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1AF84-CE97-654A-87B7-374EACCD56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5102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36710E5-705D-2F4E-0ADD-F18AF05B8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156E438-E038-9405-F139-D56094BC84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8D5B35CC-1AFE-D0B1-F4E8-73DB14393E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439816E6-B1D8-0E6A-B27E-A0D7A753C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96192-2CCC-9D43-B606-EB3F11AC1811}" type="datetimeFigureOut">
              <a:rPr lang="pt-BR" smtClean="0"/>
              <a:t>26/10/2022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CB17857B-9B0D-21A7-67D4-EA4486A0B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D65B01D0-F007-B3BB-A57E-E531563FF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1AF84-CE97-654A-87B7-374EACCD56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1279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2E6C191-D9C1-E293-F19A-78ABD7A6D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78507BEA-A8AC-DE48-AB27-5C2327180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351D1052-3F1F-2BFC-E272-86B05D0F7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5AC8B505-E304-6B6E-D222-98F8164CF4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0F11A87A-FF23-1DD7-6435-239AF37B48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145761AE-E347-1062-D2B8-0B58528AF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96192-2CCC-9D43-B606-EB3F11AC1811}" type="datetimeFigureOut">
              <a:rPr lang="pt-BR" smtClean="0"/>
              <a:t>26/10/2022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0D600760-673A-F4E8-9ECA-B4FCE55A4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9148C38D-4222-AE1A-9E4F-45B71EF5B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1AF84-CE97-654A-87B7-374EACCD56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3096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184D54C-1073-88A8-92D7-8F081EECF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C3570C93-8DD0-BF93-16DF-CFD9044C8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96192-2CCC-9D43-B606-EB3F11AC1811}" type="datetimeFigureOut">
              <a:rPr lang="pt-BR" smtClean="0"/>
              <a:t>26/10/2022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9B07F980-5A78-8EF6-C663-793D66067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E489B212-E3FB-E59E-0734-46587EE02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1AF84-CE97-654A-87B7-374EACCD56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1357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8A6877FF-F58D-0567-FF7F-941B93AC2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96192-2CCC-9D43-B606-EB3F11AC1811}" type="datetimeFigureOut">
              <a:rPr lang="pt-BR" smtClean="0"/>
              <a:t>26/10/2022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BB35B41F-2402-9C9F-329D-B15925664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0ADC35EA-5466-929B-93F8-21DE1709E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1AF84-CE97-654A-87B7-374EACCD56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7579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9A6F03E-4E3B-157E-6864-057780AC2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EF39A18-E018-0795-332B-18D89FB4A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56A5D75F-4B54-2124-9716-938B91BF5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901140DD-03DC-6E50-82B4-6A8C0B517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96192-2CCC-9D43-B606-EB3F11AC1811}" type="datetimeFigureOut">
              <a:rPr lang="pt-BR" smtClean="0"/>
              <a:t>26/10/2022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61A91F52-3A68-099F-B937-8BCCE8197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E40B922F-B899-01AA-F9A4-4CBAC072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1AF84-CE97-654A-87B7-374EACCD56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3297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98F1578-D055-A41C-4136-2FDA1A03F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09BACEDD-C70C-A9F9-4AA2-826BF444ED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CCACB5B8-FFE4-4596-8AF5-95446CDEBF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8FF42BBB-76A9-D2E9-C871-417E365E4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96192-2CCC-9D43-B606-EB3F11AC1811}" type="datetimeFigureOut">
              <a:rPr lang="pt-BR" smtClean="0"/>
              <a:t>26/10/2022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BE8FCC49-8A59-60E4-6699-A9DB1FF5C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0328DB11-1AD7-9070-BB37-DBA77AF22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1AF84-CE97-654A-87B7-374EACCD56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6917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02C8BC25-C617-8515-1959-B5958E045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8CB05668-0E02-8C6E-2262-EAC35D9AB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CCE123F8-03B4-EC22-1667-721550F18D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96192-2CCC-9D43-B606-EB3F11AC1811}" type="datetimeFigureOut">
              <a:rPr lang="pt-BR" smtClean="0"/>
              <a:t>26/10/2022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11F3C677-9C7F-474E-F22A-EE60B4D813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2941137-AEF5-A464-036B-57F3E93EBA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1AF84-CE97-654A-87B7-374EACCD56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984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bpf.br/~caruso/fcn/publicacoes/pdfs/ideias_paixoes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hyperlink" Target="https://www.wipo.int/edocs/pubdocs/en/wipo_pub_941_2018.pdf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5EA6723-A8B9-768F-1F17-36258769F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028" y="1027290"/>
            <a:ext cx="10515600" cy="3633492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Audiência no Senado da República </a:t>
            </a:r>
            <a:br>
              <a:rPr lang="pt-BR" dirty="0"/>
            </a:br>
            <a:r>
              <a:rPr lang="pt-BR" dirty="0"/>
              <a:t>MP 1136</a:t>
            </a:r>
            <a:br>
              <a:rPr lang="pt-BR" dirty="0"/>
            </a:br>
            <a:r>
              <a:rPr lang="pt-BR" dirty="0"/>
              <a:t>(FNDCT)</a:t>
            </a:r>
            <a:r>
              <a:rPr lang="pt-BR"/>
              <a:t/>
            </a:r>
            <a:br>
              <a:rPr lang="pt-BR"/>
            </a:br>
            <a:r>
              <a:rPr lang="pt-BR"/>
              <a:t>25 </a:t>
            </a:r>
            <a:r>
              <a:rPr lang="pt-BR" dirty="0"/>
              <a:t>de outubro de 2022</a:t>
            </a:r>
            <a:br>
              <a:rPr lang="pt-BR" dirty="0"/>
            </a:br>
            <a:r>
              <a:rPr lang="pt-BR" dirty="0"/>
              <a:t>(</a:t>
            </a:r>
            <a:r>
              <a:rPr lang="pt-BR" dirty="0">
                <a:solidFill>
                  <a:srgbClr val="FF0000"/>
                </a:solidFill>
              </a:rPr>
              <a:t>200 anos da Independência</a:t>
            </a:r>
            <a:r>
              <a:rPr lang="pt-BR" dirty="0"/>
              <a:t>)</a:t>
            </a:r>
            <a:br>
              <a:rPr lang="pt-BR" dirty="0"/>
            </a:b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41A1A558-6C8F-7FEA-2A05-E660ACC50575}"/>
              </a:ext>
            </a:extLst>
          </p:cNvPr>
          <p:cNvSpPr txBox="1"/>
          <p:nvPr/>
        </p:nvSpPr>
        <p:spPr>
          <a:xfrm>
            <a:off x="2843148" y="4990253"/>
            <a:ext cx="62850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Fernando Peregrino</a:t>
            </a:r>
            <a:br>
              <a:rPr lang="pt-BR" sz="3200" dirty="0"/>
            </a:br>
            <a:r>
              <a:rPr lang="pt-BR" sz="2400" dirty="0"/>
              <a:t>Diretor Executivo da COPPETEC/UFRJ</a:t>
            </a:r>
            <a:br>
              <a:rPr lang="pt-BR" sz="2400" dirty="0"/>
            </a:br>
            <a:r>
              <a:rPr lang="pt-BR" sz="2400" dirty="0"/>
              <a:t>Presidente do CONFIES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680911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4669898E-8BE3-C918-76FA-0406B107E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68" y="311117"/>
            <a:ext cx="12185773" cy="636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067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89F2027-03C1-781C-E1B4-E3149815617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pt-BR" dirty="0"/>
              <a:t>Balança Comercial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A8EFFBA-E9A4-1BCA-1B75-00C02929F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Topico</a:t>
            </a:r>
            <a:r>
              <a:rPr lang="pt-BR" dirty="0"/>
              <a:t> 1 : o Brasil é o maior exportador de café (1/3 da produção mundial) e tem balança negativa. Explicação, exporta café em grãos e importa café em cápsulas. </a:t>
            </a:r>
          </a:p>
          <a:p>
            <a:r>
              <a:rPr lang="pt-BR" dirty="0" err="1"/>
              <a:t>Topico</a:t>
            </a:r>
            <a:r>
              <a:rPr lang="pt-BR" dirty="0"/>
              <a:t> 2. Alcançamos a </a:t>
            </a:r>
            <a:r>
              <a:rPr lang="pt-BR" dirty="0" err="1"/>
              <a:t>autosuficiencia</a:t>
            </a:r>
            <a:r>
              <a:rPr lang="pt-BR" dirty="0"/>
              <a:t>  em </a:t>
            </a:r>
            <a:r>
              <a:rPr lang="pt-BR" dirty="0" err="1"/>
              <a:t>Petroleo</a:t>
            </a:r>
            <a:r>
              <a:rPr lang="pt-BR" dirty="0"/>
              <a:t> (2014) e nos mantivemos deficitários nos derivados;</a:t>
            </a:r>
          </a:p>
          <a:p>
            <a:r>
              <a:rPr lang="pt-BR" dirty="0" err="1"/>
              <a:t>Topico</a:t>
            </a:r>
            <a:r>
              <a:rPr lang="pt-BR" dirty="0"/>
              <a:t> 3.  Baixa participação dos produtos de alta tecnologia na pauta de exportação; 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9291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21CF42A-47D0-D16D-17F0-3C0437E985E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pt-BR" dirty="0"/>
              <a:t>Reflexos do domínio do Brasil pela tecnologia;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2F4A22F-7D37-EBD3-53A5-444B77861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2800" dirty="0"/>
          </a:p>
          <a:p>
            <a:r>
              <a:rPr lang="pt-BR" dirty="0"/>
              <a:t> Empresas de alta tecnologia tem valor maior que o PIB Brasileiro de 1,2 trilhão de dólares: Ex. Apple, </a:t>
            </a:r>
            <a:r>
              <a:rPr lang="pt-BR" dirty="0" err="1"/>
              <a:t>Amazon</a:t>
            </a:r>
            <a:r>
              <a:rPr lang="pt-BR" dirty="0"/>
              <a:t>, Google, Facebook .....</a:t>
            </a:r>
          </a:p>
          <a:p>
            <a:r>
              <a:rPr lang="pt-BR" u="sng" dirty="0">
                <a:solidFill>
                  <a:srgbClr val="FF0000"/>
                </a:solidFill>
              </a:rPr>
              <a:t>Brasil tem 0,8% das patentes</a:t>
            </a:r>
            <a:r>
              <a:rPr lang="pt-BR" dirty="0">
                <a:solidFill>
                  <a:srgbClr val="FF0000"/>
                </a:solidFill>
              </a:rPr>
              <a:t> do Mundo</a:t>
            </a:r>
            <a:r>
              <a:rPr lang="pt-BR" dirty="0"/>
              <a:t>: China(43%), EUA (20%), Japão (10%), Coreia do Sul (6,5%) = 79% . </a:t>
            </a:r>
          </a:p>
          <a:p>
            <a:r>
              <a:rPr lang="pt-BR" dirty="0"/>
              <a:t>A financeirização da economia brasileira se apropria dos ganhos de produtividade produzido pela tecnologia; </a:t>
            </a:r>
          </a:p>
          <a:p>
            <a:r>
              <a:rPr lang="pt-BR" dirty="0"/>
              <a:t>Baixa utilização de </a:t>
            </a:r>
            <a:r>
              <a:rPr lang="pt-BR" b="1" u="sng" dirty="0"/>
              <a:t>doutores</a:t>
            </a:r>
            <a:r>
              <a:rPr lang="pt-BR" b="1" dirty="0"/>
              <a:t> </a:t>
            </a:r>
            <a:r>
              <a:rPr lang="pt-BR" dirty="0"/>
              <a:t>na indústria : 11% dos empregos formais, refletem a baixo investimento em P&amp;D pelo setor empresarial. 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5290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80DAB2A-D5FF-A75F-C2EC-CD3774BD9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697" y="2675731"/>
            <a:ext cx="10515600" cy="1325563"/>
          </a:xfrm>
          <a:solidFill>
            <a:srgbClr val="FFFF00"/>
          </a:solidFill>
        </p:spPr>
        <p:txBody>
          <a:bodyPr/>
          <a:lstStyle/>
          <a:p>
            <a:r>
              <a:rPr lang="pt-BR" dirty="0"/>
              <a:t>A VERDADE DOS NÚMEROS</a:t>
            </a:r>
          </a:p>
        </p:txBody>
      </p:sp>
    </p:spTree>
    <p:extLst>
      <p:ext uri="{BB962C8B-B14F-4D97-AF65-F5344CB8AC3E}">
        <p14:creationId xmlns:p14="http://schemas.microsoft.com/office/powerpoint/2010/main" val="2618950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D1CCCE20-385A-7FC9-4FD5-6642E035E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394" y="643467"/>
            <a:ext cx="10129211" cy="557106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E3C8A0CF-8217-5154-B844-C8BBCCDB36FF}"/>
              </a:ext>
            </a:extLst>
          </p:cNvPr>
          <p:cNvSpPr txBox="1"/>
          <p:nvPr/>
        </p:nvSpPr>
        <p:spPr>
          <a:xfrm>
            <a:off x="2943225" y="157163"/>
            <a:ext cx="620077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sz="2400" dirty="0"/>
              <a:t>UM CONVITE À EXPORTAÇAO DE CÉREBROS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26F2E603-8921-EAE7-09AE-538EEFDFCBBB}"/>
              </a:ext>
            </a:extLst>
          </p:cNvPr>
          <p:cNvSpPr txBox="1"/>
          <p:nvPr/>
        </p:nvSpPr>
        <p:spPr>
          <a:xfrm>
            <a:off x="1528762" y="6343650"/>
            <a:ext cx="4757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</a:t>
            </a:r>
            <a:r>
              <a:rPr lang="pt-BR" dirty="0" err="1"/>
              <a:t>Odir</a:t>
            </a:r>
            <a:r>
              <a:rPr lang="pt-BR" dirty="0"/>
              <a:t> </a:t>
            </a:r>
            <a:r>
              <a:rPr lang="pt-BR" dirty="0" err="1"/>
              <a:t>Delagostin</a:t>
            </a:r>
            <a:r>
              <a:rPr lang="pt-BR" dirty="0"/>
              <a:t>/CONFAP</a:t>
            </a:r>
          </a:p>
        </p:txBody>
      </p:sp>
    </p:spTree>
    <p:extLst>
      <p:ext uri="{BB962C8B-B14F-4D97-AF65-F5344CB8AC3E}">
        <p14:creationId xmlns:p14="http://schemas.microsoft.com/office/powerpoint/2010/main" val="1621748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8A6472AF-197F-9786-B5A9-9E7F0F73E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247" y="643466"/>
            <a:ext cx="8949505" cy="5571067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2D08C8A5-301C-636A-C652-260AE96407FA}"/>
              </a:ext>
            </a:extLst>
          </p:cNvPr>
          <p:cNvSpPr txBox="1"/>
          <p:nvPr/>
        </p:nvSpPr>
        <p:spPr>
          <a:xfrm>
            <a:off x="1324709" y="58691"/>
            <a:ext cx="10269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FNDCT – FUNDO PERDIDO </a:t>
            </a:r>
            <a:r>
              <a:rPr lang="pt-BR" sz="3200" b="1" dirty="0" err="1"/>
              <a:t>X</a:t>
            </a:r>
            <a:r>
              <a:rPr lang="pt-BR" sz="3200" b="1" dirty="0"/>
              <a:t> RESERVA DE CONTIGENCIA</a:t>
            </a:r>
          </a:p>
        </p:txBody>
      </p:sp>
    </p:spTree>
    <p:extLst>
      <p:ext uri="{BB962C8B-B14F-4D97-AF65-F5344CB8AC3E}">
        <p14:creationId xmlns:p14="http://schemas.microsoft.com/office/powerpoint/2010/main" val="908229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Gráfico&#10;&#10;Descrição gerada automaticamente">
            <a:extLst>
              <a:ext uri="{FF2B5EF4-FFF2-40B4-BE49-F238E27FC236}">
                <a16:creationId xmlns:a16="http://schemas.microsoft.com/office/drawing/2014/main" xmlns="" id="{69BEC086-7CDE-B93B-72CA-88A8A8D30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396" y="643467"/>
            <a:ext cx="10413208" cy="557106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BFA18507-6ACF-C568-1C62-642F01835EF9}"/>
              </a:ext>
            </a:extLst>
          </p:cNvPr>
          <p:cNvSpPr txBox="1"/>
          <p:nvPr/>
        </p:nvSpPr>
        <p:spPr>
          <a:xfrm>
            <a:off x="10058400" y="4943959"/>
            <a:ext cx="712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IPEA</a:t>
            </a:r>
          </a:p>
        </p:txBody>
      </p:sp>
    </p:spTree>
    <p:extLst>
      <p:ext uri="{BB962C8B-B14F-4D97-AF65-F5344CB8AC3E}">
        <p14:creationId xmlns:p14="http://schemas.microsoft.com/office/powerpoint/2010/main" val="7516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3945EE1-DB35-FDF7-0BBA-1EA7927A4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37480"/>
            <a:ext cx="10273146" cy="721891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sz="3600" dirty="0"/>
              <a:t>CONGRESSISTAS! PROTEJAM ESSE PATRIMONIO NACIONAL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085126D-7D08-400A-C166-01BA8E425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74731" cy="3965575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12º lugar em produção cientifica;</a:t>
            </a:r>
          </a:p>
          <a:p>
            <a:r>
              <a:rPr lang="pt-BR" dirty="0"/>
              <a:t>Excelente base científica; </a:t>
            </a:r>
          </a:p>
          <a:p>
            <a:r>
              <a:rPr lang="pt-BR" dirty="0"/>
              <a:t>Grandes centros de pesquisas e Universidades;</a:t>
            </a:r>
          </a:p>
          <a:p>
            <a:r>
              <a:rPr lang="pt-BR" dirty="0"/>
              <a:t>Grandes Complexos industriais-tecnológicos: saúde, petróleo, naval; siderúrgico, engenharia...</a:t>
            </a:r>
          </a:p>
          <a:p>
            <a:r>
              <a:rPr lang="pt-BR" dirty="0"/>
              <a:t>Temos um SNDCT montado; </a:t>
            </a:r>
          </a:p>
          <a:p>
            <a:r>
              <a:rPr lang="pt-BR" dirty="0"/>
              <a:t>Fontes de energia limpas: biodiesel, álcool, eólica, ondas..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sz="2200" dirty="0"/>
              <a:t>Fontes: OCDE, IGI, IPEA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0881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3F6B2A1A-88ED-38F0-337E-74AC7C6C2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218" y="1872167"/>
            <a:ext cx="10515600" cy="2256487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sz="3600" dirty="0"/>
              <a:t>CONGRESSISTAS! PROTEJAM A CIENCIA BRASILEIRA</a:t>
            </a:r>
            <a:br>
              <a:rPr lang="pt-BR" sz="3600" dirty="0"/>
            </a:br>
            <a:r>
              <a:rPr lang="pt-BR" sz="3600" dirty="0"/>
              <a:t/>
            </a:r>
            <a:br>
              <a:rPr lang="pt-BR" sz="3600" dirty="0"/>
            </a:br>
            <a:r>
              <a:rPr lang="pt-BR" sz="3600" dirty="0"/>
              <a:t>DERRUBEM A MP 1136!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1615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4A933D0-6202-4EB9-B50F-31E3ADCD7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878" y="2587464"/>
            <a:ext cx="10515600" cy="1325563"/>
          </a:xfrm>
        </p:spPr>
        <p:txBody>
          <a:bodyPr/>
          <a:lstStyle/>
          <a:p>
            <a:pPr algn="ctr"/>
            <a:r>
              <a:rPr lang="pt-BR" dirty="0"/>
              <a:t>OBRIGADO</a:t>
            </a:r>
          </a:p>
        </p:txBody>
      </p:sp>
    </p:spTree>
    <p:extLst>
      <p:ext uri="{BB962C8B-B14F-4D97-AF65-F5344CB8AC3E}">
        <p14:creationId xmlns:p14="http://schemas.microsoft.com/office/powerpoint/2010/main" val="2899495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51E627C-1C8E-F62C-0B2B-089F8897938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pt-BR" dirty="0"/>
              <a:t>O CONFIES: QUEM SOMOS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CA03432-AD97-13F5-8026-E57652EC0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96 fundações de apoio a mais de 150 universidades e institutos de pesquisa do pais; </a:t>
            </a:r>
          </a:p>
          <a:p>
            <a:r>
              <a:rPr lang="pt-BR" dirty="0"/>
              <a:t>Fazemos a gestão dos recursos de 22 mil projetos por ano; força de trabalho de 60 mil ( CLT e Bolsistas)</a:t>
            </a:r>
          </a:p>
          <a:p>
            <a:r>
              <a:rPr lang="pt-BR" dirty="0"/>
              <a:t>Somos entidades do terceiro setor com processo de gestão mais simplificado, objeto do Marco Legal da </a:t>
            </a:r>
            <a:r>
              <a:rPr lang="pt-BR" dirty="0" err="1"/>
              <a:t>Inovacao</a:t>
            </a:r>
            <a:r>
              <a:rPr lang="pt-BR" dirty="0"/>
              <a:t>; </a:t>
            </a:r>
          </a:p>
          <a:p>
            <a:r>
              <a:rPr lang="pt-BR" dirty="0"/>
              <a:t>Realizamos a maior parte da importação de insumos para a pesquisa; </a:t>
            </a:r>
          </a:p>
          <a:p>
            <a:r>
              <a:rPr lang="pt-BR" dirty="0"/>
              <a:t>Nossa luta numero 1 é contra a hipertrofia do controle e os cortes dos recursos para ciência e tecnologia;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9215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14E28A0-B091-C16D-61AF-FBCA9904D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Referencias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4190478-34E8-1C8B-6219-260389648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>
                <a:hlinkClick r:id="rId2"/>
              </a:rPr>
              <a:t>https://www.cbpf.br/~caruso/fcn/publicacoes/pdfs/ideias_paixoes.pdf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A tecnologia é a arte de aplicar conhecimentos científicos de maneira a resolver problemas de interesse da sociedade e para a humanidade.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José Leite Lopes;</a:t>
            </a:r>
          </a:p>
          <a:p>
            <a:pPr marL="0" indent="0">
              <a:buNone/>
            </a:pPr>
            <a:r>
              <a:rPr lang="pt-BR" dirty="0"/>
              <a:t>Darcy Ribeiro; </a:t>
            </a:r>
          </a:p>
          <a:p>
            <a:pPr marL="0" indent="0">
              <a:buNone/>
            </a:pPr>
            <a:r>
              <a:rPr lang="pt-BR" dirty="0"/>
              <a:t>Guerreiro Ramos;</a:t>
            </a:r>
          </a:p>
          <a:p>
            <a:pPr marL="0" indent="0">
              <a:buNone/>
            </a:pPr>
            <a:r>
              <a:rPr lang="pt-BR" dirty="0"/>
              <a:t>Celso Furtado;</a:t>
            </a:r>
          </a:p>
        </p:txBody>
      </p:sp>
    </p:spTree>
    <p:extLst>
      <p:ext uri="{BB962C8B-B14F-4D97-AF65-F5344CB8AC3E}">
        <p14:creationId xmlns:p14="http://schemas.microsoft.com/office/powerpoint/2010/main" val="2179329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BEACE4C-DF22-BA11-5C72-DA7A3AC88B4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pt-BR" dirty="0"/>
              <a:t>Por que a Tecnologia é importante?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F1B7C87-351D-FFFA-AEA0-9E25F387F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5225"/>
            <a:ext cx="10515600" cy="3018224"/>
          </a:xfrm>
        </p:spPr>
        <p:txBody>
          <a:bodyPr/>
          <a:lstStyle/>
          <a:p>
            <a:r>
              <a:rPr lang="pt-BR" dirty="0"/>
              <a:t>É o insumo do século XXI :  intangíveis versus as matérias primas </a:t>
            </a:r>
          </a:p>
          <a:p>
            <a:r>
              <a:rPr lang="pt-BR" dirty="0"/>
              <a:t>A tecnologia é a arte de aplicar conhecimentos científicos de maneira a resolver problemas de interesse de uma sociedade, e para a humanidade. (Leite Lopes,1962);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Considerando a velocidade das mudanças : </a:t>
            </a:r>
            <a:r>
              <a:rPr lang="pt-BR" u="sng" dirty="0"/>
              <a:t>a  dependência é cada vez maior.</a:t>
            </a:r>
            <a:r>
              <a:rPr lang="pt-BR" dirty="0"/>
              <a:t> Ex. Vacina da Covid-19;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88EECA8B-E71B-024C-7811-0A29C9F3AD68}"/>
              </a:ext>
            </a:extLst>
          </p:cNvPr>
          <p:cNvSpPr txBox="1"/>
          <p:nvPr/>
        </p:nvSpPr>
        <p:spPr>
          <a:xfrm>
            <a:off x="1083733" y="5453449"/>
            <a:ext cx="9629423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sz="2400" dirty="0"/>
              <a:t>A MP 1136 SIGNIFICA REDUZIR FLUXO DE RECURSOS BASICOS PARA OBTER TECNOLOGIA! </a:t>
            </a:r>
          </a:p>
        </p:txBody>
      </p:sp>
    </p:spTree>
    <p:extLst>
      <p:ext uri="{BB962C8B-B14F-4D97-AF65-F5344CB8AC3E}">
        <p14:creationId xmlns:p14="http://schemas.microsoft.com/office/powerpoint/2010/main" val="3322209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Gráfico&#10;&#10;Descrição gerada automaticamente">
            <a:extLst>
              <a:ext uri="{FF2B5EF4-FFF2-40B4-BE49-F238E27FC236}">
                <a16:creationId xmlns:a16="http://schemas.microsoft.com/office/drawing/2014/main" xmlns="" id="{E3AEDB1C-6835-1546-95CA-03C26D290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746" y="643466"/>
            <a:ext cx="8543705" cy="627962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76963249-4A58-1C41-B88C-533468E6DF27}"/>
              </a:ext>
            </a:extLst>
          </p:cNvPr>
          <p:cNvSpPr txBox="1"/>
          <p:nvPr/>
        </p:nvSpPr>
        <p:spPr>
          <a:xfrm>
            <a:off x="9816451" y="1009063"/>
            <a:ext cx="2117035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Células troncos</a:t>
            </a:r>
          </a:p>
          <a:p>
            <a:r>
              <a:rPr lang="pt-BR" dirty="0"/>
              <a:t>Terapia genética;</a:t>
            </a:r>
          </a:p>
          <a:p>
            <a:r>
              <a:rPr lang="pt-BR" dirty="0"/>
              <a:t>Impressora 3D</a:t>
            </a:r>
          </a:p>
          <a:p>
            <a:r>
              <a:rPr lang="pt-BR" dirty="0" err="1"/>
              <a:t>Inteligencia</a:t>
            </a:r>
            <a:r>
              <a:rPr lang="pt-BR" dirty="0"/>
              <a:t> Artificial</a:t>
            </a:r>
          </a:p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F089960E-CC8A-1447-8C42-0171C67AAFCC}"/>
              </a:ext>
            </a:extLst>
          </p:cNvPr>
          <p:cNvSpPr txBox="1"/>
          <p:nvPr/>
        </p:nvSpPr>
        <p:spPr>
          <a:xfrm>
            <a:off x="1817424" y="456254"/>
            <a:ext cx="340933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sz="3600" b="1" dirty="0"/>
              <a:t>A VELOCIDADE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28BF2656-C65C-FC4D-7BF6-48C0BC1C148D}"/>
              </a:ext>
            </a:extLst>
          </p:cNvPr>
          <p:cNvSpPr txBox="1"/>
          <p:nvPr/>
        </p:nvSpPr>
        <p:spPr>
          <a:xfrm>
            <a:off x="8369616" y="4436707"/>
            <a:ext cx="9796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/>
              <a:t>HOMEM NA LUA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2D7838CF-144C-AE67-E2AA-17E7AB6B596D}"/>
              </a:ext>
            </a:extLst>
          </p:cNvPr>
          <p:cNvSpPr txBox="1"/>
          <p:nvPr/>
        </p:nvSpPr>
        <p:spPr>
          <a:xfrm>
            <a:off x="8778608" y="3090528"/>
            <a:ext cx="11072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dirty="0"/>
              <a:t>MICROPROCESSADOR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031CEDAD-2D59-0539-2A2D-1418FFF9C27B}"/>
              </a:ext>
            </a:extLst>
          </p:cNvPr>
          <p:cNvSpPr txBox="1"/>
          <p:nvPr/>
        </p:nvSpPr>
        <p:spPr>
          <a:xfrm>
            <a:off x="8907681" y="2340031"/>
            <a:ext cx="11072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dirty="0"/>
              <a:t>CELULAR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D942E74F-C4A2-BD25-F306-8BE8DC5B607B}"/>
              </a:ext>
            </a:extLst>
          </p:cNvPr>
          <p:cNvSpPr txBox="1"/>
          <p:nvPr/>
        </p:nvSpPr>
        <p:spPr>
          <a:xfrm>
            <a:off x="8859444" y="2486391"/>
            <a:ext cx="11072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dirty="0"/>
              <a:t>INTERNET</a:t>
            </a:r>
          </a:p>
        </p:txBody>
      </p:sp>
    </p:spTree>
    <p:extLst>
      <p:ext uri="{BB962C8B-B14F-4D97-AF65-F5344CB8AC3E}">
        <p14:creationId xmlns:p14="http://schemas.microsoft.com/office/powerpoint/2010/main" val="1524194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3945EE1-DB35-FDF7-0BBA-1EA7927A4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6532"/>
            <a:ext cx="10146030" cy="1309816"/>
          </a:xfrm>
          <a:solidFill>
            <a:srgbClr val="FFFF0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pt-BR" dirty="0"/>
              <a:t>Indicadores afetados pelos cortes no FNDCT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085126D-7D08-400A-C166-01BA8E425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2876"/>
            <a:ext cx="10863805" cy="4484087"/>
          </a:xfrm>
          <a:ln>
            <a:solidFill>
              <a:srgbClr val="FFFF00"/>
            </a:solidFill>
          </a:ln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b="1" dirty="0">
                <a:solidFill>
                  <a:srgbClr val="FF0000"/>
                </a:solidFill>
              </a:rPr>
              <a:t>Base humana para pesquisa reduzida: (880/milhão)/  7.000 da Coréia do Sul 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900" b="1" dirty="0">
                <a:solidFill>
                  <a:srgbClr val="FF0000"/>
                </a:solidFill>
              </a:rPr>
              <a:t>Baixo investimento em P&amp;D: 1% do PIB;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Industria de Transformação no PIB : 11%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Escolaridade da População: 113º Lugar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Baixa qualidade de Qualidade do E. Básico : 66º lugar (PISA/OCDE)</a:t>
            </a:r>
          </a:p>
          <a:p>
            <a:pPr marL="514350" indent="-514350">
              <a:buFont typeface="+mj-lt"/>
              <a:buAutoNum type="arabicPeriod"/>
            </a:pPr>
            <a:r>
              <a:rPr lang="pt-BR" b="1" dirty="0">
                <a:solidFill>
                  <a:srgbClr val="FF0000"/>
                </a:solidFill>
              </a:rPr>
              <a:t>Baixo índice de Inovação: 64º Lugar; (12º em </a:t>
            </a:r>
            <a:r>
              <a:rPr lang="pt-BR" b="1" dirty="0" err="1">
                <a:solidFill>
                  <a:srgbClr val="FF0000"/>
                </a:solidFill>
              </a:rPr>
              <a:t>Ciencia</a:t>
            </a:r>
            <a:r>
              <a:rPr lang="pt-BR" b="1" dirty="0">
                <a:solidFill>
                  <a:srgbClr val="FF0000"/>
                </a:solidFill>
              </a:rPr>
              <a:t>) 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Baixa interação Universidade – Industria;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Estado burocrático: 124º em Burocracia;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Baixa participação em patentes no mundo:</a:t>
            </a:r>
            <a:r>
              <a:rPr lang="pt-BR" sz="2900" dirty="0"/>
              <a:t> 0,8%  </a:t>
            </a:r>
            <a:r>
              <a:rPr lang="pt-BR" dirty="0"/>
              <a:t>(OMPI) (80% não residentes);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IDH  86º (2022) -  </a:t>
            </a:r>
            <a:r>
              <a:rPr lang="pt-BR" u="sng" dirty="0"/>
              <a:t>Chile</a:t>
            </a:r>
            <a:r>
              <a:rPr lang="pt-BR" dirty="0"/>
              <a:t> (42º), </a:t>
            </a:r>
            <a:r>
              <a:rPr lang="pt-BR" u="sng" dirty="0"/>
              <a:t>Argentina</a:t>
            </a:r>
            <a:r>
              <a:rPr lang="pt-BR" dirty="0"/>
              <a:t> (47º), </a:t>
            </a:r>
            <a:r>
              <a:rPr lang="pt-BR" u="sng" dirty="0"/>
              <a:t>Peru </a:t>
            </a:r>
            <a:r>
              <a:rPr lang="pt-BR" dirty="0"/>
              <a:t>(84º ); </a:t>
            </a:r>
            <a:r>
              <a:rPr lang="pt-BR" u="sng" dirty="0"/>
              <a:t>Mexico</a:t>
            </a:r>
            <a:r>
              <a:rPr lang="pt-BR" dirty="0"/>
              <a:t> (86º)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Alfabetização: 114º lugar;</a:t>
            </a:r>
          </a:p>
          <a:p>
            <a:pPr marL="514350" indent="-514350">
              <a:buFont typeface="+mj-lt"/>
              <a:buAutoNum type="arabicPeriod"/>
            </a:pPr>
            <a:r>
              <a:rPr lang="pt-BR" b="1" dirty="0">
                <a:solidFill>
                  <a:srgbClr val="FF0000"/>
                </a:solidFill>
              </a:rPr>
              <a:t>Participa com  </a:t>
            </a:r>
            <a:r>
              <a:rPr lang="pt-BR" b="1" u="sng" dirty="0">
                <a:solidFill>
                  <a:srgbClr val="FF0000"/>
                </a:solidFill>
              </a:rPr>
              <a:t>1,3% do Mercado Internacional </a:t>
            </a:r>
            <a:r>
              <a:rPr lang="pt-BR" dirty="0"/>
              <a:t>(OMC). China 15%, EUA 8%, Alemanha 7,3%; Mexico: 2,2%</a:t>
            </a:r>
          </a:p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37B90ADA-3089-45E0-21F1-12645AF892A8}"/>
              </a:ext>
            </a:extLst>
          </p:cNvPr>
          <p:cNvSpPr txBox="1"/>
          <p:nvPr/>
        </p:nvSpPr>
        <p:spPr>
          <a:xfrm>
            <a:off x="931762" y="6275095"/>
            <a:ext cx="6099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1800" dirty="0"/>
              <a:t>Fontes: OCDE, IGI, IPEA</a:t>
            </a:r>
          </a:p>
        </p:txBody>
      </p:sp>
    </p:spTree>
    <p:extLst>
      <p:ext uri="{BB962C8B-B14F-4D97-AF65-F5344CB8AC3E}">
        <p14:creationId xmlns:p14="http://schemas.microsoft.com/office/powerpoint/2010/main" val="2265699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22C82D1-6896-1C30-E97A-FE33FFA2232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pt-BR" dirty="0"/>
              <a:t>Premissas adotadas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04827AE-D27E-E623-1445-724CFEEEA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84467" cy="4065889"/>
          </a:xfrm>
        </p:spPr>
        <p:txBody>
          <a:bodyPr>
            <a:normAutofit fontScale="92500" lnSpcReduction="10000"/>
          </a:bodyPr>
          <a:lstStyle/>
          <a:p>
            <a:r>
              <a:rPr lang="pt-BR" sz="3900" dirty="0"/>
              <a:t>Soberania </a:t>
            </a:r>
            <a:r>
              <a:rPr lang="pt-BR" sz="3900" dirty="0" err="1"/>
              <a:t>Tecnologica</a:t>
            </a:r>
            <a:r>
              <a:rPr lang="pt-BR" sz="3900" dirty="0"/>
              <a:t> é a capacidade de dominarmos as tecnologias estratégicas das quais não podemos depender de outro pais. </a:t>
            </a:r>
            <a:r>
              <a:rPr lang="pt-BR" sz="3900" dirty="0" err="1"/>
              <a:t>Ex</a:t>
            </a:r>
            <a:r>
              <a:rPr lang="pt-BR" sz="3900" dirty="0"/>
              <a:t> fármacos, vacinas, defesa...</a:t>
            </a:r>
          </a:p>
          <a:p>
            <a:r>
              <a:rPr lang="pt-BR" sz="3900" dirty="0"/>
              <a:t>Apenas a pesquisa leva ao domínio do conhecimento: </a:t>
            </a:r>
            <a:r>
              <a:rPr lang="pt-BR" sz="3900" dirty="0">
                <a:solidFill>
                  <a:srgbClr val="FF0000"/>
                </a:solidFill>
              </a:rPr>
              <a:t>É um erro é pensar que ela se vende no supermercado</a:t>
            </a:r>
            <a:r>
              <a:rPr lang="pt-BR" sz="3900" dirty="0"/>
              <a:t>; </a:t>
            </a:r>
          </a:p>
          <a:p>
            <a:r>
              <a:rPr lang="pt-BR" sz="3900" dirty="0"/>
              <a:t>O Estado é fundamental pois há o </a:t>
            </a:r>
            <a:r>
              <a:rPr lang="pt-BR" sz="3900" dirty="0">
                <a:solidFill>
                  <a:srgbClr val="FF0000"/>
                </a:solidFill>
              </a:rPr>
              <a:t>risco tecnológico </a:t>
            </a:r>
            <a:r>
              <a:rPr lang="pt-BR" sz="3900" dirty="0"/>
              <a:t>(ex. </a:t>
            </a:r>
            <a:r>
              <a:rPr lang="pt-BR" sz="3900" u="sng" dirty="0"/>
              <a:t>FNDCT)</a:t>
            </a:r>
            <a:r>
              <a:rPr lang="pt-BR" sz="3900" dirty="0"/>
              <a:t>, e o </a:t>
            </a:r>
            <a:r>
              <a:rPr lang="pt-BR" sz="3900" dirty="0">
                <a:solidFill>
                  <a:srgbClr val="FF0000"/>
                </a:solidFill>
              </a:rPr>
              <a:t>setor privado não corre esse risco na pesquisa; 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6643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Gráfico, Gráfico de linhas&#10;&#10;Descrição gerada automaticamente">
            <a:extLst>
              <a:ext uri="{FF2B5EF4-FFF2-40B4-BE49-F238E27FC236}">
                <a16:creationId xmlns:a16="http://schemas.microsoft.com/office/drawing/2014/main" xmlns="" id="{116C0D86-8BBD-3843-B84C-408CBC77F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347" y="1172817"/>
            <a:ext cx="7829222" cy="503027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F250508E-1ADC-32D3-D4C9-50860A49D841}"/>
              </a:ext>
            </a:extLst>
          </p:cNvPr>
          <p:cNvSpPr txBox="1"/>
          <p:nvPr/>
        </p:nvSpPr>
        <p:spPr>
          <a:xfrm>
            <a:off x="1151337" y="424075"/>
            <a:ext cx="908324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sz="2400" dirty="0"/>
              <a:t>PERDENDO A CORRIDA DA INDÚSTRIA</a:t>
            </a:r>
          </a:p>
        </p:txBody>
      </p:sp>
    </p:spTree>
    <p:extLst>
      <p:ext uri="{BB962C8B-B14F-4D97-AF65-F5344CB8AC3E}">
        <p14:creationId xmlns:p14="http://schemas.microsoft.com/office/powerpoint/2010/main" val="747233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ráfico, Gráfico de linhas&#10;&#10;Descrição gerada automaticamente">
            <a:extLst>
              <a:ext uri="{FF2B5EF4-FFF2-40B4-BE49-F238E27FC236}">
                <a16:creationId xmlns:a16="http://schemas.microsoft.com/office/drawing/2014/main" xmlns="" id="{1FC3CD02-FD86-B2CB-90EC-170B93A1C9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88" y="1488194"/>
            <a:ext cx="10776487" cy="536980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98FA4A3F-7802-8570-E304-B5C37D64F3C1}"/>
              </a:ext>
            </a:extLst>
          </p:cNvPr>
          <p:cNvSpPr txBox="1"/>
          <p:nvPr/>
        </p:nvSpPr>
        <p:spPr>
          <a:xfrm>
            <a:off x="2372810" y="5787342"/>
            <a:ext cx="2974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HARVARD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79A10BDE-1297-E4EB-DE70-B4B0C9D60947}"/>
              </a:ext>
            </a:extLst>
          </p:cNvPr>
          <p:cNvSpPr txBox="1"/>
          <p:nvPr/>
        </p:nvSpPr>
        <p:spPr>
          <a:xfrm>
            <a:off x="1759352" y="514570"/>
            <a:ext cx="92250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COMPLEXIDADE ECONOMICA: JAPÃO, EUA, ISRAEL, CHINA, COREIA DO SUL E BRASIL : 1995 - 2019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E1B47639-26D0-7778-2033-5CD7E27F4EF7}"/>
              </a:ext>
            </a:extLst>
          </p:cNvPr>
          <p:cNvSpPr txBox="1"/>
          <p:nvPr/>
        </p:nvSpPr>
        <p:spPr>
          <a:xfrm>
            <a:off x="2647167" y="189392"/>
            <a:ext cx="634365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MAIOR COMPLEXIDADE, MAIS TECNOLOGIA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xmlns="" id="{68E94F1A-2AD8-67F1-76F6-8BEADFA58463}"/>
              </a:ext>
            </a:extLst>
          </p:cNvPr>
          <p:cNvCxnSpPr/>
          <p:nvPr/>
        </p:nvCxnSpPr>
        <p:spPr>
          <a:xfrm flipH="1">
            <a:off x="10648709" y="4606724"/>
            <a:ext cx="787078" cy="9259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893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50B4400-C710-E440-8DC3-4500ABFBEB4A}"/>
              </a:ext>
            </a:extLst>
          </p:cNvPr>
          <p:cNvSpPr txBox="1">
            <a:spLocks/>
          </p:cNvSpPr>
          <p:nvPr/>
        </p:nvSpPr>
        <p:spPr>
          <a:xfrm>
            <a:off x="3412435" y="6379542"/>
            <a:ext cx="9144000" cy="7351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400" dirty="0">
                <a:hlinkClick r:id="rId2"/>
              </a:rPr>
              <a:t>https://www.wipo.int/edocs/pubdocs/en/wipo_pub_941_2018.pdf</a:t>
            </a:r>
            <a:endParaRPr lang="pt-BR" sz="1400" dirty="0"/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0512DBAE-B182-EE4D-8A96-B95EC92EC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270" y="525244"/>
            <a:ext cx="5971086" cy="59193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F7D8F256-7863-1249-9D37-DA9A515E4B6E}"/>
              </a:ext>
            </a:extLst>
          </p:cNvPr>
          <p:cNvSpPr txBox="1"/>
          <p:nvPr/>
        </p:nvSpPr>
        <p:spPr>
          <a:xfrm>
            <a:off x="9410218" y="1018572"/>
            <a:ext cx="1772647" cy="1938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400" dirty="0"/>
              <a:t>China: 43%</a:t>
            </a:r>
          </a:p>
          <a:p>
            <a:r>
              <a:rPr lang="pt-BR" sz="2400" dirty="0"/>
              <a:t>EUA: 20%</a:t>
            </a:r>
          </a:p>
          <a:p>
            <a:r>
              <a:rPr lang="pt-BR" sz="2400" dirty="0"/>
              <a:t>Japão: 10%</a:t>
            </a:r>
          </a:p>
          <a:p>
            <a:r>
              <a:rPr lang="pt-BR" sz="2400" dirty="0"/>
              <a:t>Coréia: 6,5%</a:t>
            </a:r>
          </a:p>
          <a:p>
            <a:r>
              <a:rPr lang="pt-BR" sz="2400" dirty="0"/>
              <a:t>Total: 79,5%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A968B68E-83DF-4F40-94F1-0A4A5F3DB6F8}"/>
              </a:ext>
            </a:extLst>
          </p:cNvPr>
          <p:cNvSpPr txBox="1"/>
          <p:nvPr/>
        </p:nvSpPr>
        <p:spPr>
          <a:xfrm>
            <a:off x="9410218" y="3484938"/>
            <a:ext cx="1772647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400" dirty="0"/>
              <a:t>Brasil: 0,8%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61858DD6-5D8B-7747-BCE7-598DAD3A7CC4}"/>
              </a:ext>
            </a:extLst>
          </p:cNvPr>
          <p:cNvSpPr txBox="1"/>
          <p:nvPr/>
        </p:nvSpPr>
        <p:spPr>
          <a:xfrm>
            <a:off x="516835" y="2464904"/>
            <a:ext cx="1888435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PATENTES DEPOSITADAS</a:t>
            </a:r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xmlns="" id="{1C0D3FEC-87DE-90F9-9B81-BFD2A06C1174}"/>
              </a:ext>
            </a:extLst>
          </p:cNvPr>
          <p:cNvCxnSpPr>
            <a:cxnSpLocks/>
          </p:cNvCxnSpPr>
          <p:nvPr/>
        </p:nvCxnSpPr>
        <p:spPr>
          <a:xfrm flipH="1" flipV="1">
            <a:off x="8263467" y="4267200"/>
            <a:ext cx="2001324" cy="99199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CFB91B14-5682-572D-B650-137C889EF6C6}"/>
              </a:ext>
            </a:extLst>
          </p:cNvPr>
          <p:cNvSpPr txBox="1"/>
          <p:nvPr/>
        </p:nvSpPr>
        <p:spPr>
          <a:xfrm>
            <a:off x="136878" y="0"/>
            <a:ext cx="496554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sz="2800" dirty="0"/>
              <a:t>O DOMÍNIO PELAS PATENTES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6FA7D0FB-5060-0880-7105-9232C504CCE2}"/>
              </a:ext>
            </a:extLst>
          </p:cNvPr>
          <p:cNvSpPr txBox="1"/>
          <p:nvPr/>
        </p:nvSpPr>
        <p:spPr>
          <a:xfrm>
            <a:off x="9410218" y="5259193"/>
            <a:ext cx="177264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dirty="0" err="1"/>
              <a:t>Dependencia</a:t>
            </a:r>
            <a:r>
              <a:rPr lang="pt-BR" dirty="0"/>
              <a:t> contratada</a:t>
            </a:r>
          </a:p>
        </p:txBody>
      </p:sp>
    </p:spTree>
    <p:extLst>
      <p:ext uri="{BB962C8B-B14F-4D97-AF65-F5344CB8AC3E}">
        <p14:creationId xmlns:p14="http://schemas.microsoft.com/office/powerpoint/2010/main" val="11756212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11942</TotalTime>
  <Words>797</Words>
  <Application>Microsoft Office PowerPoint</Application>
  <PresentationFormat>Widescreen</PresentationFormat>
  <Paragraphs>92</Paragraphs>
  <Slides>20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do Office</vt:lpstr>
      <vt:lpstr>Audiência no Senado da República  MP 1136 (FNDCT) 25 de outubro de 2022 (200 anos da Independência) </vt:lpstr>
      <vt:lpstr>O CONFIES: QUEM SOMOS</vt:lpstr>
      <vt:lpstr>Por que a Tecnologia é importante? </vt:lpstr>
      <vt:lpstr>Apresentação do PowerPoint</vt:lpstr>
      <vt:lpstr>Indicadores afetados pelos cortes no FNDCT</vt:lpstr>
      <vt:lpstr>Premissas adotadas</vt:lpstr>
      <vt:lpstr>Apresentação do PowerPoint</vt:lpstr>
      <vt:lpstr>Apresentação do PowerPoint</vt:lpstr>
      <vt:lpstr>Apresentação do PowerPoint</vt:lpstr>
      <vt:lpstr>Apresentação do PowerPoint</vt:lpstr>
      <vt:lpstr>Balança Comercial </vt:lpstr>
      <vt:lpstr>Reflexos do domínio do Brasil pela tecnologia; </vt:lpstr>
      <vt:lpstr>A VERDADE DOS NÚMEROS</vt:lpstr>
      <vt:lpstr>Apresentação do PowerPoint</vt:lpstr>
      <vt:lpstr>Apresentação do PowerPoint</vt:lpstr>
      <vt:lpstr>Apresentação do PowerPoint</vt:lpstr>
      <vt:lpstr> CONGRESSISTAS! PROTEJAM ESSE PATRIMONIO NACIONAL </vt:lpstr>
      <vt:lpstr> CONGRESSISTAS! PROTEJAM A CIENCIA BRASILEIRA  DERRUBEM A MP 1136! </vt:lpstr>
      <vt:lpstr>OBRIGADO</vt:lpstr>
      <vt:lpstr>Referencias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Desafios da Soberania Tecnológica</dc:title>
  <dc:creator>Fernando Peregrino</dc:creator>
  <cp:lastModifiedBy>Aguirre Estorilio Silva Pinto Neto</cp:lastModifiedBy>
  <cp:revision>33</cp:revision>
  <cp:lastPrinted>2022-09-21T09:29:14Z</cp:lastPrinted>
  <dcterms:created xsi:type="dcterms:W3CDTF">2022-09-18T00:24:34Z</dcterms:created>
  <dcterms:modified xsi:type="dcterms:W3CDTF">2022-10-26T16:03:51Z</dcterms:modified>
</cp:coreProperties>
</file>