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1455" r:id="rId8"/>
    <p:sldId id="1453" r:id="rId9"/>
    <p:sldId id="264" r:id="rId10"/>
    <p:sldId id="1454" r:id="rId1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926C72D-1C02-90A6-6CB6-7A010EFF6725}" name="Mariana Gomes" initials="MB" userId="S::mnobrega@vitalstrategies.org::946422d9-0c10-4557-a051-e3e611c69d2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1E87"/>
    <a:srgbClr val="FF5054"/>
    <a:srgbClr val="067E6F"/>
    <a:srgbClr val="121E8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7" autoAdjust="0"/>
    <p:restoredTop sz="94703"/>
  </p:normalViewPr>
  <p:slideViewPr>
    <p:cSldViewPr snapToGrid="0">
      <p:cViewPr varScale="1">
        <p:scale>
          <a:sx n="85" d="100"/>
          <a:sy n="85" d="100"/>
        </p:scale>
        <p:origin x="7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294BBD-6070-AA00-6BAD-EEC5CF8BEEF1}"/>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47C612B7-B445-0010-5298-FB8A448C36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DD32F592-CC45-2039-45EE-8A1AEBA7FA74}"/>
              </a:ext>
            </a:extLst>
          </p:cNvPr>
          <p:cNvSpPr>
            <a:spLocks noGrp="1"/>
          </p:cNvSpPr>
          <p:nvPr>
            <p:ph type="dt" sz="half" idx="10"/>
          </p:nvPr>
        </p:nvSpPr>
        <p:spPr/>
        <p:txBody>
          <a:bodyPr/>
          <a:lstStyle/>
          <a:p>
            <a:fld id="{5DAF8121-112A-44C3-9BB6-4FD6741C61D4}" type="datetimeFigureOut">
              <a:rPr lang="pt-BR" smtClean="0"/>
              <a:t>27/11/2024</a:t>
            </a:fld>
            <a:endParaRPr lang="pt-BR"/>
          </a:p>
        </p:txBody>
      </p:sp>
      <p:sp>
        <p:nvSpPr>
          <p:cNvPr id="5" name="Espaço Reservado para Rodapé 4">
            <a:extLst>
              <a:ext uri="{FF2B5EF4-FFF2-40B4-BE49-F238E27FC236}">
                <a16:creationId xmlns:a16="http://schemas.microsoft.com/office/drawing/2014/main" id="{15F67CA4-1B89-354B-A210-2A328464E6D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6910C30-F2E6-946A-D7EF-C5D13FA3F815}"/>
              </a:ext>
            </a:extLst>
          </p:cNvPr>
          <p:cNvSpPr>
            <a:spLocks noGrp="1"/>
          </p:cNvSpPr>
          <p:nvPr>
            <p:ph type="sldNum" sz="quarter" idx="12"/>
          </p:nvPr>
        </p:nvSpPr>
        <p:spPr/>
        <p:txBody>
          <a:bodyPr/>
          <a:lstStyle/>
          <a:p>
            <a:fld id="{9ACDFF55-00F2-4A2C-B939-5F5F180CD636}" type="slidenum">
              <a:rPr lang="pt-BR" smtClean="0"/>
              <a:t>‹nº›</a:t>
            </a:fld>
            <a:endParaRPr lang="pt-BR"/>
          </a:p>
        </p:txBody>
      </p:sp>
    </p:spTree>
    <p:extLst>
      <p:ext uri="{BB962C8B-B14F-4D97-AF65-F5344CB8AC3E}">
        <p14:creationId xmlns:p14="http://schemas.microsoft.com/office/powerpoint/2010/main" val="1370706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2F28FE-74CF-9445-164F-5CB38C54268B}"/>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698C6B3E-06D7-A79C-D41E-CAD03793215D}"/>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7FB07EC-5E19-9B0B-2607-4AA9C8C4E75E}"/>
              </a:ext>
            </a:extLst>
          </p:cNvPr>
          <p:cNvSpPr>
            <a:spLocks noGrp="1"/>
          </p:cNvSpPr>
          <p:nvPr>
            <p:ph type="dt" sz="half" idx="10"/>
          </p:nvPr>
        </p:nvSpPr>
        <p:spPr/>
        <p:txBody>
          <a:bodyPr/>
          <a:lstStyle/>
          <a:p>
            <a:fld id="{5DAF8121-112A-44C3-9BB6-4FD6741C61D4}" type="datetimeFigureOut">
              <a:rPr lang="pt-BR" smtClean="0"/>
              <a:t>27/11/2024</a:t>
            </a:fld>
            <a:endParaRPr lang="pt-BR"/>
          </a:p>
        </p:txBody>
      </p:sp>
      <p:sp>
        <p:nvSpPr>
          <p:cNvPr id="5" name="Espaço Reservado para Rodapé 4">
            <a:extLst>
              <a:ext uri="{FF2B5EF4-FFF2-40B4-BE49-F238E27FC236}">
                <a16:creationId xmlns:a16="http://schemas.microsoft.com/office/drawing/2014/main" id="{762A02A9-C5FD-6ACB-E7D3-3CD244484079}"/>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B704201-D9AA-F5BC-7050-5D7CC3FC4ECF}"/>
              </a:ext>
            </a:extLst>
          </p:cNvPr>
          <p:cNvSpPr>
            <a:spLocks noGrp="1"/>
          </p:cNvSpPr>
          <p:nvPr>
            <p:ph type="sldNum" sz="quarter" idx="12"/>
          </p:nvPr>
        </p:nvSpPr>
        <p:spPr/>
        <p:txBody>
          <a:bodyPr/>
          <a:lstStyle/>
          <a:p>
            <a:fld id="{9ACDFF55-00F2-4A2C-B939-5F5F180CD636}" type="slidenum">
              <a:rPr lang="pt-BR" smtClean="0"/>
              <a:t>‹nº›</a:t>
            </a:fld>
            <a:endParaRPr lang="pt-BR"/>
          </a:p>
        </p:txBody>
      </p:sp>
    </p:spTree>
    <p:extLst>
      <p:ext uri="{BB962C8B-B14F-4D97-AF65-F5344CB8AC3E}">
        <p14:creationId xmlns:p14="http://schemas.microsoft.com/office/powerpoint/2010/main" val="1768072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CF89D92-F13B-7E70-3A89-BAD8DFE3C4D3}"/>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CB0E71CC-38F1-4059-73F3-FB0EBD697390}"/>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36E6B57-5BEC-1CA3-C19B-8E0B8DEFBF40}"/>
              </a:ext>
            </a:extLst>
          </p:cNvPr>
          <p:cNvSpPr>
            <a:spLocks noGrp="1"/>
          </p:cNvSpPr>
          <p:nvPr>
            <p:ph type="dt" sz="half" idx="10"/>
          </p:nvPr>
        </p:nvSpPr>
        <p:spPr/>
        <p:txBody>
          <a:bodyPr/>
          <a:lstStyle/>
          <a:p>
            <a:fld id="{5DAF8121-112A-44C3-9BB6-4FD6741C61D4}" type="datetimeFigureOut">
              <a:rPr lang="pt-BR" smtClean="0"/>
              <a:t>27/11/2024</a:t>
            </a:fld>
            <a:endParaRPr lang="pt-BR"/>
          </a:p>
        </p:txBody>
      </p:sp>
      <p:sp>
        <p:nvSpPr>
          <p:cNvPr id="5" name="Espaço Reservado para Rodapé 4">
            <a:extLst>
              <a:ext uri="{FF2B5EF4-FFF2-40B4-BE49-F238E27FC236}">
                <a16:creationId xmlns:a16="http://schemas.microsoft.com/office/drawing/2014/main" id="{4B90D2BE-1A5F-EF2C-A847-A75872FA1F5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9CF3CDA-EF54-3E1C-0C2A-21CEB4F0C328}"/>
              </a:ext>
            </a:extLst>
          </p:cNvPr>
          <p:cNvSpPr>
            <a:spLocks noGrp="1"/>
          </p:cNvSpPr>
          <p:nvPr>
            <p:ph type="sldNum" sz="quarter" idx="12"/>
          </p:nvPr>
        </p:nvSpPr>
        <p:spPr/>
        <p:txBody>
          <a:bodyPr/>
          <a:lstStyle/>
          <a:p>
            <a:fld id="{9ACDFF55-00F2-4A2C-B939-5F5F180CD636}" type="slidenum">
              <a:rPr lang="pt-BR" smtClean="0"/>
              <a:t>‹nº›</a:t>
            </a:fld>
            <a:endParaRPr lang="pt-BR"/>
          </a:p>
        </p:txBody>
      </p:sp>
    </p:spTree>
    <p:extLst>
      <p:ext uri="{BB962C8B-B14F-4D97-AF65-F5344CB8AC3E}">
        <p14:creationId xmlns:p14="http://schemas.microsoft.com/office/powerpoint/2010/main" val="1601769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FA8D706-F101-428F-1E2F-E9B1C406E6EF}"/>
              </a:ext>
            </a:extLst>
          </p:cNvPr>
          <p:cNvSpPr>
            <a:spLocks noGrp="1"/>
          </p:cNvSpPr>
          <p:nvPr>
            <p:ph type="sldNum" sz="quarter" idx="12"/>
          </p:nvPr>
        </p:nvSpPr>
        <p:spPr/>
        <p:txBody>
          <a:bodyPr/>
          <a:lstStyle/>
          <a:p>
            <a:fld id="{8F9AB1CB-B2B5-8844-B85F-F42C22DE7290}" type="slidenum">
              <a:rPr lang="en-BR" smtClean="0"/>
              <a:t>‹nº›</a:t>
            </a:fld>
            <a:endParaRPr lang="en-BR"/>
          </a:p>
        </p:txBody>
      </p:sp>
      <p:sp>
        <p:nvSpPr>
          <p:cNvPr id="8" name="Rectangle 7">
            <a:extLst>
              <a:ext uri="{FF2B5EF4-FFF2-40B4-BE49-F238E27FC236}">
                <a16:creationId xmlns:a16="http://schemas.microsoft.com/office/drawing/2014/main" id="{D9C2787B-5EA9-925B-7B4D-B631B48149BA}"/>
              </a:ext>
            </a:extLst>
          </p:cNvPr>
          <p:cNvSpPr/>
          <p:nvPr userDrawn="1"/>
        </p:nvSpPr>
        <p:spPr>
          <a:xfrm>
            <a:off x="0" y="6092687"/>
            <a:ext cx="12192000" cy="765313"/>
          </a:xfrm>
          <a:prstGeom prst="rect">
            <a:avLst/>
          </a:prstGeom>
          <a:solidFill>
            <a:srgbClr val="121E87"/>
          </a:solidFill>
          <a:ln>
            <a:solidFill>
              <a:srgbClr val="121E8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R" b="0" i="0" dirty="0">
              <a:latin typeface="Arial" panose="020B0604020202020204" pitchFamily="34" charset="0"/>
            </a:endParaRPr>
          </a:p>
        </p:txBody>
      </p:sp>
      <p:pic>
        <p:nvPicPr>
          <p:cNvPr id="2" name="Picture 1" descr="A white text on a black background&#10;&#10;Description automatically generated">
            <a:extLst>
              <a:ext uri="{FF2B5EF4-FFF2-40B4-BE49-F238E27FC236}">
                <a16:creationId xmlns:a16="http://schemas.microsoft.com/office/drawing/2014/main" id="{320DE5CB-E8FB-358E-32BA-4CC4BBFE7630}"/>
              </a:ext>
            </a:extLst>
          </p:cNvPr>
          <p:cNvPicPr>
            <a:picLocks noChangeAspect="1"/>
          </p:cNvPicPr>
          <p:nvPr userDrawn="1"/>
        </p:nvPicPr>
        <p:blipFill>
          <a:blip r:embed="rId2"/>
          <a:stretch>
            <a:fillRect/>
          </a:stretch>
        </p:blipFill>
        <p:spPr>
          <a:xfrm>
            <a:off x="409894" y="5971951"/>
            <a:ext cx="7204947" cy="1039325"/>
          </a:xfrm>
          <a:prstGeom prst="rect">
            <a:avLst/>
          </a:prstGeom>
        </p:spPr>
      </p:pic>
    </p:spTree>
    <p:extLst>
      <p:ext uri="{BB962C8B-B14F-4D97-AF65-F5344CB8AC3E}">
        <p14:creationId xmlns:p14="http://schemas.microsoft.com/office/powerpoint/2010/main" val="2205308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CECA24-1B52-5590-1135-38DEBE9D4C05}"/>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35ABFD17-6F2D-9A9F-4272-39043D979207}"/>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619339EA-45E2-3721-59FE-F0587F8FC18B}"/>
              </a:ext>
            </a:extLst>
          </p:cNvPr>
          <p:cNvSpPr>
            <a:spLocks noGrp="1"/>
          </p:cNvSpPr>
          <p:nvPr>
            <p:ph type="dt" sz="half" idx="10"/>
          </p:nvPr>
        </p:nvSpPr>
        <p:spPr/>
        <p:txBody>
          <a:bodyPr/>
          <a:lstStyle/>
          <a:p>
            <a:fld id="{5DAF8121-112A-44C3-9BB6-4FD6741C61D4}" type="datetimeFigureOut">
              <a:rPr lang="pt-BR" smtClean="0"/>
              <a:t>27/11/2024</a:t>
            </a:fld>
            <a:endParaRPr lang="pt-BR"/>
          </a:p>
        </p:txBody>
      </p:sp>
      <p:sp>
        <p:nvSpPr>
          <p:cNvPr id="5" name="Espaço Reservado para Rodapé 4">
            <a:extLst>
              <a:ext uri="{FF2B5EF4-FFF2-40B4-BE49-F238E27FC236}">
                <a16:creationId xmlns:a16="http://schemas.microsoft.com/office/drawing/2014/main" id="{695DA9FE-C75A-AA32-F195-694BC80AAB4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DAC70B7-07F3-FF55-7635-FD9ADB2D253D}"/>
              </a:ext>
            </a:extLst>
          </p:cNvPr>
          <p:cNvSpPr>
            <a:spLocks noGrp="1"/>
          </p:cNvSpPr>
          <p:nvPr>
            <p:ph type="sldNum" sz="quarter" idx="12"/>
          </p:nvPr>
        </p:nvSpPr>
        <p:spPr/>
        <p:txBody>
          <a:bodyPr/>
          <a:lstStyle/>
          <a:p>
            <a:fld id="{9ACDFF55-00F2-4A2C-B939-5F5F180CD636}" type="slidenum">
              <a:rPr lang="pt-BR" smtClean="0"/>
              <a:t>‹nº›</a:t>
            </a:fld>
            <a:endParaRPr lang="pt-BR"/>
          </a:p>
        </p:txBody>
      </p:sp>
    </p:spTree>
    <p:extLst>
      <p:ext uri="{BB962C8B-B14F-4D97-AF65-F5344CB8AC3E}">
        <p14:creationId xmlns:p14="http://schemas.microsoft.com/office/powerpoint/2010/main" val="383129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C8F032-02F3-3EDB-C28A-5738B02071DE}"/>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43B2F40D-0818-903F-16CC-DB358B9019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8EE316B3-E3C1-895C-9762-ADA1E1E51FF7}"/>
              </a:ext>
            </a:extLst>
          </p:cNvPr>
          <p:cNvSpPr>
            <a:spLocks noGrp="1"/>
          </p:cNvSpPr>
          <p:nvPr>
            <p:ph type="dt" sz="half" idx="10"/>
          </p:nvPr>
        </p:nvSpPr>
        <p:spPr/>
        <p:txBody>
          <a:bodyPr/>
          <a:lstStyle/>
          <a:p>
            <a:fld id="{5DAF8121-112A-44C3-9BB6-4FD6741C61D4}" type="datetimeFigureOut">
              <a:rPr lang="pt-BR" smtClean="0"/>
              <a:t>27/11/2024</a:t>
            </a:fld>
            <a:endParaRPr lang="pt-BR"/>
          </a:p>
        </p:txBody>
      </p:sp>
      <p:sp>
        <p:nvSpPr>
          <p:cNvPr id="5" name="Espaço Reservado para Rodapé 4">
            <a:extLst>
              <a:ext uri="{FF2B5EF4-FFF2-40B4-BE49-F238E27FC236}">
                <a16:creationId xmlns:a16="http://schemas.microsoft.com/office/drawing/2014/main" id="{05CCCD06-207A-C6EF-8CE3-EB9909BB90B8}"/>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AA7A9A3B-55D6-5670-E5AF-D2FC825BE0F3}"/>
              </a:ext>
            </a:extLst>
          </p:cNvPr>
          <p:cNvSpPr>
            <a:spLocks noGrp="1"/>
          </p:cNvSpPr>
          <p:nvPr>
            <p:ph type="sldNum" sz="quarter" idx="12"/>
          </p:nvPr>
        </p:nvSpPr>
        <p:spPr/>
        <p:txBody>
          <a:bodyPr/>
          <a:lstStyle/>
          <a:p>
            <a:fld id="{9ACDFF55-00F2-4A2C-B939-5F5F180CD636}" type="slidenum">
              <a:rPr lang="pt-BR" smtClean="0"/>
              <a:t>‹nº›</a:t>
            </a:fld>
            <a:endParaRPr lang="pt-BR"/>
          </a:p>
        </p:txBody>
      </p:sp>
    </p:spTree>
    <p:extLst>
      <p:ext uri="{BB962C8B-B14F-4D97-AF65-F5344CB8AC3E}">
        <p14:creationId xmlns:p14="http://schemas.microsoft.com/office/powerpoint/2010/main" val="207302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C5E1C6-AAE3-4E1B-8183-27DC70ECCA2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76992FD-004E-1419-4A6D-F0E602E1A319}"/>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02F51FF0-C7DF-48BF-7078-B3ABE877B5B2}"/>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7B5DB417-99CD-8B5D-0278-108D11853C7C}"/>
              </a:ext>
            </a:extLst>
          </p:cNvPr>
          <p:cNvSpPr>
            <a:spLocks noGrp="1"/>
          </p:cNvSpPr>
          <p:nvPr>
            <p:ph type="dt" sz="half" idx="10"/>
          </p:nvPr>
        </p:nvSpPr>
        <p:spPr/>
        <p:txBody>
          <a:bodyPr/>
          <a:lstStyle/>
          <a:p>
            <a:fld id="{5DAF8121-112A-44C3-9BB6-4FD6741C61D4}" type="datetimeFigureOut">
              <a:rPr lang="pt-BR" smtClean="0"/>
              <a:t>27/11/2024</a:t>
            </a:fld>
            <a:endParaRPr lang="pt-BR"/>
          </a:p>
        </p:txBody>
      </p:sp>
      <p:sp>
        <p:nvSpPr>
          <p:cNvPr id="6" name="Espaço Reservado para Rodapé 5">
            <a:extLst>
              <a:ext uri="{FF2B5EF4-FFF2-40B4-BE49-F238E27FC236}">
                <a16:creationId xmlns:a16="http://schemas.microsoft.com/office/drawing/2014/main" id="{D8A96F5D-B7FC-AD4C-6465-5044D9328E29}"/>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0F5F29B1-FAE6-EAE7-9133-3A5F30F80557}"/>
              </a:ext>
            </a:extLst>
          </p:cNvPr>
          <p:cNvSpPr>
            <a:spLocks noGrp="1"/>
          </p:cNvSpPr>
          <p:nvPr>
            <p:ph type="sldNum" sz="quarter" idx="12"/>
          </p:nvPr>
        </p:nvSpPr>
        <p:spPr/>
        <p:txBody>
          <a:bodyPr/>
          <a:lstStyle/>
          <a:p>
            <a:fld id="{9ACDFF55-00F2-4A2C-B939-5F5F180CD636}" type="slidenum">
              <a:rPr lang="pt-BR" smtClean="0"/>
              <a:t>‹nº›</a:t>
            </a:fld>
            <a:endParaRPr lang="pt-BR"/>
          </a:p>
        </p:txBody>
      </p:sp>
    </p:spTree>
    <p:extLst>
      <p:ext uri="{BB962C8B-B14F-4D97-AF65-F5344CB8AC3E}">
        <p14:creationId xmlns:p14="http://schemas.microsoft.com/office/powerpoint/2010/main" val="2530933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740186-04C3-511C-28AB-7E7BC46AA56F}"/>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E9288205-700C-94FC-E8EF-94373E9663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E7279D61-510E-1CF4-7412-3307E4AF358B}"/>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BD6498E2-99A4-6E39-A955-386A51FDBD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16982982-8F0B-9C07-AF19-99C18D5AF6E7}"/>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43C1BB93-4578-CED0-1536-9B62BB828C63}"/>
              </a:ext>
            </a:extLst>
          </p:cNvPr>
          <p:cNvSpPr>
            <a:spLocks noGrp="1"/>
          </p:cNvSpPr>
          <p:nvPr>
            <p:ph type="dt" sz="half" idx="10"/>
          </p:nvPr>
        </p:nvSpPr>
        <p:spPr/>
        <p:txBody>
          <a:bodyPr/>
          <a:lstStyle/>
          <a:p>
            <a:fld id="{5DAF8121-112A-44C3-9BB6-4FD6741C61D4}" type="datetimeFigureOut">
              <a:rPr lang="pt-BR" smtClean="0"/>
              <a:t>27/11/2024</a:t>
            </a:fld>
            <a:endParaRPr lang="pt-BR"/>
          </a:p>
        </p:txBody>
      </p:sp>
      <p:sp>
        <p:nvSpPr>
          <p:cNvPr id="8" name="Espaço Reservado para Rodapé 7">
            <a:extLst>
              <a:ext uri="{FF2B5EF4-FFF2-40B4-BE49-F238E27FC236}">
                <a16:creationId xmlns:a16="http://schemas.microsoft.com/office/drawing/2014/main" id="{81797628-19A8-176B-F72A-7A37535B0BE6}"/>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60DBB0B4-BC56-8746-F3AD-D7E52CB7753B}"/>
              </a:ext>
            </a:extLst>
          </p:cNvPr>
          <p:cNvSpPr>
            <a:spLocks noGrp="1"/>
          </p:cNvSpPr>
          <p:nvPr>
            <p:ph type="sldNum" sz="quarter" idx="12"/>
          </p:nvPr>
        </p:nvSpPr>
        <p:spPr/>
        <p:txBody>
          <a:bodyPr/>
          <a:lstStyle/>
          <a:p>
            <a:fld id="{9ACDFF55-00F2-4A2C-B939-5F5F180CD636}" type="slidenum">
              <a:rPr lang="pt-BR" smtClean="0"/>
              <a:t>‹nº›</a:t>
            </a:fld>
            <a:endParaRPr lang="pt-BR"/>
          </a:p>
        </p:txBody>
      </p:sp>
    </p:spTree>
    <p:extLst>
      <p:ext uri="{BB962C8B-B14F-4D97-AF65-F5344CB8AC3E}">
        <p14:creationId xmlns:p14="http://schemas.microsoft.com/office/powerpoint/2010/main" val="2484455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F41949-0C95-ED0D-C98C-64B0F8CDF121}"/>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752B6520-E238-B0FE-E76F-7D79DA3A4356}"/>
              </a:ext>
            </a:extLst>
          </p:cNvPr>
          <p:cNvSpPr>
            <a:spLocks noGrp="1"/>
          </p:cNvSpPr>
          <p:nvPr>
            <p:ph type="dt" sz="half" idx="10"/>
          </p:nvPr>
        </p:nvSpPr>
        <p:spPr/>
        <p:txBody>
          <a:bodyPr/>
          <a:lstStyle/>
          <a:p>
            <a:fld id="{5DAF8121-112A-44C3-9BB6-4FD6741C61D4}" type="datetimeFigureOut">
              <a:rPr lang="pt-BR" smtClean="0"/>
              <a:t>27/11/2024</a:t>
            </a:fld>
            <a:endParaRPr lang="pt-BR"/>
          </a:p>
        </p:txBody>
      </p:sp>
      <p:sp>
        <p:nvSpPr>
          <p:cNvPr id="4" name="Espaço Reservado para Rodapé 3">
            <a:extLst>
              <a:ext uri="{FF2B5EF4-FFF2-40B4-BE49-F238E27FC236}">
                <a16:creationId xmlns:a16="http://schemas.microsoft.com/office/drawing/2014/main" id="{1377DA45-194D-E1F9-F4C1-787F19A23071}"/>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96FAD442-246F-68CA-92BA-30F791C3DB94}"/>
              </a:ext>
            </a:extLst>
          </p:cNvPr>
          <p:cNvSpPr>
            <a:spLocks noGrp="1"/>
          </p:cNvSpPr>
          <p:nvPr>
            <p:ph type="sldNum" sz="quarter" idx="12"/>
          </p:nvPr>
        </p:nvSpPr>
        <p:spPr/>
        <p:txBody>
          <a:bodyPr/>
          <a:lstStyle/>
          <a:p>
            <a:fld id="{9ACDFF55-00F2-4A2C-B939-5F5F180CD636}" type="slidenum">
              <a:rPr lang="pt-BR" smtClean="0"/>
              <a:t>‹nº›</a:t>
            </a:fld>
            <a:endParaRPr lang="pt-BR"/>
          </a:p>
        </p:txBody>
      </p:sp>
    </p:spTree>
    <p:extLst>
      <p:ext uri="{BB962C8B-B14F-4D97-AF65-F5344CB8AC3E}">
        <p14:creationId xmlns:p14="http://schemas.microsoft.com/office/powerpoint/2010/main" val="3472692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5FD8D508-9F31-99B8-DE2D-ED9BCB4DE29C}"/>
              </a:ext>
            </a:extLst>
          </p:cNvPr>
          <p:cNvSpPr>
            <a:spLocks noGrp="1"/>
          </p:cNvSpPr>
          <p:nvPr>
            <p:ph type="dt" sz="half" idx="10"/>
          </p:nvPr>
        </p:nvSpPr>
        <p:spPr/>
        <p:txBody>
          <a:bodyPr/>
          <a:lstStyle/>
          <a:p>
            <a:fld id="{5DAF8121-112A-44C3-9BB6-4FD6741C61D4}" type="datetimeFigureOut">
              <a:rPr lang="pt-BR" smtClean="0"/>
              <a:t>27/11/2024</a:t>
            </a:fld>
            <a:endParaRPr lang="pt-BR"/>
          </a:p>
        </p:txBody>
      </p:sp>
      <p:sp>
        <p:nvSpPr>
          <p:cNvPr id="3" name="Espaço Reservado para Rodapé 2">
            <a:extLst>
              <a:ext uri="{FF2B5EF4-FFF2-40B4-BE49-F238E27FC236}">
                <a16:creationId xmlns:a16="http://schemas.microsoft.com/office/drawing/2014/main" id="{7ACD38E4-0F4B-14DB-F9C3-8013ABCDE09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6FABFBB8-DBBF-C02D-12DD-BBFC7293525C}"/>
              </a:ext>
            </a:extLst>
          </p:cNvPr>
          <p:cNvSpPr>
            <a:spLocks noGrp="1"/>
          </p:cNvSpPr>
          <p:nvPr>
            <p:ph type="sldNum" sz="quarter" idx="12"/>
          </p:nvPr>
        </p:nvSpPr>
        <p:spPr/>
        <p:txBody>
          <a:bodyPr/>
          <a:lstStyle/>
          <a:p>
            <a:fld id="{9ACDFF55-00F2-4A2C-B939-5F5F180CD636}" type="slidenum">
              <a:rPr lang="pt-BR" smtClean="0"/>
              <a:t>‹nº›</a:t>
            </a:fld>
            <a:endParaRPr lang="pt-BR"/>
          </a:p>
        </p:txBody>
      </p:sp>
    </p:spTree>
    <p:extLst>
      <p:ext uri="{BB962C8B-B14F-4D97-AF65-F5344CB8AC3E}">
        <p14:creationId xmlns:p14="http://schemas.microsoft.com/office/powerpoint/2010/main" val="1969180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3F3F46-DD69-3A26-B68F-B82094B97E06}"/>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FE660ECB-322E-9C23-2572-56560A00AF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E698D540-F93D-81F9-4ECD-C659D3144E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68F35A27-037E-739A-7274-9BEF6741A477}"/>
              </a:ext>
            </a:extLst>
          </p:cNvPr>
          <p:cNvSpPr>
            <a:spLocks noGrp="1"/>
          </p:cNvSpPr>
          <p:nvPr>
            <p:ph type="dt" sz="half" idx="10"/>
          </p:nvPr>
        </p:nvSpPr>
        <p:spPr/>
        <p:txBody>
          <a:bodyPr/>
          <a:lstStyle/>
          <a:p>
            <a:fld id="{5DAF8121-112A-44C3-9BB6-4FD6741C61D4}" type="datetimeFigureOut">
              <a:rPr lang="pt-BR" smtClean="0"/>
              <a:t>27/11/2024</a:t>
            </a:fld>
            <a:endParaRPr lang="pt-BR"/>
          </a:p>
        </p:txBody>
      </p:sp>
      <p:sp>
        <p:nvSpPr>
          <p:cNvPr id="6" name="Espaço Reservado para Rodapé 5">
            <a:extLst>
              <a:ext uri="{FF2B5EF4-FFF2-40B4-BE49-F238E27FC236}">
                <a16:creationId xmlns:a16="http://schemas.microsoft.com/office/drawing/2014/main" id="{01D632BA-586B-52C1-B10F-0115AE176420}"/>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3EDAA9AD-8B62-03EC-3122-5CBA8484FB6F}"/>
              </a:ext>
            </a:extLst>
          </p:cNvPr>
          <p:cNvSpPr>
            <a:spLocks noGrp="1"/>
          </p:cNvSpPr>
          <p:nvPr>
            <p:ph type="sldNum" sz="quarter" idx="12"/>
          </p:nvPr>
        </p:nvSpPr>
        <p:spPr/>
        <p:txBody>
          <a:bodyPr/>
          <a:lstStyle/>
          <a:p>
            <a:fld id="{9ACDFF55-00F2-4A2C-B939-5F5F180CD636}" type="slidenum">
              <a:rPr lang="pt-BR" smtClean="0"/>
              <a:t>‹nº›</a:t>
            </a:fld>
            <a:endParaRPr lang="pt-BR"/>
          </a:p>
        </p:txBody>
      </p:sp>
    </p:spTree>
    <p:extLst>
      <p:ext uri="{BB962C8B-B14F-4D97-AF65-F5344CB8AC3E}">
        <p14:creationId xmlns:p14="http://schemas.microsoft.com/office/powerpoint/2010/main" val="3568186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B02268-E61B-DB41-F774-0683074D0D7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E8869247-865B-52AC-75F2-111035E3A2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4194174E-5535-D841-0708-8081EE5EDF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EB8B981D-E734-EA7D-D84C-C6FD2DB73288}"/>
              </a:ext>
            </a:extLst>
          </p:cNvPr>
          <p:cNvSpPr>
            <a:spLocks noGrp="1"/>
          </p:cNvSpPr>
          <p:nvPr>
            <p:ph type="dt" sz="half" idx="10"/>
          </p:nvPr>
        </p:nvSpPr>
        <p:spPr/>
        <p:txBody>
          <a:bodyPr/>
          <a:lstStyle/>
          <a:p>
            <a:fld id="{5DAF8121-112A-44C3-9BB6-4FD6741C61D4}" type="datetimeFigureOut">
              <a:rPr lang="pt-BR" smtClean="0"/>
              <a:t>27/11/2024</a:t>
            </a:fld>
            <a:endParaRPr lang="pt-BR"/>
          </a:p>
        </p:txBody>
      </p:sp>
      <p:sp>
        <p:nvSpPr>
          <p:cNvPr id="6" name="Espaço Reservado para Rodapé 5">
            <a:extLst>
              <a:ext uri="{FF2B5EF4-FFF2-40B4-BE49-F238E27FC236}">
                <a16:creationId xmlns:a16="http://schemas.microsoft.com/office/drawing/2014/main" id="{457A8AA0-ACCD-DA86-073C-A373961C4F5E}"/>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C25A8B72-F69F-E3BD-CECB-A6D40A471E43}"/>
              </a:ext>
            </a:extLst>
          </p:cNvPr>
          <p:cNvSpPr>
            <a:spLocks noGrp="1"/>
          </p:cNvSpPr>
          <p:nvPr>
            <p:ph type="sldNum" sz="quarter" idx="12"/>
          </p:nvPr>
        </p:nvSpPr>
        <p:spPr/>
        <p:txBody>
          <a:bodyPr/>
          <a:lstStyle/>
          <a:p>
            <a:fld id="{9ACDFF55-00F2-4A2C-B939-5F5F180CD636}" type="slidenum">
              <a:rPr lang="pt-BR" smtClean="0"/>
              <a:t>‹nº›</a:t>
            </a:fld>
            <a:endParaRPr lang="pt-BR"/>
          </a:p>
        </p:txBody>
      </p:sp>
    </p:spTree>
    <p:extLst>
      <p:ext uri="{BB962C8B-B14F-4D97-AF65-F5344CB8AC3E}">
        <p14:creationId xmlns:p14="http://schemas.microsoft.com/office/powerpoint/2010/main" val="3141987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4479FA3D-43F4-4C6D-7267-1FEA542D09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6DAA3AA9-8CE2-CFAB-7273-A9EDB0A333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F61AECD-9B25-CFB3-E13B-378A5D7295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DAF8121-112A-44C3-9BB6-4FD6741C61D4}" type="datetimeFigureOut">
              <a:rPr lang="pt-BR" smtClean="0"/>
              <a:t>27/11/2024</a:t>
            </a:fld>
            <a:endParaRPr lang="pt-BR"/>
          </a:p>
        </p:txBody>
      </p:sp>
      <p:sp>
        <p:nvSpPr>
          <p:cNvPr id="5" name="Espaço Reservado para Rodapé 4">
            <a:extLst>
              <a:ext uri="{FF2B5EF4-FFF2-40B4-BE49-F238E27FC236}">
                <a16:creationId xmlns:a16="http://schemas.microsoft.com/office/drawing/2014/main" id="{89440FD1-BD55-6873-E901-1296EA9D78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t-BR"/>
          </a:p>
        </p:txBody>
      </p:sp>
      <p:sp>
        <p:nvSpPr>
          <p:cNvPr id="6" name="Espaço Reservado para Número de Slide 5">
            <a:extLst>
              <a:ext uri="{FF2B5EF4-FFF2-40B4-BE49-F238E27FC236}">
                <a16:creationId xmlns:a16="http://schemas.microsoft.com/office/drawing/2014/main" id="{FA023C0C-0E94-712C-8A41-F8ED6970A7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ACDFF55-00F2-4A2C-B939-5F5F180CD636}" type="slidenum">
              <a:rPr lang="pt-BR" smtClean="0"/>
              <a:t>‹nº›</a:t>
            </a:fld>
            <a:endParaRPr lang="pt-BR"/>
          </a:p>
        </p:txBody>
      </p:sp>
    </p:spTree>
    <p:extLst>
      <p:ext uri="{BB962C8B-B14F-4D97-AF65-F5344CB8AC3E}">
        <p14:creationId xmlns:p14="http://schemas.microsoft.com/office/powerpoint/2010/main" val="3633448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extLst>
              <a:ext uri="{FF2B5EF4-FFF2-40B4-BE49-F238E27FC236}">
                <a16:creationId xmlns:a16="http://schemas.microsoft.com/office/drawing/2014/main" id="{3F40D212-B130-BB37-0FED-417836DA498F}"/>
              </a:ext>
            </a:extLst>
          </p:cNvPr>
          <p:cNvSpPr/>
          <p:nvPr/>
        </p:nvSpPr>
        <p:spPr>
          <a:xfrm>
            <a:off x="-90535" y="-72428"/>
            <a:ext cx="12403248" cy="7034543"/>
          </a:xfrm>
          <a:prstGeom prst="rect">
            <a:avLst/>
          </a:prstGeom>
          <a:solidFill>
            <a:srgbClr val="121E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id="{8A6322C9-1420-B112-E65A-C929E5549C45}"/>
              </a:ext>
            </a:extLst>
          </p:cNvPr>
          <p:cNvSpPr txBox="1"/>
          <p:nvPr/>
        </p:nvSpPr>
        <p:spPr>
          <a:xfrm>
            <a:off x="1068310" y="1888598"/>
            <a:ext cx="5486400" cy="2307683"/>
          </a:xfrm>
          <a:prstGeom prst="rect">
            <a:avLst/>
          </a:prstGeom>
          <a:noFill/>
        </p:spPr>
        <p:txBody>
          <a:bodyPr wrap="square" rtlCol="0">
            <a:spAutoFit/>
          </a:bodyPr>
          <a:lstStyle/>
          <a:p>
            <a:pPr>
              <a:lnSpc>
                <a:spcPts val="8500"/>
              </a:lnSpc>
            </a:pPr>
            <a:r>
              <a:rPr lang="pt-BR" sz="8000" b="1" dirty="0">
                <a:solidFill>
                  <a:schemeClr val="bg1"/>
                </a:solidFill>
                <a:latin typeface="Georgia" panose="02040502050405020303" pitchFamily="18" charset="0"/>
              </a:rPr>
              <a:t>Políticas </a:t>
            </a:r>
          </a:p>
          <a:p>
            <a:pPr>
              <a:lnSpc>
                <a:spcPts val="8500"/>
              </a:lnSpc>
            </a:pPr>
            <a:r>
              <a:rPr lang="pt-BR" sz="8000" b="1" dirty="0">
                <a:solidFill>
                  <a:schemeClr val="bg1"/>
                </a:solidFill>
                <a:latin typeface="Georgia" panose="02040502050405020303" pitchFamily="18" charset="0"/>
              </a:rPr>
              <a:t>de Álcool</a:t>
            </a:r>
          </a:p>
        </p:txBody>
      </p:sp>
      <p:cxnSp>
        <p:nvCxnSpPr>
          <p:cNvPr id="9" name="Conector reto 8">
            <a:extLst>
              <a:ext uri="{FF2B5EF4-FFF2-40B4-BE49-F238E27FC236}">
                <a16:creationId xmlns:a16="http://schemas.microsoft.com/office/drawing/2014/main" id="{D3F9F373-5619-8C4F-87D6-9FD7BC774340}"/>
              </a:ext>
            </a:extLst>
          </p:cNvPr>
          <p:cNvCxnSpPr>
            <a:cxnSpLocks/>
          </p:cNvCxnSpPr>
          <p:nvPr/>
        </p:nvCxnSpPr>
        <p:spPr>
          <a:xfrm>
            <a:off x="1149790" y="4753070"/>
            <a:ext cx="1054728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pic>
        <p:nvPicPr>
          <p:cNvPr id="11" name="Imagem 10" descr="Interface gráfica do usuário, Texto&#10;&#10;Descrição gerada automaticamente com confiança média">
            <a:extLst>
              <a:ext uri="{FF2B5EF4-FFF2-40B4-BE49-F238E27FC236}">
                <a16:creationId xmlns:a16="http://schemas.microsoft.com/office/drawing/2014/main" id="{64D7DAB1-E36A-10EE-713F-7A0328BEA0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23009" y="5167116"/>
            <a:ext cx="3300816" cy="1380954"/>
          </a:xfrm>
          <a:prstGeom prst="rect">
            <a:avLst/>
          </a:prstGeom>
        </p:spPr>
      </p:pic>
    </p:spTree>
    <p:extLst>
      <p:ext uri="{BB962C8B-B14F-4D97-AF65-F5344CB8AC3E}">
        <p14:creationId xmlns:p14="http://schemas.microsoft.com/office/powerpoint/2010/main" val="3203321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39129FEA-FC08-6DA0-1665-D01F3AD6633A}"/>
              </a:ext>
            </a:extLst>
          </p:cNvPr>
          <p:cNvSpPr txBox="1"/>
          <p:nvPr/>
        </p:nvSpPr>
        <p:spPr>
          <a:xfrm>
            <a:off x="5158211" y="850393"/>
            <a:ext cx="6259089" cy="5604098"/>
          </a:xfrm>
          <a:prstGeom prst="rect">
            <a:avLst/>
          </a:prstGeom>
          <a:noFill/>
        </p:spPr>
        <p:txBody>
          <a:bodyPr wrap="square">
            <a:spAutoFit/>
          </a:bodyPr>
          <a:lstStyle/>
          <a:p>
            <a:pPr marL="285750" indent="-285750">
              <a:lnSpc>
                <a:spcPts val="2700"/>
              </a:lnSpc>
              <a:buFont typeface="Arial" panose="020B0604020202020204" pitchFamily="34" charset="0"/>
              <a:buChar char="•"/>
            </a:pPr>
            <a:r>
              <a:rPr lang="pt-BR" sz="2000" dirty="0">
                <a:solidFill>
                  <a:srgbClr val="121E87"/>
                </a:solidFill>
                <a:latin typeface="Arial" panose="020B0604020202020204" pitchFamily="34" charset="0"/>
                <a:cs typeface="Arial" panose="020B0604020202020204" pitchFamily="34" charset="0"/>
              </a:rPr>
              <a:t>O dano total associado ao álcool é quase o dobro do causado pelo tabaco</a:t>
            </a:r>
            <a:r>
              <a:rPr lang="en-US" sz="2000" dirty="0">
                <a:solidFill>
                  <a:srgbClr val="121E87"/>
                </a:solidFill>
                <a:latin typeface="Arial" panose="020B0604020202020204" pitchFamily="34" charset="0"/>
                <a:cs typeface="Arial" panose="020B0604020202020204" pitchFamily="34" charset="0"/>
              </a:rPr>
              <a:t>: </a:t>
            </a:r>
            <a:r>
              <a:rPr lang="en-US" sz="2000" dirty="0" err="1">
                <a:solidFill>
                  <a:srgbClr val="121E87"/>
                </a:solidFill>
                <a:latin typeface="Arial" panose="020B0604020202020204" pitchFamily="34" charset="0"/>
                <a:cs typeface="Arial" panose="020B0604020202020204" pitchFamily="34" charset="0"/>
              </a:rPr>
              <a:t>socialmente</a:t>
            </a:r>
            <a:r>
              <a:rPr lang="en-US" sz="2000" dirty="0">
                <a:solidFill>
                  <a:srgbClr val="121E87"/>
                </a:solidFill>
                <a:latin typeface="Arial" panose="020B0604020202020204" pitchFamily="34" charset="0"/>
                <a:cs typeface="Arial" panose="020B0604020202020204" pitchFamily="34" charset="0"/>
              </a:rPr>
              <a:t> </a:t>
            </a:r>
            <a:r>
              <a:rPr lang="en-US" sz="2000" dirty="0" err="1">
                <a:solidFill>
                  <a:srgbClr val="121E87"/>
                </a:solidFill>
                <a:latin typeface="Arial" panose="020B0604020202020204" pitchFamily="34" charset="0"/>
                <a:cs typeface="Arial" panose="020B0604020202020204" pitchFamily="34" charset="0"/>
              </a:rPr>
              <a:t>aceit</a:t>
            </a:r>
            <a:r>
              <a:rPr lang="pt-BR" sz="2000" dirty="0">
                <a:solidFill>
                  <a:srgbClr val="121E87"/>
                </a:solidFill>
                <a:latin typeface="Arial" panose="020B0604020202020204" pitchFamily="34" charset="0"/>
                <a:cs typeface="Arial" panose="020B0604020202020204" pitchFamily="34" charset="0"/>
              </a:rPr>
              <a:t>o!</a:t>
            </a:r>
          </a:p>
          <a:p>
            <a:pPr marL="285750" indent="-285750">
              <a:lnSpc>
                <a:spcPts val="2700"/>
              </a:lnSpc>
              <a:buFont typeface="Arial" panose="020B0604020202020204" pitchFamily="34" charset="0"/>
              <a:buChar char="•"/>
            </a:pPr>
            <a:r>
              <a:rPr lang="pt-BR" sz="2000" dirty="0">
                <a:solidFill>
                  <a:srgbClr val="121E87"/>
                </a:solidFill>
                <a:latin typeface="Arial" panose="020B0604020202020204" pitchFamily="34" charset="0"/>
                <a:cs typeface="Arial" panose="020B0604020202020204" pitchFamily="34" charset="0"/>
              </a:rPr>
              <a:t>O uso de álcool é um fator causal para mais </a:t>
            </a:r>
            <a:r>
              <a:rPr lang="pt-BR" sz="2000" b="1" dirty="0">
                <a:solidFill>
                  <a:srgbClr val="121E87"/>
                </a:solidFill>
                <a:latin typeface="Arial" panose="020B0604020202020204" pitchFamily="34" charset="0"/>
                <a:cs typeface="Arial" panose="020B0604020202020204" pitchFamily="34" charset="0"/>
              </a:rPr>
              <a:t>de 200 doenças e lesões</a:t>
            </a:r>
            <a:r>
              <a:rPr lang="pt-BR" sz="2000" dirty="0">
                <a:solidFill>
                  <a:srgbClr val="121E87"/>
                </a:solidFill>
                <a:latin typeface="Arial" panose="020B0604020202020204" pitchFamily="34" charset="0"/>
                <a:cs typeface="Arial" panose="020B0604020202020204" pitchFamily="34" charset="0"/>
              </a:rPr>
              <a:t>. (OMS)</a:t>
            </a:r>
          </a:p>
          <a:p>
            <a:pPr marL="285750" indent="-285750">
              <a:lnSpc>
                <a:spcPts val="2700"/>
              </a:lnSpc>
              <a:buFont typeface="Arial" panose="020B0604020202020204" pitchFamily="34" charset="0"/>
              <a:buChar char="•"/>
            </a:pPr>
            <a:r>
              <a:rPr lang="pt-BR" sz="2000" dirty="0">
                <a:solidFill>
                  <a:srgbClr val="121E87"/>
                </a:solidFill>
                <a:latin typeface="Arial" panose="020B0604020202020204" pitchFamily="34" charset="0"/>
                <a:cs typeface="Arial" panose="020B0604020202020204" pitchFamily="34" charset="0"/>
              </a:rPr>
              <a:t>Estima-se que pelo menos </a:t>
            </a:r>
            <a:r>
              <a:rPr lang="pt-BR" sz="2000" b="1" dirty="0">
                <a:solidFill>
                  <a:srgbClr val="121E87"/>
                </a:solidFill>
                <a:latin typeface="Arial" panose="020B0604020202020204" pitchFamily="34" charset="0"/>
                <a:cs typeface="Arial" panose="020B0604020202020204" pitchFamily="34" charset="0"/>
              </a:rPr>
              <a:t>104,8 mil pessoas morrem por ano</a:t>
            </a:r>
            <a:r>
              <a:rPr lang="pt-BR" sz="2000" dirty="0">
                <a:solidFill>
                  <a:srgbClr val="121E87"/>
                </a:solidFill>
                <a:latin typeface="Arial" panose="020B0604020202020204" pitchFamily="34" charset="0"/>
                <a:cs typeface="Arial" panose="020B0604020202020204" pitchFamily="34" charset="0"/>
              </a:rPr>
              <a:t> por causas atribuíveis ao álcool.</a:t>
            </a:r>
          </a:p>
          <a:p>
            <a:pPr marL="285750" indent="-285750">
              <a:lnSpc>
                <a:spcPts val="2700"/>
              </a:lnSpc>
              <a:buFont typeface="Arial" panose="020B0604020202020204" pitchFamily="34" charset="0"/>
              <a:buChar char="•"/>
            </a:pPr>
            <a:r>
              <a:rPr lang="pt-BR" sz="2000" b="1" dirty="0">
                <a:solidFill>
                  <a:srgbClr val="121E87"/>
                </a:solidFill>
                <a:latin typeface="Arial" panose="020B0604020202020204" pitchFamily="34" charset="0"/>
                <a:cs typeface="Arial" panose="020B0604020202020204" pitchFamily="34" charset="0"/>
              </a:rPr>
              <a:t>80% das mortes anuais </a:t>
            </a:r>
            <a:r>
              <a:rPr lang="pt-BR" sz="2000" dirty="0">
                <a:solidFill>
                  <a:srgbClr val="121E87"/>
                </a:solidFill>
                <a:latin typeface="Arial" panose="020B0604020202020204" pitchFamily="34" charset="0"/>
                <a:cs typeface="Arial" panose="020B0604020202020204" pitchFamily="34" charset="0"/>
              </a:rPr>
              <a:t>atribuíveis ao álcool são causadas por </a:t>
            </a:r>
            <a:r>
              <a:rPr lang="pt-BR" sz="2000" b="1" dirty="0">
                <a:solidFill>
                  <a:srgbClr val="121E87"/>
                </a:solidFill>
                <a:latin typeface="Arial" panose="020B0604020202020204" pitchFamily="34" charset="0"/>
                <a:cs typeface="Arial" panose="020B0604020202020204" pitchFamily="34" charset="0"/>
              </a:rPr>
              <a:t>doenças cardiovasculares e digestivas, certos tipos de câncer e lesões</a:t>
            </a:r>
            <a:r>
              <a:rPr lang="pt-BR" sz="2000" dirty="0">
                <a:solidFill>
                  <a:srgbClr val="121E87"/>
                </a:solidFill>
                <a:latin typeface="Arial" panose="020B0604020202020204" pitchFamily="34" charset="0"/>
                <a:cs typeface="Arial" panose="020B0604020202020204" pitchFamily="34" charset="0"/>
              </a:rPr>
              <a:t>.</a:t>
            </a:r>
          </a:p>
          <a:p>
            <a:pPr marL="285750" indent="-285750">
              <a:lnSpc>
                <a:spcPts val="2700"/>
              </a:lnSpc>
              <a:buFont typeface="Arial" panose="020B0604020202020204" pitchFamily="34" charset="0"/>
              <a:buChar char="•"/>
            </a:pPr>
            <a:r>
              <a:rPr lang="pt-BR" sz="2000" b="1" dirty="0">
                <a:solidFill>
                  <a:srgbClr val="121E87"/>
                </a:solidFill>
                <a:latin typeface="Arial" panose="020B0604020202020204" pitchFamily="34" charset="0"/>
                <a:cs typeface="Arial" panose="020B0604020202020204" pitchFamily="34" charset="0"/>
              </a:rPr>
              <a:t>4 em cada 10 mortes </a:t>
            </a:r>
            <a:r>
              <a:rPr lang="pt-BR" sz="2000" dirty="0">
                <a:solidFill>
                  <a:srgbClr val="121E87"/>
                </a:solidFill>
                <a:latin typeface="Arial" panose="020B0604020202020204" pitchFamily="34" charset="0"/>
                <a:cs typeface="Arial" panose="020B0604020202020204" pitchFamily="34" charset="0"/>
              </a:rPr>
              <a:t>relacionadas ao álcool no Brasil são causadas por </a:t>
            </a:r>
            <a:r>
              <a:rPr lang="pt-BR" sz="2000" b="1" dirty="0">
                <a:solidFill>
                  <a:srgbClr val="121E87"/>
                </a:solidFill>
                <a:latin typeface="Arial" panose="020B0604020202020204" pitchFamily="34" charset="0"/>
                <a:cs typeface="Arial" panose="020B0604020202020204" pitchFamily="34" charset="0"/>
              </a:rPr>
              <a:t>lesões, incluindo violência, sinistros de trânsito e suicídios</a:t>
            </a:r>
            <a:r>
              <a:rPr lang="pt-BR" sz="2000" dirty="0">
                <a:solidFill>
                  <a:srgbClr val="121E87"/>
                </a:solidFill>
                <a:latin typeface="Arial" panose="020B0604020202020204" pitchFamily="34" charset="0"/>
                <a:cs typeface="Arial" panose="020B0604020202020204" pitchFamily="34" charset="0"/>
              </a:rPr>
              <a:t>.</a:t>
            </a:r>
          </a:p>
          <a:p>
            <a:pPr marL="285750" indent="-285750">
              <a:lnSpc>
                <a:spcPts val="2700"/>
              </a:lnSpc>
              <a:buFont typeface="Arial" panose="020B0604020202020204" pitchFamily="34" charset="0"/>
              <a:buChar char="•"/>
            </a:pPr>
            <a:r>
              <a:rPr lang="pt-BR" sz="2000" dirty="0">
                <a:solidFill>
                  <a:srgbClr val="121E87"/>
                </a:solidFill>
                <a:latin typeface="Arial" panose="020B0604020202020204" pitchFamily="34" charset="0"/>
                <a:cs typeface="Arial" panose="020B0604020202020204" pitchFamily="34" charset="0"/>
              </a:rPr>
              <a:t>Os </a:t>
            </a:r>
            <a:r>
              <a:rPr lang="pt-BR" sz="2000" b="1" dirty="0">
                <a:solidFill>
                  <a:srgbClr val="121E87"/>
                </a:solidFill>
                <a:latin typeface="Arial" panose="020B0604020202020204" pitchFamily="34" charset="0"/>
                <a:cs typeface="Arial" panose="020B0604020202020204" pitchFamily="34" charset="0"/>
              </a:rPr>
              <a:t>jovens correm mais risco de morrer </a:t>
            </a:r>
            <a:r>
              <a:rPr lang="pt-BR" sz="2000" dirty="0">
                <a:solidFill>
                  <a:srgbClr val="121E87"/>
                </a:solidFill>
                <a:latin typeface="Arial" panose="020B0604020202020204" pitchFamily="34" charset="0"/>
                <a:cs typeface="Arial" panose="020B0604020202020204" pitchFamily="34" charset="0"/>
              </a:rPr>
              <a:t>por causas relacionadas ao álcool do que pessoas de outras faixas etárias: os brasileiros entre 25 e 29 anos são os mais afetados.</a:t>
            </a:r>
          </a:p>
        </p:txBody>
      </p:sp>
      <p:sp>
        <p:nvSpPr>
          <p:cNvPr id="6" name="CaixaDeTexto 5">
            <a:extLst>
              <a:ext uri="{FF2B5EF4-FFF2-40B4-BE49-F238E27FC236}">
                <a16:creationId xmlns:a16="http://schemas.microsoft.com/office/drawing/2014/main" id="{94530522-CFB1-AD2D-11C0-7E956A2717D5}"/>
              </a:ext>
            </a:extLst>
          </p:cNvPr>
          <p:cNvSpPr txBox="1"/>
          <p:nvPr/>
        </p:nvSpPr>
        <p:spPr>
          <a:xfrm>
            <a:off x="551688" y="850393"/>
            <a:ext cx="3874884" cy="1815882"/>
          </a:xfrm>
          <a:prstGeom prst="rect">
            <a:avLst/>
          </a:prstGeom>
          <a:noFill/>
        </p:spPr>
        <p:txBody>
          <a:bodyPr wrap="square" rtlCol="0">
            <a:spAutoFit/>
          </a:bodyPr>
          <a:lstStyle/>
          <a:p>
            <a:r>
              <a:rPr lang="pt-BR" sz="2800" b="1" dirty="0">
                <a:solidFill>
                  <a:srgbClr val="FF5054"/>
                </a:solidFill>
                <a:latin typeface="Georgia" panose="02040502050405020303" pitchFamily="18" charset="0"/>
                <a:cs typeface="Arial" panose="020B0604020202020204" pitchFamily="34" charset="0"/>
              </a:rPr>
              <a:t>O álcool está entre os 10 principais fatores de risco para mortalidade</a:t>
            </a:r>
          </a:p>
        </p:txBody>
      </p:sp>
      <p:pic>
        <p:nvPicPr>
          <p:cNvPr id="4" name="Picture 3" descr="A blue and black logo&#10;&#10;Description automatically generated">
            <a:extLst>
              <a:ext uri="{FF2B5EF4-FFF2-40B4-BE49-F238E27FC236}">
                <a16:creationId xmlns:a16="http://schemas.microsoft.com/office/drawing/2014/main" id="{37A369AD-F18C-2689-8F3A-0138A5149B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488" y="6007607"/>
            <a:ext cx="1498700" cy="625787"/>
          </a:xfrm>
          <a:prstGeom prst="rect">
            <a:avLst/>
          </a:prstGeom>
        </p:spPr>
      </p:pic>
    </p:spTree>
    <p:extLst>
      <p:ext uri="{BB962C8B-B14F-4D97-AF65-F5344CB8AC3E}">
        <p14:creationId xmlns:p14="http://schemas.microsoft.com/office/powerpoint/2010/main" val="2655489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extLst>
              <a:ext uri="{FF2B5EF4-FFF2-40B4-BE49-F238E27FC236}">
                <a16:creationId xmlns:a16="http://schemas.microsoft.com/office/drawing/2014/main" id="{3F40D212-B130-BB37-0FED-417836DA498F}"/>
              </a:ext>
            </a:extLst>
          </p:cNvPr>
          <p:cNvSpPr/>
          <p:nvPr/>
        </p:nvSpPr>
        <p:spPr>
          <a:xfrm>
            <a:off x="-90535" y="-72428"/>
            <a:ext cx="12403248" cy="7034543"/>
          </a:xfrm>
          <a:prstGeom prst="rect">
            <a:avLst/>
          </a:prstGeom>
          <a:solidFill>
            <a:srgbClr val="067E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id="{8A6322C9-1420-B112-E65A-C929E5549C45}"/>
              </a:ext>
            </a:extLst>
          </p:cNvPr>
          <p:cNvSpPr txBox="1"/>
          <p:nvPr/>
        </p:nvSpPr>
        <p:spPr>
          <a:xfrm>
            <a:off x="1897303" y="-1384274"/>
            <a:ext cx="6482280" cy="2069926"/>
          </a:xfrm>
          <a:prstGeom prst="rect">
            <a:avLst/>
          </a:prstGeom>
          <a:noFill/>
        </p:spPr>
        <p:txBody>
          <a:bodyPr wrap="square" rtlCol="0">
            <a:spAutoFit/>
          </a:bodyPr>
          <a:lstStyle/>
          <a:p>
            <a:pPr>
              <a:lnSpc>
                <a:spcPts val="8500"/>
              </a:lnSpc>
            </a:pPr>
            <a:endParaRPr lang="pt-BR" sz="1600" b="1" dirty="0">
              <a:solidFill>
                <a:schemeClr val="bg1"/>
              </a:solidFill>
              <a:latin typeface="Larsseit" pitchFamily="50" charset="0"/>
            </a:endParaRPr>
          </a:p>
          <a:p>
            <a:pPr>
              <a:lnSpc>
                <a:spcPts val="8500"/>
              </a:lnSpc>
            </a:pPr>
            <a:r>
              <a:rPr lang="pt-BR" sz="1600" dirty="0">
                <a:solidFill>
                  <a:schemeClr val="bg1"/>
                </a:solidFill>
                <a:latin typeface="Arial" panose="020B0604020202020204" pitchFamily="34" charset="0"/>
                <a:cs typeface="Arial" panose="020B0604020202020204" pitchFamily="34" charset="0"/>
              </a:rPr>
              <a:t>2023</a:t>
            </a:r>
          </a:p>
        </p:txBody>
      </p:sp>
      <p:cxnSp>
        <p:nvCxnSpPr>
          <p:cNvPr id="9" name="Conector reto 8">
            <a:extLst>
              <a:ext uri="{FF2B5EF4-FFF2-40B4-BE49-F238E27FC236}">
                <a16:creationId xmlns:a16="http://schemas.microsoft.com/office/drawing/2014/main" id="{D3F9F373-5619-8C4F-87D6-9FD7BC774340}"/>
              </a:ext>
            </a:extLst>
          </p:cNvPr>
          <p:cNvCxnSpPr>
            <a:cxnSpLocks/>
          </p:cNvCxnSpPr>
          <p:nvPr/>
        </p:nvCxnSpPr>
        <p:spPr>
          <a:xfrm>
            <a:off x="333283" y="955770"/>
            <a:ext cx="1160858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pic>
        <p:nvPicPr>
          <p:cNvPr id="11" name="Imagem 10" descr="Interface gráfica do usuário, Texto&#10;&#10;Descrição gerada automaticamente com confiança média">
            <a:extLst>
              <a:ext uri="{FF2B5EF4-FFF2-40B4-BE49-F238E27FC236}">
                <a16:creationId xmlns:a16="http://schemas.microsoft.com/office/drawing/2014/main" id="{64D7DAB1-E36A-10EE-713F-7A0328BEA0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1543" y="149438"/>
            <a:ext cx="1600325" cy="669524"/>
          </a:xfrm>
          <a:prstGeom prst="rect">
            <a:avLst/>
          </a:prstGeom>
        </p:spPr>
      </p:pic>
      <p:pic>
        <p:nvPicPr>
          <p:cNvPr id="16" name="Picture 3" descr="A white text on a black background&#10;&#10;Description automatically generated with low confidence">
            <a:extLst>
              <a:ext uri="{FF2B5EF4-FFF2-40B4-BE49-F238E27FC236}">
                <a16:creationId xmlns:a16="http://schemas.microsoft.com/office/drawing/2014/main" id="{1750BCB2-F6BC-CF5E-AD7D-0ED3BBEE1FB0}"/>
              </a:ext>
            </a:extLst>
          </p:cNvPr>
          <p:cNvPicPr>
            <a:picLocks noChangeAspect="1"/>
          </p:cNvPicPr>
          <p:nvPr/>
        </p:nvPicPr>
        <p:blipFill>
          <a:blip r:embed="rId3"/>
          <a:stretch>
            <a:fillRect/>
          </a:stretch>
        </p:blipFill>
        <p:spPr>
          <a:xfrm>
            <a:off x="333283" y="252803"/>
            <a:ext cx="1470054" cy="462795"/>
          </a:xfrm>
          <a:prstGeom prst="rect">
            <a:avLst/>
          </a:prstGeom>
        </p:spPr>
      </p:pic>
      <p:grpSp>
        <p:nvGrpSpPr>
          <p:cNvPr id="6" name="Agrupar 78">
            <a:extLst>
              <a:ext uri="{FF2B5EF4-FFF2-40B4-BE49-F238E27FC236}">
                <a16:creationId xmlns:a16="http://schemas.microsoft.com/office/drawing/2014/main" id="{67DBD7AE-70AE-7F64-9331-B5872913AF8C}"/>
              </a:ext>
            </a:extLst>
          </p:cNvPr>
          <p:cNvGrpSpPr/>
          <p:nvPr/>
        </p:nvGrpSpPr>
        <p:grpSpPr>
          <a:xfrm>
            <a:off x="2204946" y="2610019"/>
            <a:ext cx="7782109" cy="3336005"/>
            <a:chOff x="2478679" y="2358133"/>
            <a:chExt cx="7782109" cy="3336005"/>
          </a:xfrm>
        </p:grpSpPr>
        <p:pic>
          <p:nvPicPr>
            <p:cNvPr id="7" name="Imagem 3">
              <a:extLst>
                <a:ext uri="{FF2B5EF4-FFF2-40B4-BE49-F238E27FC236}">
                  <a16:creationId xmlns:a16="http://schemas.microsoft.com/office/drawing/2014/main" id="{7600321A-8FE1-D7A4-8F94-48B8168A1D7B}"/>
                </a:ext>
              </a:extLst>
            </p:cNvPr>
            <p:cNvPicPr>
              <a:picLocks noChangeAspect="1"/>
            </p:cNvPicPr>
            <p:nvPr/>
          </p:nvPicPr>
          <p:blipFill>
            <a:blip r:embed="rId4">
              <a:lum bright="70000" contrast="-70000"/>
            </a:blip>
            <a:stretch>
              <a:fillRect/>
            </a:stretch>
          </p:blipFill>
          <p:spPr>
            <a:xfrm>
              <a:off x="2478679" y="4377359"/>
              <a:ext cx="1316779" cy="1316779"/>
            </a:xfrm>
            <a:prstGeom prst="rect">
              <a:avLst/>
            </a:prstGeom>
          </p:spPr>
        </p:pic>
        <p:pic>
          <p:nvPicPr>
            <p:cNvPr id="8" name="Imagem 7">
              <a:extLst>
                <a:ext uri="{FF2B5EF4-FFF2-40B4-BE49-F238E27FC236}">
                  <a16:creationId xmlns:a16="http://schemas.microsoft.com/office/drawing/2014/main" id="{D1A9DBAB-B64B-EDCA-F31F-2632DEC0044D}"/>
                </a:ext>
              </a:extLst>
            </p:cNvPr>
            <p:cNvPicPr>
              <a:picLocks noChangeAspect="1"/>
            </p:cNvPicPr>
            <p:nvPr/>
          </p:nvPicPr>
          <p:blipFill>
            <a:blip r:embed="rId5">
              <a:lum bright="70000" contrast="-70000"/>
            </a:blip>
            <a:stretch>
              <a:fillRect/>
            </a:stretch>
          </p:blipFill>
          <p:spPr>
            <a:xfrm>
              <a:off x="6722303" y="4342966"/>
              <a:ext cx="1121702" cy="1121702"/>
            </a:xfrm>
            <a:prstGeom prst="rect">
              <a:avLst/>
            </a:prstGeom>
          </p:spPr>
        </p:pic>
        <p:pic>
          <p:nvPicPr>
            <p:cNvPr id="10" name="Imagem 8">
              <a:extLst>
                <a:ext uri="{FF2B5EF4-FFF2-40B4-BE49-F238E27FC236}">
                  <a16:creationId xmlns:a16="http://schemas.microsoft.com/office/drawing/2014/main" id="{8B4CFEDE-F3CB-B4EE-071C-AC2577F8B1EE}"/>
                </a:ext>
              </a:extLst>
            </p:cNvPr>
            <p:cNvPicPr>
              <a:picLocks noChangeAspect="1"/>
            </p:cNvPicPr>
            <p:nvPr/>
          </p:nvPicPr>
          <p:blipFill>
            <a:blip r:embed="rId6">
              <a:lum bright="70000" contrast="-70000"/>
            </a:blip>
            <a:stretch>
              <a:fillRect/>
            </a:stretch>
          </p:blipFill>
          <p:spPr>
            <a:xfrm>
              <a:off x="6696120" y="2511885"/>
              <a:ext cx="1218567" cy="1218567"/>
            </a:xfrm>
            <a:prstGeom prst="rect">
              <a:avLst/>
            </a:prstGeom>
          </p:spPr>
        </p:pic>
        <p:pic>
          <p:nvPicPr>
            <p:cNvPr id="12" name="Imagem 9">
              <a:extLst>
                <a:ext uri="{FF2B5EF4-FFF2-40B4-BE49-F238E27FC236}">
                  <a16:creationId xmlns:a16="http://schemas.microsoft.com/office/drawing/2014/main" id="{23980E6E-A544-20BC-1033-EA4FD3F8C95E}"/>
                </a:ext>
              </a:extLst>
            </p:cNvPr>
            <p:cNvPicPr>
              <a:picLocks noChangeAspect="1"/>
            </p:cNvPicPr>
            <p:nvPr/>
          </p:nvPicPr>
          <p:blipFill>
            <a:blip r:embed="rId7">
              <a:lum bright="70000" contrast="-70000"/>
            </a:blip>
            <a:stretch>
              <a:fillRect/>
            </a:stretch>
          </p:blipFill>
          <p:spPr>
            <a:xfrm>
              <a:off x="2615951" y="2462828"/>
              <a:ext cx="1179507" cy="1179508"/>
            </a:xfrm>
            <a:prstGeom prst="rect">
              <a:avLst/>
            </a:prstGeom>
          </p:spPr>
        </p:pic>
        <p:sp>
          <p:nvSpPr>
            <p:cNvPr id="13" name="CaixaDeTexto 247">
              <a:extLst>
                <a:ext uri="{FF2B5EF4-FFF2-40B4-BE49-F238E27FC236}">
                  <a16:creationId xmlns:a16="http://schemas.microsoft.com/office/drawing/2014/main" id="{6AE139E6-2F28-5725-EB74-4A978CE0AFAE}"/>
                </a:ext>
              </a:extLst>
            </p:cNvPr>
            <p:cNvSpPr txBox="1"/>
            <p:nvPr/>
          </p:nvSpPr>
          <p:spPr>
            <a:xfrm>
              <a:off x="3795458" y="2425089"/>
              <a:ext cx="2066928" cy="1015663"/>
            </a:xfrm>
            <a:prstGeom prst="rect">
              <a:avLst/>
            </a:prstGeom>
            <a:noFill/>
          </p:spPr>
          <p:txBody>
            <a:bodyPr wrap="square">
              <a:spAutoFit/>
            </a:bodyPr>
            <a:lstStyle/>
            <a:p>
              <a:r>
                <a:rPr lang="pt-BR" sz="3200" b="1" dirty="0">
                  <a:solidFill>
                    <a:schemeClr val="bg1"/>
                  </a:solidFill>
                  <a:latin typeface="Larsseit" pitchFamily="50" charset="0"/>
                  <a:ea typeface="Open Sans Semibold" panose="020B0606030504020204" pitchFamily="34" charset="0"/>
                  <a:cs typeface="Open Sans Semibold" panose="020B0606030504020204" pitchFamily="34" charset="0"/>
                </a:rPr>
                <a:t>41,5%</a:t>
              </a:r>
            </a:p>
            <a:p>
              <a:r>
                <a:rPr lang="pt-BR" sz="1400" dirty="0">
                  <a:solidFill>
                    <a:schemeClr val="bg1"/>
                  </a:solidFill>
                  <a:latin typeface="Larsseit" pitchFamily="50" charset="0"/>
                  <a:ea typeface="Open Sans" panose="020B0606030504020204" pitchFamily="34" charset="0"/>
                  <a:cs typeface="Open Sans" panose="020B0606030504020204" pitchFamily="34" charset="0"/>
                </a:rPr>
                <a:t>costumam consumir bebida alcoólica</a:t>
              </a:r>
            </a:p>
          </p:txBody>
        </p:sp>
        <p:cxnSp>
          <p:nvCxnSpPr>
            <p:cNvPr id="14" name="Straight Connector 48">
              <a:extLst>
                <a:ext uri="{FF2B5EF4-FFF2-40B4-BE49-F238E27FC236}">
                  <a16:creationId xmlns:a16="http://schemas.microsoft.com/office/drawing/2014/main" id="{F2687D1D-8585-54EC-2520-B05FCCF836F1}"/>
                </a:ext>
              </a:extLst>
            </p:cNvPr>
            <p:cNvCxnSpPr>
              <a:cxnSpLocks/>
            </p:cNvCxnSpPr>
            <p:nvPr/>
          </p:nvCxnSpPr>
          <p:spPr>
            <a:xfrm>
              <a:off x="6350000" y="2702383"/>
              <a:ext cx="0" cy="276228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48">
              <a:extLst>
                <a:ext uri="{FF2B5EF4-FFF2-40B4-BE49-F238E27FC236}">
                  <a16:creationId xmlns:a16="http://schemas.microsoft.com/office/drawing/2014/main" id="{7DF4E8E8-024A-A9D5-678C-F0004EB28E12}"/>
                </a:ext>
              </a:extLst>
            </p:cNvPr>
            <p:cNvCxnSpPr>
              <a:cxnSpLocks/>
            </p:cNvCxnSpPr>
            <p:nvPr/>
          </p:nvCxnSpPr>
          <p:spPr>
            <a:xfrm>
              <a:off x="2757696" y="4060146"/>
              <a:ext cx="718460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7" name="CaixaDeTexto 247">
              <a:extLst>
                <a:ext uri="{FF2B5EF4-FFF2-40B4-BE49-F238E27FC236}">
                  <a16:creationId xmlns:a16="http://schemas.microsoft.com/office/drawing/2014/main" id="{C48D477A-5C54-63D0-58E8-0F00AB2D506B}"/>
                </a:ext>
              </a:extLst>
            </p:cNvPr>
            <p:cNvSpPr txBox="1"/>
            <p:nvPr/>
          </p:nvSpPr>
          <p:spPr>
            <a:xfrm>
              <a:off x="8033649" y="2358133"/>
              <a:ext cx="2227139" cy="1231106"/>
            </a:xfrm>
            <a:prstGeom prst="rect">
              <a:avLst/>
            </a:prstGeom>
            <a:noFill/>
          </p:spPr>
          <p:txBody>
            <a:bodyPr wrap="square">
              <a:spAutoFit/>
            </a:bodyPr>
            <a:lstStyle/>
            <a:p>
              <a:r>
                <a:rPr lang="pt-BR" sz="3200" b="1" dirty="0">
                  <a:solidFill>
                    <a:schemeClr val="bg1"/>
                  </a:solidFill>
                  <a:latin typeface="Larsseit" pitchFamily="50" charset="0"/>
                  <a:ea typeface="Open Sans Semibold" panose="020B0606030504020204" pitchFamily="34" charset="0"/>
                  <a:cs typeface="Open Sans Semibold" panose="020B0606030504020204" pitchFamily="34" charset="0"/>
                </a:rPr>
                <a:t>22,1%</a:t>
              </a:r>
            </a:p>
            <a:p>
              <a:r>
                <a:rPr lang="pt-BR" sz="1400" dirty="0">
                  <a:solidFill>
                    <a:schemeClr val="bg1"/>
                  </a:solidFill>
                  <a:latin typeface="Larsseit" pitchFamily="50" charset="0"/>
                  <a:ea typeface="Open Sans" panose="020B0606030504020204" pitchFamily="34" charset="0"/>
                  <a:cs typeface="Open Sans" panose="020B0606030504020204" pitchFamily="34" charset="0"/>
                </a:rPr>
                <a:t>tiveram episódio recente</a:t>
              </a:r>
              <a:r>
                <a:rPr lang="pt-BR" sz="1400" baseline="30000" dirty="0">
                  <a:solidFill>
                    <a:schemeClr val="bg1"/>
                  </a:solidFill>
                  <a:latin typeface="Larsseit" pitchFamily="50" charset="0"/>
                  <a:ea typeface="Open Sans" panose="020B0606030504020204" pitchFamily="34" charset="0"/>
                  <a:cs typeface="Open Sans" panose="020B0606030504020204" pitchFamily="34" charset="0"/>
                </a:rPr>
                <a:t>1</a:t>
              </a:r>
              <a:r>
                <a:rPr lang="pt-BR" sz="1400" dirty="0">
                  <a:solidFill>
                    <a:schemeClr val="bg1"/>
                  </a:solidFill>
                  <a:latin typeface="Larsseit" pitchFamily="50" charset="0"/>
                  <a:ea typeface="Open Sans" panose="020B0606030504020204" pitchFamily="34" charset="0"/>
                  <a:cs typeface="Open Sans" panose="020B0606030504020204" pitchFamily="34" charset="0"/>
                </a:rPr>
                <a:t> de consumo abusivo</a:t>
              </a:r>
              <a:r>
                <a:rPr lang="pt-BR" sz="1400" baseline="30000" dirty="0">
                  <a:solidFill>
                    <a:schemeClr val="bg1"/>
                  </a:solidFill>
                  <a:latin typeface="Larsseit" pitchFamily="50" charset="0"/>
                  <a:ea typeface="Open Sans" panose="020B0606030504020204" pitchFamily="34" charset="0"/>
                  <a:cs typeface="Open Sans" panose="020B0606030504020204" pitchFamily="34" charset="0"/>
                </a:rPr>
                <a:t>2</a:t>
              </a:r>
              <a:r>
                <a:rPr lang="pt-BR" sz="1400" dirty="0">
                  <a:solidFill>
                    <a:schemeClr val="bg1"/>
                  </a:solidFill>
                  <a:latin typeface="Larsseit" pitchFamily="50" charset="0"/>
                  <a:ea typeface="Open Sans" panose="020B0606030504020204" pitchFamily="34" charset="0"/>
                  <a:cs typeface="Open Sans" panose="020B0606030504020204" pitchFamily="34" charset="0"/>
                </a:rPr>
                <a:t> de álcool</a:t>
              </a:r>
            </a:p>
          </p:txBody>
        </p:sp>
        <p:sp>
          <p:nvSpPr>
            <p:cNvPr id="18" name="CaixaDeTexto 247">
              <a:extLst>
                <a:ext uri="{FF2B5EF4-FFF2-40B4-BE49-F238E27FC236}">
                  <a16:creationId xmlns:a16="http://schemas.microsoft.com/office/drawing/2014/main" id="{0FF2E260-7CC7-C6BB-A53D-59A326E8ED79}"/>
                </a:ext>
              </a:extLst>
            </p:cNvPr>
            <p:cNvSpPr txBox="1"/>
            <p:nvPr/>
          </p:nvSpPr>
          <p:spPr>
            <a:xfrm>
              <a:off x="3951788" y="4242694"/>
              <a:ext cx="1460388" cy="1231106"/>
            </a:xfrm>
            <a:prstGeom prst="rect">
              <a:avLst/>
            </a:prstGeom>
            <a:noFill/>
          </p:spPr>
          <p:txBody>
            <a:bodyPr wrap="square">
              <a:spAutoFit/>
            </a:bodyPr>
            <a:lstStyle/>
            <a:p>
              <a:r>
                <a:rPr lang="pt-BR" sz="3200" b="1" dirty="0">
                  <a:solidFill>
                    <a:schemeClr val="bg1"/>
                  </a:solidFill>
                  <a:latin typeface="Larsseit" pitchFamily="50" charset="0"/>
                  <a:ea typeface="Open Sans Semibold" panose="020B0606030504020204" pitchFamily="34" charset="0"/>
                  <a:cs typeface="Open Sans Semibold" panose="020B0606030504020204" pitchFamily="34" charset="0"/>
                </a:rPr>
                <a:t>7,2%</a:t>
              </a:r>
            </a:p>
            <a:p>
              <a:r>
                <a:rPr lang="pt-BR" sz="1400" dirty="0">
                  <a:solidFill>
                    <a:schemeClr val="bg1"/>
                  </a:solidFill>
                  <a:latin typeface="Larsseit" pitchFamily="50" charset="0"/>
                  <a:ea typeface="Open Sans" panose="020B0606030504020204" pitchFamily="34" charset="0"/>
                  <a:cs typeface="Open Sans" panose="020B0606030504020204" pitchFamily="34" charset="0"/>
                </a:rPr>
                <a:t>bebem em 3 dias ou mais da semana</a:t>
              </a:r>
            </a:p>
          </p:txBody>
        </p:sp>
        <p:sp>
          <p:nvSpPr>
            <p:cNvPr id="19" name="CaixaDeTexto 247">
              <a:extLst>
                <a:ext uri="{FF2B5EF4-FFF2-40B4-BE49-F238E27FC236}">
                  <a16:creationId xmlns:a16="http://schemas.microsoft.com/office/drawing/2014/main" id="{F3E28171-D5A0-F263-1BBB-260E331DA8FE}"/>
                </a:ext>
              </a:extLst>
            </p:cNvPr>
            <p:cNvSpPr txBox="1"/>
            <p:nvPr/>
          </p:nvSpPr>
          <p:spPr>
            <a:xfrm>
              <a:off x="7966726" y="4156970"/>
              <a:ext cx="2150942" cy="1231106"/>
            </a:xfrm>
            <a:prstGeom prst="rect">
              <a:avLst/>
            </a:prstGeom>
            <a:noFill/>
          </p:spPr>
          <p:txBody>
            <a:bodyPr wrap="square">
              <a:spAutoFit/>
            </a:bodyPr>
            <a:lstStyle/>
            <a:p>
              <a:r>
                <a:rPr lang="pt-BR" sz="3200" b="1" dirty="0">
                  <a:solidFill>
                    <a:schemeClr val="bg1"/>
                  </a:solidFill>
                  <a:latin typeface="Larsseit" pitchFamily="50" charset="0"/>
                  <a:ea typeface="Open Sans Semibold" panose="020B0606030504020204" pitchFamily="34" charset="0"/>
                  <a:cs typeface="Open Sans Semibold" panose="020B0606030504020204" pitchFamily="34" charset="0"/>
                </a:rPr>
                <a:t>4%</a:t>
              </a:r>
            </a:p>
            <a:p>
              <a:r>
                <a:rPr lang="pt-BR" sz="1400" dirty="0">
                  <a:solidFill>
                    <a:schemeClr val="bg1"/>
                  </a:solidFill>
                  <a:latin typeface="Larsseit" pitchFamily="50" charset="0"/>
                  <a:ea typeface="Open Sans" panose="020B0606030504020204" pitchFamily="34" charset="0"/>
                  <a:cs typeface="Open Sans" panose="020B0606030504020204" pitchFamily="34" charset="0"/>
                </a:rPr>
                <a:t>apresentam consumo de risco ou provável dependência</a:t>
              </a:r>
              <a:r>
                <a:rPr lang="pt-BR" sz="1400" baseline="30000" dirty="0">
                  <a:solidFill>
                    <a:schemeClr val="bg1"/>
                  </a:solidFill>
                  <a:latin typeface="Larsseit" pitchFamily="50" charset="0"/>
                  <a:ea typeface="Open Sans" panose="020B0606030504020204" pitchFamily="34" charset="0"/>
                  <a:cs typeface="Open Sans" panose="020B0606030504020204" pitchFamily="34" charset="0"/>
                </a:rPr>
                <a:t>3</a:t>
              </a:r>
            </a:p>
          </p:txBody>
        </p:sp>
      </p:grpSp>
      <p:sp>
        <p:nvSpPr>
          <p:cNvPr id="20" name="CaixaDeTexto 74">
            <a:extLst>
              <a:ext uri="{FF2B5EF4-FFF2-40B4-BE49-F238E27FC236}">
                <a16:creationId xmlns:a16="http://schemas.microsoft.com/office/drawing/2014/main" id="{0BD16EA8-DFE5-8365-0CEB-CC5FB7D74276}"/>
              </a:ext>
            </a:extLst>
          </p:cNvPr>
          <p:cNvSpPr txBox="1"/>
          <p:nvPr/>
        </p:nvSpPr>
        <p:spPr>
          <a:xfrm>
            <a:off x="580395" y="1490558"/>
            <a:ext cx="11031211" cy="523220"/>
          </a:xfrm>
          <a:prstGeom prst="rect">
            <a:avLst/>
          </a:prstGeom>
          <a:noFill/>
        </p:spPr>
        <p:txBody>
          <a:bodyPr wrap="square" rtlCol="0">
            <a:spAutoFit/>
          </a:bodyPr>
          <a:lstStyle/>
          <a:p>
            <a:pPr algn="ctr"/>
            <a:r>
              <a:rPr lang="pt-BR" sz="2800" b="1" dirty="0">
                <a:solidFill>
                  <a:schemeClr val="bg1"/>
                </a:solidFill>
                <a:latin typeface="Larsseit" pitchFamily="50" charset="0"/>
              </a:rPr>
              <a:t>Consumo de álcool pela população adulta no Brasil</a:t>
            </a:r>
          </a:p>
        </p:txBody>
      </p:sp>
      <p:sp>
        <p:nvSpPr>
          <p:cNvPr id="22" name="CaixaDeTexto 8">
            <a:extLst>
              <a:ext uri="{FF2B5EF4-FFF2-40B4-BE49-F238E27FC236}">
                <a16:creationId xmlns:a16="http://schemas.microsoft.com/office/drawing/2014/main" id="{C16E62DE-AAD8-F5B5-D230-CE71BC32393C}"/>
              </a:ext>
            </a:extLst>
          </p:cNvPr>
          <p:cNvSpPr txBox="1"/>
          <p:nvPr/>
        </p:nvSpPr>
        <p:spPr>
          <a:xfrm>
            <a:off x="673100" y="6330959"/>
            <a:ext cx="11031218" cy="246221"/>
          </a:xfrm>
          <a:prstGeom prst="rect">
            <a:avLst/>
          </a:prstGeom>
          <a:noFill/>
        </p:spPr>
        <p:txBody>
          <a:bodyPr wrap="square" rtlCol="0">
            <a:spAutoFit/>
          </a:bodyPr>
          <a:lstStyle/>
          <a:p>
            <a:pPr algn="just"/>
            <a:r>
              <a:rPr lang="pt-BR"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¹Recente= nos 30 dias anteriores às entrevistas do Covitel, ²Quatro ou cinco doses em uma mesma ocasião para mulheres e homens, respectivamente. ³Resultado do teste AUDIT ≥ 16. </a:t>
            </a:r>
          </a:p>
        </p:txBody>
      </p:sp>
    </p:spTree>
    <p:extLst>
      <p:ext uri="{BB962C8B-B14F-4D97-AF65-F5344CB8AC3E}">
        <p14:creationId xmlns:p14="http://schemas.microsoft.com/office/powerpoint/2010/main" val="1821131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01727-E0F6-84D6-9AB1-3618A3DF8E4F}"/>
            </a:ext>
          </a:extLst>
        </p:cNvPr>
        <p:cNvGrpSpPr/>
        <p:nvPr/>
      </p:nvGrpSpPr>
      <p:grpSpPr>
        <a:xfrm>
          <a:off x="0" y="0"/>
          <a:ext cx="0" cy="0"/>
          <a:chOff x="0" y="0"/>
          <a:chExt cx="0" cy="0"/>
        </a:xfrm>
      </p:grpSpPr>
      <p:sp>
        <p:nvSpPr>
          <p:cNvPr id="4" name="Retângulo 3">
            <a:extLst>
              <a:ext uri="{FF2B5EF4-FFF2-40B4-BE49-F238E27FC236}">
                <a16:creationId xmlns:a16="http://schemas.microsoft.com/office/drawing/2014/main" id="{378BAA68-55D6-DDD3-C12E-09B9161D3569}"/>
              </a:ext>
            </a:extLst>
          </p:cNvPr>
          <p:cNvSpPr/>
          <p:nvPr/>
        </p:nvSpPr>
        <p:spPr>
          <a:xfrm>
            <a:off x="-90535" y="-72428"/>
            <a:ext cx="12403248" cy="7034543"/>
          </a:xfrm>
          <a:prstGeom prst="rect">
            <a:avLst/>
          </a:prstGeom>
          <a:solidFill>
            <a:srgbClr val="067E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id="{F22CEAA8-0E84-3421-FACC-092D59939DDA}"/>
              </a:ext>
            </a:extLst>
          </p:cNvPr>
          <p:cNvSpPr txBox="1"/>
          <p:nvPr/>
        </p:nvSpPr>
        <p:spPr>
          <a:xfrm>
            <a:off x="1897303" y="-1384274"/>
            <a:ext cx="6482280" cy="2069926"/>
          </a:xfrm>
          <a:prstGeom prst="rect">
            <a:avLst/>
          </a:prstGeom>
          <a:noFill/>
        </p:spPr>
        <p:txBody>
          <a:bodyPr wrap="square" rtlCol="0">
            <a:spAutoFit/>
          </a:bodyPr>
          <a:lstStyle/>
          <a:p>
            <a:pPr>
              <a:lnSpc>
                <a:spcPts val="8500"/>
              </a:lnSpc>
            </a:pPr>
            <a:endParaRPr lang="pt-BR" sz="1600" b="1" dirty="0">
              <a:solidFill>
                <a:schemeClr val="bg1"/>
              </a:solidFill>
              <a:latin typeface="Larsseit" pitchFamily="50" charset="0"/>
            </a:endParaRPr>
          </a:p>
          <a:p>
            <a:pPr>
              <a:lnSpc>
                <a:spcPts val="8500"/>
              </a:lnSpc>
            </a:pPr>
            <a:r>
              <a:rPr lang="pt-BR" sz="1600" dirty="0">
                <a:solidFill>
                  <a:schemeClr val="bg1"/>
                </a:solidFill>
                <a:latin typeface="Arial" panose="020B0604020202020204" pitchFamily="34" charset="0"/>
                <a:cs typeface="Arial" panose="020B0604020202020204" pitchFamily="34" charset="0"/>
              </a:rPr>
              <a:t>2023</a:t>
            </a:r>
          </a:p>
        </p:txBody>
      </p:sp>
      <p:cxnSp>
        <p:nvCxnSpPr>
          <p:cNvPr id="9" name="Conector reto 8">
            <a:extLst>
              <a:ext uri="{FF2B5EF4-FFF2-40B4-BE49-F238E27FC236}">
                <a16:creationId xmlns:a16="http://schemas.microsoft.com/office/drawing/2014/main" id="{81B88E53-0442-0764-38CD-4FB3A377FA92}"/>
              </a:ext>
            </a:extLst>
          </p:cNvPr>
          <p:cNvCxnSpPr>
            <a:cxnSpLocks/>
          </p:cNvCxnSpPr>
          <p:nvPr/>
        </p:nvCxnSpPr>
        <p:spPr>
          <a:xfrm>
            <a:off x="333283" y="955770"/>
            <a:ext cx="1160858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pic>
        <p:nvPicPr>
          <p:cNvPr id="11" name="Imagem 10" descr="Interface gráfica do usuário, Texto&#10;&#10;Descrição gerada automaticamente com confiança média">
            <a:extLst>
              <a:ext uri="{FF2B5EF4-FFF2-40B4-BE49-F238E27FC236}">
                <a16:creationId xmlns:a16="http://schemas.microsoft.com/office/drawing/2014/main" id="{2ADCE835-7CA6-C20D-4941-DBA3503C31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1543" y="149438"/>
            <a:ext cx="1600325" cy="669524"/>
          </a:xfrm>
          <a:prstGeom prst="rect">
            <a:avLst/>
          </a:prstGeom>
        </p:spPr>
      </p:pic>
      <p:pic>
        <p:nvPicPr>
          <p:cNvPr id="16" name="Picture 3" descr="A white text on a black background&#10;&#10;Description automatically generated with low confidence">
            <a:extLst>
              <a:ext uri="{FF2B5EF4-FFF2-40B4-BE49-F238E27FC236}">
                <a16:creationId xmlns:a16="http://schemas.microsoft.com/office/drawing/2014/main" id="{44B859DC-6AC2-57CE-1016-1A25CA2042A9}"/>
              </a:ext>
            </a:extLst>
          </p:cNvPr>
          <p:cNvPicPr>
            <a:picLocks noChangeAspect="1"/>
          </p:cNvPicPr>
          <p:nvPr/>
        </p:nvPicPr>
        <p:blipFill>
          <a:blip r:embed="rId3"/>
          <a:stretch>
            <a:fillRect/>
          </a:stretch>
        </p:blipFill>
        <p:spPr>
          <a:xfrm>
            <a:off x="333283" y="252803"/>
            <a:ext cx="1470054" cy="462795"/>
          </a:xfrm>
          <a:prstGeom prst="rect">
            <a:avLst/>
          </a:prstGeom>
        </p:spPr>
      </p:pic>
      <p:sp>
        <p:nvSpPr>
          <p:cNvPr id="2" name="CaixaDeTexto 74">
            <a:extLst>
              <a:ext uri="{FF2B5EF4-FFF2-40B4-BE49-F238E27FC236}">
                <a16:creationId xmlns:a16="http://schemas.microsoft.com/office/drawing/2014/main" id="{45D1FD74-D324-A44A-47F5-0701C3DE5EA7}"/>
              </a:ext>
            </a:extLst>
          </p:cNvPr>
          <p:cNvSpPr txBox="1"/>
          <p:nvPr/>
        </p:nvSpPr>
        <p:spPr>
          <a:xfrm>
            <a:off x="-293095" y="1329341"/>
            <a:ext cx="12778191" cy="523220"/>
          </a:xfrm>
          <a:prstGeom prst="rect">
            <a:avLst/>
          </a:prstGeom>
          <a:noFill/>
        </p:spPr>
        <p:txBody>
          <a:bodyPr wrap="square" rtlCol="0">
            <a:spAutoFit/>
          </a:bodyPr>
          <a:lstStyle/>
          <a:p>
            <a:pPr algn="ctr"/>
            <a:r>
              <a:rPr lang="pt-BR" sz="2800" b="1" dirty="0">
                <a:solidFill>
                  <a:schemeClr val="bg1"/>
                </a:solidFill>
                <a:latin typeface="Larsseit" pitchFamily="50" charset="0"/>
              </a:rPr>
              <a:t>Entre as pessoas que costumam consumir álcool (41,5%)</a:t>
            </a:r>
          </a:p>
        </p:txBody>
      </p:sp>
      <p:grpSp>
        <p:nvGrpSpPr>
          <p:cNvPr id="54" name="Group 53">
            <a:extLst>
              <a:ext uri="{FF2B5EF4-FFF2-40B4-BE49-F238E27FC236}">
                <a16:creationId xmlns:a16="http://schemas.microsoft.com/office/drawing/2014/main" id="{FE152ADB-87CD-1D66-D399-B8D09646397C}"/>
              </a:ext>
            </a:extLst>
          </p:cNvPr>
          <p:cNvGrpSpPr/>
          <p:nvPr/>
        </p:nvGrpSpPr>
        <p:grpSpPr>
          <a:xfrm>
            <a:off x="786785" y="2195520"/>
            <a:ext cx="10618430" cy="2117620"/>
            <a:chOff x="795878" y="2174177"/>
            <a:chExt cx="10618430" cy="2117620"/>
          </a:xfrm>
        </p:grpSpPr>
        <p:sp>
          <p:nvSpPr>
            <p:cNvPr id="21" name="CaixaDeTexto 247">
              <a:extLst>
                <a:ext uri="{FF2B5EF4-FFF2-40B4-BE49-F238E27FC236}">
                  <a16:creationId xmlns:a16="http://schemas.microsoft.com/office/drawing/2014/main" id="{0CB629D9-7E91-58B6-BAD2-F23570928534}"/>
                </a:ext>
              </a:extLst>
            </p:cNvPr>
            <p:cNvSpPr txBox="1"/>
            <p:nvPr/>
          </p:nvSpPr>
          <p:spPr>
            <a:xfrm>
              <a:off x="795878" y="3553133"/>
              <a:ext cx="1942069" cy="738664"/>
            </a:xfrm>
            <a:prstGeom prst="rect">
              <a:avLst/>
            </a:prstGeom>
            <a:noFill/>
          </p:spPr>
          <p:txBody>
            <a:bodyPr wrap="square">
              <a:spAutoFit/>
            </a:bodyPr>
            <a:lstStyle/>
            <a:p>
              <a:pPr algn="ctr"/>
              <a:r>
                <a:rPr lang="pt-BR" sz="1400" dirty="0">
                  <a:solidFill>
                    <a:schemeClr val="bg1"/>
                  </a:solidFill>
                  <a:latin typeface="Larsseit" pitchFamily="50" charset="0"/>
                  <a:ea typeface="Open Sans" panose="020B0606030504020204" pitchFamily="34" charset="0"/>
                  <a:cs typeface="Open Sans" panose="020B0606030504020204" pitchFamily="34" charset="0"/>
                </a:rPr>
                <a:t>Já perceberam que não conseguiriam parar de beber</a:t>
              </a:r>
              <a:r>
                <a:rPr lang="pt-BR" sz="1400" baseline="30000" dirty="0">
                  <a:solidFill>
                    <a:schemeClr val="bg1"/>
                  </a:solidFill>
                  <a:latin typeface="Larsseit" pitchFamily="50" charset="0"/>
                  <a:ea typeface="Open Sans" panose="020B0606030504020204" pitchFamily="34" charset="0"/>
                  <a:cs typeface="Open Sans" panose="020B0606030504020204" pitchFamily="34" charset="0"/>
                </a:rPr>
                <a:t>4</a:t>
              </a:r>
            </a:p>
          </p:txBody>
        </p:sp>
        <p:sp>
          <p:nvSpPr>
            <p:cNvPr id="23" name="CaixaDeTexto 247">
              <a:extLst>
                <a:ext uri="{FF2B5EF4-FFF2-40B4-BE49-F238E27FC236}">
                  <a16:creationId xmlns:a16="http://schemas.microsoft.com/office/drawing/2014/main" id="{3A85C6F9-934A-B05E-0843-628BAA662ED6}"/>
                </a:ext>
              </a:extLst>
            </p:cNvPr>
            <p:cNvSpPr txBox="1"/>
            <p:nvPr/>
          </p:nvSpPr>
          <p:spPr>
            <a:xfrm>
              <a:off x="3611744" y="3553133"/>
              <a:ext cx="1964489" cy="738664"/>
            </a:xfrm>
            <a:prstGeom prst="rect">
              <a:avLst/>
            </a:prstGeom>
            <a:noFill/>
          </p:spPr>
          <p:txBody>
            <a:bodyPr wrap="square">
              <a:spAutoFit/>
            </a:bodyPr>
            <a:lstStyle/>
            <a:p>
              <a:pPr algn="ctr"/>
              <a:r>
                <a:rPr lang="pt-BR" sz="1400" dirty="0">
                  <a:solidFill>
                    <a:schemeClr val="bg1"/>
                  </a:solidFill>
                  <a:latin typeface="Larsseit" pitchFamily="50" charset="0"/>
                  <a:ea typeface="Open Sans" panose="020B0606030504020204" pitchFamily="34" charset="0"/>
                  <a:cs typeface="Open Sans" panose="020B0606030504020204" pitchFamily="34" charset="0"/>
                </a:rPr>
                <a:t>Já perceberam que não conseguiriam cumprir suas tarefas</a:t>
              </a:r>
              <a:r>
                <a:rPr lang="pt-BR" sz="1400" baseline="30000" dirty="0">
                  <a:solidFill>
                    <a:schemeClr val="bg1"/>
                  </a:solidFill>
                  <a:latin typeface="Larsseit" pitchFamily="50" charset="0"/>
                  <a:ea typeface="Open Sans" panose="020B0606030504020204" pitchFamily="34" charset="0"/>
                  <a:cs typeface="Open Sans" panose="020B0606030504020204" pitchFamily="34" charset="0"/>
                </a:rPr>
                <a:t>4</a:t>
              </a:r>
            </a:p>
          </p:txBody>
        </p:sp>
        <p:sp>
          <p:nvSpPr>
            <p:cNvPr id="24" name="CaixaDeTexto 247">
              <a:extLst>
                <a:ext uri="{FF2B5EF4-FFF2-40B4-BE49-F238E27FC236}">
                  <a16:creationId xmlns:a16="http://schemas.microsoft.com/office/drawing/2014/main" id="{73B5481A-D084-7EEC-33CA-97F902BAB482}"/>
                </a:ext>
              </a:extLst>
            </p:cNvPr>
            <p:cNvSpPr txBox="1"/>
            <p:nvPr/>
          </p:nvSpPr>
          <p:spPr>
            <a:xfrm>
              <a:off x="6450030" y="3553133"/>
              <a:ext cx="2131315" cy="738664"/>
            </a:xfrm>
            <a:prstGeom prst="rect">
              <a:avLst/>
            </a:prstGeom>
            <a:noFill/>
          </p:spPr>
          <p:txBody>
            <a:bodyPr wrap="square">
              <a:spAutoFit/>
            </a:bodyPr>
            <a:lstStyle/>
            <a:p>
              <a:pPr algn="ctr"/>
              <a:r>
                <a:rPr lang="pt-BR" sz="1400" dirty="0">
                  <a:solidFill>
                    <a:schemeClr val="bg1"/>
                  </a:solidFill>
                  <a:latin typeface="Larsseit" pitchFamily="50" charset="0"/>
                  <a:ea typeface="Open Sans" panose="020B0606030504020204" pitchFamily="34" charset="0"/>
                  <a:cs typeface="Open Sans" panose="020B0606030504020204" pitchFamily="34" charset="0"/>
                </a:rPr>
                <a:t>Já precisaram beber depois de acordar para “curar a ressaca”</a:t>
              </a:r>
              <a:r>
                <a:rPr lang="pt-BR" sz="1400" baseline="30000" dirty="0">
                  <a:solidFill>
                    <a:schemeClr val="bg1"/>
                  </a:solidFill>
                  <a:latin typeface="Larsseit" pitchFamily="50" charset="0"/>
                  <a:ea typeface="Open Sans" panose="020B0606030504020204" pitchFamily="34" charset="0"/>
                  <a:cs typeface="Open Sans" panose="020B0606030504020204" pitchFamily="34" charset="0"/>
                </a:rPr>
                <a:t>4</a:t>
              </a:r>
            </a:p>
          </p:txBody>
        </p:sp>
        <p:sp>
          <p:nvSpPr>
            <p:cNvPr id="25" name="CaixaDeTexto 247">
              <a:extLst>
                <a:ext uri="{FF2B5EF4-FFF2-40B4-BE49-F238E27FC236}">
                  <a16:creationId xmlns:a16="http://schemas.microsoft.com/office/drawing/2014/main" id="{B34401E0-BFB7-D908-E078-2A71B964E71E}"/>
                </a:ext>
              </a:extLst>
            </p:cNvPr>
            <p:cNvSpPr txBox="1"/>
            <p:nvPr/>
          </p:nvSpPr>
          <p:spPr>
            <a:xfrm>
              <a:off x="9455141" y="3553133"/>
              <a:ext cx="1959167" cy="738664"/>
            </a:xfrm>
            <a:prstGeom prst="rect">
              <a:avLst/>
            </a:prstGeom>
            <a:noFill/>
          </p:spPr>
          <p:txBody>
            <a:bodyPr wrap="square">
              <a:spAutoFit/>
            </a:bodyPr>
            <a:lstStyle/>
            <a:p>
              <a:pPr algn="ctr"/>
              <a:r>
                <a:rPr lang="pt-BR" sz="1400" dirty="0">
                  <a:solidFill>
                    <a:schemeClr val="bg1"/>
                  </a:solidFill>
                  <a:latin typeface="Larsseit" pitchFamily="50" charset="0"/>
                  <a:ea typeface="Open Sans" panose="020B0606030504020204" pitchFamily="34" charset="0"/>
                  <a:cs typeface="Open Sans" panose="020B0606030504020204" pitchFamily="34" charset="0"/>
                </a:rPr>
                <a:t>Já tiveram sentimento de remorso ou culpa após beber</a:t>
              </a:r>
              <a:r>
                <a:rPr lang="pt-BR" sz="1400" baseline="30000" dirty="0">
                  <a:solidFill>
                    <a:schemeClr val="bg1"/>
                  </a:solidFill>
                  <a:latin typeface="Larsseit" pitchFamily="50" charset="0"/>
                  <a:ea typeface="Open Sans" panose="020B0606030504020204" pitchFamily="34" charset="0"/>
                  <a:cs typeface="Open Sans" panose="020B0606030504020204" pitchFamily="34" charset="0"/>
                </a:rPr>
                <a:t>4</a:t>
              </a:r>
            </a:p>
          </p:txBody>
        </p:sp>
        <p:grpSp>
          <p:nvGrpSpPr>
            <p:cNvPr id="29" name="Agrupar 44">
              <a:extLst>
                <a:ext uri="{FF2B5EF4-FFF2-40B4-BE49-F238E27FC236}">
                  <a16:creationId xmlns:a16="http://schemas.microsoft.com/office/drawing/2014/main" id="{9E3E8EAC-29FC-B45F-B52C-75A880CF9436}"/>
                </a:ext>
              </a:extLst>
            </p:cNvPr>
            <p:cNvGrpSpPr/>
            <p:nvPr/>
          </p:nvGrpSpPr>
          <p:grpSpPr>
            <a:xfrm>
              <a:off x="1175224" y="2174177"/>
              <a:ext cx="1183375" cy="1102719"/>
              <a:chOff x="1153979" y="4318153"/>
              <a:chExt cx="926109" cy="862987"/>
            </a:xfrm>
            <a:solidFill>
              <a:schemeClr val="bg1"/>
            </a:solidFill>
          </p:grpSpPr>
          <p:sp>
            <p:nvSpPr>
              <p:cNvPr id="48" name="Google Shape;613;p22">
                <a:extLst>
                  <a:ext uri="{FF2B5EF4-FFF2-40B4-BE49-F238E27FC236}">
                    <a16:creationId xmlns:a16="http://schemas.microsoft.com/office/drawing/2014/main" id="{FDF2B65F-C0FD-7570-7ED3-F0A578308E88}"/>
                  </a:ext>
                </a:extLst>
              </p:cNvPr>
              <p:cNvSpPr/>
              <p:nvPr/>
            </p:nvSpPr>
            <p:spPr>
              <a:xfrm>
                <a:off x="1163967" y="4318153"/>
                <a:ext cx="916121" cy="862987"/>
              </a:xfrm>
              <a:custGeom>
                <a:avLst/>
                <a:gdLst/>
                <a:ahLst/>
                <a:cxnLst/>
                <a:rect l="l" t="t" r="r" b="b"/>
                <a:pathLst>
                  <a:path w="4653" h="4985" extrusionOk="0">
                    <a:moveTo>
                      <a:pt x="828" y="619"/>
                    </a:moveTo>
                    <a:cubicBezTo>
                      <a:pt x="0" y="1447"/>
                      <a:pt x="0" y="2792"/>
                      <a:pt x="828" y="3620"/>
                    </a:cubicBezTo>
                    <a:lnTo>
                      <a:pt x="828" y="3620"/>
                    </a:lnTo>
                    <a:cubicBezTo>
                      <a:pt x="1089" y="3876"/>
                      <a:pt x="1396" y="4054"/>
                      <a:pt x="1723" y="4152"/>
                    </a:cubicBezTo>
                    <a:lnTo>
                      <a:pt x="1723" y="4152"/>
                    </a:lnTo>
                    <a:lnTo>
                      <a:pt x="2326" y="4985"/>
                    </a:lnTo>
                    <a:lnTo>
                      <a:pt x="2930" y="4152"/>
                    </a:lnTo>
                    <a:cubicBezTo>
                      <a:pt x="3257" y="4054"/>
                      <a:pt x="3569" y="3876"/>
                      <a:pt x="3824" y="3620"/>
                    </a:cubicBezTo>
                    <a:lnTo>
                      <a:pt x="3824" y="3620"/>
                    </a:lnTo>
                    <a:cubicBezTo>
                      <a:pt x="4653" y="2792"/>
                      <a:pt x="4653" y="1447"/>
                      <a:pt x="3824" y="619"/>
                    </a:cubicBezTo>
                    <a:lnTo>
                      <a:pt x="3824" y="619"/>
                    </a:lnTo>
                    <a:cubicBezTo>
                      <a:pt x="3410" y="205"/>
                      <a:pt x="2868" y="0"/>
                      <a:pt x="2326" y="0"/>
                    </a:cubicBezTo>
                    <a:lnTo>
                      <a:pt x="2326" y="0"/>
                    </a:lnTo>
                    <a:cubicBezTo>
                      <a:pt x="1784" y="0"/>
                      <a:pt x="1242" y="205"/>
                      <a:pt x="828" y="619"/>
                    </a:cubicBezTo>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bg1"/>
                  </a:solidFill>
                  <a:latin typeface="Larsseit" pitchFamily="50" charset="0"/>
                </a:endParaRPr>
              </a:p>
            </p:txBody>
          </p:sp>
          <p:sp>
            <p:nvSpPr>
              <p:cNvPr id="49" name="Google Shape;618;p22">
                <a:extLst>
                  <a:ext uri="{FF2B5EF4-FFF2-40B4-BE49-F238E27FC236}">
                    <a16:creationId xmlns:a16="http://schemas.microsoft.com/office/drawing/2014/main" id="{BEC3B6F2-3F53-6B6C-0815-A59AE43C6E24}"/>
                  </a:ext>
                </a:extLst>
              </p:cNvPr>
              <p:cNvSpPr txBox="1"/>
              <p:nvPr/>
            </p:nvSpPr>
            <p:spPr>
              <a:xfrm>
                <a:off x="1153979" y="4421439"/>
                <a:ext cx="916120" cy="526528"/>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067E6F"/>
                    </a:solidFill>
                    <a:latin typeface="Larsseit" pitchFamily="50" charset="0"/>
                    <a:ea typeface="Fira Sans Extra Condensed"/>
                    <a:cs typeface="Fira Sans Extra Condensed"/>
                    <a:sym typeface="Fira Sans Extra Condensed"/>
                  </a:rPr>
                  <a:t>23,6%</a:t>
                </a:r>
                <a:endParaRPr b="1" dirty="0">
                  <a:solidFill>
                    <a:srgbClr val="067E6F"/>
                  </a:solidFill>
                  <a:latin typeface="Larsseit" pitchFamily="50" charset="0"/>
                  <a:ea typeface="Fira Sans Extra Condensed"/>
                  <a:cs typeface="Fira Sans Extra Condensed"/>
                  <a:sym typeface="Fira Sans Extra Condensed"/>
                </a:endParaRPr>
              </a:p>
            </p:txBody>
          </p:sp>
        </p:grpSp>
        <p:grpSp>
          <p:nvGrpSpPr>
            <p:cNvPr id="30" name="Agrupar 40">
              <a:extLst>
                <a:ext uri="{FF2B5EF4-FFF2-40B4-BE49-F238E27FC236}">
                  <a16:creationId xmlns:a16="http://schemas.microsoft.com/office/drawing/2014/main" id="{144F8A8C-10EF-1784-7E76-64C17E087E74}"/>
                </a:ext>
              </a:extLst>
            </p:cNvPr>
            <p:cNvGrpSpPr/>
            <p:nvPr/>
          </p:nvGrpSpPr>
          <p:grpSpPr>
            <a:xfrm>
              <a:off x="4066622" y="2174177"/>
              <a:ext cx="1183375" cy="1102719"/>
              <a:chOff x="1153979" y="4318153"/>
              <a:chExt cx="926109" cy="862987"/>
            </a:xfrm>
            <a:solidFill>
              <a:schemeClr val="bg1"/>
            </a:solidFill>
          </p:grpSpPr>
          <p:sp>
            <p:nvSpPr>
              <p:cNvPr id="46" name="Google Shape;613;p22">
                <a:extLst>
                  <a:ext uri="{FF2B5EF4-FFF2-40B4-BE49-F238E27FC236}">
                    <a16:creationId xmlns:a16="http://schemas.microsoft.com/office/drawing/2014/main" id="{169B9D0A-D2A6-CF2D-C2CE-7281514AB64F}"/>
                  </a:ext>
                </a:extLst>
              </p:cNvPr>
              <p:cNvSpPr/>
              <p:nvPr/>
            </p:nvSpPr>
            <p:spPr>
              <a:xfrm>
                <a:off x="1163967" y="4318153"/>
                <a:ext cx="916121" cy="862987"/>
              </a:xfrm>
              <a:custGeom>
                <a:avLst/>
                <a:gdLst/>
                <a:ahLst/>
                <a:cxnLst/>
                <a:rect l="l" t="t" r="r" b="b"/>
                <a:pathLst>
                  <a:path w="4653" h="4985" extrusionOk="0">
                    <a:moveTo>
                      <a:pt x="828" y="619"/>
                    </a:moveTo>
                    <a:cubicBezTo>
                      <a:pt x="0" y="1447"/>
                      <a:pt x="0" y="2792"/>
                      <a:pt x="828" y="3620"/>
                    </a:cubicBezTo>
                    <a:lnTo>
                      <a:pt x="828" y="3620"/>
                    </a:lnTo>
                    <a:cubicBezTo>
                      <a:pt x="1089" y="3876"/>
                      <a:pt x="1396" y="4054"/>
                      <a:pt x="1723" y="4152"/>
                    </a:cubicBezTo>
                    <a:lnTo>
                      <a:pt x="1723" y="4152"/>
                    </a:lnTo>
                    <a:lnTo>
                      <a:pt x="2326" y="4985"/>
                    </a:lnTo>
                    <a:lnTo>
                      <a:pt x="2930" y="4152"/>
                    </a:lnTo>
                    <a:cubicBezTo>
                      <a:pt x="3257" y="4054"/>
                      <a:pt x="3569" y="3876"/>
                      <a:pt x="3824" y="3620"/>
                    </a:cubicBezTo>
                    <a:lnTo>
                      <a:pt x="3824" y="3620"/>
                    </a:lnTo>
                    <a:cubicBezTo>
                      <a:pt x="4653" y="2792"/>
                      <a:pt x="4653" y="1447"/>
                      <a:pt x="3824" y="619"/>
                    </a:cubicBezTo>
                    <a:lnTo>
                      <a:pt x="3824" y="619"/>
                    </a:lnTo>
                    <a:cubicBezTo>
                      <a:pt x="3410" y="205"/>
                      <a:pt x="2868" y="0"/>
                      <a:pt x="2326" y="0"/>
                    </a:cubicBezTo>
                    <a:lnTo>
                      <a:pt x="2326" y="0"/>
                    </a:lnTo>
                    <a:cubicBezTo>
                      <a:pt x="1784" y="0"/>
                      <a:pt x="1242" y="205"/>
                      <a:pt x="828" y="619"/>
                    </a:cubicBezTo>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solidFill>
                  <a:latin typeface="Larsseit" pitchFamily="50" charset="0"/>
                </a:endParaRPr>
              </a:p>
            </p:txBody>
          </p:sp>
          <p:sp>
            <p:nvSpPr>
              <p:cNvPr id="47" name="Google Shape;618;p22">
                <a:extLst>
                  <a:ext uri="{FF2B5EF4-FFF2-40B4-BE49-F238E27FC236}">
                    <a16:creationId xmlns:a16="http://schemas.microsoft.com/office/drawing/2014/main" id="{5E8284EA-2490-5572-AB99-6E33E92A3E14}"/>
                  </a:ext>
                </a:extLst>
              </p:cNvPr>
              <p:cNvSpPr txBox="1"/>
              <p:nvPr/>
            </p:nvSpPr>
            <p:spPr>
              <a:xfrm>
                <a:off x="1153979" y="4421440"/>
                <a:ext cx="916120" cy="526528"/>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067E6F"/>
                    </a:solidFill>
                    <a:latin typeface="Larsseit" pitchFamily="50" charset="0"/>
                    <a:ea typeface="Fira Sans Extra Condensed"/>
                    <a:cs typeface="Fira Sans Extra Condensed"/>
                    <a:sym typeface="Fira Sans Extra Condensed"/>
                  </a:rPr>
                  <a:t>14,1%</a:t>
                </a:r>
                <a:endParaRPr b="1" dirty="0">
                  <a:solidFill>
                    <a:srgbClr val="067E6F"/>
                  </a:solidFill>
                  <a:latin typeface="Larsseit" pitchFamily="50" charset="0"/>
                  <a:ea typeface="Fira Sans Extra Condensed"/>
                  <a:cs typeface="Fira Sans Extra Condensed"/>
                  <a:sym typeface="Fira Sans Extra Condensed"/>
                </a:endParaRPr>
              </a:p>
            </p:txBody>
          </p:sp>
        </p:grpSp>
        <p:grpSp>
          <p:nvGrpSpPr>
            <p:cNvPr id="31" name="Agrupar 36">
              <a:extLst>
                <a:ext uri="{FF2B5EF4-FFF2-40B4-BE49-F238E27FC236}">
                  <a16:creationId xmlns:a16="http://schemas.microsoft.com/office/drawing/2014/main" id="{3FAE79C1-A325-FF7D-B5BF-232F28367C23}"/>
                </a:ext>
              </a:extLst>
            </p:cNvPr>
            <p:cNvGrpSpPr/>
            <p:nvPr/>
          </p:nvGrpSpPr>
          <p:grpSpPr>
            <a:xfrm>
              <a:off x="6958020" y="2174177"/>
              <a:ext cx="1183375" cy="1102719"/>
              <a:chOff x="1153979" y="4318153"/>
              <a:chExt cx="926109" cy="862987"/>
            </a:xfrm>
            <a:solidFill>
              <a:schemeClr val="bg1"/>
            </a:solidFill>
          </p:grpSpPr>
          <p:sp>
            <p:nvSpPr>
              <p:cNvPr id="44" name="Google Shape;613;p22">
                <a:extLst>
                  <a:ext uri="{FF2B5EF4-FFF2-40B4-BE49-F238E27FC236}">
                    <a16:creationId xmlns:a16="http://schemas.microsoft.com/office/drawing/2014/main" id="{A88A519E-60B8-0E61-A025-02EACCC91DA1}"/>
                  </a:ext>
                </a:extLst>
              </p:cNvPr>
              <p:cNvSpPr/>
              <p:nvPr/>
            </p:nvSpPr>
            <p:spPr>
              <a:xfrm>
                <a:off x="1163967" y="4318153"/>
                <a:ext cx="916121" cy="862987"/>
              </a:xfrm>
              <a:custGeom>
                <a:avLst/>
                <a:gdLst/>
                <a:ahLst/>
                <a:cxnLst/>
                <a:rect l="l" t="t" r="r" b="b"/>
                <a:pathLst>
                  <a:path w="4653" h="4985" extrusionOk="0">
                    <a:moveTo>
                      <a:pt x="828" y="619"/>
                    </a:moveTo>
                    <a:cubicBezTo>
                      <a:pt x="0" y="1447"/>
                      <a:pt x="0" y="2792"/>
                      <a:pt x="828" y="3620"/>
                    </a:cubicBezTo>
                    <a:lnTo>
                      <a:pt x="828" y="3620"/>
                    </a:lnTo>
                    <a:cubicBezTo>
                      <a:pt x="1089" y="3876"/>
                      <a:pt x="1396" y="4054"/>
                      <a:pt x="1723" y="4152"/>
                    </a:cubicBezTo>
                    <a:lnTo>
                      <a:pt x="1723" y="4152"/>
                    </a:lnTo>
                    <a:lnTo>
                      <a:pt x="2326" y="4985"/>
                    </a:lnTo>
                    <a:lnTo>
                      <a:pt x="2930" y="4152"/>
                    </a:lnTo>
                    <a:cubicBezTo>
                      <a:pt x="3257" y="4054"/>
                      <a:pt x="3569" y="3876"/>
                      <a:pt x="3824" y="3620"/>
                    </a:cubicBezTo>
                    <a:lnTo>
                      <a:pt x="3824" y="3620"/>
                    </a:lnTo>
                    <a:cubicBezTo>
                      <a:pt x="4653" y="2792"/>
                      <a:pt x="4653" y="1447"/>
                      <a:pt x="3824" y="619"/>
                    </a:cubicBezTo>
                    <a:lnTo>
                      <a:pt x="3824" y="619"/>
                    </a:lnTo>
                    <a:cubicBezTo>
                      <a:pt x="3410" y="205"/>
                      <a:pt x="2868" y="0"/>
                      <a:pt x="2326" y="0"/>
                    </a:cubicBezTo>
                    <a:lnTo>
                      <a:pt x="2326" y="0"/>
                    </a:lnTo>
                    <a:cubicBezTo>
                      <a:pt x="1784" y="0"/>
                      <a:pt x="1242" y="205"/>
                      <a:pt x="828" y="619"/>
                    </a:cubicBezTo>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solidFill>
                  <a:latin typeface="Larsseit" pitchFamily="50" charset="0"/>
                </a:endParaRPr>
              </a:p>
            </p:txBody>
          </p:sp>
          <p:sp>
            <p:nvSpPr>
              <p:cNvPr id="45" name="Google Shape;618;p22">
                <a:extLst>
                  <a:ext uri="{FF2B5EF4-FFF2-40B4-BE49-F238E27FC236}">
                    <a16:creationId xmlns:a16="http://schemas.microsoft.com/office/drawing/2014/main" id="{BCBC61E3-02A4-937E-B2F4-3E4087E527D9}"/>
                  </a:ext>
                </a:extLst>
              </p:cNvPr>
              <p:cNvSpPr txBox="1"/>
              <p:nvPr/>
            </p:nvSpPr>
            <p:spPr>
              <a:xfrm>
                <a:off x="1153979" y="4421440"/>
                <a:ext cx="916120" cy="526528"/>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067E6F"/>
                    </a:solidFill>
                    <a:latin typeface="Larsseit" pitchFamily="50" charset="0"/>
                    <a:ea typeface="Fira Sans Extra Condensed"/>
                    <a:cs typeface="Fira Sans Extra Condensed"/>
                    <a:sym typeface="Fira Sans Extra Condensed"/>
                  </a:rPr>
                  <a:t>9,3%</a:t>
                </a:r>
                <a:endParaRPr b="1" dirty="0">
                  <a:solidFill>
                    <a:srgbClr val="067E6F"/>
                  </a:solidFill>
                  <a:latin typeface="Larsseit" pitchFamily="50" charset="0"/>
                  <a:ea typeface="Fira Sans Extra Condensed"/>
                  <a:cs typeface="Fira Sans Extra Condensed"/>
                  <a:sym typeface="Fira Sans Extra Condensed"/>
                </a:endParaRPr>
              </a:p>
            </p:txBody>
          </p:sp>
        </p:grpSp>
        <p:grpSp>
          <p:nvGrpSpPr>
            <p:cNvPr id="32" name="Agrupar 32">
              <a:extLst>
                <a:ext uri="{FF2B5EF4-FFF2-40B4-BE49-F238E27FC236}">
                  <a16:creationId xmlns:a16="http://schemas.microsoft.com/office/drawing/2014/main" id="{997669F6-AA15-2FBF-6236-9336E9F14171}"/>
                </a:ext>
              </a:extLst>
            </p:cNvPr>
            <p:cNvGrpSpPr/>
            <p:nvPr/>
          </p:nvGrpSpPr>
          <p:grpSpPr>
            <a:xfrm>
              <a:off x="9849417" y="2174177"/>
              <a:ext cx="1170614" cy="1102719"/>
              <a:chOff x="1198607" y="4318153"/>
              <a:chExt cx="916121" cy="862987"/>
            </a:xfrm>
            <a:solidFill>
              <a:schemeClr val="bg1"/>
            </a:solidFill>
          </p:grpSpPr>
          <p:sp>
            <p:nvSpPr>
              <p:cNvPr id="42" name="Google Shape;613;p22">
                <a:extLst>
                  <a:ext uri="{FF2B5EF4-FFF2-40B4-BE49-F238E27FC236}">
                    <a16:creationId xmlns:a16="http://schemas.microsoft.com/office/drawing/2014/main" id="{2B26EB5B-CC7E-667E-566A-D03DFE6A7CF5}"/>
                  </a:ext>
                </a:extLst>
              </p:cNvPr>
              <p:cNvSpPr/>
              <p:nvPr/>
            </p:nvSpPr>
            <p:spPr>
              <a:xfrm>
                <a:off x="1198607" y="4318153"/>
                <a:ext cx="916121" cy="862987"/>
              </a:xfrm>
              <a:custGeom>
                <a:avLst/>
                <a:gdLst/>
                <a:ahLst/>
                <a:cxnLst/>
                <a:rect l="l" t="t" r="r" b="b"/>
                <a:pathLst>
                  <a:path w="4653" h="4985" extrusionOk="0">
                    <a:moveTo>
                      <a:pt x="828" y="619"/>
                    </a:moveTo>
                    <a:cubicBezTo>
                      <a:pt x="0" y="1447"/>
                      <a:pt x="0" y="2792"/>
                      <a:pt x="828" y="3620"/>
                    </a:cubicBezTo>
                    <a:lnTo>
                      <a:pt x="828" y="3620"/>
                    </a:lnTo>
                    <a:cubicBezTo>
                      <a:pt x="1089" y="3876"/>
                      <a:pt x="1396" y="4054"/>
                      <a:pt x="1723" y="4152"/>
                    </a:cubicBezTo>
                    <a:lnTo>
                      <a:pt x="1723" y="4152"/>
                    </a:lnTo>
                    <a:lnTo>
                      <a:pt x="2326" y="4985"/>
                    </a:lnTo>
                    <a:lnTo>
                      <a:pt x="2930" y="4152"/>
                    </a:lnTo>
                    <a:cubicBezTo>
                      <a:pt x="3257" y="4054"/>
                      <a:pt x="3569" y="3876"/>
                      <a:pt x="3824" y="3620"/>
                    </a:cubicBezTo>
                    <a:lnTo>
                      <a:pt x="3824" y="3620"/>
                    </a:lnTo>
                    <a:cubicBezTo>
                      <a:pt x="4653" y="2792"/>
                      <a:pt x="4653" y="1447"/>
                      <a:pt x="3824" y="619"/>
                    </a:cubicBezTo>
                    <a:lnTo>
                      <a:pt x="3824" y="619"/>
                    </a:lnTo>
                    <a:cubicBezTo>
                      <a:pt x="3410" y="205"/>
                      <a:pt x="2868" y="0"/>
                      <a:pt x="2326" y="0"/>
                    </a:cubicBezTo>
                    <a:lnTo>
                      <a:pt x="2326" y="0"/>
                    </a:lnTo>
                    <a:cubicBezTo>
                      <a:pt x="1784" y="0"/>
                      <a:pt x="1242" y="205"/>
                      <a:pt x="828" y="619"/>
                    </a:cubicBezTo>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solidFill>
                  <a:latin typeface="Larsseit" pitchFamily="50" charset="0"/>
                </a:endParaRPr>
              </a:p>
            </p:txBody>
          </p:sp>
          <p:sp>
            <p:nvSpPr>
              <p:cNvPr id="43" name="Google Shape;618;p22">
                <a:extLst>
                  <a:ext uri="{FF2B5EF4-FFF2-40B4-BE49-F238E27FC236}">
                    <a16:creationId xmlns:a16="http://schemas.microsoft.com/office/drawing/2014/main" id="{F6EFB6B4-39ED-B20E-0F12-02F69A9CC68B}"/>
                  </a:ext>
                </a:extLst>
              </p:cNvPr>
              <p:cNvSpPr txBox="1"/>
              <p:nvPr/>
            </p:nvSpPr>
            <p:spPr>
              <a:xfrm>
                <a:off x="1198607" y="4421440"/>
                <a:ext cx="916120" cy="526528"/>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067E6F"/>
                    </a:solidFill>
                    <a:latin typeface="Larsseit" pitchFamily="50" charset="0"/>
                    <a:ea typeface="Fira Sans Extra Condensed"/>
                    <a:cs typeface="Fira Sans Extra Condensed"/>
                    <a:sym typeface="Fira Sans Extra Condensed"/>
                  </a:rPr>
                  <a:t>21,7%</a:t>
                </a:r>
                <a:endParaRPr b="1" dirty="0">
                  <a:solidFill>
                    <a:srgbClr val="067E6F"/>
                  </a:solidFill>
                  <a:latin typeface="Larsseit" pitchFamily="50" charset="0"/>
                  <a:ea typeface="Fira Sans Extra Condensed"/>
                  <a:cs typeface="Fira Sans Extra Condensed"/>
                  <a:sym typeface="Fira Sans Extra Condensed"/>
                </a:endParaRPr>
              </a:p>
            </p:txBody>
          </p:sp>
        </p:grpSp>
      </p:grpSp>
      <p:sp>
        <p:nvSpPr>
          <p:cNvPr id="26" name="CaixaDeTexto 247">
            <a:extLst>
              <a:ext uri="{FF2B5EF4-FFF2-40B4-BE49-F238E27FC236}">
                <a16:creationId xmlns:a16="http://schemas.microsoft.com/office/drawing/2014/main" id="{B33F6AF0-1ADC-3295-EBD8-63E957FD6022}"/>
              </a:ext>
            </a:extLst>
          </p:cNvPr>
          <p:cNvSpPr txBox="1"/>
          <p:nvPr/>
        </p:nvSpPr>
        <p:spPr>
          <a:xfrm>
            <a:off x="2030818" y="5294858"/>
            <a:ext cx="2198593" cy="738664"/>
          </a:xfrm>
          <a:prstGeom prst="rect">
            <a:avLst/>
          </a:prstGeom>
          <a:noFill/>
        </p:spPr>
        <p:txBody>
          <a:bodyPr wrap="square">
            <a:spAutoFit/>
          </a:bodyPr>
          <a:lstStyle/>
          <a:p>
            <a:pPr algn="ctr"/>
            <a:r>
              <a:rPr lang="pt-BR" sz="1400" dirty="0">
                <a:solidFill>
                  <a:schemeClr val="bg1"/>
                </a:solidFill>
                <a:latin typeface="Larsseit" pitchFamily="50" charset="0"/>
                <a:ea typeface="Open Sans" panose="020B0606030504020204" pitchFamily="34" charset="0"/>
                <a:cs typeface="Open Sans" panose="020B0606030504020204" pitchFamily="34" charset="0"/>
              </a:rPr>
              <a:t>Já esqueceram o que aconteceu na noite anterior após beber</a:t>
            </a:r>
            <a:r>
              <a:rPr lang="pt-BR" sz="1400" baseline="30000" dirty="0">
                <a:solidFill>
                  <a:schemeClr val="bg1"/>
                </a:solidFill>
                <a:latin typeface="Larsseit" pitchFamily="50" charset="0"/>
                <a:ea typeface="Open Sans" panose="020B0606030504020204" pitchFamily="34" charset="0"/>
                <a:cs typeface="Open Sans" panose="020B0606030504020204" pitchFamily="34" charset="0"/>
              </a:rPr>
              <a:t>4</a:t>
            </a:r>
          </a:p>
        </p:txBody>
      </p:sp>
      <p:sp>
        <p:nvSpPr>
          <p:cNvPr id="27" name="CaixaDeTexto 247">
            <a:extLst>
              <a:ext uri="{FF2B5EF4-FFF2-40B4-BE49-F238E27FC236}">
                <a16:creationId xmlns:a16="http://schemas.microsoft.com/office/drawing/2014/main" id="{CC94D37C-B6CF-40F7-862F-42091B437861}"/>
              </a:ext>
            </a:extLst>
          </p:cNvPr>
          <p:cNvSpPr txBox="1"/>
          <p:nvPr/>
        </p:nvSpPr>
        <p:spPr>
          <a:xfrm>
            <a:off x="4948427" y="5294549"/>
            <a:ext cx="2378295" cy="523220"/>
          </a:xfrm>
          <a:prstGeom prst="rect">
            <a:avLst/>
          </a:prstGeom>
          <a:noFill/>
        </p:spPr>
        <p:txBody>
          <a:bodyPr wrap="square">
            <a:spAutoFit/>
          </a:bodyPr>
          <a:lstStyle/>
          <a:p>
            <a:pPr algn="ctr"/>
            <a:r>
              <a:rPr lang="pt-BR" sz="1400" dirty="0">
                <a:solidFill>
                  <a:schemeClr val="bg1"/>
                </a:solidFill>
                <a:latin typeface="Larsseit" pitchFamily="50" charset="0"/>
                <a:ea typeface="Open Sans" panose="020B0606030504020204" pitchFamily="34" charset="0"/>
                <a:cs typeface="Open Sans" panose="020B0606030504020204" pitchFamily="34" charset="0"/>
              </a:rPr>
              <a:t>Já ficaram feridos ou feriram alguém após beber</a:t>
            </a:r>
            <a:r>
              <a:rPr lang="pt-BR" sz="1400" baseline="30000" dirty="0">
                <a:solidFill>
                  <a:schemeClr val="bg1"/>
                </a:solidFill>
                <a:latin typeface="Larsseit" pitchFamily="50" charset="0"/>
                <a:ea typeface="Open Sans" panose="020B0606030504020204" pitchFamily="34" charset="0"/>
                <a:cs typeface="Calibri" panose="020F0502020204030204" pitchFamily="34" charset="0"/>
              </a:rPr>
              <a:t>5</a:t>
            </a:r>
            <a:endParaRPr lang="pt-BR" sz="1400" baseline="30000" dirty="0">
              <a:solidFill>
                <a:schemeClr val="bg1"/>
              </a:solidFill>
              <a:latin typeface="Larsseit" pitchFamily="50" charset="0"/>
              <a:ea typeface="Open Sans" panose="020B0606030504020204" pitchFamily="34" charset="0"/>
              <a:cs typeface="Open Sans" panose="020B0606030504020204" pitchFamily="34" charset="0"/>
            </a:endParaRPr>
          </a:p>
        </p:txBody>
      </p:sp>
      <p:grpSp>
        <p:nvGrpSpPr>
          <p:cNvPr id="33" name="Agrupar 60">
            <a:extLst>
              <a:ext uri="{FF2B5EF4-FFF2-40B4-BE49-F238E27FC236}">
                <a16:creationId xmlns:a16="http://schemas.microsoft.com/office/drawing/2014/main" id="{DD78EDD0-887A-4DEE-AC09-B8C61AA1B12F}"/>
              </a:ext>
            </a:extLst>
          </p:cNvPr>
          <p:cNvGrpSpPr/>
          <p:nvPr/>
        </p:nvGrpSpPr>
        <p:grpSpPr>
          <a:xfrm>
            <a:off x="2544810" y="4001984"/>
            <a:ext cx="1183375" cy="1102719"/>
            <a:chOff x="1153979" y="4318153"/>
            <a:chExt cx="926109" cy="862987"/>
          </a:xfrm>
          <a:solidFill>
            <a:schemeClr val="bg1"/>
          </a:solidFill>
        </p:grpSpPr>
        <p:sp>
          <p:nvSpPr>
            <p:cNvPr id="40" name="Google Shape;613;p22">
              <a:extLst>
                <a:ext uri="{FF2B5EF4-FFF2-40B4-BE49-F238E27FC236}">
                  <a16:creationId xmlns:a16="http://schemas.microsoft.com/office/drawing/2014/main" id="{28063F44-4242-DD9E-FC44-9F39110F3AF3}"/>
                </a:ext>
              </a:extLst>
            </p:cNvPr>
            <p:cNvSpPr/>
            <p:nvPr/>
          </p:nvSpPr>
          <p:spPr>
            <a:xfrm>
              <a:off x="1163967" y="4318153"/>
              <a:ext cx="916121" cy="862987"/>
            </a:xfrm>
            <a:custGeom>
              <a:avLst/>
              <a:gdLst/>
              <a:ahLst/>
              <a:cxnLst/>
              <a:rect l="l" t="t" r="r" b="b"/>
              <a:pathLst>
                <a:path w="4653" h="4985" extrusionOk="0">
                  <a:moveTo>
                    <a:pt x="828" y="619"/>
                  </a:moveTo>
                  <a:cubicBezTo>
                    <a:pt x="0" y="1447"/>
                    <a:pt x="0" y="2792"/>
                    <a:pt x="828" y="3620"/>
                  </a:cubicBezTo>
                  <a:lnTo>
                    <a:pt x="828" y="3620"/>
                  </a:lnTo>
                  <a:cubicBezTo>
                    <a:pt x="1089" y="3876"/>
                    <a:pt x="1396" y="4054"/>
                    <a:pt x="1723" y="4152"/>
                  </a:cubicBezTo>
                  <a:lnTo>
                    <a:pt x="1723" y="4152"/>
                  </a:lnTo>
                  <a:lnTo>
                    <a:pt x="2326" y="4985"/>
                  </a:lnTo>
                  <a:lnTo>
                    <a:pt x="2930" y="4152"/>
                  </a:lnTo>
                  <a:cubicBezTo>
                    <a:pt x="3257" y="4054"/>
                    <a:pt x="3569" y="3876"/>
                    <a:pt x="3824" y="3620"/>
                  </a:cubicBezTo>
                  <a:lnTo>
                    <a:pt x="3824" y="3620"/>
                  </a:lnTo>
                  <a:cubicBezTo>
                    <a:pt x="4653" y="2792"/>
                    <a:pt x="4653" y="1447"/>
                    <a:pt x="3824" y="619"/>
                  </a:cubicBezTo>
                  <a:lnTo>
                    <a:pt x="3824" y="619"/>
                  </a:lnTo>
                  <a:cubicBezTo>
                    <a:pt x="3410" y="205"/>
                    <a:pt x="2868" y="0"/>
                    <a:pt x="2326" y="0"/>
                  </a:cubicBezTo>
                  <a:lnTo>
                    <a:pt x="2326" y="0"/>
                  </a:lnTo>
                  <a:cubicBezTo>
                    <a:pt x="1784" y="0"/>
                    <a:pt x="1242" y="205"/>
                    <a:pt x="828" y="619"/>
                  </a:cubicBezTo>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solidFill>
                <a:latin typeface="Larsseit" pitchFamily="50" charset="0"/>
              </a:endParaRPr>
            </a:p>
          </p:txBody>
        </p:sp>
        <p:sp>
          <p:nvSpPr>
            <p:cNvPr id="41" name="Google Shape;618;p22">
              <a:extLst>
                <a:ext uri="{FF2B5EF4-FFF2-40B4-BE49-F238E27FC236}">
                  <a16:creationId xmlns:a16="http://schemas.microsoft.com/office/drawing/2014/main" id="{06DD2A96-D7CE-F445-C741-488EBACF3151}"/>
                </a:ext>
              </a:extLst>
            </p:cNvPr>
            <p:cNvSpPr txBox="1"/>
            <p:nvPr/>
          </p:nvSpPr>
          <p:spPr>
            <a:xfrm>
              <a:off x="1153979" y="4421440"/>
              <a:ext cx="916120" cy="526528"/>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067E6F"/>
                  </a:solidFill>
                  <a:latin typeface="Larsseit" pitchFamily="50" charset="0"/>
                  <a:ea typeface="Fira Sans Extra Condensed"/>
                  <a:cs typeface="Fira Sans Extra Condensed"/>
                  <a:sym typeface="Fira Sans Extra Condensed"/>
                </a:rPr>
                <a:t>21,2%</a:t>
              </a:r>
              <a:endParaRPr b="1" dirty="0">
                <a:solidFill>
                  <a:srgbClr val="067E6F"/>
                </a:solidFill>
                <a:latin typeface="Larsseit" pitchFamily="50" charset="0"/>
                <a:ea typeface="Fira Sans Extra Condensed"/>
                <a:cs typeface="Fira Sans Extra Condensed"/>
                <a:sym typeface="Fira Sans Extra Condensed"/>
              </a:endParaRPr>
            </a:p>
          </p:txBody>
        </p:sp>
      </p:grpSp>
      <p:grpSp>
        <p:nvGrpSpPr>
          <p:cNvPr id="34" name="Agrupar 56">
            <a:extLst>
              <a:ext uri="{FF2B5EF4-FFF2-40B4-BE49-F238E27FC236}">
                <a16:creationId xmlns:a16="http://schemas.microsoft.com/office/drawing/2014/main" id="{600A5987-7EA2-998D-A554-99ADB13C40A0}"/>
              </a:ext>
            </a:extLst>
          </p:cNvPr>
          <p:cNvGrpSpPr/>
          <p:nvPr/>
        </p:nvGrpSpPr>
        <p:grpSpPr>
          <a:xfrm>
            <a:off x="5504313" y="4001985"/>
            <a:ext cx="1183375" cy="1102719"/>
            <a:chOff x="1153979" y="4318153"/>
            <a:chExt cx="926109" cy="862987"/>
          </a:xfrm>
          <a:solidFill>
            <a:schemeClr val="bg1"/>
          </a:solidFill>
        </p:grpSpPr>
        <p:sp>
          <p:nvSpPr>
            <p:cNvPr id="38" name="Google Shape;613;p22">
              <a:extLst>
                <a:ext uri="{FF2B5EF4-FFF2-40B4-BE49-F238E27FC236}">
                  <a16:creationId xmlns:a16="http://schemas.microsoft.com/office/drawing/2014/main" id="{CAC001E6-9552-592C-37A5-CE699F38F9AB}"/>
                </a:ext>
              </a:extLst>
            </p:cNvPr>
            <p:cNvSpPr/>
            <p:nvPr/>
          </p:nvSpPr>
          <p:spPr>
            <a:xfrm>
              <a:off x="1163967" y="4318153"/>
              <a:ext cx="916121" cy="862987"/>
            </a:xfrm>
            <a:custGeom>
              <a:avLst/>
              <a:gdLst/>
              <a:ahLst/>
              <a:cxnLst/>
              <a:rect l="l" t="t" r="r" b="b"/>
              <a:pathLst>
                <a:path w="4653" h="4985" extrusionOk="0">
                  <a:moveTo>
                    <a:pt x="828" y="619"/>
                  </a:moveTo>
                  <a:cubicBezTo>
                    <a:pt x="0" y="1447"/>
                    <a:pt x="0" y="2792"/>
                    <a:pt x="828" y="3620"/>
                  </a:cubicBezTo>
                  <a:lnTo>
                    <a:pt x="828" y="3620"/>
                  </a:lnTo>
                  <a:cubicBezTo>
                    <a:pt x="1089" y="3876"/>
                    <a:pt x="1396" y="4054"/>
                    <a:pt x="1723" y="4152"/>
                  </a:cubicBezTo>
                  <a:lnTo>
                    <a:pt x="1723" y="4152"/>
                  </a:lnTo>
                  <a:lnTo>
                    <a:pt x="2326" y="4985"/>
                  </a:lnTo>
                  <a:lnTo>
                    <a:pt x="2930" y="4152"/>
                  </a:lnTo>
                  <a:cubicBezTo>
                    <a:pt x="3257" y="4054"/>
                    <a:pt x="3569" y="3876"/>
                    <a:pt x="3824" y="3620"/>
                  </a:cubicBezTo>
                  <a:lnTo>
                    <a:pt x="3824" y="3620"/>
                  </a:lnTo>
                  <a:cubicBezTo>
                    <a:pt x="4653" y="2792"/>
                    <a:pt x="4653" y="1447"/>
                    <a:pt x="3824" y="619"/>
                  </a:cubicBezTo>
                  <a:lnTo>
                    <a:pt x="3824" y="619"/>
                  </a:lnTo>
                  <a:cubicBezTo>
                    <a:pt x="3410" y="205"/>
                    <a:pt x="2868" y="0"/>
                    <a:pt x="2326" y="0"/>
                  </a:cubicBezTo>
                  <a:lnTo>
                    <a:pt x="2326" y="0"/>
                  </a:lnTo>
                  <a:cubicBezTo>
                    <a:pt x="1784" y="0"/>
                    <a:pt x="1242" y="205"/>
                    <a:pt x="828" y="619"/>
                  </a:cubicBezTo>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solidFill>
                <a:latin typeface="Larsseit" pitchFamily="50" charset="0"/>
              </a:endParaRPr>
            </a:p>
          </p:txBody>
        </p:sp>
        <p:sp>
          <p:nvSpPr>
            <p:cNvPr id="39" name="Google Shape;618;p22">
              <a:extLst>
                <a:ext uri="{FF2B5EF4-FFF2-40B4-BE49-F238E27FC236}">
                  <a16:creationId xmlns:a16="http://schemas.microsoft.com/office/drawing/2014/main" id="{2DED1DD7-E342-0F2D-ED11-88F0F6A98B32}"/>
                </a:ext>
              </a:extLst>
            </p:cNvPr>
            <p:cNvSpPr txBox="1"/>
            <p:nvPr/>
          </p:nvSpPr>
          <p:spPr>
            <a:xfrm>
              <a:off x="1153979" y="4421440"/>
              <a:ext cx="916120" cy="526528"/>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067E6F"/>
                  </a:solidFill>
                  <a:latin typeface="Larsseit" pitchFamily="50" charset="0"/>
                  <a:ea typeface="Fira Sans Extra Condensed"/>
                  <a:cs typeface="Fira Sans Extra Condensed"/>
                  <a:sym typeface="Fira Sans Extra Condensed"/>
                </a:rPr>
                <a:t>5,6%</a:t>
              </a:r>
              <a:endParaRPr b="1" dirty="0">
                <a:solidFill>
                  <a:srgbClr val="067E6F"/>
                </a:solidFill>
                <a:latin typeface="Larsseit" pitchFamily="50" charset="0"/>
                <a:ea typeface="Fira Sans Extra Condensed"/>
                <a:cs typeface="Fira Sans Extra Condensed"/>
                <a:sym typeface="Fira Sans Extra Condensed"/>
              </a:endParaRPr>
            </a:p>
          </p:txBody>
        </p:sp>
      </p:grpSp>
      <p:grpSp>
        <p:nvGrpSpPr>
          <p:cNvPr id="35" name="Agrupar 52">
            <a:extLst>
              <a:ext uri="{FF2B5EF4-FFF2-40B4-BE49-F238E27FC236}">
                <a16:creationId xmlns:a16="http://schemas.microsoft.com/office/drawing/2014/main" id="{BCB50931-4B56-7ED8-B9D0-C53C74229101}"/>
              </a:ext>
            </a:extLst>
          </p:cNvPr>
          <p:cNvGrpSpPr/>
          <p:nvPr/>
        </p:nvGrpSpPr>
        <p:grpSpPr>
          <a:xfrm>
            <a:off x="8451053" y="4001986"/>
            <a:ext cx="1183375" cy="1102719"/>
            <a:chOff x="1153979" y="4318153"/>
            <a:chExt cx="926109" cy="862987"/>
          </a:xfrm>
          <a:solidFill>
            <a:schemeClr val="bg1"/>
          </a:solidFill>
        </p:grpSpPr>
        <p:sp>
          <p:nvSpPr>
            <p:cNvPr id="36" name="Google Shape;613;p22">
              <a:extLst>
                <a:ext uri="{FF2B5EF4-FFF2-40B4-BE49-F238E27FC236}">
                  <a16:creationId xmlns:a16="http://schemas.microsoft.com/office/drawing/2014/main" id="{C15A3112-FFE6-CEC9-353F-EC81EA76AB55}"/>
                </a:ext>
              </a:extLst>
            </p:cNvPr>
            <p:cNvSpPr/>
            <p:nvPr/>
          </p:nvSpPr>
          <p:spPr>
            <a:xfrm>
              <a:off x="1163967" y="4318153"/>
              <a:ext cx="916121" cy="862987"/>
            </a:xfrm>
            <a:custGeom>
              <a:avLst/>
              <a:gdLst/>
              <a:ahLst/>
              <a:cxnLst/>
              <a:rect l="l" t="t" r="r" b="b"/>
              <a:pathLst>
                <a:path w="4653" h="4985" extrusionOk="0">
                  <a:moveTo>
                    <a:pt x="828" y="619"/>
                  </a:moveTo>
                  <a:cubicBezTo>
                    <a:pt x="0" y="1447"/>
                    <a:pt x="0" y="2792"/>
                    <a:pt x="828" y="3620"/>
                  </a:cubicBezTo>
                  <a:lnTo>
                    <a:pt x="828" y="3620"/>
                  </a:lnTo>
                  <a:cubicBezTo>
                    <a:pt x="1089" y="3876"/>
                    <a:pt x="1396" y="4054"/>
                    <a:pt x="1723" y="4152"/>
                  </a:cubicBezTo>
                  <a:lnTo>
                    <a:pt x="1723" y="4152"/>
                  </a:lnTo>
                  <a:lnTo>
                    <a:pt x="2326" y="4985"/>
                  </a:lnTo>
                  <a:lnTo>
                    <a:pt x="2930" y="4152"/>
                  </a:lnTo>
                  <a:cubicBezTo>
                    <a:pt x="3257" y="4054"/>
                    <a:pt x="3569" y="3876"/>
                    <a:pt x="3824" y="3620"/>
                  </a:cubicBezTo>
                  <a:lnTo>
                    <a:pt x="3824" y="3620"/>
                  </a:lnTo>
                  <a:cubicBezTo>
                    <a:pt x="4653" y="2792"/>
                    <a:pt x="4653" y="1447"/>
                    <a:pt x="3824" y="619"/>
                  </a:cubicBezTo>
                  <a:lnTo>
                    <a:pt x="3824" y="619"/>
                  </a:lnTo>
                  <a:cubicBezTo>
                    <a:pt x="3410" y="205"/>
                    <a:pt x="2868" y="0"/>
                    <a:pt x="2326" y="0"/>
                  </a:cubicBezTo>
                  <a:lnTo>
                    <a:pt x="2326" y="0"/>
                  </a:lnTo>
                  <a:cubicBezTo>
                    <a:pt x="1784" y="0"/>
                    <a:pt x="1242" y="205"/>
                    <a:pt x="828" y="619"/>
                  </a:cubicBezTo>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solidFill>
                <a:latin typeface="Larsseit" pitchFamily="50" charset="0"/>
              </a:endParaRPr>
            </a:p>
          </p:txBody>
        </p:sp>
        <p:sp>
          <p:nvSpPr>
            <p:cNvPr id="37" name="Google Shape;618;p22">
              <a:extLst>
                <a:ext uri="{FF2B5EF4-FFF2-40B4-BE49-F238E27FC236}">
                  <a16:creationId xmlns:a16="http://schemas.microsoft.com/office/drawing/2014/main" id="{79895F83-5CC8-6865-44A8-FDE541CB0011}"/>
                </a:ext>
              </a:extLst>
            </p:cNvPr>
            <p:cNvSpPr txBox="1"/>
            <p:nvPr/>
          </p:nvSpPr>
          <p:spPr>
            <a:xfrm>
              <a:off x="1153979" y="4421440"/>
              <a:ext cx="916120" cy="526528"/>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dirty="0">
                  <a:solidFill>
                    <a:srgbClr val="067E6F"/>
                  </a:solidFill>
                  <a:latin typeface="Larsseit" pitchFamily="50" charset="0"/>
                  <a:ea typeface="Fira Sans Extra Condensed"/>
                  <a:cs typeface="Fira Sans Extra Condensed"/>
                  <a:sym typeface="Fira Sans Extra Condensed"/>
                </a:rPr>
                <a:t>15,3%</a:t>
              </a:r>
              <a:endParaRPr b="1" dirty="0">
                <a:solidFill>
                  <a:srgbClr val="067E6F"/>
                </a:solidFill>
                <a:latin typeface="Larsseit" pitchFamily="50" charset="0"/>
                <a:ea typeface="Fira Sans Extra Condensed"/>
                <a:cs typeface="Fira Sans Extra Condensed"/>
                <a:sym typeface="Fira Sans Extra Condensed"/>
              </a:endParaRPr>
            </a:p>
          </p:txBody>
        </p:sp>
      </p:grpSp>
      <p:sp>
        <p:nvSpPr>
          <p:cNvPr id="50" name="CaixaDeTexto 247">
            <a:extLst>
              <a:ext uri="{FF2B5EF4-FFF2-40B4-BE49-F238E27FC236}">
                <a16:creationId xmlns:a16="http://schemas.microsoft.com/office/drawing/2014/main" id="{F7A1246F-400F-5A41-19E2-67D8916EAE6A}"/>
              </a:ext>
            </a:extLst>
          </p:cNvPr>
          <p:cNvSpPr txBox="1"/>
          <p:nvPr/>
        </p:nvSpPr>
        <p:spPr>
          <a:xfrm>
            <a:off x="7918498" y="5294549"/>
            <a:ext cx="2235720" cy="523220"/>
          </a:xfrm>
          <a:prstGeom prst="rect">
            <a:avLst/>
          </a:prstGeom>
          <a:noFill/>
        </p:spPr>
        <p:txBody>
          <a:bodyPr wrap="square">
            <a:spAutoFit/>
          </a:bodyPr>
          <a:lstStyle/>
          <a:p>
            <a:pPr algn="ctr"/>
            <a:r>
              <a:rPr lang="pt-BR" sz="1400" dirty="0">
                <a:solidFill>
                  <a:schemeClr val="bg1"/>
                </a:solidFill>
                <a:latin typeface="Larsseit" pitchFamily="50" charset="0"/>
                <a:ea typeface="Open Sans" panose="020B0606030504020204" pitchFamily="34" charset="0"/>
                <a:cs typeface="Open Sans" panose="020B0606030504020204" pitchFamily="34" charset="0"/>
              </a:rPr>
              <a:t>Já geraram preocupações em outras pessoas</a:t>
            </a:r>
            <a:r>
              <a:rPr lang="pt-BR" sz="1400" baseline="30000" dirty="0">
                <a:solidFill>
                  <a:schemeClr val="bg1"/>
                </a:solidFill>
                <a:latin typeface="Larsseit" pitchFamily="50" charset="0"/>
                <a:ea typeface="Open Sans" panose="020B0606030504020204" pitchFamily="34" charset="0"/>
                <a:cs typeface="Open Sans" panose="020B0606030504020204" pitchFamily="34" charset="0"/>
              </a:rPr>
              <a:t>4</a:t>
            </a:r>
          </a:p>
        </p:txBody>
      </p:sp>
      <p:sp>
        <p:nvSpPr>
          <p:cNvPr id="51" name="CaixaDeTexto 8">
            <a:extLst>
              <a:ext uri="{FF2B5EF4-FFF2-40B4-BE49-F238E27FC236}">
                <a16:creationId xmlns:a16="http://schemas.microsoft.com/office/drawing/2014/main" id="{56B34AEC-98EA-BF23-52E4-B86C6E59DCA0}"/>
              </a:ext>
            </a:extLst>
          </p:cNvPr>
          <p:cNvSpPr txBox="1"/>
          <p:nvPr/>
        </p:nvSpPr>
        <p:spPr>
          <a:xfrm>
            <a:off x="2851555" y="6537568"/>
            <a:ext cx="6488890" cy="230832"/>
          </a:xfrm>
          <a:prstGeom prst="rect">
            <a:avLst/>
          </a:prstGeom>
          <a:noFill/>
        </p:spPr>
        <p:txBody>
          <a:bodyPr wrap="square" rtlCol="0">
            <a:spAutoFit/>
          </a:bodyPr>
          <a:lstStyle/>
          <a:p>
            <a:pPr algn="ctr"/>
            <a:r>
              <a:rPr lang="pt-BR" sz="900" dirty="0">
                <a:solidFill>
                  <a:schemeClr val="bg1"/>
                </a:solidFill>
                <a:latin typeface="Arial" panose="020B0604020202020204" pitchFamily="34" charset="0"/>
                <a:ea typeface="Open Sans" panose="020B0606030504020204" pitchFamily="34" charset="0"/>
                <a:cs typeface="Arial" panose="020B0604020202020204" pitchFamily="34" charset="0"/>
              </a:rPr>
              <a:t>⁴Nos 12 meses anteriores às entrevistas do Covitel.  </a:t>
            </a:r>
            <a:r>
              <a:rPr lang="pt-BR" sz="900" baseline="30000" dirty="0">
                <a:solidFill>
                  <a:schemeClr val="bg1"/>
                </a:solidFill>
                <a:latin typeface="Arial" panose="020B0604020202020204" pitchFamily="34" charset="0"/>
                <a:ea typeface="Open Sans" panose="020B0606030504020204" pitchFamily="34" charset="0"/>
                <a:cs typeface="Arial" panose="020B0604020202020204" pitchFamily="34" charset="0"/>
              </a:rPr>
              <a:t>5</a:t>
            </a:r>
            <a:r>
              <a:rPr lang="pt-BR" sz="900" dirty="0">
                <a:solidFill>
                  <a:schemeClr val="bg1"/>
                </a:solidFill>
                <a:latin typeface="Arial" panose="020B0604020202020204" pitchFamily="34" charset="0"/>
                <a:ea typeface="Open Sans" panose="020B0606030504020204" pitchFamily="34" charset="0"/>
                <a:cs typeface="Arial" panose="020B0604020202020204" pitchFamily="34" charset="0"/>
              </a:rPr>
              <a:t>Pelo menos uma vez na vida</a:t>
            </a:r>
          </a:p>
        </p:txBody>
      </p:sp>
    </p:spTree>
    <p:extLst>
      <p:ext uri="{BB962C8B-B14F-4D97-AF65-F5344CB8AC3E}">
        <p14:creationId xmlns:p14="http://schemas.microsoft.com/office/powerpoint/2010/main" val="1280577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69EC0-2346-8EFF-6846-960493CBCE4C}"/>
            </a:ext>
          </a:extLst>
        </p:cNvPr>
        <p:cNvGrpSpPr/>
        <p:nvPr/>
      </p:nvGrpSpPr>
      <p:grpSpPr>
        <a:xfrm>
          <a:off x="0" y="0"/>
          <a:ext cx="0" cy="0"/>
          <a:chOff x="0" y="0"/>
          <a:chExt cx="0" cy="0"/>
        </a:xfrm>
      </p:grpSpPr>
      <p:sp>
        <p:nvSpPr>
          <p:cNvPr id="5" name="CaixaDeTexto 12">
            <a:extLst>
              <a:ext uri="{FF2B5EF4-FFF2-40B4-BE49-F238E27FC236}">
                <a16:creationId xmlns:a16="http://schemas.microsoft.com/office/drawing/2014/main" id="{220F8311-AAAC-A528-4ED0-FFA7D6F53C9E}"/>
              </a:ext>
            </a:extLst>
          </p:cNvPr>
          <p:cNvSpPr txBox="1"/>
          <p:nvPr/>
        </p:nvSpPr>
        <p:spPr>
          <a:xfrm>
            <a:off x="5595257" y="1321547"/>
            <a:ext cx="5603964" cy="3647152"/>
          </a:xfrm>
          <a:prstGeom prst="rect">
            <a:avLst/>
          </a:prstGeom>
          <a:noFill/>
        </p:spPr>
        <p:txBody>
          <a:bodyPr wrap="square" rtlCol="0">
            <a:spAutoFit/>
          </a:bodyPr>
          <a:lstStyle/>
          <a:p>
            <a:pPr marL="342900" indent="-342900">
              <a:buFont typeface="Arial" panose="020B0604020202020204" pitchFamily="34" charset="0"/>
              <a:buChar char="•"/>
            </a:pPr>
            <a:r>
              <a:rPr lang="pt-BR" sz="2100" b="1" dirty="0">
                <a:solidFill>
                  <a:srgbClr val="121E87"/>
                </a:solidFill>
                <a:latin typeface="Arial" panose="020B0604020202020204" pitchFamily="34" charset="0"/>
                <a:cs typeface="Arial" panose="020B0604020202020204" pitchFamily="34" charset="0"/>
              </a:rPr>
              <a:t>Custos diretos: </a:t>
            </a:r>
            <a:r>
              <a:rPr lang="pt-BR" sz="2100" dirty="0">
                <a:solidFill>
                  <a:srgbClr val="121E87"/>
                </a:solidFill>
                <a:latin typeface="Arial" panose="020B0604020202020204" pitchFamily="34" charset="0"/>
                <a:cs typeface="Arial" panose="020B0604020202020204" pitchFamily="34" charset="0"/>
              </a:rPr>
              <a:t>R$ 903 milhões em hospitalizações, R$ 224 milhões em custos ambulatoriais (apenas SUS)</a:t>
            </a:r>
          </a:p>
          <a:p>
            <a:pPr marL="342900" indent="-342900">
              <a:buFont typeface="Arial" panose="020B0604020202020204" pitchFamily="34" charset="0"/>
              <a:buChar char="•"/>
            </a:pPr>
            <a:endParaRPr lang="pt-BR" sz="2100" dirty="0">
              <a:solidFill>
                <a:srgbClr val="121E87"/>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pt-BR" sz="2100" b="1" dirty="0">
                <a:solidFill>
                  <a:srgbClr val="121E87"/>
                </a:solidFill>
                <a:latin typeface="Arial" panose="020B0604020202020204" pitchFamily="34" charset="0"/>
                <a:cs typeface="Arial" panose="020B0604020202020204" pitchFamily="34" charset="0"/>
              </a:rPr>
              <a:t>Custos indiretos: </a:t>
            </a:r>
            <a:r>
              <a:rPr lang="pt-BR" sz="2100" dirty="0">
                <a:solidFill>
                  <a:srgbClr val="121E87"/>
                </a:solidFill>
                <a:latin typeface="Arial" panose="020B0604020202020204" pitchFamily="34" charset="0"/>
                <a:cs typeface="Arial" panose="020B0604020202020204" pitchFamily="34" charset="0"/>
              </a:rPr>
              <a:t>R$17 bilhões em mortalidade prematura (retirada de indivíduos no auge de sua vida produtiva do mercado); R$47,2 milhões em previdência social e R$644,3 milhões em perdas adicionais de produtividade e absenteísmo, especialmente por cânceres</a:t>
            </a:r>
          </a:p>
        </p:txBody>
      </p:sp>
      <p:sp>
        <p:nvSpPr>
          <p:cNvPr id="4" name="TextBox 3">
            <a:extLst>
              <a:ext uri="{FF2B5EF4-FFF2-40B4-BE49-F238E27FC236}">
                <a16:creationId xmlns:a16="http://schemas.microsoft.com/office/drawing/2014/main" id="{326EBD15-7FDF-3888-69C0-A6FF8F00BB11}"/>
              </a:ext>
            </a:extLst>
          </p:cNvPr>
          <p:cNvSpPr txBox="1"/>
          <p:nvPr/>
        </p:nvSpPr>
        <p:spPr>
          <a:xfrm>
            <a:off x="789214" y="1321547"/>
            <a:ext cx="3956958" cy="2385268"/>
          </a:xfrm>
          <a:prstGeom prst="rect">
            <a:avLst/>
          </a:prstGeom>
          <a:noFill/>
        </p:spPr>
        <p:txBody>
          <a:bodyPr wrap="square">
            <a:spAutoFit/>
          </a:bodyPr>
          <a:lstStyle/>
          <a:p>
            <a:r>
              <a:rPr lang="pt-BR" sz="3200" b="1" dirty="0">
                <a:solidFill>
                  <a:srgbClr val="FF5054"/>
                </a:solidFill>
                <a:latin typeface="Georgia" panose="02040502050405020303" pitchFamily="18" charset="0"/>
                <a:ea typeface="Calibri" panose="020F0502020204030204" pitchFamily="34" charset="0"/>
                <a:cs typeface="Arial" panose="020B0604020202020204" pitchFamily="34" charset="0"/>
                <a:sym typeface="Montserrat"/>
              </a:rPr>
              <a:t>O álcool gera R$18,8 bilhões em custos diretos e indiretos </a:t>
            </a:r>
          </a:p>
          <a:p>
            <a:r>
              <a:rPr lang="pt-BR" sz="2100" dirty="0">
                <a:solidFill>
                  <a:srgbClr val="FF5054"/>
                </a:solidFill>
                <a:latin typeface="Georgia" panose="02040502050405020303" pitchFamily="18" charset="0"/>
                <a:ea typeface="Calibri" panose="020F0502020204030204" pitchFamily="34" charset="0"/>
                <a:cs typeface="Arial" panose="020B0604020202020204" pitchFamily="34" charset="0"/>
                <a:sym typeface="Montserrat"/>
              </a:rPr>
              <a:t>(FIOCRUZ, 2024) </a:t>
            </a:r>
          </a:p>
        </p:txBody>
      </p:sp>
    </p:spTree>
    <p:extLst>
      <p:ext uri="{BB962C8B-B14F-4D97-AF65-F5344CB8AC3E}">
        <p14:creationId xmlns:p14="http://schemas.microsoft.com/office/powerpoint/2010/main" val="3839545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Cantos Arredondados 7">
            <a:extLst>
              <a:ext uri="{FF2B5EF4-FFF2-40B4-BE49-F238E27FC236}">
                <a16:creationId xmlns:a16="http://schemas.microsoft.com/office/drawing/2014/main" id="{2E70E4AF-5E59-487B-A47D-843FEE03EBDF}"/>
              </a:ext>
            </a:extLst>
          </p:cNvPr>
          <p:cNvSpPr/>
          <p:nvPr/>
        </p:nvSpPr>
        <p:spPr>
          <a:xfrm>
            <a:off x="840462" y="2453226"/>
            <a:ext cx="3758419" cy="1036399"/>
          </a:xfrm>
          <a:prstGeom prst="roundRect">
            <a:avLst/>
          </a:prstGeom>
          <a:solidFill>
            <a:srgbClr val="FF505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3" name="CaixaDeTexto 2">
            <a:extLst>
              <a:ext uri="{FF2B5EF4-FFF2-40B4-BE49-F238E27FC236}">
                <a16:creationId xmlns:a16="http://schemas.microsoft.com/office/drawing/2014/main" id="{39129FEA-FC08-6DA0-1665-D01F3AD6633A}"/>
              </a:ext>
            </a:extLst>
          </p:cNvPr>
          <p:cNvSpPr txBox="1"/>
          <p:nvPr/>
        </p:nvSpPr>
        <p:spPr>
          <a:xfrm>
            <a:off x="5420173" y="858135"/>
            <a:ext cx="5931365" cy="5262979"/>
          </a:xfrm>
          <a:prstGeom prst="rect">
            <a:avLst/>
          </a:prstGeom>
          <a:noFill/>
        </p:spPr>
        <p:txBody>
          <a:bodyPr wrap="square">
            <a:spAutoFit/>
          </a:bodyPr>
          <a:lstStyle/>
          <a:p>
            <a:pPr marL="285750" indent="-285750" algn="l">
              <a:buFont typeface="Arial" panose="020B0604020202020204" pitchFamily="34" charset="0"/>
              <a:buChar char="•"/>
            </a:pPr>
            <a:r>
              <a:rPr lang="pt-BR" sz="1600" b="0" i="0" dirty="0">
                <a:solidFill>
                  <a:srgbClr val="121E87"/>
                </a:solidFill>
                <a:effectLst/>
                <a:latin typeface="Arial" panose="020B0604020202020204" pitchFamily="34" charset="0"/>
                <a:cs typeface="Arial" panose="020B0604020202020204" pitchFamily="34" charset="0"/>
              </a:rPr>
              <a:t>A reforma tributária é uma oportunidade única para o Brasil aumentar os impostos sobre </a:t>
            </a:r>
            <a:r>
              <a:rPr lang="pt-BR" sz="1600" b="1" i="0" dirty="0">
                <a:solidFill>
                  <a:srgbClr val="121E87"/>
                </a:solidFill>
                <a:effectLst/>
                <a:latin typeface="Arial" panose="020B0604020202020204" pitchFamily="34" charset="0"/>
                <a:cs typeface="Arial" panose="020B0604020202020204" pitchFamily="34" charset="0"/>
              </a:rPr>
              <a:t>produtos alcoólicos prejudiciais à saúde.</a:t>
            </a:r>
          </a:p>
          <a:p>
            <a:pPr marL="285750" indent="-285750" algn="l">
              <a:buFont typeface="Arial" panose="020B0604020202020204" pitchFamily="34" charset="0"/>
              <a:buChar char="•"/>
            </a:pPr>
            <a:endParaRPr lang="pt-BR" sz="1600" b="0" i="0" dirty="0">
              <a:solidFill>
                <a:srgbClr val="121E87"/>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pt-BR" sz="1600" dirty="0">
                <a:solidFill>
                  <a:srgbClr val="121E87"/>
                </a:solidFill>
                <a:latin typeface="Arial" panose="020B0604020202020204" pitchFamily="34" charset="0"/>
                <a:cs typeface="Arial" panose="020B0604020202020204" pitchFamily="34" charset="0"/>
              </a:rPr>
              <a:t>O imposto </a:t>
            </a:r>
            <a:r>
              <a:rPr lang="pt-BR" sz="1600" b="0" i="0" dirty="0">
                <a:solidFill>
                  <a:srgbClr val="121E87"/>
                </a:solidFill>
                <a:effectLst/>
                <a:latin typeface="Arial" panose="020B0604020202020204" pitchFamily="34" charset="0"/>
                <a:cs typeface="Arial" panose="020B0604020202020204" pitchFamily="34" charset="0"/>
              </a:rPr>
              <a:t>seletivo sobre produtos alcoólicos deve apresentar uma </a:t>
            </a:r>
            <a:r>
              <a:rPr lang="pt-BR" sz="1600" b="1" i="0" dirty="0">
                <a:solidFill>
                  <a:srgbClr val="121E87"/>
                </a:solidFill>
                <a:effectLst/>
                <a:latin typeface="Arial" panose="020B0604020202020204" pitchFamily="34" charset="0"/>
                <a:cs typeface="Arial" panose="020B0604020202020204" pitchFamily="34" charset="0"/>
              </a:rPr>
              <a:t>estrutura mista </a:t>
            </a:r>
            <a:r>
              <a:rPr lang="pt-BR" sz="1600" b="0" i="0" dirty="0">
                <a:solidFill>
                  <a:srgbClr val="121E87"/>
                </a:solidFill>
                <a:effectLst/>
                <a:latin typeface="Arial" panose="020B0604020202020204" pitchFamily="34" charset="0"/>
                <a:cs typeface="Arial" panose="020B0604020202020204" pitchFamily="34" charset="0"/>
              </a:rPr>
              <a:t>que compreende um </a:t>
            </a:r>
            <a:r>
              <a:rPr lang="pt-BR" sz="1600" b="1" i="0" dirty="0">
                <a:solidFill>
                  <a:srgbClr val="121E87"/>
                </a:solidFill>
                <a:effectLst/>
                <a:latin typeface="Arial" panose="020B0604020202020204" pitchFamily="34" charset="0"/>
                <a:cs typeface="Arial" panose="020B0604020202020204" pitchFamily="34" charset="0"/>
              </a:rPr>
              <a:t>componente ad valorem e um componente específico</a:t>
            </a:r>
            <a:r>
              <a:rPr lang="pt-BR" sz="1600" b="0" i="0" dirty="0">
                <a:solidFill>
                  <a:srgbClr val="121E87"/>
                </a:solidFill>
                <a:effectLst/>
                <a:latin typeface="Arial" panose="020B0604020202020204" pitchFamily="34" charset="0"/>
                <a:cs typeface="Arial" panose="020B0604020202020204" pitchFamily="34" charset="0"/>
              </a:rPr>
              <a:t> (ad rem).</a:t>
            </a:r>
          </a:p>
          <a:p>
            <a:pPr marL="285750" indent="-285750" algn="l">
              <a:buFont typeface="Arial" panose="020B0604020202020204" pitchFamily="34" charset="0"/>
              <a:buChar char="•"/>
            </a:pPr>
            <a:endParaRPr lang="pt-BR" sz="1600" b="0" i="0" dirty="0">
              <a:solidFill>
                <a:srgbClr val="121E87"/>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pt-BR" sz="1600" dirty="0">
                <a:solidFill>
                  <a:srgbClr val="121E87"/>
                </a:solidFill>
                <a:latin typeface="Arial" panose="020B0604020202020204" pitchFamily="34" charset="0"/>
                <a:cs typeface="Arial" panose="020B0604020202020204" pitchFamily="34" charset="0"/>
              </a:rPr>
              <a:t>O imposto </a:t>
            </a:r>
            <a:r>
              <a:rPr lang="pt-BR" sz="1600" b="0" i="0" dirty="0">
                <a:solidFill>
                  <a:srgbClr val="121E87"/>
                </a:solidFill>
                <a:effectLst/>
                <a:latin typeface="Arial" panose="020B0604020202020204" pitchFamily="34" charset="0"/>
                <a:cs typeface="Arial" panose="020B0604020202020204" pitchFamily="34" charset="0"/>
              </a:rPr>
              <a:t>seletivo deve ser diferente entre os produtos alcoólicos, cobrando </a:t>
            </a:r>
            <a:r>
              <a:rPr lang="pt-BR" sz="1600" b="1" i="0" dirty="0">
                <a:solidFill>
                  <a:srgbClr val="121E87"/>
                </a:solidFill>
                <a:effectLst/>
                <a:latin typeface="Arial" panose="020B0604020202020204" pitchFamily="34" charset="0"/>
                <a:cs typeface="Arial" panose="020B0604020202020204" pitchFamily="34" charset="0"/>
              </a:rPr>
              <a:t>taxas mais altas para produtos com maior teor alcoólico</a:t>
            </a:r>
            <a:r>
              <a:rPr lang="pt-BR" sz="1600" b="0" i="0" dirty="0">
                <a:solidFill>
                  <a:srgbClr val="121E87"/>
                </a:solidFill>
                <a:effectLst/>
                <a:latin typeface="Arial" panose="020B0604020202020204" pitchFamily="34" charset="0"/>
                <a:cs typeface="Arial" panose="020B0604020202020204" pitchFamily="34" charset="0"/>
              </a:rPr>
              <a:t>.</a:t>
            </a:r>
          </a:p>
          <a:p>
            <a:pPr marL="285750" indent="-285750" algn="l">
              <a:buFont typeface="Arial" panose="020B0604020202020204" pitchFamily="34" charset="0"/>
              <a:buChar char="•"/>
            </a:pPr>
            <a:endParaRPr lang="pt-BR" sz="1600" b="0" i="0" dirty="0">
              <a:solidFill>
                <a:srgbClr val="121E87"/>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pt-BR" sz="1600" dirty="0">
                <a:solidFill>
                  <a:srgbClr val="121E87"/>
                </a:solidFill>
                <a:latin typeface="Arial" panose="020B0604020202020204" pitchFamily="34" charset="0"/>
                <a:cs typeface="Arial" panose="020B0604020202020204" pitchFamily="34" charset="0"/>
              </a:rPr>
              <a:t>O imposto s</a:t>
            </a:r>
            <a:r>
              <a:rPr lang="pt-BR" sz="1600" b="0" i="0" dirty="0">
                <a:solidFill>
                  <a:srgbClr val="121E87"/>
                </a:solidFill>
                <a:effectLst/>
                <a:latin typeface="Arial" panose="020B0604020202020204" pitchFamily="34" charset="0"/>
                <a:cs typeface="Arial" panose="020B0604020202020204" pitchFamily="34" charset="0"/>
              </a:rPr>
              <a:t>eletivo deve ser definido de modo a promover uma </a:t>
            </a:r>
            <a:r>
              <a:rPr lang="pt-BR" sz="1600" b="1" i="0" dirty="0">
                <a:solidFill>
                  <a:srgbClr val="121E87"/>
                </a:solidFill>
                <a:effectLst/>
                <a:latin typeface="Arial" panose="020B0604020202020204" pitchFamily="34" charset="0"/>
                <a:cs typeface="Arial" panose="020B0604020202020204" pitchFamily="34" charset="0"/>
              </a:rPr>
              <a:t>redução mínima de 20% no consumo de produtos alcoólicos</a:t>
            </a:r>
            <a:r>
              <a:rPr lang="pt-BR" sz="1600" b="0" i="0" dirty="0">
                <a:solidFill>
                  <a:srgbClr val="121E87"/>
                </a:solidFill>
                <a:effectLst/>
                <a:latin typeface="Arial" panose="020B0604020202020204" pitchFamily="34" charset="0"/>
                <a:cs typeface="Arial" panose="020B0604020202020204" pitchFamily="34" charset="0"/>
              </a:rPr>
              <a:t>, e evitar que qualquer estado perca a arrecadação de receitas.</a:t>
            </a:r>
          </a:p>
          <a:p>
            <a:pPr marL="285750" indent="-285750" algn="l">
              <a:buFont typeface="Arial" panose="020B0604020202020204" pitchFamily="34" charset="0"/>
              <a:buChar char="•"/>
            </a:pPr>
            <a:endParaRPr lang="pt-BR" sz="1600" b="0" i="0" dirty="0">
              <a:solidFill>
                <a:srgbClr val="121E87"/>
              </a:solidFill>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pt-BR" sz="1600" b="0" i="0" dirty="0">
                <a:solidFill>
                  <a:srgbClr val="121E87"/>
                </a:solidFill>
                <a:effectLst/>
                <a:latin typeface="Arial" panose="020B0604020202020204" pitchFamily="34" charset="0"/>
                <a:cs typeface="Arial" panose="020B0604020202020204" pitchFamily="34" charset="0"/>
              </a:rPr>
              <a:t>Pesquisa Datafolha mostrou que, para </a:t>
            </a:r>
            <a:r>
              <a:rPr lang="pt-BR" sz="1600" b="1" i="0" dirty="0">
                <a:solidFill>
                  <a:srgbClr val="121E87"/>
                </a:solidFill>
                <a:effectLst/>
                <a:latin typeface="Arial" panose="020B0604020202020204" pitchFamily="34" charset="0"/>
                <a:cs typeface="Arial" panose="020B0604020202020204" pitchFamily="34" charset="0"/>
              </a:rPr>
              <a:t>77% dos entrevistados</a:t>
            </a:r>
            <a:r>
              <a:rPr lang="pt-BR" sz="1600" b="0" i="0" dirty="0">
                <a:solidFill>
                  <a:srgbClr val="121E87"/>
                </a:solidFill>
                <a:effectLst/>
                <a:latin typeface="Arial" panose="020B0604020202020204" pitchFamily="34" charset="0"/>
                <a:cs typeface="Arial" panose="020B0604020202020204" pitchFamily="34" charset="0"/>
              </a:rPr>
              <a:t>, as bebidas alcoólicas deveriam ter impostos mais altos por causarem danos à saúde (nov, 2024)</a:t>
            </a:r>
          </a:p>
        </p:txBody>
      </p:sp>
      <p:sp>
        <p:nvSpPr>
          <p:cNvPr id="6" name="CaixaDeTexto 5">
            <a:extLst>
              <a:ext uri="{FF2B5EF4-FFF2-40B4-BE49-F238E27FC236}">
                <a16:creationId xmlns:a16="http://schemas.microsoft.com/office/drawing/2014/main" id="{94530522-CFB1-AD2D-11C0-7E956A2717D5}"/>
              </a:ext>
            </a:extLst>
          </p:cNvPr>
          <p:cNvSpPr txBox="1"/>
          <p:nvPr/>
        </p:nvSpPr>
        <p:spPr>
          <a:xfrm>
            <a:off x="840462" y="702220"/>
            <a:ext cx="4264937" cy="1569660"/>
          </a:xfrm>
          <a:prstGeom prst="rect">
            <a:avLst/>
          </a:prstGeom>
          <a:noFill/>
        </p:spPr>
        <p:txBody>
          <a:bodyPr wrap="square" rtlCol="0">
            <a:spAutoFit/>
          </a:bodyPr>
          <a:lstStyle/>
          <a:p>
            <a:r>
              <a:rPr lang="pt-BR" sz="3200" b="1" dirty="0">
                <a:solidFill>
                  <a:srgbClr val="FF5054"/>
                </a:solidFill>
                <a:latin typeface="Georgia" panose="02040502050405020303" pitchFamily="18" charset="0"/>
              </a:rPr>
              <a:t>Por que aumentar os impostos sobre o álcool?</a:t>
            </a:r>
          </a:p>
        </p:txBody>
      </p:sp>
      <p:sp>
        <p:nvSpPr>
          <p:cNvPr id="5" name="CaixaDeTexto 4">
            <a:extLst>
              <a:ext uri="{FF2B5EF4-FFF2-40B4-BE49-F238E27FC236}">
                <a16:creationId xmlns:a16="http://schemas.microsoft.com/office/drawing/2014/main" id="{D1F04FEF-B4DE-529F-CEB6-F8C79247B6F7}"/>
              </a:ext>
            </a:extLst>
          </p:cNvPr>
          <p:cNvSpPr txBox="1"/>
          <p:nvPr/>
        </p:nvSpPr>
        <p:spPr>
          <a:xfrm>
            <a:off x="1097959" y="2509761"/>
            <a:ext cx="3245441" cy="861774"/>
          </a:xfrm>
          <a:prstGeom prst="rect">
            <a:avLst/>
          </a:prstGeom>
          <a:noFill/>
        </p:spPr>
        <p:txBody>
          <a:bodyPr wrap="square">
            <a:spAutoFit/>
          </a:bodyPr>
          <a:lstStyle/>
          <a:p>
            <a:r>
              <a:rPr lang="pt-BR" sz="1800" dirty="0">
                <a:solidFill>
                  <a:schemeClr val="bg1"/>
                </a:solidFill>
                <a:latin typeface="Georgia" panose="02040502050405020303" pitchFamily="18" charset="0"/>
                <a:ea typeface="Calibri" panose="020F0502020204030204" pitchFamily="34" charset="0"/>
                <a:cs typeface="Arial" panose="020B0604020202020204" pitchFamily="34" charset="0"/>
                <a:sym typeface="Montserrat"/>
              </a:rPr>
              <a:t>O álcool gera R$18,8 bilhões em custos diretos e indiretos </a:t>
            </a:r>
            <a:r>
              <a:rPr lang="pt-BR" sz="1400" dirty="0">
                <a:solidFill>
                  <a:schemeClr val="bg1"/>
                </a:solidFill>
                <a:latin typeface="Georgia" panose="02040502050405020303" pitchFamily="18" charset="0"/>
                <a:ea typeface="Calibri" panose="020F0502020204030204" pitchFamily="34" charset="0"/>
                <a:cs typeface="Arial" panose="020B0604020202020204" pitchFamily="34" charset="0"/>
                <a:sym typeface="Montserrat"/>
              </a:rPr>
              <a:t>(FIOCRUZ, 2024) </a:t>
            </a:r>
          </a:p>
        </p:txBody>
      </p:sp>
      <p:pic>
        <p:nvPicPr>
          <p:cNvPr id="4" name="Picture 3" descr="A blue and black logo&#10;&#10;Description automatically generated">
            <a:extLst>
              <a:ext uri="{FF2B5EF4-FFF2-40B4-BE49-F238E27FC236}">
                <a16:creationId xmlns:a16="http://schemas.microsoft.com/office/drawing/2014/main" id="{218F5148-B9D2-EF1C-DBFD-828CA14EA5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488" y="6007607"/>
            <a:ext cx="1498700" cy="625787"/>
          </a:xfrm>
          <a:prstGeom prst="rect">
            <a:avLst/>
          </a:prstGeom>
        </p:spPr>
      </p:pic>
    </p:spTree>
    <p:extLst>
      <p:ext uri="{BB962C8B-B14F-4D97-AF65-F5344CB8AC3E}">
        <p14:creationId xmlns:p14="http://schemas.microsoft.com/office/powerpoint/2010/main" val="2768823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extLst>
              <a:ext uri="{FF2B5EF4-FFF2-40B4-BE49-F238E27FC236}">
                <a16:creationId xmlns:a16="http://schemas.microsoft.com/office/drawing/2014/main" id="{9A17703C-D52A-4EBA-B9B0-5F4B1C1F89A9}"/>
              </a:ext>
            </a:extLst>
          </p:cNvPr>
          <p:cNvSpPr/>
          <p:nvPr/>
        </p:nvSpPr>
        <p:spPr>
          <a:xfrm>
            <a:off x="-90535" y="-72428"/>
            <a:ext cx="12403248" cy="7034543"/>
          </a:xfrm>
          <a:prstGeom prst="rect">
            <a:avLst/>
          </a:prstGeom>
          <a:solidFill>
            <a:srgbClr val="121E8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ítulo 1">
            <a:extLst>
              <a:ext uri="{FF2B5EF4-FFF2-40B4-BE49-F238E27FC236}">
                <a16:creationId xmlns:a16="http://schemas.microsoft.com/office/drawing/2014/main" id="{F3C1596E-AD5B-BC53-694C-52FFD832E21E}"/>
              </a:ext>
            </a:extLst>
          </p:cNvPr>
          <p:cNvSpPr>
            <a:spLocks noGrp="1"/>
          </p:cNvSpPr>
          <p:nvPr>
            <p:ph type="title"/>
          </p:nvPr>
        </p:nvSpPr>
        <p:spPr>
          <a:xfrm>
            <a:off x="838200" y="512584"/>
            <a:ext cx="10515600" cy="1325563"/>
          </a:xfrm>
        </p:spPr>
        <p:txBody>
          <a:bodyPr>
            <a:normAutofit/>
          </a:bodyPr>
          <a:lstStyle/>
          <a:p>
            <a:r>
              <a:rPr lang="pt-BR" sz="3200" b="0" i="0" dirty="0">
                <a:solidFill>
                  <a:schemeClr val="bg1"/>
                </a:solidFill>
                <a:effectLst/>
                <a:latin typeface="Georgia" panose="02040502050405020303" pitchFamily="18" charset="0"/>
              </a:rPr>
              <a:t>O </a:t>
            </a:r>
            <a:r>
              <a:rPr lang="pt-BR" sz="3200" dirty="0">
                <a:solidFill>
                  <a:schemeClr val="bg1"/>
                </a:solidFill>
                <a:latin typeface="Georgia" panose="02040502050405020303" pitchFamily="18" charset="0"/>
                <a:ea typeface="+mn-ea"/>
                <a:cs typeface="+mn-cs"/>
              </a:rPr>
              <a:t>Brasil</a:t>
            </a:r>
            <a:r>
              <a:rPr lang="pt-BR" sz="3200" i="0" dirty="0">
                <a:solidFill>
                  <a:schemeClr val="bg1"/>
                </a:solidFill>
                <a:effectLst/>
                <a:latin typeface="Georgia" panose="02040502050405020303" pitchFamily="18" charset="0"/>
              </a:rPr>
              <a:t> </a:t>
            </a:r>
            <a:r>
              <a:rPr lang="pt-BR" sz="3200" b="0" i="0" dirty="0">
                <a:solidFill>
                  <a:schemeClr val="bg1"/>
                </a:solidFill>
                <a:effectLst/>
                <a:latin typeface="Georgia" panose="02040502050405020303" pitchFamily="18" charset="0"/>
              </a:rPr>
              <a:t>deve tributar os produtos alcoólicos de acordo com as </a:t>
            </a:r>
            <a:r>
              <a:rPr lang="pt-BR" sz="3200" b="1" i="0" dirty="0">
                <a:solidFill>
                  <a:schemeClr val="bg1"/>
                </a:solidFill>
                <a:effectLst/>
                <a:latin typeface="Georgia" panose="02040502050405020303" pitchFamily="18" charset="0"/>
              </a:rPr>
              <a:t>melhores práticas internacionais</a:t>
            </a:r>
            <a:endParaRPr lang="pt-BR" sz="3200" dirty="0">
              <a:solidFill>
                <a:schemeClr val="bg1"/>
              </a:solidFill>
              <a:latin typeface="Georgia" panose="02040502050405020303" pitchFamily="18" charset="0"/>
            </a:endParaRPr>
          </a:p>
        </p:txBody>
      </p:sp>
      <p:sp>
        <p:nvSpPr>
          <p:cNvPr id="3" name="Espaço Reservado para Conteúdo 2">
            <a:extLst>
              <a:ext uri="{FF2B5EF4-FFF2-40B4-BE49-F238E27FC236}">
                <a16:creationId xmlns:a16="http://schemas.microsoft.com/office/drawing/2014/main" id="{DE93D7AA-7066-33B0-DC2A-43DD66848AC0}"/>
              </a:ext>
            </a:extLst>
          </p:cNvPr>
          <p:cNvSpPr>
            <a:spLocks noGrp="1"/>
          </p:cNvSpPr>
          <p:nvPr>
            <p:ph idx="1"/>
          </p:nvPr>
        </p:nvSpPr>
        <p:spPr>
          <a:xfrm>
            <a:off x="838200" y="2219834"/>
            <a:ext cx="10167257" cy="5032375"/>
          </a:xfrm>
        </p:spPr>
        <p:txBody>
          <a:bodyPr>
            <a:normAutofit/>
          </a:bodyPr>
          <a:lstStyle/>
          <a:p>
            <a:pPr marL="0" indent="0">
              <a:lnSpc>
                <a:spcPct val="120000"/>
              </a:lnSpc>
              <a:buNone/>
            </a:pPr>
            <a:endParaRPr lang="pt-BR" sz="2400" b="1" dirty="0">
              <a:solidFill>
                <a:schemeClr val="bg1"/>
              </a:solidFill>
              <a:latin typeface="Arial" panose="020B0604020202020204" pitchFamily="34" charset="0"/>
              <a:cs typeface="Arial" panose="020B0604020202020204" pitchFamily="34" charset="0"/>
            </a:endParaRPr>
          </a:p>
          <a:p>
            <a:pPr>
              <a:lnSpc>
                <a:spcPct val="120000"/>
              </a:lnSpc>
              <a:spcBef>
                <a:spcPts val="0"/>
              </a:spcBef>
              <a:spcAft>
                <a:spcPts val="1800"/>
              </a:spcAft>
            </a:pPr>
            <a:r>
              <a:rPr lang="pt-BR" sz="1800" b="1" i="0" dirty="0">
                <a:solidFill>
                  <a:schemeClr val="bg1"/>
                </a:solidFill>
                <a:effectLst/>
                <a:latin typeface="Arial" panose="020B0604020202020204" pitchFamily="34" charset="0"/>
                <a:cs typeface="Arial" panose="020B0604020202020204" pitchFamily="34" charset="0"/>
              </a:rPr>
              <a:t>1478 e 1658</a:t>
            </a:r>
            <a:r>
              <a:rPr lang="pt-BR" sz="1800" dirty="0">
                <a:solidFill>
                  <a:schemeClr val="bg1"/>
                </a:solidFill>
                <a:latin typeface="Arial" panose="020B0604020202020204" pitchFamily="34" charset="0"/>
                <a:cs typeface="Arial" panose="020B0604020202020204" pitchFamily="34" charset="0"/>
              </a:rPr>
              <a:t>, de autoria das </a:t>
            </a:r>
            <a:r>
              <a:rPr lang="pt-BR" sz="1800" b="1" dirty="0">
                <a:solidFill>
                  <a:schemeClr val="bg1"/>
                </a:solidFill>
                <a:latin typeface="Arial" panose="020B0604020202020204" pitchFamily="34" charset="0"/>
                <a:cs typeface="Arial" panose="020B0604020202020204" pitchFamily="34" charset="0"/>
              </a:rPr>
              <a:t>senadoras Zenaide Maia e Augusta Brito</a:t>
            </a:r>
            <a:r>
              <a:rPr lang="pt-BR" sz="1800" dirty="0">
                <a:solidFill>
                  <a:schemeClr val="bg1"/>
                </a:solidFill>
                <a:latin typeface="Arial" panose="020B0604020202020204" pitchFamily="34" charset="0"/>
                <a:cs typeface="Arial" panose="020B0604020202020204" pitchFamily="34" charset="0"/>
              </a:rPr>
              <a:t>, que retomam a previsão de </a:t>
            </a:r>
            <a:r>
              <a:rPr lang="pt-BR" sz="1800" b="1" dirty="0">
                <a:solidFill>
                  <a:schemeClr val="bg1"/>
                </a:solidFill>
                <a:latin typeface="Arial" panose="020B0604020202020204" pitchFamily="34" charset="0"/>
                <a:cs typeface="Arial" panose="020B0604020202020204" pitchFamily="34" charset="0"/>
              </a:rPr>
              <a:t>atualização anual dos valores das alíquotas específicas do Imposto Seletivo</a:t>
            </a:r>
            <a:r>
              <a:rPr lang="pt-BR" sz="1800" dirty="0">
                <a:solidFill>
                  <a:schemeClr val="bg1"/>
                </a:solidFill>
                <a:latin typeface="Arial" panose="020B0604020202020204" pitchFamily="34" charset="0"/>
                <a:cs typeface="Arial" panose="020B0604020202020204" pitchFamily="34" charset="0"/>
              </a:rPr>
              <a:t> pela variação do Índice Nacional de Preços ao Consumidor Amplo (</a:t>
            </a:r>
            <a:r>
              <a:rPr lang="pt-BR" sz="1800" b="1" dirty="0">
                <a:solidFill>
                  <a:schemeClr val="bg1"/>
                </a:solidFill>
                <a:latin typeface="Arial" panose="020B0604020202020204" pitchFamily="34" charset="0"/>
                <a:cs typeface="Arial" panose="020B0604020202020204" pitchFamily="34" charset="0"/>
              </a:rPr>
              <a:t>IPCA</a:t>
            </a:r>
            <a:r>
              <a:rPr lang="pt-BR" sz="1800" dirty="0">
                <a:solidFill>
                  <a:schemeClr val="bg1"/>
                </a:solidFill>
                <a:latin typeface="Arial" panose="020B0604020202020204" pitchFamily="34" charset="0"/>
                <a:cs typeface="Arial" panose="020B0604020202020204" pitchFamily="34" charset="0"/>
              </a:rPr>
              <a:t>).</a:t>
            </a:r>
          </a:p>
          <a:p>
            <a:pPr>
              <a:lnSpc>
                <a:spcPct val="120000"/>
              </a:lnSpc>
              <a:spcBef>
                <a:spcPts val="0"/>
              </a:spcBef>
              <a:spcAft>
                <a:spcPts val="1800"/>
              </a:spcAft>
            </a:pPr>
            <a:r>
              <a:rPr lang="pt-BR" sz="1800" b="1" dirty="0">
                <a:solidFill>
                  <a:schemeClr val="bg1"/>
                </a:solidFill>
                <a:latin typeface="Arial" panose="020B0604020202020204" pitchFamily="34" charset="0"/>
                <a:cs typeface="Arial" panose="020B0604020202020204" pitchFamily="34" charset="0"/>
              </a:rPr>
              <a:t>1703, </a:t>
            </a:r>
            <a:r>
              <a:rPr lang="pt-BR" sz="1800" dirty="0">
                <a:solidFill>
                  <a:schemeClr val="bg1"/>
                </a:solidFill>
                <a:latin typeface="Arial" panose="020B0604020202020204" pitchFamily="34" charset="0"/>
                <a:cs typeface="Arial" panose="020B0604020202020204" pitchFamily="34" charset="0"/>
              </a:rPr>
              <a:t>de autoria da </a:t>
            </a:r>
            <a:r>
              <a:rPr lang="pt-BR" sz="1800" b="1" dirty="0">
                <a:solidFill>
                  <a:schemeClr val="bg1"/>
                </a:solidFill>
                <a:latin typeface="Arial" panose="020B0604020202020204" pitchFamily="34" charset="0"/>
                <a:cs typeface="Arial" panose="020B0604020202020204" pitchFamily="34" charset="0"/>
              </a:rPr>
              <a:t>senadora Zenaide Maia</a:t>
            </a:r>
            <a:r>
              <a:rPr lang="pt-BR" sz="1800" dirty="0">
                <a:solidFill>
                  <a:schemeClr val="bg1"/>
                </a:solidFill>
                <a:latin typeface="Arial" panose="020B0604020202020204" pitchFamily="34" charset="0"/>
                <a:cs typeface="Arial" panose="020B0604020202020204" pitchFamily="34" charset="0"/>
              </a:rPr>
              <a:t>, que garante que, durante o </a:t>
            </a:r>
            <a:r>
              <a:rPr lang="pt-BR" sz="1800" b="1" dirty="0">
                <a:solidFill>
                  <a:schemeClr val="bg1"/>
                </a:solidFill>
                <a:latin typeface="Arial" panose="020B0604020202020204" pitchFamily="34" charset="0"/>
                <a:cs typeface="Arial" panose="020B0604020202020204" pitchFamily="34" charset="0"/>
              </a:rPr>
              <a:t>período de transição, a tributação seja pelo menos mantida como está (sem perda de arrecadação em todas as UF’s).</a:t>
            </a:r>
          </a:p>
          <a:p>
            <a:pPr>
              <a:lnSpc>
                <a:spcPct val="120000"/>
              </a:lnSpc>
              <a:spcBef>
                <a:spcPts val="0"/>
              </a:spcBef>
              <a:spcAft>
                <a:spcPts val="1800"/>
              </a:spcAft>
            </a:pPr>
            <a:r>
              <a:rPr lang="pt-BR" sz="1800" b="1" dirty="0">
                <a:solidFill>
                  <a:schemeClr val="bg1"/>
                </a:solidFill>
                <a:latin typeface="Arial" panose="020B0604020202020204" pitchFamily="34" charset="0"/>
                <a:cs typeface="Arial" panose="020B0604020202020204" pitchFamily="34" charset="0"/>
              </a:rPr>
              <a:t>1530</a:t>
            </a:r>
            <a:r>
              <a:rPr lang="pt-BR" sz="1800" dirty="0">
                <a:solidFill>
                  <a:schemeClr val="bg1"/>
                </a:solidFill>
                <a:latin typeface="Arial" panose="020B0604020202020204" pitchFamily="34" charset="0"/>
                <a:cs typeface="Arial" panose="020B0604020202020204" pitchFamily="34" charset="0"/>
              </a:rPr>
              <a:t>, de autoria da </a:t>
            </a:r>
            <a:r>
              <a:rPr lang="pt-BR" sz="1800" b="1" dirty="0">
                <a:solidFill>
                  <a:schemeClr val="bg1"/>
                </a:solidFill>
                <a:latin typeface="Arial" panose="020B0604020202020204" pitchFamily="34" charset="0"/>
                <a:cs typeface="Arial" panose="020B0604020202020204" pitchFamily="34" charset="0"/>
              </a:rPr>
              <a:t>senadora Teresa Leitão</a:t>
            </a:r>
            <a:r>
              <a:rPr lang="pt-BR" sz="1800" dirty="0">
                <a:solidFill>
                  <a:schemeClr val="bg1"/>
                </a:solidFill>
                <a:latin typeface="Arial" panose="020B0604020202020204" pitchFamily="34" charset="0"/>
                <a:cs typeface="Arial" panose="020B0604020202020204" pitchFamily="34" charset="0"/>
              </a:rPr>
              <a:t>, que suprime o parágrafo 4º do artigo 419 do Projeto, corrigindo uma distorção (para permissão da aliquota do Ad Valorem ser por teor alcoolico) introduzida de última hora no relatório aprovado pela Câmara dos Deputados.</a:t>
            </a:r>
            <a:endParaRPr lang="pt-BR" sz="1800" b="1" dirty="0">
              <a:solidFill>
                <a:schemeClr val="bg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7555698B-95AC-807C-4279-AAAF3340EA76}"/>
              </a:ext>
            </a:extLst>
          </p:cNvPr>
          <p:cNvSpPr txBox="1"/>
          <p:nvPr/>
        </p:nvSpPr>
        <p:spPr>
          <a:xfrm>
            <a:off x="838200" y="2128241"/>
            <a:ext cx="6204856" cy="444481"/>
          </a:xfrm>
          <a:prstGeom prst="rect">
            <a:avLst/>
          </a:prstGeom>
          <a:noFill/>
        </p:spPr>
        <p:txBody>
          <a:bodyPr wrap="square">
            <a:spAutoFit/>
          </a:bodyPr>
          <a:lstStyle/>
          <a:p>
            <a:pPr marL="0" indent="0">
              <a:lnSpc>
                <a:spcPct val="120000"/>
              </a:lnSpc>
              <a:buNone/>
            </a:pPr>
            <a:r>
              <a:rPr lang="pt-BR" sz="2100" b="1" dirty="0">
                <a:solidFill>
                  <a:schemeClr val="bg1"/>
                </a:solidFill>
                <a:latin typeface="Arial" panose="020B0604020202020204" pitchFamily="34" charset="0"/>
                <a:cs typeface="Arial" panose="020B0604020202020204" pitchFamily="34" charset="0"/>
              </a:rPr>
              <a:t>Apoiamos as emendas:</a:t>
            </a:r>
          </a:p>
        </p:txBody>
      </p:sp>
      <p:pic>
        <p:nvPicPr>
          <p:cNvPr id="7" name="Imagem 10" descr="Interface gráfica do usuário, Texto&#10;&#10;Descrição gerada automaticamente com confiança média">
            <a:extLst>
              <a:ext uri="{FF2B5EF4-FFF2-40B4-BE49-F238E27FC236}">
                <a16:creationId xmlns:a16="http://schemas.microsoft.com/office/drawing/2014/main" id="{C01B54BC-9E13-92AF-3644-C42D549B50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09443" y="6161314"/>
            <a:ext cx="1288714" cy="539156"/>
          </a:xfrm>
          <a:prstGeom prst="rect">
            <a:avLst/>
          </a:prstGeom>
        </p:spPr>
      </p:pic>
    </p:spTree>
    <p:extLst>
      <p:ext uri="{BB962C8B-B14F-4D97-AF65-F5344CB8AC3E}">
        <p14:creationId xmlns:p14="http://schemas.microsoft.com/office/powerpoint/2010/main" val="1647601919"/>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0441557FB526043BF55247CE3386FC2" ma:contentTypeVersion="9" ma:contentTypeDescription="Create a new document." ma:contentTypeScope="" ma:versionID="82b18d8d7d2905ec8a65dd32af9267d0">
  <xsd:schema xmlns:xsd="http://www.w3.org/2001/XMLSchema" xmlns:xs="http://www.w3.org/2001/XMLSchema" xmlns:p="http://schemas.microsoft.com/office/2006/metadata/properties" xmlns:ns3="8a358039-d85d-4791-a8d5-12432601e776" xmlns:ns4="50097576-19d6-4466-86ce-10b657a501f0" targetNamespace="http://schemas.microsoft.com/office/2006/metadata/properties" ma:root="true" ma:fieldsID="3257aa2d43d10e5de1a87220ec989eff" ns3:_="" ns4:_="">
    <xsd:import namespace="8a358039-d85d-4791-a8d5-12432601e776"/>
    <xsd:import namespace="50097576-19d6-4466-86ce-10b657a501f0"/>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358039-d85d-4791-a8d5-12432601e776"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0097576-19d6-4466-86ce-10b657a501f0"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8a358039-d85d-4791-a8d5-12432601e776" xsi:nil="true"/>
  </documentManagement>
</p:properties>
</file>

<file path=customXml/itemProps1.xml><?xml version="1.0" encoding="utf-8"?>
<ds:datastoreItem xmlns:ds="http://schemas.openxmlformats.org/officeDocument/2006/customXml" ds:itemID="{D94084C3-79DF-44EF-881A-E0B90C9B0CEB}">
  <ds:schemaRefs>
    <ds:schemaRef ds:uri="http://schemas.microsoft.com/sharepoint/v3/contenttype/forms"/>
  </ds:schemaRefs>
</ds:datastoreItem>
</file>

<file path=customXml/itemProps2.xml><?xml version="1.0" encoding="utf-8"?>
<ds:datastoreItem xmlns:ds="http://schemas.openxmlformats.org/officeDocument/2006/customXml" ds:itemID="{4175BF0E-E404-4E92-8F39-B8A70DC16E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358039-d85d-4791-a8d5-12432601e776"/>
    <ds:schemaRef ds:uri="50097576-19d6-4466-86ce-10b657a501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956922-67C6-4F98-89A7-314C5457B5F5}">
  <ds:schemaRefs>
    <ds:schemaRef ds:uri="http://purl.org/dc/elements/1.1/"/>
    <ds:schemaRef ds:uri="http://purl.org/dc/dcmitype/"/>
    <ds:schemaRef ds:uri="http://schemas.microsoft.com/office/2006/documentManagement/types"/>
    <ds:schemaRef ds:uri="http://www.w3.org/XML/1998/namespace"/>
    <ds:schemaRef ds:uri="http://schemas.microsoft.com/office/2006/metadata/properties"/>
    <ds:schemaRef ds:uri="50097576-19d6-4466-86ce-10b657a501f0"/>
    <ds:schemaRef ds:uri="http://purl.org/dc/terms/"/>
    <ds:schemaRef ds:uri="8a358039-d85d-4791-a8d5-12432601e776"/>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8370</TotalTime>
  <Words>712</Words>
  <Application>Microsoft Office PowerPoint</Application>
  <PresentationFormat>Widescreen</PresentationFormat>
  <Paragraphs>61</Paragraphs>
  <Slides>7</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7</vt:i4>
      </vt:variant>
    </vt:vector>
  </HeadingPairs>
  <TitlesOfParts>
    <vt:vector size="14" baseType="lpstr">
      <vt:lpstr>Aptos</vt:lpstr>
      <vt:lpstr>Aptos Display</vt:lpstr>
      <vt:lpstr>Arial</vt:lpstr>
      <vt:lpstr>Georgia</vt:lpstr>
      <vt:lpstr>Larsseit</vt:lpstr>
      <vt:lpstr>Open Sans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O Brasil deve tributar os produtos alcoólicos de acordo com as melhores práticas internacionais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Beatriz Ferreira</dc:creator>
  <cp:lastModifiedBy>Maria Clara Alves do Nascimento</cp:lastModifiedBy>
  <cp:revision>7</cp:revision>
  <dcterms:created xsi:type="dcterms:W3CDTF">2024-09-19T20:37:16Z</dcterms:created>
  <dcterms:modified xsi:type="dcterms:W3CDTF">2024-11-27T15:16:00Z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0x01010000441557FB526043BF55247CE3386FC2</vt:lpwstr>
  </property>
</Properties>
</file>