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6"/>
  </p:notesMasterIdLst>
  <p:handoutMasterIdLst>
    <p:handoutMasterId r:id="rId17"/>
  </p:handoutMasterIdLst>
  <p:sldIdLst>
    <p:sldId id="442" r:id="rId3"/>
    <p:sldId id="434" r:id="rId4"/>
    <p:sldId id="280" r:id="rId5"/>
    <p:sldId id="4376" r:id="rId6"/>
    <p:sldId id="4377" r:id="rId7"/>
    <p:sldId id="4378" r:id="rId8"/>
    <p:sldId id="4368" r:id="rId9"/>
    <p:sldId id="4373" r:id="rId10"/>
    <p:sldId id="4276" r:id="rId11"/>
    <p:sldId id="531" r:id="rId12"/>
    <p:sldId id="4374" r:id="rId13"/>
    <p:sldId id="4375" r:id="rId14"/>
    <p:sldId id="44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D4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5" autoAdjust="0"/>
    <p:restoredTop sz="94692" autoAdjust="0"/>
  </p:normalViewPr>
  <p:slideViewPr>
    <p:cSldViewPr snapToGrid="0" snapToObjects="1">
      <p:cViewPr varScale="1">
        <p:scale>
          <a:sx n="82" d="100"/>
          <a:sy n="82" d="100"/>
        </p:scale>
        <p:origin x="1056" y="60"/>
      </p:cViewPr>
      <p:guideLst>
        <p:guide orient="horz" pos="2160"/>
        <p:guide pos="5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D9A9F-1C7D-6D45-9672-68E8CF86E6F8}" type="datetimeFigureOut">
              <a:t>10/06/2025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CAE12-CEBB-804B-B399-3B354D48828E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23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ED9F8-AC12-408C-8446-9CFB7A70F2DB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44BC1-3969-49A1-BD8A-66ACA3B7B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04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44BC1-3969-49A1-BD8A-66ACA3B7B69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259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0EC3B-09B5-25F1-8D0F-D3E122A6B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6278632-9846-3EBA-C903-795689D690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9EE9C9A-C6E6-B53D-32C7-80EE3D870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4897A1A-32D4-0257-51EA-FACF2A9C20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619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045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E2EF2-DF52-819B-E27B-22833ECEF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4477621-12EA-AD68-9F3E-1207F39A6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52525"/>
            <a:ext cx="5534025" cy="3113088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BCC8A55-1F54-D48E-0E3A-37A32415E1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48AF637-D9D3-4C60-47C7-3556CFF182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BADC4-26BB-45F7-9FB7-CC3F875A0C0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861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3A040-B443-737A-C70F-CA854B1E0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E5A9AB6-D036-F686-89A7-97F024502D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52525"/>
            <a:ext cx="5534025" cy="3113088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78693B4-ABA4-7939-28EB-53BB31B3E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E61AC7-1402-D759-809D-0C2C56C6D2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BADC4-26BB-45F7-9FB7-CC3F875A0C0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016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29754-136F-810B-D177-EE925D5E7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71748DB-807A-C530-2972-16E83C8FF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D63FAB0-DF9D-E219-4433-8CA858865C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5BDA03-CA68-B0B0-3FDE-68F5E946F8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4B77E-002D-4475-9DAD-3C26FC32CF3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466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437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E3BBF-75CB-864C-266B-822D5B45A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E0B834C-DF2D-2456-311C-FD21403244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8B0D35E-E8C7-7BCE-6909-CFE75F3E77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3EBDC58-A787-5D09-A004-4A83684B0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457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4B77E-002D-4475-9DAD-3C26FC32CF3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73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850C7-644A-561F-6C2F-D14B32918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83ADE74-9EFA-B72C-8C66-199B7E9DAE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9F9B125-A1E3-783F-856C-7D6AF85C65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E6DDC59-05BA-3727-5BCF-B69E17AEA3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03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4" y="-8793"/>
            <a:ext cx="12442092" cy="699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0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42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884" y="1222047"/>
            <a:ext cx="1697823" cy="2427129"/>
          </a:xfrm>
          <a:prstGeom prst="rect">
            <a:avLst/>
          </a:prstGeom>
        </p:spPr>
      </p:pic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E9B55147-78A5-B05B-D05C-DEF99CBBA0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27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19" y="-17930"/>
            <a:ext cx="12281647" cy="6908426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09600" y="1712509"/>
            <a:ext cx="6392709" cy="1207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68"/>
            <a:ext cx="12256477" cy="689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2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51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540480" y="235738"/>
            <a:ext cx="10972800" cy="887455"/>
          </a:xfrm>
        </p:spPr>
        <p:txBody>
          <a:bodyPr anchor="b">
            <a:noAutofit/>
          </a:bodyPr>
          <a:lstStyle>
            <a:lvl1pPr algn="l">
              <a:defRPr sz="3200" b="0" i="0" baseline="0">
                <a:solidFill>
                  <a:schemeClr val="accent1"/>
                </a:solidFill>
                <a:latin typeface="Tahoma"/>
                <a:cs typeface="Tahoma"/>
              </a:defRPr>
            </a:lvl1pPr>
          </a:lstStyle>
          <a:p>
            <a:r>
              <a:rPr lang="x-none" dirty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9751" y="1324853"/>
            <a:ext cx="10972800" cy="452590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A8C8E"/>
                </a:solidFill>
              </a:defRPr>
            </a:lvl1pPr>
            <a:lvl2pPr>
              <a:defRPr sz="1401">
                <a:solidFill>
                  <a:srgbClr val="8A8C8E"/>
                </a:solidFill>
              </a:defRPr>
            </a:lvl2pPr>
            <a:lvl3pPr>
              <a:defRPr sz="1200">
                <a:solidFill>
                  <a:srgbClr val="8A8C8E"/>
                </a:solidFill>
              </a:defRPr>
            </a:lvl3pPr>
            <a:lvl4pPr>
              <a:defRPr sz="1100">
                <a:solidFill>
                  <a:srgbClr val="8A8C8E"/>
                </a:solidFill>
              </a:defRPr>
            </a:lvl4pPr>
            <a:lvl5pPr>
              <a:defRPr sz="1100">
                <a:solidFill>
                  <a:srgbClr val="8A8C8E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6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t>10/06/2025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2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1">
            <a:extLst>
              <a:ext uri="{FF2B5EF4-FFF2-40B4-BE49-F238E27FC236}">
                <a16:creationId xmlns:a16="http://schemas.microsoft.com/office/drawing/2014/main" id="{CE3E35CE-A25B-F987-6C08-8B3A5559E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B5308D0C-F482-418E-A533-CAA659B5BB12}" type="datetime1">
              <a:rPr lang="pt-BR" smtClean="0"/>
              <a:t>10/06/2025</a:t>
            </a:fld>
            <a:endParaRPr lang="pt-BR"/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0BBA84DF-5AC4-944B-2534-73F1CCC78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254A37-0FA0-36DD-C21D-D7C70315EB30}"/>
              </a:ext>
            </a:extLst>
          </p:cNvPr>
          <p:cNvSpPr txBox="1"/>
          <p:nvPr userDrawn="1"/>
        </p:nvSpPr>
        <p:spPr>
          <a:xfrm rot="16200000">
            <a:off x="10860103" y="4936224"/>
            <a:ext cx="2183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rPr>
              <a:t>Nova Indústria Brasil - NIB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D4E7A28-F2E4-8CE2-EAB6-88E10ADBC415}"/>
              </a:ext>
            </a:extLst>
          </p:cNvPr>
          <p:cNvSpPr/>
          <p:nvPr userDrawn="1"/>
        </p:nvSpPr>
        <p:spPr>
          <a:xfrm>
            <a:off x="11805798" y="6227763"/>
            <a:ext cx="276999" cy="6223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11" name="Espaço Reservado para Número de Slide 3">
            <a:extLst>
              <a:ext uri="{FF2B5EF4-FFF2-40B4-BE49-F238E27FC236}">
                <a16:creationId xmlns:a16="http://schemas.microsoft.com/office/drawing/2014/main" id="{721FEEA1-6EBE-6D51-DC1E-6454492B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35952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68754D-CEBB-4B30-B93A-9018F1D2947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25D64F9-6319-1881-D332-36C407F2A3ED}"/>
              </a:ext>
            </a:extLst>
          </p:cNvPr>
          <p:cNvSpPr/>
          <p:nvPr userDrawn="1"/>
        </p:nvSpPr>
        <p:spPr>
          <a:xfrm flipH="1">
            <a:off x="1" y="2"/>
            <a:ext cx="12191999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A982692-63F3-7441-E97E-BB4D440690E2}"/>
              </a:ext>
            </a:extLst>
          </p:cNvPr>
          <p:cNvSpPr/>
          <p:nvPr userDrawn="1"/>
        </p:nvSpPr>
        <p:spPr>
          <a:xfrm flipH="1">
            <a:off x="1" y="6807202"/>
            <a:ext cx="12191999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151145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1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19" y="-17930"/>
            <a:ext cx="12281647" cy="6908426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09600" y="1712509"/>
            <a:ext cx="6392709" cy="1207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9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8489E7BC-2737-E444-8AAF-96C989104AA1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1063BF56-AF39-0F4B-B899-B7EBF4775EA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3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1" r:id="rId4"/>
    <p:sldLayoutId id="2147483667" r:id="rId5"/>
    <p:sldLayoutId id="2147483668" r:id="rId6"/>
    <p:sldLayoutId id="2147483669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ahom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ahom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ahom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ahom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ahom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8489E7BC-2737-E444-8AAF-96C989104AA1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1063BF56-AF39-0F4B-B899-B7EBF4775EA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1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ahom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ahom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ahom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ahom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ahom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>
            <a:extLst>
              <a:ext uri="{FF2B5EF4-FFF2-40B4-BE49-F238E27FC236}">
                <a16:creationId xmlns:a16="http://schemas.microsoft.com/office/drawing/2014/main" id="{0A3E0CCF-6CAB-93A2-8858-F081DA79B76F}"/>
              </a:ext>
            </a:extLst>
          </p:cNvPr>
          <p:cNvSpPr txBox="1">
            <a:spLocks/>
          </p:cNvSpPr>
          <p:nvPr/>
        </p:nvSpPr>
        <p:spPr>
          <a:xfrm>
            <a:off x="230803" y="2160168"/>
            <a:ext cx="6899340" cy="18717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40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t-BR" sz="3200" dirty="0">
              <a:solidFill>
                <a:schemeClr val="bg1"/>
              </a:solidFill>
            </a:endParaRPr>
          </a:p>
          <a:p>
            <a:r>
              <a:rPr lang="pt-BR" sz="3200" dirty="0">
                <a:solidFill>
                  <a:schemeClr val="bg1"/>
                </a:solidFill>
              </a:rPr>
              <a:t>APOIO DA FINEP AO SETOR ESPACIAL</a:t>
            </a:r>
          </a:p>
        </p:txBody>
      </p:sp>
      <p:sp>
        <p:nvSpPr>
          <p:cNvPr id="3" name="Title 15">
            <a:extLst>
              <a:ext uri="{FF2B5EF4-FFF2-40B4-BE49-F238E27FC236}">
                <a16:creationId xmlns:a16="http://schemas.microsoft.com/office/drawing/2014/main" id="{D6F80A71-3C3F-BB89-EC79-F53219CBDD6A}"/>
              </a:ext>
            </a:extLst>
          </p:cNvPr>
          <p:cNvSpPr txBox="1">
            <a:spLocks/>
          </p:cNvSpPr>
          <p:nvPr/>
        </p:nvSpPr>
        <p:spPr>
          <a:xfrm>
            <a:off x="1" y="6226628"/>
            <a:ext cx="12192000" cy="166871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40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pt-BR" sz="1800" dirty="0">
                <a:solidFill>
                  <a:schemeClr val="bg1"/>
                </a:solidFill>
              </a:rPr>
              <a:t>CCT – Senado Federal</a:t>
            </a:r>
          </a:p>
          <a:p>
            <a:pPr algn="ctr"/>
            <a:r>
              <a:rPr lang="pt-BR" sz="1800" dirty="0">
                <a:solidFill>
                  <a:schemeClr val="bg1"/>
                </a:solidFill>
              </a:rPr>
              <a:t>11/06/2025</a:t>
            </a:r>
          </a:p>
        </p:txBody>
      </p:sp>
    </p:spTree>
    <p:extLst>
      <p:ext uri="{BB962C8B-B14F-4D97-AF65-F5344CB8AC3E}">
        <p14:creationId xmlns:p14="http://schemas.microsoft.com/office/powerpoint/2010/main" val="403407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BDFDE-E276-4233-3C8C-989624446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188F51D-7E8B-DE07-4927-B223359E968E}"/>
              </a:ext>
            </a:extLst>
          </p:cNvPr>
          <p:cNvSpPr txBox="1">
            <a:spLocks/>
          </p:cNvSpPr>
          <p:nvPr/>
        </p:nvSpPr>
        <p:spPr>
          <a:xfrm>
            <a:off x="283471" y="-80694"/>
            <a:ext cx="10972800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defTabSz="609585">
              <a:spcBef>
                <a:spcPct val="0"/>
              </a:spcBef>
              <a:defRPr sz="3733">
                <a:solidFill>
                  <a:srgbClr val="0A4C4C"/>
                </a:solidFill>
                <a:latin typeface="Bebas Neue Bold" panose="020B0606020202050201" charset="0"/>
              </a:defRPr>
            </a:lvl1pPr>
          </a:lstStyle>
          <a:p>
            <a:r>
              <a:rPr lang="pt-BR" dirty="0"/>
              <a:t>Síntese dos projetos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3E3CE14-B391-E8AE-CC2C-DEDDEDBB8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318" y="3427468"/>
            <a:ext cx="5363" cy="306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E3D4694-8730-90D1-5018-2D5EB0BCA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82" y="3428990"/>
            <a:ext cx="36" cy="2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2937D0F-A438-B1DA-6823-D0C56973D139}"/>
              </a:ext>
            </a:extLst>
          </p:cNvPr>
          <p:cNvSpPr txBox="1"/>
          <p:nvPr/>
        </p:nvSpPr>
        <p:spPr>
          <a:xfrm>
            <a:off x="621792" y="1453896"/>
            <a:ext cx="7973568" cy="40416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pt-BR" sz="2800" b="1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46E89A0-18C3-73DF-A075-F9C7B8C4D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451639"/>
              </p:ext>
            </p:extLst>
          </p:nvPr>
        </p:nvGraphicFramePr>
        <p:xfrm>
          <a:off x="12191" y="583344"/>
          <a:ext cx="11896338" cy="5837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518422103"/>
                    </a:ext>
                  </a:extLst>
                </a:gridCol>
                <a:gridCol w="539496">
                  <a:extLst>
                    <a:ext uri="{9D8B030D-6E8A-4147-A177-3AD203B41FA5}">
                      <a16:colId xmlns:a16="http://schemas.microsoft.com/office/drawing/2014/main" val="2562317045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3190489187"/>
                    </a:ext>
                  </a:extLst>
                </a:gridCol>
                <a:gridCol w="1042416">
                  <a:extLst>
                    <a:ext uri="{9D8B030D-6E8A-4147-A177-3AD203B41FA5}">
                      <a16:colId xmlns:a16="http://schemas.microsoft.com/office/drawing/2014/main" val="1472621659"/>
                    </a:ext>
                  </a:extLst>
                </a:gridCol>
                <a:gridCol w="448056">
                  <a:extLst>
                    <a:ext uri="{9D8B030D-6E8A-4147-A177-3AD203B41FA5}">
                      <a16:colId xmlns:a16="http://schemas.microsoft.com/office/drawing/2014/main" val="3297210532"/>
                    </a:ext>
                  </a:extLst>
                </a:gridCol>
                <a:gridCol w="950976">
                  <a:extLst>
                    <a:ext uri="{9D8B030D-6E8A-4147-A177-3AD203B41FA5}">
                      <a16:colId xmlns:a16="http://schemas.microsoft.com/office/drawing/2014/main" val="2574556052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1672369734"/>
                    </a:ext>
                  </a:extLst>
                </a:gridCol>
                <a:gridCol w="1243584">
                  <a:extLst>
                    <a:ext uri="{9D8B030D-6E8A-4147-A177-3AD203B41FA5}">
                      <a16:colId xmlns:a16="http://schemas.microsoft.com/office/drawing/2014/main" val="3877396448"/>
                    </a:ext>
                  </a:extLst>
                </a:gridCol>
                <a:gridCol w="1179576">
                  <a:extLst>
                    <a:ext uri="{9D8B030D-6E8A-4147-A177-3AD203B41FA5}">
                      <a16:colId xmlns:a16="http://schemas.microsoft.com/office/drawing/2014/main" val="176638772"/>
                    </a:ext>
                  </a:extLst>
                </a:gridCol>
                <a:gridCol w="923544">
                  <a:extLst>
                    <a:ext uri="{9D8B030D-6E8A-4147-A177-3AD203B41FA5}">
                      <a16:colId xmlns:a16="http://schemas.microsoft.com/office/drawing/2014/main" val="27289684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3355481766"/>
                    </a:ext>
                  </a:extLst>
                </a:gridCol>
                <a:gridCol w="1316730">
                  <a:extLst>
                    <a:ext uri="{9D8B030D-6E8A-4147-A177-3AD203B41FA5}">
                      <a16:colId xmlns:a16="http://schemas.microsoft.com/office/drawing/2014/main" val="1416902485"/>
                    </a:ext>
                  </a:extLst>
                </a:gridCol>
              </a:tblGrid>
              <a:tr h="4751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Projetos / chamadas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Ref Finep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Data da Chamada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Instrumento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ACT AEB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Assinatura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Prazo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Valor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Liberado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Executor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Coexecutores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 err="1">
                          <a:effectLst/>
                        </a:rPr>
                        <a:t>ICTs</a:t>
                      </a:r>
                      <a:r>
                        <a:rPr lang="pt-BR" sz="1200" b="1" u="none" strike="noStrike" dirty="0">
                          <a:effectLst/>
                        </a:rPr>
                        <a:t> indicadas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4117623"/>
                  </a:ext>
                </a:extLst>
              </a:tr>
              <a:tr h="4853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 err="1">
                          <a:effectLst/>
                        </a:rPr>
                        <a:t>SelenITA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1308/22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Encomenda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Convênio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Sim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16/11/2022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16/11/2027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39.620.000,00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6.000.000,00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ITA/DCTA/FAB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2531351"/>
                  </a:ext>
                </a:extLst>
              </a:tr>
              <a:tr h="66523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Foguetes de Treinamento e Capacitação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1406/22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15/02/2022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Subvenção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Sim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18/11/2022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18/05/2025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         7.799.771,17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4.840.495,77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Delta V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INPE e UNB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2328335"/>
                  </a:ext>
                </a:extLst>
              </a:tr>
              <a:tr h="66523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Satélite de Pequeno Porte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1633/22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29/06/2022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Subvenção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Sim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03/05/2023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03/05/2026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  219.975.859,35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131.111.935,05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Visiona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Fibraforte, Opto, Equatorial, Orbital e Kryptus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INPE, ITA, SENAI-SC, UFSC e LEL-IPT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3258104"/>
                  </a:ext>
                </a:extLst>
              </a:tr>
              <a:tr h="85530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VLPP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2358/22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03/08/2022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Subvenção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Sim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08/11/2023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08/11/2026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  189.999.780,00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79.285.200,00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Cenic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Concert</a:t>
                      </a:r>
                      <a:r>
                        <a:rPr lang="pt-BR" sz="1200" u="none" strike="noStrike" dirty="0">
                          <a:effectLst/>
                        </a:rPr>
                        <a:t>, </a:t>
                      </a:r>
                      <a:r>
                        <a:rPr lang="pt-BR" sz="1200" u="none" strike="noStrike" dirty="0" err="1">
                          <a:effectLst/>
                        </a:rPr>
                        <a:t>Schelim</a:t>
                      </a:r>
                      <a:r>
                        <a:rPr lang="pt-BR" sz="1200" u="none" strike="noStrike" dirty="0">
                          <a:effectLst/>
                        </a:rPr>
                        <a:t>/</a:t>
                      </a:r>
                      <a:r>
                        <a:rPr lang="pt-BR" sz="1200" u="none" strike="noStrike" dirty="0" err="1">
                          <a:effectLst/>
                        </a:rPr>
                        <a:t>Delsis</a:t>
                      </a:r>
                      <a:r>
                        <a:rPr lang="pt-BR" sz="1200" u="none" strike="noStrike" dirty="0">
                          <a:effectLst/>
                        </a:rPr>
                        <a:t>, </a:t>
                      </a:r>
                      <a:r>
                        <a:rPr lang="pt-BR" sz="1200" u="none" strike="noStrike" dirty="0" err="1">
                          <a:effectLst/>
                        </a:rPr>
                        <a:t>Plasmahub</a:t>
                      </a:r>
                      <a:r>
                        <a:rPr lang="pt-BR" sz="1200" u="none" strike="noStrike" dirty="0">
                          <a:effectLst/>
                        </a:rPr>
                        <a:t> e </a:t>
                      </a:r>
                      <a:r>
                        <a:rPr lang="pt-BR" sz="1200" u="none" strike="noStrike" dirty="0" err="1">
                          <a:effectLst/>
                        </a:rPr>
                        <a:t>Etsys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IAE, INPE, CLA, CLBI, ITA e CGEE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9940449"/>
                  </a:ext>
                </a:extLst>
              </a:tr>
              <a:tr h="104536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VLPP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2360/22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03/08/2022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Subvenção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Sim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21/11/2023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21/11/2026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180.461.174,08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41.305.907,38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Akaer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Acrux</a:t>
                      </a:r>
                      <a:r>
                        <a:rPr lang="pt-BR" sz="1200" u="none" strike="noStrike" dirty="0">
                          <a:effectLst/>
                        </a:rPr>
                        <a:t>, </a:t>
                      </a:r>
                      <a:r>
                        <a:rPr lang="pt-BR" sz="1200" u="none" strike="noStrike" dirty="0" err="1">
                          <a:effectLst/>
                        </a:rPr>
                        <a:t>Breng</a:t>
                      </a:r>
                      <a:r>
                        <a:rPr lang="pt-BR" sz="1200" u="none" strike="noStrike" dirty="0">
                          <a:effectLst/>
                        </a:rPr>
                        <a:t>, </a:t>
                      </a:r>
                      <a:r>
                        <a:rPr lang="pt-BR" sz="1200" u="none" strike="noStrike" dirty="0" err="1">
                          <a:effectLst/>
                        </a:rPr>
                        <a:t>Essado</a:t>
                      </a:r>
                      <a:r>
                        <a:rPr lang="pt-BR" sz="1200" u="none" strike="noStrike" dirty="0">
                          <a:effectLst/>
                        </a:rPr>
                        <a:t> de Moraes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err="1">
                          <a:effectLst/>
                        </a:rPr>
                        <a:t>Biofabris</a:t>
                      </a:r>
                      <a:r>
                        <a:rPr lang="pt-BR" sz="1200" u="none" strike="noStrike" dirty="0">
                          <a:effectLst/>
                        </a:rPr>
                        <a:t>/UNICAMP, ITA, IAE, UFMA, UFC, UnB, UNIFEI e IFMA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9251936"/>
                  </a:ext>
                </a:extLst>
              </a:tr>
              <a:tr h="4853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Soberania e Defesa (RATO)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1163/24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22/01/2024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Subvenção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05/08/2024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05/08/2027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93.068.350,87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64.459.000,00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Mac Jee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Castro Leite Consultoria (CLC)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IEAv, IAE, ITA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0966694"/>
                  </a:ext>
                </a:extLst>
              </a:tr>
              <a:tr h="66523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VLM-AT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3308/24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Carta convite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Convênio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20/12/2024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20/12/2027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   133.000.000,00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      66.000.000,00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IAE/DCTA/FAB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ITA e IEAv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NA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8192999"/>
                  </a:ext>
                </a:extLst>
              </a:tr>
            </a:tbl>
          </a:graphicData>
        </a:graphic>
      </p:graphicFrame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FA5AD23-4D26-493B-330B-10FD8F43CD06}"/>
              </a:ext>
            </a:extLst>
          </p:cNvPr>
          <p:cNvSpPr/>
          <p:nvPr/>
        </p:nvSpPr>
        <p:spPr>
          <a:xfrm>
            <a:off x="5948169" y="6439964"/>
            <a:ext cx="1284714" cy="3837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R$ 864MM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05484C9-F3D0-1DF3-7D29-62272E95129E}"/>
              </a:ext>
            </a:extLst>
          </p:cNvPr>
          <p:cNvSpPr/>
          <p:nvPr/>
        </p:nvSpPr>
        <p:spPr>
          <a:xfrm>
            <a:off x="7232883" y="6439964"/>
            <a:ext cx="1284714" cy="3837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R$ 393MM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B9EE2A6A-E915-6D25-0D76-7D8ABFAEE826}"/>
              </a:ext>
            </a:extLst>
          </p:cNvPr>
          <p:cNvSpPr/>
          <p:nvPr/>
        </p:nvSpPr>
        <p:spPr>
          <a:xfrm>
            <a:off x="9159954" y="6439964"/>
            <a:ext cx="2544366" cy="3837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18 empresas e 18 </a:t>
            </a:r>
            <a:r>
              <a:rPr lang="pt-BR" b="1" dirty="0" err="1"/>
              <a:t>ICTs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76103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B4568-F991-563B-810B-43489A8E3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3AF9ED7E-CF25-3B4E-AB82-CD3541789206}"/>
              </a:ext>
            </a:extLst>
          </p:cNvPr>
          <p:cNvSpPr txBox="1">
            <a:spLocks/>
          </p:cNvSpPr>
          <p:nvPr/>
        </p:nvSpPr>
        <p:spPr>
          <a:xfrm>
            <a:off x="-807491" y="3982"/>
            <a:ext cx="12129995" cy="81873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>
              <a:defRPr/>
            </a:pPr>
            <a:r>
              <a:rPr lang="pt-BR" sz="3200" dirty="0">
                <a:solidFill>
                  <a:srgbClr val="0A4C4C"/>
                </a:solidFill>
                <a:latin typeface="Bebas Neue Bold" panose="020B0606020202050201" charset="0"/>
              </a:rPr>
              <a:t>CONSIDERAÇÕES FINAIS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4F527CF-648D-D512-0BE2-1D18707659FD}"/>
              </a:ext>
            </a:extLst>
          </p:cNvPr>
          <p:cNvSpPr txBox="1"/>
          <p:nvPr/>
        </p:nvSpPr>
        <p:spPr>
          <a:xfrm>
            <a:off x="326571" y="914400"/>
            <a:ext cx="115715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cap="all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i="0" cap="all" dirty="0">
                <a:effectLst/>
                <a:latin typeface="Arial" panose="020B0604020202020204" pitchFamily="34" charset="0"/>
              </a:rPr>
              <a:t>Parceria da </a:t>
            </a:r>
            <a:r>
              <a:rPr lang="pt-BR" b="1" i="0" cap="all" dirty="0" err="1">
                <a:effectLst/>
                <a:latin typeface="Arial" panose="020B0604020202020204" pitchFamily="34" charset="0"/>
              </a:rPr>
              <a:t>finep</a:t>
            </a:r>
            <a:r>
              <a:rPr lang="pt-BR" b="1" i="0" cap="all" dirty="0">
                <a:effectLst/>
                <a:latin typeface="Arial" panose="020B0604020202020204" pitchFamily="34" charset="0"/>
              </a:rPr>
              <a:t> com </a:t>
            </a:r>
            <a:r>
              <a:rPr lang="pt-BR" b="1" i="0" cap="all" dirty="0" err="1">
                <a:effectLst/>
                <a:latin typeface="Arial" panose="020B0604020202020204" pitchFamily="34" charset="0"/>
              </a:rPr>
              <a:t>aeb</a:t>
            </a:r>
            <a:r>
              <a:rPr lang="pt-BR" b="1" i="0" cap="all" dirty="0">
                <a:effectLst/>
                <a:latin typeface="Arial" panose="020B0604020202020204" pitchFamily="34" charset="0"/>
              </a:rPr>
              <a:t> ocorre desde 2013 (inova </a:t>
            </a:r>
            <a:r>
              <a:rPr lang="pt-BR" b="1" i="0" cap="all" dirty="0" err="1">
                <a:effectLst/>
                <a:latin typeface="Arial" panose="020B0604020202020204" pitchFamily="34" charset="0"/>
              </a:rPr>
              <a:t>aerodefesa</a:t>
            </a:r>
            <a:r>
              <a:rPr lang="pt-BR" b="1" i="0" cap="all" dirty="0">
                <a:effectLst/>
                <a:latin typeface="Arial" panose="020B0604020202020204" pitchFamily="34" charset="0"/>
              </a:rPr>
              <a:t>, </a:t>
            </a:r>
            <a:r>
              <a:rPr lang="pt-BR" b="1" i="0" cap="all" dirty="0" err="1">
                <a:effectLst/>
                <a:latin typeface="Arial" panose="020B0604020202020204" pitchFamily="34" charset="0"/>
              </a:rPr>
              <a:t>tt</a:t>
            </a:r>
            <a:r>
              <a:rPr lang="pt-BR" b="1" i="0" cap="all" dirty="0">
                <a:effectLst/>
                <a:latin typeface="Arial" panose="020B0604020202020204" pitchFamily="34" charset="0"/>
              </a:rPr>
              <a:t> </a:t>
            </a:r>
            <a:r>
              <a:rPr lang="pt-BR" b="1" i="0" cap="all" dirty="0" err="1">
                <a:effectLst/>
                <a:latin typeface="Arial" panose="020B0604020202020204" pitchFamily="34" charset="0"/>
              </a:rPr>
              <a:t>sgdc</a:t>
            </a:r>
            <a:r>
              <a:rPr lang="pt-BR" b="1" i="0" cap="all" dirty="0">
                <a:effectLst/>
                <a:latin typeface="Arial" panose="020B0604020202020204" pitchFamily="34" charset="0"/>
              </a:rPr>
              <a:t>, editais recentes)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cap="all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cap="all" dirty="0">
                <a:latin typeface="Arial" panose="020B0604020202020204" pitchFamily="34" charset="0"/>
              </a:rPr>
              <a:t>Uso da subvenção econômica permite apoio à riscos tecnológicos mais elevados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cap="all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cap="all" dirty="0">
                <a:latin typeface="Arial" panose="020B0604020202020204" pitchFamily="34" charset="0"/>
              </a:rPr>
              <a:t>Projetos integradores, com presença de coexecutores e </a:t>
            </a:r>
            <a:r>
              <a:rPr lang="pt-BR" b="1" cap="all" dirty="0" err="1">
                <a:latin typeface="Arial" panose="020B0604020202020204" pitchFamily="34" charset="0"/>
              </a:rPr>
              <a:t>icts</a:t>
            </a:r>
            <a:r>
              <a:rPr lang="pt-BR" b="1" cap="all" dirty="0">
                <a:latin typeface="Arial" panose="020B0604020202020204" pitchFamily="34" charset="0"/>
              </a:rPr>
              <a:t>, fortalecem arranjo para desafios complexos e multidisciplinares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cap="all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cap="all" dirty="0">
                <a:latin typeface="Arial" panose="020B0604020202020204" pitchFamily="34" charset="0"/>
              </a:rPr>
              <a:t>Importante a integração de apoios da </a:t>
            </a:r>
            <a:r>
              <a:rPr lang="pt-BR" b="1" cap="all" dirty="0" err="1">
                <a:latin typeface="Arial" panose="020B0604020202020204" pitchFamily="34" charset="0"/>
              </a:rPr>
              <a:t>finep</a:t>
            </a:r>
            <a:r>
              <a:rPr lang="pt-BR" b="1" cap="all" dirty="0">
                <a:latin typeface="Arial" panose="020B0604020202020204" pitchFamily="34" charset="0"/>
              </a:rPr>
              <a:t> com infraestruturas de desenvolvimento, carregamento, lançamento da </a:t>
            </a:r>
            <a:r>
              <a:rPr lang="pt-BR" b="1" cap="all" dirty="0" err="1">
                <a:latin typeface="Arial" panose="020B0604020202020204" pitchFamily="34" charset="0"/>
              </a:rPr>
              <a:t>fab</a:t>
            </a:r>
            <a:endParaRPr lang="pt-BR" b="1" cap="all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cap="all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cap="all" dirty="0">
                <a:latin typeface="Arial" panose="020B0604020202020204" pitchFamily="34" charset="0"/>
              </a:rPr>
              <a:t>IMPORTANTE INTEGRAÇÃO COM INTERESSE PÚBLICO EM IMAGENS SATELITAIS (ex. brasil mais, coordenado pela polícia federal)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cap="all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cap="all" dirty="0">
                <a:latin typeface="Arial" panose="020B0604020202020204" pitchFamily="34" charset="0"/>
              </a:rPr>
              <a:t>Mercado em crescimento e com barreira de entrada mais “acessível” – lançadores e satélites de pequeno porte</a:t>
            </a:r>
            <a:endParaRPr lang="pt-BR" b="1" cap="all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AA0B00D-204D-1C91-C488-D19EE559ABE1}"/>
              </a:ext>
            </a:extLst>
          </p:cNvPr>
          <p:cNvSpPr/>
          <p:nvPr/>
        </p:nvSpPr>
        <p:spPr>
          <a:xfrm>
            <a:off x="402771" y="5805680"/>
            <a:ext cx="11495315" cy="93257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FINEP SE COLOCA COMO MAIOR APOIADOR FINANCEIRO AO SETOR ESPACIAL BRASILEIRO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AC56588-52D5-AFFA-0333-593308345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007" y="114886"/>
            <a:ext cx="1104957" cy="596931"/>
          </a:xfrm>
          <a:prstGeom prst="rect">
            <a:avLst/>
          </a:prstGeom>
        </p:spPr>
      </p:pic>
      <p:pic>
        <p:nvPicPr>
          <p:cNvPr id="3074" name="Picture 2" descr="Instituto Questão de Ciência Observatório | Fundo Nacional de  Desenvolvimento Científico e Tecnológico (FNDCT)">
            <a:extLst>
              <a:ext uri="{FF2B5EF4-FFF2-40B4-BE49-F238E27FC236}">
                <a16:creationId xmlns:a16="http://schemas.microsoft.com/office/drawing/2014/main" id="{DC45D5FB-1E86-E5B0-D59C-E7157829B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22" y="92920"/>
            <a:ext cx="1151164" cy="7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713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609CD31-725C-2C87-E348-622ED72DAB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0" t="6508" r="1696" b="20000"/>
          <a:stretch/>
        </p:blipFill>
        <p:spPr>
          <a:xfrm>
            <a:off x="152400" y="1545772"/>
            <a:ext cx="11832771" cy="504008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73E4DAD-1AFC-28B4-22DB-31DFDF8A9BE3}"/>
              </a:ext>
            </a:extLst>
          </p:cNvPr>
          <p:cNvSpPr txBox="1">
            <a:spLocks/>
          </p:cNvSpPr>
          <p:nvPr/>
        </p:nvSpPr>
        <p:spPr>
          <a:xfrm>
            <a:off x="303103" y="140097"/>
            <a:ext cx="11510524" cy="81873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>
              <a:defRPr/>
            </a:pPr>
            <a:r>
              <a:rPr lang="pt-BR" sz="3733" dirty="0">
                <a:solidFill>
                  <a:srgbClr val="0A4C4C"/>
                </a:solidFill>
                <a:latin typeface="Bebas Neue Bold" panose="020B0606020202050201" charset="0"/>
              </a:rPr>
              <a:t>EXEMPLO DE IMPACTO DO SETOR ESPACIAL NA SOCIEDADE BRASILEIRA</a:t>
            </a:r>
            <a:endParaRPr lang="pt-BR" sz="3733" dirty="0">
              <a:solidFill>
                <a:srgbClr val="004E50"/>
              </a:solidFill>
              <a:latin typeface="Bebas Neue Bold" panose="020B0606020202050201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6F631B6-F925-D7A7-D01D-CA762DD79BB5}"/>
              </a:ext>
            </a:extLst>
          </p:cNvPr>
          <p:cNvSpPr txBox="1"/>
          <p:nvPr/>
        </p:nvSpPr>
        <p:spPr>
          <a:xfrm>
            <a:off x="326571" y="914400"/>
            <a:ext cx="11571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0" cap="all" dirty="0">
                <a:effectLst/>
                <a:latin typeface="Arial" panose="020B0604020202020204" pitchFamily="34" charset="0"/>
              </a:rPr>
              <a:t>619 instituições cadastradas no programa</a:t>
            </a:r>
          </a:p>
          <a:p>
            <a:pPr algn="just"/>
            <a:r>
              <a:rPr lang="pt-BR" b="1" cap="all" dirty="0"/>
              <a:t>COMBATE À DESMATAMENTO, QUEIMADAS, CONTRABANDO, garimpo ilegal, ETC.</a:t>
            </a:r>
          </a:p>
        </p:txBody>
      </p:sp>
    </p:spTree>
    <p:extLst>
      <p:ext uri="{BB962C8B-B14F-4D97-AF65-F5344CB8AC3E}">
        <p14:creationId xmlns:p14="http://schemas.microsoft.com/office/powerpoint/2010/main" val="880263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80BCA64-6CBA-3D71-5D00-92C802A65F31}"/>
              </a:ext>
            </a:extLst>
          </p:cNvPr>
          <p:cNvSpPr txBox="1"/>
          <p:nvPr/>
        </p:nvSpPr>
        <p:spPr>
          <a:xfrm>
            <a:off x="261257" y="350319"/>
            <a:ext cx="6096000" cy="1282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800" b="1" kern="1400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Nome: William Rospendowski</a:t>
            </a:r>
          </a:p>
          <a:p>
            <a:pPr algn="l">
              <a:lnSpc>
                <a:spcPct val="150000"/>
              </a:lnSpc>
            </a:pPr>
            <a:r>
              <a:rPr lang="pt-BR" sz="1800" b="1" kern="1400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Cargo: Gerente DDSA</a:t>
            </a:r>
          </a:p>
          <a:p>
            <a:pPr algn="l">
              <a:lnSpc>
                <a:spcPct val="150000"/>
              </a:lnSpc>
            </a:pPr>
            <a:r>
              <a:rPr lang="pt-BR" b="1" kern="1400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william@finep.gov.br</a:t>
            </a:r>
            <a:endParaRPr lang="pt-BR" sz="1800" b="1" kern="1400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70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1D29EC5-E569-9183-0C8E-920911EFFD55}"/>
              </a:ext>
            </a:extLst>
          </p:cNvPr>
          <p:cNvSpPr/>
          <p:nvPr/>
        </p:nvSpPr>
        <p:spPr>
          <a:xfrm>
            <a:off x="8165" y="-12094"/>
            <a:ext cx="12192000" cy="686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pt-BR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11487" y="170901"/>
            <a:ext cx="10972800" cy="12412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defTabSz="609585">
              <a:spcBef>
                <a:spcPct val="0"/>
              </a:spcBef>
              <a:defRPr sz="3733">
                <a:solidFill>
                  <a:srgbClr val="0A4C4C"/>
                </a:solidFill>
                <a:latin typeface="Bebas Neue Bold" panose="020B0606020202050201" charset="0"/>
              </a:defRPr>
            </a:lvl1pPr>
          </a:lstStyle>
          <a:p>
            <a:r>
              <a:rPr lang="pt-BR" dirty="0"/>
              <a:t>Governança FNDCT e instrumentos (fundos, CCF, CD, </a:t>
            </a:r>
            <a:r>
              <a:rPr lang="pt-BR" dirty="0" err="1"/>
              <a:t>etc</a:t>
            </a:r>
            <a:r>
              <a:rPr lang="pt-BR" dirty="0"/>
              <a:t>)</a:t>
            </a:r>
          </a:p>
          <a:p>
            <a:r>
              <a:rPr lang="pt-BR" dirty="0"/>
              <a:t>Finep – empresa pública vinculada ao </a:t>
            </a:r>
            <a:r>
              <a:rPr lang="pt-BR" dirty="0" err="1"/>
              <a:t>mcti</a:t>
            </a:r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D63A704-EF4A-82D5-CF7E-625A58623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318" y="3427468"/>
            <a:ext cx="5363" cy="306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09500DD-29E5-2B2C-1A2B-AB516967B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82" y="3428990"/>
            <a:ext cx="36" cy="20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DD59960-08DE-22D9-9581-F4DFB44C9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911220"/>
              </p:ext>
            </p:extLst>
          </p:nvPr>
        </p:nvGraphicFramePr>
        <p:xfrm>
          <a:off x="1740767" y="1546268"/>
          <a:ext cx="8128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8750404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027170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09773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67318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Instrumento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Acesso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Beneficiários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Governança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22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Convênio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Encomenda ou Chamada Pública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ICTs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FNDCT – fundos setoriais, CCF e 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905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Subvenção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Chamada Pública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Empresas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FNDCT – CCF e 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351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Crédito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Balcão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Empresas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Finep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272326"/>
                  </a:ext>
                </a:extLst>
              </a:tr>
            </a:tbl>
          </a:graphicData>
        </a:graphic>
      </p:graphicFrame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640235A8-9C72-6F1F-A7DD-E0487715689A}"/>
              </a:ext>
            </a:extLst>
          </p:cNvPr>
          <p:cNvSpPr/>
          <p:nvPr/>
        </p:nvSpPr>
        <p:spPr>
          <a:xfrm>
            <a:off x="6187440" y="3835858"/>
            <a:ext cx="5894071" cy="13549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2. Fundos setoriais</a:t>
            </a:r>
          </a:p>
          <a:p>
            <a:pPr algn="ctr"/>
            <a:r>
              <a:rPr lang="pt-BR" dirty="0" err="1"/>
              <a:t>Ex</a:t>
            </a:r>
            <a:r>
              <a:rPr lang="pt-BR" dirty="0"/>
              <a:t>: CT-Aero, CT-Espacial</a:t>
            </a:r>
          </a:p>
          <a:p>
            <a:pPr algn="ctr"/>
            <a:r>
              <a:rPr lang="pt-BR" dirty="0"/>
              <a:t>Deliberam sobre recursos do fundo e podem indicar iniciativas em outros instrumentos</a:t>
            </a:r>
          </a:p>
          <a:p>
            <a:pPr algn="ctr"/>
            <a:r>
              <a:rPr lang="pt-BR" dirty="0"/>
              <a:t>Representação de governo, setor acadêmico e empresarial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D9B23A4-FE71-F5FB-2EBD-DF9D7E9D8996}"/>
              </a:ext>
            </a:extLst>
          </p:cNvPr>
          <p:cNvSpPr/>
          <p:nvPr/>
        </p:nvSpPr>
        <p:spPr>
          <a:xfrm>
            <a:off x="99603" y="5411288"/>
            <a:ext cx="5894071" cy="11966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3. Comitê de Coordenação do FNDCT – CCF</a:t>
            </a:r>
          </a:p>
          <a:p>
            <a:pPr algn="ctr"/>
            <a:r>
              <a:rPr lang="pt-BR" dirty="0"/>
              <a:t>Composto Por </a:t>
            </a:r>
            <a:r>
              <a:rPr lang="pt-BR" dirty="0" err="1"/>
              <a:t>SecExec</a:t>
            </a:r>
            <a:r>
              <a:rPr lang="pt-BR" dirty="0"/>
              <a:t>, Presidentes Finep e CNPq, e Presidentes dos Fundos Setoriais</a:t>
            </a:r>
          </a:p>
          <a:p>
            <a:pPr algn="ctr"/>
            <a:r>
              <a:rPr lang="pt-BR" dirty="0"/>
              <a:t>Organizam as prioridades para o CD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F4A747A-F875-2AFA-12F9-94282CC68275}"/>
              </a:ext>
            </a:extLst>
          </p:cNvPr>
          <p:cNvSpPr/>
          <p:nvPr/>
        </p:nvSpPr>
        <p:spPr>
          <a:xfrm>
            <a:off x="6198328" y="5319410"/>
            <a:ext cx="5894071" cy="13549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4. Conselho Diretor - CD</a:t>
            </a:r>
          </a:p>
          <a:p>
            <a:pPr algn="ctr"/>
            <a:r>
              <a:rPr lang="pt-BR" dirty="0"/>
              <a:t>Composto por Ministra do MCTI, representantes de Ministérios, setor empresarial, acadêmico</a:t>
            </a:r>
          </a:p>
          <a:p>
            <a:pPr algn="ctr"/>
            <a:r>
              <a:rPr lang="pt-BR" dirty="0"/>
              <a:t>Delibera sobre as propostas e permite realização dos Termos de Referência (</a:t>
            </a:r>
            <a:r>
              <a:rPr lang="pt-BR" dirty="0" err="1"/>
              <a:t>TRs</a:t>
            </a:r>
            <a:r>
              <a:rPr lang="pt-BR" dirty="0"/>
              <a:t>) encaminhados para agências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42071B88-3D1D-8C17-B1A8-64ED41A13AFE}"/>
              </a:ext>
            </a:extLst>
          </p:cNvPr>
          <p:cNvSpPr/>
          <p:nvPr/>
        </p:nvSpPr>
        <p:spPr>
          <a:xfrm>
            <a:off x="110489" y="3835858"/>
            <a:ext cx="5894071" cy="13549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1. Demandas</a:t>
            </a:r>
          </a:p>
          <a:p>
            <a:pPr algn="ctr"/>
            <a:r>
              <a:rPr lang="pt-BR" dirty="0"/>
              <a:t>Demandas são encaminhadas para apreciação no âmbito da Governança do FNDCT</a:t>
            </a:r>
          </a:p>
        </p:txBody>
      </p:sp>
    </p:spTree>
    <p:extLst>
      <p:ext uri="{BB962C8B-B14F-4D97-AF65-F5344CB8AC3E}">
        <p14:creationId xmlns:p14="http://schemas.microsoft.com/office/powerpoint/2010/main" val="365834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E2295B9-6204-9D73-2EF6-D0D4586232D1}"/>
              </a:ext>
            </a:extLst>
          </p:cNvPr>
          <p:cNvSpPr/>
          <p:nvPr/>
        </p:nvSpPr>
        <p:spPr>
          <a:xfrm>
            <a:off x="8165" y="-4741"/>
            <a:ext cx="12192000" cy="686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pt-BR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CCDAB0CA-0C8C-6580-4113-58E757AE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068754D-CEBB-4B30-B93A-9018F1D2947A}" type="slidenum">
              <a:rPr lang="pt-BR">
                <a:solidFill>
                  <a:prstClr val="white"/>
                </a:solidFill>
                <a:latin typeface="Calibri" panose="020F0502020204030204"/>
              </a:rPr>
              <a:pPr defTabSz="914377">
                <a:defRPr/>
              </a:pPr>
              <a:t>3</a:t>
            </a:fld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C82B77F-4D38-5BFA-F773-E9C690BC1A47}"/>
              </a:ext>
            </a:extLst>
          </p:cNvPr>
          <p:cNvSpPr txBox="1"/>
          <p:nvPr/>
        </p:nvSpPr>
        <p:spPr>
          <a:xfrm>
            <a:off x="446311" y="165784"/>
            <a:ext cx="11353799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spcBef>
                <a:spcPct val="0"/>
              </a:spcBef>
              <a:defRPr/>
            </a:pPr>
            <a:r>
              <a:rPr lang="pt-BR" sz="3733" dirty="0">
                <a:solidFill>
                  <a:srgbClr val="0A4C4C"/>
                </a:solidFill>
                <a:latin typeface="Bebas Neue Bold" panose="020B0606020202050201" charset="0"/>
              </a:rPr>
              <a:t>NOVA INDÚSTRIA BRASIL – </a:t>
            </a:r>
            <a:r>
              <a:rPr lang="pt-BR" sz="3733" dirty="0">
                <a:solidFill>
                  <a:srgbClr val="E46C0A"/>
                </a:solidFill>
                <a:latin typeface="Bebas Neue Bold" panose="020B0606020202050201" charset="0"/>
              </a:rPr>
              <a:t>DIRECIONADA A 6 MISSÕES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02DCD39-2875-6B01-6329-D90F18420A3C}"/>
              </a:ext>
            </a:extLst>
          </p:cNvPr>
          <p:cNvSpPr/>
          <p:nvPr/>
        </p:nvSpPr>
        <p:spPr>
          <a:xfrm>
            <a:off x="444501" y="1482333"/>
            <a:ext cx="3467100" cy="2022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pt-BR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87F6FD1-BCC9-155C-544C-D627EAC95799}"/>
              </a:ext>
            </a:extLst>
          </p:cNvPr>
          <p:cNvSpPr txBox="1"/>
          <p:nvPr/>
        </p:nvSpPr>
        <p:spPr>
          <a:xfrm>
            <a:off x="1090043" y="1982194"/>
            <a:ext cx="28108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pt-BR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Cadeias agroindustriais sustentáveis e digitais </a:t>
            </a:r>
            <a: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para a segurança alimentar, nutricional e energética​</a:t>
            </a:r>
            <a:endParaRPr lang="pt-BR" sz="16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31960A-81C9-DB5B-DCB5-7AA1273EADED}"/>
              </a:ext>
            </a:extLst>
          </p:cNvPr>
          <p:cNvSpPr txBox="1"/>
          <p:nvPr/>
        </p:nvSpPr>
        <p:spPr>
          <a:xfrm>
            <a:off x="765175" y="1521185"/>
            <a:ext cx="276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pt-BR" b="1" dirty="0">
                <a:solidFill>
                  <a:srgbClr val="408D9A"/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Missão 1</a:t>
            </a:r>
            <a:endParaRPr lang="pt-BR" b="1" dirty="0">
              <a:solidFill>
                <a:srgbClr val="408D9A"/>
              </a:solidFill>
              <a:latin typeface="Calibri" panose="020F0502020204030204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46F5CE7-421D-1ACA-36C4-262E1C483B79}"/>
              </a:ext>
            </a:extLst>
          </p:cNvPr>
          <p:cNvSpPr/>
          <p:nvPr/>
        </p:nvSpPr>
        <p:spPr>
          <a:xfrm>
            <a:off x="4203701" y="1482333"/>
            <a:ext cx="3467100" cy="2022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pt-BR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8BC5E35-AFA0-3047-404A-31D5AA385564}"/>
              </a:ext>
            </a:extLst>
          </p:cNvPr>
          <p:cNvSpPr txBox="1"/>
          <p:nvPr/>
        </p:nvSpPr>
        <p:spPr>
          <a:xfrm>
            <a:off x="4954411" y="2005417"/>
            <a:ext cx="2694076" cy="122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pt-BR" sz="1467" b="1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Complexo econômico industrial da saúde </a:t>
            </a:r>
            <a:r>
              <a:rPr lang="pt-BR" sz="1467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resiliente para reduzir as vulnerabilidades do SUS e ampliar o acesso à saúde​</a:t>
            </a:r>
            <a:endParaRPr lang="pt-BR" sz="1467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0FDBDD1-48B6-CB62-E093-FB82DCFF53D2}"/>
              </a:ext>
            </a:extLst>
          </p:cNvPr>
          <p:cNvSpPr txBox="1"/>
          <p:nvPr/>
        </p:nvSpPr>
        <p:spPr>
          <a:xfrm>
            <a:off x="4524375" y="1521185"/>
            <a:ext cx="276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pt-BR" b="1" dirty="0">
                <a:solidFill>
                  <a:srgbClr val="408D9A"/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Missão 2</a:t>
            </a:r>
            <a:endParaRPr lang="pt-BR" b="1" dirty="0">
              <a:solidFill>
                <a:srgbClr val="408D9A"/>
              </a:solidFill>
              <a:latin typeface="Calibri" panose="020F0502020204030204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E737FEF-5583-54E7-1888-959BF02BCDD7}"/>
              </a:ext>
            </a:extLst>
          </p:cNvPr>
          <p:cNvSpPr/>
          <p:nvPr/>
        </p:nvSpPr>
        <p:spPr>
          <a:xfrm>
            <a:off x="7962901" y="1482333"/>
            <a:ext cx="3467100" cy="2022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pt-BR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8B27C66-D5E3-407C-B25F-7EFE2B0DB6FE}"/>
              </a:ext>
            </a:extLst>
          </p:cNvPr>
          <p:cNvSpPr txBox="1"/>
          <p:nvPr/>
        </p:nvSpPr>
        <p:spPr>
          <a:xfrm>
            <a:off x="8797034" y="1968951"/>
            <a:ext cx="2621353" cy="1446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pt-BR" sz="1467" b="1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Infraestrutura, saneamento, moradia e mobilidade sustentáveis </a:t>
            </a:r>
            <a:r>
              <a:rPr lang="pt-BR" sz="1467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para a integração produtiva e o bem-estar nas cidades​</a:t>
            </a:r>
            <a:endParaRPr lang="pt-BR" sz="1467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91EB3BC-C98E-752A-113F-BD72EA0772BD}"/>
              </a:ext>
            </a:extLst>
          </p:cNvPr>
          <p:cNvSpPr txBox="1"/>
          <p:nvPr/>
        </p:nvSpPr>
        <p:spPr>
          <a:xfrm>
            <a:off x="8283575" y="1521185"/>
            <a:ext cx="276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pt-BR" b="1" dirty="0">
                <a:solidFill>
                  <a:srgbClr val="408D9A"/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Missão 3</a:t>
            </a:r>
            <a:endParaRPr lang="pt-BR" b="1" dirty="0">
              <a:solidFill>
                <a:srgbClr val="408D9A"/>
              </a:solidFill>
              <a:latin typeface="Calibri" panose="020F0502020204030204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2FC4896-F9F3-7254-7513-979A33260BF0}"/>
              </a:ext>
            </a:extLst>
          </p:cNvPr>
          <p:cNvSpPr/>
          <p:nvPr/>
        </p:nvSpPr>
        <p:spPr>
          <a:xfrm>
            <a:off x="444501" y="4343101"/>
            <a:ext cx="3467100" cy="2022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pt-BR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AC2984F-C63B-A31A-8049-2EB40CBC6ECB}"/>
              </a:ext>
            </a:extLst>
          </p:cNvPr>
          <p:cNvSpPr txBox="1"/>
          <p:nvPr/>
        </p:nvSpPr>
        <p:spPr>
          <a:xfrm>
            <a:off x="1154834" y="4842963"/>
            <a:ext cx="27344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pt-BR" b="1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Transformação digital da indústria </a:t>
            </a:r>
            <a:r>
              <a:rPr lang="pt-B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para ampliar a produtividade​</a:t>
            </a:r>
            <a:endParaRPr lang="pt-BR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A6A9E06-73C3-25E5-F64D-CB3790C72C23}"/>
              </a:ext>
            </a:extLst>
          </p:cNvPr>
          <p:cNvSpPr txBox="1"/>
          <p:nvPr/>
        </p:nvSpPr>
        <p:spPr>
          <a:xfrm>
            <a:off x="765175" y="4381953"/>
            <a:ext cx="276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pt-BR" b="1" dirty="0">
                <a:solidFill>
                  <a:srgbClr val="408D9A"/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Missão 4</a:t>
            </a:r>
            <a:endParaRPr lang="pt-BR" b="1" dirty="0">
              <a:solidFill>
                <a:srgbClr val="408D9A"/>
              </a:solidFill>
              <a:latin typeface="Calibri" panose="020F0502020204030204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433E779-76F7-C264-55E3-234F917CDCFE}"/>
              </a:ext>
            </a:extLst>
          </p:cNvPr>
          <p:cNvSpPr/>
          <p:nvPr/>
        </p:nvSpPr>
        <p:spPr>
          <a:xfrm>
            <a:off x="4203701" y="4343101"/>
            <a:ext cx="3467100" cy="2022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pt-BR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63C34E1-942F-C23C-5ECF-A1A30D0FCCFF}"/>
              </a:ext>
            </a:extLst>
          </p:cNvPr>
          <p:cNvSpPr txBox="1"/>
          <p:nvPr/>
        </p:nvSpPr>
        <p:spPr>
          <a:xfrm>
            <a:off x="5034467" y="4784901"/>
            <a:ext cx="2602408" cy="1446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pt-BR" sz="1467" b="1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Bioeconomia, descarbonização e transição e segurança energéticas </a:t>
            </a:r>
            <a:r>
              <a:rPr lang="pt-BR" sz="1467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para garantir os recursos para as gerações futuras​</a:t>
            </a:r>
            <a:endParaRPr lang="pt-BR" sz="1467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217500B-3A7C-8D68-CBD1-005BDC7DBDCE}"/>
              </a:ext>
            </a:extLst>
          </p:cNvPr>
          <p:cNvSpPr txBox="1"/>
          <p:nvPr/>
        </p:nvSpPr>
        <p:spPr>
          <a:xfrm>
            <a:off x="4524375" y="4381953"/>
            <a:ext cx="276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pt-BR" b="1" dirty="0">
                <a:solidFill>
                  <a:srgbClr val="408D9A"/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Missão 5</a:t>
            </a:r>
            <a:endParaRPr lang="pt-BR" b="1" dirty="0">
              <a:solidFill>
                <a:srgbClr val="408D9A"/>
              </a:solidFill>
              <a:latin typeface="Calibri" panose="020F0502020204030204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BF777FC-B618-F7A4-BA64-BA3A4316485D}"/>
              </a:ext>
            </a:extLst>
          </p:cNvPr>
          <p:cNvSpPr/>
          <p:nvPr/>
        </p:nvSpPr>
        <p:spPr>
          <a:xfrm>
            <a:off x="7962901" y="4343101"/>
            <a:ext cx="3467100" cy="2022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pt-BR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C74EC04-0DF0-028E-8BF6-DF91F302D849}"/>
              </a:ext>
            </a:extLst>
          </p:cNvPr>
          <p:cNvSpPr txBox="1"/>
          <p:nvPr/>
        </p:nvSpPr>
        <p:spPr>
          <a:xfrm>
            <a:off x="8797034" y="4877799"/>
            <a:ext cx="25758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pt-BR" b="1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Tecnologias </a:t>
            </a:r>
            <a:r>
              <a:rPr lang="pt-B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 interesse para a soberania e defesa nacionais​</a:t>
            </a:r>
            <a:endParaRPr lang="pt-BR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7A9B0E1-3168-A2DC-E6B7-E3B038DFAD05}"/>
              </a:ext>
            </a:extLst>
          </p:cNvPr>
          <p:cNvSpPr txBox="1"/>
          <p:nvPr/>
        </p:nvSpPr>
        <p:spPr>
          <a:xfrm>
            <a:off x="8283575" y="4381953"/>
            <a:ext cx="276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pt-BR" b="1" dirty="0">
                <a:solidFill>
                  <a:srgbClr val="408D9A"/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Missão 6</a:t>
            </a:r>
            <a:endParaRPr lang="pt-BR" b="1" dirty="0">
              <a:solidFill>
                <a:srgbClr val="408D9A"/>
              </a:solidFill>
              <a:latin typeface="Calibri" panose="020F0502020204030204"/>
            </a:endParaRPr>
          </a:p>
        </p:txBody>
      </p:sp>
      <p:pic>
        <p:nvPicPr>
          <p:cNvPr id="7" name="Picture 4" descr="Estrada - ícones de viagem grátis">
            <a:extLst>
              <a:ext uri="{FF2B5EF4-FFF2-40B4-BE49-F238E27FC236}">
                <a16:creationId xmlns:a16="http://schemas.microsoft.com/office/drawing/2014/main" id="{BD954C22-CCC1-2843-4FAB-882446CDC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466" y="2341411"/>
            <a:ext cx="659004" cy="65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ertilizante - ícones de grátis">
            <a:extLst>
              <a:ext uri="{FF2B5EF4-FFF2-40B4-BE49-F238E27FC236}">
                <a16:creationId xmlns:a16="http://schemas.microsoft.com/office/drawing/2014/main" id="{4DA434D4-0218-B2E6-6059-D6E820540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8" y="2346533"/>
            <a:ext cx="600145" cy="60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iológico - ícones de educação grátis">
            <a:extLst>
              <a:ext uri="{FF2B5EF4-FFF2-40B4-BE49-F238E27FC236}">
                <a16:creationId xmlns:a16="http://schemas.microsoft.com/office/drawing/2014/main" id="{5BBB2CEB-602C-2BA8-BC2F-46FC1EB72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864" y="2248924"/>
            <a:ext cx="660160" cy="6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nergia eólica - ícones de tecnologia grátis">
            <a:extLst>
              <a:ext uri="{FF2B5EF4-FFF2-40B4-BE49-F238E27FC236}">
                <a16:creationId xmlns:a16="http://schemas.microsoft.com/office/drawing/2014/main" id="{C2AEF40A-7109-0B6C-4C39-6667AD796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050" y="4999496"/>
            <a:ext cx="798793" cy="79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Rocket - Free weapons icons">
            <a:extLst>
              <a:ext uri="{FF2B5EF4-FFF2-40B4-BE49-F238E27FC236}">
                <a16:creationId xmlns:a16="http://schemas.microsoft.com/office/drawing/2014/main" id="{4878AC4A-16F3-6076-50FB-400ACAE70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16" y="5093600"/>
            <a:ext cx="660160" cy="6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ndustrial robot - Free industry icons">
            <a:extLst>
              <a:ext uri="{FF2B5EF4-FFF2-40B4-BE49-F238E27FC236}">
                <a16:creationId xmlns:a16="http://schemas.microsoft.com/office/drawing/2014/main" id="{E5C8A831-0FF2-4FF9-1EB8-47127C9FF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2" y="5087206"/>
            <a:ext cx="600145" cy="60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31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2071A-4E85-929C-5461-3D44961EC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5E5CA618-0E43-BB18-F53E-47A9805ECC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2" b="1080"/>
          <a:stretch/>
        </p:blipFill>
        <p:spPr>
          <a:xfrm>
            <a:off x="2622703" y="1890647"/>
            <a:ext cx="4282756" cy="4972493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4495225D-9C97-3F5B-C88A-CE8DB95E95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702" b="1080"/>
          <a:stretch/>
        </p:blipFill>
        <p:spPr>
          <a:xfrm flipH="1" flipV="1">
            <a:off x="5156846" y="0"/>
            <a:ext cx="4606335" cy="5348184"/>
          </a:xfrm>
          <a:prstGeom prst="rect">
            <a:avLst/>
          </a:prstGeom>
        </p:spPr>
      </p:pic>
      <p:sp>
        <p:nvSpPr>
          <p:cNvPr id="13" name="TextBox 2">
            <a:extLst>
              <a:ext uri="{FF2B5EF4-FFF2-40B4-BE49-F238E27FC236}">
                <a16:creationId xmlns:a16="http://schemas.microsoft.com/office/drawing/2014/main" id="{73D8C092-2D89-FAC9-832C-6DA66FCD2123}"/>
              </a:ext>
            </a:extLst>
          </p:cNvPr>
          <p:cNvSpPr txBox="1"/>
          <p:nvPr/>
        </p:nvSpPr>
        <p:spPr>
          <a:xfrm>
            <a:off x="325771" y="176748"/>
            <a:ext cx="6579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DE4F29"/>
                </a:solidFill>
                <a:latin typeface="Bahnschrift" panose="020B0502040204020203" pitchFamily="34" charset="0"/>
                <a:cs typeface="Bebas Neue Bold"/>
              </a:rPr>
              <a:t>Contexto da Chamada</a:t>
            </a:r>
          </a:p>
          <a:p>
            <a:r>
              <a:rPr lang="pt-BR" sz="2800" dirty="0">
                <a:solidFill>
                  <a:srgbClr val="004E50"/>
                </a:solidFill>
                <a:latin typeface="Bahnschrift" panose="020B0502040204020203" pitchFamily="34" charset="0"/>
                <a:cs typeface="Bebas Neue Bold"/>
              </a:rPr>
              <a:t>Satélite de pequeno porte de observação da terra de alta </a:t>
            </a:r>
          </a:p>
          <a:p>
            <a:r>
              <a:rPr lang="pt-BR" sz="2800" dirty="0">
                <a:solidFill>
                  <a:srgbClr val="004E50"/>
                </a:solidFill>
                <a:latin typeface="Bahnschrift" panose="020B0502040204020203" pitchFamily="34" charset="0"/>
                <a:cs typeface="Bebas Neue Bold"/>
              </a:rPr>
              <a:t>resolução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0E95E41-4EE7-2CE5-CEFE-6D99EF34F39B}"/>
              </a:ext>
            </a:extLst>
          </p:cNvPr>
          <p:cNvSpPr/>
          <p:nvPr/>
        </p:nvSpPr>
        <p:spPr>
          <a:xfrm>
            <a:off x="579768" y="2133601"/>
            <a:ext cx="1108729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3A01D31-15F1-7F9D-28BB-8F7FE2B9B530}"/>
              </a:ext>
            </a:extLst>
          </p:cNvPr>
          <p:cNvSpPr/>
          <p:nvPr/>
        </p:nvSpPr>
        <p:spPr>
          <a:xfrm>
            <a:off x="164339" y="3147466"/>
            <a:ext cx="3928899" cy="370838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380990" indent="-380990">
              <a:lnSpc>
                <a:spcPct val="120000"/>
              </a:lnSpc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Bahnschrift" panose="020B0502040204020203" pitchFamily="34" charset="0"/>
              <a:buChar char="&gt;"/>
            </a:pPr>
            <a:r>
              <a:rPr lang="pt-BR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Histórico de satélites em órbita, como diversas edições do </a:t>
            </a:r>
            <a:r>
              <a:rPr lang="pt-BR" sz="18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CBERs</a:t>
            </a:r>
            <a:r>
              <a:rPr lang="pt-BR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ou Amazônia-1</a:t>
            </a:r>
          </a:p>
          <a:p>
            <a:pPr marL="380990" indent="-380990">
              <a:lnSpc>
                <a:spcPct val="120000"/>
              </a:lnSpc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Bahnschrift" panose="020B0502040204020203" pitchFamily="34" charset="0"/>
              <a:buChar char="&gt;"/>
            </a:pPr>
            <a:r>
              <a:rPr lang="pt-BR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Necessidade de capacitar a indústria a participar integralmente de um satélite de alta resolução, com eventual atendimento futuro à demanda do PESE (</a:t>
            </a:r>
            <a:r>
              <a:rPr lang="pt-BR" sz="18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Carponis</a:t>
            </a:r>
            <a:r>
              <a:rPr lang="pt-BR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)</a:t>
            </a:r>
          </a:p>
          <a:p>
            <a:pPr marL="380990" indent="-380990">
              <a:lnSpc>
                <a:spcPct val="120000"/>
              </a:lnSpc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Bahnschrift" panose="020B0502040204020203" pitchFamily="34" charset="0"/>
              <a:buChar char="&gt;"/>
            </a:pPr>
            <a:endParaRPr lang="pt-BR" sz="1867" dirty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179FFF4-992B-553B-3DC6-DD6449EE4D53}"/>
              </a:ext>
            </a:extLst>
          </p:cNvPr>
          <p:cNvSpPr/>
          <p:nvPr/>
        </p:nvSpPr>
        <p:spPr>
          <a:xfrm>
            <a:off x="8123901" y="1581401"/>
            <a:ext cx="4037080" cy="370838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380990" indent="-380990">
              <a:lnSpc>
                <a:spcPct val="120000"/>
              </a:lnSpc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Bahnschrift" panose="020B0502040204020203" pitchFamily="34" charset="0"/>
              <a:buChar char="&gt;"/>
            </a:pPr>
            <a:r>
              <a:rPr lang="pt-BR" sz="1867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Desenvolvimento de projeto, construção de partes e peças, engenharia de sistemas, integração, testes e modelo de voo de Satélite de pequeno porte de Observação da Terra. </a:t>
            </a:r>
          </a:p>
          <a:p>
            <a:pPr marL="380990" indent="-380990">
              <a:lnSpc>
                <a:spcPct val="120000"/>
              </a:lnSpc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Bahnschrift" panose="020B0502040204020203" pitchFamily="34" charset="0"/>
              <a:buChar char="&gt;"/>
            </a:pPr>
            <a:r>
              <a:rPr lang="pt-BR" sz="1867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Alcançar resolução baixo de 1,5m e reduzir dependência de imagens externas</a:t>
            </a:r>
          </a:p>
          <a:p>
            <a:pPr>
              <a:lnSpc>
                <a:spcPct val="120000"/>
              </a:lnSpc>
              <a:spcAft>
                <a:spcPts val="800"/>
              </a:spcAft>
              <a:buClr>
                <a:schemeClr val="accent6">
                  <a:lumMod val="75000"/>
                </a:schemeClr>
              </a:buClr>
            </a:pPr>
            <a:endParaRPr lang="pt-BR" sz="1867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8461FA5-CA92-A317-DB42-B4915B2268B1}"/>
              </a:ext>
            </a:extLst>
          </p:cNvPr>
          <p:cNvSpPr/>
          <p:nvPr/>
        </p:nvSpPr>
        <p:spPr>
          <a:xfrm>
            <a:off x="83877" y="2470358"/>
            <a:ext cx="313419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133" dirty="0">
                <a:solidFill>
                  <a:srgbClr val="00504E"/>
                </a:solidFill>
                <a:latin typeface="Bahnschrift" panose="020B0502040204020203" pitchFamily="34" charset="0"/>
              </a:rPr>
              <a:t>Setor Espacial no Brasil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395BF62-1770-220D-04E6-06506F546E69}"/>
              </a:ext>
            </a:extLst>
          </p:cNvPr>
          <p:cNvSpPr/>
          <p:nvPr/>
        </p:nvSpPr>
        <p:spPr>
          <a:xfrm>
            <a:off x="8414848" y="968504"/>
            <a:ext cx="1172116" cy="4205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BR" sz="2133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Objetivo</a:t>
            </a:r>
          </a:p>
        </p:txBody>
      </p:sp>
      <p:pic>
        <p:nvPicPr>
          <p:cNvPr id="17" name="Picture 4" descr="Inovação reduziu drasticamente a extensão de terra que as fazendas do agronegócio precisam.">
            <a:extLst>
              <a:ext uri="{FF2B5EF4-FFF2-40B4-BE49-F238E27FC236}">
                <a16:creationId xmlns:a16="http://schemas.microsoft.com/office/drawing/2014/main" id="{E114099C-6B67-6730-128B-017131942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16" t="7690" r="11372" b="1755"/>
          <a:stretch/>
        </p:blipFill>
        <p:spPr bwMode="auto">
          <a:xfrm>
            <a:off x="4488701" y="3554635"/>
            <a:ext cx="2416759" cy="22997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entro de Lançamento de Alcântara – Wikipédia, a enciclopédia livre">
            <a:extLst>
              <a:ext uri="{FF2B5EF4-FFF2-40B4-BE49-F238E27FC236}">
                <a16:creationId xmlns:a16="http://schemas.microsoft.com/office/drawing/2014/main" id="{CB01D1E6-975C-E3D9-132C-10CC9E07A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99" y="3426498"/>
            <a:ext cx="2416759" cy="25037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1972C34F-A650-3E48-CBF6-CA157E02E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23245" r="23245"/>
          <a:stretch/>
        </p:blipFill>
        <p:spPr bwMode="auto">
          <a:xfrm>
            <a:off x="5403961" y="1178786"/>
            <a:ext cx="2295280" cy="24020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4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27342-A6D3-A3DC-F05E-AB40D2993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565C8F85-C4FD-7206-6B75-6EC296129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2" b="1080"/>
          <a:stretch/>
        </p:blipFill>
        <p:spPr>
          <a:xfrm>
            <a:off x="2622703" y="1890647"/>
            <a:ext cx="4282756" cy="4972493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67A04115-F6DE-7109-70E7-191B4B0015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702" b="1080"/>
          <a:stretch/>
        </p:blipFill>
        <p:spPr>
          <a:xfrm flipH="1" flipV="1">
            <a:off x="5156846" y="0"/>
            <a:ext cx="4606335" cy="5348184"/>
          </a:xfrm>
          <a:prstGeom prst="rect">
            <a:avLst/>
          </a:prstGeom>
        </p:spPr>
      </p:pic>
      <p:sp>
        <p:nvSpPr>
          <p:cNvPr id="13" name="TextBox 2">
            <a:extLst>
              <a:ext uri="{FF2B5EF4-FFF2-40B4-BE49-F238E27FC236}">
                <a16:creationId xmlns:a16="http://schemas.microsoft.com/office/drawing/2014/main" id="{8DD44B96-BC2A-95B1-B249-A2BE260CF562}"/>
              </a:ext>
            </a:extLst>
          </p:cNvPr>
          <p:cNvSpPr txBox="1"/>
          <p:nvPr/>
        </p:nvSpPr>
        <p:spPr>
          <a:xfrm>
            <a:off x="325771" y="176748"/>
            <a:ext cx="6579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DE4F29"/>
                </a:solidFill>
                <a:latin typeface="Bahnschrift" panose="020B0502040204020203" pitchFamily="34" charset="0"/>
                <a:cs typeface="Bebas Neue Bold"/>
              </a:rPr>
              <a:t>Contexto da Chamada</a:t>
            </a:r>
          </a:p>
          <a:p>
            <a:r>
              <a:rPr lang="pt-BR" sz="2800" dirty="0">
                <a:solidFill>
                  <a:srgbClr val="004E50"/>
                </a:solidFill>
                <a:latin typeface="Bahnschrift" panose="020B0502040204020203" pitchFamily="34" charset="0"/>
                <a:cs typeface="Bebas Neue Bold"/>
              </a:rPr>
              <a:t>Veículo lançador de pequeno porte para lançamento de nano e/ou microssatélites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4A687B5-4B55-1BA9-7179-48347AAB69F8}"/>
              </a:ext>
            </a:extLst>
          </p:cNvPr>
          <p:cNvSpPr/>
          <p:nvPr/>
        </p:nvSpPr>
        <p:spPr>
          <a:xfrm>
            <a:off x="579768" y="2133601"/>
            <a:ext cx="1108729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FB5AB8-CA18-7F55-82E8-5A33DBA0C997}"/>
              </a:ext>
            </a:extLst>
          </p:cNvPr>
          <p:cNvSpPr/>
          <p:nvPr/>
        </p:nvSpPr>
        <p:spPr>
          <a:xfrm>
            <a:off x="164339" y="3147466"/>
            <a:ext cx="3928899" cy="370838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380990" indent="-380990">
              <a:lnSpc>
                <a:spcPct val="120000"/>
              </a:lnSpc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Bahnschrift" panose="020B0502040204020203" pitchFamily="34" charset="0"/>
              <a:buChar char="&gt;"/>
            </a:pPr>
            <a:r>
              <a:rPr lang="pt-BR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Sonho antigo de se chegar na Missão Especial Completa Brasileira (MEC-B)</a:t>
            </a:r>
          </a:p>
          <a:p>
            <a:pPr marL="380990" indent="-380990">
              <a:lnSpc>
                <a:spcPct val="120000"/>
              </a:lnSpc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Bahnschrift" panose="020B0502040204020203" pitchFamily="34" charset="0"/>
              <a:buChar char="&gt;"/>
            </a:pPr>
            <a:r>
              <a:rPr lang="pt-BR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Lançamento orbital é desejo antigo, e que gerou uma das maiores tragédias da história de C,T&amp;I no país; objetivo perseguido por estes heróis não deve cessar</a:t>
            </a:r>
          </a:p>
          <a:p>
            <a:pPr marL="380990" indent="-380990">
              <a:lnSpc>
                <a:spcPct val="120000"/>
              </a:lnSpc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Bahnschrift" panose="020B0502040204020203" pitchFamily="34" charset="0"/>
              <a:buChar char="&gt;"/>
            </a:pPr>
            <a:endParaRPr lang="pt-BR" sz="1867" dirty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DA7478F-5244-5783-9FFD-FD992BF2436B}"/>
              </a:ext>
            </a:extLst>
          </p:cNvPr>
          <p:cNvSpPr/>
          <p:nvPr/>
        </p:nvSpPr>
        <p:spPr>
          <a:xfrm>
            <a:off x="8123901" y="1581401"/>
            <a:ext cx="4037080" cy="3363613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380990" indent="-380990">
              <a:lnSpc>
                <a:spcPct val="120000"/>
              </a:lnSpc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Bahnschrift" panose="020B0502040204020203" pitchFamily="34" charset="0"/>
              <a:buChar char="&gt;"/>
            </a:pPr>
            <a:r>
              <a:rPr lang="pt-BR" sz="1867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Desenvolvimento de Veículo Lançador, com capacidade de lançar pelo menos 5 kg de carga-útil na órbita equatorial,  e realização de operação de  lançamento a partir do território nacional.</a:t>
            </a:r>
          </a:p>
          <a:p>
            <a:pPr marL="380990" indent="-380990">
              <a:lnSpc>
                <a:spcPct val="120000"/>
              </a:lnSpc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Bahnschrift" panose="020B0502040204020203" pitchFamily="34" charset="0"/>
              <a:buChar char="&gt;"/>
            </a:pPr>
            <a:r>
              <a:rPr lang="pt-BR" sz="1867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Autonomia no acesso </a:t>
            </a:r>
            <a:r>
              <a:rPr lang="pt-BR" sz="1867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ao espaço, </a:t>
            </a:r>
            <a:endParaRPr lang="pt-BR" sz="1867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  <a:buClr>
                <a:schemeClr val="accent6">
                  <a:lumMod val="75000"/>
                </a:schemeClr>
              </a:buClr>
            </a:pPr>
            <a:endParaRPr lang="pt-BR" sz="1867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15D8541-2E78-0C42-9C46-79C1604060DF}"/>
              </a:ext>
            </a:extLst>
          </p:cNvPr>
          <p:cNvSpPr/>
          <p:nvPr/>
        </p:nvSpPr>
        <p:spPr>
          <a:xfrm>
            <a:off x="83877" y="2470358"/>
            <a:ext cx="313419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133" dirty="0">
                <a:solidFill>
                  <a:srgbClr val="00504E"/>
                </a:solidFill>
                <a:latin typeface="Bahnschrift" panose="020B0502040204020203" pitchFamily="34" charset="0"/>
              </a:rPr>
              <a:t>Setor Espacial no Brasil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EF08036-AA45-08C2-C512-B3E6E0F4FF2A}"/>
              </a:ext>
            </a:extLst>
          </p:cNvPr>
          <p:cNvSpPr/>
          <p:nvPr/>
        </p:nvSpPr>
        <p:spPr>
          <a:xfrm>
            <a:off x="8414848" y="968504"/>
            <a:ext cx="1172116" cy="4205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BR" sz="2133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Objetivo</a:t>
            </a:r>
          </a:p>
        </p:txBody>
      </p:sp>
      <p:pic>
        <p:nvPicPr>
          <p:cNvPr id="17" name="Picture 4" descr="Inovação reduziu drasticamente a extensão de terra que as fazendas do agronegócio precisam.">
            <a:extLst>
              <a:ext uri="{FF2B5EF4-FFF2-40B4-BE49-F238E27FC236}">
                <a16:creationId xmlns:a16="http://schemas.microsoft.com/office/drawing/2014/main" id="{2ED7CA71-B9C8-CB83-F2EA-BAC87287E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16" t="7690" r="11372" b="1755"/>
          <a:stretch/>
        </p:blipFill>
        <p:spPr bwMode="auto">
          <a:xfrm>
            <a:off x="4488701" y="3554635"/>
            <a:ext cx="2416759" cy="22997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entro de Lançamento de Alcântara – Wikipédia, a enciclopédia livre">
            <a:extLst>
              <a:ext uri="{FF2B5EF4-FFF2-40B4-BE49-F238E27FC236}">
                <a16:creationId xmlns:a16="http://schemas.microsoft.com/office/drawing/2014/main" id="{94D028CA-74DD-5FBB-7E95-D29562C33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99" y="3426498"/>
            <a:ext cx="2416759" cy="25037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ropulsão de foguete – Wikipédia, a enciclopédia livre">
            <a:extLst>
              <a:ext uri="{FF2B5EF4-FFF2-40B4-BE49-F238E27FC236}">
                <a16:creationId xmlns:a16="http://schemas.microsoft.com/office/drawing/2014/main" id="{FAB28797-DA5D-F455-ADEE-F7897B74C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961" y="1178786"/>
            <a:ext cx="2295280" cy="24020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03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8C201-93D0-E04D-C4AA-2B42BEE26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446317E4-20F5-DC2B-1C76-8423D8BA078A}"/>
              </a:ext>
            </a:extLst>
          </p:cNvPr>
          <p:cNvSpPr/>
          <p:nvPr/>
        </p:nvSpPr>
        <p:spPr>
          <a:xfrm>
            <a:off x="2346960" y="842419"/>
            <a:ext cx="7112000" cy="1046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667">
              <a:latin typeface="Bebas Neue Bold" panose="020B0606020202050201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4A68A21-2C70-4428-1BF8-09E54B7FE971}"/>
              </a:ext>
            </a:extLst>
          </p:cNvPr>
          <p:cNvSpPr/>
          <p:nvPr/>
        </p:nvSpPr>
        <p:spPr>
          <a:xfrm>
            <a:off x="92482" y="5412491"/>
            <a:ext cx="4663807" cy="1631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lvl="1" algn="just" defTabSz="609585">
              <a:spcBef>
                <a:spcPts val="600"/>
              </a:spcBef>
              <a:spcAft>
                <a:spcPts val="600"/>
              </a:spcAft>
              <a:defRPr/>
            </a:pPr>
            <a:endParaRPr lang="pt-BR" altLang="pt-BR" sz="2667" dirty="0">
              <a:solidFill>
                <a:srgbClr val="F79646">
                  <a:lumMod val="75000"/>
                </a:srgbClr>
              </a:solidFill>
              <a:latin typeface="Bahnschrift Condensed" panose="020B05020402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09585" lvl="1" algn="just" defTabSz="609585">
              <a:spcBef>
                <a:spcPts val="600"/>
              </a:spcBef>
              <a:spcAft>
                <a:spcPts val="600"/>
              </a:spcAft>
              <a:defRPr/>
            </a:pPr>
            <a:endParaRPr lang="pt-BR" altLang="pt-BR" sz="2667" dirty="0">
              <a:solidFill>
                <a:srgbClr val="0A4C4C"/>
              </a:solidFill>
              <a:latin typeface="Bahnschrift Condensed" panose="020B05020402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09585" lvl="1" algn="just" defTabSz="609585">
              <a:spcBef>
                <a:spcPts val="600"/>
              </a:spcBef>
              <a:spcAft>
                <a:spcPts val="600"/>
              </a:spcAft>
              <a:defRPr/>
            </a:pPr>
            <a:endParaRPr lang="pt-BR" altLang="pt-BR" sz="2667" dirty="0">
              <a:solidFill>
                <a:srgbClr val="F79646">
                  <a:lumMod val="75000"/>
                </a:srgbClr>
              </a:solidFill>
              <a:latin typeface="Bahnschrift Condensed" panose="020B05020402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456E4D80-680C-F1F5-6753-FC62BBADDB28}"/>
              </a:ext>
            </a:extLst>
          </p:cNvPr>
          <p:cNvSpPr txBox="1">
            <a:spLocks/>
          </p:cNvSpPr>
          <p:nvPr/>
        </p:nvSpPr>
        <p:spPr>
          <a:xfrm>
            <a:off x="303103" y="140097"/>
            <a:ext cx="11510524" cy="81873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>
              <a:defRPr/>
            </a:pPr>
            <a:r>
              <a:rPr lang="pt-BR" sz="3733" dirty="0">
                <a:solidFill>
                  <a:srgbClr val="0A4C4C"/>
                </a:solidFill>
                <a:latin typeface="Bebas Neue Bold" panose="020B0606020202050201" charset="0"/>
              </a:rPr>
              <a:t>CHAMDA PÚBLICA – SOBERANIA E DEFESA NACIONAL</a:t>
            </a:r>
            <a:endParaRPr lang="pt-BR" sz="3733" dirty="0">
              <a:solidFill>
                <a:srgbClr val="004E50"/>
              </a:solidFill>
              <a:latin typeface="Bebas Neue Bold" panose="020B0606020202050201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93245D2-ECA9-8674-CAC7-44E24BA827E3}"/>
              </a:ext>
            </a:extLst>
          </p:cNvPr>
          <p:cNvSpPr/>
          <p:nvPr/>
        </p:nvSpPr>
        <p:spPr>
          <a:xfrm>
            <a:off x="2466432" y="842418"/>
            <a:ext cx="8056880" cy="101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800"/>
              </a:spcAft>
              <a:defRPr/>
            </a:pPr>
            <a:r>
              <a:rPr lang="pt-BR" altLang="pt-BR" sz="2667" b="1" u="sng" dirty="0">
                <a:solidFill>
                  <a:srgbClr val="0A4C4C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Linha temática</a:t>
            </a:r>
            <a:r>
              <a:rPr lang="pt-BR" altLang="pt-BR" sz="2667" b="1" dirty="0">
                <a:solidFill>
                  <a:srgbClr val="0A4C4C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pt-BR" altLang="pt-BR" sz="2667" dirty="0">
                <a:solidFill>
                  <a:srgbClr val="0A4C4C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  Projetos Estruturantes (R$ 280 </a:t>
            </a:r>
            <a:r>
              <a:rPr lang="pt-BR" altLang="pt-BR" sz="2667" dirty="0" err="1">
                <a:solidFill>
                  <a:srgbClr val="0A4C4C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MilHões</a:t>
            </a:r>
            <a:r>
              <a:rPr lang="pt-BR" altLang="pt-BR" sz="2667" dirty="0">
                <a:solidFill>
                  <a:srgbClr val="0A4C4C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pt-BR" altLang="pt-BR" sz="2667" dirty="0">
              <a:solidFill>
                <a:prstClr val="black"/>
              </a:solidFill>
              <a:latin typeface="Bebas Neue Bold" panose="020B0606020202050201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1">
              <a:spcAft>
                <a:spcPts val="800"/>
              </a:spcAft>
              <a:defRPr/>
            </a:pPr>
            <a:r>
              <a:rPr lang="pt-BR" altLang="pt-BR" sz="2667" dirty="0">
                <a:solidFill>
                  <a:srgbClr val="2B9EB0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Valor solicitado por projeto: R$ 65 MILHÕES a 93,3 milhões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DD2DBE6-F640-2D87-B089-0EEE9CDE715A}"/>
              </a:ext>
            </a:extLst>
          </p:cNvPr>
          <p:cNvSpPr/>
          <p:nvPr/>
        </p:nvSpPr>
        <p:spPr>
          <a:xfrm>
            <a:off x="1416160" y="2302239"/>
            <a:ext cx="9359681" cy="2734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defRPr/>
            </a:pPr>
            <a:r>
              <a:rPr lang="pt-BR" altLang="pt-BR" sz="2667" b="1" u="sng" dirty="0" err="1">
                <a:solidFill>
                  <a:srgbClr val="0A4C4C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SUBTEMAs</a:t>
            </a:r>
            <a:r>
              <a:rPr lang="pt-BR" altLang="pt-BR" sz="2667" b="1" dirty="0">
                <a:solidFill>
                  <a:srgbClr val="0A4C4C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0" lvl="1" algn="just">
              <a:spcAft>
                <a:spcPts val="600"/>
              </a:spcAft>
              <a:defRPr/>
            </a:pPr>
            <a:r>
              <a:rPr lang="pt-BR" altLang="pt-BR" sz="2400" dirty="0">
                <a:solidFill>
                  <a:srgbClr val="0A4C4C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a) Radar M200 Multimissão</a:t>
            </a:r>
          </a:p>
          <a:p>
            <a:pPr marL="457189" lvl="1" indent="-457189" algn="just">
              <a:spcAft>
                <a:spcPts val="600"/>
              </a:spcAft>
              <a:buAutoNum type="alphaUcParenR"/>
              <a:defRPr/>
            </a:pPr>
            <a:endParaRPr lang="pt-BR" altLang="pt-BR" sz="2400" dirty="0">
              <a:solidFill>
                <a:srgbClr val="0A4C4C"/>
              </a:solidFill>
              <a:latin typeface="Bebas Neue Bold" panose="020B0606020202050201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1" algn="just">
              <a:spcAft>
                <a:spcPts val="600"/>
              </a:spcAft>
              <a:defRPr/>
            </a:pPr>
            <a:r>
              <a:rPr lang="pt-BR" sz="2400" dirty="0">
                <a:solidFill>
                  <a:srgbClr val="FF0000"/>
                </a:solidFill>
                <a:latin typeface="Bebas Neue Bold" panose="020B0606020202050201" charset="0"/>
                <a:cs typeface="Arial" panose="020B0604020202020204" pitchFamily="34" charset="0"/>
              </a:rPr>
              <a:t>b) Foguete de decolagem para veículo hipersônico (Rocket </a:t>
            </a:r>
            <a:r>
              <a:rPr lang="pt-BR" sz="2400" dirty="0" err="1">
                <a:solidFill>
                  <a:srgbClr val="FF0000"/>
                </a:solidFill>
                <a:latin typeface="Bebas Neue Bold" panose="020B0606020202050201" charset="0"/>
                <a:cs typeface="Arial" panose="020B0604020202020204" pitchFamily="34" charset="0"/>
              </a:rPr>
              <a:t>Assisted</a:t>
            </a:r>
            <a:r>
              <a:rPr lang="pt-BR" sz="2400" dirty="0">
                <a:solidFill>
                  <a:srgbClr val="FF0000"/>
                </a:solidFill>
                <a:latin typeface="Bebas Neue Bold" panose="020B0606020202050201" charset="0"/>
                <a:cs typeface="Arial" panose="020B0604020202020204" pitchFamily="34" charset="0"/>
              </a:rPr>
              <a:t> Take-Off - RATO-14X)</a:t>
            </a:r>
          </a:p>
          <a:p>
            <a:pPr marL="0" lvl="1" algn="just">
              <a:spcAft>
                <a:spcPts val="600"/>
              </a:spcAft>
              <a:defRPr/>
            </a:pPr>
            <a:endParaRPr lang="pt-BR" altLang="pt-BR" sz="2400" dirty="0">
              <a:solidFill>
                <a:srgbClr val="0A4C4C"/>
              </a:solidFill>
              <a:latin typeface="Bebas Neue Bold" panose="020B0606020202050201" charset="0"/>
              <a:cs typeface="Arial" panose="020B0604020202020204" pitchFamily="34" charset="0"/>
            </a:endParaRPr>
          </a:p>
          <a:p>
            <a:pPr marL="0" lvl="1" algn="just">
              <a:spcAft>
                <a:spcPts val="600"/>
              </a:spcAft>
              <a:defRPr/>
            </a:pPr>
            <a:r>
              <a:rPr lang="pt-BR" altLang="pt-BR" sz="2400" dirty="0">
                <a:solidFill>
                  <a:srgbClr val="0A4C4C"/>
                </a:solidFill>
                <a:latin typeface="Bebas Neue Bold" panose="020B0606020202050201" charset="0"/>
                <a:cs typeface="Arial" panose="020B0604020202020204" pitchFamily="34" charset="0"/>
              </a:rPr>
              <a:t>C) Desenvolvimento do processo de obtenção do gás Hexafluoreto de Urânio.</a:t>
            </a:r>
          </a:p>
        </p:txBody>
      </p:sp>
      <p:pic>
        <p:nvPicPr>
          <p:cNvPr id="2050" name="Picture 2" descr="Radar Desenho Vetorial Glifo Ícone Parabólico Prato imagem vetorial de  vectorspoint© 325132996">
            <a:extLst>
              <a:ext uri="{FF2B5EF4-FFF2-40B4-BE49-F238E27FC236}">
                <a16:creationId xmlns:a16="http://schemas.microsoft.com/office/drawing/2014/main" id="{59ACDAC8-ABEF-DE7C-CE95-A410AE97C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77" y="2677645"/>
            <a:ext cx="674267" cy="6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13816BDE-291C-8A49-3070-0DE4A99F56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35" t="10087"/>
          <a:stretch/>
        </p:blipFill>
        <p:spPr>
          <a:xfrm rot="18844495">
            <a:off x="756790" y="3771683"/>
            <a:ext cx="376633" cy="396240"/>
          </a:xfrm>
          <a:prstGeom prst="rect">
            <a:avLst/>
          </a:prstGeom>
        </p:spPr>
      </p:pic>
      <p:pic>
        <p:nvPicPr>
          <p:cNvPr id="2058" name="Picture 10" descr="átomo Ilustrações, Vetores E Clipart De Stock – (248,381 Stock  Illustrations)">
            <a:extLst>
              <a:ext uri="{FF2B5EF4-FFF2-40B4-BE49-F238E27FC236}">
                <a16:creationId xmlns:a16="http://schemas.microsoft.com/office/drawing/2014/main" id="{78EA2DD0-6AF9-4E4A-2312-B72ACEC5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1" y="4551045"/>
            <a:ext cx="5588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4C9843BE-0103-D1C4-5663-E69F1A097A0E}"/>
              </a:ext>
            </a:extLst>
          </p:cNvPr>
          <p:cNvSpPr txBox="1"/>
          <p:nvPr/>
        </p:nvSpPr>
        <p:spPr>
          <a:xfrm>
            <a:off x="508800" y="6111683"/>
            <a:ext cx="8260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400" dirty="0">
                <a:solidFill>
                  <a:schemeClr val="bg1">
                    <a:lumMod val="50000"/>
                  </a:schemeClr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APOIO A 01 proposta </a:t>
            </a:r>
            <a:r>
              <a:rPr lang="pt-BR" altLang="pt-BR" sz="2400" dirty="0">
                <a:solidFill>
                  <a:srgbClr val="0A4C4C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altLang="pt-BR" sz="2400" dirty="0">
                <a:solidFill>
                  <a:schemeClr val="bg1">
                    <a:lumMod val="50000"/>
                  </a:schemeClr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Para cada subtema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4BD0A78-E5C5-7716-1A7C-CBAFF12DC2E5}"/>
              </a:ext>
            </a:extLst>
          </p:cNvPr>
          <p:cNvSpPr/>
          <p:nvPr/>
        </p:nvSpPr>
        <p:spPr>
          <a:xfrm>
            <a:off x="6240557" y="2047200"/>
            <a:ext cx="4733009" cy="1381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Prioridades estabelecidas pelo MD, no âmbito de SEPROD/DECTI, em conjunto com as Forças Armadas, para atender desafios estratégicos e evitar pulverização de esforços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6745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71950AEC-82B8-DEF7-4602-E1BF6DB3CB4E}"/>
              </a:ext>
            </a:extLst>
          </p:cNvPr>
          <p:cNvSpPr txBox="1">
            <a:spLocks/>
          </p:cNvSpPr>
          <p:nvPr/>
        </p:nvSpPr>
        <p:spPr>
          <a:xfrm>
            <a:off x="-807491" y="3982"/>
            <a:ext cx="12129995" cy="81873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>
              <a:defRPr/>
            </a:pPr>
            <a:r>
              <a:rPr lang="pt-BR" sz="3200" dirty="0">
                <a:solidFill>
                  <a:srgbClr val="0A4C4C"/>
                </a:solidFill>
                <a:latin typeface="Bebas Neue Bold" panose="020B0606020202050201" charset="0"/>
              </a:rPr>
              <a:t>AÇÕES LANÇADAS E CONECTADAS AO SETOR espacial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195E111-F4F8-1C01-1415-D687C1806751}"/>
              </a:ext>
            </a:extLst>
          </p:cNvPr>
          <p:cNvSpPr txBox="1"/>
          <p:nvPr/>
        </p:nvSpPr>
        <p:spPr>
          <a:xfrm>
            <a:off x="326571" y="914400"/>
            <a:ext cx="1157151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b="1" cap="all" dirty="0">
              <a:latin typeface="Arial" panose="020B0604020202020204" pitchFamily="34" charset="0"/>
            </a:endParaRPr>
          </a:p>
          <a:p>
            <a:pPr algn="just"/>
            <a:r>
              <a:rPr lang="pt-BR" sz="3200" dirty="0">
                <a:solidFill>
                  <a:srgbClr val="0A4C4C"/>
                </a:solidFill>
                <a:latin typeface="Bebas Neue Bold" panose="020B0606020202050201" charset="0"/>
                <a:ea typeface="+mj-ea"/>
                <a:cs typeface="+mj-cs"/>
              </a:rPr>
              <a:t>Programa 2 – mais inovação brasil</a:t>
            </a:r>
          </a:p>
          <a:p>
            <a:pPr algn="just"/>
            <a:endParaRPr lang="pt-BR" b="1" cap="all" dirty="0">
              <a:latin typeface="Arial" panose="020B0604020202020204" pitchFamily="34" charset="0"/>
            </a:endParaRPr>
          </a:p>
          <a:p>
            <a:pPr algn="just"/>
            <a:r>
              <a:rPr lang="pt-BR" b="1" i="0" cap="all" dirty="0">
                <a:effectLst/>
                <a:latin typeface="Arial" panose="020B0604020202020204" pitchFamily="34" charset="0"/>
              </a:rPr>
              <a:t>SELEÇÃO PÚBLICA MCTI/FINEP/FNDCT - Subvenção Econômica à Inovação em Fluxo Contínuo – soberania e defesa nacional</a:t>
            </a:r>
          </a:p>
          <a:p>
            <a:pPr algn="just"/>
            <a:endParaRPr lang="pt-BR" b="1" i="0" cap="all" dirty="0">
              <a:effectLst/>
              <a:latin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i="0" cap="all" dirty="0">
                <a:effectLst/>
                <a:latin typeface="Arial" panose="020B0604020202020204" pitchFamily="34" charset="0"/>
              </a:rPr>
              <a:t>Total da ação: R$ 280 MILHÕES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i="0" cap="all" dirty="0">
                <a:effectLst/>
                <a:latin typeface="Arial" panose="020B0604020202020204" pitchFamily="34" charset="0"/>
              </a:rPr>
              <a:t>Linha relacionada ao setor: rato (</a:t>
            </a:r>
            <a:r>
              <a:rPr lang="pt-BR" i="0" cap="all" dirty="0" err="1">
                <a:effectLst/>
                <a:latin typeface="Arial" panose="020B0604020202020204" pitchFamily="34" charset="0"/>
              </a:rPr>
              <a:t>rocket</a:t>
            </a:r>
            <a:r>
              <a:rPr lang="pt-BR" i="0" cap="all" dirty="0">
                <a:effectLst/>
                <a:latin typeface="Arial" panose="020B0604020202020204" pitchFamily="34" charset="0"/>
              </a:rPr>
              <a:t> </a:t>
            </a:r>
            <a:r>
              <a:rPr lang="pt-BR" i="0" cap="all" dirty="0" err="1">
                <a:effectLst/>
                <a:latin typeface="Arial" panose="020B0604020202020204" pitchFamily="34" charset="0"/>
              </a:rPr>
              <a:t>assisted</a:t>
            </a:r>
            <a:r>
              <a:rPr lang="pt-BR" i="0" cap="all" dirty="0">
                <a:effectLst/>
                <a:latin typeface="Arial" panose="020B0604020202020204" pitchFamily="34" charset="0"/>
              </a:rPr>
              <a:t> </a:t>
            </a:r>
            <a:r>
              <a:rPr lang="pt-BR" i="0" cap="all" dirty="0" err="1">
                <a:effectLst/>
                <a:latin typeface="Arial" panose="020B0604020202020204" pitchFamily="34" charset="0"/>
              </a:rPr>
              <a:t>takeoff</a:t>
            </a:r>
            <a:r>
              <a:rPr lang="pt-BR" i="0" cap="all" dirty="0">
                <a:effectLst/>
                <a:latin typeface="Arial" panose="020B0604020202020204" pitchFamily="34" charset="0"/>
              </a:rPr>
              <a:t>) – veículo acelerador hipersônico para o 14x (EQUIPAER)</a:t>
            </a:r>
            <a:endParaRPr lang="pt-BR" cap="all" dirty="0">
              <a:latin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b="1" cap="all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Total aprovado: R$ 93 milhões</a:t>
            </a:r>
          </a:p>
          <a:p>
            <a:pPr algn="just"/>
            <a:endParaRPr lang="pt-BR" b="1" cap="all" dirty="0">
              <a:latin typeface="Arial" panose="020B0604020202020204" pitchFamily="34" charset="0"/>
            </a:endParaRPr>
          </a:p>
          <a:p>
            <a:pPr algn="just"/>
            <a:r>
              <a:rPr lang="pt-BR" b="1" cap="all" dirty="0">
                <a:latin typeface="Arial" panose="020B0604020202020204" pitchFamily="34" charset="0"/>
              </a:rPr>
              <a:t>CRÉDITO REEMBOLSÁVEL – não houve demanda</a:t>
            </a:r>
          </a:p>
          <a:p>
            <a:pPr algn="just"/>
            <a:endParaRPr lang="pt-BR" b="1" cap="all" dirty="0">
              <a:latin typeface="Arial" panose="020B0604020202020204" pitchFamily="34" charset="0"/>
            </a:endParaRPr>
          </a:p>
          <a:p>
            <a:pPr algn="just"/>
            <a:r>
              <a:rPr lang="pt-BR" b="1" cap="all" dirty="0">
                <a:latin typeface="Arial" panose="020B0604020202020204" pitchFamily="34" charset="0"/>
              </a:rPr>
              <a:t>PROJETOS EM CURSO:</a:t>
            </a:r>
          </a:p>
          <a:p>
            <a:pPr algn="just"/>
            <a:r>
              <a:rPr lang="pt-BR" b="1" cap="all" dirty="0">
                <a:latin typeface="Arial" panose="020B0604020202020204" pitchFamily="34" charset="0"/>
              </a:rPr>
              <a:t>2 VLPPS (CENIC E AKAER): R$ 370 MILHÕES</a:t>
            </a:r>
          </a:p>
          <a:p>
            <a:pPr algn="just"/>
            <a:r>
              <a:rPr lang="pt-BR" b="1" cap="all" dirty="0">
                <a:latin typeface="Arial" panose="020B0604020202020204" pitchFamily="34" charset="0"/>
              </a:rPr>
              <a:t>1 SATÉLITE DE OBSERVAÇÃO (VISIONA): r$ 220 MILHÕES</a:t>
            </a:r>
            <a:endParaRPr lang="pt-BR" b="1" cap="all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FD4B797-83C9-B517-16F5-FDE03372133D}"/>
              </a:ext>
            </a:extLst>
          </p:cNvPr>
          <p:cNvSpPr/>
          <p:nvPr/>
        </p:nvSpPr>
        <p:spPr>
          <a:xfrm>
            <a:off x="402771" y="5805680"/>
            <a:ext cx="11495315" cy="93257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NO PERÍODO 2023-25, FOI DESTINADO R$ 1,123 BILHÃO PARA FOMENTO A PESQUISA, DESENVOLVIMENTO E INOVAÇÃO PARA O SETOR ESPACIAL BRASILEIRO – </a:t>
            </a:r>
            <a:r>
              <a:rPr lang="pt-BR" sz="2400" b="1" dirty="0">
                <a:solidFill>
                  <a:srgbClr val="C00000"/>
                </a:solidFill>
              </a:rPr>
              <a:t>LC 177/2021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ED57759-88CD-933C-E234-7C3F83780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007" y="114886"/>
            <a:ext cx="1104957" cy="596931"/>
          </a:xfrm>
          <a:prstGeom prst="rect">
            <a:avLst/>
          </a:prstGeom>
        </p:spPr>
      </p:pic>
      <p:pic>
        <p:nvPicPr>
          <p:cNvPr id="3074" name="Picture 2" descr="Instituto Questão de Ciência Observatório | Fundo Nacional de  Desenvolvimento Científico e Tecnológico (FNDCT)">
            <a:extLst>
              <a:ext uri="{FF2B5EF4-FFF2-40B4-BE49-F238E27FC236}">
                <a16:creationId xmlns:a16="http://schemas.microsoft.com/office/drawing/2014/main" id="{01A19DB4-1B45-961C-BA45-D861321E6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22" y="92920"/>
            <a:ext cx="1151164" cy="7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1AAFCB5-76CA-B00B-CC4A-6102E327B445}"/>
              </a:ext>
            </a:extLst>
          </p:cNvPr>
          <p:cNvSpPr/>
          <p:nvPr/>
        </p:nvSpPr>
        <p:spPr>
          <a:xfrm>
            <a:off x="7352751" y="4370330"/>
            <a:ext cx="4417919" cy="12838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Especificamente em Subvenção Econômica, foram R$ 721 milhões, aproximadamente 20% do total contratado pelo instrumento de forma direta no período</a:t>
            </a:r>
            <a:endParaRPr lang="pt-BR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1CD24A9E-9A6F-1B38-EA50-6CA3AF8703E6}"/>
              </a:ext>
            </a:extLst>
          </p:cNvPr>
          <p:cNvSpPr/>
          <p:nvPr/>
        </p:nvSpPr>
        <p:spPr>
          <a:xfrm>
            <a:off x="7460247" y="3429000"/>
            <a:ext cx="4265519" cy="7350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PROGRAMA 5 – CONHECIMENTO BRASIL</a:t>
            </a:r>
          </a:p>
          <a:p>
            <a:pPr algn="ctr"/>
            <a:r>
              <a:rPr lang="pt-BR" b="1" dirty="0"/>
              <a:t>R$ 38,6 MILHÕES PARA MAC JEE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848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2AF8A-185F-80A0-5A95-BA5F3A671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CB8A8470-E098-5CBB-A336-ED4762FAB0F7}"/>
              </a:ext>
            </a:extLst>
          </p:cNvPr>
          <p:cNvSpPr txBox="1">
            <a:spLocks/>
          </p:cNvSpPr>
          <p:nvPr/>
        </p:nvSpPr>
        <p:spPr>
          <a:xfrm>
            <a:off x="-807491" y="67076"/>
            <a:ext cx="12129995" cy="81873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>
              <a:defRPr/>
            </a:pPr>
            <a:r>
              <a:rPr lang="pt-BR" sz="3200" dirty="0">
                <a:solidFill>
                  <a:srgbClr val="0A4C4C"/>
                </a:solidFill>
                <a:latin typeface="Bebas Neue Bold" panose="020B0606020202050201" charset="0"/>
              </a:rPr>
              <a:t>AÇÕES LANÇADAS E CONECTADAS AO SETOR ESPACIAL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07DEC11-2E8E-DC74-56B5-78F47EAB5204}"/>
              </a:ext>
            </a:extLst>
          </p:cNvPr>
          <p:cNvSpPr txBox="1"/>
          <p:nvPr/>
        </p:nvSpPr>
        <p:spPr>
          <a:xfrm>
            <a:off x="439213" y="911657"/>
            <a:ext cx="1157151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b="1" i="0" cap="all" dirty="0">
              <a:effectLst/>
              <a:latin typeface="Arial" panose="020B0604020202020204" pitchFamily="34" charset="0"/>
            </a:endParaRPr>
          </a:p>
          <a:p>
            <a:pPr defTabSz="609585">
              <a:spcBef>
                <a:spcPct val="0"/>
              </a:spcBef>
              <a:defRPr/>
            </a:pPr>
            <a:r>
              <a:rPr lang="pt-BR" sz="3200" dirty="0">
                <a:solidFill>
                  <a:srgbClr val="0A4C4C"/>
                </a:solidFill>
                <a:latin typeface="Bebas Neue Bold" panose="020B0606020202050201" charset="0"/>
                <a:ea typeface="+mj-ea"/>
                <a:cs typeface="+mj-cs"/>
              </a:rPr>
              <a:t>Programa 1 – centros nacionais de infraestrutura científica de pesquisa e tecnológica de caráter temático</a:t>
            </a:r>
          </a:p>
          <a:p>
            <a:pPr defTabSz="609585">
              <a:spcBef>
                <a:spcPct val="0"/>
              </a:spcBef>
              <a:defRPr/>
            </a:pPr>
            <a:endParaRPr lang="pt-BR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609585">
              <a:spcBef>
                <a:spcPct val="0"/>
              </a:spcBef>
              <a:defRPr/>
            </a:pPr>
            <a:r>
              <a:rPr lang="pt-B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INPE – R$ 13 MILHÕES</a:t>
            </a:r>
          </a:p>
          <a:p>
            <a:pPr defTabSz="609585">
              <a:spcBef>
                <a:spcPct val="0"/>
              </a:spcBef>
              <a:defRPr/>
            </a:pPr>
            <a:r>
              <a:rPr lang="pt-B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IAE – R$ 7 MILHÕES</a:t>
            </a:r>
          </a:p>
          <a:p>
            <a:pPr defTabSz="609585">
              <a:spcBef>
                <a:spcPct val="0"/>
              </a:spcBef>
              <a:defRPr/>
            </a:pPr>
            <a:endParaRPr lang="pt-BR" sz="3200" dirty="0">
              <a:solidFill>
                <a:srgbClr val="0A4C4C"/>
              </a:solidFill>
              <a:latin typeface="Bebas Neue Bold" panose="020B0606020202050201" charset="0"/>
              <a:ea typeface="+mj-ea"/>
              <a:cs typeface="+mj-cs"/>
            </a:endParaRPr>
          </a:p>
          <a:p>
            <a:pPr defTabSz="609585">
              <a:spcBef>
                <a:spcPct val="0"/>
              </a:spcBef>
              <a:defRPr/>
            </a:pPr>
            <a:r>
              <a:rPr lang="pt-BR" sz="3200" dirty="0">
                <a:solidFill>
                  <a:srgbClr val="0A4C4C"/>
                </a:solidFill>
                <a:latin typeface="Bebas Neue Bold" panose="020B0606020202050201" charset="0"/>
                <a:ea typeface="+mj-ea"/>
                <a:cs typeface="+mj-cs"/>
              </a:rPr>
              <a:t>Programa 8 – PROJETOS ESTRATÉGICOS NACIONAIS</a:t>
            </a:r>
          </a:p>
          <a:p>
            <a:pPr defTabSz="609585">
              <a:spcBef>
                <a:spcPct val="0"/>
              </a:spcBef>
              <a:defRPr/>
            </a:pPr>
            <a:r>
              <a:rPr lang="pt-BR" b="1" cap="all" dirty="0">
                <a:latin typeface="Arial" panose="020B0604020202020204" pitchFamily="34" charset="0"/>
              </a:rPr>
              <a:t>Plataforma </a:t>
            </a:r>
            <a:r>
              <a:rPr lang="pt-BR" b="1" cap="all" dirty="0" err="1">
                <a:latin typeface="Arial" panose="020B0604020202020204" pitchFamily="34" charset="0"/>
              </a:rPr>
              <a:t>Multi</a:t>
            </a:r>
            <a:r>
              <a:rPr lang="pt-BR" b="1" cap="all" dirty="0">
                <a:latin typeface="Arial" panose="020B0604020202020204" pitchFamily="34" charset="0"/>
              </a:rPr>
              <a:t> Missão no âmbito do CBERS 6</a:t>
            </a:r>
          </a:p>
          <a:p>
            <a:pPr defTabSz="609585">
              <a:spcBef>
                <a:spcPct val="0"/>
              </a:spcBef>
              <a:defRPr/>
            </a:pPr>
            <a:r>
              <a:rPr lang="pt-BR" b="1" cap="all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R$ 249 MILHÕES</a:t>
            </a:r>
          </a:p>
          <a:p>
            <a:pPr defTabSz="609585">
              <a:spcBef>
                <a:spcPct val="0"/>
              </a:spcBef>
              <a:defRPr/>
            </a:pPr>
            <a:r>
              <a:rPr lang="pt-BR" b="1" cap="all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EXECUÇÃO NO INPE</a:t>
            </a:r>
            <a:endParaRPr lang="pt-BR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defTabSz="609585">
              <a:spcBef>
                <a:spcPct val="0"/>
              </a:spcBef>
              <a:defRPr/>
            </a:pPr>
            <a:endParaRPr lang="pt-BR" dirty="0">
              <a:solidFill>
                <a:srgbClr val="0A4C4C"/>
              </a:solidFill>
              <a:latin typeface="Bebas Neue Bold" panose="020B0606020202050201" charset="0"/>
              <a:ea typeface="+mj-ea"/>
              <a:cs typeface="+mj-cs"/>
            </a:endParaRPr>
          </a:p>
          <a:p>
            <a:pPr defTabSz="609585">
              <a:spcBef>
                <a:spcPct val="0"/>
              </a:spcBef>
              <a:defRPr/>
            </a:pPr>
            <a:r>
              <a:rPr lang="pt-BR" sz="3200" dirty="0">
                <a:solidFill>
                  <a:srgbClr val="0A4C4C"/>
                </a:solidFill>
                <a:latin typeface="Bebas Neue Bold" panose="020B0606020202050201" charset="0"/>
                <a:ea typeface="+mj-ea"/>
                <a:cs typeface="+mj-cs"/>
              </a:rPr>
              <a:t>Programa 9 – autonomia tecnológica em defesa</a:t>
            </a:r>
          </a:p>
          <a:p>
            <a:pPr algn="just"/>
            <a:r>
              <a:rPr lang="pt-BR" b="1" i="0" cap="all" dirty="0">
                <a:effectLst/>
                <a:latin typeface="Arial" panose="020B0604020202020204" pitchFamily="34" charset="0"/>
              </a:rPr>
              <a:t>VEÍCULO LANÇADOR DE MICROSSATÉLITE – AUTONOMIA TECNOLÓGICA</a:t>
            </a:r>
          </a:p>
          <a:p>
            <a:pPr algn="just"/>
            <a:r>
              <a:rPr lang="pt-BR" b="1" cap="all" dirty="0">
                <a:latin typeface="Arial" panose="020B0604020202020204" pitchFamily="34" charset="0"/>
              </a:rPr>
              <a:t>R$ 133 milhões</a:t>
            </a:r>
          </a:p>
          <a:p>
            <a:pPr algn="just"/>
            <a:r>
              <a:rPr lang="pt-BR" b="1" i="0" cap="all" dirty="0">
                <a:effectLst/>
                <a:latin typeface="Arial" panose="020B0604020202020204" pitchFamily="34" charset="0"/>
              </a:rPr>
              <a:t>Execução no âmbito do IAE</a:t>
            </a:r>
            <a:endParaRPr lang="pt-BR" i="0" cap="all" dirty="0">
              <a:effectLst/>
              <a:latin typeface="Arial" panose="020B0604020202020204" pitchFamily="34" charset="0"/>
            </a:endParaRPr>
          </a:p>
          <a:p>
            <a:pPr algn="just"/>
            <a:endParaRPr lang="pt-BR" b="1" i="0" cap="all" dirty="0">
              <a:effectLst/>
              <a:latin typeface="Arial" panose="020B0604020202020204" pitchFamily="34" charset="0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A99D11BF-E6B1-4948-C3F8-A1FCA8B3E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007" y="114886"/>
            <a:ext cx="1104957" cy="596931"/>
          </a:xfrm>
          <a:prstGeom prst="rect">
            <a:avLst/>
          </a:prstGeom>
        </p:spPr>
      </p:pic>
      <p:pic>
        <p:nvPicPr>
          <p:cNvPr id="23" name="Picture 2" descr="Instituto Questão de Ciência Observatório | Fundo Nacional de  Desenvolvimento Científico e Tecnológico (FNDCT)">
            <a:extLst>
              <a:ext uri="{FF2B5EF4-FFF2-40B4-BE49-F238E27FC236}">
                <a16:creationId xmlns:a16="http://schemas.microsoft.com/office/drawing/2014/main" id="{5FB1971E-9AC7-6BE2-A697-318B0F8DD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22" y="92920"/>
            <a:ext cx="1151164" cy="7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194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8895C-F29A-68E9-74F9-5151FB227976}"/>
              </a:ext>
            </a:extLst>
          </p:cNvPr>
          <p:cNvSpPr txBox="1">
            <a:spLocks/>
          </p:cNvSpPr>
          <p:nvPr/>
        </p:nvSpPr>
        <p:spPr>
          <a:xfrm>
            <a:off x="62005" y="5697"/>
            <a:ext cx="11510524" cy="81873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>
              <a:defRPr/>
            </a:pPr>
            <a:r>
              <a:rPr lang="pt-BR" sz="3200" dirty="0">
                <a:solidFill>
                  <a:srgbClr val="0A4C4C"/>
                </a:solidFill>
                <a:latin typeface="Bebas Neue Bold" panose="020B0606020202050201" charset="0"/>
              </a:rPr>
              <a:t>PROJETOS Já </a:t>
            </a:r>
            <a:r>
              <a:rPr lang="pt-BR" sz="3200" dirty="0" err="1">
                <a:solidFill>
                  <a:srgbClr val="0A4C4C"/>
                </a:solidFill>
                <a:latin typeface="Bebas Neue Bold" panose="020B0606020202050201" charset="0"/>
              </a:rPr>
              <a:t>aproVados</a:t>
            </a:r>
            <a:r>
              <a:rPr lang="pt-BR" sz="3200" dirty="0">
                <a:solidFill>
                  <a:srgbClr val="0A4C4C"/>
                </a:solidFill>
                <a:latin typeface="Bebas Neue Bold" panose="020B0606020202050201" charset="0"/>
              </a:rPr>
              <a:t> – Missão 6 – SOBERANIA E DEFESA NACIONAIS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5DD631B-A593-8E35-5AA4-25BD2A40B7F9}"/>
              </a:ext>
            </a:extLst>
          </p:cNvPr>
          <p:cNvSpPr/>
          <p:nvPr/>
        </p:nvSpPr>
        <p:spPr>
          <a:xfrm>
            <a:off x="4106320" y="920195"/>
            <a:ext cx="3936000" cy="57600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endParaRPr lang="pt-BR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545F5A26-55E2-B999-1405-B760A1E4334B}"/>
              </a:ext>
            </a:extLst>
          </p:cNvPr>
          <p:cNvSpPr/>
          <p:nvPr/>
        </p:nvSpPr>
        <p:spPr>
          <a:xfrm>
            <a:off x="4238302" y="1677648"/>
            <a:ext cx="3759665" cy="1227554"/>
          </a:xfrm>
          <a:prstGeom prst="rect">
            <a:avLst/>
          </a:prstGeom>
          <a:gradFill>
            <a:gsLst>
              <a:gs pos="536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570">
              <a:defRPr/>
            </a:pPr>
            <a:r>
              <a:rPr lang="pt-BR" sz="1600" dirty="0">
                <a:solidFill>
                  <a:prstClr val="black"/>
                </a:solidFill>
                <a:latin typeface="Bahnschrift" panose="020B0502040204020203" pitchFamily="34" charset="0"/>
              </a:rPr>
              <a:t>D</a:t>
            </a:r>
            <a:r>
              <a:rPr lang="pt-BR" sz="1600" dirty="0" err="1">
                <a:solidFill>
                  <a:prstClr val="black"/>
                </a:solidFill>
                <a:latin typeface="Bahnschrift" panose="020B0502040204020203" pitchFamily="34" charset="0"/>
              </a:rPr>
              <a:t>isponibilização</a:t>
            </a:r>
            <a:r>
              <a:rPr lang="pt-BR" sz="1600" dirty="0">
                <a:solidFill>
                  <a:prstClr val="black"/>
                </a:solidFill>
                <a:latin typeface="Bahnschrift" panose="020B0502040204020203" pitchFamily="34" charset="0"/>
              </a:rPr>
              <a:t> de 2 veículos aceleradores hipersônicos para o COMAER, já integrados com os modelos </a:t>
            </a:r>
            <a:r>
              <a:rPr lang="pt-BR" sz="1600" dirty="0" err="1">
                <a:solidFill>
                  <a:prstClr val="black"/>
                </a:solidFill>
                <a:latin typeface="Bahnschrift" panose="020B0502040204020203" pitchFamily="34" charset="0"/>
              </a:rPr>
              <a:t>protoflight</a:t>
            </a:r>
            <a:r>
              <a:rPr lang="pt-BR" sz="1600" dirty="0">
                <a:solidFill>
                  <a:prstClr val="black"/>
                </a:solidFill>
                <a:latin typeface="Bahnschrift" panose="020B0502040204020203" pitchFamily="34" charset="0"/>
              </a:rPr>
              <a:t> do 14-X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081C39AA-8177-402B-3572-011C7105530C}"/>
              </a:ext>
            </a:extLst>
          </p:cNvPr>
          <p:cNvSpPr/>
          <p:nvPr/>
        </p:nvSpPr>
        <p:spPr>
          <a:xfrm>
            <a:off x="4150314" y="1020432"/>
            <a:ext cx="3847653" cy="689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70">
              <a:lnSpc>
                <a:spcPct val="107000"/>
              </a:lnSpc>
              <a:spcAft>
                <a:spcPts val="1067"/>
              </a:spcAft>
              <a:defRPr/>
            </a:pPr>
            <a:r>
              <a:rPr lang="pt-BR" sz="1867" b="1">
                <a:solidFill>
                  <a:srgbClr val="005051"/>
                </a:solidFill>
                <a:latin typeface="Bahnschrift" panose="020B0502040204020203" pitchFamily="34" charset="0"/>
              </a:rPr>
              <a:t>Mais Inovação - Soberania e Defesa Nacional</a:t>
            </a:r>
          </a:p>
        </p:txBody>
      </p:sp>
      <p:sp>
        <p:nvSpPr>
          <p:cNvPr id="36" name="Retângulo 3">
            <a:extLst>
              <a:ext uri="{FF2B5EF4-FFF2-40B4-BE49-F238E27FC236}">
                <a16:creationId xmlns:a16="http://schemas.microsoft.com/office/drawing/2014/main" id="{F205030F-E73D-0BF3-BB77-E46C85301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857" y="5361930"/>
            <a:ext cx="1175322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09570" eaLnBrk="1" hangingPunct="1">
              <a:defRPr/>
            </a:pPr>
            <a:r>
              <a:rPr lang="en-US" altLang="pt-BR" sz="1467" b="1" err="1">
                <a:solidFill>
                  <a:prstClr val="black"/>
                </a:solidFill>
                <a:latin typeface="Bahnschrift" panose="020B0502040204020203" pitchFamily="34" charset="0"/>
              </a:rPr>
              <a:t>Apoio</a:t>
            </a:r>
            <a:r>
              <a:rPr lang="en-US" altLang="pt-BR" sz="1467" b="1">
                <a:solidFill>
                  <a:prstClr val="black"/>
                </a:solidFill>
                <a:latin typeface="Bahnschrift" panose="020B0502040204020203" pitchFamily="34" charset="0"/>
              </a:rPr>
              <a:t> </a:t>
            </a:r>
            <a:r>
              <a:rPr lang="en-US" altLang="pt-BR" sz="1467" b="1" err="1">
                <a:solidFill>
                  <a:prstClr val="black"/>
                </a:solidFill>
                <a:latin typeface="Bahnschrift" panose="020B0502040204020203" pitchFamily="34" charset="0"/>
              </a:rPr>
              <a:t>Finep</a:t>
            </a:r>
            <a:endParaRPr lang="pt-BR" altLang="pt-BR" sz="1467" b="1">
              <a:solidFill>
                <a:prstClr val="black"/>
              </a:solidFill>
              <a:latin typeface="Bahnschrift" panose="020B0502040204020203" pitchFamily="34" charset="0"/>
            </a:endParaRPr>
          </a:p>
        </p:txBody>
      </p:sp>
      <p:sp>
        <p:nvSpPr>
          <p:cNvPr id="46" name="Retângulo de cantos arredondados 22">
            <a:extLst>
              <a:ext uri="{FF2B5EF4-FFF2-40B4-BE49-F238E27FC236}">
                <a16:creationId xmlns:a16="http://schemas.microsoft.com/office/drawing/2014/main" id="{E8222527-9A20-42D7-91BF-D2A7BE3CAB29}"/>
              </a:ext>
            </a:extLst>
          </p:cNvPr>
          <p:cNvSpPr/>
          <p:nvPr/>
        </p:nvSpPr>
        <p:spPr>
          <a:xfrm rot="21553358">
            <a:off x="6479864" y="6254442"/>
            <a:ext cx="1298459" cy="31563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7A7C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900" b="1">
                <a:solidFill>
                  <a:prstClr val="black"/>
                </a:solidFill>
                <a:latin typeface="Tahoma"/>
                <a:cs typeface="Tahoma"/>
              </a:rPr>
              <a:t>Não Reembolsável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3F6D2E8F-9FB5-38C6-C86D-C7A352849CC7}"/>
              </a:ext>
            </a:extLst>
          </p:cNvPr>
          <p:cNvSpPr/>
          <p:nvPr/>
        </p:nvSpPr>
        <p:spPr>
          <a:xfrm>
            <a:off x="6430373" y="5686499"/>
            <a:ext cx="1350033" cy="500344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spcBef>
                <a:spcPts val="800"/>
              </a:spcBef>
              <a:defRPr/>
            </a:pPr>
            <a:r>
              <a:rPr lang="pt-BR" sz="1867" b="1">
                <a:solidFill>
                  <a:prstClr val="white"/>
                </a:solidFill>
                <a:latin typeface="Bahnschrift" panose="020B0502040204020203" pitchFamily="34" charset="0"/>
              </a:rPr>
              <a:t>R$93MM</a:t>
            </a:r>
          </a:p>
        </p:txBody>
      </p:sp>
      <p:pic>
        <p:nvPicPr>
          <p:cNvPr id="18" name="Picture 2" descr="Equipaer Indústria Aeronáutica | LinkedIn">
            <a:extLst>
              <a:ext uri="{FF2B5EF4-FFF2-40B4-BE49-F238E27FC236}">
                <a16:creationId xmlns:a16="http://schemas.microsoft.com/office/drawing/2014/main" id="{CE40E900-E146-DC9F-27A0-70B11A6EC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7" b="17423"/>
          <a:stretch/>
        </p:blipFill>
        <p:spPr bwMode="auto">
          <a:xfrm>
            <a:off x="4522272" y="5429480"/>
            <a:ext cx="1558925" cy="9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960F72B-73A3-62E4-20EC-F10749F2B9C6}"/>
              </a:ext>
            </a:extLst>
          </p:cNvPr>
          <p:cNvSpPr/>
          <p:nvPr/>
        </p:nvSpPr>
        <p:spPr>
          <a:xfrm>
            <a:off x="8141789" y="930932"/>
            <a:ext cx="3936000" cy="57600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endParaRPr lang="pt-BR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3561191-8FC4-A7B6-3588-3B0F543D1ECA}"/>
              </a:ext>
            </a:extLst>
          </p:cNvPr>
          <p:cNvSpPr/>
          <p:nvPr/>
        </p:nvSpPr>
        <p:spPr>
          <a:xfrm>
            <a:off x="8248439" y="1489728"/>
            <a:ext cx="3784997" cy="1476661"/>
          </a:xfrm>
          <a:prstGeom prst="rect">
            <a:avLst/>
          </a:prstGeom>
          <a:gradFill>
            <a:gsLst>
              <a:gs pos="536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570">
              <a:defRPr/>
            </a:pPr>
            <a:r>
              <a:rPr lang="pt-BR" sz="1600" dirty="0">
                <a:solidFill>
                  <a:prstClr val="black"/>
                </a:solidFill>
                <a:latin typeface="Bahnschrift" panose="020B0502040204020203" pitchFamily="34" charset="0"/>
              </a:rPr>
              <a:t>Desenvolvimento de um satélite de pequeno porte de observação da terra de altíssima resolução com capacidade de coleta de dados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43359AA-F9DE-150F-7C15-EFE833D7B927}"/>
              </a:ext>
            </a:extLst>
          </p:cNvPr>
          <p:cNvSpPr/>
          <p:nvPr/>
        </p:nvSpPr>
        <p:spPr>
          <a:xfrm>
            <a:off x="8185783" y="1031169"/>
            <a:ext cx="3847653" cy="382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70">
              <a:lnSpc>
                <a:spcPct val="107000"/>
              </a:lnSpc>
              <a:spcAft>
                <a:spcPts val="1067"/>
              </a:spcAft>
              <a:defRPr/>
            </a:pPr>
            <a:r>
              <a:rPr lang="pt-BR" sz="1867" b="1" dirty="0">
                <a:solidFill>
                  <a:srgbClr val="005051"/>
                </a:solidFill>
                <a:latin typeface="Bahnschrift" panose="020B0502040204020203" pitchFamily="34" charset="0"/>
              </a:rPr>
              <a:t>Satélite de pequeno porte</a:t>
            </a:r>
          </a:p>
        </p:txBody>
      </p:sp>
      <p:sp>
        <p:nvSpPr>
          <p:cNvPr id="6" name="Retângulo 3">
            <a:extLst>
              <a:ext uri="{FF2B5EF4-FFF2-40B4-BE49-F238E27FC236}">
                <a16:creationId xmlns:a16="http://schemas.microsoft.com/office/drawing/2014/main" id="{BD7D9CE3-C1E0-0EBC-C689-68E4C59FE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8327" y="5372667"/>
            <a:ext cx="1175322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09570" eaLnBrk="1" hangingPunct="1">
              <a:defRPr/>
            </a:pPr>
            <a:r>
              <a:rPr lang="en-US" altLang="pt-BR" sz="1467" b="1" err="1">
                <a:solidFill>
                  <a:prstClr val="black"/>
                </a:solidFill>
                <a:latin typeface="Bahnschrift" panose="020B0502040204020203" pitchFamily="34" charset="0"/>
              </a:rPr>
              <a:t>Apoio</a:t>
            </a:r>
            <a:r>
              <a:rPr lang="en-US" altLang="pt-BR" sz="1467" b="1">
                <a:solidFill>
                  <a:prstClr val="black"/>
                </a:solidFill>
                <a:latin typeface="Bahnschrift" panose="020B0502040204020203" pitchFamily="34" charset="0"/>
              </a:rPr>
              <a:t> </a:t>
            </a:r>
            <a:r>
              <a:rPr lang="en-US" altLang="pt-BR" sz="1467" b="1" err="1">
                <a:solidFill>
                  <a:prstClr val="black"/>
                </a:solidFill>
                <a:latin typeface="Bahnschrift" panose="020B0502040204020203" pitchFamily="34" charset="0"/>
              </a:rPr>
              <a:t>Finep</a:t>
            </a:r>
            <a:endParaRPr lang="pt-BR" altLang="pt-BR" sz="1467" b="1">
              <a:solidFill>
                <a:prstClr val="black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Retângulo de cantos arredondados 22">
            <a:extLst>
              <a:ext uri="{FF2B5EF4-FFF2-40B4-BE49-F238E27FC236}">
                <a16:creationId xmlns:a16="http://schemas.microsoft.com/office/drawing/2014/main" id="{C34CD7C5-8E59-F7CB-2DEC-A5F15606390E}"/>
              </a:ext>
            </a:extLst>
          </p:cNvPr>
          <p:cNvSpPr/>
          <p:nvPr/>
        </p:nvSpPr>
        <p:spPr>
          <a:xfrm rot="21553358">
            <a:off x="10515333" y="6265179"/>
            <a:ext cx="1298459" cy="31563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7A7C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900" b="1">
                <a:solidFill>
                  <a:prstClr val="black"/>
                </a:solidFill>
                <a:latin typeface="Tahoma"/>
                <a:cs typeface="Tahoma"/>
              </a:rPr>
              <a:t>Não Reembolsável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A77FECF-1690-A4E1-5BAF-4A02E8D4967E}"/>
              </a:ext>
            </a:extLst>
          </p:cNvPr>
          <p:cNvSpPr/>
          <p:nvPr/>
        </p:nvSpPr>
        <p:spPr>
          <a:xfrm>
            <a:off x="10465842" y="5697236"/>
            <a:ext cx="1350033" cy="500344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spcBef>
                <a:spcPts val="800"/>
              </a:spcBef>
              <a:defRPr/>
            </a:pPr>
            <a:r>
              <a:rPr lang="pt-BR" sz="1867" b="1" dirty="0">
                <a:solidFill>
                  <a:prstClr val="white"/>
                </a:solidFill>
                <a:latin typeface="Bahnschrift" panose="020B0502040204020203" pitchFamily="34" charset="0"/>
              </a:rPr>
              <a:t>R$220MM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50C3DF0-4E2D-4D5D-2530-64FC55188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003" y="5721004"/>
            <a:ext cx="2103421" cy="698403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81CF5F15-36F3-8169-1C61-C459A9E8698A}"/>
              </a:ext>
            </a:extLst>
          </p:cNvPr>
          <p:cNvSpPr/>
          <p:nvPr/>
        </p:nvSpPr>
        <p:spPr>
          <a:xfrm>
            <a:off x="127082" y="920195"/>
            <a:ext cx="3936000" cy="57600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endParaRPr lang="pt-BR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99DE1FF6-6FC2-E379-E3CF-F12812C2C14C}"/>
              </a:ext>
            </a:extLst>
          </p:cNvPr>
          <p:cNvSpPr/>
          <p:nvPr/>
        </p:nvSpPr>
        <p:spPr>
          <a:xfrm>
            <a:off x="174468" y="1707347"/>
            <a:ext cx="3784997" cy="1139794"/>
          </a:xfrm>
          <a:prstGeom prst="rect">
            <a:avLst/>
          </a:prstGeom>
          <a:gradFill>
            <a:gsLst>
              <a:gs pos="536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570">
              <a:defRPr/>
            </a:pPr>
            <a:r>
              <a:rPr lang="pt-BR" sz="1600" dirty="0">
                <a:solidFill>
                  <a:prstClr val="black"/>
                </a:solidFill>
                <a:latin typeface="Bahnschrift" panose="020B0502040204020203" pitchFamily="34" charset="0"/>
              </a:rPr>
              <a:t>Apoio a dois Veículos Lançadores de Pequeno Porte para inserir carga em posição orbital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55C04995-22F9-3543-AD63-0D8FE1B5C4C7}"/>
              </a:ext>
            </a:extLst>
          </p:cNvPr>
          <p:cNvSpPr/>
          <p:nvPr/>
        </p:nvSpPr>
        <p:spPr>
          <a:xfrm>
            <a:off x="61731" y="1020432"/>
            <a:ext cx="3847653" cy="689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70">
              <a:lnSpc>
                <a:spcPct val="107000"/>
              </a:lnSpc>
              <a:spcAft>
                <a:spcPts val="1067"/>
              </a:spcAft>
              <a:defRPr/>
            </a:pPr>
            <a:r>
              <a:rPr lang="pt-BR" sz="1867" b="1" dirty="0">
                <a:solidFill>
                  <a:srgbClr val="005051"/>
                </a:solidFill>
                <a:latin typeface="Bahnschrift" panose="020B0502040204020203" pitchFamily="34" charset="0"/>
              </a:rPr>
              <a:t>Veículo Lançador de Pequeno Porte</a:t>
            </a:r>
          </a:p>
        </p:txBody>
      </p:sp>
      <p:sp>
        <p:nvSpPr>
          <p:cNvPr id="37" name="Retângulo 3">
            <a:extLst>
              <a:ext uri="{FF2B5EF4-FFF2-40B4-BE49-F238E27FC236}">
                <a16:creationId xmlns:a16="http://schemas.microsoft.com/office/drawing/2014/main" id="{EB36C3CA-0BF7-996E-5A75-3352A88B3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4309" y="5099845"/>
            <a:ext cx="1309974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09570" eaLnBrk="1" hangingPunct="1">
              <a:defRPr/>
            </a:pPr>
            <a:r>
              <a:rPr lang="en-US" altLang="pt-BR" sz="1467" b="1" dirty="0" err="1">
                <a:solidFill>
                  <a:prstClr val="black"/>
                </a:solidFill>
                <a:latin typeface="Bahnschrift" panose="020B0502040204020203" pitchFamily="34" charset="0"/>
              </a:rPr>
              <a:t>Apoio</a:t>
            </a:r>
            <a:r>
              <a:rPr lang="en-US" altLang="pt-BR" sz="1467" b="1" dirty="0">
                <a:solidFill>
                  <a:prstClr val="black"/>
                </a:solidFill>
                <a:latin typeface="Bahnschrift" panose="020B0502040204020203" pitchFamily="34" charset="0"/>
              </a:rPr>
              <a:t> Finep</a:t>
            </a:r>
          </a:p>
          <a:p>
            <a:pPr defTabSz="609570" eaLnBrk="1" hangingPunct="1">
              <a:defRPr/>
            </a:pPr>
            <a:r>
              <a:rPr lang="en-US" altLang="pt-BR" sz="1467" b="1" dirty="0">
                <a:solidFill>
                  <a:prstClr val="black"/>
                </a:solidFill>
                <a:latin typeface="Bahnschrift" panose="020B0502040204020203" pitchFamily="34" charset="0"/>
              </a:rPr>
              <a:t>(9 </a:t>
            </a:r>
            <a:r>
              <a:rPr lang="en-US" altLang="pt-BR" sz="1467" b="1" dirty="0" err="1">
                <a:solidFill>
                  <a:prstClr val="black"/>
                </a:solidFill>
                <a:latin typeface="Bahnschrift" panose="020B0502040204020203" pitchFamily="34" charset="0"/>
              </a:rPr>
              <a:t>Empresas</a:t>
            </a:r>
            <a:r>
              <a:rPr lang="en-US" altLang="pt-BR" sz="1467" b="1" dirty="0">
                <a:solidFill>
                  <a:prstClr val="black"/>
                </a:solidFill>
                <a:latin typeface="Bahnschrift" panose="020B0502040204020203" pitchFamily="34" charset="0"/>
              </a:rPr>
              <a:t>)</a:t>
            </a:r>
            <a:endParaRPr lang="pt-BR" altLang="pt-BR" sz="1467" b="1" dirty="0">
              <a:solidFill>
                <a:prstClr val="black"/>
              </a:solidFill>
              <a:latin typeface="Bahnschrift" panose="020B0502040204020203" pitchFamily="34" charset="0"/>
            </a:endParaRPr>
          </a:p>
        </p:txBody>
      </p:sp>
      <p:sp>
        <p:nvSpPr>
          <p:cNvPr id="38" name="Retângulo de cantos arredondados 22">
            <a:extLst>
              <a:ext uri="{FF2B5EF4-FFF2-40B4-BE49-F238E27FC236}">
                <a16:creationId xmlns:a16="http://schemas.microsoft.com/office/drawing/2014/main" id="{B9EB674B-0234-2562-5FBD-952FBA67BBBC}"/>
              </a:ext>
            </a:extLst>
          </p:cNvPr>
          <p:cNvSpPr/>
          <p:nvPr/>
        </p:nvSpPr>
        <p:spPr>
          <a:xfrm rot="21553358">
            <a:off x="2479152" y="6254442"/>
            <a:ext cx="1298459" cy="31563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7A7C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900" b="1" dirty="0">
                <a:solidFill>
                  <a:prstClr val="black"/>
                </a:solidFill>
                <a:latin typeface="Tahoma"/>
                <a:cs typeface="Tahoma"/>
              </a:rPr>
              <a:t>Subvenção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ECCBC8DE-7B4C-A592-BF7B-B22003EBF8EE}"/>
              </a:ext>
            </a:extLst>
          </p:cNvPr>
          <p:cNvSpPr/>
          <p:nvPr/>
        </p:nvSpPr>
        <p:spPr>
          <a:xfrm>
            <a:off x="2385783" y="5686499"/>
            <a:ext cx="1350033" cy="500344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spcBef>
                <a:spcPts val="800"/>
              </a:spcBef>
              <a:defRPr/>
            </a:pPr>
            <a:r>
              <a:rPr lang="pt-BR" sz="1867" b="1" dirty="0">
                <a:solidFill>
                  <a:prstClr val="white"/>
                </a:solidFill>
                <a:latin typeface="Bahnschrift" panose="020B0502040204020203" pitchFamily="34" charset="0"/>
              </a:rPr>
              <a:t>R$370 MM</a:t>
            </a:r>
          </a:p>
        </p:txBody>
      </p:sp>
      <p:pic>
        <p:nvPicPr>
          <p:cNvPr id="40" name="Picture 4" descr="Akaer | Engenharia Aeroespacial">
            <a:extLst>
              <a:ext uri="{FF2B5EF4-FFF2-40B4-BE49-F238E27FC236}">
                <a16:creationId xmlns:a16="http://schemas.microsoft.com/office/drawing/2014/main" id="{75A81300-5601-120C-0F9C-AB913A7EC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2" y="6002425"/>
            <a:ext cx="1702556" cy="48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enic Engenharia Indústria e Comércio Ltda | São José dos ...">
            <a:extLst>
              <a:ext uri="{FF2B5EF4-FFF2-40B4-BE49-F238E27FC236}">
                <a16:creationId xmlns:a16="http://schemas.microsoft.com/office/drawing/2014/main" id="{6D982D62-E3C6-3853-A9C4-39C4EB10B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91" y="4926153"/>
            <a:ext cx="1367932" cy="128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139A1CF-33AF-182F-69D2-B327CB4C5C9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291" r="7716"/>
          <a:stretch/>
        </p:blipFill>
        <p:spPr>
          <a:xfrm>
            <a:off x="127082" y="3165046"/>
            <a:ext cx="3865967" cy="195487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2FEE369-B2DF-1852-BECE-0559EC5822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9200" y="3081994"/>
            <a:ext cx="3069974" cy="229067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27EFBC0-6688-FC91-EE56-EACB4DAE60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3660" y="3165046"/>
            <a:ext cx="3345334" cy="208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74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inep">
      <a:dk1>
        <a:sysClr val="windowText" lastClr="000000"/>
      </a:dk1>
      <a:lt1>
        <a:sysClr val="window" lastClr="FFFFFF"/>
      </a:lt1>
      <a:dk2>
        <a:srgbClr val="005051"/>
      </a:dk2>
      <a:lt2>
        <a:srgbClr val="8A8C8E"/>
      </a:lt2>
      <a:accent1>
        <a:srgbClr val="DD4F05"/>
      </a:accent1>
      <a:accent2>
        <a:srgbClr val="0098BA"/>
      </a:accent2>
      <a:accent3>
        <a:srgbClr val="6950A1"/>
      </a:accent3>
      <a:accent4>
        <a:srgbClr val="FFBF00"/>
      </a:accent4>
      <a:accent5>
        <a:srgbClr val="78E03D"/>
      </a:accent5>
      <a:accent6>
        <a:srgbClr val="00505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algn="ctr">
          <a:defRPr sz="2800" b="1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Finep">
      <a:dk1>
        <a:sysClr val="windowText" lastClr="000000"/>
      </a:dk1>
      <a:lt1>
        <a:sysClr val="window" lastClr="FFFFFF"/>
      </a:lt1>
      <a:dk2>
        <a:srgbClr val="005051"/>
      </a:dk2>
      <a:lt2>
        <a:srgbClr val="8A8C8E"/>
      </a:lt2>
      <a:accent1>
        <a:srgbClr val="DD4F05"/>
      </a:accent1>
      <a:accent2>
        <a:srgbClr val="0098BA"/>
      </a:accent2>
      <a:accent3>
        <a:srgbClr val="6950A1"/>
      </a:accent3>
      <a:accent4>
        <a:srgbClr val="FFBF00"/>
      </a:accent4>
      <a:accent5>
        <a:srgbClr val="78E03D"/>
      </a:accent5>
      <a:accent6>
        <a:srgbClr val="00505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algn="ctr">
          <a:defRPr sz="2800" b="1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10967</TotalTime>
  <Words>1310</Words>
  <Application>Microsoft Office PowerPoint</Application>
  <PresentationFormat>Widescreen</PresentationFormat>
  <Paragraphs>259</Paragraphs>
  <Slides>13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4" baseType="lpstr">
      <vt:lpstr>Aptos Narrow</vt:lpstr>
      <vt:lpstr>Arial</vt:lpstr>
      <vt:lpstr>Bahnschrift</vt:lpstr>
      <vt:lpstr>Bahnschrift Condensed</vt:lpstr>
      <vt:lpstr>Bebas Neue Bold</vt:lpstr>
      <vt:lpstr>Calibri</vt:lpstr>
      <vt:lpstr>Montserrat</vt:lpstr>
      <vt:lpstr>Montserrat Light</vt:lpstr>
      <vt:lpstr>Tahoma</vt:lpstr>
      <vt:lpstr>Office Theme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Ana Couto Branding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Camila Moletta</dc:creator>
  <cp:lastModifiedBy>Felipe Luiz da Silva</cp:lastModifiedBy>
  <cp:revision>443</cp:revision>
  <dcterms:created xsi:type="dcterms:W3CDTF">2013-11-12T13:20:39Z</dcterms:created>
  <dcterms:modified xsi:type="dcterms:W3CDTF">2025-06-10T19:51:51Z</dcterms:modified>
</cp:coreProperties>
</file>