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8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737" r:id="rId4"/>
    <p:sldMasterId id="2147483749" r:id="rId5"/>
    <p:sldMasterId id="2147483761" r:id="rId6"/>
    <p:sldMasterId id="2147483774" r:id="rId7"/>
    <p:sldMasterId id="2147483840" r:id="rId8"/>
    <p:sldMasterId id="2147483852" r:id="rId9"/>
    <p:sldMasterId id="2147483876" r:id="rId10"/>
    <p:sldMasterId id="2147483900" r:id="rId11"/>
    <p:sldMasterId id="2147483948" r:id="rId12"/>
  </p:sldMasterIdLst>
  <p:notesMasterIdLst>
    <p:notesMasterId r:id="rId41"/>
  </p:notesMasterIdLst>
  <p:sldIdLst>
    <p:sldId id="404" r:id="rId13"/>
    <p:sldId id="405" r:id="rId14"/>
    <p:sldId id="406" r:id="rId15"/>
    <p:sldId id="298" r:id="rId16"/>
    <p:sldId id="302" r:id="rId17"/>
    <p:sldId id="385" r:id="rId18"/>
    <p:sldId id="395" r:id="rId19"/>
    <p:sldId id="264" r:id="rId20"/>
    <p:sldId id="323" r:id="rId21"/>
    <p:sldId id="387" r:id="rId22"/>
    <p:sldId id="408" r:id="rId23"/>
    <p:sldId id="283" r:id="rId24"/>
    <p:sldId id="360" r:id="rId25"/>
    <p:sldId id="339" r:id="rId26"/>
    <p:sldId id="371" r:id="rId27"/>
    <p:sldId id="417" r:id="rId28"/>
    <p:sldId id="388" r:id="rId29"/>
    <p:sldId id="416" r:id="rId30"/>
    <p:sldId id="409" r:id="rId31"/>
    <p:sldId id="418" r:id="rId32"/>
    <p:sldId id="419" r:id="rId33"/>
    <p:sldId id="420" r:id="rId34"/>
    <p:sldId id="414" r:id="rId35"/>
    <p:sldId id="421" r:id="rId36"/>
    <p:sldId id="390" r:id="rId37"/>
    <p:sldId id="392" r:id="rId38"/>
    <p:sldId id="413" r:id="rId39"/>
    <p:sldId id="288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CC"/>
    <a:srgbClr val="3366CC"/>
    <a:srgbClr val="0066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33993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Sheet1!$B$1:$D$1</c:f>
              <c:numCache>
                <c:formatCode>General</c:formatCode>
                <c:ptCount val="3"/>
              </c:numCache>
            </c:numRef>
          </c:cat>
          <c:val>
            <c:numRef>
              <c:f>Sheet1!$B$2:$D$2</c:f>
              <c:numCache>
                <c:formatCode>General</c:formatCode>
                <c:ptCount val="3"/>
                <c:pt idx="0">
                  <c:v>2.2999999999999998</c:v>
                </c:pt>
                <c:pt idx="1">
                  <c:v>44.6</c:v>
                </c:pt>
                <c:pt idx="2">
                  <c:v>49.2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46501552"/>
        <c:axId val="246501944"/>
      </c:barChart>
      <c:catAx>
        <c:axId val="246501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246501944"/>
        <c:crossesAt val="-5"/>
        <c:auto val="1"/>
        <c:lblAlgn val="ctr"/>
        <c:lblOffset val="100"/>
        <c:tickLblSkip val="1"/>
        <c:tickMarkSkip val="1"/>
        <c:noMultiLvlLbl val="0"/>
      </c:catAx>
      <c:valAx>
        <c:axId val="246501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pt-BR"/>
          </a:p>
        </c:txPr>
        <c:crossAx val="246501552"/>
        <c:crosses val="autoZero"/>
        <c:crossBetween val="between"/>
        <c:majorUnit val="25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1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hPercent val="62"/>
      <c:rotY val="20"/>
      <c:depthPercent val="70"/>
      <c:rAngAx val="1"/>
    </c:view3D>
    <c:floor>
      <c:thickness val="0"/>
      <c:spPr>
        <a:solidFill>
          <a:srgbClr val="C0C0C0"/>
        </a:solidFill>
        <a:ln w="38100">
          <a:solidFill>
            <a:srgbClr val="FFFFFF"/>
          </a:solidFill>
          <a:prstDash val="solid"/>
        </a:ln>
      </c:spPr>
    </c:floor>
    <c:sideWall>
      <c:thickness val="0"/>
      <c:spPr>
        <a:noFill/>
        <a:ln w="12700">
          <a:solidFill>
            <a:srgbClr val="FFFFFF"/>
          </a:solidFill>
          <a:prstDash val="solid"/>
        </a:ln>
      </c:spPr>
    </c:sideWall>
    <c:backWall>
      <c:thickness val="0"/>
      <c:spPr>
        <a:noFill/>
        <a:ln w="12700">
          <a:solidFill>
            <a:srgbClr val="FFFFFF"/>
          </a:solidFill>
          <a:prstDash val="solid"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66CC"/>
            </a:solidFill>
            <a:ln w="44257">
              <a:noFill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13.2</c:v>
                </c:pt>
                <c:pt idx="1">
                  <c:v>18.100000000000001</c:v>
                </c:pt>
                <c:pt idx="2">
                  <c:v>21.1</c:v>
                </c:pt>
                <c:pt idx="3">
                  <c:v>47.5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46502728"/>
        <c:axId val="246503120"/>
        <c:axId val="0"/>
      </c:bar3DChart>
      <c:dateAx>
        <c:axId val="24650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44257">
            <a:solidFill>
              <a:srgbClr val="FFFFFF"/>
            </a:solidFill>
            <a:prstDash val="solid"/>
          </a:ln>
        </c:spPr>
        <c:crossAx val="246503120"/>
        <c:crosses val="autoZero"/>
        <c:auto val="0"/>
        <c:lblOffset val="100"/>
        <c:baseTimeUnit val="days"/>
        <c:majorUnit val="1"/>
        <c:majorTimeUnit val="days"/>
        <c:minorUnit val="1"/>
        <c:minorTimeUnit val="days"/>
      </c:dateAx>
      <c:valAx>
        <c:axId val="246503120"/>
        <c:scaling>
          <c:orientation val="minMax"/>
          <c:max val="60"/>
          <c:min val="0"/>
        </c:scaling>
        <c:delete val="0"/>
        <c:axPos val="l"/>
        <c:minorGridlines/>
        <c:numFmt formatCode="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568" b="1" i="0" u="none" strike="noStrike" baseline="0">
                <a:solidFill>
                  <a:schemeClr val="bg1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246502728"/>
        <c:crosses val="autoZero"/>
        <c:crossBetween val="between"/>
        <c:majorUnit val="5"/>
        <c:minorUnit val="1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39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661C3-8DCF-45B1-BC04-31967BF5D0B0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A25AB-223A-4705-A3DF-F1B27BFD5E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069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Table 2, current diagnostic criteria for the diagnosis of diabetes, is divided into five slides</a:t>
            </a:r>
          </a:p>
          <a:p>
            <a:pPr eaLnBrk="1" hangingPunct="1"/>
            <a:r>
              <a:rPr lang="en-US" smtClean="0"/>
              <a:t>On this slide, all four criteria are included:</a:t>
            </a:r>
          </a:p>
          <a:p>
            <a:pPr marL="450209" lvl="1" indent="-224325"/>
            <a:r>
              <a:rPr lang="en-US" smtClean="0"/>
              <a:t>A1C ≥6.5%</a:t>
            </a:r>
          </a:p>
          <a:p>
            <a:pPr marL="679207" lvl="2" indent="-224325"/>
            <a:r>
              <a:rPr lang="en-US" i="1" smtClean="0"/>
              <a:t>OR</a:t>
            </a:r>
          </a:p>
          <a:p>
            <a:pPr marL="450209" lvl="1" indent="-224325"/>
            <a:r>
              <a:rPr lang="en-US" smtClean="0"/>
              <a:t>Fasting plasma glucose (FPG) ≥126 mg/dL (7.0 mmol/L)</a:t>
            </a:r>
          </a:p>
          <a:p>
            <a:pPr marL="450209" lvl="1" indent="-224325"/>
            <a:r>
              <a:rPr lang="en-US" smtClean="0"/>
              <a:t>	</a:t>
            </a:r>
            <a:r>
              <a:rPr lang="en-US" i="1" smtClean="0"/>
              <a:t>OR</a:t>
            </a:r>
          </a:p>
          <a:p>
            <a:pPr marL="450209" lvl="1" indent="-224325"/>
            <a:r>
              <a:rPr lang="en-US" smtClean="0"/>
              <a:t>2-hour plasma glucose ≥200 mg/dL (11.1 mmol/L) during an OGTT</a:t>
            </a:r>
          </a:p>
          <a:p>
            <a:pPr marL="450209" lvl="1" indent="-224325"/>
            <a:r>
              <a:rPr lang="en-US" smtClean="0"/>
              <a:t>	</a:t>
            </a:r>
            <a:r>
              <a:rPr lang="en-US" i="1" smtClean="0"/>
              <a:t>OR</a:t>
            </a:r>
          </a:p>
          <a:p>
            <a:pPr marL="450209" lvl="1" indent="-224325"/>
            <a:r>
              <a:rPr lang="en-US" smtClean="0"/>
              <a:t>A random plasma glucose ≥200 mg/dL (11.1 mmol/L), in patients with classic symptoms of hyperglycemia or hyperglycemic crisis </a:t>
            </a:r>
          </a:p>
          <a:p>
            <a:pPr eaLnBrk="1" hangingPunct="1"/>
            <a:r>
              <a:rPr lang="en-US" smtClean="0"/>
              <a:t>The subsequent four slides examine each of the four criteria in greater detail</a:t>
            </a:r>
          </a:p>
          <a:p>
            <a:pPr eaLnBrk="1" hangingPunct="1"/>
            <a:endParaRPr lang="en-US" smtClean="0"/>
          </a:p>
          <a:p>
            <a:pPr eaLnBrk="1" hangingPunct="1">
              <a:buFont typeface="Arial" pitchFamily="34" charset="0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85348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17323C5-6534-43A9-997D-5230BD690370}" type="slidenum">
              <a:rPr lang="en-US" sz="90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90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5349" name="TextBox 4"/>
          <p:cNvSpPr txBox="1">
            <a:spLocks noChangeArrowheads="1"/>
          </p:cNvSpPr>
          <p:nvPr/>
        </p:nvSpPr>
        <p:spPr bwMode="auto">
          <a:xfrm>
            <a:off x="686421" y="8495988"/>
            <a:ext cx="5485158" cy="50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>
            <a:spAutoFit/>
          </a:bodyPr>
          <a:lstStyle>
            <a:lvl1pPr marL="111125" indent="-1111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ts val="589"/>
              </a:spcBef>
              <a:spcAft>
                <a:spcPct val="0"/>
              </a:spcAft>
            </a:pPr>
            <a:r>
              <a:rPr lang="en-US" sz="900" b="1">
                <a:solidFill>
                  <a:prstClr val="black"/>
                </a:solidFill>
                <a:latin typeface="Calibri" pitchFamily="34" charset="0"/>
              </a:rPr>
              <a:t>Reference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>
                <a:solidFill>
                  <a:prstClr val="black"/>
                </a:solidFill>
                <a:latin typeface="Calibri" pitchFamily="34" charset="0"/>
              </a:rPr>
              <a:t>American Diabetes Association. Standards of medical care in diabetes—2014. Diabetes Car</a:t>
            </a:r>
            <a:r>
              <a:rPr lang="en-US" sz="900" i="1">
                <a:solidFill>
                  <a:prstClr val="black"/>
                </a:solidFill>
                <a:latin typeface="Calibri" pitchFamily="34" charset="0"/>
              </a:rPr>
              <a:t>e</a:t>
            </a:r>
            <a:r>
              <a:rPr lang="en-US" sz="900">
                <a:solidFill>
                  <a:prstClr val="black"/>
                </a:solidFill>
                <a:latin typeface="Calibri" pitchFamily="34" charset="0"/>
              </a:rPr>
              <a:t> 2014;37(suppl 1):S15; Table 2</a:t>
            </a:r>
          </a:p>
        </p:txBody>
      </p:sp>
    </p:spTree>
    <p:extLst>
      <p:ext uri="{BB962C8B-B14F-4D97-AF65-F5344CB8AC3E}">
        <p14:creationId xmlns:p14="http://schemas.microsoft.com/office/powerpoint/2010/main" val="267534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smtClean="0"/>
              <a:t>Cortesia do slide: Dr Augusto Pimazoni (SP)</a:t>
            </a:r>
          </a:p>
        </p:txBody>
      </p:sp>
      <p:sp>
        <p:nvSpPr>
          <p:cNvPr id="13722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245A377C-9E5B-4AEB-A613-F4D688F4F23B}" type="slidenum">
              <a:rPr lang="pt-BR" altLang="pt-BR" smtClean="0">
                <a:solidFill>
                  <a:prstClr val="black"/>
                </a:solidFill>
                <a:latin typeface="Calibri" pitchFamily="34" charset="0"/>
              </a:rPr>
              <a:pPr/>
              <a:t>12</a:t>
            </a:fld>
            <a:endParaRPr lang="pt-BR" altLang="pt-BR" smtClean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1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48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>
              <a:latin typeface="Arial" pitchFamily="34" charset="0"/>
            </a:endParaRPr>
          </a:p>
        </p:txBody>
      </p:sp>
      <p:sp>
        <p:nvSpPr>
          <p:cNvPr id="36868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F3AB72-087F-4C1D-AE15-F370E8DA4B5A}" type="slidenum">
              <a:rPr lang="pt-B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pt-B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911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even</a:t>
            </a:r>
            <a:r>
              <a:rPr lang="pt-BR" dirty="0" smtClean="0"/>
              <a:t> more </a:t>
            </a:r>
            <a:r>
              <a:rPr lang="pt-BR" dirty="0" err="1" smtClean="0"/>
              <a:t>expensive</a:t>
            </a:r>
            <a:r>
              <a:rPr lang="pt-BR" baseline="0" dirty="0" smtClean="0"/>
              <a:t> for DF </a:t>
            </a:r>
            <a:r>
              <a:rPr lang="pt-BR" baseline="0" dirty="0" err="1" smtClean="0"/>
              <a:t>ulcers</a:t>
            </a:r>
            <a:r>
              <a:rPr lang="pt-BR" baseline="0" dirty="0" smtClean="0"/>
              <a:t> total </a:t>
            </a:r>
            <a:r>
              <a:rPr lang="pt-BR" baseline="0" dirty="0" err="1" smtClean="0"/>
              <a:t>treatment</a:t>
            </a:r>
            <a:r>
              <a:rPr lang="pt-BR" baseline="0" dirty="0" smtClean="0"/>
              <a:t>: more </a:t>
            </a:r>
            <a:r>
              <a:rPr lang="pt-BR" baseline="0" dirty="0" err="1" smtClean="0"/>
              <a:t>than</a:t>
            </a:r>
            <a:r>
              <a:rPr lang="pt-BR" baseline="0" dirty="0" smtClean="0"/>
              <a:t> 370 </a:t>
            </a:r>
            <a:r>
              <a:rPr lang="pt-BR" baseline="0" dirty="0" err="1" smtClean="0"/>
              <a:t>million</a:t>
            </a:r>
            <a:r>
              <a:rPr lang="pt-BR" baseline="0" dirty="0" smtClean="0"/>
              <a:t> 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350B-14FA-4BE6-8FDE-EEB5D4E003A0}" type="slidenum">
              <a:rPr lang="pt-BR" smtClean="0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207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1CA891AE-EE25-4C69-891B-C7F88DD38090}" type="slidenum">
              <a:rPr lang="pt-BR" smtClean="0">
                <a:solidFill>
                  <a:srgbClr val="000000"/>
                </a:solidFill>
                <a:latin typeface="Calibri" pitchFamily="34" charset="0"/>
              </a:rPr>
              <a:pPr/>
              <a:t>21</a:t>
            </a:fld>
            <a:endParaRPr lang="pt-BR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798862C-430E-4B01-8DE3-E375393BC0B9}" type="slidenum">
              <a:rPr lang="pt-BR" sz="1200">
                <a:solidFill>
                  <a:prstClr val="black"/>
                </a:solidFill>
              </a:rPr>
              <a:pPr algn="r">
                <a:defRPr/>
              </a:pPr>
              <a:t>21</a:t>
            </a:fld>
            <a:endParaRPr lang="pt-BR" sz="1200">
              <a:solidFill>
                <a:prstClr val="black"/>
              </a:solidFill>
            </a:endParaRPr>
          </a:p>
        </p:txBody>
      </p:sp>
      <p:sp>
        <p:nvSpPr>
          <p:cNvPr id="2293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938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9558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Care should be aligned with components of the Chronic Care Model to ensure productive interactions between a prepared proactive practice team and an informed activated patient. </a:t>
            </a:r>
            <a:r>
              <a:rPr lang="en-US" smtClean="0">
                <a:solidFill>
                  <a:srgbClr val="FFFF00"/>
                </a:solidFill>
              </a:rPr>
              <a:t>A</a:t>
            </a:r>
          </a:p>
          <a:p>
            <a:r>
              <a:rPr lang="en-US" smtClean="0"/>
              <a:t>When feasible, care systems should support team-based care, community involvement, patient registries, and decision support tools to meet patient needs. </a:t>
            </a:r>
            <a:r>
              <a:rPr lang="en-US" smtClean="0">
                <a:solidFill>
                  <a:srgbClr val="FFFF00"/>
                </a:solidFill>
              </a:rPr>
              <a:t>B</a:t>
            </a:r>
          </a:p>
          <a:p>
            <a:endParaRPr lang="en-US" smtClean="0"/>
          </a:p>
          <a:p>
            <a:pPr>
              <a:buFont typeface="Arial" pitchFamily="34" charset="0"/>
              <a:buNone/>
            </a:pPr>
            <a:r>
              <a:rPr lang="en-US" b="1" smtClean="0"/>
              <a:t>[SLIDE]</a:t>
            </a:r>
          </a:p>
        </p:txBody>
      </p:sp>
      <p:sp>
        <p:nvSpPr>
          <p:cNvPr id="249860" name="Slide Number Placeholder 3"/>
          <p:cNvSpPr txBox="1">
            <a:spLocks noGrp="1"/>
          </p:cNvSpPr>
          <p:nvPr/>
        </p:nvSpPr>
        <p:spPr bwMode="auto">
          <a:xfrm>
            <a:off x="3884027" y="8684926"/>
            <a:ext cx="2972421" cy="45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0AB9B50-A51B-450D-9B15-9C18BD790A1D}" type="slidenum">
              <a:rPr lang="en-US" sz="900">
                <a:solidFill>
                  <a:prstClr val="black"/>
                </a:solidFill>
                <a:latin typeface="Calibri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 sz="90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42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mtClean="0"/>
              <a:t>The </a:t>
            </a:r>
            <a:r>
              <a:rPr lang="pt-BR" dirty="0" err="1" smtClean="0"/>
              <a:t>current</a:t>
            </a:r>
            <a:r>
              <a:rPr lang="pt-BR" dirty="0" smtClean="0"/>
              <a:t> </a:t>
            </a:r>
            <a:r>
              <a:rPr lang="pt-BR" dirty="0" err="1" smtClean="0"/>
              <a:t>estimated</a:t>
            </a:r>
            <a:r>
              <a:rPr lang="pt-BR" dirty="0" smtClean="0"/>
              <a:t> </a:t>
            </a:r>
            <a:r>
              <a:rPr lang="pt-BR" dirty="0" err="1" smtClean="0"/>
              <a:t>number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DF </a:t>
            </a:r>
            <a:r>
              <a:rPr lang="pt-BR" dirty="0" err="1" smtClean="0"/>
              <a:t>clinics</a:t>
            </a:r>
            <a:r>
              <a:rPr lang="pt-BR" baseline="0" dirty="0" smtClean="0"/>
              <a:t> in </a:t>
            </a:r>
            <a:r>
              <a:rPr lang="pt-BR" baseline="0" dirty="0" err="1" smtClean="0"/>
              <a:t>the</a:t>
            </a:r>
            <a:r>
              <a:rPr lang="pt-BR" baseline="0" dirty="0" smtClean="0"/>
              <a:t> country </a:t>
            </a:r>
            <a:r>
              <a:rPr lang="pt-BR" baseline="0" smtClean="0"/>
              <a:t>= 84, considering SbS and the IOT model (Institute </a:t>
            </a:r>
            <a:r>
              <a:rPr lang="pt-BR" baseline="0" dirty="0" err="1" smtClean="0"/>
              <a:t>of</a:t>
            </a:r>
            <a:r>
              <a:rPr lang="pt-BR" baseline="0" dirty="0" smtClean="0"/>
              <a:t> </a:t>
            </a:r>
            <a:r>
              <a:rPr lang="pt-BR" baseline="0" dirty="0" err="1" smtClean="0"/>
              <a:t>Infectology</a:t>
            </a:r>
            <a:r>
              <a:rPr lang="pt-BR" baseline="0" dirty="0" smtClean="0"/>
              <a:t> </a:t>
            </a:r>
            <a:r>
              <a:rPr lang="pt-BR" baseline="0" err="1" smtClean="0"/>
              <a:t>and</a:t>
            </a:r>
            <a:r>
              <a:rPr lang="pt-BR" baseline="0" smtClean="0"/>
              <a:t> Orthopedcs, São Paulo). Underserved regions need attention: Amazonian, Northeast, Center-west.</a:t>
            </a:r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A8350B-14FA-4BE6-8FDE-EEB5D4E003A0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836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849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58044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0038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0937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4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210F-1CBE-4FC7-B24D-D4022709BF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480935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5170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21939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471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468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528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949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643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571757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4299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17098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152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929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793540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69938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4544961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86260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09688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0344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BE80-BC52-47E7-B7B8-3093F4F8FE10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BC973-5491-4179-B6CF-636B7D278A98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23873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12871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14296549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8717527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2069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74000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7268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37687483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8237835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457200" y="274642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 baseline="-25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 sz="2000" b="1" baseline="-25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000" b="1" baseline="-2500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3944CB-1CAA-4158-8219-9491F2090FB6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86579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00"/>
            <a:ext cx="685621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952697" y="762000"/>
            <a:ext cx="219398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386" y="1298448"/>
            <a:ext cx="54864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11" y="4670246"/>
            <a:ext cx="54864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46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63FA1-5DF9-4AC0-9318-086F7C0B960E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7E3CE-8556-4DEF-8C66-9375A862FF9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4246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69184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190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00934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3590" y="868680"/>
            <a:ext cx="260604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877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934" y="1023586"/>
            <a:ext cx="260604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0934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3847" y="1023587"/>
            <a:ext cx="260604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3847" y="1930936"/>
            <a:ext cx="260604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34499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3035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011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0934" y="868680"/>
            <a:ext cx="54864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4176"/>
            <a:ext cx="212598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66554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024" y="1143000"/>
            <a:ext cx="212598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77983" y="767419"/>
            <a:ext cx="6086423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24" y="3493008"/>
            <a:ext cx="212598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624326" y="6356351"/>
            <a:ext cx="4433638" cy="365125"/>
          </a:xfrm>
        </p:spPr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6188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1356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85750" y="990600"/>
            <a:ext cx="2114550" cy="4953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00934" y="868680"/>
            <a:ext cx="5486400" cy="5120640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>
                <a:solidFill>
                  <a:srgbClr val="4F81BD"/>
                </a:solidFill>
              </a:rPr>
              <a:pPr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335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C7D41-4990-49F7-8A03-25FD75B0FA56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15466-A85F-4B20-A61C-DFAEE0D67A7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66495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ítulo 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Gráfico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016847694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pPr lvl="0"/>
            <a:endParaRPr lang="pt-B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0A8F9008-1346-461B-9509-3698740E82CD}" type="slidenum">
              <a:rPr lang="pt-BR">
                <a:solidFill>
                  <a:srgbClr val="4F81BD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363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183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9F934-3EEC-4E74-A710-A6FE751F566C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6E2CE-4AB1-4354-90A7-A3380658FEB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901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6E885-54DF-4520-97CF-16DFFDFE6965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8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B084F-A070-437A-9FF5-190D74086D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9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804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9BACF-5D93-4086-B61F-42858066757C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4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EC55B-F938-4489-B73D-5620748702AF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5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7750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2F42B-C089-433B-B616-0C193BBC7A7D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3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9FBD7-31CA-493F-B29C-1DF6CC3C35D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4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538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49143-B463-4629-90EB-61DDF0E80C35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293FE-DAA0-4738-989C-6F98AEB0C8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96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2816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C6DFB-33F8-4139-BAAD-828243E049B7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E5733-4DF7-421E-B0F2-1FB98B04BAC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7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3577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51A4BF-CE6D-42EC-A4BB-AEFE395CE508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8BCF7-17EF-4D1E-A369-F95F1DC2A12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3936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20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A814B-5AAA-439B-AA0E-212E7EF6BCBD}" type="datetimeFigureOut">
              <a:rPr lang="en-US"/>
              <a:pPr>
                <a:defRPr/>
              </a:pPr>
              <a:t>11/30/2016</a:t>
            </a:fld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0BF2C-4BA0-4408-AB9A-EC7308A90B51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  <p:sp>
        <p:nvSpPr>
          <p:cNvPr id="6" name="Footer Placeholder 22"/>
          <p:cNvSpPr>
            <a:spLocks noGrp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2979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179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23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4108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971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458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84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785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831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6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832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5395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05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6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275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7486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589562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799898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8156581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430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430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2472733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473362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750293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877019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237597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9063618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649268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094602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152404"/>
            <a:ext cx="2286000" cy="55165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152404"/>
            <a:ext cx="6705600" cy="55165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8565748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4789703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1315738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4664443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430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430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68974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1621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0965850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3344430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548445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6910152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2342579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89717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152404"/>
            <a:ext cx="2286000" cy="551656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152404"/>
            <a:ext cx="6705600" cy="5516563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970453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0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33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2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93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7801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239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1" indent="0">
              <a:buNone/>
              <a:defRPr sz="2000" b="1"/>
            </a:lvl2pPr>
            <a:lvl3pPr marL="914021" indent="0">
              <a:buNone/>
              <a:defRPr sz="1800" b="1"/>
            </a:lvl3pPr>
            <a:lvl4pPr marL="1371032" indent="0">
              <a:buNone/>
              <a:defRPr sz="1600" b="1"/>
            </a:lvl4pPr>
            <a:lvl5pPr marL="1828041" indent="0">
              <a:buNone/>
              <a:defRPr sz="1600" b="1"/>
            </a:lvl5pPr>
            <a:lvl6pPr marL="2285052" indent="0">
              <a:buNone/>
              <a:defRPr sz="1600" b="1"/>
            </a:lvl6pPr>
            <a:lvl7pPr marL="2742062" indent="0">
              <a:buNone/>
              <a:defRPr sz="1600" b="1"/>
            </a:lvl7pPr>
            <a:lvl8pPr marL="3199072" indent="0">
              <a:buNone/>
              <a:defRPr sz="1600" b="1"/>
            </a:lvl8pPr>
            <a:lvl9pPr marL="365608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34505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879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2698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6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104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1" indent="0">
              <a:buNone/>
              <a:defRPr sz="2800"/>
            </a:lvl2pPr>
            <a:lvl3pPr marL="914021" indent="0">
              <a:buNone/>
              <a:defRPr sz="2400"/>
            </a:lvl3pPr>
            <a:lvl4pPr marL="1371032" indent="0">
              <a:buNone/>
              <a:defRPr sz="2000"/>
            </a:lvl4pPr>
            <a:lvl5pPr marL="1828041" indent="0">
              <a:buNone/>
              <a:defRPr sz="2000"/>
            </a:lvl5pPr>
            <a:lvl6pPr marL="2285052" indent="0">
              <a:buNone/>
              <a:defRPr sz="2000"/>
            </a:lvl6pPr>
            <a:lvl7pPr marL="2742062" indent="0">
              <a:buNone/>
              <a:defRPr sz="2000"/>
            </a:lvl7pPr>
            <a:lvl8pPr marL="3199072" indent="0">
              <a:buNone/>
              <a:defRPr sz="2000"/>
            </a:lvl8pPr>
            <a:lvl9pPr marL="3656083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11" indent="0">
              <a:buNone/>
              <a:defRPr sz="1200"/>
            </a:lvl2pPr>
            <a:lvl3pPr marL="914021" indent="0">
              <a:buNone/>
              <a:defRPr sz="1000"/>
            </a:lvl3pPr>
            <a:lvl4pPr marL="1371032" indent="0">
              <a:buNone/>
              <a:defRPr sz="900"/>
            </a:lvl4pPr>
            <a:lvl5pPr marL="1828041" indent="0">
              <a:buNone/>
              <a:defRPr sz="900"/>
            </a:lvl5pPr>
            <a:lvl6pPr marL="2285052" indent="0">
              <a:buNone/>
              <a:defRPr sz="900"/>
            </a:lvl6pPr>
            <a:lvl7pPr marL="2742062" indent="0">
              <a:buNone/>
              <a:defRPr sz="900"/>
            </a:lvl7pPr>
            <a:lvl8pPr marL="3199072" indent="0">
              <a:buNone/>
              <a:defRPr sz="900"/>
            </a:lvl8pPr>
            <a:lvl9pPr marL="365608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088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89179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1" y="274646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36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6108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7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8559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566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314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7979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1896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5352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969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0996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0212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668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16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04308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46037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95201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7851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159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5918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661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9543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0529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8258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51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90488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8879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5791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5377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3321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98424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830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589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50631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475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18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15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5" Type="http://schemas.openxmlformats.org/officeDocument/2006/relationships/theme" Target="../theme/theme12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271E-3E26-4E5A-B91E-F6D3D63D087A}" type="datetimeFigureOut">
              <a:rPr lang="pt-BR" smtClean="0"/>
              <a:t>30/11/2016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D75-6CE5-449B-AE2A-B52E13D4A4E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109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89886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FFCC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2582693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9689" y="1123838"/>
            <a:ext cx="221061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8861898" y="758952"/>
            <a:ext cx="288036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1951" y="864108"/>
            <a:ext cx="54864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5586B75A-687E-405C-8A0B-8D00578BA2C3}" type="datetimeFigureOut"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</a:rPr>
              <a:pPr defTabSz="457200"/>
              <a:t>11/30/2016</a:t>
            </a:fld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dirty="0">
                <a:solidFill>
                  <a:srgbClr val="4F81BD"/>
                </a:solidFill>
              </a:rPr>
              <a:pPr defTabSz="457200"/>
              <a:t>‹nº›</a:t>
            </a:fld>
            <a:endParaRPr lang="en-US" dirty="0">
              <a:solidFill>
                <a:srgbClr val="4F81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7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051" name="Freeform 7"/>
          <p:cNvSpPr>
            <a:spLocks/>
          </p:cNvSpPr>
          <p:nvPr userDrawn="1"/>
        </p:nvSpPr>
        <p:spPr bwMode="auto">
          <a:xfrm>
            <a:off x="76200" y="6477000"/>
            <a:ext cx="1066800" cy="304800"/>
          </a:xfrm>
          <a:custGeom>
            <a:avLst/>
            <a:gdLst>
              <a:gd name="T0" fmla="*/ 0 w 1828800"/>
              <a:gd name="T1" fmla="*/ 0 h 457200"/>
              <a:gd name="T2" fmla="*/ 291703 w 1828800"/>
              <a:gd name="T3" fmla="*/ 0 h 457200"/>
              <a:gd name="T4" fmla="*/ 388938 w 1828800"/>
              <a:gd name="T5" fmla="*/ 0 h 457200"/>
              <a:gd name="T6" fmla="*/ 622300 w 1828800"/>
              <a:gd name="T7" fmla="*/ 0 h 457200"/>
              <a:gd name="T8" fmla="*/ 388938 w 1828800"/>
              <a:gd name="T9" fmla="*/ 203200 h 457200"/>
              <a:gd name="T10" fmla="*/ 0 w 1828800"/>
              <a:gd name="T11" fmla="*/ 203200 h 457200"/>
              <a:gd name="T12" fmla="*/ 0 w 1828800"/>
              <a:gd name="T13" fmla="*/ 0 h 4572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Slide Number Placeholder 5"/>
          <p:cNvSpPr txBox="1">
            <a:spLocks/>
          </p:cNvSpPr>
          <p:nvPr userDrawn="1"/>
        </p:nvSpPr>
        <p:spPr bwMode="auto"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pt-BR" sz="1200" smtClean="0">
              <a:solidFill>
                <a:srgbClr val="898989"/>
              </a:solidFill>
              <a:latin typeface="Verdana" pitchFamily="34" charset="0"/>
            </a:endParaRPr>
          </a:p>
        </p:txBody>
      </p:sp>
      <p:sp>
        <p:nvSpPr>
          <p:cNvPr id="2053" name="Freeform 9"/>
          <p:cNvSpPr>
            <a:spLocks/>
          </p:cNvSpPr>
          <p:nvPr userDrawn="1"/>
        </p:nvSpPr>
        <p:spPr bwMode="auto">
          <a:xfrm>
            <a:off x="76200" y="6248400"/>
            <a:ext cx="1828800" cy="533400"/>
          </a:xfrm>
          <a:custGeom>
            <a:avLst/>
            <a:gdLst>
              <a:gd name="T0" fmla="*/ 0 w 1828800"/>
              <a:gd name="T1" fmla="*/ 0 h 457200"/>
              <a:gd name="T2" fmla="*/ 857250 w 1828800"/>
              <a:gd name="T3" fmla="*/ 0 h 457200"/>
              <a:gd name="T4" fmla="*/ 1143000 w 1828800"/>
              <a:gd name="T5" fmla="*/ 0 h 457200"/>
              <a:gd name="T6" fmla="*/ 1828800 w 1828800"/>
              <a:gd name="T7" fmla="*/ 0 h 457200"/>
              <a:gd name="T8" fmla="*/ 1143000 w 1828800"/>
              <a:gd name="T9" fmla="*/ 622300 h 457200"/>
              <a:gd name="T10" fmla="*/ 0 w 1828800"/>
              <a:gd name="T11" fmla="*/ 622300 h 457200"/>
              <a:gd name="T12" fmla="*/ 0 w 1828800"/>
              <a:gd name="T13" fmla="*/ 0 h 45720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8800" h="457200">
                <a:moveTo>
                  <a:pt x="0" y="0"/>
                </a:moveTo>
                <a:lnTo>
                  <a:pt x="857250" y="0"/>
                </a:lnTo>
                <a:lnTo>
                  <a:pt x="1143000" y="0"/>
                </a:lnTo>
                <a:lnTo>
                  <a:pt x="1828800" y="0"/>
                </a:lnTo>
                <a:lnTo>
                  <a:pt x="1143000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t-B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11" descr="ADA Logo Gray Cropped.jpg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999A9A"/>
              </a:clrFrom>
              <a:clrTo>
                <a:srgbClr val="999A9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6496050"/>
            <a:ext cx="99695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55" name="Straight Connector 11"/>
          <p:cNvCxnSpPr>
            <a:cxnSpLocks noChangeShapeType="1"/>
          </p:cNvCxnSpPr>
          <p:nvPr userDrawn="1"/>
        </p:nvCxnSpPr>
        <p:spPr bwMode="auto">
          <a:xfrm>
            <a:off x="0" y="6443663"/>
            <a:ext cx="91440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Straight Connector 12"/>
          <p:cNvCxnSpPr>
            <a:cxnSpLocks noChangeShapeType="1"/>
          </p:cNvCxnSpPr>
          <p:nvPr userDrawn="1"/>
        </p:nvCxnSpPr>
        <p:spPr bwMode="auto">
          <a:xfrm>
            <a:off x="-34925" y="1016000"/>
            <a:ext cx="9220200" cy="0"/>
          </a:xfrm>
          <a:prstGeom prst="line">
            <a:avLst/>
          </a:prstGeom>
          <a:noFill/>
          <a:ln w="19050" algn="ctr">
            <a:solidFill>
              <a:srgbClr val="F8C2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9" name="Date Placeholder 20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7F343D-46DA-466B-9DF5-C45614D16B25}" type="datetimeFigureOut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11/30/2016</a:t>
            </a:fld>
            <a:endParaRPr lang="en-US">
              <a:cs typeface="Arial" pitchFamily="34" charset="0"/>
            </a:endParaRPr>
          </a:p>
        </p:txBody>
      </p:sp>
      <p:sp>
        <p:nvSpPr>
          <p:cNvPr id="2060" name="Slide Number Placeholder 21"/>
          <p:cNvSpPr>
            <a:spLocks noGrp="1"/>
          </p:cNvSpPr>
          <p:nvPr>
            <p:ph type="sldNum" sz="quarter" idx="4"/>
          </p:nvPr>
        </p:nvSpPr>
        <p:spPr bwMode="auto">
          <a:xfrm>
            <a:off x="8686800" y="6356354"/>
            <a:ext cx="457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0BC917-FF21-4EB2-B989-23B8AD1B8D1D}" type="slidenum">
              <a:rPr lang="en-US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cs typeface="Arial" pitchFamily="34" charset="0"/>
            </a:endParaRPr>
          </a:p>
        </p:txBody>
      </p:sp>
      <p:sp>
        <p:nvSpPr>
          <p:cNvPr id="2061" name="Footer Placeholder 22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4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42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0" tIns="45702" rIns="91400" bIns="45702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00" tIns="45702" rIns="91400" bIns="45702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1"/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021"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1"/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02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280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txStyles>
    <p:titleStyle>
      <a:lvl1pPr algn="ctr" defTabSz="9140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8" indent="-342758" algn="l" defTabSz="9140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2" indent="-285630" algn="l" defTabSz="9140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7" indent="-228506" algn="l" defTabSz="9140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47" indent="-228506" algn="l" defTabSz="9140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324604"/>
            <a:ext cx="152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Verdana" pitchFamily="34" charset="0"/>
              <a:buNone/>
            </a:pPr>
            <a:endParaRPr lang="pt-BR" sz="2400" b="1" smtClean="0">
              <a:solidFill>
                <a:srgbClr val="FFFFFF"/>
              </a:solidFill>
              <a:cs typeface="Arial" pitchFamily="34" charset="0"/>
              <a:sym typeface="Verdana" pitchFamily="34" charset="0"/>
            </a:endParaRPr>
          </a:p>
        </p:txBody>
      </p:sp>
      <p:sp>
        <p:nvSpPr>
          <p:cNvPr id="1028" name="Slide Number Placeholder 5"/>
          <p:cNvSpPr txBox="1">
            <a:spLocks/>
          </p:cNvSpPr>
          <p:nvPr/>
        </p:nvSpPr>
        <p:spPr bwMode="auto"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898989"/>
              </a:buClr>
              <a:buFont typeface="Verdana" pitchFamily="34" charset="0"/>
              <a:buNone/>
              <a:defRPr/>
            </a:pPr>
            <a:endParaRPr lang="pt-BR" sz="1200" b="1" smtClean="0">
              <a:solidFill>
                <a:srgbClr val="898989"/>
              </a:solidFill>
              <a:latin typeface="Verdana" pitchFamily="34" charset="0"/>
              <a:sym typeface="Verdana" pitchFamily="34" charset="0"/>
            </a:endParaRPr>
          </a:p>
        </p:txBody>
      </p:sp>
      <p:cxnSp>
        <p:nvCxnSpPr>
          <p:cNvPr id="1029" name="Straight Connector 11"/>
          <p:cNvCxnSpPr>
            <a:cxnSpLocks noChangeShapeType="1"/>
          </p:cNvCxnSpPr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Straight Connector 12"/>
          <p:cNvCxnSpPr>
            <a:cxnSpLocks noChangeShapeType="1"/>
          </p:cNvCxnSpPr>
          <p:nvPr/>
        </p:nvCxnSpPr>
        <p:spPr bwMode="auto">
          <a:xfrm>
            <a:off x="-34925" y="1016000"/>
            <a:ext cx="9220200" cy="0"/>
          </a:xfrm>
          <a:prstGeom prst="line">
            <a:avLst/>
          </a:prstGeom>
          <a:noFill/>
          <a:ln w="19050" algn="ctr">
            <a:solidFill>
              <a:srgbClr val="F8C2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2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343400" y="6416679"/>
            <a:ext cx="472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128257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100000"/>
        <a:buFont typeface="Verdana" pitchFamily="34" charset="0"/>
        <a:buChar char="●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Courier New" pitchFamily="49" charset="0"/>
        <a:buChar char="o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Verdana" pitchFamily="34" charset="0"/>
        <a:buChar char="‒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Wingdings" pitchFamily="2" charset="2"/>
        <a:buChar char="v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Arial" pitchFamily="34" charset="0"/>
        <a:buChar char="•"/>
        <a:defRPr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Arial" pitchFamily="34" charset="0"/>
        <a:buChar char="•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Arial" pitchFamily="34" charset="0"/>
        <a:buChar char="•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Arial" pitchFamily="34" charset="0"/>
        <a:buChar char="•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Arial" pitchFamily="34" charset="0"/>
        <a:buChar char="•"/>
        <a:defRPr b="1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6324604"/>
            <a:ext cx="1524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Verdana" pitchFamily="34" charset="0"/>
              <a:buNone/>
            </a:pPr>
            <a:endParaRPr lang="pt-BR" sz="2400" b="1" smtClean="0">
              <a:solidFill>
                <a:srgbClr val="FFFFFF"/>
              </a:solidFill>
              <a:cs typeface="Arial" pitchFamily="34" charset="0"/>
              <a:sym typeface="Verdana" pitchFamily="34" charset="0"/>
            </a:endParaRPr>
          </a:p>
        </p:txBody>
      </p:sp>
      <p:sp>
        <p:nvSpPr>
          <p:cNvPr id="1028" name="Slide Number Placeholder 5"/>
          <p:cNvSpPr txBox="1">
            <a:spLocks/>
          </p:cNvSpPr>
          <p:nvPr/>
        </p:nvSpPr>
        <p:spPr bwMode="auto">
          <a:xfrm>
            <a:off x="6553200" y="6356354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  <a:buClr>
                <a:srgbClr val="898989"/>
              </a:buClr>
              <a:buFont typeface="Verdana" pitchFamily="34" charset="0"/>
              <a:buNone/>
              <a:defRPr/>
            </a:pPr>
            <a:endParaRPr lang="pt-BR" sz="1200" b="1" smtClean="0">
              <a:solidFill>
                <a:srgbClr val="898989"/>
              </a:solidFill>
              <a:latin typeface="Verdana" pitchFamily="34" charset="0"/>
              <a:sym typeface="Verdana" pitchFamily="34" charset="0"/>
            </a:endParaRPr>
          </a:p>
        </p:txBody>
      </p:sp>
      <p:cxnSp>
        <p:nvCxnSpPr>
          <p:cNvPr id="1029" name="Straight Connector 11"/>
          <p:cNvCxnSpPr>
            <a:cxnSpLocks noChangeShapeType="1"/>
          </p:cNvCxnSpPr>
          <p:nvPr/>
        </p:nvCxnSpPr>
        <p:spPr bwMode="auto">
          <a:xfrm>
            <a:off x="0" y="6172200"/>
            <a:ext cx="9144000" cy="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0" name="Straight Connector 12"/>
          <p:cNvCxnSpPr>
            <a:cxnSpLocks noChangeShapeType="1"/>
          </p:cNvCxnSpPr>
          <p:nvPr/>
        </p:nvCxnSpPr>
        <p:spPr bwMode="auto">
          <a:xfrm>
            <a:off x="-34925" y="1016000"/>
            <a:ext cx="9220200" cy="0"/>
          </a:xfrm>
          <a:prstGeom prst="line">
            <a:avLst/>
          </a:prstGeom>
          <a:noFill/>
          <a:ln w="19050" algn="ctr">
            <a:solidFill>
              <a:srgbClr val="F8C2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52402"/>
            <a:ext cx="9144000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Footer Placeholder 5"/>
          <p:cNvSpPr>
            <a:spLocks noGrp="1"/>
          </p:cNvSpPr>
          <p:nvPr>
            <p:ph type="ftr" sz="quarter" idx="3"/>
          </p:nvPr>
        </p:nvSpPr>
        <p:spPr bwMode="auto">
          <a:xfrm>
            <a:off x="4343400" y="6416679"/>
            <a:ext cx="4724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384351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23567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100000"/>
        <a:buFont typeface="Verdana" pitchFamily="34" charset="0"/>
        <a:buChar char="●"/>
        <a:defRPr sz="28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Courier New" pitchFamily="49" charset="0"/>
        <a:buChar char="o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Verdana" pitchFamily="34" charset="0"/>
        <a:buChar char="‒"/>
        <a:defRPr sz="20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Wingdings" pitchFamily="2" charset="2"/>
        <a:buChar char="v"/>
        <a:defRPr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Arial" pitchFamily="34" charset="0"/>
        <a:buChar char="•"/>
        <a:defRPr b="1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Arial" pitchFamily="34" charset="0"/>
        <a:buChar char="•"/>
        <a:defRPr b="1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Arial" pitchFamily="34" charset="0"/>
        <a:buChar char="•"/>
        <a:defRPr b="1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Arial" pitchFamily="34" charset="0"/>
        <a:buChar char="•"/>
        <a:defRPr b="1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BE905"/>
        </a:buClr>
        <a:buSzPct val="80000"/>
        <a:buFont typeface="Arial" pitchFamily="34" charset="0"/>
        <a:buChar char="•"/>
        <a:defRPr b="1">
          <a:solidFill>
            <a:schemeClr val="bg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00" tIns="45702" rIns="91400" bIns="45702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00" tIns="45702" rIns="91400" bIns="45702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8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1"/>
            <a:fld id="{8FFD226E-71AD-46C2-89A2-9573831DEEC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021"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8"/>
            <a:ext cx="2895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1"/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</p:spPr>
        <p:txBody>
          <a:bodyPr vert="horz" lIns="91400" tIns="45702" rIns="91400" bIns="457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21"/>
            <a:fld id="{606A9744-44ED-4B13-BA7D-1F130AC25D11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 defTabSz="914021"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ctr" defTabSz="91402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58" indent="-342758" algn="l" defTabSz="91402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42" indent="-285630" algn="l" defTabSz="914021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2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37" indent="-228506" algn="l" defTabSz="91402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47" indent="-228506" algn="l" defTabSz="91402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5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68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57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589" indent="-228506" algn="l" defTabSz="91402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3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41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5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6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72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083" algn="l" defTabSz="91402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3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906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C271E-3E26-4E5A-B91E-F6D3D63D087A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30/11/2016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1BD75-6CE5-449B-AE2A-B52E13D4A4E7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91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9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mjopen.bmj.com/search?author1=Luciana+V+Viana&amp;sortspec=date&amp;submit=Submit" TargetMode="External"/><Relationship Id="rId7" Type="http://schemas.openxmlformats.org/officeDocument/2006/relationships/hyperlink" Target="http://bmjopen.bmj.com/search?author1=Jo%C3%A3o+Fel%C3%ADcio&amp;sortspec=date&amp;submit=Submit" TargetMode="Externa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2.xml"/><Relationship Id="rId6" Type="http://schemas.openxmlformats.org/officeDocument/2006/relationships/hyperlink" Target="http://bmjopen.bmj.com/search?author1=Deborah+L+Jezini&amp;sortspec=date&amp;submit=Submit" TargetMode="External"/><Relationship Id="rId5" Type="http://schemas.openxmlformats.org/officeDocument/2006/relationships/hyperlink" Target="http://bmjopen.bmj.com/search?author1=Caroline+K+Kramer&amp;sortspec=date&amp;submit=Submit" TargetMode="External"/><Relationship Id="rId4" Type="http://schemas.openxmlformats.org/officeDocument/2006/relationships/hyperlink" Target="http://bmjopen.bmj.com/search?author1=Cristiane+B+Leit%C3%A3o&amp;sortspec=date&amp;submit=Submit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diabetesatlas.org/" TargetMode="External"/><Relationship Id="rId1" Type="http://schemas.openxmlformats.org/officeDocument/2006/relationships/slideLayout" Target="../slideLayouts/slideLayout81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5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Pedrosa.hc@globo.com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docrino.org.br/" TargetMode="External"/><Relationship Id="rId1" Type="http://schemas.openxmlformats.org/officeDocument/2006/relationships/slideLayout" Target="../slideLayouts/slideLayout1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df.or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25011" y="4437112"/>
            <a:ext cx="5486400" cy="914400"/>
          </a:xfrm>
        </p:spPr>
        <p:txBody>
          <a:bodyPr>
            <a:normAutofit fontScale="92500"/>
          </a:bodyPr>
          <a:lstStyle/>
          <a:p>
            <a:r>
              <a:rPr lang="pt-BR" dirty="0" smtClean="0"/>
              <a:t>Polo de Pesquisa – Unidade de Endocrinologia</a:t>
            </a:r>
          </a:p>
          <a:p>
            <a:r>
              <a:rPr lang="pt-BR" dirty="0" smtClean="0"/>
              <a:t>FEPECS-HRT – Secretaria de Estado de Saúde - DF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902" y="2321169"/>
            <a:ext cx="2635295" cy="2827606"/>
          </a:xfrm>
          <a:prstGeom prst="rect">
            <a:avLst/>
          </a:prstGeom>
        </p:spPr>
      </p:pic>
      <p:sp>
        <p:nvSpPr>
          <p:cNvPr id="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802386" y="1556792"/>
            <a:ext cx="5857846" cy="3255264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66FF"/>
              </a:solidFill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3200" b="1" dirty="0" err="1" smtClean="0">
                <a:solidFill>
                  <a:srgbClr val="FFFF00"/>
                </a:solidFill>
              </a:rPr>
              <a:t>Hermelinda</a:t>
            </a:r>
            <a:r>
              <a:rPr lang="en-US" sz="3200" b="1" dirty="0" smtClean="0">
                <a:solidFill>
                  <a:srgbClr val="FFFF00"/>
                </a:solidFill>
              </a:rPr>
              <a:t> C. </a:t>
            </a:r>
            <a:r>
              <a:rPr lang="en-US" sz="3200" b="1" dirty="0" err="1" smtClean="0">
                <a:solidFill>
                  <a:srgbClr val="FFFF00"/>
                </a:solidFill>
              </a:rPr>
              <a:t>Pedrosa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Endocrinologista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pPr algn="l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0066FF"/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400" b="1" dirty="0" err="1" smtClean="0">
                <a:solidFill>
                  <a:schemeClr val="bg1"/>
                </a:solidFill>
              </a:rPr>
              <a:t>A</a:t>
            </a:r>
            <a:r>
              <a:rPr lang="en-US" sz="2400" dirty="0" err="1" smtClean="0">
                <a:solidFill>
                  <a:schemeClr val="bg1"/>
                </a:solidFill>
              </a:rPr>
              <a:t>ssessora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</a:rPr>
              <a:t>Relações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Governamentais</a:t>
            </a:r>
            <a:r>
              <a:rPr lang="en-US" sz="2400" dirty="0" smtClean="0">
                <a:solidFill>
                  <a:schemeClr val="bg1"/>
                </a:solidFill>
              </a:rPr>
              <a:t> da SBD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err="1">
                <a:solidFill>
                  <a:schemeClr val="bg1"/>
                </a:solidFill>
              </a:rPr>
              <a:t>P</a:t>
            </a:r>
            <a:r>
              <a:rPr lang="en-US" sz="2400" dirty="0" err="1">
                <a:solidFill>
                  <a:schemeClr val="bg1"/>
                </a:solidFill>
              </a:rPr>
              <a:t>residente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Eleita</a:t>
            </a:r>
            <a:r>
              <a:rPr lang="en-US" sz="2400" dirty="0">
                <a:solidFill>
                  <a:schemeClr val="bg1"/>
                </a:solidFill>
              </a:rPr>
              <a:t> da SBD – </a:t>
            </a:r>
            <a:r>
              <a:rPr lang="en-US" sz="2400" dirty="0" smtClean="0">
                <a:solidFill>
                  <a:schemeClr val="bg1"/>
                </a:solidFill>
              </a:rPr>
              <a:t>2018-2019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1" dirty="0" err="1" smtClean="0">
                <a:solidFill>
                  <a:schemeClr val="bg1"/>
                </a:solidFill>
              </a:rPr>
              <a:t>D</a:t>
            </a:r>
            <a:r>
              <a:rPr lang="en-US" sz="2400" dirty="0" err="1" smtClean="0">
                <a:solidFill>
                  <a:schemeClr val="bg1"/>
                </a:solidFill>
              </a:rPr>
              <a:t>iretora</a:t>
            </a:r>
            <a:r>
              <a:rPr lang="en-US" sz="2400" dirty="0" smtClean="0">
                <a:solidFill>
                  <a:schemeClr val="bg1"/>
                </a:solidFill>
              </a:rPr>
              <a:t> de </a:t>
            </a:r>
            <a:r>
              <a:rPr lang="en-US" sz="2400" dirty="0" err="1" smtClean="0">
                <a:solidFill>
                  <a:schemeClr val="bg1"/>
                </a:solidFill>
              </a:rPr>
              <a:t>Departamento</a:t>
            </a:r>
            <a:r>
              <a:rPr lang="en-US" sz="2400" dirty="0" smtClean="0">
                <a:solidFill>
                  <a:schemeClr val="bg1"/>
                </a:solidFill>
              </a:rPr>
              <a:t> de Diabetes da SBEM</a:t>
            </a:r>
          </a:p>
          <a:p>
            <a:pPr algn="l">
              <a:lnSpc>
                <a:spcPct val="120000"/>
              </a:lnSpc>
              <a:spcBef>
                <a:spcPts val="0"/>
              </a:spcBef>
              <a:defRPr/>
            </a:pPr>
            <a:endParaRPr lang="en-US" sz="1200" dirty="0" smtClean="0">
              <a:solidFill>
                <a:schemeClr val="bg1"/>
              </a:solidFill>
            </a:endParaRPr>
          </a:p>
          <a:p>
            <a:pPr algn="l" eaLnBrk="1" fontAlgn="auto" hangingPunct="1">
              <a:lnSpc>
                <a:spcPct val="120000"/>
              </a:lnSpc>
              <a:spcBef>
                <a:spcPts val="0"/>
              </a:spcBef>
              <a:defRPr/>
            </a:pPr>
            <a:endParaRPr lang="pt-BR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Imagem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65304"/>
            <a:ext cx="648072" cy="685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407" y="6165304"/>
            <a:ext cx="704004" cy="61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602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Text Box 9"/>
          <p:cNvSpPr txBox="1">
            <a:spLocks noChangeArrowheads="1"/>
          </p:cNvSpPr>
          <p:nvPr/>
        </p:nvSpPr>
        <p:spPr bwMode="auto">
          <a:xfrm>
            <a:off x="222250" y="1675656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solidFill>
                  <a:schemeClr val="bg1"/>
                </a:solidFill>
                <a:latin typeface="Calibri corpo"/>
              </a:rPr>
              <a:t>Determinação de Hemoglobina </a:t>
            </a:r>
            <a:r>
              <a:rPr lang="pt-BR" sz="2800" dirty="0" err="1" smtClean="0">
                <a:solidFill>
                  <a:schemeClr val="bg1"/>
                </a:solidFill>
                <a:latin typeface="Calibri corpo"/>
              </a:rPr>
              <a:t>Glicada</a:t>
            </a:r>
            <a:r>
              <a:rPr lang="pt-BR" sz="2800" dirty="0" smtClean="0">
                <a:solidFill>
                  <a:schemeClr val="bg1"/>
                </a:solidFill>
                <a:latin typeface="Calibri corpo"/>
              </a:rPr>
              <a:t>, segundo </a:t>
            </a:r>
            <a:r>
              <a:rPr lang="pt-BR" sz="2800" dirty="0">
                <a:solidFill>
                  <a:schemeClr val="bg1"/>
                </a:solidFill>
                <a:latin typeface="Calibri corpo"/>
              </a:rPr>
              <a:t>os métodos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sz="2800" dirty="0" smtClean="0">
                <a:solidFill>
                  <a:schemeClr val="bg1"/>
                </a:solidFill>
                <a:latin typeface="Calibri corpo"/>
              </a:rPr>
              <a:t> </a:t>
            </a:r>
          </a:p>
        </p:txBody>
      </p:sp>
      <p:graphicFrame>
        <p:nvGraphicFramePr>
          <p:cNvPr id="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24044"/>
              </p:ext>
            </p:extLst>
          </p:nvPr>
        </p:nvGraphicFramePr>
        <p:xfrm>
          <a:off x="446090" y="2405063"/>
          <a:ext cx="5151437" cy="391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7" name="Rectangle 5"/>
          <p:cNvSpPr>
            <a:spLocks noChangeArrowheads="1"/>
          </p:cNvSpPr>
          <p:nvPr/>
        </p:nvSpPr>
        <p:spPr bwMode="auto">
          <a:xfrm>
            <a:off x="5762502" y="5335042"/>
            <a:ext cx="3201988" cy="8302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400" smtClean="0">
                <a:solidFill>
                  <a:srgbClr val="FFFFFF"/>
                </a:solidFill>
                <a:cs typeface="Arial" pitchFamily="34" charset="0"/>
              </a:rPr>
              <a:t>13,8% exames  desconsiderados </a:t>
            </a:r>
          </a:p>
        </p:txBody>
      </p:sp>
      <p:sp>
        <p:nvSpPr>
          <p:cNvPr id="125958" name="Rectangle 8"/>
          <p:cNvSpPr>
            <a:spLocks noChangeArrowheads="1"/>
          </p:cNvSpPr>
          <p:nvPr/>
        </p:nvSpPr>
        <p:spPr bwMode="auto">
          <a:xfrm>
            <a:off x="222250" y="188642"/>
            <a:ext cx="86868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3399FF"/>
              </a:buClr>
              <a:buFont typeface="Wingdings" pitchFamily="2" charset="2"/>
              <a:buNone/>
            </a:pPr>
            <a:r>
              <a:rPr lang="pt-BR" sz="3000" b="1" dirty="0" smtClean="0">
                <a:solidFill>
                  <a:srgbClr val="FFFF00"/>
                </a:solidFill>
                <a:latin typeface="Calibri titulos"/>
                <a:cs typeface="Arial" pitchFamily="34" charset="0"/>
              </a:rPr>
              <a:t>Estudo Multicêntrico de DM Tipo 1 no Brasil BrasDiab1SG</a:t>
            </a:r>
          </a:p>
        </p:txBody>
      </p:sp>
      <p:sp>
        <p:nvSpPr>
          <p:cNvPr id="125959" name="CaixaDeTexto 23"/>
          <p:cNvSpPr txBox="1">
            <a:spLocks noChangeArrowheads="1"/>
          </p:cNvSpPr>
          <p:nvPr/>
        </p:nvSpPr>
        <p:spPr bwMode="auto">
          <a:xfrm>
            <a:off x="6300790" y="3357564"/>
            <a:ext cx="264950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FFFF00"/>
                </a:solidFill>
              </a:rPr>
              <a:t>Não padronizado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dirty="0" err="1" smtClean="0">
                <a:solidFill>
                  <a:srgbClr val="FFFF00"/>
                </a:solidFill>
              </a:rPr>
              <a:t>Turbidimetria</a:t>
            </a:r>
            <a:r>
              <a:rPr lang="pt-BR" dirty="0" smtClean="0">
                <a:solidFill>
                  <a:srgbClr val="FFFF00"/>
                </a:solidFill>
              </a:rPr>
              <a:t> </a:t>
            </a:r>
            <a:r>
              <a:rPr lang="pt-BR" sz="1400" dirty="0" smtClean="0">
                <a:solidFill>
                  <a:srgbClr val="FFFF00"/>
                </a:solidFill>
              </a:rPr>
              <a:t>(menor valor)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FFFF00"/>
                </a:solidFill>
              </a:rPr>
              <a:t>HPLC </a:t>
            </a:r>
            <a:r>
              <a:rPr lang="pt-BR" sz="1400" dirty="0" smtClean="0">
                <a:solidFill>
                  <a:srgbClr val="FFFF00"/>
                </a:solidFill>
              </a:rPr>
              <a:t>(DCCT)</a:t>
            </a:r>
          </a:p>
        </p:txBody>
      </p:sp>
      <p:sp>
        <p:nvSpPr>
          <p:cNvPr id="125960" name="Retângulo 24"/>
          <p:cNvSpPr>
            <a:spLocks noChangeArrowheads="1"/>
          </p:cNvSpPr>
          <p:nvPr/>
        </p:nvSpPr>
        <p:spPr bwMode="auto">
          <a:xfrm>
            <a:off x="5867401" y="3429000"/>
            <a:ext cx="433388" cy="215900"/>
          </a:xfrm>
          <a:prstGeom prst="rect">
            <a:avLst/>
          </a:prstGeom>
          <a:solidFill>
            <a:srgbClr val="00CC00"/>
          </a:solidFill>
          <a:ln>
            <a:noFill/>
          </a:ln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000" b="1" i="1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5961" name="Retângulo 25"/>
          <p:cNvSpPr>
            <a:spLocks noChangeArrowheads="1"/>
          </p:cNvSpPr>
          <p:nvPr/>
        </p:nvSpPr>
        <p:spPr bwMode="auto">
          <a:xfrm>
            <a:off x="5867401" y="3716342"/>
            <a:ext cx="433388" cy="217487"/>
          </a:xfrm>
          <a:prstGeom prst="rect">
            <a:avLst/>
          </a:prstGeom>
          <a:solidFill>
            <a:srgbClr val="00B0F0"/>
          </a:solidFill>
          <a:ln w="3175" algn="ctr">
            <a:noFill/>
            <a:round/>
            <a:headEnd type="diamond" w="med" len="med"/>
            <a:tailEnd type="diamond" w="med" len="med"/>
          </a:ln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000" b="1" i="1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5962" name="Retângulo 26"/>
          <p:cNvSpPr>
            <a:spLocks noChangeArrowheads="1"/>
          </p:cNvSpPr>
          <p:nvPr/>
        </p:nvSpPr>
        <p:spPr bwMode="auto">
          <a:xfrm>
            <a:off x="5867401" y="4005263"/>
            <a:ext cx="433388" cy="2159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000" b="1" i="1" smtClean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25963" name="CaixaDeTexto 27"/>
          <p:cNvSpPr txBox="1">
            <a:spLocks noChangeArrowheads="1"/>
          </p:cNvSpPr>
          <p:nvPr/>
        </p:nvSpPr>
        <p:spPr bwMode="auto">
          <a:xfrm>
            <a:off x="2057145" y="6453188"/>
            <a:ext cx="70519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chemeClr val="bg1"/>
                </a:solidFill>
                <a:latin typeface="Calibri corpo"/>
              </a:rPr>
              <a:t>Regional differences in clinical care among patients with type 1 diabetes in Brazil: Brazilian Type 1 Diabetes Study Group.</a:t>
            </a:r>
            <a:br>
              <a:rPr lang="en-US" sz="1000" dirty="0" smtClean="0">
                <a:solidFill>
                  <a:schemeClr val="bg1"/>
                </a:solidFill>
                <a:latin typeface="Calibri corpo"/>
              </a:rPr>
            </a:br>
            <a:r>
              <a:rPr lang="en-US" sz="1000" dirty="0" smtClean="0">
                <a:solidFill>
                  <a:schemeClr val="bg1"/>
                </a:solidFill>
                <a:latin typeface="Calibri corpo"/>
              </a:rPr>
              <a:t> </a:t>
            </a:r>
            <a:r>
              <a:rPr lang="pt-BR" sz="1000" i="1" dirty="0" err="1" smtClean="0">
                <a:solidFill>
                  <a:schemeClr val="bg1"/>
                </a:solidFill>
                <a:latin typeface="Calibri corpo"/>
              </a:rPr>
              <a:t>Diabetology</a:t>
            </a:r>
            <a:r>
              <a:rPr lang="pt-BR" sz="1000" i="1" dirty="0" smtClean="0">
                <a:solidFill>
                  <a:schemeClr val="bg1"/>
                </a:solidFill>
                <a:latin typeface="Calibri corpo"/>
              </a:rPr>
              <a:t> &amp; </a:t>
            </a:r>
            <a:r>
              <a:rPr lang="pt-BR" sz="1000" i="1" dirty="0" err="1" smtClean="0">
                <a:solidFill>
                  <a:schemeClr val="bg1"/>
                </a:solidFill>
                <a:latin typeface="Calibri corpo"/>
              </a:rPr>
              <a:t>Metabolic</a:t>
            </a:r>
            <a:r>
              <a:rPr lang="pt-BR" sz="1000" i="1" dirty="0" smtClean="0">
                <a:solidFill>
                  <a:schemeClr val="bg1"/>
                </a:solidFill>
                <a:latin typeface="Calibri corpo"/>
              </a:rPr>
              <a:t> </a:t>
            </a:r>
            <a:r>
              <a:rPr lang="pt-BR" sz="1000" i="1" dirty="0" err="1" smtClean="0">
                <a:solidFill>
                  <a:schemeClr val="bg1"/>
                </a:solidFill>
                <a:latin typeface="Calibri corpo"/>
              </a:rPr>
              <a:t>Syndrome</a:t>
            </a:r>
            <a:r>
              <a:rPr lang="pt-BR" sz="1000" i="1" dirty="0" smtClean="0">
                <a:solidFill>
                  <a:schemeClr val="bg1"/>
                </a:solidFill>
                <a:latin typeface="Calibri corpo"/>
              </a:rPr>
              <a:t>. 2012,4:44.DOI: 10.1186/1758-5996-4-44</a:t>
            </a:r>
            <a:endParaRPr lang="pt-BR" sz="1000" dirty="0" smtClean="0">
              <a:solidFill>
                <a:schemeClr val="bg1"/>
              </a:solidFill>
              <a:latin typeface="Calibri corpo"/>
            </a:endParaRPr>
          </a:p>
        </p:txBody>
      </p:sp>
    </p:spTree>
    <p:extLst>
      <p:ext uri="{BB962C8B-B14F-4D97-AF65-F5344CB8AC3E}">
        <p14:creationId xmlns:p14="http://schemas.microsoft.com/office/powerpoint/2010/main" val="3596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5304610"/>
            <a:ext cx="1295305" cy="127587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85800" y="10527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prstClr val="black"/>
                </a:solidFill>
              </a:rPr>
              <a:t>Qual a situação do controle </a:t>
            </a:r>
          </a:p>
          <a:p>
            <a:pPr algn="r"/>
            <a:r>
              <a:rPr lang="pt-BR" b="1" dirty="0" smtClean="0">
                <a:solidFill>
                  <a:prstClr val="black"/>
                </a:solidFill>
              </a:rPr>
              <a:t>no Brasil ?</a:t>
            </a:r>
            <a:endParaRPr lang="pt-BR" b="1" i="1" dirty="0">
              <a:solidFill>
                <a:prstClr val="black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00100" y="12051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 smtClean="0">
              <a:solidFill>
                <a:srgbClr val="FFFF00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678479" y="1578753"/>
            <a:ext cx="7762626" cy="2950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4F81BD"/>
              </a:buClr>
              <a:buFont typeface="Wingdings 2" pitchFamily="18" charset="2"/>
              <a:buNone/>
            </a:pP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5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142"/>
          <p:cNvSpPr txBox="1">
            <a:spLocks noChangeArrowheads="1"/>
          </p:cNvSpPr>
          <p:nvPr/>
        </p:nvSpPr>
        <p:spPr bwMode="auto">
          <a:xfrm>
            <a:off x="1187624" y="264447"/>
            <a:ext cx="6688137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3200" b="1" dirty="0" smtClean="0">
                <a:solidFill>
                  <a:srgbClr val="FFFF00"/>
                </a:solidFill>
                <a:latin typeface="Calibri titulos"/>
              </a:rPr>
              <a:t>Dimensão </a:t>
            </a:r>
            <a:r>
              <a:rPr lang="pt-BR" altLang="pt-BR" sz="3200" b="1" dirty="0">
                <a:solidFill>
                  <a:srgbClr val="FFFF00"/>
                </a:solidFill>
                <a:latin typeface="Calibri titulos"/>
              </a:rPr>
              <a:t>do mau controle glicêmico no Brasil</a:t>
            </a:r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44"/>
          <a:stretch/>
        </p:blipFill>
        <p:spPr bwMode="auto">
          <a:xfrm>
            <a:off x="744540" y="1842556"/>
            <a:ext cx="7654925" cy="425074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1477416" y="6381332"/>
            <a:ext cx="10657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schemeClr val="bg1"/>
                </a:solidFill>
              </a:rPr>
              <a:t>Mendes ABV. Et al. </a:t>
            </a:r>
            <a:r>
              <a:rPr lang="pt-BR" sz="1200" dirty="0" err="1" smtClean="0">
                <a:solidFill>
                  <a:schemeClr val="bg1"/>
                </a:solidFill>
              </a:rPr>
              <a:t>Prevalence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and</a:t>
            </a:r>
            <a:r>
              <a:rPr lang="pt-BR" sz="1200" dirty="0" smtClean="0">
                <a:solidFill>
                  <a:schemeClr val="bg1"/>
                </a:solidFill>
              </a:rPr>
              <a:t> correlates </a:t>
            </a:r>
            <a:r>
              <a:rPr lang="pt-BR" sz="1200" dirty="0" err="1" smtClean="0">
                <a:solidFill>
                  <a:schemeClr val="bg1"/>
                </a:solidFill>
              </a:rPr>
              <a:t>of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inadequate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glycemic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control</a:t>
            </a:r>
            <a:r>
              <a:rPr lang="pt-BR" sz="1200" dirty="0" smtClean="0">
                <a:solidFill>
                  <a:schemeClr val="bg1"/>
                </a:solidFill>
              </a:rPr>
              <a:t>: </a:t>
            </a:r>
          </a:p>
          <a:p>
            <a:pPr algn="r"/>
            <a:r>
              <a:rPr lang="pt-BR" sz="1200" dirty="0" err="1" smtClean="0">
                <a:solidFill>
                  <a:schemeClr val="bg1"/>
                </a:solidFill>
              </a:rPr>
              <a:t>results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from</a:t>
            </a:r>
            <a:r>
              <a:rPr lang="pt-BR" sz="1200" dirty="0" smtClean="0">
                <a:solidFill>
                  <a:schemeClr val="bg1"/>
                </a:solidFill>
              </a:rPr>
              <a:t> a </a:t>
            </a:r>
            <a:r>
              <a:rPr lang="pt-BR" sz="1200" dirty="0" err="1" smtClean="0">
                <a:solidFill>
                  <a:schemeClr val="bg1"/>
                </a:solidFill>
              </a:rPr>
              <a:t>nationwide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survey</a:t>
            </a:r>
            <a:r>
              <a:rPr lang="pt-BR" sz="1200" dirty="0" smtClean="0">
                <a:solidFill>
                  <a:schemeClr val="bg1"/>
                </a:solidFill>
              </a:rPr>
              <a:t> in 6.671 </a:t>
            </a:r>
            <a:r>
              <a:rPr lang="pt-BR" sz="1200" dirty="0" err="1" smtClean="0">
                <a:solidFill>
                  <a:schemeClr val="bg1"/>
                </a:solidFill>
              </a:rPr>
              <a:t>adults</a:t>
            </a:r>
            <a:r>
              <a:rPr lang="pt-BR" sz="1200" dirty="0" smtClean="0">
                <a:solidFill>
                  <a:schemeClr val="bg1"/>
                </a:solidFill>
              </a:rPr>
              <a:t> </a:t>
            </a:r>
            <a:r>
              <a:rPr lang="pt-BR" sz="1200" dirty="0" err="1" smtClean="0">
                <a:solidFill>
                  <a:schemeClr val="bg1"/>
                </a:solidFill>
              </a:rPr>
              <a:t>with</a:t>
            </a:r>
            <a:r>
              <a:rPr lang="pt-BR" sz="1200" dirty="0" smtClean="0">
                <a:solidFill>
                  <a:schemeClr val="bg1"/>
                </a:solidFill>
              </a:rPr>
              <a:t> diabetes in </a:t>
            </a:r>
            <a:r>
              <a:rPr lang="pt-BR" sz="1200" dirty="0" err="1" smtClean="0">
                <a:solidFill>
                  <a:schemeClr val="bg1"/>
                </a:solidFill>
              </a:rPr>
              <a:t>Brazil</a:t>
            </a:r>
            <a:r>
              <a:rPr lang="pt-BR" sz="1200" dirty="0" smtClean="0">
                <a:solidFill>
                  <a:schemeClr val="bg1"/>
                </a:solidFill>
              </a:rPr>
              <a:t>. Acta </a:t>
            </a:r>
            <a:r>
              <a:rPr lang="pt-BR" sz="1200" dirty="0" err="1" smtClean="0">
                <a:solidFill>
                  <a:schemeClr val="bg1"/>
                </a:solidFill>
              </a:rPr>
              <a:t>Diabetol</a:t>
            </a:r>
            <a:r>
              <a:rPr lang="pt-BR" sz="1200" dirty="0" smtClean="0">
                <a:solidFill>
                  <a:schemeClr val="bg1"/>
                </a:solidFill>
              </a:rPr>
              <a:t> 2009. DOI 10.1007/s00592-009-0138-z.</a:t>
            </a:r>
            <a:endParaRPr lang="pt-BR" sz="1200" dirty="0">
              <a:solidFill>
                <a:schemeClr val="bg1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915816" y="2348880"/>
            <a:ext cx="115212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10,4%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6948264" y="2348880"/>
            <a:ext cx="1152128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26,8%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3275856" y="4057908"/>
            <a:ext cx="1152128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89,6%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7164288" y="4077072"/>
            <a:ext cx="1152128" cy="52322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</a:rPr>
              <a:t>73,2%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55776" y="4685074"/>
            <a:ext cx="115212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DM1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6156176" y="4797152"/>
            <a:ext cx="1152128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DM2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12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1"/>
          <p:cNvGrpSpPr>
            <a:grpSpLocks/>
          </p:cNvGrpSpPr>
          <p:nvPr/>
        </p:nvGrpSpPr>
        <p:grpSpPr bwMode="auto">
          <a:xfrm>
            <a:off x="3923928" y="1196756"/>
            <a:ext cx="4968552" cy="4877121"/>
            <a:chOff x="2190298" y="1352267"/>
            <a:chExt cx="5925001" cy="5200933"/>
          </a:xfrm>
          <a:solidFill>
            <a:srgbClr val="00B0F0"/>
          </a:solidFill>
        </p:grpSpPr>
        <p:pic>
          <p:nvPicPr>
            <p:cNvPr id="129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0298" y="1352267"/>
              <a:ext cx="5925001" cy="520093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3802816" y="2658297"/>
              <a:ext cx="1039879" cy="22974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002060"/>
                  </a:solidFill>
                  <a:latin typeface="Arial" charset="0"/>
                </a:rPr>
                <a:t>9,0 </a:t>
              </a:r>
              <a:r>
                <a:rPr lang="en-US" sz="1400" b="1" dirty="0">
                  <a:solidFill>
                    <a:srgbClr val="002060"/>
                  </a:solidFill>
                  <a:latin typeface="Arial" charset="0"/>
                </a:rPr>
                <a:t>±  </a:t>
              </a:r>
              <a:r>
                <a:rPr lang="en-US" sz="1400" b="1" dirty="0" smtClean="0">
                  <a:solidFill>
                    <a:srgbClr val="002060"/>
                  </a:solidFill>
                  <a:latin typeface="Arial" charset="0"/>
                </a:rPr>
                <a:t>2,6  </a:t>
              </a:r>
              <a:endParaRPr lang="en-US" sz="1400" dirty="0">
                <a:solidFill>
                  <a:srgbClr val="002060"/>
                </a:solidFill>
              </a:endParaRP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5033946" y="5935793"/>
              <a:ext cx="886974" cy="2297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8,3 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±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1,9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6" name="Rectangle 30"/>
            <p:cNvSpPr>
              <a:spLocks noChangeArrowheads="1"/>
            </p:cNvSpPr>
            <p:nvPr/>
          </p:nvSpPr>
          <p:spPr bwMode="auto">
            <a:xfrm>
              <a:off x="4794381" y="4117286"/>
              <a:ext cx="1035561" cy="2297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8,1  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±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2,0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37" name="Rectangle 30"/>
            <p:cNvSpPr>
              <a:spLocks noChangeArrowheads="1"/>
            </p:cNvSpPr>
            <p:nvPr/>
          </p:nvSpPr>
          <p:spPr bwMode="auto">
            <a:xfrm>
              <a:off x="5990822" y="4861367"/>
              <a:ext cx="946234" cy="2297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  <a:extLst/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8,4  </a:t>
              </a:r>
              <a:r>
                <a:rPr lang="en-US" sz="1400" b="1" dirty="0">
                  <a:solidFill>
                    <a:srgbClr val="000000"/>
                  </a:solidFill>
                  <a:latin typeface="Arial" charset="0"/>
                </a:rPr>
                <a:t>± </a:t>
              </a:r>
              <a:r>
                <a:rPr lang="en-US" sz="1400" b="1" dirty="0" smtClean="0">
                  <a:solidFill>
                    <a:srgbClr val="000000"/>
                  </a:solidFill>
                  <a:latin typeface="Arial" charset="0"/>
                </a:rPr>
                <a:t>2,1 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691683" y="6239057"/>
            <a:ext cx="7416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base"/>
            <a:r>
              <a:rPr lang="pt-BR" sz="1200" dirty="0" smtClean="0">
                <a:solidFill>
                  <a:prstClr val="white"/>
                </a:solidFill>
                <a:hlinkClick r:id="rId3"/>
              </a:rPr>
              <a:t>Vianna LV, </a:t>
            </a:r>
            <a:r>
              <a:rPr lang="pt-BR" sz="1200" dirty="0" smtClean="0">
                <a:solidFill>
                  <a:prstClr val="white"/>
                </a:solidFill>
                <a:hlinkClick r:id="rId4"/>
              </a:rPr>
              <a:t>Leitão</a:t>
            </a:r>
            <a:r>
              <a:rPr lang="pt-BR" sz="1200" dirty="0" smtClean="0">
                <a:solidFill>
                  <a:prstClr val="white"/>
                </a:solidFill>
              </a:rPr>
              <a:t> CB, </a:t>
            </a:r>
            <a:r>
              <a:rPr lang="pt-BR" sz="1200" dirty="0" smtClean="0">
                <a:solidFill>
                  <a:prstClr val="white"/>
                </a:solidFill>
                <a:hlinkClick r:id="rId5"/>
              </a:rPr>
              <a:t>Kramer</a:t>
            </a:r>
            <a:r>
              <a:rPr lang="pt-BR" sz="1200" dirty="0">
                <a:solidFill>
                  <a:prstClr val="white"/>
                </a:solidFill>
              </a:rPr>
              <a:t> </a:t>
            </a:r>
            <a:r>
              <a:rPr lang="pt-BR" sz="1200" dirty="0" smtClean="0">
                <a:solidFill>
                  <a:prstClr val="white"/>
                </a:solidFill>
              </a:rPr>
              <a:t>CK, </a:t>
            </a:r>
            <a:r>
              <a:rPr lang="pt-BR" sz="1200" dirty="0" err="1" smtClean="0">
                <a:solidFill>
                  <a:prstClr val="white"/>
                </a:solidFill>
              </a:rPr>
              <a:t>Zucatti</a:t>
            </a:r>
            <a:r>
              <a:rPr lang="pt-BR" sz="1200" dirty="0" smtClean="0">
                <a:solidFill>
                  <a:prstClr val="white"/>
                </a:solidFill>
              </a:rPr>
              <a:t> ATN, </a:t>
            </a:r>
            <a:r>
              <a:rPr lang="pt-BR" sz="1200" dirty="0" smtClean="0">
                <a:solidFill>
                  <a:prstClr val="white"/>
                </a:solidFill>
                <a:hlinkClick r:id="rId6"/>
              </a:rPr>
              <a:t> </a:t>
            </a:r>
            <a:r>
              <a:rPr lang="pt-BR" sz="1200" dirty="0" err="1" smtClean="0">
                <a:solidFill>
                  <a:prstClr val="white"/>
                </a:solidFill>
                <a:hlinkClick r:id="rId6"/>
              </a:rPr>
              <a:t>Jezini</a:t>
            </a:r>
            <a:r>
              <a:rPr lang="pt-BR" sz="1200" dirty="0" smtClean="0">
                <a:solidFill>
                  <a:prstClr val="white"/>
                </a:solidFill>
                <a:hlinkClick r:id="rId6"/>
              </a:rPr>
              <a:t> DL, </a:t>
            </a:r>
            <a:r>
              <a:rPr lang="pt-BR" sz="1200" dirty="0" smtClean="0">
                <a:solidFill>
                  <a:prstClr val="white"/>
                </a:solidFill>
                <a:hlinkClick r:id="rId7"/>
              </a:rPr>
              <a:t>Felício J, </a:t>
            </a:r>
            <a:r>
              <a:rPr lang="pt-BR" sz="1200" dirty="0" smtClean="0">
                <a:solidFill>
                  <a:prstClr val="white"/>
                </a:solidFill>
              </a:rPr>
              <a:t>Valverde AB, Chacra AR, </a:t>
            </a:r>
            <a:r>
              <a:rPr lang="pt-BR" sz="1200" dirty="0" err="1" smtClean="0">
                <a:solidFill>
                  <a:prstClr val="white"/>
                </a:solidFill>
              </a:rPr>
              <a:t>Azevedoo</a:t>
            </a:r>
            <a:r>
              <a:rPr lang="pt-BR" sz="1200" dirty="0" smtClean="0">
                <a:solidFill>
                  <a:prstClr val="white"/>
                </a:solidFill>
              </a:rPr>
              <a:t> MJ, </a:t>
            </a:r>
            <a:r>
              <a:rPr lang="pt-BR" sz="1200" dirty="0" err="1" smtClean="0">
                <a:solidFill>
                  <a:prstClr val="white"/>
                </a:solidFill>
              </a:rPr>
              <a:t>Grosss</a:t>
            </a:r>
            <a:r>
              <a:rPr lang="pt-BR" sz="1200" dirty="0" smtClean="0">
                <a:solidFill>
                  <a:prstClr val="white"/>
                </a:solidFill>
              </a:rPr>
              <a:t> JL. </a:t>
            </a:r>
            <a:r>
              <a:rPr lang="pt-BR" sz="1200" dirty="0" err="1" smtClean="0">
                <a:solidFill>
                  <a:prstClr val="white"/>
                </a:solidFill>
              </a:rPr>
              <a:t>Poor</a:t>
            </a:r>
            <a:r>
              <a:rPr lang="pt-BR" sz="1200" dirty="0" smtClean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glycaemic</a:t>
            </a:r>
            <a:r>
              <a:rPr lang="pt-BR" sz="1200" dirty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control</a:t>
            </a:r>
            <a:r>
              <a:rPr lang="pt-BR" sz="1200" dirty="0">
                <a:solidFill>
                  <a:prstClr val="white"/>
                </a:solidFill>
              </a:rPr>
              <a:t> in </a:t>
            </a:r>
            <a:r>
              <a:rPr lang="pt-BR" sz="1200" dirty="0" err="1">
                <a:solidFill>
                  <a:prstClr val="white"/>
                </a:solidFill>
              </a:rPr>
              <a:t>Brazilian</a:t>
            </a:r>
            <a:r>
              <a:rPr lang="pt-BR" sz="1200" dirty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patients</a:t>
            </a:r>
            <a:r>
              <a:rPr lang="pt-BR" sz="1200" dirty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with</a:t>
            </a:r>
            <a:r>
              <a:rPr lang="pt-BR" sz="1200" dirty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type</a:t>
            </a:r>
            <a:r>
              <a:rPr lang="pt-BR" sz="1200" dirty="0">
                <a:solidFill>
                  <a:prstClr val="white"/>
                </a:solidFill>
              </a:rPr>
              <a:t> 2 diabetes </a:t>
            </a:r>
            <a:r>
              <a:rPr lang="pt-BR" sz="1200" dirty="0" err="1">
                <a:solidFill>
                  <a:prstClr val="white"/>
                </a:solidFill>
              </a:rPr>
              <a:t>attending</a:t>
            </a:r>
            <a:r>
              <a:rPr lang="pt-BR" sz="1200" dirty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the</a:t>
            </a:r>
            <a:r>
              <a:rPr lang="pt-BR" sz="1200" dirty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public</a:t>
            </a:r>
            <a:r>
              <a:rPr lang="pt-BR" sz="1200" dirty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healthcare</a:t>
            </a:r>
            <a:r>
              <a:rPr lang="pt-BR" sz="1200" dirty="0">
                <a:solidFill>
                  <a:prstClr val="white"/>
                </a:solidFill>
              </a:rPr>
              <a:t> system: a </a:t>
            </a:r>
            <a:r>
              <a:rPr lang="pt-BR" sz="1200" dirty="0" err="1">
                <a:solidFill>
                  <a:prstClr val="white"/>
                </a:solidFill>
              </a:rPr>
              <a:t>cross-sectional</a:t>
            </a:r>
            <a:r>
              <a:rPr lang="pt-BR" sz="1200" dirty="0">
                <a:solidFill>
                  <a:prstClr val="white"/>
                </a:solidFill>
              </a:rPr>
              <a:t> </a:t>
            </a:r>
            <a:r>
              <a:rPr lang="pt-BR" sz="1200" dirty="0" err="1" smtClean="0">
                <a:solidFill>
                  <a:prstClr val="white"/>
                </a:solidFill>
              </a:rPr>
              <a:t>study</a:t>
            </a:r>
            <a:r>
              <a:rPr lang="pt-BR" sz="1200" dirty="0" smtClean="0">
                <a:solidFill>
                  <a:prstClr val="white"/>
                </a:solidFill>
              </a:rPr>
              <a:t>. </a:t>
            </a:r>
            <a:r>
              <a:rPr lang="pt-BR" sz="1200" i="1" dirty="0" err="1" smtClean="0">
                <a:solidFill>
                  <a:prstClr val="white"/>
                </a:solidFill>
              </a:rPr>
              <a:t>BMJpen</a:t>
            </a:r>
            <a:r>
              <a:rPr lang="pt-BR" sz="1200" i="1" dirty="0">
                <a:solidFill>
                  <a:prstClr val="white"/>
                </a:solidFill>
              </a:rPr>
              <a:t> </a:t>
            </a:r>
            <a:r>
              <a:rPr lang="pt-BR" sz="1200" dirty="0">
                <a:solidFill>
                  <a:prstClr val="white"/>
                </a:solidFill>
              </a:rPr>
              <a:t>2013;3:e003336 </a:t>
            </a:r>
            <a:r>
              <a:rPr lang="pt-BR" sz="1200" dirty="0" smtClean="0">
                <a:solidFill>
                  <a:prstClr val="white"/>
                </a:solidFill>
              </a:rPr>
              <a:t>doi:10.1136/bmjopen-2013-003336. </a:t>
            </a:r>
            <a:endParaRPr lang="en-US" sz="1200" dirty="0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29028" name="Title 31"/>
          <p:cNvSpPr>
            <a:spLocks noGrp="1"/>
          </p:cNvSpPr>
          <p:nvPr>
            <p:ph type="title"/>
          </p:nvPr>
        </p:nvSpPr>
        <p:spPr>
          <a:xfrm>
            <a:off x="15882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pt-BR" sz="3600" b="1" dirty="0" smtClean="0">
                <a:solidFill>
                  <a:srgbClr val="FFFF00"/>
                </a:solidFill>
              </a:rPr>
              <a:t>Mau </a:t>
            </a:r>
            <a:r>
              <a:rPr lang="en-US" altLang="pt-BR" sz="3600" b="1" dirty="0" err="1" smtClean="0">
                <a:solidFill>
                  <a:srgbClr val="FFFF00"/>
                </a:solidFill>
              </a:rPr>
              <a:t>controle</a:t>
            </a:r>
            <a:r>
              <a:rPr lang="en-US" altLang="pt-BR" sz="3600" b="1" dirty="0" smtClean="0">
                <a:solidFill>
                  <a:srgbClr val="FFFF00"/>
                </a:solidFill>
              </a:rPr>
              <a:t> do DM </a:t>
            </a:r>
            <a:r>
              <a:rPr lang="en-US" altLang="pt-BR" sz="3600" b="1" dirty="0" err="1" smtClean="0">
                <a:solidFill>
                  <a:srgbClr val="FFFF00"/>
                </a:solidFill>
              </a:rPr>
              <a:t>Tipo</a:t>
            </a:r>
            <a:r>
              <a:rPr lang="en-US" altLang="pt-BR" sz="3600" b="1" dirty="0" smtClean="0">
                <a:solidFill>
                  <a:srgbClr val="FFFF00"/>
                </a:solidFill>
              </a:rPr>
              <a:t> 2 </a:t>
            </a:r>
            <a:r>
              <a:rPr lang="en-US" altLang="pt-BR" sz="3600" b="1" dirty="0" err="1" smtClean="0">
                <a:solidFill>
                  <a:srgbClr val="FFFF00"/>
                </a:solidFill>
              </a:rPr>
              <a:t>nas</a:t>
            </a:r>
            <a:r>
              <a:rPr lang="en-US" altLang="pt-BR" sz="3600" b="1" dirty="0" smtClean="0">
                <a:solidFill>
                  <a:srgbClr val="FFFF00"/>
                </a:solidFill>
              </a:rPr>
              <a:t> </a:t>
            </a:r>
            <a:r>
              <a:rPr lang="en-US" altLang="pt-BR" sz="3600" b="1" dirty="0" err="1" smtClean="0">
                <a:solidFill>
                  <a:srgbClr val="FFFF00"/>
                </a:solidFill>
              </a:rPr>
              <a:t>regiões</a:t>
            </a:r>
            <a:r>
              <a:rPr lang="en-US" altLang="pt-BR" sz="3600" b="1" dirty="0" smtClean="0">
                <a:solidFill>
                  <a:srgbClr val="FFFF00"/>
                </a:solidFill>
              </a:rPr>
              <a:t> do</a:t>
            </a:r>
            <a:br>
              <a:rPr lang="en-US" altLang="pt-BR" sz="3600" b="1" dirty="0" smtClean="0">
                <a:solidFill>
                  <a:srgbClr val="FFFF00"/>
                </a:solidFill>
              </a:rPr>
            </a:br>
            <a:r>
              <a:rPr lang="en-US" altLang="pt-BR" sz="3600" b="1" dirty="0" err="1" smtClean="0">
                <a:solidFill>
                  <a:srgbClr val="FFFF00"/>
                </a:solidFill>
              </a:rPr>
              <a:t>Brasil</a:t>
            </a:r>
            <a:r>
              <a:rPr lang="en-US" altLang="pt-BR" sz="3600" b="1" dirty="0" smtClean="0">
                <a:solidFill>
                  <a:srgbClr val="FFFF00"/>
                </a:solidFill>
              </a:rPr>
              <a:t>, </a:t>
            </a:r>
            <a:r>
              <a:rPr lang="en-US" altLang="pt-BR" sz="3600" b="1" dirty="0" err="1" smtClean="0">
                <a:solidFill>
                  <a:srgbClr val="FFFF00"/>
                </a:solidFill>
              </a:rPr>
              <a:t>segundo</a:t>
            </a:r>
            <a:r>
              <a:rPr lang="en-US" altLang="pt-BR" sz="3600" b="1" dirty="0" smtClean="0">
                <a:solidFill>
                  <a:srgbClr val="FFFF00"/>
                </a:solidFill>
              </a:rPr>
              <a:t> a HbA1c </a:t>
            </a: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7672005" y="3140968"/>
            <a:ext cx="788429" cy="2154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002060"/>
                </a:solidFill>
                <a:latin typeface="Arial" charset="0"/>
              </a:rPr>
              <a:t>8,9  ± 2,4 </a:t>
            </a:r>
            <a:endParaRPr lang="en-US" sz="1400" dirty="0">
              <a:solidFill>
                <a:srgbClr val="002060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5496" y="1700808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bg1"/>
                </a:solidFill>
              </a:rPr>
              <a:t>PIOR </a:t>
            </a:r>
            <a:r>
              <a:rPr lang="en-US" sz="2400" b="1" dirty="0" err="1" smtClean="0">
                <a:solidFill>
                  <a:schemeClr val="bg1"/>
                </a:solidFill>
              </a:rPr>
              <a:t>controle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   NE e Norte</a:t>
            </a:r>
          </a:p>
          <a:p>
            <a:pPr marL="285750" indent="-285750">
              <a:buFont typeface="Wingdings" pitchFamily="2" charset="2"/>
              <a:buChar char="§"/>
            </a:pPr>
            <a:endParaRPr lang="en-US" sz="2400" b="1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1"/>
                </a:solidFill>
              </a:rPr>
              <a:t>N = </a:t>
            </a:r>
            <a:r>
              <a:rPr lang="en-US" sz="2000" dirty="0" smtClean="0">
                <a:solidFill>
                  <a:schemeClr val="bg1"/>
                </a:solidFill>
              </a:rPr>
              <a:t>5750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Idade</a:t>
            </a:r>
            <a:r>
              <a:rPr lang="en-US" sz="2000" dirty="0" smtClean="0">
                <a:solidFill>
                  <a:schemeClr val="bg1"/>
                </a:solidFill>
              </a:rPr>
              <a:t> = 61±10</a:t>
            </a:r>
            <a:r>
              <a:rPr lang="en-US" sz="2000" dirty="0">
                <a:solidFill>
                  <a:schemeClr val="bg1"/>
                </a:solidFill>
              </a:rPr>
              <a:t> </a:t>
            </a:r>
            <a:r>
              <a:rPr lang="en-US" sz="2000" dirty="0" smtClean="0">
                <a:solidFill>
                  <a:schemeClr val="bg1"/>
                </a:solidFill>
              </a:rPr>
              <a:t>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chemeClr val="bg1"/>
                </a:solidFill>
              </a:rPr>
              <a:t>Duração</a:t>
            </a:r>
            <a:r>
              <a:rPr lang="en-US" sz="2000" dirty="0" smtClean="0">
                <a:solidFill>
                  <a:schemeClr val="bg1"/>
                </a:solidFill>
              </a:rPr>
              <a:t> do DM = 11±8</a:t>
            </a:r>
            <a:r>
              <a:rPr lang="en-US" sz="2000" dirty="0">
                <a:solidFill>
                  <a:schemeClr val="bg1"/>
                </a:solidFill>
              </a:rPr>
              <a:t> </a:t>
            </a:r>
            <a:r>
              <a:rPr lang="en-US" sz="2000" dirty="0" smtClean="0">
                <a:solidFill>
                  <a:schemeClr val="bg1"/>
                </a:solidFill>
              </a:rPr>
              <a:t>a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M = 66</a:t>
            </a:r>
            <a:r>
              <a:rPr lang="en-US" sz="2000" dirty="0">
                <a:solidFill>
                  <a:schemeClr val="bg1"/>
                </a:solidFill>
              </a:rPr>
              <a:t>% </a:t>
            </a:r>
            <a:r>
              <a:rPr lang="en-US" sz="2000" dirty="0" smtClean="0">
                <a:solidFill>
                  <a:schemeClr val="bg1"/>
                </a:solidFill>
              </a:rPr>
              <a:t>H = 56%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IMC = 28.0±5.3</a:t>
            </a:r>
            <a:r>
              <a:rPr lang="en-US" sz="2000" dirty="0">
                <a:solidFill>
                  <a:schemeClr val="bg1"/>
                </a:solidFill>
              </a:rPr>
              <a:t> </a:t>
            </a:r>
            <a:r>
              <a:rPr lang="en-US" sz="2000" dirty="0" smtClean="0">
                <a:solidFill>
                  <a:schemeClr val="bg1"/>
                </a:solidFill>
              </a:rPr>
              <a:t>kg/m</a:t>
            </a:r>
            <a:r>
              <a:rPr lang="en-US" sz="2000" baseline="30000" dirty="0" smtClean="0">
                <a:solidFill>
                  <a:schemeClr val="bg1"/>
                </a:solidFill>
              </a:rPr>
              <a:t>2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HbA1c (</a:t>
            </a:r>
            <a:r>
              <a:rPr lang="en-US" sz="2000" dirty="0" err="1" smtClean="0">
                <a:solidFill>
                  <a:schemeClr val="bg1"/>
                </a:solidFill>
              </a:rPr>
              <a:t>média</a:t>
            </a:r>
            <a:r>
              <a:rPr lang="en-US" sz="2000" dirty="0" smtClean="0">
                <a:solidFill>
                  <a:schemeClr val="bg1"/>
                </a:solidFill>
              </a:rPr>
              <a:t>)=8.6±2.2%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HbA1c (</a:t>
            </a:r>
            <a:r>
              <a:rPr lang="en-US" sz="2000" dirty="0" err="1" smtClean="0">
                <a:solidFill>
                  <a:schemeClr val="bg1"/>
                </a:solidFill>
              </a:rPr>
              <a:t>mediana</a:t>
            </a:r>
            <a:r>
              <a:rPr lang="en-US" sz="2000" dirty="0" smtClean="0">
                <a:solidFill>
                  <a:schemeClr val="bg1"/>
                </a:solidFill>
              </a:rPr>
              <a:t>)=8.1</a:t>
            </a:r>
            <a:r>
              <a:rPr lang="en-US" sz="2000" dirty="0">
                <a:solidFill>
                  <a:schemeClr val="bg1"/>
                </a:solidFill>
              </a:rPr>
              <a:t>% (6.9</a:t>
            </a:r>
            <a:r>
              <a:rPr lang="en-US" sz="2000" dirty="0" smtClean="0">
                <a:solidFill>
                  <a:schemeClr val="bg1"/>
                </a:solidFill>
              </a:rPr>
              <a:t>%-9.9</a:t>
            </a:r>
            <a:r>
              <a:rPr lang="en-US" sz="2000" dirty="0">
                <a:solidFill>
                  <a:schemeClr val="bg1"/>
                </a:solidFill>
              </a:rPr>
              <a:t>%)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1"/>
                </a:solidFill>
              </a:rPr>
              <a:t>HbA1c </a:t>
            </a:r>
            <a:r>
              <a:rPr lang="en-US" sz="2000" dirty="0">
                <a:solidFill>
                  <a:schemeClr val="bg1"/>
                </a:solidFill>
              </a:rPr>
              <a:t>&lt;7</a:t>
            </a:r>
            <a:r>
              <a:rPr lang="en-US" sz="2000" dirty="0" smtClean="0">
                <a:solidFill>
                  <a:schemeClr val="bg1"/>
                </a:solidFill>
              </a:rPr>
              <a:t>%=26</a:t>
            </a:r>
            <a:r>
              <a:rPr lang="en-US" sz="2000" dirty="0">
                <a:solidFill>
                  <a:schemeClr val="bg1"/>
                </a:solidFill>
              </a:rPr>
              <a:t>% </a:t>
            </a:r>
          </a:p>
        </p:txBody>
      </p:sp>
    </p:spTree>
    <p:extLst>
      <p:ext uri="{BB962C8B-B14F-4D97-AF65-F5344CB8AC3E}">
        <p14:creationId xmlns:p14="http://schemas.microsoft.com/office/powerpoint/2010/main" val="2653452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7999565"/>
              </p:ext>
            </p:extLst>
          </p:nvPr>
        </p:nvGraphicFramePr>
        <p:xfrm>
          <a:off x="1030289" y="1479550"/>
          <a:ext cx="7735887" cy="492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2195736" y="6021288"/>
            <a:ext cx="12017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1400" b="1" dirty="0">
                <a:solidFill>
                  <a:prstClr val="black"/>
                </a:solidFill>
              </a:rPr>
              <a:t>&lt; 7%</a:t>
            </a:r>
          </a:p>
        </p:txBody>
      </p:sp>
      <p:sp>
        <p:nvSpPr>
          <p:cNvPr id="130052" name="Text Box 17"/>
          <p:cNvSpPr txBox="1">
            <a:spLocks noChangeArrowheads="1"/>
          </p:cNvSpPr>
          <p:nvPr/>
        </p:nvSpPr>
        <p:spPr bwMode="auto">
          <a:xfrm>
            <a:off x="3707904" y="6021288"/>
            <a:ext cx="89960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prstClr val="black"/>
                </a:solidFill>
              </a:rPr>
              <a:t> 7- &lt;8%</a:t>
            </a:r>
          </a:p>
        </p:txBody>
      </p:sp>
      <p:sp>
        <p:nvSpPr>
          <p:cNvPr id="130053" name="Text Box 18"/>
          <p:cNvSpPr txBox="1">
            <a:spLocks noChangeArrowheads="1"/>
          </p:cNvSpPr>
          <p:nvPr/>
        </p:nvSpPr>
        <p:spPr bwMode="auto">
          <a:xfrm>
            <a:off x="5305604" y="6021288"/>
            <a:ext cx="8996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1600" b="1" dirty="0" smtClean="0">
                <a:solidFill>
                  <a:prstClr val="black"/>
                </a:solidFill>
              </a:rPr>
              <a:t>8 - &lt;9</a:t>
            </a:r>
            <a:r>
              <a:rPr lang="pt-BR" altLang="pt-BR" sz="1600" b="1" dirty="0">
                <a:solidFill>
                  <a:prstClr val="black"/>
                </a:solidFill>
              </a:rPr>
              <a:t>%</a:t>
            </a:r>
          </a:p>
        </p:txBody>
      </p:sp>
      <p:sp>
        <p:nvSpPr>
          <p:cNvPr id="130054" name="Text Box 21"/>
          <p:cNvSpPr txBox="1">
            <a:spLocks noChangeArrowheads="1"/>
          </p:cNvSpPr>
          <p:nvPr/>
        </p:nvSpPr>
        <p:spPr bwMode="auto">
          <a:xfrm>
            <a:off x="6948222" y="6021288"/>
            <a:ext cx="4683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prstClr val="black"/>
                </a:solidFill>
              </a:rPr>
              <a:t>≥ 9</a:t>
            </a:r>
          </a:p>
        </p:txBody>
      </p:sp>
      <p:sp>
        <p:nvSpPr>
          <p:cNvPr id="130055" name="Text Box 28"/>
          <p:cNvSpPr txBox="1">
            <a:spLocks noChangeArrowheads="1"/>
          </p:cNvSpPr>
          <p:nvPr/>
        </p:nvSpPr>
        <p:spPr bwMode="auto">
          <a:xfrm>
            <a:off x="6299152" y="2708920"/>
            <a:ext cx="1873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b="1" dirty="0">
                <a:solidFill>
                  <a:schemeClr val="bg1"/>
                </a:solidFill>
              </a:rPr>
              <a:t>   </a:t>
            </a:r>
            <a:r>
              <a:rPr lang="pt-BR" altLang="pt-BR" sz="1600" b="1" dirty="0">
                <a:solidFill>
                  <a:schemeClr val="bg1"/>
                </a:solidFill>
              </a:rPr>
              <a:t>47.5 %</a:t>
            </a:r>
          </a:p>
        </p:txBody>
      </p:sp>
      <p:sp>
        <p:nvSpPr>
          <p:cNvPr id="130056" name="Text Box 28"/>
          <p:cNvSpPr txBox="1">
            <a:spLocks noChangeArrowheads="1"/>
          </p:cNvSpPr>
          <p:nvPr/>
        </p:nvSpPr>
        <p:spPr bwMode="auto">
          <a:xfrm>
            <a:off x="4860034" y="4314998"/>
            <a:ext cx="187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bg1"/>
                </a:solidFill>
              </a:rPr>
              <a:t>   21.1 %</a:t>
            </a:r>
          </a:p>
        </p:txBody>
      </p:sp>
      <p:sp>
        <p:nvSpPr>
          <p:cNvPr id="130057" name="Text Box 28"/>
          <p:cNvSpPr txBox="1">
            <a:spLocks noChangeArrowheads="1"/>
          </p:cNvSpPr>
          <p:nvPr/>
        </p:nvSpPr>
        <p:spPr bwMode="auto">
          <a:xfrm>
            <a:off x="3347864" y="4531027"/>
            <a:ext cx="1873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bg1"/>
                </a:solidFill>
              </a:rPr>
              <a:t>   18.1%</a:t>
            </a:r>
          </a:p>
        </p:txBody>
      </p:sp>
      <p:sp>
        <p:nvSpPr>
          <p:cNvPr id="130058" name="Text Box 28"/>
          <p:cNvSpPr txBox="1">
            <a:spLocks noChangeArrowheads="1"/>
          </p:cNvSpPr>
          <p:nvPr/>
        </p:nvSpPr>
        <p:spPr bwMode="auto">
          <a:xfrm>
            <a:off x="1907704" y="4819054"/>
            <a:ext cx="18732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chemeClr val="bg1"/>
                </a:solidFill>
              </a:rPr>
              <a:t>   13.2%</a:t>
            </a:r>
          </a:p>
        </p:txBody>
      </p:sp>
      <p:sp>
        <p:nvSpPr>
          <p:cNvPr id="130059" name="Rectangle 8"/>
          <p:cNvSpPr>
            <a:spLocks noChangeArrowheads="1"/>
          </p:cNvSpPr>
          <p:nvPr/>
        </p:nvSpPr>
        <p:spPr bwMode="auto">
          <a:xfrm>
            <a:off x="222250" y="147641"/>
            <a:ext cx="8686800" cy="940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pt-BR" altLang="pt-BR" sz="3000" b="1" dirty="0">
                <a:solidFill>
                  <a:srgbClr val="FFFF00"/>
                </a:solidFill>
                <a:latin typeface="Calibri titulos"/>
              </a:rPr>
              <a:t>Estudo Multicêntrico de DM Tipo 1 no Brasil </a:t>
            </a:r>
            <a:r>
              <a:rPr lang="pt-BR" altLang="pt-BR" sz="2800" b="1" dirty="0">
                <a:solidFill>
                  <a:srgbClr val="FFFF00"/>
                </a:solidFill>
                <a:latin typeface="Calibri titulos"/>
              </a:rPr>
              <a:t>BrasDiab1SG</a:t>
            </a:r>
          </a:p>
        </p:txBody>
      </p:sp>
      <p:sp>
        <p:nvSpPr>
          <p:cNvPr id="130060" name="Text Box 13"/>
          <p:cNvSpPr txBox="1">
            <a:spLocks noChangeArrowheads="1"/>
          </p:cNvSpPr>
          <p:nvPr/>
        </p:nvSpPr>
        <p:spPr bwMode="auto">
          <a:xfrm>
            <a:off x="222251" y="1096967"/>
            <a:ext cx="8742363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pt-BR" altLang="pt-BR" sz="2800" b="1" dirty="0">
                <a:solidFill>
                  <a:schemeClr val="bg1"/>
                </a:solidFill>
                <a:latin typeface="Calibri corpo"/>
              </a:rPr>
              <a:t>HbA1c nos diferentes centros de pesquisa</a:t>
            </a:r>
          </a:p>
        </p:txBody>
      </p:sp>
      <p:sp>
        <p:nvSpPr>
          <p:cNvPr id="130061" name="Retângulo 15"/>
          <p:cNvSpPr>
            <a:spLocks noChangeArrowheads="1"/>
          </p:cNvSpPr>
          <p:nvPr/>
        </p:nvSpPr>
        <p:spPr bwMode="auto">
          <a:xfrm>
            <a:off x="35498" y="6453188"/>
            <a:ext cx="7902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pt-BR" sz="1000" dirty="0">
                <a:solidFill>
                  <a:schemeClr val="bg1"/>
                </a:solidFill>
                <a:latin typeface="Calibri corpo"/>
              </a:rPr>
              <a:t>Prevalence of adults with type 1 diabetes who </a:t>
            </a:r>
            <a:r>
              <a:rPr lang="en-US" altLang="pt-BR" sz="1000" dirty="0">
                <a:solidFill>
                  <a:schemeClr val="bg1"/>
                </a:solidFill>
                <a:latin typeface="Calibri corpo"/>
                <a:cs typeface="Times New Roman" pitchFamily="18" charset="0"/>
              </a:rPr>
              <a:t>meet </a:t>
            </a:r>
            <a:r>
              <a:rPr lang="en-US" altLang="pt-BR" sz="1000" dirty="0">
                <a:solidFill>
                  <a:schemeClr val="bg1"/>
                </a:solidFill>
                <a:latin typeface="Calibri corpo"/>
              </a:rPr>
              <a:t>the </a:t>
            </a:r>
            <a:r>
              <a:rPr lang="en-US" altLang="pt-BR" sz="1000" dirty="0">
                <a:solidFill>
                  <a:schemeClr val="bg1"/>
                </a:solidFill>
                <a:latin typeface="Calibri corpo"/>
                <a:cs typeface="Times New Roman" pitchFamily="18" charset="0"/>
              </a:rPr>
              <a:t> </a:t>
            </a:r>
            <a:r>
              <a:rPr lang="en-US" altLang="pt-BR" sz="1000" dirty="0">
                <a:solidFill>
                  <a:schemeClr val="bg1"/>
                </a:solidFill>
                <a:latin typeface="Calibri corpo"/>
              </a:rPr>
              <a:t>goals of care in daily clinical practice: A nationwide multicenter </a:t>
            </a:r>
            <a:r>
              <a:rPr lang="pt-BR" altLang="pt-BR" sz="1000" dirty="0" err="1">
                <a:solidFill>
                  <a:schemeClr val="bg1"/>
                </a:solidFill>
                <a:latin typeface="Calibri corpo"/>
              </a:rPr>
              <a:t>study</a:t>
            </a:r>
            <a:r>
              <a:rPr lang="pt-BR" altLang="pt-BR" sz="1000" dirty="0">
                <a:solidFill>
                  <a:schemeClr val="bg1"/>
                </a:solidFill>
                <a:latin typeface="Calibri corpo"/>
              </a:rPr>
              <a:t> in </a:t>
            </a:r>
            <a:r>
              <a:rPr lang="pt-BR" altLang="pt-BR" sz="1000" dirty="0" err="1">
                <a:solidFill>
                  <a:schemeClr val="bg1"/>
                </a:solidFill>
                <a:latin typeface="Calibri corpo"/>
              </a:rPr>
              <a:t>Brazil</a:t>
            </a:r>
            <a:r>
              <a:rPr lang="pt-BR" altLang="pt-BR" sz="1000" dirty="0">
                <a:solidFill>
                  <a:schemeClr val="bg1"/>
                </a:solidFill>
                <a:latin typeface="Calibri corpo"/>
              </a:rPr>
              <a:t>.</a:t>
            </a:r>
            <a:br>
              <a:rPr lang="pt-BR" altLang="pt-BR" sz="1000" dirty="0">
                <a:solidFill>
                  <a:schemeClr val="bg1"/>
                </a:solidFill>
                <a:latin typeface="Calibri corpo"/>
              </a:rPr>
            </a:br>
            <a:r>
              <a:rPr lang="pt-BR" altLang="pt-BR" sz="1000" i="1" dirty="0" smtClean="0">
                <a:solidFill>
                  <a:schemeClr val="bg1"/>
                </a:solidFill>
                <a:latin typeface="Calibri corpo"/>
              </a:rPr>
              <a:t>Diabetes </a:t>
            </a:r>
            <a:r>
              <a:rPr lang="pt-BR" altLang="pt-BR" sz="1000" i="1" dirty="0" err="1">
                <a:solidFill>
                  <a:schemeClr val="bg1"/>
                </a:solidFill>
                <a:latin typeface="Calibri corpo"/>
              </a:rPr>
              <a:t>Research</a:t>
            </a:r>
            <a:r>
              <a:rPr lang="pt-BR" altLang="pt-BR" sz="1000" i="1" dirty="0">
                <a:solidFill>
                  <a:schemeClr val="bg1"/>
                </a:solidFill>
                <a:latin typeface="Calibri corpo"/>
              </a:rPr>
              <a:t>  </a:t>
            </a:r>
            <a:r>
              <a:rPr lang="pt-BR" altLang="pt-BR" sz="1000" i="1" dirty="0" err="1">
                <a:solidFill>
                  <a:schemeClr val="bg1"/>
                </a:solidFill>
                <a:latin typeface="Calibri corpo"/>
              </a:rPr>
              <a:t>and</a:t>
            </a:r>
            <a:r>
              <a:rPr lang="pt-BR" altLang="pt-BR" sz="1000" i="1" dirty="0">
                <a:solidFill>
                  <a:schemeClr val="bg1"/>
                </a:solidFill>
                <a:latin typeface="Calibri corpo"/>
              </a:rPr>
              <a:t>  </a:t>
            </a:r>
            <a:r>
              <a:rPr lang="pt-BR" altLang="pt-BR" sz="1000" i="1" dirty="0" err="1">
                <a:solidFill>
                  <a:schemeClr val="bg1"/>
                </a:solidFill>
                <a:latin typeface="Calibri corpo"/>
              </a:rPr>
              <a:t>Clinical</a:t>
            </a:r>
            <a:r>
              <a:rPr lang="pt-BR" altLang="pt-BR" sz="1000" i="1" dirty="0">
                <a:solidFill>
                  <a:schemeClr val="bg1"/>
                </a:solidFill>
                <a:latin typeface="Calibri corpo"/>
              </a:rPr>
              <a:t> </a:t>
            </a:r>
            <a:r>
              <a:rPr lang="pt-BR" altLang="pt-BR" sz="1000" i="1" dirty="0" err="1">
                <a:solidFill>
                  <a:schemeClr val="bg1"/>
                </a:solidFill>
                <a:latin typeface="Calibri corpo"/>
              </a:rPr>
              <a:t>Practice</a:t>
            </a:r>
            <a:r>
              <a:rPr lang="pt-BR" altLang="pt-BR" sz="1000" i="1" dirty="0">
                <a:solidFill>
                  <a:schemeClr val="bg1"/>
                </a:solidFill>
                <a:latin typeface="Calibri corpo"/>
              </a:rPr>
              <a:t> 2012.</a:t>
            </a:r>
            <a:endParaRPr lang="pt-BR" altLang="pt-BR" sz="1000" dirty="0">
              <a:solidFill>
                <a:schemeClr val="bg1"/>
              </a:solidFill>
              <a:latin typeface="Calibri corpo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520280" y="622429"/>
            <a:ext cx="6388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corpo"/>
              </a:rPr>
              <a:t>28 </a:t>
            </a:r>
            <a:r>
              <a:rPr lang="en-US" altLang="pt-BR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Calibri corpo"/>
              </a:rPr>
              <a:t>Centros</a:t>
            </a:r>
            <a:r>
              <a:rPr lang="en-US" altLang="pt-BR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 corpo"/>
              </a:rPr>
              <a:t> | 20 </a:t>
            </a:r>
            <a:r>
              <a:rPr lang="en-US" alt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 corpo"/>
              </a:rPr>
              <a:t>cidades</a:t>
            </a:r>
            <a:r>
              <a:rPr lang="en-US" alt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 corpo"/>
              </a:rPr>
              <a:t>, 3,180 </a:t>
            </a:r>
            <a:r>
              <a:rPr lang="en-US" altLang="pt-BR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 corpo"/>
              </a:rPr>
              <a:t>pacientes</a:t>
            </a:r>
            <a:endParaRPr lang="en-US" altLang="pt-BR" dirty="0">
              <a:solidFill>
                <a:schemeClr val="accent1">
                  <a:lumMod val="20000"/>
                  <a:lumOff val="80000"/>
                </a:schemeClr>
              </a:solidFill>
              <a:latin typeface="Calibri corpo"/>
            </a:endParaRPr>
          </a:p>
        </p:txBody>
      </p:sp>
    </p:spTree>
    <p:extLst>
      <p:ext uri="{BB962C8B-B14F-4D97-AF65-F5344CB8AC3E}">
        <p14:creationId xmlns:p14="http://schemas.microsoft.com/office/powerpoint/2010/main" val="377651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tângulo 5"/>
          <p:cNvSpPr>
            <a:spLocks noChangeArrowheads="1"/>
          </p:cNvSpPr>
          <p:nvPr/>
        </p:nvSpPr>
        <p:spPr bwMode="auto">
          <a:xfrm>
            <a:off x="2484440" y="6521139"/>
            <a:ext cx="6624637" cy="30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3" tIns="45711" rIns="91423" bIns="45711">
            <a:spAutoFit/>
          </a:bodyPr>
          <a:lstStyle/>
          <a:p>
            <a:pPr algn="r">
              <a:lnSpc>
                <a:spcPct val="115000"/>
              </a:lnSpc>
            </a:pPr>
            <a:r>
              <a:rPr lang="pt-BR" sz="1200" dirty="0" err="1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International</a:t>
            </a:r>
            <a:r>
              <a:rPr lang="pt-BR" sz="12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Diabetes </a:t>
            </a:r>
            <a:r>
              <a:rPr lang="pt-BR" sz="1200" dirty="0" err="1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Federation</a:t>
            </a:r>
            <a:r>
              <a:rPr lang="pt-BR" sz="12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– </a:t>
            </a:r>
            <a:r>
              <a:rPr lang="pt-BR" sz="1200" i="1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7th </a:t>
            </a:r>
            <a:r>
              <a:rPr lang="pt-BR" sz="1200" i="1" dirty="0" err="1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Edition</a:t>
            </a:r>
            <a:r>
              <a:rPr lang="pt-BR" sz="1200" i="1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 Atlas</a:t>
            </a:r>
            <a:r>
              <a:rPr lang="pt-BR" sz="1200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</a:rPr>
              <a:t>, 2015. Disponível em: </a:t>
            </a:r>
            <a:r>
              <a:rPr lang="pt-BR" sz="1200" u="sng" dirty="0">
                <a:solidFill>
                  <a:prstClr val="white"/>
                </a:solidFill>
                <a:ea typeface="Calibri" pitchFamily="34" charset="0"/>
                <a:cs typeface="Times New Roman" pitchFamily="18" charset="0"/>
                <a:hlinkClick r:id="rId2"/>
              </a:rPr>
              <a:t>www.diabetesatlas.org</a:t>
            </a:r>
            <a:endParaRPr lang="pt-BR" sz="1200" dirty="0">
              <a:solidFill>
                <a:prstClr val="white"/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8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6" y="1916832"/>
            <a:ext cx="7469188" cy="45370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6196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pt-BR" sz="3200" b="1" dirty="0">
                <a:solidFill>
                  <a:srgbClr val="FFFF00"/>
                </a:solidFill>
              </a:rPr>
              <a:t>IDF Diabetes Atlas 2015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1116013" y="4365104"/>
            <a:ext cx="31686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4716463" y="4077072"/>
            <a:ext cx="316865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827584" y="980728"/>
            <a:ext cx="7416824" cy="4616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solidFill>
                  <a:srgbClr val="800000"/>
                </a:solidFill>
              </a:rPr>
              <a:t>Brasil</a:t>
            </a:r>
            <a:r>
              <a:rPr lang="pt-BR" sz="2400" b="1" dirty="0">
                <a:solidFill>
                  <a:srgbClr val="800000"/>
                </a:solidFill>
              </a:rPr>
              <a:t>: </a:t>
            </a:r>
            <a:r>
              <a:rPr lang="pt-BR" sz="2400" b="1" dirty="0" smtClean="0">
                <a:solidFill>
                  <a:srgbClr val="800000"/>
                </a:solidFill>
              </a:rPr>
              <a:t>US$ 22 bilhões - 2015 </a:t>
            </a:r>
            <a:r>
              <a:rPr lang="pt-BR" sz="2400" b="1" dirty="0">
                <a:solidFill>
                  <a:srgbClr val="800000"/>
                </a:solidFill>
              </a:rPr>
              <a:t>– </a:t>
            </a:r>
            <a:r>
              <a:rPr lang="pt-BR" sz="2400" b="1" dirty="0" smtClean="0">
                <a:solidFill>
                  <a:srgbClr val="800000"/>
                </a:solidFill>
              </a:rPr>
              <a:t>US$ 36 bilhões - 2040</a:t>
            </a:r>
            <a:endParaRPr lang="pt-BR" sz="2400" b="1" dirty="0">
              <a:solidFill>
                <a:srgbClr val="80000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777876" y="1916832"/>
            <a:ext cx="7457840" cy="33853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91423" tIns="45711" rIns="91423" bIns="45711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10 países com maior gasto de saúde relacionados ao Diabetes - 2015 e 2040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7866984" y="4005064"/>
            <a:ext cx="737464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412920" y="4221088"/>
            <a:ext cx="70269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03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13"/>
          <p:cNvSpPr txBox="1">
            <a:spLocks noChangeArrowheads="1"/>
          </p:cNvSpPr>
          <p:nvPr/>
        </p:nvSpPr>
        <p:spPr bwMode="auto">
          <a:xfrm>
            <a:off x="35498" y="1158875"/>
            <a:ext cx="91789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sz="2400" b="1" dirty="0">
                <a:solidFill>
                  <a:schemeClr val="bg1"/>
                </a:solidFill>
                <a:latin typeface="Calibri corpo"/>
              </a:rPr>
              <a:t> Custo anual </a:t>
            </a:r>
            <a:r>
              <a:rPr lang="pt-BR" sz="2400" b="1" dirty="0" smtClean="0">
                <a:solidFill>
                  <a:schemeClr val="bg1"/>
                </a:solidFill>
                <a:latin typeface="Calibri corpo"/>
              </a:rPr>
              <a:t>médio / paciente </a:t>
            </a:r>
            <a:r>
              <a:rPr lang="pt-BR" sz="2400" b="1" dirty="0">
                <a:solidFill>
                  <a:schemeClr val="bg1"/>
                </a:solidFill>
                <a:latin typeface="Calibri corpo"/>
              </a:rPr>
              <a:t>com vs. sem </a:t>
            </a:r>
          </a:p>
          <a:p>
            <a:pPr algn="ctr" eaLnBrk="1" hangingPunct="1"/>
            <a:r>
              <a:rPr lang="pt-BR" sz="2400" b="1" dirty="0">
                <a:solidFill>
                  <a:schemeClr val="bg1"/>
                </a:solidFill>
                <a:latin typeface="Calibri corpo"/>
              </a:rPr>
              <a:t> complicações (US$): aumento de 50 a 70% </a:t>
            </a:r>
          </a:p>
        </p:txBody>
      </p:sp>
      <p:sp>
        <p:nvSpPr>
          <p:cNvPr id="131075" name="Rectangle 14"/>
          <p:cNvSpPr>
            <a:spLocks noChangeArrowheads="1"/>
          </p:cNvSpPr>
          <p:nvPr/>
        </p:nvSpPr>
        <p:spPr bwMode="auto">
          <a:xfrm>
            <a:off x="615952" y="5942013"/>
            <a:ext cx="7616825" cy="11112"/>
          </a:xfrm>
          <a:prstGeom prst="rect">
            <a:avLst/>
          </a:pr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1076" name="Freeform 15"/>
          <p:cNvSpPr>
            <a:spLocks noEditPoints="1"/>
          </p:cNvSpPr>
          <p:nvPr/>
        </p:nvSpPr>
        <p:spPr bwMode="auto">
          <a:xfrm>
            <a:off x="611188" y="5946775"/>
            <a:ext cx="7626350" cy="71438"/>
          </a:xfrm>
          <a:custGeom>
            <a:avLst/>
            <a:gdLst>
              <a:gd name="T0" fmla="*/ 2147483647 w 4804"/>
              <a:gd name="T1" fmla="*/ 0 h 45"/>
              <a:gd name="T2" fmla="*/ 2147483647 w 4804"/>
              <a:gd name="T3" fmla="*/ 2147483647 h 45"/>
              <a:gd name="T4" fmla="*/ 0 w 4804"/>
              <a:gd name="T5" fmla="*/ 2147483647 h 45"/>
              <a:gd name="T6" fmla="*/ 0 w 4804"/>
              <a:gd name="T7" fmla="*/ 0 h 45"/>
              <a:gd name="T8" fmla="*/ 2147483647 w 4804"/>
              <a:gd name="T9" fmla="*/ 0 h 45"/>
              <a:gd name="T10" fmla="*/ 2147483647 w 4804"/>
              <a:gd name="T11" fmla="*/ 0 h 45"/>
              <a:gd name="T12" fmla="*/ 2147483647 w 4804"/>
              <a:gd name="T13" fmla="*/ 2147483647 h 45"/>
              <a:gd name="T14" fmla="*/ 2147483647 w 4804"/>
              <a:gd name="T15" fmla="*/ 2147483647 h 45"/>
              <a:gd name="T16" fmla="*/ 2147483647 w 4804"/>
              <a:gd name="T17" fmla="*/ 0 h 45"/>
              <a:gd name="T18" fmla="*/ 2147483647 w 4804"/>
              <a:gd name="T19" fmla="*/ 0 h 45"/>
              <a:gd name="T20" fmla="*/ 2147483647 w 4804"/>
              <a:gd name="T21" fmla="*/ 0 h 45"/>
              <a:gd name="T22" fmla="*/ 2147483647 w 4804"/>
              <a:gd name="T23" fmla="*/ 2147483647 h 45"/>
              <a:gd name="T24" fmla="*/ 2147483647 w 4804"/>
              <a:gd name="T25" fmla="*/ 2147483647 h 45"/>
              <a:gd name="T26" fmla="*/ 2147483647 w 4804"/>
              <a:gd name="T27" fmla="*/ 0 h 45"/>
              <a:gd name="T28" fmla="*/ 2147483647 w 4804"/>
              <a:gd name="T29" fmla="*/ 0 h 45"/>
              <a:gd name="T30" fmla="*/ 2147483647 w 4804"/>
              <a:gd name="T31" fmla="*/ 0 h 45"/>
              <a:gd name="T32" fmla="*/ 2147483647 w 4804"/>
              <a:gd name="T33" fmla="*/ 2147483647 h 45"/>
              <a:gd name="T34" fmla="*/ 2147483647 w 4804"/>
              <a:gd name="T35" fmla="*/ 2147483647 h 45"/>
              <a:gd name="T36" fmla="*/ 2147483647 w 4804"/>
              <a:gd name="T37" fmla="*/ 0 h 45"/>
              <a:gd name="T38" fmla="*/ 2147483647 w 4804"/>
              <a:gd name="T39" fmla="*/ 0 h 45"/>
              <a:gd name="T40" fmla="*/ 2147483647 w 4804"/>
              <a:gd name="T41" fmla="*/ 0 h 45"/>
              <a:gd name="T42" fmla="*/ 2147483647 w 4804"/>
              <a:gd name="T43" fmla="*/ 2147483647 h 45"/>
              <a:gd name="T44" fmla="*/ 2147483647 w 4804"/>
              <a:gd name="T45" fmla="*/ 2147483647 h 45"/>
              <a:gd name="T46" fmla="*/ 2147483647 w 4804"/>
              <a:gd name="T47" fmla="*/ 0 h 45"/>
              <a:gd name="T48" fmla="*/ 2147483647 w 4804"/>
              <a:gd name="T49" fmla="*/ 0 h 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804"/>
              <a:gd name="T76" fmla="*/ 0 h 45"/>
              <a:gd name="T77" fmla="*/ 4804 w 4804"/>
              <a:gd name="T78" fmla="*/ 45 h 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804" h="45">
                <a:moveTo>
                  <a:pt x="6" y="0"/>
                </a:moveTo>
                <a:lnTo>
                  <a:pt x="6" y="45"/>
                </a:lnTo>
                <a:lnTo>
                  <a:pt x="0" y="45"/>
                </a:lnTo>
                <a:lnTo>
                  <a:pt x="0" y="0"/>
                </a:lnTo>
                <a:lnTo>
                  <a:pt x="6" y="0"/>
                </a:lnTo>
                <a:close/>
                <a:moveTo>
                  <a:pt x="1207" y="0"/>
                </a:moveTo>
                <a:lnTo>
                  <a:pt x="1207" y="45"/>
                </a:lnTo>
                <a:lnTo>
                  <a:pt x="1201" y="45"/>
                </a:lnTo>
                <a:lnTo>
                  <a:pt x="1201" y="0"/>
                </a:lnTo>
                <a:lnTo>
                  <a:pt x="1207" y="0"/>
                </a:lnTo>
                <a:close/>
                <a:moveTo>
                  <a:pt x="2402" y="0"/>
                </a:moveTo>
                <a:lnTo>
                  <a:pt x="2402" y="45"/>
                </a:lnTo>
                <a:lnTo>
                  <a:pt x="2396" y="45"/>
                </a:lnTo>
                <a:lnTo>
                  <a:pt x="2396" y="0"/>
                </a:lnTo>
                <a:lnTo>
                  <a:pt x="2402" y="0"/>
                </a:lnTo>
                <a:close/>
                <a:moveTo>
                  <a:pt x="3603" y="0"/>
                </a:moveTo>
                <a:lnTo>
                  <a:pt x="3603" y="45"/>
                </a:lnTo>
                <a:lnTo>
                  <a:pt x="3597" y="45"/>
                </a:lnTo>
                <a:lnTo>
                  <a:pt x="3597" y="0"/>
                </a:lnTo>
                <a:lnTo>
                  <a:pt x="3603" y="0"/>
                </a:lnTo>
                <a:close/>
                <a:moveTo>
                  <a:pt x="4804" y="0"/>
                </a:moveTo>
                <a:lnTo>
                  <a:pt x="4804" y="45"/>
                </a:lnTo>
                <a:lnTo>
                  <a:pt x="4798" y="45"/>
                </a:lnTo>
                <a:lnTo>
                  <a:pt x="4798" y="0"/>
                </a:lnTo>
                <a:lnTo>
                  <a:pt x="4804" y="0"/>
                </a:lnTo>
                <a:close/>
              </a:path>
            </a:pathLst>
          </a:custGeom>
          <a:solidFill>
            <a:srgbClr val="868686"/>
          </a:solidFill>
          <a:ln w="9525">
            <a:solidFill>
              <a:srgbClr val="868686"/>
            </a:solidFill>
            <a:bevel/>
            <a:headEnd/>
            <a:tailEnd/>
          </a:ln>
        </p:spPr>
        <p:txBody>
          <a:bodyPr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131077" name="Rectangle 24"/>
          <p:cNvSpPr>
            <a:spLocks noChangeArrowheads="1"/>
          </p:cNvSpPr>
          <p:nvPr/>
        </p:nvSpPr>
        <p:spPr bwMode="auto">
          <a:xfrm>
            <a:off x="1156364" y="6053138"/>
            <a:ext cx="8479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Custo total </a:t>
            </a:r>
          </a:p>
        </p:txBody>
      </p:sp>
      <p:sp>
        <p:nvSpPr>
          <p:cNvPr id="131078" name="Rectangle 25"/>
          <p:cNvSpPr>
            <a:spLocks noChangeArrowheads="1"/>
          </p:cNvSpPr>
          <p:nvPr/>
        </p:nvSpPr>
        <p:spPr bwMode="auto">
          <a:xfrm>
            <a:off x="2683871" y="6053138"/>
            <a:ext cx="159979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Custos médicos total </a:t>
            </a:r>
          </a:p>
        </p:txBody>
      </p:sp>
      <p:sp>
        <p:nvSpPr>
          <p:cNvPr id="131079" name="Rectangle 28"/>
          <p:cNvSpPr>
            <a:spLocks noChangeArrowheads="1"/>
          </p:cNvSpPr>
          <p:nvPr/>
        </p:nvSpPr>
        <p:spPr bwMode="auto">
          <a:xfrm>
            <a:off x="6000750" y="6116639"/>
            <a:ext cx="7213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700">
                <a:solidFill>
                  <a:srgbClr val="000000"/>
                </a:solidFill>
              </a:rPr>
              <a:t>-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131080" name="Rectangle 30"/>
          <p:cNvSpPr>
            <a:spLocks noChangeArrowheads="1"/>
          </p:cNvSpPr>
          <p:nvPr/>
        </p:nvSpPr>
        <p:spPr bwMode="auto">
          <a:xfrm>
            <a:off x="6674563" y="6053138"/>
            <a:ext cx="125835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Custos indiretos </a:t>
            </a:r>
          </a:p>
        </p:txBody>
      </p:sp>
      <p:sp>
        <p:nvSpPr>
          <p:cNvPr id="131081" name="Rectangle 32"/>
          <p:cNvSpPr>
            <a:spLocks noChangeArrowheads="1"/>
          </p:cNvSpPr>
          <p:nvPr/>
        </p:nvSpPr>
        <p:spPr bwMode="auto">
          <a:xfrm>
            <a:off x="2870201" y="2808289"/>
            <a:ext cx="184345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Com complicações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1082" name="Rectangle 34"/>
          <p:cNvSpPr>
            <a:spLocks noChangeArrowheads="1"/>
          </p:cNvSpPr>
          <p:nvPr/>
        </p:nvSpPr>
        <p:spPr bwMode="auto">
          <a:xfrm>
            <a:off x="5264152" y="2808289"/>
            <a:ext cx="183223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pt-BR" sz="1700" dirty="0">
                <a:solidFill>
                  <a:schemeClr val="bg1"/>
                </a:solidFill>
              </a:rPr>
              <a:t>Sem complicações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1083" name="Rectangle 40"/>
          <p:cNvSpPr>
            <a:spLocks noChangeArrowheads="1"/>
          </p:cNvSpPr>
          <p:nvPr/>
        </p:nvSpPr>
        <p:spPr bwMode="auto">
          <a:xfrm>
            <a:off x="6705600" y="5235575"/>
            <a:ext cx="546100" cy="71755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1084" name="Rectangle 41"/>
          <p:cNvSpPr>
            <a:spLocks noChangeArrowheads="1"/>
          </p:cNvSpPr>
          <p:nvPr/>
        </p:nvSpPr>
        <p:spPr bwMode="auto">
          <a:xfrm>
            <a:off x="4808538" y="5881692"/>
            <a:ext cx="544512" cy="7143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1085" name="Rectangle 42"/>
          <p:cNvSpPr>
            <a:spLocks noChangeArrowheads="1"/>
          </p:cNvSpPr>
          <p:nvPr/>
        </p:nvSpPr>
        <p:spPr bwMode="auto">
          <a:xfrm>
            <a:off x="2914650" y="4384675"/>
            <a:ext cx="546100" cy="156845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1086" name="Rectangle 43"/>
          <p:cNvSpPr>
            <a:spLocks noChangeArrowheads="1"/>
          </p:cNvSpPr>
          <p:nvPr/>
        </p:nvSpPr>
        <p:spPr bwMode="auto">
          <a:xfrm>
            <a:off x="1017588" y="3608392"/>
            <a:ext cx="544512" cy="2344737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1087" name="Rectangle 44"/>
          <p:cNvSpPr>
            <a:spLocks noChangeArrowheads="1"/>
          </p:cNvSpPr>
          <p:nvPr/>
        </p:nvSpPr>
        <p:spPr bwMode="auto">
          <a:xfrm>
            <a:off x="7251702" y="5730875"/>
            <a:ext cx="544513" cy="22225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1088" name="Rectangle 45"/>
          <p:cNvSpPr>
            <a:spLocks noChangeArrowheads="1"/>
          </p:cNvSpPr>
          <p:nvPr/>
        </p:nvSpPr>
        <p:spPr bwMode="auto">
          <a:xfrm>
            <a:off x="5353052" y="5899154"/>
            <a:ext cx="544513" cy="5397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1089" name="Rectangle 46"/>
          <p:cNvSpPr>
            <a:spLocks noChangeArrowheads="1"/>
          </p:cNvSpPr>
          <p:nvPr/>
        </p:nvSpPr>
        <p:spPr bwMode="auto">
          <a:xfrm>
            <a:off x="3460752" y="4876804"/>
            <a:ext cx="544513" cy="1076325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1090" name="Rectangle 47"/>
          <p:cNvSpPr>
            <a:spLocks noChangeArrowheads="1"/>
          </p:cNvSpPr>
          <p:nvPr/>
        </p:nvSpPr>
        <p:spPr bwMode="auto">
          <a:xfrm>
            <a:off x="1562102" y="4600575"/>
            <a:ext cx="544513" cy="135255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31091" name="Rectangle 51"/>
          <p:cNvSpPr>
            <a:spLocks noChangeArrowheads="1"/>
          </p:cNvSpPr>
          <p:nvPr/>
        </p:nvSpPr>
        <p:spPr bwMode="auto">
          <a:xfrm>
            <a:off x="839765" y="3233877"/>
            <a:ext cx="925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2603,26</a:t>
            </a:r>
          </a:p>
        </p:txBody>
      </p:sp>
      <p:sp>
        <p:nvSpPr>
          <p:cNvPr id="131092" name="Rectangle 52"/>
          <p:cNvSpPr>
            <a:spLocks noChangeArrowheads="1"/>
          </p:cNvSpPr>
          <p:nvPr/>
        </p:nvSpPr>
        <p:spPr bwMode="auto">
          <a:xfrm>
            <a:off x="1475658" y="4308280"/>
            <a:ext cx="9636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1494,05</a:t>
            </a:r>
          </a:p>
        </p:txBody>
      </p:sp>
      <p:sp>
        <p:nvSpPr>
          <p:cNvPr id="131093" name="Rectangle 53"/>
          <p:cNvSpPr>
            <a:spLocks noChangeArrowheads="1"/>
          </p:cNvSpPr>
          <p:nvPr/>
        </p:nvSpPr>
        <p:spPr bwMode="auto">
          <a:xfrm>
            <a:off x="2711973" y="4025965"/>
            <a:ext cx="92525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1798,19</a:t>
            </a:r>
          </a:p>
        </p:txBody>
      </p:sp>
      <p:sp>
        <p:nvSpPr>
          <p:cNvPr id="131094" name="Rectangle 54"/>
          <p:cNvSpPr>
            <a:spLocks noChangeArrowheads="1"/>
          </p:cNvSpPr>
          <p:nvPr/>
        </p:nvSpPr>
        <p:spPr bwMode="auto">
          <a:xfrm>
            <a:off x="3381285" y="4561387"/>
            <a:ext cx="8306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1239,09</a:t>
            </a:r>
          </a:p>
        </p:txBody>
      </p:sp>
      <p:sp>
        <p:nvSpPr>
          <p:cNvPr id="131095" name="Rectangle 55"/>
          <p:cNvSpPr>
            <a:spLocks noChangeArrowheads="1"/>
          </p:cNvSpPr>
          <p:nvPr/>
        </p:nvSpPr>
        <p:spPr bwMode="auto">
          <a:xfrm>
            <a:off x="4716017" y="5538133"/>
            <a:ext cx="6976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79,02</a:t>
            </a:r>
          </a:p>
        </p:txBody>
      </p:sp>
      <p:sp>
        <p:nvSpPr>
          <p:cNvPr id="131096" name="Rectangle 56"/>
          <p:cNvSpPr>
            <a:spLocks noChangeArrowheads="1"/>
          </p:cNvSpPr>
          <p:nvPr/>
        </p:nvSpPr>
        <p:spPr bwMode="auto">
          <a:xfrm>
            <a:off x="5292080" y="5569499"/>
            <a:ext cx="63190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57,28</a:t>
            </a:r>
          </a:p>
        </p:txBody>
      </p:sp>
      <p:sp>
        <p:nvSpPr>
          <p:cNvPr id="131097" name="Rectangle 57"/>
          <p:cNvSpPr>
            <a:spLocks noChangeArrowheads="1"/>
          </p:cNvSpPr>
          <p:nvPr/>
        </p:nvSpPr>
        <p:spPr bwMode="auto">
          <a:xfrm>
            <a:off x="6572252" y="4890061"/>
            <a:ext cx="80009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</a:rPr>
              <a:t>811,22</a:t>
            </a:r>
          </a:p>
        </p:txBody>
      </p:sp>
      <p:sp>
        <p:nvSpPr>
          <p:cNvPr id="131098" name="Rectangle 58"/>
          <p:cNvSpPr>
            <a:spLocks noChangeArrowheads="1"/>
          </p:cNvSpPr>
          <p:nvPr/>
        </p:nvSpPr>
        <p:spPr bwMode="auto">
          <a:xfrm>
            <a:off x="7217171" y="5445228"/>
            <a:ext cx="73129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235,59</a:t>
            </a:r>
          </a:p>
        </p:txBody>
      </p:sp>
      <p:sp>
        <p:nvSpPr>
          <p:cNvPr id="131099" name="Rectangle 25"/>
          <p:cNvSpPr>
            <a:spLocks noChangeArrowheads="1"/>
          </p:cNvSpPr>
          <p:nvPr/>
        </p:nvSpPr>
        <p:spPr bwMode="auto">
          <a:xfrm>
            <a:off x="4811167" y="6021288"/>
            <a:ext cx="10772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/>
            <a:r>
              <a:rPr lang="pt-BR" sz="1200" b="1" dirty="0">
                <a:solidFill>
                  <a:schemeClr val="bg1"/>
                </a:solidFill>
              </a:rPr>
              <a:t>Custos diretos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</a:rPr>
              <a:t> não-médicos</a:t>
            </a:r>
          </a:p>
        </p:txBody>
      </p:sp>
      <p:sp>
        <p:nvSpPr>
          <p:cNvPr id="131100" name="Rectangle 8"/>
          <p:cNvSpPr>
            <a:spLocks noChangeArrowheads="1"/>
          </p:cNvSpPr>
          <p:nvPr/>
        </p:nvSpPr>
        <p:spPr bwMode="auto">
          <a:xfrm>
            <a:off x="277813" y="154784"/>
            <a:ext cx="8686800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/>
          <a:p>
            <a:pPr algn="ctr">
              <a:lnSpc>
                <a:spcPct val="95000"/>
              </a:lnSpc>
              <a:spcBef>
                <a:spcPct val="50000"/>
              </a:spcBef>
              <a:buClr>
                <a:srgbClr val="3399FF"/>
              </a:buClr>
              <a:buFont typeface="Wingdings" pitchFamily="2" charset="2"/>
              <a:buNone/>
            </a:pPr>
            <a:r>
              <a:rPr lang="pt-BR" sz="3000" b="1" dirty="0">
                <a:solidFill>
                  <a:srgbClr val="FFFF00"/>
                </a:solidFill>
                <a:latin typeface="Calibri titulos"/>
              </a:rPr>
              <a:t>Estudo Multicêntrico de DM Tipo 1 no Brasil BrasDiab1SG</a:t>
            </a:r>
          </a:p>
        </p:txBody>
      </p:sp>
      <p:sp>
        <p:nvSpPr>
          <p:cNvPr id="34" name="Rectangle 66"/>
          <p:cNvSpPr>
            <a:spLocks noChangeArrowheads="1"/>
          </p:cNvSpPr>
          <p:nvPr/>
        </p:nvSpPr>
        <p:spPr bwMode="auto">
          <a:xfrm>
            <a:off x="2555875" y="2781300"/>
            <a:ext cx="2286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5" name="Rectangle 66"/>
          <p:cNvSpPr>
            <a:spLocks noChangeArrowheads="1"/>
          </p:cNvSpPr>
          <p:nvPr/>
        </p:nvSpPr>
        <p:spPr bwMode="auto">
          <a:xfrm>
            <a:off x="4991100" y="2781300"/>
            <a:ext cx="228600" cy="22860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103" name="Retângulo 35"/>
          <p:cNvSpPr>
            <a:spLocks noChangeArrowheads="1"/>
          </p:cNvSpPr>
          <p:nvPr/>
        </p:nvSpPr>
        <p:spPr bwMode="auto">
          <a:xfrm>
            <a:off x="-1296988" y="6423723"/>
            <a:ext cx="104775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Calibri corpo"/>
              </a:rPr>
              <a:t>Economic Status and Clinical Care in Young Type 1 Diabetes Patients: </a:t>
            </a:r>
            <a:endParaRPr lang="en-US" sz="1200" dirty="0" smtClean="0">
              <a:solidFill>
                <a:schemeClr val="bg1"/>
              </a:solidFill>
              <a:latin typeface="Calibri corpo"/>
            </a:endParaRPr>
          </a:p>
          <a:p>
            <a:pPr algn="r"/>
            <a:r>
              <a:rPr lang="en-US" sz="1200" dirty="0" smtClean="0">
                <a:solidFill>
                  <a:schemeClr val="bg1"/>
                </a:solidFill>
                <a:latin typeface="Calibri corpo"/>
              </a:rPr>
              <a:t>A </a:t>
            </a:r>
            <a:r>
              <a:rPr lang="en-US" sz="1200" dirty="0">
                <a:solidFill>
                  <a:schemeClr val="bg1"/>
                </a:solidFill>
                <a:latin typeface="Calibri corpo"/>
              </a:rPr>
              <a:t>Nationwide Multicenter Study in Brazil: </a:t>
            </a:r>
            <a:r>
              <a:rPr lang="en-US" sz="1200" i="1" dirty="0">
                <a:solidFill>
                  <a:schemeClr val="bg1"/>
                </a:solidFill>
                <a:latin typeface="Calibri corpo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alibri corpo"/>
              </a:rPr>
              <a:t>Acta</a:t>
            </a:r>
            <a:r>
              <a:rPr lang="en-US" sz="1200" i="1" dirty="0">
                <a:solidFill>
                  <a:schemeClr val="bg1"/>
                </a:solidFill>
                <a:latin typeface="Calibri corpo"/>
              </a:rPr>
              <a:t> </a:t>
            </a:r>
            <a:r>
              <a:rPr lang="en-US" sz="1200" i="1" dirty="0" err="1">
                <a:solidFill>
                  <a:schemeClr val="bg1"/>
                </a:solidFill>
                <a:latin typeface="Calibri corpo"/>
              </a:rPr>
              <a:t>Diabetologica</a:t>
            </a:r>
            <a:r>
              <a:rPr lang="en-US" sz="1200" i="1" dirty="0">
                <a:solidFill>
                  <a:schemeClr val="bg1"/>
                </a:solidFill>
                <a:latin typeface="Calibri corpo"/>
              </a:rPr>
              <a:t>, </a:t>
            </a:r>
            <a:r>
              <a:rPr lang="en-US" sz="1200" i="1" dirty="0" smtClean="0">
                <a:solidFill>
                  <a:schemeClr val="bg1"/>
                </a:solidFill>
                <a:latin typeface="Calibri corpo"/>
              </a:rPr>
              <a:t>2012.</a:t>
            </a:r>
            <a:endParaRPr lang="pt-BR" sz="1200" dirty="0">
              <a:solidFill>
                <a:schemeClr val="bg1"/>
              </a:solidFill>
              <a:latin typeface="Calibri corpo"/>
            </a:endParaRPr>
          </a:p>
        </p:txBody>
      </p:sp>
    </p:spTree>
    <p:extLst>
      <p:ext uri="{BB962C8B-B14F-4D97-AF65-F5344CB8AC3E}">
        <p14:creationId xmlns:p14="http://schemas.microsoft.com/office/powerpoint/2010/main" val="37926375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Text Box 6"/>
          <p:cNvSpPr txBox="1">
            <a:spLocks noChangeArrowheads="1"/>
          </p:cNvSpPr>
          <p:nvPr/>
        </p:nvSpPr>
        <p:spPr bwMode="auto">
          <a:xfrm>
            <a:off x="446882" y="5148481"/>
            <a:ext cx="3895618" cy="584775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pt-BR" sz="1600" i="1" dirty="0" smtClean="0"/>
              <a:t>*</a:t>
            </a:r>
            <a:r>
              <a:rPr lang="pt-BR" sz="1600" i="1" dirty="0" err="1" smtClean="0"/>
              <a:t>Cumulative</a:t>
            </a:r>
            <a:r>
              <a:rPr lang="pt-BR" sz="1600" i="1" dirty="0" smtClean="0"/>
              <a:t> </a:t>
            </a:r>
            <a:r>
              <a:rPr lang="pt-BR" sz="1600" i="1" dirty="0" err="1" smtClean="0"/>
              <a:t>inflation</a:t>
            </a:r>
            <a:r>
              <a:rPr lang="pt-BR" sz="1600" i="1" dirty="0" smtClean="0"/>
              <a:t> 2006 – 2015 = </a:t>
            </a:r>
            <a:r>
              <a:rPr lang="pt-BR" sz="1600" b="1" i="1" dirty="0" smtClean="0"/>
              <a:t>59%</a:t>
            </a:r>
          </a:p>
          <a:p>
            <a:pPr defTabSz="914400"/>
            <a:r>
              <a:rPr lang="pt-BR" sz="1600" i="1" dirty="0" smtClean="0"/>
              <a:t> Real </a:t>
            </a:r>
            <a:r>
              <a:rPr lang="pt-BR" sz="1600" i="1" dirty="0" err="1" smtClean="0"/>
              <a:t>vs</a:t>
            </a:r>
            <a:r>
              <a:rPr lang="pt-BR" sz="1600" i="1" dirty="0" smtClean="0"/>
              <a:t> US </a:t>
            </a:r>
            <a:r>
              <a:rPr lang="pt-BR" sz="1600" i="1" dirty="0" err="1" smtClean="0"/>
              <a:t>dolar</a:t>
            </a:r>
            <a:r>
              <a:rPr lang="pt-BR" sz="1600" i="1" dirty="0" smtClean="0"/>
              <a:t> = 28/</a:t>
            </a:r>
            <a:r>
              <a:rPr lang="pt-BR" sz="1600" i="1" dirty="0" err="1" smtClean="0"/>
              <a:t>may</a:t>
            </a:r>
            <a:r>
              <a:rPr lang="pt-BR" sz="1600" i="1" dirty="0" smtClean="0"/>
              <a:t>/2016</a:t>
            </a:r>
          </a:p>
        </p:txBody>
      </p:sp>
      <p:graphicFrame>
        <p:nvGraphicFramePr>
          <p:cNvPr id="61468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421821"/>
              </p:ext>
            </p:extLst>
          </p:nvPr>
        </p:nvGraphicFramePr>
        <p:xfrm>
          <a:off x="457200" y="1628800"/>
          <a:ext cx="8229600" cy="3474728"/>
        </p:xfrm>
        <a:graphic>
          <a:graphicData uri="http://schemas.openxmlformats.org/drawingml/2006/table">
            <a:tbl>
              <a:tblPr/>
              <a:tblGrid>
                <a:gridCol w="4330824"/>
                <a:gridCol w="3898776"/>
              </a:tblGrid>
              <a:tr h="17066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pitchFamily="34" charset="-127"/>
                        </a:rPr>
                        <a:t>Hospital admission - amputation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pitchFamily="34" charset="-127"/>
                        </a:rPr>
                        <a:t>(total estimated cost**)</a:t>
                      </a:r>
                      <a:endParaRPr kumimoji="0" lang="pt-B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US$ 175.958.000,00 </a:t>
                      </a:r>
                      <a:r>
                        <a:rPr kumimoji="0" lang="pt-B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million</a:t>
                      </a:r>
                      <a:endParaRPr kumimoji="0" lang="pt-B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R$ 707.453.964,00 </a:t>
                      </a:r>
                      <a:r>
                        <a:rPr kumimoji="0" lang="pt-BR" sz="2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million</a:t>
                      </a:r>
                      <a:endParaRPr kumimoji="0" lang="pt-BR" sz="2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 smtClean="0"/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633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Gulim" pitchFamily="34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pitchFamily="34" charset="-127"/>
                        </a:rPr>
                        <a:t>Hospital admission – foot ulcer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pitchFamily="34" charset="-127"/>
                        </a:rPr>
                        <a:t>(total estimated cost**)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 smtClean="0"/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Gulim" pitchFamily="34" charset="-127"/>
                        </a:rPr>
                        <a:t>US$ 370.476.000,00 million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 smtClean="0">
                          <a:solidFill>
                            <a:srgbClr val="800000"/>
                          </a:solidFill>
                        </a:rPr>
                        <a:t>R$ 1.489.530.000,00 </a:t>
                      </a:r>
                      <a:r>
                        <a:rPr lang="pt-BR" sz="2400" b="1" dirty="0" err="1" smtClean="0">
                          <a:solidFill>
                            <a:srgbClr val="800000"/>
                          </a:solidFill>
                        </a:rPr>
                        <a:t>billion</a:t>
                      </a:r>
                      <a:endParaRPr lang="pt-BR" sz="2400" b="1" dirty="0" smtClean="0">
                        <a:solidFill>
                          <a:srgbClr val="800000"/>
                        </a:solidFill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t-B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8" name="Rectangle 43"/>
          <p:cNvSpPr txBox="1">
            <a:spLocks noChangeArrowheads="1"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200" b="1" dirty="0" err="1" smtClean="0">
                <a:solidFill>
                  <a:srgbClr val="FFFF00"/>
                </a:solidFill>
                <a:ea typeface="MS PGothic" pitchFamily="34" charset="-128"/>
              </a:rPr>
              <a:t>Diabetic</a:t>
            </a:r>
            <a:r>
              <a:rPr lang="pt-BR" altLang="pt-BR" sz="3200" b="1" dirty="0" smtClean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pt-BR" altLang="pt-BR" sz="3200" b="1" dirty="0" err="1" smtClean="0">
                <a:solidFill>
                  <a:srgbClr val="FFFF00"/>
                </a:solidFill>
                <a:ea typeface="MS PGothic" pitchFamily="34" charset="-128"/>
              </a:rPr>
              <a:t>foot</a:t>
            </a:r>
            <a:r>
              <a:rPr lang="pt-BR" altLang="pt-BR" sz="3200" b="1" dirty="0" smtClean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pt-BR" altLang="pt-BR" sz="3200" b="1" dirty="0" err="1" smtClean="0">
                <a:solidFill>
                  <a:srgbClr val="FFFF00"/>
                </a:solidFill>
                <a:ea typeface="MS PGothic" pitchFamily="34" charset="-128"/>
              </a:rPr>
              <a:t>costs</a:t>
            </a:r>
            <a:r>
              <a:rPr lang="pt-BR" altLang="pt-BR" sz="3200" b="1" dirty="0" smtClean="0">
                <a:solidFill>
                  <a:srgbClr val="FFFF00"/>
                </a:solidFill>
                <a:ea typeface="MS PGothic" pitchFamily="34" charset="-128"/>
              </a:rPr>
              <a:t> in </a:t>
            </a:r>
            <a:r>
              <a:rPr lang="pt-BR" altLang="pt-BR" sz="3200" b="1" dirty="0" err="1" smtClean="0">
                <a:solidFill>
                  <a:srgbClr val="FFFF00"/>
                </a:solidFill>
                <a:ea typeface="MS PGothic" pitchFamily="34" charset="-128"/>
              </a:rPr>
              <a:t>Brazil</a:t>
            </a:r>
            <a:r>
              <a:rPr lang="pt-BR" altLang="pt-BR" sz="3200" b="1" dirty="0" smtClean="0">
                <a:solidFill>
                  <a:srgbClr val="FFFF00"/>
                </a:solidFill>
                <a:ea typeface="MS PGothic" pitchFamily="34" charset="-128"/>
              </a:rPr>
              <a:t>-SUS: </a:t>
            </a:r>
            <a:r>
              <a:rPr lang="pt-BR" altLang="pt-BR" sz="2800" b="1" dirty="0" err="1" smtClean="0">
                <a:solidFill>
                  <a:srgbClr val="FFFF00"/>
                </a:solidFill>
                <a:ea typeface="MS PGothic" pitchFamily="34" charset="-128"/>
              </a:rPr>
              <a:t>based</a:t>
            </a:r>
            <a:r>
              <a:rPr lang="pt-BR" altLang="pt-BR" sz="2800" b="1" dirty="0" smtClean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pt-BR" altLang="pt-BR" sz="2800" b="1" dirty="0" err="1" smtClean="0">
                <a:solidFill>
                  <a:srgbClr val="FFFF00"/>
                </a:solidFill>
                <a:ea typeface="MS PGothic" pitchFamily="34" charset="-128"/>
              </a:rPr>
              <a:t>on</a:t>
            </a:r>
            <a:r>
              <a:rPr lang="pt-BR" altLang="pt-BR" sz="2800" b="1" dirty="0" smtClean="0">
                <a:solidFill>
                  <a:srgbClr val="FFFF00"/>
                </a:solidFill>
                <a:ea typeface="MS PGothic" pitchFamily="34" charset="-128"/>
              </a:rPr>
              <a:t> 2015 DM IDF </a:t>
            </a:r>
            <a:r>
              <a:rPr lang="pt-BR" altLang="pt-BR" sz="2800" b="1" dirty="0" err="1" smtClean="0">
                <a:solidFill>
                  <a:srgbClr val="FFFF00"/>
                </a:solidFill>
                <a:ea typeface="MS PGothic" pitchFamily="34" charset="-128"/>
              </a:rPr>
              <a:t>and</a:t>
            </a:r>
            <a:r>
              <a:rPr lang="pt-BR" altLang="pt-BR" sz="2800" b="1" dirty="0" smtClean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pt-BR" altLang="pt-BR" sz="2800" b="1" dirty="0" err="1" smtClean="0">
                <a:solidFill>
                  <a:srgbClr val="FFFF00"/>
                </a:solidFill>
                <a:ea typeface="MS PGothic" pitchFamily="34" charset="-128"/>
              </a:rPr>
              <a:t>cumulative</a:t>
            </a:r>
            <a:r>
              <a:rPr lang="pt-BR" altLang="pt-BR" sz="2800" b="1" dirty="0" smtClean="0">
                <a:solidFill>
                  <a:srgbClr val="FFFF00"/>
                </a:solidFill>
                <a:ea typeface="MS PGothic" pitchFamily="34" charset="-128"/>
              </a:rPr>
              <a:t> </a:t>
            </a:r>
            <a:r>
              <a:rPr lang="pt-BR" altLang="pt-BR" sz="2800" b="1" dirty="0" err="1" smtClean="0">
                <a:solidFill>
                  <a:srgbClr val="FFFF00"/>
                </a:solidFill>
                <a:ea typeface="MS PGothic" pitchFamily="34" charset="-128"/>
              </a:rPr>
              <a:t>inflation</a:t>
            </a:r>
            <a:r>
              <a:rPr lang="pt-BR" altLang="pt-BR" sz="2800" b="1" dirty="0" smtClean="0">
                <a:solidFill>
                  <a:srgbClr val="FFFF00"/>
                </a:solidFill>
                <a:ea typeface="MS PGothic" pitchFamily="34" charset="-128"/>
              </a:rPr>
              <a:t> (59%)*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454027" y="5805264"/>
            <a:ext cx="8655051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/>
            <a:r>
              <a:rPr lang="pt-BR" i="1" dirty="0" smtClean="0"/>
              <a:t>** </a:t>
            </a:r>
            <a:r>
              <a:rPr lang="pt-BR" i="1" dirty="0" err="1" smtClean="0"/>
              <a:t>Based</a:t>
            </a:r>
            <a:r>
              <a:rPr lang="pt-BR" i="1" dirty="0" smtClean="0"/>
              <a:t> </a:t>
            </a:r>
            <a:r>
              <a:rPr lang="pt-BR" i="1" dirty="0" err="1" smtClean="0"/>
              <a:t>on</a:t>
            </a:r>
            <a:r>
              <a:rPr lang="pt-BR" i="1" dirty="0" smtClean="0"/>
              <a:t> IDF </a:t>
            </a:r>
            <a:r>
              <a:rPr lang="pt-BR" i="1" dirty="0" err="1" smtClean="0"/>
              <a:t>estimates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diabetes in </a:t>
            </a:r>
            <a:r>
              <a:rPr lang="pt-BR" i="1" dirty="0" err="1" smtClean="0"/>
              <a:t>Brazil</a:t>
            </a:r>
            <a:r>
              <a:rPr lang="pt-BR" i="1" dirty="0" smtClean="0"/>
              <a:t> for 2015: 14.000.000 </a:t>
            </a:r>
            <a:r>
              <a:rPr lang="pt-BR" i="1" dirty="0" err="1" smtClean="0"/>
              <a:t>million</a:t>
            </a:r>
            <a:r>
              <a:rPr lang="pt-BR" i="1" dirty="0" smtClean="0"/>
              <a:t> </a:t>
            </a:r>
            <a:r>
              <a:rPr lang="pt-BR" i="1" dirty="0" err="1" smtClean="0"/>
              <a:t>people</a:t>
            </a:r>
            <a:r>
              <a:rPr lang="pt-BR" i="1" dirty="0" smtClean="0"/>
              <a:t>  </a:t>
            </a: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-2124742" y="6381332"/>
            <a:ext cx="112045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algn="r" eaLnBrk="0" hangingPunct="0">
              <a:defRPr/>
            </a:pPr>
            <a:r>
              <a:rPr lang="pt-BR" sz="1200" dirty="0">
                <a:solidFill>
                  <a:prstClr val="white"/>
                </a:solidFill>
                <a:ea typeface="Times New Roman" pitchFamily="18" charset="0"/>
                <a:cs typeface="Courier New" pitchFamily="49" charset="0"/>
              </a:rPr>
              <a:t>Rezende KF, Ferraz MB, </a:t>
            </a:r>
            <a:r>
              <a:rPr lang="pt-BR" sz="1200" dirty="0" err="1">
                <a:solidFill>
                  <a:prstClr val="white"/>
                </a:solidFill>
                <a:ea typeface="Times New Roman" pitchFamily="18" charset="0"/>
                <a:cs typeface="Courier New" pitchFamily="49" charset="0"/>
              </a:rPr>
              <a:t>Malerbi</a:t>
            </a:r>
            <a:r>
              <a:rPr lang="pt-BR" sz="1200" dirty="0">
                <a:solidFill>
                  <a:prstClr val="white"/>
                </a:solidFill>
                <a:ea typeface="Times New Roman" pitchFamily="18" charset="0"/>
                <a:cs typeface="Courier New" pitchFamily="49" charset="0"/>
              </a:rPr>
              <a:t> DA, Melo NH, Nunes MP, Pedrosa HC, </a:t>
            </a:r>
            <a:r>
              <a:rPr lang="pt-BR" sz="1200" dirty="0" err="1">
                <a:solidFill>
                  <a:prstClr val="white"/>
                </a:solidFill>
                <a:ea typeface="Times New Roman" pitchFamily="18" charset="0"/>
                <a:cs typeface="Courier New" pitchFamily="49" charset="0"/>
              </a:rPr>
              <a:t>Chacra</a:t>
            </a:r>
            <a:r>
              <a:rPr lang="pt-BR" sz="1200" dirty="0">
                <a:solidFill>
                  <a:prstClr val="white"/>
                </a:solidFill>
                <a:ea typeface="Times New Roman" pitchFamily="18" charset="0"/>
                <a:cs typeface="Courier New" pitchFamily="49" charset="0"/>
              </a:rPr>
              <a:t> AR. </a:t>
            </a:r>
          </a:p>
          <a:p>
            <a:pPr algn="r" eaLnBrk="0" hangingPunct="0">
              <a:defRPr/>
            </a:pPr>
            <a:r>
              <a:rPr lang="en-US" sz="1200" dirty="0" smtClean="0">
                <a:solidFill>
                  <a:prstClr val="white"/>
                </a:solidFill>
                <a:ea typeface="Times New Roman" pitchFamily="18" charset="0"/>
                <a:cs typeface="Courier New" pitchFamily="49" charset="0"/>
              </a:rPr>
              <a:t>Diabetes </a:t>
            </a:r>
            <a:r>
              <a:rPr lang="en-US" sz="1200" dirty="0" err="1">
                <a:solidFill>
                  <a:prstClr val="white"/>
                </a:solidFill>
                <a:ea typeface="Times New Roman" pitchFamily="18" charset="0"/>
                <a:cs typeface="Courier New" pitchFamily="49" charset="0"/>
              </a:rPr>
              <a:t>Metabol</a:t>
            </a:r>
            <a:r>
              <a:rPr lang="en-US" sz="1200" dirty="0">
                <a:solidFill>
                  <a:prstClr val="white"/>
                </a:solidFill>
                <a:ea typeface="Times New Roman" pitchFamily="18" charset="0"/>
                <a:cs typeface="Courier New" pitchFamily="49" charset="0"/>
              </a:rPr>
              <a:t> Syndrome: Clinical Res Rev 3 (2009); </a:t>
            </a:r>
            <a:r>
              <a:rPr lang="en-US" sz="1200" dirty="0" smtClean="0">
                <a:solidFill>
                  <a:prstClr val="white"/>
                </a:solidFill>
                <a:ea typeface="Times New Roman" pitchFamily="18" charset="0"/>
                <a:cs typeface="Courier New" pitchFamily="49" charset="0"/>
              </a:rPr>
              <a:t>228-232. </a:t>
            </a:r>
            <a:endParaRPr lang="en-US" sz="1200" dirty="0">
              <a:solidFill>
                <a:prstClr val="white"/>
              </a:solidFill>
              <a:ea typeface="Times New Roman" pitchFamily="18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52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2661658" y="332657"/>
            <a:ext cx="6302830" cy="6155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pt-BR" sz="3600" b="1" dirty="0"/>
          </a:p>
          <a:p>
            <a:pPr algn="ctr">
              <a:defRPr/>
            </a:pPr>
            <a:r>
              <a:rPr lang="pt-BR" sz="3200" b="1" dirty="0" smtClean="0"/>
              <a:t>A cada 20 segundos, TRÊS amputações ocorrem por Diabetes em todo o mundo !</a:t>
            </a:r>
            <a:endParaRPr lang="pt-BR" sz="3200" b="1" dirty="0"/>
          </a:p>
          <a:p>
            <a:pPr algn="ctr">
              <a:defRPr/>
            </a:pPr>
            <a:endParaRPr lang="pt-BR" sz="2800" dirty="0" smtClean="0"/>
          </a:p>
          <a:p>
            <a:pPr algn="ctr">
              <a:defRPr/>
            </a:pPr>
            <a:endParaRPr lang="pt-BR" sz="2800" dirty="0"/>
          </a:p>
          <a:p>
            <a:pPr algn="ctr">
              <a:defRPr/>
            </a:pPr>
            <a:r>
              <a:rPr lang="pt-BR" sz="2800" b="1" dirty="0"/>
              <a:t>“</a:t>
            </a:r>
            <a:r>
              <a:rPr lang="pt-BR" sz="2800" b="1" i="1" dirty="0" err="1"/>
              <a:t>Each</a:t>
            </a:r>
            <a:r>
              <a:rPr lang="pt-BR" sz="2800" b="1" i="1" dirty="0"/>
              <a:t> 20 </a:t>
            </a:r>
            <a:r>
              <a:rPr lang="pt-BR" sz="2800" b="1" i="1" dirty="0" err="1"/>
              <a:t>seconds</a:t>
            </a:r>
            <a:r>
              <a:rPr lang="pt-BR" sz="2800" b="1" i="1" dirty="0"/>
              <a:t> a </a:t>
            </a:r>
            <a:r>
              <a:rPr lang="pt-BR" sz="2800" b="1" i="1" dirty="0" err="1"/>
              <a:t>lower</a:t>
            </a:r>
            <a:r>
              <a:rPr lang="pt-BR" sz="2800" b="1" i="1" dirty="0"/>
              <a:t> </a:t>
            </a:r>
            <a:r>
              <a:rPr lang="pt-BR" sz="2800" b="1" i="1" dirty="0" err="1"/>
              <a:t>limb</a:t>
            </a:r>
            <a:r>
              <a:rPr lang="pt-BR" sz="2800" b="1" i="1" dirty="0"/>
              <a:t> is </a:t>
            </a:r>
            <a:r>
              <a:rPr lang="pt-BR" sz="2800" b="1" i="1" dirty="0" err="1"/>
              <a:t>lost</a:t>
            </a:r>
            <a:r>
              <a:rPr lang="pt-BR" sz="2800" b="1" i="1" dirty="0"/>
              <a:t> in </a:t>
            </a:r>
            <a:r>
              <a:rPr lang="pt-BR" sz="2800" b="1" i="1" dirty="0" err="1"/>
              <a:t>the</a:t>
            </a:r>
            <a:r>
              <a:rPr lang="pt-BR" sz="2800" b="1" i="1" dirty="0"/>
              <a:t> world </a:t>
            </a:r>
            <a:r>
              <a:rPr lang="pt-BR" sz="2800" b="1" i="1" dirty="0" err="1"/>
              <a:t>due</a:t>
            </a:r>
            <a:r>
              <a:rPr lang="pt-BR" sz="2800" b="1" i="1" dirty="0"/>
              <a:t> to diabetes</a:t>
            </a:r>
            <a:r>
              <a:rPr lang="pt-BR" sz="2800" b="1" dirty="0"/>
              <a:t>”.</a:t>
            </a:r>
          </a:p>
          <a:p>
            <a:pPr algn="r">
              <a:defRPr/>
            </a:pPr>
            <a:endParaRPr lang="en-US" sz="2800" dirty="0"/>
          </a:p>
          <a:p>
            <a:pPr algn="r">
              <a:defRPr/>
            </a:pPr>
            <a:r>
              <a:rPr lang="en-US" sz="2000" dirty="0" err="1"/>
              <a:t>Schaper</a:t>
            </a:r>
            <a:r>
              <a:rPr lang="en-US" sz="2000" dirty="0"/>
              <a:t> NC, Van </a:t>
            </a:r>
            <a:r>
              <a:rPr lang="en-US" sz="2000" dirty="0" err="1"/>
              <a:t>Houtum</a:t>
            </a:r>
            <a:r>
              <a:rPr lang="en-US" sz="2000" dirty="0"/>
              <a:t> WH, </a:t>
            </a:r>
            <a:r>
              <a:rPr lang="en-US" sz="2000" dirty="0" err="1"/>
              <a:t>Boulton</a:t>
            </a:r>
            <a:r>
              <a:rPr lang="en-US" sz="2000" dirty="0"/>
              <a:t> AJW. </a:t>
            </a:r>
          </a:p>
          <a:p>
            <a:pPr algn="r">
              <a:defRPr/>
            </a:pPr>
            <a:r>
              <a:rPr lang="en-US" sz="2000" dirty="0"/>
              <a:t>Proceedings of the 6</a:t>
            </a:r>
            <a:r>
              <a:rPr lang="en-US" sz="2000" baseline="30000" dirty="0"/>
              <a:t>th </a:t>
            </a:r>
            <a:r>
              <a:rPr lang="en-US" sz="2000" dirty="0"/>
              <a:t>International Symposium on the Diabetic Foot, May 10-14, 2011. </a:t>
            </a:r>
            <a:endParaRPr lang="en-US" sz="2000" dirty="0" smtClean="0"/>
          </a:p>
          <a:p>
            <a:pPr algn="r">
              <a:defRPr/>
            </a:pPr>
            <a:r>
              <a:rPr lang="en-US" sz="2000" dirty="0" smtClean="0"/>
              <a:t>The </a:t>
            </a:r>
            <a:r>
              <a:rPr lang="en-US" sz="2000" dirty="0"/>
              <a:t>Netherlands. </a:t>
            </a:r>
          </a:p>
          <a:p>
            <a:pPr algn="r">
              <a:defRPr/>
            </a:pPr>
            <a:r>
              <a:rPr lang="pt-BR" sz="1400" dirty="0" smtClean="0"/>
              <a:t>IWGDF </a:t>
            </a:r>
            <a:r>
              <a:rPr lang="pt-BR" sz="1400" dirty="0" err="1"/>
              <a:t>Guidelines</a:t>
            </a:r>
            <a:r>
              <a:rPr lang="pt-BR" sz="1400" dirty="0"/>
              <a:t>. </a:t>
            </a:r>
          </a:p>
          <a:p>
            <a:pPr algn="r">
              <a:defRPr/>
            </a:pPr>
            <a:r>
              <a:rPr lang="pt-BR" sz="1400" i="1" dirty="0"/>
              <a:t>Diabetes </a:t>
            </a:r>
            <a:r>
              <a:rPr lang="pt-BR" sz="1400" i="1" dirty="0" err="1"/>
              <a:t>Metab</a:t>
            </a:r>
            <a:r>
              <a:rPr lang="pt-BR" sz="1400" i="1" dirty="0"/>
              <a:t> Res </a:t>
            </a:r>
            <a:r>
              <a:rPr lang="pt-BR" sz="1400" i="1" dirty="0" err="1"/>
              <a:t>Rev</a:t>
            </a:r>
            <a:r>
              <a:rPr lang="pt-BR" sz="1400" i="1" dirty="0"/>
              <a:t> </a:t>
            </a:r>
            <a:r>
              <a:rPr lang="pt-BR" sz="1400" dirty="0"/>
              <a:t>2012; 28(</a:t>
            </a:r>
            <a:r>
              <a:rPr lang="pt-BR" sz="1400" dirty="0" err="1"/>
              <a:t>Suppl</a:t>
            </a:r>
            <a:r>
              <a:rPr lang="pt-BR" sz="1400" dirty="0"/>
              <a:t> 1): </a:t>
            </a:r>
            <a:r>
              <a:rPr lang="pt-BR" sz="1400" dirty="0" smtClean="0"/>
              <a:t>116-237.</a:t>
            </a:r>
          </a:p>
          <a:p>
            <a:pPr algn="r">
              <a:defRPr/>
            </a:pPr>
            <a:r>
              <a:rPr lang="pt-BR" sz="1400" dirty="0" err="1" smtClean="0"/>
              <a:t>Guidance</a:t>
            </a:r>
            <a:r>
              <a:rPr lang="pt-BR" sz="1400" dirty="0" smtClean="0"/>
              <a:t> 2015. 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9351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40352" y="5304610"/>
            <a:ext cx="1295305" cy="127587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85800" y="10527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dirty="0" smtClean="0">
                <a:solidFill>
                  <a:prstClr val="black"/>
                </a:solidFill>
              </a:rPr>
              <a:t>Propostas para alterar </a:t>
            </a:r>
          </a:p>
          <a:p>
            <a:pPr algn="r"/>
            <a:r>
              <a:rPr lang="pt-BR" b="1" dirty="0" smtClean="0">
                <a:solidFill>
                  <a:prstClr val="black"/>
                </a:solidFill>
              </a:rPr>
              <a:t>a situação</a:t>
            </a:r>
            <a:endParaRPr lang="pt-BR" b="1" i="1" dirty="0">
              <a:solidFill>
                <a:prstClr val="black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00100" y="12051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 smtClean="0">
              <a:solidFill>
                <a:srgbClr val="FFFF00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678479" y="1578753"/>
            <a:ext cx="7762626" cy="2950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4F81BD"/>
              </a:buClr>
              <a:buFont typeface="Wingdings 2" pitchFamily="18" charset="2"/>
              <a:buNone/>
            </a:pP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O que é Diabetes ?</a:t>
            </a:r>
            <a:endParaRPr lang="pt-BR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6558" y="5304610"/>
            <a:ext cx="1189099" cy="1275873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685800" y="10527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b="1" smtClean="0">
                <a:solidFill>
                  <a:prstClr val="black"/>
                </a:solidFill>
              </a:rPr>
              <a:t>Audiência pública</a:t>
            </a:r>
            <a:br>
              <a:rPr lang="pt-BR" b="1" smtClean="0">
                <a:solidFill>
                  <a:prstClr val="black"/>
                </a:solidFill>
              </a:rPr>
            </a:br>
            <a:r>
              <a:rPr lang="pt-BR" b="1" smtClean="0">
                <a:solidFill>
                  <a:prstClr val="black"/>
                </a:solidFill>
              </a:rPr>
              <a:t>Diabetes </a:t>
            </a:r>
            <a:r>
              <a:rPr lang="pt-BR" b="1" i="1" smtClean="0">
                <a:solidFill>
                  <a:prstClr val="black"/>
                </a:solidFill>
              </a:rPr>
              <a:t>mellitus</a:t>
            </a:r>
            <a:endParaRPr lang="pt-BR" b="1" i="1" dirty="0">
              <a:solidFill>
                <a:prstClr val="black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800100" y="120514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b="1" dirty="0" smtClean="0">
              <a:solidFill>
                <a:srgbClr val="FFFF00"/>
              </a:solidFill>
            </a:endParaRPr>
          </a:p>
        </p:txBody>
      </p:sp>
      <p:sp>
        <p:nvSpPr>
          <p:cNvPr id="9" name="Subtítulo 2"/>
          <p:cNvSpPr txBox="1">
            <a:spLocks/>
          </p:cNvSpPr>
          <p:nvPr/>
        </p:nvSpPr>
        <p:spPr>
          <a:xfrm>
            <a:off x="678479" y="1578753"/>
            <a:ext cx="7762626" cy="2950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Clr>
                <a:srgbClr val="4F81BD"/>
              </a:buClr>
              <a:buFont typeface="Wingdings 2" pitchFamily="18" charset="2"/>
              <a:buNone/>
            </a:pPr>
            <a:r>
              <a:rPr lang="pt-BR" b="1" dirty="0" smtClean="0">
                <a:solidFill>
                  <a:prstClr val="black"/>
                </a:solidFill>
              </a:rPr>
              <a:t>Senado Federal</a:t>
            </a:r>
          </a:p>
          <a:p>
            <a:pPr marL="0" indent="0" algn="r">
              <a:buClr>
                <a:srgbClr val="4F81BD"/>
              </a:buClr>
              <a:buFont typeface="Wingdings 2" pitchFamily="18" charset="2"/>
              <a:buNone/>
            </a:pPr>
            <a:r>
              <a:rPr lang="pt-BR" b="1" dirty="0" smtClean="0">
                <a:solidFill>
                  <a:prstClr val="black"/>
                </a:solidFill>
              </a:rPr>
              <a:t>Brasília, 30 de Novembro de 2016</a:t>
            </a:r>
            <a:endParaRPr lang="pt-B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23528" y="188640"/>
            <a:ext cx="7200800" cy="10772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800000"/>
                </a:solidFill>
              </a:rPr>
              <a:t>Quais são as prioridades para manuseio do Diabetes ?</a:t>
            </a:r>
            <a:endParaRPr lang="pt-BR" sz="3200" b="1" dirty="0">
              <a:solidFill>
                <a:srgbClr val="8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932040" y="1825660"/>
            <a:ext cx="327636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Colesterol ?</a:t>
            </a:r>
            <a:endParaRPr lang="pt-BR" sz="28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4860032" y="3284984"/>
            <a:ext cx="1656184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Glicose ? </a:t>
            </a:r>
            <a:endParaRPr lang="pt-BR" sz="28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4221088"/>
            <a:ext cx="1872208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Pressão arterial ?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950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370" name="Group 2"/>
          <p:cNvGrpSpPr>
            <a:grpSpLocks/>
          </p:cNvGrpSpPr>
          <p:nvPr/>
        </p:nvGrpSpPr>
        <p:grpSpPr bwMode="auto">
          <a:xfrm>
            <a:off x="433388" y="1352550"/>
            <a:ext cx="8296275" cy="4857750"/>
            <a:chOff x="273" y="852"/>
            <a:chExt cx="5226" cy="3060"/>
          </a:xfrm>
        </p:grpSpPr>
        <p:sp>
          <p:nvSpPr>
            <p:cNvPr id="3082" name="Freeform 3"/>
            <p:cNvSpPr>
              <a:spLocks/>
            </p:cNvSpPr>
            <p:nvPr/>
          </p:nvSpPr>
          <p:spPr bwMode="auto">
            <a:xfrm>
              <a:off x="3512" y="1136"/>
              <a:ext cx="62" cy="112"/>
            </a:xfrm>
            <a:custGeom>
              <a:avLst/>
              <a:gdLst>
                <a:gd name="T0" fmla="*/ 30 w 57"/>
                <a:gd name="T1" fmla="*/ 0 h 104"/>
                <a:gd name="T2" fmla="*/ 144 w 57"/>
                <a:gd name="T3" fmla="*/ 238 h 104"/>
                <a:gd name="T4" fmla="*/ 115 w 57"/>
                <a:gd name="T5" fmla="*/ 225 h 104"/>
                <a:gd name="T6" fmla="*/ 121 w 57"/>
                <a:gd name="T7" fmla="*/ 233 h 104"/>
                <a:gd name="T8" fmla="*/ 30 w 57"/>
                <a:gd name="T9" fmla="*/ 198 h 104"/>
                <a:gd name="T10" fmla="*/ 54 w 57"/>
                <a:gd name="T11" fmla="*/ 190 h 104"/>
                <a:gd name="T12" fmla="*/ 42 w 57"/>
                <a:gd name="T13" fmla="*/ 159 h 104"/>
                <a:gd name="T14" fmla="*/ 0 w 57"/>
                <a:gd name="T15" fmla="*/ 148 h 104"/>
                <a:gd name="T16" fmla="*/ 30 w 57"/>
                <a:gd name="T17" fmla="*/ 0 h 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104"/>
                <a:gd name="T29" fmla="*/ 57 w 57"/>
                <a:gd name="T30" fmla="*/ 104 h 1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104">
                  <a:moveTo>
                    <a:pt x="13" y="0"/>
                  </a:moveTo>
                  <a:lnTo>
                    <a:pt x="57" y="104"/>
                  </a:lnTo>
                  <a:lnTo>
                    <a:pt x="45" y="99"/>
                  </a:lnTo>
                  <a:lnTo>
                    <a:pt x="48" y="103"/>
                  </a:lnTo>
                  <a:lnTo>
                    <a:pt x="13" y="88"/>
                  </a:lnTo>
                  <a:lnTo>
                    <a:pt x="22" y="84"/>
                  </a:lnTo>
                  <a:lnTo>
                    <a:pt x="17" y="71"/>
                  </a:lnTo>
                  <a:lnTo>
                    <a:pt x="0" y="66"/>
                  </a:lnTo>
                  <a:lnTo>
                    <a:pt x="13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83" name="Freeform 4"/>
            <p:cNvSpPr>
              <a:spLocks/>
            </p:cNvSpPr>
            <p:nvPr/>
          </p:nvSpPr>
          <p:spPr bwMode="auto">
            <a:xfrm>
              <a:off x="3526" y="957"/>
              <a:ext cx="206" cy="170"/>
            </a:xfrm>
            <a:custGeom>
              <a:avLst/>
              <a:gdLst>
                <a:gd name="T0" fmla="*/ 0 w 190"/>
                <a:gd name="T1" fmla="*/ 343 h 157"/>
                <a:gd name="T2" fmla="*/ 211 w 190"/>
                <a:gd name="T3" fmla="*/ 101 h 157"/>
                <a:gd name="T4" fmla="*/ 461 w 190"/>
                <a:gd name="T5" fmla="*/ 0 h 157"/>
                <a:gd name="T6" fmla="*/ 409 w 190"/>
                <a:gd name="T7" fmla="*/ 77 h 157"/>
                <a:gd name="T8" fmla="*/ 165 w 190"/>
                <a:gd name="T9" fmla="*/ 239 h 157"/>
                <a:gd name="T10" fmla="*/ 140 w 190"/>
                <a:gd name="T11" fmla="*/ 249 h 157"/>
                <a:gd name="T12" fmla="*/ 142 w 190"/>
                <a:gd name="T13" fmla="*/ 295 h 157"/>
                <a:gd name="T14" fmla="*/ 110 w 190"/>
                <a:gd name="T15" fmla="*/ 317 h 157"/>
                <a:gd name="T16" fmla="*/ 110 w 190"/>
                <a:gd name="T17" fmla="*/ 367 h 157"/>
                <a:gd name="T18" fmla="*/ 96 w 190"/>
                <a:gd name="T19" fmla="*/ 353 h 157"/>
                <a:gd name="T20" fmla="*/ 18 w 190"/>
                <a:gd name="T21" fmla="*/ 377 h 157"/>
                <a:gd name="T22" fmla="*/ 42 w 190"/>
                <a:gd name="T23" fmla="*/ 352 h 157"/>
                <a:gd name="T24" fmla="*/ 0 w 190"/>
                <a:gd name="T25" fmla="*/ 343 h 1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157"/>
                <a:gd name="T41" fmla="*/ 190 w 190"/>
                <a:gd name="T42" fmla="*/ 157 h 15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157">
                  <a:moveTo>
                    <a:pt x="0" y="143"/>
                  </a:moveTo>
                  <a:lnTo>
                    <a:pt x="87" y="42"/>
                  </a:lnTo>
                  <a:lnTo>
                    <a:pt x="190" y="0"/>
                  </a:lnTo>
                  <a:lnTo>
                    <a:pt x="168" y="32"/>
                  </a:lnTo>
                  <a:lnTo>
                    <a:pt x="67" y="100"/>
                  </a:lnTo>
                  <a:lnTo>
                    <a:pt x="57" y="103"/>
                  </a:lnTo>
                  <a:lnTo>
                    <a:pt x="59" y="123"/>
                  </a:lnTo>
                  <a:lnTo>
                    <a:pt x="45" y="132"/>
                  </a:lnTo>
                  <a:lnTo>
                    <a:pt x="45" y="153"/>
                  </a:lnTo>
                  <a:lnTo>
                    <a:pt x="40" y="148"/>
                  </a:lnTo>
                  <a:lnTo>
                    <a:pt x="7" y="157"/>
                  </a:lnTo>
                  <a:lnTo>
                    <a:pt x="17" y="147"/>
                  </a:lnTo>
                  <a:lnTo>
                    <a:pt x="0" y="143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84" name="Freeform 5"/>
            <p:cNvSpPr>
              <a:spLocks/>
            </p:cNvSpPr>
            <p:nvPr/>
          </p:nvSpPr>
          <p:spPr bwMode="auto">
            <a:xfrm>
              <a:off x="4871" y="3561"/>
              <a:ext cx="43" cy="48"/>
            </a:xfrm>
            <a:custGeom>
              <a:avLst/>
              <a:gdLst>
                <a:gd name="T0" fmla="*/ 1 w 40"/>
                <a:gd name="T1" fmla="*/ 48 h 44"/>
                <a:gd name="T2" fmla="*/ 19 w 40"/>
                <a:gd name="T3" fmla="*/ 52 h 44"/>
                <a:gd name="T4" fmla="*/ 73 w 40"/>
                <a:gd name="T5" fmla="*/ 0 h 44"/>
                <a:gd name="T6" fmla="*/ 88 w 40"/>
                <a:gd name="T7" fmla="*/ 63 h 44"/>
                <a:gd name="T8" fmla="*/ 84 w 40"/>
                <a:gd name="T9" fmla="*/ 52 h 44"/>
                <a:gd name="T10" fmla="*/ 78 w 40"/>
                <a:gd name="T11" fmla="*/ 80 h 44"/>
                <a:gd name="T12" fmla="*/ 61 w 40"/>
                <a:gd name="T13" fmla="*/ 89 h 44"/>
                <a:gd name="T14" fmla="*/ 55 w 40"/>
                <a:gd name="T15" fmla="*/ 109 h 44"/>
                <a:gd name="T16" fmla="*/ 34 w 40"/>
                <a:gd name="T17" fmla="*/ 115 h 44"/>
                <a:gd name="T18" fmla="*/ 0 w 40"/>
                <a:gd name="T19" fmla="*/ 74 h 44"/>
                <a:gd name="T20" fmla="*/ 3 w 40"/>
                <a:gd name="T21" fmla="*/ 87 h 44"/>
                <a:gd name="T22" fmla="*/ 1 w 40"/>
                <a:gd name="T23" fmla="*/ 48 h 4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0"/>
                <a:gd name="T37" fmla="*/ 0 h 44"/>
                <a:gd name="T38" fmla="*/ 40 w 40"/>
                <a:gd name="T39" fmla="*/ 44 h 4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0" h="44">
                  <a:moveTo>
                    <a:pt x="1" y="18"/>
                  </a:moveTo>
                  <a:lnTo>
                    <a:pt x="8" y="20"/>
                  </a:lnTo>
                  <a:lnTo>
                    <a:pt x="33" y="0"/>
                  </a:lnTo>
                  <a:lnTo>
                    <a:pt x="40" y="25"/>
                  </a:lnTo>
                  <a:lnTo>
                    <a:pt x="38" y="20"/>
                  </a:lnTo>
                  <a:lnTo>
                    <a:pt x="35" y="30"/>
                  </a:lnTo>
                  <a:lnTo>
                    <a:pt x="28" y="35"/>
                  </a:lnTo>
                  <a:lnTo>
                    <a:pt x="25" y="42"/>
                  </a:lnTo>
                  <a:lnTo>
                    <a:pt x="16" y="44"/>
                  </a:lnTo>
                  <a:lnTo>
                    <a:pt x="0" y="28"/>
                  </a:lnTo>
                  <a:lnTo>
                    <a:pt x="3" y="33"/>
                  </a:lnTo>
                  <a:lnTo>
                    <a:pt x="1" y="1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85" name="Freeform 6"/>
            <p:cNvSpPr>
              <a:spLocks/>
            </p:cNvSpPr>
            <p:nvPr/>
          </p:nvSpPr>
          <p:spPr bwMode="auto">
            <a:xfrm>
              <a:off x="5112" y="3492"/>
              <a:ext cx="107" cy="107"/>
            </a:xfrm>
            <a:custGeom>
              <a:avLst/>
              <a:gdLst>
                <a:gd name="T0" fmla="*/ 187 w 98"/>
                <a:gd name="T1" fmla="*/ 19 h 99"/>
                <a:gd name="T2" fmla="*/ 204 w 98"/>
                <a:gd name="T3" fmla="*/ 0 h 99"/>
                <a:gd name="T4" fmla="*/ 215 w 98"/>
                <a:gd name="T5" fmla="*/ 18 h 99"/>
                <a:gd name="T6" fmla="*/ 218 w 98"/>
                <a:gd name="T7" fmla="*/ 23 h 99"/>
                <a:gd name="T8" fmla="*/ 243 w 98"/>
                <a:gd name="T9" fmla="*/ 18 h 99"/>
                <a:gd name="T10" fmla="*/ 243 w 98"/>
                <a:gd name="T11" fmla="*/ 27 h 99"/>
                <a:gd name="T12" fmla="*/ 246 w 98"/>
                <a:gd name="T13" fmla="*/ 19 h 99"/>
                <a:gd name="T14" fmla="*/ 259 w 98"/>
                <a:gd name="T15" fmla="*/ 29 h 99"/>
                <a:gd name="T16" fmla="*/ 243 w 98"/>
                <a:gd name="T17" fmla="*/ 63 h 99"/>
                <a:gd name="T18" fmla="*/ 206 w 98"/>
                <a:gd name="T19" fmla="*/ 105 h 99"/>
                <a:gd name="T20" fmla="*/ 218 w 98"/>
                <a:gd name="T21" fmla="*/ 125 h 99"/>
                <a:gd name="T22" fmla="*/ 168 w 98"/>
                <a:gd name="T23" fmla="*/ 130 h 99"/>
                <a:gd name="T24" fmla="*/ 135 w 98"/>
                <a:gd name="T25" fmla="*/ 215 h 99"/>
                <a:gd name="T26" fmla="*/ 95 w 98"/>
                <a:gd name="T27" fmla="*/ 233 h 99"/>
                <a:gd name="T28" fmla="*/ 68 w 98"/>
                <a:gd name="T29" fmla="*/ 233 h 99"/>
                <a:gd name="T30" fmla="*/ 62 w 98"/>
                <a:gd name="T31" fmla="*/ 230 h 99"/>
                <a:gd name="T32" fmla="*/ 45 w 98"/>
                <a:gd name="T33" fmla="*/ 225 h 99"/>
                <a:gd name="T34" fmla="*/ 29 w 98"/>
                <a:gd name="T35" fmla="*/ 216 h 99"/>
                <a:gd name="T36" fmla="*/ 2 w 98"/>
                <a:gd name="T37" fmla="*/ 216 h 99"/>
                <a:gd name="T38" fmla="*/ 17 w 98"/>
                <a:gd name="T39" fmla="*/ 204 h 99"/>
                <a:gd name="T40" fmla="*/ 2 w 98"/>
                <a:gd name="T41" fmla="*/ 215 h 99"/>
                <a:gd name="T42" fmla="*/ 4 w 98"/>
                <a:gd name="T43" fmla="*/ 204 h 99"/>
                <a:gd name="T44" fmla="*/ 0 w 98"/>
                <a:gd name="T45" fmla="*/ 208 h 99"/>
                <a:gd name="T46" fmla="*/ 68 w 98"/>
                <a:gd name="T47" fmla="*/ 130 h 99"/>
                <a:gd name="T48" fmla="*/ 135 w 98"/>
                <a:gd name="T49" fmla="*/ 85 h 99"/>
                <a:gd name="T50" fmla="*/ 187 w 98"/>
                <a:gd name="T51" fmla="*/ 19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8"/>
                <a:gd name="T79" fmla="*/ 0 h 99"/>
                <a:gd name="T80" fmla="*/ 98 w 98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8" h="99">
                  <a:moveTo>
                    <a:pt x="71" y="8"/>
                  </a:moveTo>
                  <a:lnTo>
                    <a:pt x="78" y="0"/>
                  </a:lnTo>
                  <a:lnTo>
                    <a:pt x="81" y="7"/>
                  </a:lnTo>
                  <a:lnTo>
                    <a:pt x="83" y="10"/>
                  </a:lnTo>
                  <a:lnTo>
                    <a:pt x="93" y="7"/>
                  </a:lnTo>
                  <a:lnTo>
                    <a:pt x="93" y="12"/>
                  </a:lnTo>
                  <a:lnTo>
                    <a:pt x="94" y="8"/>
                  </a:lnTo>
                  <a:lnTo>
                    <a:pt x="98" y="13"/>
                  </a:lnTo>
                  <a:lnTo>
                    <a:pt x="93" y="27"/>
                  </a:lnTo>
                  <a:lnTo>
                    <a:pt x="79" y="44"/>
                  </a:lnTo>
                  <a:lnTo>
                    <a:pt x="83" y="54"/>
                  </a:lnTo>
                  <a:lnTo>
                    <a:pt x="64" y="55"/>
                  </a:lnTo>
                  <a:lnTo>
                    <a:pt x="51" y="91"/>
                  </a:lnTo>
                  <a:lnTo>
                    <a:pt x="36" y="99"/>
                  </a:lnTo>
                  <a:lnTo>
                    <a:pt x="26" y="99"/>
                  </a:lnTo>
                  <a:lnTo>
                    <a:pt x="24" y="97"/>
                  </a:lnTo>
                  <a:lnTo>
                    <a:pt x="17" y="96"/>
                  </a:lnTo>
                  <a:lnTo>
                    <a:pt x="12" y="92"/>
                  </a:lnTo>
                  <a:lnTo>
                    <a:pt x="2" y="92"/>
                  </a:lnTo>
                  <a:lnTo>
                    <a:pt x="6" y="87"/>
                  </a:lnTo>
                  <a:lnTo>
                    <a:pt x="2" y="91"/>
                  </a:lnTo>
                  <a:lnTo>
                    <a:pt x="4" y="87"/>
                  </a:lnTo>
                  <a:lnTo>
                    <a:pt x="0" y="89"/>
                  </a:lnTo>
                  <a:lnTo>
                    <a:pt x="26" y="55"/>
                  </a:lnTo>
                  <a:lnTo>
                    <a:pt x="51" y="37"/>
                  </a:lnTo>
                  <a:lnTo>
                    <a:pt x="71" y="8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86" name="Freeform 7"/>
            <p:cNvSpPr>
              <a:spLocks/>
            </p:cNvSpPr>
            <p:nvPr/>
          </p:nvSpPr>
          <p:spPr bwMode="auto">
            <a:xfrm>
              <a:off x="5197" y="3394"/>
              <a:ext cx="76" cy="116"/>
            </a:xfrm>
            <a:custGeom>
              <a:avLst/>
              <a:gdLst>
                <a:gd name="T0" fmla="*/ 1 w 70"/>
                <a:gd name="T1" fmla="*/ 0 h 108"/>
                <a:gd name="T2" fmla="*/ 17 w 70"/>
                <a:gd name="T3" fmla="*/ 18 h 108"/>
                <a:gd name="T4" fmla="*/ 39 w 70"/>
                <a:gd name="T5" fmla="*/ 21 h 108"/>
                <a:gd name="T6" fmla="*/ 46 w 70"/>
                <a:gd name="T7" fmla="*/ 31 h 108"/>
                <a:gd name="T8" fmla="*/ 55 w 70"/>
                <a:gd name="T9" fmla="*/ 44 h 108"/>
                <a:gd name="T10" fmla="*/ 50 w 70"/>
                <a:gd name="T11" fmla="*/ 41 h 108"/>
                <a:gd name="T12" fmla="*/ 60 w 70"/>
                <a:gd name="T13" fmla="*/ 76 h 108"/>
                <a:gd name="T14" fmla="*/ 69 w 70"/>
                <a:gd name="T15" fmla="*/ 77 h 108"/>
                <a:gd name="T16" fmla="*/ 81 w 70"/>
                <a:gd name="T17" fmla="*/ 89 h 108"/>
                <a:gd name="T18" fmla="*/ 81 w 70"/>
                <a:gd name="T19" fmla="*/ 66 h 108"/>
                <a:gd name="T20" fmla="*/ 111 w 70"/>
                <a:gd name="T21" fmla="*/ 103 h 108"/>
                <a:gd name="T22" fmla="*/ 149 w 70"/>
                <a:gd name="T23" fmla="*/ 112 h 108"/>
                <a:gd name="T24" fmla="*/ 167 w 70"/>
                <a:gd name="T25" fmla="*/ 102 h 108"/>
                <a:gd name="T26" fmla="*/ 175 w 70"/>
                <a:gd name="T27" fmla="*/ 119 h 108"/>
                <a:gd name="T28" fmla="*/ 165 w 70"/>
                <a:gd name="T29" fmla="*/ 147 h 108"/>
                <a:gd name="T30" fmla="*/ 131 w 70"/>
                <a:gd name="T31" fmla="*/ 169 h 108"/>
                <a:gd name="T32" fmla="*/ 118 w 70"/>
                <a:gd name="T33" fmla="*/ 197 h 108"/>
                <a:gd name="T34" fmla="*/ 81 w 70"/>
                <a:gd name="T35" fmla="*/ 236 h 108"/>
                <a:gd name="T36" fmla="*/ 77 w 70"/>
                <a:gd name="T37" fmla="*/ 230 h 108"/>
                <a:gd name="T38" fmla="*/ 64 w 70"/>
                <a:gd name="T39" fmla="*/ 230 h 108"/>
                <a:gd name="T40" fmla="*/ 69 w 70"/>
                <a:gd name="T41" fmla="*/ 212 h 108"/>
                <a:gd name="T42" fmla="*/ 64 w 70"/>
                <a:gd name="T43" fmla="*/ 185 h 108"/>
                <a:gd name="T44" fmla="*/ 39 w 70"/>
                <a:gd name="T45" fmla="*/ 150 h 108"/>
                <a:gd name="T46" fmla="*/ 55 w 70"/>
                <a:gd name="T47" fmla="*/ 140 h 108"/>
                <a:gd name="T48" fmla="*/ 60 w 70"/>
                <a:gd name="T49" fmla="*/ 77 h 108"/>
                <a:gd name="T50" fmla="*/ 46 w 70"/>
                <a:gd name="T51" fmla="*/ 66 h 108"/>
                <a:gd name="T52" fmla="*/ 50 w 70"/>
                <a:gd name="T53" fmla="*/ 71 h 108"/>
                <a:gd name="T54" fmla="*/ 50 w 70"/>
                <a:gd name="T55" fmla="*/ 54 h 108"/>
                <a:gd name="T56" fmla="*/ 39 w 70"/>
                <a:gd name="T57" fmla="*/ 62 h 108"/>
                <a:gd name="T58" fmla="*/ 26 w 70"/>
                <a:gd name="T59" fmla="*/ 44 h 108"/>
                <a:gd name="T60" fmla="*/ 24 w 70"/>
                <a:gd name="T61" fmla="*/ 25 h 108"/>
                <a:gd name="T62" fmla="*/ 0 w 70"/>
                <a:gd name="T63" fmla="*/ 0 h 108"/>
                <a:gd name="T64" fmla="*/ 1 w 70"/>
                <a:gd name="T65" fmla="*/ 0 h 10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0"/>
                <a:gd name="T100" fmla="*/ 0 h 108"/>
                <a:gd name="T101" fmla="*/ 70 w 70"/>
                <a:gd name="T102" fmla="*/ 108 h 10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0" h="108">
                  <a:moveTo>
                    <a:pt x="1" y="0"/>
                  </a:moveTo>
                  <a:lnTo>
                    <a:pt x="6" y="7"/>
                  </a:lnTo>
                  <a:lnTo>
                    <a:pt x="16" y="10"/>
                  </a:lnTo>
                  <a:lnTo>
                    <a:pt x="18" y="15"/>
                  </a:lnTo>
                  <a:lnTo>
                    <a:pt x="23" y="20"/>
                  </a:lnTo>
                  <a:lnTo>
                    <a:pt x="20" y="19"/>
                  </a:lnTo>
                  <a:lnTo>
                    <a:pt x="25" y="34"/>
                  </a:lnTo>
                  <a:lnTo>
                    <a:pt x="28" y="35"/>
                  </a:lnTo>
                  <a:lnTo>
                    <a:pt x="33" y="41"/>
                  </a:lnTo>
                  <a:lnTo>
                    <a:pt x="33" y="30"/>
                  </a:lnTo>
                  <a:lnTo>
                    <a:pt x="45" y="47"/>
                  </a:lnTo>
                  <a:lnTo>
                    <a:pt x="60" y="51"/>
                  </a:lnTo>
                  <a:lnTo>
                    <a:pt x="68" y="46"/>
                  </a:lnTo>
                  <a:lnTo>
                    <a:pt x="70" y="54"/>
                  </a:lnTo>
                  <a:lnTo>
                    <a:pt x="67" y="67"/>
                  </a:lnTo>
                  <a:lnTo>
                    <a:pt x="53" y="76"/>
                  </a:lnTo>
                  <a:lnTo>
                    <a:pt x="48" y="89"/>
                  </a:lnTo>
                  <a:lnTo>
                    <a:pt x="33" y="108"/>
                  </a:lnTo>
                  <a:lnTo>
                    <a:pt x="31" y="104"/>
                  </a:lnTo>
                  <a:lnTo>
                    <a:pt x="26" y="104"/>
                  </a:lnTo>
                  <a:lnTo>
                    <a:pt x="28" y="96"/>
                  </a:lnTo>
                  <a:lnTo>
                    <a:pt x="26" y="84"/>
                  </a:lnTo>
                  <a:lnTo>
                    <a:pt x="16" y="69"/>
                  </a:lnTo>
                  <a:lnTo>
                    <a:pt x="23" y="64"/>
                  </a:lnTo>
                  <a:lnTo>
                    <a:pt x="25" y="35"/>
                  </a:lnTo>
                  <a:lnTo>
                    <a:pt x="18" y="30"/>
                  </a:lnTo>
                  <a:lnTo>
                    <a:pt x="20" y="32"/>
                  </a:lnTo>
                  <a:lnTo>
                    <a:pt x="20" y="25"/>
                  </a:lnTo>
                  <a:lnTo>
                    <a:pt x="16" y="29"/>
                  </a:lnTo>
                  <a:lnTo>
                    <a:pt x="11" y="20"/>
                  </a:lnTo>
                  <a:lnTo>
                    <a:pt x="10" y="12"/>
                  </a:lnTo>
                  <a:lnTo>
                    <a:pt x="0" y="0"/>
                  </a:lnTo>
                  <a:lnTo>
                    <a:pt x="1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87" name="Freeform 8"/>
            <p:cNvSpPr>
              <a:spLocks/>
            </p:cNvSpPr>
            <p:nvPr/>
          </p:nvSpPr>
          <p:spPr bwMode="auto">
            <a:xfrm>
              <a:off x="2722" y="889"/>
              <a:ext cx="105" cy="223"/>
            </a:xfrm>
            <a:custGeom>
              <a:avLst/>
              <a:gdLst>
                <a:gd name="T0" fmla="*/ 133 w 96"/>
                <a:gd name="T1" fmla="*/ 51 h 206"/>
                <a:gd name="T2" fmla="*/ 152 w 96"/>
                <a:gd name="T3" fmla="*/ 143 h 206"/>
                <a:gd name="T4" fmla="*/ 165 w 96"/>
                <a:gd name="T5" fmla="*/ 140 h 206"/>
                <a:gd name="T6" fmla="*/ 190 w 96"/>
                <a:gd name="T7" fmla="*/ 179 h 206"/>
                <a:gd name="T8" fmla="*/ 183 w 96"/>
                <a:gd name="T9" fmla="*/ 0 h 206"/>
                <a:gd name="T10" fmla="*/ 233 w 96"/>
                <a:gd name="T11" fmla="*/ 113 h 206"/>
                <a:gd name="T12" fmla="*/ 257 w 96"/>
                <a:gd name="T13" fmla="*/ 76 h 206"/>
                <a:gd name="T14" fmla="*/ 183 w 96"/>
                <a:gd name="T15" fmla="*/ 493 h 206"/>
                <a:gd name="T16" fmla="*/ 165 w 96"/>
                <a:gd name="T17" fmla="*/ 455 h 206"/>
                <a:gd name="T18" fmla="*/ 190 w 96"/>
                <a:gd name="T19" fmla="*/ 440 h 206"/>
                <a:gd name="T20" fmla="*/ 112 w 96"/>
                <a:gd name="T21" fmla="*/ 380 h 206"/>
                <a:gd name="T22" fmla="*/ 203 w 96"/>
                <a:gd name="T23" fmla="*/ 320 h 206"/>
                <a:gd name="T24" fmla="*/ 98 w 96"/>
                <a:gd name="T25" fmla="*/ 344 h 206"/>
                <a:gd name="T26" fmla="*/ 96 w 96"/>
                <a:gd name="T27" fmla="*/ 301 h 206"/>
                <a:gd name="T28" fmla="*/ 117 w 96"/>
                <a:gd name="T29" fmla="*/ 314 h 206"/>
                <a:gd name="T30" fmla="*/ 195 w 96"/>
                <a:gd name="T31" fmla="*/ 202 h 206"/>
                <a:gd name="T32" fmla="*/ 165 w 96"/>
                <a:gd name="T33" fmla="*/ 250 h 206"/>
                <a:gd name="T34" fmla="*/ 159 w 96"/>
                <a:gd name="T35" fmla="*/ 194 h 206"/>
                <a:gd name="T36" fmla="*/ 145 w 96"/>
                <a:gd name="T37" fmla="*/ 227 h 206"/>
                <a:gd name="T38" fmla="*/ 138 w 96"/>
                <a:gd name="T39" fmla="*/ 210 h 206"/>
                <a:gd name="T40" fmla="*/ 96 w 96"/>
                <a:gd name="T41" fmla="*/ 278 h 206"/>
                <a:gd name="T42" fmla="*/ 53 w 96"/>
                <a:gd name="T43" fmla="*/ 246 h 206"/>
                <a:gd name="T44" fmla="*/ 82 w 96"/>
                <a:gd name="T45" fmla="*/ 229 h 206"/>
                <a:gd name="T46" fmla="*/ 20 w 96"/>
                <a:gd name="T47" fmla="*/ 172 h 206"/>
                <a:gd name="T48" fmla="*/ 53 w 96"/>
                <a:gd name="T49" fmla="*/ 183 h 206"/>
                <a:gd name="T50" fmla="*/ 40 w 96"/>
                <a:gd name="T51" fmla="*/ 123 h 206"/>
                <a:gd name="T52" fmla="*/ 20 w 96"/>
                <a:gd name="T53" fmla="*/ 123 h 206"/>
                <a:gd name="T54" fmla="*/ 20 w 96"/>
                <a:gd name="T55" fmla="*/ 152 h 206"/>
                <a:gd name="T56" fmla="*/ 0 w 96"/>
                <a:gd name="T57" fmla="*/ 60 h 206"/>
                <a:gd name="T58" fmla="*/ 20 w 96"/>
                <a:gd name="T59" fmla="*/ 71 h 206"/>
                <a:gd name="T60" fmla="*/ 26 w 96"/>
                <a:gd name="T61" fmla="*/ 37 h 206"/>
                <a:gd name="T62" fmla="*/ 47 w 96"/>
                <a:gd name="T63" fmla="*/ 61 h 206"/>
                <a:gd name="T64" fmla="*/ 47 w 96"/>
                <a:gd name="T65" fmla="*/ 34 h 206"/>
                <a:gd name="T66" fmla="*/ 98 w 96"/>
                <a:gd name="T67" fmla="*/ 34 h 206"/>
                <a:gd name="T68" fmla="*/ 82 w 96"/>
                <a:gd name="T69" fmla="*/ 104 h 206"/>
                <a:gd name="T70" fmla="*/ 90 w 96"/>
                <a:gd name="T71" fmla="*/ 96 h 206"/>
                <a:gd name="T72" fmla="*/ 117 w 96"/>
                <a:gd name="T73" fmla="*/ 132 h 206"/>
                <a:gd name="T74" fmla="*/ 124 w 96"/>
                <a:gd name="T75" fmla="*/ 43 h 206"/>
                <a:gd name="T76" fmla="*/ 133 w 96"/>
                <a:gd name="T77" fmla="*/ 51 h 206"/>
                <a:gd name="T78" fmla="*/ 133 w 96"/>
                <a:gd name="T79" fmla="*/ 51 h 20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96"/>
                <a:gd name="T121" fmla="*/ 0 h 206"/>
                <a:gd name="T122" fmla="*/ 96 w 96"/>
                <a:gd name="T123" fmla="*/ 206 h 20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96" h="206">
                  <a:moveTo>
                    <a:pt x="49" y="21"/>
                  </a:moveTo>
                  <a:lnTo>
                    <a:pt x="57" y="60"/>
                  </a:lnTo>
                  <a:lnTo>
                    <a:pt x="61" y="58"/>
                  </a:lnTo>
                  <a:lnTo>
                    <a:pt x="71" y="74"/>
                  </a:lnTo>
                  <a:lnTo>
                    <a:pt x="69" y="0"/>
                  </a:lnTo>
                  <a:lnTo>
                    <a:pt x="86" y="47"/>
                  </a:lnTo>
                  <a:lnTo>
                    <a:pt x="96" y="31"/>
                  </a:lnTo>
                  <a:lnTo>
                    <a:pt x="69" y="206"/>
                  </a:lnTo>
                  <a:lnTo>
                    <a:pt x="61" y="190"/>
                  </a:lnTo>
                  <a:lnTo>
                    <a:pt x="71" y="184"/>
                  </a:lnTo>
                  <a:lnTo>
                    <a:pt x="41" y="159"/>
                  </a:lnTo>
                  <a:lnTo>
                    <a:pt x="76" y="134"/>
                  </a:lnTo>
                  <a:lnTo>
                    <a:pt x="37" y="144"/>
                  </a:lnTo>
                  <a:lnTo>
                    <a:pt x="36" y="127"/>
                  </a:lnTo>
                  <a:lnTo>
                    <a:pt x="44" y="131"/>
                  </a:lnTo>
                  <a:lnTo>
                    <a:pt x="72" y="85"/>
                  </a:lnTo>
                  <a:lnTo>
                    <a:pt x="61" y="104"/>
                  </a:lnTo>
                  <a:lnTo>
                    <a:pt x="59" y="80"/>
                  </a:lnTo>
                  <a:lnTo>
                    <a:pt x="54" y="94"/>
                  </a:lnTo>
                  <a:lnTo>
                    <a:pt x="51" y="87"/>
                  </a:lnTo>
                  <a:lnTo>
                    <a:pt x="36" y="117"/>
                  </a:lnTo>
                  <a:lnTo>
                    <a:pt x="20" y="102"/>
                  </a:lnTo>
                  <a:lnTo>
                    <a:pt x="31" y="95"/>
                  </a:lnTo>
                  <a:lnTo>
                    <a:pt x="7" y="72"/>
                  </a:lnTo>
                  <a:lnTo>
                    <a:pt x="20" y="77"/>
                  </a:lnTo>
                  <a:lnTo>
                    <a:pt x="15" y="52"/>
                  </a:lnTo>
                  <a:lnTo>
                    <a:pt x="7" y="52"/>
                  </a:lnTo>
                  <a:lnTo>
                    <a:pt x="7" y="63"/>
                  </a:lnTo>
                  <a:lnTo>
                    <a:pt x="0" y="25"/>
                  </a:lnTo>
                  <a:lnTo>
                    <a:pt x="7" y="30"/>
                  </a:lnTo>
                  <a:lnTo>
                    <a:pt x="10" y="16"/>
                  </a:lnTo>
                  <a:lnTo>
                    <a:pt x="17" y="26"/>
                  </a:lnTo>
                  <a:lnTo>
                    <a:pt x="17" y="15"/>
                  </a:lnTo>
                  <a:lnTo>
                    <a:pt x="37" y="1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44" y="55"/>
                  </a:lnTo>
                  <a:lnTo>
                    <a:pt x="46" y="18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88" name="Freeform 9"/>
            <p:cNvSpPr>
              <a:spLocks/>
            </p:cNvSpPr>
            <p:nvPr/>
          </p:nvSpPr>
          <p:spPr bwMode="auto">
            <a:xfrm>
              <a:off x="2859" y="1010"/>
              <a:ext cx="55" cy="61"/>
            </a:xfrm>
            <a:custGeom>
              <a:avLst/>
              <a:gdLst>
                <a:gd name="T0" fmla="*/ 70 w 50"/>
                <a:gd name="T1" fmla="*/ 0 h 56"/>
                <a:gd name="T2" fmla="*/ 143 w 50"/>
                <a:gd name="T3" fmla="*/ 69 h 56"/>
                <a:gd name="T4" fmla="*/ 57 w 50"/>
                <a:gd name="T5" fmla="*/ 143 h 56"/>
                <a:gd name="T6" fmla="*/ 70 w 50"/>
                <a:gd name="T7" fmla="*/ 89 h 56"/>
                <a:gd name="T8" fmla="*/ 0 w 50"/>
                <a:gd name="T9" fmla="*/ 120 h 56"/>
                <a:gd name="T10" fmla="*/ 70 w 50"/>
                <a:gd name="T11" fmla="*/ 0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56"/>
                <a:gd name="T20" fmla="*/ 50 w 50"/>
                <a:gd name="T21" fmla="*/ 56 h 5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56">
                  <a:moveTo>
                    <a:pt x="25" y="0"/>
                  </a:moveTo>
                  <a:lnTo>
                    <a:pt x="50" y="27"/>
                  </a:lnTo>
                  <a:lnTo>
                    <a:pt x="20" y="56"/>
                  </a:lnTo>
                  <a:lnTo>
                    <a:pt x="25" y="35"/>
                  </a:lnTo>
                  <a:lnTo>
                    <a:pt x="0" y="47"/>
                  </a:lnTo>
                  <a:lnTo>
                    <a:pt x="25" y="0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89" name="Freeform 10"/>
            <p:cNvSpPr>
              <a:spLocks/>
            </p:cNvSpPr>
            <p:nvPr/>
          </p:nvSpPr>
          <p:spPr bwMode="auto">
            <a:xfrm>
              <a:off x="2814" y="852"/>
              <a:ext cx="129" cy="73"/>
            </a:xfrm>
            <a:custGeom>
              <a:avLst/>
              <a:gdLst>
                <a:gd name="T0" fmla="*/ 164 w 119"/>
                <a:gd name="T1" fmla="*/ 2 h 67"/>
                <a:gd name="T2" fmla="*/ 291 w 119"/>
                <a:gd name="T3" fmla="*/ 105 h 67"/>
                <a:gd name="T4" fmla="*/ 70 w 119"/>
                <a:gd name="T5" fmla="*/ 173 h 67"/>
                <a:gd name="T6" fmla="*/ 109 w 119"/>
                <a:gd name="T7" fmla="*/ 173 h 67"/>
                <a:gd name="T8" fmla="*/ 95 w 119"/>
                <a:gd name="T9" fmla="*/ 155 h 67"/>
                <a:gd name="T10" fmla="*/ 132 w 119"/>
                <a:gd name="T11" fmla="*/ 127 h 67"/>
                <a:gd name="T12" fmla="*/ 24 w 119"/>
                <a:gd name="T13" fmla="*/ 114 h 67"/>
                <a:gd name="T14" fmla="*/ 42 w 119"/>
                <a:gd name="T15" fmla="*/ 89 h 67"/>
                <a:gd name="T16" fmla="*/ 0 w 119"/>
                <a:gd name="T17" fmla="*/ 75 h 67"/>
                <a:gd name="T18" fmla="*/ 59 w 119"/>
                <a:gd name="T19" fmla="*/ 96 h 67"/>
                <a:gd name="T20" fmla="*/ 50 w 119"/>
                <a:gd name="T21" fmla="*/ 29 h 67"/>
                <a:gd name="T22" fmla="*/ 70 w 119"/>
                <a:gd name="T23" fmla="*/ 63 h 67"/>
                <a:gd name="T24" fmla="*/ 70 w 119"/>
                <a:gd name="T25" fmla="*/ 0 h 67"/>
                <a:gd name="T26" fmla="*/ 143 w 119"/>
                <a:gd name="T27" fmla="*/ 98 h 67"/>
                <a:gd name="T28" fmla="*/ 151 w 119"/>
                <a:gd name="T29" fmla="*/ 21 h 67"/>
                <a:gd name="T30" fmla="*/ 164 w 119"/>
                <a:gd name="T31" fmla="*/ 32 h 67"/>
                <a:gd name="T32" fmla="*/ 164 w 119"/>
                <a:gd name="T33" fmla="*/ 2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9"/>
                <a:gd name="T52" fmla="*/ 0 h 67"/>
                <a:gd name="T53" fmla="*/ 119 w 119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9" h="67">
                  <a:moveTo>
                    <a:pt x="67" y="2"/>
                  </a:moveTo>
                  <a:lnTo>
                    <a:pt x="119" y="40"/>
                  </a:lnTo>
                  <a:lnTo>
                    <a:pt x="29" y="67"/>
                  </a:lnTo>
                  <a:lnTo>
                    <a:pt x="45" y="67"/>
                  </a:lnTo>
                  <a:lnTo>
                    <a:pt x="39" y="60"/>
                  </a:lnTo>
                  <a:lnTo>
                    <a:pt x="55" y="50"/>
                  </a:lnTo>
                  <a:lnTo>
                    <a:pt x="10" y="44"/>
                  </a:lnTo>
                  <a:lnTo>
                    <a:pt x="17" y="35"/>
                  </a:lnTo>
                  <a:lnTo>
                    <a:pt x="0" y="29"/>
                  </a:lnTo>
                  <a:lnTo>
                    <a:pt x="24" y="37"/>
                  </a:lnTo>
                  <a:lnTo>
                    <a:pt x="20" y="12"/>
                  </a:lnTo>
                  <a:lnTo>
                    <a:pt x="29" y="25"/>
                  </a:lnTo>
                  <a:lnTo>
                    <a:pt x="29" y="0"/>
                  </a:lnTo>
                  <a:lnTo>
                    <a:pt x="60" y="39"/>
                  </a:lnTo>
                  <a:lnTo>
                    <a:pt x="62" y="8"/>
                  </a:lnTo>
                  <a:lnTo>
                    <a:pt x="67" y="13"/>
                  </a:lnTo>
                  <a:lnTo>
                    <a:pt x="67" y="2"/>
                  </a:lnTo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90" name="Freeform 11"/>
            <p:cNvSpPr>
              <a:spLocks/>
            </p:cNvSpPr>
            <p:nvPr/>
          </p:nvSpPr>
          <p:spPr bwMode="auto">
            <a:xfrm>
              <a:off x="982" y="1107"/>
              <a:ext cx="271" cy="251"/>
            </a:xfrm>
            <a:custGeom>
              <a:avLst/>
              <a:gdLst>
                <a:gd name="T0" fmla="*/ 0 w 249"/>
                <a:gd name="T1" fmla="*/ 247 h 232"/>
                <a:gd name="T2" fmla="*/ 32 w 249"/>
                <a:gd name="T3" fmla="*/ 261 h 232"/>
                <a:gd name="T4" fmla="*/ 17 w 249"/>
                <a:gd name="T5" fmla="*/ 318 h 232"/>
                <a:gd name="T6" fmla="*/ 69 w 249"/>
                <a:gd name="T7" fmla="*/ 330 h 232"/>
                <a:gd name="T8" fmla="*/ 176 w 249"/>
                <a:gd name="T9" fmla="*/ 330 h 232"/>
                <a:gd name="T10" fmla="*/ 209 w 249"/>
                <a:gd name="T11" fmla="*/ 373 h 232"/>
                <a:gd name="T12" fmla="*/ 176 w 249"/>
                <a:gd name="T13" fmla="*/ 396 h 232"/>
                <a:gd name="T14" fmla="*/ 69 w 249"/>
                <a:gd name="T15" fmla="*/ 396 h 232"/>
                <a:gd name="T16" fmla="*/ 83 w 249"/>
                <a:gd name="T17" fmla="*/ 463 h 232"/>
                <a:gd name="T18" fmla="*/ 121 w 249"/>
                <a:gd name="T19" fmla="*/ 474 h 232"/>
                <a:gd name="T20" fmla="*/ 176 w 249"/>
                <a:gd name="T21" fmla="*/ 474 h 232"/>
                <a:gd name="T22" fmla="*/ 201 w 249"/>
                <a:gd name="T23" fmla="*/ 552 h 232"/>
                <a:gd name="T24" fmla="*/ 307 w 249"/>
                <a:gd name="T25" fmla="*/ 530 h 232"/>
                <a:gd name="T26" fmla="*/ 411 w 249"/>
                <a:gd name="T27" fmla="*/ 474 h 232"/>
                <a:gd name="T28" fmla="*/ 429 w 249"/>
                <a:gd name="T29" fmla="*/ 463 h 232"/>
                <a:gd name="T30" fmla="*/ 525 w 249"/>
                <a:gd name="T31" fmla="*/ 530 h 232"/>
                <a:gd name="T32" fmla="*/ 555 w 249"/>
                <a:gd name="T33" fmla="*/ 512 h 232"/>
                <a:gd name="T34" fmla="*/ 599 w 249"/>
                <a:gd name="T35" fmla="*/ 474 h 232"/>
                <a:gd name="T36" fmla="*/ 599 w 249"/>
                <a:gd name="T37" fmla="*/ 446 h 232"/>
                <a:gd name="T38" fmla="*/ 608 w 249"/>
                <a:gd name="T39" fmla="*/ 446 h 232"/>
                <a:gd name="T40" fmla="*/ 632 w 249"/>
                <a:gd name="T41" fmla="*/ 396 h 232"/>
                <a:gd name="T42" fmla="*/ 486 w 249"/>
                <a:gd name="T43" fmla="*/ 318 h 232"/>
                <a:gd name="T44" fmla="*/ 486 w 249"/>
                <a:gd name="T45" fmla="*/ 247 h 232"/>
                <a:gd name="T46" fmla="*/ 447 w 249"/>
                <a:gd name="T47" fmla="*/ 141 h 232"/>
                <a:gd name="T48" fmla="*/ 498 w 249"/>
                <a:gd name="T49" fmla="*/ 31 h 232"/>
                <a:gd name="T50" fmla="*/ 486 w 249"/>
                <a:gd name="T51" fmla="*/ 0 h 232"/>
                <a:gd name="T52" fmla="*/ 411 w 249"/>
                <a:gd name="T53" fmla="*/ 0 h 232"/>
                <a:gd name="T54" fmla="*/ 378 w 249"/>
                <a:gd name="T55" fmla="*/ 105 h 232"/>
                <a:gd name="T56" fmla="*/ 321 w 249"/>
                <a:gd name="T57" fmla="*/ 89 h 232"/>
                <a:gd name="T58" fmla="*/ 286 w 249"/>
                <a:gd name="T59" fmla="*/ 89 h 232"/>
                <a:gd name="T60" fmla="*/ 234 w 249"/>
                <a:gd name="T61" fmla="*/ 70 h 232"/>
                <a:gd name="T62" fmla="*/ 201 w 249"/>
                <a:gd name="T63" fmla="*/ 105 h 232"/>
                <a:gd name="T64" fmla="*/ 176 w 249"/>
                <a:gd name="T65" fmla="*/ 52 h 232"/>
                <a:gd name="T66" fmla="*/ 121 w 249"/>
                <a:gd name="T67" fmla="*/ 52 h 232"/>
                <a:gd name="T68" fmla="*/ 17 w 249"/>
                <a:gd name="T69" fmla="*/ 141 h 232"/>
                <a:gd name="T70" fmla="*/ 17 w 249"/>
                <a:gd name="T71" fmla="*/ 163 h 232"/>
                <a:gd name="T72" fmla="*/ 0 w 249"/>
                <a:gd name="T73" fmla="*/ 213 h 232"/>
                <a:gd name="T74" fmla="*/ 0 w 249"/>
                <a:gd name="T75" fmla="*/ 247 h 232"/>
                <a:gd name="T76" fmla="*/ 0 w 249"/>
                <a:gd name="T77" fmla="*/ 247 h 232"/>
                <a:gd name="T78" fmla="*/ 0 w 249"/>
                <a:gd name="T79" fmla="*/ 247 h 2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49"/>
                <a:gd name="T121" fmla="*/ 0 h 232"/>
                <a:gd name="T122" fmla="*/ 249 w 249"/>
                <a:gd name="T123" fmla="*/ 232 h 2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49" h="232">
                  <a:moveTo>
                    <a:pt x="0" y="103"/>
                  </a:moveTo>
                  <a:lnTo>
                    <a:pt x="13" y="110"/>
                  </a:lnTo>
                  <a:lnTo>
                    <a:pt x="6" y="133"/>
                  </a:lnTo>
                  <a:lnTo>
                    <a:pt x="27" y="140"/>
                  </a:lnTo>
                  <a:lnTo>
                    <a:pt x="70" y="140"/>
                  </a:lnTo>
                  <a:lnTo>
                    <a:pt x="83" y="157"/>
                  </a:lnTo>
                  <a:lnTo>
                    <a:pt x="70" y="165"/>
                  </a:lnTo>
                  <a:lnTo>
                    <a:pt x="27" y="165"/>
                  </a:lnTo>
                  <a:lnTo>
                    <a:pt x="33" y="194"/>
                  </a:lnTo>
                  <a:lnTo>
                    <a:pt x="48" y="200"/>
                  </a:lnTo>
                  <a:lnTo>
                    <a:pt x="70" y="200"/>
                  </a:lnTo>
                  <a:lnTo>
                    <a:pt x="78" y="232"/>
                  </a:lnTo>
                  <a:lnTo>
                    <a:pt x="120" y="224"/>
                  </a:lnTo>
                  <a:lnTo>
                    <a:pt x="162" y="200"/>
                  </a:lnTo>
                  <a:lnTo>
                    <a:pt x="169" y="194"/>
                  </a:lnTo>
                  <a:lnTo>
                    <a:pt x="206" y="224"/>
                  </a:lnTo>
                  <a:lnTo>
                    <a:pt x="219" y="215"/>
                  </a:lnTo>
                  <a:lnTo>
                    <a:pt x="234" y="200"/>
                  </a:lnTo>
                  <a:lnTo>
                    <a:pt x="234" y="187"/>
                  </a:lnTo>
                  <a:lnTo>
                    <a:pt x="241" y="187"/>
                  </a:lnTo>
                  <a:lnTo>
                    <a:pt x="249" y="165"/>
                  </a:lnTo>
                  <a:lnTo>
                    <a:pt x="192" y="133"/>
                  </a:lnTo>
                  <a:lnTo>
                    <a:pt x="192" y="103"/>
                  </a:lnTo>
                  <a:lnTo>
                    <a:pt x="176" y="59"/>
                  </a:lnTo>
                  <a:lnTo>
                    <a:pt x="197" y="14"/>
                  </a:lnTo>
                  <a:lnTo>
                    <a:pt x="192" y="0"/>
                  </a:lnTo>
                  <a:lnTo>
                    <a:pt x="162" y="0"/>
                  </a:lnTo>
                  <a:lnTo>
                    <a:pt x="149" y="44"/>
                  </a:lnTo>
                  <a:lnTo>
                    <a:pt x="127" y="37"/>
                  </a:lnTo>
                  <a:lnTo>
                    <a:pt x="112" y="37"/>
                  </a:lnTo>
                  <a:lnTo>
                    <a:pt x="92" y="29"/>
                  </a:lnTo>
                  <a:lnTo>
                    <a:pt x="78" y="44"/>
                  </a:lnTo>
                  <a:lnTo>
                    <a:pt x="70" y="22"/>
                  </a:lnTo>
                  <a:lnTo>
                    <a:pt x="48" y="22"/>
                  </a:lnTo>
                  <a:lnTo>
                    <a:pt x="6" y="59"/>
                  </a:lnTo>
                  <a:lnTo>
                    <a:pt x="6" y="68"/>
                  </a:lnTo>
                  <a:lnTo>
                    <a:pt x="0" y="89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91" name="Freeform 12"/>
            <p:cNvSpPr>
              <a:spLocks/>
            </p:cNvSpPr>
            <p:nvPr/>
          </p:nvSpPr>
          <p:spPr bwMode="auto">
            <a:xfrm>
              <a:off x="1404" y="1098"/>
              <a:ext cx="420" cy="515"/>
            </a:xfrm>
            <a:custGeom>
              <a:avLst/>
              <a:gdLst>
                <a:gd name="T0" fmla="*/ 96 w 387"/>
                <a:gd name="T1" fmla="*/ 397 h 476"/>
                <a:gd name="T2" fmla="*/ 290 w 387"/>
                <a:gd name="T3" fmla="*/ 448 h 476"/>
                <a:gd name="T4" fmla="*/ 371 w 387"/>
                <a:gd name="T5" fmla="*/ 467 h 476"/>
                <a:gd name="T6" fmla="*/ 408 w 387"/>
                <a:gd name="T7" fmla="*/ 448 h 476"/>
                <a:gd name="T8" fmla="*/ 443 w 387"/>
                <a:gd name="T9" fmla="*/ 555 h 476"/>
                <a:gd name="T10" fmla="*/ 513 w 387"/>
                <a:gd name="T11" fmla="*/ 573 h 476"/>
                <a:gd name="T12" fmla="*/ 583 w 387"/>
                <a:gd name="T13" fmla="*/ 681 h 476"/>
                <a:gd name="T14" fmla="*/ 536 w 387"/>
                <a:gd name="T15" fmla="*/ 844 h 476"/>
                <a:gd name="T16" fmla="*/ 408 w 387"/>
                <a:gd name="T17" fmla="*/ 844 h 476"/>
                <a:gd name="T18" fmla="*/ 393 w 387"/>
                <a:gd name="T19" fmla="*/ 880 h 476"/>
                <a:gd name="T20" fmla="*/ 443 w 387"/>
                <a:gd name="T21" fmla="*/ 952 h 476"/>
                <a:gd name="T22" fmla="*/ 513 w 387"/>
                <a:gd name="T23" fmla="*/ 937 h 476"/>
                <a:gd name="T24" fmla="*/ 608 w 387"/>
                <a:gd name="T25" fmla="*/ 1018 h 476"/>
                <a:gd name="T26" fmla="*/ 791 w 387"/>
                <a:gd name="T27" fmla="*/ 1132 h 476"/>
                <a:gd name="T28" fmla="*/ 712 w 387"/>
                <a:gd name="T29" fmla="*/ 1018 h 476"/>
                <a:gd name="T30" fmla="*/ 812 w 387"/>
                <a:gd name="T31" fmla="*/ 1056 h 476"/>
                <a:gd name="T32" fmla="*/ 853 w 387"/>
                <a:gd name="T33" fmla="*/ 992 h 476"/>
                <a:gd name="T34" fmla="*/ 829 w 387"/>
                <a:gd name="T35" fmla="*/ 937 h 476"/>
                <a:gd name="T36" fmla="*/ 741 w 387"/>
                <a:gd name="T37" fmla="*/ 822 h 476"/>
                <a:gd name="T38" fmla="*/ 812 w 387"/>
                <a:gd name="T39" fmla="*/ 822 h 476"/>
                <a:gd name="T40" fmla="*/ 866 w 387"/>
                <a:gd name="T41" fmla="*/ 880 h 476"/>
                <a:gd name="T42" fmla="*/ 921 w 387"/>
                <a:gd name="T43" fmla="*/ 844 h 476"/>
                <a:gd name="T44" fmla="*/ 829 w 387"/>
                <a:gd name="T45" fmla="*/ 613 h 476"/>
                <a:gd name="T46" fmla="*/ 724 w 387"/>
                <a:gd name="T47" fmla="*/ 573 h 476"/>
                <a:gd name="T48" fmla="*/ 763 w 387"/>
                <a:gd name="T49" fmla="*/ 501 h 476"/>
                <a:gd name="T50" fmla="*/ 741 w 387"/>
                <a:gd name="T51" fmla="*/ 448 h 476"/>
                <a:gd name="T52" fmla="*/ 658 w 387"/>
                <a:gd name="T53" fmla="*/ 354 h 476"/>
                <a:gd name="T54" fmla="*/ 536 w 387"/>
                <a:gd name="T55" fmla="*/ 249 h 476"/>
                <a:gd name="T56" fmla="*/ 481 w 387"/>
                <a:gd name="T57" fmla="*/ 166 h 476"/>
                <a:gd name="T58" fmla="*/ 371 w 387"/>
                <a:gd name="T59" fmla="*/ 166 h 476"/>
                <a:gd name="T60" fmla="*/ 290 w 387"/>
                <a:gd name="T61" fmla="*/ 203 h 476"/>
                <a:gd name="T62" fmla="*/ 290 w 387"/>
                <a:gd name="T63" fmla="*/ 91 h 476"/>
                <a:gd name="T64" fmla="*/ 234 w 387"/>
                <a:gd name="T65" fmla="*/ 0 h 476"/>
                <a:gd name="T66" fmla="*/ 144 w 387"/>
                <a:gd name="T67" fmla="*/ 203 h 476"/>
                <a:gd name="T68" fmla="*/ 113 w 387"/>
                <a:gd name="T69" fmla="*/ 238 h 476"/>
                <a:gd name="T70" fmla="*/ 199 w 387"/>
                <a:gd name="T71" fmla="*/ 0 h 476"/>
                <a:gd name="T72" fmla="*/ 0 w 387"/>
                <a:gd name="T73" fmla="*/ 182 h 476"/>
                <a:gd name="T74" fmla="*/ 0 w 387"/>
                <a:gd name="T75" fmla="*/ 249 h 47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87"/>
                <a:gd name="T115" fmla="*/ 0 h 476"/>
                <a:gd name="T116" fmla="*/ 387 w 387"/>
                <a:gd name="T117" fmla="*/ 476 h 47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87" h="476">
                  <a:moveTo>
                    <a:pt x="0" y="104"/>
                  </a:moveTo>
                  <a:lnTo>
                    <a:pt x="39" y="166"/>
                  </a:lnTo>
                  <a:lnTo>
                    <a:pt x="109" y="188"/>
                  </a:lnTo>
                  <a:lnTo>
                    <a:pt x="118" y="188"/>
                  </a:lnTo>
                  <a:lnTo>
                    <a:pt x="138" y="197"/>
                  </a:lnTo>
                  <a:lnTo>
                    <a:pt x="151" y="197"/>
                  </a:lnTo>
                  <a:lnTo>
                    <a:pt x="160" y="166"/>
                  </a:lnTo>
                  <a:lnTo>
                    <a:pt x="166" y="188"/>
                  </a:lnTo>
                  <a:lnTo>
                    <a:pt x="195" y="210"/>
                  </a:lnTo>
                  <a:lnTo>
                    <a:pt x="180" y="234"/>
                  </a:lnTo>
                  <a:lnTo>
                    <a:pt x="201" y="225"/>
                  </a:lnTo>
                  <a:lnTo>
                    <a:pt x="208" y="242"/>
                  </a:lnTo>
                  <a:lnTo>
                    <a:pt x="223" y="257"/>
                  </a:lnTo>
                  <a:lnTo>
                    <a:pt x="237" y="286"/>
                  </a:lnTo>
                  <a:lnTo>
                    <a:pt x="208" y="333"/>
                  </a:lnTo>
                  <a:lnTo>
                    <a:pt x="217" y="355"/>
                  </a:lnTo>
                  <a:lnTo>
                    <a:pt x="208" y="363"/>
                  </a:lnTo>
                  <a:lnTo>
                    <a:pt x="166" y="355"/>
                  </a:lnTo>
                  <a:lnTo>
                    <a:pt x="166" y="370"/>
                  </a:lnTo>
                  <a:lnTo>
                    <a:pt x="160" y="370"/>
                  </a:lnTo>
                  <a:lnTo>
                    <a:pt x="160" y="400"/>
                  </a:lnTo>
                  <a:lnTo>
                    <a:pt x="180" y="400"/>
                  </a:lnTo>
                  <a:lnTo>
                    <a:pt x="195" y="393"/>
                  </a:lnTo>
                  <a:lnTo>
                    <a:pt x="208" y="393"/>
                  </a:lnTo>
                  <a:lnTo>
                    <a:pt x="247" y="418"/>
                  </a:lnTo>
                  <a:lnTo>
                    <a:pt x="247" y="429"/>
                  </a:lnTo>
                  <a:lnTo>
                    <a:pt x="294" y="467"/>
                  </a:lnTo>
                  <a:lnTo>
                    <a:pt x="322" y="476"/>
                  </a:lnTo>
                  <a:lnTo>
                    <a:pt x="322" y="467"/>
                  </a:lnTo>
                  <a:lnTo>
                    <a:pt x="289" y="429"/>
                  </a:lnTo>
                  <a:lnTo>
                    <a:pt x="289" y="410"/>
                  </a:lnTo>
                  <a:lnTo>
                    <a:pt x="330" y="445"/>
                  </a:lnTo>
                  <a:lnTo>
                    <a:pt x="346" y="445"/>
                  </a:lnTo>
                  <a:lnTo>
                    <a:pt x="346" y="418"/>
                  </a:lnTo>
                  <a:lnTo>
                    <a:pt x="337" y="410"/>
                  </a:lnTo>
                  <a:lnTo>
                    <a:pt x="337" y="393"/>
                  </a:lnTo>
                  <a:lnTo>
                    <a:pt x="310" y="363"/>
                  </a:lnTo>
                  <a:lnTo>
                    <a:pt x="300" y="346"/>
                  </a:lnTo>
                  <a:lnTo>
                    <a:pt x="310" y="326"/>
                  </a:lnTo>
                  <a:lnTo>
                    <a:pt x="330" y="346"/>
                  </a:lnTo>
                  <a:lnTo>
                    <a:pt x="337" y="363"/>
                  </a:lnTo>
                  <a:lnTo>
                    <a:pt x="352" y="370"/>
                  </a:lnTo>
                  <a:lnTo>
                    <a:pt x="352" y="355"/>
                  </a:lnTo>
                  <a:lnTo>
                    <a:pt x="374" y="355"/>
                  </a:lnTo>
                  <a:lnTo>
                    <a:pt x="387" y="318"/>
                  </a:lnTo>
                  <a:lnTo>
                    <a:pt x="337" y="257"/>
                  </a:lnTo>
                  <a:lnTo>
                    <a:pt x="310" y="257"/>
                  </a:lnTo>
                  <a:lnTo>
                    <a:pt x="294" y="242"/>
                  </a:lnTo>
                  <a:lnTo>
                    <a:pt x="294" y="225"/>
                  </a:lnTo>
                  <a:lnTo>
                    <a:pt x="310" y="210"/>
                  </a:lnTo>
                  <a:lnTo>
                    <a:pt x="294" y="197"/>
                  </a:lnTo>
                  <a:lnTo>
                    <a:pt x="300" y="188"/>
                  </a:lnTo>
                  <a:lnTo>
                    <a:pt x="294" y="158"/>
                  </a:lnTo>
                  <a:lnTo>
                    <a:pt x="267" y="149"/>
                  </a:lnTo>
                  <a:lnTo>
                    <a:pt x="252" y="119"/>
                  </a:lnTo>
                  <a:lnTo>
                    <a:pt x="217" y="104"/>
                  </a:lnTo>
                  <a:lnTo>
                    <a:pt x="208" y="69"/>
                  </a:lnTo>
                  <a:lnTo>
                    <a:pt x="195" y="69"/>
                  </a:lnTo>
                  <a:lnTo>
                    <a:pt x="166" y="54"/>
                  </a:lnTo>
                  <a:lnTo>
                    <a:pt x="151" y="69"/>
                  </a:lnTo>
                  <a:lnTo>
                    <a:pt x="131" y="69"/>
                  </a:lnTo>
                  <a:lnTo>
                    <a:pt x="118" y="86"/>
                  </a:lnTo>
                  <a:lnTo>
                    <a:pt x="124" y="54"/>
                  </a:lnTo>
                  <a:lnTo>
                    <a:pt x="118" y="39"/>
                  </a:lnTo>
                  <a:lnTo>
                    <a:pt x="118" y="0"/>
                  </a:lnTo>
                  <a:lnTo>
                    <a:pt x="96" y="0"/>
                  </a:lnTo>
                  <a:lnTo>
                    <a:pt x="66" y="47"/>
                  </a:lnTo>
                  <a:lnTo>
                    <a:pt x="59" y="86"/>
                  </a:lnTo>
                  <a:lnTo>
                    <a:pt x="66" y="112"/>
                  </a:lnTo>
                  <a:lnTo>
                    <a:pt x="46" y="101"/>
                  </a:lnTo>
                  <a:lnTo>
                    <a:pt x="46" y="47"/>
                  </a:lnTo>
                  <a:lnTo>
                    <a:pt x="81" y="0"/>
                  </a:lnTo>
                  <a:lnTo>
                    <a:pt x="39" y="0"/>
                  </a:lnTo>
                  <a:lnTo>
                    <a:pt x="0" y="76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92" name="Freeform 13"/>
            <p:cNvSpPr>
              <a:spLocks/>
            </p:cNvSpPr>
            <p:nvPr/>
          </p:nvSpPr>
          <p:spPr bwMode="auto">
            <a:xfrm>
              <a:off x="898" y="1958"/>
              <a:ext cx="842" cy="487"/>
            </a:xfrm>
            <a:custGeom>
              <a:avLst/>
              <a:gdLst>
                <a:gd name="T0" fmla="*/ 1002 w 774"/>
                <a:gd name="T1" fmla="*/ 23 h 450"/>
                <a:gd name="T2" fmla="*/ 1040 w 774"/>
                <a:gd name="T3" fmla="*/ 43 h 450"/>
                <a:gd name="T4" fmla="*/ 1126 w 774"/>
                <a:gd name="T5" fmla="*/ 92 h 450"/>
                <a:gd name="T6" fmla="*/ 1113 w 774"/>
                <a:gd name="T7" fmla="*/ 148 h 450"/>
                <a:gd name="T8" fmla="*/ 1159 w 774"/>
                <a:gd name="T9" fmla="*/ 148 h 450"/>
                <a:gd name="T10" fmla="*/ 1230 w 774"/>
                <a:gd name="T11" fmla="*/ 148 h 450"/>
                <a:gd name="T12" fmla="*/ 1271 w 774"/>
                <a:gd name="T13" fmla="*/ 148 h 450"/>
                <a:gd name="T14" fmla="*/ 1379 w 774"/>
                <a:gd name="T15" fmla="*/ 169 h 450"/>
                <a:gd name="T16" fmla="*/ 1271 w 774"/>
                <a:gd name="T17" fmla="*/ 199 h 450"/>
                <a:gd name="T18" fmla="*/ 1271 w 774"/>
                <a:gd name="T19" fmla="*/ 240 h 450"/>
                <a:gd name="T20" fmla="*/ 1252 w 774"/>
                <a:gd name="T21" fmla="*/ 397 h 450"/>
                <a:gd name="T22" fmla="*/ 1288 w 774"/>
                <a:gd name="T23" fmla="*/ 381 h 450"/>
                <a:gd name="T24" fmla="*/ 1339 w 774"/>
                <a:gd name="T25" fmla="*/ 219 h 450"/>
                <a:gd name="T26" fmla="*/ 1390 w 774"/>
                <a:gd name="T27" fmla="*/ 219 h 450"/>
                <a:gd name="T28" fmla="*/ 1379 w 774"/>
                <a:gd name="T29" fmla="*/ 310 h 450"/>
                <a:gd name="T30" fmla="*/ 1416 w 774"/>
                <a:gd name="T31" fmla="*/ 327 h 450"/>
                <a:gd name="T32" fmla="*/ 1390 w 774"/>
                <a:gd name="T33" fmla="*/ 397 h 450"/>
                <a:gd name="T34" fmla="*/ 1557 w 774"/>
                <a:gd name="T35" fmla="*/ 327 h 450"/>
                <a:gd name="T36" fmla="*/ 1629 w 774"/>
                <a:gd name="T37" fmla="*/ 310 h 450"/>
                <a:gd name="T38" fmla="*/ 1683 w 774"/>
                <a:gd name="T39" fmla="*/ 240 h 450"/>
                <a:gd name="T40" fmla="*/ 1828 w 774"/>
                <a:gd name="T41" fmla="*/ 219 h 450"/>
                <a:gd name="T42" fmla="*/ 1900 w 774"/>
                <a:gd name="T43" fmla="*/ 129 h 450"/>
                <a:gd name="T44" fmla="*/ 1931 w 774"/>
                <a:gd name="T45" fmla="*/ 199 h 450"/>
                <a:gd name="T46" fmla="*/ 1955 w 774"/>
                <a:gd name="T47" fmla="*/ 240 h 450"/>
                <a:gd name="T48" fmla="*/ 1900 w 774"/>
                <a:gd name="T49" fmla="*/ 271 h 450"/>
                <a:gd name="T50" fmla="*/ 1828 w 774"/>
                <a:gd name="T51" fmla="*/ 397 h 450"/>
                <a:gd name="T52" fmla="*/ 1845 w 774"/>
                <a:gd name="T53" fmla="*/ 417 h 450"/>
                <a:gd name="T54" fmla="*/ 1716 w 774"/>
                <a:gd name="T55" fmla="*/ 436 h 450"/>
                <a:gd name="T56" fmla="*/ 1683 w 774"/>
                <a:gd name="T57" fmla="*/ 510 h 450"/>
                <a:gd name="T58" fmla="*/ 1660 w 774"/>
                <a:gd name="T59" fmla="*/ 597 h 450"/>
                <a:gd name="T60" fmla="*/ 1629 w 774"/>
                <a:gd name="T61" fmla="*/ 525 h 450"/>
                <a:gd name="T62" fmla="*/ 1609 w 774"/>
                <a:gd name="T63" fmla="*/ 525 h 450"/>
                <a:gd name="T64" fmla="*/ 1629 w 774"/>
                <a:gd name="T65" fmla="*/ 700 h 450"/>
                <a:gd name="T66" fmla="*/ 1469 w 774"/>
                <a:gd name="T67" fmla="*/ 864 h 450"/>
                <a:gd name="T68" fmla="*/ 1505 w 774"/>
                <a:gd name="T69" fmla="*/ 1072 h 450"/>
                <a:gd name="T70" fmla="*/ 1416 w 774"/>
                <a:gd name="T71" fmla="*/ 1011 h 450"/>
                <a:gd name="T72" fmla="*/ 1379 w 774"/>
                <a:gd name="T73" fmla="*/ 878 h 450"/>
                <a:gd name="T74" fmla="*/ 1339 w 774"/>
                <a:gd name="T75" fmla="*/ 878 h 450"/>
                <a:gd name="T76" fmla="*/ 1174 w 774"/>
                <a:gd name="T77" fmla="*/ 896 h 450"/>
                <a:gd name="T78" fmla="*/ 1146 w 774"/>
                <a:gd name="T79" fmla="*/ 918 h 450"/>
                <a:gd name="T80" fmla="*/ 1054 w 774"/>
                <a:gd name="T81" fmla="*/ 896 h 450"/>
                <a:gd name="T82" fmla="*/ 936 w 774"/>
                <a:gd name="T83" fmla="*/ 989 h 450"/>
                <a:gd name="T84" fmla="*/ 860 w 774"/>
                <a:gd name="T85" fmla="*/ 1042 h 450"/>
                <a:gd name="T86" fmla="*/ 746 w 774"/>
                <a:gd name="T87" fmla="*/ 896 h 450"/>
                <a:gd name="T88" fmla="*/ 715 w 774"/>
                <a:gd name="T89" fmla="*/ 918 h 450"/>
                <a:gd name="T90" fmla="*/ 679 w 774"/>
                <a:gd name="T91" fmla="*/ 864 h 450"/>
                <a:gd name="T92" fmla="*/ 448 w 774"/>
                <a:gd name="T93" fmla="*/ 842 h 450"/>
                <a:gd name="T94" fmla="*/ 265 w 774"/>
                <a:gd name="T95" fmla="*/ 787 h 450"/>
                <a:gd name="T96" fmla="*/ 208 w 774"/>
                <a:gd name="T97" fmla="*/ 754 h 450"/>
                <a:gd name="T98" fmla="*/ 121 w 774"/>
                <a:gd name="T99" fmla="*/ 700 h 450"/>
                <a:gd name="T100" fmla="*/ 89 w 774"/>
                <a:gd name="T101" fmla="*/ 636 h 450"/>
                <a:gd name="T102" fmla="*/ 63 w 774"/>
                <a:gd name="T103" fmla="*/ 597 h 450"/>
                <a:gd name="T104" fmla="*/ 89 w 774"/>
                <a:gd name="T105" fmla="*/ 578 h 450"/>
                <a:gd name="T106" fmla="*/ 50 w 774"/>
                <a:gd name="T107" fmla="*/ 557 h 450"/>
                <a:gd name="T108" fmla="*/ 17 w 774"/>
                <a:gd name="T109" fmla="*/ 510 h 450"/>
                <a:gd name="T110" fmla="*/ 0 w 774"/>
                <a:gd name="T111" fmla="*/ 471 h 450"/>
                <a:gd name="T112" fmla="*/ 0 w 774"/>
                <a:gd name="T113" fmla="*/ 327 h 450"/>
                <a:gd name="T114" fmla="*/ 0 w 774"/>
                <a:gd name="T115" fmla="*/ 55 h 450"/>
                <a:gd name="T116" fmla="*/ 50 w 774"/>
                <a:gd name="T117" fmla="*/ 113 h 450"/>
                <a:gd name="T118" fmla="*/ 63 w 774"/>
                <a:gd name="T119" fmla="*/ 23 h 450"/>
                <a:gd name="T120" fmla="*/ 63 w 774"/>
                <a:gd name="T121" fmla="*/ 23 h 4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74"/>
                <a:gd name="T184" fmla="*/ 0 h 450"/>
                <a:gd name="T185" fmla="*/ 774 w 774"/>
                <a:gd name="T186" fmla="*/ 450 h 4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74" h="450">
                  <a:moveTo>
                    <a:pt x="25" y="10"/>
                  </a:moveTo>
                  <a:lnTo>
                    <a:pt x="397" y="10"/>
                  </a:lnTo>
                  <a:lnTo>
                    <a:pt x="402" y="0"/>
                  </a:lnTo>
                  <a:lnTo>
                    <a:pt x="412" y="18"/>
                  </a:lnTo>
                  <a:lnTo>
                    <a:pt x="424" y="18"/>
                  </a:lnTo>
                  <a:lnTo>
                    <a:pt x="445" y="39"/>
                  </a:lnTo>
                  <a:lnTo>
                    <a:pt x="465" y="39"/>
                  </a:lnTo>
                  <a:lnTo>
                    <a:pt x="440" y="62"/>
                  </a:lnTo>
                  <a:lnTo>
                    <a:pt x="454" y="54"/>
                  </a:lnTo>
                  <a:lnTo>
                    <a:pt x="459" y="62"/>
                  </a:lnTo>
                  <a:lnTo>
                    <a:pt x="487" y="54"/>
                  </a:lnTo>
                  <a:lnTo>
                    <a:pt x="487" y="62"/>
                  </a:lnTo>
                  <a:lnTo>
                    <a:pt x="496" y="54"/>
                  </a:lnTo>
                  <a:lnTo>
                    <a:pt x="504" y="62"/>
                  </a:lnTo>
                  <a:lnTo>
                    <a:pt x="539" y="62"/>
                  </a:lnTo>
                  <a:lnTo>
                    <a:pt x="546" y="71"/>
                  </a:lnTo>
                  <a:lnTo>
                    <a:pt x="546" y="84"/>
                  </a:lnTo>
                  <a:lnTo>
                    <a:pt x="504" y="84"/>
                  </a:lnTo>
                  <a:lnTo>
                    <a:pt x="496" y="113"/>
                  </a:lnTo>
                  <a:lnTo>
                    <a:pt x="504" y="101"/>
                  </a:lnTo>
                  <a:lnTo>
                    <a:pt x="496" y="138"/>
                  </a:lnTo>
                  <a:lnTo>
                    <a:pt x="496" y="166"/>
                  </a:lnTo>
                  <a:lnTo>
                    <a:pt x="504" y="166"/>
                  </a:lnTo>
                  <a:lnTo>
                    <a:pt x="509" y="160"/>
                  </a:lnTo>
                  <a:lnTo>
                    <a:pt x="509" y="121"/>
                  </a:lnTo>
                  <a:lnTo>
                    <a:pt x="531" y="92"/>
                  </a:lnTo>
                  <a:lnTo>
                    <a:pt x="531" y="84"/>
                  </a:lnTo>
                  <a:lnTo>
                    <a:pt x="551" y="92"/>
                  </a:lnTo>
                  <a:lnTo>
                    <a:pt x="551" y="113"/>
                  </a:lnTo>
                  <a:lnTo>
                    <a:pt x="546" y="129"/>
                  </a:lnTo>
                  <a:lnTo>
                    <a:pt x="561" y="121"/>
                  </a:lnTo>
                  <a:lnTo>
                    <a:pt x="561" y="138"/>
                  </a:lnTo>
                  <a:lnTo>
                    <a:pt x="573" y="138"/>
                  </a:lnTo>
                  <a:lnTo>
                    <a:pt x="551" y="166"/>
                  </a:lnTo>
                  <a:lnTo>
                    <a:pt x="581" y="166"/>
                  </a:lnTo>
                  <a:lnTo>
                    <a:pt x="616" y="138"/>
                  </a:lnTo>
                  <a:lnTo>
                    <a:pt x="616" y="129"/>
                  </a:lnTo>
                  <a:lnTo>
                    <a:pt x="645" y="129"/>
                  </a:lnTo>
                  <a:lnTo>
                    <a:pt x="645" y="113"/>
                  </a:lnTo>
                  <a:lnTo>
                    <a:pt x="666" y="101"/>
                  </a:lnTo>
                  <a:lnTo>
                    <a:pt x="708" y="101"/>
                  </a:lnTo>
                  <a:lnTo>
                    <a:pt x="723" y="92"/>
                  </a:lnTo>
                  <a:lnTo>
                    <a:pt x="745" y="47"/>
                  </a:lnTo>
                  <a:lnTo>
                    <a:pt x="752" y="54"/>
                  </a:lnTo>
                  <a:lnTo>
                    <a:pt x="759" y="47"/>
                  </a:lnTo>
                  <a:lnTo>
                    <a:pt x="765" y="84"/>
                  </a:lnTo>
                  <a:lnTo>
                    <a:pt x="774" y="92"/>
                  </a:lnTo>
                  <a:lnTo>
                    <a:pt x="774" y="101"/>
                  </a:lnTo>
                  <a:lnTo>
                    <a:pt x="765" y="113"/>
                  </a:lnTo>
                  <a:lnTo>
                    <a:pt x="752" y="113"/>
                  </a:lnTo>
                  <a:lnTo>
                    <a:pt x="715" y="145"/>
                  </a:lnTo>
                  <a:lnTo>
                    <a:pt x="723" y="166"/>
                  </a:lnTo>
                  <a:lnTo>
                    <a:pt x="730" y="160"/>
                  </a:lnTo>
                  <a:lnTo>
                    <a:pt x="730" y="175"/>
                  </a:lnTo>
                  <a:lnTo>
                    <a:pt x="708" y="166"/>
                  </a:lnTo>
                  <a:lnTo>
                    <a:pt x="678" y="183"/>
                  </a:lnTo>
                  <a:lnTo>
                    <a:pt x="671" y="220"/>
                  </a:lnTo>
                  <a:lnTo>
                    <a:pt x="666" y="213"/>
                  </a:lnTo>
                  <a:lnTo>
                    <a:pt x="666" y="220"/>
                  </a:lnTo>
                  <a:lnTo>
                    <a:pt x="658" y="250"/>
                  </a:lnTo>
                  <a:lnTo>
                    <a:pt x="658" y="234"/>
                  </a:lnTo>
                  <a:lnTo>
                    <a:pt x="645" y="220"/>
                  </a:lnTo>
                  <a:lnTo>
                    <a:pt x="645" y="203"/>
                  </a:lnTo>
                  <a:lnTo>
                    <a:pt x="638" y="220"/>
                  </a:lnTo>
                  <a:lnTo>
                    <a:pt x="658" y="277"/>
                  </a:lnTo>
                  <a:lnTo>
                    <a:pt x="645" y="294"/>
                  </a:lnTo>
                  <a:lnTo>
                    <a:pt x="588" y="339"/>
                  </a:lnTo>
                  <a:lnTo>
                    <a:pt x="581" y="361"/>
                  </a:lnTo>
                  <a:lnTo>
                    <a:pt x="596" y="422"/>
                  </a:lnTo>
                  <a:lnTo>
                    <a:pt x="596" y="450"/>
                  </a:lnTo>
                  <a:lnTo>
                    <a:pt x="588" y="450"/>
                  </a:lnTo>
                  <a:lnTo>
                    <a:pt x="561" y="422"/>
                  </a:lnTo>
                  <a:lnTo>
                    <a:pt x="561" y="385"/>
                  </a:lnTo>
                  <a:lnTo>
                    <a:pt x="546" y="368"/>
                  </a:lnTo>
                  <a:lnTo>
                    <a:pt x="531" y="376"/>
                  </a:lnTo>
                  <a:lnTo>
                    <a:pt x="531" y="368"/>
                  </a:lnTo>
                  <a:lnTo>
                    <a:pt x="480" y="368"/>
                  </a:lnTo>
                  <a:lnTo>
                    <a:pt x="465" y="376"/>
                  </a:lnTo>
                  <a:lnTo>
                    <a:pt x="480" y="385"/>
                  </a:lnTo>
                  <a:lnTo>
                    <a:pt x="454" y="385"/>
                  </a:lnTo>
                  <a:lnTo>
                    <a:pt x="445" y="376"/>
                  </a:lnTo>
                  <a:lnTo>
                    <a:pt x="418" y="376"/>
                  </a:lnTo>
                  <a:lnTo>
                    <a:pt x="402" y="385"/>
                  </a:lnTo>
                  <a:lnTo>
                    <a:pt x="370" y="415"/>
                  </a:lnTo>
                  <a:lnTo>
                    <a:pt x="370" y="442"/>
                  </a:lnTo>
                  <a:lnTo>
                    <a:pt x="340" y="437"/>
                  </a:lnTo>
                  <a:lnTo>
                    <a:pt x="311" y="376"/>
                  </a:lnTo>
                  <a:lnTo>
                    <a:pt x="296" y="376"/>
                  </a:lnTo>
                  <a:lnTo>
                    <a:pt x="291" y="385"/>
                  </a:lnTo>
                  <a:lnTo>
                    <a:pt x="283" y="385"/>
                  </a:lnTo>
                  <a:lnTo>
                    <a:pt x="269" y="376"/>
                  </a:lnTo>
                  <a:lnTo>
                    <a:pt x="269" y="361"/>
                  </a:lnTo>
                  <a:lnTo>
                    <a:pt x="248" y="339"/>
                  </a:lnTo>
                  <a:lnTo>
                    <a:pt x="177" y="353"/>
                  </a:lnTo>
                  <a:lnTo>
                    <a:pt x="127" y="331"/>
                  </a:lnTo>
                  <a:lnTo>
                    <a:pt x="105" y="331"/>
                  </a:lnTo>
                  <a:lnTo>
                    <a:pt x="90" y="316"/>
                  </a:lnTo>
                  <a:lnTo>
                    <a:pt x="83" y="316"/>
                  </a:lnTo>
                  <a:lnTo>
                    <a:pt x="83" y="301"/>
                  </a:lnTo>
                  <a:lnTo>
                    <a:pt x="48" y="294"/>
                  </a:lnTo>
                  <a:lnTo>
                    <a:pt x="48" y="286"/>
                  </a:lnTo>
                  <a:lnTo>
                    <a:pt x="35" y="266"/>
                  </a:lnTo>
                  <a:lnTo>
                    <a:pt x="35" y="250"/>
                  </a:lnTo>
                  <a:lnTo>
                    <a:pt x="25" y="250"/>
                  </a:lnTo>
                  <a:lnTo>
                    <a:pt x="25" y="242"/>
                  </a:lnTo>
                  <a:lnTo>
                    <a:pt x="35" y="242"/>
                  </a:lnTo>
                  <a:lnTo>
                    <a:pt x="35" y="234"/>
                  </a:lnTo>
                  <a:lnTo>
                    <a:pt x="20" y="234"/>
                  </a:lnTo>
                  <a:lnTo>
                    <a:pt x="25" y="234"/>
                  </a:lnTo>
                  <a:lnTo>
                    <a:pt x="6" y="213"/>
                  </a:lnTo>
                  <a:lnTo>
                    <a:pt x="6" y="203"/>
                  </a:lnTo>
                  <a:lnTo>
                    <a:pt x="0" y="197"/>
                  </a:lnTo>
                  <a:lnTo>
                    <a:pt x="6" y="166"/>
                  </a:lnTo>
                  <a:lnTo>
                    <a:pt x="0" y="138"/>
                  </a:lnTo>
                  <a:lnTo>
                    <a:pt x="6" y="71"/>
                  </a:lnTo>
                  <a:lnTo>
                    <a:pt x="0" y="23"/>
                  </a:lnTo>
                  <a:lnTo>
                    <a:pt x="20" y="23"/>
                  </a:lnTo>
                  <a:lnTo>
                    <a:pt x="20" y="47"/>
                  </a:lnTo>
                  <a:lnTo>
                    <a:pt x="25" y="47"/>
                  </a:lnTo>
                  <a:lnTo>
                    <a:pt x="2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93" name="Freeform 14"/>
            <p:cNvSpPr>
              <a:spLocks/>
            </p:cNvSpPr>
            <p:nvPr/>
          </p:nvSpPr>
          <p:spPr bwMode="auto">
            <a:xfrm>
              <a:off x="273" y="1231"/>
              <a:ext cx="537" cy="605"/>
            </a:xfrm>
            <a:custGeom>
              <a:avLst/>
              <a:gdLst>
                <a:gd name="T0" fmla="*/ 1237 w 494"/>
                <a:gd name="T1" fmla="*/ 1231 h 559"/>
                <a:gd name="T2" fmla="*/ 1117 w 494"/>
                <a:gd name="T3" fmla="*/ 1050 h 559"/>
                <a:gd name="T4" fmla="*/ 1078 w 494"/>
                <a:gd name="T5" fmla="*/ 982 h 559"/>
                <a:gd name="T6" fmla="*/ 1007 w 494"/>
                <a:gd name="T7" fmla="*/ 1038 h 559"/>
                <a:gd name="T8" fmla="*/ 956 w 494"/>
                <a:gd name="T9" fmla="*/ 943 h 559"/>
                <a:gd name="T10" fmla="*/ 884 w 494"/>
                <a:gd name="T11" fmla="*/ 179 h 559"/>
                <a:gd name="T12" fmla="*/ 757 w 494"/>
                <a:gd name="T13" fmla="*/ 155 h 559"/>
                <a:gd name="T14" fmla="*/ 678 w 494"/>
                <a:gd name="T15" fmla="*/ 128 h 559"/>
                <a:gd name="T16" fmla="*/ 534 w 494"/>
                <a:gd name="T17" fmla="*/ 90 h 559"/>
                <a:gd name="T18" fmla="*/ 439 w 494"/>
                <a:gd name="T19" fmla="*/ 51 h 559"/>
                <a:gd name="T20" fmla="*/ 372 w 494"/>
                <a:gd name="T21" fmla="*/ 0 h 559"/>
                <a:gd name="T22" fmla="*/ 226 w 494"/>
                <a:gd name="T23" fmla="*/ 109 h 559"/>
                <a:gd name="T24" fmla="*/ 153 w 494"/>
                <a:gd name="T25" fmla="*/ 155 h 559"/>
                <a:gd name="T26" fmla="*/ 50 w 494"/>
                <a:gd name="T27" fmla="*/ 267 h 559"/>
                <a:gd name="T28" fmla="*/ 122 w 494"/>
                <a:gd name="T29" fmla="*/ 372 h 559"/>
                <a:gd name="T30" fmla="*/ 192 w 494"/>
                <a:gd name="T31" fmla="*/ 502 h 559"/>
                <a:gd name="T32" fmla="*/ 122 w 494"/>
                <a:gd name="T33" fmla="*/ 465 h 559"/>
                <a:gd name="T34" fmla="*/ 5 w 494"/>
                <a:gd name="T35" fmla="*/ 502 h 559"/>
                <a:gd name="T36" fmla="*/ 30 w 494"/>
                <a:gd name="T37" fmla="*/ 571 h 559"/>
                <a:gd name="T38" fmla="*/ 87 w 494"/>
                <a:gd name="T39" fmla="*/ 644 h 559"/>
                <a:gd name="T40" fmla="*/ 209 w 494"/>
                <a:gd name="T41" fmla="*/ 603 h 559"/>
                <a:gd name="T42" fmla="*/ 226 w 494"/>
                <a:gd name="T43" fmla="*/ 680 h 559"/>
                <a:gd name="T44" fmla="*/ 153 w 494"/>
                <a:gd name="T45" fmla="*/ 727 h 559"/>
                <a:gd name="T46" fmla="*/ 107 w 494"/>
                <a:gd name="T47" fmla="*/ 749 h 559"/>
                <a:gd name="T48" fmla="*/ 122 w 494"/>
                <a:gd name="T49" fmla="*/ 982 h 559"/>
                <a:gd name="T50" fmla="*/ 192 w 494"/>
                <a:gd name="T51" fmla="*/ 965 h 559"/>
                <a:gd name="T52" fmla="*/ 209 w 494"/>
                <a:gd name="T53" fmla="*/ 1050 h 559"/>
                <a:gd name="T54" fmla="*/ 296 w 494"/>
                <a:gd name="T55" fmla="*/ 1069 h 559"/>
                <a:gd name="T56" fmla="*/ 327 w 494"/>
                <a:gd name="T57" fmla="*/ 1050 h 559"/>
                <a:gd name="T58" fmla="*/ 226 w 494"/>
                <a:gd name="T59" fmla="*/ 1231 h 559"/>
                <a:gd name="T60" fmla="*/ 87 w 494"/>
                <a:gd name="T61" fmla="*/ 1323 h 559"/>
                <a:gd name="T62" fmla="*/ 296 w 494"/>
                <a:gd name="T63" fmla="*/ 1231 h 559"/>
                <a:gd name="T64" fmla="*/ 460 w 494"/>
                <a:gd name="T65" fmla="*/ 1069 h 559"/>
                <a:gd name="T66" fmla="*/ 439 w 494"/>
                <a:gd name="T67" fmla="*/ 1038 h 559"/>
                <a:gd name="T68" fmla="*/ 515 w 494"/>
                <a:gd name="T69" fmla="*/ 924 h 559"/>
                <a:gd name="T70" fmla="*/ 582 w 494"/>
                <a:gd name="T71" fmla="*/ 878 h 559"/>
                <a:gd name="T72" fmla="*/ 534 w 494"/>
                <a:gd name="T73" fmla="*/ 982 h 559"/>
                <a:gd name="T74" fmla="*/ 534 w 494"/>
                <a:gd name="T75" fmla="*/ 1038 h 559"/>
                <a:gd name="T76" fmla="*/ 624 w 494"/>
                <a:gd name="T77" fmla="*/ 982 h 559"/>
                <a:gd name="T78" fmla="*/ 655 w 494"/>
                <a:gd name="T79" fmla="*/ 943 h 559"/>
                <a:gd name="T80" fmla="*/ 777 w 494"/>
                <a:gd name="T81" fmla="*/ 965 h 559"/>
                <a:gd name="T82" fmla="*/ 901 w 494"/>
                <a:gd name="T83" fmla="*/ 982 h 559"/>
                <a:gd name="T84" fmla="*/ 935 w 494"/>
                <a:gd name="T85" fmla="*/ 1021 h 559"/>
                <a:gd name="T86" fmla="*/ 1100 w 494"/>
                <a:gd name="T87" fmla="*/ 1231 h 559"/>
                <a:gd name="T88" fmla="*/ 1067 w 494"/>
                <a:gd name="T89" fmla="*/ 1102 h 559"/>
                <a:gd name="T90" fmla="*/ 1078 w 494"/>
                <a:gd name="T91" fmla="*/ 1050 h 559"/>
                <a:gd name="T92" fmla="*/ 1117 w 494"/>
                <a:gd name="T93" fmla="*/ 1143 h 559"/>
                <a:gd name="T94" fmla="*/ 1117 w 494"/>
                <a:gd name="T95" fmla="*/ 1157 h 559"/>
                <a:gd name="T96" fmla="*/ 1154 w 494"/>
                <a:gd name="T97" fmla="*/ 1213 h 559"/>
                <a:gd name="T98" fmla="*/ 1189 w 494"/>
                <a:gd name="T99" fmla="*/ 1323 h 559"/>
                <a:gd name="T100" fmla="*/ 1170 w 494"/>
                <a:gd name="T101" fmla="*/ 1231 h 559"/>
                <a:gd name="T102" fmla="*/ 1189 w 494"/>
                <a:gd name="T103" fmla="*/ 1254 h 559"/>
                <a:gd name="T104" fmla="*/ 1237 w 494"/>
                <a:gd name="T105" fmla="*/ 1305 h 559"/>
                <a:gd name="T106" fmla="*/ 1237 w 494"/>
                <a:gd name="T107" fmla="*/ 1305 h 55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4"/>
                <a:gd name="T163" fmla="*/ 0 h 559"/>
                <a:gd name="T164" fmla="*/ 494 w 494"/>
                <a:gd name="T165" fmla="*/ 559 h 55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4" h="559">
                  <a:moveTo>
                    <a:pt x="494" y="546"/>
                  </a:moveTo>
                  <a:lnTo>
                    <a:pt x="494" y="516"/>
                  </a:lnTo>
                  <a:lnTo>
                    <a:pt x="474" y="494"/>
                  </a:lnTo>
                  <a:lnTo>
                    <a:pt x="446" y="440"/>
                  </a:lnTo>
                  <a:lnTo>
                    <a:pt x="439" y="440"/>
                  </a:lnTo>
                  <a:lnTo>
                    <a:pt x="431" y="411"/>
                  </a:lnTo>
                  <a:lnTo>
                    <a:pt x="419" y="428"/>
                  </a:lnTo>
                  <a:lnTo>
                    <a:pt x="402" y="435"/>
                  </a:lnTo>
                  <a:lnTo>
                    <a:pt x="382" y="405"/>
                  </a:lnTo>
                  <a:lnTo>
                    <a:pt x="382" y="395"/>
                  </a:lnTo>
                  <a:lnTo>
                    <a:pt x="353" y="405"/>
                  </a:lnTo>
                  <a:lnTo>
                    <a:pt x="353" y="74"/>
                  </a:lnTo>
                  <a:lnTo>
                    <a:pt x="332" y="53"/>
                  </a:lnTo>
                  <a:lnTo>
                    <a:pt x="302" y="65"/>
                  </a:lnTo>
                  <a:lnTo>
                    <a:pt x="291" y="53"/>
                  </a:lnTo>
                  <a:lnTo>
                    <a:pt x="270" y="53"/>
                  </a:lnTo>
                  <a:lnTo>
                    <a:pt x="248" y="38"/>
                  </a:lnTo>
                  <a:lnTo>
                    <a:pt x="213" y="38"/>
                  </a:lnTo>
                  <a:lnTo>
                    <a:pt x="206" y="21"/>
                  </a:lnTo>
                  <a:lnTo>
                    <a:pt x="176" y="21"/>
                  </a:lnTo>
                  <a:lnTo>
                    <a:pt x="168" y="8"/>
                  </a:lnTo>
                  <a:lnTo>
                    <a:pt x="149" y="0"/>
                  </a:lnTo>
                  <a:lnTo>
                    <a:pt x="132" y="21"/>
                  </a:lnTo>
                  <a:lnTo>
                    <a:pt x="90" y="45"/>
                  </a:lnTo>
                  <a:lnTo>
                    <a:pt x="84" y="45"/>
                  </a:lnTo>
                  <a:lnTo>
                    <a:pt x="62" y="65"/>
                  </a:lnTo>
                  <a:lnTo>
                    <a:pt x="57" y="104"/>
                  </a:lnTo>
                  <a:lnTo>
                    <a:pt x="20" y="111"/>
                  </a:lnTo>
                  <a:lnTo>
                    <a:pt x="13" y="127"/>
                  </a:lnTo>
                  <a:lnTo>
                    <a:pt x="49" y="156"/>
                  </a:lnTo>
                  <a:lnTo>
                    <a:pt x="77" y="201"/>
                  </a:lnTo>
                  <a:lnTo>
                    <a:pt x="77" y="210"/>
                  </a:lnTo>
                  <a:lnTo>
                    <a:pt x="49" y="210"/>
                  </a:lnTo>
                  <a:lnTo>
                    <a:pt x="49" y="195"/>
                  </a:lnTo>
                  <a:lnTo>
                    <a:pt x="42" y="195"/>
                  </a:lnTo>
                  <a:lnTo>
                    <a:pt x="5" y="210"/>
                  </a:lnTo>
                  <a:lnTo>
                    <a:pt x="0" y="232"/>
                  </a:lnTo>
                  <a:lnTo>
                    <a:pt x="13" y="240"/>
                  </a:lnTo>
                  <a:lnTo>
                    <a:pt x="13" y="253"/>
                  </a:lnTo>
                  <a:lnTo>
                    <a:pt x="35" y="270"/>
                  </a:lnTo>
                  <a:lnTo>
                    <a:pt x="62" y="270"/>
                  </a:lnTo>
                  <a:lnTo>
                    <a:pt x="84" y="253"/>
                  </a:lnTo>
                  <a:lnTo>
                    <a:pt x="84" y="270"/>
                  </a:lnTo>
                  <a:lnTo>
                    <a:pt x="90" y="285"/>
                  </a:lnTo>
                  <a:lnTo>
                    <a:pt x="84" y="306"/>
                  </a:lnTo>
                  <a:lnTo>
                    <a:pt x="62" y="306"/>
                  </a:lnTo>
                  <a:lnTo>
                    <a:pt x="57" y="314"/>
                  </a:lnTo>
                  <a:lnTo>
                    <a:pt x="42" y="314"/>
                  </a:lnTo>
                  <a:lnTo>
                    <a:pt x="20" y="359"/>
                  </a:lnTo>
                  <a:lnTo>
                    <a:pt x="49" y="411"/>
                  </a:lnTo>
                  <a:lnTo>
                    <a:pt x="57" y="411"/>
                  </a:lnTo>
                  <a:lnTo>
                    <a:pt x="77" y="405"/>
                  </a:lnTo>
                  <a:lnTo>
                    <a:pt x="77" y="435"/>
                  </a:lnTo>
                  <a:lnTo>
                    <a:pt x="84" y="440"/>
                  </a:lnTo>
                  <a:lnTo>
                    <a:pt x="106" y="440"/>
                  </a:lnTo>
                  <a:lnTo>
                    <a:pt x="119" y="448"/>
                  </a:lnTo>
                  <a:lnTo>
                    <a:pt x="119" y="440"/>
                  </a:lnTo>
                  <a:lnTo>
                    <a:pt x="132" y="440"/>
                  </a:lnTo>
                  <a:lnTo>
                    <a:pt x="132" y="479"/>
                  </a:lnTo>
                  <a:lnTo>
                    <a:pt x="90" y="516"/>
                  </a:lnTo>
                  <a:lnTo>
                    <a:pt x="62" y="526"/>
                  </a:lnTo>
                  <a:lnTo>
                    <a:pt x="35" y="554"/>
                  </a:lnTo>
                  <a:lnTo>
                    <a:pt x="42" y="559"/>
                  </a:lnTo>
                  <a:lnTo>
                    <a:pt x="119" y="516"/>
                  </a:lnTo>
                  <a:lnTo>
                    <a:pt x="142" y="485"/>
                  </a:lnTo>
                  <a:lnTo>
                    <a:pt x="184" y="448"/>
                  </a:lnTo>
                  <a:lnTo>
                    <a:pt x="189" y="440"/>
                  </a:lnTo>
                  <a:lnTo>
                    <a:pt x="176" y="435"/>
                  </a:lnTo>
                  <a:lnTo>
                    <a:pt x="206" y="405"/>
                  </a:lnTo>
                  <a:lnTo>
                    <a:pt x="206" y="388"/>
                  </a:lnTo>
                  <a:lnTo>
                    <a:pt x="226" y="368"/>
                  </a:lnTo>
                  <a:lnTo>
                    <a:pt x="233" y="368"/>
                  </a:lnTo>
                  <a:lnTo>
                    <a:pt x="218" y="388"/>
                  </a:lnTo>
                  <a:lnTo>
                    <a:pt x="213" y="411"/>
                  </a:lnTo>
                  <a:lnTo>
                    <a:pt x="218" y="428"/>
                  </a:lnTo>
                  <a:lnTo>
                    <a:pt x="213" y="435"/>
                  </a:lnTo>
                  <a:lnTo>
                    <a:pt x="218" y="435"/>
                  </a:lnTo>
                  <a:lnTo>
                    <a:pt x="248" y="411"/>
                  </a:lnTo>
                  <a:lnTo>
                    <a:pt x="255" y="411"/>
                  </a:lnTo>
                  <a:lnTo>
                    <a:pt x="261" y="395"/>
                  </a:lnTo>
                  <a:lnTo>
                    <a:pt x="255" y="374"/>
                  </a:lnTo>
                  <a:lnTo>
                    <a:pt x="310" y="405"/>
                  </a:lnTo>
                  <a:lnTo>
                    <a:pt x="338" y="405"/>
                  </a:lnTo>
                  <a:lnTo>
                    <a:pt x="360" y="411"/>
                  </a:lnTo>
                  <a:lnTo>
                    <a:pt x="374" y="411"/>
                  </a:lnTo>
                  <a:lnTo>
                    <a:pt x="374" y="428"/>
                  </a:lnTo>
                  <a:lnTo>
                    <a:pt x="419" y="462"/>
                  </a:lnTo>
                  <a:lnTo>
                    <a:pt x="439" y="516"/>
                  </a:lnTo>
                  <a:lnTo>
                    <a:pt x="431" y="472"/>
                  </a:lnTo>
                  <a:lnTo>
                    <a:pt x="426" y="462"/>
                  </a:lnTo>
                  <a:lnTo>
                    <a:pt x="431" y="462"/>
                  </a:lnTo>
                  <a:lnTo>
                    <a:pt x="431" y="440"/>
                  </a:lnTo>
                  <a:lnTo>
                    <a:pt x="439" y="485"/>
                  </a:lnTo>
                  <a:lnTo>
                    <a:pt x="446" y="479"/>
                  </a:lnTo>
                  <a:lnTo>
                    <a:pt x="467" y="494"/>
                  </a:lnTo>
                  <a:lnTo>
                    <a:pt x="446" y="485"/>
                  </a:lnTo>
                  <a:lnTo>
                    <a:pt x="446" y="516"/>
                  </a:lnTo>
                  <a:lnTo>
                    <a:pt x="461" y="509"/>
                  </a:lnTo>
                  <a:lnTo>
                    <a:pt x="461" y="526"/>
                  </a:lnTo>
                  <a:lnTo>
                    <a:pt x="474" y="554"/>
                  </a:lnTo>
                  <a:lnTo>
                    <a:pt x="474" y="531"/>
                  </a:lnTo>
                  <a:lnTo>
                    <a:pt x="467" y="516"/>
                  </a:lnTo>
                  <a:lnTo>
                    <a:pt x="474" y="516"/>
                  </a:lnTo>
                  <a:lnTo>
                    <a:pt x="474" y="526"/>
                  </a:lnTo>
                  <a:lnTo>
                    <a:pt x="488" y="554"/>
                  </a:lnTo>
                  <a:lnTo>
                    <a:pt x="494" y="54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94" name="Freeform 15"/>
            <p:cNvSpPr>
              <a:spLocks/>
            </p:cNvSpPr>
            <p:nvPr/>
          </p:nvSpPr>
          <p:spPr bwMode="auto">
            <a:xfrm>
              <a:off x="657" y="1082"/>
              <a:ext cx="1251" cy="1060"/>
            </a:xfrm>
            <a:custGeom>
              <a:avLst/>
              <a:gdLst>
                <a:gd name="T0" fmla="*/ 1991 w 1151"/>
                <a:gd name="T1" fmla="*/ 2300 h 980"/>
                <a:gd name="T2" fmla="*/ 2009 w 1151"/>
                <a:gd name="T3" fmla="*/ 2231 h 980"/>
                <a:gd name="T4" fmla="*/ 2024 w 1151"/>
                <a:gd name="T5" fmla="*/ 2125 h 980"/>
                <a:gd name="T6" fmla="*/ 1864 w 1151"/>
                <a:gd name="T7" fmla="*/ 2015 h 980"/>
                <a:gd name="T8" fmla="*/ 1667 w 1151"/>
                <a:gd name="T9" fmla="*/ 2015 h 980"/>
                <a:gd name="T10" fmla="*/ 1549 w 1151"/>
                <a:gd name="T11" fmla="*/ 1950 h 980"/>
                <a:gd name="T12" fmla="*/ 338 w 1151"/>
                <a:gd name="T13" fmla="*/ 1681 h 980"/>
                <a:gd name="T14" fmla="*/ 232 w 1151"/>
                <a:gd name="T15" fmla="*/ 1375 h 980"/>
                <a:gd name="T16" fmla="*/ 117 w 1151"/>
                <a:gd name="T17" fmla="*/ 1360 h 980"/>
                <a:gd name="T18" fmla="*/ 0 w 1151"/>
                <a:gd name="T19" fmla="*/ 500 h 980"/>
                <a:gd name="T20" fmla="*/ 193 w 1151"/>
                <a:gd name="T21" fmla="*/ 514 h 980"/>
                <a:gd name="T22" fmla="*/ 390 w 1151"/>
                <a:gd name="T23" fmla="*/ 475 h 980"/>
                <a:gd name="T24" fmla="*/ 500 w 1151"/>
                <a:gd name="T25" fmla="*/ 500 h 980"/>
                <a:gd name="T26" fmla="*/ 601 w 1151"/>
                <a:gd name="T27" fmla="*/ 514 h 980"/>
                <a:gd name="T28" fmla="*/ 780 w 1151"/>
                <a:gd name="T29" fmla="*/ 565 h 980"/>
                <a:gd name="T30" fmla="*/ 872 w 1151"/>
                <a:gd name="T31" fmla="*/ 640 h 980"/>
                <a:gd name="T32" fmla="*/ 1119 w 1151"/>
                <a:gd name="T33" fmla="*/ 692 h 980"/>
                <a:gd name="T34" fmla="*/ 1227 w 1151"/>
                <a:gd name="T35" fmla="*/ 624 h 980"/>
                <a:gd name="T36" fmla="*/ 1461 w 1151"/>
                <a:gd name="T37" fmla="*/ 601 h 980"/>
                <a:gd name="T38" fmla="*/ 1492 w 1151"/>
                <a:gd name="T39" fmla="*/ 529 h 980"/>
                <a:gd name="T40" fmla="*/ 1508 w 1151"/>
                <a:gd name="T41" fmla="*/ 692 h 980"/>
                <a:gd name="T42" fmla="*/ 1492 w 1151"/>
                <a:gd name="T43" fmla="*/ 429 h 980"/>
                <a:gd name="T44" fmla="*/ 1613 w 1151"/>
                <a:gd name="T45" fmla="*/ 0 h 980"/>
                <a:gd name="T46" fmla="*/ 1613 w 1151"/>
                <a:gd name="T47" fmla="*/ 157 h 980"/>
                <a:gd name="T48" fmla="*/ 1667 w 1151"/>
                <a:gd name="T49" fmla="*/ 447 h 980"/>
                <a:gd name="T50" fmla="*/ 1753 w 1151"/>
                <a:gd name="T51" fmla="*/ 529 h 980"/>
                <a:gd name="T52" fmla="*/ 1830 w 1151"/>
                <a:gd name="T53" fmla="*/ 706 h 980"/>
                <a:gd name="T54" fmla="*/ 1922 w 1151"/>
                <a:gd name="T55" fmla="*/ 475 h 980"/>
                <a:gd name="T56" fmla="*/ 2009 w 1151"/>
                <a:gd name="T57" fmla="*/ 601 h 980"/>
                <a:gd name="T58" fmla="*/ 2009 w 1151"/>
                <a:gd name="T59" fmla="*/ 727 h 980"/>
                <a:gd name="T60" fmla="*/ 1830 w 1151"/>
                <a:gd name="T61" fmla="*/ 785 h 980"/>
                <a:gd name="T62" fmla="*/ 1773 w 1151"/>
                <a:gd name="T63" fmla="*/ 999 h 980"/>
                <a:gd name="T64" fmla="*/ 1653 w 1151"/>
                <a:gd name="T65" fmla="*/ 1102 h 980"/>
                <a:gd name="T66" fmla="*/ 1561 w 1151"/>
                <a:gd name="T67" fmla="*/ 1360 h 980"/>
                <a:gd name="T68" fmla="*/ 1689 w 1151"/>
                <a:gd name="T69" fmla="*/ 1484 h 980"/>
                <a:gd name="T70" fmla="*/ 1956 w 1151"/>
                <a:gd name="T71" fmla="*/ 1590 h 980"/>
                <a:gd name="T72" fmla="*/ 2119 w 1151"/>
                <a:gd name="T73" fmla="*/ 1783 h 980"/>
                <a:gd name="T74" fmla="*/ 2132 w 1151"/>
                <a:gd name="T75" fmla="*/ 1421 h 980"/>
                <a:gd name="T76" fmla="*/ 2132 w 1151"/>
                <a:gd name="T77" fmla="*/ 1268 h 980"/>
                <a:gd name="T78" fmla="*/ 2119 w 1151"/>
                <a:gd name="T79" fmla="*/ 1138 h 980"/>
                <a:gd name="T80" fmla="*/ 2339 w 1151"/>
                <a:gd name="T81" fmla="*/ 1179 h 980"/>
                <a:gd name="T82" fmla="*/ 2413 w 1151"/>
                <a:gd name="T83" fmla="*/ 1360 h 980"/>
                <a:gd name="T84" fmla="*/ 2556 w 1151"/>
                <a:gd name="T85" fmla="*/ 1268 h 980"/>
                <a:gd name="T86" fmla="*/ 2700 w 1151"/>
                <a:gd name="T87" fmla="*/ 1575 h 980"/>
                <a:gd name="T88" fmla="*/ 2809 w 1151"/>
                <a:gd name="T89" fmla="*/ 1639 h 980"/>
                <a:gd name="T90" fmla="*/ 2842 w 1151"/>
                <a:gd name="T91" fmla="*/ 1715 h 980"/>
                <a:gd name="T92" fmla="*/ 2842 w 1151"/>
                <a:gd name="T93" fmla="*/ 1817 h 980"/>
                <a:gd name="T94" fmla="*/ 2591 w 1151"/>
                <a:gd name="T95" fmla="*/ 1872 h 980"/>
                <a:gd name="T96" fmla="*/ 2413 w 1151"/>
                <a:gd name="T97" fmla="*/ 1964 h 980"/>
                <a:gd name="T98" fmla="*/ 2491 w 1151"/>
                <a:gd name="T99" fmla="*/ 1950 h 980"/>
                <a:gd name="T100" fmla="*/ 2516 w 1151"/>
                <a:gd name="T101" fmla="*/ 2015 h 980"/>
                <a:gd name="T102" fmla="*/ 2622 w 1151"/>
                <a:gd name="T103" fmla="*/ 2125 h 980"/>
                <a:gd name="T104" fmla="*/ 2700 w 1151"/>
                <a:gd name="T105" fmla="*/ 2083 h 980"/>
                <a:gd name="T106" fmla="*/ 2539 w 1151"/>
                <a:gd name="T107" fmla="*/ 2231 h 980"/>
                <a:gd name="T108" fmla="*/ 2556 w 1151"/>
                <a:gd name="T109" fmla="*/ 2125 h 980"/>
                <a:gd name="T110" fmla="*/ 2452 w 1151"/>
                <a:gd name="T111" fmla="*/ 2033 h 980"/>
                <a:gd name="T112" fmla="*/ 2326 w 1151"/>
                <a:gd name="T113" fmla="*/ 2159 h 980"/>
                <a:gd name="T114" fmla="*/ 2090 w 1151"/>
                <a:gd name="T115" fmla="*/ 2211 h 98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151"/>
                <a:gd name="T175" fmla="*/ 0 h 980"/>
                <a:gd name="T176" fmla="*/ 1151 w 1151"/>
                <a:gd name="T177" fmla="*/ 980 h 98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151" h="980">
                  <a:moveTo>
                    <a:pt x="836" y="933"/>
                  </a:moveTo>
                  <a:lnTo>
                    <a:pt x="836" y="949"/>
                  </a:lnTo>
                  <a:lnTo>
                    <a:pt x="803" y="956"/>
                  </a:lnTo>
                  <a:lnTo>
                    <a:pt x="796" y="971"/>
                  </a:lnTo>
                  <a:lnTo>
                    <a:pt x="775" y="980"/>
                  </a:lnTo>
                  <a:lnTo>
                    <a:pt x="796" y="949"/>
                  </a:lnTo>
                  <a:lnTo>
                    <a:pt x="783" y="949"/>
                  </a:lnTo>
                  <a:lnTo>
                    <a:pt x="803" y="941"/>
                  </a:lnTo>
                  <a:lnTo>
                    <a:pt x="803" y="904"/>
                  </a:lnTo>
                  <a:lnTo>
                    <a:pt x="816" y="926"/>
                  </a:lnTo>
                  <a:lnTo>
                    <a:pt x="825" y="911"/>
                  </a:lnTo>
                  <a:lnTo>
                    <a:pt x="810" y="897"/>
                  </a:lnTo>
                  <a:lnTo>
                    <a:pt x="768" y="879"/>
                  </a:lnTo>
                  <a:lnTo>
                    <a:pt x="761" y="874"/>
                  </a:lnTo>
                  <a:lnTo>
                    <a:pt x="753" y="850"/>
                  </a:lnTo>
                  <a:lnTo>
                    <a:pt x="746" y="850"/>
                  </a:lnTo>
                  <a:lnTo>
                    <a:pt x="731" y="828"/>
                  </a:lnTo>
                  <a:lnTo>
                    <a:pt x="718" y="822"/>
                  </a:lnTo>
                  <a:lnTo>
                    <a:pt x="687" y="850"/>
                  </a:lnTo>
                  <a:lnTo>
                    <a:pt x="667" y="850"/>
                  </a:lnTo>
                  <a:lnTo>
                    <a:pt x="646" y="828"/>
                  </a:lnTo>
                  <a:lnTo>
                    <a:pt x="634" y="828"/>
                  </a:lnTo>
                  <a:lnTo>
                    <a:pt x="624" y="813"/>
                  </a:lnTo>
                  <a:lnTo>
                    <a:pt x="619" y="822"/>
                  </a:lnTo>
                  <a:lnTo>
                    <a:pt x="240" y="822"/>
                  </a:lnTo>
                  <a:lnTo>
                    <a:pt x="178" y="775"/>
                  </a:lnTo>
                  <a:lnTo>
                    <a:pt x="170" y="746"/>
                  </a:lnTo>
                  <a:lnTo>
                    <a:pt x="135" y="709"/>
                  </a:lnTo>
                  <a:lnTo>
                    <a:pt x="141" y="699"/>
                  </a:lnTo>
                  <a:lnTo>
                    <a:pt x="141" y="655"/>
                  </a:lnTo>
                  <a:lnTo>
                    <a:pt x="119" y="632"/>
                  </a:lnTo>
                  <a:lnTo>
                    <a:pt x="93" y="580"/>
                  </a:lnTo>
                  <a:lnTo>
                    <a:pt x="86" y="580"/>
                  </a:lnTo>
                  <a:lnTo>
                    <a:pt x="78" y="549"/>
                  </a:lnTo>
                  <a:lnTo>
                    <a:pt x="64" y="565"/>
                  </a:lnTo>
                  <a:lnTo>
                    <a:pt x="47" y="573"/>
                  </a:lnTo>
                  <a:lnTo>
                    <a:pt x="27" y="543"/>
                  </a:lnTo>
                  <a:lnTo>
                    <a:pt x="27" y="534"/>
                  </a:lnTo>
                  <a:lnTo>
                    <a:pt x="0" y="543"/>
                  </a:lnTo>
                  <a:lnTo>
                    <a:pt x="0" y="210"/>
                  </a:lnTo>
                  <a:lnTo>
                    <a:pt x="21" y="210"/>
                  </a:lnTo>
                  <a:lnTo>
                    <a:pt x="71" y="247"/>
                  </a:lnTo>
                  <a:lnTo>
                    <a:pt x="71" y="223"/>
                  </a:lnTo>
                  <a:lnTo>
                    <a:pt x="78" y="217"/>
                  </a:lnTo>
                  <a:lnTo>
                    <a:pt x="93" y="210"/>
                  </a:lnTo>
                  <a:lnTo>
                    <a:pt x="106" y="217"/>
                  </a:lnTo>
                  <a:lnTo>
                    <a:pt x="156" y="180"/>
                  </a:lnTo>
                  <a:lnTo>
                    <a:pt x="156" y="201"/>
                  </a:lnTo>
                  <a:lnTo>
                    <a:pt x="170" y="201"/>
                  </a:lnTo>
                  <a:lnTo>
                    <a:pt x="178" y="171"/>
                  </a:lnTo>
                  <a:lnTo>
                    <a:pt x="200" y="188"/>
                  </a:lnTo>
                  <a:lnTo>
                    <a:pt x="200" y="210"/>
                  </a:lnTo>
                  <a:lnTo>
                    <a:pt x="215" y="217"/>
                  </a:lnTo>
                  <a:lnTo>
                    <a:pt x="222" y="201"/>
                  </a:lnTo>
                  <a:lnTo>
                    <a:pt x="222" y="217"/>
                  </a:lnTo>
                  <a:lnTo>
                    <a:pt x="240" y="217"/>
                  </a:lnTo>
                  <a:lnTo>
                    <a:pt x="240" y="201"/>
                  </a:lnTo>
                  <a:lnTo>
                    <a:pt x="262" y="201"/>
                  </a:lnTo>
                  <a:lnTo>
                    <a:pt x="300" y="223"/>
                  </a:lnTo>
                  <a:lnTo>
                    <a:pt x="312" y="238"/>
                  </a:lnTo>
                  <a:lnTo>
                    <a:pt x="334" y="238"/>
                  </a:lnTo>
                  <a:lnTo>
                    <a:pt x="354" y="247"/>
                  </a:lnTo>
                  <a:lnTo>
                    <a:pt x="354" y="264"/>
                  </a:lnTo>
                  <a:lnTo>
                    <a:pt x="349" y="270"/>
                  </a:lnTo>
                  <a:lnTo>
                    <a:pt x="349" y="284"/>
                  </a:lnTo>
                  <a:lnTo>
                    <a:pt x="377" y="292"/>
                  </a:lnTo>
                  <a:lnTo>
                    <a:pt x="419" y="270"/>
                  </a:lnTo>
                  <a:lnTo>
                    <a:pt x="448" y="292"/>
                  </a:lnTo>
                  <a:lnTo>
                    <a:pt x="448" y="270"/>
                  </a:lnTo>
                  <a:lnTo>
                    <a:pt x="433" y="264"/>
                  </a:lnTo>
                  <a:lnTo>
                    <a:pt x="475" y="238"/>
                  </a:lnTo>
                  <a:lnTo>
                    <a:pt x="491" y="264"/>
                  </a:lnTo>
                  <a:lnTo>
                    <a:pt x="555" y="292"/>
                  </a:lnTo>
                  <a:lnTo>
                    <a:pt x="577" y="292"/>
                  </a:lnTo>
                  <a:lnTo>
                    <a:pt x="577" y="264"/>
                  </a:lnTo>
                  <a:lnTo>
                    <a:pt x="584" y="254"/>
                  </a:lnTo>
                  <a:lnTo>
                    <a:pt x="555" y="238"/>
                  </a:lnTo>
                  <a:lnTo>
                    <a:pt x="577" y="223"/>
                  </a:lnTo>
                  <a:lnTo>
                    <a:pt x="584" y="201"/>
                  </a:lnTo>
                  <a:lnTo>
                    <a:pt x="597" y="223"/>
                  </a:lnTo>
                  <a:lnTo>
                    <a:pt x="619" y="247"/>
                  </a:lnTo>
                  <a:lnTo>
                    <a:pt x="597" y="264"/>
                  </a:lnTo>
                  <a:lnTo>
                    <a:pt x="597" y="284"/>
                  </a:lnTo>
                  <a:lnTo>
                    <a:pt x="604" y="292"/>
                  </a:lnTo>
                  <a:lnTo>
                    <a:pt x="634" y="254"/>
                  </a:lnTo>
                  <a:lnTo>
                    <a:pt x="624" y="238"/>
                  </a:lnTo>
                  <a:lnTo>
                    <a:pt x="634" y="217"/>
                  </a:lnTo>
                  <a:lnTo>
                    <a:pt x="597" y="180"/>
                  </a:lnTo>
                  <a:lnTo>
                    <a:pt x="604" y="126"/>
                  </a:lnTo>
                  <a:lnTo>
                    <a:pt x="624" y="117"/>
                  </a:lnTo>
                  <a:lnTo>
                    <a:pt x="619" y="6"/>
                  </a:lnTo>
                  <a:lnTo>
                    <a:pt x="646" y="0"/>
                  </a:lnTo>
                  <a:lnTo>
                    <a:pt x="676" y="6"/>
                  </a:lnTo>
                  <a:lnTo>
                    <a:pt x="681" y="15"/>
                  </a:lnTo>
                  <a:lnTo>
                    <a:pt x="661" y="67"/>
                  </a:lnTo>
                  <a:lnTo>
                    <a:pt x="646" y="67"/>
                  </a:lnTo>
                  <a:lnTo>
                    <a:pt x="634" y="82"/>
                  </a:lnTo>
                  <a:lnTo>
                    <a:pt x="639" y="99"/>
                  </a:lnTo>
                  <a:lnTo>
                    <a:pt x="634" y="114"/>
                  </a:lnTo>
                  <a:lnTo>
                    <a:pt x="667" y="188"/>
                  </a:lnTo>
                  <a:lnTo>
                    <a:pt x="661" y="210"/>
                  </a:lnTo>
                  <a:lnTo>
                    <a:pt x="667" y="217"/>
                  </a:lnTo>
                  <a:lnTo>
                    <a:pt x="687" y="254"/>
                  </a:lnTo>
                  <a:lnTo>
                    <a:pt x="702" y="223"/>
                  </a:lnTo>
                  <a:lnTo>
                    <a:pt x="718" y="247"/>
                  </a:lnTo>
                  <a:lnTo>
                    <a:pt x="709" y="284"/>
                  </a:lnTo>
                  <a:lnTo>
                    <a:pt x="726" y="299"/>
                  </a:lnTo>
                  <a:lnTo>
                    <a:pt x="731" y="299"/>
                  </a:lnTo>
                  <a:lnTo>
                    <a:pt x="731" y="284"/>
                  </a:lnTo>
                  <a:lnTo>
                    <a:pt x="753" y="270"/>
                  </a:lnTo>
                  <a:lnTo>
                    <a:pt x="753" y="201"/>
                  </a:lnTo>
                  <a:lnTo>
                    <a:pt x="768" y="201"/>
                  </a:lnTo>
                  <a:lnTo>
                    <a:pt x="783" y="210"/>
                  </a:lnTo>
                  <a:lnTo>
                    <a:pt x="783" y="223"/>
                  </a:lnTo>
                  <a:lnTo>
                    <a:pt x="803" y="223"/>
                  </a:lnTo>
                  <a:lnTo>
                    <a:pt x="803" y="254"/>
                  </a:lnTo>
                  <a:lnTo>
                    <a:pt x="783" y="264"/>
                  </a:lnTo>
                  <a:lnTo>
                    <a:pt x="783" y="284"/>
                  </a:lnTo>
                  <a:lnTo>
                    <a:pt x="803" y="292"/>
                  </a:lnTo>
                  <a:lnTo>
                    <a:pt x="803" y="307"/>
                  </a:lnTo>
                  <a:lnTo>
                    <a:pt x="768" y="344"/>
                  </a:lnTo>
                  <a:lnTo>
                    <a:pt x="753" y="338"/>
                  </a:lnTo>
                  <a:lnTo>
                    <a:pt x="753" y="331"/>
                  </a:lnTo>
                  <a:lnTo>
                    <a:pt x="731" y="331"/>
                  </a:lnTo>
                  <a:lnTo>
                    <a:pt x="746" y="344"/>
                  </a:lnTo>
                  <a:lnTo>
                    <a:pt x="726" y="366"/>
                  </a:lnTo>
                  <a:lnTo>
                    <a:pt x="726" y="383"/>
                  </a:lnTo>
                  <a:lnTo>
                    <a:pt x="709" y="422"/>
                  </a:lnTo>
                  <a:lnTo>
                    <a:pt x="687" y="422"/>
                  </a:lnTo>
                  <a:lnTo>
                    <a:pt x="676" y="442"/>
                  </a:lnTo>
                  <a:lnTo>
                    <a:pt x="681" y="457"/>
                  </a:lnTo>
                  <a:lnTo>
                    <a:pt x="661" y="465"/>
                  </a:lnTo>
                  <a:lnTo>
                    <a:pt x="661" y="487"/>
                  </a:lnTo>
                  <a:lnTo>
                    <a:pt x="646" y="487"/>
                  </a:lnTo>
                  <a:lnTo>
                    <a:pt x="624" y="543"/>
                  </a:lnTo>
                  <a:lnTo>
                    <a:pt x="624" y="573"/>
                  </a:lnTo>
                  <a:lnTo>
                    <a:pt x="634" y="580"/>
                  </a:lnTo>
                  <a:lnTo>
                    <a:pt x="646" y="580"/>
                  </a:lnTo>
                  <a:lnTo>
                    <a:pt x="661" y="632"/>
                  </a:lnTo>
                  <a:lnTo>
                    <a:pt x="676" y="625"/>
                  </a:lnTo>
                  <a:lnTo>
                    <a:pt x="702" y="632"/>
                  </a:lnTo>
                  <a:lnTo>
                    <a:pt x="718" y="655"/>
                  </a:lnTo>
                  <a:lnTo>
                    <a:pt x="753" y="670"/>
                  </a:lnTo>
                  <a:lnTo>
                    <a:pt x="783" y="670"/>
                  </a:lnTo>
                  <a:lnTo>
                    <a:pt x="796" y="686"/>
                  </a:lnTo>
                  <a:lnTo>
                    <a:pt x="796" y="739"/>
                  </a:lnTo>
                  <a:lnTo>
                    <a:pt x="825" y="775"/>
                  </a:lnTo>
                  <a:lnTo>
                    <a:pt x="847" y="753"/>
                  </a:lnTo>
                  <a:lnTo>
                    <a:pt x="825" y="692"/>
                  </a:lnTo>
                  <a:lnTo>
                    <a:pt x="847" y="686"/>
                  </a:lnTo>
                  <a:lnTo>
                    <a:pt x="858" y="655"/>
                  </a:lnTo>
                  <a:lnTo>
                    <a:pt x="853" y="600"/>
                  </a:lnTo>
                  <a:lnTo>
                    <a:pt x="836" y="580"/>
                  </a:lnTo>
                  <a:lnTo>
                    <a:pt x="847" y="573"/>
                  </a:lnTo>
                  <a:lnTo>
                    <a:pt x="853" y="573"/>
                  </a:lnTo>
                  <a:lnTo>
                    <a:pt x="853" y="534"/>
                  </a:lnTo>
                  <a:lnTo>
                    <a:pt x="847" y="524"/>
                  </a:lnTo>
                  <a:lnTo>
                    <a:pt x="853" y="497"/>
                  </a:lnTo>
                  <a:lnTo>
                    <a:pt x="847" y="487"/>
                  </a:lnTo>
                  <a:lnTo>
                    <a:pt x="847" y="480"/>
                  </a:lnTo>
                  <a:lnTo>
                    <a:pt x="853" y="465"/>
                  </a:lnTo>
                  <a:lnTo>
                    <a:pt x="880" y="480"/>
                  </a:lnTo>
                  <a:lnTo>
                    <a:pt x="900" y="465"/>
                  </a:lnTo>
                  <a:lnTo>
                    <a:pt x="937" y="497"/>
                  </a:lnTo>
                  <a:lnTo>
                    <a:pt x="930" y="504"/>
                  </a:lnTo>
                  <a:lnTo>
                    <a:pt x="937" y="512"/>
                  </a:lnTo>
                  <a:lnTo>
                    <a:pt x="966" y="512"/>
                  </a:lnTo>
                  <a:lnTo>
                    <a:pt x="966" y="573"/>
                  </a:lnTo>
                  <a:lnTo>
                    <a:pt x="986" y="600"/>
                  </a:lnTo>
                  <a:lnTo>
                    <a:pt x="1022" y="565"/>
                  </a:lnTo>
                  <a:lnTo>
                    <a:pt x="1016" y="549"/>
                  </a:lnTo>
                  <a:lnTo>
                    <a:pt x="1022" y="534"/>
                  </a:lnTo>
                  <a:lnTo>
                    <a:pt x="1073" y="625"/>
                  </a:lnTo>
                  <a:lnTo>
                    <a:pt x="1064" y="632"/>
                  </a:lnTo>
                  <a:lnTo>
                    <a:pt x="1064" y="655"/>
                  </a:lnTo>
                  <a:lnTo>
                    <a:pt x="1079" y="664"/>
                  </a:lnTo>
                  <a:lnTo>
                    <a:pt x="1079" y="670"/>
                  </a:lnTo>
                  <a:lnTo>
                    <a:pt x="1101" y="686"/>
                  </a:lnTo>
                  <a:lnTo>
                    <a:pt x="1108" y="686"/>
                  </a:lnTo>
                  <a:lnTo>
                    <a:pt x="1123" y="692"/>
                  </a:lnTo>
                  <a:lnTo>
                    <a:pt x="1108" y="699"/>
                  </a:lnTo>
                  <a:lnTo>
                    <a:pt x="1123" y="699"/>
                  </a:lnTo>
                  <a:lnTo>
                    <a:pt x="1123" y="723"/>
                  </a:lnTo>
                  <a:lnTo>
                    <a:pt x="1136" y="723"/>
                  </a:lnTo>
                  <a:lnTo>
                    <a:pt x="1145" y="731"/>
                  </a:lnTo>
                  <a:lnTo>
                    <a:pt x="1145" y="739"/>
                  </a:lnTo>
                  <a:lnTo>
                    <a:pt x="1151" y="753"/>
                  </a:lnTo>
                  <a:lnTo>
                    <a:pt x="1136" y="766"/>
                  </a:lnTo>
                  <a:lnTo>
                    <a:pt x="1108" y="775"/>
                  </a:lnTo>
                  <a:lnTo>
                    <a:pt x="1095" y="805"/>
                  </a:lnTo>
                  <a:lnTo>
                    <a:pt x="1064" y="805"/>
                  </a:lnTo>
                  <a:lnTo>
                    <a:pt x="1036" y="790"/>
                  </a:lnTo>
                  <a:lnTo>
                    <a:pt x="996" y="805"/>
                  </a:lnTo>
                  <a:lnTo>
                    <a:pt x="986" y="822"/>
                  </a:lnTo>
                  <a:lnTo>
                    <a:pt x="981" y="822"/>
                  </a:lnTo>
                  <a:lnTo>
                    <a:pt x="966" y="828"/>
                  </a:lnTo>
                  <a:lnTo>
                    <a:pt x="937" y="865"/>
                  </a:lnTo>
                  <a:lnTo>
                    <a:pt x="944" y="865"/>
                  </a:lnTo>
                  <a:lnTo>
                    <a:pt x="974" y="835"/>
                  </a:lnTo>
                  <a:lnTo>
                    <a:pt x="996" y="822"/>
                  </a:lnTo>
                  <a:lnTo>
                    <a:pt x="1031" y="822"/>
                  </a:lnTo>
                  <a:lnTo>
                    <a:pt x="1031" y="835"/>
                  </a:lnTo>
                  <a:lnTo>
                    <a:pt x="1016" y="850"/>
                  </a:lnTo>
                  <a:lnTo>
                    <a:pt x="1007" y="850"/>
                  </a:lnTo>
                  <a:lnTo>
                    <a:pt x="1016" y="857"/>
                  </a:lnTo>
                  <a:lnTo>
                    <a:pt x="1022" y="850"/>
                  </a:lnTo>
                  <a:lnTo>
                    <a:pt x="1022" y="874"/>
                  </a:lnTo>
                  <a:lnTo>
                    <a:pt x="1049" y="897"/>
                  </a:lnTo>
                  <a:lnTo>
                    <a:pt x="1064" y="897"/>
                  </a:lnTo>
                  <a:lnTo>
                    <a:pt x="1064" y="879"/>
                  </a:lnTo>
                  <a:lnTo>
                    <a:pt x="1079" y="865"/>
                  </a:lnTo>
                  <a:lnTo>
                    <a:pt x="1079" y="879"/>
                  </a:lnTo>
                  <a:lnTo>
                    <a:pt x="1095" y="879"/>
                  </a:lnTo>
                  <a:lnTo>
                    <a:pt x="1073" y="904"/>
                  </a:lnTo>
                  <a:lnTo>
                    <a:pt x="1031" y="926"/>
                  </a:lnTo>
                  <a:lnTo>
                    <a:pt x="1016" y="941"/>
                  </a:lnTo>
                  <a:lnTo>
                    <a:pt x="1007" y="926"/>
                  </a:lnTo>
                  <a:lnTo>
                    <a:pt x="1031" y="904"/>
                  </a:lnTo>
                  <a:lnTo>
                    <a:pt x="1022" y="904"/>
                  </a:lnTo>
                  <a:lnTo>
                    <a:pt x="1022" y="897"/>
                  </a:lnTo>
                  <a:lnTo>
                    <a:pt x="1007" y="904"/>
                  </a:lnTo>
                  <a:lnTo>
                    <a:pt x="996" y="904"/>
                  </a:lnTo>
                  <a:lnTo>
                    <a:pt x="986" y="897"/>
                  </a:lnTo>
                  <a:lnTo>
                    <a:pt x="981" y="857"/>
                  </a:lnTo>
                  <a:lnTo>
                    <a:pt x="974" y="865"/>
                  </a:lnTo>
                  <a:lnTo>
                    <a:pt x="966" y="857"/>
                  </a:lnTo>
                  <a:lnTo>
                    <a:pt x="944" y="904"/>
                  </a:lnTo>
                  <a:lnTo>
                    <a:pt x="930" y="911"/>
                  </a:lnTo>
                  <a:lnTo>
                    <a:pt x="887" y="911"/>
                  </a:lnTo>
                  <a:lnTo>
                    <a:pt x="858" y="933"/>
                  </a:lnTo>
                  <a:lnTo>
                    <a:pt x="836" y="93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95" name="Freeform 16"/>
            <p:cNvSpPr>
              <a:spLocks/>
            </p:cNvSpPr>
            <p:nvPr/>
          </p:nvSpPr>
          <p:spPr bwMode="auto">
            <a:xfrm>
              <a:off x="1854" y="1910"/>
              <a:ext cx="93" cy="116"/>
            </a:xfrm>
            <a:custGeom>
              <a:avLst/>
              <a:gdLst>
                <a:gd name="T0" fmla="*/ 0 w 86"/>
                <a:gd name="T1" fmla="*/ 208 h 107"/>
                <a:gd name="T2" fmla="*/ 0 w 86"/>
                <a:gd name="T3" fmla="*/ 225 h 107"/>
                <a:gd name="T4" fmla="*/ 115 w 86"/>
                <a:gd name="T5" fmla="*/ 225 h 107"/>
                <a:gd name="T6" fmla="*/ 115 w 86"/>
                <a:gd name="T7" fmla="*/ 243 h 107"/>
                <a:gd name="T8" fmla="*/ 134 w 86"/>
                <a:gd name="T9" fmla="*/ 225 h 107"/>
                <a:gd name="T10" fmla="*/ 185 w 86"/>
                <a:gd name="T11" fmla="*/ 243 h 107"/>
                <a:gd name="T12" fmla="*/ 185 w 86"/>
                <a:gd name="T13" fmla="*/ 263 h 107"/>
                <a:gd name="T14" fmla="*/ 203 w 86"/>
                <a:gd name="T15" fmla="*/ 263 h 107"/>
                <a:gd name="T16" fmla="*/ 203 w 86"/>
                <a:gd name="T17" fmla="*/ 225 h 107"/>
                <a:gd name="T18" fmla="*/ 156 w 86"/>
                <a:gd name="T19" fmla="*/ 208 h 107"/>
                <a:gd name="T20" fmla="*/ 185 w 86"/>
                <a:gd name="T21" fmla="*/ 169 h 107"/>
                <a:gd name="T22" fmla="*/ 156 w 86"/>
                <a:gd name="T23" fmla="*/ 153 h 107"/>
                <a:gd name="T24" fmla="*/ 185 w 86"/>
                <a:gd name="T25" fmla="*/ 133 h 107"/>
                <a:gd name="T26" fmla="*/ 115 w 86"/>
                <a:gd name="T27" fmla="*/ 133 h 107"/>
                <a:gd name="T28" fmla="*/ 106 w 86"/>
                <a:gd name="T29" fmla="*/ 113 h 107"/>
                <a:gd name="T30" fmla="*/ 115 w 86"/>
                <a:gd name="T31" fmla="*/ 92 h 107"/>
                <a:gd name="T32" fmla="*/ 106 w 86"/>
                <a:gd name="T33" fmla="*/ 92 h 107"/>
                <a:gd name="T34" fmla="*/ 115 w 86"/>
                <a:gd name="T35" fmla="*/ 0 h 107"/>
                <a:gd name="T36" fmla="*/ 81 w 86"/>
                <a:gd name="T37" fmla="*/ 24 h 107"/>
                <a:gd name="T38" fmla="*/ 18 w 86"/>
                <a:gd name="T39" fmla="*/ 153 h 107"/>
                <a:gd name="T40" fmla="*/ 18 w 86"/>
                <a:gd name="T41" fmla="*/ 169 h 107"/>
                <a:gd name="T42" fmla="*/ 0 w 86"/>
                <a:gd name="T43" fmla="*/ 208 h 107"/>
                <a:gd name="T44" fmla="*/ 0 w 86"/>
                <a:gd name="T45" fmla="*/ 208 h 107"/>
                <a:gd name="T46" fmla="*/ 0 w 86"/>
                <a:gd name="T47" fmla="*/ 208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6"/>
                <a:gd name="T73" fmla="*/ 0 h 107"/>
                <a:gd name="T74" fmla="*/ 86 w 86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6" h="107">
                  <a:moveTo>
                    <a:pt x="0" y="85"/>
                  </a:moveTo>
                  <a:lnTo>
                    <a:pt x="0" y="92"/>
                  </a:lnTo>
                  <a:lnTo>
                    <a:pt x="49" y="92"/>
                  </a:lnTo>
                  <a:lnTo>
                    <a:pt x="49" y="99"/>
                  </a:lnTo>
                  <a:lnTo>
                    <a:pt x="57" y="92"/>
                  </a:lnTo>
                  <a:lnTo>
                    <a:pt x="79" y="99"/>
                  </a:lnTo>
                  <a:lnTo>
                    <a:pt x="79" y="107"/>
                  </a:lnTo>
                  <a:lnTo>
                    <a:pt x="86" y="107"/>
                  </a:lnTo>
                  <a:lnTo>
                    <a:pt x="86" y="92"/>
                  </a:lnTo>
                  <a:lnTo>
                    <a:pt x="66" y="85"/>
                  </a:lnTo>
                  <a:lnTo>
                    <a:pt x="79" y="70"/>
                  </a:lnTo>
                  <a:lnTo>
                    <a:pt x="66" y="63"/>
                  </a:lnTo>
                  <a:lnTo>
                    <a:pt x="79" y="55"/>
                  </a:lnTo>
                  <a:lnTo>
                    <a:pt x="49" y="55"/>
                  </a:lnTo>
                  <a:lnTo>
                    <a:pt x="45" y="47"/>
                  </a:lnTo>
                  <a:lnTo>
                    <a:pt x="49" y="38"/>
                  </a:lnTo>
                  <a:lnTo>
                    <a:pt x="45" y="38"/>
                  </a:lnTo>
                  <a:lnTo>
                    <a:pt x="49" y="0"/>
                  </a:lnTo>
                  <a:lnTo>
                    <a:pt x="34" y="10"/>
                  </a:lnTo>
                  <a:lnTo>
                    <a:pt x="7" y="63"/>
                  </a:lnTo>
                  <a:lnTo>
                    <a:pt x="7" y="70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96" name="Freeform 17"/>
            <p:cNvSpPr>
              <a:spLocks/>
            </p:cNvSpPr>
            <p:nvPr/>
          </p:nvSpPr>
          <p:spPr bwMode="auto">
            <a:xfrm>
              <a:off x="1011" y="2317"/>
              <a:ext cx="433" cy="309"/>
            </a:xfrm>
            <a:custGeom>
              <a:avLst/>
              <a:gdLst>
                <a:gd name="T0" fmla="*/ 655 w 398"/>
                <a:gd name="T1" fmla="*/ 305 h 286"/>
                <a:gd name="T2" fmla="*/ 664 w 398"/>
                <a:gd name="T3" fmla="*/ 413 h 286"/>
                <a:gd name="T4" fmla="*/ 705 w 398"/>
                <a:gd name="T5" fmla="*/ 535 h 286"/>
                <a:gd name="T6" fmla="*/ 887 w 398"/>
                <a:gd name="T7" fmla="*/ 535 h 286"/>
                <a:gd name="T8" fmla="*/ 887 w 398"/>
                <a:gd name="T9" fmla="*/ 500 h 286"/>
                <a:gd name="T10" fmla="*/ 987 w 398"/>
                <a:gd name="T11" fmla="*/ 413 h 286"/>
                <a:gd name="T12" fmla="*/ 987 w 398"/>
                <a:gd name="T13" fmla="*/ 549 h 286"/>
                <a:gd name="T14" fmla="*/ 951 w 398"/>
                <a:gd name="T15" fmla="*/ 549 h 286"/>
                <a:gd name="T16" fmla="*/ 864 w 398"/>
                <a:gd name="T17" fmla="*/ 573 h 286"/>
                <a:gd name="T18" fmla="*/ 864 w 398"/>
                <a:gd name="T19" fmla="*/ 607 h 286"/>
                <a:gd name="T20" fmla="*/ 778 w 398"/>
                <a:gd name="T21" fmla="*/ 607 h 286"/>
                <a:gd name="T22" fmla="*/ 705 w 398"/>
                <a:gd name="T23" fmla="*/ 640 h 286"/>
                <a:gd name="T24" fmla="*/ 540 w 398"/>
                <a:gd name="T25" fmla="*/ 573 h 286"/>
                <a:gd name="T26" fmla="*/ 453 w 398"/>
                <a:gd name="T27" fmla="*/ 549 h 286"/>
                <a:gd name="T28" fmla="*/ 376 w 398"/>
                <a:gd name="T29" fmla="*/ 463 h 286"/>
                <a:gd name="T30" fmla="*/ 376 w 398"/>
                <a:gd name="T31" fmla="*/ 394 h 286"/>
                <a:gd name="T32" fmla="*/ 252 w 398"/>
                <a:gd name="T33" fmla="*/ 270 h 286"/>
                <a:gd name="T34" fmla="*/ 213 w 398"/>
                <a:gd name="T35" fmla="*/ 201 h 286"/>
                <a:gd name="T36" fmla="*/ 180 w 398"/>
                <a:gd name="T37" fmla="*/ 178 h 286"/>
                <a:gd name="T38" fmla="*/ 115 w 398"/>
                <a:gd name="T39" fmla="*/ 56 h 286"/>
                <a:gd name="T40" fmla="*/ 70 w 398"/>
                <a:gd name="T41" fmla="*/ 91 h 286"/>
                <a:gd name="T42" fmla="*/ 238 w 398"/>
                <a:gd name="T43" fmla="*/ 323 h 286"/>
                <a:gd name="T44" fmla="*/ 238 w 398"/>
                <a:gd name="T45" fmla="*/ 377 h 286"/>
                <a:gd name="T46" fmla="*/ 163 w 398"/>
                <a:gd name="T47" fmla="*/ 282 h 286"/>
                <a:gd name="T48" fmla="*/ 70 w 398"/>
                <a:gd name="T49" fmla="*/ 217 h 286"/>
                <a:gd name="T50" fmla="*/ 70 w 398"/>
                <a:gd name="T51" fmla="*/ 201 h 286"/>
                <a:gd name="T52" fmla="*/ 39 w 398"/>
                <a:gd name="T53" fmla="*/ 106 h 286"/>
                <a:gd name="T54" fmla="*/ 58 w 398"/>
                <a:gd name="T55" fmla="*/ 0 h 286"/>
                <a:gd name="T56" fmla="*/ 361 w 398"/>
                <a:gd name="T57" fmla="*/ 23 h 286"/>
                <a:gd name="T58" fmla="*/ 417 w 398"/>
                <a:gd name="T59" fmla="*/ 106 h 286"/>
                <a:gd name="T60" fmla="*/ 471 w 398"/>
                <a:gd name="T61" fmla="*/ 132 h 286"/>
                <a:gd name="T62" fmla="*/ 524 w 398"/>
                <a:gd name="T63" fmla="*/ 106 h 286"/>
                <a:gd name="T64" fmla="*/ 664 w 398"/>
                <a:gd name="T65" fmla="*/ 270 h 28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98"/>
                <a:gd name="T100" fmla="*/ 0 h 286"/>
                <a:gd name="T101" fmla="*/ 398 w 398"/>
                <a:gd name="T102" fmla="*/ 286 h 28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98" h="286">
                  <a:moveTo>
                    <a:pt x="264" y="114"/>
                  </a:moveTo>
                  <a:lnTo>
                    <a:pt x="258" y="131"/>
                  </a:lnTo>
                  <a:lnTo>
                    <a:pt x="258" y="168"/>
                  </a:lnTo>
                  <a:lnTo>
                    <a:pt x="264" y="177"/>
                  </a:lnTo>
                  <a:lnTo>
                    <a:pt x="264" y="183"/>
                  </a:lnTo>
                  <a:lnTo>
                    <a:pt x="279" y="229"/>
                  </a:lnTo>
                  <a:lnTo>
                    <a:pt x="308" y="234"/>
                  </a:lnTo>
                  <a:lnTo>
                    <a:pt x="350" y="229"/>
                  </a:lnTo>
                  <a:lnTo>
                    <a:pt x="341" y="229"/>
                  </a:lnTo>
                  <a:lnTo>
                    <a:pt x="350" y="214"/>
                  </a:lnTo>
                  <a:lnTo>
                    <a:pt x="355" y="183"/>
                  </a:lnTo>
                  <a:lnTo>
                    <a:pt x="392" y="177"/>
                  </a:lnTo>
                  <a:lnTo>
                    <a:pt x="398" y="183"/>
                  </a:lnTo>
                  <a:lnTo>
                    <a:pt x="392" y="234"/>
                  </a:lnTo>
                  <a:lnTo>
                    <a:pt x="383" y="229"/>
                  </a:lnTo>
                  <a:lnTo>
                    <a:pt x="376" y="234"/>
                  </a:lnTo>
                  <a:lnTo>
                    <a:pt x="350" y="234"/>
                  </a:lnTo>
                  <a:lnTo>
                    <a:pt x="341" y="244"/>
                  </a:lnTo>
                  <a:lnTo>
                    <a:pt x="355" y="259"/>
                  </a:lnTo>
                  <a:lnTo>
                    <a:pt x="341" y="259"/>
                  </a:lnTo>
                  <a:lnTo>
                    <a:pt x="335" y="286"/>
                  </a:lnTo>
                  <a:lnTo>
                    <a:pt x="308" y="259"/>
                  </a:lnTo>
                  <a:lnTo>
                    <a:pt x="293" y="259"/>
                  </a:lnTo>
                  <a:lnTo>
                    <a:pt x="279" y="272"/>
                  </a:lnTo>
                  <a:lnTo>
                    <a:pt x="258" y="259"/>
                  </a:lnTo>
                  <a:lnTo>
                    <a:pt x="214" y="244"/>
                  </a:lnTo>
                  <a:lnTo>
                    <a:pt x="207" y="234"/>
                  </a:lnTo>
                  <a:lnTo>
                    <a:pt x="179" y="234"/>
                  </a:lnTo>
                  <a:lnTo>
                    <a:pt x="165" y="214"/>
                  </a:lnTo>
                  <a:lnTo>
                    <a:pt x="149" y="198"/>
                  </a:lnTo>
                  <a:lnTo>
                    <a:pt x="165" y="183"/>
                  </a:lnTo>
                  <a:lnTo>
                    <a:pt x="149" y="168"/>
                  </a:lnTo>
                  <a:lnTo>
                    <a:pt x="122" y="121"/>
                  </a:lnTo>
                  <a:lnTo>
                    <a:pt x="100" y="114"/>
                  </a:lnTo>
                  <a:lnTo>
                    <a:pt x="100" y="108"/>
                  </a:lnTo>
                  <a:lnTo>
                    <a:pt x="85" y="86"/>
                  </a:lnTo>
                  <a:lnTo>
                    <a:pt x="85" y="76"/>
                  </a:lnTo>
                  <a:lnTo>
                    <a:pt x="72" y="76"/>
                  </a:lnTo>
                  <a:lnTo>
                    <a:pt x="50" y="24"/>
                  </a:lnTo>
                  <a:lnTo>
                    <a:pt x="45" y="24"/>
                  </a:lnTo>
                  <a:lnTo>
                    <a:pt x="23" y="10"/>
                  </a:lnTo>
                  <a:lnTo>
                    <a:pt x="28" y="39"/>
                  </a:lnTo>
                  <a:lnTo>
                    <a:pt x="85" y="138"/>
                  </a:lnTo>
                  <a:lnTo>
                    <a:pt x="93" y="138"/>
                  </a:lnTo>
                  <a:lnTo>
                    <a:pt x="100" y="155"/>
                  </a:lnTo>
                  <a:lnTo>
                    <a:pt x="93" y="161"/>
                  </a:lnTo>
                  <a:lnTo>
                    <a:pt x="56" y="131"/>
                  </a:lnTo>
                  <a:lnTo>
                    <a:pt x="65" y="121"/>
                  </a:lnTo>
                  <a:lnTo>
                    <a:pt x="56" y="108"/>
                  </a:lnTo>
                  <a:lnTo>
                    <a:pt x="28" y="93"/>
                  </a:lnTo>
                  <a:lnTo>
                    <a:pt x="23" y="76"/>
                  </a:lnTo>
                  <a:lnTo>
                    <a:pt x="28" y="86"/>
                  </a:lnTo>
                  <a:lnTo>
                    <a:pt x="45" y="61"/>
                  </a:lnTo>
                  <a:lnTo>
                    <a:pt x="16" y="45"/>
                  </a:lnTo>
                  <a:lnTo>
                    <a:pt x="0" y="0"/>
                  </a:lnTo>
                  <a:lnTo>
                    <a:pt x="23" y="0"/>
                  </a:lnTo>
                  <a:lnTo>
                    <a:pt x="72" y="24"/>
                  </a:lnTo>
                  <a:lnTo>
                    <a:pt x="142" y="10"/>
                  </a:lnTo>
                  <a:lnTo>
                    <a:pt x="165" y="32"/>
                  </a:lnTo>
                  <a:lnTo>
                    <a:pt x="165" y="45"/>
                  </a:lnTo>
                  <a:lnTo>
                    <a:pt x="179" y="56"/>
                  </a:lnTo>
                  <a:lnTo>
                    <a:pt x="187" y="56"/>
                  </a:lnTo>
                  <a:lnTo>
                    <a:pt x="192" y="45"/>
                  </a:lnTo>
                  <a:lnTo>
                    <a:pt x="207" y="45"/>
                  </a:lnTo>
                  <a:lnTo>
                    <a:pt x="234" y="108"/>
                  </a:lnTo>
                  <a:lnTo>
                    <a:pt x="264" y="1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97" name="Freeform 18"/>
            <p:cNvSpPr>
              <a:spLocks/>
            </p:cNvSpPr>
            <p:nvPr/>
          </p:nvSpPr>
          <p:spPr bwMode="auto">
            <a:xfrm>
              <a:off x="1446" y="1456"/>
              <a:ext cx="98" cy="117"/>
            </a:xfrm>
            <a:custGeom>
              <a:avLst/>
              <a:gdLst>
                <a:gd name="T0" fmla="*/ 0 w 90"/>
                <a:gd name="T1" fmla="*/ 209 h 108"/>
                <a:gd name="T2" fmla="*/ 50 w 90"/>
                <a:gd name="T3" fmla="*/ 209 h 108"/>
                <a:gd name="T4" fmla="*/ 50 w 90"/>
                <a:gd name="T5" fmla="*/ 264 h 108"/>
                <a:gd name="T6" fmla="*/ 89 w 90"/>
                <a:gd name="T7" fmla="*/ 264 h 108"/>
                <a:gd name="T8" fmla="*/ 120 w 90"/>
                <a:gd name="T9" fmla="*/ 193 h 108"/>
                <a:gd name="T10" fmla="*/ 147 w 90"/>
                <a:gd name="T11" fmla="*/ 193 h 108"/>
                <a:gd name="T12" fmla="*/ 195 w 90"/>
                <a:gd name="T13" fmla="*/ 237 h 108"/>
                <a:gd name="T14" fmla="*/ 229 w 90"/>
                <a:gd name="T15" fmla="*/ 193 h 108"/>
                <a:gd name="T16" fmla="*/ 195 w 90"/>
                <a:gd name="T17" fmla="*/ 193 h 108"/>
                <a:gd name="T18" fmla="*/ 89 w 90"/>
                <a:gd name="T19" fmla="*/ 52 h 108"/>
                <a:gd name="T20" fmla="*/ 63 w 90"/>
                <a:gd name="T21" fmla="*/ 0 h 108"/>
                <a:gd name="T22" fmla="*/ 50 w 90"/>
                <a:gd name="T23" fmla="*/ 52 h 108"/>
                <a:gd name="T24" fmla="*/ 5 w 90"/>
                <a:gd name="T25" fmla="*/ 78 h 108"/>
                <a:gd name="T26" fmla="*/ 50 w 90"/>
                <a:gd name="T27" fmla="*/ 193 h 108"/>
                <a:gd name="T28" fmla="*/ 0 w 90"/>
                <a:gd name="T29" fmla="*/ 209 h 108"/>
                <a:gd name="T30" fmla="*/ 0 w 90"/>
                <a:gd name="T31" fmla="*/ 209 h 108"/>
                <a:gd name="T32" fmla="*/ 0 w 90"/>
                <a:gd name="T33" fmla="*/ 209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08"/>
                <a:gd name="T53" fmla="*/ 90 w 90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08">
                  <a:moveTo>
                    <a:pt x="0" y="86"/>
                  </a:moveTo>
                  <a:lnTo>
                    <a:pt x="20" y="86"/>
                  </a:lnTo>
                  <a:lnTo>
                    <a:pt x="20" y="108"/>
                  </a:lnTo>
                  <a:lnTo>
                    <a:pt x="35" y="108"/>
                  </a:lnTo>
                  <a:lnTo>
                    <a:pt x="47" y="79"/>
                  </a:lnTo>
                  <a:lnTo>
                    <a:pt x="57" y="79"/>
                  </a:lnTo>
                  <a:lnTo>
                    <a:pt x="77" y="99"/>
                  </a:lnTo>
                  <a:lnTo>
                    <a:pt x="90" y="79"/>
                  </a:lnTo>
                  <a:lnTo>
                    <a:pt x="77" y="79"/>
                  </a:lnTo>
                  <a:lnTo>
                    <a:pt x="35" y="22"/>
                  </a:lnTo>
                  <a:lnTo>
                    <a:pt x="25" y="0"/>
                  </a:lnTo>
                  <a:lnTo>
                    <a:pt x="20" y="22"/>
                  </a:lnTo>
                  <a:lnTo>
                    <a:pt x="5" y="32"/>
                  </a:lnTo>
                  <a:lnTo>
                    <a:pt x="20" y="7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98" name="Freeform 19"/>
            <p:cNvSpPr>
              <a:spLocks/>
            </p:cNvSpPr>
            <p:nvPr/>
          </p:nvSpPr>
          <p:spPr bwMode="auto">
            <a:xfrm>
              <a:off x="1588" y="1367"/>
              <a:ext cx="33" cy="49"/>
            </a:xfrm>
            <a:custGeom>
              <a:avLst/>
              <a:gdLst>
                <a:gd name="T0" fmla="*/ 0 w 30"/>
                <a:gd name="T1" fmla="*/ 70 h 45"/>
                <a:gd name="T2" fmla="*/ 0 w 30"/>
                <a:gd name="T3" fmla="*/ 115 h 45"/>
                <a:gd name="T4" fmla="*/ 67 w 30"/>
                <a:gd name="T5" fmla="*/ 96 h 45"/>
                <a:gd name="T6" fmla="*/ 85 w 30"/>
                <a:gd name="T7" fmla="*/ 70 h 45"/>
                <a:gd name="T8" fmla="*/ 85 w 30"/>
                <a:gd name="T9" fmla="*/ 0 h 45"/>
                <a:gd name="T10" fmla="*/ 23 w 30"/>
                <a:gd name="T11" fmla="*/ 0 h 45"/>
                <a:gd name="T12" fmla="*/ 0 w 30"/>
                <a:gd name="T13" fmla="*/ 70 h 45"/>
                <a:gd name="T14" fmla="*/ 0 w 30"/>
                <a:gd name="T15" fmla="*/ 70 h 45"/>
                <a:gd name="T16" fmla="*/ 0 w 30"/>
                <a:gd name="T17" fmla="*/ 70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"/>
                <a:gd name="T28" fmla="*/ 0 h 45"/>
                <a:gd name="T29" fmla="*/ 30 w 30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" h="45">
                  <a:moveTo>
                    <a:pt x="0" y="28"/>
                  </a:moveTo>
                  <a:lnTo>
                    <a:pt x="0" y="45"/>
                  </a:lnTo>
                  <a:lnTo>
                    <a:pt x="23" y="37"/>
                  </a:lnTo>
                  <a:lnTo>
                    <a:pt x="30" y="28"/>
                  </a:lnTo>
                  <a:lnTo>
                    <a:pt x="30" y="0"/>
                  </a:lnTo>
                  <a:lnTo>
                    <a:pt x="8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099" name="Freeform 20"/>
            <p:cNvSpPr>
              <a:spLocks/>
            </p:cNvSpPr>
            <p:nvPr/>
          </p:nvSpPr>
          <p:spPr bwMode="auto">
            <a:xfrm>
              <a:off x="1446" y="1456"/>
              <a:ext cx="98" cy="117"/>
            </a:xfrm>
            <a:custGeom>
              <a:avLst/>
              <a:gdLst>
                <a:gd name="T0" fmla="*/ 0 w 90"/>
                <a:gd name="T1" fmla="*/ 209 h 108"/>
                <a:gd name="T2" fmla="*/ 50 w 90"/>
                <a:gd name="T3" fmla="*/ 209 h 108"/>
                <a:gd name="T4" fmla="*/ 50 w 90"/>
                <a:gd name="T5" fmla="*/ 264 h 108"/>
                <a:gd name="T6" fmla="*/ 89 w 90"/>
                <a:gd name="T7" fmla="*/ 264 h 108"/>
                <a:gd name="T8" fmla="*/ 120 w 90"/>
                <a:gd name="T9" fmla="*/ 193 h 108"/>
                <a:gd name="T10" fmla="*/ 147 w 90"/>
                <a:gd name="T11" fmla="*/ 193 h 108"/>
                <a:gd name="T12" fmla="*/ 195 w 90"/>
                <a:gd name="T13" fmla="*/ 237 h 108"/>
                <a:gd name="T14" fmla="*/ 229 w 90"/>
                <a:gd name="T15" fmla="*/ 193 h 108"/>
                <a:gd name="T16" fmla="*/ 195 w 90"/>
                <a:gd name="T17" fmla="*/ 193 h 108"/>
                <a:gd name="T18" fmla="*/ 89 w 90"/>
                <a:gd name="T19" fmla="*/ 52 h 108"/>
                <a:gd name="T20" fmla="*/ 63 w 90"/>
                <a:gd name="T21" fmla="*/ 0 h 108"/>
                <a:gd name="T22" fmla="*/ 50 w 90"/>
                <a:gd name="T23" fmla="*/ 52 h 108"/>
                <a:gd name="T24" fmla="*/ 5 w 90"/>
                <a:gd name="T25" fmla="*/ 78 h 108"/>
                <a:gd name="T26" fmla="*/ 50 w 90"/>
                <a:gd name="T27" fmla="*/ 193 h 108"/>
                <a:gd name="T28" fmla="*/ 0 w 90"/>
                <a:gd name="T29" fmla="*/ 209 h 108"/>
                <a:gd name="T30" fmla="*/ 0 w 90"/>
                <a:gd name="T31" fmla="*/ 209 h 108"/>
                <a:gd name="T32" fmla="*/ 0 w 90"/>
                <a:gd name="T33" fmla="*/ 209 h 1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"/>
                <a:gd name="T52" fmla="*/ 0 h 108"/>
                <a:gd name="T53" fmla="*/ 90 w 90"/>
                <a:gd name="T54" fmla="*/ 108 h 1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" h="108">
                  <a:moveTo>
                    <a:pt x="0" y="86"/>
                  </a:moveTo>
                  <a:lnTo>
                    <a:pt x="20" y="86"/>
                  </a:lnTo>
                  <a:lnTo>
                    <a:pt x="20" y="108"/>
                  </a:lnTo>
                  <a:lnTo>
                    <a:pt x="35" y="108"/>
                  </a:lnTo>
                  <a:lnTo>
                    <a:pt x="47" y="79"/>
                  </a:lnTo>
                  <a:lnTo>
                    <a:pt x="57" y="79"/>
                  </a:lnTo>
                  <a:lnTo>
                    <a:pt x="77" y="99"/>
                  </a:lnTo>
                  <a:lnTo>
                    <a:pt x="90" y="79"/>
                  </a:lnTo>
                  <a:lnTo>
                    <a:pt x="77" y="79"/>
                  </a:lnTo>
                  <a:lnTo>
                    <a:pt x="35" y="22"/>
                  </a:lnTo>
                  <a:lnTo>
                    <a:pt x="25" y="0"/>
                  </a:lnTo>
                  <a:lnTo>
                    <a:pt x="20" y="22"/>
                  </a:lnTo>
                  <a:lnTo>
                    <a:pt x="5" y="32"/>
                  </a:lnTo>
                  <a:lnTo>
                    <a:pt x="20" y="79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00" name="Freeform 21"/>
            <p:cNvSpPr>
              <a:spLocks/>
            </p:cNvSpPr>
            <p:nvPr/>
          </p:nvSpPr>
          <p:spPr bwMode="auto">
            <a:xfrm>
              <a:off x="1616" y="3142"/>
              <a:ext cx="116" cy="716"/>
            </a:xfrm>
            <a:custGeom>
              <a:avLst/>
              <a:gdLst>
                <a:gd name="T0" fmla="*/ 208 w 107"/>
                <a:gd name="T1" fmla="*/ 0 h 661"/>
                <a:gd name="T2" fmla="*/ 243 w 107"/>
                <a:gd name="T3" fmla="*/ 198 h 661"/>
                <a:gd name="T4" fmla="*/ 263 w 107"/>
                <a:gd name="T5" fmla="*/ 235 h 661"/>
                <a:gd name="T6" fmla="*/ 243 w 107"/>
                <a:gd name="T7" fmla="*/ 324 h 661"/>
                <a:gd name="T8" fmla="*/ 177 w 107"/>
                <a:gd name="T9" fmla="*/ 615 h 661"/>
                <a:gd name="T10" fmla="*/ 153 w 107"/>
                <a:gd name="T11" fmla="*/ 720 h 661"/>
                <a:gd name="T12" fmla="*/ 139 w 107"/>
                <a:gd name="T13" fmla="*/ 828 h 661"/>
                <a:gd name="T14" fmla="*/ 127 w 107"/>
                <a:gd name="T15" fmla="*/ 1099 h 661"/>
                <a:gd name="T16" fmla="*/ 127 w 107"/>
                <a:gd name="T17" fmla="*/ 1207 h 661"/>
                <a:gd name="T18" fmla="*/ 103 w 107"/>
                <a:gd name="T19" fmla="*/ 1302 h 661"/>
                <a:gd name="T20" fmla="*/ 69 w 107"/>
                <a:gd name="T21" fmla="*/ 1433 h 661"/>
                <a:gd name="T22" fmla="*/ 103 w 107"/>
                <a:gd name="T23" fmla="*/ 1486 h 661"/>
                <a:gd name="T24" fmla="*/ 229 w 107"/>
                <a:gd name="T25" fmla="*/ 1499 h 661"/>
                <a:gd name="T26" fmla="*/ 208 w 107"/>
                <a:gd name="T27" fmla="*/ 1539 h 661"/>
                <a:gd name="T28" fmla="*/ 153 w 107"/>
                <a:gd name="T29" fmla="*/ 1593 h 661"/>
                <a:gd name="T30" fmla="*/ 127 w 107"/>
                <a:gd name="T31" fmla="*/ 1575 h 661"/>
                <a:gd name="T32" fmla="*/ 139 w 107"/>
                <a:gd name="T33" fmla="*/ 1555 h 661"/>
                <a:gd name="T34" fmla="*/ 69 w 107"/>
                <a:gd name="T35" fmla="*/ 1555 h 661"/>
                <a:gd name="T36" fmla="*/ 50 w 107"/>
                <a:gd name="T37" fmla="*/ 1539 h 661"/>
                <a:gd name="T38" fmla="*/ 26 w 107"/>
                <a:gd name="T39" fmla="*/ 1539 h 661"/>
                <a:gd name="T40" fmla="*/ 17 w 107"/>
                <a:gd name="T41" fmla="*/ 1486 h 661"/>
                <a:gd name="T42" fmla="*/ 26 w 107"/>
                <a:gd name="T43" fmla="*/ 1433 h 661"/>
                <a:gd name="T44" fmla="*/ 17 w 107"/>
                <a:gd name="T45" fmla="*/ 1486 h 661"/>
                <a:gd name="T46" fmla="*/ 26 w 107"/>
                <a:gd name="T47" fmla="*/ 1392 h 661"/>
                <a:gd name="T48" fmla="*/ 0 w 107"/>
                <a:gd name="T49" fmla="*/ 1380 h 661"/>
                <a:gd name="T50" fmla="*/ 17 w 107"/>
                <a:gd name="T51" fmla="*/ 1284 h 661"/>
                <a:gd name="T52" fmla="*/ 26 w 107"/>
                <a:gd name="T53" fmla="*/ 1302 h 661"/>
                <a:gd name="T54" fmla="*/ 17 w 107"/>
                <a:gd name="T55" fmla="*/ 1207 h 661"/>
                <a:gd name="T56" fmla="*/ 17 w 107"/>
                <a:gd name="T57" fmla="*/ 1179 h 661"/>
                <a:gd name="T58" fmla="*/ 26 w 107"/>
                <a:gd name="T59" fmla="*/ 1099 h 661"/>
                <a:gd name="T60" fmla="*/ 50 w 107"/>
                <a:gd name="T61" fmla="*/ 1118 h 661"/>
                <a:gd name="T62" fmla="*/ 103 w 107"/>
                <a:gd name="T63" fmla="*/ 978 h 661"/>
                <a:gd name="T64" fmla="*/ 50 w 107"/>
                <a:gd name="T65" fmla="*/ 962 h 661"/>
                <a:gd name="T66" fmla="*/ 69 w 107"/>
                <a:gd name="T67" fmla="*/ 847 h 661"/>
                <a:gd name="T68" fmla="*/ 69 w 107"/>
                <a:gd name="T69" fmla="*/ 778 h 661"/>
                <a:gd name="T70" fmla="*/ 127 w 107"/>
                <a:gd name="T71" fmla="*/ 504 h 661"/>
                <a:gd name="T72" fmla="*/ 153 w 107"/>
                <a:gd name="T73" fmla="*/ 198 h 661"/>
                <a:gd name="T74" fmla="*/ 153 w 107"/>
                <a:gd name="T75" fmla="*/ 18 h 661"/>
                <a:gd name="T76" fmla="*/ 153 w 107"/>
                <a:gd name="T77" fmla="*/ 18 h 66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"/>
                <a:gd name="T118" fmla="*/ 0 h 661"/>
                <a:gd name="T119" fmla="*/ 107 w 107"/>
                <a:gd name="T120" fmla="*/ 661 h 66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" h="661">
                  <a:moveTo>
                    <a:pt x="63" y="7"/>
                  </a:moveTo>
                  <a:lnTo>
                    <a:pt x="85" y="0"/>
                  </a:lnTo>
                  <a:lnTo>
                    <a:pt x="94" y="22"/>
                  </a:lnTo>
                  <a:lnTo>
                    <a:pt x="99" y="83"/>
                  </a:lnTo>
                  <a:lnTo>
                    <a:pt x="107" y="83"/>
                  </a:lnTo>
                  <a:lnTo>
                    <a:pt x="107" y="98"/>
                  </a:lnTo>
                  <a:lnTo>
                    <a:pt x="94" y="103"/>
                  </a:lnTo>
                  <a:lnTo>
                    <a:pt x="99" y="135"/>
                  </a:lnTo>
                  <a:lnTo>
                    <a:pt x="63" y="217"/>
                  </a:lnTo>
                  <a:lnTo>
                    <a:pt x="72" y="256"/>
                  </a:lnTo>
                  <a:lnTo>
                    <a:pt x="63" y="286"/>
                  </a:lnTo>
                  <a:lnTo>
                    <a:pt x="63" y="299"/>
                  </a:lnTo>
                  <a:lnTo>
                    <a:pt x="57" y="308"/>
                  </a:lnTo>
                  <a:lnTo>
                    <a:pt x="57" y="343"/>
                  </a:lnTo>
                  <a:lnTo>
                    <a:pt x="52" y="368"/>
                  </a:lnTo>
                  <a:lnTo>
                    <a:pt x="52" y="457"/>
                  </a:lnTo>
                  <a:lnTo>
                    <a:pt x="57" y="457"/>
                  </a:lnTo>
                  <a:lnTo>
                    <a:pt x="52" y="501"/>
                  </a:lnTo>
                  <a:lnTo>
                    <a:pt x="42" y="526"/>
                  </a:lnTo>
                  <a:lnTo>
                    <a:pt x="42" y="540"/>
                  </a:lnTo>
                  <a:lnTo>
                    <a:pt x="28" y="572"/>
                  </a:lnTo>
                  <a:lnTo>
                    <a:pt x="28" y="594"/>
                  </a:lnTo>
                  <a:lnTo>
                    <a:pt x="42" y="585"/>
                  </a:lnTo>
                  <a:lnTo>
                    <a:pt x="42" y="617"/>
                  </a:lnTo>
                  <a:lnTo>
                    <a:pt x="52" y="622"/>
                  </a:lnTo>
                  <a:lnTo>
                    <a:pt x="94" y="622"/>
                  </a:lnTo>
                  <a:lnTo>
                    <a:pt x="94" y="639"/>
                  </a:lnTo>
                  <a:lnTo>
                    <a:pt x="85" y="639"/>
                  </a:lnTo>
                  <a:lnTo>
                    <a:pt x="63" y="646"/>
                  </a:lnTo>
                  <a:lnTo>
                    <a:pt x="63" y="661"/>
                  </a:lnTo>
                  <a:lnTo>
                    <a:pt x="57" y="661"/>
                  </a:lnTo>
                  <a:lnTo>
                    <a:pt x="52" y="654"/>
                  </a:lnTo>
                  <a:lnTo>
                    <a:pt x="57" y="654"/>
                  </a:lnTo>
                  <a:lnTo>
                    <a:pt x="57" y="646"/>
                  </a:lnTo>
                  <a:lnTo>
                    <a:pt x="42" y="654"/>
                  </a:lnTo>
                  <a:lnTo>
                    <a:pt x="28" y="646"/>
                  </a:lnTo>
                  <a:lnTo>
                    <a:pt x="28" y="639"/>
                  </a:lnTo>
                  <a:lnTo>
                    <a:pt x="20" y="639"/>
                  </a:lnTo>
                  <a:lnTo>
                    <a:pt x="11" y="622"/>
                  </a:lnTo>
                  <a:lnTo>
                    <a:pt x="11" y="639"/>
                  </a:lnTo>
                  <a:lnTo>
                    <a:pt x="6" y="622"/>
                  </a:lnTo>
                  <a:lnTo>
                    <a:pt x="6" y="617"/>
                  </a:lnTo>
                  <a:lnTo>
                    <a:pt x="11" y="610"/>
                  </a:lnTo>
                  <a:lnTo>
                    <a:pt x="11" y="594"/>
                  </a:lnTo>
                  <a:lnTo>
                    <a:pt x="11" y="610"/>
                  </a:lnTo>
                  <a:lnTo>
                    <a:pt x="6" y="617"/>
                  </a:lnTo>
                  <a:lnTo>
                    <a:pt x="11" y="610"/>
                  </a:lnTo>
                  <a:lnTo>
                    <a:pt x="11" y="578"/>
                  </a:lnTo>
                  <a:lnTo>
                    <a:pt x="6" y="578"/>
                  </a:lnTo>
                  <a:lnTo>
                    <a:pt x="0" y="572"/>
                  </a:lnTo>
                  <a:lnTo>
                    <a:pt x="0" y="563"/>
                  </a:lnTo>
                  <a:lnTo>
                    <a:pt x="6" y="533"/>
                  </a:lnTo>
                  <a:lnTo>
                    <a:pt x="6" y="526"/>
                  </a:lnTo>
                  <a:lnTo>
                    <a:pt x="11" y="540"/>
                  </a:lnTo>
                  <a:lnTo>
                    <a:pt x="20" y="518"/>
                  </a:lnTo>
                  <a:lnTo>
                    <a:pt x="6" y="501"/>
                  </a:lnTo>
                  <a:lnTo>
                    <a:pt x="0" y="501"/>
                  </a:lnTo>
                  <a:lnTo>
                    <a:pt x="6" y="488"/>
                  </a:lnTo>
                  <a:lnTo>
                    <a:pt x="11" y="488"/>
                  </a:lnTo>
                  <a:lnTo>
                    <a:pt x="11" y="457"/>
                  </a:lnTo>
                  <a:lnTo>
                    <a:pt x="20" y="451"/>
                  </a:lnTo>
                  <a:lnTo>
                    <a:pt x="20" y="464"/>
                  </a:lnTo>
                  <a:lnTo>
                    <a:pt x="42" y="412"/>
                  </a:lnTo>
                  <a:lnTo>
                    <a:pt x="42" y="405"/>
                  </a:lnTo>
                  <a:lnTo>
                    <a:pt x="28" y="405"/>
                  </a:lnTo>
                  <a:lnTo>
                    <a:pt x="20" y="399"/>
                  </a:lnTo>
                  <a:lnTo>
                    <a:pt x="20" y="368"/>
                  </a:lnTo>
                  <a:lnTo>
                    <a:pt x="28" y="353"/>
                  </a:lnTo>
                  <a:lnTo>
                    <a:pt x="20" y="331"/>
                  </a:lnTo>
                  <a:lnTo>
                    <a:pt x="28" y="323"/>
                  </a:lnTo>
                  <a:lnTo>
                    <a:pt x="57" y="232"/>
                  </a:lnTo>
                  <a:lnTo>
                    <a:pt x="52" y="210"/>
                  </a:lnTo>
                  <a:lnTo>
                    <a:pt x="57" y="195"/>
                  </a:lnTo>
                  <a:lnTo>
                    <a:pt x="63" y="83"/>
                  </a:lnTo>
                  <a:lnTo>
                    <a:pt x="72" y="52"/>
                  </a:lnTo>
                  <a:lnTo>
                    <a:pt x="6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01" name="Freeform 22"/>
            <p:cNvSpPr>
              <a:spLocks/>
            </p:cNvSpPr>
            <p:nvPr/>
          </p:nvSpPr>
          <p:spPr bwMode="auto">
            <a:xfrm>
              <a:off x="1637" y="3834"/>
              <a:ext cx="76" cy="73"/>
            </a:xfrm>
            <a:custGeom>
              <a:avLst/>
              <a:gdLst>
                <a:gd name="T0" fmla="*/ 175 w 70"/>
                <a:gd name="T1" fmla="*/ 135 h 67"/>
                <a:gd name="T2" fmla="*/ 175 w 70"/>
                <a:gd name="T3" fmla="*/ 0 h 67"/>
                <a:gd name="T4" fmla="*/ 123 w 70"/>
                <a:gd name="T5" fmla="*/ 21 h 67"/>
                <a:gd name="T6" fmla="*/ 123 w 70"/>
                <a:gd name="T7" fmla="*/ 57 h 67"/>
                <a:gd name="T8" fmla="*/ 104 w 70"/>
                <a:gd name="T9" fmla="*/ 76 h 67"/>
                <a:gd name="T10" fmla="*/ 87 w 70"/>
                <a:gd name="T11" fmla="*/ 76 h 67"/>
                <a:gd name="T12" fmla="*/ 18 w 70"/>
                <a:gd name="T13" fmla="*/ 38 h 67"/>
                <a:gd name="T14" fmla="*/ 0 w 70"/>
                <a:gd name="T15" fmla="*/ 57 h 67"/>
                <a:gd name="T16" fmla="*/ 18 w 70"/>
                <a:gd name="T17" fmla="*/ 76 h 67"/>
                <a:gd name="T18" fmla="*/ 50 w 70"/>
                <a:gd name="T19" fmla="*/ 76 h 67"/>
                <a:gd name="T20" fmla="*/ 50 w 70"/>
                <a:gd name="T21" fmla="*/ 115 h 67"/>
                <a:gd name="T22" fmla="*/ 75 w 70"/>
                <a:gd name="T23" fmla="*/ 115 h 67"/>
                <a:gd name="T24" fmla="*/ 75 w 70"/>
                <a:gd name="T25" fmla="*/ 135 h 67"/>
                <a:gd name="T26" fmla="*/ 104 w 70"/>
                <a:gd name="T27" fmla="*/ 155 h 67"/>
                <a:gd name="T28" fmla="*/ 123 w 70"/>
                <a:gd name="T29" fmla="*/ 155 h 67"/>
                <a:gd name="T30" fmla="*/ 152 w 70"/>
                <a:gd name="T31" fmla="*/ 173 h 67"/>
                <a:gd name="T32" fmla="*/ 175 w 70"/>
                <a:gd name="T33" fmla="*/ 135 h 67"/>
                <a:gd name="T34" fmla="*/ 175 w 70"/>
                <a:gd name="T35" fmla="*/ 135 h 67"/>
                <a:gd name="T36" fmla="*/ 175 w 70"/>
                <a:gd name="T37" fmla="*/ 135 h 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0"/>
                <a:gd name="T58" fmla="*/ 0 h 67"/>
                <a:gd name="T59" fmla="*/ 70 w 70"/>
                <a:gd name="T60" fmla="*/ 67 h 6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0" h="67">
                  <a:moveTo>
                    <a:pt x="70" y="52"/>
                  </a:moveTo>
                  <a:lnTo>
                    <a:pt x="70" y="0"/>
                  </a:lnTo>
                  <a:lnTo>
                    <a:pt x="50" y="8"/>
                  </a:lnTo>
                  <a:lnTo>
                    <a:pt x="50" y="22"/>
                  </a:lnTo>
                  <a:lnTo>
                    <a:pt x="42" y="30"/>
                  </a:lnTo>
                  <a:lnTo>
                    <a:pt x="35" y="30"/>
                  </a:lnTo>
                  <a:lnTo>
                    <a:pt x="7" y="15"/>
                  </a:lnTo>
                  <a:lnTo>
                    <a:pt x="0" y="22"/>
                  </a:lnTo>
                  <a:lnTo>
                    <a:pt x="7" y="30"/>
                  </a:lnTo>
                  <a:lnTo>
                    <a:pt x="20" y="30"/>
                  </a:lnTo>
                  <a:lnTo>
                    <a:pt x="20" y="45"/>
                  </a:lnTo>
                  <a:lnTo>
                    <a:pt x="30" y="45"/>
                  </a:lnTo>
                  <a:lnTo>
                    <a:pt x="30" y="52"/>
                  </a:lnTo>
                  <a:lnTo>
                    <a:pt x="42" y="60"/>
                  </a:lnTo>
                  <a:lnTo>
                    <a:pt x="50" y="60"/>
                  </a:lnTo>
                  <a:lnTo>
                    <a:pt x="62" y="67"/>
                  </a:lnTo>
                  <a:lnTo>
                    <a:pt x="70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02" name="Freeform 23"/>
            <p:cNvSpPr>
              <a:spLocks/>
            </p:cNvSpPr>
            <p:nvPr/>
          </p:nvSpPr>
          <p:spPr bwMode="auto">
            <a:xfrm>
              <a:off x="1713" y="3834"/>
              <a:ext cx="55" cy="78"/>
            </a:xfrm>
            <a:custGeom>
              <a:avLst/>
              <a:gdLst>
                <a:gd name="T0" fmla="*/ 0 w 50"/>
                <a:gd name="T1" fmla="*/ 126 h 72"/>
                <a:gd name="T2" fmla="*/ 0 w 50"/>
                <a:gd name="T3" fmla="*/ 0 h 72"/>
                <a:gd name="T4" fmla="*/ 24 w 50"/>
                <a:gd name="T5" fmla="*/ 52 h 72"/>
                <a:gd name="T6" fmla="*/ 101 w 50"/>
                <a:gd name="T7" fmla="*/ 109 h 72"/>
                <a:gd name="T8" fmla="*/ 143 w 50"/>
                <a:gd name="T9" fmla="*/ 126 h 72"/>
                <a:gd name="T10" fmla="*/ 124 w 50"/>
                <a:gd name="T11" fmla="*/ 142 h 72"/>
                <a:gd name="T12" fmla="*/ 39 w 50"/>
                <a:gd name="T13" fmla="*/ 164 h 72"/>
                <a:gd name="T14" fmla="*/ 24 w 50"/>
                <a:gd name="T15" fmla="*/ 172 h 72"/>
                <a:gd name="T16" fmla="*/ 0 w 50"/>
                <a:gd name="T17" fmla="*/ 126 h 72"/>
                <a:gd name="T18" fmla="*/ 0 w 50"/>
                <a:gd name="T19" fmla="*/ 126 h 72"/>
                <a:gd name="T20" fmla="*/ 0 w 50"/>
                <a:gd name="T21" fmla="*/ 126 h 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72"/>
                <a:gd name="T35" fmla="*/ 50 w 50"/>
                <a:gd name="T36" fmla="*/ 72 h 7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72">
                  <a:moveTo>
                    <a:pt x="0" y="52"/>
                  </a:moveTo>
                  <a:lnTo>
                    <a:pt x="0" y="0"/>
                  </a:lnTo>
                  <a:lnTo>
                    <a:pt x="9" y="22"/>
                  </a:lnTo>
                  <a:lnTo>
                    <a:pt x="35" y="45"/>
                  </a:lnTo>
                  <a:lnTo>
                    <a:pt x="50" y="52"/>
                  </a:lnTo>
                  <a:lnTo>
                    <a:pt x="44" y="59"/>
                  </a:lnTo>
                  <a:lnTo>
                    <a:pt x="14" y="67"/>
                  </a:lnTo>
                  <a:lnTo>
                    <a:pt x="9" y="7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03" name="Freeform 24"/>
            <p:cNvSpPr>
              <a:spLocks/>
            </p:cNvSpPr>
            <p:nvPr/>
          </p:nvSpPr>
          <p:spPr bwMode="auto">
            <a:xfrm>
              <a:off x="1648" y="3204"/>
              <a:ext cx="292" cy="612"/>
            </a:xfrm>
            <a:custGeom>
              <a:avLst/>
              <a:gdLst>
                <a:gd name="T0" fmla="*/ 543 w 268"/>
                <a:gd name="T1" fmla="*/ 344 h 565"/>
                <a:gd name="T2" fmla="*/ 689 w 268"/>
                <a:gd name="T3" fmla="*/ 196 h 565"/>
                <a:gd name="T4" fmla="*/ 632 w 268"/>
                <a:gd name="T5" fmla="*/ 144 h 565"/>
                <a:gd name="T6" fmla="*/ 598 w 268"/>
                <a:gd name="T7" fmla="*/ 196 h 565"/>
                <a:gd name="T8" fmla="*/ 504 w 268"/>
                <a:gd name="T9" fmla="*/ 196 h 565"/>
                <a:gd name="T10" fmla="*/ 525 w 268"/>
                <a:gd name="T11" fmla="*/ 144 h 565"/>
                <a:gd name="T12" fmla="*/ 413 w 268"/>
                <a:gd name="T13" fmla="*/ 93 h 565"/>
                <a:gd name="T14" fmla="*/ 323 w 268"/>
                <a:gd name="T15" fmla="*/ 0 h 565"/>
                <a:gd name="T16" fmla="*/ 257 w 268"/>
                <a:gd name="T17" fmla="*/ 0 h 565"/>
                <a:gd name="T18" fmla="*/ 200 w 268"/>
                <a:gd name="T19" fmla="*/ 93 h 565"/>
                <a:gd name="T20" fmla="*/ 178 w 268"/>
                <a:gd name="T21" fmla="*/ 179 h 565"/>
                <a:gd name="T22" fmla="*/ 110 w 268"/>
                <a:gd name="T23" fmla="*/ 474 h 565"/>
                <a:gd name="T24" fmla="*/ 83 w 268"/>
                <a:gd name="T25" fmla="*/ 583 h 565"/>
                <a:gd name="T26" fmla="*/ 57 w 268"/>
                <a:gd name="T27" fmla="*/ 963 h 565"/>
                <a:gd name="T28" fmla="*/ 57 w 268"/>
                <a:gd name="T29" fmla="*/ 1070 h 565"/>
                <a:gd name="T30" fmla="*/ 29 w 268"/>
                <a:gd name="T31" fmla="*/ 1164 h 565"/>
                <a:gd name="T32" fmla="*/ 0 w 268"/>
                <a:gd name="T33" fmla="*/ 1293 h 565"/>
                <a:gd name="T34" fmla="*/ 29 w 268"/>
                <a:gd name="T35" fmla="*/ 1346 h 565"/>
                <a:gd name="T36" fmla="*/ 160 w 268"/>
                <a:gd name="T37" fmla="*/ 1360 h 565"/>
                <a:gd name="T38" fmla="*/ 178 w 268"/>
                <a:gd name="T39" fmla="*/ 1255 h 565"/>
                <a:gd name="T40" fmla="*/ 268 w 268"/>
                <a:gd name="T41" fmla="*/ 1147 h 565"/>
                <a:gd name="T42" fmla="*/ 257 w 268"/>
                <a:gd name="T43" fmla="*/ 1115 h 565"/>
                <a:gd name="T44" fmla="*/ 200 w 268"/>
                <a:gd name="T45" fmla="*/ 1039 h 565"/>
                <a:gd name="T46" fmla="*/ 268 w 268"/>
                <a:gd name="T47" fmla="*/ 982 h 565"/>
                <a:gd name="T48" fmla="*/ 292 w 268"/>
                <a:gd name="T49" fmla="*/ 963 h 565"/>
                <a:gd name="T50" fmla="*/ 313 w 268"/>
                <a:gd name="T51" fmla="*/ 890 h 565"/>
                <a:gd name="T52" fmla="*/ 323 w 268"/>
                <a:gd name="T53" fmla="*/ 872 h 565"/>
                <a:gd name="T54" fmla="*/ 292 w 268"/>
                <a:gd name="T55" fmla="*/ 858 h 565"/>
                <a:gd name="T56" fmla="*/ 323 w 268"/>
                <a:gd name="T57" fmla="*/ 819 h 565"/>
                <a:gd name="T58" fmla="*/ 400 w 268"/>
                <a:gd name="T59" fmla="*/ 714 h 565"/>
                <a:gd name="T60" fmla="*/ 543 w 268"/>
                <a:gd name="T61" fmla="*/ 676 h 565"/>
                <a:gd name="T62" fmla="*/ 577 w 268"/>
                <a:gd name="T63" fmla="*/ 583 h 565"/>
                <a:gd name="T64" fmla="*/ 543 w 268"/>
                <a:gd name="T65" fmla="*/ 546 h 565"/>
                <a:gd name="T66" fmla="*/ 504 w 268"/>
                <a:gd name="T67" fmla="*/ 491 h 565"/>
                <a:gd name="T68" fmla="*/ 504 w 268"/>
                <a:gd name="T69" fmla="*/ 491 h 56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68"/>
                <a:gd name="T106" fmla="*/ 0 h 565"/>
                <a:gd name="T107" fmla="*/ 268 w 268"/>
                <a:gd name="T108" fmla="*/ 565 h 56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68" h="565">
                  <a:moveTo>
                    <a:pt x="196" y="204"/>
                  </a:moveTo>
                  <a:lnTo>
                    <a:pt x="211" y="143"/>
                  </a:lnTo>
                  <a:lnTo>
                    <a:pt x="246" y="96"/>
                  </a:lnTo>
                  <a:lnTo>
                    <a:pt x="268" y="81"/>
                  </a:lnTo>
                  <a:lnTo>
                    <a:pt x="255" y="61"/>
                  </a:lnTo>
                  <a:lnTo>
                    <a:pt x="246" y="61"/>
                  </a:lnTo>
                  <a:lnTo>
                    <a:pt x="246" y="74"/>
                  </a:lnTo>
                  <a:lnTo>
                    <a:pt x="233" y="81"/>
                  </a:lnTo>
                  <a:lnTo>
                    <a:pt x="224" y="96"/>
                  </a:lnTo>
                  <a:lnTo>
                    <a:pt x="196" y="81"/>
                  </a:lnTo>
                  <a:lnTo>
                    <a:pt x="204" y="69"/>
                  </a:lnTo>
                  <a:lnTo>
                    <a:pt x="204" y="61"/>
                  </a:lnTo>
                  <a:lnTo>
                    <a:pt x="191" y="39"/>
                  </a:lnTo>
                  <a:lnTo>
                    <a:pt x="161" y="39"/>
                  </a:lnTo>
                  <a:lnTo>
                    <a:pt x="147" y="16"/>
                  </a:lnTo>
                  <a:lnTo>
                    <a:pt x="126" y="0"/>
                  </a:lnTo>
                  <a:lnTo>
                    <a:pt x="121" y="16"/>
                  </a:lnTo>
                  <a:lnTo>
                    <a:pt x="99" y="0"/>
                  </a:lnTo>
                  <a:lnTo>
                    <a:pt x="77" y="24"/>
                  </a:lnTo>
                  <a:lnTo>
                    <a:pt x="77" y="39"/>
                  </a:lnTo>
                  <a:lnTo>
                    <a:pt x="62" y="42"/>
                  </a:lnTo>
                  <a:lnTo>
                    <a:pt x="70" y="74"/>
                  </a:lnTo>
                  <a:lnTo>
                    <a:pt x="33" y="158"/>
                  </a:lnTo>
                  <a:lnTo>
                    <a:pt x="43" y="197"/>
                  </a:lnTo>
                  <a:lnTo>
                    <a:pt x="33" y="227"/>
                  </a:lnTo>
                  <a:lnTo>
                    <a:pt x="33" y="241"/>
                  </a:lnTo>
                  <a:lnTo>
                    <a:pt x="27" y="249"/>
                  </a:lnTo>
                  <a:lnTo>
                    <a:pt x="22" y="400"/>
                  </a:lnTo>
                  <a:lnTo>
                    <a:pt x="27" y="400"/>
                  </a:lnTo>
                  <a:lnTo>
                    <a:pt x="22" y="444"/>
                  </a:lnTo>
                  <a:lnTo>
                    <a:pt x="12" y="469"/>
                  </a:lnTo>
                  <a:lnTo>
                    <a:pt x="12" y="484"/>
                  </a:lnTo>
                  <a:lnTo>
                    <a:pt x="0" y="515"/>
                  </a:lnTo>
                  <a:lnTo>
                    <a:pt x="0" y="537"/>
                  </a:lnTo>
                  <a:lnTo>
                    <a:pt x="12" y="530"/>
                  </a:lnTo>
                  <a:lnTo>
                    <a:pt x="12" y="560"/>
                  </a:lnTo>
                  <a:lnTo>
                    <a:pt x="22" y="565"/>
                  </a:lnTo>
                  <a:lnTo>
                    <a:pt x="62" y="565"/>
                  </a:lnTo>
                  <a:lnTo>
                    <a:pt x="55" y="537"/>
                  </a:lnTo>
                  <a:lnTo>
                    <a:pt x="70" y="521"/>
                  </a:lnTo>
                  <a:lnTo>
                    <a:pt x="77" y="491"/>
                  </a:lnTo>
                  <a:lnTo>
                    <a:pt x="105" y="476"/>
                  </a:lnTo>
                  <a:lnTo>
                    <a:pt x="105" y="463"/>
                  </a:lnTo>
                  <a:lnTo>
                    <a:pt x="99" y="463"/>
                  </a:lnTo>
                  <a:lnTo>
                    <a:pt x="77" y="439"/>
                  </a:lnTo>
                  <a:lnTo>
                    <a:pt x="77" y="431"/>
                  </a:lnTo>
                  <a:lnTo>
                    <a:pt x="85" y="416"/>
                  </a:lnTo>
                  <a:lnTo>
                    <a:pt x="105" y="407"/>
                  </a:lnTo>
                  <a:lnTo>
                    <a:pt x="105" y="400"/>
                  </a:lnTo>
                  <a:lnTo>
                    <a:pt x="114" y="400"/>
                  </a:lnTo>
                  <a:lnTo>
                    <a:pt x="114" y="387"/>
                  </a:lnTo>
                  <a:lnTo>
                    <a:pt x="121" y="370"/>
                  </a:lnTo>
                  <a:lnTo>
                    <a:pt x="121" y="362"/>
                  </a:lnTo>
                  <a:lnTo>
                    <a:pt x="126" y="362"/>
                  </a:lnTo>
                  <a:lnTo>
                    <a:pt x="126" y="355"/>
                  </a:lnTo>
                  <a:lnTo>
                    <a:pt x="114" y="355"/>
                  </a:lnTo>
                  <a:lnTo>
                    <a:pt x="114" y="325"/>
                  </a:lnTo>
                  <a:lnTo>
                    <a:pt x="126" y="340"/>
                  </a:lnTo>
                  <a:lnTo>
                    <a:pt x="147" y="325"/>
                  </a:lnTo>
                  <a:lnTo>
                    <a:pt x="156" y="295"/>
                  </a:lnTo>
                  <a:lnTo>
                    <a:pt x="147" y="286"/>
                  </a:lnTo>
                  <a:lnTo>
                    <a:pt x="211" y="281"/>
                  </a:lnTo>
                  <a:lnTo>
                    <a:pt x="224" y="249"/>
                  </a:lnTo>
                  <a:lnTo>
                    <a:pt x="224" y="241"/>
                  </a:lnTo>
                  <a:lnTo>
                    <a:pt x="211" y="234"/>
                  </a:lnTo>
                  <a:lnTo>
                    <a:pt x="211" y="227"/>
                  </a:lnTo>
                  <a:lnTo>
                    <a:pt x="196" y="219"/>
                  </a:lnTo>
                  <a:lnTo>
                    <a:pt x="196" y="2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04" name="Freeform 25"/>
            <p:cNvSpPr>
              <a:spLocks/>
            </p:cNvSpPr>
            <p:nvPr/>
          </p:nvSpPr>
          <p:spPr bwMode="auto">
            <a:xfrm>
              <a:off x="1420" y="2566"/>
              <a:ext cx="26" cy="31"/>
            </a:xfrm>
            <a:custGeom>
              <a:avLst/>
              <a:gdLst>
                <a:gd name="T0" fmla="*/ 0 w 24"/>
                <a:gd name="T1" fmla="*/ 60 h 29"/>
                <a:gd name="T2" fmla="*/ 56 w 24"/>
                <a:gd name="T3" fmla="*/ 60 h 29"/>
                <a:gd name="T4" fmla="*/ 56 w 24"/>
                <a:gd name="T5" fmla="*/ 0 h 29"/>
                <a:gd name="T6" fmla="*/ 0 w 24"/>
                <a:gd name="T7" fmla="*/ 5 h 29"/>
                <a:gd name="T8" fmla="*/ 0 w 24"/>
                <a:gd name="T9" fmla="*/ 60 h 29"/>
                <a:gd name="T10" fmla="*/ 0 w 24"/>
                <a:gd name="T11" fmla="*/ 60 h 29"/>
                <a:gd name="T12" fmla="*/ 0 w 24"/>
                <a:gd name="T13" fmla="*/ 6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29"/>
                <a:gd name="T23" fmla="*/ 24 w 24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29">
                  <a:moveTo>
                    <a:pt x="0" y="29"/>
                  </a:moveTo>
                  <a:lnTo>
                    <a:pt x="24" y="29"/>
                  </a:lnTo>
                  <a:lnTo>
                    <a:pt x="24" y="0"/>
                  </a:lnTo>
                  <a:lnTo>
                    <a:pt x="0" y="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05" name="Freeform 26"/>
            <p:cNvSpPr>
              <a:spLocks/>
            </p:cNvSpPr>
            <p:nvPr/>
          </p:nvSpPr>
          <p:spPr bwMode="auto">
            <a:xfrm>
              <a:off x="1373" y="2568"/>
              <a:ext cx="57" cy="71"/>
            </a:xfrm>
            <a:custGeom>
              <a:avLst/>
              <a:gdLst>
                <a:gd name="T0" fmla="*/ 119 w 52"/>
                <a:gd name="T1" fmla="*/ 56 h 66"/>
                <a:gd name="T2" fmla="*/ 143 w 52"/>
                <a:gd name="T3" fmla="*/ 87 h 66"/>
                <a:gd name="T4" fmla="*/ 75 w 52"/>
                <a:gd name="T5" fmla="*/ 126 h 66"/>
                <a:gd name="T6" fmla="*/ 60 w 52"/>
                <a:gd name="T7" fmla="*/ 147 h 66"/>
                <a:gd name="T8" fmla="*/ 0 w 52"/>
                <a:gd name="T9" fmla="*/ 126 h 66"/>
                <a:gd name="T10" fmla="*/ 20 w 52"/>
                <a:gd name="T11" fmla="*/ 56 h 66"/>
                <a:gd name="T12" fmla="*/ 60 w 52"/>
                <a:gd name="T13" fmla="*/ 56 h 66"/>
                <a:gd name="T14" fmla="*/ 20 w 52"/>
                <a:gd name="T15" fmla="*/ 22 h 66"/>
                <a:gd name="T16" fmla="*/ 35 w 52"/>
                <a:gd name="T17" fmla="*/ 0 h 66"/>
                <a:gd name="T18" fmla="*/ 119 w 52"/>
                <a:gd name="T19" fmla="*/ 0 h 66"/>
                <a:gd name="T20" fmla="*/ 119 w 52"/>
                <a:gd name="T21" fmla="*/ 56 h 66"/>
                <a:gd name="T22" fmla="*/ 119 w 52"/>
                <a:gd name="T23" fmla="*/ 56 h 66"/>
                <a:gd name="T24" fmla="*/ 119 w 52"/>
                <a:gd name="T25" fmla="*/ 56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66"/>
                <a:gd name="T41" fmla="*/ 52 w 52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66">
                  <a:moveTo>
                    <a:pt x="43" y="25"/>
                  </a:moveTo>
                  <a:lnTo>
                    <a:pt x="52" y="39"/>
                  </a:lnTo>
                  <a:lnTo>
                    <a:pt x="27" y="56"/>
                  </a:lnTo>
                  <a:lnTo>
                    <a:pt x="22" y="66"/>
                  </a:lnTo>
                  <a:lnTo>
                    <a:pt x="0" y="56"/>
                  </a:lnTo>
                  <a:lnTo>
                    <a:pt x="7" y="25"/>
                  </a:lnTo>
                  <a:lnTo>
                    <a:pt x="22" y="25"/>
                  </a:lnTo>
                  <a:lnTo>
                    <a:pt x="7" y="10"/>
                  </a:lnTo>
                  <a:lnTo>
                    <a:pt x="13" y="0"/>
                  </a:lnTo>
                  <a:lnTo>
                    <a:pt x="43" y="0"/>
                  </a:lnTo>
                  <a:lnTo>
                    <a:pt x="43" y="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06" name="Freeform 27"/>
            <p:cNvSpPr>
              <a:spLocks/>
            </p:cNvSpPr>
            <p:nvPr/>
          </p:nvSpPr>
          <p:spPr bwMode="auto">
            <a:xfrm>
              <a:off x="1404" y="2608"/>
              <a:ext cx="91" cy="37"/>
            </a:xfrm>
            <a:custGeom>
              <a:avLst/>
              <a:gdLst>
                <a:gd name="T0" fmla="*/ 52 w 84"/>
                <a:gd name="T1" fmla="*/ 0 h 34"/>
                <a:gd name="T2" fmla="*/ 154 w 84"/>
                <a:gd name="T3" fmla="*/ 0 h 34"/>
                <a:gd name="T4" fmla="*/ 201 w 84"/>
                <a:gd name="T5" fmla="*/ 21 h 34"/>
                <a:gd name="T6" fmla="*/ 93 w 84"/>
                <a:gd name="T7" fmla="*/ 86 h 34"/>
                <a:gd name="T8" fmla="*/ 76 w 84"/>
                <a:gd name="T9" fmla="*/ 86 h 34"/>
                <a:gd name="T10" fmla="*/ 76 w 84"/>
                <a:gd name="T11" fmla="*/ 75 h 34"/>
                <a:gd name="T12" fmla="*/ 0 w 84"/>
                <a:gd name="T13" fmla="*/ 45 h 34"/>
                <a:gd name="T14" fmla="*/ 52 w 84"/>
                <a:gd name="T15" fmla="*/ 0 h 34"/>
                <a:gd name="T16" fmla="*/ 52 w 84"/>
                <a:gd name="T17" fmla="*/ 0 h 34"/>
                <a:gd name="T18" fmla="*/ 52 w 84"/>
                <a:gd name="T19" fmla="*/ 0 h 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4"/>
                <a:gd name="T31" fmla="*/ 0 h 34"/>
                <a:gd name="T32" fmla="*/ 84 w 84"/>
                <a:gd name="T33" fmla="*/ 34 h 3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4" h="34">
                  <a:moveTo>
                    <a:pt x="22" y="0"/>
                  </a:moveTo>
                  <a:lnTo>
                    <a:pt x="64" y="0"/>
                  </a:lnTo>
                  <a:lnTo>
                    <a:pt x="84" y="8"/>
                  </a:lnTo>
                  <a:lnTo>
                    <a:pt x="39" y="34"/>
                  </a:lnTo>
                  <a:lnTo>
                    <a:pt x="31" y="34"/>
                  </a:lnTo>
                  <a:lnTo>
                    <a:pt x="31" y="29"/>
                  </a:lnTo>
                  <a:lnTo>
                    <a:pt x="0" y="17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07" name="Freeform 28"/>
            <p:cNvSpPr>
              <a:spLocks/>
            </p:cNvSpPr>
            <p:nvPr/>
          </p:nvSpPr>
          <p:spPr bwMode="auto">
            <a:xfrm>
              <a:off x="1397" y="2626"/>
              <a:ext cx="40" cy="29"/>
            </a:xfrm>
            <a:custGeom>
              <a:avLst/>
              <a:gdLst>
                <a:gd name="T0" fmla="*/ 19 w 37"/>
                <a:gd name="T1" fmla="*/ 0 h 27"/>
                <a:gd name="T2" fmla="*/ 0 w 37"/>
                <a:gd name="T3" fmla="*/ 31 h 27"/>
                <a:gd name="T4" fmla="*/ 19 w 37"/>
                <a:gd name="T5" fmla="*/ 58 h 27"/>
                <a:gd name="T6" fmla="*/ 86 w 37"/>
                <a:gd name="T7" fmla="*/ 58 h 27"/>
                <a:gd name="T8" fmla="*/ 86 w 37"/>
                <a:gd name="T9" fmla="*/ 31 h 27"/>
                <a:gd name="T10" fmla="*/ 19 w 37"/>
                <a:gd name="T11" fmla="*/ 0 h 27"/>
                <a:gd name="T12" fmla="*/ 19 w 37"/>
                <a:gd name="T13" fmla="*/ 0 h 27"/>
                <a:gd name="T14" fmla="*/ 19 w 37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7"/>
                <a:gd name="T25" fmla="*/ 0 h 27"/>
                <a:gd name="T26" fmla="*/ 37 w 37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7" h="27">
                  <a:moveTo>
                    <a:pt x="8" y="0"/>
                  </a:moveTo>
                  <a:lnTo>
                    <a:pt x="0" y="15"/>
                  </a:lnTo>
                  <a:lnTo>
                    <a:pt x="8" y="27"/>
                  </a:lnTo>
                  <a:lnTo>
                    <a:pt x="37" y="27"/>
                  </a:lnTo>
                  <a:lnTo>
                    <a:pt x="37" y="1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08" name="Freeform 29"/>
            <p:cNvSpPr>
              <a:spLocks/>
            </p:cNvSpPr>
            <p:nvPr/>
          </p:nvSpPr>
          <p:spPr bwMode="auto">
            <a:xfrm>
              <a:off x="1446" y="2621"/>
              <a:ext cx="49" cy="72"/>
            </a:xfrm>
            <a:custGeom>
              <a:avLst/>
              <a:gdLst>
                <a:gd name="T0" fmla="*/ 115 w 45"/>
                <a:gd name="T1" fmla="*/ 0 h 67"/>
                <a:gd name="T2" fmla="*/ 97 w 45"/>
                <a:gd name="T3" fmla="*/ 119 h 67"/>
                <a:gd name="T4" fmla="*/ 115 w 45"/>
                <a:gd name="T5" fmla="*/ 148 h 67"/>
                <a:gd name="T6" fmla="*/ 97 w 45"/>
                <a:gd name="T7" fmla="*/ 148 h 67"/>
                <a:gd name="T8" fmla="*/ 0 w 45"/>
                <a:gd name="T9" fmla="*/ 88 h 67"/>
                <a:gd name="T10" fmla="*/ 0 w 45"/>
                <a:gd name="T11" fmla="*/ 51 h 67"/>
                <a:gd name="T12" fmla="*/ 115 w 45"/>
                <a:gd name="T13" fmla="*/ 0 h 67"/>
                <a:gd name="T14" fmla="*/ 115 w 45"/>
                <a:gd name="T15" fmla="*/ 0 h 67"/>
                <a:gd name="T16" fmla="*/ 115 w 45"/>
                <a:gd name="T17" fmla="*/ 0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67"/>
                <a:gd name="T29" fmla="*/ 45 w 45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67">
                  <a:moveTo>
                    <a:pt x="45" y="0"/>
                  </a:moveTo>
                  <a:lnTo>
                    <a:pt x="38" y="54"/>
                  </a:lnTo>
                  <a:lnTo>
                    <a:pt x="45" y="67"/>
                  </a:lnTo>
                  <a:lnTo>
                    <a:pt x="38" y="67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09" name="Freeform 30"/>
            <p:cNvSpPr>
              <a:spLocks/>
            </p:cNvSpPr>
            <p:nvPr/>
          </p:nvSpPr>
          <p:spPr bwMode="auto">
            <a:xfrm>
              <a:off x="1466" y="2679"/>
              <a:ext cx="42" cy="47"/>
            </a:xfrm>
            <a:custGeom>
              <a:avLst/>
              <a:gdLst>
                <a:gd name="T0" fmla="*/ 87 w 39"/>
                <a:gd name="T1" fmla="*/ 114 h 43"/>
                <a:gd name="T2" fmla="*/ 87 w 39"/>
                <a:gd name="T3" fmla="*/ 74 h 43"/>
                <a:gd name="T4" fmla="*/ 65 w 39"/>
                <a:gd name="T5" fmla="*/ 52 h 43"/>
                <a:gd name="T6" fmla="*/ 65 w 39"/>
                <a:gd name="T7" fmla="*/ 33 h 43"/>
                <a:gd name="T8" fmla="*/ 54 w 39"/>
                <a:gd name="T9" fmla="*/ 33 h 43"/>
                <a:gd name="T10" fmla="*/ 0 w 39"/>
                <a:gd name="T11" fmla="*/ 0 h 43"/>
                <a:gd name="T12" fmla="*/ 0 w 39"/>
                <a:gd name="T13" fmla="*/ 52 h 43"/>
                <a:gd name="T14" fmla="*/ 18 w 39"/>
                <a:gd name="T15" fmla="*/ 74 h 43"/>
                <a:gd name="T16" fmla="*/ 37 w 39"/>
                <a:gd name="T17" fmla="*/ 52 h 43"/>
                <a:gd name="T18" fmla="*/ 54 w 39"/>
                <a:gd name="T19" fmla="*/ 94 h 43"/>
                <a:gd name="T20" fmla="*/ 87 w 39"/>
                <a:gd name="T21" fmla="*/ 114 h 43"/>
                <a:gd name="T22" fmla="*/ 87 w 39"/>
                <a:gd name="T23" fmla="*/ 114 h 43"/>
                <a:gd name="T24" fmla="*/ 87 w 39"/>
                <a:gd name="T25" fmla="*/ 114 h 4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9"/>
                <a:gd name="T40" fmla="*/ 0 h 43"/>
                <a:gd name="T41" fmla="*/ 39 w 39"/>
                <a:gd name="T42" fmla="*/ 43 h 4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9" h="43">
                  <a:moveTo>
                    <a:pt x="39" y="43"/>
                  </a:moveTo>
                  <a:lnTo>
                    <a:pt x="39" y="28"/>
                  </a:lnTo>
                  <a:lnTo>
                    <a:pt x="29" y="20"/>
                  </a:lnTo>
                  <a:lnTo>
                    <a:pt x="29" y="13"/>
                  </a:lnTo>
                  <a:lnTo>
                    <a:pt x="24" y="13"/>
                  </a:lnTo>
                  <a:lnTo>
                    <a:pt x="0" y="0"/>
                  </a:lnTo>
                  <a:lnTo>
                    <a:pt x="0" y="20"/>
                  </a:lnTo>
                  <a:lnTo>
                    <a:pt x="7" y="28"/>
                  </a:lnTo>
                  <a:lnTo>
                    <a:pt x="17" y="20"/>
                  </a:lnTo>
                  <a:lnTo>
                    <a:pt x="24" y="35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10" name="Freeform 31"/>
            <p:cNvSpPr>
              <a:spLocks/>
            </p:cNvSpPr>
            <p:nvPr/>
          </p:nvSpPr>
          <p:spPr bwMode="auto">
            <a:xfrm>
              <a:off x="1508" y="2710"/>
              <a:ext cx="84" cy="37"/>
            </a:xfrm>
            <a:custGeom>
              <a:avLst/>
              <a:gdLst>
                <a:gd name="T0" fmla="*/ 0 w 77"/>
                <a:gd name="T1" fmla="*/ 26 h 35"/>
                <a:gd name="T2" fmla="*/ 82 w 77"/>
                <a:gd name="T3" fmla="*/ 51 h 35"/>
                <a:gd name="T4" fmla="*/ 82 w 77"/>
                <a:gd name="T5" fmla="*/ 63 h 35"/>
                <a:gd name="T6" fmla="*/ 97 w 77"/>
                <a:gd name="T7" fmla="*/ 51 h 35"/>
                <a:gd name="T8" fmla="*/ 183 w 77"/>
                <a:gd name="T9" fmla="*/ 63 h 35"/>
                <a:gd name="T10" fmla="*/ 201 w 77"/>
                <a:gd name="T11" fmla="*/ 39 h 35"/>
                <a:gd name="T12" fmla="*/ 125 w 77"/>
                <a:gd name="T13" fmla="*/ 0 h 35"/>
                <a:gd name="T14" fmla="*/ 63 w 77"/>
                <a:gd name="T15" fmla="*/ 5 h 35"/>
                <a:gd name="T16" fmla="*/ 45 w 77"/>
                <a:gd name="T17" fmla="*/ 5 h 35"/>
                <a:gd name="T18" fmla="*/ 0 w 77"/>
                <a:gd name="T19" fmla="*/ 0 h 35"/>
                <a:gd name="T20" fmla="*/ 0 w 77"/>
                <a:gd name="T21" fmla="*/ 26 h 35"/>
                <a:gd name="T22" fmla="*/ 0 w 77"/>
                <a:gd name="T23" fmla="*/ 26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35"/>
                <a:gd name="T38" fmla="*/ 77 w 77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35">
                  <a:moveTo>
                    <a:pt x="0" y="15"/>
                  </a:moveTo>
                  <a:lnTo>
                    <a:pt x="32" y="27"/>
                  </a:lnTo>
                  <a:lnTo>
                    <a:pt x="32" y="35"/>
                  </a:lnTo>
                  <a:lnTo>
                    <a:pt x="38" y="27"/>
                  </a:lnTo>
                  <a:lnTo>
                    <a:pt x="70" y="35"/>
                  </a:lnTo>
                  <a:lnTo>
                    <a:pt x="77" y="22"/>
                  </a:lnTo>
                  <a:lnTo>
                    <a:pt x="48" y="0"/>
                  </a:lnTo>
                  <a:lnTo>
                    <a:pt x="25" y="5"/>
                  </a:lnTo>
                  <a:lnTo>
                    <a:pt x="17" y="5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11" name="Freeform 32"/>
            <p:cNvSpPr>
              <a:spLocks/>
            </p:cNvSpPr>
            <p:nvPr/>
          </p:nvSpPr>
          <p:spPr bwMode="auto">
            <a:xfrm>
              <a:off x="1570" y="2661"/>
              <a:ext cx="162" cy="262"/>
            </a:xfrm>
            <a:custGeom>
              <a:avLst/>
              <a:gdLst>
                <a:gd name="T0" fmla="*/ 289 w 149"/>
                <a:gd name="T1" fmla="*/ 579 h 242"/>
                <a:gd name="T2" fmla="*/ 322 w 149"/>
                <a:gd name="T3" fmla="*/ 498 h 242"/>
                <a:gd name="T4" fmla="*/ 289 w 149"/>
                <a:gd name="T5" fmla="*/ 425 h 242"/>
                <a:gd name="T6" fmla="*/ 322 w 149"/>
                <a:gd name="T7" fmla="*/ 425 h 242"/>
                <a:gd name="T8" fmla="*/ 289 w 149"/>
                <a:gd name="T9" fmla="*/ 402 h 242"/>
                <a:gd name="T10" fmla="*/ 289 w 149"/>
                <a:gd name="T11" fmla="*/ 381 h 242"/>
                <a:gd name="T12" fmla="*/ 372 w 149"/>
                <a:gd name="T13" fmla="*/ 381 h 242"/>
                <a:gd name="T14" fmla="*/ 372 w 149"/>
                <a:gd name="T15" fmla="*/ 328 h 242"/>
                <a:gd name="T16" fmla="*/ 354 w 149"/>
                <a:gd name="T17" fmla="*/ 293 h 242"/>
                <a:gd name="T18" fmla="*/ 372 w 149"/>
                <a:gd name="T19" fmla="*/ 219 h 242"/>
                <a:gd name="T20" fmla="*/ 322 w 149"/>
                <a:gd name="T21" fmla="*/ 219 h 242"/>
                <a:gd name="T22" fmla="*/ 289 w 149"/>
                <a:gd name="T23" fmla="*/ 201 h 242"/>
                <a:gd name="T24" fmla="*/ 240 w 149"/>
                <a:gd name="T25" fmla="*/ 201 h 242"/>
                <a:gd name="T26" fmla="*/ 212 w 149"/>
                <a:gd name="T27" fmla="*/ 183 h 242"/>
                <a:gd name="T28" fmla="*/ 212 w 149"/>
                <a:gd name="T29" fmla="*/ 150 h 242"/>
                <a:gd name="T30" fmla="*/ 187 w 149"/>
                <a:gd name="T31" fmla="*/ 113 h 242"/>
                <a:gd name="T32" fmla="*/ 250 w 149"/>
                <a:gd name="T33" fmla="*/ 23 h 242"/>
                <a:gd name="T34" fmla="*/ 240 w 149"/>
                <a:gd name="T35" fmla="*/ 0 h 242"/>
                <a:gd name="T36" fmla="*/ 126 w 149"/>
                <a:gd name="T37" fmla="*/ 71 h 242"/>
                <a:gd name="T38" fmla="*/ 108 w 149"/>
                <a:gd name="T39" fmla="*/ 113 h 242"/>
                <a:gd name="T40" fmla="*/ 54 w 149"/>
                <a:gd name="T41" fmla="*/ 129 h 242"/>
                <a:gd name="T42" fmla="*/ 58 w 149"/>
                <a:gd name="T43" fmla="*/ 143 h 242"/>
                <a:gd name="T44" fmla="*/ 54 w 149"/>
                <a:gd name="T45" fmla="*/ 154 h 242"/>
                <a:gd name="T46" fmla="*/ 54 w 149"/>
                <a:gd name="T47" fmla="*/ 150 h 242"/>
                <a:gd name="T48" fmla="*/ 36 w 149"/>
                <a:gd name="T49" fmla="*/ 183 h 242"/>
                <a:gd name="T50" fmla="*/ 36 w 149"/>
                <a:gd name="T51" fmla="*/ 312 h 242"/>
                <a:gd name="T52" fmla="*/ 54 w 149"/>
                <a:gd name="T53" fmla="*/ 312 h 242"/>
                <a:gd name="T54" fmla="*/ 36 w 149"/>
                <a:gd name="T55" fmla="*/ 367 h 242"/>
                <a:gd name="T56" fmla="*/ 24 w 149"/>
                <a:gd name="T57" fmla="*/ 367 h 242"/>
                <a:gd name="T58" fmla="*/ 24 w 149"/>
                <a:gd name="T59" fmla="*/ 381 h 242"/>
                <a:gd name="T60" fmla="*/ 0 w 149"/>
                <a:gd name="T61" fmla="*/ 381 h 242"/>
                <a:gd name="T62" fmla="*/ 0 w 149"/>
                <a:gd name="T63" fmla="*/ 402 h 242"/>
                <a:gd name="T64" fmla="*/ 54 w 149"/>
                <a:gd name="T65" fmla="*/ 444 h 242"/>
                <a:gd name="T66" fmla="*/ 108 w 149"/>
                <a:gd name="T67" fmla="*/ 425 h 242"/>
                <a:gd name="T68" fmla="*/ 187 w 149"/>
                <a:gd name="T69" fmla="*/ 528 h 242"/>
                <a:gd name="T70" fmla="*/ 267 w 149"/>
                <a:gd name="T71" fmla="*/ 515 h 242"/>
                <a:gd name="T72" fmla="*/ 289 w 149"/>
                <a:gd name="T73" fmla="*/ 528 h 242"/>
                <a:gd name="T74" fmla="*/ 289 w 149"/>
                <a:gd name="T75" fmla="*/ 543 h 242"/>
                <a:gd name="T76" fmla="*/ 267 w 149"/>
                <a:gd name="T77" fmla="*/ 543 h 242"/>
                <a:gd name="T78" fmla="*/ 289 w 149"/>
                <a:gd name="T79" fmla="*/ 579 h 242"/>
                <a:gd name="T80" fmla="*/ 289 w 149"/>
                <a:gd name="T81" fmla="*/ 579 h 242"/>
                <a:gd name="T82" fmla="*/ 289 w 149"/>
                <a:gd name="T83" fmla="*/ 579 h 242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49"/>
                <a:gd name="T127" fmla="*/ 0 h 242"/>
                <a:gd name="T128" fmla="*/ 149 w 149"/>
                <a:gd name="T129" fmla="*/ 242 h 242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49" h="242">
                  <a:moveTo>
                    <a:pt x="115" y="242"/>
                  </a:moveTo>
                  <a:lnTo>
                    <a:pt x="129" y="207"/>
                  </a:lnTo>
                  <a:lnTo>
                    <a:pt x="115" y="176"/>
                  </a:lnTo>
                  <a:lnTo>
                    <a:pt x="129" y="176"/>
                  </a:lnTo>
                  <a:lnTo>
                    <a:pt x="115" y="168"/>
                  </a:lnTo>
                  <a:lnTo>
                    <a:pt x="115" y="159"/>
                  </a:lnTo>
                  <a:lnTo>
                    <a:pt x="149" y="159"/>
                  </a:lnTo>
                  <a:lnTo>
                    <a:pt x="149" y="138"/>
                  </a:lnTo>
                  <a:lnTo>
                    <a:pt x="142" y="122"/>
                  </a:lnTo>
                  <a:lnTo>
                    <a:pt x="149" y="92"/>
                  </a:lnTo>
                  <a:lnTo>
                    <a:pt x="129" y="92"/>
                  </a:lnTo>
                  <a:lnTo>
                    <a:pt x="115" y="84"/>
                  </a:lnTo>
                  <a:lnTo>
                    <a:pt x="95" y="84"/>
                  </a:lnTo>
                  <a:lnTo>
                    <a:pt x="85" y="77"/>
                  </a:lnTo>
                  <a:lnTo>
                    <a:pt x="85" y="62"/>
                  </a:lnTo>
                  <a:lnTo>
                    <a:pt x="74" y="47"/>
                  </a:lnTo>
                  <a:lnTo>
                    <a:pt x="100" y="10"/>
                  </a:lnTo>
                  <a:lnTo>
                    <a:pt x="95" y="0"/>
                  </a:lnTo>
                  <a:lnTo>
                    <a:pt x="50" y="30"/>
                  </a:lnTo>
                  <a:lnTo>
                    <a:pt x="43" y="47"/>
                  </a:lnTo>
                  <a:lnTo>
                    <a:pt x="22" y="54"/>
                  </a:lnTo>
                  <a:lnTo>
                    <a:pt x="23" y="60"/>
                  </a:lnTo>
                  <a:lnTo>
                    <a:pt x="22" y="64"/>
                  </a:lnTo>
                  <a:lnTo>
                    <a:pt x="22" y="62"/>
                  </a:lnTo>
                  <a:lnTo>
                    <a:pt x="15" y="77"/>
                  </a:lnTo>
                  <a:lnTo>
                    <a:pt x="15" y="129"/>
                  </a:lnTo>
                  <a:lnTo>
                    <a:pt x="22" y="129"/>
                  </a:lnTo>
                  <a:lnTo>
                    <a:pt x="15" y="153"/>
                  </a:lnTo>
                  <a:lnTo>
                    <a:pt x="10" y="153"/>
                  </a:lnTo>
                  <a:lnTo>
                    <a:pt x="10" y="159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22" y="185"/>
                  </a:lnTo>
                  <a:lnTo>
                    <a:pt x="43" y="176"/>
                  </a:lnTo>
                  <a:lnTo>
                    <a:pt x="74" y="222"/>
                  </a:lnTo>
                  <a:lnTo>
                    <a:pt x="107" y="215"/>
                  </a:lnTo>
                  <a:lnTo>
                    <a:pt x="115" y="222"/>
                  </a:lnTo>
                  <a:lnTo>
                    <a:pt x="115" y="227"/>
                  </a:lnTo>
                  <a:lnTo>
                    <a:pt x="107" y="227"/>
                  </a:lnTo>
                  <a:lnTo>
                    <a:pt x="115" y="2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12" name="Freeform 33"/>
            <p:cNvSpPr>
              <a:spLocks/>
            </p:cNvSpPr>
            <p:nvPr/>
          </p:nvSpPr>
          <p:spPr bwMode="auto">
            <a:xfrm>
              <a:off x="1538" y="2841"/>
              <a:ext cx="84" cy="98"/>
            </a:xfrm>
            <a:custGeom>
              <a:avLst/>
              <a:gdLst>
                <a:gd name="T0" fmla="*/ 201 w 77"/>
                <a:gd name="T1" fmla="*/ 32 h 91"/>
                <a:gd name="T2" fmla="*/ 184 w 77"/>
                <a:gd name="T3" fmla="*/ 20 h 91"/>
                <a:gd name="T4" fmla="*/ 127 w 77"/>
                <a:gd name="T5" fmla="*/ 32 h 91"/>
                <a:gd name="T6" fmla="*/ 69 w 77"/>
                <a:gd name="T7" fmla="*/ 0 h 91"/>
                <a:gd name="T8" fmla="*/ 5 w 77"/>
                <a:gd name="T9" fmla="*/ 20 h 91"/>
                <a:gd name="T10" fmla="*/ 5 w 77"/>
                <a:gd name="T11" fmla="*/ 32 h 91"/>
                <a:gd name="T12" fmla="*/ 0 w 77"/>
                <a:gd name="T13" fmla="*/ 67 h 91"/>
                <a:gd name="T14" fmla="*/ 0 w 77"/>
                <a:gd name="T15" fmla="*/ 104 h 91"/>
                <a:gd name="T16" fmla="*/ 5 w 77"/>
                <a:gd name="T17" fmla="*/ 135 h 91"/>
                <a:gd name="T18" fmla="*/ 5 w 77"/>
                <a:gd name="T19" fmla="*/ 121 h 91"/>
                <a:gd name="T20" fmla="*/ 35 w 77"/>
                <a:gd name="T21" fmla="*/ 121 h 91"/>
                <a:gd name="T22" fmla="*/ 5 w 77"/>
                <a:gd name="T23" fmla="*/ 135 h 91"/>
                <a:gd name="T24" fmla="*/ 0 w 77"/>
                <a:gd name="T25" fmla="*/ 187 h 91"/>
                <a:gd name="T26" fmla="*/ 35 w 77"/>
                <a:gd name="T27" fmla="*/ 207 h 91"/>
                <a:gd name="T28" fmla="*/ 109 w 77"/>
                <a:gd name="T29" fmla="*/ 135 h 91"/>
                <a:gd name="T30" fmla="*/ 184 w 77"/>
                <a:gd name="T31" fmla="*/ 104 h 91"/>
                <a:gd name="T32" fmla="*/ 201 w 77"/>
                <a:gd name="T33" fmla="*/ 67 h 91"/>
                <a:gd name="T34" fmla="*/ 184 w 77"/>
                <a:gd name="T35" fmla="*/ 32 h 91"/>
                <a:gd name="T36" fmla="*/ 201 w 77"/>
                <a:gd name="T37" fmla="*/ 32 h 91"/>
                <a:gd name="T38" fmla="*/ 201 w 77"/>
                <a:gd name="T39" fmla="*/ 32 h 9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7"/>
                <a:gd name="T61" fmla="*/ 0 h 91"/>
                <a:gd name="T62" fmla="*/ 77 w 77"/>
                <a:gd name="T63" fmla="*/ 91 h 9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7" h="91">
                  <a:moveTo>
                    <a:pt x="77" y="15"/>
                  </a:moveTo>
                  <a:lnTo>
                    <a:pt x="71" y="9"/>
                  </a:lnTo>
                  <a:lnTo>
                    <a:pt x="49" y="15"/>
                  </a:lnTo>
                  <a:lnTo>
                    <a:pt x="27" y="0"/>
                  </a:lnTo>
                  <a:lnTo>
                    <a:pt x="5" y="9"/>
                  </a:lnTo>
                  <a:lnTo>
                    <a:pt x="5" y="15"/>
                  </a:lnTo>
                  <a:lnTo>
                    <a:pt x="0" y="30"/>
                  </a:lnTo>
                  <a:lnTo>
                    <a:pt x="0" y="46"/>
                  </a:lnTo>
                  <a:lnTo>
                    <a:pt x="5" y="59"/>
                  </a:lnTo>
                  <a:lnTo>
                    <a:pt x="5" y="54"/>
                  </a:lnTo>
                  <a:lnTo>
                    <a:pt x="14" y="54"/>
                  </a:lnTo>
                  <a:lnTo>
                    <a:pt x="5" y="59"/>
                  </a:lnTo>
                  <a:lnTo>
                    <a:pt x="0" y="83"/>
                  </a:lnTo>
                  <a:lnTo>
                    <a:pt x="14" y="91"/>
                  </a:lnTo>
                  <a:lnTo>
                    <a:pt x="42" y="59"/>
                  </a:lnTo>
                  <a:lnTo>
                    <a:pt x="71" y="46"/>
                  </a:lnTo>
                  <a:lnTo>
                    <a:pt x="77" y="30"/>
                  </a:lnTo>
                  <a:lnTo>
                    <a:pt x="71" y="15"/>
                  </a:lnTo>
                  <a:lnTo>
                    <a:pt x="77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13" name="Freeform 34"/>
            <p:cNvSpPr>
              <a:spLocks/>
            </p:cNvSpPr>
            <p:nvPr/>
          </p:nvSpPr>
          <p:spPr bwMode="auto">
            <a:xfrm>
              <a:off x="1530" y="2856"/>
              <a:ext cx="186" cy="294"/>
            </a:xfrm>
            <a:custGeom>
              <a:avLst/>
              <a:gdLst>
                <a:gd name="T0" fmla="*/ 414 w 171"/>
                <a:gd name="T1" fmla="*/ 372 h 272"/>
                <a:gd name="T2" fmla="*/ 357 w 171"/>
                <a:gd name="T3" fmla="*/ 372 h 272"/>
                <a:gd name="T4" fmla="*/ 357 w 171"/>
                <a:gd name="T5" fmla="*/ 340 h 272"/>
                <a:gd name="T6" fmla="*/ 323 w 171"/>
                <a:gd name="T7" fmla="*/ 355 h 272"/>
                <a:gd name="T8" fmla="*/ 268 w 171"/>
                <a:gd name="T9" fmla="*/ 340 h 272"/>
                <a:gd name="T10" fmla="*/ 248 w 171"/>
                <a:gd name="T11" fmla="*/ 263 h 272"/>
                <a:gd name="T12" fmla="*/ 308 w 171"/>
                <a:gd name="T13" fmla="*/ 177 h 272"/>
                <a:gd name="T14" fmla="*/ 381 w 171"/>
                <a:gd name="T15" fmla="*/ 142 h 272"/>
                <a:gd name="T16" fmla="*/ 357 w 171"/>
                <a:gd name="T17" fmla="*/ 106 h 272"/>
                <a:gd name="T18" fmla="*/ 381 w 171"/>
                <a:gd name="T19" fmla="*/ 106 h 272"/>
                <a:gd name="T20" fmla="*/ 381 w 171"/>
                <a:gd name="T21" fmla="*/ 90 h 272"/>
                <a:gd name="T22" fmla="*/ 357 w 171"/>
                <a:gd name="T23" fmla="*/ 71 h 272"/>
                <a:gd name="T24" fmla="*/ 268 w 171"/>
                <a:gd name="T25" fmla="*/ 90 h 272"/>
                <a:gd name="T26" fmla="*/ 210 w 171"/>
                <a:gd name="T27" fmla="*/ 0 h 272"/>
                <a:gd name="T28" fmla="*/ 202 w 171"/>
                <a:gd name="T29" fmla="*/ 0 h 272"/>
                <a:gd name="T30" fmla="*/ 210 w 171"/>
                <a:gd name="T31" fmla="*/ 34 h 272"/>
                <a:gd name="T32" fmla="*/ 202 w 171"/>
                <a:gd name="T33" fmla="*/ 71 h 272"/>
                <a:gd name="T34" fmla="*/ 126 w 171"/>
                <a:gd name="T35" fmla="*/ 106 h 272"/>
                <a:gd name="T36" fmla="*/ 54 w 171"/>
                <a:gd name="T37" fmla="*/ 177 h 272"/>
                <a:gd name="T38" fmla="*/ 20 w 171"/>
                <a:gd name="T39" fmla="*/ 157 h 272"/>
                <a:gd name="T40" fmla="*/ 30 w 171"/>
                <a:gd name="T41" fmla="*/ 106 h 272"/>
                <a:gd name="T42" fmla="*/ 0 w 171"/>
                <a:gd name="T43" fmla="*/ 157 h 272"/>
                <a:gd name="T44" fmla="*/ 20 w 171"/>
                <a:gd name="T45" fmla="*/ 192 h 272"/>
                <a:gd name="T46" fmla="*/ 0 w 171"/>
                <a:gd name="T47" fmla="*/ 192 h 272"/>
                <a:gd name="T48" fmla="*/ 30 w 171"/>
                <a:gd name="T49" fmla="*/ 251 h 272"/>
                <a:gd name="T50" fmla="*/ 89 w 171"/>
                <a:gd name="T51" fmla="*/ 284 h 272"/>
                <a:gd name="T52" fmla="*/ 202 w 171"/>
                <a:gd name="T53" fmla="*/ 517 h 272"/>
                <a:gd name="T54" fmla="*/ 357 w 171"/>
                <a:gd name="T55" fmla="*/ 641 h 272"/>
                <a:gd name="T56" fmla="*/ 414 w 171"/>
                <a:gd name="T57" fmla="*/ 623 h 272"/>
                <a:gd name="T58" fmla="*/ 431 w 171"/>
                <a:gd name="T59" fmla="*/ 572 h 272"/>
                <a:gd name="T60" fmla="*/ 414 w 171"/>
                <a:gd name="T61" fmla="*/ 549 h 272"/>
                <a:gd name="T62" fmla="*/ 431 w 171"/>
                <a:gd name="T63" fmla="*/ 420 h 272"/>
                <a:gd name="T64" fmla="*/ 414 w 171"/>
                <a:gd name="T65" fmla="*/ 372 h 272"/>
                <a:gd name="T66" fmla="*/ 414 w 171"/>
                <a:gd name="T67" fmla="*/ 372 h 272"/>
                <a:gd name="T68" fmla="*/ 414 w 171"/>
                <a:gd name="T69" fmla="*/ 372 h 2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272"/>
                <a:gd name="T107" fmla="*/ 171 w 171"/>
                <a:gd name="T108" fmla="*/ 272 h 2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272">
                  <a:moveTo>
                    <a:pt x="164" y="158"/>
                  </a:moveTo>
                  <a:lnTo>
                    <a:pt x="142" y="158"/>
                  </a:lnTo>
                  <a:lnTo>
                    <a:pt x="142" y="143"/>
                  </a:lnTo>
                  <a:lnTo>
                    <a:pt x="129" y="151"/>
                  </a:lnTo>
                  <a:lnTo>
                    <a:pt x="107" y="143"/>
                  </a:lnTo>
                  <a:lnTo>
                    <a:pt x="99" y="112"/>
                  </a:lnTo>
                  <a:lnTo>
                    <a:pt x="121" y="75"/>
                  </a:lnTo>
                  <a:lnTo>
                    <a:pt x="151" y="60"/>
                  </a:lnTo>
                  <a:lnTo>
                    <a:pt x="142" y="45"/>
                  </a:lnTo>
                  <a:lnTo>
                    <a:pt x="151" y="45"/>
                  </a:lnTo>
                  <a:lnTo>
                    <a:pt x="151" y="38"/>
                  </a:lnTo>
                  <a:lnTo>
                    <a:pt x="142" y="30"/>
                  </a:lnTo>
                  <a:lnTo>
                    <a:pt x="107" y="38"/>
                  </a:lnTo>
                  <a:lnTo>
                    <a:pt x="84" y="0"/>
                  </a:lnTo>
                  <a:lnTo>
                    <a:pt x="79" y="0"/>
                  </a:lnTo>
                  <a:lnTo>
                    <a:pt x="84" y="15"/>
                  </a:lnTo>
                  <a:lnTo>
                    <a:pt x="79" y="30"/>
                  </a:lnTo>
                  <a:lnTo>
                    <a:pt x="50" y="45"/>
                  </a:lnTo>
                  <a:lnTo>
                    <a:pt x="22" y="75"/>
                  </a:lnTo>
                  <a:lnTo>
                    <a:pt x="8" y="67"/>
                  </a:lnTo>
                  <a:lnTo>
                    <a:pt x="13" y="45"/>
                  </a:lnTo>
                  <a:lnTo>
                    <a:pt x="0" y="67"/>
                  </a:lnTo>
                  <a:lnTo>
                    <a:pt x="8" y="82"/>
                  </a:lnTo>
                  <a:lnTo>
                    <a:pt x="0" y="82"/>
                  </a:lnTo>
                  <a:lnTo>
                    <a:pt x="13" y="106"/>
                  </a:lnTo>
                  <a:lnTo>
                    <a:pt x="35" y="121"/>
                  </a:lnTo>
                  <a:lnTo>
                    <a:pt x="79" y="220"/>
                  </a:lnTo>
                  <a:lnTo>
                    <a:pt x="142" y="272"/>
                  </a:lnTo>
                  <a:lnTo>
                    <a:pt x="164" y="265"/>
                  </a:lnTo>
                  <a:lnTo>
                    <a:pt x="171" y="242"/>
                  </a:lnTo>
                  <a:lnTo>
                    <a:pt x="164" y="233"/>
                  </a:lnTo>
                  <a:lnTo>
                    <a:pt x="171" y="179"/>
                  </a:lnTo>
                  <a:lnTo>
                    <a:pt x="164" y="15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14" name="Freeform 35"/>
            <p:cNvSpPr>
              <a:spLocks/>
            </p:cNvSpPr>
            <p:nvPr/>
          </p:nvSpPr>
          <p:spPr bwMode="auto">
            <a:xfrm>
              <a:off x="1707" y="3010"/>
              <a:ext cx="165" cy="220"/>
            </a:xfrm>
            <a:custGeom>
              <a:avLst/>
              <a:gdLst>
                <a:gd name="T0" fmla="*/ 375 w 152"/>
                <a:gd name="T1" fmla="*/ 384 h 203"/>
                <a:gd name="T2" fmla="*/ 375 w 152"/>
                <a:gd name="T3" fmla="*/ 314 h 203"/>
                <a:gd name="T4" fmla="*/ 357 w 152"/>
                <a:gd name="T5" fmla="*/ 254 h 203"/>
                <a:gd name="T6" fmla="*/ 357 w 152"/>
                <a:gd name="T7" fmla="*/ 244 h 203"/>
                <a:gd name="T8" fmla="*/ 319 w 152"/>
                <a:gd name="T9" fmla="*/ 244 h 203"/>
                <a:gd name="T10" fmla="*/ 287 w 152"/>
                <a:gd name="T11" fmla="*/ 203 h 203"/>
                <a:gd name="T12" fmla="*/ 287 w 152"/>
                <a:gd name="T13" fmla="*/ 185 h 203"/>
                <a:gd name="T14" fmla="*/ 266 w 152"/>
                <a:gd name="T15" fmla="*/ 132 h 203"/>
                <a:gd name="T16" fmla="*/ 141 w 152"/>
                <a:gd name="T17" fmla="*/ 92 h 203"/>
                <a:gd name="T18" fmla="*/ 123 w 152"/>
                <a:gd name="T19" fmla="*/ 55 h 203"/>
                <a:gd name="T20" fmla="*/ 123 w 152"/>
                <a:gd name="T21" fmla="*/ 0 h 203"/>
                <a:gd name="T22" fmla="*/ 77 w 152"/>
                <a:gd name="T23" fmla="*/ 0 h 203"/>
                <a:gd name="T24" fmla="*/ 36 w 152"/>
                <a:gd name="T25" fmla="*/ 46 h 203"/>
                <a:gd name="T26" fmla="*/ 0 w 152"/>
                <a:gd name="T27" fmla="*/ 46 h 203"/>
                <a:gd name="T28" fmla="*/ 20 w 152"/>
                <a:gd name="T29" fmla="*/ 92 h 203"/>
                <a:gd name="T30" fmla="*/ 0 w 152"/>
                <a:gd name="T31" fmla="*/ 225 h 203"/>
                <a:gd name="T32" fmla="*/ 20 w 152"/>
                <a:gd name="T33" fmla="*/ 244 h 203"/>
                <a:gd name="T34" fmla="*/ 0 w 152"/>
                <a:gd name="T35" fmla="*/ 294 h 203"/>
                <a:gd name="T36" fmla="*/ 20 w 152"/>
                <a:gd name="T37" fmla="*/ 349 h 203"/>
                <a:gd name="T38" fmla="*/ 36 w 152"/>
                <a:gd name="T39" fmla="*/ 490 h 203"/>
                <a:gd name="T40" fmla="*/ 51 w 152"/>
                <a:gd name="T41" fmla="*/ 490 h 203"/>
                <a:gd name="T42" fmla="*/ 107 w 152"/>
                <a:gd name="T43" fmla="*/ 439 h 203"/>
                <a:gd name="T44" fmla="*/ 162 w 152"/>
                <a:gd name="T45" fmla="*/ 481 h 203"/>
                <a:gd name="T46" fmla="*/ 179 w 152"/>
                <a:gd name="T47" fmla="*/ 439 h 203"/>
                <a:gd name="T48" fmla="*/ 233 w 152"/>
                <a:gd name="T49" fmla="*/ 481 h 203"/>
                <a:gd name="T50" fmla="*/ 250 w 152"/>
                <a:gd name="T51" fmla="*/ 349 h 203"/>
                <a:gd name="T52" fmla="*/ 343 w 152"/>
                <a:gd name="T53" fmla="*/ 349 h 203"/>
                <a:gd name="T54" fmla="*/ 375 w 152"/>
                <a:gd name="T55" fmla="*/ 384 h 203"/>
                <a:gd name="T56" fmla="*/ 375 w 152"/>
                <a:gd name="T57" fmla="*/ 384 h 203"/>
                <a:gd name="T58" fmla="*/ 375 w 152"/>
                <a:gd name="T59" fmla="*/ 384 h 203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52"/>
                <a:gd name="T91" fmla="*/ 0 h 203"/>
                <a:gd name="T92" fmla="*/ 152 w 152"/>
                <a:gd name="T93" fmla="*/ 203 h 203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52" h="203">
                  <a:moveTo>
                    <a:pt x="152" y="159"/>
                  </a:moveTo>
                  <a:lnTo>
                    <a:pt x="152" y="129"/>
                  </a:lnTo>
                  <a:lnTo>
                    <a:pt x="145" y="105"/>
                  </a:lnTo>
                  <a:lnTo>
                    <a:pt x="145" y="100"/>
                  </a:lnTo>
                  <a:lnTo>
                    <a:pt x="130" y="100"/>
                  </a:lnTo>
                  <a:lnTo>
                    <a:pt x="115" y="84"/>
                  </a:lnTo>
                  <a:lnTo>
                    <a:pt x="115" y="77"/>
                  </a:lnTo>
                  <a:lnTo>
                    <a:pt x="108" y="55"/>
                  </a:lnTo>
                  <a:lnTo>
                    <a:pt x="58" y="38"/>
                  </a:lnTo>
                  <a:lnTo>
                    <a:pt x="50" y="23"/>
                  </a:lnTo>
                  <a:lnTo>
                    <a:pt x="50" y="0"/>
                  </a:lnTo>
                  <a:lnTo>
                    <a:pt x="31" y="0"/>
                  </a:lnTo>
                  <a:lnTo>
                    <a:pt x="15" y="18"/>
                  </a:lnTo>
                  <a:lnTo>
                    <a:pt x="0" y="18"/>
                  </a:lnTo>
                  <a:lnTo>
                    <a:pt x="8" y="38"/>
                  </a:lnTo>
                  <a:lnTo>
                    <a:pt x="0" y="92"/>
                  </a:lnTo>
                  <a:lnTo>
                    <a:pt x="8" y="100"/>
                  </a:lnTo>
                  <a:lnTo>
                    <a:pt x="0" y="122"/>
                  </a:lnTo>
                  <a:lnTo>
                    <a:pt x="8" y="144"/>
                  </a:lnTo>
                  <a:lnTo>
                    <a:pt x="15" y="203"/>
                  </a:lnTo>
                  <a:lnTo>
                    <a:pt x="21" y="203"/>
                  </a:lnTo>
                  <a:lnTo>
                    <a:pt x="43" y="181"/>
                  </a:lnTo>
                  <a:lnTo>
                    <a:pt x="65" y="198"/>
                  </a:lnTo>
                  <a:lnTo>
                    <a:pt x="73" y="181"/>
                  </a:lnTo>
                  <a:lnTo>
                    <a:pt x="95" y="198"/>
                  </a:lnTo>
                  <a:lnTo>
                    <a:pt x="102" y="144"/>
                  </a:lnTo>
                  <a:lnTo>
                    <a:pt x="139" y="144"/>
                  </a:lnTo>
                  <a:lnTo>
                    <a:pt x="152" y="15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15" name="Freeform 36"/>
            <p:cNvSpPr>
              <a:spLocks/>
            </p:cNvSpPr>
            <p:nvPr/>
          </p:nvSpPr>
          <p:spPr bwMode="auto">
            <a:xfrm>
              <a:off x="1808" y="3164"/>
              <a:ext cx="115" cy="146"/>
            </a:xfrm>
            <a:custGeom>
              <a:avLst/>
              <a:gdLst>
                <a:gd name="T0" fmla="*/ 244 w 106"/>
                <a:gd name="T1" fmla="*/ 236 h 135"/>
                <a:gd name="T2" fmla="*/ 263 w 106"/>
                <a:gd name="T3" fmla="*/ 184 h 135"/>
                <a:gd name="T4" fmla="*/ 226 w 106"/>
                <a:gd name="T5" fmla="*/ 164 h 135"/>
                <a:gd name="T6" fmla="*/ 226 w 106"/>
                <a:gd name="T7" fmla="*/ 133 h 135"/>
                <a:gd name="T8" fmla="*/ 212 w 106"/>
                <a:gd name="T9" fmla="*/ 133 h 135"/>
                <a:gd name="T10" fmla="*/ 140 w 106"/>
                <a:gd name="T11" fmla="*/ 88 h 135"/>
                <a:gd name="T12" fmla="*/ 140 w 106"/>
                <a:gd name="T13" fmla="*/ 37 h 135"/>
                <a:gd name="T14" fmla="*/ 108 w 106"/>
                <a:gd name="T15" fmla="*/ 0 h 135"/>
                <a:gd name="T16" fmla="*/ 22 w 106"/>
                <a:gd name="T17" fmla="*/ 0 h 135"/>
                <a:gd name="T18" fmla="*/ 0 w 106"/>
                <a:gd name="T19" fmla="*/ 133 h 135"/>
                <a:gd name="T20" fmla="*/ 33 w 106"/>
                <a:gd name="T21" fmla="*/ 184 h 135"/>
                <a:gd name="T22" fmla="*/ 108 w 106"/>
                <a:gd name="T23" fmla="*/ 184 h 135"/>
                <a:gd name="T24" fmla="*/ 140 w 106"/>
                <a:gd name="T25" fmla="*/ 236 h 135"/>
                <a:gd name="T26" fmla="*/ 140 w 106"/>
                <a:gd name="T27" fmla="*/ 252 h 135"/>
                <a:gd name="T28" fmla="*/ 126 w 106"/>
                <a:gd name="T29" fmla="*/ 290 h 135"/>
                <a:gd name="T30" fmla="*/ 186 w 106"/>
                <a:gd name="T31" fmla="*/ 320 h 135"/>
                <a:gd name="T32" fmla="*/ 212 w 106"/>
                <a:gd name="T33" fmla="*/ 290 h 135"/>
                <a:gd name="T34" fmla="*/ 244 w 106"/>
                <a:gd name="T35" fmla="*/ 273 h 135"/>
                <a:gd name="T36" fmla="*/ 244 w 106"/>
                <a:gd name="T37" fmla="*/ 236 h 135"/>
                <a:gd name="T38" fmla="*/ 244 w 106"/>
                <a:gd name="T39" fmla="*/ 236 h 135"/>
                <a:gd name="T40" fmla="*/ 244 w 106"/>
                <a:gd name="T41" fmla="*/ 236 h 1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"/>
                <a:gd name="T64" fmla="*/ 0 h 135"/>
                <a:gd name="T65" fmla="*/ 106 w 106"/>
                <a:gd name="T66" fmla="*/ 135 h 1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" h="135">
                  <a:moveTo>
                    <a:pt x="99" y="100"/>
                  </a:moveTo>
                  <a:lnTo>
                    <a:pt x="106" y="78"/>
                  </a:lnTo>
                  <a:lnTo>
                    <a:pt x="92" y="69"/>
                  </a:lnTo>
                  <a:lnTo>
                    <a:pt x="92" y="56"/>
                  </a:lnTo>
                  <a:lnTo>
                    <a:pt x="87" y="56"/>
                  </a:lnTo>
                  <a:lnTo>
                    <a:pt x="57" y="37"/>
                  </a:lnTo>
                  <a:lnTo>
                    <a:pt x="57" y="16"/>
                  </a:lnTo>
                  <a:lnTo>
                    <a:pt x="44" y="0"/>
                  </a:lnTo>
                  <a:lnTo>
                    <a:pt x="9" y="0"/>
                  </a:lnTo>
                  <a:lnTo>
                    <a:pt x="0" y="56"/>
                  </a:lnTo>
                  <a:lnTo>
                    <a:pt x="14" y="78"/>
                  </a:lnTo>
                  <a:lnTo>
                    <a:pt x="44" y="78"/>
                  </a:lnTo>
                  <a:lnTo>
                    <a:pt x="57" y="100"/>
                  </a:lnTo>
                  <a:lnTo>
                    <a:pt x="57" y="106"/>
                  </a:lnTo>
                  <a:lnTo>
                    <a:pt x="51" y="121"/>
                  </a:lnTo>
                  <a:lnTo>
                    <a:pt x="76" y="135"/>
                  </a:lnTo>
                  <a:lnTo>
                    <a:pt x="87" y="121"/>
                  </a:lnTo>
                  <a:lnTo>
                    <a:pt x="99" y="115"/>
                  </a:lnTo>
                  <a:lnTo>
                    <a:pt x="99" y="10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16" name="Freeform 37"/>
            <p:cNvSpPr>
              <a:spLocks/>
            </p:cNvSpPr>
            <p:nvPr/>
          </p:nvSpPr>
          <p:spPr bwMode="auto">
            <a:xfrm>
              <a:off x="1635" y="2773"/>
              <a:ext cx="576" cy="648"/>
            </a:xfrm>
            <a:custGeom>
              <a:avLst/>
              <a:gdLst>
                <a:gd name="T0" fmla="*/ 740 w 530"/>
                <a:gd name="T1" fmla="*/ 60 h 598"/>
                <a:gd name="T2" fmla="*/ 692 w 530"/>
                <a:gd name="T3" fmla="*/ 132 h 598"/>
                <a:gd name="T4" fmla="*/ 626 w 530"/>
                <a:gd name="T5" fmla="*/ 113 h 598"/>
                <a:gd name="T6" fmla="*/ 586 w 530"/>
                <a:gd name="T7" fmla="*/ 132 h 598"/>
                <a:gd name="T8" fmla="*/ 498 w 530"/>
                <a:gd name="T9" fmla="*/ 154 h 598"/>
                <a:gd name="T10" fmla="*/ 483 w 530"/>
                <a:gd name="T11" fmla="*/ 0 h 598"/>
                <a:gd name="T12" fmla="*/ 430 w 530"/>
                <a:gd name="T13" fmla="*/ 42 h 598"/>
                <a:gd name="T14" fmla="*/ 309 w 530"/>
                <a:gd name="T15" fmla="*/ 42 h 598"/>
                <a:gd name="T16" fmla="*/ 325 w 530"/>
                <a:gd name="T17" fmla="*/ 113 h 598"/>
                <a:gd name="T18" fmla="*/ 290 w 530"/>
                <a:gd name="T19" fmla="*/ 171 h 598"/>
                <a:gd name="T20" fmla="*/ 241 w 530"/>
                <a:gd name="T21" fmla="*/ 154 h 598"/>
                <a:gd name="T22" fmla="*/ 130 w 530"/>
                <a:gd name="T23" fmla="*/ 132 h 598"/>
                <a:gd name="T24" fmla="*/ 164 w 530"/>
                <a:gd name="T25" fmla="*/ 171 h 598"/>
                <a:gd name="T26" fmla="*/ 164 w 530"/>
                <a:gd name="T27" fmla="*/ 238 h 598"/>
                <a:gd name="T28" fmla="*/ 59 w 530"/>
                <a:gd name="T29" fmla="*/ 375 h 598"/>
                <a:gd name="T30" fmla="*/ 24 w 530"/>
                <a:gd name="T31" fmla="*/ 531 h 598"/>
                <a:gd name="T32" fmla="*/ 112 w 530"/>
                <a:gd name="T33" fmla="*/ 531 h 598"/>
                <a:gd name="T34" fmla="*/ 204 w 530"/>
                <a:gd name="T35" fmla="*/ 567 h 598"/>
                <a:gd name="T36" fmla="*/ 290 w 530"/>
                <a:gd name="T37" fmla="*/ 531 h 598"/>
                <a:gd name="T38" fmla="*/ 309 w 530"/>
                <a:gd name="T39" fmla="*/ 621 h 598"/>
                <a:gd name="T40" fmla="*/ 444 w 530"/>
                <a:gd name="T41" fmla="*/ 720 h 598"/>
                <a:gd name="T42" fmla="*/ 483 w 530"/>
                <a:gd name="T43" fmla="*/ 773 h 598"/>
                <a:gd name="T44" fmla="*/ 518 w 530"/>
                <a:gd name="T45" fmla="*/ 790 h 598"/>
                <a:gd name="T46" fmla="*/ 536 w 530"/>
                <a:gd name="T47" fmla="*/ 971 h 598"/>
                <a:gd name="T48" fmla="*/ 626 w 530"/>
                <a:gd name="T49" fmla="*/ 1013 h 598"/>
                <a:gd name="T50" fmla="*/ 659 w 530"/>
                <a:gd name="T51" fmla="*/ 1065 h 598"/>
                <a:gd name="T52" fmla="*/ 659 w 530"/>
                <a:gd name="T53" fmla="*/ 1118 h 598"/>
                <a:gd name="T54" fmla="*/ 639 w 530"/>
                <a:gd name="T55" fmla="*/ 1204 h 598"/>
                <a:gd name="T56" fmla="*/ 586 w 530"/>
                <a:gd name="T57" fmla="*/ 1320 h 598"/>
                <a:gd name="T58" fmla="*/ 626 w 530"/>
                <a:gd name="T59" fmla="*/ 1335 h 598"/>
                <a:gd name="T60" fmla="*/ 713 w 530"/>
                <a:gd name="T61" fmla="*/ 1389 h 598"/>
                <a:gd name="T62" fmla="*/ 823 w 530"/>
                <a:gd name="T63" fmla="*/ 1254 h 598"/>
                <a:gd name="T64" fmla="*/ 854 w 530"/>
                <a:gd name="T65" fmla="*/ 1133 h 598"/>
                <a:gd name="T66" fmla="*/ 923 w 530"/>
                <a:gd name="T67" fmla="*/ 1065 h 598"/>
                <a:gd name="T68" fmla="*/ 1066 w 530"/>
                <a:gd name="T69" fmla="*/ 1024 h 598"/>
                <a:gd name="T70" fmla="*/ 1115 w 530"/>
                <a:gd name="T71" fmla="*/ 971 h 598"/>
                <a:gd name="T72" fmla="*/ 1152 w 530"/>
                <a:gd name="T73" fmla="*/ 884 h 598"/>
                <a:gd name="T74" fmla="*/ 1170 w 530"/>
                <a:gd name="T75" fmla="*/ 833 h 598"/>
                <a:gd name="T76" fmla="*/ 1323 w 530"/>
                <a:gd name="T77" fmla="*/ 461 h 598"/>
                <a:gd name="T78" fmla="*/ 1239 w 530"/>
                <a:gd name="T79" fmla="*/ 375 h 598"/>
                <a:gd name="T80" fmla="*/ 1097 w 530"/>
                <a:gd name="T81" fmla="*/ 293 h 598"/>
                <a:gd name="T82" fmla="*/ 999 w 530"/>
                <a:gd name="T83" fmla="*/ 280 h 598"/>
                <a:gd name="T84" fmla="*/ 869 w 530"/>
                <a:gd name="T85" fmla="*/ 225 h 598"/>
                <a:gd name="T86" fmla="*/ 854 w 530"/>
                <a:gd name="T87" fmla="*/ 185 h 598"/>
                <a:gd name="T88" fmla="*/ 801 w 530"/>
                <a:gd name="T89" fmla="*/ 238 h 598"/>
                <a:gd name="T90" fmla="*/ 740 w 530"/>
                <a:gd name="T91" fmla="*/ 238 h 598"/>
                <a:gd name="T92" fmla="*/ 823 w 530"/>
                <a:gd name="T93" fmla="*/ 154 h 598"/>
                <a:gd name="T94" fmla="*/ 801 w 530"/>
                <a:gd name="T95" fmla="*/ 132 h 598"/>
                <a:gd name="T96" fmla="*/ 767 w 530"/>
                <a:gd name="T97" fmla="*/ 60 h 59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30"/>
                <a:gd name="T148" fmla="*/ 0 h 598"/>
                <a:gd name="T149" fmla="*/ 530 w 530"/>
                <a:gd name="T150" fmla="*/ 598 h 59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30" h="598">
                  <a:moveTo>
                    <a:pt x="307" y="25"/>
                  </a:moveTo>
                  <a:lnTo>
                    <a:pt x="297" y="25"/>
                  </a:lnTo>
                  <a:lnTo>
                    <a:pt x="285" y="47"/>
                  </a:lnTo>
                  <a:lnTo>
                    <a:pt x="277" y="55"/>
                  </a:lnTo>
                  <a:lnTo>
                    <a:pt x="263" y="47"/>
                  </a:lnTo>
                  <a:lnTo>
                    <a:pt x="250" y="47"/>
                  </a:lnTo>
                  <a:lnTo>
                    <a:pt x="245" y="55"/>
                  </a:lnTo>
                  <a:lnTo>
                    <a:pt x="235" y="55"/>
                  </a:lnTo>
                  <a:lnTo>
                    <a:pt x="208" y="64"/>
                  </a:lnTo>
                  <a:lnTo>
                    <a:pt x="200" y="64"/>
                  </a:lnTo>
                  <a:lnTo>
                    <a:pt x="193" y="47"/>
                  </a:lnTo>
                  <a:lnTo>
                    <a:pt x="193" y="0"/>
                  </a:lnTo>
                  <a:lnTo>
                    <a:pt x="178" y="0"/>
                  </a:lnTo>
                  <a:lnTo>
                    <a:pt x="171" y="17"/>
                  </a:lnTo>
                  <a:lnTo>
                    <a:pt x="149" y="25"/>
                  </a:lnTo>
                  <a:lnTo>
                    <a:pt x="122" y="17"/>
                  </a:lnTo>
                  <a:lnTo>
                    <a:pt x="131" y="25"/>
                  </a:lnTo>
                  <a:lnTo>
                    <a:pt x="131" y="47"/>
                  </a:lnTo>
                  <a:lnTo>
                    <a:pt x="136" y="55"/>
                  </a:lnTo>
                  <a:lnTo>
                    <a:pt x="116" y="71"/>
                  </a:lnTo>
                  <a:lnTo>
                    <a:pt x="109" y="71"/>
                  </a:lnTo>
                  <a:lnTo>
                    <a:pt x="96" y="64"/>
                  </a:lnTo>
                  <a:lnTo>
                    <a:pt x="87" y="55"/>
                  </a:lnTo>
                  <a:lnTo>
                    <a:pt x="52" y="55"/>
                  </a:lnTo>
                  <a:lnTo>
                    <a:pt x="52" y="64"/>
                  </a:lnTo>
                  <a:lnTo>
                    <a:pt x="66" y="71"/>
                  </a:lnTo>
                  <a:lnTo>
                    <a:pt x="52" y="71"/>
                  </a:lnTo>
                  <a:lnTo>
                    <a:pt x="66" y="99"/>
                  </a:lnTo>
                  <a:lnTo>
                    <a:pt x="52" y="138"/>
                  </a:lnTo>
                  <a:lnTo>
                    <a:pt x="24" y="155"/>
                  </a:lnTo>
                  <a:lnTo>
                    <a:pt x="0" y="190"/>
                  </a:lnTo>
                  <a:lnTo>
                    <a:pt x="10" y="220"/>
                  </a:lnTo>
                  <a:lnTo>
                    <a:pt x="32" y="229"/>
                  </a:lnTo>
                  <a:lnTo>
                    <a:pt x="45" y="220"/>
                  </a:lnTo>
                  <a:lnTo>
                    <a:pt x="45" y="235"/>
                  </a:lnTo>
                  <a:lnTo>
                    <a:pt x="81" y="235"/>
                  </a:lnTo>
                  <a:lnTo>
                    <a:pt x="96" y="220"/>
                  </a:lnTo>
                  <a:lnTo>
                    <a:pt x="116" y="220"/>
                  </a:lnTo>
                  <a:lnTo>
                    <a:pt x="116" y="242"/>
                  </a:lnTo>
                  <a:lnTo>
                    <a:pt x="122" y="257"/>
                  </a:lnTo>
                  <a:lnTo>
                    <a:pt x="171" y="274"/>
                  </a:lnTo>
                  <a:lnTo>
                    <a:pt x="178" y="298"/>
                  </a:lnTo>
                  <a:lnTo>
                    <a:pt x="178" y="304"/>
                  </a:lnTo>
                  <a:lnTo>
                    <a:pt x="193" y="319"/>
                  </a:lnTo>
                  <a:lnTo>
                    <a:pt x="208" y="319"/>
                  </a:lnTo>
                  <a:lnTo>
                    <a:pt x="208" y="326"/>
                  </a:lnTo>
                  <a:lnTo>
                    <a:pt x="215" y="350"/>
                  </a:lnTo>
                  <a:lnTo>
                    <a:pt x="215" y="402"/>
                  </a:lnTo>
                  <a:lnTo>
                    <a:pt x="245" y="419"/>
                  </a:lnTo>
                  <a:lnTo>
                    <a:pt x="250" y="419"/>
                  </a:lnTo>
                  <a:lnTo>
                    <a:pt x="250" y="432"/>
                  </a:lnTo>
                  <a:lnTo>
                    <a:pt x="263" y="439"/>
                  </a:lnTo>
                  <a:lnTo>
                    <a:pt x="256" y="462"/>
                  </a:lnTo>
                  <a:lnTo>
                    <a:pt x="263" y="462"/>
                  </a:lnTo>
                  <a:lnTo>
                    <a:pt x="277" y="484"/>
                  </a:lnTo>
                  <a:lnTo>
                    <a:pt x="256" y="498"/>
                  </a:lnTo>
                  <a:lnTo>
                    <a:pt x="221" y="545"/>
                  </a:lnTo>
                  <a:lnTo>
                    <a:pt x="235" y="545"/>
                  </a:lnTo>
                  <a:lnTo>
                    <a:pt x="245" y="551"/>
                  </a:lnTo>
                  <a:lnTo>
                    <a:pt x="250" y="551"/>
                  </a:lnTo>
                  <a:lnTo>
                    <a:pt x="277" y="566"/>
                  </a:lnTo>
                  <a:lnTo>
                    <a:pt x="285" y="575"/>
                  </a:lnTo>
                  <a:lnTo>
                    <a:pt x="277" y="598"/>
                  </a:lnTo>
                  <a:lnTo>
                    <a:pt x="329" y="519"/>
                  </a:lnTo>
                  <a:lnTo>
                    <a:pt x="342" y="508"/>
                  </a:lnTo>
                  <a:lnTo>
                    <a:pt x="342" y="469"/>
                  </a:lnTo>
                  <a:lnTo>
                    <a:pt x="347" y="445"/>
                  </a:lnTo>
                  <a:lnTo>
                    <a:pt x="369" y="439"/>
                  </a:lnTo>
                  <a:lnTo>
                    <a:pt x="399" y="424"/>
                  </a:lnTo>
                  <a:lnTo>
                    <a:pt x="427" y="424"/>
                  </a:lnTo>
                  <a:lnTo>
                    <a:pt x="427" y="419"/>
                  </a:lnTo>
                  <a:lnTo>
                    <a:pt x="446" y="402"/>
                  </a:lnTo>
                  <a:lnTo>
                    <a:pt x="446" y="395"/>
                  </a:lnTo>
                  <a:lnTo>
                    <a:pt x="461" y="365"/>
                  </a:lnTo>
                  <a:lnTo>
                    <a:pt x="461" y="350"/>
                  </a:lnTo>
                  <a:lnTo>
                    <a:pt x="468" y="343"/>
                  </a:lnTo>
                  <a:lnTo>
                    <a:pt x="468" y="274"/>
                  </a:lnTo>
                  <a:lnTo>
                    <a:pt x="530" y="190"/>
                  </a:lnTo>
                  <a:lnTo>
                    <a:pt x="525" y="155"/>
                  </a:lnTo>
                  <a:lnTo>
                    <a:pt x="496" y="155"/>
                  </a:lnTo>
                  <a:lnTo>
                    <a:pt x="454" y="116"/>
                  </a:lnTo>
                  <a:lnTo>
                    <a:pt x="439" y="121"/>
                  </a:lnTo>
                  <a:lnTo>
                    <a:pt x="412" y="116"/>
                  </a:lnTo>
                  <a:lnTo>
                    <a:pt x="399" y="116"/>
                  </a:lnTo>
                  <a:lnTo>
                    <a:pt x="399" y="99"/>
                  </a:lnTo>
                  <a:lnTo>
                    <a:pt x="347" y="92"/>
                  </a:lnTo>
                  <a:lnTo>
                    <a:pt x="342" y="99"/>
                  </a:lnTo>
                  <a:lnTo>
                    <a:pt x="342" y="77"/>
                  </a:lnTo>
                  <a:lnTo>
                    <a:pt x="320" y="77"/>
                  </a:lnTo>
                  <a:lnTo>
                    <a:pt x="320" y="99"/>
                  </a:lnTo>
                  <a:lnTo>
                    <a:pt x="307" y="92"/>
                  </a:lnTo>
                  <a:lnTo>
                    <a:pt x="297" y="99"/>
                  </a:lnTo>
                  <a:lnTo>
                    <a:pt x="307" y="77"/>
                  </a:lnTo>
                  <a:lnTo>
                    <a:pt x="329" y="64"/>
                  </a:lnTo>
                  <a:lnTo>
                    <a:pt x="329" y="55"/>
                  </a:lnTo>
                  <a:lnTo>
                    <a:pt x="320" y="55"/>
                  </a:lnTo>
                  <a:lnTo>
                    <a:pt x="307" y="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17" name="Freeform 38"/>
            <p:cNvSpPr>
              <a:spLocks/>
            </p:cNvSpPr>
            <p:nvPr/>
          </p:nvSpPr>
          <p:spPr bwMode="auto">
            <a:xfrm>
              <a:off x="1923" y="2770"/>
              <a:ext cx="36" cy="62"/>
            </a:xfrm>
            <a:custGeom>
              <a:avLst/>
              <a:gdLst>
                <a:gd name="T0" fmla="*/ 0 w 33"/>
                <a:gd name="T1" fmla="*/ 126 h 57"/>
                <a:gd name="T2" fmla="*/ 32 w 33"/>
                <a:gd name="T3" fmla="*/ 144 h 57"/>
                <a:gd name="T4" fmla="*/ 57 w 33"/>
                <a:gd name="T5" fmla="*/ 126 h 57"/>
                <a:gd name="T6" fmla="*/ 87 w 33"/>
                <a:gd name="T7" fmla="*/ 70 h 57"/>
                <a:gd name="T8" fmla="*/ 0 w 33"/>
                <a:gd name="T9" fmla="*/ 0 h 57"/>
                <a:gd name="T10" fmla="*/ 0 w 33"/>
                <a:gd name="T11" fmla="*/ 126 h 57"/>
                <a:gd name="T12" fmla="*/ 0 w 33"/>
                <a:gd name="T13" fmla="*/ 126 h 57"/>
                <a:gd name="T14" fmla="*/ 0 w 33"/>
                <a:gd name="T15" fmla="*/ 126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57"/>
                <a:gd name="T26" fmla="*/ 33 w 33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57">
                  <a:moveTo>
                    <a:pt x="0" y="50"/>
                  </a:moveTo>
                  <a:lnTo>
                    <a:pt x="13" y="57"/>
                  </a:lnTo>
                  <a:lnTo>
                    <a:pt x="22" y="50"/>
                  </a:lnTo>
                  <a:lnTo>
                    <a:pt x="33" y="28"/>
                  </a:lnTo>
                  <a:lnTo>
                    <a:pt x="0" y="0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18" name="Freeform 39"/>
            <p:cNvSpPr>
              <a:spLocks/>
            </p:cNvSpPr>
            <p:nvPr/>
          </p:nvSpPr>
          <p:spPr bwMode="auto">
            <a:xfrm>
              <a:off x="1867" y="2770"/>
              <a:ext cx="56" cy="62"/>
            </a:xfrm>
            <a:custGeom>
              <a:avLst/>
              <a:gdLst>
                <a:gd name="T0" fmla="*/ 117 w 52"/>
                <a:gd name="T1" fmla="*/ 126 h 57"/>
                <a:gd name="T2" fmla="*/ 117 w 52"/>
                <a:gd name="T3" fmla="*/ 0 h 57"/>
                <a:gd name="T4" fmla="*/ 50 w 52"/>
                <a:gd name="T5" fmla="*/ 0 h 57"/>
                <a:gd name="T6" fmla="*/ 0 w 52"/>
                <a:gd name="T7" fmla="*/ 53 h 57"/>
                <a:gd name="T8" fmla="*/ 50 w 52"/>
                <a:gd name="T9" fmla="*/ 144 h 57"/>
                <a:gd name="T10" fmla="*/ 72 w 52"/>
                <a:gd name="T11" fmla="*/ 144 h 57"/>
                <a:gd name="T12" fmla="*/ 86 w 52"/>
                <a:gd name="T13" fmla="*/ 126 h 57"/>
                <a:gd name="T14" fmla="*/ 117 w 52"/>
                <a:gd name="T15" fmla="*/ 126 h 57"/>
                <a:gd name="T16" fmla="*/ 117 w 52"/>
                <a:gd name="T17" fmla="*/ 126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"/>
                <a:gd name="T28" fmla="*/ 0 h 57"/>
                <a:gd name="T29" fmla="*/ 52 w 52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" h="57">
                  <a:moveTo>
                    <a:pt x="52" y="50"/>
                  </a:moveTo>
                  <a:lnTo>
                    <a:pt x="52" y="0"/>
                  </a:lnTo>
                  <a:lnTo>
                    <a:pt x="22" y="0"/>
                  </a:lnTo>
                  <a:lnTo>
                    <a:pt x="0" y="21"/>
                  </a:lnTo>
                  <a:lnTo>
                    <a:pt x="22" y="57"/>
                  </a:lnTo>
                  <a:lnTo>
                    <a:pt x="32" y="57"/>
                  </a:lnTo>
                  <a:lnTo>
                    <a:pt x="38" y="50"/>
                  </a:lnTo>
                  <a:lnTo>
                    <a:pt x="52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19" name="Freeform 40"/>
            <p:cNvSpPr>
              <a:spLocks/>
            </p:cNvSpPr>
            <p:nvPr/>
          </p:nvSpPr>
          <p:spPr bwMode="auto">
            <a:xfrm>
              <a:off x="1821" y="2723"/>
              <a:ext cx="70" cy="122"/>
            </a:xfrm>
            <a:custGeom>
              <a:avLst/>
              <a:gdLst>
                <a:gd name="T0" fmla="*/ 62 w 64"/>
                <a:gd name="T1" fmla="*/ 0 h 113"/>
                <a:gd name="T2" fmla="*/ 97 w 64"/>
                <a:gd name="T3" fmla="*/ 39 h 113"/>
                <a:gd name="T4" fmla="*/ 97 w 64"/>
                <a:gd name="T5" fmla="*/ 53 h 113"/>
                <a:gd name="T6" fmla="*/ 116 w 64"/>
                <a:gd name="T7" fmla="*/ 53 h 113"/>
                <a:gd name="T8" fmla="*/ 171 w 64"/>
                <a:gd name="T9" fmla="*/ 92 h 113"/>
                <a:gd name="T10" fmla="*/ 116 w 64"/>
                <a:gd name="T11" fmla="*/ 144 h 113"/>
                <a:gd name="T12" fmla="*/ 171 w 64"/>
                <a:gd name="T13" fmla="*/ 236 h 113"/>
                <a:gd name="T14" fmla="*/ 97 w 64"/>
                <a:gd name="T15" fmla="*/ 262 h 113"/>
                <a:gd name="T16" fmla="*/ 86 w 64"/>
                <a:gd name="T17" fmla="*/ 262 h 113"/>
                <a:gd name="T18" fmla="*/ 62 w 64"/>
                <a:gd name="T19" fmla="*/ 218 h 113"/>
                <a:gd name="T20" fmla="*/ 62 w 64"/>
                <a:gd name="T21" fmla="*/ 108 h 113"/>
                <a:gd name="T22" fmla="*/ 22 w 64"/>
                <a:gd name="T23" fmla="*/ 108 h 113"/>
                <a:gd name="T24" fmla="*/ 0 w 64"/>
                <a:gd name="T25" fmla="*/ 92 h 113"/>
                <a:gd name="T26" fmla="*/ 0 w 64"/>
                <a:gd name="T27" fmla="*/ 53 h 113"/>
                <a:gd name="T28" fmla="*/ 22 w 64"/>
                <a:gd name="T29" fmla="*/ 53 h 113"/>
                <a:gd name="T30" fmla="*/ 22 w 64"/>
                <a:gd name="T31" fmla="*/ 39 h 113"/>
                <a:gd name="T32" fmla="*/ 62 w 64"/>
                <a:gd name="T33" fmla="*/ 0 h 113"/>
                <a:gd name="T34" fmla="*/ 62 w 64"/>
                <a:gd name="T35" fmla="*/ 0 h 113"/>
                <a:gd name="T36" fmla="*/ 62 w 64"/>
                <a:gd name="T37" fmla="*/ 0 h 11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4"/>
                <a:gd name="T58" fmla="*/ 0 h 113"/>
                <a:gd name="T59" fmla="*/ 64 w 64"/>
                <a:gd name="T60" fmla="*/ 113 h 11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4" h="113">
                  <a:moveTo>
                    <a:pt x="24" y="0"/>
                  </a:moveTo>
                  <a:lnTo>
                    <a:pt x="37" y="17"/>
                  </a:lnTo>
                  <a:lnTo>
                    <a:pt x="37" y="23"/>
                  </a:lnTo>
                  <a:lnTo>
                    <a:pt x="44" y="23"/>
                  </a:lnTo>
                  <a:lnTo>
                    <a:pt x="64" y="40"/>
                  </a:lnTo>
                  <a:lnTo>
                    <a:pt x="44" y="62"/>
                  </a:lnTo>
                  <a:lnTo>
                    <a:pt x="64" y="102"/>
                  </a:lnTo>
                  <a:lnTo>
                    <a:pt x="37" y="113"/>
                  </a:lnTo>
                  <a:lnTo>
                    <a:pt x="32" y="113"/>
                  </a:lnTo>
                  <a:lnTo>
                    <a:pt x="24" y="94"/>
                  </a:lnTo>
                  <a:lnTo>
                    <a:pt x="24" y="47"/>
                  </a:lnTo>
                  <a:lnTo>
                    <a:pt x="8" y="47"/>
                  </a:lnTo>
                  <a:lnTo>
                    <a:pt x="0" y="40"/>
                  </a:lnTo>
                  <a:lnTo>
                    <a:pt x="0" y="23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20" name="Freeform 41"/>
            <p:cNvSpPr>
              <a:spLocks/>
            </p:cNvSpPr>
            <p:nvPr/>
          </p:nvSpPr>
          <p:spPr bwMode="auto">
            <a:xfrm>
              <a:off x="1648" y="2669"/>
              <a:ext cx="199" cy="181"/>
            </a:xfrm>
            <a:custGeom>
              <a:avLst/>
              <a:gdLst>
                <a:gd name="T0" fmla="*/ 459 w 183"/>
                <a:gd name="T1" fmla="*/ 127 h 167"/>
                <a:gd name="T2" fmla="*/ 420 w 183"/>
                <a:gd name="T3" fmla="*/ 167 h 167"/>
                <a:gd name="T4" fmla="*/ 420 w 183"/>
                <a:gd name="T5" fmla="*/ 182 h 167"/>
                <a:gd name="T6" fmla="*/ 403 w 183"/>
                <a:gd name="T7" fmla="*/ 182 h 167"/>
                <a:gd name="T8" fmla="*/ 403 w 183"/>
                <a:gd name="T9" fmla="*/ 227 h 167"/>
                <a:gd name="T10" fmla="*/ 420 w 183"/>
                <a:gd name="T11" fmla="*/ 232 h 167"/>
                <a:gd name="T12" fmla="*/ 403 w 183"/>
                <a:gd name="T13" fmla="*/ 275 h 167"/>
                <a:gd name="T14" fmla="*/ 344 w 183"/>
                <a:gd name="T15" fmla="*/ 293 h 167"/>
                <a:gd name="T16" fmla="*/ 284 w 183"/>
                <a:gd name="T17" fmla="*/ 275 h 167"/>
                <a:gd name="T18" fmla="*/ 297 w 183"/>
                <a:gd name="T19" fmla="*/ 293 h 167"/>
                <a:gd name="T20" fmla="*/ 297 w 183"/>
                <a:gd name="T21" fmla="*/ 347 h 167"/>
                <a:gd name="T22" fmla="*/ 316 w 183"/>
                <a:gd name="T23" fmla="*/ 364 h 167"/>
                <a:gd name="T24" fmla="*/ 265 w 183"/>
                <a:gd name="T25" fmla="*/ 405 h 167"/>
                <a:gd name="T26" fmla="*/ 244 w 183"/>
                <a:gd name="T27" fmla="*/ 405 h 167"/>
                <a:gd name="T28" fmla="*/ 212 w 183"/>
                <a:gd name="T29" fmla="*/ 382 h 167"/>
                <a:gd name="T30" fmla="*/ 189 w 183"/>
                <a:gd name="T31" fmla="*/ 364 h 167"/>
                <a:gd name="T32" fmla="*/ 189 w 183"/>
                <a:gd name="T33" fmla="*/ 313 h 167"/>
                <a:gd name="T34" fmla="*/ 176 w 183"/>
                <a:gd name="T35" fmla="*/ 275 h 167"/>
                <a:gd name="T36" fmla="*/ 189 w 183"/>
                <a:gd name="T37" fmla="*/ 204 h 167"/>
                <a:gd name="T38" fmla="*/ 138 w 183"/>
                <a:gd name="T39" fmla="*/ 204 h 167"/>
                <a:gd name="T40" fmla="*/ 108 w 183"/>
                <a:gd name="T41" fmla="*/ 182 h 167"/>
                <a:gd name="T42" fmla="*/ 54 w 183"/>
                <a:gd name="T43" fmla="*/ 182 h 167"/>
                <a:gd name="T44" fmla="*/ 28 w 183"/>
                <a:gd name="T45" fmla="*/ 167 h 167"/>
                <a:gd name="T46" fmla="*/ 28 w 183"/>
                <a:gd name="T47" fmla="*/ 127 h 167"/>
                <a:gd name="T48" fmla="*/ 0 w 183"/>
                <a:gd name="T49" fmla="*/ 89 h 167"/>
                <a:gd name="T50" fmla="*/ 54 w 183"/>
                <a:gd name="T51" fmla="*/ 22 h 167"/>
                <a:gd name="T52" fmla="*/ 69 w 183"/>
                <a:gd name="T53" fmla="*/ 54 h 167"/>
                <a:gd name="T54" fmla="*/ 54 w 183"/>
                <a:gd name="T55" fmla="*/ 70 h 167"/>
                <a:gd name="T56" fmla="*/ 54 w 183"/>
                <a:gd name="T57" fmla="*/ 112 h 167"/>
                <a:gd name="T58" fmla="*/ 69 w 183"/>
                <a:gd name="T59" fmla="*/ 89 h 167"/>
                <a:gd name="T60" fmla="*/ 69 w 183"/>
                <a:gd name="T61" fmla="*/ 54 h 167"/>
                <a:gd name="T62" fmla="*/ 108 w 183"/>
                <a:gd name="T63" fmla="*/ 22 h 167"/>
                <a:gd name="T64" fmla="*/ 108 w 183"/>
                <a:gd name="T65" fmla="*/ 0 h 167"/>
                <a:gd name="T66" fmla="*/ 108 w 183"/>
                <a:gd name="T67" fmla="*/ 22 h 167"/>
                <a:gd name="T68" fmla="*/ 176 w 183"/>
                <a:gd name="T69" fmla="*/ 22 h 167"/>
                <a:gd name="T70" fmla="*/ 176 w 183"/>
                <a:gd name="T71" fmla="*/ 54 h 167"/>
                <a:gd name="T72" fmla="*/ 244 w 183"/>
                <a:gd name="T73" fmla="*/ 54 h 167"/>
                <a:gd name="T74" fmla="*/ 284 w 183"/>
                <a:gd name="T75" fmla="*/ 70 h 167"/>
                <a:gd name="T76" fmla="*/ 316 w 183"/>
                <a:gd name="T77" fmla="*/ 54 h 167"/>
                <a:gd name="T78" fmla="*/ 370 w 183"/>
                <a:gd name="T79" fmla="*/ 54 h 167"/>
                <a:gd name="T80" fmla="*/ 344 w 183"/>
                <a:gd name="T81" fmla="*/ 54 h 167"/>
                <a:gd name="T82" fmla="*/ 403 w 183"/>
                <a:gd name="T83" fmla="*/ 89 h 167"/>
                <a:gd name="T84" fmla="*/ 403 w 183"/>
                <a:gd name="T85" fmla="*/ 127 h 167"/>
                <a:gd name="T86" fmla="*/ 420 w 183"/>
                <a:gd name="T87" fmla="*/ 112 h 167"/>
                <a:gd name="T88" fmla="*/ 459 w 183"/>
                <a:gd name="T89" fmla="*/ 127 h 167"/>
                <a:gd name="T90" fmla="*/ 459 w 183"/>
                <a:gd name="T91" fmla="*/ 127 h 167"/>
                <a:gd name="T92" fmla="*/ 459 w 183"/>
                <a:gd name="T93" fmla="*/ 127 h 1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3"/>
                <a:gd name="T142" fmla="*/ 0 h 167"/>
                <a:gd name="T143" fmla="*/ 183 w 183"/>
                <a:gd name="T144" fmla="*/ 167 h 1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3" h="167">
                  <a:moveTo>
                    <a:pt x="183" y="52"/>
                  </a:moveTo>
                  <a:lnTo>
                    <a:pt x="167" y="69"/>
                  </a:lnTo>
                  <a:lnTo>
                    <a:pt x="167" y="76"/>
                  </a:lnTo>
                  <a:lnTo>
                    <a:pt x="161" y="76"/>
                  </a:lnTo>
                  <a:lnTo>
                    <a:pt x="161" y="93"/>
                  </a:lnTo>
                  <a:lnTo>
                    <a:pt x="167" y="96"/>
                  </a:lnTo>
                  <a:lnTo>
                    <a:pt x="161" y="114"/>
                  </a:lnTo>
                  <a:lnTo>
                    <a:pt x="137" y="121"/>
                  </a:lnTo>
                  <a:lnTo>
                    <a:pt x="112" y="114"/>
                  </a:lnTo>
                  <a:lnTo>
                    <a:pt x="119" y="121"/>
                  </a:lnTo>
                  <a:lnTo>
                    <a:pt x="119" y="143"/>
                  </a:lnTo>
                  <a:lnTo>
                    <a:pt x="126" y="150"/>
                  </a:lnTo>
                  <a:lnTo>
                    <a:pt x="105" y="167"/>
                  </a:lnTo>
                  <a:lnTo>
                    <a:pt x="97" y="167"/>
                  </a:lnTo>
                  <a:lnTo>
                    <a:pt x="85" y="158"/>
                  </a:lnTo>
                  <a:lnTo>
                    <a:pt x="75" y="150"/>
                  </a:lnTo>
                  <a:lnTo>
                    <a:pt x="75" y="128"/>
                  </a:lnTo>
                  <a:lnTo>
                    <a:pt x="70" y="114"/>
                  </a:lnTo>
                  <a:lnTo>
                    <a:pt x="75" y="84"/>
                  </a:lnTo>
                  <a:lnTo>
                    <a:pt x="55" y="84"/>
                  </a:lnTo>
                  <a:lnTo>
                    <a:pt x="43" y="76"/>
                  </a:lnTo>
                  <a:lnTo>
                    <a:pt x="22" y="76"/>
                  </a:lnTo>
                  <a:lnTo>
                    <a:pt x="12" y="69"/>
                  </a:lnTo>
                  <a:lnTo>
                    <a:pt x="12" y="52"/>
                  </a:lnTo>
                  <a:lnTo>
                    <a:pt x="0" y="37"/>
                  </a:lnTo>
                  <a:lnTo>
                    <a:pt x="22" y="9"/>
                  </a:lnTo>
                  <a:lnTo>
                    <a:pt x="27" y="22"/>
                  </a:lnTo>
                  <a:lnTo>
                    <a:pt x="22" y="29"/>
                  </a:lnTo>
                  <a:lnTo>
                    <a:pt x="22" y="46"/>
                  </a:lnTo>
                  <a:lnTo>
                    <a:pt x="27" y="37"/>
                  </a:lnTo>
                  <a:lnTo>
                    <a:pt x="27" y="22"/>
                  </a:lnTo>
                  <a:lnTo>
                    <a:pt x="43" y="9"/>
                  </a:lnTo>
                  <a:lnTo>
                    <a:pt x="43" y="0"/>
                  </a:lnTo>
                  <a:lnTo>
                    <a:pt x="43" y="9"/>
                  </a:lnTo>
                  <a:lnTo>
                    <a:pt x="70" y="9"/>
                  </a:lnTo>
                  <a:lnTo>
                    <a:pt x="70" y="22"/>
                  </a:lnTo>
                  <a:lnTo>
                    <a:pt x="97" y="22"/>
                  </a:lnTo>
                  <a:lnTo>
                    <a:pt x="112" y="29"/>
                  </a:lnTo>
                  <a:lnTo>
                    <a:pt x="126" y="22"/>
                  </a:lnTo>
                  <a:lnTo>
                    <a:pt x="147" y="22"/>
                  </a:lnTo>
                  <a:lnTo>
                    <a:pt x="137" y="22"/>
                  </a:lnTo>
                  <a:lnTo>
                    <a:pt x="161" y="37"/>
                  </a:lnTo>
                  <a:lnTo>
                    <a:pt x="161" y="52"/>
                  </a:lnTo>
                  <a:lnTo>
                    <a:pt x="167" y="46"/>
                  </a:lnTo>
                  <a:lnTo>
                    <a:pt x="183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21" name="Freeform 42"/>
            <p:cNvSpPr>
              <a:spLocks/>
            </p:cNvSpPr>
            <p:nvPr/>
          </p:nvSpPr>
          <p:spPr bwMode="auto">
            <a:xfrm>
              <a:off x="1672" y="2541"/>
              <a:ext cx="52" cy="40"/>
            </a:xfrm>
            <a:custGeom>
              <a:avLst/>
              <a:gdLst>
                <a:gd name="T0" fmla="*/ 0 w 48"/>
                <a:gd name="T1" fmla="*/ 66 h 37"/>
                <a:gd name="T2" fmla="*/ 0 w 48"/>
                <a:gd name="T3" fmla="*/ 0 h 37"/>
                <a:gd name="T4" fmla="*/ 51 w 48"/>
                <a:gd name="T5" fmla="*/ 0 h 37"/>
                <a:gd name="T6" fmla="*/ 51 w 48"/>
                <a:gd name="T7" fmla="*/ 18 h 37"/>
                <a:gd name="T8" fmla="*/ 85 w 48"/>
                <a:gd name="T9" fmla="*/ 18 h 37"/>
                <a:gd name="T10" fmla="*/ 117 w 48"/>
                <a:gd name="T11" fmla="*/ 52 h 37"/>
                <a:gd name="T12" fmla="*/ 102 w 48"/>
                <a:gd name="T13" fmla="*/ 66 h 37"/>
                <a:gd name="T14" fmla="*/ 102 w 48"/>
                <a:gd name="T15" fmla="*/ 52 h 37"/>
                <a:gd name="T16" fmla="*/ 30 w 48"/>
                <a:gd name="T17" fmla="*/ 66 h 37"/>
                <a:gd name="T18" fmla="*/ 30 w 48"/>
                <a:gd name="T19" fmla="*/ 52 h 37"/>
                <a:gd name="T20" fmla="*/ 17 w 48"/>
                <a:gd name="T21" fmla="*/ 66 h 37"/>
                <a:gd name="T22" fmla="*/ 17 w 48"/>
                <a:gd name="T23" fmla="*/ 86 h 37"/>
                <a:gd name="T24" fmla="*/ 0 w 48"/>
                <a:gd name="T25" fmla="*/ 66 h 37"/>
                <a:gd name="T26" fmla="*/ 0 w 48"/>
                <a:gd name="T27" fmla="*/ 66 h 37"/>
                <a:gd name="T28" fmla="*/ 0 w 48"/>
                <a:gd name="T29" fmla="*/ 66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37"/>
                <a:gd name="T47" fmla="*/ 48 w 48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37">
                  <a:moveTo>
                    <a:pt x="0" y="28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21" y="7"/>
                  </a:lnTo>
                  <a:lnTo>
                    <a:pt x="35" y="7"/>
                  </a:lnTo>
                  <a:lnTo>
                    <a:pt x="48" y="22"/>
                  </a:lnTo>
                  <a:lnTo>
                    <a:pt x="42" y="28"/>
                  </a:lnTo>
                  <a:lnTo>
                    <a:pt x="42" y="22"/>
                  </a:lnTo>
                  <a:lnTo>
                    <a:pt x="13" y="28"/>
                  </a:lnTo>
                  <a:lnTo>
                    <a:pt x="13" y="22"/>
                  </a:lnTo>
                  <a:lnTo>
                    <a:pt x="6" y="28"/>
                  </a:lnTo>
                  <a:lnTo>
                    <a:pt x="6" y="3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22" name="Freeform 43"/>
            <p:cNvSpPr>
              <a:spLocks/>
            </p:cNvSpPr>
            <p:nvPr/>
          </p:nvSpPr>
          <p:spPr bwMode="auto">
            <a:xfrm>
              <a:off x="1632" y="2541"/>
              <a:ext cx="40" cy="27"/>
            </a:xfrm>
            <a:custGeom>
              <a:avLst/>
              <a:gdLst>
                <a:gd name="T0" fmla="*/ 86 w 37"/>
                <a:gd name="T1" fmla="*/ 57 h 25"/>
                <a:gd name="T2" fmla="*/ 86 w 37"/>
                <a:gd name="T3" fmla="*/ 0 h 25"/>
                <a:gd name="T4" fmla="*/ 34 w 37"/>
                <a:gd name="T5" fmla="*/ 0 h 25"/>
                <a:gd name="T6" fmla="*/ 63 w 37"/>
                <a:gd name="T7" fmla="*/ 52 h 25"/>
                <a:gd name="T8" fmla="*/ 0 w 37"/>
                <a:gd name="T9" fmla="*/ 57 h 25"/>
                <a:gd name="T10" fmla="*/ 86 w 37"/>
                <a:gd name="T11" fmla="*/ 57 h 25"/>
                <a:gd name="T12" fmla="*/ 86 w 37"/>
                <a:gd name="T13" fmla="*/ 5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7"/>
                <a:gd name="T22" fmla="*/ 0 h 25"/>
                <a:gd name="T23" fmla="*/ 37 w 37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7" h="25">
                  <a:moveTo>
                    <a:pt x="37" y="25"/>
                  </a:moveTo>
                  <a:lnTo>
                    <a:pt x="37" y="0"/>
                  </a:lnTo>
                  <a:lnTo>
                    <a:pt x="15" y="0"/>
                  </a:lnTo>
                  <a:lnTo>
                    <a:pt x="27" y="22"/>
                  </a:lnTo>
                  <a:lnTo>
                    <a:pt x="0" y="25"/>
                  </a:lnTo>
                  <a:lnTo>
                    <a:pt x="37" y="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23" name="Freeform 44"/>
            <p:cNvSpPr>
              <a:spLocks/>
            </p:cNvSpPr>
            <p:nvPr/>
          </p:nvSpPr>
          <p:spPr bwMode="auto">
            <a:xfrm>
              <a:off x="1864" y="3363"/>
              <a:ext cx="86" cy="81"/>
            </a:xfrm>
            <a:custGeom>
              <a:avLst/>
              <a:gdLst>
                <a:gd name="T0" fmla="*/ 159 w 80"/>
                <a:gd name="T1" fmla="*/ 123 h 75"/>
                <a:gd name="T2" fmla="*/ 176 w 80"/>
                <a:gd name="T3" fmla="*/ 70 h 75"/>
                <a:gd name="T4" fmla="*/ 159 w 80"/>
                <a:gd name="T5" fmla="*/ 49 h 75"/>
                <a:gd name="T6" fmla="*/ 95 w 80"/>
                <a:gd name="T7" fmla="*/ 6 h 75"/>
                <a:gd name="T8" fmla="*/ 80 w 80"/>
                <a:gd name="T9" fmla="*/ 6 h 75"/>
                <a:gd name="T10" fmla="*/ 57 w 80"/>
                <a:gd name="T11" fmla="*/ 0 h 75"/>
                <a:gd name="T12" fmla="*/ 28 w 80"/>
                <a:gd name="T13" fmla="*/ 0 h 75"/>
                <a:gd name="T14" fmla="*/ 0 w 80"/>
                <a:gd name="T15" fmla="*/ 135 h 75"/>
                <a:gd name="T16" fmla="*/ 6 w 80"/>
                <a:gd name="T17" fmla="*/ 135 h 75"/>
                <a:gd name="T18" fmla="*/ 80 w 80"/>
                <a:gd name="T19" fmla="*/ 175 h 75"/>
                <a:gd name="T20" fmla="*/ 128 w 80"/>
                <a:gd name="T21" fmla="*/ 175 h 75"/>
                <a:gd name="T22" fmla="*/ 159 w 80"/>
                <a:gd name="T23" fmla="*/ 123 h 75"/>
                <a:gd name="T24" fmla="*/ 159 w 80"/>
                <a:gd name="T25" fmla="*/ 123 h 75"/>
                <a:gd name="T26" fmla="*/ 159 w 80"/>
                <a:gd name="T27" fmla="*/ 123 h 7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0"/>
                <a:gd name="T43" fmla="*/ 0 h 75"/>
                <a:gd name="T44" fmla="*/ 80 w 80"/>
                <a:gd name="T45" fmla="*/ 75 h 7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0" h="75">
                  <a:moveTo>
                    <a:pt x="72" y="53"/>
                  </a:moveTo>
                  <a:lnTo>
                    <a:pt x="80" y="30"/>
                  </a:lnTo>
                  <a:lnTo>
                    <a:pt x="72" y="21"/>
                  </a:lnTo>
                  <a:lnTo>
                    <a:pt x="43" y="6"/>
                  </a:lnTo>
                  <a:lnTo>
                    <a:pt x="36" y="6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58"/>
                  </a:lnTo>
                  <a:lnTo>
                    <a:pt x="6" y="58"/>
                  </a:lnTo>
                  <a:lnTo>
                    <a:pt x="36" y="75"/>
                  </a:lnTo>
                  <a:lnTo>
                    <a:pt x="58" y="75"/>
                  </a:lnTo>
                  <a:lnTo>
                    <a:pt x="72" y="5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24" name="Freeform 45"/>
            <p:cNvSpPr>
              <a:spLocks/>
            </p:cNvSpPr>
            <p:nvPr/>
          </p:nvSpPr>
          <p:spPr bwMode="auto">
            <a:xfrm>
              <a:off x="1578" y="2566"/>
              <a:ext cx="22" cy="28"/>
            </a:xfrm>
            <a:custGeom>
              <a:avLst/>
              <a:gdLst>
                <a:gd name="T0" fmla="*/ 0 w 21"/>
                <a:gd name="T1" fmla="*/ 22 h 26"/>
                <a:gd name="T2" fmla="*/ 24 w 21"/>
                <a:gd name="T3" fmla="*/ 58 h 26"/>
                <a:gd name="T4" fmla="*/ 32 w 21"/>
                <a:gd name="T5" fmla="*/ 22 h 26"/>
                <a:gd name="T6" fmla="*/ 6 w 21"/>
                <a:gd name="T7" fmla="*/ 0 h 26"/>
                <a:gd name="T8" fmla="*/ 0 w 21"/>
                <a:gd name="T9" fmla="*/ 22 h 26"/>
                <a:gd name="T10" fmla="*/ 0 w 21"/>
                <a:gd name="T11" fmla="*/ 22 h 26"/>
                <a:gd name="T12" fmla="*/ 0 w 21"/>
                <a:gd name="T13" fmla="*/ 22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6"/>
                <a:gd name="T23" fmla="*/ 21 w 21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6">
                  <a:moveTo>
                    <a:pt x="0" y="10"/>
                  </a:moveTo>
                  <a:lnTo>
                    <a:pt x="13" y="26"/>
                  </a:lnTo>
                  <a:lnTo>
                    <a:pt x="21" y="10"/>
                  </a:lnTo>
                  <a:lnTo>
                    <a:pt x="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25" name="Freeform 46"/>
            <p:cNvSpPr>
              <a:spLocks/>
            </p:cNvSpPr>
            <p:nvPr/>
          </p:nvSpPr>
          <p:spPr bwMode="auto">
            <a:xfrm>
              <a:off x="1484" y="2484"/>
              <a:ext cx="146" cy="57"/>
            </a:xfrm>
            <a:custGeom>
              <a:avLst/>
              <a:gdLst>
                <a:gd name="T0" fmla="*/ 0 w 134"/>
                <a:gd name="T1" fmla="*/ 60 h 52"/>
                <a:gd name="T2" fmla="*/ 19 w 134"/>
                <a:gd name="T3" fmla="*/ 60 h 52"/>
                <a:gd name="T4" fmla="*/ 57 w 134"/>
                <a:gd name="T5" fmla="*/ 18 h 52"/>
                <a:gd name="T6" fmla="*/ 114 w 134"/>
                <a:gd name="T7" fmla="*/ 35 h 52"/>
                <a:gd name="T8" fmla="*/ 89 w 134"/>
                <a:gd name="T9" fmla="*/ 35 h 52"/>
                <a:gd name="T10" fmla="*/ 114 w 134"/>
                <a:gd name="T11" fmla="*/ 35 h 52"/>
                <a:gd name="T12" fmla="*/ 200 w 134"/>
                <a:gd name="T13" fmla="*/ 60 h 52"/>
                <a:gd name="T14" fmla="*/ 221 w 134"/>
                <a:gd name="T15" fmla="*/ 124 h 52"/>
                <a:gd name="T16" fmla="*/ 257 w 134"/>
                <a:gd name="T17" fmla="*/ 124 h 52"/>
                <a:gd name="T18" fmla="*/ 241 w 134"/>
                <a:gd name="T19" fmla="*/ 143 h 52"/>
                <a:gd name="T20" fmla="*/ 343 w 134"/>
                <a:gd name="T21" fmla="*/ 143 h 52"/>
                <a:gd name="T22" fmla="*/ 324 w 134"/>
                <a:gd name="T23" fmla="*/ 124 h 52"/>
                <a:gd name="T24" fmla="*/ 313 w 134"/>
                <a:gd name="T25" fmla="*/ 124 h 52"/>
                <a:gd name="T26" fmla="*/ 313 w 134"/>
                <a:gd name="T27" fmla="*/ 78 h 52"/>
                <a:gd name="T28" fmla="*/ 114 w 134"/>
                <a:gd name="T29" fmla="*/ 0 h 52"/>
                <a:gd name="T30" fmla="*/ 35 w 134"/>
                <a:gd name="T31" fmla="*/ 18 h 52"/>
                <a:gd name="T32" fmla="*/ 0 w 134"/>
                <a:gd name="T33" fmla="*/ 60 h 52"/>
                <a:gd name="T34" fmla="*/ 0 w 134"/>
                <a:gd name="T35" fmla="*/ 60 h 52"/>
                <a:gd name="T36" fmla="*/ 0 w 134"/>
                <a:gd name="T37" fmla="*/ 60 h 5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4"/>
                <a:gd name="T58" fmla="*/ 0 h 52"/>
                <a:gd name="T59" fmla="*/ 134 w 134"/>
                <a:gd name="T60" fmla="*/ 52 h 5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4" h="52">
                  <a:moveTo>
                    <a:pt x="0" y="22"/>
                  </a:moveTo>
                  <a:lnTo>
                    <a:pt x="7" y="22"/>
                  </a:lnTo>
                  <a:lnTo>
                    <a:pt x="22" y="6"/>
                  </a:lnTo>
                  <a:lnTo>
                    <a:pt x="44" y="13"/>
                  </a:lnTo>
                  <a:lnTo>
                    <a:pt x="35" y="13"/>
                  </a:lnTo>
                  <a:lnTo>
                    <a:pt x="44" y="13"/>
                  </a:lnTo>
                  <a:lnTo>
                    <a:pt x="77" y="22"/>
                  </a:lnTo>
                  <a:lnTo>
                    <a:pt x="86" y="45"/>
                  </a:lnTo>
                  <a:lnTo>
                    <a:pt x="99" y="45"/>
                  </a:lnTo>
                  <a:lnTo>
                    <a:pt x="94" y="52"/>
                  </a:lnTo>
                  <a:lnTo>
                    <a:pt x="134" y="52"/>
                  </a:lnTo>
                  <a:lnTo>
                    <a:pt x="127" y="45"/>
                  </a:lnTo>
                  <a:lnTo>
                    <a:pt x="121" y="45"/>
                  </a:lnTo>
                  <a:lnTo>
                    <a:pt x="121" y="28"/>
                  </a:lnTo>
                  <a:lnTo>
                    <a:pt x="44" y="0"/>
                  </a:lnTo>
                  <a:lnTo>
                    <a:pt x="14" y="6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26" name="Freeform 47"/>
            <p:cNvSpPr>
              <a:spLocks/>
            </p:cNvSpPr>
            <p:nvPr/>
          </p:nvSpPr>
          <p:spPr bwMode="auto">
            <a:xfrm>
              <a:off x="1590" y="2444"/>
              <a:ext cx="27" cy="30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30 h 27"/>
                <a:gd name="T4" fmla="*/ 57 w 25"/>
                <a:gd name="T5" fmla="*/ 87 h 27"/>
                <a:gd name="T6" fmla="*/ 57 w 25"/>
                <a:gd name="T7" fmla="*/ 30 h 27"/>
                <a:gd name="T8" fmla="*/ 0 w 25"/>
                <a:gd name="T9" fmla="*/ 0 h 27"/>
                <a:gd name="T10" fmla="*/ 0 w 25"/>
                <a:gd name="T11" fmla="*/ 0 h 27"/>
                <a:gd name="T12" fmla="*/ 0 w 25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7"/>
                <a:gd name="T23" fmla="*/ 25 w 25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7">
                  <a:moveTo>
                    <a:pt x="0" y="0"/>
                  </a:moveTo>
                  <a:lnTo>
                    <a:pt x="0" y="10"/>
                  </a:lnTo>
                  <a:lnTo>
                    <a:pt x="25" y="27"/>
                  </a:lnTo>
                  <a:lnTo>
                    <a:pt x="25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27" name="Freeform 48"/>
            <p:cNvSpPr>
              <a:spLocks/>
            </p:cNvSpPr>
            <p:nvPr/>
          </p:nvSpPr>
          <p:spPr bwMode="auto">
            <a:xfrm>
              <a:off x="1579" y="2448"/>
              <a:ext cx="24" cy="36"/>
            </a:xfrm>
            <a:custGeom>
              <a:avLst/>
              <a:gdLst>
                <a:gd name="T0" fmla="*/ 0 w 22"/>
                <a:gd name="T1" fmla="*/ 0 h 34"/>
                <a:gd name="T2" fmla="*/ 0 w 22"/>
                <a:gd name="T3" fmla="*/ 21 h 34"/>
                <a:gd name="T4" fmla="*/ 57 w 22"/>
                <a:gd name="T5" fmla="*/ 62 h 34"/>
                <a:gd name="T6" fmla="*/ 57 w 22"/>
                <a:gd name="T7" fmla="*/ 21 h 34"/>
                <a:gd name="T8" fmla="*/ 0 w 22"/>
                <a:gd name="T9" fmla="*/ 0 h 34"/>
                <a:gd name="T10" fmla="*/ 0 w 22"/>
                <a:gd name="T11" fmla="*/ 0 h 34"/>
                <a:gd name="T12" fmla="*/ 0 w 2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4"/>
                <a:gd name="T23" fmla="*/ 22 w 2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4">
                  <a:moveTo>
                    <a:pt x="0" y="0"/>
                  </a:moveTo>
                  <a:lnTo>
                    <a:pt x="0" y="10"/>
                  </a:lnTo>
                  <a:lnTo>
                    <a:pt x="22" y="34"/>
                  </a:lnTo>
                  <a:lnTo>
                    <a:pt x="22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28" name="Freeform 49"/>
            <p:cNvSpPr>
              <a:spLocks/>
            </p:cNvSpPr>
            <p:nvPr/>
          </p:nvSpPr>
          <p:spPr bwMode="auto">
            <a:xfrm>
              <a:off x="3072" y="2327"/>
              <a:ext cx="172" cy="181"/>
            </a:xfrm>
            <a:custGeom>
              <a:avLst/>
              <a:gdLst>
                <a:gd name="T0" fmla="*/ 402 w 158"/>
                <a:gd name="T1" fmla="*/ 367 h 167"/>
                <a:gd name="T2" fmla="*/ 321 w 158"/>
                <a:gd name="T3" fmla="*/ 405 h 167"/>
                <a:gd name="T4" fmla="*/ 311 w 158"/>
                <a:gd name="T5" fmla="*/ 382 h 167"/>
                <a:gd name="T6" fmla="*/ 19 w 158"/>
                <a:gd name="T7" fmla="*/ 382 h 167"/>
                <a:gd name="T8" fmla="*/ 19 w 158"/>
                <a:gd name="T9" fmla="*/ 127 h 167"/>
                <a:gd name="T10" fmla="*/ 0 w 158"/>
                <a:gd name="T11" fmla="*/ 89 h 167"/>
                <a:gd name="T12" fmla="*/ 19 w 158"/>
                <a:gd name="T13" fmla="*/ 0 h 167"/>
                <a:gd name="T14" fmla="*/ 19 w 158"/>
                <a:gd name="T15" fmla="*/ 36 h 167"/>
                <a:gd name="T16" fmla="*/ 89 w 158"/>
                <a:gd name="T17" fmla="*/ 36 h 167"/>
                <a:gd name="T18" fmla="*/ 144 w 158"/>
                <a:gd name="T19" fmla="*/ 59 h 167"/>
                <a:gd name="T20" fmla="*/ 237 w 158"/>
                <a:gd name="T21" fmla="*/ 36 h 167"/>
                <a:gd name="T22" fmla="*/ 259 w 158"/>
                <a:gd name="T23" fmla="*/ 36 h 167"/>
                <a:gd name="T24" fmla="*/ 259 w 158"/>
                <a:gd name="T25" fmla="*/ 59 h 167"/>
                <a:gd name="T26" fmla="*/ 294 w 158"/>
                <a:gd name="T27" fmla="*/ 36 h 167"/>
                <a:gd name="T28" fmla="*/ 294 w 158"/>
                <a:gd name="T29" fmla="*/ 59 h 167"/>
                <a:gd name="T30" fmla="*/ 321 w 158"/>
                <a:gd name="T31" fmla="*/ 36 h 167"/>
                <a:gd name="T32" fmla="*/ 346 w 158"/>
                <a:gd name="T33" fmla="*/ 113 h 167"/>
                <a:gd name="T34" fmla="*/ 321 w 158"/>
                <a:gd name="T35" fmla="*/ 182 h 167"/>
                <a:gd name="T36" fmla="*/ 294 w 158"/>
                <a:gd name="T37" fmla="*/ 75 h 167"/>
                <a:gd name="T38" fmla="*/ 294 w 158"/>
                <a:gd name="T39" fmla="*/ 113 h 167"/>
                <a:gd name="T40" fmla="*/ 402 w 158"/>
                <a:gd name="T41" fmla="*/ 367 h 167"/>
                <a:gd name="T42" fmla="*/ 402 w 158"/>
                <a:gd name="T43" fmla="*/ 367 h 167"/>
                <a:gd name="T44" fmla="*/ 402 w 158"/>
                <a:gd name="T45" fmla="*/ 367 h 16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58"/>
                <a:gd name="T70" fmla="*/ 0 h 167"/>
                <a:gd name="T71" fmla="*/ 158 w 158"/>
                <a:gd name="T72" fmla="*/ 167 h 16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58" h="167">
                  <a:moveTo>
                    <a:pt x="158" y="151"/>
                  </a:moveTo>
                  <a:lnTo>
                    <a:pt x="127" y="167"/>
                  </a:lnTo>
                  <a:lnTo>
                    <a:pt x="122" y="158"/>
                  </a:lnTo>
                  <a:lnTo>
                    <a:pt x="7" y="158"/>
                  </a:lnTo>
                  <a:lnTo>
                    <a:pt x="7" y="52"/>
                  </a:lnTo>
                  <a:lnTo>
                    <a:pt x="0" y="37"/>
                  </a:lnTo>
                  <a:lnTo>
                    <a:pt x="7" y="0"/>
                  </a:lnTo>
                  <a:lnTo>
                    <a:pt x="7" y="15"/>
                  </a:lnTo>
                  <a:lnTo>
                    <a:pt x="35" y="15"/>
                  </a:lnTo>
                  <a:lnTo>
                    <a:pt x="57" y="24"/>
                  </a:lnTo>
                  <a:lnTo>
                    <a:pt x="92" y="15"/>
                  </a:lnTo>
                  <a:lnTo>
                    <a:pt x="101" y="15"/>
                  </a:lnTo>
                  <a:lnTo>
                    <a:pt x="101" y="24"/>
                  </a:lnTo>
                  <a:lnTo>
                    <a:pt x="116" y="15"/>
                  </a:lnTo>
                  <a:lnTo>
                    <a:pt x="116" y="24"/>
                  </a:lnTo>
                  <a:lnTo>
                    <a:pt x="127" y="15"/>
                  </a:lnTo>
                  <a:lnTo>
                    <a:pt x="136" y="47"/>
                  </a:lnTo>
                  <a:lnTo>
                    <a:pt x="127" y="76"/>
                  </a:lnTo>
                  <a:lnTo>
                    <a:pt x="116" y="30"/>
                  </a:lnTo>
                  <a:lnTo>
                    <a:pt x="116" y="47"/>
                  </a:lnTo>
                  <a:lnTo>
                    <a:pt x="158" y="1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29" name="Freeform 50"/>
            <p:cNvSpPr>
              <a:spLocks/>
            </p:cNvSpPr>
            <p:nvPr/>
          </p:nvSpPr>
          <p:spPr bwMode="auto">
            <a:xfrm>
              <a:off x="2859" y="2313"/>
              <a:ext cx="222" cy="231"/>
            </a:xfrm>
            <a:custGeom>
              <a:avLst/>
              <a:gdLst>
                <a:gd name="T0" fmla="*/ 75 w 204"/>
                <a:gd name="T1" fmla="*/ 378 h 213"/>
                <a:gd name="T2" fmla="*/ 50 w 204"/>
                <a:gd name="T3" fmla="*/ 325 h 213"/>
                <a:gd name="T4" fmla="*/ 38 w 204"/>
                <a:gd name="T5" fmla="*/ 325 h 213"/>
                <a:gd name="T6" fmla="*/ 0 w 204"/>
                <a:gd name="T7" fmla="*/ 272 h 213"/>
                <a:gd name="T8" fmla="*/ 21 w 204"/>
                <a:gd name="T9" fmla="*/ 235 h 213"/>
                <a:gd name="T10" fmla="*/ 21 w 204"/>
                <a:gd name="T11" fmla="*/ 152 h 213"/>
                <a:gd name="T12" fmla="*/ 0 w 204"/>
                <a:gd name="T13" fmla="*/ 121 h 213"/>
                <a:gd name="T14" fmla="*/ 0 w 204"/>
                <a:gd name="T15" fmla="*/ 105 h 213"/>
                <a:gd name="T16" fmla="*/ 21 w 204"/>
                <a:gd name="T17" fmla="*/ 92 h 213"/>
                <a:gd name="T18" fmla="*/ 21 w 204"/>
                <a:gd name="T19" fmla="*/ 69 h 213"/>
                <a:gd name="T20" fmla="*/ 50 w 204"/>
                <a:gd name="T21" fmla="*/ 20 h 213"/>
                <a:gd name="T22" fmla="*/ 50 w 204"/>
                <a:gd name="T23" fmla="*/ 0 h 213"/>
                <a:gd name="T24" fmla="*/ 102 w 204"/>
                <a:gd name="T25" fmla="*/ 0 h 213"/>
                <a:gd name="T26" fmla="*/ 162 w 204"/>
                <a:gd name="T27" fmla="*/ 20 h 213"/>
                <a:gd name="T28" fmla="*/ 219 w 204"/>
                <a:gd name="T29" fmla="*/ 20 h 213"/>
                <a:gd name="T30" fmla="*/ 219 w 204"/>
                <a:gd name="T31" fmla="*/ 69 h 213"/>
                <a:gd name="T32" fmla="*/ 340 w 204"/>
                <a:gd name="T33" fmla="*/ 105 h 213"/>
                <a:gd name="T34" fmla="*/ 357 w 204"/>
                <a:gd name="T35" fmla="*/ 92 h 213"/>
                <a:gd name="T36" fmla="*/ 357 w 204"/>
                <a:gd name="T37" fmla="*/ 42 h 213"/>
                <a:gd name="T38" fmla="*/ 414 w 204"/>
                <a:gd name="T39" fmla="*/ 0 h 213"/>
                <a:gd name="T40" fmla="*/ 467 w 204"/>
                <a:gd name="T41" fmla="*/ 20 h 213"/>
                <a:gd name="T42" fmla="*/ 467 w 204"/>
                <a:gd name="T43" fmla="*/ 42 h 213"/>
                <a:gd name="T44" fmla="*/ 515 w 204"/>
                <a:gd name="T45" fmla="*/ 42 h 213"/>
                <a:gd name="T46" fmla="*/ 507 w 204"/>
                <a:gd name="T47" fmla="*/ 121 h 213"/>
                <a:gd name="T48" fmla="*/ 515 w 204"/>
                <a:gd name="T49" fmla="*/ 165 h 213"/>
                <a:gd name="T50" fmla="*/ 515 w 204"/>
                <a:gd name="T51" fmla="*/ 487 h 213"/>
                <a:gd name="T52" fmla="*/ 507 w 204"/>
                <a:gd name="T53" fmla="*/ 509 h 213"/>
                <a:gd name="T54" fmla="*/ 485 w 204"/>
                <a:gd name="T55" fmla="*/ 519 h 213"/>
                <a:gd name="T56" fmla="*/ 239 w 204"/>
                <a:gd name="T57" fmla="*/ 378 h 213"/>
                <a:gd name="T58" fmla="*/ 176 w 204"/>
                <a:gd name="T59" fmla="*/ 398 h 213"/>
                <a:gd name="T60" fmla="*/ 162 w 204"/>
                <a:gd name="T61" fmla="*/ 378 h 213"/>
                <a:gd name="T62" fmla="*/ 75 w 204"/>
                <a:gd name="T63" fmla="*/ 378 h 213"/>
                <a:gd name="T64" fmla="*/ 75 w 204"/>
                <a:gd name="T65" fmla="*/ 378 h 213"/>
                <a:gd name="T66" fmla="*/ 75 w 204"/>
                <a:gd name="T67" fmla="*/ 378 h 2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4"/>
                <a:gd name="T103" fmla="*/ 0 h 213"/>
                <a:gd name="T104" fmla="*/ 204 w 204"/>
                <a:gd name="T105" fmla="*/ 213 h 2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4" h="213">
                  <a:moveTo>
                    <a:pt x="29" y="156"/>
                  </a:moveTo>
                  <a:lnTo>
                    <a:pt x="20" y="134"/>
                  </a:lnTo>
                  <a:lnTo>
                    <a:pt x="15" y="134"/>
                  </a:lnTo>
                  <a:lnTo>
                    <a:pt x="0" y="112"/>
                  </a:lnTo>
                  <a:lnTo>
                    <a:pt x="8" y="97"/>
                  </a:lnTo>
                  <a:lnTo>
                    <a:pt x="8" y="62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8" y="38"/>
                  </a:lnTo>
                  <a:lnTo>
                    <a:pt x="8" y="28"/>
                  </a:lnTo>
                  <a:lnTo>
                    <a:pt x="20" y="8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8"/>
                  </a:lnTo>
                  <a:lnTo>
                    <a:pt x="85" y="8"/>
                  </a:lnTo>
                  <a:lnTo>
                    <a:pt x="85" y="28"/>
                  </a:lnTo>
                  <a:lnTo>
                    <a:pt x="134" y="43"/>
                  </a:lnTo>
                  <a:lnTo>
                    <a:pt x="141" y="38"/>
                  </a:lnTo>
                  <a:lnTo>
                    <a:pt x="141" y="17"/>
                  </a:lnTo>
                  <a:lnTo>
                    <a:pt x="163" y="0"/>
                  </a:lnTo>
                  <a:lnTo>
                    <a:pt x="184" y="8"/>
                  </a:lnTo>
                  <a:lnTo>
                    <a:pt x="184" y="17"/>
                  </a:lnTo>
                  <a:lnTo>
                    <a:pt x="204" y="17"/>
                  </a:lnTo>
                  <a:lnTo>
                    <a:pt x="199" y="50"/>
                  </a:lnTo>
                  <a:lnTo>
                    <a:pt x="204" y="67"/>
                  </a:lnTo>
                  <a:lnTo>
                    <a:pt x="204" y="200"/>
                  </a:lnTo>
                  <a:lnTo>
                    <a:pt x="199" y="208"/>
                  </a:lnTo>
                  <a:lnTo>
                    <a:pt x="191" y="213"/>
                  </a:lnTo>
                  <a:lnTo>
                    <a:pt x="94" y="156"/>
                  </a:lnTo>
                  <a:lnTo>
                    <a:pt x="70" y="163"/>
                  </a:lnTo>
                  <a:lnTo>
                    <a:pt x="64" y="156"/>
                  </a:lnTo>
                  <a:lnTo>
                    <a:pt x="29" y="1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30" name="Freeform 51"/>
            <p:cNvSpPr>
              <a:spLocks/>
            </p:cNvSpPr>
            <p:nvPr/>
          </p:nvSpPr>
          <p:spPr bwMode="auto">
            <a:xfrm>
              <a:off x="2595" y="2233"/>
              <a:ext cx="299" cy="311"/>
            </a:xfrm>
            <a:custGeom>
              <a:avLst/>
              <a:gdLst>
                <a:gd name="T0" fmla="*/ 221 w 275"/>
                <a:gd name="T1" fmla="*/ 81 h 287"/>
                <a:gd name="T2" fmla="*/ 239 w 275"/>
                <a:gd name="T3" fmla="*/ 81 h 287"/>
                <a:gd name="T4" fmla="*/ 252 w 275"/>
                <a:gd name="T5" fmla="*/ 193 h 287"/>
                <a:gd name="T6" fmla="*/ 163 w 275"/>
                <a:gd name="T7" fmla="*/ 211 h 287"/>
                <a:gd name="T8" fmla="*/ 163 w 275"/>
                <a:gd name="T9" fmla="*/ 245 h 287"/>
                <a:gd name="T10" fmla="*/ 0 w 275"/>
                <a:gd name="T11" fmla="*/ 336 h 287"/>
                <a:gd name="T12" fmla="*/ 0 w 275"/>
                <a:gd name="T13" fmla="*/ 394 h 287"/>
                <a:gd name="T14" fmla="*/ 323 w 275"/>
                <a:gd name="T15" fmla="*/ 621 h 287"/>
                <a:gd name="T16" fmla="*/ 341 w 275"/>
                <a:gd name="T17" fmla="*/ 663 h 287"/>
                <a:gd name="T18" fmla="*/ 416 w 275"/>
                <a:gd name="T19" fmla="*/ 696 h 287"/>
                <a:gd name="T20" fmla="*/ 471 w 275"/>
                <a:gd name="T21" fmla="*/ 696 h 287"/>
                <a:gd name="T22" fmla="*/ 690 w 275"/>
                <a:gd name="T23" fmla="*/ 549 h 287"/>
                <a:gd name="T24" fmla="*/ 663 w 275"/>
                <a:gd name="T25" fmla="*/ 501 h 287"/>
                <a:gd name="T26" fmla="*/ 656 w 275"/>
                <a:gd name="T27" fmla="*/ 501 h 287"/>
                <a:gd name="T28" fmla="*/ 609 w 275"/>
                <a:gd name="T29" fmla="*/ 446 h 287"/>
                <a:gd name="T30" fmla="*/ 631 w 275"/>
                <a:gd name="T31" fmla="*/ 411 h 287"/>
                <a:gd name="T32" fmla="*/ 631 w 275"/>
                <a:gd name="T33" fmla="*/ 323 h 287"/>
                <a:gd name="T34" fmla="*/ 609 w 275"/>
                <a:gd name="T35" fmla="*/ 298 h 287"/>
                <a:gd name="T36" fmla="*/ 609 w 275"/>
                <a:gd name="T37" fmla="*/ 211 h 287"/>
                <a:gd name="T38" fmla="*/ 556 w 275"/>
                <a:gd name="T39" fmla="*/ 193 h 287"/>
                <a:gd name="T40" fmla="*/ 539 w 275"/>
                <a:gd name="T41" fmla="*/ 155 h 287"/>
                <a:gd name="T42" fmla="*/ 578 w 275"/>
                <a:gd name="T43" fmla="*/ 103 h 287"/>
                <a:gd name="T44" fmla="*/ 556 w 275"/>
                <a:gd name="T45" fmla="*/ 17 h 287"/>
                <a:gd name="T46" fmla="*/ 578 w 275"/>
                <a:gd name="T47" fmla="*/ 0 h 287"/>
                <a:gd name="T48" fmla="*/ 556 w 275"/>
                <a:gd name="T49" fmla="*/ 17 h 287"/>
                <a:gd name="T50" fmla="*/ 507 w 275"/>
                <a:gd name="T51" fmla="*/ 0 h 287"/>
                <a:gd name="T52" fmla="*/ 471 w 275"/>
                <a:gd name="T53" fmla="*/ 17 h 287"/>
                <a:gd name="T54" fmla="*/ 433 w 275"/>
                <a:gd name="T55" fmla="*/ 0 h 287"/>
                <a:gd name="T56" fmla="*/ 379 w 275"/>
                <a:gd name="T57" fmla="*/ 17 h 287"/>
                <a:gd name="T58" fmla="*/ 323 w 275"/>
                <a:gd name="T59" fmla="*/ 17 h 287"/>
                <a:gd name="T60" fmla="*/ 221 w 275"/>
                <a:gd name="T61" fmla="*/ 81 h 287"/>
                <a:gd name="T62" fmla="*/ 221 w 275"/>
                <a:gd name="T63" fmla="*/ 81 h 287"/>
                <a:gd name="T64" fmla="*/ 221 w 275"/>
                <a:gd name="T65" fmla="*/ 81 h 2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75"/>
                <a:gd name="T100" fmla="*/ 0 h 287"/>
                <a:gd name="T101" fmla="*/ 275 w 275"/>
                <a:gd name="T102" fmla="*/ 287 h 28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75" h="287">
                  <a:moveTo>
                    <a:pt x="87" y="33"/>
                  </a:moveTo>
                  <a:lnTo>
                    <a:pt x="94" y="33"/>
                  </a:lnTo>
                  <a:lnTo>
                    <a:pt x="101" y="79"/>
                  </a:lnTo>
                  <a:lnTo>
                    <a:pt x="65" y="87"/>
                  </a:lnTo>
                  <a:lnTo>
                    <a:pt x="65" y="101"/>
                  </a:lnTo>
                  <a:lnTo>
                    <a:pt x="0" y="138"/>
                  </a:lnTo>
                  <a:lnTo>
                    <a:pt x="0" y="163"/>
                  </a:lnTo>
                  <a:lnTo>
                    <a:pt x="129" y="257"/>
                  </a:lnTo>
                  <a:lnTo>
                    <a:pt x="136" y="274"/>
                  </a:lnTo>
                  <a:lnTo>
                    <a:pt x="166" y="287"/>
                  </a:lnTo>
                  <a:lnTo>
                    <a:pt x="188" y="287"/>
                  </a:lnTo>
                  <a:lnTo>
                    <a:pt x="275" y="228"/>
                  </a:lnTo>
                  <a:lnTo>
                    <a:pt x="265" y="207"/>
                  </a:lnTo>
                  <a:lnTo>
                    <a:pt x="260" y="207"/>
                  </a:lnTo>
                  <a:lnTo>
                    <a:pt x="243" y="185"/>
                  </a:lnTo>
                  <a:lnTo>
                    <a:pt x="251" y="170"/>
                  </a:lnTo>
                  <a:lnTo>
                    <a:pt x="251" y="134"/>
                  </a:lnTo>
                  <a:lnTo>
                    <a:pt x="243" y="124"/>
                  </a:lnTo>
                  <a:lnTo>
                    <a:pt x="243" y="87"/>
                  </a:lnTo>
                  <a:lnTo>
                    <a:pt x="221" y="79"/>
                  </a:lnTo>
                  <a:lnTo>
                    <a:pt x="215" y="65"/>
                  </a:lnTo>
                  <a:lnTo>
                    <a:pt x="230" y="42"/>
                  </a:lnTo>
                  <a:lnTo>
                    <a:pt x="221" y="6"/>
                  </a:lnTo>
                  <a:lnTo>
                    <a:pt x="230" y="0"/>
                  </a:lnTo>
                  <a:lnTo>
                    <a:pt x="221" y="6"/>
                  </a:lnTo>
                  <a:lnTo>
                    <a:pt x="201" y="0"/>
                  </a:lnTo>
                  <a:lnTo>
                    <a:pt x="188" y="6"/>
                  </a:lnTo>
                  <a:lnTo>
                    <a:pt x="173" y="0"/>
                  </a:lnTo>
                  <a:lnTo>
                    <a:pt x="151" y="6"/>
                  </a:lnTo>
                  <a:lnTo>
                    <a:pt x="129" y="6"/>
                  </a:lnTo>
                  <a:lnTo>
                    <a:pt x="87" y="3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31" name="Freeform 52"/>
            <p:cNvSpPr>
              <a:spLocks/>
            </p:cNvSpPr>
            <p:nvPr/>
          </p:nvSpPr>
          <p:spPr bwMode="auto">
            <a:xfrm>
              <a:off x="2541" y="2448"/>
              <a:ext cx="242" cy="251"/>
            </a:xfrm>
            <a:custGeom>
              <a:avLst/>
              <a:gdLst>
                <a:gd name="T0" fmla="*/ 246 w 223"/>
                <a:gd name="T1" fmla="*/ 0 h 232"/>
                <a:gd name="T2" fmla="*/ 441 w 223"/>
                <a:gd name="T3" fmla="*/ 144 h 232"/>
                <a:gd name="T4" fmla="*/ 458 w 223"/>
                <a:gd name="T5" fmla="*/ 182 h 232"/>
                <a:gd name="T6" fmla="*/ 534 w 223"/>
                <a:gd name="T7" fmla="*/ 215 h 232"/>
                <a:gd name="T8" fmla="*/ 549 w 223"/>
                <a:gd name="T9" fmla="*/ 215 h 232"/>
                <a:gd name="T10" fmla="*/ 549 w 223"/>
                <a:gd name="T11" fmla="*/ 322 h 232"/>
                <a:gd name="T12" fmla="*/ 534 w 223"/>
                <a:gd name="T13" fmla="*/ 355 h 232"/>
                <a:gd name="T14" fmla="*/ 371 w 223"/>
                <a:gd name="T15" fmla="*/ 374 h 232"/>
                <a:gd name="T16" fmla="*/ 340 w 223"/>
                <a:gd name="T17" fmla="*/ 412 h 232"/>
                <a:gd name="T18" fmla="*/ 286 w 223"/>
                <a:gd name="T19" fmla="*/ 430 h 232"/>
                <a:gd name="T20" fmla="*/ 230 w 223"/>
                <a:gd name="T21" fmla="*/ 532 h 232"/>
                <a:gd name="T22" fmla="*/ 212 w 223"/>
                <a:gd name="T23" fmla="*/ 552 h 232"/>
                <a:gd name="T24" fmla="*/ 178 w 223"/>
                <a:gd name="T25" fmla="*/ 532 h 232"/>
                <a:gd name="T26" fmla="*/ 162 w 223"/>
                <a:gd name="T27" fmla="*/ 552 h 232"/>
                <a:gd name="T28" fmla="*/ 140 w 223"/>
                <a:gd name="T29" fmla="*/ 552 h 232"/>
                <a:gd name="T30" fmla="*/ 103 w 223"/>
                <a:gd name="T31" fmla="*/ 467 h 232"/>
                <a:gd name="T32" fmla="*/ 54 w 223"/>
                <a:gd name="T33" fmla="*/ 486 h 232"/>
                <a:gd name="T34" fmla="*/ 18 w 223"/>
                <a:gd name="T35" fmla="*/ 486 h 232"/>
                <a:gd name="T36" fmla="*/ 30 w 223"/>
                <a:gd name="T37" fmla="*/ 467 h 232"/>
                <a:gd name="T38" fmla="*/ 0 w 223"/>
                <a:gd name="T39" fmla="*/ 374 h 232"/>
                <a:gd name="T40" fmla="*/ 30 w 223"/>
                <a:gd name="T41" fmla="*/ 355 h 232"/>
                <a:gd name="T42" fmla="*/ 54 w 223"/>
                <a:gd name="T43" fmla="*/ 374 h 232"/>
                <a:gd name="T44" fmla="*/ 65 w 223"/>
                <a:gd name="T45" fmla="*/ 355 h 232"/>
                <a:gd name="T46" fmla="*/ 230 w 223"/>
                <a:gd name="T47" fmla="*/ 355 h 232"/>
                <a:gd name="T48" fmla="*/ 178 w 223"/>
                <a:gd name="T49" fmla="*/ 0 h 232"/>
                <a:gd name="T50" fmla="*/ 246 w 223"/>
                <a:gd name="T51" fmla="*/ 0 h 232"/>
                <a:gd name="T52" fmla="*/ 246 w 223"/>
                <a:gd name="T53" fmla="*/ 0 h 2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3"/>
                <a:gd name="T82" fmla="*/ 0 h 232"/>
                <a:gd name="T83" fmla="*/ 223 w 223"/>
                <a:gd name="T84" fmla="*/ 232 h 23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3" h="232">
                  <a:moveTo>
                    <a:pt x="100" y="0"/>
                  </a:moveTo>
                  <a:lnTo>
                    <a:pt x="179" y="61"/>
                  </a:lnTo>
                  <a:lnTo>
                    <a:pt x="186" y="76"/>
                  </a:lnTo>
                  <a:lnTo>
                    <a:pt x="216" y="91"/>
                  </a:lnTo>
                  <a:lnTo>
                    <a:pt x="223" y="91"/>
                  </a:lnTo>
                  <a:lnTo>
                    <a:pt x="223" y="136"/>
                  </a:lnTo>
                  <a:lnTo>
                    <a:pt x="216" y="150"/>
                  </a:lnTo>
                  <a:lnTo>
                    <a:pt x="151" y="158"/>
                  </a:lnTo>
                  <a:lnTo>
                    <a:pt x="137" y="173"/>
                  </a:lnTo>
                  <a:lnTo>
                    <a:pt x="115" y="180"/>
                  </a:lnTo>
                  <a:lnTo>
                    <a:pt x="94" y="225"/>
                  </a:lnTo>
                  <a:lnTo>
                    <a:pt x="87" y="232"/>
                  </a:lnTo>
                  <a:lnTo>
                    <a:pt x="72" y="225"/>
                  </a:lnTo>
                  <a:lnTo>
                    <a:pt x="65" y="232"/>
                  </a:lnTo>
                  <a:lnTo>
                    <a:pt x="57" y="232"/>
                  </a:lnTo>
                  <a:lnTo>
                    <a:pt x="42" y="197"/>
                  </a:lnTo>
                  <a:lnTo>
                    <a:pt x="22" y="204"/>
                  </a:lnTo>
                  <a:lnTo>
                    <a:pt x="7" y="204"/>
                  </a:lnTo>
                  <a:lnTo>
                    <a:pt x="13" y="197"/>
                  </a:lnTo>
                  <a:lnTo>
                    <a:pt x="0" y="158"/>
                  </a:lnTo>
                  <a:lnTo>
                    <a:pt x="13" y="150"/>
                  </a:lnTo>
                  <a:lnTo>
                    <a:pt x="22" y="158"/>
                  </a:lnTo>
                  <a:lnTo>
                    <a:pt x="27" y="150"/>
                  </a:lnTo>
                  <a:lnTo>
                    <a:pt x="94" y="150"/>
                  </a:lnTo>
                  <a:lnTo>
                    <a:pt x="72" y="0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32" name="Freeform 53"/>
            <p:cNvSpPr>
              <a:spLocks/>
            </p:cNvSpPr>
            <p:nvPr/>
          </p:nvSpPr>
          <p:spPr bwMode="auto">
            <a:xfrm>
              <a:off x="2597" y="2693"/>
              <a:ext cx="93" cy="97"/>
            </a:xfrm>
            <a:custGeom>
              <a:avLst/>
              <a:gdLst>
                <a:gd name="T0" fmla="*/ 207 w 85"/>
                <a:gd name="T1" fmla="*/ 190 h 89"/>
                <a:gd name="T2" fmla="*/ 207 w 85"/>
                <a:gd name="T3" fmla="*/ 140 h 89"/>
                <a:gd name="T4" fmla="*/ 232 w 85"/>
                <a:gd name="T5" fmla="*/ 82 h 89"/>
                <a:gd name="T6" fmla="*/ 207 w 85"/>
                <a:gd name="T7" fmla="*/ 45 h 89"/>
                <a:gd name="T8" fmla="*/ 167 w 85"/>
                <a:gd name="T9" fmla="*/ 21 h 89"/>
                <a:gd name="T10" fmla="*/ 128 w 85"/>
                <a:gd name="T11" fmla="*/ 21 h 89"/>
                <a:gd name="T12" fmla="*/ 113 w 85"/>
                <a:gd name="T13" fmla="*/ 0 h 89"/>
                <a:gd name="T14" fmla="*/ 98 w 85"/>
                <a:gd name="T15" fmla="*/ 21 h 89"/>
                <a:gd name="T16" fmla="*/ 53 w 85"/>
                <a:gd name="T17" fmla="*/ 0 h 89"/>
                <a:gd name="T18" fmla="*/ 40 w 85"/>
                <a:gd name="T19" fmla="*/ 21 h 89"/>
                <a:gd name="T20" fmla="*/ 18 w 85"/>
                <a:gd name="T21" fmla="*/ 21 h 89"/>
                <a:gd name="T22" fmla="*/ 18 w 85"/>
                <a:gd name="T23" fmla="*/ 120 h 89"/>
                <a:gd name="T24" fmla="*/ 0 w 85"/>
                <a:gd name="T25" fmla="*/ 120 h 89"/>
                <a:gd name="T26" fmla="*/ 0 w 85"/>
                <a:gd name="T27" fmla="*/ 160 h 89"/>
                <a:gd name="T28" fmla="*/ 40 w 85"/>
                <a:gd name="T29" fmla="*/ 177 h 89"/>
                <a:gd name="T30" fmla="*/ 40 w 85"/>
                <a:gd name="T31" fmla="*/ 229 h 89"/>
                <a:gd name="T32" fmla="*/ 98 w 85"/>
                <a:gd name="T33" fmla="*/ 190 h 89"/>
                <a:gd name="T34" fmla="*/ 207 w 85"/>
                <a:gd name="T35" fmla="*/ 190 h 89"/>
                <a:gd name="T36" fmla="*/ 207 w 85"/>
                <a:gd name="T37" fmla="*/ 190 h 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5"/>
                <a:gd name="T58" fmla="*/ 0 h 89"/>
                <a:gd name="T59" fmla="*/ 85 w 85"/>
                <a:gd name="T60" fmla="*/ 89 h 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5" h="89">
                  <a:moveTo>
                    <a:pt x="77" y="74"/>
                  </a:moveTo>
                  <a:lnTo>
                    <a:pt x="77" y="54"/>
                  </a:lnTo>
                  <a:lnTo>
                    <a:pt x="85" y="32"/>
                  </a:lnTo>
                  <a:lnTo>
                    <a:pt x="77" y="17"/>
                  </a:lnTo>
                  <a:lnTo>
                    <a:pt x="63" y="8"/>
                  </a:lnTo>
                  <a:lnTo>
                    <a:pt x="48" y="8"/>
                  </a:lnTo>
                  <a:lnTo>
                    <a:pt x="42" y="0"/>
                  </a:lnTo>
                  <a:lnTo>
                    <a:pt x="37" y="8"/>
                  </a:lnTo>
                  <a:lnTo>
                    <a:pt x="20" y="0"/>
                  </a:lnTo>
                  <a:lnTo>
                    <a:pt x="15" y="8"/>
                  </a:lnTo>
                  <a:lnTo>
                    <a:pt x="6" y="8"/>
                  </a:lnTo>
                  <a:lnTo>
                    <a:pt x="6" y="47"/>
                  </a:lnTo>
                  <a:lnTo>
                    <a:pt x="0" y="47"/>
                  </a:lnTo>
                  <a:lnTo>
                    <a:pt x="0" y="62"/>
                  </a:lnTo>
                  <a:lnTo>
                    <a:pt x="15" y="69"/>
                  </a:lnTo>
                  <a:lnTo>
                    <a:pt x="15" y="89"/>
                  </a:lnTo>
                  <a:lnTo>
                    <a:pt x="37" y="74"/>
                  </a:lnTo>
                  <a:lnTo>
                    <a:pt x="77" y="7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33" name="Freeform 54"/>
            <p:cNvSpPr>
              <a:spLocks/>
            </p:cNvSpPr>
            <p:nvPr/>
          </p:nvSpPr>
          <p:spPr bwMode="auto">
            <a:xfrm>
              <a:off x="2683" y="2679"/>
              <a:ext cx="50" cy="94"/>
            </a:xfrm>
            <a:custGeom>
              <a:avLst/>
              <a:gdLst>
                <a:gd name="T0" fmla="*/ 0 w 46"/>
                <a:gd name="T1" fmla="*/ 71 h 87"/>
                <a:gd name="T2" fmla="*/ 0 w 46"/>
                <a:gd name="T3" fmla="*/ 0 h 87"/>
                <a:gd name="T4" fmla="*/ 64 w 46"/>
                <a:gd name="T5" fmla="*/ 0 h 87"/>
                <a:gd name="T6" fmla="*/ 116 w 46"/>
                <a:gd name="T7" fmla="*/ 153 h 87"/>
                <a:gd name="T8" fmla="*/ 116 w 46"/>
                <a:gd name="T9" fmla="*/ 172 h 87"/>
                <a:gd name="T10" fmla="*/ 20 w 46"/>
                <a:gd name="T11" fmla="*/ 204 h 87"/>
                <a:gd name="T12" fmla="*/ 0 w 46"/>
                <a:gd name="T13" fmla="*/ 204 h 87"/>
                <a:gd name="T14" fmla="*/ 0 w 46"/>
                <a:gd name="T15" fmla="*/ 153 h 87"/>
                <a:gd name="T16" fmla="*/ 20 w 46"/>
                <a:gd name="T17" fmla="*/ 99 h 87"/>
                <a:gd name="T18" fmla="*/ 0 w 46"/>
                <a:gd name="T19" fmla="*/ 71 h 87"/>
                <a:gd name="T20" fmla="*/ 0 w 46"/>
                <a:gd name="T21" fmla="*/ 71 h 87"/>
                <a:gd name="T22" fmla="*/ 0 w 46"/>
                <a:gd name="T23" fmla="*/ 71 h 8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87"/>
                <a:gd name="T38" fmla="*/ 46 w 46"/>
                <a:gd name="T39" fmla="*/ 87 h 8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87">
                  <a:moveTo>
                    <a:pt x="0" y="30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46" y="65"/>
                  </a:lnTo>
                  <a:lnTo>
                    <a:pt x="46" y="74"/>
                  </a:lnTo>
                  <a:lnTo>
                    <a:pt x="8" y="87"/>
                  </a:lnTo>
                  <a:lnTo>
                    <a:pt x="0" y="87"/>
                  </a:lnTo>
                  <a:lnTo>
                    <a:pt x="0" y="65"/>
                  </a:lnTo>
                  <a:lnTo>
                    <a:pt x="8" y="43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34" name="Freeform 55"/>
            <p:cNvSpPr>
              <a:spLocks/>
            </p:cNvSpPr>
            <p:nvPr/>
          </p:nvSpPr>
          <p:spPr bwMode="auto">
            <a:xfrm>
              <a:off x="2843" y="2822"/>
              <a:ext cx="86" cy="101"/>
            </a:xfrm>
            <a:custGeom>
              <a:avLst/>
              <a:gdLst>
                <a:gd name="T0" fmla="*/ 54 w 79"/>
                <a:gd name="T1" fmla="*/ 42 h 93"/>
                <a:gd name="T2" fmla="*/ 89 w 79"/>
                <a:gd name="T3" fmla="*/ 42 h 93"/>
                <a:gd name="T4" fmla="*/ 89 w 79"/>
                <a:gd name="T5" fmla="*/ 0 h 93"/>
                <a:gd name="T6" fmla="*/ 162 w 79"/>
                <a:gd name="T7" fmla="*/ 0 h 93"/>
                <a:gd name="T8" fmla="*/ 162 w 79"/>
                <a:gd name="T9" fmla="*/ 42 h 93"/>
                <a:gd name="T10" fmla="*/ 176 w 79"/>
                <a:gd name="T11" fmla="*/ 22 h 93"/>
                <a:gd name="T12" fmla="*/ 202 w 79"/>
                <a:gd name="T13" fmla="*/ 42 h 93"/>
                <a:gd name="T14" fmla="*/ 202 w 79"/>
                <a:gd name="T15" fmla="*/ 161 h 93"/>
                <a:gd name="T16" fmla="*/ 144 w 79"/>
                <a:gd name="T17" fmla="*/ 161 h 93"/>
                <a:gd name="T18" fmla="*/ 115 w 79"/>
                <a:gd name="T19" fmla="*/ 179 h 93"/>
                <a:gd name="T20" fmla="*/ 115 w 79"/>
                <a:gd name="T21" fmla="*/ 193 h 93"/>
                <a:gd name="T22" fmla="*/ 89 w 79"/>
                <a:gd name="T23" fmla="*/ 193 h 93"/>
                <a:gd name="T24" fmla="*/ 89 w 79"/>
                <a:gd name="T25" fmla="*/ 229 h 93"/>
                <a:gd name="T26" fmla="*/ 0 w 79"/>
                <a:gd name="T27" fmla="*/ 117 h 93"/>
                <a:gd name="T28" fmla="*/ 38 w 79"/>
                <a:gd name="T29" fmla="*/ 80 h 93"/>
                <a:gd name="T30" fmla="*/ 38 w 79"/>
                <a:gd name="T31" fmla="*/ 64 h 93"/>
                <a:gd name="T32" fmla="*/ 54 w 79"/>
                <a:gd name="T33" fmla="*/ 42 h 93"/>
                <a:gd name="T34" fmla="*/ 54 w 79"/>
                <a:gd name="T35" fmla="*/ 42 h 93"/>
                <a:gd name="T36" fmla="*/ 54 w 79"/>
                <a:gd name="T37" fmla="*/ 42 h 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9"/>
                <a:gd name="T58" fmla="*/ 0 h 93"/>
                <a:gd name="T59" fmla="*/ 79 w 79"/>
                <a:gd name="T60" fmla="*/ 93 h 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9" h="93">
                  <a:moveTo>
                    <a:pt x="22" y="17"/>
                  </a:moveTo>
                  <a:lnTo>
                    <a:pt x="35" y="17"/>
                  </a:lnTo>
                  <a:lnTo>
                    <a:pt x="35" y="0"/>
                  </a:lnTo>
                  <a:lnTo>
                    <a:pt x="64" y="0"/>
                  </a:lnTo>
                  <a:lnTo>
                    <a:pt x="64" y="17"/>
                  </a:lnTo>
                  <a:lnTo>
                    <a:pt x="70" y="9"/>
                  </a:lnTo>
                  <a:lnTo>
                    <a:pt x="79" y="17"/>
                  </a:lnTo>
                  <a:lnTo>
                    <a:pt x="79" y="64"/>
                  </a:lnTo>
                  <a:lnTo>
                    <a:pt x="57" y="64"/>
                  </a:lnTo>
                  <a:lnTo>
                    <a:pt x="45" y="73"/>
                  </a:lnTo>
                  <a:lnTo>
                    <a:pt x="45" y="78"/>
                  </a:lnTo>
                  <a:lnTo>
                    <a:pt x="35" y="78"/>
                  </a:lnTo>
                  <a:lnTo>
                    <a:pt x="35" y="93"/>
                  </a:lnTo>
                  <a:lnTo>
                    <a:pt x="0" y="47"/>
                  </a:lnTo>
                  <a:lnTo>
                    <a:pt x="15" y="32"/>
                  </a:lnTo>
                  <a:lnTo>
                    <a:pt x="15" y="26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35" name="Freeform 56"/>
            <p:cNvSpPr>
              <a:spLocks/>
            </p:cNvSpPr>
            <p:nvPr/>
          </p:nvSpPr>
          <p:spPr bwMode="auto">
            <a:xfrm>
              <a:off x="2845" y="2645"/>
              <a:ext cx="114" cy="185"/>
            </a:xfrm>
            <a:custGeom>
              <a:avLst/>
              <a:gdLst>
                <a:gd name="T0" fmla="*/ 0 w 105"/>
                <a:gd name="T1" fmla="*/ 282 h 171"/>
                <a:gd name="T2" fmla="*/ 51 w 105"/>
                <a:gd name="T3" fmla="*/ 232 h 171"/>
                <a:gd name="T4" fmla="*/ 64 w 105"/>
                <a:gd name="T5" fmla="*/ 232 h 171"/>
                <a:gd name="T6" fmla="*/ 81 w 105"/>
                <a:gd name="T7" fmla="*/ 252 h 171"/>
                <a:gd name="T8" fmla="*/ 107 w 105"/>
                <a:gd name="T9" fmla="*/ 232 h 171"/>
                <a:gd name="T10" fmla="*/ 152 w 105"/>
                <a:gd name="T11" fmla="*/ 166 h 171"/>
                <a:gd name="T12" fmla="*/ 185 w 105"/>
                <a:gd name="T13" fmla="*/ 55 h 171"/>
                <a:gd name="T14" fmla="*/ 185 w 105"/>
                <a:gd name="T15" fmla="*/ 0 h 171"/>
                <a:gd name="T16" fmla="*/ 185 w 105"/>
                <a:gd name="T17" fmla="*/ 37 h 171"/>
                <a:gd name="T18" fmla="*/ 242 w 105"/>
                <a:gd name="T19" fmla="*/ 123 h 171"/>
                <a:gd name="T20" fmla="*/ 185 w 105"/>
                <a:gd name="T21" fmla="*/ 123 h 171"/>
                <a:gd name="T22" fmla="*/ 185 w 105"/>
                <a:gd name="T23" fmla="*/ 143 h 171"/>
                <a:gd name="T24" fmla="*/ 242 w 105"/>
                <a:gd name="T25" fmla="*/ 214 h 171"/>
                <a:gd name="T26" fmla="*/ 185 w 105"/>
                <a:gd name="T27" fmla="*/ 268 h 171"/>
                <a:gd name="T28" fmla="*/ 206 w 105"/>
                <a:gd name="T29" fmla="*/ 282 h 171"/>
                <a:gd name="T30" fmla="*/ 263 w 105"/>
                <a:gd name="T31" fmla="*/ 353 h 171"/>
                <a:gd name="T32" fmla="*/ 263 w 105"/>
                <a:gd name="T33" fmla="*/ 405 h 171"/>
                <a:gd name="T34" fmla="*/ 51 w 105"/>
                <a:gd name="T35" fmla="*/ 386 h 171"/>
                <a:gd name="T36" fmla="*/ 51 w 105"/>
                <a:gd name="T37" fmla="*/ 353 h 171"/>
                <a:gd name="T38" fmla="*/ 30 w 105"/>
                <a:gd name="T39" fmla="*/ 341 h 171"/>
                <a:gd name="T40" fmla="*/ 0 w 105"/>
                <a:gd name="T41" fmla="*/ 319 h 171"/>
                <a:gd name="T42" fmla="*/ 0 w 105"/>
                <a:gd name="T43" fmla="*/ 282 h 171"/>
                <a:gd name="T44" fmla="*/ 0 w 105"/>
                <a:gd name="T45" fmla="*/ 282 h 171"/>
                <a:gd name="T46" fmla="*/ 0 w 105"/>
                <a:gd name="T47" fmla="*/ 282 h 17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5"/>
                <a:gd name="T73" fmla="*/ 0 h 171"/>
                <a:gd name="T74" fmla="*/ 105 w 105"/>
                <a:gd name="T75" fmla="*/ 171 h 17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5" h="171">
                  <a:moveTo>
                    <a:pt x="0" y="119"/>
                  </a:moveTo>
                  <a:lnTo>
                    <a:pt x="21" y="97"/>
                  </a:lnTo>
                  <a:lnTo>
                    <a:pt x="26" y="97"/>
                  </a:lnTo>
                  <a:lnTo>
                    <a:pt x="33" y="106"/>
                  </a:lnTo>
                  <a:lnTo>
                    <a:pt x="43" y="97"/>
                  </a:lnTo>
                  <a:lnTo>
                    <a:pt x="62" y="69"/>
                  </a:lnTo>
                  <a:lnTo>
                    <a:pt x="75" y="23"/>
                  </a:lnTo>
                  <a:lnTo>
                    <a:pt x="75" y="0"/>
                  </a:lnTo>
                  <a:lnTo>
                    <a:pt x="75" y="16"/>
                  </a:lnTo>
                  <a:lnTo>
                    <a:pt x="97" y="52"/>
                  </a:lnTo>
                  <a:lnTo>
                    <a:pt x="75" y="52"/>
                  </a:lnTo>
                  <a:lnTo>
                    <a:pt x="75" y="60"/>
                  </a:lnTo>
                  <a:lnTo>
                    <a:pt x="97" y="90"/>
                  </a:lnTo>
                  <a:lnTo>
                    <a:pt x="75" y="112"/>
                  </a:lnTo>
                  <a:lnTo>
                    <a:pt x="83" y="119"/>
                  </a:lnTo>
                  <a:lnTo>
                    <a:pt x="105" y="149"/>
                  </a:lnTo>
                  <a:lnTo>
                    <a:pt x="105" y="171"/>
                  </a:lnTo>
                  <a:lnTo>
                    <a:pt x="21" y="163"/>
                  </a:lnTo>
                  <a:lnTo>
                    <a:pt x="21" y="149"/>
                  </a:lnTo>
                  <a:lnTo>
                    <a:pt x="13" y="143"/>
                  </a:lnTo>
                  <a:lnTo>
                    <a:pt x="0" y="134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36" name="Freeform 57"/>
            <p:cNvSpPr>
              <a:spLocks/>
            </p:cNvSpPr>
            <p:nvPr/>
          </p:nvSpPr>
          <p:spPr bwMode="auto">
            <a:xfrm>
              <a:off x="2759" y="2634"/>
              <a:ext cx="170" cy="156"/>
            </a:xfrm>
            <a:custGeom>
              <a:avLst/>
              <a:gdLst>
                <a:gd name="T0" fmla="*/ 203 w 156"/>
                <a:gd name="T1" fmla="*/ 312 h 144"/>
                <a:gd name="T2" fmla="*/ 260 w 156"/>
                <a:gd name="T3" fmla="*/ 256 h 144"/>
                <a:gd name="T4" fmla="*/ 274 w 156"/>
                <a:gd name="T5" fmla="*/ 256 h 144"/>
                <a:gd name="T6" fmla="*/ 292 w 156"/>
                <a:gd name="T7" fmla="*/ 284 h 144"/>
                <a:gd name="T8" fmla="*/ 366 w 156"/>
                <a:gd name="T9" fmla="*/ 183 h 144"/>
                <a:gd name="T10" fmla="*/ 404 w 156"/>
                <a:gd name="T11" fmla="*/ 78 h 144"/>
                <a:gd name="T12" fmla="*/ 404 w 156"/>
                <a:gd name="T13" fmla="*/ 20 h 144"/>
                <a:gd name="T14" fmla="*/ 391 w 156"/>
                <a:gd name="T15" fmla="*/ 0 h 144"/>
                <a:gd name="T16" fmla="*/ 366 w 156"/>
                <a:gd name="T17" fmla="*/ 0 h 144"/>
                <a:gd name="T18" fmla="*/ 344 w 156"/>
                <a:gd name="T19" fmla="*/ 20 h 144"/>
                <a:gd name="T20" fmla="*/ 274 w 156"/>
                <a:gd name="T21" fmla="*/ 20 h 144"/>
                <a:gd name="T22" fmla="*/ 241 w 156"/>
                <a:gd name="T23" fmla="*/ 55 h 144"/>
                <a:gd name="T24" fmla="*/ 185 w 156"/>
                <a:gd name="T25" fmla="*/ 20 h 144"/>
                <a:gd name="T26" fmla="*/ 163 w 156"/>
                <a:gd name="T27" fmla="*/ 20 h 144"/>
                <a:gd name="T28" fmla="*/ 96 w 156"/>
                <a:gd name="T29" fmla="*/ 0 h 144"/>
                <a:gd name="T30" fmla="*/ 78 w 156"/>
                <a:gd name="T31" fmla="*/ 0 h 144"/>
                <a:gd name="T32" fmla="*/ 32 w 156"/>
                <a:gd name="T33" fmla="*/ 55 h 144"/>
                <a:gd name="T34" fmla="*/ 32 w 156"/>
                <a:gd name="T35" fmla="*/ 128 h 144"/>
                <a:gd name="T36" fmla="*/ 0 w 156"/>
                <a:gd name="T37" fmla="*/ 201 h 144"/>
                <a:gd name="T38" fmla="*/ 0 w 156"/>
                <a:gd name="T39" fmla="*/ 284 h 144"/>
                <a:gd name="T40" fmla="*/ 78 w 156"/>
                <a:gd name="T41" fmla="*/ 284 h 144"/>
                <a:gd name="T42" fmla="*/ 78 w 156"/>
                <a:gd name="T43" fmla="*/ 297 h 144"/>
                <a:gd name="T44" fmla="*/ 96 w 156"/>
                <a:gd name="T45" fmla="*/ 347 h 144"/>
                <a:gd name="T46" fmla="*/ 203 w 156"/>
                <a:gd name="T47" fmla="*/ 347 h 144"/>
                <a:gd name="T48" fmla="*/ 203 w 156"/>
                <a:gd name="T49" fmla="*/ 312 h 144"/>
                <a:gd name="T50" fmla="*/ 203 w 156"/>
                <a:gd name="T51" fmla="*/ 312 h 144"/>
                <a:gd name="T52" fmla="*/ 203 w 156"/>
                <a:gd name="T53" fmla="*/ 312 h 14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56"/>
                <a:gd name="T82" fmla="*/ 0 h 144"/>
                <a:gd name="T83" fmla="*/ 156 w 156"/>
                <a:gd name="T84" fmla="*/ 144 h 14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56" h="144">
                  <a:moveTo>
                    <a:pt x="79" y="129"/>
                  </a:moveTo>
                  <a:lnTo>
                    <a:pt x="100" y="107"/>
                  </a:lnTo>
                  <a:lnTo>
                    <a:pt x="107" y="107"/>
                  </a:lnTo>
                  <a:lnTo>
                    <a:pt x="114" y="117"/>
                  </a:lnTo>
                  <a:lnTo>
                    <a:pt x="142" y="77"/>
                  </a:lnTo>
                  <a:lnTo>
                    <a:pt x="156" y="32"/>
                  </a:lnTo>
                  <a:lnTo>
                    <a:pt x="156" y="8"/>
                  </a:lnTo>
                  <a:lnTo>
                    <a:pt x="151" y="0"/>
                  </a:lnTo>
                  <a:lnTo>
                    <a:pt x="142" y="0"/>
                  </a:lnTo>
                  <a:lnTo>
                    <a:pt x="134" y="8"/>
                  </a:lnTo>
                  <a:lnTo>
                    <a:pt x="107" y="8"/>
                  </a:lnTo>
                  <a:lnTo>
                    <a:pt x="94" y="23"/>
                  </a:lnTo>
                  <a:lnTo>
                    <a:pt x="72" y="8"/>
                  </a:lnTo>
                  <a:lnTo>
                    <a:pt x="64" y="8"/>
                  </a:lnTo>
                  <a:lnTo>
                    <a:pt x="37" y="0"/>
                  </a:lnTo>
                  <a:lnTo>
                    <a:pt x="30" y="0"/>
                  </a:lnTo>
                  <a:lnTo>
                    <a:pt x="13" y="23"/>
                  </a:lnTo>
                  <a:lnTo>
                    <a:pt x="13" y="53"/>
                  </a:lnTo>
                  <a:lnTo>
                    <a:pt x="0" y="84"/>
                  </a:lnTo>
                  <a:lnTo>
                    <a:pt x="0" y="117"/>
                  </a:lnTo>
                  <a:lnTo>
                    <a:pt x="30" y="117"/>
                  </a:lnTo>
                  <a:lnTo>
                    <a:pt x="30" y="124"/>
                  </a:lnTo>
                  <a:lnTo>
                    <a:pt x="37" y="144"/>
                  </a:lnTo>
                  <a:lnTo>
                    <a:pt x="79" y="144"/>
                  </a:lnTo>
                  <a:lnTo>
                    <a:pt x="79" y="12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37" name="Freeform 58"/>
            <p:cNvSpPr>
              <a:spLocks/>
            </p:cNvSpPr>
            <p:nvPr/>
          </p:nvSpPr>
          <p:spPr bwMode="auto">
            <a:xfrm>
              <a:off x="2725" y="2484"/>
              <a:ext cx="234" cy="185"/>
            </a:xfrm>
            <a:custGeom>
              <a:avLst/>
              <a:gdLst>
                <a:gd name="T0" fmla="*/ 437 w 216"/>
                <a:gd name="T1" fmla="*/ 339 h 171"/>
                <a:gd name="T2" fmla="*/ 437 w 216"/>
                <a:gd name="T3" fmla="*/ 314 h 171"/>
                <a:gd name="T4" fmla="*/ 502 w 216"/>
                <a:gd name="T5" fmla="*/ 223 h 171"/>
                <a:gd name="T6" fmla="*/ 521 w 216"/>
                <a:gd name="T7" fmla="*/ 104 h 171"/>
                <a:gd name="T8" fmla="*/ 468 w 216"/>
                <a:gd name="T9" fmla="*/ 48 h 171"/>
                <a:gd name="T10" fmla="*/ 468 w 216"/>
                <a:gd name="T11" fmla="*/ 6 h 171"/>
                <a:gd name="T12" fmla="*/ 444 w 216"/>
                <a:gd name="T13" fmla="*/ 0 h 171"/>
                <a:gd name="T14" fmla="*/ 369 w 216"/>
                <a:gd name="T15" fmla="*/ 0 h 171"/>
                <a:gd name="T16" fmla="*/ 155 w 216"/>
                <a:gd name="T17" fmla="*/ 141 h 171"/>
                <a:gd name="T18" fmla="*/ 121 w 216"/>
                <a:gd name="T19" fmla="*/ 141 h 171"/>
                <a:gd name="T20" fmla="*/ 121 w 216"/>
                <a:gd name="T21" fmla="*/ 249 h 171"/>
                <a:gd name="T22" fmla="*/ 108 w 216"/>
                <a:gd name="T23" fmla="*/ 274 h 171"/>
                <a:gd name="T24" fmla="*/ 0 w 216"/>
                <a:gd name="T25" fmla="*/ 295 h 171"/>
                <a:gd name="T26" fmla="*/ 0 w 216"/>
                <a:gd name="T27" fmla="*/ 339 h 171"/>
                <a:gd name="T28" fmla="*/ 35 w 216"/>
                <a:gd name="T29" fmla="*/ 386 h 171"/>
                <a:gd name="T30" fmla="*/ 52 w 216"/>
                <a:gd name="T31" fmla="*/ 386 h 171"/>
                <a:gd name="T32" fmla="*/ 52 w 216"/>
                <a:gd name="T33" fmla="*/ 405 h 171"/>
                <a:gd name="T34" fmla="*/ 52 w 216"/>
                <a:gd name="T35" fmla="*/ 386 h 171"/>
                <a:gd name="T36" fmla="*/ 72 w 216"/>
                <a:gd name="T37" fmla="*/ 386 h 171"/>
                <a:gd name="T38" fmla="*/ 108 w 216"/>
                <a:gd name="T39" fmla="*/ 405 h 171"/>
                <a:gd name="T40" fmla="*/ 108 w 216"/>
                <a:gd name="T41" fmla="*/ 386 h 171"/>
                <a:gd name="T42" fmla="*/ 142 w 216"/>
                <a:gd name="T43" fmla="*/ 339 h 171"/>
                <a:gd name="T44" fmla="*/ 245 w 216"/>
                <a:gd name="T45" fmla="*/ 346 h 171"/>
                <a:gd name="T46" fmla="*/ 294 w 216"/>
                <a:gd name="T47" fmla="*/ 386 h 171"/>
                <a:gd name="T48" fmla="*/ 326 w 216"/>
                <a:gd name="T49" fmla="*/ 346 h 171"/>
                <a:gd name="T50" fmla="*/ 400 w 216"/>
                <a:gd name="T51" fmla="*/ 346 h 171"/>
                <a:gd name="T52" fmla="*/ 417 w 216"/>
                <a:gd name="T53" fmla="*/ 339 h 171"/>
                <a:gd name="T54" fmla="*/ 437 w 216"/>
                <a:gd name="T55" fmla="*/ 339 h 171"/>
                <a:gd name="T56" fmla="*/ 437 w 216"/>
                <a:gd name="T57" fmla="*/ 339 h 17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16"/>
                <a:gd name="T88" fmla="*/ 0 h 171"/>
                <a:gd name="T89" fmla="*/ 216 w 216"/>
                <a:gd name="T90" fmla="*/ 171 h 17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16" h="171">
                  <a:moveTo>
                    <a:pt x="181" y="141"/>
                  </a:moveTo>
                  <a:lnTo>
                    <a:pt x="181" y="131"/>
                  </a:lnTo>
                  <a:lnTo>
                    <a:pt x="208" y="94"/>
                  </a:lnTo>
                  <a:lnTo>
                    <a:pt x="216" y="43"/>
                  </a:lnTo>
                  <a:lnTo>
                    <a:pt x="194" y="20"/>
                  </a:lnTo>
                  <a:lnTo>
                    <a:pt x="194" y="6"/>
                  </a:lnTo>
                  <a:lnTo>
                    <a:pt x="184" y="0"/>
                  </a:lnTo>
                  <a:lnTo>
                    <a:pt x="153" y="0"/>
                  </a:lnTo>
                  <a:lnTo>
                    <a:pt x="65" y="59"/>
                  </a:lnTo>
                  <a:lnTo>
                    <a:pt x="50" y="59"/>
                  </a:lnTo>
                  <a:lnTo>
                    <a:pt x="50" y="104"/>
                  </a:lnTo>
                  <a:lnTo>
                    <a:pt x="44" y="116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5" y="163"/>
                  </a:lnTo>
                  <a:lnTo>
                    <a:pt x="22" y="163"/>
                  </a:lnTo>
                  <a:lnTo>
                    <a:pt x="22" y="171"/>
                  </a:lnTo>
                  <a:lnTo>
                    <a:pt x="22" y="163"/>
                  </a:lnTo>
                  <a:lnTo>
                    <a:pt x="30" y="163"/>
                  </a:lnTo>
                  <a:lnTo>
                    <a:pt x="44" y="171"/>
                  </a:lnTo>
                  <a:lnTo>
                    <a:pt x="44" y="163"/>
                  </a:lnTo>
                  <a:lnTo>
                    <a:pt x="59" y="141"/>
                  </a:lnTo>
                  <a:lnTo>
                    <a:pt x="101" y="146"/>
                  </a:lnTo>
                  <a:lnTo>
                    <a:pt x="122" y="163"/>
                  </a:lnTo>
                  <a:lnTo>
                    <a:pt x="136" y="146"/>
                  </a:lnTo>
                  <a:lnTo>
                    <a:pt x="166" y="146"/>
                  </a:lnTo>
                  <a:lnTo>
                    <a:pt x="173" y="141"/>
                  </a:lnTo>
                  <a:lnTo>
                    <a:pt x="181" y="14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38" name="Freeform 59"/>
            <p:cNvSpPr>
              <a:spLocks/>
            </p:cNvSpPr>
            <p:nvPr/>
          </p:nvSpPr>
          <p:spPr bwMode="auto">
            <a:xfrm>
              <a:off x="2918" y="2484"/>
              <a:ext cx="149" cy="257"/>
            </a:xfrm>
            <a:custGeom>
              <a:avLst/>
              <a:gdLst>
                <a:gd name="T0" fmla="*/ 36 w 137"/>
                <a:gd name="T1" fmla="*/ 20 h 237"/>
                <a:gd name="T2" fmla="*/ 36 w 137"/>
                <a:gd name="T3" fmla="*/ 54 h 237"/>
                <a:gd name="T4" fmla="*/ 97 w 137"/>
                <a:gd name="T5" fmla="*/ 105 h 237"/>
                <a:gd name="T6" fmla="*/ 76 w 137"/>
                <a:gd name="T7" fmla="*/ 233 h 237"/>
                <a:gd name="T8" fmla="*/ 0 w 137"/>
                <a:gd name="T9" fmla="*/ 319 h 237"/>
                <a:gd name="T10" fmla="*/ 0 w 137"/>
                <a:gd name="T11" fmla="*/ 340 h 237"/>
                <a:gd name="T12" fmla="*/ 17 w 137"/>
                <a:gd name="T13" fmla="*/ 361 h 237"/>
                <a:gd name="T14" fmla="*/ 17 w 137"/>
                <a:gd name="T15" fmla="*/ 398 h 237"/>
                <a:gd name="T16" fmla="*/ 76 w 137"/>
                <a:gd name="T17" fmla="*/ 487 h 237"/>
                <a:gd name="T18" fmla="*/ 17 w 137"/>
                <a:gd name="T19" fmla="*/ 487 h 237"/>
                <a:gd name="T20" fmla="*/ 17 w 137"/>
                <a:gd name="T21" fmla="*/ 507 h 237"/>
                <a:gd name="T22" fmla="*/ 36 w 137"/>
                <a:gd name="T23" fmla="*/ 524 h 237"/>
                <a:gd name="T24" fmla="*/ 76 w 137"/>
                <a:gd name="T25" fmla="*/ 580 h 237"/>
                <a:gd name="T26" fmla="*/ 203 w 137"/>
                <a:gd name="T27" fmla="*/ 524 h 237"/>
                <a:gd name="T28" fmla="*/ 171 w 137"/>
                <a:gd name="T29" fmla="*/ 524 h 237"/>
                <a:gd name="T30" fmla="*/ 240 w 137"/>
                <a:gd name="T31" fmla="*/ 507 h 237"/>
                <a:gd name="T32" fmla="*/ 314 w 137"/>
                <a:gd name="T33" fmla="*/ 434 h 237"/>
                <a:gd name="T34" fmla="*/ 325 w 137"/>
                <a:gd name="T35" fmla="*/ 434 h 237"/>
                <a:gd name="T36" fmla="*/ 276 w 137"/>
                <a:gd name="T37" fmla="*/ 361 h 237"/>
                <a:gd name="T38" fmla="*/ 325 w 137"/>
                <a:gd name="T39" fmla="*/ 288 h 237"/>
                <a:gd name="T40" fmla="*/ 344 w 137"/>
                <a:gd name="T41" fmla="*/ 288 h 237"/>
                <a:gd name="T42" fmla="*/ 344 w 137"/>
                <a:gd name="T43" fmla="*/ 142 h 237"/>
                <a:gd name="T44" fmla="*/ 97 w 137"/>
                <a:gd name="T45" fmla="*/ 0 h 237"/>
                <a:gd name="T46" fmla="*/ 36 w 137"/>
                <a:gd name="T47" fmla="*/ 20 h 237"/>
                <a:gd name="T48" fmla="*/ 36 w 137"/>
                <a:gd name="T49" fmla="*/ 20 h 237"/>
                <a:gd name="T50" fmla="*/ 36 w 137"/>
                <a:gd name="T51" fmla="*/ 20 h 2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7"/>
                <a:gd name="T79" fmla="*/ 0 h 237"/>
                <a:gd name="T80" fmla="*/ 137 w 137"/>
                <a:gd name="T81" fmla="*/ 237 h 2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7" h="237">
                  <a:moveTo>
                    <a:pt x="15" y="8"/>
                  </a:moveTo>
                  <a:lnTo>
                    <a:pt x="15" y="22"/>
                  </a:lnTo>
                  <a:lnTo>
                    <a:pt x="38" y="43"/>
                  </a:lnTo>
                  <a:lnTo>
                    <a:pt x="30" y="96"/>
                  </a:lnTo>
                  <a:lnTo>
                    <a:pt x="0" y="131"/>
                  </a:lnTo>
                  <a:lnTo>
                    <a:pt x="0" y="139"/>
                  </a:lnTo>
                  <a:lnTo>
                    <a:pt x="6" y="148"/>
                  </a:lnTo>
                  <a:lnTo>
                    <a:pt x="6" y="163"/>
                  </a:lnTo>
                  <a:lnTo>
                    <a:pt x="30" y="200"/>
                  </a:lnTo>
                  <a:lnTo>
                    <a:pt x="6" y="200"/>
                  </a:lnTo>
                  <a:lnTo>
                    <a:pt x="6" y="208"/>
                  </a:lnTo>
                  <a:lnTo>
                    <a:pt x="15" y="215"/>
                  </a:lnTo>
                  <a:lnTo>
                    <a:pt x="30" y="237"/>
                  </a:lnTo>
                  <a:lnTo>
                    <a:pt x="80" y="215"/>
                  </a:lnTo>
                  <a:lnTo>
                    <a:pt x="67" y="215"/>
                  </a:lnTo>
                  <a:lnTo>
                    <a:pt x="95" y="208"/>
                  </a:lnTo>
                  <a:lnTo>
                    <a:pt x="125" y="178"/>
                  </a:lnTo>
                  <a:lnTo>
                    <a:pt x="130" y="178"/>
                  </a:lnTo>
                  <a:lnTo>
                    <a:pt x="110" y="148"/>
                  </a:lnTo>
                  <a:lnTo>
                    <a:pt x="130" y="117"/>
                  </a:lnTo>
                  <a:lnTo>
                    <a:pt x="137" y="117"/>
                  </a:lnTo>
                  <a:lnTo>
                    <a:pt x="137" y="59"/>
                  </a:lnTo>
                  <a:lnTo>
                    <a:pt x="38" y="0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39" name="Freeform 60"/>
            <p:cNvSpPr>
              <a:spLocks/>
            </p:cNvSpPr>
            <p:nvPr/>
          </p:nvSpPr>
          <p:spPr bwMode="auto">
            <a:xfrm>
              <a:off x="3037" y="2488"/>
              <a:ext cx="249" cy="312"/>
            </a:xfrm>
            <a:custGeom>
              <a:avLst/>
              <a:gdLst>
                <a:gd name="T0" fmla="*/ 39 w 229"/>
                <a:gd name="T1" fmla="*/ 407 h 289"/>
                <a:gd name="T2" fmla="*/ 70 w 229"/>
                <a:gd name="T3" fmla="*/ 458 h 289"/>
                <a:gd name="T4" fmla="*/ 70 w 229"/>
                <a:gd name="T5" fmla="*/ 496 h 289"/>
                <a:gd name="T6" fmla="*/ 108 w 229"/>
                <a:gd name="T7" fmla="*/ 516 h 289"/>
                <a:gd name="T8" fmla="*/ 203 w 229"/>
                <a:gd name="T9" fmla="*/ 619 h 289"/>
                <a:gd name="T10" fmla="*/ 212 w 229"/>
                <a:gd name="T11" fmla="*/ 651 h 289"/>
                <a:gd name="T12" fmla="*/ 285 w 229"/>
                <a:gd name="T13" fmla="*/ 651 h 289"/>
                <a:gd name="T14" fmla="*/ 309 w 229"/>
                <a:gd name="T15" fmla="*/ 670 h 289"/>
                <a:gd name="T16" fmla="*/ 343 w 229"/>
                <a:gd name="T17" fmla="*/ 670 h 289"/>
                <a:gd name="T18" fmla="*/ 412 w 229"/>
                <a:gd name="T19" fmla="*/ 651 h 289"/>
                <a:gd name="T20" fmla="*/ 484 w 229"/>
                <a:gd name="T21" fmla="*/ 651 h 289"/>
                <a:gd name="T22" fmla="*/ 484 w 229"/>
                <a:gd name="T23" fmla="*/ 603 h 289"/>
                <a:gd name="T24" fmla="*/ 469 w 229"/>
                <a:gd name="T25" fmla="*/ 603 h 289"/>
                <a:gd name="T26" fmla="*/ 412 w 229"/>
                <a:gd name="T27" fmla="*/ 546 h 289"/>
                <a:gd name="T28" fmla="*/ 396 w 229"/>
                <a:gd name="T29" fmla="*/ 516 h 289"/>
                <a:gd name="T30" fmla="*/ 499 w 229"/>
                <a:gd name="T31" fmla="*/ 330 h 289"/>
                <a:gd name="T32" fmla="*/ 518 w 229"/>
                <a:gd name="T33" fmla="*/ 209 h 289"/>
                <a:gd name="T34" fmla="*/ 576 w 229"/>
                <a:gd name="T35" fmla="*/ 194 h 289"/>
                <a:gd name="T36" fmla="*/ 576 w 229"/>
                <a:gd name="T37" fmla="*/ 177 h 289"/>
                <a:gd name="T38" fmla="*/ 538 w 229"/>
                <a:gd name="T39" fmla="*/ 159 h 289"/>
                <a:gd name="T40" fmla="*/ 518 w 229"/>
                <a:gd name="T41" fmla="*/ 19 h 289"/>
                <a:gd name="T42" fmla="*/ 484 w 229"/>
                <a:gd name="T43" fmla="*/ 0 h 289"/>
                <a:gd name="T44" fmla="*/ 412 w 229"/>
                <a:gd name="T45" fmla="*/ 39 h 289"/>
                <a:gd name="T46" fmla="*/ 396 w 229"/>
                <a:gd name="T47" fmla="*/ 19 h 289"/>
                <a:gd name="T48" fmla="*/ 108 w 229"/>
                <a:gd name="T49" fmla="*/ 19 h 289"/>
                <a:gd name="T50" fmla="*/ 108 w 229"/>
                <a:gd name="T51" fmla="*/ 91 h 289"/>
                <a:gd name="T52" fmla="*/ 70 w 229"/>
                <a:gd name="T53" fmla="*/ 121 h 289"/>
                <a:gd name="T54" fmla="*/ 70 w 229"/>
                <a:gd name="T55" fmla="*/ 262 h 289"/>
                <a:gd name="T56" fmla="*/ 53 w 229"/>
                <a:gd name="T57" fmla="*/ 262 h 289"/>
                <a:gd name="T58" fmla="*/ 0 w 229"/>
                <a:gd name="T59" fmla="*/ 330 h 289"/>
                <a:gd name="T60" fmla="*/ 53 w 229"/>
                <a:gd name="T61" fmla="*/ 407 h 289"/>
                <a:gd name="T62" fmla="*/ 39 w 229"/>
                <a:gd name="T63" fmla="*/ 407 h 289"/>
                <a:gd name="T64" fmla="*/ 39 w 229"/>
                <a:gd name="T65" fmla="*/ 407 h 289"/>
                <a:gd name="T66" fmla="*/ 39 w 229"/>
                <a:gd name="T67" fmla="*/ 407 h 28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9"/>
                <a:gd name="T103" fmla="*/ 0 h 289"/>
                <a:gd name="T104" fmla="*/ 229 w 229"/>
                <a:gd name="T105" fmla="*/ 289 h 28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9" h="289">
                  <a:moveTo>
                    <a:pt x="16" y="175"/>
                  </a:moveTo>
                  <a:lnTo>
                    <a:pt x="28" y="197"/>
                  </a:lnTo>
                  <a:lnTo>
                    <a:pt x="28" y="214"/>
                  </a:lnTo>
                  <a:lnTo>
                    <a:pt x="43" y="222"/>
                  </a:lnTo>
                  <a:lnTo>
                    <a:pt x="80" y="266"/>
                  </a:lnTo>
                  <a:lnTo>
                    <a:pt x="85" y="282"/>
                  </a:lnTo>
                  <a:lnTo>
                    <a:pt x="113" y="282"/>
                  </a:lnTo>
                  <a:lnTo>
                    <a:pt x="122" y="289"/>
                  </a:lnTo>
                  <a:lnTo>
                    <a:pt x="137" y="289"/>
                  </a:lnTo>
                  <a:lnTo>
                    <a:pt x="164" y="282"/>
                  </a:lnTo>
                  <a:lnTo>
                    <a:pt x="192" y="282"/>
                  </a:lnTo>
                  <a:lnTo>
                    <a:pt x="192" y="261"/>
                  </a:lnTo>
                  <a:lnTo>
                    <a:pt x="186" y="261"/>
                  </a:lnTo>
                  <a:lnTo>
                    <a:pt x="164" y="235"/>
                  </a:lnTo>
                  <a:lnTo>
                    <a:pt x="157" y="222"/>
                  </a:lnTo>
                  <a:lnTo>
                    <a:pt x="199" y="143"/>
                  </a:lnTo>
                  <a:lnTo>
                    <a:pt x="207" y="91"/>
                  </a:lnTo>
                  <a:lnTo>
                    <a:pt x="229" y="84"/>
                  </a:lnTo>
                  <a:lnTo>
                    <a:pt x="229" y="76"/>
                  </a:lnTo>
                  <a:lnTo>
                    <a:pt x="214" y="69"/>
                  </a:lnTo>
                  <a:lnTo>
                    <a:pt x="207" y="8"/>
                  </a:lnTo>
                  <a:lnTo>
                    <a:pt x="192" y="0"/>
                  </a:lnTo>
                  <a:lnTo>
                    <a:pt x="164" y="17"/>
                  </a:lnTo>
                  <a:lnTo>
                    <a:pt x="157" y="8"/>
                  </a:lnTo>
                  <a:lnTo>
                    <a:pt x="43" y="8"/>
                  </a:lnTo>
                  <a:lnTo>
                    <a:pt x="43" y="39"/>
                  </a:lnTo>
                  <a:lnTo>
                    <a:pt x="28" y="52"/>
                  </a:lnTo>
                  <a:lnTo>
                    <a:pt x="28" y="113"/>
                  </a:lnTo>
                  <a:lnTo>
                    <a:pt x="21" y="113"/>
                  </a:lnTo>
                  <a:lnTo>
                    <a:pt x="0" y="143"/>
                  </a:lnTo>
                  <a:lnTo>
                    <a:pt x="21" y="175"/>
                  </a:lnTo>
                  <a:lnTo>
                    <a:pt x="16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40" name="Freeform 61"/>
            <p:cNvSpPr>
              <a:spLocks/>
            </p:cNvSpPr>
            <p:nvPr/>
          </p:nvSpPr>
          <p:spPr bwMode="auto">
            <a:xfrm>
              <a:off x="3215" y="2790"/>
              <a:ext cx="122" cy="140"/>
            </a:xfrm>
            <a:custGeom>
              <a:avLst/>
              <a:gdLst>
                <a:gd name="T0" fmla="*/ 288 w 112"/>
                <a:gd name="T1" fmla="*/ 22 h 130"/>
                <a:gd name="T2" fmla="*/ 230 w 112"/>
                <a:gd name="T3" fmla="*/ 0 h 130"/>
                <a:gd name="T4" fmla="*/ 178 w 112"/>
                <a:gd name="T5" fmla="*/ 22 h 130"/>
                <a:gd name="T6" fmla="*/ 0 w 112"/>
                <a:gd name="T7" fmla="*/ 0 h 130"/>
                <a:gd name="T8" fmla="*/ 21 w 112"/>
                <a:gd name="T9" fmla="*/ 22 h 130"/>
                <a:gd name="T10" fmla="*/ 57 w 112"/>
                <a:gd name="T11" fmla="*/ 87 h 130"/>
                <a:gd name="T12" fmla="*/ 0 w 112"/>
                <a:gd name="T13" fmla="*/ 140 h 130"/>
                <a:gd name="T14" fmla="*/ 0 w 112"/>
                <a:gd name="T15" fmla="*/ 171 h 130"/>
                <a:gd name="T16" fmla="*/ 21 w 112"/>
                <a:gd name="T17" fmla="*/ 171 h 130"/>
                <a:gd name="T18" fmla="*/ 124 w 112"/>
                <a:gd name="T19" fmla="*/ 227 h 130"/>
                <a:gd name="T20" fmla="*/ 124 w 112"/>
                <a:gd name="T21" fmla="*/ 276 h 130"/>
                <a:gd name="T22" fmla="*/ 200 w 112"/>
                <a:gd name="T23" fmla="*/ 297 h 130"/>
                <a:gd name="T24" fmla="*/ 211 w 112"/>
                <a:gd name="T25" fmla="*/ 227 h 130"/>
                <a:gd name="T26" fmla="*/ 230 w 112"/>
                <a:gd name="T27" fmla="*/ 227 h 130"/>
                <a:gd name="T28" fmla="*/ 267 w 112"/>
                <a:gd name="T29" fmla="*/ 190 h 130"/>
                <a:gd name="T30" fmla="*/ 230 w 112"/>
                <a:gd name="T31" fmla="*/ 171 h 130"/>
                <a:gd name="T32" fmla="*/ 230 w 112"/>
                <a:gd name="T33" fmla="*/ 67 h 130"/>
                <a:gd name="T34" fmla="*/ 288 w 112"/>
                <a:gd name="T35" fmla="*/ 22 h 130"/>
                <a:gd name="T36" fmla="*/ 288 w 112"/>
                <a:gd name="T37" fmla="*/ 22 h 130"/>
                <a:gd name="T38" fmla="*/ 288 w 112"/>
                <a:gd name="T39" fmla="*/ 22 h 13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2"/>
                <a:gd name="T61" fmla="*/ 0 h 130"/>
                <a:gd name="T62" fmla="*/ 112 w 112"/>
                <a:gd name="T63" fmla="*/ 130 h 13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2" h="130">
                  <a:moveTo>
                    <a:pt x="112" y="10"/>
                  </a:moveTo>
                  <a:lnTo>
                    <a:pt x="90" y="0"/>
                  </a:lnTo>
                  <a:lnTo>
                    <a:pt x="70" y="10"/>
                  </a:lnTo>
                  <a:lnTo>
                    <a:pt x="0" y="0"/>
                  </a:lnTo>
                  <a:lnTo>
                    <a:pt x="8" y="10"/>
                  </a:lnTo>
                  <a:lnTo>
                    <a:pt x="22" y="39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8" y="76"/>
                  </a:lnTo>
                  <a:lnTo>
                    <a:pt x="48" y="101"/>
                  </a:lnTo>
                  <a:lnTo>
                    <a:pt x="48" y="121"/>
                  </a:lnTo>
                  <a:lnTo>
                    <a:pt x="77" y="130"/>
                  </a:lnTo>
                  <a:lnTo>
                    <a:pt x="83" y="101"/>
                  </a:lnTo>
                  <a:lnTo>
                    <a:pt x="90" y="101"/>
                  </a:lnTo>
                  <a:lnTo>
                    <a:pt x="105" y="84"/>
                  </a:lnTo>
                  <a:lnTo>
                    <a:pt x="90" y="76"/>
                  </a:lnTo>
                  <a:lnTo>
                    <a:pt x="90" y="30"/>
                  </a:lnTo>
                  <a:lnTo>
                    <a:pt x="112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41" name="Freeform 62"/>
            <p:cNvSpPr>
              <a:spLocks/>
            </p:cNvSpPr>
            <p:nvPr/>
          </p:nvSpPr>
          <p:spPr bwMode="auto">
            <a:xfrm>
              <a:off x="3156" y="2790"/>
              <a:ext cx="83" cy="88"/>
            </a:xfrm>
            <a:custGeom>
              <a:avLst/>
              <a:gdLst>
                <a:gd name="T0" fmla="*/ 141 w 76"/>
                <a:gd name="T1" fmla="*/ 0 h 82"/>
                <a:gd name="T2" fmla="*/ 158 w 76"/>
                <a:gd name="T3" fmla="*/ 20 h 82"/>
                <a:gd name="T4" fmla="*/ 200 w 76"/>
                <a:gd name="T5" fmla="*/ 85 h 82"/>
                <a:gd name="T6" fmla="*/ 141 w 76"/>
                <a:gd name="T7" fmla="*/ 131 h 82"/>
                <a:gd name="T8" fmla="*/ 141 w 76"/>
                <a:gd name="T9" fmla="*/ 164 h 82"/>
                <a:gd name="T10" fmla="*/ 35 w 76"/>
                <a:gd name="T11" fmla="*/ 164 h 82"/>
                <a:gd name="T12" fmla="*/ 0 w 76"/>
                <a:gd name="T13" fmla="*/ 176 h 82"/>
                <a:gd name="T14" fmla="*/ 3 w 76"/>
                <a:gd name="T15" fmla="*/ 119 h 82"/>
                <a:gd name="T16" fmla="*/ 35 w 76"/>
                <a:gd name="T17" fmla="*/ 103 h 82"/>
                <a:gd name="T18" fmla="*/ 52 w 76"/>
                <a:gd name="T19" fmla="*/ 64 h 82"/>
                <a:gd name="T20" fmla="*/ 35 w 76"/>
                <a:gd name="T21" fmla="*/ 64 h 82"/>
                <a:gd name="T22" fmla="*/ 35 w 76"/>
                <a:gd name="T23" fmla="*/ 20 h 82"/>
                <a:gd name="T24" fmla="*/ 72 w 76"/>
                <a:gd name="T25" fmla="*/ 20 h 82"/>
                <a:gd name="T26" fmla="*/ 141 w 76"/>
                <a:gd name="T27" fmla="*/ 0 h 82"/>
                <a:gd name="T28" fmla="*/ 141 w 76"/>
                <a:gd name="T29" fmla="*/ 0 h 82"/>
                <a:gd name="T30" fmla="*/ 141 w 76"/>
                <a:gd name="T31" fmla="*/ 0 h 8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6"/>
                <a:gd name="T49" fmla="*/ 0 h 82"/>
                <a:gd name="T50" fmla="*/ 76 w 76"/>
                <a:gd name="T51" fmla="*/ 82 h 8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6" h="82">
                  <a:moveTo>
                    <a:pt x="54" y="0"/>
                  </a:moveTo>
                  <a:lnTo>
                    <a:pt x="60" y="9"/>
                  </a:lnTo>
                  <a:lnTo>
                    <a:pt x="76" y="39"/>
                  </a:lnTo>
                  <a:lnTo>
                    <a:pt x="54" y="61"/>
                  </a:lnTo>
                  <a:lnTo>
                    <a:pt x="54" y="76"/>
                  </a:lnTo>
                  <a:lnTo>
                    <a:pt x="14" y="76"/>
                  </a:lnTo>
                  <a:lnTo>
                    <a:pt x="0" y="82"/>
                  </a:lnTo>
                  <a:lnTo>
                    <a:pt x="3" y="54"/>
                  </a:lnTo>
                  <a:lnTo>
                    <a:pt x="14" y="47"/>
                  </a:lnTo>
                  <a:lnTo>
                    <a:pt x="20" y="30"/>
                  </a:lnTo>
                  <a:lnTo>
                    <a:pt x="14" y="30"/>
                  </a:lnTo>
                  <a:lnTo>
                    <a:pt x="14" y="9"/>
                  </a:lnTo>
                  <a:lnTo>
                    <a:pt x="27" y="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42" name="Freeform 63"/>
            <p:cNvSpPr>
              <a:spLocks/>
            </p:cNvSpPr>
            <p:nvPr/>
          </p:nvSpPr>
          <p:spPr bwMode="auto">
            <a:xfrm>
              <a:off x="3156" y="2873"/>
              <a:ext cx="153" cy="166"/>
            </a:xfrm>
            <a:custGeom>
              <a:avLst/>
              <a:gdLst>
                <a:gd name="T0" fmla="*/ 120 w 141"/>
                <a:gd name="T1" fmla="*/ 319 h 153"/>
                <a:gd name="T2" fmla="*/ 50 w 141"/>
                <a:gd name="T3" fmla="*/ 266 h 153"/>
                <a:gd name="T4" fmla="*/ 33 w 141"/>
                <a:gd name="T5" fmla="*/ 266 h 153"/>
                <a:gd name="T6" fmla="*/ 0 w 141"/>
                <a:gd name="T7" fmla="*/ 207 h 153"/>
                <a:gd name="T8" fmla="*/ 0 w 141"/>
                <a:gd name="T9" fmla="*/ 132 h 153"/>
                <a:gd name="T10" fmla="*/ 33 w 141"/>
                <a:gd name="T11" fmla="*/ 77 h 153"/>
                <a:gd name="T12" fmla="*/ 33 w 141"/>
                <a:gd name="T13" fmla="*/ 0 h 153"/>
                <a:gd name="T14" fmla="*/ 152 w 141"/>
                <a:gd name="T15" fmla="*/ 0 h 153"/>
                <a:gd name="T16" fmla="*/ 264 w 141"/>
                <a:gd name="T17" fmla="*/ 59 h 153"/>
                <a:gd name="T18" fmla="*/ 264 w 141"/>
                <a:gd name="T19" fmla="*/ 112 h 153"/>
                <a:gd name="T20" fmla="*/ 321 w 141"/>
                <a:gd name="T21" fmla="*/ 132 h 153"/>
                <a:gd name="T22" fmla="*/ 314 w 141"/>
                <a:gd name="T23" fmla="*/ 166 h 153"/>
                <a:gd name="T24" fmla="*/ 321 w 141"/>
                <a:gd name="T25" fmla="*/ 225 h 153"/>
                <a:gd name="T26" fmla="*/ 321 w 141"/>
                <a:gd name="T27" fmla="*/ 319 h 153"/>
                <a:gd name="T28" fmla="*/ 346 w 141"/>
                <a:gd name="T29" fmla="*/ 341 h 153"/>
                <a:gd name="T30" fmla="*/ 314 w 141"/>
                <a:gd name="T31" fmla="*/ 375 h 153"/>
                <a:gd name="T32" fmla="*/ 191 w 141"/>
                <a:gd name="T33" fmla="*/ 375 h 153"/>
                <a:gd name="T34" fmla="*/ 152 w 141"/>
                <a:gd name="T35" fmla="*/ 319 h 153"/>
                <a:gd name="T36" fmla="*/ 120 w 141"/>
                <a:gd name="T37" fmla="*/ 319 h 153"/>
                <a:gd name="T38" fmla="*/ 120 w 141"/>
                <a:gd name="T39" fmla="*/ 319 h 153"/>
                <a:gd name="T40" fmla="*/ 120 w 141"/>
                <a:gd name="T41" fmla="*/ 319 h 15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41"/>
                <a:gd name="T64" fmla="*/ 0 h 153"/>
                <a:gd name="T65" fmla="*/ 141 w 141"/>
                <a:gd name="T66" fmla="*/ 153 h 15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41" h="153">
                  <a:moveTo>
                    <a:pt x="49" y="130"/>
                  </a:moveTo>
                  <a:lnTo>
                    <a:pt x="20" y="108"/>
                  </a:lnTo>
                  <a:lnTo>
                    <a:pt x="14" y="108"/>
                  </a:lnTo>
                  <a:lnTo>
                    <a:pt x="0" y="84"/>
                  </a:lnTo>
                  <a:lnTo>
                    <a:pt x="0" y="54"/>
                  </a:lnTo>
                  <a:lnTo>
                    <a:pt x="14" y="3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106" y="24"/>
                  </a:lnTo>
                  <a:lnTo>
                    <a:pt x="106" y="46"/>
                  </a:lnTo>
                  <a:lnTo>
                    <a:pt x="132" y="54"/>
                  </a:lnTo>
                  <a:lnTo>
                    <a:pt x="127" y="68"/>
                  </a:lnTo>
                  <a:lnTo>
                    <a:pt x="132" y="91"/>
                  </a:lnTo>
                  <a:lnTo>
                    <a:pt x="132" y="130"/>
                  </a:lnTo>
                  <a:lnTo>
                    <a:pt x="141" y="138"/>
                  </a:lnTo>
                  <a:lnTo>
                    <a:pt x="127" y="153"/>
                  </a:lnTo>
                  <a:lnTo>
                    <a:pt x="77" y="153"/>
                  </a:lnTo>
                  <a:lnTo>
                    <a:pt x="62" y="130"/>
                  </a:lnTo>
                  <a:lnTo>
                    <a:pt x="49" y="1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43" name="Freeform 64"/>
            <p:cNvSpPr>
              <a:spLocks/>
            </p:cNvSpPr>
            <p:nvPr/>
          </p:nvSpPr>
          <p:spPr bwMode="auto">
            <a:xfrm>
              <a:off x="2902" y="2773"/>
              <a:ext cx="275" cy="295"/>
            </a:xfrm>
            <a:custGeom>
              <a:avLst/>
              <a:gdLst>
                <a:gd name="T0" fmla="*/ 512 w 253"/>
                <a:gd name="T1" fmla="*/ 0 h 272"/>
                <a:gd name="T2" fmla="*/ 364 w 253"/>
                <a:gd name="T3" fmla="*/ 0 h 272"/>
                <a:gd name="T4" fmla="*/ 346 w 253"/>
                <a:gd name="T5" fmla="*/ 36 h 272"/>
                <a:gd name="T6" fmla="*/ 268 w 253"/>
                <a:gd name="T7" fmla="*/ 36 h 272"/>
                <a:gd name="T8" fmla="*/ 248 w 253"/>
                <a:gd name="T9" fmla="*/ 0 h 272"/>
                <a:gd name="T10" fmla="*/ 232 w 253"/>
                <a:gd name="T11" fmla="*/ 0 h 272"/>
                <a:gd name="T12" fmla="*/ 203 w 253"/>
                <a:gd name="T13" fmla="*/ 59 h 272"/>
                <a:gd name="T14" fmla="*/ 163 w 253"/>
                <a:gd name="T15" fmla="*/ 225 h 272"/>
                <a:gd name="T16" fmla="*/ 127 w 253"/>
                <a:gd name="T17" fmla="*/ 266 h 272"/>
                <a:gd name="T18" fmla="*/ 108 w 253"/>
                <a:gd name="T19" fmla="*/ 334 h 272"/>
                <a:gd name="T20" fmla="*/ 53 w 253"/>
                <a:gd name="T21" fmla="*/ 352 h 272"/>
                <a:gd name="T22" fmla="*/ 20 w 253"/>
                <a:gd name="T23" fmla="*/ 352 h 272"/>
                <a:gd name="T24" fmla="*/ 0 w 253"/>
                <a:gd name="T25" fmla="*/ 386 h 272"/>
                <a:gd name="T26" fmla="*/ 0 w 253"/>
                <a:gd name="T27" fmla="*/ 426 h 272"/>
                <a:gd name="T28" fmla="*/ 36 w 253"/>
                <a:gd name="T29" fmla="*/ 386 h 272"/>
                <a:gd name="T30" fmla="*/ 145 w 253"/>
                <a:gd name="T31" fmla="*/ 386 h 272"/>
                <a:gd name="T32" fmla="*/ 145 w 253"/>
                <a:gd name="T33" fmla="*/ 444 h 272"/>
                <a:gd name="T34" fmla="*/ 178 w 253"/>
                <a:gd name="T35" fmla="*/ 482 h 272"/>
                <a:gd name="T36" fmla="*/ 232 w 253"/>
                <a:gd name="T37" fmla="*/ 459 h 272"/>
                <a:gd name="T38" fmla="*/ 232 w 253"/>
                <a:gd name="T39" fmla="*/ 444 h 272"/>
                <a:gd name="T40" fmla="*/ 268 w 253"/>
                <a:gd name="T41" fmla="*/ 444 h 272"/>
                <a:gd name="T42" fmla="*/ 311 w 253"/>
                <a:gd name="T43" fmla="*/ 459 h 272"/>
                <a:gd name="T44" fmla="*/ 311 w 253"/>
                <a:gd name="T45" fmla="*/ 538 h 272"/>
                <a:gd name="T46" fmla="*/ 346 w 253"/>
                <a:gd name="T47" fmla="*/ 560 h 272"/>
                <a:gd name="T48" fmla="*/ 311 w 253"/>
                <a:gd name="T49" fmla="*/ 573 h 272"/>
                <a:gd name="T50" fmla="*/ 311 w 253"/>
                <a:gd name="T51" fmla="*/ 586 h 272"/>
                <a:gd name="T52" fmla="*/ 373 w 253"/>
                <a:gd name="T53" fmla="*/ 573 h 272"/>
                <a:gd name="T54" fmla="*/ 472 w 253"/>
                <a:gd name="T55" fmla="*/ 631 h 272"/>
                <a:gd name="T56" fmla="*/ 487 w 253"/>
                <a:gd name="T57" fmla="*/ 586 h 272"/>
                <a:gd name="T58" fmla="*/ 540 w 253"/>
                <a:gd name="T59" fmla="*/ 642 h 272"/>
                <a:gd name="T60" fmla="*/ 579 w 253"/>
                <a:gd name="T61" fmla="*/ 664 h 272"/>
                <a:gd name="T62" fmla="*/ 579 w 253"/>
                <a:gd name="T63" fmla="*/ 631 h 272"/>
                <a:gd name="T64" fmla="*/ 540 w 253"/>
                <a:gd name="T65" fmla="*/ 631 h 272"/>
                <a:gd name="T66" fmla="*/ 540 w 253"/>
                <a:gd name="T67" fmla="*/ 482 h 272"/>
                <a:gd name="T68" fmla="*/ 610 w 253"/>
                <a:gd name="T69" fmla="*/ 482 h 272"/>
                <a:gd name="T70" fmla="*/ 579 w 253"/>
                <a:gd name="T71" fmla="*/ 426 h 272"/>
                <a:gd name="T72" fmla="*/ 579 w 253"/>
                <a:gd name="T73" fmla="*/ 277 h 272"/>
                <a:gd name="T74" fmla="*/ 540 w 253"/>
                <a:gd name="T75" fmla="*/ 277 h 272"/>
                <a:gd name="T76" fmla="*/ 579 w 253"/>
                <a:gd name="T77" fmla="*/ 244 h 272"/>
                <a:gd name="T78" fmla="*/ 592 w 253"/>
                <a:gd name="T79" fmla="*/ 167 h 272"/>
                <a:gd name="T80" fmla="*/ 610 w 253"/>
                <a:gd name="T81" fmla="*/ 152 h 272"/>
                <a:gd name="T82" fmla="*/ 633 w 253"/>
                <a:gd name="T83" fmla="*/ 114 h 272"/>
                <a:gd name="T84" fmla="*/ 610 w 253"/>
                <a:gd name="T85" fmla="*/ 114 h 272"/>
                <a:gd name="T86" fmla="*/ 610 w 253"/>
                <a:gd name="T87" fmla="*/ 59 h 272"/>
                <a:gd name="T88" fmla="*/ 592 w 253"/>
                <a:gd name="T89" fmla="*/ 36 h 272"/>
                <a:gd name="T90" fmla="*/ 520 w 253"/>
                <a:gd name="T91" fmla="*/ 36 h 272"/>
                <a:gd name="T92" fmla="*/ 512 w 253"/>
                <a:gd name="T93" fmla="*/ 0 h 272"/>
                <a:gd name="T94" fmla="*/ 512 w 253"/>
                <a:gd name="T95" fmla="*/ 0 h 272"/>
                <a:gd name="T96" fmla="*/ 512 w 253"/>
                <a:gd name="T97" fmla="*/ 0 h 27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53"/>
                <a:gd name="T148" fmla="*/ 0 h 272"/>
                <a:gd name="T149" fmla="*/ 253 w 253"/>
                <a:gd name="T150" fmla="*/ 272 h 27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53" h="272">
                  <a:moveTo>
                    <a:pt x="204" y="0"/>
                  </a:moveTo>
                  <a:lnTo>
                    <a:pt x="144" y="0"/>
                  </a:lnTo>
                  <a:lnTo>
                    <a:pt x="139" y="15"/>
                  </a:lnTo>
                  <a:lnTo>
                    <a:pt x="108" y="15"/>
                  </a:lnTo>
                  <a:lnTo>
                    <a:pt x="100" y="0"/>
                  </a:lnTo>
                  <a:lnTo>
                    <a:pt x="93" y="0"/>
                  </a:lnTo>
                  <a:lnTo>
                    <a:pt x="80" y="24"/>
                  </a:lnTo>
                  <a:lnTo>
                    <a:pt x="65" y="91"/>
                  </a:lnTo>
                  <a:lnTo>
                    <a:pt x="51" y="108"/>
                  </a:lnTo>
                  <a:lnTo>
                    <a:pt x="43" y="136"/>
                  </a:lnTo>
                  <a:lnTo>
                    <a:pt x="21" y="145"/>
                  </a:lnTo>
                  <a:lnTo>
                    <a:pt x="8" y="145"/>
                  </a:lnTo>
                  <a:lnTo>
                    <a:pt x="0" y="158"/>
                  </a:lnTo>
                  <a:lnTo>
                    <a:pt x="0" y="175"/>
                  </a:lnTo>
                  <a:lnTo>
                    <a:pt x="15" y="158"/>
                  </a:lnTo>
                  <a:lnTo>
                    <a:pt x="58" y="158"/>
                  </a:lnTo>
                  <a:lnTo>
                    <a:pt x="58" y="182"/>
                  </a:lnTo>
                  <a:lnTo>
                    <a:pt x="72" y="197"/>
                  </a:lnTo>
                  <a:lnTo>
                    <a:pt x="93" y="188"/>
                  </a:lnTo>
                  <a:lnTo>
                    <a:pt x="93" y="182"/>
                  </a:lnTo>
                  <a:lnTo>
                    <a:pt x="108" y="182"/>
                  </a:lnTo>
                  <a:lnTo>
                    <a:pt x="124" y="188"/>
                  </a:lnTo>
                  <a:lnTo>
                    <a:pt x="124" y="219"/>
                  </a:lnTo>
                  <a:lnTo>
                    <a:pt x="139" y="229"/>
                  </a:lnTo>
                  <a:lnTo>
                    <a:pt x="124" y="235"/>
                  </a:lnTo>
                  <a:lnTo>
                    <a:pt x="124" y="240"/>
                  </a:lnTo>
                  <a:lnTo>
                    <a:pt x="150" y="235"/>
                  </a:lnTo>
                  <a:lnTo>
                    <a:pt x="189" y="257"/>
                  </a:lnTo>
                  <a:lnTo>
                    <a:pt x="194" y="240"/>
                  </a:lnTo>
                  <a:lnTo>
                    <a:pt x="216" y="264"/>
                  </a:lnTo>
                  <a:lnTo>
                    <a:pt x="231" y="272"/>
                  </a:lnTo>
                  <a:lnTo>
                    <a:pt x="231" y="257"/>
                  </a:lnTo>
                  <a:lnTo>
                    <a:pt x="216" y="257"/>
                  </a:lnTo>
                  <a:lnTo>
                    <a:pt x="216" y="197"/>
                  </a:lnTo>
                  <a:lnTo>
                    <a:pt x="244" y="197"/>
                  </a:lnTo>
                  <a:lnTo>
                    <a:pt x="231" y="175"/>
                  </a:lnTo>
                  <a:lnTo>
                    <a:pt x="231" y="114"/>
                  </a:lnTo>
                  <a:lnTo>
                    <a:pt x="216" y="114"/>
                  </a:lnTo>
                  <a:lnTo>
                    <a:pt x="231" y="99"/>
                  </a:lnTo>
                  <a:lnTo>
                    <a:pt x="237" y="69"/>
                  </a:lnTo>
                  <a:lnTo>
                    <a:pt x="244" y="62"/>
                  </a:lnTo>
                  <a:lnTo>
                    <a:pt x="253" y="47"/>
                  </a:lnTo>
                  <a:lnTo>
                    <a:pt x="244" y="47"/>
                  </a:lnTo>
                  <a:lnTo>
                    <a:pt x="244" y="24"/>
                  </a:lnTo>
                  <a:lnTo>
                    <a:pt x="237" y="15"/>
                  </a:lnTo>
                  <a:lnTo>
                    <a:pt x="209" y="1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44" name="Freeform 65"/>
            <p:cNvSpPr>
              <a:spLocks/>
            </p:cNvSpPr>
            <p:nvPr/>
          </p:nvSpPr>
          <p:spPr bwMode="auto">
            <a:xfrm>
              <a:off x="3037" y="2988"/>
              <a:ext cx="178" cy="154"/>
            </a:xfrm>
            <a:custGeom>
              <a:avLst/>
              <a:gdLst>
                <a:gd name="T0" fmla="*/ 69 w 164"/>
                <a:gd name="T1" fmla="*/ 84 h 143"/>
                <a:gd name="T2" fmla="*/ 153 w 164"/>
                <a:gd name="T3" fmla="*/ 135 h 143"/>
                <a:gd name="T4" fmla="*/ 174 w 164"/>
                <a:gd name="T5" fmla="*/ 100 h 143"/>
                <a:gd name="T6" fmla="*/ 227 w 164"/>
                <a:gd name="T7" fmla="*/ 148 h 143"/>
                <a:gd name="T8" fmla="*/ 265 w 164"/>
                <a:gd name="T9" fmla="*/ 171 h 143"/>
                <a:gd name="T10" fmla="*/ 265 w 164"/>
                <a:gd name="T11" fmla="*/ 135 h 143"/>
                <a:gd name="T12" fmla="*/ 227 w 164"/>
                <a:gd name="T13" fmla="*/ 135 h 143"/>
                <a:gd name="T14" fmla="*/ 227 w 164"/>
                <a:gd name="T15" fmla="*/ 0 h 143"/>
                <a:gd name="T16" fmla="*/ 318 w 164"/>
                <a:gd name="T17" fmla="*/ 0 h 143"/>
                <a:gd name="T18" fmla="*/ 387 w 164"/>
                <a:gd name="T19" fmla="*/ 50 h 143"/>
                <a:gd name="T20" fmla="*/ 403 w 164"/>
                <a:gd name="T21" fmla="*/ 84 h 143"/>
                <a:gd name="T22" fmla="*/ 387 w 164"/>
                <a:gd name="T23" fmla="*/ 100 h 143"/>
                <a:gd name="T24" fmla="*/ 387 w 164"/>
                <a:gd name="T25" fmla="*/ 135 h 143"/>
                <a:gd name="T26" fmla="*/ 370 w 164"/>
                <a:gd name="T27" fmla="*/ 171 h 143"/>
                <a:gd name="T28" fmla="*/ 387 w 164"/>
                <a:gd name="T29" fmla="*/ 187 h 143"/>
                <a:gd name="T30" fmla="*/ 276 w 164"/>
                <a:gd name="T31" fmla="*/ 239 h 143"/>
                <a:gd name="T32" fmla="*/ 276 w 164"/>
                <a:gd name="T33" fmla="*/ 257 h 143"/>
                <a:gd name="T34" fmla="*/ 227 w 164"/>
                <a:gd name="T35" fmla="*/ 257 h 143"/>
                <a:gd name="T36" fmla="*/ 227 w 164"/>
                <a:gd name="T37" fmla="*/ 276 h 143"/>
                <a:gd name="T38" fmla="*/ 174 w 164"/>
                <a:gd name="T39" fmla="*/ 325 h 143"/>
                <a:gd name="T40" fmla="*/ 107 w 164"/>
                <a:gd name="T41" fmla="*/ 325 h 143"/>
                <a:gd name="T42" fmla="*/ 69 w 164"/>
                <a:gd name="T43" fmla="*/ 283 h 143"/>
                <a:gd name="T44" fmla="*/ 51 w 164"/>
                <a:gd name="T45" fmla="*/ 325 h 143"/>
                <a:gd name="T46" fmla="*/ 0 w 164"/>
                <a:gd name="T47" fmla="*/ 276 h 143"/>
                <a:gd name="T48" fmla="*/ 0 w 164"/>
                <a:gd name="T49" fmla="*/ 171 h 143"/>
                <a:gd name="T50" fmla="*/ 85 w 164"/>
                <a:gd name="T51" fmla="*/ 148 h 143"/>
                <a:gd name="T52" fmla="*/ 69 w 164"/>
                <a:gd name="T53" fmla="*/ 84 h 143"/>
                <a:gd name="T54" fmla="*/ 69 w 164"/>
                <a:gd name="T55" fmla="*/ 84 h 143"/>
                <a:gd name="T56" fmla="*/ 69 w 164"/>
                <a:gd name="T57" fmla="*/ 84 h 14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64"/>
                <a:gd name="T88" fmla="*/ 0 h 143"/>
                <a:gd name="T89" fmla="*/ 164 w 164"/>
                <a:gd name="T90" fmla="*/ 143 h 14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64" h="143">
                  <a:moveTo>
                    <a:pt x="28" y="37"/>
                  </a:moveTo>
                  <a:lnTo>
                    <a:pt x="63" y="59"/>
                  </a:lnTo>
                  <a:lnTo>
                    <a:pt x="70" y="44"/>
                  </a:lnTo>
                  <a:lnTo>
                    <a:pt x="92" y="66"/>
                  </a:lnTo>
                  <a:lnTo>
                    <a:pt x="107" y="76"/>
                  </a:lnTo>
                  <a:lnTo>
                    <a:pt x="107" y="59"/>
                  </a:lnTo>
                  <a:lnTo>
                    <a:pt x="92" y="59"/>
                  </a:lnTo>
                  <a:lnTo>
                    <a:pt x="92" y="0"/>
                  </a:lnTo>
                  <a:lnTo>
                    <a:pt x="129" y="0"/>
                  </a:lnTo>
                  <a:lnTo>
                    <a:pt x="157" y="22"/>
                  </a:lnTo>
                  <a:lnTo>
                    <a:pt x="164" y="37"/>
                  </a:lnTo>
                  <a:lnTo>
                    <a:pt x="157" y="44"/>
                  </a:lnTo>
                  <a:lnTo>
                    <a:pt x="157" y="59"/>
                  </a:lnTo>
                  <a:lnTo>
                    <a:pt x="150" y="76"/>
                  </a:lnTo>
                  <a:lnTo>
                    <a:pt x="157" y="83"/>
                  </a:lnTo>
                  <a:lnTo>
                    <a:pt x="113" y="105"/>
                  </a:lnTo>
                  <a:lnTo>
                    <a:pt x="113" y="113"/>
                  </a:lnTo>
                  <a:lnTo>
                    <a:pt x="92" y="113"/>
                  </a:lnTo>
                  <a:lnTo>
                    <a:pt x="92" y="121"/>
                  </a:lnTo>
                  <a:lnTo>
                    <a:pt x="70" y="143"/>
                  </a:lnTo>
                  <a:lnTo>
                    <a:pt x="43" y="143"/>
                  </a:lnTo>
                  <a:lnTo>
                    <a:pt x="28" y="126"/>
                  </a:lnTo>
                  <a:lnTo>
                    <a:pt x="21" y="143"/>
                  </a:lnTo>
                  <a:lnTo>
                    <a:pt x="0" y="121"/>
                  </a:lnTo>
                  <a:lnTo>
                    <a:pt x="0" y="76"/>
                  </a:lnTo>
                  <a:lnTo>
                    <a:pt x="35" y="66"/>
                  </a:lnTo>
                  <a:lnTo>
                    <a:pt x="28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45" name="Freeform 66"/>
            <p:cNvSpPr>
              <a:spLocks/>
            </p:cNvSpPr>
            <p:nvPr/>
          </p:nvSpPr>
          <p:spPr bwMode="auto">
            <a:xfrm>
              <a:off x="2526" y="2263"/>
              <a:ext cx="180" cy="147"/>
            </a:xfrm>
            <a:custGeom>
              <a:avLst/>
              <a:gdLst>
                <a:gd name="T0" fmla="*/ 369 w 166"/>
                <a:gd name="T1" fmla="*/ 6 h 136"/>
                <a:gd name="T2" fmla="*/ 383 w 166"/>
                <a:gd name="T3" fmla="*/ 6 h 136"/>
                <a:gd name="T4" fmla="*/ 404 w 166"/>
                <a:gd name="T5" fmla="*/ 122 h 136"/>
                <a:gd name="T6" fmla="*/ 316 w 166"/>
                <a:gd name="T7" fmla="*/ 142 h 136"/>
                <a:gd name="T8" fmla="*/ 316 w 166"/>
                <a:gd name="T9" fmla="*/ 174 h 136"/>
                <a:gd name="T10" fmla="*/ 266 w 166"/>
                <a:gd name="T11" fmla="*/ 208 h 136"/>
                <a:gd name="T12" fmla="*/ 172 w 166"/>
                <a:gd name="T13" fmla="*/ 251 h 136"/>
                <a:gd name="T14" fmla="*/ 154 w 166"/>
                <a:gd name="T15" fmla="*/ 260 h 136"/>
                <a:gd name="T16" fmla="*/ 154 w 166"/>
                <a:gd name="T17" fmla="*/ 321 h 136"/>
                <a:gd name="T18" fmla="*/ 0 w 166"/>
                <a:gd name="T19" fmla="*/ 297 h 136"/>
                <a:gd name="T20" fmla="*/ 51 w 166"/>
                <a:gd name="T21" fmla="*/ 297 h 136"/>
                <a:gd name="T22" fmla="*/ 88 w 166"/>
                <a:gd name="T23" fmla="*/ 251 h 136"/>
                <a:gd name="T24" fmla="*/ 103 w 166"/>
                <a:gd name="T25" fmla="*/ 208 h 136"/>
                <a:gd name="T26" fmla="*/ 103 w 166"/>
                <a:gd name="T27" fmla="*/ 174 h 136"/>
                <a:gd name="T28" fmla="*/ 154 w 166"/>
                <a:gd name="T29" fmla="*/ 86 h 136"/>
                <a:gd name="T30" fmla="*/ 207 w 166"/>
                <a:gd name="T31" fmla="*/ 52 h 136"/>
                <a:gd name="T32" fmla="*/ 247 w 166"/>
                <a:gd name="T33" fmla="*/ 0 h 136"/>
                <a:gd name="T34" fmla="*/ 266 w 166"/>
                <a:gd name="T35" fmla="*/ 0 h 136"/>
                <a:gd name="T36" fmla="*/ 277 w 166"/>
                <a:gd name="T37" fmla="*/ 6 h 136"/>
                <a:gd name="T38" fmla="*/ 369 w 166"/>
                <a:gd name="T39" fmla="*/ 6 h 136"/>
                <a:gd name="T40" fmla="*/ 369 w 166"/>
                <a:gd name="T41" fmla="*/ 6 h 1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6"/>
                <a:gd name="T64" fmla="*/ 0 h 136"/>
                <a:gd name="T65" fmla="*/ 166 w 166"/>
                <a:gd name="T66" fmla="*/ 136 h 1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6" h="136">
                  <a:moveTo>
                    <a:pt x="151" y="6"/>
                  </a:moveTo>
                  <a:lnTo>
                    <a:pt x="158" y="6"/>
                  </a:lnTo>
                  <a:lnTo>
                    <a:pt x="166" y="52"/>
                  </a:lnTo>
                  <a:lnTo>
                    <a:pt x="129" y="60"/>
                  </a:lnTo>
                  <a:lnTo>
                    <a:pt x="129" y="74"/>
                  </a:lnTo>
                  <a:lnTo>
                    <a:pt x="108" y="89"/>
                  </a:lnTo>
                  <a:lnTo>
                    <a:pt x="71" y="106"/>
                  </a:lnTo>
                  <a:lnTo>
                    <a:pt x="64" y="111"/>
                  </a:lnTo>
                  <a:lnTo>
                    <a:pt x="64" y="136"/>
                  </a:lnTo>
                  <a:lnTo>
                    <a:pt x="0" y="126"/>
                  </a:lnTo>
                  <a:lnTo>
                    <a:pt x="21" y="126"/>
                  </a:lnTo>
                  <a:lnTo>
                    <a:pt x="36" y="106"/>
                  </a:lnTo>
                  <a:lnTo>
                    <a:pt x="42" y="89"/>
                  </a:lnTo>
                  <a:lnTo>
                    <a:pt x="42" y="74"/>
                  </a:lnTo>
                  <a:lnTo>
                    <a:pt x="64" y="37"/>
                  </a:lnTo>
                  <a:lnTo>
                    <a:pt x="84" y="22"/>
                  </a:lnTo>
                  <a:lnTo>
                    <a:pt x="101" y="0"/>
                  </a:lnTo>
                  <a:lnTo>
                    <a:pt x="108" y="0"/>
                  </a:lnTo>
                  <a:lnTo>
                    <a:pt x="114" y="6"/>
                  </a:lnTo>
                  <a:lnTo>
                    <a:pt x="151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46" name="Freeform 67"/>
            <p:cNvSpPr>
              <a:spLocks/>
            </p:cNvSpPr>
            <p:nvPr/>
          </p:nvSpPr>
          <p:spPr bwMode="auto">
            <a:xfrm>
              <a:off x="3204" y="2568"/>
              <a:ext cx="216" cy="232"/>
            </a:xfrm>
            <a:custGeom>
              <a:avLst/>
              <a:gdLst>
                <a:gd name="T0" fmla="*/ 314 w 199"/>
                <a:gd name="T1" fmla="*/ 201 h 215"/>
                <a:gd name="T2" fmla="*/ 294 w 199"/>
                <a:gd name="T3" fmla="*/ 201 h 215"/>
                <a:gd name="T4" fmla="*/ 294 w 199"/>
                <a:gd name="T5" fmla="*/ 263 h 215"/>
                <a:gd name="T6" fmla="*/ 314 w 199"/>
                <a:gd name="T7" fmla="*/ 263 h 215"/>
                <a:gd name="T8" fmla="*/ 314 w 199"/>
                <a:gd name="T9" fmla="*/ 284 h 215"/>
                <a:gd name="T10" fmla="*/ 347 w 199"/>
                <a:gd name="T11" fmla="*/ 323 h 215"/>
                <a:gd name="T12" fmla="*/ 492 w 199"/>
                <a:gd name="T13" fmla="*/ 337 h 215"/>
                <a:gd name="T14" fmla="*/ 401 w 199"/>
                <a:gd name="T15" fmla="*/ 443 h 215"/>
                <a:gd name="T16" fmla="*/ 340 w 199"/>
                <a:gd name="T17" fmla="*/ 443 h 215"/>
                <a:gd name="T18" fmla="*/ 294 w 199"/>
                <a:gd name="T19" fmla="*/ 496 h 215"/>
                <a:gd name="T20" fmla="*/ 244 w 199"/>
                <a:gd name="T21" fmla="*/ 480 h 215"/>
                <a:gd name="T22" fmla="*/ 195 w 199"/>
                <a:gd name="T23" fmla="*/ 496 h 215"/>
                <a:gd name="T24" fmla="*/ 87 w 199"/>
                <a:gd name="T25" fmla="*/ 480 h 215"/>
                <a:gd name="T26" fmla="*/ 87 w 199"/>
                <a:gd name="T27" fmla="*/ 432 h 215"/>
                <a:gd name="T28" fmla="*/ 69 w 199"/>
                <a:gd name="T29" fmla="*/ 432 h 215"/>
                <a:gd name="T30" fmla="*/ 20 w 199"/>
                <a:gd name="T31" fmla="*/ 372 h 215"/>
                <a:gd name="T32" fmla="*/ 0 w 199"/>
                <a:gd name="T33" fmla="*/ 337 h 215"/>
                <a:gd name="T34" fmla="*/ 20 w 199"/>
                <a:gd name="T35" fmla="*/ 323 h 215"/>
                <a:gd name="T36" fmla="*/ 36 w 199"/>
                <a:gd name="T37" fmla="*/ 263 h 215"/>
                <a:gd name="T38" fmla="*/ 107 w 199"/>
                <a:gd name="T39" fmla="*/ 159 h 215"/>
                <a:gd name="T40" fmla="*/ 123 w 199"/>
                <a:gd name="T41" fmla="*/ 33 h 215"/>
                <a:gd name="T42" fmla="*/ 178 w 199"/>
                <a:gd name="T43" fmla="*/ 19 h 215"/>
                <a:gd name="T44" fmla="*/ 178 w 199"/>
                <a:gd name="T45" fmla="*/ 0 h 215"/>
                <a:gd name="T46" fmla="*/ 209 w 199"/>
                <a:gd name="T47" fmla="*/ 85 h 215"/>
                <a:gd name="T48" fmla="*/ 314 w 199"/>
                <a:gd name="T49" fmla="*/ 201 h 215"/>
                <a:gd name="T50" fmla="*/ 314 w 199"/>
                <a:gd name="T51" fmla="*/ 201 h 215"/>
                <a:gd name="T52" fmla="*/ 314 w 199"/>
                <a:gd name="T53" fmla="*/ 201 h 21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9"/>
                <a:gd name="T82" fmla="*/ 0 h 215"/>
                <a:gd name="T83" fmla="*/ 199 w 199"/>
                <a:gd name="T84" fmla="*/ 215 h 21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9" h="215">
                  <a:moveTo>
                    <a:pt x="127" y="86"/>
                  </a:moveTo>
                  <a:lnTo>
                    <a:pt x="120" y="86"/>
                  </a:lnTo>
                  <a:lnTo>
                    <a:pt x="120" y="114"/>
                  </a:lnTo>
                  <a:lnTo>
                    <a:pt x="127" y="114"/>
                  </a:lnTo>
                  <a:lnTo>
                    <a:pt x="127" y="123"/>
                  </a:lnTo>
                  <a:lnTo>
                    <a:pt x="142" y="140"/>
                  </a:lnTo>
                  <a:lnTo>
                    <a:pt x="199" y="146"/>
                  </a:lnTo>
                  <a:lnTo>
                    <a:pt x="162" y="192"/>
                  </a:lnTo>
                  <a:lnTo>
                    <a:pt x="137" y="192"/>
                  </a:lnTo>
                  <a:lnTo>
                    <a:pt x="120" y="215"/>
                  </a:lnTo>
                  <a:lnTo>
                    <a:pt x="99" y="208"/>
                  </a:lnTo>
                  <a:lnTo>
                    <a:pt x="80" y="215"/>
                  </a:lnTo>
                  <a:lnTo>
                    <a:pt x="35" y="208"/>
                  </a:lnTo>
                  <a:lnTo>
                    <a:pt x="35" y="187"/>
                  </a:lnTo>
                  <a:lnTo>
                    <a:pt x="28" y="187"/>
                  </a:lnTo>
                  <a:lnTo>
                    <a:pt x="8" y="161"/>
                  </a:lnTo>
                  <a:lnTo>
                    <a:pt x="0" y="146"/>
                  </a:lnTo>
                  <a:lnTo>
                    <a:pt x="8" y="140"/>
                  </a:lnTo>
                  <a:lnTo>
                    <a:pt x="15" y="114"/>
                  </a:lnTo>
                  <a:lnTo>
                    <a:pt x="43" y="69"/>
                  </a:lnTo>
                  <a:lnTo>
                    <a:pt x="50" y="15"/>
                  </a:lnTo>
                  <a:lnTo>
                    <a:pt x="72" y="8"/>
                  </a:lnTo>
                  <a:lnTo>
                    <a:pt x="72" y="0"/>
                  </a:lnTo>
                  <a:lnTo>
                    <a:pt x="85" y="37"/>
                  </a:lnTo>
                  <a:lnTo>
                    <a:pt x="127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47" name="Freeform 68"/>
            <p:cNvSpPr>
              <a:spLocks/>
            </p:cNvSpPr>
            <p:nvPr/>
          </p:nvSpPr>
          <p:spPr bwMode="auto">
            <a:xfrm>
              <a:off x="3313" y="2669"/>
              <a:ext cx="155" cy="209"/>
            </a:xfrm>
            <a:custGeom>
              <a:avLst/>
              <a:gdLst>
                <a:gd name="T0" fmla="*/ 54 w 143"/>
                <a:gd name="T1" fmla="*/ 287 h 193"/>
                <a:gd name="T2" fmla="*/ 0 w 143"/>
                <a:gd name="T3" fmla="*/ 339 h 193"/>
                <a:gd name="T4" fmla="*/ 0 w 143"/>
                <a:gd name="T5" fmla="*/ 449 h 193"/>
                <a:gd name="T6" fmla="*/ 36 w 143"/>
                <a:gd name="T7" fmla="*/ 463 h 193"/>
                <a:gd name="T8" fmla="*/ 89 w 143"/>
                <a:gd name="T9" fmla="*/ 396 h 193"/>
                <a:gd name="T10" fmla="*/ 240 w 143"/>
                <a:gd name="T11" fmla="*/ 267 h 193"/>
                <a:gd name="T12" fmla="*/ 270 w 143"/>
                <a:gd name="T13" fmla="*/ 218 h 193"/>
                <a:gd name="T14" fmla="*/ 347 w 143"/>
                <a:gd name="T15" fmla="*/ 48 h 193"/>
                <a:gd name="T16" fmla="*/ 347 w 143"/>
                <a:gd name="T17" fmla="*/ 0 h 193"/>
                <a:gd name="T18" fmla="*/ 313 w 143"/>
                <a:gd name="T19" fmla="*/ 0 h 193"/>
                <a:gd name="T20" fmla="*/ 139 w 143"/>
                <a:gd name="T21" fmla="*/ 70 h 193"/>
                <a:gd name="T22" fmla="*/ 108 w 143"/>
                <a:gd name="T23" fmla="*/ 48 h 193"/>
                <a:gd name="T24" fmla="*/ 89 w 143"/>
                <a:gd name="T25" fmla="*/ 18 h 193"/>
                <a:gd name="T26" fmla="*/ 70 w 143"/>
                <a:gd name="T27" fmla="*/ 48 h 193"/>
                <a:gd name="T28" fmla="*/ 70 w 143"/>
                <a:gd name="T29" fmla="*/ 70 h 193"/>
                <a:gd name="T30" fmla="*/ 108 w 143"/>
                <a:gd name="T31" fmla="*/ 110 h 193"/>
                <a:gd name="T32" fmla="*/ 240 w 143"/>
                <a:gd name="T33" fmla="*/ 123 h 193"/>
                <a:gd name="T34" fmla="*/ 151 w 143"/>
                <a:gd name="T35" fmla="*/ 231 h 193"/>
                <a:gd name="T36" fmla="*/ 89 w 143"/>
                <a:gd name="T37" fmla="*/ 231 h 193"/>
                <a:gd name="T38" fmla="*/ 54 w 143"/>
                <a:gd name="T39" fmla="*/ 287 h 193"/>
                <a:gd name="T40" fmla="*/ 54 w 143"/>
                <a:gd name="T41" fmla="*/ 287 h 193"/>
                <a:gd name="T42" fmla="*/ 54 w 143"/>
                <a:gd name="T43" fmla="*/ 287 h 1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43"/>
                <a:gd name="T67" fmla="*/ 0 h 193"/>
                <a:gd name="T68" fmla="*/ 143 w 143"/>
                <a:gd name="T69" fmla="*/ 193 h 1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43" h="193">
                  <a:moveTo>
                    <a:pt x="22" y="118"/>
                  </a:moveTo>
                  <a:lnTo>
                    <a:pt x="0" y="141"/>
                  </a:lnTo>
                  <a:lnTo>
                    <a:pt x="0" y="187"/>
                  </a:lnTo>
                  <a:lnTo>
                    <a:pt x="15" y="193"/>
                  </a:lnTo>
                  <a:lnTo>
                    <a:pt x="37" y="165"/>
                  </a:lnTo>
                  <a:lnTo>
                    <a:pt x="99" y="111"/>
                  </a:lnTo>
                  <a:lnTo>
                    <a:pt x="112" y="91"/>
                  </a:lnTo>
                  <a:lnTo>
                    <a:pt x="143" y="20"/>
                  </a:lnTo>
                  <a:lnTo>
                    <a:pt x="143" y="0"/>
                  </a:lnTo>
                  <a:lnTo>
                    <a:pt x="128" y="0"/>
                  </a:lnTo>
                  <a:lnTo>
                    <a:pt x="57" y="29"/>
                  </a:lnTo>
                  <a:lnTo>
                    <a:pt x="44" y="20"/>
                  </a:lnTo>
                  <a:lnTo>
                    <a:pt x="37" y="7"/>
                  </a:lnTo>
                  <a:lnTo>
                    <a:pt x="29" y="20"/>
                  </a:lnTo>
                  <a:lnTo>
                    <a:pt x="29" y="29"/>
                  </a:lnTo>
                  <a:lnTo>
                    <a:pt x="44" y="46"/>
                  </a:lnTo>
                  <a:lnTo>
                    <a:pt x="99" y="52"/>
                  </a:lnTo>
                  <a:lnTo>
                    <a:pt x="62" y="96"/>
                  </a:lnTo>
                  <a:lnTo>
                    <a:pt x="37" y="96"/>
                  </a:lnTo>
                  <a:lnTo>
                    <a:pt x="22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48" name="Freeform 69"/>
            <p:cNvSpPr>
              <a:spLocks/>
            </p:cNvSpPr>
            <p:nvPr/>
          </p:nvSpPr>
          <p:spPr bwMode="auto">
            <a:xfrm>
              <a:off x="2473" y="2410"/>
              <a:ext cx="175" cy="205"/>
            </a:xfrm>
            <a:custGeom>
              <a:avLst/>
              <a:gdLst>
                <a:gd name="T0" fmla="*/ 0 w 161"/>
                <a:gd name="T1" fmla="*/ 222 h 190"/>
                <a:gd name="T2" fmla="*/ 5 w 161"/>
                <a:gd name="T3" fmla="*/ 206 h 190"/>
                <a:gd name="T4" fmla="*/ 120 w 161"/>
                <a:gd name="T5" fmla="*/ 206 h 190"/>
                <a:gd name="T6" fmla="*/ 120 w 161"/>
                <a:gd name="T7" fmla="*/ 172 h 190"/>
                <a:gd name="T8" fmla="*/ 176 w 161"/>
                <a:gd name="T9" fmla="*/ 155 h 190"/>
                <a:gd name="T10" fmla="*/ 176 w 161"/>
                <a:gd name="T11" fmla="*/ 47 h 190"/>
                <a:gd name="T12" fmla="*/ 274 w 161"/>
                <a:gd name="T13" fmla="*/ 47 h 190"/>
                <a:gd name="T14" fmla="*/ 274 w 161"/>
                <a:gd name="T15" fmla="*/ 0 h 190"/>
                <a:gd name="T16" fmla="*/ 403 w 161"/>
                <a:gd name="T17" fmla="*/ 77 h 190"/>
                <a:gd name="T18" fmla="*/ 337 w 161"/>
                <a:gd name="T19" fmla="*/ 77 h 190"/>
                <a:gd name="T20" fmla="*/ 385 w 161"/>
                <a:gd name="T21" fmla="*/ 424 h 190"/>
                <a:gd name="T22" fmla="*/ 226 w 161"/>
                <a:gd name="T23" fmla="*/ 424 h 190"/>
                <a:gd name="T24" fmla="*/ 209 w 161"/>
                <a:gd name="T25" fmla="*/ 439 h 190"/>
                <a:gd name="T26" fmla="*/ 192 w 161"/>
                <a:gd name="T27" fmla="*/ 424 h 190"/>
                <a:gd name="T28" fmla="*/ 162 w 161"/>
                <a:gd name="T29" fmla="*/ 439 h 190"/>
                <a:gd name="T30" fmla="*/ 120 w 161"/>
                <a:gd name="T31" fmla="*/ 386 h 190"/>
                <a:gd name="T32" fmla="*/ 68 w 161"/>
                <a:gd name="T33" fmla="*/ 372 h 190"/>
                <a:gd name="T34" fmla="*/ 5 w 161"/>
                <a:gd name="T35" fmla="*/ 372 h 190"/>
                <a:gd name="T36" fmla="*/ 0 w 161"/>
                <a:gd name="T37" fmla="*/ 386 h 190"/>
                <a:gd name="T38" fmla="*/ 5 w 161"/>
                <a:gd name="T39" fmla="*/ 322 h 190"/>
                <a:gd name="T40" fmla="*/ 0 w 161"/>
                <a:gd name="T41" fmla="*/ 285 h 190"/>
                <a:gd name="T42" fmla="*/ 5 w 161"/>
                <a:gd name="T43" fmla="*/ 254 h 190"/>
                <a:gd name="T44" fmla="*/ 0 w 161"/>
                <a:gd name="T45" fmla="*/ 222 h 190"/>
                <a:gd name="T46" fmla="*/ 0 w 161"/>
                <a:gd name="T47" fmla="*/ 222 h 190"/>
                <a:gd name="T48" fmla="*/ 0 w 161"/>
                <a:gd name="T49" fmla="*/ 222 h 19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190"/>
                <a:gd name="T77" fmla="*/ 161 w 161"/>
                <a:gd name="T78" fmla="*/ 190 h 19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190">
                  <a:moveTo>
                    <a:pt x="0" y="96"/>
                  </a:moveTo>
                  <a:lnTo>
                    <a:pt x="5" y="89"/>
                  </a:lnTo>
                  <a:lnTo>
                    <a:pt x="48" y="89"/>
                  </a:lnTo>
                  <a:lnTo>
                    <a:pt x="48" y="74"/>
                  </a:lnTo>
                  <a:lnTo>
                    <a:pt x="70" y="67"/>
                  </a:lnTo>
                  <a:lnTo>
                    <a:pt x="70" y="20"/>
                  </a:lnTo>
                  <a:lnTo>
                    <a:pt x="110" y="20"/>
                  </a:lnTo>
                  <a:lnTo>
                    <a:pt x="110" y="0"/>
                  </a:lnTo>
                  <a:lnTo>
                    <a:pt x="161" y="33"/>
                  </a:lnTo>
                  <a:lnTo>
                    <a:pt x="134" y="33"/>
                  </a:lnTo>
                  <a:lnTo>
                    <a:pt x="154" y="183"/>
                  </a:lnTo>
                  <a:lnTo>
                    <a:pt x="90" y="183"/>
                  </a:lnTo>
                  <a:lnTo>
                    <a:pt x="84" y="190"/>
                  </a:lnTo>
                  <a:lnTo>
                    <a:pt x="77" y="183"/>
                  </a:lnTo>
                  <a:lnTo>
                    <a:pt x="64" y="190"/>
                  </a:lnTo>
                  <a:lnTo>
                    <a:pt x="48" y="168"/>
                  </a:lnTo>
                  <a:lnTo>
                    <a:pt x="27" y="161"/>
                  </a:lnTo>
                  <a:lnTo>
                    <a:pt x="5" y="161"/>
                  </a:lnTo>
                  <a:lnTo>
                    <a:pt x="0" y="168"/>
                  </a:lnTo>
                  <a:lnTo>
                    <a:pt x="5" y="139"/>
                  </a:lnTo>
                  <a:lnTo>
                    <a:pt x="0" y="124"/>
                  </a:lnTo>
                  <a:lnTo>
                    <a:pt x="5" y="109"/>
                  </a:lnTo>
                  <a:lnTo>
                    <a:pt x="0" y="9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49" name="Freeform 70"/>
            <p:cNvSpPr>
              <a:spLocks/>
            </p:cNvSpPr>
            <p:nvPr/>
          </p:nvSpPr>
          <p:spPr bwMode="auto">
            <a:xfrm>
              <a:off x="2473" y="2399"/>
              <a:ext cx="124" cy="116"/>
            </a:xfrm>
            <a:custGeom>
              <a:avLst/>
              <a:gdLst>
                <a:gd name="T0" fmla="*/ 0 w 114"/>
                <a:gd name="T1" fmla="*/ 263 h 107"/>
                <a:gd name="T2" fmla="*/ 18 w 114"/>
                <a:gd name="T3" fmla="*/ 246 h 107"/>
                <a:gd name="T4" fmla="*/ 126 w 114"/>
                <a:gd name="T5" fmla="*/ 246 h 107"/>
                <a:gd name="T6" fmla="*/ 126 w 114"/>
                <a:gd name="T7" fmla="*/ 211 h 107"/>
                <a:gd name="T8" fmla="*/ 176 w 114"/>
                <a:gd name="T9" fmla="*/ 186 h 107"/>
                <a:gd name="T10" fmla="*/ 176 w 114"/>
                <a:gd name="T11" fmla="*/ 78 h 107"/>
                <a:gd name="T12" fmla="*/ 288 w 114"/>
                <a:gd name="T13" fmla="*/ 78 h 107"/>
                <a:gd name="T14" fmla="*/ 288 w 114"/>
                <a:gd name="T15" fmla="*/ 24 h 107"/>
                <a:gd name="T16" fmla="*/ 126 w 114"/>
                <a:gd name="T17" fmla="*/ 0 h 107"/>
                <a:gd name="T18" fmla="*/ 69 w 114"/>
                <a:gd name="T19" fmla="*/ 133 h 107"/>
                <a:gd name="T20" fmla="*/ 0 w 114"/>
                <a:gd name="T21" fmla="*/ 225 h 107"/>
                <a:gd name="T22" fmla="*/ 0 w 114"/>
                <a:gd name="T23" fmla="*/ 263 h 107"/>
                <a:gd name="T24" fmla="*/ 0 w 114"/>
                <a:gd name="T25" fmla="*/ 263 h 107"/>
                <a:gd name="T26" fmla="*/ 0 w 114"/>
                <a:gd name="T27" fmla="*/ 263 h 10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4"/>
                <a:gd name="T43" fmla="*/ 0 h 107"/>
                <a:gd name="T44" fmla="*/ 114 w 114"/>
                <a:gd name="T45" fmla="*/ 107 h 10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4" h="107">
                  <a:moveTo>
                    <a:pt x="0" y="107"/>
                  </a:moveTo>
                  <a:lnTo>
                    <a:pt x="7" y="101"/>
                  </a:lnTo>
                  <a:lnTo>
                    <a:pt x="50" y="101"/>
                  </a:lnTo>
                  <a:lnTo>
                    <a:pt x="50" y="87"/>
                  </a:lnTo>
                  <a:lnTo>
                    <a:pt x="70" y="77"/>
                  </a:lnTo>
                  <a:lnTo>
                    <a:pt x="70" y="32"/>
                  </a:lnTo>
                  <a:lnTo>
                    <a:pt x="114" y="32"/>
                  </a:lnTo>
                  <a:lnTo>
                    <a:pt x="114" y="10"/>
                  </a:lnTo>
                  <a:lnTo>
                    <a:pt x="50" y="0"/>
                  </a:lnTo>
                  <a:lnTo>
                    <a:pt x="27" y="55"/>
                  </a:lnTo>
                  <a:lnTo>
                    <a:pt x="0" y="92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50" name="Freeform 71"/>
            <p:cNvSpPr>
              <a:spLocks/>
            </p:cNvSpPr>
            <p:nvPr/>
          </p:nvSpPr>
          <p:spPr bwMode="auto">
            <a:xfrm>
              <a:off x="2464" y="2586"/>
              <a:ext cx="93" cy="75"/>
            </a:xfrm>
            <a:custGeom>
              <a:avLst/>
              <a:gdLst>
                <a:gd name="T0" fmla="*/ 21 w 86"/>
                <a:gd name="T1" fmla="*/ 137 h 69"/>
                <a:gd name="T2" fmla="*/ 37 w 86"/>
                <a:gd name="T3" fmla="*/ 137 h 69"/>
                <a:gd name="T4" fmla="*/ 88 w 86"/>
                <a:gd name="T5" fmla="*/ 112 h 69"/>
                <a:gd name="T6" fmla="*/ 98 w 86"/>
                <a:gd name="T7" fmla="*/ 137 h 69"/>
                <a:gd name="T8" fmla="*/ 120 w 86"/>
                <a:gd name="T9" fmla="*/ 112 h 69"/>
                <a:gd name="T10" fmla="*/ 21 w 86"/>
                <a:gd name="T11" fmla="*/ 112 h 69"/>
                <a:gd name="T12" fmla="*/ 0 w 86"/>
                <a:gd name="T13" fmla="*/ 76 h 69"/>
                <a:gd name="T14" fmla="*/ 21 w 86"/>
                <a:gd name="T15" fmla="*/ 20 h 69"/>
                <a:gd name="T16" fmla="*/ 37 w 86"/>
                <a:gd name="T17" fmla="*/ 0 h 69"/>
                <a:gd name="T18" fmla="*/ 88 w 86"/>
                <a:gd name="T19" fmla="*/ 0 h 69"/>
                <a:gd name="T20" fmla="*/ 141 w 86"/>
                <a:gd name="T21" fmla="*/ 20 h 69"/>
                <a:gd name="T22" fmla="*/ 171 w 86"/>
                <a:gd name="T23" fmla="*/ 76 h 69"/>
                <a:gd name="T24" fmla="*/ 203 w 86"/>
                <a:gd name="T25" fmla="*/ 174 h 69"/>
                <a:gd name="T26" fmla="*/ 21 w 86"/>
                <a:gd name="T27" fmla="*/ 174 h 69"/>
                <a:gd name="T28" fmla="*/ 21 w 86"/>
                <a:gd name="T29" fmla="*/ 137 h 69"/>
                <a:gd name="T30" fmla="*/ 21 w 86"/>
                <a:gd name="T31" fmla="*/ 137 h 69"/>
                <a:gd name="T32" fmla="*/ 21 w 86"/>
                <a:gd name="T33" fmla="*/ 137 h 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69"/>
                <a:gd name="T53" fmla="*/ 86 w 86"/>
                <a:gd name="T54" fmla="*/ 69 h 6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69">
                  <a:moveTo>
                    <a:pt x="9" y="54"/>
                  </a:moveTo>
                  <a:lnTo>
                    <a:pt x="16" y="54"/>
                  </a:lnTo>
                  <a:lnTo>
                    <a:pt x="37" y="45"/>
                  </a:lnTo>
                  <a:lnTo>
                    <a:pt x="42" y="54"/>
                  </a:lnTo>
                  <a:lnTo>
                    <a:pt x="51" y="45"/>
                  </a:lnTo>
                  <a:lnTo>
                    <a:pt x="9" y="45"/>
                  </a:lnTo>
                  <a:lnTo>
                    <a:pt x="0" y="30"/>
                  </a:lnTo>
                  <a:lnTo>
                    <a:pt x="9" y="8"/>
                  </a:lnTo>
                  <a:lnTo>
                    <a:pt x="16" y="0"/>
                  </a:lnTo>
                  <a:lnTo>
                    <a:pt x="37" y="0"/>
                  </a:lnTo>
                  <a:lnTo>
                    <a:pt x="59" y="8"/>
                  </a:lnTo>
                  <a:lnTo>
                    <a:pt x="73" y="30"/>
                  </a:lnTo>
                  <a:lnTo>
                    <a:pt x="86" y="69"/>
                  </a:lnTo>
                  <a:lnTo>
                    <a:pt x="9" y="69"/>
                  </a:lnTo>
                  <a:lnTo>
                    <a:pt x="9" y="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51" name="Freeform 72"/>
            <p:cNvSpPr>
              <a:spLocks/>
            </p:cNvSpPr>
            <p:nvPr/>
          </p:nvSpPr>
          <p:spPr bwMode="auto">
            <a:xfrm>
              <a:off x="2473" y="2639"/>
              <a:ext cx="46" cy="27"/>
            </a:xfrm>
            <a:custGeom>
              <a:avLst/>
              <a:gdLst>
                <a:gd name="T0" fmla="*/ 0 w 42"/>
                <a:gd name="T1" fmla="*/ 57 h 25"/>
                <a:gd name="T2" fmla="*/ 20 w 42"/>
                <a:gd name="T3" fmla="*/ 57 h 25"/>
                <a:gd name="T4" fmla="*/ 78 w 42"/>
                <a:gd name="T5" fmla="*/ 0 h 25"/>
                <a:gd name="T6" fmla="*/ 88 w 42"/>
                <a:gd name="T7" fmla="*/ 57 h 25"/>
                <a:gd name="T8" fmla="*/ 114 w 42"/>
                <a:gd name="T9" fmla="*/ 0 h 25"/>
                <a:gd name="T10" fmla="*/ 0 w 42"/>
                <a:gd name="T11" fmla="*/ 0 h 25"/>
                <a:gd name="T12" fmla="*/ 0 w 42"/>
                <a:gd name="T13" fmla="*/ 57 h 25"/>
                <a:gd name="T14" fmla="*/ 0 w 42"/>
                <a:gd name="T15" fmla="*/ 57 h 25"/>
                <a:gd name="T16" fmla="*/ 0 w 42"/>
                <a:gd name="T17" fmla="*/ 57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25"/>
                <a:gd name="T29" fmla="*/ 42 w 42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25">
                  <a:moveTo>
                    <a:pt x="0" y="25"/>
                  </a:moveTo>
                  <a:lnTo>
                    <a:pt x="7" y="25"/>
                  </a:lnTo>
                  <a:lnTo>
                    <a:pt x="28" y="0"/>
                  </a:lnTo>
                  <a:lnTo>
                    <a:pt x="33" y="25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52" name="Freeform 73"/>
            <p:cNvSpPr>
              <a:spLocks/>
            </p:cNvSpPr>
            <p:nvPr/>
          </p:nvSpPr>
          <p:spPr bwMode="auto">
            <a:xfrm>
              <a:off x="2473" y="2661"/>
              <a:ext cx="46" cy="32"/>
            </a:xfrm>
            <a:custGeom>
              <a:avLst/>
              <a:gdLst>
                <a:gd name="T0" fmla="*/ 78 w 42"/>
                <a:gd name="T1" fmla="*/ 61 h 30"/>
                <a:gd name="T2" fmla="*/ 114 w 42"/>
                <a:gd name="T3" fmla="*/ 19 h 30"/>
                <a:gd name="T4" fmla="*/ 114 w 42"/>
                <a:gd name="T5" fmla="*/ 0 h 30"/>
                <a:gd name="T6" fmla="*/ 0 w 42"/>
                <a:gd name="T7" fmla="*/ 0 h 30"/>
                <a:gd name="T8" fmla="*/ 54 w 42"/>
                <a:gd name="T9" fmla="*/ 19 h 30"/>
                <a:gd name="T10" fmla="*/ 54 w 42"/>
                <a:gd name="T11" fmla="*/ 33 h 30"/>
                <a:gd name="T12" fmla="*/ 78 w 42"/>
                <a:gd name="T13" fmla="*/ 61 h 30"/>
                <a:gd name="T14" fmla="*/ 78 w 42"/>
                <a:gd name="T15" fmla="*/ 61 h 30"/>
                <a:gd name="T16" fmla="*/ 78 w 42"/>
                <a:gd name="T17" fmla="*/ 61 h 3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"/>
                <a:gd name="T28" fmla="*/ 0 h 30"/>
                <a:gd name="T29" fmla="*/ 42 w 42"/>
                <a:gd name="T30" fmla="*/ 30 h 3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" h="30">
                  <a:moveTo>
                    <a:pt x="28" y="30"/>
                  </a:moveTo>
                  <a:lnTo>
                    <a:pt x="42" y="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20" y="8"/>
                  </a:lnTo>
                  <a:lnTo>
                    <a:pt x="20" y="17"/>
                  </a:lnTo>
                  <a:lnTo>
                    <a:pt x="28" y="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53" name="Freeform 74"/>
            <p:cNvSpPr>
              <a:spLocks/>
            </p:cNvSpPr>
            <p:nvPr/>
          </p:nvSpPr>
          <p:spPr bwMode="auto">
            <a:xfrm>
              <a:off x="2503" y="2661"/>
              <a:ext cx="100" cy="78"/>
            </a:xfrm>
            <a:custGeom>
              <a:avLst/>
              <a:gdLst>
                <a:gd name="T0" fmla="*/ 210 w 92"/>
                <a:gd name="T1" fmla="*/ 172 h 72"/>
                <a:gd name="T2" fmla="*/ 228 w 92"/>
                <a:gd name="T3" fmla="*/ 172 h 72"/>
                <a:gd name="T4" fmla="*/ 228 w 92"/>
                <a:gd name="T5" fmla="*/ 84 h 72"/>
                <a:gd name="T6" fmla="*/ 193 w 92"/>
                <a:gd name="T7" fmla="*/ 0 h 72"/>
                <a:gd name="T8" fmla="*/ 145 w 92"/>
                <a:gd name="T9" fmla="*/ 20 h 72"/>
                <a:gd name="T10" fmla="*/ 108 w 92"/>
                <a:gd name="T11" fmla="*/ 20 h 72"/>
                <a:gd name="T12" fmla="*/ 120 w 92"/>
                <a:gd name="T13" fmla="*/ 0 h 72"/>
                <a:gd name="T14" fmla="*/ 36 w 92"/>
                <a:gd name="T15" fmla="*/ 0 h 72"/>
                <a:gd name="T16" fmla="*/ 36 w 92"/>
                <a:gd name="T17" fmla="*/ 20 h 72"/>
                <a:gd name="T18" fmla="*/ 0 w 92"/>
                <a:gd name="T19" fmla="*/ 66 h 72"/>
                <a:gd name="T20" fmla="*/ 53 w 92"/>
                <a:gd name="T21" fmla="*/ 104 h 72"/>
                <a:gd name="T22" fmla="*/ 91 w 92"/>
                <a:gd name="T23" fmla="*/ 84 h 72"/>
                <a:gd name="T24" fmla="*/ 108 w 92"/>
                <a:gd name="T25" fmla="*/ 84 h 72"/>
                <a:gd name="T26" fmla="*/ 145 w 92"/>
                <a:gd name="T27" fmla="*/ 126 h 72"/>
                <a:gd name="T28" fmla="*/ 145 w 92"/>
                <a:gd name="T29" fmla="*/ 142 h 72"/>
                <a:gd name="T30" fmla="*/ 158 w 92"/>
                <a:gd name="T31" fmla="*/ 126 h 72"/>
                <a:gd name="T32" fmla="*/ 193 w 92"/>
                <a:gd name="T33" fmla="*/ 172 h 72"/>
                <a:gd name="T34" fmla="*/ 210 w 92"/>
                <a:gd name="T35" fmla="*/ 172 h 72"/>
                <a:gd name="T36" fmla="*/ 210 w 92"/>
                <a:gd name="T37" fmla="*/ 172 h 7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2"/>
                <a:gd name="T58" fmla="*/ 0 h 72"/>
                <a:gd name="T59" fmla="*/ 92 w 92"/>
                <a:gd name="T60" fmla="*/ 72 h 7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2" h="72">
                  <a:moveTo>
                    <a:pt x="85" y="72"/>
                  </a:moveTo>
                  <a:lnTo>
                    <a:pt x="92" y="72"/>
                  </a:lnTo>
                  <a:lnTo>
                    <a:pt x="92" y="35"/>
                  </a:lnTo>
                  <a:lnTo>
                    <a:pt x="78" y="0"/>
                  </a:lnTo>
                  <a:lnTo>
                    <a:pt x="58" y="8"/>
                  </a:lnTo>
                  <a:lnTo>
                    <a:pt x="43" y="8"/>
                  </a:lnTo>
                  <a:lnTo>
                    <a:pt x="48" y="0"/>
                  </a:lnTo>
                  <a:lnTo>
                    <a:pt x="15" y="0"/>
                  </a:lnTo>
                  <a:lnTo>
                    <a:pt x="15" y="8"/>
                  </a:lnTo>
                  <a:lnTo>
                    <a:pt x="0" y="28"/>
                  </a:lnTo>
                  <a:lnTo>
                    <a:pt x="21" y="43"/>
                  </a:lnTo>
                  <a:lnTo>
                    <a:pt x="37" y="35"/>
                  </a:lnTo>
                  <a:lnTo>
                    <a:pt x="43" y="35"/>
                  </a:lnTo>
                  <a:lnTo>
                    <a:pt x="58" y="52"/>
                  </a:lnTo>
                  <a:lnTo>
                    <a:pt x="58" y="59"/>
                  </a:lnTo>
                  <a:lnTo>
                    <a:pt x="63" y="52"/>
                  </a:lnTo>
                  <a:lnTo>
                    <a:pt x="78" y="72"/>
                  </a:lnTo>
                  <a:lnTo>
                    <a:pt x="85" y="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54" name="Freeform 75"/>
            <p:cNvSpPr>
              <a:spLocks/>
            </p:cNvSpPr>
            <p:nvPr/>
          </p:nvSpPr>
          <p:spPr bwMode="auto">
            <a:xfrm>
              <a:off x="2525" y="2699"/>
              <a:ext cx="40" cy="51"/>
            </a:xfrm>
            <a:custGeom>
              <a:avLst/>
              <a:gdLst>
                <a:gd name="T0" fmla="*/ 0 w 37"/>
                <a:gd name="T1" fmla="*/ 20 h 47"/>
                <a:gd name="T2" fmla="*/ 34 w 37"/>
                <a:gd name="T3" fmla="*/ 0 h 47"/>
                <a:gd name="T4" fmla="*/ 52 w 37"/>
                <a:gd name="T5" fmla="*/ 0 h 47"/>
                <a:gd name="T6" fmla="*/ 86 w 37"/>
                <a:gd name="T7" fmla="*/ 42 h 47"/>
                <a:gd name="T8" fmla="*/ 86 w 37"/>
                <a:gd name="T9" fmla="*/ 60 h 47"/>
                <a:gd name="T10" fmla="*/ 52 w 37"/>
                <a:gd name="T11" fmla="*/ 116 h 47"/>
                <a:gd name="T12" fmla="*/ 34 w 37"/>
                <a:gd name="T13" fmla="*/ 95 h 47"/>
                <a:gd name="T14" fmla="*/ 0 w 37"/>
                <a:gd name="T15" fmla="*/ 95 h 47"/>
                <a:gd name="T16" fmla="*/ 0 w 37"/>
                <a:gd name="T17" fmla="*/ 20 h 47"/>
                <a:gd name="T18" fmla="*/ 0 w 37"/>
                <a:gd name="T19" fmla="*/ 20 h 47"/>
                <a:gd name="T20" fmla="*/ 0 w 37"/>
                <a:gd name="T21" fmla="*/ 2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47"/>
                <a:gd name="T35" fmla="*/ 37 w 37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47">
                  <a:moveTo>
                    <a:pt x="0" y="8"/>
                  </a:moveTo>
                  <a:lnTo>
                    <a:pt x="15" y="0"/>
                  </a:lnTo>
                  <a:lnTo>
                    <a:pt x="22" y="0"/>
                  </a:lnTo>
                  <a:lnTo>
                    <a:pt x="37" y="17"/>
                  </a:lnTo>
                  <a:lnTo>
                    <a:pt x="37" y="25"/>
                  </a:lnTo>
                  <a:lnTo>
                    <a:pt x="22" y="47"/>
                  </a:lnTo>
                  <a:lnTo>
                    <a:pt x="15" y="39"/>
                  </a:lnTo>
                  <a:lnTo>
                    <a:pt x="0" y="3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55" name="Freeform 76"/>
            <p:cNvSpPr>
              <a:spLocks/>
            </p:cNvSpPr>
            <p:nvPr/>
          </p:nvSpPr>
          <p:spPr bwMode="auto">
            <a:xfrm>
              <a:off x="2548" y="2717"/>
              <a:ext cx="63" cy="73"/>
            </a:xfrm>
            <a:custGeom>
              <a:avLst/>
              <a:gdLst>
                <a:gd name="T0" fmla="*/ 144 w 58"/>
                <a:gd name="T1" fmla="*/ 173 h 67"/>
                <a:gd name="T2" fmla="*/ 144 w 58"/>
                <a:gd name="T3" fmla="*/ 120 h 67"/>
                <a:gd name="T4" fmla="*/ 108 w 58"/>
                <a:gd name="T5" fmla="*/ 98 h 67"/>
                <a:gd name="T6" fmla="*/ 108 w 58"/>
                <a:gd name="T7" fmla="*/ 57 h 67"/>
                <a:gd name="T8" fmla="*/ 87 w 58"/>
                <a:gd name="T9" fmla="*/ 57 h 67"/>
                <a:gd name="T10" fmla="*/ 53 w 58"/>
                <a:gd name="T11" fmla="*/ 0 h 67"/>
                <a:gd name="T12" fmla="*/ 0 w 58"/>
                <a:gd name="T13" fmla="*/ 76 h 67"/>
                <a:gd name="T14" fmla="*/ 108 w 58"/>
                <a:gd name="T15" fmla="*/ 173 h 67"/>
                <a:gd name="T16" fmla="*/ 144 w 58"/>
                <a:gd name="T17" fmla="*/ 173 h 67"/>
                <a:gd name="T18" fmla="*/ 144 w 58"/>
                <a:gd name="T19" fmla="*/ 173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67"/>
                <a:gd name="T32" fmla="*/ 58 w 58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67">
                  <a:moveTo>
                    <a:pt x="58" y="67"/>
                  </a:moveTo>
                  <a:lnTo>
                    <a:pt x="58" y="47"/>
                  </a:lnTo>
                  <a:lnTo>
                    <a:pt x="43" y="39"/>
                  </a:lnTo>
                  <a:lnTo>
                    <a:pt x="43" y="22"/>
                  </a:lnTo>
                  <a:lnTo>
                    <a:pt x="35" y="22"/>
                  </a:lnTo>
                  <a:lnTo>
                    <a:pt x="21" y="0"/>
                  </a:lnTo>
                  <a:lnTo>
                    <a:pt x="0" y="30"/>
                  </a:lnTo>
                  <a:lnTo>
                    <a:pt x="43" y="67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56" name="Freeform 77"/>
            <p:cNvSpPr>
              <a:spLocks/>
            </p:cNvSpPr>
            <p:nvPr/>
          </p:nvSpPr>
          <p:spPr bwMode="auto">
            <a:xfrm>
              <a:off x="2643" y="2621"/>
              <a:ext cx="108" cy="86"/>
            </a:xfrm>
            <a:custGeom>
              <a:avLst/>
              <a:gdLst>
                <a:gd name="T0" fmla="*/ 0 w 99"/>
                <a:gd name="T1" fmla="*/ 145 h 80"/>
                <a:gd name="T2" fmla="*/ 53 w 99"/>
                <a:gd name="T3" fmla="*/ 49 h 80"/>
                <a:gd name="T4" fmla="*/ 105 w 99"/>
                <a:gd name="T5" fmla="*/ 37 h 80"/>
                <a:gd name="T6" fmla="*/ 148 w 99"/>
                <a:gd name="T7" fmla="*/ 0 h 80"/>
                <a:gd name="T8" fmla="*/ 201 w 99"/>
                <a:gd name="T9" fmla="*/ 0 h 80"/>
                <a:gd name="T10" fmla="*/ 201 w 99"/>
                <a:gd name="T11" fmla="*/ 37 h 80"/>
                <a:gd name="T12" fmla="*/ 237 w 99"/>
                <a:gd name="T13" fmla="*/ 84 h 80"/>
                <a:gd name="T14" fmla="*/ 260 w 99"/>
                <a:gd name="T15" fmla="*/ 84 h 80"/>
                <a:gd name="T16" fmla="*/ 260 w 99"/>
                <a:gd name="T17" fmla="*/ 99 h 80"/>
                <a:gd name="T18" fmla="*/ 218 w 99"/>
                <a:gd name="T19" fmla="*/ 114 h 80"/>
                <a:gd name="T20" fmla="*/ 89 w 99"/>
                <a:gd name="T21" fmla="*/ 114 h 80"/>
                <a:gd name="T22" fmla="*/ 89 w 99"/>
                <a:gd name="T23" fmla="*/ 176 h 80"/>
                <a:gd name="T24" fmla="*/ 53 w 99"/>
                <a:gd name="T25" fmla="*/ 164 h 80"/>
                <a:gd name="T26" fmla="*/ 5 w 99"/>
                <a:gd name="T27" fmla="*/ 164 h 80"/>
                <a:gd name="T28" fmla="*/ 0 w 99"/>
                <a:gd name="T29" fmla="*/ 145 h 80"/>
                <a:gd name="T30" fmla="*/ 0 w 99"/>
                <a:gd name="T31" fmla="*/ 145 h 80"/>
                <a:gd name="T32" fmla="*/ 0 w 99"/>
                <a:gd name="T33" fmla="*/ 145 h 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9"/>
                <a:gd name="T52" fmla="*/ 0 h 80"/>
                <a:gd name="T53" fmla="*/ 99 w 99"/>
                <a:gd name="T54" fmla="*/ 80 h 8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9" h="80">
                  <a:moveTo>
                    <a:pt x="0" y="65"/>
                  </a:moveTo>
                  <a:lnTo>
                    <a:pt x="21" y="22"/>
                  </a:lnTo>
                  <a:lnTo>
                    <a:pt x="40" y="17"/>
                  </a:lnTo>
                  <a:lnTo>
                    <a:pt x="57" y="0"/>
                  </a:lnTo>
                  <a:lnTo>
                    <a:pt x="77" y="0"/>
                  </a:lnTo>
                  <a:lnTo>
                    <a:pt x="77" y="17"/>
                  </a:lnTo>
                  <a:lnTo>
                    <a:pt x="90" y="38"/>
                  </a:lnTo>
                  <a:lnTo>
                    <a:pt x="99" y="38"/>
                  </a:lnTo>
                  <a:lnTo>
                    <a:pt x="99" y="45"/>
                  </a:lnTo>
                  <a:lnTo>
                    <a:pt x="83" y="52"/>
                  </a:lnTo>
                  <a:lnTo>
                    <a:pt x="35" y="52"/>
                  </a:lnTo>
                  <a:lnTo>
                    <a:pt x="35" y="80"/>
                  </a:lnTo>
                  <a:lnTo>
                    <a:pt x="21" y="74"/>
                  </a:lnTo>
                  <a:lnTo>
                    <a:pt x="5" y="74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57" name="Freeform 78"/>
            <p:cNvSpPr>
              <a:spLocks/>
            </p:cNvSpPr>
            <p:nvPr/>
          </p:nvSpPr>
          <p:spPr bwMode="auto">
            <a:xfrm>
              <a:off x="2712" y="2679"/>
              <a:ext cx="29" cy="81"/>
            </a:xfrm>
            <a:custGeom>
              <a:avLst/>
              <a:gdLst>
                <a:gd name="T0" fmla="*/ 49 w 27"/>
                <a:gd name="T1" fmla="*/ 0 h 75"/>
                <a:gd name="T2" fmla="*/ 0 w 27"/>
                <a:gd name="T3" fmla="*/ 0 h 75"/>
                <a:gd name="T4" fmla="*/ 49 w 27"/>
                <a:gd name="T5" fmla="*/ 156 h 75"/>
                <a:gd name="T6" fmla="*/ 49 w 27"/>
                <a:gd name="T7" fmla="*/ 175 h 75"/>
                <a:gd name="T8" fmla="*/ 58 w 27"/>
                <a:gd name="T9" fmla="*/ 175 h 75"/>
                <a:gd name="T10" fmla="*/ 58 w 27"/>
                <a:gd name="T11" fmla="*/ 49 h 75"/>
                <a:gd name="T12" fmla="*/ 49 w 27"/>
                <a:gd name="T13" fmla="*/ 29 h 75"/>
                <a:gd name="T14" fmla="*/ 49 w 27"/>
                <a:gd name="T15" fmla="*/ 0 h 75"/>
                <a:gd name="T16" fmla="*/ 49 w 27"/>
                <a:gd name="T17" fmla="*/ 0 h 75"/>
                <a:gd name="T18" fmla="*/ 49 w 27"/>
                <a:gd name="T19" fmla="*/ 0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75"/>
                <a:gd name="T32" fmla="*/ 27 w 27"/>
                <a:gd name="T33" fmla="*/ 75 h 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75">
                  <a:moveTo>
                    <a:pt x="22" y="0"/>
                  </a:moveTo>
                  <a:lnTo>
                    <a:pt x="0" y="0"/>
                  </a:lnTo>
                  <a:lnTo>
                    <a:pt x="22" y="67"/>
                  </a:lnTo>
                  <a:lnTo>
                    <a:pt x="22" y="75"/>
                  </a:lnTo>
                  <a:lnTo>
                    <a:pt x="27" y="75"/>
                  </a:lnTo>
                  <a:lnTo>
                    <a:pt x="27" y="21"/>
                  </a:lnTo>
                  <a:lnTo>
                    <a:pt x="22" y="1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58" name="Freeform 79"/>
            <p:cNvSpPr>
              <a:spLocks/>
            </p:cNvSpPr>
            <p:nvPr/>
          </p:nvSpPr>
          <p:spPr bwMode="auto">
            <a:xfrm>
              <a:off x="2733" y="2661"/>
              <a:ext cx="40" cy="99"/>
            </a:xfrm>
            <a:custGeom>
              <a:avLst/>
              <a:gdLst>
                <a:gd name="T0" fmla="*/ 37 w 37"/>
                <a:gd name="T1" fmla="*/ 22 h 92"/>
                <a:gd name="T2" fmla="*/ 0 w 37"/>
                <a:gd name="T3" fmla="*/ 37 h 92"/>
                <a:gd name="T4" fmla="*/ 0 w 37"/>
                <a:gd name="T5" fmla="*/ 67 h 92"/>
                <a:gd name="T6" fmla="*/ 21 w 37"/>
                <a:gd name="T7" fmla="*/ 85 h 92"/>
                <a:gd name="T8" fmla="*/ 21 w 37"/>
                <a:gd name="T9" fmla="*/ 208 h 92"/>
                <a:gd name="T10" fmla="*/ 56 w 37"/>
                <a:gd name="T11" fmla="*/ 208 h 92"/>
                <a:gd name="T12" fmla="*/ 56 w 37"/>
                <a:gd name="T13" fmla="*/ 138 h 92"/>
                <a:gd name="T14" fmla="*/ 86 w 37"/>
                <a:gd name="T15" fmla="*/ 67 h 92"/>
                <a:gd name="T16" fmla="*/ 86 w 37"/>
                <a:gd name="T17" fmla="*/ 22 h 92"/>
                <a:gd name="T18" fmla="*/ 56 w 37"/>
                <a:gd name="T19" fmla="*/ 0 h 92"/>
                <a:gd name="T20" fmla="*/ 37 w 37"/>
                <a:gd name="T21" fmla="*/ 0 h 92"/>
                <a:gd name="T22" fmla="*/ 37 w 37"/>
                <a:gd name="T23" fmla="*/ 22 h 92"/>
                <a:gd name="T24" fmla="*/ 37 w 37"/>
                <a:gd name="T25" fmla="*/ 22 h 92"/>
                <a:gd name="T26" fmla="*/ 37 w 37"/>
                <a:gd name="T27" fmla="*/ 22 h 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"/>
                <a:gd name="T43" fmla="*/ 0 h 92"/>
                <a:gd name="T44" fmla="*/ 37 w 37"/>
                <a:gd name="T45" fmla="*/ 92 h 9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" h="92">
                  <a:moveTo>
                    <a:pt x="16" y="10"/>
                  </a:moveTo>
                  <a:lnTo>
                    <a:pt x="0" y="17"/>
                  </a:lnTo>
                  <a:lnTo>
                    <a:pt x="0" y="30"/>
                  </a:lnTo>
                  <a:lnTo>
                    <a:pt x="9" y="38"/>
                  </a:lnTo>
                  <a:lnTo>
                    <a:pt x="9" y="92"/>
                  </a:lnTo>
                  <a:lnTo>
                    <a:pt x="24" y="92"/>
                  </a:lnTo>
                  <a:lnTo>
                    <a:pt x="24" y="62"/>
                  </a:lnTo>
                  <a:lnTo>
                    <a:pt x="37" y="30"/>
                  </a:lnTo>
                  <a:lnTo>
                    <a:pt x="37" y="1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6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59" name="Freeform 80"/>
            <p:cNvSpPr>
              <a:spLocks/>
            </p:cNvSpPr>
            <p:nvPr/>
          </p:nvSpPr>
          <p:spPr bwMode="auto">
            <a:xfrm>
              <a:off x="2859" y="2822"/>
              <a:ext cx="22" cy="29"/>
            </a:xfrm>
            <a:custGeom>
              <a:avLst/>
              <a:gdLst>
                <a:gd name="T0" fmla="*/ 57 w 20"/>
                <a:gd name="T1" fmla="*/ 0 h 27"/>
                <a:gd name="T2" fmla="*/ 57 w 20"/>
                <a:gd name="T3" fmla="*/ 58 h 27"/>
                <a:gd name="T4" fmla="*/ 0 w 20"/>
                <a:gd name="T5" fmla="*/ 58 h 27"/>
                <a:gd name="T6" fmla="*/ 22 w 20"/>
                <a:gd name="T7" fmla="*/ 0 h 27"/>
                <a:gd name="T8" fmla="*/ 57 w 20"/>
                <a:gd name="T9" fmla="*/ 0 h 27"/>
                <a:gd name="T10" fmla="*/ 57 w 20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7"/>
                <a:gd name="T20" fmla="*/ 20 w 20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7">
                  <a:moveTo>
                    <a:pt x="20" y="0"/>
                  </a:moveTo>
                  <a:lnTo>
                    <a:pt x="20" y="27"/>
                  </a:lnTo>
                  <a:lnTo>
                    <a:pt x="0" y="27"/>
                  </a:lnTo>
                  <a:lnTo>
                    <a:pt x="8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60" name="Freeform 81"/>
            <p:cNvSpPr>
              <a:spLocks/>
            </p:cNvSpPr>
            <p:nvPr/>
          </p:nvSpPr>
          <p:spPr bwMode="auto">
            <a:xfrm>
              <a:off x="2879" y="2800"/>
              <a:ext cx="112" cy="139"/>
            </a:xfrm>
            <a:custGeom>
              <a:avLst/>
              <a:gdLst>
                <a:gd name="T0" fmla="*/ 191 w 103"/>
                <a:gd name="T1" fmla="*/ 22 h 128"/>
                <a:gd name="T2" fmla="*/ 191 w 103"/>
                <a:gd name="T3" fmla="*/ 76 h 128"/>
                <a:gd name="T4" fmla="*/ 77 w 103"/>
                <a:gd name="T5" fmla="*/ 54 h 128"/>
                <a:gd name="T6" fmla="*/ 77 w 103"/>
                <a:gd name="T7" fmla="*/ 98 h 128"/>
                <a:gd name="T8" fmla="*/ 98 w 103"/>
                <a:gd name="T9" fmla="*/ 76 h 128"/>
                <a:gd name="T10" fmla="*/ 111 w 103"/>
                <a:gd name="T11" fmla="*/ 98 h 128"/>
                <a:gd name="T12" fmla="*/ 111 w 103"/>
                <a:gd name="T13" fmla="*/ 206 h 128"/>
                <a:gd name="T14" fmla="*/ 59 w 103"/>
                <a:gd name="T15" fmla="*/ 206 h 128"/>
                <a:gd name="T16" fmla="*/ 26 w 103"/>
                <a:gd name="T17" fmla="*/ 226 h 128"/>
                <a:gd name="T18" fmla="*/ 26 w 103"/>
                <a:gd name="T19" fmla="*/ 241 h 128"/>
                <a:gd name="T20" fmla="*/ 0 w 103"/>
                <a:gd name="T21" fmla="*/ 241 h 128"/>
                <a:gd name="T22" fmla="*/ 0 w 103"/>
                <a:gd name="T23" fmla="*/ 285 h 128"/>
                <a:gd name="T24" fmla="*/ 59 w 103"/>
                <a:gd name="T25" fmla="*/ 317 h 128"/>
                <a:gd name="T26" fmla="*/ 59 w 103"/>
                <a:gd name="T27" fmla="*/ 294 h 128"/>
                <a:gd name="T28" fmla="*/ 111 w 103"/>
                <a:gd name="T29" fmla="*/ 294 h 128"/>
                <a:gd name="T30" fmla="*/ 165 w 103"/>
                <a:gd name="T31" fmla="*/ 285 h 128"/>
                <a:gd name="T32" fmla="*/ 191 w 103"/>
                <a:gd name="T33" fmla="*/ 206 h 128"/>
                <a:gd name="T34" fmla="*/ 224 w 103"/>
                <a:gd name="T35" fmla="*/ 165 h 128"/>
                <a:gd name="T36" fmla="*/ 261 w 103"/>
                <a:gd name="T37" fmla="*/ 0 h 128"/>
                <a:gd name="T38" fmla="*/ 204 w 103"/>
                <a:gd name="T39" fmla="*/ 22 h 128"/>
                <a:gd name="T40" fmla="*/ 191 w 103"/>
                <a:gd name="T41" fmla="*/ 22 h 128"/>
                <a:gd name="T42" fmla="*/ 191 w 103"/>
                <a:gd name="T43" fmla="*/ 22 h 128"/>
                <a:gd name="T44" fmla="*/ 191 w 103"/>
                <a:gd name="T45" fmla="*/ 22 h 1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3"/>
                <a:gd name="T70" fmla="*/ 0 h 128"/>
                <a:gd name="T71" fmla="*/ 103 w 103"/>
                <a:gd name="T72" fmla="*/ 128 h 1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3" h="128">
                  <a:moveTo>
                    <a:pt x="76" y="9"/>
                  </a:moveTo>
                  <a:lnTo>
                    <a:pt x="76" y="30"/>
                  </a:lnTo>
                  <a:lnTo>
                    <a:pt x="31" y="22"/>
                  </a:lnTo>
                  <a:lnTo>
                    <a:pt x="31" y="39"/>
                  </a:lnTo>
                  <a:lnTo>
                    <a:pt x="39" y="30"/>
                  </a:lnTo>
                  <a:lnTo>
                    <a:pt x="44" y="39"/>
                  </a:lnTo>
                  <a:lnTo>
                    <a:pt x="44" y="83"/>
                  </a:lnTo>
                  <a:lnTo>
                    <a:pt x="24" y="83"/>
                  </a:lnTo>
                  <a:lnTo>
                    <a:pt x="11" y="91"/>
                  </a:lnTo>
                  <a:lnTo>
                    <a:pt x="11" y="96"/>
                  </a:lnTo>
                  <a:lnTo>
                    <a:pt x="0" y="96"/>
                  </a:lnTo>
                  <a:lnTo>
                    <a:pt x="0" y="113"/>
                  </a:lnTo>
                  <a:lnTo>
                    <a:pt x="24" y="128"/>
                  </a:lnTo>
                  <a:lnTo>
                    <a:pt x="24" y="120"/>
                  </a:lnTo>
                  <a:lnTo>
                    <a:pt x="44" y="120"/>
                  </a:lnTo>
                  <a:lnTo>
                    <a:pt x="66" y="113"/>
                  </a:lnTo>
                  <a:lnTo>
                    <a:pt x="76" y="83"/>
                  </a:lnTo>
                  <a:lnTo>
                    <a:pt x="89" y="67"/>
                  </a:lnTo>
                  <a:lnTo>
                    <a:pt x="103" y="0"/>
                  </a:lnTo>
                  <a:lnTo>
                    <a:pt x="81" y="9"/>
                  </a:lnTo>
                  <a:lnTo>
                    <a:pt x="76" y="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61" name="Freeform 82"/>
            <p:cNvSpPr>
              <a:spLocks/>
            </p:cNvSpPr>
            <p:nvPr/>
          </p:nvSpPr>
          <p:spPr bwMode="auto">
            <a:xfrm>
              <a:off x="3154" y="2899"/>
              <a:ext cx="24" cy="31"/>
            </a:xfrm>
            <a:custGeom>
              <a:avLst/>
              <a:gdLst>
                <a:gd name="T0" fmla="*/ 57 w 22"/>
                <a:gd name="T1" fmla="*/ 0 h 29"/>
                <a:gd name="T2" fmla="*/ 57 w 22"/>
                <a:gd name="T3" fmla="*/ 5 h 29"/>
                <a:gd name="T4" fmla="*/ 0 w 22"/>
                <a:gd name="T5" fmla="*/ 60 h 29"/>
                <a:gd name="T6" fmla="*/ 0 w 22"/>
                <a:gd name="T7" fmla="*/ 0 h 29"/>
                <a:gd name="T8" fmla="*/ 57 w 22"/>
                <a:gd name="T9" fmla="*/ 0 h 29"/>
                <a:gd name="T10" fmla="*/ 57 w 22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9"/>
                <a:gd name="T20" fmla="*/ 22 w 22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9">
                  <a:moveTo>
                    <a:pt x="22" y="0"/>
                  </a:moveTo>
                  <a:lnTo>
                    <a:pt x="22" y="5"/>
                  </a:lnTo>
                  <a:lnTo>
                    <a:pt x="0" y="29"/>
                  </a:lnTo>
                  <a:lnTo>
                    <a:pt x="0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62" name="Freeform 83"/>
            <p:cNvSpPr>
              <a:spLocks/>
            </p:cNvSpPr>
            <p:nvPr/>
          </p:nvSpPr>
          <p:spPr bwMode="auto">
            <a:xfrm>
              <a:off x="2894" y="3123"/>
              <a:ext cx="189" cy="209"/>
            </a:xfrm>
            <a:custGeom>
              <a:avLst/>
              <a:gdLst>
                <a:gd name="T0" fmla="*/ 161 w 174"/>
                <a:gd name="T1" fmla="*/ 463 h 193"/>
                <a:gd name="T2" fmla="*/ 83 w 174"/>
                <a:gd name="T3" fmla="*/ 277 h 193"/>
                <a:gd name="T4" fmla="*/ 83 w 174"/>
                <a:gd name="T5" fmla="*/ 227 h 193"/>
                <a:gd name="T6" fmla="*/ 0 w 174"/>
                <a:gd name="T7" fmla="*/ 40 h 193"/>
                <a:gd name="T8" fmla="*/ 0 w 174"/>
                <a:gd name="T9" fmla="*/ 0 h 193"/>
                <a:gd name="T10" fmla="*/ 83 w 174"/>
                <a:gd name="T11" fmla="*/ 0 h 193"/>
                <a:gd name="T12" fmla="*/ 205 w 174"/>
                <a:gd name="T13" fmla="*/ 40 h 193"/>
                <a:gd name="T14" fmla="*/ 263 w 174"/>
                <a:gd name="T15" fmla="*/ 40 h 193"/>
                <a:gd name="T16" fmla="*/ 326 w 174"/>
                <a:gd name="T17" fmla="*/ 60 h 193"/>
                <a:gd name="T18" fmla="*/ 382 w 174"/>
                <a:gd name="T19" fmla="*/ 40 h 193"/>
                <a:gd name="T20" fmla="*/ 400 w 174"/>
                <a:gd name="T21" fmla="*/ 0 h 193"/>
                <a:gd name="T22" fmla="*/ 433 w 174"/>
                <a:gd name="T23" fmla="*/ 40 h 193"/>
                <a:gd name="T24" fmla="*/ 400 w 174"/>
                <a:gd name="T25" fmla="*/ 77 h 193"/>
                <a:gd name="T26" fmla="*/ 382 w 174"/>
                <a:gd name="T27" fmla="*/ 60 h 193"/>
                <a:gd name="T28" fmla="*/ 316 w 174"/>
                <a:gd name="T29" fmla="*/ 60 h 193"/>
                <a:gd name="T30" fmla="*/ 293 w 174"/>
                <a:gd name="T31" fmla="*/ 183 h 193"/>
                <a:gd name="T32" fmla="*/ 278 w 174"/>
                <a:gd name="T33" fmla="*/ 227 h 193"/>
                <a:gd name="T34" fmla="*/ 278 w 174"/>
                <a:gd name="T35" fmla="*/ 444 h 193"/>
                <a:gd name="T36" fmla="*/ 224 w 174"/>
                <a:gd name="T37" fmla="*/ 463 h 193"/>
                <a:gd name="T38" fmla="*/ 192 w 174"/>
                <a:gd name="T39" fmla="*/ 463 h 193"/>
                <a:gd name="T40" fmla="*/ 175 w 174"/>
                <a:gd name="T41" fmla="*/ 444 h 193"/>
                <a:gd name="T42" fmla="*/ 161 w 174"/>
                <a:gd name="T43" fmla="*/ 463 h 193"/>
                <a:gd name="T44" fmla="*/ 161 w 174"/>
                <a:gd name="T45" fmla="*/ 463 h 193"/>
                <a:gd name="T46" fmla="*/ 161 w 174"/>
                <a:gd name="T47" fmla="*/ 463 h 19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4"/>
                <a:gd name="T73" fmla="*/ 0 h 193"/>
                <a:gd name="T74" fmla="*/ 174 w 174"/>
                <a:gd name="T75" fmla="*/ 193 h 19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4" h="193">
                  <a:moveTo>
                    <a:pt x="64" y="193"/>
                  </a:moveTo>
                  <a:lnTo>
                    <a:pt x="33" y="116"/>
                  </a:lnTo>
                  <a:lnTo>
                    <a:pt x="33" y="94"/>
                  </a:lnTo>
                  <a:lnTo>
                    <a:pt x="0" y="17"/>
                  </a:lnTo>
                  <a:lnTo>
                    <a:pt x="0" y="0"/>
                  </a:lnTo>
                  <a:lnTo>
                    <a:pt x="33" y="0"/>
                  </a:lnTo>
                  <a:lnTo>
                    <a:pt x="82" y="17"/>
                  </a:lnTo>
                  <a:lnTo>
                    <a:pt x="105" y="17"/>
                  </a:lnTo>
                  <a:lnTo>
                    <a:pt x="132" y="25"/>
                  </a:lnTo>
                  <a:lnTo>
                    <a:pt x="154" y="17"/>
                  </a:lnTo>
                  <a:lnTo>
                    <a:pt x="161" y="0"/>
                  </a:lnTo>
                  <a:lnTo>
                    <a:pt x="174" y="17"/>
                  </a:lnTo>
                  <a:lnTo>
                    <a:pt x="161" y="32"/>
                  </a:lnTo>
                  <a:lnTo>
                    <a:pt x="154" y="25"/>
                  </a:lnTo>
                  <a:lnTo>
                    <a:pt x="127" y="25"/>
                  </a:lnTo>
                  <a:lnTo>
                    <a:pt x="119" y="77"/>
                  </a:lnTo>
                  <a:lnTo>
                    <a:pt x="112" y="94"/>
                  </a:lnTo>
                  <a:lnTo>
                    <a:pt x="112" y="185"/>
                  </a:lnTo>
                  <a:lnTo>
                    <a:pt x="90" y="193"/>
                  </a:lnTo>
                  <a:lnTo>
                    <a:pt x="77" y="193"/>
                  </a:lnTo>
                  <a:lnTo>
                    <a:pt x="70" y="185"/>
                  </a:lnTo>
                  <a:lnTo>
                    <a:pt x="64" y="19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63" name="Freeform 84"/>
            <p:cNvSpPr>
              <a:spLocks/>
            </p:cNvSpPr>
            <p:nvPr/>
          </p:nvSpPr>
          <p:spPr bwMode="auto">
            <a:xfrm>
              <a:off x="2894" y="2947"/>
              <a:ext cx="178" cy="203"/>
            </a:xfrm>
            <a:custGeom>
              <a:avLst/>
              <a:gdLst>
                <a:gd name="T0" fmla="*/ 0 w 164"/>
                <a:gd name="T1" fmla="*/ 379 h 188"/>
                <a:gd name="T2" fmla="*/ 78 w 164"/>
                <a:gd name="T3" fmla="*/ 379 h 188"/>
                <a:gd name="T4" fmla="*/ 195 w 164"/>
                <a:gd name="T5" fmla="*/ 416 h 188"/>
                <a:gd name="T6" fmla="*/ 250 w 164"/>
                <a:gd name="T7" fmla="*/ 416 h 188"/>
                <a:gd name="T8" fmla="*/ 320 w 164"/>
                <a:gd name="T9" fmla="*/ 437 h 188"/>
                <a:gd name="T10" fmla="*/ 371 w 164"/>
                <a:gd name="T11" fmla="*/ 416 h 188"/>
                <a:gd name="T12" fmla="*/ 320 w 164"/>
                <a:gd name="T13" fmla="*/ 371 h 188"/>
                <a:gd name="T14" fmla="*/ 320 w 164"/>
                <a:gd name="T15" fmla="*/ 259 h 188"/>
                <a:gd name="T16" fmla="*/ 403 w 164"/>
                <a:gd name="T17" fmla="*/ 240 h 188"/>
                <a:gd name="T18" fmla="*/ 384 w 164"/>
                <a:gd name="T19" fmla="*/ 174 h 188"/>
                <a:gd name="T20" fmla="*/ 320 w 164"/>
                <a:gd name="T21" fmla="*/ 191 h 188"/>
                <a:gd name="T22" fmla="*/ 320 w 164"/>
                <a:gd name="T23" fmla="*/ 174 h 188"/>
                <a:gd name="T24" fmla="*/ 358 w 164"/>
                <a:gd name="T25" fmla="*/ 161 h 188"/>
                <a:gd name="T26" fmla="*/ 320 w 164"/>
                <a:gd name="T27" fmla="*/ 141 h 188"/>
                <a:gd name="T28" fmla="*/ 320 w 164"/>
                <a:gd name="T29" fmla="*/ 76 h 188"/>
                <a:gd name="T30" fmla="*/ 287 w 164"/>
                <a:gd name="T31" fmla="*/ 53 h 188"/>
                <a:gd name="T32" fmla="*/ 250 w 164"/>
                <a:gd name="T33" fmla="*/ 53 h 188"/>
                <a:gd name="T34" fmla="*/ 250 w 164"/>
                <a:gd name="T35" fmla="*/ 76 h 188"/>
                <a:gd name="T36" fmla="*/ 195 w 164"/>
                <a:gd name="T37" fmla="*/ 89 h 188"/>
                <a:gd name="T38" fmla="*/ 169 w 164"/>
                <a:gd name="T39" fmla="*/ 53 h 188"/>
                <a:gd name="T40" fmla="*/ 169 w 164"/>
                <a:gd name="T41" fmla="*/ 0 h 188"/>
                <a:gd name="T42" fmla="*/ 60 w 164"/>
                <a:gd name="T43" fmla="*/ 0 h 188"/>
                <a:gd name="T44" fmla="*/ 24 w 164"/>
                <a:gd name="T45" fmla="*/ 36 h 188"/>
                <a:gd name="T46" fmla="*/ 60 w 164"/>
                <a:gd name="T47" fmla="*/ 191 h 188"/>
                <a:gd name="T48" fmla="*/ 60 w 164"/>
                <a:gd name="T49" fmla="*/ 240 h 188"/>
                <a:gd name="T50" fmla="*/ 24 w 164"/>
                <a:gd name="T51" fmla="*/ 259 h 188"/>
                <a:gd name="T52" fmla="*/ 0 w 164"/>
                <a:gd name="T53" fmla="*/ 351 h 188"/>
                <a:gd name="T54" fmla="*/ 0 w 164"/>
                <a:gd name="T55" fmla="*/ 379 h 188"/>
                <a:gd name="T56" fmla="*/ 0 w 164"/>
                <a:gd name="T57" fmla="*/ 379 h 188"/>
                <a:gd name="T58" fmla="*/ 0 w 164"/>
                <a:gd name="T59" fmla="*/ 379 h 188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64"/>
                <a:gd name="T91" fmla="*/ 0 h 188"/>
                <a:gd name="T92" fmla="*/ 164 w 164"/>
                <a:gd name="T93" fmla="*/ 188 h 188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64" h="188">
                  <a:moveTo>
                    <a:pt x="0" y="163"/>
                  </a:moveTo>
                  <a:lnTo>
                    <a:pt x="32" y="163"/>
                  </a:lnTo>
                  <a:lnTo>
                    <a:pt x="80" y="180"/>
                  </a:lnTo>
                  <a:lnTo>
                    <a:pt x="102" y="180"/>
                  </a:lnTo>
                  <a:lnTo>
                    <a:pt x="131" y="188"/>
                  </a:lnTo>
                  <a:lnTo>
                    <a:pt x="151" y="180"/>
                  </a:lnTo>
                  <a:lnTo>
                    <a:pt x="131" y="159"/>
                  </a:lnTo>
                  <a:lnTo>
                    <a:pt x="131" y="112"/>
                  </a:lnTo>
                  <a:lnTo>
                    <a:pt x="164" y="104"/>
                  </a:lnTo>
                  <a:lnTo>
                    <a:pt x="156" y="75"/>
                  </a:lnTo>
                  <a:lnTo>
                    <a:pt x="131" y="82"/>
                  </a:lnTo>
                  <a:lnTo>
                    <a:pt x="131" y="75"/>
                  </a:lnTo>
                  <a:lnTo>
                    <a:pt x="146" y="69"/>
                  </a:lnTo>
                  <a:lnTo>
                    <a:pt x="131" y="60"/>
                  </a:lnTo>
                  <a:lnTo>
                    <a:pt x="131" y="32"/>
                  </a:lnTo>
                  <a:lnTo>
                    <a:pt x="115" y="23"/>
                  </a:lnTo>
                  <a:lnTo>
                    <a:pt x="102" y="23"/>
                  </a:lnTo>
                  <a:lnTo>
                    <a:pt x="102" y="32"/>
                  </a:lnTo>
                  <a:lnTo>
                    <a:pt x="80" y="38"/>
                  </a:lnTo>
                  <a:lnTo>
                    <a:pt x="69" y="23"/>
                  </a:lnTo>
                  <a:lnTo>
                    <a:pt x="69" y="0"/>
                  </a:lnTo>
                  <a:lnTo>
                    <a:pt x="25" y="0"/>
                  </a:lnTo>
                  <a:lnTo>
                    <a:pt x="10" y="16"/>
                  </a:lnTo>
                  <a:lnTo>
                    <a:pt x="25" y="82"/>
                  </a:lnTo>
                  <a:lnTo>
                    <a:pt x="25" y="104"/>
                  </a:lnTo>
                  <a:lnTo>
                    <a:pt x="10" y="112"/>
                  </a:lnTo>
                  <a:lnTo>
                    <a:pt x="0" y="151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64" name="Freeform 85"/>
            <p:cNvSpPr>
              <a:spLocks/>
            </p:cNvSpPr>
            <p:nvPr/>
          </p:nvSpPr>
          <p:spPr bwMode="auto">
            <a:xfrm>
              <a:off x="2959" y="3203"/>
              <a:ext cx="240" cy="240"/>
            </a:xfrm>
            <a:custGeom>
              <a:avLst/>
              <a:gdLst>
                <a:gd name="T0" fmla="*/ 514 w 220"/>
                <a:gd name="T1" fmla="*/ 40 h 222"/>
                <a:gd name="T2" fmla="*/ 532 w 220"/>
                <a:gd name="T3" fmla="*/ 164 h 222"/>
                <a:gd name="T4" fmla="*/ 514 w 220"/>
                <a:gd name="T5" fmla="*/ 164 h 222"/>
                <a:gd name="T6" fmla="*/ 499 w 220"/>
                <a:gd name="T7" fmla="*/ 177 h 222"/>
                <a:gd name="T8" fmla="*/ 514 w 220"/>
                <a:gd name="T9" fmla="*/ 194 h 222"/>
                <a:gd name="T10" fmla="*/ 532 w 220"/>
                <a:gd name="T11" fmla="*/ 177 h 222"/>
                <a:gd name="T12" fmla="*/ 574 w 220"/>
                <a:gd name="T13" fmla="*/ 177 h 222"/>
                <a:gd name="T14" fmla="*/ 574 w 220"/>
                <a:gd name="T15" fmla="*/ 270 h 222"/>
                <a:gd name="T16" fmla="*/ 514 w 220"/>
                <a:gd name="T17" fmla="*/ 291 h 222"/>
                <a:gd name="T18" fmla="*/ 480 w 220"/>
                <a:gd name="T19" fmla="*/ 359 h 222"/>
                <a:gd name="T20" fmla="*/ 403 w 220"/>
                <a:gd name="T21" fmla="*/ 415 h 222"/>
                <a:gd name="T22" fmla="*/ 362 w 220"/>
                <a:gd name="T23" fmla="*/ 474 h 222"/>
                <a:gd name="T24" fmla="*/ 184 w 220"/>
                <a:gd name="T25" fmla="*/ 488 h 222"/>
                <a:gd name="T26" fmla="*/ 127 w 220"/>
                <a:gd name="T27" fmla="*/ 524 h 222"/>
                <a:gd name="T28" fmla="*/ 109 w 220"/>
                <a:gd name="T29" fmla="*/ 524 h 222"/>
                <a:gd name="T30" fmla="*/ 69 w 220"/>
                <a:gd name="T31" fmla="*/ 488 h 222"/>
                <a:gd name="T32" fmla="*/ 52 w 220"/>
                <a:gd name="T33" fmla="*/ 415 h 222"/>
                <a:gd name="T34" fmla="*/ 52 w 220"/>
                <a:gd name="T35" fmla="*/ 399 h 222"/>
                <a:gd name="T36" fmla="*/ 19 w 220"/>
                <a:gd name="T37" fmla="*/ 270 h 222"/>
                <a:gd name="T38" fmla="*/ 0 w 220"/>
                <a:gd name="T39" fmla="*/ 270 h 222"/>
                <a:gd name="T40" fmla="*/ 19 w 220"/>
                <a:gd name="T41" fmla="*/ 253 h 222"/>
                <a:gd name="T42" fmla="*/ 35 w 220"/>
                <a:gd name="T43" fmla="*/ 270 h 222"/>
                <a:gd name="T44" fmla="*/ 69 w 220"/>
                <a:gd name="T45" fmla="*/ 270 h 222"/>
                <a:gd name="T46" fmla="*/ 127 w 220"/>
                <a:gd name="T47" fmla="*/ 253 h 222"/>
                <a:gd name="T48" fmla="*/ 127 w 220"/>
                <a:gd name="T49" fmla="*/ 101 h 222"/>
                <a:gd name="T50" fmla="*/ 142 w 220"/>
                <a:gd name="T51" fmla="*/ 142 h 222"/>
                <a:gd name="T52" fmla="*/ 142 w 220"/>
                <a:gd name="T53" fmla="*/ 177 h 222"/>
                <a:gd name="T54" fmla="*/ 184 w 220"/>
                <a:gd name="T55" fmla="*/ 177 h 222"/>
                <a:gd name="T56" fmla="*/ 256 w 220"/>
                <a:gd name="T57" fmla="*/ 142 h 222"/>
                <a:gd name="T58" fmla="*/ 279 w 220"/>
                <a:gd name="T59" fmla="*/ 164 h 222"/>
                <a:gd name="T60" fmla="*/ 458 w 220"/>
                <a:gd name="T61" fmla="*/ 0 h 222"/>
                <a:gd name="T62" fmla="*/ 499 w 220"/>
                <a:gd name="T63" fmla="*/ 40 h 222"/>
                <a:gd name="T64" fmla="*/ 514 w 220"/>
                <a:gd name="T65" fmla="*/ 40 h 222"/>
                <a:gd name="T66" fmla="*/ 514 w 220"/>
                <a:gd name="T67" fmla="*/ 40 h 22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20"/>
                <a:gd name="T103" fmla="*/ 0 h 222"/>
                <a:gd name="T104" fmla="*/ 220 w 220"/>
                <a:gd name="T105" fmla="*/ 222 h 22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20" h="222">
                  <a:moveTo>
                    <a:pt x="198" y="17"/>
                  </a:moveTo>
                  <a:lnTo>
                    <a:pt x="205" y="69"/>
                  </a:lnTo>
                  <a:lnTo>
                    <a:pt x="198" y="69"/>
                  </a:lnTo>
                  <a:lnTo>
                    <a:pt x="191" y="75"/>
                  </a:lnTo>
                  <a:lnTo>
                    <a:pt x="198" y="82"/>
                  </a:lnTo>
                  <a:lnTo>
                    <a:pt x="205" y="75"/>
                  </a:lnTo>
                  <a:lnTo>
                    <a:pt x="220" y="75"/>
                  </a:lnTo>
                  <a:lnTo>
                    <a:pt x="220" y="114"/>
                  </a:lnTo>
                  <a:lnTo>
                    <a:pt x="198" y="122"/>
                  </a:lnTo>
                  <a:lnTo>
                    <a:pt x="183" y="153"/>
                  </a:lnTo>
                  <a:lnTo>
                    <a:pt x="154" y="176"/>
                  </a:lnTo>
                  <a:lnTo>
                    <a:pt x="139" y="201"/>
                  </a:lnTo>
                  <a:lnTo>
                    <a:pt x="71" y="206"/>
                  </a:lnTo>
                  <a:lnTo>
                    <a:pt x="49" y="222"/>
                  </a:lnTo>
                  <a:lnTo>
                    <a:pt x="42" y="222"/>
                  </a:lnTo>
                  <a:lnTo>
                    <a:pt x="27" y="206"/>
                  </a:lnTo>
                  <a:lnTo>
                    <a:pt x="20" y="176"/>
                  </a:lnTo>
                  <a:lnTo>
                    <a:pt x="20" y="168"/>
                  </a:lnTo>
                  <a:lnTo>
                    <a:pt x="7" y="114"/>
                  </a:lnTo>
                  <a:lnTo>
                    <a:pt x="0" y="114"/>
                  </a:lnTo>
                  <a:lnTo>
                    <a:pt x="7" y="107"/>
                  </a:lnTo>
                  <a:lnTo>
                    <a:pt x="14" y="114"/>
                  </a:lnTo>
                  <a:lnTo>
                    <a:pt x="27" y="114"/>
                  </a:lnTo>
                  <a:lnTo>
                    <a:pt x="49" y="107"/>
                  </a:lnTo>
                  <a:lnTo>
                    <a:pt x="49" y="43"/>
                  </a:lnTo>
                  <a:lnTo>
                    <a:pt x="55" y="60"/>
                  </a:lnTo>
                  <a:lnTo>
                    <a:pt x="55" y="75"/>
                  </a:lnTo>
                  <a:lnTo>
                    <a:pt x="71" y="75"/>
                  </a:lnTo>
                  <a:lnTo>
                    <a:pt x="97" y="60"/>
                  </a:lnTo>
                  <a:lnTo>
                    <a:pt x="106" y="69"/>
                  </a:lnTo>
                  <a:lnTo>
                    <a:pt x="176" y="0"/>
                  </a:lnTo>
                  <a:lnTo>
                    <a:pt x="191" y="17"/>
                  </a:lnTo>
                  <a:lnTo>
                    <a:pt x="198" y="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65" name="Freeform 86"/>
            <p:cNvSpPr>
              <a:spLocks/>
            </p:cNvSpPr>
            <p:nvPr/>
          </p:nvSpPr>
          <p:spPr bwMode="auto">
            <a:xfrm>
              <a:off x="3013" y="3142"/>
              <a:ext cx="141" cy="148"/>
            </a:xfrm>
            <a:custGeom>
              <a:avLst/>
              <a:gdLst>
                <a:gd name="T0" fmla="*/ 0 w 130"/>
                <a:gd name="T1" fmla="*/ 264 h 136"/>
                <a:gd name="T2" fmla="*/ 20 w 130"/>
                <a:gd name="T3" fmla="*/ 308 h 136"/>
                <a:gd name="T4" fmla="*/ 20 w 130"/>
                <a:gd name="T5" fmla="*/ 345 h 136"/>
                <a:gd name="T6" fmla="*/ 55 w 130"/>
                <a:gd name="T7" fmla="*/ 345 h 136"/>
                <a:gd name="T8" fmla="*/ 121 w 130"/>
                <a:gd name="T9" fmla="*/ 308 h 136"/>
                <a:gd name="T10" fmla="*/ 140 w 130"/>
                <a:gd name="T11" fmla="*/ 322 h 136"/>
                <a:gd name="T12" fmla="*/ 317 w 130"/>
                <a:gd name="T13" fmla="*/ 152 h 136"/>
                <a:gd name="T14" fmla="*/ 265 w 130"/>
                <a:gd name="T15" fmla="*/ 152 h 136"/>
                <a:gd name="T16" fmla="*/ 248 w 130"/>
                <a:gd name="T17" fmla="*/ 118 h 136"/>
                <a:gd name="T18" fmla="*/ 153 w 130"/>
                <a:gd name="T19" fmla="*/ 0 h 136"/>
                <a:gd name="T20" fmla="*/ 121 w 130"/>
                <a:gd name="T21" fmla="*/ 38 h 136"/>
                <a:gd name="T22" fmla="*/ 107 w 130"/>
                <a:gd name="T23" fmla="*/ 19 h 136"/>
                <a:gd name="T24" fmla="*/ 36 w 130"/>
                <a:gd name="T25" fmla="*/ 19 h 136"/>
                <a:gd name="T26" fmla="*/ 20 w 130"/>
                <a:gd name="T27" fmla="*/ 152 h 136"/>
                <a:gd name="T28" fmla="*/ 0 w 130"/>
                <a:gd name="T29" fmla="*/ 196 h 136"/>
                <a:gd name="T30" fmla="*/ 0 w 130"/>
                <a:gd name="T31" fmla="*/ 264 h 136"/>
                <a:gd name="T32" fmla="*/ 0 w 130"/>
                <a:gd name="T33" fmla="*/ 264 h 136"/>
                <a:gd name="T34" fmla="*/ 0 w 130"/>
                <a:gd name="T35" fmla="*/ 264 h 1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0"/>
                <a:gd name="T55" fmla="*/ 0 h 136"/>
                <a:gd name="T56" fmla="*/ 130 w 130"/>
                <a:gd name="T57" fmla="*/ 136 h 1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0" h="136">
                  <a:moveTo>
                    <a:pt x="0" y="104"/>
                  </a:moveTo>
                  <a:lnTo>
                    <a:pt x="8" y="121"/>
                  </a:lnTo>
                  <a:lnTo>
                    <a:pt x="8" y="136"/>
                  </a:lnTo>
                  <a:lnTo>
                    <a:pt x="23" y="136"/>
                  </a:lnTo>
                  <a:lnTo>
                    <a:pt x="50" y="121"/>
                  </a:lnTo>
                  <a:lnTo>
                    <a:pt x="57" y="128"/>
                  </a:lnTo>
                  <a:lnTo>
                    <a:pt x="130" y="61"/>
                  </a:lnTo>
                  <a:lnTo>
                    <a:pt x="107" y="61"/>
                  </a:lnTo>
                  <a:lnTo>
                    <a:pt x="102" y="47"/>
                  </a:lnTo>
                  <a:lnTo>
                    <a:pt x="63" y="0"/>
                  </a:lnTo>
                  <a:lnTo>
                    <a:pt x="50" y="15"/>
                  </a:lnTo>
                  <a:lnTo>
                    <a:pt x="43" y="7"/>
                  </a:lnTo>
                  <a:lnTo>
                    <a:pt x="15" y="7"/>
                  </a:lnTo>
                  <a:lnTo>
                    <a:pt x="8" y="61"/>
                  </a:lnTo>
                  <a:lnTo>
                    <a:pt x="0" y="78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66" name="Freeform 87"/>
            <p:cNvSpPr>
              <a:spLocks/>
            </p:cNvSpPr>
            <p:nvPr/>
          </p:nvSpPr>
          <p:spPr bwMode="auto">
            <a:xfrm>
              <a:off x="3083" y="3110"/>
              <a:ext cx="121" cy="113"/>
            </a:xfrm>
            <a:custGeom>
              <a:avLst/>
              <a:gdLst>
                <a:gd name="T0" fmla="*/ 177 w 111"/>
                <a:gd name="T1" fmla="*/ 0 h 104"/>
                <a:gd name="T2" fmla="*/ 126 w 111"/>
                <a:gd name="T3" fmla="*/ 0 h 104"/>
                <a:gd name="T4" fmla="*/ 126 w 111"/>
                <a:gd name="T5" fmla="*/ 20 h 104"/>
                <a:gd name="T6" fmla="*/ 75 w 111"/>
                <a:gd name="T7" fmla="*/ 76 h 104"/>
                <a:gd name="T8" fmla="*/ 0 w 111"/>
                <a:gd name="T9" fmla="*/ 76 h 104"/>
                <a:gd name="T10" fmla="*/ 96 w 111"/>
                <a:gd name="T11" fmla="*/ 190 h 104"/>
                <a:gd name="T12" fmla="*/ 114 w 111"/>
                <a:gd name="T13" fmla="*/ 223 h 104"/>
                <a:gd name="T14" fmla="*/ 169 w 111"/>
                <a:gd name="T15" fmla="*/ 223 h 104"/>
                <a:gd name="T16" fmla="*/ 203 w 111"/>
                <a:gd name="T17" fmla="*/ 262 h 104"/>
                <a:gd name="T18" fmla="*/ 219 w 111"/>
                <a:gd name="T19" fmla="*/ 262 h 104"/>
                <a:gd name="T20" fmla="*/ 267 w 111"/>
                <a:gd name="T21" fmla="*/ 164 h 104"/>
                <a:gd name="T22" fmla="*/ 287 w 111"/>
                <a:gd name="T23" fmla="*/ 76 h 104"/>
                <a:gd name="T24" fmla="*/ 267 w 111"/>
                <a:gd name="T25" fmla="*/ 20 h 104"/>
                <a:gd name="T26" fmla="*/ 219 w 111"/>
                <a:gd name="T27" fmla="*/ 0 h 104"/>
                <a:gd name="T28" fmla="*/ 177 w 111"/>
                <a:gd name="T29" fmla="*/ 0 h 104"/>
                <a:gd name="T30" fmla="*/ 177 w 111"/>
                <a:gd name="T31" fmla="*/ 0 h 104"/>
                <a:gd name="T32" fmla="*/ 177 w 111"/>
                <a:gd name="T33" fmla="*/ 0 h 10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"/>
                <a:gd name="T52" fmla="*/ 0 h 104"/>
                <a:gd name="T53" fmla="*/ 111 w 111"/>
                <a:gd name="T54" fmla="*/ 104 h 10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" h="104">
                  <a:moveTo>
                    <a:pt x="69" y="0"/>
                  </a:moveTo>
                  <a:lnTo>
                    <a:pt x="49" y="0"/>
                  </a:lnTo>
                  <a:lnTo>
                    <a:pt x="49" y="8"/>
                  </a:lnTo>
                  <a:lnTo>
                    <a:pt x="29" y="30"/>
                  </a:lnTo>
                  <a:lnTo>
                    <a:pt x="0" y="30"/>
                  </a:lnTo>
                  <a:lnTo>
                    <a:pt x="37" y="76"/>
                  </a:lnTo>
                  <a:lnTo>
                    <a:pt x="44" y="89"/>
                  </a:lnTo>
                  <a:lnTo>
                    <a:pt x="65" y="89"/>
                  </a:lnTo>
                  <a:lnTo>
                    <a:pt x="79" y="104"/>
                  </a:lnTo>
                  <a:lnTo>
                    <a:pt x="84" y="104"/>
                  </a:lnTo>
                  <a:lnTo>
                    <a:pt x="104" y="66"/>
                  </a:lnTo>
                  <a:lnTo>
                    <a:pt x="111" y="30"/>
                  </a:lnTo>
                  <a:lnTo>
                    <a:pt x="104" y="8"/>
                  </a:lnTo>
                  <a:lnTo>
                    <a:pt x="84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67" name="Freeform 88"/>
            <p:cNvSpPr>
              <a:spLocks/>
            </p:cNvSpPr>
            <p:nvPr/>
          </p:nvSpPr>
          <p:spPr bwMode="auto">
            <a:xfrm>
              <a:off x="3159" y="3021"/>
              <a:ext cx="154" cy="265"/>
            </a:xfrm>
            <a:custGeom>
              <a:avLst/>
              <a:gdLst>
                <a:gd name="T0" fmla="*/ 96 w 141"/>
                <a:gd name="T1" fmla="*/ 580 h 245"/>
                <a:gd name="T2" fmla="*/ 96 w 141"/>
                <a:gd name="T3" fmla="*/ 548 h 245"/>
                <a:gd name="T4" fmla="*/ 196 w 141"/>
                <a:gd name="T5" fmla="*/ 511 h 245"/>
                <a:gd name="T6" fmla="*/ 206 w 141"/>
                <a:gd name="T7" fmla="*/ 500 h 245"/>
                <a:gd name="T8" fmla="*/ 206 w 141"/>
                <a:gd name="T9" fmla="*/ 447 h 245"/>
                <a:gd name="T10" fmla="*/ 151 w 141"/>
                <a:gd name="T11" fmla="*/ 353 h 245"/>
                <a:gd name="T12" fmla="*/ 370 w 141"/>
                <a:gd name="T13" fmla="*/ 178 h 245"/>
                <a:gd name="T14" fmla="*/ 353 w 141"/>
                <a:gd name="T15" fmla="*/ 0 h 245"/>
                <a:gd name="T16" fmla="*/ 318 w 141"/>
                <a:gd name="T17" fmla="*/ 29 h 245"/>
                <a:gd name="T18" fmla="*/ 196 w 141"/>
                <a:gd name="T19" fmla="*/ 29 h 245"/>
                <a:gd name="T20" fmla="*/ 151 w 141"/>
                <a:gd name="T21" fmla="*/ 71 h 245"/>
                <a:gd name="T22" fmla="*/ 196 w 141"/>
                <a:gd name="T23" fmla="*/ 106 h 245"/>
                <a:gd name="T24" fmla="*/ 206 w 141"/>
                <a:gd name="T25" fmla="*/ 157 h 245"/>
                <a:gd name="T26" fmla="*/ 206 w 141"/>
                <a:gd name="T27" fmla="*/ 196 h 245"/>
                <a:gd name="T28" fmla="*/ 196 w 141"/>
                <a:gd name="T29" fmla="*/ 226 h 245"/>
                <a:gd name="T30" fmla="*/ 151 w 141"/>
                <a:gd name="T31" fmla="*/ 196 h 245"/>
                <a:gd name="T32" fmla="*/ 151 w 141"/>
                <a:gd name="T33" fmla="*/ 157 h 245"/>
                <a:gd name="T34" fmla="*/ 129 w 141"/>
                <a:gd name="T35" fmla="*/ 157 h 245"/>
                <a:gd name="T36" fmla="*/ 115 w 141"/>
                <a:gd name="T37" fmla="*/ 119 h 245"/>
                <a:gd name="T38" fmla="*/ 0 w 141"/>
                <a:gd name="T39" fmla="*/ 178 h 245"/>
                <a:gd name="T40" fmla="*/ 0 w 141"/>
                <a:gd name="T41" fmla="*/ 196 h 245"/>
                <a:gd name="T42" fmla="*/ 42 w 141"/>
                <a:gd name="T43" fmla="*/ 196 h 245"/>
                <a:gd name="T44" fmla="*/ 96 w 141"/>
                <a:gd name="T45" fmla="*/ 214 h 245"/>
                <a:gd name="T46" fmla="*/ 115 w 141"/>
                <a:gd name="T47" fmla="*/ 268 h 245"/>
                <a:gd name="T48" fmla="*/ 96 w 141"/>
                <a:gd name="T49" fmla="*/ 353 h 245"/>
                <a:gd name="T50" fmla="*/ 42 w 141"/>
                <a:gd name="T51" fmla="*/ 447 h 245"/>
                <a:gd name="T52" fmla="*/ 62 w 141"/>
                <a:gd name="T53" fmla="*/ 580 h 245"/>
                <a:gd name="T54" fmla="*/ 96 w 141"/>
                <a:gd name="T55" fmla="*/ 580 h 245"/>
                <a:gd name="T56" fmla="*/ 96 w 141"/>
                <a:gd name="T57" fmla="*/ 580 h 24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1"/>
                <a:gd name="T88" fmla="*/ 0 h 245"/>
                <a:gd name="T89" fmla="*/ 141 w 141"/>
                <a:gd name="T90" fmla="*/ 245 h 24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1" h="245">
                  <a:moveTo>
                    <a:pt x="37" y="245"/>
                  </a:moveTo>
                  <a:lnTo>
                    <a:pt x="37" y="232"/>
                  </a:lnTo>
                  <a:lnTo>
                    <a:pt x="73" y="215"/>
                  </a:lnTo>
                  <a:lnTo>
                    <a:pt x="79" y="210"/>
                  </a:lnTo>
                  <a:lnTo>
                    <a:pt x="79" y="188"/>
                  </a:lnTo>
                  <a:lnTo>
                    <a:pt x="57" y="149"/>
                  </a:lnTo>
                  <a:lnTo>
                    <a:pt x="141" y="75"/>
                  </a:lnTo>
                  <a:lnTo>
                    <a:pt x="134" y="0"/>
                  </a:lnTo>
                  <a:lnTo>
                    <a:pt x="121" y="13"/>
                  </a:lnTo>
                  <a:lnTo>
                    <a:pt x="73" y="13"/>
                  </a:lnTo>
                  <a:lnTo>
                    <a:pt x="57" y="30"/>
                  </a:lnTo>
                  <a:lnTo>
                    <a:pt x="73" y="45"/>
                  </a:lnTo>
                  <a:lnTo>
                    <a:pt x="79" y="67"/>
                  </a:lnTo>
                  <a:lnTo>
                    <a:pt x="79" y="82"/>
                  </a:lnTo>
                  <a:lnTo>
                    <a:pt x="73" y="95"/>
                  </a:lnTo>
                  <a:lnTo>
                    <a:pt x="57" y="82"/>
                  </a:lnTo>
                  <a:lnTo>
                    <a:pt x="57" y="67"/>
                  </a:lnTo>
                  <a:lnTo>
                    <a:pt x="49" y="67"/>
                  </a:lnTo>
                  <a:lnTo>
                    <a:pt x="44" y="5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16" y="82"/>
                  </a:lnTo>
                  <a:lnTo>
                    <a:pt x="37" y="90"/>
                  </a:lnTo>
                  <a:lnTo>
                    <a:pt x="44" y="112"/>
                  </a:lnTo>
                  <a:lnTo>
                    <a:pt x="37" y="149"/>
                  </a:lnTo>
                  <a:lnTo>
                    <a:pt x="16" y="188"/>
                  </a:lnTo>
                  <a:lnTo>
                    <a:pt x="24" y="245"/>
                  </a:lnTo>
                  <a:lnTo>
                    <a:pt x="37" y="24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68" name="Freeform 89"/>
            <p:cNvSpPr>
              <a:spLocks/>
            </p:cNvSpPr>
            <p:nvPr/>
          </p:nvSpPr>
          <p:spPr bwMode="auto">
            <a:xfrm>
              <a:off x="3356" y="3054"/>
              <a:ext cx="94" cy="218"/>
            </a:xfrm>
            <a:custGeom>
              <a:avLst/>
              <a:gdLst>
                <a:gd name="T0" fmla="*/ 0 w 86"/>
                <a:gd name="T1" fmla="*/ 330 h 202"/>
                <a:gd name="T2" fmla="*/ 5 w 86"/>
                <a:gd name="T3" fmla="*/ 414 h 202"/>
                <a:gd name="T4" fmla="*/ 51 w 86"/>
                <a:gd name="T5" fmla="*/ 466 h 202"/>
                <a:gd name="T6" fmla="*/ 110 w 86"/>
                <a:gd name="T7" fmla="*/ 466 h 202"/>
                <a:gd name="T8" fmla="*/ 213 w 86"/>
                <a:gd name="T9" fmla="*/ 108 h 202"/>
                <a:gd name="T10" fmla="*/ 233 w 86"/>
                <a:gd name="T11" fmla="*/ 124 h 202"/>
                <a:gd name="T12" fmla="*/ 213 w 86"/>
                <a:gd name="T13" fmla="*/ 23 h 202"/>
                <a:gd name="T14" fmla="*/ 195 w 86"/>
                <a:gd name="T15" fmla="*/ 0 h 202"/>
                <a:gd name="T16" fmla="*/ 179 w 86"/>
                <a:gd name="T17" fmla="*/ 39 h 202"/>
                <a:gd name="T18" fmla="*/ 164 w 86"/>
                <a:gd name="T19" fmla="*/ 39 h 202"/>
                <a:gd name="T20" fmla="*/ 164 w 86"/>
                <a:gd name="T21" fmla="*/ 92 h 202"/>
                <a:gd name="T22" fmla="*/ 51 w 86"/>
                <a:gd name="T23" fmla="*/ 144 h 202"/>
                <a:gd name="T24" fmla="*/ 5 w 86"/>
                <a:gd name="T25" fmla="*/ 194 h 202"/>
                <a:gd name="T26" fmla="*/ 51 w 86"/>
                <a:gd name="T27" fmla="*/ 280 h 202"/>
                <a:gd name="T28" fmla="*/ 0 w 86"/>
                <a:gd name="T29" fmla="*/ 330 h 202"/>
                <a:gd name="T30" fmla="*/ 0 w 86"/>
                <a:gd name="T31" fmla="*/ 330 h 202"/>
                <a:gd name="T32" fmla="*/ 0 w 86"/>
                <a:gd name="T33" fmla="*/ 330 h 2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6"/>
                <a:gd name="T52" fmla="*/ 0 h 202"/>
                <a:gd name="T53" fmla="*/ 86 w 86"/>
                <a:gd name="T54" fmla="*/ 202 h 2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6" h="202">
                  <a:moveTo>
                    <a:pt x="0" y="144"/>
                  </a:moveTo>
                  <a:lnTo>
                    <a:pt x="5" y="180"/>
                  </a:lnTo>
                  <a:lnTo>
                    <a:pt x="19" y="202"/>
                  </a:lnTo>
                  <a:lnTo>
                    <a:pt x="41" y="202"/>
                  </a:lnTo>
                  <a:lnTo>
                    <a:pt x="79" y="47"/>
                  </a:lnTo>
                  <a:lnTo>
                    <a:pt x="86" y="54"/>
                  </a:lnTo>
                  <a:lnTo>
                    <a:pt x="79" y="10"/>
                  </a:lnTo>
                  <a:lnTo>
                    <a:pt x="72" y="0"/>
                  </a:lnTo>
                  <a:lnTo>
                    <a:pt x="67" y="17"/>
                  </a:lnTo>
                  <a:lnTo>
                    <a:pt x="61" y="17"/>
                  </a:lnTo>
                  <a:lnTo>
                    <a:pt x="61" y="40"/>
                  </a:lnTo>
                  <a:lnTo>
                    <a:pt x="19" y="62"/>
                  </a:lnTo>
                  <a:lnTo>
                    <a:pt x="5" y="84"/>
                  </a:lnTo>
                  <a:lnTo>
                    <a:pt x="19" y="121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69" name="Freeform 90"/>
            <p:cNvSpPr>
              <a:spLocks/>
            </p:cNvSpPr>
            <p:nvPr/>
          </p:nvSpPr>
          <p:spPr bwMode="auto">
            <a:xfrm>
              <a:off x="3113" y="3321"/>
              <a:ext cx="41" cy="42"/>
            </a:xfrm>
            <a:custGeom>
              <a:avLst/>
              <a:gdLst>
                <a:gd name="T0" fmla="*/ 86 w 38"/>
                <a:gd name="T1" fmla="*/ 28 h 39"/>
                <a:gd name="T2" fmla="*/ 51 w 38"/>
                <a:gd name="T3" fmla="*/ 72 h 39"/>
                <a:gd name="T4" fmla="*/ 19 w 38"/>
                <a:gd name="T5" fmla="*/ 87 h 39"/>
                <a:gd name="T6" fmla="*/ 0 w 38"/>
                <a:gd name="T7" fmla="*/ 72 h 39"/>
                <a:gd name="T8" fmla="*/ 33 w 38"/>
                <a:gd name="T9" fmla="*/ 0 h 39"/>
                <a:gd name="T10" fmla="*/ 51 w 38"/>
                <a:gd name="T11" fmla="*/ 18 h 39"/>
                <a:gd name="T12" fmla="*/ 86 w 38"/>
                <a:gd name="T13" fmla="*/ 28 h 39"/>
                <a:gd name="T14" fmla="*/ 86 w 38"/>
                <a:gd name="T15" fmla="*/ 28 h 39"/>
                <a:gd name="T16" fmla="*/ 86 w 38"/>
                <a:gd name="T17" fmla="*/ 28 h 3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9"/>
                <a:gd name="T29" fmla="*/ 38 w 38"/>
                <a:gd name="T30" fmla="*/ 39 h 3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9">
                  <a:moveTo>
                    <a:pt x="38" y="13"/>
                  </a:moveTo>
                  <a:lnTo>
                    <a:pt x="22" y="32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5" y="0"/>
                  </a:lnTo>
                  <a:lnTo>
                    <a:pt x="22" y="7"/>
                  </a:lnTo>
                  <a:lnTo>
                    <a:pt x="38" y="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70" name="Freeform 91"/>
            <p:cNvSpPr>
              <a:spLocks/>
            </p:cNvSpPr>
            <p:nvPr/>
          </p:nvSpPr>
          <p:spPr bwMode="auto">
            <a:xfrm>
              <a:off x="3199" y="3010"/>
              <a:ext cx="45" cy="113"/>
            </a:xfrm>
            <a:custGeom>
              <a:avLst/>
              <a:gdLst>
                <a:gd name="T0" fmla="*/ 19 w 42"/>
                <a:gd name="T1" fmla="*/ 150 h 104"/>
                <a:gd name="T2" fmla="*/ 0 w 42"/>
                <a:gd name="T3" fmla="*/ 133 h 104"/>
                <a:gd name="T4" fmla="*/ 19 w 42"/>
                <a:gd name="T5" fmla="*/ 90 h 104"/>
                <a:gd name="T6" fmla="*/ 19 w 42"/>
                <a:gd name="T7" fmla="*/ 58 h 104"/>
                <a:gd name="T8" fmla="*/ 27 w 42"/>
                <a:gd name="T9" fmla="*/ 39 h 104"/>
                <a:gd name="T10" fmla="*/ 19 w 42"/>
                <a:gd name="T11" fmla="*/ 0 h 104"/>
                <a:gd name="T12" fmla="*/ 47 w 42"/>
                <a:gd name="T13" fmla="*/ 0 h 104"/>
                <a:gd name="T14" fmla="*/ 76 w 42"/>
                <a:gd name="T15" fmla="*/ 58 h 104"/>
                <a:gd name="T16" fmla="*/ 47 w 42"/>
                <a:gd name="T17" fmla="*/ 90 h 104"/>
                <a:gd name="T18" fmla="*/ 76 w 42"/>
                <a:gd name="T19" fmla="*/ 133 h 104"/>
                <a:gd name="T20" fmla="*/ 89 w 42"/>
                <a:gd name="T21" fmla="*/ 188 h 104"/>
                <a:gd name="T22" fmla="*/ 89 w 42"/>
                <a:gd name="T23" fmla="*/ 224 h 104"/>
                <a:gd name="T24" fmla="*/ 76 w 42"/>
                <a:gd name="T25" fmla="*/ 262 h 104"/>
                <a:gd name="T26" fmla="*/ 47 w 42"/>
                <a:gd name="T27" fmla="*/ 224 h 104"/>
                <a:gd name="T28" fmla="*/ 47 w 42"/>
                <a:gd name="T29" fmla="*/ 188 h 104"/>
                <a:gd name="T30" fmla="*/ 27 w 42"/>
                <a:gd name="T31" fmla="*/ 188 h 104"/>
                <a:gd name="T32" fmla="*/ 19 w 42"/>
                <a:gd name="T33" fmla="*/ 150 h 104"/>
                <a:gd name="T34" fmla="*/ 19 w 42"/>
                <a:gd name="T35" fmla="*/ 150 h 104"/>
                <a:gd name="T36" fmla="*/ 19 w 42"/>
                <a:gd name="T37" fmla="*/ 150 h 1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"/>
                <a:gd name="T58" fmla="*/ 0 h 104"/>
                <a:gd name="T59" fmla="*/ 42 w 42"/>
                <a:gd name="T60" fmla="*/ 104 h 1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" h="104">
                  <a:moveTo>
                    <a:pt x="8" y="60"/>
                  </a:moveTo>
                  <a:lnTo>
                    <a:pt x="0" y="53"/>
                  </a:lnTo>
                  <a:lnTo>
                    <a:pt x="8" y="36"/>
                  </a:lnTo>
                  <a:lnTo>
                    <a:pt x="8" y="23"/>
                  </a:lnTo>
                  <a:lnTo>
                    <a:pt x="13" y="16"/>
                  </a:lnTo>
                  <a:lnTo>
                    <a:pt x="8" y="0"/>
                  </a:lnTo>
                  <a:lnTo>
                    <a:pt x="21" y="0"/>
                  </a:lnTo>
                  <a:lnTo>
                    <a:pt x="35" y="23"/>
                  </a:lnTo>
                  <a:lnTo>
                    <a:pt x="21" y="36"/>
                  </a:lnTo>
                  <a:lnTo>
                    <a:pt x="35" y="53"/>
                  </a:lnTo>
                  <a:lnTo>
                    <a:pt x="42" y="75"/>
                  </a:lnTo>
                  <a:lnTo>
                    <a:pt x="42" y="90"/>
                  </a:lnTo>
                  <a:lnTo>
                    <a:pt x="35" y="104"/>
                  </a:lnTo>
                  <a:lnTo>
                    <a:pt x="21" y="90"/>
                  </a:lnTo>
                  <a:lnTo>
                    <a:pt x="21" y="75"/>
                  </a:lnTo>
                  <a:lnTo>
                    <a:pt x="13" y="75"/>
                  </a:lnTo>
                  <a:lnTo>
                    <a:pt x="8" y="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71" name="Freeform 92"/>
            <p:cNvSpPr>
              <a:spLocks/>
            </p:cNvSpPr>
            <p:nvPr/>
          </p:nvSpPr>
          <p:spPr bwMode="auto">
            <a:xfrm>
              <a:off x="2825" y="2231"/>
              <a:ext cx="54" cy="124"/>
            </a:xfrm>
            <a:custGeom>
              <a:avLst/>
              <a:gdLst>
                <a:gd name="T0" fmla="*/ 116 w 50"/>
                <a:gd name="T1" fmla="*/ 177 h 114"/>
                <a:gd name="T2" fmla="*/ 116 w 50"/>
                <a:gd name="T3" fmla="*/ 202 h 114"/>
                <a:gd name="T4" fmla="*/ 91 w 50"/>
                <a:gd name="T5" fmla="*/ 256 h 114"/>
                <a:gd name="T6" fmla="*/ 91 w 50"/>
                <a:gd name="T7" fmla="*/ 273 h 114"/>
                <a:gd name="T8" fmla="*/ 70 w 50"/>
                <a:gd name="T9" fmla="*/ 288 h 114"/>
                <a:gd name="T10" fmla="*/ 70 w 50"/>
                <a:gd name="T11" fmla="*/ 221 h 114"/>
                <a:gd name="T12" fmla="*/ 21 w 50"/>
                <a:gd name="T13" fmla="*/ 202 h 114"/>
                <a:gd name="T14" fmla="*/ 0 w 50"/>
                <a:gd name="T15" fmla="*/ 162 h 114"/>
                <a:gd name="T16" fmla="*/ 33 w 50"/>
                <a:gd name="T17" fmla="*/ 107 h 114"/>
                <a:gd name="T18" fmla="*/ 21 w 50"/>
                <a:gd name="T19" fmla="*/ 20 h 114"/>
                <a:gd name="T20" fmla="*/ 33 w 50"/>
                <a:gd name="T21" fmla="*/ 0 h 114"/>
                <a:gd name="T22" fmla="*/ 91 w 50"/>
                <a:gd name="T23" fmla="*/ 0 h 114"/>
                <a:gd name="T24" fmla="*/ 104 w 50"/>
                <a:gd name="T25" fmla="*/ 20 h 114"/>
                <a:gd name="T26" fmla="*/ 116 w 50"/>
                <a:gd name="T27" fmla="*/ 0 h 114"/>
                <a:gd name="T28" fmla="*/ 104 w 50"/>
                <a:gd name="T29" fmla="*/ 36 h 114"/>
                <a:gd name="T30" fmla="*/ 116 w 50"/>
                <a:gd name="T31" fmla="*/ 86 h 114"/>
                <a:gd name="T32" fmla="*/ 91 w 50"/>
                <a:gd name="T33" fmla="*/ 127 h 114"/>
                <a:gd name="T34" fmla="*/ 91 w 50"/>
                <a:gd name="T35" fmla="*/ 162 h 114"/>
                <a:gd name="T36" fmla="*/ 116 w 50"/>
                <a:gd name="T37" fmla="*/ 162 h 114"/>
                <a:gd name="T38" fmla="*/ 116 w 50"/>
                <a:gd name="T39" fmla="*/ 177 h 114"/>
                <a:gd name="T40" fmla="*/ 116 w 50"/>
                <a:gd name="T41" fmla="*/ 177 h 114"/>
                <a:gd name="T42" fmla="*/ 116 w 50"/>
                <a:gd name="T43" fmla="*/ 177 h 1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"/>
                <a:gd name="T67" fmla="*/ 0 h 114"/>
                <a:gd name="T68" fmla="*/ 50 w 50"/>
                <a:gd name="T69" fmla="*/ 114 h 1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" h="114">
                  <a:moveTo>
                    <a:pt x="50" y="71"/>
                  </a:moveTo>
                  <a:lnTo>
                    <a:pt x="50" y="79"/>
                  </a:lnTo>
                  <a:lnTo>
                    <a:pt x="39" y="101"/>
                  </a:lnTo>
                  <a:lnTo>
                    <a:pt x="39" y="109"/>
                  </a:lnTo>
                  <a:lnTo>
                    <a:pt x="30" y="114"/>
                  </a:lnTo>
                  <a:lnTo>
                    <a:pt x="30" y="87"/>
                  </a:lnTo>
                  <a:lnTo>
                    <a:pt x="9" y="79"/>
                  </a:lnTo>
                  <a:lnTo>
                    <a:pt x="0" y="64"/>
                  </a:lnTo>
                  <a:lnTo>
                    <a:pt x="15" y="42"/>
                  </a:lnTo>
                  <a:lnTo>
                    <a:pt x="9" y="8"/>
                  </a:lnTo>
                  <a:lnTo>
                    <a:pt x="15" y="0"/>
                  </a:lnTo>
                  <a:lnTo>
                    <a:pt x="39" y="0"/>
                  </a:lnTo>
                  <a:lnTo>
                    <a:pt x="44" y="8"/>
                  </a:lnTo>
                  <a:lnTo>
                    <a:pt x="50" y="0"/>
                  </a:lnTo>
                  <a:lnTo>
                    <a:pt x="44" y="15"/>
                  </a:lnTo>
                  <a:lnTo>
                    <a:pt x="50" y="34"/>
                  </a:lnTo>
                  <a:lnTo>
                    <a:pt x="39" y="51"/>
                  </a:lnTo>
                  <a:lnTo>
                    <a:pt x="39" y="64"/>
                  </a:lnTo>
                  <a:lnTo>
                    <a:pt x="50" y="64"/>
                  </a:lnTo>
                  <a:lnTo>
                    <a:pt x="50" y="7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72" name="Freeform 93"/>
            <p:cNvSpPr>
              <a:spLocks/>
            </p:cNvSpPr>
            <p:nvPr/>
          </p:nvSpPr>
          <p:spPr bwMode="auto">
            <a:xfrm>
              <a:off x="2929" y="2679"/>
              <a:ext cx="191" cy="129"/>
            </a:xfrm>
            <a:custGeom>
              <a:avLst/>
              <a:gdLst>
                <a:gd name="T0" fmla="*/ 284 w 176"/>
                <a:gd name="T1" fmla="*/ 0 h 119"/>
                <a:gd name="T2" fmla="*/ 311 w 176"/>
                <a:gd name="T3" fmla="*/ 51 h 119"/>
                <a:gd name="T4" fmla="*/ 311 w 176"/>
                <a:gd name="T5" fmla="*/ 89 h 119"/>
                <a:gd name="T6" fmla="*/ 342 w 176"/>
                <a:gd name="T7" fmla="*/ 109 h 119"/>
                <a:gd name="T8" fmla="*/ 434 w 176"/>
                <a:gd name="T9" fmla="*/ 214 h 119"/>
                <a:gd name="T10" fmla="*/ 293 w 176"/>
                <a:gd name="T11" fmla="*/ 214 h 119"/>
                <a:gd name="T12" fmla="*/ 284 w 176"/>
                <a:gd name="T13" fmla="*/ 254 h 119"/>
                <a:gd name="T14" fmla="*/ 209 w 176"/>
                <a:gd name="T15" fmla="*/ 254 h 119"/>
                <a:gd name="T16" fmla="*/ 191 w 176"/>
                <a:gd name="T17" fmla="*/ 214 h 119"/>
                <a:gd name="T18" fmla="*/ 174 w 176"/>
                <a:gd name="T19" fmla="*/ 214 h 119"/>
                <a:gd name="T20" fmla="*/ 140 w 176"/>
                <a:gd name="T21" fmla="*/ 270 h 119"/>
                <a:gd name="T22" fmla="*/ 91 w 176"/>
                <a:gd name="T23" fmla="*/ 291 h 119"/>
                <a:gd name="T24" fmla="*/ 75 w 176"/>
                <a:gd name="T25" fmla="*/ 291 h 119"/>
                <a:gd name="T26" fmla="*/ 20 w 176"/>
                <a:gd name="T27" fmla="*/ 214 h 119"/>
                <a:gd name="T28" fmla="*/ 0 w 176"/>
                <a:gd name="T29" fmla="*/ 207 h 119"/>
                <a:gd name="T30" fmla="*/ 51 w 176"/>
                <a:gd name="T31" fmla="*/ 143 h 119"/>
                <a:gd name="T32" fmla="*/ 174 w 176"/>
                <a:gd name="T33" fmla="*/ 89 h 119"/>
                <a:gd name="T34" fmla="*/ 140 w 176"/>
                <a:gd name="T35" fmla="*/ 89 h 119"/>
                <a:gd name="T36" fmla="*/ 209 w 176"/>
                <a:gd name="T37" fmla="*/ 75 h 119"/>
                <a:gd name="T38" fmla="*/ 284 w 176"/>
                <a:gd name="T39" fmla="*/ 0 h 119"/>
                <a:gd name="T40" fmla="*/ 284 w 176"/>
                <a:gd name="T41" fmla="*/ 0 h 119"/>
                <a:gd name="T42" fmla="*/ 284 w 176"/>
                <a:gd name="T43" fmla="*/ 0 h 1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6"/>
                <a:gd name="T67" fmla="*/ 0 h 119"/>
                <a:gd name="T68" fmla="*/ 176 w 176"/>
                <a:gd name="T69" fmla="*/ 119 h 1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6" h="119">
                  <a:moveTo>
                    <a:pt x="114" y="0"/>
                  </a:moveTo>
                  <a:lnTo>
                    <a:pt x="125" y="21"/>
                  </a:lnTo>
                  <a:lnTo>
                    <a:pt x="125" y="37"/>
                  </a:lnTo>
                  <a:lnTo>
                    <a:pt x="139" y="45"/>
                  </a:lnTo>
                  <a:lnTo>
                    <a:pt x="176" y="89"/>
                  </a:lnTo>
                  <a:lnTo>
                    <a:pt x="119" y="89"/>
                  </a:lnTo>
                  <a:lnTo>
                    <a:pt x="114" y="105"/>
                  </a:lnTo>
                  <a:lnTo>
                    <a:pt x="85" y="105"/>
                  </a:lnTo>
                  <a:lnTo>
                    <a:pt x="77" y="89"/>
                  </a:lnTo>
                  <a:lnTo>
                    <a:pt x="70" y="89"/>
                  </a:lnTo>
                  <a:lnTo>
                    <a:pt x="57" y="112"/>
                  </a:lnTo>
                  <a:lnTo>
                    <a:pt x="37" y="119"/>
                  </a:lnTo>
                  <a:lnTo>
                    <a:pt x="30" y="119"/>
                  </a:lnTo>
                  <a:lnTo>
                    <a:pt x="8" y="89"/>
                  </a:lnTo>
                  <a:lnTo>
                    <a:pt x="0" y="84"/>
                  </a:lnTo>
                  <a:lnTo>
                    <a:pt x="21" y="60"/>
                  </a:lnTo>
                  <a:lnTo>
                    <a:pt x="70" y="37"/>
                  </a:lnTo>
                  <a:lnTo>
                    <a:pt x="57" y="37"/>
                  </a:lnTo>
                  <a:lnTo>
                    <a:pt x="85" y="30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73" name="Freeform 94"/>
            <p:cNvSpPr>
              <a:spLocks/>
            </p:cNvSpPr>
            <p:nvPr/>
          </p:nvSpPr>
          <p:spPr bwMode="auto">
            <a:xfrm>
              <a:off x="3138" y="2872"/>
              <a:ext cx="31" cy="29"/>
            </a:xfrm>
            <a:custGeom>
              <a:avLst/>
              <a:gdLst>
                <a:gd name="T0" fmla="*/ 60 w 29"/>
                <a:gd name="T1" fmla="*/ 58 h 27"/>
                <a:gd name="T2" fmla="*/ 0 w 29"/>
                <a:gd name="T3" fmla="*/ 58 h 27"/>
                <a:gd name="T4" fmla="*/ 60 w 29"/>
                <a:gd name="T5" fmla="*/ 0 h 27"/>
                <a:gd name="T6" fmla="*/ 60 w 29"/>
                <a:gd name="T7" fmla="*/ 58 h 27"/>
                <a:gd name="T8" fmla="*/ 60 w 29"/>
                <a:gd name="T9" fmla="*/ 58 h 27"/>
                <a:gd name="T10" fmla="*/ 60 w 29"/>
                <a:gd name="T11" fmla="*/ 58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7"/>
                <a:gd name="T20" fmla="*/ 29 w 29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7">
                  <a:moveTo>
                    <a:pt x="29" y="27"/>
                  </a:moveTo>
                  <a:lnTo>
                    <a:pt x="0" y="27"/>
                  </a:lnTo>
                  <a:lnTo>
                    <a:pt x="29" y="0"/>
                  </a:lnTo>
                  <a:lnTo>
                    <a:pt x="29" y="2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74" name="Freeform 95"/>
            <p:cNvSpPr>
              <a:spLocks/>
            </p:cNvSpPr>
            <p:nvPr/>
          </p:nvSpPr>
          <p:spPr bwMode="auto">
            <a:xfrm>
              <a:off x="4151" y="2530"/>
              <a:ext cx="113" cy="238"/>
            </a:xfrm>
            <a:custGeom>
              <a:avLst/>
              <a:gdLst>
                <a:gd name="T0" fmla="*/ 87 w 104"/>
                <a:gd name="T1" fmla="*/ 0 h 220"/>
                <a:gd name="T2" fmla="*/ 0 w 104"/>
                <a:gd name="T3" fmla="*/ 34 h 220"/>
                <a:gd name="T4" fmla="*/ 0 w 104"/>
                <a:gd name="T5" fmla="*/ 83 h 220"/>
                <a:gd name="T6" fmla="*/ 30 w 104"/>
                <a:gd name="T7" fmla="*/ 143 h 220"/>
                <a:gd name="T8" fmla="*/ 30 w 104"/>
                <a:gd name="T9" fmla="*/ 197 h 220"/>
                <a:gd name="T10" fmla="*/ 54 w 104"/>
                <a:gd name="T11" fmla="*/ 234 h 220"/>
                <a:gd name="T12" fmla="*/ 70 w 104"/>
                <a:gd name="T13" fmla="*/ 301 h 220"/>
                <a:gd name="T14" fmla="*/ 30 w 104"/>
                <a:gd name="T15" fmla="*/ 387 h 220"/>
                <a:gd name="T16" fmla="*/ 30 w 104"/>
                <a:gd name="T17" fmla="*/ 429 h 220"/>
                <a:gd name="T18" fmla="*/ 87 w 104"/>
                <a:gd name="T19" fmla="*/ 504 h 220"/>
                <a:gd name="T20" fmla="*/ 87 w 104"/>
                <a:gd name="T21" fmla="*/ 476 h 220"/>
                <a:gd name="T22" fmla="*/ 106 w 104"/>
                <a:gd name="T23" fmla="*/ 504 h 220"/>
                <a:gd name="T24" fmla="*/ 141 w 104"/>
                <a:gd name="T25" fmla="*/ 524 h 220"/>
                <a:gd name="T26" fmla="*/ 153 w 104"/>
                <a:gd name="T27" fmla="*/ 504 h 220"/>
                <a:gd name="T28" fmla="*/ 141 w 104"/>
                <a:gd name="T29" fmla="*/ 476 h 220"/>
                <a:gd name="T30" fmla="*/ 87 w 104"/>
                <a:gd name="T31" fmla="*/ 476 h 220"/>
                <a:gd name="T32" fmla="*/ 70 w 104"/>
                <a:gd name="T33" fmla="*/ 387 h 220"/>
                <a:gd name="T34" fmla="*/ 54 w 104"/>
                <a:gd name="T35" fmla="*/ 387 h 220"/>
                <a:gd name="T36" fmla="*/ 54 w 104"/>
                <a:gd name="T37" fmla="*/ 372 h 220"/>
                <a:gd name="T38" fmla="*/ 70 w 104"/>
                <a:gd name="T39" fmla="*/ 301 h 220"/>
                <a:gd name="T40" fmla="*/ 70 w 104"/>
                <a:gd name="T41" fmla="*/ 249 h 220"/>
                <a:gd name="T42" fmla="*/ 106 w 104"/>
                <a:gd name="T43" fmla="*/ 249 h 220"/>
                <a:gd name="T44" fmla="*/ 106 w 104"/>
                <a:gd name="T45" fmla="*/ 282 h 220"/>
                <a:gd name="T46" fmla="*/ 141 w 104"/>
                <a:gd name="T47" fmla="*/ 282 h 220"/>
                <a:gd name="T48" fmla="*/ 175 w 104"/>
                <a:gd name="T49" fmla="*/ 322 h 220"/>
                <a:gd name="T50" fmla="*/ 175 w 104"/>
                <a:gd name="T51" fmla="*/ 301 h 220"/>
                <a:gd name="T52" fmla="*/ 153 w 104"/>
                <a:gd name="T53" fmla="*/ 249 h 220"/>
                <a:gd name="T54" fmla="*/ 175 w 104"/>
                <a:gd name="T55" fmla="*/ 206 h 220"/>
                <a:gd name="T56" fmla="*/ 262 w 104"/>
                <a:gd name="T57" fmla="*/ 206 h 220"/>
                <a:gd name="T58" fmla="*/ 262 w 104"/>
                <a:gd name="T59" fmla="*/ 176 h 220"/>
                <a:gd name="T60" fmla="*/ 196 w 104"/>
                <a:gd name="T61" fmla="*/ 77 h 220"/>
                <a:gd name="T62" fmla="*/ 106 w 104"/>
                <a:gd name="T63" fmla="*/ 106 h 220"/>
                <a:gd name="T64" fmla="*/ 106 w 104"/>
                <a:gd name="T65" fmla="*/ 34 h 220"/>
                <a:gd name="T66" fmla="*/ 87 w 104"/>
                <a:gd name="T67" fmla="*/ 23 h 220"/>
                <a:gd name="T68" fmla="*/ 87 w 104"/>
                <a:gd name="T69" fmla="*/ 0 h 220"/>
                <a:gd name="T70" fmla="*/ 87 w 104"/>
                <a:gd name="T71" fmla="*/ 0 h 220"/>
                <a:gd name="T72" fmla="*/ 87 w 104"/>
                <a:gd name="T73" fmla="*/ 0 h 22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4"/>
                <a:gd name="T112" fmla="*/ 0 h 220"/>
                <a:gd name="T113" fmla="*/ 104 w 104"/>
                <a:gd name="T114" fmla="*/ 220 h 22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4" h="220">
                  <a:moveTo>
                    <a:pt x="35" y="0"/>
                  </a:moveTo>
                  <a:lnTo>
                    <a:pt x="0" y="15"/>
                  </a:lnTo>
                  <a:lnTo>
                    <a:pt x="0" y="35"/>
                  </a:lnTo>
                  <a:lnTo>
                    <a:pt x="13" y="60"/>
                  </a:lnTo>
                  <a:lnTo>
                    <a:pt x="13" y="82"/>
                  </a:lnTo>
                  <a:lnTo>
                    <a:pt x="22" y="99"/>
                  </a:lnTo>
                  <a:lnTo>
                    <a:pt x="28" y="128"/>
                  </a:lnTo>
                  <a:lnTo>
                    <a:pt x="13" y="164"/>
                  </a:lnTo>
                  <a:lnTo>
                    <a:pt x="13" y="180"/>
                  </a:lnTo>
                  <a:lnTo>
                    <a:pt x="35" y="212"/>
                  </a:lnTo>
                  <a:lnTo>
                    <a:pt x="35" y="201"/>
                  </a:lnTo>
                  <a:lnTo>
                    <a:pt x="42" y="212"/>
                  </a:lnTo>
                  <a:lnTo>
                    <a:pt x="57" y="220"/>
                  </a:lnTo>
                  <a:lnTo>
                    <a:pt x="62" y="212"/>
                  </a:lnTo>
                  <a:lnTo>
                    <a:pt x="57" y="201"/>
                  </a:lnTo>
                  <a:lnTo>
                    <a:pt x="35" y="201"/>
                  </a:lnTo>
                  <a:lnTo>
                    <a:pt x="28" y="164"/>
                  </a:lnTo>
                  <a:lnTo>
                    <a:pt x="22" y="164"/>
                  </a:lnTo>
                  <a:lnTo>
                    <a:pt x="22" y="156"/>
                  </a:lnTo>
                  <a:lnTo>
                    <a:pt x="28" y="128"/>
                  </a:lnTo>
                  <a:lnTo>
                    <a:pt x="28" y="104"/>
                  </a:lnTo>
                  <a:lnTo>
                    <a:pt x="42" y="104"/>
                  </a:lnTo>
                  <a:lnTo>
                    <a:pt x="42" y="119"/>
                  </a:lnTo>
                  <a:lnTo>
                    <a:pt x="57" y="119"/>
                  </a:lnTo>
                  <a:lnTo>
                    <a:pt x="70" y="136"/>
                  </a:lnTo>
                  <a:lnTo>
                    <a:pt x="70" y="128"/>
                  </a:lnTo>
                  <a:lnTo>
                    <a:pt x="62" y="104"/>
                  </a:lnTo>
                  <a:lnTo>
                    <a:pt x="70" y="87"/>
                  </a:lnTo>
                  <a:lnTo>
                    <a:pt x="104" y="87"/>
                  </a:lnTo>
                  <a:lnTo>
                    <a:pt x="104" y="74"/>
                  </a:lnTo>
                  <a:lnTo>
                    <a:pt x="79" y="32"/>
                  </a:lnTo>
                  <a:lnTo>
                    <a:pt x="42" y="45"/>
                  </a:lnTo>
                  <a:lnTo>
                    <a:pt x="42" y="15"/>
                  </a:lnTo>
                  <a:lnTo>
                    <a:pt x="35" y="10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75" name="Freeform 96"/>
            <p:cNvSpPr>
              <a:spLocks/>
            </p:cNvSpPr>
            <p:nvPr/>
          </p:nvSpPr>
          <p:spPr bwMode="auto">
            <a:xfrm>
              <a:off x="4218" y="2488"/>
              <a:ext cx="100" cy="229"/>
            </a:xfrm>
            <a:custGeom>
              <a:avLst/>
              <a:gdLst>
                <a:gd name="T0" fmla="*/ 0 w 92"/>
                <a:gd name="T1" fmla="*/ 19 h 212"/>
                <a:gd name="T2" fmla="*/ 0 w 92"/>
                <a:gd name="T3" fmla="*/ 0 h 212"/>
                <a:gd name="T4" fmla="*/ 20 w 92"/>
                <a:gd name="T5" fmla="*/ 19 h 212"/>
                <a:gd name="T6" fmla="*/ 141 w 92"/>
                <a:gd name="T7" fmla="*/ 0 h 212"/>
                <a:gd name="T8" fmla="*/ 141 w 92"/>
                <a:gd name="T9" fmla="*/ 39 h 212"/>
                <a:gd name="T10" fmla="*/ 196 w 92"/>
                <a:gd name="T11" fmla="*/ 39 h 212"/>
                <a:gd name="T12" fmla="*/ 141 w 92"/>
                <a:gd name="T13" fmla="*/ 52 h 212"/>
                <a:gd name="T14" fmla="*/ 126 w 92"/>
                <a:gd name="T15" fmla="*/ 106 h 212"/>
                <a:gd name="T16" fmla="*/ 107 w 92"/>
                <a:gd name="T17" fmla="*/ 125 h 212"/>
                <a:gd name="T18" fmla="*/ 228 w 92"/>
                <a:gd name="T19" fmla="*/ 319 h 212"/>
                <a:gd name="T20" fmla="*/ 210 w 92"/>
                <a:gd name="T21" fmla="*/ 408 h 212"/>
                <a:gd name="T22" fmla="*/ 153 w 92"/>
                <a:gd name="T23" fmla="*/ 436 h 212"/>
                <a:gd name="T24" fmla="*/ 141 w 92"/>
                <a:gd name="T25" fmla="*/ 436 h 212"/>
                <a:gd name="T26" fmla="*/ 126 w 92"/>
                <a:gd name="T27" fmla="*/ 477 h 212"/>
                <a:gd name="T28" fmla="*/ 87 w 92"/>
                <a:gd name="T29" fmla="*/ 494 h 212"/>
                <a:gd name="T30" fmla="*/ 87 w 92"/>
                <a:gd name="T31" fmla="*/ 459 h 212"/>
                <a:gd name="T32" fmla="*/ 58 w 92"/>
                <a:gd name="T33" fmla="*/ 436 h 212"/>
                <a:gd name="T34" fmla="*/ 153 w 92"/>
                <a:gd name="T35" fmla="*/ 372 h 212"/>
                <a:gd name="T36" fmla="*/ 153 w 92"/>
                <a:gd name="T37" fmla="*/ 262 h 212"/>
                <a:gd name="T38" fmla="*/ 126 w 92"/>
                <a:gd name="T39" fmla="*/ 215 h 212"/>
                <a:gd name="T40" fmla="*/ 126 w 92"/>
                <a:gd name="T41" fmla="*/ 192 h 212"/>
                <a:gd name="T42" fmla="*/ 30 w 92"/>
                <a:gd name="T43" fmla="*/ 125 h 212"/>
                <a:gd name="T44" fmla="*/ 87 w 92"/>
                <a:gd name="T45" fmla="*/ 106 h 212"/>
                <a:gd name="T46" fmla="*/ 58 w 92"/>
                <a:gd name="T47" fmla="*/ 91 h 212"/>
                <a:gd name="T48" fmla="*/ 20 w 92"/>
                <a:gd name="T49" fmla="*/ 52 h 212"/>
                <a:gd name="T50" fmla="*/ 0 w 92"/>
                <a:gd name="T51" fmla="*/ 19 h 212"/>
                <a:gd name="T52" fmla="*/ 0 w 92"/>
                <a:gd name="T53" fmla="*/ 19 h 212"/>
                <a:gd name="T54" fmla="*/ 0 w 92"/>
                <a:gd name="T55" fmla="*/ 19 h 2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2"/>
                <a:gd name="T85" fmla="*/ 0 h 212"/>
                <a:gd name="T86" fmla="*/ 92 w 92"/>
                <a:gd name="T87" fmla="*/ 212 h 2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2" h="212">
                  <a:moveTo>
                    <a:pt x="0" y="8"/>
                  </a:moveTo>
                  <a:lnTo>
                    <a:pt x="0" y="0"/>
                  </a:lnTo>
                  <a:lnTo>
                    <a:pt x="8" y="8"/>
                  </a:lnTo>
                  <a:lnTo>
                    <a:pt x="57" y="0"/>
                  </a:lnTo>
                  <a:lnTo>
                    <a:pt x="57" y="17"/>
                  </a:lnTo>
                  <a:lnTo>
                    <a:pt x="79" y="17"/>
                  </a:lnTo>
                  <a:lnTo>
                    <a:pt x="57" y="22"/>
                  </a:lnTo>
                  <a:lnTo>
                    <a:pt x="50" y="45"/>
                  </a:lnTo>
                  <a:lnTo>
                    <a:pt x="42" y="54"/>
                  </a:lnTo>
                  <a:lnTo>
                    <a:pt x="92" y="136"/>
                  </a:lnTo>
                  <a:lnTo>
                    <a:pt x="85" y="175"/>
                  </a:lnTo>
                  <a:lnTo>
                    <a:pt x="62" y="187"/>
                  </a:lnTo>
                  <a:lnTo>
                    <a:pt x="57" y="187"/>
                  </a:lnTo>
                  <a:lnTo>
                    <a:pt x="50" y="205"/>
                  </a:lnTo>
                  <a:lnTo>
                    <a:pt x="35" y="212"/>
                  </a:lnTo>
                  <a:lnTo>
                    <a:pt x="35" y="197"/>
                  </a:lnTo>
                  <a:lnTo>
                    <a:pt x="23" y="187"/>
                  </a:lnTo>
                  <a:lnTo>
                    <a:pt x="62" y="158"/>
                  </a:lnTo>
                  <a:lnTo>
                    <a:pt x="62" y="113"/>
                  </a:lnTo>
                  <a:lnTo>
                    <a:pt x="50" y="91"/>
                  </a:lnTo>
                  <a:lnTo>
                    <a:pt x="50" y="82"/>
                  </a:lnTo>
                  <a:lnTo>
                    <a:pt x="13" y="54"/>
                  </a:lnTo>
                  <a:lnTo>
                    <a:pt x="35" y="45"/>
                  </a:lnTo>
                  <a:lnTo>
                    <a:pt x="23" y="39"/>
                  </a:lnTo>
                  <a:lnTo>
                    <a:pt x="8" y="2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76" name="Freeform 97"/>
            <p:cNvSpPr>
              <a:spLocks/>
            </p:cNvSpPr>
            <p:nvPr/>
          </p:nvSpPr>
          <p:spPr bwMode="auto">
            <a:xfrm>
              <a:off x="4218" y="2628"/>
              <a:ext cx="71" cy="65"/>
            </a:xfrm>
            <a:custGeom>
              <a:avLst/>
              <a:gdLst>
                <a:gd name="T0" fmla="*/ 60 w 65"/>
                <a:gd name="T1" fmla="*/ 143 h 60"/>
                <a:gd name="T2" fmla="*/ 171 w 65"/>
                <a:gd name="T3" fmla="*/ 76 h 60"/>
                <a:gd name="T4" fmla="*/ 171 w 65"/>
                <a:gd name="T5" fmla="*/ 0 h 60"/>
                <a:gd name="T6" fmla="*/ 138 w 65"/>
                <a:gd name="T7" fmla="*/ 0 h 60"/>
                <a:gd name="T8" fmla="*/ 138 w 65"/>
                <a:gd name="T9" fmla="*/ 24 h 60"/>
                <a:gd name="T10" fmla="*/ 113 w 65"/>
                <a:gd name="T11" fmla="*/ 0 h 60"/>
                <a:gd name="T12" fmla="*/ 21 w 65"/>
                <a:gd name="T13" fmla="*/ 0 h 60"/>
                <a:gd name="T14" fmla="*/ 0 w 65"/>
                <a:gd name="T15" fmla="*/ 36 h 60"/>
                <a:gd name="T16" fmla="*/ 21 w 65"/>
                <a:gd name="T17" fmla="*/ 96 h 60"/>
                <a:gd name="T18" fmla="*/ 21 w 65"/>
                <a:gd name="T19" fmla="*/ 143 h 60"/>
                <a:gd name="T20" fmla="*/ 60 w 65"/>
                <a:gd name="T21" fmla="*/ 143 h 60"/>
                <a:gd name="T22" fmla="*/ 60 w 65"/>
                <a:gd name="T23" fmla="*/ 143 h 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5"/>
                <a:gd name="T37" fmla="*/ 0 h 60"/>
                <a:gd name="T38" fmla="*/ 65 w 65"/>
                <a:gd name="T39" fmla="*/ 60 h 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5" h="60">
                  <a:moveTo>
                    <a:pt x="23" y="60"/>
                  </a:moveTo>
                  <a:lnTo>
                    <a:pt x="65" y="31"/>
                  </a:lnTo>
                  <a:lnTo>
                    <a:pt x="65" y="0"/>
                  </a:lnTo>
                  <a:lnTo>
                    <a:pt x="52" y="0"/>
                  </a:lnTo>
                  <a:lnTo>
                    <a:pt x="52" y="10"/>
                  </a:lnTo>
                  <a:lnTo>
                    <a:pt x="42" y="0"/>
                  </a:lnTo>
                  <a:lnTo>
                    <a:pt x="8" y="0"/>
                  </a:lnTo>
                  <a:lnTo>
                    <a:pt x="0" y="15"/>
                  </a:lnTo>
                  <a:lnTo>
                    <a:pt x="8" y="40"/>
                  </a:lnTo>
                  <a:lnTo>
                    <a:pt x="8" y="60"/>
                  </a:lnTo>
                  <a:lnTo>
                    <a:pt x="23" y="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77" name="Freeform 98"/>
            <p:cNvSpPr>
              <a:spLocks/>
            </p:cNvSpPr>
            <p:nvPr/>
          </p:nvSpPr>
          <p:spPr bwMode="auto">
            <a:xfrm>
              <a:off x="4187" y="2750"/>
              <a:ext cx="56" cy="91"/>
            </a:xfrm>
            <a:custGeom>
              <a:avLst/>
              <a:gdLst>
                <a:gd name="T0" fmla="*/ 65 w 52"/>
                <a:gd name="T1" fmla="*/ 22 h 84"/>
                <a:gd name="T2" fmla="*/ 54 w 52"/>
                <a:gd name="T3" fmla="*/ 41 h 84"/>
                <a:gd name="T4" fmla="*/ 20 w 52"/>
                <a:gd name="T5" fmla="*/ 22 h 84"/>
                <a:gd name="T6" fmla="*/ 0 w 52"/>
                <a:gd name="T7" fmla="*/ 0 h 84"/>
                <a:gd name="T8" fmla="*/ 0 w 52"/>
                <a:gd name="T9" fmla="*/ 93 h 84"/>
                <a:gd name="T10" fmla="*/ 54 w 52"/>
                <a:gd name="T11" fmla="*/ 127 h 84"/>
                <a:gd name="T12" fmla="*/ 100 w 52"/>
                <a:gd name="T13" fmla="*/ 201 h 84"/>
                <a:gd name="T14" fmla="*/ 117 w 52"/>
                <a:gd name="T15" fmla="*/ 201 h 84"/>
                <a:gd name="T16" fmla="*/ 100 w 52"/>
                <a:gd name="T17" fmla="*/ 127 h 84"/>
                <a:gd name="T18" fmla="*/ 100 w 52"/>
                <a:gd name="T19" fmla="*/ 52 h 84"/>
                <a:gd name="T20" fmla="*/ 65 w 52"/>
                <a:gd name="T21" fmla="*/ 22 h 84"/>
                <a:gd name="T22" fmla="*/ 65 w 52"/>
                <a:gd name="T23" fmla="*/ 22 h 84"/>
                <a:gd name="T24" fmla="*/ 65 w 52"/>
                <a:gd name="T25" fmla="*/ 22 h 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2"/>
                <a:gd name="T40" fmla="*/ 0 h 84"/>
                <a:gd name="T41" fmla="*/ 52 w 52"/>
                <a:gd name="T42" fmla="*/ 84 h 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2" h="84">
                  <a:moveTo>
                    <a:pt x="29" y="9"/>
                  </a:moveTo>
                  <a:lnTo>
                    <a:pt x="24" y="17"/>
                  </a:lnTo>
                  <a:lnTo>
                    <a:pt x="9" y="9"/>
                  </a:lnTo>
                  <a:lnTo>
                    <a:pt x="0" y="0"/>
                  </a:lnTo>
                  <a:lnTo>
                    <a:pt x="0" y="39"/>
                  </a:lnTo>
                  <a:lnTo>
                    <a:pt x="24" y="52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44" y="52"/>
                  </a:lnTo>
                  <a:lnTo>
                    <a:pt x="44" y="22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78" name="Freeform 99"/>
            <p:cNvSpPr>
              <a:spLocks/>
            </p:cNvSpPr>
            <p:nvPr/>
          </p:nvSpPr>
          <p:spPr bwMode="auto">
            <a:xfrm>
              <a:off x="4318" y="2750"/>
              <a:ext cx="148" cy="91"/>
            </a:xfrm>
            <a:custGeom>
              <a:avLst/>
              <a:gdLst>
                <a:gd name="T0" fmla="*/ 194 w 136"/>
                <a:gd name="T1" fmla="*/ 52 h 84"/>
                <a:gd name="T2" fmla="*/ 213 w 136"/>
                <a:gd name="T3" fmla="*/ 52 h 84"/>
                <a:gd name="T4" fmla="*/ 194 w 136"/>
                <a:gd name="T5" fmla="*/ 93 h 84"/>
                <a:gd name="T6" fmla="*/ 139 w 136"/>
                <a:gd name="T7" fmla="*/ 93 h 84"/>
                <a:gd name="T8" fmla="*/ 115 w 136"/>
                <a:gd name="T9" fmla="*/ 127 h 84"/>
                <a:gd name="T10" fmla="*/ 70 w 136"/>
                <a:gd name="T11" fmla="*/ 127 h 84"/>
                <a:gd name="T12" fmla="*/ 70 w 136"/>
                <a:gd name="T13" fmla="*/ 182 h 84"/>
                <a:gd name="T14" fmla="*/ 0 w 136"/>
                <a:gd name="T15" fmla="*/ 182 h 84"/>
                <a:gd name="T16" fmla="*/ 29 w 136"/>
                <a:gd name="T17" fmla="*/ 201 h 84"/>
                <a:gd name="T18" fmla="*/ 86 w 136"/>
                <a:gd name="T19" fmla="*/ 201 h 84"/>
                <a:gd name="T20" fmla="*/ 115 w 136"/>
                <a:gd name="T21" fmla="*/ 182 h 84"/>
                <a:gd name="T22" fmla="*/ 139 w 136"/>
                <a:gd name="T23" fmla="*/ 201 h 84"/>
                <a:gd name="T24" fmla="*/ 176 w 136"/>
                <a:gd name="T25" fmla="*/ 182 h 84"/>
                <a:gd name="T26" fmla="*/ 227 w 136"/>
                <a:gd name="T27" fmla="*/ 93 h 84"/>
                <a:gd name="T28" fmla="*/ 321 w 136"/>
                <a:gd name="T29" fmla="*/ 93 h 84"/>
                <a:gd name="T30" fmla="*/ 298 w 136"/>
                <a:gd name="T31" fmla="*/ 52 h 84"/>
                <a:gd name="T32" fmla="*/ 345 w 136"/>
                <a:gd name="T33" fmla="*/ 52 h 84"/>
                <a:gd name="T34" fmla="*/ 284 w 136"/>
                <a:gd name="T35" fmla="*/ 41 h 84"/>
                <a:gd name="T36" fmla="*/ 284 w 136"/>
                <a:gd name="T37" fmla="*/ 22 h 84"/>
                <a:gd name="T38" fmla="*/ 245 w 136"/>
                <a:gd name="T39" fmla="*/ 0 h 84"/>
                <a:gd name="T40" fmla="*/ 213 w 136"/>
                <a:gd name="T41" fmla="*/ 41 h 84"/>
                <a:gd name="T42" fmla="*/ 194 w 136"/>
                <a:gd name="T43" fmla="*/ 52 h 84"/>
                <a:gd name="T44" fmla="*/ 194 w 136"/>
                <a:gd name="T45" fmla="*/ 52 h 84"/>
                <a:gd name="T46" fmla="*/ 194 w 136"/>
                <a:gd name="T47" fmla="*/ 52 h 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36"/>
                <a:gd name="T73" fmla="*/ 0 h 84"/>
                <a:gd name="T74" fmla="*/ 136 w 136"/>
                <a:gd name="T75" fmla="*/ 84 h 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36" h="84">
                  <a:moveTo>
                    <a:pt x="77" y="22"/>
                  </a:moveTo>
                  <a:lnTo>
                    <a:pt x="85" y="22"/>
                  </a:lnTo>
                  <a:lnTo>
                    <a:pt x="77" y="39"/>
                  </a:lnTo>
                  <a:lnTo>
                    <a:pt x="55" y="39"/>
                  </a:lnTo>
                  <a:lnTo>
                    <a:pt x="45" y="52"/>
                  </a:lnTo>
                  <a:lnTo>
                    <a:pt x="28" y="52"/>
                  </a:lnTo>
                  <a:lnTo>
                    <a:pt x="28" y="76"/>
                  </a:lnTo>
                  <a:lnTo>
                    <a:pt x="0" y="76"/>
                  </a:lnTo>
                  <a:lnTo>
                    <a:pt x="12" y="84"/>
                  </a:lnTo>
                  <a:lnTo>
                    <a:pt x="34" y="84"/>
                  </a:lnTo>
                  <a:lnTo>
                    <a:pt x="45" y="76"/>
                  </a:lnTo>
                  <a:lnTo>
                    <a:pt x="55" y="84"/>
                  </a:lnTo>
                  <a:lnTo>
                    <a:pt x="70" y="76"/>
                  </a:lnTo>
                  <a:lnTo>
                    <a:pt x="90" y="39"/>
                  </a:lnTo>
                  <a:lnTo>
                    <a:pt x="127" y="39"/>
                  </a:lnTo>
                  <a:lnTo>
                    <a:pt x="119" y="22"/>
                  </a:lnTo>
                  <a:lnTo>
                    <a:pt x="136" y="22"/>
                  </a:lnTo>
                  <a:lnTo>
                    <a:pt x="112" y="17"/>
                  </a:lnTo>
                  <a:lnTo>
                    <a:pt x="112" y="9"/>
                  </a:lnTo>
                  <a:lnTo>
                    <a:pt x="97" y="0"/>
                  </a:lnTo>
                  <a:lnTo>
                    <a:pt x="85" y="17"/>
                  </a:lnTo>
                  <a:lnTo>
                    <a:pt x="77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79" name="Freeform 100"/>
            <p:cNvSpPr>
              <a:spLocks/>
            </p:cNvSpPr>
            <p:nvPr/>
          </p:nvSpPr>
          <p:spPr bwMode="auto">
            <a:xfrm>
              <a:off x="4311" y="2790"/>
              <a:ext cx="145" cy="133"/>
            </a:xfrm>
            <a:custGeom>
              <a:avLst/>
              <a:gdLst>
                <a:gd name="T0" fmla="*/ 21 w 134"/>
                <a:gd name="T1" fmla="*/ 91 h 123"/>
                <a:gd name="T2" fmla="*/ 48 w 134"/>
                <a:gd name="T3" fmla="*/ 111 h 123"/>
                <a:gd name="T4" fmla="*/ 100 w 134"/>
                <a:gd name="T5" fmla="*/ 111 h 123"/>
                <a:gd name="T6" fmla="*/ 122 w 134"/>
                <a:gd name="T7" fmla="*/ 91 h 123"/>
                <a:gd name="T8" fmla="*/ 153 w 134"/>
                <a:gd name="T9" fmla="*/ 111 h 123"/>
                <a:gd name="T10" fmla="*/ 183 w 134"/>
                <a:gd name="T11" fmla="*/ 91 h 123"/>
                <a:gd name="T12" fmla="*/ 235 w 134"/>
                <a:gd name="T13" fmla="*/ 0 h 123"/>
                <a:gd name="T14" fmla="*/ 298 w 134"/>
                <a:gd name="T15" fmla="*/ 0 h 123"/>
                <a:gd name="T16" fmla="*/ 290 w 134"/>
                <a:gd name="T17" fmla="*/ 40 h 123"/>
                <a:gd name="T18" fmla="*/ 298 w 134"/>
                <a:gd name="T19" fmla="*/ 77 h 123"/>
                <a:gd name="T20" fmla="*/ 290 w 134"/>
                <a:gd name="T21" fmla="*/ 91 h 123"/>
                <a:gd name="T22" fmla="*/ 319 w 134"/>
                <a:gd name="T23" fmla="*/ 111 h 123"/>
                <a:gd name="T24" fmla="*/ 249 w 134"/>
                <a:gd name="T25" fmla="*/ 183 h 123"/>
                <a:gd name="T26" fmla="*/ 235 w 134"/>
                <a:gd name="T27" fmla="*/ 221 h 123"/>
                <a:gd name="T28" fmla="*/ 249 w 134"/>
                <a:gd name="T29" fmla="*/ 221 h 123"/>
                <a:gd name="T30" fmla="*/ 235 w 134"/>
                <a:gd name="T31" fmla="*/ 255 h 123"/>
                <a:gd name="T32" fmla="*/ 199 w 134"/>
                <a:gd name="T33" fmla="*/ 292 h 123"/>
                <a:gd name="T34" fmla="*/ 183 w 134"/>
                <a:gd name="T35" fmla="*/ 255 h 123"/>
                <a:gd name="T36" fmla="*/ 100 w 134"/>
                <a:gd name="T37" fmla="*/ 255 h 123"/>
                <a:gd name="T38" fmla="*/ 100 w 134"/>
                <a:gd name="T39" fmla="*/ 238 h 123"/>
                <a:gd name="T40" fmla="*/ 48 w 134"/>
                <a:gd name="T41" fmla="*/ 238 h 123"/>
                <a:gd name="T42" fmla="*/ 0 w 134"/>
                <a:gd name="T43" fmla="*/ 111 h 123"/>
                <a:gd name="T44" fmla="*/ 21 w 134"/>
                <a:gd name="T45" fmla="*/ 91 h 123"/>
                <a:gd name="T46" fmla="*/ 21 w 134"/>
                <a:gd name="T47" fmla="*/ 91 h 123"/>
                <a:gd name="T48" fmla="*/ 21 w 134"/>
                <a:gd name="T49" fmla="*/ 91 h 12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4"/>
                <a:gd name="T76" fmla="*/ 0 h 123"/>
                <a:gd name="T77" fmla="*/ 134 w 134"/>
                <a:gd name="T78" fmla="*/ 123 h 12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4" h="123">
                  <a:moveTo>
                    <a:pt x="9" y="39"/>
                  </a:moveTo>
                  <a:lnTo>
                    <a:pt x="20" y="47"/>
                  </a:lnTo>
                  <a:lnTo>
                    <a:pt x="42" y="47"/>
                  </a:lnTo>
                  <a:lnTo>
                    <a:pt x="51" y="39"/>
                  </a:lnTo>
                  <a:lnTo>
                    <a:pt x="64" y="47"/>
                  </a:lnTo>
                  <a:lnTo>
                    <a:pt x="77" y="39"/>
                  </a:lnTo>
                  <a:lnTo>
                    <a:pt x="99" y="0"/>
                  </a:lnTo>
                  <a:lnTo>
                    <a:pt x="126" y="0"/>
                  </a:lnTo>
                  <a:lnTo>
                    <a:pt x="121" y="17"/>
                  </a:lnTo>
                  <a:lnTo>
                    <a:pt x="126" y="32"/>
                  </a:lnTo>
                  <a:lnTo>
                    <a:pt x="121" y="39"/>
                  </a:lnTo>
                  <a:lnTo>
                    <a:pt x="134" y="47"/>
                  </a:lnTo>
                  <a:lnTo>
                    <a:pt x="104" y="77"/>
                  </a:lnTo>
                  <a:lnTo>
                    <a:pt x="99" y="94"/>
                  </a:lnTo>
                  <a:lnTo>
                    <a:pt x="104" y="94"/>
                  </a:lnTo>
                  <a:lnTo>
                    <a:pt x="99" y="108"/>
                  </a:lnTo>
                  <a:lnTo>
                    <a:pt x="84" y="123"/>
                  </a:lnTo>
                  <a:lnTo>
                    <a:pt x="77" y="108"/>
                  </a:lnTo>
                  <a:lnTo>
                    <a:pt x="42" y="108"/>
                  </a:lnTo>
                  <a:lnTo>
                    <a:pt x="42" y="101"/>
                  </a:lnTo>
                  <a:lnTo>
                    <a:pt x="20" y="101"/>
                  </a:lnTo>
                  <a:lnTo>
                    <a:pt x="0" y="47"/>
                  </a:lnTo>
                  <a:lnTo>
                    <a:pt x="9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80" name="Freeform 101"/>
            <p:cNvSpPr>
              <a:spLocks/>
            </p:cNvSpPr>
            <p:nvPr/>
          </p:nvSpPr>
          <p:spPr bwMode="auto">
            <a:xfrm>
              <a:off x="4634" y="2857"/>
              <a:ext cx="147" cy="136"/>
            </a:xfrm>
            <a:custGeom>
              <a:avLst/>
              <a:gdLst>
                <a:gd name="T0" fmla="*/ 321 w 136"/>
                <a:gd name="T1" fmla="*/ 85 h 126"/>
                <a:gd name="T2" fmla="*/ 321 w 136"/>
                <a:gd name="T3" fmla="*/ 295 h 126"/>
                <a:gd name="T4" fmla="*/ 263 w 136"/>
                <a:gd name="T5" fmla="*/ 258 h 126"/>
                <a:gd name="T6" fmla="*/ 220 w 136"/>
                <a:gd name="T7" fmla="*/ 278 h 126"/>
                <a:gd name="T8" fmla="*/ 233 w 136"/>
                <a:gd name="T9" fmla="*/ 241 h 126"/>
                <a:gd name="T10" fmla="*/ 220 w 136"/>
                <a:gd name="T11" fmla="*/ 187 h 126"/>
                <a:gd name="T12" fmla="*/ 66 w 136"/>
                <a:gd name="T13" fmla="*/ 100 h 126"/>
                <a:gd name="T14" fmla="*/ 52 w 136"/>
                <a:gd name="T15" fmla="*/ 136 h 126"/>
                <a:gd name="T16" fmla="*/ 52 w 136"/>
                <a:gd name="T17" fmla="*/ 100 h 126"/>
                <a:gd name="T18" fmla="*/ 29 w 136"/>
                <a:gd name="T19" fmla="*/ 85 h 126"/>
                <a:gd name="T20" fmla="*/ 66 w 136"/>
                <a:gd name="T21" fmla="*/ 85 h 126"/>
                <a:gd name="T22" fmla="*/ 98 w 136"/>
                <a:gd name="T23" fmla="*/ 67 h 126"/>
                <a:gd name="T24" fmla="*/ 29 w 136"/>
                <a:gd name="T25" fmla="*/ 67 h 126"/>
                <a:gd name="T26" fmla="*/ 18 w 136"/>
                <a:gd name="T27" fmla="*/ 47 h 126"/>
                <a:gd name="T28" fmla="*/ 0 w 136"/>
                <a:gd name="T29" fmla="*/ 47 h 126"/>
                <a:gd name="T30" fmla="*/ 29 w 136"/>
                <a:gd name="T31" fmla="*/ 0 h 126"/>
                <a:gd name="T32" fmla="*/ 52 w 136"/>
                <a:gd name="T33" fmla="*/ 0 h 126"/>
                <a:gd name="T34" fmla="*/ 98 w 136"/>
                <a:gd name="T35" fmla="*/ 27 h 126"/>
                <a:gd name="T36" fmla="*/ 98 w 136"/>
                <a:gd name="T37" fmla="*/ 67 h 126"/>
                <a:gd name="T38" fmla="*/ 138 w 136"/>
                <a:gd name="T39" fmla="*/ 100 h 126"/>
                <a:gd name="T40" fmla="*/ 170 w 136"/>
                <a:gd name="T41" fmla="*/ 67 h 126"/>
                <a:gd name="T42" fmla="*/ 220 w 136"/>
                <a:gd name="T43" fmla="*/ 47 h 126"/>
                <a:gd name="T44" fmla="*/ 321 w 136"/>
                <a:gd name="T45" fmla="*/ 85 h 126"/>
                <a:gd name="T46" fmla="*/ 321 w 136"/>
                <a:gd name="T47" fmla="*/ 85 h 126"/>
                <a:gd name="T48" fmla="*/ 321 w 136"/>
                <a:gd name="T49" fmla="*/ 85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26"/>
                <a:gd name="T77" fmla="*/ 136 w 136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26">
                  <a:moveTo>
                    <a:pt x="136" y="37"/>
                  </a:moveTo>
                  <a:lnTo>
                    <a:pt x="136" y="126"/>
                  </a:lnTo>
                  <a:lnTo>
                    <a:pt x="112" y="111"/>
                  </a:lnTo>
                  <a:lnTo>
                    <a:pt x="94" y="120"/>
                  </a:lnTo>
                  <a:lnTo>
                    <a:pt x="99" y="105"/>
                  </a:lnTo>
                  <a:lnTo>
                    <a:pt x="94" y="81"/>
                  </a:lnTo>
                  <a:lnTo>
                    <a:pt x="28" y="44"/>
                  </a:lnTo>
                  <a:lnTo>
                    <a:pt x="22" y="59"/>
                  </a:lnTo>
                  <a:lnTo>
                    <a:pt x="22" y="44"/>
                  </a:lnTo>
                  <a:lnTo>
                    <a:pt x="13" y="37"/>
                  </a:lnTo>
                  <a:lnTo>
                    <a:pt x="28" y="37"/>
                  </a:lnTo>
                  <a:lnTo>
                    <a:pt x="42" y="29"/>
                  </a:lnTo>
                  <a:lnTo>
                    <a:pt x="13" y="29"/>
                  </a:lnTo>
                  <a:lnTo>
                    <a:pt x="7" y="20"/>
                  </a:lnTo>
                  <a:lnTo>
                    <a:pt x="0" y="20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42" y="12"/>
                  </a:lnTo>
                  <a:lnTo>
                    <a:pt x="42" y="29"/>
                  </a:lnTo>
                  <a:lnTo>
                    <a:pt x="58" y="44"/>
                  </a:lnTo>
                  <a:lnTo>
                    <a:pt x="72" y="29"/>
                  </a:lnTo>
                  <a:lnTo>
                    <a:pt x="94" y="20"/>
                  </a:lnTo>
                  <a:lnTo>
                    <a:pt x="136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81" name="Freeform 102"/>
            <p:cNvSpPr>
              <a:spLocks/>
            </p:cNvSpPr>
            <p:nvPr/>
          </p:nvSpPr>
          <p:spPr bwMode="auto">
            <a:xfrm>
              <a:off x="4781" y="2897"/>
              <a:ext cx="139" cy="133"/>
            </a:xfrm>
            <a:custGeom>
              <a:avLst/>
              <a:gdLst>
                <a:gd name="T0" fmla="*/ 0 w 127"/>
                <a:gd name="T1" fmla="*/ 215 h 123"/>
                <a:gd name="T2" fmla="*/ 0 w 127"/>
                <a:gd name="T3" fmla="*/ 0 h 123"/>
                <a:gd name="T4" fmla="*/ 94 w 127"/>
                <a:gd name="T5" fmla="*/ 18 h 123"/>
                <a:gd name="T6" fmla="*/ 152 w 127"/>
                <a:gd name="T7" fmla="*/ 74 h 123"/>
                <a:gd name="T8" fmla="*/ 152 w 127"/>
                <a:gd name="T9" fmla="*/ 91 h 123"/>
                <a:gd name="T10" fmla="*/ 242 w 127"/>
                <a:gd name="T11" fmla="*/ 144 h 123"/>
                <a:gd name="T12" fmla="*/ 212 w 127"/>
                <a:gd name="T13" fmla="*/ 164 h 123"/>
                <a:gd name="T14" fmla="*/ 223 w 127"/>
                <a:gd name="T15" fmla="*/ 164 h 123"/>
                <a:gd name="T16" fmla="*/ 242 w 127"/>
                <a:gd name="T17" fmla="*/ 181 h 123"/>
                <a:gd name="T18" fmla="*/ 263 w 127"/>
                <a:gd name="T19" fmla="*/ 215 h 123"/>
                <a:gd name="T20" fmla="*/ 285 w 127"/>
                <a:gd name="T21" fmla="*/ 215 h 123"/>
                <a:gd name="T22" fmla="*/ 285 w 127"/>
                <a:gd name="T23" fmla="*/ 251 h 123"/>
                <a:gd name="T24" fmla="*/ 344 w 127"/>
                <a:gd name="T25" fmla="*/ 271 h 123"/>
                <a:gd name="T26" fmla="*/ 344 w 127"/>
                <a:gd name="T27" fmla="*/ 292 h 123"/>
                <a:gd name="T28" fmla="*/ 223 w 127"/>
                <a:gd name="T29" fmla="*/ 271 h 123"/>
                <a:gd name="T30" fmla="*/ 170 w 127"/>
                <a:gd name="T31" fmla="*/ 181 h 123"/>
                <a:gd name="T32" fmla="*/ 115 w 127"/>
                <a:gd name="T33" fmla="*/ 181 h 123"/>
                <a:gd name="T34" fmla="*/ 56 w 127"/>
                <a:gd name="T35" fmla="*/ 199 h 123"/>
                <a:gd name="T36" fmla="*/ 94 w 127"/>
                <a:gd name="T37" fmla="*/ 215 h 123"/>
                <a:gd name="T38" fmla="*/ 0 w 127"/>
                <a:gd name="T39" fmla="*/ 215 h 123"/>
                <a:gd name="T40" fmla="*/ 0 w 127"/>
                <a:gd name="T41" fmla="*/ 215 h 123"/>
                <a:gd name="T42" fmla="*/ 0 w 127"/>
                <a:gd name="T43" fmla="*/ 215 h 1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7"/>
                <a:gd name="T67" fmla="*/ 0 h 123"/>
                <a:gd name="T68" fmla="*/ 127 w 127"/>
                <a:gd name="T69" fmla="*/ 123 h 12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7" h="123">
                  <a:moveTo>
                    <a:pt x="0" y="91"/>
                  </a:moveTo>
                  <a:lnTo>
                    <a:pt x="0" y="0"/>
                  </a:lnTo>
                  <a:lnTo>
                    <a:pt x="35" y="7"/>
                  </a:lnTo>
                  <a:lnTo>
                    <a:pt x="57" y="31"/>
                  </a:lnTo>
                  <a:lnTo>
                    <a:pt x="57" y="39"/>
                  </a:lnTo>
                  <a:lnTo>
                    <a:pt x="90" y="61"/>
                  </a:lnTo>
                  <a:lnTo>
                    <a:pt x="78" y="69"/>
                  </a:lnTo>
                  <a:lnTo>
                    <a:pt x="83" y="69"/>
                  </a:lnTo>
                  <a:lnTo>
                    <a:pt x="90" y="76"/>
                  </a:lnTo>
                  <a:lnTo>
                    <a:pt x="98" y="91"/>
                  </a:lnTo>
                  <a:lnTo>
                    <a:pt x="105" y="91"/>
                  </a:lnTo>
                  <a:lnTo>
                    <a:pt x="105" y="106"/>
                  </a:lnTo>
                  <a:lnTo>
                    <a:pt x="127" y="115"/>
                  </a:lnTo>
                  <a:lnTo>
                    <a:pt x="127" y="123"/>
                  </a:lnTo>
                  <a:lnTo>
                    <a:pt x="83" y="115"/>
                  </a:lnTo>
                  <a:lnTo>
                    <a:pt x="63" y="76"/>
                  </a:lnTo>
                  <a:lnTo>
                    <a:pt x="43" y="76"/>
                  </a:lnTo>
                  <a:lnTo>
                    <a:pt x="21" y="84"/>
                  </a:lnTo>
                  <a:lnTo>
                    <a:pt x="35" y="91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82" name="Freeform 103"/>
            <p:cNvSpPr>
              <a:spLocks/>
            </p:cNvSpPr>
            <p:nvPr/>
          </p:nvSpPr>
          <p:spPr bwMode="auto">
            <a:xfrm>
              <a:off x="4142" y="2832"/>
              <a:ext cx="25" cy="29"/>
            </a:xfrm>
            <a:custGeom>
              <a:avLst/>
              <a:gdLst>
                <a:gd name="T0" fmla="*/ 0 w 23"/>
                <a:gd name="T1" fmla="*/ 31 h 27"/>
                <a:gd name="T2" fmla="*/ 58 w 23"/>
                <a:gd name="T3" fmla="*/ 58 h 27"/>
                <a:gd name="T4" fmla="*/ 0 w 23"/>
                <a:gd name="T5" fmla="*/ 0 h 27"/>
                <a:gd name="T6" fmla="*/ 0 w 23"/>
                <a:gd name="T7" fmla="*/ 31 h 27"/>
                <a:gd name="T8" fmla="*/ 0 w 23"/>
                <a:gd name="T9" fmla="*/ 31 h 27"/>
                <a:gd name="T10" fmla="*/ 0 w 23"/>
                <a:gd name="T11" fmla="*/ 31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7"/>
                <a:gd name="T20" fmla="*/ 23 w 2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7">
                  <a:moveTo>
                    <a:pt x="0" y="15"/>
                  </a:moveTo>
                  <a:lnTo>
                    <a:pt x="23" y="27"/>
                  </a:lnTo>
                  <a:lnTo>
                    <a:pt x="0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83" name="Freeform 104"/>
            <p:cNvSpPr>
              <a:spLocks/>
            </p:cNvSpPr>
            <p:nvPr/>
          </p:nvSpPr>
          <p:spPr bwMode="auto">
            <a:xfrm>
              <a:off x="4165" y="2873"/>
              <a:ext cx="26" cy="28"/>
            </a:xfrm>
            <a:custGeom>
              <a:avLst/>
              <a:gdLst>
                <a:gd name="T0" fmla="*/ 0 w 24"/>
                <a:gd name="T1" fmla="*/ 0 h 26"/>
                <a:gd name="T2" fmla="*/ 56 w 24"/>
                <a:gd name="T3" fmla="*/ 58 h 26"/>
                <a:gd name="T4" fmla="*/ 56 w 24"/>
                <a:gd name="T5" fmla="*/ 0 h 26"/>
                <a:gd name="T6" fmla="*/ 0 w 24"/>
                <a:gd name="T7" fmla="*/ 0 h 26"/>
                <a:gd name="T8" fmla="*/ 0 w 24"/>
                <a:gd name="T9" fmla="*/ 0 h 26"/>
                <a:gd name="T10" fmla="*/ 0 w 24"/>
                <a:gd name="T11" fmla="*/ 0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"/>
                <a:gd name="T19" fmla="*/ 0 h 26"/>
                <a:gd name="T20" fmla="*/ 24 w 24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" h="26">
                  <a:moveTo>
                    <a:pt x="0" y="0"/>
                  </a:moveTo>
                  <a:lnTo>
                    <a:pt x="24" y="26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84" name="Freeform 105"/>
            <p:cNvSpPr>
              <a:spLocks/>
            </p:cNvSpPr>
            <p:nvPr/>
          </p:nvSpPr>
          <p:spPr bwMode="auto">
            <a:xfrm>
              <a:off x="4311" y="2541"/>
              <a:ext cx="40" cy="27"/>
            </a:xfrm>
            <a:custGeom>
              <a:avLst/>
              <a:gdLst>
                <a:gd name="T0" fmla="*/ 0 w 37"/>
                <a:gd name="T1" fmla="*/ 5 h 25"/>
                <a:gd name="T2" fmla="*/ 0 w 37"/>
                <a:gd name="T3" fmla="*/ 52 h 25"/>
                <a:gd name="T4" fmla="*/ 34 w 37"/>
                <a:gd name="T5" fmla="*/ 57 h 25"/>
                <a:gd name="T6" fmla="*/ 48 w 37"/>
                <a:gd name="T7" fmla="*/ 52 h 25"/>
                <a:gd name="T8" fmla="*/ 86 w 37"/>
                <a:gd name="T9" fmla="*/ 0 h 25"/>
                <a:gd name="T10" fmla="*/ 21 w 37"/>
                <a:gd name="T11" fmla="*/ 0 h 25"/>
                <a:gd name="T12" fmla="*/ 0 w 37"/>
                <a:gd name="T13" fmla="*/ 5 h 25"/>
                <a:gd name="T14" fmla="*/ 0 w 37"/>
                <a:gd name="T15" fmla="*/ 5 h 25"/>
                <a:gd name="T16" fmla="*/ 0 w 37"/>
                <a:gd name="T17" fmla="*/ 5 h 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"/>
                <a:gd name="T28" fmla="*/ 0 h 25"/>
                <a:gd name="T29" fmla="*/ 37 w 37"/>
                <a:gd name="T30" fmla="*/ 25 h 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" h="25">
                  <a:moveTo>
                    <a:pt x="0" y="5"/>
                  </a:moveTo>
                  <a:lnTo>
                    <a:pt x="0" y="22"/>
                  </a:lnTo>
                  <a:lnTo>
                    <a:pt x="15" y="25"/>
                  </a:lnTo>
                  <a:lnTo>
                    <a:pt x="20" y="22"/>
                  </a:lnTo>
                  <a:lnTo>
                    <a:pt x="37" y="0"/>
                  </a:lnTo>
                  <a:lnTo>
                    <a:pt x="9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85" name="Freeform 106"/>
            <p:cNvSpPr>
              <a:spLocks/>
            </p:cNvSpPr>
            <p:nvPr/>
          </p:nvSpPr>
          <p:spPr bwMode="auto">
            <a:xfrm>
              <a:off x="4382" y="3032"/>
              <a:ext cx="592" cy="493"/>
            </a:xfrm>
            <a:custGeom>
              <a:avLst/>
              <a:gdLst>
                <a:gd name="T0" fmla="*/ 118 w 544"/>
                <a:gd name="T1" fmla="*/ 936 h 455"/>
                <a:gd name="T2" fmla="*/ 227 w 544"/>
                <a:gd name="T3" fmla="*/ 864 h 455"/>
                <a:gd name="T4" fmla="*/ 372 w 544"/>
                <a:gd name="T5" fmla="*/ 843 h 455"/>
                <a:gd name="T6" fmla="*/ 626 w 544"/>
                <a:gd name="T7" fmla="*/ 773 h 455"/>
                <a:gd name="T8" fmla="*/ 713 w 544"/>
                <a:gd name="T9" fmla="*/ 843 h 455"/>
                <a:gd name="T10" fmla="*/ 766 w 544"/>
                <a:gd name="T11" fmla="*/ 936 h 455"/>
                <a:gd name="T12" fmla="*/ 842 w 544"/>
                <a:gd name="T13" fmla="*/ 864 h 455"/>
                <a:gd name="T14" fmla="*/ 842 w 544"/>
                <a:gd name="T15" fmla="*/ 936 h 455"/>
                <a:gd name="T16" fmla="*/ 854 w 544"/>
                <a:gd name="T17" fmla="*/ 936 h 455"/>
                <a:gd name="T18" fmla="*/ 877 w 544"/>
                <a:gd name="T19" fmla="*/ 958 h 455"/>
                <a:gd name="T20" fmla="*/ 896 w 544"/>
                <a:gd name="T21" fmla="*/ 1025 h 455"/>
                <a:gd name="T22" fmla="*/ 1002 w 544"/>
                <a:gd name="T23" fmla="*/ 1066 h 455"/>
                <a:gd name="T24" fmla="*/ 1072 w 544"/>
                <a:gd name="T25" fmla="*/ 1045 h 455"/>
                <a:gd name="T26" fmla="*/ 1093 w 544"/>
                <a:gd name="T27" fmla="*/ 1066 h 455"/>
                <a:gd name="T28" fmla="*/ 1151 w 544"/>
                <a:gd name="T29" fmla="*/ 1099 h 455"/>
                <a:gd name="T30" fmla="*/ 1258 w 544"/>
                <a:gd name="T31" fmla="*/ 1045 h 455"/>
                <a:gd name="T32" fmla="*/ 1360 w 544"/>
                <a:gd name="T33" fmla="*/ 755 h 455"/>
                <a:gd name="T34" fmla="*/ 1360 w 544"/>
                <a:gd name="T35" fmla="*/ 556 h 455"/>
                <a:gd name="T36" fmla="*/ 1294 w 544"/>
                <a:gd name="T37" fmla="*/ 464 h 455"/>
                <a:gd name="T38" fmla="*/ 1258 w 544"/>
                <a:gd name="T39" fmla="*/ 433 h 455"/>
                <a:gd name="T40" fmla="*/ 1093 w 544"/>
                <a:gd name="T41" fmla="*/ 197 h 455"/>
                <a:gd name="T42" fmla="*/ 1072 w 544"/>
                <a:gd name="T43" fmla="*/ 142 h 455"/>
                <a:gd name="T44" fmla="*/ 1002 w 544"/>
                <a:gd name="T45" fmla="*/ 0 h 455"/>
                <a:gd name="T46" fmla="*/ 965 w 544"/>
                <a:gd name="T47" fmla="*/ 54 h 455"/>
                <a:gd name="T48" fmla="*/ 896 w 544"/>
                <a:gd name="T49" fmla="*/ 250 h 455"/>
                <a:gd name="T50" fmla="*/ 785 w 544"/>
                <a:gd name="T51" fmla="*/ 180 h 455"/>
                <a:gd name="T52" fmla="*/ 750 w 544"/>
                <a:gd name="T53" fmla="*/ 164 h 455"/>
                <a:gd name="T54" fmla="*/ 785 w 544"/>
                <a:gd name="T55" fmla="*/ 89 h 455"/>
                <a:gd name="T56" fmla="*/ 785 w 544"/>
                <a:gd name="T57" fmla="*/ 54 h 455"/>
                <a:gd name="T58" fmla="*/ 766 w 544"/>
                <a:gd name="T59" fmla="*/ 54 h 455"/>
                <a:gd name="T60" fmla="*/ 640 w 544"/>
                <a:gd name="T61" fmla="*/ 5 h 455"/>
                <a:gd name="T62" fmla="*/ 605 w 544"/>
                <a:gd name="T63" fmla="*/ 54 h 455"/>
                <a:gd name="T64" fmla="*/ 575 w 544"/>
                <a:gd name="T65" fmla="*/ 89 h 455"/>
                <a:gd name="T66" fmla="*/ 552 w 544"/>
                <a:gd name="T67" fmla="*/ 164 h 455"/>
                <a:gd name="T68" fmla="*/ 522 w 544"/>
                <a:gd name="T69" fmla="*/ 164 h 455"/>
                <a:gd name="T70" fmla="*/ 495 w 544"/>
                <a:gd name="T71" fmla="*/ 104 h 455"/>
                <a:gd name="T72" fmla="*/ 429 w 544"/>
                <a:gd name="T73" fmla="*/ 142 h 455"/>
                <a:gd name="T74" fmla="*/ 393 w 544"/>
                <a:gd name="T75" fmla="*/ 197 h 455"/>
                <a:gd name="T76" fmla="*/ 372 w 544"/>
                <a:gd name="T77" fmla="*/ 211 h 455"/>
                <a:gd name="T78" fmla="*/ 335 w 544"/>
                <a:gd name="T79" fmla="*/ 197 h 455"/>
                <a:gd name="T80" fmla="*/ 317 w 544"/>
                <a:gd name="T81" fmla="*/ 270 h 455"/>
                <a:gd name="T82" fmla="*/ 102 w 544"/>
                <a:gd name="T83" fmla="*/ 365 h 455"/>
                <a:gd name="T84" fmla="*/ 5 w 544"/>
                <a:gd name="T85" fmla="*/ 394 h 455"/>
                <a:gd name="T86" fmla="*/ 0 w 544"/>
                <a:gd name="T87" fmla="*/ 464 h 455"/>
                <a:gd name="T88" fmla="*/ 5 w 544"/>
                <a:gd name="T89" fmla="*/ 540 h 455"/>
                <a:gd name="T90" fmla="*/ 0 w 544"/>
                <a:gd name="T91" fmla="*/ 556 h 455"/>
                <a:gd name="T92" fmla="*/ 83 w 544"/>
                <a:gd name="T93" fmla="*/ 843 h 455"/>
                <a:gd name="T94" fmla="*/ 63 w 544"/>
                <a:gd name="T95" fmla="*/ 880 h 455"/>
                <a:gd name="T96" fmla="*/ 63 w 544"/>
                <a:gd name="T97" fmla="*/ 880 h 4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4"/>
                <a:gd name="T148" fmla="*/ 0 h 455"/>
                <a:gd name="T149" fmla="*/ 544 w 544"/>
                <a:gd name="T150" fmla="*/ 455 h 4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4" h="455">
                  <a:moveTo>
                    <a:pt x="25" y="364"/>
                  </a:moveTo>
                  <a:lnTo>
                    <a:pt x="47" y="388"/>
                  </a:lnTo>
                  <a:lnTo>
                    <a:pt x="68" y="388"/>
                  </a:lnTo>
                  <a:lnTo>
                    <a:pt x="90" y="358"/>
                  </a:lnTo>
                  <a:lnTo>
                    <a:pt x="132" y="358"/>
                  </a:lnTo>
                  <a:lnTo>
                    <a:pt x="147" y="349"/>
                  </a:lnTo>
                  <a:lnTo>
                    <a:pt x="176" y="326"/>
                  </a:lnTo>
                  <a:lnTo>
                    <a:pt x="246" y="319"/>
                  </a:lnTo>
                  <a:lnTo>
                    <a:pt x="281" y="334"/>
                  </a:lnTo>
                  <a:lnTo>
                    <a:pt x="281" y="349"/>
                  </a:lnTo>
                  <a:lnTo>
                    <a:pt x="288" y="349"/>
                  </a:lnTo>
                  <a:lnTo>
                    <a:pt x="303" y="388"/>
                  </a:lnTo>
                  <a:lnTo>
                    <a:pt x="331" y="334"/>
                  </a:lnTo>
                  <a:lnTo>
                    <a:pt x="331" y="358"/>
                  </a:lnTo>
                  <a:lnTo>
                    <a:pt x="323" y="388"/>
                  </a:lnTo>
                  <a:lnTo>
                    <a:pt x="331" y="388"/>
                  </a:lnTo>
                  <a:lnTo>
                    <a:pt x="331" y="364"/>
                  </a:lnTo>
                  <a:lnTo>
                    <a:pt x="338" y="388"/>
                  </a:lnTo>
                  <a:lnTo>
                    <a:pt x="331" y="396"/>
                  </a:lnTo>
                  <a:lnTo>
                    <a:pt x="346" y="396"/>
                  </a:lnTo>
                  <a:lnTo>
                    <a:pt x="353" y="410"/>
                  </a:lnTo>
                  <a:lnTo>
                    <a:pt x="353" y="425"/>
                  </a:lnTo>
                  <a:lnTo>
                    <a:pt x="380" y="440"/>
                  </a:lnTo>
                  <a:lnTo>
                    <a:pt x="395" y="440"/>
                  </a:lnTo>
                  <a:lnTo>
                    <a:pt x="408" y="447"/>
                  </a:lnTo>
                  <a:lnTo>
                    <a:pt x="424" y="433"/>
                  </a:lnTo>
                  <a:lnTo>
                    <a:pt x="424" y="440"/>
                  </a:lnTo>
                  <a:lnTo>
                    <a:pt x="432" y="440"/>
                  </a:lnTo>
                  <a:lnTo>
                    <a:pt x="432" y="447"/>
                  </a:lnTo>
                  <a:lnTo>
                    <a:pt x="454" y="455"/>
                  </a:lnTo>
                  <a:lnTo>
                    <a:pt x="465" y="433"/>
                  </a:lnTo>
                  <a:lnTo>
                    <a:pt x="496" y="433"/>
                  </a:lnTo>
                  <a:lnTo>
                    <a:pt x="502" y="396"/>
                  </a:lnTo>
                  <a:lnTo>
                    <a:pt x="537" y="312"/>
                  </a:lnTo>
                  <a:lnTo>
                    <a:pt x="544" y="275"/>
                  </a:lnTo>
                  <a:lnTo>
                    <a:pt x="537" y="230"/>
                  </a:lnTo>
                  <a:lnTo>
                    <a:pt x="519" y="200"/>
                  </a:lnTo>
                  <a:lnTo>
                    <a:pt x="511" y="193"/>
                  </a:lnTo>
                  <a:lnTo>
                    <a:pt x="496" y="163"/>
                  </a:lnTo>
                  <a:lnTo>
                    <a:pt x="496" y="180"/>
                  </a:lnTo>
                  <a:lnTo>
                    <a:pt x="439" y="87"/>
                  </a:lnTo>
                  <a:lnTo>
                    <a:pt x="432" y="82"/>
                  </a:lnTo>
                  <a:lnTo>
                    <a:pt x="432" y="67"/>
                  </a:lnTo>
                  <a:lnTo>
                    <a:pt x="424" y="59"/>
                  </a:lnTo>
                  <a:lnTo>
                    <a:pt x="408" y="59"/>
                  </a:lnTo>
                  <a:lnTo>
                    <a:pt x="395" y="0"/>
                  </a:lnTo>
                  <a:lnTo>
                    <a:pt x="390" y="0"/>
                  </a:lnTo>
                  <a:lnTo>
                    <a:pt x="380" y="22"/>
                  </a:lnTo>
                  <a:lnTo>
                    <a:pt x="373" y="104"/>
                  </a:lnTo>
                  <a:lnTo>
                    <a:pt x="353" y="104"/>
                  </a:lnTo>
                  <a:lnTo>
                    <a:pt x="323" y="74"/>
                  </a:lnTo>
                  <a:lnTo>
                    <a:pt x="311" y="74"/>
                  </a:lnTo>
                  <a:lnTo>
                    <a:pt x="311" y="67"/>
                  </a:lnTo>
                  <a:lnTo>
                    <a:pt x="296" y="67"/>
                  </a:lnTo>
                  <a:lnTo>
                    <a:pt x="303" y="37"/>
                  </a:lnTo>
                  <a:lnTo>
                    <a:pt x="311" y="37"/>
                  </a:lnTo>
                  <a:lnTo>
                    <a:pt x="323" y="22"/>
                  </a:lnTo>
                  <a:lnTo>
                    <a:pt x="311" y="22"/>
                  </a:lnTo>
                  <a:lnTo>
                    <a:pt x="303" y="28"/>
                  </a:lnTo>
                  <a:lnTo>
                    <a:pt x="303" y="22"/>
                  </a:lnTo>
                  <a:lnTo>
                    <a:pt x="296" y="22"/>
                  </a:lnTo>
                  <a:lnTo>
                    <a:pt x="253" y="5"/>
                  </a:lnTo>
                  <a:lnTo>
                    <a:pt x="259" y="22"/>
                  </a:lnTo>
                  <a:lnTo>
                    <a:pt x="239" y="22"/>
                  </a:lnTo>
                  <a:lnTo>
                    <a:pt x="226" y="28"/>
                  </a:lnTo>
                  <a:lnTo>
                    <a:pt x="226" y="37"/>
                  </a:lnTo>
                  <a:lnTo>
                    <a:pt x="217" y="37"/>
                  </a:lnTo>
                  <a:lnTo>
                    <a:pt x="217" y="67"/>
                  </a:lnTo>
                  <a:lnTo>
                    <a:pt x="206" y="59"/>
                  </a:lnTo>
                  <a:lnTo>
                    <a:pt x="206" y="67"/>
                  </a:lnTo>
                  <a:lnTo>
                    <a:pt x="206" y="59"/>
                  </a:lnTo>
                  <a:lnTo>
                    <a:pt x="196" y="43"/>
                  </a:lnTo>
                  <a:lnTo>
                    <a:pt x="189" y="43"/>
                  </a:lnTo>
                  <a:lnTo>
                    <a:pt x="169" y="59"/>
                  </a:lnTo>
                  <a:lnTo>
                    <a:pt x="162" y="59"/>
                  </a:lnTo>
                  <a:lnTo>
                    <a:pt x="154" y="82"/>
                  </a:lnTo>
                  <a:lnTo>
                    <a:pt x="132" y="82"/>
                  </a:lnTo>
                  <a:lnTo>
                    <a:pt x="147" y="87"/>
                  </a:lnTo>
                  <a:lnTo>
                    <a:pt x="132" y="104"/>
                  </a:lnTo>
                  <a:lnTo>
                    <a:pt x="132" y="82"/>
                  </a:lnTo>
                  <a:lnTo>
                    <a:pt x="119" y="104"/>
                  </a:lnTo>
                  <a:lnTo>
                    <a:pt x="125" y="112"/>
                  </a:lnTo>
                  <a:lnTo>
                    <a:pt x="104" y="127"/>
                  </a:lnTo>
                  <a:lnTo>
                    <a:pt x="40" y="151"/>
                  </a:lnTo>
                  <a:lnTo>
                    <a:pt x="20" y="180"/>
                  </a:lnTo>
                  <a:lnTo>
                    <a:pt x="5" y="163"/>
                  </a:lnTo>
                  <a:lnTo>
                    <a:pt x="5" y="193"/>
                  </a:lnTo>
                  <a:lnTo>
                    <a:pt x="0" y="193"/>
                  </a:lnTo>
                  <a:lnTo>
                    <a:pt x="20" y="237"/>
                  </a:lnTo>
                  <a:lnTo>
                    <a:pt x="5" y="223"/>
                  </a:lnTo>
                  <a:lnTo>
                    <a:pt x="5" y="237"/>
                  </a:lnTo>
                  <a:lnTo>
                    <a:pt x="0" y="230"/>
                  </a:lnTo>
                  <a:lnTo>
                    <a:pt x="25" y="280"/>
                  </a:lnTo>
                  <a:lnTo>
                    <a:pt x="33" y="349"/>
                  </a:lnTo>
                  <a:lnTo>
                    <a:pt x="25" y="358"/>
                  </a:lnTo>
                  <a:lnTo>
                    <a:pt x="25" y="36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86" name="Freeform 107"/>
            <p:cNvSpPr>
              <a:spLocks/>
            </p:cNvSpPr>
            <p:nvPr/>
          </p:nvSpPr>
          <p:spPr bwMode="auto">
            <a:xfrm>
              <a:off x="4113" y="2766"/>
              <a:ext cx="158" cy="181"/>
            </a:xfrm>
            <a:custGeom>
              <a:avLst/>
              <a:gdLst>
                <a:gd name="T0" fmla="*/ 0 w 145"/>
                <a:gd name="T1" fmla="*/ 0 h 167"/>
                <a:gd name="T2" fmla="*/ 0 w 145"/>
                <a:gd name="T3" fmla="*/ 18 h 167"/>
                <a:gd name="T4" fmla="*/ 83 w 145"/>
                <a:gd name="T5" fmla="*/ 127 h 167"/>
                <a:gd name="T6" fmla="*/ 120 w 145"/>
                <a:gd name="T7" fmla="*/ 150 h 167"/>
                <a:gd name="T8" fmla="*/ 307 w 145"/>
                <a:gd name="T9" fmla="*/ 405 h 167"/>
                <a:gd name="T10" fmla="*/ 352 w 145"/>
                <a:gd name="T11" fmla="*/ 405 h 167"/>
                <a:gd name="T12" fmla="*/ 373 w 145"/>
                <a:gd name="T13" fmla="*/ 313 h 167"/>
                <a:gd name="T14" fmla="*/ 352 w 145"/>
                <a:gd name="T15" fmla="*/ 282 h 167"/>
                <a:gd name="T16" fmla="*/ 335 w 145"/>
                <a:gd name="T17" fmla="*/ 282 h 167"/>
                <a:gd name="T18" fmla="*/ 307 w 145"/>
                <a:gd name="T19" fmla="*/ 240 h 167"/>
                <a:gd name="T20" fmla="*/ 285 w 145"/>
                <a:gd name="T21" fmla="*/ 240 h 167"/>
                <a:gd name="T22" fmla="*/ 285 w 145"/>
                <a:gd name="T23" fmla="*/ 204 h 167"/>
                <a:gd name="T24" fmla="*/ 266 w 145"/>
                <a:gd name="T25" fmla="*/ 192 h 167"/>
                <a:gd name="T26" fmla="*/ 266 w 145"/>
                <a:gd name="T27" fmla="*/ 167 h 167"/>
                <a:gd name="T28" fmla="*/ 189 w 145"/>
                <a:gd name="T29" fmla="*/ 127 h 167"/>
                <a:gd name="T30" fmla="*/ 174 w 145"/>
                <a:gd name="T31" fmla="*/ 127 h 167"/>
                <a:gd name="T32" fmla="*/ 69 w 145"/>
                <a:gd name="T33" fmla="*/ 18 h 167"/>
                <a:gd name="T34" fmla="*/ 0 w 145"/>
                <a:gd name="T35" fmla="*/ 0 h 167"/>
                <a:gd name="T36" fmla="*/ 0 w 145"/>
                <a:gd name="T37" fmla="*/ 0 h 167"/>
                <a:gd name="T38" fmla="*/ 0 w 145"/>
                <a:gd name="T39" fmla="*/ 0 h 16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5"/>
                <a:gd name="T61" fmla="*/ 0 h 167"/>
                <a:gd name="T62" fmla="*/ 145 w 145"/>
                <a:gd name="T63" fmla="*/ 167 h 16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5" h="167">
                  <a:moveTo>
                    <a:pt x="0" y="0"/>
                  </a:moveTo>
                  <a:lnTo>
                    <a:pt x="0" y="7"/>
                  </a:lnTo>
                  <a:lnTo>
                    <a:pt x="33" y="52"/>
                  </a:lnTo>
                  <a:lnTo>
                    <a:pt x="47" y="61"/>
                  </a:lnTo>
                  <a:lnTo>
                    <a:pt x="119" y="167"/>
                  </a:lnTo>
                  <a:lnTo>
                    <a:pt x="137" y="167"/>
                  </a:lnTo>
                  <a:lnTo>
                    <a:pt x="145" y="128"/>
                  </a:lnTo>
                  <a:lnTo>
                    <a:pt x="137" y="116"/>
                  </a:lnTo>
                  <a:lnTo>
                    <a:pt x="130" y="116"/>
                  </a:lnTo>
                  <a:lnTo>
                    <a:pt x="119" y="99"/>
                  </a:lnTo>
                  <a:lnTo>
                    <a:pt x="110" y="99"/>
                  </a:lnTo>
                  <a:lnTo>
                    <a:pt x="110" y="84"/>
                  </a:lnTo>
                  <a:lnTo>
                    <a:pt x="104" y="78"/>
                  </a:lnTo>
                  <a:lnTo>
                    <a:pt x="104" y="69"/>
                  </a:lnTo>
                  <a:lnTo>
                    <a:pt x="73" y="52"/>
                  </a:lnTo>
                  <a:lnTo>
                    <a:pt x="68" y="52"/>
                  </a:lnTo>
                  <a:lnTo>
                    <a:pt x="27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87" name="Freeform 108"/>
            <p:cNvSpPr>
              <a:spLocks/>
            </p:cNvSpPr>
            <p:nvPr/>
          </p:nvSpPr>
          <p:spPr bwMode="auto">
            <a:xfrm>
              <a:off x="4264" y="2948"/>
              <a:ext cx="129" cy="40"/>
            </a:xfrm>
            <a:custGeom>
              <a:avLst/>
              <a:gdLst>
                <a:gd name="T0" fmla="*/ 0 w 119"/>
                <a:gd name="T1" fmla="*/ 34 h 37"/>
                <a:gd name="T2" fmla="*/ 89 w 119"/>
                <a:gd name="T3" fmla="*/ 68 h 37"/>
                <a:gd name="T4" fmla="*/ 291 w 119"/>
                <a:gd name="T5" fmla="*/ 86 h 37"/>
                <a:gd name="T6" fmla="*/ 291 w 119"/>
                <a:gd name="T7" fmla="*/ 68 h 37"/>
                <a:gd name="T8" fmla="*/ 243 w 119"/>
                <a:gd name="T9" fmla="*/ 68 h 37"/>
                <a:gd name="T10" fmla="*/ 229 w 119"/>
                <a:gd name="T11" fmla="*/ 52 h 37"/>
                <a:gd name="T12" fmla="*/ 151 w 119"/>
                <a:gd name="T13" fmla="*/ 34 h 37"/>
                <a:gd name="T14" fmla="*/ 151 w 119"/>
                <a:gd name="T15" fmla="*/ 52 h 37"/>
                <a:gd name="T16" fmla="*/ 54 w 119"/>
                <a:gd name="T17" fmla="*/ 0 h 37"/>
                <a:gd name="T18" fmla="*/ 20 w 119"/>
                <a:gd name="T19" fmla="*/ 0 h 37"/>
                <a:gd name="T20" fmla="*/ 0 w 119"/>
                <a:gd name="T21" fmla="*/ 34 h 37"/>
                <a:gd name="T22" fmla="*/ 0 w 119"/>
                <a:gd name="T23" fmla="*/ 34 h 37"/>
                <a:gd name="T24" fmla="*/ 0 w 119"/>
                <a:gd name="T25" fmla="*/ 34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9"/>
                <a:gd name="T40" fmla="*/ 0 h 37"/>
                <a:gd name="T41" fmla="*/ 119 w 119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9" h="37">
                  <a:moveTo>
                    <a:pt x="0" y="15"/>
                  </a:moveTo>
                  <a:lnTo>
                    <a:pt x="37" y="29"/>
                  </a:lnTo>
                  <a:lnTo>
                    <a:pt x="119" y="37"/>
                  </a:lnTo>
                  <a:lnTo>
                    <a:pt x="119" y="29"/>
                  </a:lnTo>
                  <a:lnTo>
                    <a:pt x="99" y="29"/>
                  </a:lnTo>
                  <a:lnTo>
                    <a:pt x="94" y="22"/>
                  </a:lnTo>
                  <a:lnTo>
                    <a:pt x="62" y="15"/>
                  </a:lnTo>
                  <a:lnTo>
                    <a:pt x="62" y="22"/>
                  </a:lnTo>
                  <a:lnTo>
                    <a:pt x="22" y="0"/>
                  </a:lnTo>
                  <a:lnTo>
                    <a:pt x="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88" name="Freeform 109"/>
            <p:cNvSpPr>
              <a:spLocks/>
            </p:cNvSpPr>
            <p:nvPr/>
          </p:nvSpPr>
          <p:spPr bwMode="auto">
            <a:xfrm>
              <a:off x="4418" y="2988"/>
              <a:ext cx="116" cy="33"/>
            </a:xfrm>
            <a:custGeom>
              <a:avLst/>
              <a:gdLst>
                <a:gd name="T0" fmla="*/ 0 w 106"/>
                <a:gd name="T1" fmla="*/ 61 h 31"/>
                <a:gd name="T2" fmla="*/ 5 w 106"/>
                <a:gd name="T3" fmla="*/ 61 h 31"/>
                <a:gd name="T4" fmla="*/ 113 w 106"/>
                <a:gd name="T5" fmla="*/ 0 h 31"/>
                <a:gd name="T6" fmla="*/ 207 w 106"/>
                <a:gd name="T7" fmla="*/ 61 h 31"/>
                <a:gd name="T8" fmla="*/ 287 w 106"/>
                <a:gd name="T9" fmla="*/ 0 h 31"/>
                <a:gd name="T10" fmla="*/ 53 w 106"/>
                <a:gd name="T11" fmla="*/ 0 h 31"/>
                <a:gd name="T12" fmla="*/ 73 w 106"/>
                <a:gd name="T13" fmla="*/ 0 h 31"/>
                <a:gd name="T14" fmla="*/ 0 w 106"/>
                <a:gd name="T15" fmla="*/ 0 h 31"/>
                <a:gd name="T16" fmla="*/ 0 w 106"/>
                <a:gd name="T17" fmla="*/ 61 h 31"/>
                <a:gd name="T18" fmla="*/ 0 w 106"/>
                <a:gd name="T19" fmla="*/ 61 h 31"/>
                <a:gd name="T20" fmla="*/ 0 w 106"/>
                <a:gd name="T21" fmla="*/ 61 h 3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06"/>
                <a:gd name="T34" fmla="*/ 0 h 31"/>
                <a:gd name="T35" fmla="*/ 106 w 106"/>
                <a:gd name="T36" fmla="*/ 31 h 3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06" h="31">
                  <a:moveTo>
                    <a:pt x="0" y="31"/>
                  </a:moveTo>
                  <a:lnTo>
                    <a:pt x="5" y="31"/>
                  </a:lnTo>
                  <a:lnTo>
                    <a:pt x="42" y="0"/>
                  </a:lnTo>
                  <a:lnTo>
                    <a:pt x="77" y="31"/>
                  </a:lnTo>
                  <a:lnTo>
                    <a:pt x="106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89" name="Freeform 110"/>
            <p:cNvSpPr>
              <a:spLocks/>
            </p:cNvSpPr>
            <p:nvPr/>
          </p:nvSpPr>
          <p:spPr bwMode="auto">
            <a:xfrm>
              <a:off x="4456" y="3010"/>
              <a:ext cx="30" cy="31"/>
            </a:xfrm>
            <a:custGeom>
              <a:avLst/>
              <a:gdLst>
                <a:gd name="T0" fmla="*/ 0 w 27"/>
                <a:gd name="T1" fmla="*/ 0 h 28"/>
                <a:gd name="T2" fmla="*/ 46 w 27"/>
                <a:gd name="T3" fmla="*/ 87 h 28"/>
                <a:gd name="T4" fmla="*/ 87 w 27"/>
                <a:gd name="T5" fmla="*/ 87 h 28"/>
                <a:gd name="T6" fmla="*/ 46 w 27"/>
                <a:gd name="T7" fmla="*/ 0 h 28"/>
                <a:gd name="T8" fmla="*/ 0 w 27"/>
                <a:gd name="T9" fmla="*/ 0 h 28"/>
                <a:gd name="T10" fmla="*/ 0 w 27"/>
                <a:gd name="T11" fmla="*/ 0 h 28"/>
                <a:gd name="T12" fmla="*/ 0 w 27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28"/>
                <a:gd name="T23" fmla="*/ 27 w 27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28">
                  <a:moveTo>
                    <a:pt x="0" y="0"/>
                  </a:moveTo>
                  <a:lnTo>
                    <a:pt x="14" y="28"/>
                  </a:lnTo>
                  <a:lnTo>
                    <a:pt x="27" y="28"/>
                  </a:lnTo>
                  <a:lnTo>
                    <a:pt x="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90" name="Freeform 111"/>
            <p:cNvSpPr>
              <a:spLocks/>
            </p:cNvSpPr>
            <p:nvPr/>
          </p:nvSpPr>
          <p:spPr bwMode="auto">
            <a:xfrm>
              <a:off x="4521" y="2988"/>
              <a:ext cx="59" cy="33"/>
            </a:xfrm>
            <a:custGeom>
              <a:avLst/>
              <a:gdLst>
                <a:gd name="T0" fmla="*/ 0 w 55"/>
                <a:gd name="T1" fmla="*/ 61 h 31"/>
                <a:gd name="T2" fmla="*/ 48 w 55"/>
                <a:gd name="T3" fmla="*/ 61 h 31"/>
                <a:gd name="T4" fmla="*/ 120 w 55"/>
                <a:gd name="T5" fmla="*/ 0 h 31"/>
                <a:gd name="T6" fmla="*/ 63 w 55"/>
                <a:gd name="T7" fmla="*/ 0 h 31"/>
                <a:gd name="T8" fmla="*/ 31 w 55"/>
                <a:gd name="T9" fmla="*/ 43 h 31"/>
                <a:gd name="T10" fmla="*/ 0 w 55"/>
                <a:gd name="T11" fmla="*/ 61 h 31"/>
                <a:gd name="T12" fmla="*/ 0 w 55"/>
                <a:gd name="T13" fmla="*/ 61 h 31"/>
                <a:gd name="T14" fmla="*/ 0 w 55"/>
                <a:gd name="T15" fmla="*/ 61 h 3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"/>
                <a:gd name="T25" fmla="*/ 0 h 31"/>
                <a:gd name="T26" fmla="*/ 55 w 55"/>
                <a:gd name="T27" fmla="*/ 31 h 3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" h="31">
                  <a:moveTo>
                    <a:pt x="0" y="31"/>
                  </a:moveTo>
                  <a:lnTo>
                    <a:pt x="22" y="31"/>
                  </a:lnTo>
                  <a:lnTo>
                    <a:pt x="55" y="0"/>
                  </a:lnTo>
                  <a:lnTo>
                    <a:pt x="30" y="0"/>
                  </a:lnTo>
                  <a:lnTo>
                    <a:pt x="15" y="22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91" name="Freeform 112"/>
            <p:cNvSpPr>
              <a:spLocks/>
            </p:cNvSpPr>
            <p:nvPr/>
          </p:nvSpPr>
          <p:spPr bwMode="auto">
            <a:xfrm>
              <a:off x="4264" y="2881"/>
              <a:ext cx="27" cy="29"/>
            </a:xfrm>
            <a:custGeom>
              <a:avLst/>
              <a:gdLst>
                <a:gd name="T0" fmla="*/ 0 w 25"/>
                <a:gd name="T1" fmla="*/ 21 h 27"/>
                <a:gd name="T2" fmla="*/ 57 w 25"/>
                <a:gd name="T3" fmla="*/ 58 h 27"/>
                <a:gd name="T4" fmla="*/ 57 w 25"/>
                <a:gd name="T5" fmla="*/ 44 h 27"/>
                <a:gd name="T6" fmla="*/ 29 w 25"/>
                <a:gd name="T7" fmla="*/ 0 h 27"/>
                <a:gd name="T8" fmla="*/ 0 w 25"/>
                <a:gd name="T9" fmla="*/ 21 h 27"/>
                <a:gd name="T10" fmla="*/ 0 w 25"/>
                <a:gd name="T11" fmla="*/ 21 h 27"/>
                <a:gd name="T12" fmla="*/ 0 w 25"/>
                <a:gd name="T13" fmla="*/ 21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7"/>
                <a:gd name="T23" fmla="*/ 25 w 25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7">
                  <a:moveTo>
                    <a:pt x="0" y="10"/>
                  </a:moveTo>
                  <a:lnTo>
                    <a:pt x="25" y="27"/>
                  </a:lnTo>
                  <a:lnTo>
                    <a:pt x="25" y="20"/>
                  </a:lnTo>
                  <a:lnTo>
                    <a:pt x="13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92" name="Freeform 113"/>
            <p:cNvSpPr>
              <a:spLocks/>
            </p:cNvSpPr>
            <p:nvPr/>
          </p:nvSpPr>
          <p:spPr bwMode="auto">
            <a:xfrm>
              <a:off x="4294" y="2918"/>
              <a:ext cx="17" cy="19"/>
            </a:xfrm>
            <a:custGeom>
              <a:avLst/>
              <a:gdLst>
                <a:gd name="T0" fmla="*/ 0 w 15"/>
                <a:gd name="T1" fmla="*/ 0 h 17"/>
                <a:gd name="T2" fmla="*/ 0 w 15"/>
                <a:gd name="T3" fmla="*/ 56 h 17"/>
                <a:gd name="T4" fmla="*/ 59 w 15"/>
                <a:gd name="T5" fmla="*/ 56 h 17"/>
                <a:gd name="T6" fmla="*/ 59 w 15"/>
                <a:gd name="T7" fmla="*/ 0 h 17"/>
                <a:gd name="T8" fmla="*/ 0 w 15"/>
                <a:gd name="T9" fmla="*/ 0 h 17"/>
                <a:gd name="T10" fmla="*/ 0 w 15"/>
                <a:gd name="T11" fmla="*/ 0 h 17"/>
                <a:gd name="T12" fmla="*/ 0 w 15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7"/>
                <a:gd name="T23" fmla="*/ 15 w 15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7">
                  <a:moveTo>
                    <a:pt x="0" y="0"/>
                  </a:moveTo>
                  <a:lnTo>
                    <a:pt x="0" y="17"/>
                  </a:lnTo>
                  <a:lnTo>
                    <a:pt x="15" y="17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93" name="Freeform 114"/>
            <p:cNvSpPr>
              <a:spLocks/>
            </p:cNvSpPr>
            <p:nvPr/>
          </p:nvSpPr>
          <p:spPr bwMode="auto">
            <a:xfrm>
              <a:off x="4293" y="2908"/>
              <a:ext cx="17" cy="15"/>
            </a:xfrm>
            <a:custGeom>
              <a:avLst/>
              <a:gdLst>
                <a:gd name="T0" fmla="*/ 0 w 15"/>
                <a:gd name="T1" fmla="*/ 0 h 14"/>
                <a:gd name="T2" fmla="*/ 0 w 15"/>
                <a:gd name="T3" fmla="*/ 29 h 14"/>
                <a:gd name="T4" fmla="*/ 59 w 15"/>
                <a:gd name="T5" fmla="*/ 29 h 14"/>
                <a:gd name="T6" fmla="*/ 59 w 15"/>
                <a:gd name="T7" fmla="*/ 0 h 14"/>
                <a:gd name="T8" fmla="*/ 0 w 15"/>
                <a:gd name="T9" fmla="*/ 0 h 14"/>
                <a:gd name="T10" fmla="*/ 0 w 15"/>
                <a:gd name="T11" fmla="*/ 0 h 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4"/>
                <a:gd name="T20" fmla="*/ 15 w 15"/>
                <a:gd name="T21" fmla="*/ 14 h 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4">
                  <a:moveTo>
                    <a:pt x="0" y="0"/>
                  </a:moveTo>
                  <a:lnTo>
                    <a:pt x="0" y="14"/>
                  </a:lnTo>
                  <a:lnTo>
                    <a:pt x="15" y="14"/>
                  </a:lnTo>
                  <a:lnTo>
                    <a:pt x="1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94" name="Freeform 115"/>
            <p:cNvSpPr>
              <a:spLocks/>
            </p:cNvSpPr>
            <p:nvPr/>
          </p:nvSpPr>
          <p:spPr bwMode="auto">
            <a:xfrm>
              <a:off x="4456" y="2832"/>
              <a:ext cx="94" cy="116"/>
            </a:xfrm>
            <a:custGeom>
              <a:avLst/>
              <a:gdLst>
                <a:gd name="T0" fmla="*/ 0 w 86"/>
                <a:gd name="T1" fmla="*/ 151 h 107"/>
                <a:gd name="T2" fmla="*/ 0 w 86"/>
                <a:gd name="T3" fmla="*/ 167 h 107"/>
                <a:gd name="T4" fmla="*/ 19 w 86"/>
                <a:gd name="T5" fmla="*/ 167 h 107"/>
                <a:gd name="T6" fmla="*/ 19 w 86"/>
                <a:gd name="T7" fmla="*/ 263 h 107"/>
                <a:gd name="T8" fmla="*/ 36 w 86"/>
                <a:gd name="T9" fmla="*/ 246 h 107"/>
                <a:gd name="T10" fmla="*/ 36 w 86"/>
                <a:gd name="T11" fmla="*/ 167 h 107"/>
                <a:gd name="T12" fmla="*/ 73 w 86"/>
                <a:gd name="T13" fmla="*/ 151 h 107"/>
                <a:gd name="T14" fmla="*/ 89 w 86"/>
                <a:gd name="T15" fmla="*/ 151 h 107"/>
                <a:gd name="T16" fmla="*/ 73 w 86"/>
                <a:gd name="T17" fmla="*/ 167 h 107"/>
                <a:gd name="T18" fmla="*/ 89 w 86"/>
                <a:gd name="T19" fmla="*/ 209 h 107"/>
                <a:gd name="T20" fmla="*/ 89 w 86"/>
                <a:gd name="T21" fmla="*/ 225 h 107"/>
                <a:gd name="T22" fmla="*/ 131 w 86"/>
                <a:gd name="T23" fmla="*/ 225 h 107"/>
                <a:gd name="T24" fmla="*/ 131 w 86"/>
                <a:gd name="T25" fmla="*/ 263 h 107"/>
                <a:gd name="T26" fmla="*/ 150 w 86"/>
                <a:gd name="T27" fmla="*/ 246 h 107"/>
                <a:gd name="T28" fmla="*/ 150 w 86"/>
                <a:gd name="T29" fmla="*/ 225 h 107"/>
                <a:gd name="T30" fmla="*/ 113 w 86"/>
                <a:gd name="T31" fmla="*/ 167 h 107"/>
                <a:gd name="T32" fmla="*/ 131 w 86"/>
                <a:gd name="T33" fmla="*/ 167 h 107"/>
                <a:gd name="T34" fmla="*/ 89 w 86"/>
                <a:gd name="T35" fmla="*/ 133 h 107"/>
                <a:gd name="T36" fmla="*/ 131 w 86"/>
                <a:gd name="T37" fmla="*/ 92 h 107"/>
                <a:gd name="T38" fmla="*/ 150 w 86"/>
                <a:gd name="T39" fmla="*/ 92 h 107"/>
                <a:gd name="T40" fmla="*/ 73 w 86"/>
                <a:gd name="T41" fmla="*/ 113 h 107"/>
                <a:gd name="T42" fmla="*/ 36 w 86"/>
                <a:gd name="T43" fmla="*/ 92 h 107"/>
                <a:gd name="T44" fmla="*/ 36 w 86"/>
                <a:gd name="T45" fmla="*/ 60 h 107"/>
                <a:gd name="T46" fmla="*/ 73 w 86"/>
                <a:gd name="T47" fmla="*/ 36 h 107"/>
                <a:gd name="T48" fmla="*/ 204 w 86"/>
                <a:gd name="T49" fmla="*/ 36 h 107"/>
                <a:gd name="T50" fmla="*/ 233 w 86"/>
                <a:gd name="T51" fmla="*/ 0 h 107"/>
                <a:gd name="T52" fmla="*/ 131 w 86"/>
                <a:gd name="T53" fmla="*/ 36 h 107"/>
                <a:gd name="T54" fmla="*/ 73 w 86"/>
                <a:gd name="T55" fmla="*/ 20 h 107"/>
                <a:gd name="T56" fmla="*/ 73 w 86"/>
                <a:gd name="T57" fmla="*/ 36 h 107"/>
                <a:gd name="T58" fmla="*/ 36 w 86"/>
                <a:gd name="T59" fmla="*/ 36 h 107"/>
                <a:gd name="T60" fmla="*/ 36 w 86"/>
                <a:gd name="T61" fmla="*/ 92 h 107"/>
                <a:gd name="T62" fmla="*/ 0 w 86"/>
                <a:gd name="T63" fmla="*/ 151 h 107"/>
                <a:gd name="T64" fmla="*/ 0 w 86"/>
                <a:gd name="T65" fmla="*/ 151 h 107"/>
                <a:gd name="T66" fmla="*/ 0 w 86"/>
                <a:gd name="T67" fmla="*/ 151 h 10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86"/>
                <a:gd name="T103" fmla="*/ 0 h 107"/>
                <a:gd name="T104" fmla="*/ 86 w 86"/>
                <a:gd name="T105" fmla="*/ 107 h 10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86" h="107">
                  <a:moveTo>
                    <a:pt x="0" y="62"/>
                  </a:moveTo>
                  <a:lnTo>
                    <a:pt x="0" y="69"/>
                  </a:lnTo>
                  <a:lnTo>
                    <a:pt x="7" y="69"/>
                  </a:lnTo>
                  <a:lnTo>
                    <a:pt x="7" y="107"/>
                  </a:lnTo>
                  <a:lnTo>
                    <a:pt x="14" y="101"/>
                  </a:lnTo>
                  <a:lnTo>
                    <a:pt x="14" y="69"/>
                  </a:lnTo>
                  <a:lnTo>
                    <a:pt x="27" y="62"/>
                  </a:lnTo>
                  <a:lnTo>
                    <a:pt x="34" y="62"/>
                  </a:lnTo>
                  <a:lnTo>
                    <a:pt x="27" y="69"/>
                  </a:lnTo>
                  <a:lnTo>
                    <a:pt x="34" y="86"/>
                  </a:lnTo>
                  <a:lnTo>
                    <a:pt x="34" y="92"/>
                  </a:lnTo>
                  <a:lnTo>
                    <a:pt x="49" y="92"/>
                  </a:lnTo>
                  <a:lnTo>
                    <a:pt x="49" y="107"/>
                  </a:lnTo>
                  <a:lnTo>
                    <a:pt x="56" y="101"/>
                  </a:lnTo>
                  <a:lnTo>
                    <a:pt x="56" y="92"/>
                  </a:lnTo>
                  <a:lnTo>
                    <a:pt x="42" y="69"/>
                  </a:lnTo>
                  <a:lnTo>
                    <a:pt x="49" y="69"/>
                  </a:lnTo>
                  <a:lnTo>
                    <a:pt x="34" y="55"/>
                  </a:lnTo>
                  <a:lnTo>
                    <a:pt x="49" y="38"/>
                  </a:lnTo>
                  <a:lnTo>
                    <a:pt x="56" y="38"/>
                  </a:lnTo>
                  <a:lnTo>
                    <a:pt x="27" y="47"/>
                  </a:lnTo>
                  <a:lnTo>
                    <a:pt x="14" y="38"/>
                  </a:lnTo>
                  <a:lnTo>
                    <a:pt x="14" y="25"/>
                  </a:lnTo>
                  <a:lnTo>
                    <a:pt x="27" y="15"/>
                  </a:lnTo>
                  <a:lnTo>
                    <a:pt x="77" y="15"/>
                  </a:lnTo>
                  <a:lnTo>
                    <a:pt x="86" y="0"/>
                  </a:lnTo>
                  <a:lnTo>
                    <a:pt x="49" y="15"/>
                  </a:lnTo>
                  <a:lnTo>
                    <a:pt x="27" y="8"/>
                  </a:lnTo>
                  <a:lnTo>
                    <a:pt x="27" y="15"/>
                  </a:lnTo>
                  <a:lnTo>
                    <a:pt x="14" y="15"/>
                  </a:lnTo>
                  <a:lnTo>
                    <a:pt x="14" y="38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95" name="Freeform 116"/>
            <p:cNvSpPr>
              <a:spLocks/>
            </p:cNvSpPr>
            <p:nvPr/>
          </p:nvSpPr>
          <p:spPr bwMode="auto">
            <a:xfrm>
              <a:off x="4580" y="2822"/>
              <a:ext cx="26" cy="51"/>
            </a:xfrm>
            <a:custGeom>
              <a:avLst/>
              <a:gdLst>
                <a:gd name="T0" fmla="*/ 0 w 24"/>
                <a:gd name="T1" fmla="*/ 42 h 47"/>
                <a:gd name="T2" fmla="*/ 22 w 24"/>
                <a:gd name="T3" fmla="*/ 78 h 47"/>
                <a:gd name="T4" fmla="*/ 56 w 24"/>
                <a:gd name="T5" fmla="*/ 116 h 47"/>
                <a:gd name="T6" fmla="*/ 22 w 24"/>
                <a:gd name="T7" fmla="*/ 78 h 47"/>
                <a:gd name="T8" fmla="*/ 22 w 24"/>
                <a:gd name="T9" fmla="*/ 64 h 47"/>
                <a:gd name="T10" fmla="*/ 56 w 24"/>
                <a:gd name="T11" fmla="*/ 64 h 47"/>
                <a:gd name="T12" fmla="*/ 56 w 24"/>
                <a:gd name="T13" fmla="*/ 18 h 47"/>
                <a:gd name="T14" fmla="*/ 56 w 24"/>
                <a:gd name="T15" fmla="*/ 42 h 47"/>
                <a:gd name="T16" fmla="*/ 22 w 24"/>
                <a:gd name="T17" fmla="*/ 0 h 47"/>
                <a:gd name="T18" fmla="*/ 0 w 24"/>
                <a:gd name="T19" fmla="*/ 42 h 47"/>
                <a:gd name="T20" fmla="*/ 0 w 24"/>
                <a:gd name="T21" fmla="*/ 42 h 47"/>
                <a:gd name="T22" fmla="*/ 0 w 24"/>
                <a:gd name="T23" fmla="*/ 42 h 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4"/>
                <a:gd name="T37" fmla="*/ 0 h 47"/>
                <a:gd name="T38" fmla="*/ 24 w 24"/>
                <a:gd name="T39" fmla="*/ 47 h 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4" h="47">
                  <a:moveTo>
                    <a:pt x="0" y="17"/>
                  </a:moveTo>
                  <a:lnTo>
                    <a:pt x="9" y="32"/>
                  </a:lnTo>
                  <a:lnTo>
                    <a:pt x="24" y="47"/>
                  </a:lnTo>
                  <a:lnTo>
                    <a:pt x="9" y="32"/>
                  </a:lnTo>
                  <a:lnTo>
                    <a:pt x="9" y="26"/>
                  </a:lnTo>
                  <a:lnTo>
                    <a:pt x="24" y="26"/>
                  </a:lnTo>
                  <a:lnTo>
                    <a:pt x="24" y="7"/>
                  </a:lnTo>
                  <a:lnTo>
                    <a:pt x="24" y="17"/>
                  </a:lnTo>
                  <a:lnTo>
                    <a:pt x="9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96" name="Freeform 117"/>
            <p:cNvSpPr>
              <a:spLocks/>
            </p:cNvSpPr>
            <p:nvPr/>
          </p:nvSpPr>
          <p:spPr bwMode="auto">
            <a:xfrm>
              <a:off x="4559" y="2907"/>
              <a:ext cx="24" cy="27"/>
            </a:xfrm>
            <a:custGeom>
              <a:avLst/>
              <a:gdLst>
                <a:gd name="T0" fmla="*/ 0 w 22"/>
                <a:gd name="T1" fmla="*/ 0 h 25"/>
                <a:gd name="T2" fmla="*/ 57 w 22"/>
                <a:gd name="T3" fmla="*/ 57 h 25"/>
                <a:gd name="T4" fmla="*/ 57 w 22"/>
                <a:gd name="T5" fmla="*/ 0 h 25"/>
                <a:gd name="T6" fmla="*/ 0 w 22"/>
                <a:gd name="T7" fmla="*/ 0 h 25"/>
                <a:gd name="T8" fmla="*/ 0 w 22"/>
                <a:gd name="T9" fmla="*/ 0 h 25"/>
                <a:gd name="T10" fmla="*/ 0 w 22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5"/>
                <a:gd name="T20" fmla="*/ 22 w 2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5">
                  <a:moveTo>
                    <a:pt x="0" y="0"/>
                  </a:moveTo>
                  <a:lnTo>
                    <a:pt x="22" y="25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97" name="Freeform 118"/>
            <p:cNvSpPr>
              <a:spLocks/>
            </p:cNvSpPr>
            <p:nvPr/>
          </p:nvSpPr>
          <p:spPr bwMode="auto">
            <a:xfrm>
              <a:off x="4585" y="2897"/>
              <a:ext cx="49" cy="31"/>
            </a:xfrm>
            <a:custGeom>
              <a:avLst/>
              <a:gdLst>
                <a:gd name="T0" fmla="*/ 0 w 45"/>
                <a:gd name="T1" fmla="*/ 20 h 29"/>
                <a:gd name="T2" fmla="*/ 115 w 45"/>
                <a:gd name="T3" fmla="*/ 60 h 29"/>
                <a:gd name="T4" fmla="*/ 53 w 45"/>
                <a:gd name="T5" fmla="*/ 0 h 29"/>
                <a:gd name="T6" fmla="*/ 21 w 45"/>
                <a:gd name="T7" fmla="*/ 0 h 29"/>
                <a:gd name="T8" fmla="*/ 0 w 45"/>
                <a:gd name="T9" fmla="*/ 20 h 29"/>
                <a:gd name="T10" fmla="*/ 0 w 45"/>
                <a:gd name="T11" fmla="*/ 20 h 29"/>
                <a:gd name="T12" fmla="*/ 0 w 45"/>
                <a:gd name="T13" fmla="*/ 2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29"/>
                <a:gd name="T23" fmla="*/ 45 w 4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29">
                  <a:moveTo>
                    <a:pt x="0" y="9"/>
                  </a:moveTo>
                  <a:lnTo>
                    <a:pt x="45" y="29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98" name="Freeform 119"/>
            <p:cNvSpPr>
              <a:spLocks/>
            </p:cNvSpPr>
            <p:nvPr/>
          </p:nvSpPr>
          <p:spPr bwMode="auto">
            <a:xfrm>
              <a:off x="4473" y="2566"/>
              <a:ext cx="61" cy="80"/>
            </a:xfrm>
            <a:custGeom>
              <a:avLst/>
              <a:gdLst>
                <a:gd name="T0" fmla="*/ 0 w 56"/>
                <a:gd name="T1" fmla="*/ 74 h 74"/>
                <a:gd name="T2" fmla="*/ 0 w 56"/>
                <a:gd name="T3" fmla="*/ 120 h 74"/>
                <a:gd name="T4" fmla="*/ 29 w 56"/>
                <a:gd name="T5" fmla="*/ 138 h 74"/>
                <a:gd name="T6" fmla="*/ 29 w 56"/>
                <a:gd name="T7" fmla="*/ 161 h 74"/>
                <a:gd name="T8" fmla="*/ 75 w 56"/>
                <a:gd name="T9" fmla="*/ 161 h 74"/>
                <a:gd name="T10" fmla="*/ 88 w 56"/>
                <a:gd name="T11" fmla="*/ 174 h 74"/>
                <a:gd name="T12" fmla="*/ 88 w 56"/>
                <a:gd name="T13" fmla="*/ 161 h 74"/>
                <a:gd name="T14" fmla="*/ 106 w 56"/>
                <a:gd name="T15" fmla="*/ 174 h 74"/>
                <a:gd name="T16" fmla="*/ 143 w 56"/>
                <a:gd name="T17" fmla="*/ 174 h 74"/>
                <a:gd name="T18" fmla="*/ 106 w 56"/>
                <a:gd name="T19" fmla="*/ 161 h 74"/>
                <a:gd name="T20" fmla="*/ 143 w 56"/>
                <a:gd name="T21" fmla="*/ 161 h 74"/>
                <a:gd name="T22" fmla="*/ 88 w 56"/>
                <a:gd name="T23" fmla="*/ 138 h 74"/>
                <a:gd name="T24" fmla="*/ 75 w 56"/>
                <a:gd name="T25" fmla="*/ 161 h 74"/>
                <a:gd name="T26" fmla="*/ 49 w 56"/>
                <a:gd name="T27" fmla="*/ 120 h 74"/>
                <a:gd name="T28" fmla="*/ 88 w 56"/>
                <a:gd name="T29" fmla="*/ 50 h 74"/>
                <a:gd name="T30" fmla="*/ 75 w 56"/>
                <a:gd name="T31" fmla="*/ 31 h 74"/>
                <a:gd name="T32" fmla="*/ 88 w 56"/>
                <a:gd name="T33" fmla="*/ 0 h 74"/>
                <a:gd name="T34" fmla="*/ 75 w 56"/>
                <a:gd name="T35" fmla="*/ 5 h 74"/>
                <a:gd name="T36" fmla="*/ 29 w 56"/>
                <a:gd name="T37" fmla="*/ 0 h 74"/>
                <a:gd name="T38" fmla="*/ 0 w 56"/>
                <a:gd name="T39" fmla="*/ 74 h 74"/>
                <a:gd name="T40" fmla="*/ 0 w 56"/>
                <a:gd name="T41" fmla="*/ 74 h 74"/>
                <a:gd name="T42" fmla="*/ 0 w 56"/>
                <a:gd name="T43" fmla="*/ 74 h 7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6"/>
                <a:gd name="T67" fmla="*/ 0 h 74"/>
                <a:gd name="T68" fmla="*/ 56 w 56"/>
                <a:gd name="T69" fmla="*/ 74 h 7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6" h="74">
                  <a:moveTo>
                    <a:pt x="0" y="31"/>
                  </a:moveTo>
                  <a:lnTo>
                    <a:pt x="0" y="51"/>
                  </a:lnTo>
                  <a:lnTo>
                    <a:pt x="12" y="58"/>
                  </a:lnTo>
                  <a:lnTo>
                    <a:pt x="12" y="68"/>
                  </a:lnTo>
                  <a:lnTo>
                    <a:pt x="29" y="68"/>
                  </a:lnTo>
                  <a:lnTo>
                    <a:pt x="34" y="74"/>
                  </a:lnTo>
                  <a:lnTo>
                    <a:pt x="34" y="68"/>
                  </a:lnTo>
                  <a:lnTo>
                    <a:pt x="41" y="74"/>
                  </a:lnTo>
                  <a:lnTo>
                    <a:pt x="56" y="74"/>
                  </a:lnTo>
                  <a:lnTo>
                    <a:pt x="41" y="68"/>
                  </a:lnTo>
                  <a:lnTo>
                    <a:pt x="56" y="68"/>
                  </a:lnTo>
                  <a:lnTo>
                    <a:pt x="34" y="58"/>
                  </a:lnTo>
                  <a:lnTo>
                    <a:pt x="29" y="68"/>
                  </a:lnTo>
                  <a:lnTo>
                    <a:pt x="19" y="51"/>
                  </a:lnTo>
                  <a:lnTo>
                    <a:pt x="34" y="21"/>
                  </a:lnTo>
                  <a:lnTo>
                    <a:pt x="29" y="14"/>
                  </a:lnTo>
                  <a:lnTo>
                    <a:pt x="34" y="0"/>
                  </a:lnTo>
                  <a:lnTo>
                    <a:pt x="29" y="5"/>
                  </a:lnTo>
                  <a:lnTo>
                    <a:pt x="12" y="0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199" name="Freeform 120"/>
            <p:cNvSpPr>
              <a:spLocks/>
            </p:cNvSpPr>
            <p:nvPr/>
          </p:nvSpPr>
          <p:spPr bwMode="auto">
            <a:xfrm>
              <a:off x="4426" y="2679"/>
              <a:ext cx="40" cy="47"/>
            </a:xfrm>
            <a:custGeom>
              <a:avLst/>
              <a:gdLst>
                <a:gd name="T0" fmla="*/ 0 w 37"/>
                <a:gd name="T1" fmla="*/ 114 h 43"/>
                <a:gd name="T2" fmla="*/ 86 w 37"/>
                <a:gd name="T3" fmla="*/ 33 h 43"/>
                <a:gd name="T4" fmla="*/ 86 w 37"/>
                <a:gd name="T5" fmla="*/ 0 h 43"/>
                <a:gd name="T6" fmla="*/ 0 w 37"/>
                <a:gd name="T7" fmla="*/ 114 h 43"/>
                <a:gd name="T8" fmla="*/ 0 w 37"/>
                <a:gd name="T9" fmla="*/ 114 h 43"/>
                <a:gd name="T10" fmla="*/ 0 w 37"/>
                <a:gd name="T11" fmla="*/ 114 h 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"/>
                <a:gd name="T19" fmla="*/ 0 h 43"/>
                <a:gd name="T20" fmla="*/ 37 w 37"/>
                <a:gd name="T21" fmla="*/ 43 h 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" h="43">
                  <a:moveTo>
                    <a:pt x="0" y="43"/>
                  </a:moveTo>
                  <a:lnTo>
                    <a:pt x="37" y="13"/>
                  </a:lnTo>
                  <a:lnTo>
                    <a:pt x="37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00" name="Freeform 121"/>
            <p:cNvSpPr>
              <a:spLocks/>
            </p:cNvSpPr>
            <p:nvPr/>
          </p:nvSpPr>
          <p:spPr bwMode="auto">
            <a:xfrm>
              <a:off x="4473" y="2645"/>
              <a:ext cx="24" cy="29"/>
            </a:xfrm>
            <a:custGeom>
              <a:avLst/>
              <a:gdLst>
                <a:gd name="T0" fmla="*/ 0 w 22"/>
                <a:gd name="T1" fmla="*/ 0 h 27"/>
                <a:gd name="T2" fmla="*/ 57 w 22"/>
                <a:gd name="T3" fmla="*/ 58 h 27"/>
                <a:gd name="T4" fmla="*/ 57 w 22"/>
                <a:gd name="T5" fmla="*/ 0 h 27"/>
                <a:gd name="T6" fmla="*/ 0 w 22"/>
                <a:gd name="T7" fmla="*/ 0 h 27"/>
                <a:gd name="T8" fmla="*/ 0 w 22"/>
                <a:gd name="T9" fmla="*/ 0 h 27"/>
                <a:gd name="T10" fmla="*/ 0 w 22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"/>
                <a:gd name="T19" fmla="*/ 0 h 27"/>
                <a:gd name="T20" fmla="*/ 22 w 22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" h="27">
                  <a:moveTo>
                    <a:pt x="0" y="0"/>
                  </a:moveTo>
                  <a:lnTo>
                    <a:pt x="22" y="27"/>
                  </a:lnTo>
                  <a:lnTo>
                    <a:pt x="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01" name="Freeform 122"/>
            <p:cNvSpPr>
              <a:spLocks/>
            </p:cNvSpPr>
            <p:nvPr/>
          </p:nvSpPr>
          <p:spPr bwMode="auto">
            <a:xfrm>
              <a:off x="4544" y="2661"/>
              <a:ext cx="24" cy="38"/>
            </a:xfrm>
            <a:custGeom>
              <a:avLst/>
              <a:gdLst>
                <a:gd name="T0" fmla="*/ 0 w 22"/>
                <a:gd name="T1" fmla="*/ 0 h 35"/>
                <a:gd name="T2" fmla="*/ 32 w 22"/>
                <a:gd name="T3" fmla="*/ 20 h 35"/>
                <a:gd name="T4" fmla="*/ 0 w 22"/>
                <a:gd name="T5" fmla="*/ 42 h 35"/>
                <a:gd name="T6" fmla="*/ 0 w 22"/>
                <a:gd name="T7" fmla="*/ 87 h 35"/>
                <a:gd name="T8" fmla="*/ 32 w 22"/>
                <a:gd name="T9" fmla="*/ 87 h 35"/>
                <a:gd name="T10" fmla="*/ 32 w 22"/>
                <a:gd name="T11" fmla="*/ 42 h 35"/>
                <a:gd name="T12" fmla="*/ 57 w 22"/>
                <a:gd name="T13" fmla="*/ 42 h 35"/>
                <a:gd name="T14" fmla="*/ 32 w 22"/>
                <a:gd name="T15" fmla="*/ 20 h 35"/>
                <a:gd name="T16" fmla="*/ 32 w 22"/>
                <a:gd name="T17" fmla="*/ 0 h 35"/>
                <a:gd name="T18" fmla="*/ 0 w 22"/>
                <a:gd name="T19" fmla="*/ 0 h 35"/>
                <a:gd name="T20" fmla="*/ 0 w 22"/>
                <a:gd name="T21" fmla="*/ 0 h 35"/>
                <a:gd name="T22" fmla="*/ 0 w 22"/>
                <a:gd name="T23" fmla="*/ 0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5"/>
                <a:gd name="T38" fmla="*/ 22 w 22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5">
                  <a:moveTo>
                    <a:pt x="0" y="0"/>
                  </a:moveTo>
                  <a:lnTo>
                    <a:pt x="13" y="8"/>
                  </a:lnTo>
                  <a:lnTo>
                    <a:pt x="0" y="17"/>
                  </a:lnTo>
                  <a:lnTo>
                    <a:pt x="0" y="35"/>
                  </a:lnTo>
                  <a:lnTo>
                    <a:pt x="13" y="35"/>
                  </a:lnTo>
                  <a:lnTo>
                    <a:pt x="13" y="17"/>
                  </a:lnTo>
                  <a:lnTo>
                    <a:pt x="22" y="17"/>
                  </a:lnTo>
                  <a:lnTo>
                    <a:pt x="13" y="8"/>
                  </a:lnTo>
                  <a:lnTo>
                    <a:pt x="1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02" name="Freeform 123"/>
            <p:cNvSpPr>
              <a:spLocks/>
            </p:cNvSpPr>
            <p:nvPr/>
          </p:nvSpPr>
          <p:spPr bwMode="auto">
            <a:xfrm>
              <a:off x="4504" y="2669"/>
              <a:ext cx="40" cy="48"/>
            </a:xfrm>
            <a:custGeom>
              <a:avLst/>
              <a:gdLst>
                <a:gd name="T0" fmla="*/ 0 w 37"/>
                <a:gd name="T1" fmla="*/ 52 h 44"/>
                <a:gd name="T2" fmla="*/ 19 w 37"/>
                <a:gd name="T3" fmla="*/ 52 h 44"/>
                <a:gd name="T4" fmla="*/ 19 w 37"/>
                <a:gd name="T5" fmla="*/ 75 h 44"/>
                <a:gd name="T6" fmla="*/ 34 w 37"/>
                <a:gd name="T7" fmla="*/ 115 h 44"/>
                <a:gd name="T8" fmla="*/ 34 w 37"/>
                <a:gd name="T9" fmla="*/ 75 h 44"/>
                <a:gd name="T10" fmla="*/ 86 w 37"/>
                <a:gd name="T11" fmla="*/ 96 h 44"/>
                <a:gd name="T12" fmla="*/ 86 w 37"/>
                <a:gd name="T13" fmla="*/ 75 h 44"/>
                <a:gd name="T14" fmla="*/ 71 w 37"/>
                <a:gd name="T15" fmla="*/ 75 h 44"/>
                <a:gd name="T16" fmla="*/ 71 w 37"/>
                <a:gd name="T17" fmla="*/ 19 h 44"/>
                <a:gd name="T18" fmla="*/ 34 w 37"/>
                <a:gd name="T19" fmla="*/ 52 h 44"/>
                <a:gd name="T20" fmla="*/ 34 w 37"/>
                <a:gd name="T21" fmla="*/ 19 h 44"/>
                <a:gd name="T22" fmla="*/ 19 w 37"/>
                <a:gd name="T23" fmla="*/ 0 h 44"/>
                <a:gd name="T24" fmla="*/ 0 w 37"/>
                <a:gd name="T25" fmla="*/ 0 h 44"/>
                <a:gd name="T26" fmla="*/ 0 w 37"/>
                <a:gd name="T27" fmla="*/ 52 h 44"/>
                <a:gd name="T28" fmla="*/ 0 w 37"/>
                <a:gd name="T29" fmla="*/ 52 h 44"/>
                <a:gd name="T30" fmla="*/ 0 w 37"/>
                <a:gd name="T31" fmla="*/ 52 h 4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7"/>
                <a:gd name="T49" fmla="*/ 0 h 44"/>
                <a:gd name="T50" fmla="*/ 37 w 37"/>
                <a:gd name="T51" fmla="*/ 44 h 4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7" h="44">
                  <a:moveTo>
                    <a:pt x="0" y="20"/>
                  </a:moveTo>
                  <a:lnTo>
                    <a:pt x="8" y="20"/>
                  </a:lnTo>
                  <a:lnTo>
                    <a:pt x="8" y="29"/>
                  </a:lnTo>
                  <a:lnTo>
                    <a:pt x="15" y="44"/>
                  </a:lnTo>
                  <a:lnTo>
                    <a:pt x="15" y="29"/>
                  </a:lnTo>
                  <a:lnTo>
                    <a:pt x="37" y="37"/>
                  </a:lnTo>
                  <a:lnTo>
                    <a:pt x="37" y="29"/>
                  </a:lnTo>
                  <a:lnTo>
                    <a:pt x="30" y="29"/>
                  </a:lnTo>
                  <a:lnTo>
                    <a:pt x="30" y="7"/>
                  </a:lnTo>
                  <a:lnTo>
                    <a:pt x="15" y="20"/>
                  </a:lnTo>
                  <a:lnTo>
                    <a:pt x="15" y="7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03" name="Freeform 124"/>
            <p:cNvSpPr>
              <a:spLocks/>
            </p:cNvSpPr>
            <p:nvPr/>
          </p:nvSpPr>
          <p:spPr bwMode="auto">
            <a:xfrm>
              <a:off x="4504" y="2699"/>
              <a:ext cx="62" cy="71"/>
            </a:xfrm>
            <a:custGeom>
              <a:avLst/>
              <a:gdLst>
                <a:gd name="T0" fmla="*/ 0 w 57"/>
                <a:gd name="T1" fmla="*/ 105 h 66"/>
                <a:gd name="T2" fmla="*/ 18 w 57"/>
                <a:gd name="T3" fmla="*/ 88 h 66"/>
                <a:gd name="T4" fmla="*/ 83 w 57"/>
                <a:gd name="T5" fmla="*/ 88 h 66"/>
                <a:gd name="T6" fmla="*/ 70 w 57"/>
                <a:gd name="T7" fmla="*/ 127 h 66"/>
                <a:gd name="T8" fmla="*/ 108 w 57"/>
                <a:gd name="T9" fmla="*/ 147 h 66"/>
                <a:gd name="T10" fmla="*/ 121 w 57"/>
                <a:gd name="T11" fmla="*/ 127 h 66"/>
                <a:gd name="T12" fmla="*/ 108 w 57"/>
                <a:gd name="T13" fmla="*/ 105 h 66"/>
                <a:gd name="T14" fmla="*/ 121 w 57"/>
                <a:gd name="T15" fmla="*/ 88 h 66"/>
                <a:gd name="T16" fmla="*/ 144 w 57"/>
                <a:gd name="T17" fmla="*/ 127 h 66"/>
                <a:gd name="T18" fmla="*/ 144 w 57"/>
                <a:gd name="T19" fmla="*/ 37 h 66"/>
                <a:gd name="T20" fmla="*/ 108 w 57"/>
                <a:gd name="T21" fmla="*/ 0 h 66"/>
                <a:gd name="T22" fmla="*/ 108 w 57"/>
                <a:gd name="T23" fmla="*/ 37 h 66"/>
                <a:gd name="T24" fmla="*/ 83 w 57"/>
                <a:gd name="T25" fmla="*/ 37 h 66"/>
                <a:gd name="T26" fmla="*/ 70 w 57"/>
                <a:gd name="T27" fmla="*/ 56 h 66"/>
                <a:gd name="T28" fmla="*/ 30 w 57"/>
                <a:gd name="T29" fmla="*/ 37 h 66"/>
                <a:gd name="T30" fmla="*/ 0 w 57"/>
                <a:gd name="T31" fmla="*/ 88 h 66"/>
                <a:gd name="T32" fmla="*/ 0 w 57"/>
                <a:gd name="T33" fmla="*/ 105 h 66"/>
                <a:gd name="T34" fmla="*/ 0 w 57"/>
                <a:gd name="T35" fmla="*/ 105 h 66"/>
                <a:gd name="T36" fmla="*/ 0 w 57"/>
                <a:gd name="T37" fmla="*/ 105 h 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"/>
                <a:gd name="T58" fmla="*/ 0 h 66"/>
                <a:gd name="T59" fmla="*/ 57 w 57"/>
                <a:gd name="T60" fmla="*/ 66 h 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" h="66">
                  <a:moveTo>
                    <a:pt x="0" y="47"/>
                  </a:moveTo>
                  <a:lnTo>
                    <a:pt x="7" y="40"/>
                  </a:lnTo>
                  <a:lnTo>
                    <a:pt x="33" y="40"/>
                  </a:lnTo>
                  <a:lnTo>
                    <a:pt x="28" y="57"/>
                  </a:lnTo>
                  <a:lnTo>
                    <a:pt x="43" y="66"/>
                  </a:lnTo>
                  <a:lnTo>
                    <a:pt x="48" y="57"/>
                  </a:lnTo>
                  <a:lnTo>
                    <a:pt x="43" y="47"/>
                  </a:lnTo>
                  <a:lnTo>
                    <a:pt x="48" y="40"/>
                  </a:lnTo>
                  <a:lnTo>
                    <a:pt x="57" y="57"/>
                  </a:lnTo>
                  <a:lnTo>
                    <a:pt x="57" y="17"/>
                  </a:lnTo>
                  <a:lnTo>
                    <a:pt x="43" y="0"/>
                  </a:lnTo>
                  <a:lnTo>
                    <a:pt x="43" y="17"/>
                  </a:lnTo>
                  <a:lnTo>
                    <a:pt x="33" y="17"/>
                  </a:lnTo>
                  <a:lnTo>
                    <a:pt x="28" y="25"/>
                  </a:lnTo>
                  <a:lnTo>
                    <a:pt x="13" y="17"/>
                  </a:lnTo>
                  <a:lnTo>
                    <a:pt x="0" y="4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04" name="Freeform 125"/>
            <p:cNvSpPr>
              <a:spLocks/>
            </p:cNvSpPr>
            <p:nvPr/>
          </p:nvSpPr>
          <p:spPr bwMode="auto">
            <a:xfrm>
              <a:off x="4883" y="2921"/>
              <a:ext cx="62" cy="43"/>
            </a:xfrm>
            <a:custGeom>
              <a:avLst/>
              <a:gdLst>
                <a:gd name="T0" fmla="*/ 0 w 57"/>
                <a:gd name="T1" fmla="*/ 43 h 40"/>
                <a:gd name="T2" fmla="*/ 33 w 57"/>
                <a:gd name="T3" fmla="*/ 88 h 40"/>
                <a:gd name="T4" fmla="*/ 90 w 57"/>
                <a:gd name="T5" fmla="*/ 88 h 40"/>
                <a:gd name="T6" fmla="*/ 127 w 57"/>
                <a:gd name="T7" fmla="*/ 53 h 40"/>
                <a:gd name="T8" fmla="*/ 144 w 57"/>
                <a:gd name="T9" fmla="*/ 22 h 40"/>
                <a:gd name="T10" fmla="*/ 144 w 57"/>
                <a:gd name="T11" fmla="*/ 0 h 40"/>
                <a:gd name="T12" fmla="*/ 127 w 57"/>
                <a:gd name="T13" fmla="*/ 0 h 40"/>
                <a:gd name="T14" fmla="*/ 127 w 57"/>
                <a:gd name="T15" fmla="*/ 43 h 40"/>
                <a:gd name="T16" fmla="*/ 0 w 57"/>
                <a:gd name="T17" fmla="*/ 43 h 40"/>
                <a:gd name="T18" fmla="*/ 0 w 57"/>
                <a:gd name="T19" fmla="*/ 43 h 40"/>
                <a:gd name="T20" fmla="*/ 0 w 57"/>
                <a:gd name="T21" fmla="*/ 43 h 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40"/>
                <a:gd name="T35" fmla="*/ 57 w 57"/>
                <a:gd name="T36" fmla="*/ 40 h 4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40">
                  <a:moveTo>
                    <a:pt x="0" y="19"/>
                  </a:moveTo>
                  <a:lnTo>
                    <a:pt x="14" y="40"/>
                  </a:lnTo>
                  <a:lnTo>
                    <a:pt x="36" y="40"/>
                  </a:lnTo>
                  <a:lnTo>
                    <a:pt x="51" y="24"/>
                  </a:lnTo>
                  <a:lnTo>
                    <a:pt x="57" y="10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51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05" name="Freeform 126"/>
            <p:cNvSpPr>
              <a:spLocks/>
            </p:cNvSpPr>
            <p:nvPr/>
          </p:nvSpPr>
          <p:spPr bwMode="auto">
            <a:xfrm>
              <a:off x="4984" y="2939"/>
              <a:ext cx="25" cy="31"/>
            </a:xfrm>
            <a:custGeom>
              <a:avLst/>
              <a:gdLst>
                <a:gd name="T0" fmla="*/ 0 w 23"/>
                <a:gd name="T1" fmla="*/ 0 h 29"/>
                <a:gd name="T2" fmla="*/ 17 w 23"/>
                <a:gd name="T3" fmla="*/ 60 h 29"/>
                <a:gd name="T4" fmla="*/ 58 w 23"/>
                <a:gd name="T5" fmla="*/ 47 h 29"/>
                <a:gd name="T6" fmla="*/ 0 w 23"/>
                <a:gd name="T7" fmla="*/ 0 h 29"/>
                <a:gd name="T8" fmla="*/ 0 w 23"/>
                <a:gd name="T9" fmla="*/ 0 h 29"/>
                <a:gd name="T10" fmla="*/ 0 w 23"/>
                <a:gd name="T11" fmla="*/ 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"/>
                <a:gd name="T19" fmla="*/ 0 h 29"/>
                <a:gd name="T20" fmla="*/ 23 w 23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" h="29">
                  <a:moveTo>
                    <a:pt x="0" y="0"/>
                  </a:moveTo>
                  <a:lnTo>
                    <a:pt x="6" y="29"/>
                  </a:lnTo>
                  <a:lnTo>
                    <a:pt x="23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06" name="Freeform 127"/>
            <p:cNvSpPr>
              <a:spLocks/>
            </p:cNvSpPr>
            <p:nvPr/>
          </p:nvSpPr>
          <p:spPr bwMode="auto">
            <a:xfrm>
              <a:off x="3800" y="1864"/>
              <a:ext cx="888" cy="669"/>
            </a:xfrm>
            <a:custGeom>
              <a:avLst/>
              <a:gdLst>
                <a:gd name="T0" fmla="*/ 496 w 817"/>
                <a:gd name="T1" fmla="*/ 299 h 618"/>
                <a:gd name="T2" fmla="*/ 565 w 817"/>
                <a:gd name="T3" fmla="*/ 429 h 618"/>
                <a:gd name="T4" fmla="*/ 888 w 817"/>
                <a:gd name="T5" fmla="*/ 541 h 618"/>
                <a:gd name="T6" fmla="*/ 1118 w 817"/>
                <a:gd name="T7" fmla="*/ 553 h 618"/>
                <a:gd name="T8" fmla="*/ 1264 w 817"/>
                <a:gd name="T9" fmla="*/ 482 h 618"/>
                <a:gd name="T10" fmla="*/ 1408 w 817"/>
                <a:gd name="T11" fmla="*/ 410 h 618"/>
                <a:gd name="T12" fmla="*/ 1509 w 817"/>
                <a:gd name="T13" fmla="*/ 317 h 618"/>
                <a:gd name="T14" fmla="*/ 1408 w 817"/>
                <a:gd name="T15" fmla="*/ 317 h 618"/>
                <a:gd name="T16" fmla="*/ 1479 w 817"/>
                <a:gd name="T17" fmla="*/ 213 h 618"/>
                <a:gd name="T18" fmla="*/ 1578 w 817"/>
                <a:gd name="T19" fmla="*/ 66 h 618"/>
                <a:gd name="T20" fmla="*/ 1578 w 817"/>
                <a:gd name="T21" fmla="*/ 19 h 618"/>
                <a:gd name="T22" fmla="*/ 1764 w 817"/>
                <a:gd name="T23" fmla="*/ 51 h 618"/>
                <a:gd name="T24" fmla="*/ 1923 w 817"/>
                <a:gd name="T25" fmla="*/ 250 h 618"/>
                <a:gd name="T26" fmla="*/ 2042 w 817"/>
                <a:gd name="T27" fmla="*/ 266 h 618"/>
                <a:gd name="T28" fmla="*/ 1955 w 817"/>
                <a:gd name="T29" fmla="*/ 429 h 618"/>
                <a:gd name="T30" fmla="*/ 1923 w 817"/>
                <a:gd name="T31" fmla="*/ 553 h 618"/>
                <a:gd name="T32" fmla="*/ 1834 w 817"/>
                <a:gd name="T33" fmla="*/ 590 h 618"/>
                <a:gd name="T34" fmla="*/ 1705 w 817"/>
                <a:gd name="T35" fmla="*/ 679 h 618"/>
                <a:gd name="T36" fmla="*/ 1592 w 817"/>
                <a:gd name="T37" fmla="*/ 735 h 618"/>
                <a:gd name="T38" fmla="*/ 1592 w 817"/>
                <a:gd name="T39" fmla="*/ 631 h 618"/>
                <a:gd name="T40" fmla="*/ 1479 w 817"/>
                <a:gd name="T41" fmla="*/ 735 h 618"/>
                <a:gd name="T42" fmla="*/ 1635 w 817"/>
                <a:gd name="T43" fmla="*/ 811 h 618"/>
                <a:gd name="T44" fmla="*/ 1578 w 817"/>
                <a:gd name="T45" fmla="*/ 829 h 618"/>
                <a:gd name="T46" fmla="*/ 1578 w 817"/>
                <a:gd name="T47" fmla="*/ 1009 h 618"/>
                <a:gd name="T48" fmla="*/ 1613 w 817"/>
                <a:gd name="T49" fmla="*/ 1079 h 618"/>
                <a:gd name="T50" fmla="*/ 1592 w 817"/>
                <a:gd name="T51" fmla="*/ 1183 h 618"/>
                <a:gd name="T52" fmla="*/ 1530 w 817"/>
                <a:gd name="T53" fmla="*/ 1273 h 618"/>
                <a:gd name="T54" fmla="*/ 1488 w 817"/>
                <a:gd name="T55" fmla="*/ 1332 h 618"/>
                <a:gd name="T56" fmla="*/ 1368 w 817"/>
                <a:gd name="T57" fmla="*/ 1401 h 618"/>
                <a:gd name="T58" fmla="*/ 1320 w 817"/>
                <a:gd name="T59" fmla="*/ 1401 h 618"/>
                <a:gd name="T60" fmla="*/ 1211 w 817"/>
                <a:gd name="T61" fmla="*/ 1422 h 618"/>
                <a:gd name="T62" fmla="*/ 980 w 817"/>
                <a:gd name="T63" fmla="*/ 1401 h 618"/>
                <a:gd name="T64" fmla="*/ 947 w 817"/>
                <a:gd name="T65" fmla="*/ 1401 h 618"/>
                <a:gd name="T66" fmla="*/ 906 w 817"/>
                <a:gd name="T67" fmla="*/ 1422 h 618"/>
                <a:gd name="T68" fmla="*/ 853 w 817"/>
                <a:gd name="T69" fmla="*/ 1368 h 618"/>
                <a:gd name="T70" fmla="*/ 831 w 817"/>
                <a:gd name="T71" fmla="*/ 1221 h 618"/>
                <a:gd name="T72" fmla="*/ 745 w 817"/>
                <a:gd name="T73" fmla="*/ 1134 h 618"/>
                <a:gd name="T74" fmla="*/ 530 w 817"/>
                <a:gd name="T75" fmla="*/ 1183 h 618"/>
                <a:gd name="T76" fmla="*/ 396 w 817"/>
                <a:gd name="T77" fmla="*/ 1183 h 618"/>
                <a:gd name="T78" fmla="*/ 267 w 817"/>
                <a:gd name="T79" fmla="*/ 1094 h 618"/>
                <a:gd name="T80" fmla="*/ 178 w 817"/>
                <a:gd name="T81" fmla="*/ 1009 h 618"/>
                <a:gd name="T82" fmla="*/ 210 w 817"/>
                <a:gd name="T83" fmla="*/ 876 h 618"/>
                <a:gd name="T84" fmla="*/ 90 w 817"/>
                <a:gd name="T85" fmla="*/ 844 h 618"/>
                <a:gd name="T86" fmla="*/ 36 w 817"/>
                <a:gd name="T87" fmla="*/ 735 h 618"/>
                <a:gd name="T88" fmla="*/ 36 w 817"/>
                <a:gd name="T89" fmla="*/ 645 h 618"/>
                <a:gd name="T90" fmla="*/ 139 w 817"/>
                <a:gd name="T91" fmla="*/ 631 h 618"/>
                <a:gd name="T92" fmla="*/ 210 w 817"/>
                <a:gd name="T93" fmla="*/ 450 h 618"/>
                <a:gd name="T94" fmla="*/ 285 w 817"/>
                <a:gd name="T95" fmla="*/ 339 h 618"/>
                <a:gd name="T96" fmla="*/ 432 w 817"/>
                <a:gd name="T97" fmla="*/ 250 h 6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7"/>
                <a:gd name="T148" fmla="*/ 0 h 618"/>
                <a:gd name="T149" fmla="*/ 817 w 817"/>
                <a:gd name="T150" fmla="*/ 618 h 6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7" h="618">
                  <a:moveTo>
                    <a:pt x="172" y="104"/>
                  </a:moveTo>
                  <a:lnTo>
                    <a:pt x="185" y="97"/>
                  </a:lnTo>
                  <a:lnTo>
                    <a:pt x="199" y="126"/>
                  </a:lnTo>
                  <a:lnTo>
                    <a:pt x="222" y="126"/>
                  </a:lnTo>
                  <a:lnTo>
                    <a:pt x="227" y="141"/>
                  </a:lnTo>
                  <a:lnTo>
                    <a:pt x="227" y="179"/>
                  </a:lnTo>
                  <a:lnTo>
                    <a:pt x="276" y="201"/>
                  </a:lnTo>
                  <a:lnTo>
                    <a:pt x="306" y="225"/>
                  </a:lnTo>
                  <a:lnTo>
                    <a:pt x="355" y="225"/>
                  </a:lnTo>
                  <a:lnTo>
                    <a:pt x="385" y="247"/>
                  </a:lnTo>
                  <a:lnTo>
                    <a:pt x="420" y="253"/>
                  </a:lnTo>
                  <a:lnTo>
                    <a:pt x="447" y="232"/>
                  </a:lnTo>
                  <a:lnTo>
                    <a:pt x="484" y="232"/>
                  </a:lnTo>
                  <a:lnTo>
                    <a:pt x="512" y="208"/>
                  </a:lnTo>
                  <a:lnTo>
                    <a:pt x="505" y="201"/>
                  </a:lnTo>
                  <a:lnTo>
                    <a:pt x="519" y="179"/>
                  </a:lnTo>
                  <a:lnTo>
                    <a:pt x="534" y="188"/>
                  </a:lnTo>
                  <a:lnTo>
                    <a:pt x="562" y="171"/>
                  </a:lnTo>
                  <a:lnTo>
                    <a:pt x="574" y="151"/>
                  </a:lnTo>
                  <a:lnTo>
                    <a:pt x="611" y="151"/>
                  </a:lnTo>
                  <a:lnTo>
                    <a:pt x="604" y="132"/>
                  </a:lnTo>
                  <a:lnTo>
                    <a:pt x="596" y="126"/>
                  </a:lnTo>
                  <a:lnTo>
                    <a:pt x="574" y="132"/>
                  </a:lnTo>
                  <a:lnTo>
                    <a:pt x="562" y="132"/>
                  </a:lnTo>
                  <a:lnTo>
                    <a:pt x="562" y="97"/>
                  </a:lnTo>
                  <a:lnTo>
                    <a:pt x="569" y="80"/>
                  </a:lnTo>
                  <a:lnTo>
                    <a:pt x="591" y="89"/>
                  </a:lnTo>
                  <a:lnTo>
                    <a:pt x="611" y="80"/>
                  </a:lnTo>
                  <a:lnTo>
                    <a:pt x="619" y="42"/>
                  </a:lnTo>
                  <a:lnTo>
                    <a:pt x="631" y="28"/>
                  </a:lnTo>
                  <a:lnTo>
                    <a:pt x="631" y="21"/>
                  </a:lnTo>
                  <a:lnTo>
                    <a:pt x="619" y="21"/>
                  </a:lnTo>
                  <a:lnTo>
                    <a:pt x="631" y="8"/>
                  </a:lnTo>
                  <a:lnTo>
                    <a:pt x="661" y="0"/>
                  </a:lnTo>
                  <a:lnTo>
                    <a:pt x="691" y="8"/>
                  </a:lnTo>
                  <a:lnTo>
                    <a:pt x="705" y="21"/>
                  </a:lnTo>
                  <a:lnTo>
                    <a:pt x="725" y="89"/>
                  </a:lnTo>
                  <a:lnTo>
                    <a:pt x="740" y="89"/>
                  </a:lnTo>
                  <a:lnTo>
                    <a:pt x="769" y="104"/>
                  </a:lnTo>
                  <a:lnTo>
                    <a:pt x="769" y="126"/>
                  </a:lnTo>
                  <a:lnTo>
                    <a:pt x="782" y="126"/>
                  </a:lnTo>
                  <a:lnTo>
                    <a:pt x="817" y="110"/>
                  </a:lnTo>
                  <a:lnTo>
                    <a:pt x="817" y="132"/>
                  </a:lnTo>
                  <a:lnTo>
                    <a:pt x="787" y="188"/>
                  </a:lnTo>
                  <a:lnTo>
                    <a:pt x="782" y="179"/>
                  </a:lnTo>
                  <a:lnTo>
                    <a:pt x="769" y="188"/>
                  </a:lnTo>
                  <a:lnTo>
                    <a:pt x="775" y="216"/>
                  </a:lnTo>
                  <a:lnTo>
                    <a:pt x="769" y="232"/>
                  </a:lnTo>
                  <a:lnTo>
                    <a:pt x="755" y="232"/>
                  </a:lnTo>
                  <a:lnTo>
                    <a:pt x="740" y="247"/>
                  </a:lnTo>
                  <a:lnTo>
                    <a:pt x="733" y="247"/>
                  </a:lnTo>
                  <a:lnTo>
                    <a:pt x="725" y="253"/>
                  </a:lnTo>
                  <a:lnTo>
                    <a:pt x="718" y="253"/>
                  </a:lnTo>
                  <a:lnTo>
                    <a:pt x="683" y="284"/>
                  </a:lnTo>
                  <a:lnTo>
                    <a:pt x="683" y="292"/>
                  </a:lnTo>
                  <a:lnTo>
                    <a:pt x="661" y="292"/>
                  </a:lnTo>
                  <a:lnTo>
                    <a:pt x="638" y="307"/>
                  </a:lnTo>
                  <a:lnTo>
                    <a:pt x="638" y="292"/>
                  </a:lnTo>
                  <a:lnTo>
                    <a:pt x="646" y="270"/>
                  </a:lnTo>
                  <a:lnTo>
                    <a:pt x="638" y="263"/>
                  </a:lnTo>
                  <a:lnTo>
                    <a:pt x="604" y="300"/>
                  </a:lnTo>
                  <a:lnTo>
                    <a:pt x="596" y="300"/>
                  </a:lnTo>
                  <a:lnTo>
                    <a:pt x="591" y="307"/>
                  </a:lnTo>
                  <a:lnTo>
                    <a:pt x="611" y="339"/>
                  </a:lnTo>
                  <a:lnTo>
                    <a:pt x="631" y="331"/>
                  </a:lnTo>
                  <a:lnTo>
                    <a:pt x="653" y="339"/>
                  </a:lnTo>
                  <a:lnTo>
                    <a:pt x="653" y="346"/>
                  </a:lnTo>
                  <a:lnTo>
                    <a:pt x="646" y="339"/>
                  </a:lnTo>
                  <a:lnTo>
                    <a:pt x="631" y="346"/>
                  </a:lnTo>
                  <a:lnTo>
                    <a:pt x="611" y="373"/>
                  </a:lnTo>
                  <a:lnTo>
                    <a:pt x="619" y="381"/>
                  </a:lnTo>
                  <a:lnTo>
                    <a:pt x="631" y="420"/>
                  </a:lnTo>
                  <a:lnTo>
                    <a:pt x="646" y="428"/>
                  </a:lnTo>
                  <a:lnTo>
                    <a:pt x="638" y="428"/>
                  </a:lnTo>
                  <a:lnTo>
                    <a:pt x="646" y="452"/>
                  </a:lnTo>
                  <a:lnTo>
                    <a:pt x="619" y="457"/>
                  </a:lnTo>
                  <a:lnTo>
                    <a:pt x="646" y="457"/>
                  </a:lnTo>
                  <a:lnTo>
                    <a:pt x="638" y="494"/>
                  </a:lnTo>
                  <a:lnTo>
                    <a:pt x="619" y="511"/>
                  </a:lnTo>
                  <a:lnTo>
                    <a:pt x="611" y="511"/>
                  </a:lnTo>
                  <a:lnTo>
                    <a:pt x="611" y="532"/>
                  </a:lnTo>
                  <a:lnTo>
                    <a:pt x="604" y="549"/>
                  </a:lnTo>
                  <a:lnTo>
                    <a:pt x="596" y="549"/>
                  </a:lnTo>
                  <a:lnTo>
                    <a:pt x="596" y="556"/>
                  </a:lnTo>
                  <a:lnTo>
                    <a:pt x="569" y="579"/>
                  </a:lnTo>
                  <a:lnTo>
                    <a:pt x="547" y="579"/>
                  </a:lnTo>
                  <a:lnTo>
                    <a:pt x="547" y="586"/>
                  </a:lnTo>
                  <a:lnTo>
                    <a:pt x="534" y="579"/>
                  </a:lnTo>
                  <a:lnTo>
                    <a:pt x="534" y="586"/>
                  </a:lnTo>
                  <a:lnTo>
                    <a:pt x="527" y="586"/>
                  </a:lnTo>
                  <a:lnTo>
                    <a:pt x="490" y="601"/>
                  </a:lnTo>
                  <a:lnTo>
                    <a:pt x="484" y="618"/>
                  </a:lnTo>
                  <a:lnTo>
                    <a:pt x="484" y="595"/>
                  </a:lnTo>
                  <a:lnTo>
                    <a:pt x="442" y="595"/>
                  </a:lnTo>
                  <a:lnTo>
                    <a:pt x="442" y="579"/>
                  </a:lnTo>
                  <a:lnTo>
                    <a:pt x="392" y="586"/>
                  </a:lnTo>
                  <a:lnTo>
                    <a:pt x="385" y="579"/>
                  </a:lnTo>
                  <a:lnTo>
                    <a:pt x="385" y="586"/>
                  </a:lnTo>
                  <a:lnTo>
                    <a:pt x="378" y="586"/>
                  </a:lnTo>
                  <a:lnTo>
                    <a:pt x="378" y="601"/>
                  </a:lnTo>
                  <a:lnTo>
                    <a:pt x="363" y="601"/>
                  </a:lnTo>
                  <a:lnTo>
                    <a:pt x="363" y="595"/>
                  </a:lnTo>
                  <a:lnTo>
                    <a:pt x="355" y="595"/>
                  </a:lnTo>
                  <a:lnTo>
                    <a:pt x="341" y="586"/>
                  </a:lnTo>
                  <a:lnTo>
                    <a:pt x="341" y="573"/>
                  </a:lnTo>
                  <a:lnTo>
                    <a:pt x="333" y="556"/>
                  </a:lnTo>
                  <a:lnTo>
                    <a:pt x="320" y="556"/>
                  </a:lnTo>
                  <a:lnTo>
                    <a:pt x="333" y="511"/>
                  </a:lnTo>
                  <a:lnTo>
                    <a:pt x="320" y="494"/>
                  </a:lnTo>
                  <a:lnTo>
                    <a:pt x="315" y="494"/>
                  </a:lnTo>
                  <a:lnTo>
                    <a:pt x="298" y="474"/>
                  </a:lnTo>
                  <a:lnTo>
                    <a:pt x="276" y="474"/>
                  </a:lnTo>
                  <a:lnTo>
                    <a:pt x="234" y="494"/>
                  </a:lnTo>
                  <a:lnTo>
                    <a:pt x="212" y="494"/>
                  </a:lnTo>
                  <a:lnTo>
                    <a:pt x="199" y="505"/>
                  </a:lnTo>
                  <a:lnTo>
                    <a:pt x="192" y="494"/>
                  </a:lnTo>
                  <a:lnTo>
                    <a:pt x="157" y="494"/>
                  </a:lnTo>
                  <a:lnTo>
                    <a:pt x="135" y="474"/>
                  </a:lnTo>
                  <a:lnTo>
                    <a:pt x="127" y="474"/>
                  </a:lnTo>
                  <a:lnTo>
                    <a:pt x="107" y="457"/>
                  </a:lnTo>
                  <a:lnTo>
                    <a:pt x="62" y="452"/>
                  </a:lnTo>
                  <a:lnTo>
                    <a:pt x="56" y="420"/>
                  </a:lnTo>
                  <a:lnTo>
                    <a:pt x="72" y="420"/>
                  </a:lnTo>
                  <a:lnTo>
                    <a:pt x="62" y="405"/>
                  </a:lnTo>
                  <a:lnTo>
                    <a:pt x="85" y="381"/>
                  </a:lnTo>
                  <a:lnTo>
                    <a:pt x="85" y="366"/>
                  </a:lnTo>
                  <a:lnTo>
                    <a:pt x="72" y="353"/>
                  </a:lnTo>
                  <a:lnTo>
                    <a:pt x="50" y="366"/>
                  </a:lnTo>
                  <a:lnTo>
                    <a:pt x="36" y="353"/>
                  </a:lnTo>
                  <a:lnTo>
                    <a:pt x="8" y="339"/>
                  </a:lnTo>
                  <a:lnTo>
                    <a:pt x="15" y="339"/>
                  </a:lnTo>
                  <a:lnTo>
                    <a:pt x="15" y="307"/>
                  </a:lnTo>
                  <a:lnTo>
                    <a:pt x="0" y="307"/>
                  </a:lnTo>
                  <a:lnTo>
                    <a:pt x="0" y="284"/>
                  </a:lnTo>
                  <a:lnTo>
                    <a:pt x="15" y="270"/>
                  </a:lnTo>
                  <a:lnTo>
                    <a:pt x="36" y="270"/>
                  </a:lnTo>
                  <a:lnTo>
                    <a:pt x="43" y="263"/>
                  </a:lnTo>
                  <a:lnTo>
                    <a:pt x="56" y="263"/>
                  </a:lnTo>
                  <a:lnTo>
                    <a:pt x="85" y="247"/>
                  </a:lnTo>
                  <a:lnTo>
                    <a:pt x="93" y="225"/>
                  </a:lnTo>
                  <a:lnTo>
                    <a:pt x="85" y="188"/>
                  </a:lnTo>
                  <a:lnTo>
                    <a:pt x="85" y="179"/>
                  </a:lnTo>
                  <a:lnTo>
                    <a:pt x="107" y="179"/>
                  </a:lnTo>
                  <a:lnTo>
                    <a:pt x="113" y="141"/>
                  </a:lnTo>
                  <a:lnTo>
                    <a:pt x="150" y="141"/>
                  </a:lnTo>
                  <a:lnTo>
                    <a:pt x="157" y="110"/>
                  </a:lnTo>
                  <a:lnTo>
                    <a:pt x="17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07" name="Freeform 128"/>
            <p:cNvSpPr>
              <a:spLocks/>
            </p:cNvSpPr>
            <p:nvPr/>
          </p:nvSpPr>
          <p:spPr bwMode="auto">
            <a:xfrm>
              <a:off x="3113" y="854"/>
              <a:ext cx="2386" cy="1288"/>
            </a:xfrm>
            <a:custGeom>
              <a:avLst/>
              <a:gdLst>
                <a:gd name="T0" fmla="*/ 2702 w 2195"/>
                <a:gd name="T1" fmla="*/ 564 h 1190"/>
                <a:gd name="T2" fmla="*/ 2673 w 2195"/>
                <a:gd name="T3" fmla="*/ 197 h 1190"/>
                <a:gd name="T4" fmla="*/ 2490 w 2195"/>
                <a:gd name="T5" fmla="*/ 197 h 1190"/>
                <a:gd name="T6" fmla="*/ 1816 w 2195"/>
                <a:gd name="T7" fmla="*/ 720 h 1190"/>
                <a:gd name="T8" fmla="*/ 1608 w 2195"/>
                <a:gd name="T9" fmla="*/ 632 h 1190"/>
                <a:gd name="T10" fmla="*/ 1608 w 2195"/>
                <a:gd name="T11" fmla="*/ 1094 h 1190"/>
                <a:gd name="T12" fmla="*/ 1529 w 2195"/>
                <a:gd name="T13" fmla="*/ 1075 h 1190"/>
                <a:gd name="T14" fmla="*/ 1499 w 2195"/>
                <a:gd name="T15" fmla="*/ 589 h 1190"/>
                <a:gd name="T16" fmla="*/ 1088 w 2195"/>
                <a:gd name="T17" fmla="*/ 915 h 1190"/>
                <a:gd name="T18" fmla="*/ 946 w 2195"/>
                <a:gd name="T19" fmla="*/ 1153 h 1190"/>
                <a:gd name="T20" fmla="*/ 605 w 2195"/>
                <a:gd name="T21" fmla="*/ 1221 h 1190"/>
                <a:gd name="T22" fmla="*/ 605 w 2195"/>
                <a:gd name="T23" fmla="*/ 1291 h 1190"/>
                <a:gd name="T24" fmla="*/ 322 w 2195"/>
                <a:gd name="T25" fmla="*/ 1436 h 1190"/>
                <a:gd name="T26" fmla="*/ 163 w 2195"/>
                <a:gd name="T27" fmla="*/ 1238 h 1190"/>
                <a:gd name="T28" fmla="*/ 210 w 2195"/>
                <a:gd name="T29" fmla="*/ 1021 h 1190"/>
                <a:gd name="T30" fmla="*/ 108 w 2195"/>
                <a:gd name="T31" fmla="*/ 1184 h 1190"/>
                <a:gd name="T32" fmla="*/ 141 w 2195"/>
                <a:gd name="T33" fmla="*/ 1582 h 1190"/>
                <a:gd name="T34" fmla="*/ 30 w 2195"/>
                <a:gd name="T35" fmla="*/ 1853 h 1190"/>
                <a:gd name="T36" fmla="*/ 126 w 2195"/>
                <a:gd name="T37" fmla="*/ 2089 h 1190"/>
                <a:gd name="T38" fmla="*/ 141 w 2195"/>
                <a:gd name="T39" fmla="*/ 2251 h 1190"/>
                <a:gd name="T40" fmla="*/ 290 w 2195"/>
                <a:gd name="T41" fmla="*/ 2329 h 1190"/>
                <a:gd name="T42" fmla="*/ 409 w 2195"/>
                <a:gd name="T43" fmla="*/ 2499 h 1190"/>
                <a:gd name="T44" fmla="*/ 396 w 2195"/>
                <a:gd name="T45" fmla="*/ 2603 h 1190"/>
                <a:gd name="T46" fmla="*/ 572 w 2195"/>
                <a:gd name="T47" fmla="*/ 2768 h 1190"/>
                <a:gd name="T48" fmla="*/ 676 w 2195"/>
                <a:gd name="T49" fmla="*/ 2729 h 1190"/>
                <a:gd name="T50" fmla="*/ 725 w 2195"/>
                <a:gd name="T51" fmla="*/ 2592 h 1190"/>
                <a:gd name="T52" fmla="*/ 725 w 2195"/>
                <a:gd name="T53" fmla="*/ 2430 h 1190"/>
                <a:gd name="T54" fmla="*/ 891 w 2195"/>
                <a:gd name="T55" fmla="*/ 2329 h 1190"/>
                <a:gd name="T56" fmla="*/ 1180 w 2195"/>
                <a:gd name="T57" fmla="*/ 2329 h 1190"/>
                <a:gd name="T58" fmla="*/ 1191 w 2195"/>
                <a:gd name="T59" fmla="*/ 2196 h 1190"/>
                <a:gd name="T60" fmla="*/ 1508 w 2195"/>
                <a:gd name="T61" fmla="*/ 2171 h 1190"/>
                <a:gd name="T62" fmla="*/ 1707 w 2195"/>
                <a:gd name="T63" fmla="*/ 2232 h 1190"/>
                <a:gd name="T64" fmla="*/ 2012 w 2195"/>
                <a:gd name="T65" fmla="*/ 2444 h 1190"/>
                <a:gd name="T66" fmla="*/ 2388 w 2195"/>
                <a:gd name="T67" fmla="*/ 2430 h 1190"/>
                <a:gd name="T68" fmla="*/ 2636 w 2195"/>
                <a:gd name="T69" fmla="*/ 2374 h 1190"/>
                <a:gd name="T70" fmla="*/ 3112 w 2195"/>
                <a:gd name="T71" fmla="*/ 2430 h 1190"/>
                <a:gd name="T72" fmla="*/ 3239 w 2195"/>
                <a:gd name="T73" fmla="*/ 2232 h 1190"/>
                <a:gd name="T74" fmla="*/ 3509 w 2195"/>
                <a:gd name="T75" fmla="*/ 2531 h 1190"/>
                <a:gd name="T76" fmla="*/ 3509 w 2195"/>
                <a:gd name="T77" fmla="*/ 2678 h 1190"/>
                <a:gd name="T78" fmla="*/ 3627 w 2195"/>
                <a:gd name="T79" fmla="*/ 2749 h 1190"/>
                <a:gd name="T80" fmla="*/ 3717 w 2195"/>
                <a:gd name="T81" fmla="*/ 2232 h 1190"/>
                <a:gd name="T82" fmla="*/ 3895 w 2195"/>
                <a:gd name="T83" fmla="*/ 1877 h 1190"/>
                <a:gd name="T84" fmla="*/ 4186 w 2195"/>
                <a:gd name="T85" fmla="*/ 1853 h 1190"/>
                <a:gd name="T86" fmla="*/ 4377 w 2195"/>
                <a:gd name="T87" fmla="*/ 1693 h 1190"/>
                <a:gd name="T88" fmla="*/ 4608 w 2195"/>
                <a:gd name="T89" fmla="*/ 1653 h 1190"/>
                <a:gd name="T90" fmla="*/ 4377 w 2195"/>
                <a:gd name="T91" fmla="*/ 2374 h 1190"/>
                <a:gd name="T92" fmla="*/ 4575 w 2195"/>
                <a:gd name="T93" fmla="*/ 2064 h 1190"/>
                <a:gd name="T94" fmla="*/ 4629 w 2195"/>
                <a:gd name="T95" fmla="*/ 1815 h 1190"/>
                <a:gd name="T96" fmla="*/ 4839 w 2195"/>
                <a:gd name="T97" fmla="*/ 1776 h 1190"/>
                <a:gd name="T98" fmla="*/ 5069 w 2195"/>
                <a:gd name="T99" fmla="*/ 1436 h 1190"/>
                <a:gd name="T100" fmla="*/ 5213 w 2195"/>
                <a:gd name="T101" fmla="*/ 1382 h 1190"/>
                <a:gd name="T102" fmla="*/ 5497 w 2195"/>
                <a:gd name="T103" fmla="*/ 1329 h 1190"/>
                <a:gd name="T104" fmla="*/ 4809 w 2195"/>
                <a:gd name="T105" fmla="*/ 1094 h 1190"/>
                <a:gd name="T106" fmla="*/ 4714 w 2195"/>
                <a:gd name="T107" fmla="*/ 1021 h 1190"/>
                <a:gd name="T108" fmla="*/ 4219 w 2195"/>
                <a:gd name="T109" fmla="*/ 893 h 1190"/>
                <a:gd name="T110" fmla="*/ 3775 w 2195"/>
                <a:gd name="T111" fmla="*/ 738 h 1190"/>
                <a:gd name="T112" fmla="*/ 3468 w 2195"/>
                <a:gd name="T113" fmla="*/ 879 h 1190"/>
                <a:gd name="T114" fmla="*/ 3222 w 2195"/>
                <a:gd name="T115" fmla="*/ 612 h 1190"/>
                <a:gd name="T116" fmla="*/ 2798 w 2195"/>
                <a:gd name="T117" fmla="*/ 522 h 11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95"/>
                <a:gd name="T178" fmla="*/ 0 h 1190"/>
                <a:gd name="T179" fmla="*/ 2195 w 2195"/>
                <a:gd name="T180" fmla="*/ 1190 h 119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95" h="1190">
                  <a:moveTo>
                    <a:pt x="1117" y="218"/>
                  </a:moveTo>
                  <a:lnTo>
                    <a:pt x="1109" y="225"/>
                  </a:lnTo>
                  <a:lnTo>
                    <a:pt x="1117" y="247"/>
                  </a:lnTo>
                  <a:lnTo>
                    <a:pt x="1079" y="264"/>
                  </a:lnTo>
                  <a:lnTo>
                    <a:pt x="1074" y="264"/>
                  </a:lnTo>
                  <a:lnTo>
                    <a:pt x="1079" y="235"/>
                  </a:lnTo>
                  <a:lnTo>
                    <a:pt x="1166" y="151"/>
                  </a:lnTo>
                  <a:lnTo>
                    <a:pt x="1166" y="97"/>
                  </a:lnTo>
                  <a:lnTo>
                    <a:pt x="1137" y="58"/>
                  </a:lnTo>
                  <a:lnTo>
                    <a:pt x="1096" y="58"/>
                  </a:lnTo>
                  <a:lnTo>
                    <a:pt x="1096" y="82"/>
                  </a:lnTo>
                  <a:lnTo>
                    <a:pt x="1067" y="82"/>
                  </a:lnTo>
                  <a:lnTo>
                    <a:pt x="1079" y="45"/>
                  </a:lnTo>
                  <a:lnTo>
                    <a:pt x="1039" y="28"/>
                  </a:lnTo>
                  <a:lnTo>
                    <a:pt x="1067" y="13"/>
                  </a:lnTo>
                  <a:lnTo>
                    <a:pt x="1039" y="0"/>
                  </a:lnTo>
                  <a:lnTo>
                    <a:pt x="995" y="45"/>
                  </a:lnTo>
                  <a:lnTo>
                    <a:pt x="995" y="82"/>
                  </a:lnTo>
                  <a:lnTo>
                    <a:pt x="896" y="97"/>
                  </a:lnTo>
                  <a:lnTo>
                    <a:pt x="826" y="143"/>
                  </a:lnTo>
                  <a:lnTo>
                    <a:pt x="804" y="178"/>
                  </a:lnTo>
                  <a:lnTo>
                    <a:pt x="811" y="225"/>
                  </a:lnTo>
                  <a:lnTo>
                    <a:pt x="719" y="247"/>
                  </a:lnTo>
                  <a:lnTo>
                    <a:pt x="725" y="301"/>
                  </a:lnTo>
                  <a:lnTo>
                    <a:pt x="747" y="329"/>
                  </a:lnTo>
                  <a:lnTo>
                    <a:pt x="734" y="337"/>
                  </a:lnTo>
                  <a:lnTo>
                    <a:pt x="704" y="301"/>
                  </a:lnTo>
                  <a:lnTo>
                    <a:pt x="682" y="294"/>
                  </a:lnTo>
                  <a:lnTo>
                    <a:pt x="675" y="301"/>
                  </a:lnTo>
                  <a:lnTo>
                    <a:pt x="642" y="264"/>
                  </a:lnTo>
                  <a:lnTo>
                    <a:pt x="647" y="301"/>
                  </a:lnTo>
                  <a:lnTo>
                    <a:pt x="625" y="344"/>
                  </a:lnTo>
                  <a:lnTo>
                    <a:pt x="642" y="383"/>
                  </a:lnTo>
                  <a:lnTo>
                    <a:pt x="632" y="420"/>
                  </a:lnTo>
                  <a:lnTo>
                    <a:pt x="632" y="450"/>
                  </a:lnTo>
                  <a:lnTo>
                    <a:pt x="642" y="457"/>
                  </a:lnTo>
                  <a:lnTo>
                    <a:pt x="647" y="504"/>
                  </a:lnTo>
                  <a:lnTo>
                    <a:pt x="598" y="549"/>
                  </a:lnTo>
                  <a:lnTo>
                    <a:pt x="590" y="541"/>
                  </a:lnTo>
                  <a:lnTo>
                    <a:pt x="625" y="495"/>
                  </a:lnTo>
                  <a:lnTo>
                    <a:pt x="632" y="465"/>
                  </a:lnTo>
                  <a:lnTo>
                    <a:pt x="610" y="450"/>
                  </a:lnTo>
                  <a:lnTo>
                    <a:pt x="610" y="353"/>
                  </a:lnTo>
                  <a:lnTo>
                    <a:pt x="603" y="337"/>
                  </a:lnTo>
                  <a:lnTo>
                    <a:pt x="610" y="279"/>
                  </a:lnTo>
                  <a:lnTo>
                    <a:pt x="598" y="272"/>
                  </a:lnTo>
                  <a:lnTo>
                    <a:pt x="603" y="264"/>
                  </a:lnTo>
                  <a:lnTo>
                    <a:pt x="598" y="247"/>
                  </a:lnTo>
                  <a:lnTo>
                    <a:pt x="583" y="255"/>
                  </a:lnTo>
                  <a:lnTo>
                    <a:pt x="539" y="374"/>
                  </a:lnTo>
                  <a:lnTo>
                    <a:pt x="539" y="420"/>
                  </a:lnTo>
                  <a:lnTo>
                    <a:pt x="561" y="457"/>
                  </a:lnTo>
                  <a:lnTo>
                    <a:pt x="561" y="474"/>
                  </a:lnTo>
                  <a:lnTo>
                    <a:pt x="434" y="383"/>
                  </a:lnTo>
                  <a:lnTo>
                    <a:pt x="429" y="400"/>
                  </a:lnTo>
                  <a:lnTo>
                    <a:pt x="462" y="450"/>
                  </a:lnTo>
                  <a:lnTo>
                    <a:pt x="441" y="457"/>
                  </a:lnTo>
                  <a:lnTo>
                    <a:pt x="434" y="450"/>
                  </a:lnTo>
                  <a:lnTo>
                    <a:pt x="384" y="465"/>
                  </a:lnTo>
                  <a:lnTo>
                    <a:pt x="377" y="482"/>
                  </a:lnTo>
                  <a:lnTo>
                    <a:pt x="370" y="465"/>
                  </a:lnTo>
                  <a:lnTo>
                    <a:pt x="370" y="450"/>
                  </a:lnTo>
                  <a:lnTo>
                    <a:pt x="285" y="504"/>
                  </a:lnTo>
                  <a:lnTo>
                    <a:pt x="285" y="519"/>
                  </a:lnTo>
                  <a:lnTo>
                    <a:pt x="263" y="532"/>
                  </a:lnTo>
                  <a:lnTo>
                    <a:pt x="241" y="511"/>
                  </a:lnTo>
                  <a:lnTo>
                    <a:pt x="263" y="495"/>
                  </a:lnTo>
                  <a:lnTo>
                    <a:pt x="255" y="465"/>
                  </a:lnTo>
                  <a:lnTo>
                    <a:pt x="223" y="457"/>
                  </a:lnTo>
                  <a:lnTo>
                    <a:pt x="228" y="474"/>
                  </a:lnTo>
                  <a:lnTo>
                    <a:pt x="228" y="519"/>
                  </a:lnTo>
                  <a:lnTo>
                    <a:pt x="241" y="541"/>
                  </a:lnTo>
                  <a:lnTo>
                    <a:pt x="228" y="556"/>
                  </a:lnTo>
                  <a:lnTo>
                    <a:pt x="206" y="549"/>
                  </a:lnTo>
                  <a:lnTo>
                    <a:pt x="171" y="578"/>
                  </a:lnTo>
                  <a:lnTo>
                    <a:pt x="186" y="618"/>
                  </a:lnTo>
                  <a:lnTo>
                    <a:pt x="136" y="595"/>
                  </a:lnTo>
                  <a:lnTo>
                    <a:pt x="129" y="601"/>
                  </a:lnTo>
                  <a:lnTo>
                    <a:pt x="142" y="633"/>
                  </a:lnTo>
                  <a:lnTo>
                    <a:pt x="129" y="633"/>
                  </a:lnTo>
                  <a:lnTo>
                    <a:pt x="100" y="618"/>
                  </a:lnTo>
                  <a:lnTo>
                    <a:pt x="100" y="556"/>
                  </a:lnTo>
                  <a:lnTo>
                    <a:pt x="79" y="541"/>
                  </a:lnTo>
                  <a:lnTo>
                    <a:pt x="65" y="519"/>
                  </a:lnTo>
                  <a:lnTo>
                    <a:pt x="85" y="532"/>
                  </a:lnTo>
                  <a:lnTo>
                    <a:pt x="157" y="556"/>
                  </a:lnTo>
                  <a:lnTo>
                    <a:pt x="199" y="532"/>
                  </a:lnTo>
                  <a:lnTo>
                    <a:pt x="186" y="504"/>
                  </a:lnTo>
                  <a:lnTo>
                    <a:pt x="136" y="450"/>
                  </a:lnTo>
                  <a:lnTo>
                    <a:pt x="85" y="428"/>
                  </a:lnTo>
                  <a:lnTo>
                    <a:pt x="85" y="420"/>
                  </a:lnTo>
                  <a:lnTo>
                    <a:pt x="65" y="411"/>
                  </a:lnTo>
                  <a:lnTo>
                    <a:pt x="50" y="420"/>
                  </a:lnTo>
                  <a:lnTo>
                    <a:pt x="20" y="450"/>
                  </a:lnTo>
                  <a:lnTo>
                    <a:pt x="20" y="474"/>
                  </a:lnTo>
                  <a:lnTo>
                    <a:pt x="43" y="495"/>
                  </a:lnTo>
                  <a:lnTo>
                    <a:pt x="35" y="519"/>
                  </a:lnTo>
                  <a:lnTo>
                    <a:pt x="43" y="569"/>
                  </a:lnTo>
                  <a:lnTo>
                    <a:pt x="35" y="595"/>
                  </a:lnTo>
                  <a:lnTo>
                    <a:pt x="50" y="625"/>
                  </a:lnTo>
                  <a:lnTo>
                    <a:pt x="43" y="640"/>
                  </a:lnTo>
                  <a:lnTo>
                    <a:pt x="57" y="662"/>
                  </a:lnTo>
                  <a:lnTo>
                    <a:pt x="57" y="669"/>
                  </a:lnTo>
                  <a:lnTo>
                    <a:pt x="35" y="716"/>
                  </a:lnTo>
                  <a:lnTo>
                    <a:pt x="10" y="736"/>
                  </a:lnTo>
                  <a:lnTo>
                    <a:pt x="13" y="736"/>
                  </a:lnTo>
                  <a:lnTo>
                    <a:pt x="35" y="754"/>
                  </a:lnTo>
                  <a:lnTo>
                    <a:pt x="13" y="776"/>
                  </a:lnTo>
                  <a:lnTo>
                    <a:pt x="10" y="785"/>
                  </a:lnTo>
                  <a:lnTo>
                    <a:pt x="0" y="785"/>
                  </a:lnTo>
                  <a:lnTo>
                    <a:pt x="10" y="812"/>
                  </a:lnTo>
                  <a:lnTo>
                    <a:pt x="13" y="859"/>
                  </a:lnTo>
                  <a:lnTo>
                    <a:pt x="43" y="865"/>
                  </a:lnTo>
                  <a:lnTo>
                    <a:pt x="50" y="875"/>
                  </a:lnTo>
                  <a:lnTo>
                    <a:pt x="50" y="897"/>
                  </a:lnTo>
                  <a:lnTo>
                    <a:pt x="65" y="919"/>
                  </a:lnTo>
                  <a:lnTo>
                    <a:pt x="79" y="919"/>
                  </a:lnTo>
                  <a:lnTo>
                    <a:pt x="65" y="943"/>
                  </a:lnTo>
                  <a:lnTo>
                    <a:pt x="57" y="934"/>
                  </a:lnTo>
                  <a:lnTo>
                    <a:pt x="57" y="943"/>
                  </a:lnTo>
                  <a:lnTo>
                    <a:pt x="65" y="956"/>
                  </a:lnTo>
                  <a:lnTo>
                    <a:pt x="92" y="956"/>
                  </a:lnTo>
                  <a:lnTo>
                    <a:pt x="100" y="963"/>
                  </a:lnTo>
                  <a:lnTo>
                    <a:pt x="92" y="963"/>
                  </a:lnTo>
                  <a:lnTo>
                    <a:pt x="100" y="976"/>
                  </a:lnTo>
                  <a:lnTo>
                    <a:pt x="116" y="976"/>
                  </a:lnTo>
                  <a:lnTo>
                    <a:pt x="121" y="993"/>
                  </a:lnTo>
                  <a:lnTo>
                    <a:pt x="129" y="1001"/>
                  </a:lnTo>
                  <a:lnTo>
                    <a:pt x="136" y="993"/>
                  </a:lnTo>
                  <a:lnTo>
                    <a:pt x="177" y="1023"/>
                  </a:lnTo>
                  <a:lnTo>
                    <a:pt x="171" y="1060"/>
                  </a:lnTo>
                  <a:lnTo>
                    <a:pt x="164" y="1047"/>
                  </a:lnTo>
                  <a:lnTo>
                    <a:pt x="157" y="1060"/>
                  </a:lnTo>
                  <a:lnTo>
                    <a:pt x="157" y="1077"/>
                  </a:lnTo>
                  <a:lnTo>
                    <a:pt x="164" y="1067"/>
                  </a:lnTo>
                  <a:lnTo>
                    <a:pt x="171" y="1077"/>
                  </a:lnTo>
                  <a:lnTo>
                    <a:pt x="142" y="1085"/>
                  </a:lnTo>
                  <a:lnTo>
                    <a:pt x="157" y="1091"/>
                  </a:lnTo>
                  <a:lnTo>
                    <a:pt x="136" y="1114"/>
                  </a:lnTo>
                  <a:lnTo>
                    <a:pt x="129" y="1114"/>
                  </a:lnTo>
                  <a:lnTo>
                    <a:pt x="136" y="1114"/>
                  </a:lnTo>
                  <a:lnTo>
                    <a:pt x="171" y="1151"/>
                  </a:lnTo>
                  <a:lnTo>
                    <a:pt x="213" y="1151"/>
                  </a:lnTo>
                  <a:lnTo>
                    <a:pt x="228" y="1159"/>
                  </a:lnTo>
                  <a:lnTo>
                    <a:pt x="248" y="1159"/>
                  </a:lnTo>
                  <a:lnTo>
                    <a:pt x="270" y="1190"/>
                  </a:lnTo>
                  <a:lnTo>
                    <a:pt x="285" y="1190"/>
                  </a:lnTo>
                  <a:lnTo>
                    <a:pt x="291" y="1181"/>
                  </a:lnTo>
                  <a:lnTo>
                    <a:pt x="270" y="1159"/>
                  </a:lnTo>
                  <a:lnTo>
                    <a:pt x="270" y="1143"/>
                  </a:lnTo>
                  <a:lnTo>
                    <a:pt x="263" y="1122"/>
                  </a:lnTo>
                  <a:lnTo>
                    <a:pt x="285" y="1091"/>
                  </a:lnTo>
                  <a:lnTo>
                    <a:pt x="291" y="1107"/>
                  </a:lnTo>
                  <a:lnTo>
                    <a:pt x="298" y="1091"/>
                  </a:lnTo>
                  <a:lnTo>
                    <a:pt x="298" y="1085"/>
                  </a:lnTo>
                  <a:lnTo>
                    <a:pt x="291" y="1085"/>
                  </a:lnTo>
                  <a:lnTo>
                    <a:pt x="298" y="1077"/>
                  </a:lnTo>
                  <a:lnTo>
                    <a:pt x="291" y="1060"/>
                  </a:lnTo>
                  <a:lnTo>
                    <a:pt x="270" y="1060"/>
                  </a:lnTo>
                  <a:lnTo>
                    <a:pt x="263" y="1038"/>
                  </a:lnTo>
                  <a:lnTo>
                    <a:pt x="270" y="993"/>
                  </a:lnTo>
                  <a:lnTo>
                    <a:pt x="291" y="1017"/>
                  </a:lnTo>
                  <a:lnTo>
                    <a:pt x="298" y="1017"/>
                  </a:lnTo>
                  <a:lnTo>
                    <a:pt x="291" y="993"/>
                  </a:lnTo>
                  <a:lnTo>
                    <a:pt x="312" y="963"/>
                  </a:lnTo>
                  <a:lnTo>
                    <a:pt x="333" y="976"/>
                  </a:lnTo>
                  <a:lnTo>
                    <a:pt x="342" y="963"/>
                  </a:lnTo>
                  <a:lnTo>
                    <a:pt x="355" y="976"/>
                  </a:lnTo>
                  <a:lnTo>
                    <a:pt x="384" y="993"/>
                  </a:lnTo>
                  <a:lnTo>
                    <a:pt x="399" y="985"/>
                  </a:lnTo>
                  <a:lnTo>
                    <a:pt x="419" y="985"/>
                  </a:lnTo>
                  <a:lnTo>
                    <a:pt x="429" y="993"/>
                  </a:lnTo>
                  <a:lnTo>
                    <a:pt x="462" y="993"/>
                  </a:lnTo>
                  <a:lnTo>
                    <a:pt x="471" y="976"/>
                  </a:lnTo>
                  <a:lnTo>
                    <a:pt x="441" y="963"/>
                  </a:lnTo>
                  <a:lnTo>
                    <a:pt x="462" y="956"/>
                  </a:lnTo>
                  <a:lnTo>
                    <a:pt x="456" y="949"/>
                  </a:lnTo>
                  <a:lnTo>
                    <a:pt x="462" y="943"/>
                  </a:lnTo>
                  <a:lnTo>
                    <a:pt x="462" y="909"/>
                  </a:lnTo>
                  <a:lnTo>
                    <a:pt x="476" y="919"/>
                  </a:lnTo>
                  <a:lnTo>
                    <a:pt x="556" y="897"/>
                  </a:lnTo>
                  <a:lnTo>
                    <a:pt x="556" y="880"/>
                  </a:lnTo>
                  <a:lnTo>
                    <a:pt x="590" y="880"/>
                  </a:lnTo>
                  <a:lnTo>
                    <a:pt x="598" y="904"/>
                  </a:lnTo>
                  <a:lnTo>
                    <a:pt x="598" y="909"/>
                  </a:lnTo>
                  <a:lnTo>
                    <a:pt x="603" y="909"/>
                  </a:lnTo>
                  <a:lnTo>
                    <a:pt x="625" y="919"/>
                  </a:lnTo>
                  <a:lnTo>
                    <a:pt x="625" y="934"/>
                  </a:lnTo>
                  <a:lnTo>
                    <a:pt x="642" y="934"/>
                  </a:lnTo>
                  <a:lnTo>
                    <a:pt x="653" y="909"/>
                  </a:lnTo>
                  <a:lnTo>
                    <a:pt x="675" y="904"/>
                  </a:lnTo>
                  <a:lnTo>
                    <a:pt x="682" y="934"/>
                  </a:lnTo>
                  <a:lnTo>
                    <a:pt x="719" y="993"/>
                  </a:lnTo>
                  <a:lnTo>
                    <a:pt x="725" y="976"/>
                  </a:lnTo>
                  <a:lnTo>
                    <a:pt x="734" y="993"/>
                  </a:lnTo>
                  <a:lnTo>
                    <a:pt x="761" y="985"/>
                  </a:lnTo>
                  <a:lnTo>
                    <a:pt x="782" y="1017"/>
                  </a:lnTo>
                  <a:lnTo>
                    <a:pt x="804" y="1023"/>
                  </a:lnTo>
                  <a:lnTo>
                    <a:pt x="804" y="1017"/>
                  </a:lnTo>
                  <a:lnTo>
                    <a:pt x="817" y="1032"/>
                  </a:lnTo>
                  <a:lnTo>
                    <a:pt x="866" y="993"/>
                  </a:lnTo>
                  <a:lnTo>
                    <a:pt x="903" y="1001"/>
                  </a:lnTo>
                  <a:lnTo>
                    <a:pt x="918" y="1017"/>
                  </a:lnTo>
                  <a:lnTo>
                    <a:pt x="953" y="1017"/>
                  </a:lnTo>
                  <a:lnTo>
                    <a:pt x="953" y="976"/>
                  </a:lnTo>
                  <a:lnTo>
                    <a:pt x="973" y="963"/>
                  </a:lnTo>
                  <a:lnTo>
                    <a:pt x="1010" y="976"/>
                  </a:lnTo>
                  <a:lnTo>
                    <a:pt x="1024" y="1001"/>
                  </a:lnTo>
                  <a:lnTo>
                    <a:pt x="1030" y="1001"/>
                  </a:lnTo>
                  <a:lnTo>
                    <a:pt x="1052" y="993"/>
                  </a:lnTo>
                  <a:lnTo>
                    <a:pt x="1121" y="1032"/>
                  </a:lnTo>
                  <a:lnTo>
                    <a:pt x="1159" y="1023"/>
                  </a:lnTo>
                  <a:lnTo>
                    <a:pt x="1179" y="1001"/>
                  </a:lnTo>
                  <a:lnTo>
                    <a:pt x="1201" y="1017"/>
                  </a:lnTo>
                  <a:lnTo>
                    <a:pt x="1223" y="1023"/>
                  </a:lnTo>
                  <a:lnTo>
                    <a:pt x="1243" y="1017"/>
                  </a:lnTo>
                  <a:lnTo>
                    <a:pt x="1250" y="976"/>
                  </a:lnTo>
                  <a:lnTo>
                    <a:pt x="1265" y="963"/>
                  </a:lnTo>
                  <a:lnTo>
                    <a:pt x="1265" y="956"/>
                  </a:lnTo>
                  <a:lnTo>
                    <a:pt x="1250" y="956"/>
                  </a:lnTo>
                  <a:lnTo>
                    <a:pt x="1265" y="943"/>
                  </a:lnTo>
                  <a:lnTo>
                    <a:pt x="1293" y="934"/>
                  </a:lnTo>
                  <a:lnTo>
                    <a:pt x="1322" y="943"/>
                  </a:lnTo>
                  <a:lnTo>
                    <a:pt x="1337" y="956"/>
                  </a:lnTo>
                  <a:lnTo>
                    <a:pt x="1355" y="1023"/>
                  </a:lnTo>
                  <a:lnTo>
                    <a:pt x="1372" y="1023"/>
                  </a:lnTo>
                  <a:lnTo>
                    <a:pt x="1401" y="1038"/>
                  </a:lnTo>
                  <a:lnTo>
                    <a:pt x="1401" y="1060"/>
                  </a:lnTo>
                  <a:lnTo>
                    <a:pt x="1414" y="1060"/>
                  </a:lnTo>
                  <a:lnTo>
                    <a:pt x="1449" y="1047"/>
                  </a:lnTo>
                  <a:lnTo>
                    <a:pt x="1449" y="1067"/>
                  </a:lnTo>
                  <a:lnTo>
                    <a:pt x="1421" y="1122"/>
                  </a:lnTo>
                  <a:lnTo>
                    <a:pt x="1414" y="1114"/>
                  </a:lnTo>
                  <a:lnTo>
                    <a:pt x="1401" y="1122"/>
                  </a:lnTo>
                  <a:lnTo>
                    <a:pt x="1401" y="1168"/>
                  </a:lnTo>
                  <a:lnTo>
                    <a:pt x="1406" y="1151"/>
                  </a:lnTo>
                  <a:lnTo>
                    <a:pt x="1414" y="1151"/>
                  </a:lnTo>
                  <a:lnTo>
                    <a:pt x="1414" y="1159"/>
                  </a:lnTo>
                  <a:lnTo>
                    <a:pt x="1421" y="1168"/>
                  </a:lnTo>
                  <a:lnTo>
                    <a:pt x="1449" y="1151"/>
                  </a:lnTo>
                  <a:lnTo>
                    <a:pt x="1530" y="1047"/>
                  </a:lnTo>
                  <a:lnTo>
                    <a:pt x="1535" y="943"/>
                  </a:lnTo>
                  <a:lnTo>
                    <a:pt x="1513" y="909"/>
                  </a:lnTo>
                  <a:lnTo>
                    <a:pt x="1508" y="909"/>
                  </a:lnTo>
                  <a:lnTo>
                    <a:pt x="1498" y="934"/>
                  </a:lnTo>
                  <a:lnTo>
                    <a:pt x="1484" y="934"/>
                  </a:lnTo>
                  <a:lnTo>
                    <a:pt x="1493" y="909"/>
                  </a:lnTo>
                  <a:lnTo>
                    <a:pt x="1484" y="909"/>
                  </a:lnTo>
                  <a:lnTo>
                    <a:pt x="1471" y="904"/>
                  </a:lnTo>
                  <a:lnTo>
                    <a:pt x="1457" y="904"/>
                  </a:lnTo>
                  <a:lnTo>
                    <a:pt x="1457" y="897"/>
                  </a:lnTo>
                  <a:lnTo>
                    <a:pt x="1556" y="785"/>
                  </a:lnTo>
                  <a:lnTo>
                    <a:pt x="1592" y="776"/>
                  </a:lnTo>
                  <a:lnTo>
                    <a:pt x="1600" y="785"/>
                  </a:lnTo>
                  <a:lnTo>
                    <a:pt x="1615" y="776"/>
                  </a:lnTo>
                  <a:lnTo>
                    <a:pt x="1633" y="785"/>
                  </a:lnTo>
                  <a:lnTo>
                    <a:pt x="1642" y="759"/>
                  </a:lnTo>
                  <a:lnTo>
                    <a:pt x="1672" y="776"/>
                  </a:lnTo>
                  <a:lnTo>
                    <a:pt x="1679" y="776"/>
                  </a:lnTo>
                  <a:lnTo>
                    <a:pt x="1672" y="785"/>
                  </a:lnTo>
                  <a:lnTo>
                    <a:pt x="1672" y="790"/>
                  </a:lnTo>
                  <a:lnTo>
                    <a:pt x="1721" y="785"/>
                  </a:lnTo>
                  <a:lnTo>
                    <a:pt x="1712" y="776"/>
                  </a:lnTo>
                  <a:lnTo>
                    <a:pt x="1749" y="709"/>
                  </a:lnTo>
                  <a:lnTo>
                    <a:pt x="1793" y="699"/>
                  </a:lnTo>
                  <a:lnTo>
                    <a:pt x="1793" y="736"/>
                  </a:lnTo>
                  <a:lnTo>
                    <a:pt x="1834" y="709"/>
                  </a:lnTo>
                  <a:lnTo>
                    <a:pt x="1834" y="675"/>
                  </a:lnTo>
                  <a:lnTo>
                    <a:pt x="1848" y="675"/>
                  </a:lnTo>
                  <a:lnTo>
                    <a:pt x="1841" y="692"/>
                  </a:lnTo>
                  <a:lnTo>
                    <a:pt x="1834" y="736"/>
                  </a:lnTo>
                  <a:lnTo>
                    <a:pt x="1821" y="744"/>
                  </a:lnTo>
                  <a:lnTo>
                    <a:pt x="1764" y="812"/>
                  </a:lnTo>
                  <a:lnTo>
                    <a:pt x="1749" y="822"/>
                  </a:lnTo>
                  <a:lnTo>
                    <a:pt x="1727" y="880"/>
                  </a:lnTo>
                  <a:lnTo>
                    <a:pt x="1749" y="993"/>
                  </a:lnTo>
                  <a:lnTo>
                    <a:pt x="1793" y="943"/>
                  </a:lnTo>
                  <a:lnTo>
                    <a:pt x="1793" y="909"/>
                  </a:lnTo>
                  <a:lnTo>
                    <a:pt x="1798" y="909"/>
                  </a:lnTo>
                  <a:lnTo>
                    <a:pt x="1821" y="904"/>
                  </a:lnTo>
                  <a:lnTo>
                    <a:pt x="1821" y="875"/>
                  </a:lnTo>
                  <a:lnTo>
                    <a:pt x="1828" y="865"/>
                  </a:lnTo>
                  <a:lnTo>
                    <a:pt x="1834" y="865"/>
                  </a:lnTo>
                  <a:lnTo>
                    <a:pt x="1834" y="828"/>
                  </a:lnTo>
                  <a:lnTo>
                    <a:pt x="1821" y="812"/>
                  </a:lnTo>
                  <a:lnTo>
                    <a:pt x="1834" y="785"/>
                  </a:lnTo>
                  <a:lnTo>
                    <a:pt x="1834" y="759"/>
                  </a:lnTo>
                  <a:lnTo>
                    <a:pt x="1848" y="759"/>
                  </a:lnTo>
                  <a:lnTo>
                    <a:pt x="1876" y="744"/>
                  </a:lnTo>
                  <a:lnTo>
                    <a:pt x="1876" y="759"/>
                  </a:lnTo>
                  <a:lnTo>
                    <a:pt x="1883" y="754"/>
                  </a:lnTo>
                  <a:lnTo>
                    <a:pt x="1912" y="744"/>
                  </a:lnTo>
                  <a:lnTo>
                    <a:pt x="1927" y="759"/>
                  </a:lnTo>
                  <a:lnTo>
                    <a:pt x="1933" y="744"/>
                  </a:lnTo>
                  <a:lnTo>
                    <a:pt x="2020" y="675"/>
                  </a:lnTo>
                  <a:lnTo>
                    <a:pt x="2047" y="692"/>
                  </a:lnTo>
                  <a:lnTo>
                    <a:pt x="2056" y="675"/>
                  </a:lnTo>
                  <a:lnTo>
                    <a:pt x="2042" y="625"/>
                  </a:lnTo>
                  <a:lnTo>
                    <a:pt x="2025" y="625"/>
                  </a:lnTo>
                  <a:lnTo>
                    <a:pt x="2025" y="601"/>
                  </a:lnTo>
                  <a:lnTo>
                    <a:pt x="2042" y="601"/>
                  </a:lnTo>
                  <a:lnTo>
                    <a:pt x="2056" y="595"/>
                  </a:lnTo>
                  <a:lnTo>
                    <a:pt x="2069" y="578"/>
                  </a:lnTo>
                  <a:lnTo>
                    <a:pt x="2062" y="556"/>
                  </a:lnTo>
                  <a:lnTo>
                    <a:pt x="2069" y="549"/>
                  </a:lnTo>
                  <a:lnTo>
                    <a:pt x="2082" y="578"/>
                  </a:lnTo>
                  <a:lnTo>
                    <a:pt x="2096" y="578"/>
                  </a:lnTo>
                  <a:lnTo>
                    <a:pt x="2151" y="625"/>
                  </a:lnTo>
                  <a:lnTo>
                    <a:pt x="2168" y="595"/>
                  </a:lnTo>
                  <a:lnTo>
                    <a:pt x="2168" y="578"/>
                  </a:lnTo>
                  <a:lnTo>
                    <a:pt x="2180" y="578"/>
                  </a:lnTo>
                  <a:lnTo>
                    <a:pt x="2195" y="556"/>
                  </a:lnTo>
                  <a:lnTo>
                    <a:pt x="2173" y="532"/>
                  </a:lnTo>
                  <a:lnTo>
                    <a:pt x="2131" y="519"/>
                  </a:lnTo>
                  <a:lnTo>
                    <a:pt x="2007" y="411"/>
                  </a:lnTo>
                  <a:lnTo>
                    <a:pt x="1933" y="400"/>
                  </a:lnTo>
                  <a:lnTo>
                    <a:pt x="1933" y="450"/>
                  </a:lnTo>
                  <a:lnTo>
                    <a:pt x="1920" y="457"/>
                  </a:lnTo>
                  <a:lnTo>
                    <a:pt x="1903" y="435"/>
                  </a:lnTo>
                  <a:lnTo>
                    <a:pt x="1903" y="420"/>
                  </a:lnTo>
                  <a:lnTo>
                    <a:pt x="1912" y="420"/>
                  </a:lnTo>
                  <a:lnTo>
                    <a:pt x="1920" y="411"/>
                  </a:lnTo>
                  <a:lnTo>
                    <a:pt x="1903" y="411"/>
                  </a:lnTo>
                  <a:lnTo>
                    <a:pt x="1883" y="428"/>
                  </a:lnTo>
                  <a:lnTo>
                    <a:pt x="1798" y="420"/>
                  </a:lnTo>
                  <a:lnTo>
                    <a:pt x="1784" y="411"/>
                  </a:lnTo>
                  <a:lnTo>
                    <a:pt x="1793" y="391"/>
                  </a:lnTo>
                  <a:lnTo>
                    <a:pt x="1776" y="368"/>
                  </a:lnTo>
                  <a:lnTo>
                    <a:pt x="1742" y="353"/>
                  </a:lnTo>
                  <a:lnTo>
                    <a:pt x="1685" y="374"/>
                  </a:lnTo>
                  <a:lnTo>
                    <a:pt x="1679" y="344"/>
                  </a:lnTo>
                  <a:lnTo>
                    <a:pt x="1664" y="344"/>
                  </a:lnTo>
                  <a:lnTo>
                    <a:pt x="1657" y="337"/>
                  </a:lnTo>
                  <a:lnTo>
                    <a:pt x="1657" y="309"/>
                  </a:lnTo>
                  <a:lnTo>
                    <a:pt x="1530" y="272"/>
                  </a:lnTo>
                  <a:lnTo>
                    <a:pt x="1508" y="309"/>
                  </a:lnTo>
                  <a:lnTo>
                    <a:pt x="1530" y="337"/>
                  </a:lnTo>
                  <a:lnTo>
                    <a:pt x="1463" y="337"/>
                  </a:lnTo>
                  <a:lnTo>
                    <a:pt x="1449" y="344"/>
                  </a:lnTo>
                  <a:lnTo>
                    <a:pt x="1421" y="326"/>
                  </a:lnTo>
                  <a:lnTo>
                    <a:pt x="1406" y="374"/>
                  </a:lnTo>
                  <a:lnTo>
                    <a:pt x="1385" y="368"/>
                  </a:lnTo>
                  <a:lnTo>
                    <a:pt x="1372" y="329"/>
                  </a:lnTo>
                  <a:lnTo>
                    <a:pt x="1379" y="279"/>
                  </a:lnTo>
                  <a:lnTo>
                    <a:pt x="1364" y="255"/>
                  </a:lnTo>
                  <a:lnTo>
                    <a:pt x="1315" y="235"/>
                  </a:lnTo>
                  <a:lnTo>
                    <a:pt x="1293" y="235"/>
                  </a:lnTo>
                  <a:lnTo>
                    <a:pt x="1287" y="255"/>
                  </a:lnTo>
                  <a:lnTo>
                    <a:pt x="1293" y="272"/>
                  </a:lnTo>
                  <a:lnTo>
                    <a:pt x="1228" y="264"/>
                  </a:lnTo>
                  <a:lnTo>
                    <a:pt x="1236" y="235"/>
                  </a:lnTo>
                  <a:lnTo>
                    <a:pt x="1193" y="225"/>
                  </a:lnTo>
                  <a:lnTo>
                    <a:pt x="1166" y="247"/>
                  </a:lnTo>
                  <a:lnTo>
                    <a:pt x="1117" y="2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08" name="Freeform 129"/>
            <p:cNvSpPr>
              <a:spLocks/>
            </p:cNvSpPr>
            <p:nvPr/>
          </p:nvSpPr>
          <p:spPr bwMode="auto">
            <a:xfrm>
              <a:off x="3919" y="2431"/>
              <a:ext cx="259" cy="177"/>
            </a:xfrm>
            <a:custGeom>
              <a:avLst/>
              <a:gdLst>
                <a:gd name="T0" fmla="*/ 370 w 238"/>
                <a:gd name="T1" fmla="*/ 402 h 163"/>
                <a:gd name="T2" fmla="*/ 400 w 238"/>
                <a:gd name="T3" fmla="*/ 402 h 163"/>
                <a:gd name="T4" fmla="*/ 420 w 238"/>
                <a:gd name="T5" fmla="*/ 370 h 163"/>
                <a:gd name="T6" fmla="*/ 420 w 238"/>
                <a:gd name="T7" fmla="*/ 313 h 163"/>
                <a:gd name="T8" fmla="*/ 400 w 238"/>
                <a:gd name="T9" fmla="*/ 293 h 163"/>
                <a:gd name="T10" fmla="*/ 442 w 238"/>
                <a:gd name="T11" fmla="*/ 293 h 163"/>
                <a:gd name="T12" fmla="*/ 457 w 238"/>
                <a:gd name="T13" fmla="*/ 241 h 163"/>
                <a:gd name="T14" fmla="*/ 457 w 238"/>
                <a:gd name="T15" fmla="*/ 223 h 163"/>
                <a:gd name="T16" fmla="*/ 509 w 238"/>
                <a:gd name="T17" fmla="*/ 223 h 163"/>
                <a:gd name="T18" fmla="*/ 509 w 238"/>
                <a:gd name="T19" fmla="*/ 241 h 163"/>
                <a:gd name="T20" fmla="*/ 551 w 238"/>
                <a:gd name="T21" fmla="*/ 241 h 163"/>
                <a:gd name="T22" fmla="*/ 603 w 238"/>
                <a:gd name="T23" fmla="*/ 223 h 163"/>
                <a:gd name="T24" fmla="*/ 551 w 238"/>
                <a:gd name="T25" fmla="*/ 205 h 163"/>
                <a:gd name="T26" fmla="*/ 492 w 238"/>
                <a:gd name="T27" fmla="*/ 205 h 163"/>
                <a:gd name="T28" fmla="*/ 534 w 238"/>
                <a:gd name="T29" fmla="*/ 150 h 163"/>
                <a:gd name="T30" fmla="*/ 509 w 238"/>
                <a:gd name="T31" fmla="*/ 150 h 163"/>
                <a:gd name="T32" fmla="*/ 442 w 238"/>
                <a:gd name="T33" fmla="*/ 223 h 163"/>
                <a:gd name="T34" fmla="*/ 420 w 238"/>
                <a:gd name="T35" fmla="*/ 205 h 163"/>
                <a:gd name="T36" fmla="*/ 389 w 238"/>
                <a:gd name="T37" fmla="*/ 205 h 163"/>
                <a:gd name="T38" fmla="*/ 389 w 238"/>
                <a:gd name="T39" fmla="*/ 190 h 163"/>
                <a:gd name="T40" fmla="*/ 370 w 238"/>
                <a:gd name="T41" fmla="*/ 190 h 163"/>
                <a:gd name="T42" fmla="*/ 370 w 238"/>
                <a:gd name="T43" fmla="*/ 128 h 163"/>
                <a:gd name="T44" fmla="*/ 311 w 238"/>
                <a:gd name="T45" fmla="*/ 87 h 163"/>
                <a:gd name="T46" fmla="*/ 205 w 238"/>
                <a:gd name="T47" fmla="*/ 87 h 163"/>
                <a:gd name="T48" fmla="*/ 126 w 238"/>
                <a:gd name="T49" fmla="*/ 18 h 163"/>
                <a:gd name="T50" fmla="*/ 94 w 238"/>
                <a:gd name="T51" fmla="*/ 0 h 163"/>
                <a:gd name="T52" fmla="*/ 0 w 238"/>
                <a:gd name="T53" fmla="*/ 18 h 163"/>
                <a:gd name="T54" fmla="*/ 0 w 238"/>
                <a:gd name="T55" fmla="*/ 205 h 163"/>
                <a:gd name="T56" fmla="*/ 21 w 238"/>
                <a:gd name="T57" fmla="*/ 205 h 163"/>
                <a:gd name="T58" fmla="*/ 21 w 238"/>
                <a:gd name="T59" fmla="*/ 190 h 163"/>
                <a:gd name="T60" fmla="*/ 75 w 238"/>
                <a:gd name="T61" fmla="*/ 150 h 163"/>
                <a:gd name="T62" fmla="*/ 94 w 238"/>
                <a:gd name="T63" fmla="*/ 150 h 163"/>
                <a:gd name="T64" fmla="*/ 75 w 238"/>
                <a:gd name="T65" fmla="*/ 128 h 163"/>
                <a:gd name="T66" fmla="*/ 94 w 238"/>
                <a:gd name="T67" fmla="*/ 128 h 163"/>
                <a:gd name="T68" fmla="*/ 126 w 238"/>
                <a:gd name="T69" fmla="*/ 150 h 163"/>
                <a:gd name="T70" fmla="*/ 126 w 238"/>
                <a:gd name="T71" fmla="*/ 205 h 163"/>
                <a:gd name="T72" fmla="*/ 205 w 238"/>
                <a:gd name="T73" fmla="*/ 205 h 163"/>
                <a:gd name="T74" fmla="*/ 225 w 238"/>
                <a:gd name="T75" fmla="*/ 286 h 163"/>
                <a:gd name="T76" fmla="*/ 334 w 238"/>
                <a:gd name="T77" fmla="*/ 324 h 163"/>
                <a:gd name="T78" fmla="*/ 389 w 238"/>
                <a:gd name="T79" fmla="*/ 370 h 163"/>
                <a:gd name="T80" fmla="*/ 370 w 238"/>
                <a:gd name="T81" fmla="*/ 402 h 163"/>
                <a:gd name="T82" fmla="*/ 370 w 238"/>
                <a:gd name="T83" fmla="*/ 402 h 163"/>
                <a:gd name="T84" fmla="*/ 370 w 238"/>
                <a:gd name="T85" fmla="*/ 402 h 16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8"/>
                <a:gd name="T130" fmla="*/ 0 h 163"/>
                <a:gd name="T131" fmla="*/ 238 w 238"/>
                <a:gd name="T132" fmla="*/ 163 h 16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8" h="163">
                  <a:moveTo>
                    <a:pt x="146" y="163"/>
                  </a:moveTo>
                  <a:lnTo>
                    <a:pt x="158" y="163"/>
                  </a:lnTo>
                  <a:lnTo>
                    <a:pt x="166" y="150"/>
                  </a:lnTo>
                  <a:lnTo>
                    <a:pt x="166" y="126"/>
                  </a:lnTo>
                  <a:lnTo>
                    <a:pt x="158" y="119"/>
                  </a:lnTo>
                  <a:lnTo>
                    <a:pt x="174" y="119"/>
                  </a:lnTo>
                  <a:lnTo>
                    <a:pt x="181" y="96"/>
                  </a:lnTo>
                  <a:lnTo>
                    <a:pt x="181" y="89"/>
                  </a:lnTo>
                  <a:lnTo>
                    <a:pt x="201" y="89"/>
                  </a:lnTo>
                  <a:lnTo>
                    <a:pt x="201" y="96"/>
                  </a:lnTo>
                  <a:lnTo>
                    <a:pt x="216" y="96"/>
                  </a:lnTo>
                  <a:lnTo>
                    <a:pt x="238" y="89"/>
                  </a:lnTo>
                  <a:lnTo>
                    <a:pt x="216" y="82"/>
                  </a:lnTo>
                  <a:lnTo>
                    <a:pt x="194" y="82"/>
                  </a:lnTo>
                  <a:lnTo>
                    <a:pt x="210" y="60"/>
                  </a:lnTo>
                  <a:lnTo>
                    <a:pt x="201" y="60"/>
                  </a:lnTo>
                  <a:lnTo>
                    <a:pt x="174" y="89"/>
                  </a:lnTo>
                  <a:lnTo>
                    <a:pt x="166" y="82"/>
                  </a:lnTo>
                  <a:lnTo>
                    <a:pt x="153" y="82"/>
                  </a:lnTo>
                  <a:lnTo>
                    <a:pt x="153" y="76"/>
                  </a:lnTo>
                  <a:lnTo>
                    <a:pt x="146" y="76"/>
                  </a:lnTo>
                  <a:lnTo>
                    <a:pt x="146" y="52"/>
                  </a:lnTo>
                  <a:lnTo>
                    <a:pt x="122" y="35"/>
                  </a:lnTo>
                  <a:lnTo>
                    <a:pt x="81" y="35"/>
                  </a:lnTo>
                  <a:lnTo>
                    <a:pt x="50" y="7"/>
                  </a:lnTo>
                  <a:lnTo>
                    <a:pt x="37" y="0"/>
                  </a:lnTo>
                  <a:lnTo>
                    <a:pt x="0" y="7"/>
                  </a:lnTo>
                  <a:lnTo>
                    <a:pt x="0" y="82"/>
                  </a:lnTo>
                  <a:lnTo>
                    <a:pt x="8" y="82"/>
                  </a:lnTo>
                  <a:lnTo>
                    <a:pt x="8" y="76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29" y="52"/>
                  </a:lnTo>
                  <a:lnTo>
                    <a:pt x="37" y="52"/>
                  </a:lnTo>
                  <a:lnTo>
                    <a:pt x="50" y="60"/>
                  </a:lnTo>
                  <a:lnTo>
                    <a:pt x="50" y="82"/>
                  </a:lnTo>
                  <a:lnTo>
                    <a:pt x="81" y="82"/>
                  </a:lnTo>
                  <a:lnTo>
                    <a:pt x="89" y="114"/>
                  </a:lnTo>
                  <a:lnTo>
                    <a:pt x="131" y="131"/>
                  </a:lnTo>
                  <a:lnTo>
                    <a:pt x="153" y="150"/>
                  </a:lnTo>
                  <a:lnTo>
                    <a:pt x="146" y="16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09" name="Freeform 130"/>
            <p:cNvSpPr>
              <a:spLocks/>
            </p:cNvSpPr>
            <p:nvPr/>
          </p:nvSpPr>
          <p:spPr bwMode="auto">
            <a:xfrm>
              <a:off x="3399" y="1807"/>
              <a:ext cx="602" cy="342"/>
            </a:xfrm>
            <a:custGeom>
              <a:avLst/>
              <a:gdLst>
                <a:gd name="T0" fmla="*/ 1318 w 554"/>
                <a:gd name="T1" fmla="*/ 358 h 319"/>
                <a:gd name="T2" fmla="*/ 1211 w 554"/>
                <a:gd name="T3" fmla="*/ 421 h 319"/>
                <a:gd name="T4" fmla="*/ 1141 w 554"/>
                <a:gd name="T5" fmla="*/ 506 h 319"/>
                <a:gd name="T6" fmla="*/ 1141 w 554"/>
                <a:gd name="T7" fmla="*/ 623 h 319"/>
                <a:gd name="T8" fmla="*/ 958 w 554"/>
                <a:gd name="T9" fmla="*/ 605 h 319"/>
                <a:gd name="T10" fmla="*/ 902 w 554"/>
                <a:gd name="T11" fmla="*/ 605 h 319"/>
                <a:gd name="T12" fmla="*/ 835 w 554"/>
                <a:gd name="T13" fmla="*/ 605 h 319"/>
                <a:gd name="T14" fmla="*/ 730 w 554"/>
                <a:gd name="T15" fmla="*/ 670 h 319"/>
                <a:gd name="T16" fmla="*/ 687 w 554"/>
                <a:gd name="T17" fmla="*/ 654 h 319"/>
                <a:gd name="T18" fmla="*/ 677 w 554"/>
                <a:gd name="T19" fmla="*/ 605 h 319"/>
                <a:gd name="T20" fmla="*/ 518 w 554"/>
                <a:gd name="T21" fmla="*/ 567 h 319"/>
                <a:gd name="T22" fmla="*/ 414 w 554"/>
                <a:gd name="T23" fmla="*/ 493 h 319"/>
                <a:gd name="T24" fmla="*/ 322 w 554"/>
                <a:gd name="T25" fmla="*/ 670 h 319"/>
                <a:gd name="T26" fmla="*/ 267 w 554"/>
                <a:gd name="T27" fmla="*/ 623 h 319"/>
                <a:gd name="T28" fmla="*/ 196 w 554"/>
                <a:gd name="T29" fmla="*/ 605 h 319"/>
                <a:gd name="T30" fmla="*/ 161 w 554"/>
                <a:gd name="T31" fmla="*/ 553 h 319"/>
                <a:gd name="T32" fmla="*/ 175 w 554"/>
                <a:gd name="T33" fmla="*/ 553 h 319"/>
                <a:gd name="T34" fmla="*/ 175 w 554"/>
                <a:gd name="T35" fmla="*/ 506 h 319"/>
                <a:gd name="T36" fmla="*/ 228 w 554"/>
                <a:gd name="T37" fmla="*/ 442 h 319"/>
                <a:gd name="T38" fmla="*/ 87 w 554"/>
                <a:gd name="T39" fmla="*/ 442 h 319"/>
                <a:gd name="T40" fmla="*/ 87 w 554"/>
                <a:gd name="T41" fmla="*/ 421 h 319"/>
                <a:gd name="T42" fmla="*/ 20 w 554"/>
                <a:gd name="T43" fmla="*/ 391 h 319"/>
                <a:gd name="T44" fmla="*/ 20 w 554"/>
                <a:gd name="T45" fmla="*/ 242 h 319"/>
                <a:gd name="T46" fmla="*/ 87 w 554"/>
                <a:gd name="T47" fmla="*/ 293 h 319"/>
                <a:gd name="T48" fmla="*/ 122 w 554"/>
                <a:gd name="T49" fmla="*/ 176 h 319"/>
                <a:gd name="T50" fmla="*/ 196 w 554"/>
                <a:gd name="T51" fmla="*/ 176 h 319"/>
                <a:gd name="T52" fmla="*/ 299 w 554"/>
                <a:gd name="T53" fmla="*/ 242 h 319"/>
                <a:gd name="T54" fmla="*/ 390 w 554"/>
                <a:gd name="T55" fmla="*/ 227 h 319"/>
                <a:gd name="T56" fmla="*/ 501 w 554"/>
                <a:gd name="T57" fmla="*/ 242 h 319"/>
                <a:gd name="T58" fmla="*/ 441 w 554"/>
                <a:gd name="T59" fmla="*/ 176 h 319"/>
                <a:gd name="T60" fmla="*/ 479 w 554"/>
                <a:gd name="T61" fmla="*/ 152 h 319"/>
                <a:gd name="T62" fmla="*/ 501 w 554"/>
                <a:gd name="T63" fmla="*/ 63 h 319"/>
                <a:gd name="T64" fmla="*/ 730 w 554"/>
                <a:gd name="T65" fmla="*/ 31 h 319"/>
                <a:gd name="T66" fmla="*/ 818 w 554"/>
                <a:gd name="T67" fmla="*/ 0 h 319"/>
                <a:gd name="T68" fmla="*/ 835 w 554"/>
                <a:gd name="T69" fmla="*/ 63 h 319"/>
                <a:gd name="T70" fmla="*/ 902 w 554"/>
                <a:gd name="T71" fmla="*/ 84 h 319"/>
                <a:gd name="T72" fmla="*/ 946 w 554"/>
                <a:gd name="T73" fmla="*/ 115 h 319"/>
                <a:gd name="T74" fmla="*/ 1032 w 554"/>
                <a:gd name="T75" fmla="*/ 51 h 319"/>
                <a:gd name="T76" fmla="*/ 1141 w 554"/>
                <a:gd name="T77" fmla="*/ 242 h 319"/>
                <a:gd name="T78" fmla="*/ 1174 w 554"/>
                <a:gd name="T79" fmla="*/ 242 h 319"/>
                <a:gd name="T80" fmla="*/ 1294 w 554"/>
                <a:gd name="T81" fmla="*/ 293 h 319"/>
                <a:gd name="T82" fmla="*/ 1349 w 554"/>
                <a:gd name="T83" fmla="*/ 293 h 319"/>
                <a:gd name="T84" fmla="*/ 1349 w 554"/>
                <a:gd name="T85" fmla="*/ 342 h 319"/>
                <a:gd name="T86" fmla="*/ 1349 w 554"/>
                <a:gd name="T87" fmla="*/ 342 h 31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54"/>
                <a:gd name="T133" fmla="*/ 0 h 319"/>
                <a:gd name="T134" fmla="*/ 554 w 554"/>
                <a:gd name="T135" fmla="*/ 319 h 31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54" h="319">
                  <a:moveTo>
                    <a:pt x="541" y="160"/>
                  </a:moveTo>
                  <a:lnTo>
                    <a:pt x="528" y="166"/>
                  </a:lnTo>
                  <a:lnTo>
                    <a:pt x="519" y="197"/>
                  </a:lnTo>
                  <a:lnTo>
                    <a:pt x="484" y="197"/>
                  </a:lnTo>
                  <a:lnTo>
                    <a:pt x="477" y="235"/>
                  </a:lnTo>
                  <a:lnTo>
                    <a:pt x="457" y="235"/>
                  </a:lnTo>
                  <a:lnTo>
                    <a:pt x="464" y="281"/>
                  </a:lnTo>
                  <a:lnTo>
                    <a:pt x="457" y="289"/>
                  </a:lnTo>
                  <a:lnTo>
                    <a:pt x="434" y="281"/>
                  </a:lnTo>
                  <a:lnTo>
                    <a:pt x="385" y="281"/>
                  </a:lnTo>
                  <a:lnTo>
                    <a:pt x="369" y="274"/>
                  </a:lnTo>
                  <a:lnTo>
                    <a:pt x="362" y="281"/>
                  </a:lnTo>
                  <a:lnTo>
                    <a:pt x="362" y="289"/>
                  </a:lnTo>
                  <a:lnTo>
                    <a:pt x="335" y="281"/>
                  </a:lnTo>
                  <a:lnTo>
                    <a:pt x="298" y="319"/>
                  </a:lnTo>
                  <a:lnTo>
                    <a:pt x="293" y="311"/>
                  </a:lnTo>
                  <a:lnTo>
                    <a:pt x="276" y="311"/>
                  </a:lnTo>
                  <a:lnTo>
                    <a:pt x="276" y="304"/>
                  </a:lnTo>
                  <a:lnTo>
                    <a:pt x="271" y="304"/>
                  </a:lnTo>
                  <a:lnTo>
                    <a:pt x="271" y="281"/>
                  </a:lnTo>
                  <a:lnTo>
                    <a:pt x="250" y="264"/>
                  </a:lnTo>
                  <a:lnTo>
                    <a:pt x="208" y="264"/>
                  </a:lnTo>
                  <a:lnTo>
                    <a:pt x="178" y="235"/>
                  </a:lnTo>
                  <a:lnTo>
                    <a:pt x="166" y="229"/>
                  </a:lnTo>
                  <a:lnTo>
                    <a:pt x="129" y="235"/>
                  </a:lnTo>
                  <a:lnTo>
                    <a:pt x="129" y="311"/>
                  </a:lnTo>
                  <a:lnTo>
                    <a:pt x="121" y="311"/>
                  </a:lnTo>
                  <a:lnTo>
                    <a:pt x="107" y="289"/>
                  </a:lnTo>
                  <a:lnTo>
                    <a:pt x="79" y="304"/>
                  </a:lnTo>
                  <a:lnTo>
                    <a:pt x="79" y="281"/>
                  </a:lnTo>
                  <a:lnTo>
                    <a:pt x="70" y="281"/>
                  </a:lnTo>
                  <a:lnTo>
                    <a:pt x="64" y="257"/>
                  </a:lnTo>
                  <a:lnTo>
                    <a:pt x="49" y="257"/>
                  </a:lnTo>
                  <a:lnTo>
                    <a:pt x="70" y="257"/>
                  </a:lnTo>
                  <a:lnTo>
                    <a:pt x="64" y="244"/>
                  </a:lnTo>
                  <a:lnTo>
                    <a:pt x="70" y="235"/>
                  </a:lnTo>
                  <a:lnTo>
                    <a:pt x="107" y="235"/>
                  </a:lnTo>
                  <a:lnTo>
                    <a:pt x="92" y="205"/>
                  </a:lnTo>
                  <a:lnTo>
                    <a:pt x="64" y="188"/>
                  </a:lnTo>
                  <a:lnTo>
                    <a:pt x="35" y="205"/>
                  </a:lnTo>
                  <a:lnTo>
                    <a:pt x="28" y="205"/>
                  </a:lnTo>
                  <a:lnTo>
                    <a:pt x="35" y="197"/>
                  </a:lnTo>
                  <a:lnTo>
                    <a:pt x="28" y="182"/>
                  </a:lnTo>
                  <a:lnTo>
                    <a:pt x="8" y="182"/>
                  </a:lnTo>
                  <a:lnTo>
                    <a:pt x="0" y="160"/>
                  </a:lnTo>
                  <a:lnTo>
                    <a:pt x="8" y="113"/>
                  </a:lnTo>
                  <a:lnTo>
                    <a:pt x="28" y="136"/>
                  </a:lnTo>
                  <a:lnTo>
                    <a:pt x="35" y="136"/>
                  </a:lnTo>
                  <a:lnTo>
                    <a:pt x="28" y="113"/>
                  </a:lnTo>
                  <a:lnTo>
                    <a:pt x="49" y="82"/>
                  </a:lnTo>
                  <a:lnTo>
                    <a:pt x="70" y="96"/>
                  </a:lnTo>
                  <a:lnTo>
                    <a:pt x="79" y="82"/>
                  </a:lnTo>
                  <a:lnTo>
                    <a:pt x="92" y="96"/>
                  </a:lnTo>
                  <a:lnTo>
                    <a:pt x="121" y="113"/>
                  </a:lnTo>
                  <a:lnTo>
                    <a:pt x="136" y="106"/>
                  </a:lnTo>
                  <a:lnTo>
                    <a:pt x="156" y="106"/>
                  </a:lnTo>
                  <a:lnTo>
                    <a:pt x="166" y="113"/>
                  </a:lnTo>
                  <a:lnTo>
                    <a:pt x="201" y="113"/>
                  </a:lnTo>
                  <a:lnTo>
                    <a:pt x="208" y="96"/>
                  </a:lnTo>
                  <a:lnTo>
                    <a:pt x="178" y="82"/>
                  </a:lnTo>
                  <a:lnTo>
                    <a:pt x="201" y="77"/>
                  </a:lnTo>
                  <a:lnTo>
                    <a:pt x="193" y="71"/>
                  </a:lnTo>
                  <a:lnTo>
                    <a:pt x="201" y="62"/>
                  </a:lnTo>
                  <a:lnTo>
                    <a:pt x="201" y="30"/>
                  </a:lnTo>
                  <a:lnTo>
                    <a:pt x="214" y="39"/>
                  </a:lnTo>
                  <a:lnTo>
                    <a:pt x="293" y="15"/>
                  </a:lnTo>
                  <a:lnTo>
                    <a:pt x="293" y="0"/>
                  </a:lnTo>
                  <a:lnTo>
                    <a:pt x="328" y="0"/>
                  </a:lnTo>
                  <a:lnTo>
                    <a:pt x="335" y="24"/>
                  </a:lnTo>
                  <a:lnTo>
                    <a:pt x="335" y="30"/>
                  </a:lnTo>
                  <a:lnTo>
                    <a:pt x="340" y="30"/>
                  </a:lnTo>
                  <a:lnTo>
                    <a:pt x="362" y="39"/>
                  </a:lnTo>
                  <a:lnTo>
                    <a:pt x="362" y="54"/>
                  </a:lnTo>
                  <a:lnTo>
                    <a:pt x="379" y="54"/>
                  </a:lnTo>
                  <a:lnTo>
                    <a:pt x="392" y="30"/>
                  </a:lnTo>
                  <a:lnTo>
                    <a:pt x="414" y="24"/>
                  </a:lnTo>
                  <a:lnTo>
                    <a:pt x="420" y="54"/>
                  </a:lnTo>
                  <a:lnTo>
                    <a:pt x="457" y="113"/>
                  </a:lnTo>
                  <a:lnTo>
                    <a:pt x="464" y="96"/>
                  </a:lnTo>
                  <a:lnTo>
                    <a:pt x="471" y="113"/>
                  </a:lnTo>
                  <a:lnTo>
                    <a:pt x="498" y="106"/>
                  </a:lnTo>
                  <a:lnTo>
                    <a:pt x="519" y="136"/>
                  </a:lnTo>
                  <a:lnTo>
                    <a:pt x="541" y="143"/>
                  </a:lnTo>
                  <a:lnTo>
                    <a:pt x="541" y="136"/>
                  </a:lnTo>
                  <a:lnTo>
                    <a:pt x="554" y="151"/>
                  </a:lnTo>
                  <a:lnTo>
                    <a:pt x="541" y="1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10" name="Freeform 131"/>
            <p:cNvSpPr>
              <a:spLocks/>
            </p:cNvSpPr>
            <p:nvPr/>
          </p:nvSpPr>
          <p:spPr bwMode="auto">
            <a:xfrm>
              <a:off x="4235" y="1800"/>
              <a:ext cx="94" cy="118"/>
            </a:xfrm>
            <a:custGeom>
              <a:avLst/>
              <a:gdLst>
                <a:gd name="T0" fmla="*/ 0 w 87"/>
                <a:gd name="T1" fmla="*/ 240 h 109"/>
                <a:gd name="T2" fmla="*/ 18 w 87"/>
                <a:gd name="T3" fmla="*/ 260 h 109"/>
                <a:gd name="T4" fmla="*/ 85 w 87"/>
                <a:gd name="T5" fmla="*/ 240 h 109"/>
                <a:gd name="T6" fmla="*/ 85 w 87"/>
                <a:gd name="T7" fmla="*/ 210 h 109"/>
                <a:gd name="T8" fmla="*/ 153 w 87"/>
                <a:gd name="T9" fmla="*/ 179 h 109"/>
                <a:gd name="T10" fmla="*/ 185 w 87"/>
                <a:gd name="T11" fmla="*/ 109 h 109"/>
                <a:gd name="T12" fmla="*/ 204 w 87"/>
                <a:gd name="T13" fmla="*/ 0 h 109"/>
                <a:gd name="T14" fmla="*/ 185 w 87"/>
                <a:gd name="T15" fmla="*/ 0 h 109"/>
                <a:gd name="T16" fmla="*/ 153 w 87"/>
                <a:gd name="T17" fmla="*/ 109 h 109"/>
                <a:gd name="T18" fmla="*/ 66 w 87"/>
                <a:gd name="T19" fmla="*/ 210 h 109"/>
                <a:gd name="T20" fmla="*/ 0 w 87"/>
                <a:gd name="T21" fmla="*/ 240 h 109"/>
                <a:gd name="T22" fmla="*/ 0 w 87"/>
                <a:gd name="T23" fmla="*/ 240 h 109"/>
                <a:gd name="T24" fmla="*/ 0 w 87"/>
                <a:gd name="T25" fmla="*/ 240 h 10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7"/>
                <a:gd name="T40" fmla="*/ 0 h 109"/>
                <a:gd name="T41" fmla="*/ 87 w 87"/>
                <a:gd name="T42" fmla="*/ 109 h 10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7" h="109">
                  <a:moveTo>
                    <a:pt x="0" y="101"/>
                  </a:moveTo>
                  <a:lnTo>
                    <a:pt x="7" y="109"/>
                  </a:lnTo>
                  <a:lnTo>
                    <a:pt x="37" y="101"/>
                  </a:lnTo>
                  <a:lnTo>
                    <a:pt x="37" y="87"/>
                  </a:lnTo>
                  <a:lnTo>
                    <a:pt x="65" y="74"/>
                  </a:lnTo>
                  <a:lnTo>
                    <a:pt x="79" y="45"/>
                  </a:lnTo>
                  <a:lnTo>
                    <a:pt x="87" y="0"/>
                  </a:lnTo>
                  <a:lnTo>
                    <a:pt x="79" y="0"/>
                  </a:lnTo>
                  <a:lnTo>
                    <a:pt x="65" y="45"/>
                  </a:lnTo>
                  <a:lnTo>
                    <a:pt x="28" y="87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11" name="Freeform 132"/>
            <p:cNvSpPr>
              <a:spLocks/>
            </p:cNvSpPr>
            <p:nvPr/>
          </p:nvSpPr>
          <p:spPr bwMode="auto">
            <a:xfrm>
              <a:off x="4001" y="1895"/>
              <a:ext cx="466" cy="247"/>
            </a:xfrm>
            <a:custGeom>
              <a:avLst/>
              <a:gdLst>
                <a:gd name="T0" fmla="*/ 713 w 429"/>
                <a:gd name="T1" fmla="*/ 142 h 229"/>
                <a:gd name="T2" fmla="*/ 583 w 429"/>
                <a:gd name="T3" fmla="*/ 69 h 229"/>
                <a:gd name="T4" fmla="*/ 538 w 429"/>
                <a:gd name="T5" fmla="*/ 90 h 229"/>
                <a:gd name="T6" fmla="*/ 516 w 429"/>
                <a:gd name="T7" fmla="*/ 90 h 229"/>
                <a:gd name="T8" fmla="*/ 484 w 429"/>
                <a:gd name="T9" fmla="*/ 30 h 229"/>
                <a:gd name="T10" fmla="*/ 395 w 429"/>
                <a:gd name="T11" fmla="*/ 0 h 229"/>
                <a:gd name="T12" fmla="*/ 339 w 429"/>
                <a:gd name="T13" fmla="*/ 30 h 229"/>
                <a:gd name="T14" fmla="*/ 339 w 429"/>
                <a:gd name="T15" fmla="*/ 119 h 229"/>
                <a:gd name="T16" fmla="*/ 256 w 429"/>
                <a:gd name="T17" fmla="*/ 119 h 229"/>
                <a:gd name="T18" fmla="*/ 211 w 429"/>
                <a:gd name="T19" fmla="*/ 90 h 229"/>
                <a:gd name="T20" fmla="*/ 127 w 429"/>
                <a:gd name="T21" fmla="*/ 69 h 229"/>
                <a:gd name="T22" fmla="*/ 0 w 429"/>
                <a:gd name="T23" fmla="*/ 157 h 229"/>
                <a:gd name="T24" fmla="*/ 39 w 429"/>
                <a:gd name="T25" fmla="*/ 224 h 229"/>
                <a:gd name="T26" fmla="*/ 91 w 429"/>
                <a:gd name="T27" fmla="*/ 224 h 229"/>
                <a:gd name="T28" fmla="*/ 109 w 429"/>
                <a:gd name="T29" fmla="*/ 261 h 229"/>
                <a:gd name="T30" fmla="*/ 109 w 429"/>
                <a:gd name="T31" fmla="*/ 352 h 229"/>
                <a:gd name="T32" fmla="*/ 229 w 429"/>
                <a:gd name="T33" fmla="*/ 402 h 229"/>
                <a:gd name="T34" fmla="*/ 310 w 429"/>
                <a:gd name="T35" fmla="*/ 458 h 229"/>
                <a:gd name="T36" fmla="*/ 432 w 429"/>
                <a:gd name="T37" fmla="*/ 458 h 229"/>
                <a:gd name="T38" fmla="*/ 495 w 429"/>
                <a:gd name="T39" fmla="*/ 505 h 229"/>
                <a:gd name="T40" fmla="*/ 583 w 429"/>
                <a:gd name="T41" fmla="*/ 524 h 229"/>
                <a:gd name="T42" fmla="*/ 656 w 429"/>
                <a:gd name="T43" fmla="*/ 470 h 229"/>
                <a:gd name="T44" fmla="*/ 746 w 429"/>
                <a:gd name="T45" fmla="*/ 470 h 229"/>
                <a:gd name="T46" fmla="*/ 815 w 429"/>
                <a:gd name="T47" fmla="*/ 416 h 229"/>
                <a:gd name="T48" fmla="*/ 803 w 429"/>
                <a:gd name="T49" fmla="*/ 402 h 229"/>
                <a:gd name="T50" fmla="*/ 836 w 429"/>
                <a:gd name="T51" fmla="*/ 352 h 229"/>
                <a:gd name="T52" fmla="*/ 873 w 429"/>
                <a:gd name="T53" fmla="*/ 369 h 229"/>
                <a:gd name="T54" fmla="*/ 946 w 429"/>
                <a:gd name="T55" fmla="*/ 332 h 229"/>
                <a:gd name="T56" fmla="*/ 975 w 429"/>
                <a:gd name="T57" fmla="*/ 282 h 229"/>
                <a:gd name="T58" fmla="*/ 1066 w 429"/>
                <a:gd name="T59" fmla="*/ 282 h 229"/>
                <a:gd name="T60" fmla="*/ 1030 w 429"/>
                <a:gd name="T61" fmla="*/ 224 h 229"/>
                <a:gd name="T62" fmla="*/ 975 w 429"/>
                <a:gd name="T63" fmla="*/ 242 h 229"/>
                <a:gd name="T64" fmla="*/ 946 w 429"/>
                <a:gd name="T65" fmla="*/ 242 h 229"/>
                <a:gd name="T66" fmla="*/ 946 w 429"/>
                <a:gd name="T67" fmla="*/ 157 h 229"/>
                <a:gd name="T68" fmla="*/ 953 w 429"/>
                <a:gd name="T69" fmla="*/ 119 h 229"/>
                <a:gd name="T70" fmla="*/ 903 w 429"/>
                <a:gd name="T71" fmla="*/ 90 h 229"/>
                <a:gd name="T72" fmla="*/ 856 w 429"/>
                <a:gd name="T73" fmla="*/ 142 h 229"/>
                <a:gd name="T74" fmla="*/ 761 w 429"/>
                <a:gd name="T75" fmla="*/ 157 h 229"/>
                <a:gd name="T76" fmla="*/ 713 w 429"/>
                <a:gd name="T77" fmla="*/ 142 h 229"/>
                <a:gd name="T78" fmla="*/ 713 w 429"/>
                <a:gd name="T79" fmla="*/ 142 h 229"/>
                <a:gd name="T80" fmla="*/ 713 w 429"/>
                <a:gd name="T81" fmla="*/ 142 h 22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29"/>
                <a:gd name="T124" fmla="*/ 0 h 229"/>
                <a:gd name="T125" fmla="*/ 429 w 429"/>
                <a:gd name="T126" fmla="*/ 229 h 22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29" h="229">
                  <a:moveTo>
                    <a:pt x="287" y="61"/>
                  </a:moveTo>
                  <a:lnTo>
                    <a:pt x="235" y="30"/>
                  </a:lnTo>
                  <a:lnTo>
                    <a:pt x="217" y="39"/>
                  </a:lnTo>
                  <a:lnTo>
                    <a:pt x="208" y="39"/>
                  </a:lnTo>
                  <a:lnTo>
                    <a:pt x="195" y="14"/>
                  </a:lnTo>
                  <a:lnTo>
                    <a:pt x="158" y="0"/>
                  </a:lnTo>
                  <a:lnTo>
                    <a:pt x="136" y="14"/>
                  </a:lnTo>
                  <a:lnTo>
                    <a:pt x="136" y="52"/>
                  </a:lnTo>
                  <a:lnTo>
                    <a:pt x="103" y="52"/>
                  </a:lnTo>
                  <a:lnTo>
                    <a:pt x="86" y="39"/>
                  </a:lnTo>
                  <a:lnTo>
                    <a:pt x="51" y="30"/>
                  </a:lnTo>
                  <a:lnTo>
                    <a:pt x="0" y="69"/>
                  </a:lnTo>
                  <a:lnTo>
                    <a:pt x="16" y="98"/>
                  </a:lnTo>
                  <a:lnTo>
                    <a:pt x="37" y="98"/>
                  </a:lnTo>
                  <a:lnTo>
                    <a:pt x="44" y="114"/>
                  </a:lnTo>
                  <a:lnTo>
                    <a:pt x="44" y="153"/>
                  </a:lnTo>
                  <a:lnTo>
                    <a:pt x="93" y="175"/>
                  </a:lnTo>
                  <a:lnTo>
                    <a:pt x="123" y="198"/>
                  </a:lnTo>
                  <a:lnTo>
                    <a:pt x="173" y="198"/>
                  </a:lnTo>
                  <a:lnTo>
                    <a:pt x="200" y="220"/>
                  </a:lnTo>
                  <a:lnTo>
                    <a:pt x="235" y="229"/>
                  </a:lnTo>
                  <a:lnTo>
                    <a:pt x="264" y="205"/>
                  </a:lnTo>
                  <a:lnTo>
                    <a:pt x="300" y="205"/>
                  </a:lnTo>
                  <a:lnTo>
                    <a:pt x="329" y="182"/>
                  </a:lnTo>
                  <a:lnTo>
                    <a:pt x="322" y="175"/>
                  </a:lnTo>
                  <a:lnTo>
                    <a:pt x="337" y="153"/>
                  </a:lnTo>
                  <a:lnTo>
                    <a:pt x="351" y="160"/>
                  </a:lnTo>
                  <a:lnTo>
                    <a:pt x="379" y="146"/>
                  </a:lnTo>
                  <a:lnTo>
                    <a:pt x="393" y="123"/>
                  </a:lnTo>
                  <a:lnTo>
                    <a:pt x="429" y="123"/>
                  </a:lnTo>
                  <a:lnTo>
                    <a:pt x="414" y="98"/>
                  </a:lnTo>
                  <a:lnTo>
                    <a:pt x="393" y="106"/>
                  </a:lnTo>
                  <a:lnTo>
                    <a:pt x="379" y="106"/>
                  </a:lnTo>
                  <a:lnTo>
                    <a:pt x="379" y="69"/>
                  </a:lnTo>
                  <a:lnTo>
                    <a:pt x="384" y="52"/>
                  </a:lnTo>
                  <a:lnTo>
                    <a:pt x="364" y="39"/>
                  </a:lnTo>
                  <a:lnTo>
                    <a:pt x="344" y="61"/>
                  </a:lnTo>
                  <a:lnTo>
                    <a:pt x="307" y="69"/>
                  </a:lnTo>
                  <a:lnTo>
                    <a:pt x="287" y="6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12" name="Freeform 133"/>
            <p:cNvSpPr>
              <a:spLocks/>
            </p:cNvSpPr>
            <p:nvPr/>
          </p:nvSpPr>
          <p:spPr bwMode="auto">
            <a:xfrm>
              <a:off x="4001" y="2431"/>
              <a:ext cx="79" cy="84"/>
            </a:xfrm>
            <a:custGeom>
              <a:avLst/>
              <a:gdLst>
                <a:gd name="T0" fmla="*/ 173 w 73"/>
                <a:gd name="T1" fmla="*/ 188 h 77"/>
                <a:gd name="T2" fmla="*/ 141 w 73"/>
                <a:gd name="T3" fmla="*/ 123 h 77"/>
                <a:gd name="T4" fmla="*/ 141 w 73"/>
                <a:gd name="T5" fmla="*/ 82 h 77"/>
                <a:gd name="T6" fmla="*/ 122 w 73"/>
                <a:gd name="T7" fmla="*/ 123 h 77"/>
                <a:gd name="T8" fmla="*/ 105 w 73"/>
                <a:gd name="T9" fmla="*/ 123 h 77"/>
                <a:gd name="T10" fmla="*/ 105 w 73"/>
                <a:gd name="T11" fmla="*/ 82 h 77"/>
                <a:gd name="T12" fmla="*/ 141 w 73"/>
                <a:gd name="T13" fmla="*/ 38 h 77"/>
                <a:gd name="T14" fmla="*/ 70 w 73"/>
                <a:gd name="T15" fmla="*/ 38 h 77"/>
                <a:gd name="T16" fmla="*/ 70 w 73"/>
                <a:gd name="T17" fmla="*/ 0 h 77"/>
                <a:gd name="T18" fmla="*/ 21 w 73"/>
                <a:gd name="T19" fmla="*/ 0 h 77"/>
                <a:gd name="T20" fmla="*/ 21 w 73"/>
                <a:gd name="T21" fmla="*/ 19 h 77"/>
                <a:gd name="T22" fmla="*/ 0 w 73"/>
                <a:gd name="T23" fmla="*/ 63 h 77"/>
                <a:gd name="T24" fmla="*/ 21 w 73"/>
                <a:gd name="T25" fmla="*/ 63 h 77"/>
                <a:gd name="T26" fmla="*/ 37 w 73"/>
                <a:gd name="T27" fmla="*/ 188 h 77"/>
                <a:gd name="T28" fmla="*/ 89 w 73"/>
                <a:gd name="T29" fmla="*/ 188 h 77"/>
                <a:gd name="T30" fmla="*/ 122 w 73"/>
                <a:gd name="T31" fmla="*/ 142 h 77"/>
                <a:gd name="T32" fmla="*/ 141 w 73"/>
                <a:gd name="T33" fmla="*/ 201 h 77"/>
                <a:gd name="T34" fmla="*/ 173 w 73"/>
                <a:gd name="T35" fmla="*/ 188 h 77"/>
                <a:gd name="T36" fmla="*/ 173 w 73"/>
                <a:gd name="T37" fmla="*/ 188 h 77"/>
                <a:gd name="T38" fmla="*/ 173 w 73"/>
                <a:gd name="T39" fmla="*/ 188 h 7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73"/>
                <a:gd name="T61" fmla="*/ 0 h 77"/>
                <a:gd name="T62" fmla="*/ 73 w 73"/>
                <a:gd name="T63" fmla="*/ 77 h 7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73" h="77">
                  <a:moveTo>
                    <a:pt x="73" y="72"/>
                  </a:moveTo>
                  <a:lnTo>
                    <a:pt x="59" y="47"/>
                  </a:lnTo>
                  <a:lnTo>
                    <a:pt x="59" y="32"/>
                  </a:lnTo>
                  <a:lnTo>
                    <a:pt x="51" y="47"/>
                  </a:lnTo>
                  <a:lnTo>
                    <a:pt x="44" y="47"/>
                  </a:lnTo>
                  <a:lnTo>
                    <a:pt x="44" y="32"/>
                  </a:lnTo>
                  <a:lnTo>
                    <a:pt x="59" y="15"/>
                  </a:lnTo>
                  <a:lnTo>
                    <a:pt x="29" y="15"/>
                  </a:lnTo>
                  <a:lnTo>
                    <a:pt x="29" y="0"/>
                  </a:lnTo>
                  <a:lnTo>
                    <a:pt x="9" y="0"/>
                  </a:lnTo>
                  <a:lnTo>
                    <a:pt x="9" y="7"/>
                  </a:lnTo>
                  <a:lnTo>
                    <a:pt x="0" y="25"/>
                  </a:lnTo>
                  <a:lnTo>
                    <a:pt x="9" y="25"/>
                  </a:lnTo>
                  <a:lnTo>
                    <a:pt x="16" y="72"/>
                  </a:lnTo>
                  <a:lnTo>
                    <a:pt x="37" y="72"/>
                  </a:lnTo>
                  <a:lnTo>
                    <a:pt x="51" y="55"/>
                  </a:lnTo>
                  <a:lnTo>
                    <a:pt x="59" y="77"/>
                  </a:lnTo>
                  <a:lnTo>
                    <a:pt x="73" y="7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13" name="Freeform 134"/>
            <p:cNvSpPr>
              <a:spLocks/>
            </p:cNvSpPr>
            <p:nvPr/>
          </p:nvSpPr>
          <p:spPr bwMode="auto">
            <a:xfrm>
              <a:off x="4065" y="2399"/>
              <a:ext cx="129" cy="308"/>
            </a:xfrm>
            <a:custGeom>
              <a:avLst/>
              <a:gdLst>
                <a:gd name="T0" fmla="*/ 224 w 119"/>
                <a:gd name="T1" fmla="*/ 670 h 285"/>
                <a:gd name="T2" fmla="*/ 257 w 119"/>
                <a:gd name="T3" fmla="*/ 584 h 285"/>
                <a:gd name="T4" fmla="*/ 224 w 119"/>
                <a:gd name="T5" fmla="*/ 476 h 285"/>
                <a:gd name="T6" fmla="*/ 224 w 119"/>
                <a:gd name="T7" fmla="*/ 432 h 285"/>
                <a:gd name="T8" fmla="*/ 186 w 119"/>
                <a:gd name="T9" fmla="*/ 372 h 285"/>
                <a:gd name="T10" fmla="*/ 186 w 119"/>
                <a:gd name="T11" fmla="*/ 320 h 285"/>
                <a:gd name="T12" fmla="*/ 269 w 119"/>
                <a:gd name="T13" fmla="*/ 291 h 285"/>
                <a:gd name="T14" fmla="*/ 291 w 119"/>
                <a:gd name="T15" fmla="*/ 237 h 285"/>
                <a:gd name="T16" fmla="*/ 269 w 119"/>
                <a:gd name="T17" fmla="*/ 237 h 285"/>
                <a:gd name="T18" fmla="*/ 234 w 119"/>
                <a:gd name="T19" fmla="*/ 216 h 285"/>
                <a:gd name="T20" fmla="*/ 234 w 119"/>
                <a:gd name="T21" fmla="*/ 182 h 285"/>
                <a:gd name="T22" fmla="*/ 224 w 119"/>
                <a:gd name="T23" fmla="*/ 145 h 285"/>
                <a:gd name="T24" fmla="*/ 186 w 119"/>
                <a:gd name="T25" fmla="*/ 145 h 285"/>
                <a:gd name="T26" fmla="*/ 224 w 119"/>
                <a:gd name="T27" fmla="*/ 40 h 285"/>
                <a:gd name="T28" fmla="*/ 186 w 119"/>
                <a:gd name="T29" fmla="*/ 0 h 285"/>
                <a:gd name="T30" fmla="*/ 172 w 119"/>
                <a:gd name="T31" fmla="*/ 0 h 285"/>
                <a:gd name="T32" fmla="*/ 172 w 119"/>
                <a:gd name="T33" fmla="*/ 40 h 285"/>
                <a:gd name="T34" fmla="*/ 132 w 119"/>
                <a:gd name="T35" fmla="*/ 40 h 285"/>
                <a:gd name="T36" fmla="*/ 33 w 119"/>
                <a:gd name="T37" fmla="*/ 216 h 285"/>
                <a:gd name="T38" fmla="*/ 33 w 119"/>
                <a:gd name="T39" fmla="*/ 237 h 285"/>
                <a:gd name="T40" fmla="*/ 0 w 119"/>
                <a:gd name="T41" fmla="*/ 251 h 285"/>
                <a:gd name="T42" fmla="*/ 54 w 119"/>
                <a:gd name="T43" fmla="*/ 300 h 285"/>
                <a:gd name="T44" fmla="*/ 82 w 119"/>
                <a:gd name="T45" fmla="*/ 406 h 285"/>
                <a:gd name="T46" fmla="*/ 65 w 119"/>
                <a:gd name="T47" fmla="*/ 432 h 285"/>
                <a:gd name="T48" fmla="*/ 108 w 119"/>
                <a:gd name="T49" fmla="*/ 457 h 285"/>
                <a:gd name="T50" fmla="*/ 154 w 119"/>
                <a:gd name="T51" fmla="*/ 406 h 285"/>
                <a:gd name="T52" fmla="*/ 172 w 119"/>
                <a:gd name="T53" fmla="*/ 432 h 285"/>
                <a:gd name="T54" fmla="*/ 224 w 119"/>
                <a:gd name="T55" fmla="*/ 570 h 285"/>
                <a:gd name="T56" fmla="*/ 224 w 119"/>
                <a:gd name="T57" fmla="*/ 670 h 285"/>
                <a:gd name="T58" fmla="*/ 224 w 119"/>
                <a:gd name="T59" fmla="*/ 670 h 285"/>
                <a:gd name="T60" fmla="*/ 224 w 119"/>
                <a:gd name="T61" fmla="*/ 670 h 28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9"/>
                <a:gd name="T94" fmla="*/ 0 h 285"/>
                <a:gd name="T95" fmla="*/ 119 w 119"/>
                <a:gd name="T96" fmla="*/ 285 h 28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9" h="285">
                  <a:moveTo>
                    <a:pt x="91" y="285"/>
                  </a:moveTo>
                  <a:lnTo>
                    <a:pt x="106" y="249"/>
                  </a:lnTo>
                  <a:lnTo>
                    <a:pt x="91" y="203"/>
                  </a:lnTo>
                  <a:lnTo>
                    <a:pt x="91" y="183"/>
                  </a:lnTo>
                  <a:lnTo>
                    <a:pt x="77" y="158"/>
                  </a:lnTo>
                  <a:lnTo>
                    <a:pt x="77" y="136"/>
                  </a:lnTo>
                  <a:lnTo>
                    <a:pt x="111" y="122"/>
                  </a:lnTo>
                  <a:lnTo>
                    <a:pt x="119" y="101"/>
                  </a:lnTo>
                  <a:lnTo>
                    <a:pt x="111" y="101"/>
                  </a:lnTo>
                  <a:lnTo>
                    <a:pt x="97" y="92"/>
                  </a:lnTo>
                  <a:lnTo>
                    <a:pt x="97" y="77"/>
                  </a:lnTo>
                  <a:lnTo>
                    <a:pt x="91" y="62"/>
                  </a:lnTo>
                  <a:lnTo>
                    <a:pt x="77" y="62"/>
                  </a:lnTo>
                  <a:lnTo>
                    <a:pt x="91" y="17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71" y="17"/>
                  </a:lnTo>
                  <a:lnTo>
                    <a:pt x="55" y="17"/>
                  </a:lnTo>
                  <a:lnTo>
                    <a:pt x="14" y="92"/>
                  </a:lnTo>
                  <a:lnTo>
                    <a:pt x="14" y="101"/>
                  </a:lnTo>
                  <a:lnTo>
                    <a:pt x="0" y="106"/>
                  </a:lnTo>
                  <a:lnTo>
                    <a:pt x="22" y="129"/>
                  </a:lnTo>
                  <a:lnTo>
                    <a:pt x="34" y="173"/>
                  </a:lnTo>
                  <a:lnTo>
                    <a:pt x="27" y="183"/>
                  </a:lnTo>
                  <a:lnTo>
                    <a:pt x="44" y="195"/>
                  </a:lnTo>
                  <a:lnTo>
                    <a:pt x="64" y="173"/>
                  </a:lnTo>
                  <a:lnTo>
                    <a:pt x="71" y="183"/>
                  </a:lnTo>
                  <a:lnTo>
                    <a:pt x="91" y="242"/>
                  </a:lnTo>
                  <a:lnTo>
                    <a:pt x="91" y="28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14" name="Freeform 135"/>
            <p:cNvSpPr>
              <a:spLocks/>
            </p:cNvSpPr>
            <p:nvPr/>
          </p:nvSpPr>
          <p:spPr bwMode="auto">
            <a:xfrm>
              <a:off x="4187" y="2496"/>
              <a:ext cx="102" cy="139"/>
            </a:xfrm>
            <a:custGeom>
              <a:avLst/>
              <a:gdLst>
                <a:gd name="T0" fmla="*/ 230 w 94"/>
                <a:gd name="T1" fmla="*/ 294 h 128"/>
                <a:gd name="T2" fmla="*/ 230 w 94"/>
                <a:gd name="T3" fmla="*/ 263 h 128"/>
                <a:gd name="T4" fmla="*/ 197 w 94"/>
                <a:gd name="T5" fmla="*/ 206 h 128"/>
                <a:gd name="T6" fmla="*/ 197 w 94"/>
                <a:gd name="T7" fmla="*/ 190 h 128"/>
                <a:gd name="T8" fmla="*/ 112 w 94"/>
                <a:gd name="T9" fmla="*/ 115 h 128"/>
                <a:gd name="T10" fmla="*/ 164 w 94"/>
                <a:gd name="T11" fmla="*/ 98 h 128"/>
                <a:gd name="T12" fmla="*/ 128 w 94"/>
                <a:gd name="T13" fmla="*/ 80 h 128"/>
                <a:gd name="T14" fmla="*/ 91 w 94"/>
                <a:gd name="T15" fmla="*/ 39 h 128"/>
                <a:gd name="T16" fmla="*/ 71 w 94"/>
                <a:gd name="T17" fmla="*/ 0 h 128"/>
                <a:gd name="T18" fmla="*/ 59 w 94"/>
                <a:gd name="T19" fmla="*/ 0 h 128"/>
                <a:gd name="T20" fmla="*/ 59 w 94"/>
                <a:gd name="T21" fmla="*/ 39 h 128"/>
                <a:gd name="T22" fmla="*/ 22 w 94"/>
                <a:gd name="T23" fmla="*/ 39 h 128"/>
                <a:gd name="T24" fmla="*/ 22 w 94"/>
                <a:gd name="T25" fmla="*/ 22 h 128"/>
                <a:gd name="T26" fmla="*/ 0 w 94"/>
                <a:gd name="T27" fmla="*/ 80 h 128"/>
                <a:gd name="T28" fmla="*/ 0 w 94"/>
                <a:gd name="T29" fmla="*/ 98 h 128"/>
                <a:gd name="T30" fmla="*/ 22 w 94"/>
                <a:gd name="T31" fmla="*/ 115 h 128"/>
                <a:gd name="T32" fmla="*/ 22 w 94"/>
                <a:gd name="T33" fmla="*/ 190 h 128"/>
                <a:gd name="T34" fmla="*/ 112 w 94"/>
                <a:gd name="T35" fmla="*/ 154 h 128"/>
                <a:gd name="T36" fmla="*/ 128 w 94"/>
                <a:gd name="T37" fmla="*/ 190 h 128"/>
                <a:gd name="T38" fmla="*/ 164 w 94"/>
                <a:gd name="T39" fmla="*/ 226 h 128"/>
                <a:gd name="T40" fmla="*/ 176 w 94"/>
                <a:gd name="T41" fmla="*/ 263 h 128"/>
                <a:gd name="T42" fmla="*/ 176 w 94"/>
                <a:gd name="T43" fmla="*/ 294 h 128"/>
                <a:gd name="T44" fmla="*/ 197 w 94"/>
                <a:gd name="T45" fmla="*/ 317 h 128"/>
                <a:gd name="T46" fmla="*/ 197 w 94"/>
                <a:gd name="T47" fmla="*/ 294 h 128"/>
                <a:gd name="T48" fmla="*/ 230 w 94"/>
                <a:gd name="T49" fmla="*/ 294 h 128"/>
                <a:gd name="T50" fmla="*/ 230 w 94"/>
                <a:gd name="T51" fmla="*/ 294 h 12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4"/>
                <a:gd name="T79" fmla="*/ 0 h 128"/>
                <a:gd name="T80" fmla="*/ 94 w 94"/>
                <a:gd name="T81" fmla="*/ 128 h 12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4" h="128">
                  <a:moveTo>
                    <a:pt x="94" y="120"/>
                  </a:moveTo>
                  <a:lnTo>
                    <a:pt x="94" y="105"/>
                  </a:lnTo>
                  <a:lnTo>
                    <a:pt x="81" y="83"/>
                  </a:lnTo>
                  <a:lnTo>
                    <a:pt x="81" y="76"/>
                  </a:lnTo>
                  <a:lnTo>
                    <a:pt x="46" y="46"/>
                  </a:lnTo>
                  <a:lnTo>
                    <a:pt x="66" y="39"/>
                  </a:lnTo>
                  <a:lnTo>
                    <a:pt x="52" y="32"/>
                  </a:lnTo>
                  <a:lnTo>
                    <a:pt x="37" y="16"/>
                  </a:lnTo>
                  <a:lnTo>
                    <a:pt x="29" y="0"/>
                  </a:lnTo>
                  <a:lnTo>
                    <a:pt x="24" y="0"/>
                  </a:lnTo>
                  <a:lnTo>
                    <a:pt x="24" y="16"/>
                  </a:lnTo>
                  <a:lnTo>
                    <a:pt x="9" y="16"/>
                  </a:lnTo>
                  <a:lnTo>
                    <a:pt x="9" y="9"/>
                  </a:lnTo>
                  <a:lnTo>
                    <a:pt x="0" y="32"/>
                  </a:lnTo>
                  <a:lnTo>
                    <a:pt x="0" y="39"/>
                  </a:lnTo>
                  <a:lnTo>
                    <a:pt x="9" y="46"/>
                  </a:lnTo>
                  <a:lnTo>
                    <a:pt x="9" y="76"/>
                  </a:lnTo>
                  <a:lnTo>
                    <a:pt x="46" y="63"/>
                  </a:lnTo>
                  <a:lnTo>
                    <a:pt x="52" y="76"/>
                  </a:lnTo>
                  <a:lnTo>
                    <a:pt x="66" y="91"/>
                  </a:lnTo>
                  <a:lnTo>
                    <a:pt x="71" y="105"/>
                  </a:lnTo>
                  <a:lnTo>
                    <a:pt x="71" y="120"/>
                  </a:lnTo>
                  <a:lnTo>
                    <a:pt x="81" y="128"/>
                  </a:lnTo>
                  <a:lnTo>
                    <a:pt x="81" y="120"/>
                  </a:lnTo>
                  <a:lnTo>
                    <a:pt x="94" y="1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15" name="Freeform 136"/>
            <p:cNvSpPr>
              <a:spLocks/>
            </p:cNvSpPr>
            <p:nvPr/>
          </p:nvSpPr>
          <p:spPr bwMode="auto">
            <a:xfrm>
              <a:off x="3717" y="2233"/>
              <a:ext cx="425" cy="493"/>
            </a:xfrm>
            <a:custGeom>
              <a:avLst/>
              <a:gdLst>
                <a:gd name="T0" fmla="*/ 780 w 391"/>
                <a:gd name="T1" fmla="*/ 377 h 455"/>
                <a:gd name="T2" fmla="*/ 693 w 391"/>
                <a:gd name="T3" fmla="*/ 412 h 455"/>
                <a:gd name="T4" fmla="*/ 676 w 391"/>
                <a:gd name="T5" fmla="*/ 377 h 455"/>
                <a:gd name="T6" fmla="*/ 655 w 391"/>
                <a:gd name="T7" fmla="*/ 449 h 455"/>
                <a:gd name="T8" fmla="*/ 445 w 391"/>
                <a:gd name="T9" fmla="*/ 377 h 455"/>
                <a:gd name="T10" fmla="*/ 430 w 391"/>
                <a:gd name="T11" fmla="*/ 286 h 455"/>
                <a:gd name="T12" fmla="*/ 337 w 391"/>
                <a:gd name="T13" fmla="*/ 195 h 455"/>
                <a:gd name="T14" fmla="*/ 352 w 391"/>
                <a:gd name="T15" fmla="*/ 164 h 455"/>
                <a:gd name="T16" fmla="*/ 409 w 391"/>
                <a:gd name="T17" fmla="*/ 65 h 455"/>
                <a:gd name="T18" fmla="*/ 322 w 391"/>
                <a:gd name="T19" fmla="*/ 65 h 455"/>
                <a:gd name="T20" fmla="*/ 228 w 391"/>
                <a:gd name="T21" fmla="*/ 0 h 455"/>
                <a:gd name="T22" fmla="*/ 177 w 391"/>
                <a:gd name="T23" fmla="*/ 50 h 455"/>
                <a:gd name="T24" fmla="*/ 213 w 391"/>
                <a:gd name="T25" fmla="*/ 65 h 455"/>
                <a:gd name="T26" fmla="*/ 192 w 391"/>
                <a:gd name="T27" fmla="*/ 104 h 455"/>
                <a:gd name="T28" fmla="*/ 192 w 391"/>
                <a:gd name="T29" fmla="*/ 180 h 455"/>
                <a:gd name="T30" fmla="*/ 228 w 391"/>
                <a:gd name="T31" fmla="*/ 213 h 455"/>
                <a:gd name="T32" fmla="*/ 228 w 391"/>
                <a:gd name="T33" fmla="*/ 250 h 455"/>
                <a:gd name="T34" fmla="*/ 87 w 391"/>
                <a:gd name="T35" fmla="*/ 400 h 455"/>
                <a:gd name="T36" fmla="*/ 33 w 391"/>
                <a:gd name="T37" fmla="*/ 400 h 455"/>
                <a:gd name="T38" fmla="*/ 74 w 391"/>
                <a:gd name="T39" fmla="*/ 449 h 455"/>
                <a:gd name="T40" fmla="*/ 87 w 391"/>
                <a:gd name="T41" fmla="*/ 464 h 455"/>
                <a:gd name="T42" fmla="*/ 18 w 391"/>
                <a:gd name="T43" fmla="*/ 523 h 455"/>
                <a:gd name="T44" fmla="*/ 33 w 391"/>
                <a:gd name="T45" fmla="*/ 582 h 455"/>
                <a:gd name="T46" fmla="*/ 74 w 391"/>
                <a:gd name="T47" fmla="*/ 595 h 455"/>
                <a:gd name="T48" fmla="*/ 87 w 391"/>
                <a:gd name="T49" fmla="*/ 666 h 455"/>
                <a:gd name="T50" fmla="*/ 141 w 391"/>
                <a:gd name="T51" fmla="*/ 687 h 455"/>
                <a:gd name="T52" fmla="*/ 322 w 391"/>
                <a:gd name="T53" fmla="*/ 1099 h 455"/>
                <a:gd name="T54" fmla="*/ 376 w 391"/>
                <a:gd name="T55" fmla="*/ 973 h 455"/>
                <a:gd name="T56" fmla="*/ 409 w 391"/>
                <a:gd name="T57" fmla="*/ 843 h 455"/>
                <a:gd name="T58" fmla="*/ 445 w 391"/>
                <a:gd name="T59" fmla="*/ 812 h 455"/>
                <a:gd name="T60" fmla="*/ 467 w 391"/>
                <a:gd name="T61" fmla="*/ 792 h 455"/>
                <a:gd name="T62" fmla="*/ 622 w 391"/>
                <a:gd name="T63" fmla="*/ 687 h 455"/>
                <a:gd name="T64" fmla="*/ 676 w 391"/>
                <a:gd name="T65" fmla="*/ 595 h 455"/>
                <a:gd name="T66" fmla="*/ 693 w 391"/>
                <a:gd name="T67" fmla="*/ 614 h 455"/>
                <a:gd name="T68" fmla="*/ 655 w 391"/>
                <a:gd name="T69" fmla="*/ 507 h 455"/>
                <a:gd name="T70" fmla="*/ 676 w 391"/>
                <a:gd name="T71" fmla="*/ 449 h 455"/>
                <a:gd name="T72" fmla="*/ 723 w 391"/>
                <a:gd name="T73" fmla="*/ 483 h 455"/>
                <a:gd name="T74" fmla="*/ 764 w 391"/>
                <a:gd name="T75" fmla="*/ 523 h 455"/>
                <a:gd name="T76" fmla="*/ 780 w 391"/>
                <a:gd name="T77" fmla="*/ 561 h 455"/>
                <a:gd name="T78" fmla="*/ 801 w 391"/>
                <a:gd name="T79" fmla="*/ 561 h 455"/>
                <a:gd name="T80" fmla="*/ 837 w 391"/>
                <a:gd name="T81" fmla="*/ 595 h 455"/>
                <a:gd name="T82" fmla="*/ 941 w 391"/>
                <a:gd name="T83" fmla="*/ 412 h 455"/>
                <a:gd name="T84" fmla="*/ 978 w 391"/>
                <a:gd name="T85" fmla="*/ 377 h 455"/>
                <a:gd name="T86" fmla="*/ 885 w 391"/>
                <a:gd name="T87" fmla="*/ 326 h 455"/>
                <a:gd name="T88" fmla="*/ 885 w 391"/>
                <a:gd name="T89" fmla="*/ 326 h 45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91"/>
                <a:gd name="T136" fmla="*/ 0 h 455"/>
                <a:gd name="T137" fmla="*/ 391 w 391"/>
                <a:gd name="T138" fmla="*/ 455 h 455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91" h="455">
                  <a:moveTo>
                    <a:pt x="354" y="136"/>
                  </a:moveTo>
                  <a:lnTo>
                    <a:pt x="312" y="156"/>
                  </a:lnTo>
                  <a:lnTo>
                    <a:pt x="320" y="171"/>
                  </a:lnTo>
                  <a:lnTo>
                    <a:pt x="277" y="171"/>
                  </a:lnTo>
                  <a:lnTo>
                    <a:pt x="277" y="166"/>
                  </a:lnTo>
                  <a:lnTo>
                    <a:pt x="270" y="156"/>
                  </a:lnTo>
                  <a:lnTo>
                    <a:pt x="261" y="156"/>
                  </a:lnTo>
                  <a:lnTo>
                    <a:pt x="261" y="186"/>
                  </a:lnTo>
                  <a:lnTo>
                    <a:pt x="256" y="186"/>
                  </a:lnTo>
                  <a:lnTo>
                    <a:pt x="178" y="156"/>
                  </a:lnTo>
                  <a:lnTo>
                    <a:pt x="164" y="139"/>
                  </a:lnTo>
                  <a:lnTo>
                    <a:pt x="171" y="117"/>
                  </a:lnTo>
                  <a:lnTo>
                    <a:pt x="141" y="112"/>
                  </a:lnTo>
                  <a:lnTo>
                    <a:pt x="134" y="80"/>
                  </a:lnTo>
                  <a:lnTo>
                    <a:pt x="151" y="80"/>
                  </a:lnTo>
                  <a:lnTo>
                    <a:pt x="141" y="67"/>
                  </a:lnTo>
                  <a:lnTo>
                    <a:pt x="164" y="43"/>
                  </a:lnTo>
                  <a:lnTo>
                    <a:pt x="164" y="27"/>
                  </a:lnTo>
                  <a:lnTo>
                    <a:pt x="151" y="15"/>
                  </a:lnTo>
                  <a:lnTo>
                    <a:pt x="129" y="27"/>
                  </a:lnTo>
                  <a:lnTo>
                    <a:pt x="99" y="6"/>
                  </a:lnTo>
                  <a:lnTo>
                    <a:pt x="92" y="0"/>
                  </a:lnTo>
                  <a:lnTo>
                    <a:pt x="71" y="0"/>
                  </a:lnTo>
                  <a:lnTo>
                    <a:pt x="71" y="20"/>
                  </a:lnTo>
                  <a:lnTo>
                    <a:pt x="77" y="20"/>
                  </a:lnTo>
                  <a:lnTo>
                    <a:pt x="86" y="27"/>
                  </a:lnTo>
                  <a:lnTo>
                    <a:pt x="86" y="35"/>
                  </a:lnTo>
                  <a:lnTo>
                    <a:pt x="77" y="43"/>
                  </a:lnTo>
                  <a:lnTo>
                    <a:pt x="86" y="52"/>
                  </a:lnTo>
                  <a:lnTo>
                    <a:pt x="77" y="74"/>
                  </a:lnTo>
                  <a:lnTo>
                    <a:pt x="92" y="80"/>
                  </a:lnTo>
                  <a:lnTo>
                    <a:pt x="92" y="89"/>
                  </a:lnTo>
                  <a:lnTo>
                    <a:pt x="86" y="89"/>
                  </a:lnTo>
                  <a:lnTo>
                    <a:pt x="92" y="104"/>
                  </a:lnTo>
                  <a:lnTo>
                    <a:pt x="49" y="156"/>
                  </a:lnTo>
                  <a:lnTo>
                    <a:pt x="35" y="166"/>
                  </a:lnTo>
                  <a:lnTo>
                    <a:pt x="29" y="156"/>
                  </a:lnTo>
                  <a:lnTo>
                    <a:pt x="14" y="166"/>
                  </a:lnTo>
                  <a:lnTo>
                    <a:pt x="14" y="186"/>
                  </a:lnTo>
                  <a:lnTo>
                    <a:pt x="29" y="186"/>
                  </a:lnTo>
                  <a:lnTo>
                    <a:pt x="29" y="193"/>
                  </a:lnTo>
                  <a:lnTo>
                    <a:pt x="35" y="193"/>
                  </a:lnTo>
                  <a:lnTo>
                    <a:pt x="35" y="217"/>
                  </a:lnTo>
                  <a:lnTo>
                    <a:pt x="7" y="217"/>
                  </a:lnTo>
                  <a:lnTo>
                    <a:pt x="0" y="232"/>
                  </a:lnTo>
                  <a:lnTo>
                    <a:pt x="14" y="240"/>
                  </a:lnTo>
                  <a:lnTo>
                    <a:pt x="29" y="240"/>
                  </a:lnTo>
                  <a:lnTo>
                    <a:pt x="29" y="247"/>
                  </a:lnTo>
                  <a:lnTo>
                    <a:pt x="7" y="247"/>
                  </a:lnTo>
                  <a:lnTo>
                    <a:pt x="35" y="277"/>
                  </a:lnTo>
                  <a:lnTo>
                    <a:pt x="57" y="247"/>
                  </a:lnTo>
                  <a:lnTo>
                    <a:pt x="57" y="284"/>
                  </a:lnTo>
                  <a:lnTo>
                    <a:pt x="114" y="447"/>
                  </a:lnTo>
                  <a:lnTo>
                    <a:pt x="129" y="455"/>
                  </a:lnTo>
                  <a:lnTo>
                    <a:pt x="151" y="432"/>
                  </a:lnTo>
                  <a:lnTo>
                    <a:pt x="151" y="403"/>
                  </a:lnTo>
                  <a:lnTo>
                    <a:pt x="164" y="378"/>
                  </a:lnTo>
                  <a:lnTo>
                    <a:pt x="164" y="349"/>
                  </a:lnTo>
                  <a:lnTo>
                    <a:pt x="171" y="349"/>
                  </a:lnTo>
                  <a:lnTo>
                    <a:pt x="178" y="336"/>
                  </a:lnTo>
                  <a:lnTo>
                    <a:pt x="186" y="336"/>
                  </a:lnTo>
                  <a:lnTo>
                    <a:pt x="186" y="328"/>
                  </a:lnTo>
                  <a:lnTo>
                    <a:pt x="226" y="291"/>
                  </a:lnTo>
                  <a:lnTo>
                    <a:pt x="248" y="284"/>
                  </a:lnTo>
                  <a:lnTo>
                    <a:pt x="256" y="255"/>
                  </a:lnTo>
                  <a:lnTo>
                    <a:pt x="270" y="247"/>
                  </a:lnTo>
                  <a:lnTo>
                    <a:pt x="270" y="255"/>
                  </a:lnTo>
                  <a:lnTo>
                    <a:pt x="277" y="255"/>
                  </a:lnTo>
                  <a:lnTo>
                    <a:pt x="270" y="210"/>
                  </a:lnTo>
                  <a:lnTo>
                    <a:pt x="261" y="210"/>
                  </a:lnTo>
                  <a:lnTo>
                    <a:pt x="270" y="193"/>
                  </a:lnTo>
                  <a:lnTo>
                    <a:pt x="270" y="186"/>
                  </a:lnTo>
                  <a:lnTo>
                    <a:pt x="290" y="186"/>
                  </a:lnTo>
                  <a:lnTo>
                    <a:pt x="290" y="200"/>
                  </a:lnTo>
                  <a:lnTo>
                    <a:pt x="320" y="200"/>
                  </a:lnTo>
                  <a:lnTo>
                    <a:pt x="305" y="217"/>
                  </a:lnTo>
                  <a:lnTo>
                    <a:pt x="305" y="232"/>
                  </a:lnTo>
                  <a:lnTo>
                    <a:pt x="312" y="232"/>
                  </a:lnTo>
                  <a:lnTo>
                    <a:pt x="320" y="217"/>
                  </a:lnTo>
                  <a:lnTo>
                    <a:pt x="320" y="232"/>
                  </a:lnTo>
                  <a:lnTo>
                    <a:pt x="334" y="255"/>
                  </a:lnTo>
                  <a:lnTo>
                    <a:pt x="334" y="247"/>
                  </a:lnTo>
                  <a:lnTo>
                    <a:pt x="364" y="186"/>
                  </a:lnTo>
                  <a:lnTo>
                    <a:pt x="375" y="171"/>
                  </a:lnTo>
                  <a:lnTo>
                    <a:pt x="391" y="171"/>
                  </a:lnTo>
                  <a:lnTo>
                    <a:pt x="391" y="156"/>
                  </a:lnTo>
                  <a:lnTo>
                    <a:pt x="375" y="136"/>
                  </a:lnTo>
                  <a:lnTo>
                    <a:pt x="354" y="13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16" name="Freeform 137"/>
            <p:cNvSpPr>
              <a:spLocks/>
            </p:cNvSpPr>
            <p:nvPr/>
          </p:nvSpPr>
          <p:spPr bwMode="auto">
            <a:xfrm>
              <a:off x="4566" y="2194"/>
              <a:ext cx="44" cy="83"/>
            </a:xfrm>
            <a:custGeom>
              <a:avLst/>
              <a:gdLst>
                <a:gd name="T0" fmla="*/ 0 w 40"/>
                <a:gd name="T1" fmla="*/ 62 h 76"/>
                <a:gd name="T2" fmla="*/ 77 w 40"/>
                <a:gd name="T3" fmla="*/ 0 h 76"/>
                <a:gd name="T4" fmla="*/ 112 w 40"/>
                <a:gd name="T5" fmla="*/ 126 h 76"/>
                <a:gd name="T6" fmla="*/ 101 w 40"/>
                <a:gd name="T7" fmla="*/ 180 h 76"/>
                <a:gd name="T8" fmla="*/ 0 w 40"/>
                <a:gd name="T9" fmla="*/ 200 h 76"/>
                <a:gd name="T10" fmla="*/ 0 w 40"/>
                <a:gd name="T11" fmla="*/ 62 h 76"/>
                <a:gd name="T12" fmla="*/ 0 w 40"/>
                <a:gd name="T13" fmla="*/ 62 h 76"/>
                <a:gd name="T14" fmla="*/ 0 w 40"/>
                <a:gd name="T15" fmla="*/ 62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76"/>
                <a:gd name="T26" fmla="*/ 40 w 40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76">
                  <a:moveTo>
                    <a:pt x="0" y="24"/>
                  </a:moveTo>
                  <a:lnTo>
                    <a:pt x="27" y="0"/>
                  </a:lnTo>
                  <a:lnTo>
                    <a:pt x="40" y="48"/>
                  </a:lnTo>
                  <a:lnTo>
                    <a:pt x="35" y="68"/>
                  </a:lnTo>
                  <a:lnTo>
                    <a:pt x="0" y="76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17" name="Freeform 138"/>
            <p:cNvSpPr>
              <a:spLocks/>
            </p:cNvSpPr>
            <p:nvPr/>
          </p:nvSpPr>
          <p:spPr bwMode="auto">
            <a:xfrm>
              <a:off x="4544" y="2116"/>
              <a:ext cx="90" cy="102"/>
            </a:xfrm>
            <a:custGeom>
              <a:avLst/>
              <a:gdLst>
                <a:gd name="T0" fmla="*/ 232 w 82"/>
                <a:gd name="T1" fmla="*/ 0 h 94"/>
                <a:gd name="T2" fmla="*/ 192 w 82"/>
                <a:gd name="T3" fmla="*/ 0 h 94"/>
                <a:gd name="T4" fmla="*/ 150 w 82"/>
                <a:gd name="T5" fmla="*/ 42 h 94"/>
                <a:gd name="T6" fmla="*/ 135 w 82"/>
                <a:gd name="T7" fmla="*/ 42 h 94"/>
                <a:gd name="T8" fmla="*/ 104 w 82"/>
                <a:gd name="T9" fmla="*/ 59 h 94"/>
                <a:gd name="T10" fmla="*/ 93 w 82"/>
                <a:gd name="T11" fmla="*/ 59 h 94"/>
                <a:gd name="T12" fmla="*/ 0 w 82"/>
                <a:gd name="T13" fmla="*/ 128 h 94"/>
                <a:gd name="T14" fmla="*/ 0 w 82"/>
                <a:gd name="T15" fmla="*/ 143 h 94"/>
                <a:gd name="T16" fmla="*/ 22 w 82"/>
                <a:gd name="T17" fmla="*/ 143 h 94"/>
                <a:gd name="T18" fmla="*/ 0 w 82"/>
                <a:gd name="T19" fmla="*/ 214 h 94"/>
                <a:gd name="T20" fmla="*/ 22 w 82"/>
                <a:gd name="T21" fmla="*/ 230 h 94"/>
                <a:gd name="T22" fmla="*/ 55 w 82"/>
                <a:gd name="T23" fmla="*/ 230 h 94"/>
                <a:gd name="T24" fmla="*/ 135 w 82"/>
                <a:gd name="T25" fmla="*/ 180 h 94"/>
                <a:gd name="T26" fmla="*/ 93 w 82"/>
                <a:gd name="T27" fmla="*/ 164 h 94"/>
                <a:gd name="T28" fmla="*/ 93 w 82"/>
                <a:gd name="T29" fmla="*/ 143 h 94"/>
                <a:gd name="T30" fmla="*/ 165 w 82"/>
                <a:gd name="T31" fmla="*/ 91 h 94"/>
                <a:gd name="T32" fmla="*/ 165 w 82"/>
                <a:gd name="T33" fmla="*/ 59 h 94"/>
                <a:gd name="T34" fmla="*/ 232 w 82"/>
                <a:gd name="T35" fmla="*/ 0 h 94"/>
                <a:gd name="T36" fmla="*/ 232 w 82"/>
                <a:gd name="T37" fmla="*/ 0 h 94"/>
                <a:gd name="T38" fmla="*/ 232 w 82"/>
                <a:gd name="T39" fmla="*/ 0 h 9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2"/>
                <a:gd name="T61" fmla="*/ 0 h 94"/>
                <a:gd name="T62" fmla="*/ 82 w 82"/>
                <a:gd name="T63" fmla="*/ 94 h 9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2" h="94">
                  <a:moveTo>
                    <a:pt x="82" y="0"/>
                  </a:moveTo>
                  <a:lnTo>
                    <a:pt x="68" y="0"/>
                  </a:lnTo>
                  <a:lnTo>
                    <a:pt x="55" y="17"/>
                  </a:lnTo>
                  <a:lnTo>
                    <a:pt x="48" y="17"/>
                  </a:lnTo>
                  <a:lnTo>
                    <a:pt x="38" y="24"/>
                  </a:lnTo>
                  <a:lnTo>
                    <a:pt x="33" y="24"/>
                  </a:lnTo>
                  <a:lnTo>
                    <a:pt x="0" y="52"/>
                  </a:lnTo>
                  <a:lnTo>
                    <a:pt x="0" y="59"/>
                  </a:lnTo>
                  <a:lnTo>
                    <a:pt x="8" y="59"/>
                  </a:lnTo>
                  <a:lnTo>
                    <a:pt x="0" y="88"/>
                  </a:lnTo>
                  <a:lnTo>
                    <a:pt x="8" y="94"/>
                  </a:lnTo>
                  <a:lnTo>
                    <a:pt x="20" y="94"/>
                  </a:lnTo>
                  <a:lnTo>
                    <a:pt x="48" y="74"/>
                  </a:lnTo>
                  <a:lnTo>
                    <a:pt x="33" y="66"/>
                  </a:lnTo>
                  <a:lnTo>
                    <a:pt x="33" y="59"/>
                  </a:lnTo>
                  <a:lnTo>
                    <a:pt x="60" y="37"/>
                  </a:lnTo>
                  <a:lnTo>
                    <a:pt x="60" y="24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18" name="Freeform 139"/>
            <p:cNvSpPr>
              <a:spLocks/>
            </p:cNvSpPr>
            <p:nvPr/>
          </p:nvSpPr>
          <p:spPr bwMode="auto">
            <a:xfrm>
              <a:off x="4610" y="2286"/>
              <a:ext cx="40" cy="67"/>
            </a:xfrm>
            <a:custGeom>
              <a:avLst/>
              <a:gdLst>
                <a:gd name="T0" fmla="*/ 0 w 37"/>
                <a:gd name="T1" fmla="*/ 37 h 62"/>
                <a:gd name="T2" fmla="*/ 0 w 37"/>
                <a:gd name="T3" fmla="*/ 54 h 62"/>
                <a:gd name="T4" fmla="*/ 23 w 37"/>
                <a:gd name="T5" fmla="*/ 54 h 62"/>
                <a:gd name="T6" fmla="*/ 23 w 37"/>
                <a:gd name="T7" fmla="*/ 124 h 62"/>
                <a:gd name="T8" fmla="*/ 56 w 37"/>
                <a:gd name="T9" fmla="*/ 145 h 62"/>
                <a:gd name="T10" fmla="*/ 71 w 37"/>
                <a:gd name="T11" fmla="*/ 124 h 62"/>
                <a:gd name="T12" fmla="*/ 86 w 37"/>
                <a:gd name="T13" fmla="*/ 54 h 62"/>
                <a:gd name="T14" fmla="*/ 23 w 37"/>
                <a:gd name="T15" fmla="*/ 0 h 62"/>
                <a:gd name="T16" fmla="*/ 0 w 37"/>
                <a:gd name="T17" fmla="*/ 37 h 62"/>
                <a:gd name="T18" fmla="*/ 0 w 37"/>
                <a:gd name="T19" fmla="*/ 37 h 62"/>
                <a:gd name="T20" fmla="*/ 0 w 37"/>
                <a:gd name="T21" fmla="*/ 37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"/>
                <a:gd name="T34" fmla="*/ 0 h 62"/>
                <a:gd name="T35" fmla="*/ 37 w 37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" h="62">
                  <a:moveTo>
                    <a:pt x="0" y="16"/>
                  </a:moveTo>
                  <a:lnTo>
                    <a:pt x="0" y="23"/>
                  </a:lnTo>
                  <a:lnTo>
                    <a:pt x="10" y="23"/>
                  </a:lnTo>
                  <a:lnTo>
                    <a:pt x="10" y="53"/>
                  </a:lnTo>
                  <a:lnTo>
                    <a:pt x="24" y="62"/>
                  </a:lnTo>
                  <a:lnTo>
                    <a:pt x="30" y="53"/>
                  </a:lnTo>
                  <a:lnTo>
                    <a:pt x="37" y="23"/>
                  </a:lnTo>
                  <a:lnTo>
                    <a:pt x="10" y="0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19" name="Freeform 140"/>
            <p:cNvSpPr>
              <a:spLocks/>
            </p:cNvSpPr>
            <p:nvPr/>
          </p:nvSpPr>
          <p:spPr bwMode="auto">
            <a:xfrm>
              <a:off x="4650" y="2284"/>
              <a:ext cx="38" cy="30"/>
            </a:xfrm>
            <a:custGeom>
              <a:avLst/>
              <a:gdLst>
                <a:gd name="T0" fmla="*/ 0 w 35"/>
                <a:gd name="T1" fmla="*/ 38 h 28"/>
                <a:gd name="T2" fmla="*/ 0 w 35"/>
                <a:gd name="T3" fmla="*/ 59 h 28"/>
                <a:gd name="T4" fmla="*/ 18 w 35"/>
                <a:gd name="T5" fmla="*/ 59 h 28"/>
                <a:gd name="T6" fmla="*/ 36 w 35"/>
                <a:gd name="T7" fmla="*/ 38 h 28"/>
                <a:gd name="T8" fmla="*/ 69 w 35"/>
                <a:gd name="T9" fmla="*/ 38 h 28"/>
                <a:gd name="T10" fmla="*/ 87 w 35"/>
                <a:gd name="T11" fmla="*/ 0 h 28"/>
                <a:gd name="T12" fmla="*/ 36 w 35"/>
                <a:gd name="T13" fmla="*/ 0 h 28"/>
                <a:gd name="T14" fmla="*/ 0 w 35"/>
                <a:gd name="T15" fmla="*/ 38 h 28"/>
                <a:gd name="T16" fmla="*/ 0 w 35"/>
                <a:gd name="T17" fmla="*/ 38 h 28"/>
                <a:gd name="T18" fmla="*/ 0 w 35"/>
                <a:gd name="T19" fmla="*/ 38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28"/>
                <a:gd name="T32" fmla="*/ 35 w 3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28">
                  <a:moveTo>
                    <a:pt x="0" y="18"/>
                  </a:moveTo>
                  <a:lnTo>
                    <a:pt x="0" y="28"/>
                  </a:lnTo>
                  <a:lnTo>
                    <a:pt x="7" y="28"/>
                  </a:lnTo>
                  <a:lnTo>
                    <a:pt x="15" y="18"/>
                  </a:lnTo>
                  <a:lnTo>
                    <a:pt x="28" y="18"/>
                  </a:lnTo>
                  <a:lnTo>
                    <a:pt x="35" y="0"/>
                  </a:lnTo>
                  <a:lnTo>
                    <a:pt x="15" y="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20" name="Freeform 141"/>
            <p:cNvSpPr>
              <a:spLocks/>
            </p:cNvSpPr>
            <p:nvPr/>
          </p:nvSpPr>
          <p:spPr bwMode="auto">
            <a:xfrm>
              <a:off x="4634" y="2138"/>
              <a:ext cx="154" cy="162"/>
            </a:xfrm>
            <a:custGeom>
              <a:avLst/>
              <a:gdLst>
                <a:gd name="T0" fmla="*/ 0 w 142"/>
                <a:gd name="T1" fmla="*/ 301 h 150"/>
                <a:gd name="T2" fmla="*/ 0 w 142"/>
                <a:gd name="T3" fmla="*/ 320 h 150"/>
                <a:gd name="T4" fmla="*/ 30 w 142"/>
                <a:gd name="T5" fmla="*/ 320 h 150"/>
                <a:gd name="T6" fmla="*/ 121 w 142"/>
                <a:gd name="T7" fmla="*/ 279 h 150"/>
                <a:gd name="T8" fmla="*/ 141 w 142"/>
                <a:gd name="T9" fmla="*/ 301 h 150"/>
                <a:gd name="T10" fmla="*/ 141 w 142"/>
                <a:gd name="T11" fmla="*/ 320 h 150"/>
                <a:gd name="T12" fmla="*/ 154 w 142"/>
                <a:gd name="T13" fmla="*/ 350 h 150"/>
                <a:gd name="T14" fmla="*/ 177 w 142"/>
                <a:gd name="T15" fmla="*/ 301 h 150"/>
                <a:gd name="T16" fmla="*/ 177 w 142"/>
                <a:gd name="T17" fmla="*/ 279 h 150"/>
                <a:gd name="T18" fmla="*/ 208 w 142"/>
                <a:gd name="T19" fmla="*/ 301 h 150"/>
                <a:gd name="T20" fmla="*/ 229 w 142"/>
                <a:gd name="T21" fmla="*/ 301 h 150"/>
                <a:gd name="T22" fmla="*/ 243 w 142"/>
                <a:gd name="T23" fmla="*/ 279 h 150"/>
                <a:gd name="T24" fmla="*/ 267 w 142"/>
                <a:gd name="T25" fmla="*/ 301 h 150"/>
                <a:gd name="T26" fmla="*/ 267 w 142"/>
                <a:gd name="T27" fmla="*/ 279 h 150"/>
                <a:gd name="T28" fmla="*/ 277 w 142"/>
                <a:gd name="T29" fmla="*/ 262 h 150"/>
                <a:gd name="T30" fmla="*/ 277 w 142"/>
                <a:gd name="T31" fmla="*/ 279 h 150"/>
                <a:gd name="T32" fmla="*/ 320 w 142"/>
                <a:gd name="T33" fmla="*/ 279 h 150"/>
                <a:gd name="T34" fmla="*/ 331 w 142"/>
                <a:gd name="T35" fmla="*/ 262 h 150"/>
                <a:gd name="T36" fmla="*/ 331 w 142"/>
                <a:gd name="T37" fmla="*/ 162 h 150"/>
                <a:gd name="T38" fmla="*/ 347 w 142"/>
                <a:gd name="T39" fmla="*/ 162 h 150"/>
                <a:gd name="T40" fmla="*/ 347 w 142"/>
                <a:gd name="T41" fmla="*/ 23 h 150"/>
                <a:gd name="T42" fmla="*/ 331 w 142"/>
                <a:gd name="T43" fmla="*/ 0 h 150"/>
                <a:gd name="T44" fmla="*/ 331 w 142"/>
                <a:gd name="T45" fmla="*/ 23 h 150"/>
                <a:gd name="T46" fmla="*/ 320 w 142"/>
                <a:gd name="T47" fmla="*/ 23 h 150"/>
                <a:gd name="T48" fmla="*/ 243 w 142"/>
                <a:gd name="T49" fmla="*/ 181 h 150"/>
                <a:gd name="T50" fmla="*/ 208 w 142"/>
                <a:gd name="T51" fmla="*/ 217 h 150"/>
                <a:gd name="T52" fmla="*/ 208 w 142"/>
                <a:gd name="T53" fmla="*/ 181 h 150"/>
                <a:gd name="T54" fmla="*/ 177 w 142"/>
                <a:gd name="T55" fmla="*/ 201 h 150"/>
                <a:gd name="T56" fmla="*/ 154 w 142"/>
                <a:gd name="T57" fmla="*/ 262 h 150"/>
                <a:gd name="T58" fmla="*/ 54 w 142"/>
                <a:gd name="T59" fmla="*/ 262 h 150"/>
                <a:gd name="T60" fmla="*/ 0 w 142"/>
                <a:gd name="T61" fmla="*/ 301 h 150"/>
                <a:gd name="T62" fmla="*/ 0 w 142"/>
                <a:gd name="T63" fmla="*/ 301 h 150"/>
                <a:gd name="T64" fmla="*/ 0 w 142"/>
                <a:gd name="T65" fmla="*/ 301 h 15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2"/>
                <a:gd name="T100" fmla="*/ 0 h 150"/>
                <a:gd name="T101" fmla="*/ 142 w 142"/>
                <a:gd name="T102" fmla="*/ 150 h 15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2" h="150">
                  <a:moveTo>
                    <a:pt x="0" y="130"/>
                  </a:moveTo>
                  <a:lnTo>
                    <a:pt x="0" y="137"/>
                  </a:lnTo>
                  <a:lnTo>
                    <a:pt x="13" y="137"/>
                  </a:lnTo>
                  <a:lnTo>
                    <a:pt x="50" y="120"/>
                  </a:lnTo>
                  <a:lnTo>
                    <a:pt x="58" y="130"/>
                  </a:lnTo>
                  <a:lnTo>
                    <a:pt x="58" y="137"/>
                  </a:lnTo>
                  <a:lnTo>
                    <a:pt x="64" y="150"/>
                  </a:lnTo>
                  <a:lnTo>
                    <a:pt x="72" y="130"/>
                  </a:lnTo>
                  <a:lnTo>
                    <a:pt x="72" y="120"/>
                  </a:lnTo>
                  <a:lnTo>
                    <a:pt x="85" y="130"/>
                  </a:lnTo>
                  <a:lnTo>
                    <a:pt x="94" y="130"/>
                  </a:lnTo>
                  <a:lnTo>
                    <a:pt x="99" y="120"/>
                  </a:lnTo>
                  <a:lnTo>
                    <a:pt x="109" y="130"/>
                  </a:lnTo>
                  <a:lnTo>
                    <a:pt x="109" y="120"/>
                  </a:lnTo>
                  <a:lnTo>
                    <a:pt x="114" y="113"/>
                  </a:lnTo>
                  <a:lnTo>
                    <a:pt x="114" y="120"/>
                  </a:lnTo>
                  <a:lnTo>
                    <a:pt x="131" y="120"/>
                  </a:lnTo>
                  <a:lnTo>
                    <a:pt x="136" y="113"/>
                  </a:lnTo>
                  <a:lnTo>
                    <a:pt x="136" y="69"/>
                  </a:lnTo>
                  <a:lnTo>
                    <a:pt x="142" y="69"/>
                  </a:lnTo>
                  <a:lnTo>
                    <a:pt x="142" y="10"/>
                  </a:lnTo>
                  <a:lnTo>
                    <a:pt x="136" y="0"/>
                  </a:lnTo>
                  <a:lnTo>
                    <a:pt x="136" y="10"/>
                  </a:lnTo>
                  <a:lnTo>
                    <a:pt x="131" y="10"/>
                  </a:lnTo>
                  <a:lnTo>
                    <a:pt x="99" y="78"/>
                  </a:lnTo>
                  <a:lnTo>
                    <a:pt x="85" y="93"/>
                  </a:lnTo>
                  <a:lnTo>
                    <a:pt x="85" y="78"/>
                  </a:lnTo>
                  <a:lnTo>
                    <a:pt x="72" y="86"/>
                  </a:lnTo>
                  <a:lnTo>
                    <a:pt x="64" y="113"/>
                  </a:lnTo>
                  <a:lnTo>
                    <a:pt x="22" y="113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21" name="Freeform 142"/>
            <p:cNvSpPr>
              <a:spLocks/>
            </p:cNvSpPr>
            <p:nvPr/>
          </p:nvSpPr>
          <p:spPr bwMode="auto">
            <a:xfrm>
              <a:off x="4759" y="2051"/>
              <a:ext cx="93" cy="91"/>
            </a:xfrm>
            <a:custGeom>
              <a:avLst/>
              <a:gdLst>
                <a:gd name="T0" fmla="*/ 0 w 86"/>
                <a:gd name="T1" fmla="*/ 151 h 84"/>
                <a:gd name="T2" fmla="*/ 0 w 86"/>
                <a:gd name="T3" fmla="*/ 201 h 84"/>
                <a:gd name="T4" fmla="*/ 52 w 86"/>
                <a:gd name="T5" fmla="*/ 181 h 84"/>
                <a:gd name="T6" fmla="*/ 40 w 86"/>
                <a:gd name="T7" fmla="*/ 181 h 84"/>
                <a:gd name="T8" fmla="*/ 40 w 86"/>
                <a:gd name="T9" fmla="*/ 151 h 84"/>
                <a:gd name="T10" fmla="*/ 69 w 86"/>
                <a:gd name="T11" fmla="*/ 151 h 84"/>
                <a:gd name="T12" fmla="*/ 141 w 86"/>
                <a:gd name="T13" fmla="*/ 181 h 84"/>
                <a:gd name="T14" fmla="*/ 156 w 86"/>
                <a:gd name="T15" fmla="*/ 128 h 84"/>
                <a:gd name="T16" fmla="*/ 169 w 86"/>
                <a:gd name="T17" fmla="*/ 128 h 84"/>
                <a:gd name="T18" fmla="*/ 203 w 86"/>
                <a:gd name="T19" fmla="*/ 109 h 84"/>
                <a:gd name="T20" fmla="*/ 185 w 86"/>
                <a:gd name="T21" fmla="*/ 109 h 84"/>
                <a:gd name="T22" fmla="*/ 169 w 86"/>
                <a:gd name="T23" fmla="*/ 89 h 84"/>
                <a:gd name="T24" fmla="*/ 185 w 86"/>
                <a:gd name="T25" fmla="*/ 72 h 84"/>
                <a:gd name="T26" fmla="*/ 169 w 86"/>
                <a:gd name="T27" fmla="*/ 89 h 84"/>
                <a:gd name="T28" fmla="*/ 141 w 86"/>
                <a:gd name="T29" fmla="*/ 72 h 84"/>
                <a:gd name="T30" fmla="*/ 69 w 86"/>
                <a:gd name="T31" fmla="*/ 0 h 84"/>
                <a:gd name="T32" fmla="*/ 52 w 86"/>
                <a:gd name="T33" fmla="*/ 128 h 84"/>
                <a:gd name="T34" fmla="*/ 40 w 86"/>
                <a:gd name="T35" fmla="*/ 109 h 84"/>
                <a:gd name="T36" fmla="*/ 40 w 86"/>
                <a:gd name="T37" fmla="*/ 128 h 84"/>
                <a:gd name="T38" fmla="*/ 0 w 86"/>
                <a:gd name="T39" fmla="*/ 151 h 84"/>
                <a:gd name="T40" fmla="*/ 0 w 86"/>
                <a:gd name="T41" fmla="*/ 151 h 84"/>
                <a:gd name="T42" fmla="*/ 0 w 86"/>
                <a:gd name="T43" fmla="*/ 151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84"/>
                <a:gd name="T68" fmla="*/ 86 w 86"/>
                <a:gd name="T69" fmla="*/ 84 h 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84">
                  <a:moveTo>
                    <a:pt x="0" y="62"/>
                  </a:moveTo>
                  <a:lnTo>
                    <a:pt x="0" y="84"/>
                  </a:lnTo>
                  <a:lnTo>
                    <a:pt x="22" y="75"/>
                  </a:lnTo>
                  <a:lnTo>
                    <a:pt x="17" y="75"/>
                  </a:lnTo>
                  <a:lnTo>
                    <a:pt x="17" y="62"/>
                  </a:lnTo>
                  <a:lnTo>
                    <a:pt x="29" y="62"/>
                  </a:lnTo>
                  <a:lnTo>
                    <a:pt x="59" y="75"/>
                  </a:lnTo>
                  <a:lnTo>
                    <a:pt x="66" y="53"/>
                  </a:lnTo>
                  <a:lnTo>
                    <a:pt x="71" y="53"/>
                  </a:lnTo>
                  <a:lnTo>
                    <a:pt x="86" y="45"/>
                  </a:lnTo>
                  <a:lnTo>
                    <a:pt x="79" y="45"/>
                  </a:lnTo>
                  <a:lnTo>
                    <a:pt x="71" y="37"/>
                  </a:lnTo>
                  <a:lnTo>
                    <a:pt x="79" y="30"/>
                  </a:lnTo>
                  <a:lnTo>
                    <a:pt x="71" y="37"/>
                  </a:lnTo>
                  <a:lnTo>
                    <a:pt x="59" y="30"/>
                  </a:lnTo>
                  <a:lnTo>
                    <a:pt x="29" y="0"/>
                  </a:lnTo>
                  <a:lnTo>
                    <a:pt x="22" y="53"/>
                  </a:lnTo>
                  <a:lnTo>
                    <a:pt x="17" y="45"/>
                  </a:lnTo>
                  <a:lnTo>
                    <a:pt x="17" y="53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22" name="Freeform 143"/>
            <p:cNvSpPr>
              <a:spLocks/>
            </p:cNvSpPr>
            <p:nvPr/>
          </p:nvSpPr>
          <p:spPr bwMode="auto">
            <a:xfrm>
              <a:off x="3606" y="2194"/>
              <a:ext cx="210" cy="184"/>
            </a:xfrm>
            <a:custGeom>
              <a:avLst/>
              <a:gdLst>
                <a:gd name="T0" fmla="*/ 475 w 193"/>
                <a:gd name="T1" fmla="*/ 77 h 170"/>
                <a:gd name="T2" fmla="*/ 452 w 193"/>
                <a:gd name="T3" fmla="*/ 77 h 170"/>
                <a:gd name="T4" fmla="*/ 397 w 193"/>
                <a:gd name="T5" fmla="*/ 93 h 170"/>
                <a:gd name="T6" fmla="*/ 365 w 193"/>
                <a:gd name="T7" fmla="*/ 114 h 170"/>
                <a:gd name="T8" fmla="*/ 365 w 193"/>
                <a:gd name="T9" fmla="*/ 165 h 170"/>
                <a:gd name="T10" fmla="*/ 345 w 193"/>
                <a:gd name="T11" fmla="*/ 202 h 170"/>
                <a:gd name="T12" fmla="*/ 324 w 193"/>
                <a:gd name="T13" fmla="*/ 202 h 170"/>
                <a:gd name="T14" fmla="*/ 324 w 193"/>
                <a:gd name="T15" fmla="*/ 237 h 170"/>
                <a:gd name="T16" fmla="*/ 288 w 193"/>
                <a:gd name="T17" fmla="*/ 257 h 170"/>
                <a:gd name="T18" fmla="*/ 288 w 193"/>
                <a:gd name="T19" fmla="*/ 294 h 170"/>
                <a:gd name="T20" fmla="*/ 213 w 193"/>
                <a:gd name="T21" fmla="*/ 327 h 170"/>
                <a:gd name="T22" fmla="*/ 202 w 193"/>
                <a:gd name="T23" fmla="*/ 351 h 170"/>
                <a:gd name="T24" fmla="*/ 202 w 193"/>
                <a:gd name="T25" fmla="*/ 385 h 170"/>
                <a:gd name="T26" fmla="*/ 54 w 193"/>
                <a:gd name="T27" fmla="*/ 404 h 170"/>
                <a:gd name="T28" fmla="*/ 20 w 193"/>
                <a:gd name="T29" fmla="*/ 385 h 170"/>
                <a:gd name="T30" fmla="*/ 36 w 193"/>
                <a:gd name="T31" fmla="*/ 351 h 170"/>
                <a:gd name="T32" fmla="*/ 36 w 193"/>
                <a:gd name="T33" fmla="*/ 327 h 170"/>
                <a:gd name="T34" fmla="*/ 0 w 193"/>
                <a:gd name="T35" fmla="*/ 294 h 170"/>
                <a:gd name="T36" fmla="*/ 0 w 193"/>
                <a:gd name="T37" fmla="*/ 202 h 170"/>
                <a:gd name="T38" fmla="*/ 20 w 193"/>
                <a:gd name="T39" fmla="*/ 165 h 170"/>
                <a:gd name="T40" fmla="*/ 20 w 193"/>
                <a:gd name="T41" fmla="*/ 144 h 170"/>
                <a:gd name="T42" fmla="*/ 70 w 193"/>
                <a:gd name="T43" fmla="*/ 144 h 170"/>
                <a:gd name="T44" fmla="*/ 70 w 193"/>
                <a:gd name="T45" fmla="*/ 114 h 170"/>
                <a:gd name="T46" fmla="*/ 126 w 193"/>
                <a:gd name="T47" fmla="*/ 114 h 170"/>
                <a:gd name="T48" fmla="*/ 149 w 193"/>
                <a:gd name="T49" fmla="*/ 77 h 170"/>
                <a:gd name="T50" fmla="*/ 171 w 193"/>
                <a:gd name="T51" fmla="*/ 77 h 170"/>
                <a:gd name="T52" fmla="*/ 171 w 193"/>
                <a:gd name="T53" fmla="*/ 56 h 170"/>
                <a:gd name="T54" fmla="*/ 252 w 193"/>
                <a:gd name="T55" fmla="*/ 77 h 170"/>
                <a:gd name="T56" fmla="*/ 288 w 193"/>
                <a:gd name="T57" fmla="*/ 77 h 170"/>
                <a:gd name="T58" fmla="*/ 288 w 193"/>
                <a:gd name="T59" fmla="*/ 56 h 170"/>
                <a:gd name="T60" fmla="*/ 324 w 193"/>
                <a:gd name="T61" fmla="*/ 56 h 170"/>
                <a:gd name="T62" fmla="*/ 345 w 193"/>
                <a:gd name="T63" fmla="*/ 0 h 170"/>
                <a:gd name="T64" fmla="*/ 365 w 193"/>
                <a:gd name="T65" fmla="*/ 40 h 170"/>
                <a:gd name="T66" fmla="*/ 378 w 193"/>
                <a:gd name="T67" fmla="*/ 93 h 170"/>
                <a:gd name="T68" fmla="*/ 432 w 193"/>
                <a:gd name="T69" fmla="*/ 56 h 170"/>
                <a:gd name="T70" fmla="*/ 487 w 193"/>
                <a:gd name="T71" fmla="*/ 77 h 170"/>
                <a:gd name="T72" fmla="*/ 475 w 193"/>
                <a:gd name="T73" fmla="*/ 77 h 170"/>
                <a:gd name="T74" fmla="*/ 475 w 193"/>
                <a:gd name="T75" fmla="*/ 77 h 170"/>
                <a:gd name="T76" fmla="*/ 475 w 193"/>
                <a:gd name="T77" fmla="*/ 77 h 1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3"/>
                <a:gd name="T118" fmla="*/ 0 h 170"/>
                <a:gd name="T119" fmla="*/ 193 w 193"/>
                <a:gd name="T120" fmla="*/ 170 h 17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3" h="170">
                  <a:moveTo>
                    <a:pt x="188" y="32"/>
                  </a:moveTo>
                  <a:lnTo>
                    <a:pt x="178" y="32"/>
                  </a:lnTo>
                  <a:lnTo>
                    <a:pt x="157" y="39"/>
                  </a:lnTo>
                  <a:lnTo>
                    <a:pt x="144" y="48"/>
                  </a:lnTo>
                  <a:lnTo>
                    <a:pt x="144" y="68"/>
                  </a:lnTo>
                  <a:lnTo>
                    <a:pt x="136" y="85"/>
                  </a:lnTo>
                  <a:lnTo>
                    <a:pt x="129" y="85"/>
                  </a:lnTo>
                  <a:lnTo>
                    <a:pt x="129" y="100"/>
                  </a:lnTo>
                  <a:lnTo>
                    <a:pt x="114" y="108"/>
                  </a:lnTo>
                  <a:lnTo>
                    <a:pt x="114" y="123"/>
                  </a:lnTo>
                  <a:lnTo>
                    <a:pt x="85" y="138"/>
                  </a:lnTo>
                  <a:lnTo>
                    <a:pt x="79" y="147"/>
                  </a:lnTo>
                  <a:lnTo>
                    <a:pt x="79" y="162"/>
                  </a:lnTo>
                  <a:lnTo>
                    <a:pt x="22" y="170"/>
                  </a:lnTo>
                  <a:lnTo>
                    <a:pt x="8" y="162"/>
                  </a:lnTo>
                  <a:lnTo>
                    <a:pt x="15" y="147"/>
                  </a:lnTo>
                  <a:lnTo>
                    <a:pt x="15" y="138"/>
                  </a:lnTo>
                  <a:lnTo>
                    <a:pt x="0" y="123"/>
                  </a:lnTo>
                  <a:lnTo>
                    <a:pt x="0" y="85"/>
                  </a:lnTo>
                  <a:lnTo>
                    <a:pt x="8" y="68"/>
                  </a:lnTo>
                  <a:lnTo>
                    <a:pt x="8" y="61"/>
                  </a:lnTo>
                  <a:lnTo>
                    <a:pt x="28" y="61"/>
                  </a:lnTo>
                  <a:lnTo>
                    <a:pt x="28" y="48"/>
                  </a:lnTo>
                  <a:lnTo>
                    <a:pt x="50" y="48"/>
                  </a:lnTo>
                  <a:lnTo>
                    <a:pt x="59" y="32"/>
                  </a:lnTo>
                  <a:lnTo>
                    <a:pt x="67" y="32"/>
                  </a:lnTo>
                  <a:lnTo>
                    <a:pt x="67" y="24"/>
                  </a:lnTo>
                  <a:lnTo>
                    <a:pt x="100" y="32"/>
                  </a:lnTo>
                  <a:lnTo>
                    <a:pt x="114" y="32"/>
                  </a:lnTo>
                  <a:lnTo>
                    <a:pt x="114" y="24"/>
                  </a:lnTo>
                  <a:lnTo>
                    <a:pt x="129" y="24"/>
                  </a:lnTo>
                  <a:lnTo>
                    <a:pt x="136" y="0"/>
                  </a:lnTo>
                  <a:lnTo>
                    <a:pt x="144" y="17"/>
                  </a:lnTo>
                  <a:lnTo>
                    <a:pt x="149" y="39"/>
                  </a:lnTo>
                  <a:lnTo>
                    <a:pt x="171" y="24"/>
                  </a:lnTo>
                  <a:lnTo>
                    <a:pt x="193" y="32"/>
                  </a:lnTo>
                  <a:lnTo>
                    <a:pt x="188" y="3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23" name="Freeform 144"/>
            <p:cNvSpPr>
              <a:spLocks/>
            </p:cNvSpPr>
            <p:nvPr/>
          </p:nvSpPr>
          <p:spPr bwMode="auto">
            <a:xfrm>
              <a:off x="3362" y="2173"/>
              <a:ext cx="275" cy="275"/>
            </a:xfrm>
            <a:custGeom>
              <a:avLst/>
              <a:gdLst>
                <a:gd name="T0" fmla="*/ 603 w 253"/>
                <a:gd name="T1" fmla="*/ 611 h 254"/>
                <a:gd name="T2" fmla="*/ 453 w 253"/>
                <a:gd name="T3" fmla="*/ 589 h 254"/>
                <a:gd name="T4" fmla="*/ 416 w 253"/>
                <a:gd name="T5" fmla="*/ 542 h 254"/>
                <a:gd name="T6" fmla="*/ 371 w 253"/>
                <a:gd name="T7" fmla="*/ 571 h 254"/>
                <a:gd name="T8" fmla="*/ 315 w 253"/>
                <a:gd name="T9" fmla="*/ 571 h 254"/>
                <a:gd name="T10" fmla="*/ 208 w 253"/>
                <a:gd name="T11" fmla="*/ 428 h 254"/>
                <a:gd name="T12" fmla="*/ 174 w 253"/>
                <a:gd name="T13" fmla="*/ 413 h 254"/>
                <a:gd name="T14" fmla="*/ 153 w 253"/>
                <a:gd name="T15" fmla="*/ 413 h 254"/>
                <a:gd name="T16" fmla="*/ 139 w 253"/>
                <a:gd name="T17" fmla="*/ 396 h 254"/>
                <a:gd name="T18" fmla="*/ 103 w 253"/>
                <a:gd name="T19" fmla="*/ 323 h 254"/>
                <a:gd name="T20" fmla="*/ 64 w 253"/>
                <a:gd name="T21" fmla="*/ 300 h 254"/>
                <a:gd name="T22" fmla="*/ 49 w 253"/>
                <a:gd name="T23" fmla="*/ 251 h 254"/>
                <a:gd name="T24" fmla="*/ 64 w 253"/>
                <a:gd name="T25" fmla="*/ 212 h 254"/>
                <a:gd name="T26" fmla="*/ 64 w 253"/>
                <a:gd name="T27" fmla="*/ 165 h 254"/>
                <a:gd name="T28" fmla="*/ 49 w 253"/>
                <a:gd name="T29" fmla="*/ 165 h 254"/>
                <a:gd name="T30" fmla="*/ 0 w 253"/>
                <a:gd name="T31" fmla="*/ 18 h 254"/>
                <a:gd name="T32" fmla="*/ 28 w 253"/>
                <a:gd name="T33" fmla="*/ 0 h 254"/>
                <a:gd name="T34" fmla="*/ 49 w 253"/>
                <a:gd name="T35" fmla="*/ 34 h 254"/>
                <a:gd name="T36" fmla="*/ 84 w 253"/>
                <a:gd name="T37" fmla="*/ 34 h 254"/>
                <a:gd name="T38" fmla="*/ 139 w 253"/>
                <a:gd name="T39" fmla="*/ 18 h 254"/>
                <a:gd name="T40" fmla="*/ 153 w 253"/>
                <a:gd name="T41" fmla="*/ 18 h 254"/>
                <a:gd name="T42" fmla="*/ 139 w 253"/>
                <a:gd name="T43" fmla="*/ 34 h 254"/>
                <a:gd name="T44" fmla="*/ 174 w 253"/>
                <a:gd name="T45" fmla="*/ 56 h 254"/>
                <a:gd name="T46" fmla="*/ 174 w 253"/>
                <a:gd name="T47" fmla="*/ 110 h 254"/>
                <a:gd name="T48" fmla="*/ 262 w 253"/>
                <a:gd name="T49" fmla="*/ 144 h 254"/>
                <a:gd name="T50" fmla="*/ 352 w 253"/>
                <a:gd name="T51" fmla="*/ 144 h 254"/>
                <a:gd name="T52" fmla="*/ 352 w 253"/>
                <a:gd name="T53" fmla="*/ 110 h 254"/>
                <a:gd name="T54" fmla="*/ 383 w 253"/>
                <a:gd name="T55" fmla="*/ 89 h 254"/>
                <a:gd name="T56" fmla="*/ 453 w 253"/>
                <a:gd name="T57" fmla="*/ 89 h 254"/>
                <a:gd name="T58" fmla="*/ 582 w 253"/>
                <a:gd name="T59" fmla="*/ 144 h 254"/>
                <a:gd name="T60" fmla="*/ 582 w 253"/>
                <a:gd name="T61" fmla="*/ 212 h 254"/>
                <a:gd name="T62" fmla="*/ 562 w 253"/>
                <a:gd name="T63" fmla="*/ 251 h 254"/>
                <a:gd name="T64" fmla="*/ 562 w 253"/>
                <a:gd name="T65" fmla="*/ 343 h 254"/>
                <a:gd name="T66" fmla="*/ 603 w 253"/>
                <a:gd name="T67" fmla="*/ 375 h 254"/>
                <a:gd name="T68" fmla="*/ 603 w 253"/>
                <a:gd name="T69" fmla="*/ 396 h 254"/>
                <a:gd name="T70" fmla="*/ 582 w 253"/>
                <a:gd name="T71" fmla="*/ 428 h 254"/>
                <a:gd name="T72" fmla="*/ 633 w 253"/>
                <a:gd name="T73" fmla="*/ 542 h 254"/>
                <a:gd name="T74" fmla="*/ 603 w 253"/>
                <a:gd name="T75" fmla="*/ 571 h 254"/>
                <a:gd name="T76" fmla="*/ 603 w 253"/>
                <a:gd name="T77" fmla="*/ 611 h 254"/>
                <a:gd name="T78" fmla="*/ 603 w 253"/>
                <a:gd name="T79" fmla="*/ 611 h 254"/>
                <a:gd name="T80" fmla="*/ 603 w 253"/>
                <a:gd name="T81" fmla="*/ 611 h 25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3"/>
                <a:gd name="T124" fmla="*/ 0 h 254"/>
                <a:gd name="T125" fmla="*/ 253 w 253"/>
                <a:gd name="T126" fmla="*/ 254 h 25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3" h="254">
                  <a:moveTo>
                    <a:pt x="240" y="254"/>
                  </a:moveTo>
                  <a:lnTo>
                    <a:pt x="181" y="246"/>
                  </a:lnTo>
                  <a:lnTo>
                    <a:pt x="166" y="226"/>
                  </a:lnTo>
                  <a:lnTo>
                    <a:pt x="148" y="239"/>
                  </a:lnTo>
                  <a:lnTo>
                    <a:pt x="126" y="239"/>
                  </a:lnTo>
                  <a:lnTo>
                    <a:pt x="83" y="178"/>
                  </a:lnTo>
                  <a:lnTo>
                    <a:pt x="69" y="172"/>
                  </a:lnTo>
                  <a:lnTo>
                    <a:pt x="62" y="172"/>
                  </a:lnTo>
                  <a:lnTo>
                    <a:pt x="56" y="165"/>
                  </a:lnTo>
                  <a:lnTo>
                    <a:pt x="41" y="135"/>
                  </a:lnTo>
                  <a:lnTo>
                    <a:pt x="26" y="126"/>
                  </a:lnTo>
                  <a:lnTo>
                    <a:pt x="19" y="105"/>
                  </a:lnTo>
                  <a:lnTo>
                    <a:pt x="26" y="88"/>
                  </a:lnTo>
                  <a:lnTo>
                    <a:pt x="26" y="68"/>
                  </a:lnTo>
                  <a:lnTo>
                    <a:pt x="19" y="68"/>
                  </a:lnTo>
                  <a:lnTo>
                    <a:pt x="0" y="7"/>
                  </a:lnTo>
                  <a:lnTo>
                    <a:pt x="12" y="0"/>
                  </a:lnTo>
                  <a:lnTo>
                    <a:pt x="19" y="15"/>
                  </a:lnTo>
                  <a:lnTo>
                    <a:pt x="34" y="15"/>
                  </a:lnTo>
                  <a:lnTo>
                    <a:pt x="56" y="7"/>
                  </a:lnTo>
                  <a:lnTo>
                    <a:pt x="62" y="7"/>
                  </a:lnTo>
                  <a:lnTo>
                    <a:pt x="56" y="15"/>
                  </a:lnTo>
                  <a:lnTo>
                    <a:pt x="69" y="24"/>
                  </a:lnTo>
                  <a:lnTo>
                    <a:pt x="69" y="46"/>
                  </a:lnTo>
                  <a:lnTo>
                    <a:pt x="104" y="61"/>
                  </a:lnTo>
                  <a:lnTo>
                    <a:pt x="141" y="61"/>
                  </a:lnTo>
                  <a:lnTo>
                    <a:pt x="141" y="46"/>
                  </a:lnTo>
                  <a:lnTo>
                    <a:pt x="153" y="37"/>
                  </a:lnTo>
                  <a:lnTo>
                    <a:pt x="181" y="37"/>
                  </a:lnTo>
                  <a:lnTo>
                    <a:pt x="233" y="61"/>
                  </a:lnTo>
                  <a:lnTo>
                    <a:pt x="233" y="88"/>
                  </a:lnTo>
                  <a:lnTo>
                    <a:pt x="225" y="105"/>
                  </a:lnTo>
                  <a:lnTo>
                    <a:pt x="225" y="143"/>
                  </a:lnTo>
                  <a:lnTo>
                    <a:pt x="240" y="157"/>
                  </a:lnTo>
                  <a:lnTo>
                    <a:pt x="240" y="165"/>
                  </a:lnTo>
                  <a:lnTo>
                    <a:pt x="233" y="178"/>
                  </a:lnTo>
                  <a:lnTo>
                    <a:pt x="253" y="226"/>
                  </a:lnTo>
                  <a:lnTo>
                    <a:pt x="240" y="239"/>
                  </a:lnTo>
                  <a:lnTo>
                    <a:pt x="240" y="25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24" name="Freeform 145"/>
            <p:cNvSpPr>
              <a:spLocks/>
            </p:cNvSpPr>
            <p:nvPr/>
          </p:nvSpPr>
          <p:spPr bwMode="auto">
            <a:xfrm>
              <a:off x="3708" y="2149"/>
              <a:ext cx="108" cy="91"/>
            </a:xfrm>
            <a:custGeom>
              <a:avLst/>
              <a:gdLst>
                <a:gd name="T0" fmla="*/ 220 w 99"/>
                <a:gd name="T1" fmla="*/ 78 h 84"/>
                <a:gd name="T2" fmla="*/ 220 w 99"/>
                <a:gd name="T3" fmla="*/ 110 h 84"/>
                <a:gd name="T4" fmla="*/ 260 w 99"/>
                <a:gd name="T5" fmla="*/ 110 h 84"/>
                <a:gd name="T6" fmla="*/ 260 w 99"/>
                <a:gd name="T7" fmla="*/ 192 h 84"/>
                <a:gd name="T8" fmla="*/ 201 w 99"/>
                <a:gd name="T9" fmla="*/ 167 h 84"/>
                <a:gd name="T10" fmla="*/ 142 w 99"/>
                <a:gd name="T11" fmla="*/ 201 h 84"/>
                <a:gd name="T12" fmla="*/ 113 w 99"/>
                <a:gd name="T13" fmla="*/ 110 h 84"/>
                <a:gd name="T14" fmla="*/ 96 w 99"/>
                <a:gd name="T15" fmla="*/ 167 h 84"/>
                <a:gd name="T16" fmla="*/ 57 w 99"/>
                <a:gd name="T17" fmla="*/ 167 h 84"/>
                <a:gd name="T18" fmla="*/ 57 w 99"/>
                <a:gd name="T19" fmla="*/ 192 h 84"/>
                <a:gd name="T20" fmla="*/ 0 w 99"/>
                <a:gd name="T21" fmla="*/ 192 h 84"/>
                <a:gd name="T22" fmla="*/ 21 w 99"/>
                <a:gd name="T23" fmla="*/ 152 h 84"/>
                <a:gd name="T24" fmla="*/ 21 w 99"/>
                <a:gd name="T25" fmla="*/ 93 h 84"/>
                <a:gd name="T26" fmla="*/ 0 w 99"/>
                <a:gd name="T27" fmla="*/ 78 h 84"/>
                <a:gd name="T28" fmla="*/ 38 w 99"/>
                <a:gd name="T29" fmla="*/ 78 h 84"/>
                <a:gd name="T30" fmla="*/ 57 w 99"/>
                <a:gd name="T31" fmla="*/ 22 h 84"/>
                <a:gd name="T32" fmla="*/ 57 w 99"/>
                <a:gd name="T33" fmla="*/ 0 h 84"/>
                <a:gd name="T34" fmla="*/ 113 w 99"/>
                <a:gd name="T35" fmla="*/ 0 h 84"/>
                <a:gd name="T36" fmla="*/ 113 w 99"/>
                <a:gd name="T37" fmla="*/ 56 h 84"/>
                <a:gd name="T38" fmla="*/ 57 w 99"/>
                <a:gd name="T39" fmla="*/ 56 h 84"/>
                <a:gd name="T40" fmla="*/ 57 w 99"/>
                <a:gd name="T41" fmla="*/ 78 h 84"/>
                <a:gd name="T42" fmla="*/ 220 w 99"/>
                <a:gd name="T43" fmla="*/ 78 h 84"/>
                <a:gd name="T44" fmla="*/ 220 w 99"/>
                <a:gd name="T45" fmla="*/ 78 h 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99"/>
                <a:gd name="T70" fmla="*/ 0 h 84"/>
                <a:gd name="T71" fmla="*/ 99 w 99"/>
                <a:gd name="T72" fmla="*/ 84 h 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99" h="84">
                  <a:moveTo>
                    <a:pt x="85" y="32"/>
                  </a:moveTo>
                  <a:lnTo>
                    <a:pt x="85" y="46"/>
                  </a:lnTo>
                  <a:lnTo>
                    <a:pt x="99" y="46"/>
                  </a:lnTo>
                  <a:lnTo>
                    <a:pt x="99" y="78"/>
                  </a:lnTo>
                  <a:lnTo>
                    <a:pt x="77" y="69"/>
                  </a:lnTo>
                  <a:lnTo>
                    <a:pt x="55" y="84"/>
                  </a:lnTo>
                  <a:lnTo>
                    <a:pt x="43" y="46"/>
                  </a:lnTo>
                  <a:lnTo>
                    <a:pt x="37" y="69"/>
                  </a:lnTo>
                  <a:lnTo>
                    <a:pt x="22" y="69"/>
                  </a:lnTo>
                  <a:lnTo>
                    <a:pt x="22" y="78"/>
                  </a:lnTo>
                  <a:lnTo>
                    <a:pt x="0" y="78"/>
                  </a:lnTo>
                  <a:lnTo>
                    <a:pt x="8" y="63"/>
                  </a:lnTo>
                  <a:lnTo>
                    <a:pt x="8" y="39"/>
                  </a:lnTo>
                  <a:lnTo>
                    <a:pt x="0" y="32"/>
                  </a:lnTo>
                  <a:lnTo>
                    <a:pt x="15" y="32"/>
                  </a:lnTo>
                  <a:lnTo>
                    <a:pt x="22" y="9"/>
                  </a:lnTo>
                  <a:lnTo>
                    <a:pt x="22" y="0"/>
                  </a:lnTo>
                  <a:lnTo>
                    <a:pt x="43" y="0"/>
                  </a:lnTo>
                  <a:lnTo>
                    <a:pt x="43" y="24"/>
                  </a:lnTo>
                  <a:lnTo>
                    <a:pt x="22" y="24"/>
                  </a:lnTo>
                  <a:lnTo>
                    <a:pt x="22" y="32"/>
                  </a:lnTo>
                  <a:lnTo>
                    <a:pt x="85" y="3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25" name="Freeform 146"/>
            <p:cNvSpPr>
              <a:spLocks/>
            </p:cNvSpPr>
            <p:nvPr/>
          </p:nvSpPr>
          <p:spPr bwMode="auto">
            <a:xfrm>
              <a:off x="3482" y="2106"/>
              <a:ext cx="219" cy="154"/>
            </a:xfrm>
            <a:custGeom>
              <a:avLst/>
              <a:gdLst>
                <a:gd name="T0" fmla="*/ 498 w 201"/>
                <a:gd name="T1" fmla="*/ 262 h 143"/>
                <a:gd name="T2" fmla="*/ 461 w 201"/>
                <a:gd name="T3" fmla="*/ 243 h 143"/>
                <a:gd name="T4" fmla="*/ 461 w 201"/>
                <a:gd name="T5" fmla="*/ 262 h 143"/>
                <a:gd name="T6" fmla="*/ 443 w 201"/>
                <a:gd name="T7" fmla="*/ 262 h 143"/>
                <a:gd name="T8" fmla="*/ 423 w 201"/>
                <a:gd name="T9" fmla="*/ 298 h 143"/>
                <a:gd name="T10" fmla="*/ 364 w 201"/>
                <a:gd name="T11" fmla="*/ 298 h 143"/>
                <a:gd name="T12" fmla="*/ 364 w 201"/>
                <a:gd name="T13" fmla="*/ 325 h 143"/>
                <a:gd name="T14" fmla="*/ 314 w 201"/>
                <a:gd name="T15" fmla="*/ 325 h 143"/>
                <a:gd name="T16" fmla="*/ 314 w 201"/>
                <a:gd name="T17" fmla="*/ 278 h 143"/>
                <a:gd name="T18" fmla="*/ 185 w 201"/>
                <a:gd name="T19" fmla="*/ 227 h 143"/>
                <a:gd name="T20" fmla="*/ 114 w 201"/>
                <a:gd name="T21" fmla="*/ 227 h 143"/>
                <a:gd name="T22" fmla="*/ 76 w 201"/>
                <a:gd name="T23" fmla="*/ 243 h 143"/>
                <a:gd name="T24" fmla="*/ 76 w 201"/>
                <a:gd name="T25" fmla="*/ 174 h 143"/>
                <a:gd name="T26" fmla="*/ 32 w 201"/>
                <a:gd name="T27" fmla="*/ 174 h 143"/>
                <a:gd name="T28" fmla="*/ 32 w 201"/>
                <a:gd name="T29" fmla="*/ 137 h 143"/>
                <a:gd name="T30" fmla="*/ 21 w 201"/>
                <a:gd name="T31" fmla="*/ 137 h 143"/>
                <a:gd name="T32" fmla="*/ 21 w 201"/>
                <a:gd name="T33" fmla="*/ 108 h 143"/>
                <a:gd name="T34" fmla="*/ 76 w 201"/>
                <a:gd name="T35" fmla="*/ 108 h 143"/>
                <a:gd name="T36" fmla="*/ 89 w 201"/>
                <a:gd name="T37" fmla="*/ 90 h 143"/>
                <a:gd name="T38" fmla="*/ 32 w 201"/>
                <a:gd name="T39" fmla="*/ 54 h 143"/>
                <a:gd name="T40" fmla="*/ 21 w 201"/>
                <a:gd name="T41" fmla="*/ 54 h 143"/>
                <a:gd name="T42" fmla="*/ 21 w 201"/>
                <a:gd name="T43" fmla="*/ 90 h 143"/>
                <a:gd name="T44" fmla="*/ 0 w 201"/>
                <a:gd name="T45" fmla="*/ 54 h 143"/>
                <a:gd name="T46" fmla="*/ 76 w 201"/>
                <a:gd name="T47" fmla="*/ 20 h 143"/>
                <a:gd name="T48" fmla="*/ 114 w 201"/>
                <a:gd name="T49" fmla="*/ 67 h 143"/>
                <a:gd name="T50" fmla="*/ 142 w 201"/>
                <a:gd name="T51" fmla="*/ 67 h 143"/>
                <a:gd name="T52" fmla="*/ 142 w 201"/>
                <a:gd name="T53" fmla="*/ 54 h 143"/>
                <a:gd name="T54" fmla="*/ 203 w 201"/>
                <a:gd name="T55" fmla="*/ 20 h 143"/>
                <a:gd name="T56" fmla="*/ 220 w 201"/>
                <a:gd name="T57" fmla="*/ 20 h 143"/>
                <a:gd name="T58" fmla="*/ 203 w 201"/>
                <a:gd name="T59" fmla="*/ 0 h 143"/>
                <a:gd name="T60" fmla="*/ 220 w 201"/>
                <a:gd name="T61" fmla="*/ 0 h 143"/>
                <a:gd name="T62" fmla="*/ 261 w 201"/>
                <a:gd name="T63" fmla="*/ 20 h 143"/>
                <a:gd name="T64" fmla="*/ 261 w 201"/>
                <a:gd name="T65" fmla="*/ 67 h 143"/>
                <a:gd name="T66" fmla="*/ 337 w 201"/>
                <a:gd name="T67" fmla="*/ 67 h 143"/>
                <a:gd name="T68" fmla="*/ 352 w 201"/>
                <a:gd name="T69" fmla="*/ 137 h 143"/>
                <a:gd name="T70" fmla="*/ 516 w 201"/>
                <a:gd name="T71" fmla="*/ 227 h 143"/>
                <a:gd name="T72" fmla="*/ 498 w 201"/>
                <a:gd name="T73" fmla="*/ 262 h 143"/>
                <a:gd name="T74" fmla="*/ 498 w 201"/>
                <a:gd name="T75" fmla="*/ 262 h 143"/>
                <a:gd name="T76" fmla="*/ 498 w 201"/>
                <a:gd name="T77" fmla="*/ 262 h 1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01"/>
                <a:gd name="T118" fmla="*/ 0 h 143"/>
                <a:gd name="T119" fmla="*/ 201 w 201"/>
                <a:gd name="T120" fmla="*/ 143 h 1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01" h="143">
                  <a:moveTo>
                    <a:pt x="194" y="116"/>
                  </a:moveTo>
                  <a:lnTo>
                    <a:pt x="179" y="108"/>
                  </a:lnTo>
                  <a:lnTo>
                    <a:pt x="179" y="116"/>
                  </a:lnTo>
                  <a:lnTo>
                    <a:pt x="173" y="116"/>
                  </a:lnTo>
                  <a:lnTo>
                    <a:pt x="164" y="131"/>
                  </a:lnTo>
                  <a:lnTo>
                    <a:pt x="142" y="131"/>
                  </a:lnTo>
                  <a:lnTo>
                    <a:pt x="142" y="143"/>
                  </a:lnTo>
                  <a:lnTo>
                    <a:pt x="122" y="143"/>
                  </a:lnTo>
                  <a:lnTo>
                    <a:pt x="122" y="123"/>
                  </a:lnTo>
                  <a:lnTo>
                    <a:pt x="72" y="101"/>
                  </a:lnTo>
                  <a:lnTo>
                    <a:pt x="44" y="101"/>
                  </a:lnTo>
                  <a:lnTo>
                    <a:pt x="30" y="108"/>
                  </a:lnTo>
                  <a:lnTo>
                    <a:pt x="30" y="77"/>
                  </a:lnTo>
                  <a:lnTo>
                    <a:pt x="13" y="77"/>
                  </a:lnTo>
                  <a:lnTo>
                    <a:pt x="13" y="61"/>
                  </a:lnTo>
                  <a:lnTo>
                    <a:pt x="8" y="61"/>
                  </a:lnTo>
                  <a:lnTo>
                    <a:pt x="8" y="47"/>
                  </a:lnTo>
                  <a:lnTo>
                    <a:pt x="30" y="47"/>
                  </a:lnTo>
                  <a:lnTo>
                    <a:pt x="35" y="40"/>
                  </a:lnTo>
                  <a:lnTo>
                    <a:pt x="13" y="24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24"/>
                  </a:lnTo>
                  <a:lnTo>
                    <a:pt x="30" y="9"/>
                  </a:lnTo>
                  <a:lnTo>
                    <a:pt x="44" y="30"/>
                  </a:lnTo>
                  <a:lnTo>
                    <a:pt x="55" y="30"/>
                  </a:lnTo>
                  <a:lnTo>
                    <a:pt x="55" y="24"/>
                  </a:lnTo>
                  <a:lnTo>
                    <a:pt x="79" y="9"/>
                  </a:lnTo>
                  <a:lnTo>
                    <a:pt x="85" y="9"/>
                  </a:lnTo>
                  <a:lnTo>
                    <a:pt x="79" y="0"/>
                  </a:lnTo>
                  <a:lnTo>
                    <a:pt x="85" y="0"/>
                  </a:lnTo>
                  <a:lnTo>
                    <a:pt x="101" y="9"/>
                  </a:lnTo>
                  <a:lnTo>
                    <a:pt x="101" y="30"/>
                  </a:lnTo>
                  <a:lnTo>
                    <a:pt x="131" y="30"/>
                  </a:lnTo>
                  <a:lnTo>
                    <a:pt x="137" y="61"/>
                  </a:lnTo>
                  <a:lnTo>
                    <a:pt x="201" y="101"/>
                  </a:lnTo>
                  <a:lnTo>
                    <a:pt x="194" y="1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26" name="Freeform 147"/>
            <p:cNvSpPr>
              <a:spLocks/>
            </p:cNvSpPr>
            <p:nvPr/>
          </p:nvSpPr>
          <p:spPr bwMode="auto">
            <a:xfrm>
              <a:off x="3536" y="2051"/>
              <a:ext cx="259" cy="173"/>
            </a:xfrm>
            <a:custGeom>
              <a:avLst/>
              <a:gdLst>
                <a:gd name="T0" fmla="*/ 350 w 239"/>
                <a:gd name="T1" fmla="*/ 401 h 159"/>
                <a:gd name="T2" fmla="*/ 379 w 239"/>
                <a:gd name="T3" fmla="*/ 401 h 159"/>
                <a:gd name="T4" fmla="*/ 405 w 239"/>
                <a:gd name="T5" fmla="*/ 364 h 159"/>
                <a:gd name="T6" fmla="*/ 405 w 239"/>
                <a:gd name="T7" fmla="*/ 309 h 159"/>
                <a:gd name="T8" fmla="*/ 379 w 239"/>
                <a:gd name="T9" fmla="*/ 288 h 159"/>
                <a:gd name="T10" fmla="*/ 424 w 239"/>
                <a:gd name="T11" fmla="*/ 288 h 159"/>
                <a:gd name="T12" fmla="*/ 439 w 239"/>
                <a:gd name="T13" fmla="*/ 239 h 159"/>
                <a:gd name="T14" fmla="*/ 439 w 239"/>
                <a:gd name="T15" fmla="*/ 213 h 159"/>
                <a:gd name="T16" fmla="*/ 489 w 239"/>
                <a:gd name="T17" fmla="*/ 213 h 159"/>
                <a:gd name="T18" fmla="*/ 489 w 239"/>
                <a:gd name="T19" fmla="*/ 239 h 159"/>
                <a:gd name="T20" fmla="*/ 523 w 239"/>
                <a:gd name="T21" fmla="*/ 239 h 159"/>
                <a:gd name="T22" fmla="*/ 581 w 239"/>
                <a:gd name="T23" fmla="*/ 213 h 159"/>
                <a:gd name="T24" fmla="*/ 523 w 239"/>
                <a:gd name="T25" fmla="*/ 202 h 159"/>
                <a:gd name="T26" fmla="*/ 476 w 239"/>
                <a:gd name="T27" fmla="*/ 202 h 159"/>
                <a:gd name="T28" fmla="*/ 505 w 239"/>
                <a:gd name="T29" fmla="*/ 144 h 159"/>
                <a:gd name="T30" fmla="*/ 489 w 239"/>
                <a:gd name="T31" fmla="*/ 144 h 159"/>
                <a:gd name="T32" fmla="*/ 424 w 239"/>
                <a:gd name="T33" fmla="*/ 213 h 159"/>
                <a:gd name="T34" fmla="*/ 405 w 239"/>
                <a:gd name="T35" fmla="*/ 202 h 159"/>
                <a:gd name="T36" fmla="*/ 368 w 239"/>
                <a:gd name="T37" fmla="*/ 202 h 159"/>
                <a:gd name="T38" fmla="*/ 368 w 239"/>
                <a:gd name="T39" fmla="*/ 180 h 159"/>
                <a:gd name="T40" fmla="*/ 350 w 239"/>
                <a:gd name="T41" fmla="*/ 180 h 159"/>
                <a:gd name="T42" fmla="*/ 350 w 239"/>
                <a:gd name="T43" fmla="*/ 126 h 159"/>
                <a:gd name="T44" fmla="*/ 298 w 239"/>
                <a:gd name="T45" fmla="*/ 83 h 159"/>
                <a:gd name="T46" fmla="*/ 197 w 239"/>
                <a:gd name="T47" fmla="*/ 83 h 159"/>
                <a:gd name="T48" fmla="*/ 92 w 239"/>
                <a:gd name="T49" fmla="*/ 0 h 159"/>
                <a:gd name="T50" fmla="*/ 0 w 239"/>
                <a:gd name="T51" fmla="*/ 17 h 159"/>
                <a:gd name="T52" fmla="*/ 0 w 239"/>
                <a:gd name="T53" fmla="*/ 202 h 159"/>
                <a:gd name="T54" fmla="*/ 17 w 239"/>
                <a:gd name="T55" fmla="*/ 202 h 159"/>
                <a:gd name="T56" fmla="*/ 17 w 239"/>
                <a:gd name="T57" fmla="*/ 180 h 159"/>
                <a:gd name="T58" fmla="*/ 69 w 239"/>
                <a:gd name="T59" fmla="*/ 144 h 159"/>
                <a:gd name="T60" fmla="*/ 92 w 239"/>
                <a:gd name="T61" fmla="*/ 144 h 159"/>
                <a:gd name="T62" fmla="*/ 69 w 239"/>
                <a:gd name="T63" fmla="*/ 126 h 159"/>
                <a:gd name="T64" fmla="*/ 92 w 239"/>
                <a:gd name="T65" fmla="*/ 126 h 159"/>
                <a:gd name="T66" fmla="*/ 121 w 239"/>
                <a:gd name="T67" fmla="*/ 144 h 159"/>
                <a:gd name="T68" fmla="*/ 121 w 239"/>
                <a:gd name="T69" fmla="*/ 202 h 159"/>
                <a:gd name="T70" fmla="*/ 197 w 239"/>
                <a:gd name="T71" fmla="*/ 202 h 159"/>
                <a:gd name="T72" fmla="*/ 212 w 239"/>
                <a:gd name="T73" fmla="*/ 268 h 159"/>
                <a:gd name="T74" fmla="*/ 368 w 239"/>
                <a:gd name="T75" fmla="*/ 364 h 159"/>
                <a:gd name="T76" fmla="*/ 350 w 239"/>
                <a:gd name="T77" fmla="*/ 401 h 159"/>
                <a:gd name="T78" fmla="*/ 350 w 239"/>
                <a:gd name="T79" fmla="*/ 401 h 159"/>
                <a:gd name="T80" fmla="*/ 350 w 239"/>
                <a:gd name="T81" fmla="*/ 401 h 15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9"/>
                <a:gd name="T124" fmla="*/ 0 h 159"/>
                <a:gd name="T125" fmla="*/ 239 w 239"/>
                <a:gd name="T126" fmla="*/ 159 h 15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9" h="159">
                  <a:moveTo>
                    <a:pt x="145" y="159"/>
                  </a:moveTo>
                  <a:lnTo>
                    <a:pt x="157" y="159"/>
                  </a:lnTo>
                  <a:lnTo>
                    <a:pt x="167" y="144"/>
                  </a:lnTo>
                  <a:lnTo>
                    <a:pt x="167" y="122"/>
                  </a:lnTo>
                  <a:lnTo>
                    <a:pt x="157" y="114"/>
                  </a:lnTo>
                  <a:lnTo>
                    <a:pt x="174" y="114"/>
                  </a:lnTo>
                  <a:lnTo>
                    <a:pt x="181" y="94"/>
                  </a:lnTo>
                  <a:lnTo>
                    <a:pt x="181" y="85"/>
                  </a:lnTo>
                  <a:lnTo>
                    <a:pt x="202" y="85"/>
                  </a:lnTo>
                  <a:lnTo>
                    <a:pt x="202" y="94"/>
                  </a:lnTo>
                  <a:lnTo>
                    <a:pt x="217" y="94"/>
                  </a:lnTo>
                  <a:lnTo>
                    <a:pt x="239" y="85"/>
                  </a:lnTo>
                  <a:lnTo>
                    <a:pt x="217" y="79"/>
                  </a:lnTo>
                  <a:lnTo>
                    <a:pt x="196" y="79"/>
                  </a:lnTo>
                  <a:lnTo>
                    <a:pt x="209" y="57"/>
                  </a:lnTo>
                  <a:lnTo>
                    <a:pt x="202" y="57"/>
                  </a:lnTo>
                  <a:lnTo>
                    <a:pt x="174" y="85"/>
                  </a:lnTo>
                  <a:lnTo>
                    <a:pt x="167" y="79"/>
                  </a:lnTo>
                  <a:lnTo>
                    <a:pt x="152" y="79"/>
                  </a:lnTo>
                  <a:lnTo>
                    <a:pt x="152" y="72"/>
                  </a:lnTo>
                  <a:lnTo>
                    <a:pt x="145" y="72"/>
                  </a:lnTo>
                  <a:lnTo>
                    <a:pt x="145" y="50"/>
                  </a:lnTo>
                  <a:lnTo>
                    <a:pt x="124" y="33"/>
                  </a:lnTo>
                  <a:lnTo>
                    <a:pt x="82" y="33"/>
                  </a:lnTo>
                  <a:lnTo>
                    <a:pt x="38" y="0"/>
                  </a:lnTo>
                  <a:lnTo>
                    <a:pt x="0" y="6"/>
                  </a:lnTo>
                  <a:lnTo>
                    <a:pt x="0" y="79"/>
                  </a:lnTo>
                  <a:lnTo>
                    <a:pt x="6" y="79"/>
                  </a:lnTo>
                  <a:lnTo>
                    <a:pt x="6" y="72"/>
                  </a:lnTo>
                  <a:lnTo>
                    <a:pt x="28" y="57"/>
                  </a:lnTo>
                  <a:lnTo>
                    <a:pt x="38" y="57"/>
                  </a:lnTo>
                  <a:lnTo>
                    <a:pt x="28" y="50"/>
                  </a:lnTo>
                  <a:lnTo>
                    <a:pt x="38" y="50"/>
                  </a:lnTo>
                  <a:lnTo>
                    <a:pt x="50" y="57"/>
                  </a:lnTo>
                  <a:lnTo>
                    <a:pt x="50" y="79"/>
                  </a:lnTo>
                  <a:lnTo>
                    <a:pt x="82" y="79"/>
                  </a:lnTo>
                  <a:lnTo>
                    <a:pt x="88" y="107"/>
                  </a:lnTo>
                  <a:lnTo>
                    <a:pt x="152" y="144"/>
                  </a:lnTo>
                  <a:lnTo>
                    <a:pt x="145" y="15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27" name="Freeform 148"/>
            <p:cNvSpPr>
              <a:spLocks/>
            </p:cNvSpPr>
            <p:nvPr/>
          </p:nvSpPr>
          <p:spPr bwMode="auto">
            <a:xfrm>
              <a:off x="3120" y="2007"/>
              <a:ext cx="211" cy="142"/>
            </a:xfrm>
            <a:custGeom>
              <a:avLst/>
              <a:gdLst>
                <a:gd name="T0" fmla="*/ 301 w 194"/>
                <a:gd name="T1" fmla="*/ 113 h 131"/>
                <a:gd name="T2" fmla="*/ 284 w 194"/>
                <a:gd name="T3" fmla="*/ 113 h 131"/>
                <a:gd name="T4" fmla="*/ 231 w 194"/>
                <a:gd name="T5" fmla="*/ 100 h 131"/>
                <a:gd name="T6" fmla="*/ 340 w 194"/>
                <a:gd name="T7" fmla="*/ 24 h 131"/>
                <a:gd name="T8" fmla="*/ 396 w 194"/>
                <a:gd name="T9" fmla="*/ 0 h 131"/>
                <a:gd name="T10" fmla="*/ 415 w 194"/>
                <a:gd name="T11" fmla="*/ 24 h 131"/>
                <a:gd name="T12" fmla="*/ 340 w 194"/>
                <a:gd name="T13" fmla="*/ 47 h 131"/>
                <a:gd name="T14" fmla="*/ 378 w 194"/>
                <a:gd name="T15" fmla="*/ 59 h 131"/>
                <a:gd name="T16" fmla="*/ 323 w 194"/>
                <a:gd name="T17" fmla="*/ 113 h 131"/>
                <a:gd name="T18" fmla="*/ 301 w 194"/>
                <a:gd name="T19" fmla="*/ 113 h 131"/>
                <a:gd name="T20" fmla="*/ 323 w 194"/>
                <a:gd name="T21" fmla="*/ 113 h 131"/>
                <a:gd name="T22" fmla="*/ 488 w 194"/>
                <a:gd name="T23" fmla="*/ 246 h 131"/>
                <a:gd name="T24" fmla="*/ 488 w 194"/>
                <a:gd name="T25" fmla="*/ 297 h 131"/>
                <a:gd name="T26" fmla="*/ 415 w 194"/>
                <a:gd name="T27" fmla="*/ 318 h 131"/>
                <a:gd name="T28" fmla="*/ 323 w 194"/>
                <a:gd name="T29" fmla="*/ 318 h 131"/>
                <a:gd name="T30" fmla="*/ 268 w 194"/>
                <a:gd name="T31" fmla="*/ 277 h 131"/>
                <a:gd name="T32" fmla="*/ 193 w 194"/>
                <a:gd name="T33" fmla="*/ 277 h 131"/>
                <a:gd name="T34" fmla="*/ 126 w 194"/>
                <a:gd name="T35" fmla="*/ 318 h 131"/>
                <a:gd name="T36" fmla="*/ 26 w 194"/>
                <a:gd name="T37" fmla="*/ 318 h 131"/>
                <a:gd name="T38" fmla="*/ 0 w 194"/>
                <a:gd name="T39" fmla="*/ 246 h 131"/>
                <a:gd name="T40" fmla="*/ 5 w 194"/>
                <a:gd name="T41" fmla="*/ 207 h 131"/>
                <a:gd name="T42" fmla="*/ 26 w 194"/>
                <a:gd name="T43" fmla="*/ 207 h 131"/>
                <a:gd name="T44" fmla="*/ 26 w 194"/>
                <a:gd name="T45" fmla="*/ 167 h 131"/>
                <a:gd name="T46" fmla="*/ 64 w 194"/>
                <a:gd name="T47" fmla="*/ 138 h 131"/>
                <a:gd name="T48" fmla="*/ 64 w 194"/>
                <a:gd name="T49" fmla="*/ 100 h 131"/>
                <a:gd name="T50" fmla="*/ 83 w 194"/>
                <a:gd name="T51" fmla="*/ 100 h 131"/>
                <a:gd name="T52" fmla="*/ 106 w 194"/>
                <a:gd name="T53" fmla="*/ 47 h 131"/>
                <a:gd name="T54" fmla="*/ 144 w 194"/>
                <a:gd name="T55" fmla="*/ 47 h 131"/>
                <a:gd name="T56" fmla="*/ 144 w 194"/>
                <a:gd name="T57" fmla="*/ 59 h 131"/>
                <a:gd name="T58" fmla="*/ 212 w 194"/>
                <a:gd name="T59" fmla="*/ 100 h 131"/>
                <a:gd name="T60" fmla="*/ 179 w 194"/>
                <a:gd name="T61" fmla="*/ 113 h 131"/>
                <a:gd name="T62" fmla="*/ 193 w 194"/>
                <a:gd name="T63" fmla="*/ 138 h 131"/>
                <a:gd name="T64" fmla="*/ 193 w 194"/>
                <a:gd name="T65" fmla="*/ 167 h 131"/>
                <a:gd name="T66" fmla="*/ 212 w 194"/>
                <a:gd name="T67" fmla="*/ 167 h 131"/>
                <a:gd name="T68" fmla="*/ 284 w 194"/>
                <a:gd name="T69" fmla="*/ 113 h 131"/>
                <a:gd name="T70" fmla="*/ 301 w 194"/>
                <a:gd name="T71" fmla="*/ 113 h 131"/>
                <a:gd name="T72" fmla="*/ 301 w 194"/>
                <a:gd name="T73" fmla="*/ 113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94"/>
                <a:gd name="T112" fmla="*/ 0 h 131"/>
                <a:gd name="T113" fmla="*/ 194 w 194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94" h="131">
                  <a:moveTo>
                    <a:pt x="120" y="47"/>
                  </a:moveTo>
                  <a:lnTo>
                    <a:pt x="112" y="47"/>
                  </a:lnTo>
                  <a:lnTo>
                    <a:pt x="92" y="41"/>
                  </a:lnTo>
                  <a:lnTo>
                    <a:pt x="135" y="10"/>
                  </a:lnTo>
                  <a:lnTo>
                    <a:pt x="157" y="0"/>
                  </a:lnTo>
                  <a:lnTo>
                    <a:pt x="165" y="10"/>
                  </a:lnTo>
                  <a:lnTo>
                    <a:pt x="135" y="19"/>
                  </a:lnTo>
                  <a:lnTo>
                    <a:pt x="150" y="24"/>
                  </a:lnTo>
                  <a:lnTo>
                    <a:pt x="129" y="47"/>
                  </a:lnTo>
                  <a:lnTo>
                    <a:pt x="120" y="47"/>
                  </a:lnTo>
                  <a:lnTo>
                    <a:pt x="129" y="47"/>
                  </a:lnTo>
                  <a:lnTo>
                    <a:pt x="194" y="101"/>
                  </a:lnTo>
                  <a:lnTo>
                    <a:pt x="194" y="123"/>
                  </a:lnTo>
                  <a:lnTo>
                    <a:pt x="165" y="131"/>
                  </a:lnTo>
                  <a:lnTo>
                    <a:pt x="129" y="131"/>
                  </a:lnTo>
                  <a:lnTo>
                    <a:pt x="107" y="115"/>
                  </a:lnTo>
                  <a:lnTo>
                    <a:pt x="77" y="115"/>
                  </a:lnTo>
                  <a:lnTo>
                    <a:pt x="50" y="131"/>
                  </a:lnTo>
                  <a:lnTo>
                    <a:pt x="11" y="131"/>
                  </a:lnTo>
                  <a:lnTo>
                    <a:pt x="0" y="101"/>
                  </a:lnTo>
                  <a:lnTo>
                    <a:pt x="5" y="84"/>
                  </a:lnTo>
                  <a:lnTo>
                    <a:pt x="11" y="84"/>
                  </a:lnTo>
                  <a:lnTo>
                    <a:pt x="11" y="69"/>
                  </a:lnTo>
                  <a:lnTo>
                    <a:pt x="26" y="56"/>
                  </a:lnTo>
                  <a:lnTo>
                    <a:pt x="26" y="41"/>
                  </a:lnTo>
                  <a:lnTo>
                    <a:pt x="33" y="41"/>
                  </a:lnTo>
                  <a:lnTo>
                    <a:pt x="41" y="19"/>
                  </a:lnTo>
                  <a:lnTo>
                    <a:pt x="57" y="19"/>
                  </a:lnTo>
                  <a:lnTo>
                    <a:pt x="57" y="24"/>
                  </a:lnTo>
                  <a:lnTo>
                    <a:pt x="85" y="41"/>
                  </a:lnTo>
                  <a:lnTo>
                    <a:pt x="72" y="47"/>
                  </a:lnTo>
                  <a:lnTo>
                    <a:pt x="77" y="56"/>
                  </a:lnTo>
                  <a:lnTo>
                    <a:pt x="77" y="69"/>
                  </a:lnTo>
                  <a:lnTo>
                    <a:pt x="85" y="69"/>
                  </a:lnTo>
                  <a:lnTo>
                    <a:pt x="112" y="47"/>
                  </a:lnTo>
                  <a:lnTo>
                    <a:pt x="120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28" name="Freeform 149"/>
            <p:cNvSpPr>
              <a:spLocks/>
            </p:cNvSpPr>
            <p:nvPr/>
          </p:nvSpPr>
          <p:spPr bwMode="auto">
            <a:xfrm>
              <a:off x="3099" y="2133"/>
              <a:ext cx="272" cy="107"/>
            </a:xfrm>
            <a:custGeom>
              <a:avLst/>
              <a:gdLst>
                <a:gd name="T0" fmla="*/ 608 w 251"/>
                <a:gd name="T1" fmla="*/ 84 h 99"/>
                <a:gd name="T2" fmla="*/ 574 w 251"/>
                <a:gd name="T3" fmla="*/ 84 h 99"/>
                <a:gd name="T4" fmla="*/ 560 w 251"/>
                <a:gd name="T5" fmla="*/ 18 h 99"/>
                <a:gd name="T6" fmla="*/ 511 w 251"/>
                <a:gd name="T7" fmla="*/ 18 h 99"/>
                <a:gd name="T8" fmla="*/ 436 w 251"/>
                <a:gd name="T9" fmla="*/ 34 h 99"/>
                <a:gd name="T10" fmla="*/ 350 w 251"/>
                <a:gd name="T11" fmla="*/ 34 h 99"/>
                <a:gd name="T12" fmla="*/ 299 w 251"/>
                <a:gd name="T13" fmla="*/ 0 h 99"/>
                <a:gd name="T14" fmla="*/ 234 w 251"/>
                <a:gd name="T15" fmla="*/ 0 h 99"/>
                <a:gd name="T16" fmla="*/ 166 w 251"/>
                <a:gd name="T17" fmla="*/ 34 h 99"/>
                <a:gd name="T18" fmla="*/ 81 w 251"/>
                <a:gd name="T19" fmla="*/ 34 h 99"/>
                <a:gd name="T20" fmla="*/ 64 w 251"/>
                <a:gd name="T21" fmla="*/ 0 h 99"/>
                <a:gd name="T22" fmla="*/ 30 w 251"/>
                <a:gd name="T23" fmla="*/ 0 h 99"/>
                <a:gd name="T24" fmla="*/ 5 w 251"/>
                <a:gd name="T25" fmla="*/ 18 h 99"/>
                <a:gd name="T26" fmla="*/ 0 w 251"/>
                <a:gd name="T27" fmla="*/ 52 h 99"/>
                <a:gd name="T28" fmla="*/ 5 w 251"/>
                <a:gd name="T29" fmla="*/ 52 h 99"/>
                <a:gd name="T30" fmla="*/ 5 w 251"/>
                <a:gd name="T31" fmla="*/ 84 h 99"/>
                <a:gd name="T32" fmla="*/ 51 w 251"/>
                <a:gd name="T33" fmla="*/ 34 h 99"/>
                <a:gd name="T34" fmla="*/ 81 w 251"/>
                <a:gd name="T35" fmla="*/ 34 h 99"/>
                <a:gd name="T36" fmla="*/ 117 w 251"/>
                <a:gd name="T37" fmla="*/ 52 h 99"/>
                <a:gd name="T38" fmla="*/ 81 w 251"/>
                <a:gd name="T39" fmla="*/ 52 h 99"/>
                <a:gd name="T40" fmla="*/ 81 w 251"/>
                <a:gd name="T41" fmla="*/ 84 h 99"/>
                <a:gd name="T42" fmla="*/ 30 w 251"/>
                <a:gd name="T43" fmla="*/ 84 h 99"/>
                <a:gd name="T44" fmla="*/ 5 w 251"/>
                <a:gd name="T45" fmla="*/ 98 h 99"/>
                <a:gd name="T46" fmla="*/ 5 w 251"/>
                <a:gd name="T47" fmla="*/ 120 h 99"/>
                <a:gd name="T48" fmla="*/ 30 w 251"/>
                <a:gd name="T49" fmla="*/ 98 h 99"/>
                <a:gd name="T50" fmla="*/ 30 w 251"/>
                <a:gd name="T51" fmla="*/ 120 h 99"/>
                <a:gd name="T52" fmla="*/ 5 w 251"/>
                <a:gd name="T53" fmla="*/ 134 h 99"/>
                <a:gd name="T54" fmla="*/ 5 w 251"/>
                <a:gd name="T55" fmla="*/ 168 h 99"/>
                <a:gd name="T56" fmla="*/ 30 w 251"/>
                <a:gd name="T57" fmla="*/ 185 h 99"/>
                <a:gd name="T58" fmla="*/ 51 w 251"/>
                <a:gd name="T59" fmla="*/ 203 h 99"/>
                <a:gd name="T60" fmla="*/ 64 w 251"/>
                <a:gd name="T61" fmla="*/ 203 h 99"/>
                <a:gd name="T62" fmla="*/ 64 w 251"/>
                <a:gd name="T63" fmla="*/ 219 h 99"/>
                <a:gd name="T64" fmla="*/ 117 w 251"/>
                <a:gd name="T65" fmla="*/ 233 h 99"/>
                <a:gd name="T66" fmla="*/ 143 w 251"/>
                <a:gd name="T67" fmla="*/ 219 h 99"/>
                <a:gd name="T68" fmla="*/ 166 w 251"/>
                <a:gd name="T69" fmla="*/ 219 h 99"/>
                <a:gd name="T70" fmla="*/ 217 w 251"/>
                <a:gd name="T71" fmla="*/ 233 h 99"/>
                <a:gd name="T72" fmla="*/ 234 w 251"/>
                <a:gd name="T73" fmla="*/ 233 h 99"/>
                <a:gd name="T74" fmla="*/ 268 w 251"/>
                <a:gd name="T75" fmla="*/ 219 h 99"/>
                <a:gd name="T76" fmla="*/ 316 w 251"/>
                <a:gd name="T77" fmla="*/ 219 h 99"/>
                <a:gd name="T78" fmla="*/ 316 w 251"/>
                <a:gd name="T79" fmla="*/ 233 h 99"/>
                <a:gd name="T80" fmla="*/ 337 w 251"/>
                <a:gd name="T81" fmla="*/ 233 h 99"/>
                <a:gd name="T82" fmla="*/ 337 w 251"/>
                <a:gd name="T83" fmla="*/ 219 h 99"/>
                <a:gd name="T84" fmla="*/ 399 w 251"/>
                <a:gd name="T85" fmla="*/ 203 h 99"/>
                <a:gd name="T86" fmla="*/ 424 w 251"/>
                <a:gd name="T87" fmla="*/ 219 h 99"/>
                <a:gd name="T88" fmla="*/ 476 w 251"/>
                <a:gd name="T89" fmla="*/ 203 h 99"/>
                <a:gd name="T90" fmla="*/ 539 w 251"/>
                <a:gd name="T91" fmla="*/ 203 h 99"/>
                <a:gd name="T92" fmla="*/ 539 w 251"/>
                <a:gd name="T93" fmla="*/ 185 h 99"/>
                <a:gd name="T94" fmla="*/ 608 w 251"/>
                <a:gd name="T95" fmla="*/ 203 h 99"/>
                <a:gd name="T96" fmla="*/ 574 w 251"/>
                <a:gd name="T97" fmla="*/ 98 h 99"/>
                <a:gd name="T98" fmla="*/ 608 w 251"/>
                <a:gd name="T99" fmla="*/ 84 h 99"/>
                <a:gd name="T100" fmla="*/ 608 w 251"/>
                <a:gd name="T101" fmla="*/ 84 h 99"/>
                <a:gd name="T102" fmla="*/ 608 w 251"/>
                <a:gd name="T103" fmla="*/ 84 h 9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51"/>
                <a:gd name="T157" fmla="*/ 0 h 99"/>
                <a:gd name="T158" fmla="*/ 251 w 251"/>
                <a:gd name="T159" fmla="*/ 99 h 99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51" h="99">
                  <a:moveTo>
                    <a:pt x="251" y="36"/>
                  </a:moveTo>
                  <a:lnTo>
                    <a:pt x="237" y="36"/>
                  </a:lnTo>
                  <a:lnTo>
                    <a:pt x="231" y="7"/>
                  </a:lnTo>
                  <a:lnTo>
                    <a:pt x="211" y="7"/>
                  </a:lnTo>
                  <a:lnTo>
                    <a:pt x="180" y="15"/>
                  </a:lnTo>
                  <a:lnTo>
                    <a:pt x="145" y="15"/>
                  </a:lnTo>
                  <a:lnTo>
                    <a:pt x="125" y="0"/>
                  </a:lnTo>
                  <a:lnTo>
                    <a:pt x="97" y="0"/>
                  </a:lnTo>
                  <a:lnTo>
                    <a:pt x="68" y="15"/>
                  </a:lnTo>
                  <a:lnTo>
                    <a:pt x="33" y="15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5" y="7"/>
                  </a:lnTo>
                  <a:lnTo>
                    <a:pt x="0" y="22"/>
                  </a:lnTo>
                  <a:lnTo>
                    <a:pt x="5" y="22"/>
                  </a:lnTo>
                  <a:lnTo>
                    <a:pt x="5" y="36"/>
                  </a:lnTo>
                  <a:lnTo>
                    <a:pt x="21" y="15"/>
                  </a:lnTo>
                  <a:lnTo>
                    <a:pt x="33" y="15"/>
                  </a:lnTo>
                  <a:lnTo>
                    <a:pt x="48" y="22"/>
                  </a:lnTo>
                  <a:lnTo>
                    <a:pt x="33" y="22"/>
                  </a:lnTo>
                  <a:lnTo>
                    <a:pt x="33" y="36"/>
                  </a:lnTo>
                  <a:lnTo>
                    <a:pt x="13" y="36"/>
                  </a:lnTo>
                  <a:lnTo>
                    <a:pt x="5" y="42"/>
                  </a:lnTo>
                  <a:lnTo>
                    <a:pt x="5" y="51"/>
                  </a:lnTo>
                  <a:lnTo>
                    <a:pt x="13" y="42"/>
                  </a:lnTo>
                  <a:lnTo>
                    <a:pt x="13" y="51"/>
                  </a:lnTo>
                  <a:lnTo>
                    <a:pt x="5" y="57"/>
                  </a:lnTo>
                  <a:lnTo>
                    <a:pt x="5" y="71"/>
                  </a:lnTo>
                  <a:lnTo>
                    <a:pt x="13" y="79"/>
                  </a:lnTo>
                  <a:lnTo>
                    <a:pt x="21" y="86"/>
                  </a:lnTo>
                  <a:lnTo>
                    <a:pt x="26" y="86"/>
                  </a:lnTo>
                  <a:lnTo>
                    <a:pt x="26" y="93"/>
                  </a:lnTo>
                  <a:lnTo>
                    <a:pt x="48" y="99"/>
                  </a:lnTo>
                  <a:lnTo>
                    <a:pt x="60" y="93"/>
                  </a:lnTo>
                  <a:lnTo>
                    <a:pt x="68" y="93"/>
                  </a:lnTo>
                  <a:lnTo>
                    <a:pt x="90" y="99"/>
                  </a:lnTo>
                  <a:lnTo>
                    <a:pt x="97" y="99"/>
                  </a:lnTo>
                  <a:lnTo>
                    <a:pt x="110" y="93"/>
                  </a:lnTo>
                  <a:lnTo>
                    <a:pt x="130" y="93"/>
                  </a:lnTo>
                  <a:lnTo>
                    <a:pt x="130" y="99"/>
                  </a:lnTo>
                  <a:lnTo>
                    <a:pt x="139" y="99"/>
                  </a:lnTo>
                  <a:lnTo>
                    <a:pt x="139" y="93"/>
                  </a:lnTo>
                  <a:lnTo>
                    <a:pt x="165" y="86"/>
                  </a:lnTo>
                  <a:lnTo>
                    <a:pt x="174" y="93"/>
                  </a:lnTo>
                  <a:lnTo>
                    <a:pt x="196" y="86"/>
                  </a:lnTo>
                  <a:lnTo>
                    <a:pt x="222" y="86"/>
                  </a:lnTo>
                  <a:lnTo>
                    <a:pt x="222" y="79"/>
                  </a:lnTo>
                  <a:lnTo>
                    <a:pt x="251" y="86"/>
                  </a:lnTo>
                  <a:lnTo>
                    <a:pt x="237" y="42"/>
                  </a:lnTo>
                  <a:lnTo>
                    <a:pt x="251" y="3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29" name="Freeform 150"/>
            <p:cNvSpPr>
              <a:spLocks/>
            </p:cNvSpPr>
            <p:nvPr/>
          </p:nvSpPr>
          <p:spPr bwMode="auto">
            <a:xfrm>
              <a:off x="4016" y="2399"/>
              <a:ext cx="49" cy="29"/>
            </a:xfrm>
            <a:custGeom>
              <a:avLst/>
              <a:gdLst>
                <a:gd name="T0" fmla="*/ 97 w 45"/>
                <a:gd name="T1" fmla="*/ 0 h 27"/>
                <a:gd name="T2" fmla="*/ 38 w 45"/>
                <a:gd name="T3" fmla="*/ 0 h 27"/>
                <a:gd name="T4" fmla="*/ 0 w 45"/>
                <a:gd name="T5" fmla="*/ 35 h 27"/>
                <a:gd name="T6" fmla="*/ 0 w 45"/>
                <a:gd name="T7" fmla="*/ 58 h 27"/>
                <a:gd name="T8" fmla="*/ 115 w 45"/>
                <a:gd name="T9" fmla="*/ 58 h 27"/>
                <a:gd name="T10" fmla="*/ 97 w 45"/>
                <a:gd name="T11" fmla="*/ 0 h 27"/>
                <a:gd name="T12" fmla="*/ 97 w 45"/>
                <a:gd name="T13" fmla="*/ 0 h 27"/>
                <a:gd name="T14" fmla="*/ 97 w 45"/>
                <a:gd name="T15" fmla="*/ 0 h 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5"/>
                <a:gd name="T25" fmla="*/ 0 h 27"/>
                <a:gd name="T26" fmla="*/ 45 w 45"/>
                <a:gd name="T27" fmla="*/ 27 h 2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5" h="27">
                  <a:moveTo>
                    <a:pt x="38" y="0"/>
                  </a:moveTo>
                  <a:lnTo>
                    <a:pt x="15" y="0"/>
                  </a:lnTo>
                  <a:lnTo>
                    <a:pt x="0" y="17"/>
                  </a:lnTo>
                  <a:lnTo>
                    <a:pt x="0" y="27"/>
                  </a:lnTo>
                  <a:lnTo>
                    <a:pt x="45" y="2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30" name="Freeform 151"/>
            <p:cNvSpPr>
              <a:spLocks/>
            </p:cNvSpPr>
            <p:nvPr/>
          </p:nvSpPr>
          <p:spPr bwMode="auto">
            <a:xfrm>
              <a:off x="3296" y="2100"/>
              <a:ext cx="103" cy="38"/>
            </a:xfrm>
            <a:custGeom>
              <a:avLst/>
              <a:gdLst>
                <a:gd name="T0" fmla="*/ 82 w 94"/>
                <a:gd name="T1" fmla="*/ 87 h 35"/>
                <a:gd name="T2" fmla="*/ 82 w 94"/>
                <a:gd name="T3" fmla="*/ 36 h 35"/>
                <a:gd name="T4" fmla="*/ 0 w 94"/>
                <a:gd name="T5" fmla="*/ 0 h 35"/>
                <a:gd name="T6" fmla="*/ 122 w 94"/>
                <a:gd name="T7" fmla="*/ 0 h 35"/>
                <a:gd name="T8" fmla="*/ 162 w 94"/>
                <a:gd name="T9" fmla="*/ 20 h 35"/>
                <a:gd name="T10" fmla="*/ 216 w 94"/>
                <a:gd name="T11" fmla="*/ 20 h 35"/>
                <a:gd name="T12" fmla="*/ 259 w 94"/>
                <a:gd name="T13" fmla="*/ 71 h 35"/>
                <a:gd name="T14" fmla="*/ 236 w 94"/>
                <a:gd name="T15" fmla="*/ 71 h 35"/>
                <a:gd name="T16" fmla="*/ 259 w 94"/>
                <a:gd name="T17" fmla="*/ 87 h 35"/>
                <a:gd name="T18" fmla="*/ 82 w 94"/>
                <a:gd name="T19" fmla="*/ 87 h 35"/>
                <a:gd name="T20" fmla="*/ 82 w 94"/>
                <a:gd name="T21" fmla="*/ 87 h 35"/>
                <a:gd name="T22" fmla="*/ 82 w 94"/>
                <a:gd name="T23" fmla="*/ 87 h 3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4"/>
                <a:gd name="T37" fmla="*/ 0 h 35"/>
                <a:gd name="T38" fmla="*/ 94 w 94"/>
                <a:gd name="T39" fmla="*/ 35 h 3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4" h="35">
                  <a:moveTo>
                    <a:pt x="30" y="35"/>
                  </a:moveTo>
                  <a:lnTo>
                    <a:pt x="30" y="15"/>
                  </a:lnTo>
                  <a:lnTo>
                    <a:pt x="0" y="0"/>
                  </a:lnTo>
                  <a:lnTo>
                    <a:pt x="44" y="0"/>
                  </a:lnTo>
                  <a:lnTo>
                    <a:pt x="59" y="8"/>
                  </a:lnTo>
                  <a:lnTo>
                    <a:pt x="79" y="8"/>
                  </a:lnTo>
                  <a:lnTo>
                    <a:pt x="94" y="29"/>
                  </a:lnTo>
                  <a:lnTo>
                    <a:pt x="86" y="29"/>
                  </a:lnTo>
                  <a:lnTo>
                    <a:pt x="94" y="35"/>
                  </a:lnTo>
                  <a:lnTo>
                    <a:pt x="30" y="3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31" name="Freeform 152"/>
            <p:cNvSpPr>
              <a:spLocks/>
            </p:cNvSpPr>
            <p:nvPr/>
          </p:nvSpPr>
          <p:spPr bwMode="auto">
            <a:xfrm>
              <a:off x="3356" y="2142"/>
              <a:ext cx="43" cy="47"/>
            </a:xfrm>
            <a:custGeom>
              <a:avLst/>
              <a:gdLst>
                <a:gd name="T0" fmla="*/ 114 w 39"/>
                <a:gd name="T1" fmla="*/ 114 h 43"/>
                <a:gd name="T2" fmla="*/ 114 w 39"/>
                <a:gd name="T3" fmla="*/ 97 h 43"/>
                <a:gd name="T4" fmla="*/ 90 w 39"/>
                <a:gd name="T5" fmla="*/ 74 h 43"/>
                <a:gd name="T6" fmla="*/ 90 w 39"/>
                <a:gd name="T7" fmla="*/ 33 h 43"/>
                <a:gd name="T8" fmla="*/ 55 w 39"/>
                <a:gd name="T9" fmla="*/ 0 h 43"/>
                <a:gd name="T10" fmla="*/ 0 w 39"/>
                <a:gd name="T11" fmla="*/ 0 h 43"/>
                <a:gd name="T12" fmla="*/ 17 w 39"/>
                <a:gd name="T13" fmla="*/ 74 h 43"/>
                <a:gd name="T14" fmla="*/ 55 w 39"/>
                <a:gd name="T15" fmla="*/ 74 h 43"/>
                <a:gd name="T16" fmla="*/ 90 w 39"/>
                <a:gd name="T17" fmla="*/ 97 h 43"/>
                <a:gd name="T18" fmla="*/ 90 w 39"/>
                <a:gd name="T19" fmla="*/ 114 h 43"/>
                <a:gd name="T20" fmla="*/ 114 w 39"/>
                <a:gd name="T21" fmla="*/ 114 h 43"/>
                <a:gd name="T22" fmla="*/ 114 w 39"/>
                <a:gd name="T23" fmla="*/ 114 h 4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9"/>
                <a:gd name="T37" fmla="*/ 0 h 43"/>
                <a:gd name="T38" fmla="*/ 39 w 39"/>
                <a:gd name="T39" fmla="*/ 43 h 4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9" h="43">
                  <a:moveTo>
                    <a:pt x="39" y="43"/>
                  </a:moveTo>
                  <a:lnTo>
                    <a:pt x="39" y="37"/>
                  </a:lnTo>
                  <a:lnTo>
                    <a:pt x="31" y="28"/>
                  </a:lnTo>
                  <a:lnTo>
                    <a:pt x="31" y="13"/>
                  </a:lnTo>
                  <a:lnTo>
                    <a:pt x="19" y="0"/>
                  </a:lnTo>
                  <a:lnTo>
                    <a:pt x="0" y="0"/>
                  </a:lnTo>
                  <a:lnTo>
                    <a:pt x="5" y="28"/>
                  </a:lnTo>
                  <a:lnTo>
                    <a:pt x="19" y="28"/>
                  </a:lnTo>
                  <a:lnTo>
                    <a:pt x="31" y="37"/>
                  </a:lnTo>
                  <a:lnTo>
                    <a:pt x="31" y="43"/>
                  </a:lnTo>
                  <a:lnTo>
                    <a:pt x="39" y="4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32" name="Freeform 153"/>
            <p:cNvSpPr>
              <a:spLocks/>
            </p:cNvSpPr>
            <p:nvPr/>
          </p:nvSpPr>
          <p:spPr bwMode="auto">
            <a:xfrm>
              <a:off x="3375" y="2133"/>
              <a:ext cx="75" cy="64"/>
            </a:xfrm>
            <a:custGeom>
              <a:avLst/>
              <a:gdLst>
                <a:gd name="T0" fmla="*/ 54 w 69"/>
                <a:gd name="T1" fmla="*/ 126 h 59"/>
                <a:gd name="T2" fmla="*/ 110 w 69"/>
                <a:gd name="T3" fmla="*/ 108 h 59"/>
                <a:gd name="T4" fmla="*/ 122 w 69"/>
                <a:gd name="T5" fmla="*/ 108 h 59"/>
                <a:gd name="T6" fmla="*/ 110 w 69"/>
                <a:gd name="T7" fmla="*/ 126 h 59"/>
                <a:gd name="T8" fmla="*/ 138 w 69"/>
                <a:gd name="T9" fmla="*/ 142 h 59"/>
                <a:gd name="T10" fmla="*/ 122 w 69"/>
                <a:gd name="T11" fmla="*/ 126 h 59"/>
                <a:gd name="T12" fmla="*/ 138 w 69"/>
                <a:gd name="T13" fmla="*/ 126 h 59"/>
                <a:gd name="T14" fmla="*/ 138 w 69"/>
                <a:gd name="T15" fmla="*/ 91 h 59"/>
                <a:gd name="T16" fmla="*/ 174 w 69"/>
                <a:gd name="T17" fmla="*/ 54 h 59"/>
                <a:gd name="T18" fmla="*/ 138 w 69"/>
                <a:gd name="T19" fmla="*/ 36 h 59"/>
                <a:gd name="T20" fmla="*/ 122 w 69"/>
                <a:gd name="T21" fmla="*/ 0 h 59"/>
                <a:gd name="T22" fmla="*/ 110 w 69"/>
                <a:gd name="T23" fmla="*/ 22 h 59"/>
                <a:gd name="T24" fmla="*/ 68 w 69"/>
                <a:gd name="T25" fmla="*/ 22 h 59"/>
                <a:gd name="T26" fmla="*/ 54 w 69"/>
                <a:gd name="T27" fmla="*/ 0 h 59"/>
                <a:gd name="T28" fmla="*/ 33 w 69"/>
                <a:gd name="T29" fmla="*/ 0 h 59"/>
                <a:gd name="T30" fmla="*/ 54 w 69"/>
                <a:gd name="T31" fmla="*/ 22 h 59"/>
                <a:gd name="T32" fmla="*/ 0 w 69"/>
                <a:gd name="T33" fmla="*/ 22 h 59"/>
                <a:gd name="T34" fmla="*/ 33 w 69"/>
                <a:gd name="T35" fmla="*/ 54 h 59"/>
                <a:gd name="T36" fmla="*/ 33 w 69"/>
                <a:gd name="T37" fmla="*/ 91 h 59"/>
                <a:gd name="T38" fmla="*/ 54 w 69"/>
                <a:gd name="T39" fmla="*/ 108 h 59"/>
                <a:gd name="T40" fmla="*/ 54 w 69"/>
                <a:gd name="T41" fmla="*/ 126 h 59"/>
                <a:gd name="T42" fmla="*/ 54 w 69"/>
                <a:gd name="T43" fmla="*/ 126 h 59"/>
                <a:gd name="T44" fmla="*/ 54 w 69"/>
                <a:gd name="T45" fmla="*/ 126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"/>
                <a:gd name="T70" fmla="*/ 0 h 59"/>
                <a:gd name="T71" fmla="*/ 69 w 69"/>
                <a:gd name="T72" fmla="*/ 59 h 5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" h="59">
                  <a:moveTo>
                    <a:pt x="22" y="51"/>
                  </a:moveTo>
                  <a:lnTo>
                    <a:pt x="44" y="44"/>
                  </a:lnTo>
                  <a:lnTo>
                    <a:pt x="49" y="44"/>
                  </a:lnTo>
                  <a:lnTo>
                    <a:pt x="44" y="51"/>
                  </a:lnTo>
                  <a:lnTo>
                    <a:pt x="55" y="59"/>
                  </a:lnTo>
                  <a:lnTo>
                    <a:pt x="49" y="51"/>
                  </a:lnTo>
                  <a:lnTo>
                    <a:pt x="55" y="51"/>
                  </a:lnTo>
                  <a:lnTo>
                    <a:pt x="55" y="37"/>
                  </a:lnTo>
                  <a:lnTo>
                    <a:pt x="69" y="22"/>
                  </a:lnTo>
                  <a:lnTo>
                    <a:pt x="55" y="15"/>
                  </a:lnTo>
                  <a:lnTo>
                    <a:pt x="49" y="0"/>
                  </a:lnTo>
                  <a:lnTo>
                    <a:pt x="44" y="9"/>
                  </a:lnTo>
                  <a:lnTo>
                    <a:pt x="27" y="9"/>
                  </a:lnTo>
                  <a:lnTo>
                    <a:pt x="22" y="0"/>
                  </a:lnTo>
                  <a:lnTo>
                    <a:pt x="14" y="0"/>
                  </a:lnTo>
                  <a:lnTo>
                    <a:pt x="22" y="9"/>
                  </a:lnTo>
                  <a:lnTo>
                    <a:pt x="0" y="9"/>
                  </a:lnTo>
                  <a:lnTo>
                    <a:pt x="14" y="22"/>
                  </a:lnTo>
                  <a:lnTo>
                    <a:pt x="14" y="37"/>
                  </a:lnTo>
                  <a:lnTo>
                    <a:pt x="22" y="44"/>
                  </a:lnTo>
                  <a:lnTo>
                    <a:pt x="22" y="5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33" name="Freeform 154"/>
            <p:cNvSpPr>
              <a:spLocks/>
            </p:cNvSpPr>
            <p:nvPr/>
          </p:nvSpPr>
          <p:spPr bwMode="auto">
            <a:xfrm>
              <a:off x="3239" y="2223"/>
              <a:ext cx="105" cy="94"/>
            </a:xfrm>
            <a:custGeom>
              <a:avLst/>
              <a:gdLst>
                <a:gd name="T0" fmla="*/ 0 w 97"/>
                <a:gd name="T1" fmla="*/ 535 h 79"/>
                <a:gd name="T2" fmla="*/ 6 w 97"/>
                <a:gd name="T3" fmla="*/ 478 h 79"/>
                <a:gd name="T4" fmla="*/ 29 w 97"/>
                <a:gd name="T5" fmla="*/ 352 h 79"/>
                <a:gd name="T6" fmla="*/ 6 w 97"/>
                <a:gd name="T7" fmla="*/ 282 h 79"/>
                <a:gd name="T8" fmla="*/ 6 w 97"/>
                <a:gd name="T9" fmla="*/ 104 h 79"/>
                <a:gd name="T10" fmla="*/ 29 w 97"/>
                <a:gd name="T11" fmla="*/ 104 h 79"/>
                <a:gd name="T12" fmla="*/ 29 w 97"/>
                <a:gd name="T13" fmla="*/ 59 h 79"/>
                <a:gd name="T14" fmla="*/ 104 w 97"/>
                <a:gd name="T15" fmla="*/ 0 h 79"/>
                <a:gd name="T16" fmla="*/ 119 w 97"/>
                <a:gd name="T17" fmla="*/ 59 h 79"/>
                <a:gd name="T18" fmla="*/ 165 w 97"/>
                <a:gd name="T19" fmla="*/ 0 h 79"/>
                <a:gd name="T20" fmla="*/ 232 w 97"/>
                <a:gd name="T21" fmla="*/ 0 h 79"/>
                <a:gd name="T22" fmla="*/ 198 w 97"/>
                <a:gd name="T23" fmla="*/ 59 h 79"/>
                <a:gd name="T24" fmla="*/ 165 w 97"/>
                <a:gd name="T25" fmla="*/ 282 h 79"/>
                <a:gd name="T26" fmla="*/ 119 w 97"/>
                <a:gd name="T27" fmla="*/ 430 h 79"/>
                <a:gd name="T28" fmla="*/ 104 w 97"/>
                <a:gd name="T29" fmla="*/ 430 h 79"/>
                <a:gd name="T30" fmla="*/ 29 w 97"/>
                <a:gd name="T31" fmla="*/ 535 h 79"/>
                <a:gd name="T32" fmla="*/ 0 w 97"/>
                <a:gd name="T33" fmla="*/ 535 h 79"/>
                <a:gd name="T34" fmla="*/ 0 w 97"/>
                <a:gd name="T35" fmla="*/ 535 h 79"/>
                <a:gd name="T36" fmla="*/ 0 w 97"/>
                <a:gd name="T37" fmla="*/ 535 h 7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7"/>
                <a:gd name="T58" fmla="*/ 0 h 79"/>
                <a:gd name="T59" fmla="*/ 97 w 97"/>
                <a:gd name="T60" fmla="*/ 79 h 7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7" h="79">
                  <a:moveTo>
                    <a:pt x="0" y="79"/>
                  </a:moveTo>
                  <a:lnTo>
                    <a:pt x="6" y="71"/>
                  </a:lnTo>
                  <a:lnTo>
                    <a:pt x="13" y="51"/>
                  </a:lnTo>
                  <a:lnTo>
                    <a:pt x="6" y="42"/>
                  </a:lnTo>
                  <a:lnTo>
                    <a:pt x="6" y="15"/>
                  </a:lnTo>
                  <a:lnTo>
                    <a:pt x="13" y="15"/>
                  </a:lnTo>
                  <a:lnTo>
                    <a:pt x="13" y="8"/>
                  </a:lnTo>
                  <a:lnTo>
                    <a:pt x="43" y="0"/>
                  </a:lnTo>
                  <a:lnTo>
                    <a:pt x="50" y="8"/>
                  </a:lnTo>
                  <a:lnTo>
                    <a:pt x="68" y="0"/>
                  </a:lnTo>
                  <a:lnTo>
                    <a:pt x="97" y="0"/>
                  </a:lnTo>
                  <a:lnTo>
                    <a:pt x="83" y="8"/>
                  </a:lnTo>
                  <a:lnTo>
                    <a:pt x="68" y="42"/>
                  </a:lnTo>
                  <a:lnTo>
                    <a:pt x="50" y="64"/>
                  </a:lnTo>
                  <a:lnTo>
                    <a:pt x="43" y="64"/>
                  </a:lnTo>
                  <a:lnTo>
                    <a:pt x="13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34" name="Freeform 155"/>
            <p:cNvSpPr>
              <a:spLocks/>
            </p:cNvSpPr>
            <p:nvPr/>
          </p:nvSpPr>
          <p:spPr bwMode="auto">
            <a:xfrm>
              <a:off x="3221" y="2303"/>
              <a:ext cx="72" cy="75"/>
            </a:xfrm>
            <a:custGeom>
              <a:avLst/>
              <a:gdLst>
                <a:gd name="T0" fmla="*/ 172 w 66"/>
                <a:gd name="T1" fmla="*/ 32 h 70"/>
                <a:gd name="T2" fmla="*/ 172 w 66"/>
                <a:gd name="T3" fmla="*/ 0 h 70"/>
                <a:gd name="T4" fmla="*/ 154 w 66"/>
                <a:gd name="T5" fmla="*/ 0 h 70"/>
                <a:gd name="T6" fmla="*/ 75 w 66"/>
                <a:gd name="T7" fmla="*/ 32 h 70"/>
                <a:gd name="T8" fmla="*/ 41 w 66"/>
                <a:gd name="T9" fmla="*/ 32 h 70"/>
                <a:gd name="T10" fmla="*/ 41 w 66"/>
                <a:gd name="T11" fmla="*/ 100 h 70"/>
                <a:gd name="T12" fmla="*/ 0 w 66"/>
                <a:gd name="T13" fmla="*/ 150 h 70"/>
                <a:gd name="T14" fmla="*/ 57 w 66"/>
                <a:gd name="T15" fmla="*/ 150 h 70"/>
                <a:gd name="T16" fmla="*/ 75 w 66"/>
                <a:gd name="T17" fmla="*/ 127 h 70"/>
                <a:gd name="T18" fmla="*/ 96 w 66"/>
                <a:gd name="T19" fmla="*/ 127 h 70"/>
                <a:gd name="T20" fmla="*/ 115 w 66"/>
                <a:gd name="T21" fmla="*/ 100 h 70"/>
                <a:gd name="T22" fmla="*/ 96 w 66"/>
                <a:gd name="T23" fmla="*/ 81 h 70"/>
                <a:gd name="T24" fmla="*/ 172 w 66"/>
                <a:gd name="T25" fmla="*/ 32 h 70"/>
                <a:gd name="T26" fmla="*/ 172 w 66"/>
                <a:gd name="T27" fmla="*/ 32 h 70"/>
                <a:gd name="T28" fmla="*/ 172 w 66"/>
                <a:gd name="T29" fmla="*/ 32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66"/>
                <a:gd name="T46" fmla="*/ 0 h 70"/>
                <a:gd name="T47" fmla="*/ 66 w 66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66" h="70">
                  <a:moveTo>
                    <a:pt x="66" y="16"/>
                  </a:moveTo>
                  <a:lnTo>
                    <a:pt x="66" y="0"/>
                  </a:lnTo>
                  <a:lnTo>
                    <a:pt x="59" y="0"/>
                  </a:lnTo>
                  <a:lnTo>
                    <a:pt x="29" y="16"/>
                  </a:lnTo>
                  <a:lnTo>
                    <a:pt x="16" y="16"/>
                  </a:lnTo>
                  <a:lnTo>
                    <a:pt x="16" y="47"/>
                  </a:lnTo>
                  <a:lnTo>
                    <a:pt x="0" y="70"/>
                  </a:lnTo>
                  <a:lnTo>
                    <a:pt x="22" y="70"/>
                  </a:lnTo>
                  <a:lnTo>
                    <a:pt x="29" y="60"/>
                  </a:lnTo>
                  <a:lnTo>
                    <a:pt x="37" y="60"/>
                  </a:lnTo>
                  <a:lnTo>
                    <a:pt x="44" y="47"/>
                  </a:lnTo>
                  <a:lnTo>
                    <a:pt x="37" y="38"/>
                  </a:lnTo>
                  <a:lnTo>
                    <a:pt x="66" y="1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35" name="Freeform 156"/>
            <p:cNvSpPr>
              <a:spLocks/>
            </p:cNvSpPr>
            <p:nvPr/>
          </p:nvSpPr>
          <p:spPr bwMode="auto">
            <a:xfrm>
              <a:off x="3221" y="2319"/>
              <a:ext cx="320" cy="320"/>
            </a:xfrm>
            <a:custGeom>
              <a:avLst/>
              <a:gdLst>
                <a:gd name="T0" fmla="*/ 625 w 294"/>
                <a:gd name="T1" fmla="*/ 572 h 296"/>
                <a:gd name="T2" fmla="*/ 639 w 294"/>
                <a:gd name="T3" fmla="*/ 549 h 296"/>
                <a:gd name="T4" fmla="*/ 681 w 294"/>
                <a:gd name="T5" fmla="*/ 535 h 296"/>
                <a:gd name="T6" fmla="*/ 696 w 294"/>
                <a:gd name="T7" fmla="*/ 501 h 296"/>
                <a:gd name="T8" fmla="*/ 729 w 294"/>
                <a:gd name="T9" fmla="*/ 467 h 296"/>
                <a:gd name="T10" fmla="*/ 748 w 294"/>
                <a:gd name="T11" fmla="*/ 467 h 296"/>
                <a:gd name="T12" fmla="*/ 748 w 294"/>
                <a:gd name="T13" fmla="*/ 399 h 296"/>
                <a:gd name="T14" fmla="*/ 712 w 294"/>
                <a:gd name="T15" fmla="*/ 359 h 296"/>
                <a:gd name="T16" fmla="*/ 681 w 294"/>
                <a:gd name="T17" fmla="*/ 359 h 296"/>
                <a:gd name="T18" fmla="*/ 681 w 294"/>
                <a:gd name="T19" fmla="*/ 375 h 296"/>
                <a:gd name="T20" fmla="*/ 566 w 294"/>
                <a:gd name="T21" fmla="*/ 375 h 296"/>
                <a:gd name="T22" fmla="*/ 534 w 294"/>
                <a:gd name="T23" fmla="*/ 359 h 296"/>
                <a:gd name="T24" fmla="*/ 566 w 294"/>
                <a:gd name="T25" fmla="*/ 323 h 296"/>
                <a:gd name="T26" fmla="*/ 534 w 294"/>
                <a:gd name="T27" fmla="*/ 279 h 296"/>
                <a:gd name="T28" fmla="*/ 534 w 294"/>
                <a:gd name="T29" fmla="*/ 215 h 296"/>
                <a:gd name="T30" fmla="*/ 484 w 294"/>
                <a:gd name="T31" fmla="*/ 142 h 296"/>
                <a:gd name="T32" fmla="*/ 409 w 294"/>
                <a:gd name="T33" fmla="*/ 130 h 296"/>
                <a:gd name="T34" fmla="*/ 370 w 294"/>
                <a:gd name="T35" fmla="*/ 142 h 296"/>
                <a:gd name="T36" fmla="*/ 352 w 294"/>
                <a:gd name="T37" fmla="*/ 130 h 296"/>
                <a:gd name="T38" fmla="*/ 308 w 294"/>
                <a:gd name="T39" fmla="*/ 101 h 296"/>
                <a:gd name="T40" fmla="*/ 308 w 294"/>
                <a:gd name="T41" fmla="*/ 86 h 296"/>
                <a:gd name="T42" fmla="*/ 209 w 294"/>
                <a:gd name="T43" fmla="*/ 19 h 296"/>
                <a:gd name="T44" fmla="*/ 162 w 294"/>
                <a:gd name="T45" fmla="*/ 0 h 296"/>
                <a:gd name="T46" fmla="*/ 90 w 294"/>
                <a:gd name="T47" fmla="*/ 52 h 296"/>
                <a:gd name="T48" fmla="*/ 107 w 294"/>
                <a:gd name="T49" fmla="*/ 71 h 296"/>
                <a:gd name="T50" fmla="*/ 90 w 294"/>
                <a:gd name="T51" fmla="*/ 101 h 296"/>
                <a:gd name="T52" fmla="*/ 69 w 294"/>
                <a:gd name="T53" fmla="*/ 101 h 296"/>
                <a:gd name="T54" fmla="*/ 53 w 294"/>
                <a:gd name="T55" fmla="*/ 130 h 296"/>
                <a:gd name="T56" fmla="*/ 0 w 294"/>
                <a:gd name="T57" fmla="*/ 130 h 296"/>
                <a:gd name="T58" fmla="*/ 0 w 294"/>
                <a:gd name="T59" fmla="*/ 177 h 296"/>
                <a:gd name="T60" fmla="*/ 35 w 294"/>
                <a:gd name="T61" fmla="*/ 177 h 296"/>
                <a:gd name="T62" fmla="*/ 107 w 294"/>
                <a:gd name="T63" fmla="*/ 302 h 296"/>
                <a:gd name="T64" fmla="*/ 144 w 294"/>
                <a:gd name="T65" fmla="*/ 323 h 296"/>
                <a:gd name="T66" fmla="*/ 162 w 294"/>
                <a:gd name="T67" fmla="*/ 375 h 296"/>
                <a:gd name="T68" fmla="*/ 162 w 294"/>
                <a:gd name="T69" fmla="*/ 428 h 296"/>
                <a:gd name="T70" fmla="*/ 209 w 294"/>
                <a:gd name="T71" fmla="*/ 485 h 296"/>
                <a:gd name="T72" fmla="*/ 267 w 294"/>
                <a:gd name="T73" fmla="*/ 590 h 296"/>
                <a:gd name="T74" fmla="*/ 287 w 294"/>
                <a:gd name="T75" fmla="*/ 605 h 296"/>
                <a:gd name="T76" fmla="*/ 308 w 294"/>
                <a:gd name="T77" fmla="*/ 590 h 296"/>
                <a:gd name="T78" fmla="*/ 370 w 294"/>
                <a:gd name="T79" fmla="*/ 657 h 296"/>
                <a:gd name="T80" fmla="*/ 392 w 294"/>
                <a:gd name="T81" fmla="*/ 696 h 296"/>
                <a:gd name="T82" fmla="*/ 534 w 294"/>
                <a:gd name="T83" fmla="*/ 590 h 296"/>
                <a:gd name="T84" fmla="*/ 625 w 294"/>
                <a:gd name="T85" fmla="*/ 572 h 296"/>
                <a:gd name="T86" fmla="*/ 625 w 294"/>
                <a:gd name="T87" fmla="*/ 572 h 296"/>
                <a:gd name="T88" fmla="*/ 625 w 294"/>
                <a:gd name="T89" fmla="*/ 572 h 29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94"/>
                <a:gd name="T136" fmla="*/ 0 h 296"/>
                <a:gd name="T137" fmla="*/ 294 w 294"/>
                <a:gd name="T138" fmla="*/ 296 h 29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94" h="296">
                  <a:moveTo>
                    <a:pt x="245" y="242"/>
                  </a:moveTo>
                  <a:lnTo>
                    <a:pt x="252" y="233"/>
                  </a:lnTo>
                  <a:lnTo>
                    <a:pt x="268" y="228"/>
                  </a:lnTo>
                  <a:lnTo>
                    <a:pt x="274" y="212"/>
                  </a:lnTo>
                  <a:lnTo>
                    <a:pt x="287" y="198"/>
                  </a:lnTo>
                  <a:lnTo>
                    <a:pt x="294" y="198"/>
                  </a:lnTo>
                  <a:lnTo>
                    <a:pt x="294" y="168"/>
                  </a:lnTo>
                  <a:lnTo>
                    <a:pt x="280" y="153"/>
                  </a:lnTo>
                  <a:lnTo>
                    <a:pt x="268" y="153"/>
                  </a:lnTo>
                  <a:lnTo>
                    <a:pt x="268" y="159"/>
                  </a:lnTo>
                  <a:lnTo>
                    <a:pt x="223" y="159"/>
                  </a:lnTo>
                  <a:lnTo>
                    <a:pt x="210" y="153"/>
                  </a:lnTo>
                  <a:lnTo>
                    <a:pt x="223" y="138"/>
                  </a:lnTo>
                  <a:lnTo>
                    <a:pt x="210" y="119"/>
                  </a:lnTo>
                  <a:lnTo>
                    <a:pt x="210" y="91"/>
                  </a:lnTo>
                  <a:lnTo>
                    <a:pt x="190" y="60"/>
                  </a:lnTo>
                  <a:lnTo>
                    <a:pt x="161" y="55"/>
                  </a:lnTo>
                  <a:lnTo>
                    <a:pt x="146" y="60"/>
                  </a:lnTo>
                  <a:lnTo>
                    <a:pt x="139" y="55"/>
                  </a:lnTo>
                  <a:lnTo>
                    <a:pt x="121" y="43"/>
                  </a:lnTo>
                  <a:lnTo>
                    <a:pt x="121" y="37"/>
                  </a:lnTo>
                  <a:lnTo>
                    <a:pt x="83" y="8"/>
                  </a:lnTo>
                  <a:lnTo>
                    <a:pt x="64" y="0"/>
                  </a:lnTo>
                  <a:lnTo>
                    <a:pt x="36" y="22"/>
                  </a:lnTo>
                  <a:lnTo>
                    <a:pt x="42" y="30"/>
                  </a:lnTo>
                  <a:lnTo>
                    <a:pt x="36" y="43"/>
                  </a:lnTo>
                  <a:lnTo>
                    <a:pt x="27" y="43"/>
                  </a:lnTo>
                  <a:lnTo>
                    <a:pt x="21" y="55"/>
                  </a:lnTo>
                  <a:lnTo>
                    <a:pt x="0" y="55"/>
                  </a:lnTo>
                  <a:lnTo>
                    <a:pt x="0" y="75"/>
                  </a:lnTo>
                  <a:lnTo>
                    <a:pt x="14" y="75"/>
                  </a:lnTo>
                  <a:lnTo>
                    <a:pt x="42" y="129"/>
                  </a:lnTo>
                  <a:lnTo>
                    <a:pt x="57" y="138"/>
                  </a:lnTo>
                  <a:lnTo>
                    <a:pt x="64" y="159"/>
                  </a:lnTo>
                  <a:lnTo>
                    <a:pt x="64" y="181"/>
                  </a:lnTo>
                  <a:lnTo>
                    <a:pt x="83" y="205"/>
                  </a:lnTo>
                  <a:lnTo>
                    <a:pt x="106" y="250"/>
                  </a:lnTo>
                  <a:lnTo>
                    <a:pt x="113" y="257"/>
                  </a:lnTo>
                  <a:lnTo>
                    <a:pt x="121" y="250"/>
                  </a:lnTo>
                  <a:lnTo>
                    <a:pt x="146" y="279"/>
                  </a:lnTo>
                  <a:lnTo>
                    <a:pt x="153" y="296"/>
                  </a:lnTo>
                  <a:lnTo>
                    <a:pt x="210" y="250"/>
                  </a:lnTo>
                  <a:lnTo>
                    <a:pt x="245" y="2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36" name="Freeform 157"/>
            <p:cNvSpPr>
              <a:spLocks/>
            </p:cNvSpPr>
            <p:nvPr/>
          </p:nvSpPr>
          <p:spPr bwMode="auto">
            <a:xfrm>
              <a:off x="3450" y="2439"/>
              <a:ext cx="27" cy="27"/>
            </a:xfrm>
            <a:custGeom>
              <a:avLst/>
              <a:gdLst>
                <a:gd name="T0" fmla="*/ 39 w 25"/>
                <a:gd name="T1" fmla="*/ 57 h 25"/>
                <a:gd name="T2" fmla="*/ 0 w 25"/>
                <a:gd name="T3" fmla="*/ 23 h 25"/>
                <a:gd name="T4" fmla="*/ 39 w 25"/>
                <a:gd name="T5" fmla="*/ 0 h 25"/>
                <a:gd name="T6" fmla="*/ 57 w 25"/>
                <a:gd name="T7" fmla="*/ 0 h 25"/>
                <a:gd name="T8" fmla="*/ 39 w 25"/>
                <a:gd name="T9" fmla="*/ 57 h 25"/>
                <a:gd name="T10" fmla="*/ 39 w 25"/>
                <a:gd name="T11" fmla="*/ 57 h 25"/>
                <a:gd name="T12" fmla="*/ 39 w 25"/>
                <a:gd name="T13" fmla="*/ 57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5"/>
                <a:gd name="T23" fmla="*/ 25 w 25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5">
                  <a:moveTo>
                    <a:pt x="17" y="25"/>
                  </a:moveTo>
                  <a:lnTo>
                    <a:pt x="0" y="10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37" name="Freeform 158"/>
            <p:cNvSpPr>
              <a:spLocks/>
            </p:cNvSpPr>
            <p:nvPr/>
          </p:nvSpPr>
          <p:spPr bwMode="auto">
            <a:xfrm>
              <a:off x="3450" y="2439"/>
              <a:ext cx="91" cy="49"/>
            </a:xfrm>
            <a:custGeom>
              <a:avLst/>
              <a:gdLst>
                <a:gd name="T0" fmla="*/ 168 w 84"/>
                <a:gd name="T1" fmla="*/ 97 h 45"/>
                <a:gd name="T2" fmla="*/ 201 w 84"/>
                <a:gd name="T3" fmla="*/ 46 h 45"/>
                <a:gd name="T4" fmla="*/ 201 w 84"/>
                <a:gd name="T5" fmla="*/ 21 h 45"/>
                <a:gd name="T6" fmla="*/ 183 w 84"/>
                <a:gd name="T7" fmla="*/ 0 h 45"/>
                <a:gd name="T8" fmla="*/ 140 w 84"/>
                <a:gd name="T9" fmla="*/ 58 h 45"/>
                <a:gd name="T10" fmla="*/ 35 w 84"/>
                <a:gd name="T11" fmla="*/ 58 h 45"/>
                <a:gd name="T12" fmla="*/ 0 w 84"/>
                <a:gd name="T13" fmla="*/ 97 h 45"/>
                <a:gd name="T14" fmla="*/ 35 w 84"/>
                <a:gd name="T15" fmla="*/ 115 h 45"/>
                <a:gd name="T16" fmla="*/ 140 w 84"/>
                <a:gd name="T17" fmla="*/ 115 h 45"/>
                <a:gd name="T18" fmla="*/ 140 w 84"/>
                <a:gd name="T19" fmla="*/ 97 h 45"/>
                <a:gd name="T20" fmla="*/ 168 w 84"/>
                <a:gd name="T21" fmla="*/ 97 h 45"/>
                <a:gd name="T22" fmla="*/ 168 w 84"/>
                <a:gd name="T23" fmla="*/ 97 h 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4"/>
                <a:gd name="T37" fmla="*/ 0 h 45"/>
                <a:gd name="T38" fmla="*/ 84 w 84"/>
                <a:gd name="T39" fmla="*/ 45 h 4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4" h="45">
                  <a:moveTo>
                    <a:pt x="70" y="38"/>
                  </a:moveTo>
                  <a:lnTo>
                    <a:pt x="84" y="18"/>
                  </a:lnTo>
                  <a:lnTo>
                    <a:pt x="84" y="8"/>
                  </a:lnTo>
                  <a:lnTo>
                    <a:pt x="77" y="0"/>
                  </a:lnTo>
                  <a:lnTo>
                    <a:pt x="58" y="23"/>
                  </a:lnTo>
                  <a:lnTo>
                    <a:pt x="15" y="23"/>
                  </a:lnTo>
                  <a:lnTo>
                    <a:pt x="0" y="38"/>
                  </a:lnTo>
                  <a:lnTo>
                    <a:pt x="15" y="45"/>
                  </a:lnTo>
                  <a:lnTo>
                    <a:pt x="58" y="45"/>
                  </a:lnTo>
                  <a:lnTo>
                    <a:pt x="58" y="38"/>
                  </a:lnTo>
                  <a:lnTo>
                    <a:pt x="70" y="3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38" name="Freeform 159"/>
            <p:cNvSpPr>
              <a:spLocks/>
            </p:cNvSpPr>
            <p:nvPr/>
          </p:nvSpPr>
          <p:spPr bwMode="auto">
            <a:xfrm>
              <a:off x="3491" y="2458"/>
              <a:ext cx="101" cy="128"/>
            </a:xfrm>
            <a:custGeom>
              <a:avLst/>
              <a:gdLst>
                <a:gd name="T0" fmla="*/ 0 w 93"/>
                <a:gd name="T1" fmla="*/ 290 h 118"/>
                <a:gd name="T2" fmla="*/ 71 w 93"/>
                <a:gd name="T3" fmla="*/ 290 h 118"/>
                <a:gd name="T4" fmla="*/ 106 w 93"/>
                <a:gd name="T5" fmla="*/ 251 h 118"/>
                <a:gd name="T6" fmla="*/ 164 w 93"/>
                <a:gd name="T7" fmla="*/ 242 h 118"/>
                <a:gd name="T8" fmla="*/ 177 w 93"/>
                <a:gd name="T9" fmla="*/ 196 h 118"/>
                <a:gd name="T10" fmla="*/ 177 w 93"/>
                <a:gd name="T11" fmla="*/ 180 h 118"/>
                <a:gd name="T12" fmla="*/ 229 w 93"/>
                <a:gd name="T13" fmla="*/ 91 h 118"/>
                <a:gd name="T14" fmla="*/ 164 w 93"/>
                <a:gd name="T15" fmla="*/ 18 h 118"/>
                <a:gd name="T16" fmla="*/ 127 w 93"/>
                <a:gd name="T17" fmla="*/ 0 h 118"/>
                <a:gd name="T18" fmla="*/ 90 w 93"/>
                <a:gd name="T19" fmla="*/ 54 h 118"/>
                <a:gd name="T20" fmla="*/ 127 w 93"/>
                <a:gd name="T21" fmla="*/ 91 h 118"/>
                <a:gd name="T22" fmla="*/ 127 w 93"/>
                <a:gd name="T23" fmla="*/ 165 h 118"/>
                <a:gd name="T24" fmla="*/ 106 w 93"/>
                <a:gd name="T25" fmla="*/ 165 h 118"/>
                <a:gd name="T26" fmla="*/ 71 w 93"/>
                <a:gd name="T27" fmla="*/ 196 h 118"/>
                <a:gd name="T28" fmla="*/ 59 w 93"/>
                <a:gd name="T29" fmla="*/ 242 h 118"/>
                <a:gd name="T30" fmla="*/ 22 w 93"/>
                <a:gd name="T31" fmla="*/ 251 h 118"/>
                <a:gd name="T32" fmla="*/ 0 w 93"/>
                <a:gd name="T33" fmla="*/ 270 h 118"/>
                <a:gd name="T34" fmla="*/ 0 w 93"/>
                <a:gd name="T35" fmla="*/ 290 h 118"/>
                <a:gd name="T36" fmla="*/ 0 w 93"/>
                <a:gd name="T37" fmla="*/ 290 h 118"/>
                <a:gd name="T38" fmla="*/ 0 w 93"/>
                <a:gd name="T39" fmla="*/ 290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3"/>
                <a:gd name="T61" fmla="*/ 0 h 118"/>
                <a:gd name="T62" fmla="*/ 93 w 93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3" h="118">
                  <a:moveTo>
                    <a:pt x="0" y="118"/>
                  </a:moveTo>
                  <a:lnTo>
                    <a:pt x="29" y="118"/>
                  </a:lnTo>
                  <a:lnTo>
                    <a:pt x="42" y="103"/>
                  </a:lnTo>
                  <a:lnTo>
                    <a:pt x="66" y="98"/>
                  </a:lnTo>
                  <a:lnTo>
                    <a:pt x="71" y="81"/>
                  </a:lnTo>
                  <a:lnTo>
                    <a:pt x="71" y="74"/>
                  </a:lnTo>
                  <a:lnTo>
                    <a:pt x="93" y="37"/>
                  </a:lnTo>
                  <a:lnTo>
                    <a:pt x="66" y="7"/>
                  </a:lnTo>
                  <a:lnTo>
                    <a:pt x="51" y="0"/>
                  </a:lnTo>
                  <a:lnTo>
                    <a:pt x="36" y="22"/>
                  </a:lnTo>
                  <a:lnTo>
                    <a:pt x="51" y="37"/>
                  </a:lnTo>
                  <a:lnTo>
                    <a:pt x="51" y="67"/>
                  </a:lnTo>
                  <a:lnTo>
                    <a:pt x="42" y="67"/>
                  </a:lnTo>
                  <a:lnTo>
                    <a:pt x="29" y="81"/>
                  </a:lnTo>
                  <a:lnTo>
                    <a:pt x="24" y="98"/>
                  </a:lnTo>
                  <a:lnTo>
                    <a:pt x="9" y="103"/>
                  </a:lnTo>
                  <a:lnTo>
                    <a:pt x="0" y="111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39" name="Freeform 160"/>
            <p:cNvSpPr>
              <a:spLocks/>
            </p:cNvSpPr>
            <p:nvPr/>
          </p:nvSpPr>
          <p:spPr bwMode="auto">
            <a:xfrm>
              <a:off x="3344" y="2579"/>
              <a:ext cx="147" cy="82"/>
            </a:xfrm>
            <a:custGeom>
              <a:avLst/>
              <a:gdLst>
                <a:gd name="T0" fmla="*/ 0 w 135"/>
                <a:gd name="T1" fmla="*/ 33 h 76"/>
                <a:gd name="T2" fmla="*/ 21 w 135"/>
                <a:gd name="T3" fmla="*/ 21 h 76"/>
                <a:gd name="T4" fmla="*/ 83 w 135"/>
                <a:gd name="T5" fmla="*/ 85 h 76"/>
                <a:gd name="T6" fmla="*/ 105 w 135"/>
                <a:gd name="T7" fmla="*/ 124 h 76"/>
                <a:gd name="T8" fmla="*/ 252 w 135"/>
                <a:gd name="T9" fmla="*/ 21 h 76"/>
                <a:gd name="T10" fmla="*/ 344 w 135"/>
                <a:gd name="T11" fmla="*/ 0 h 76"/>
                <a:gd name="T12" fmla="*/ 344 w 135"/>
                <a:gd name="T13" fmla="*/ 21 h 76"/>
                <a:gd name="T14" fmla="*/ 330 w 135"/>
                <a:gd name="T15" fmla="*/ 33 h 76"/>
                <a:gd name="T16" fmla="*/ 330 w 135"/>
                <a:gd name="T17" fmla="*/ 69 h 76"/>
                <a:gd name="T18" fmla="*/ 241 w 135"/>
                <a:gd name="T19" fmla="*/ 85 h 76"/>
                <a:gd name="T20" fmla="*/ 147 w 135"/>
                <a:gd name="T21" fmla="*/ 142 h 76"/>
                <a:gd name="T22" fmla="*/ 105 w 135"/>
                <a:gd name="T23" fmla="*/ 142 h 76"/>
                <a:gd name="T24" fmla="*/ 64 w 135"/>
                <a:gd name="T25" fmla="*/ 174 h 76"/>
                <a:gd name="T26" fmla="*/ 21 w 135"/>
                <a:gd name="T27" fmla="*/ 174 h 76"/>
                <a:gd name="T28" fmla="*/ 0 w 135"/>
                <a:gd name="T29" fmla="*/ 33 h 76"/>
                <a:gd name="T30" fmla="*/ 0 w 135"/>
                <a:gd name="T31" fmla="*/ 33 h 76"/>
                <a:gd name="T32" fmla="*/ 0 w 135"/>
                <a:gd name="T33" fmla="*/ 33 h 7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5"/>
                <a:gd name="T52" fmla="*/ 0 h 76"/>
                <a:gd name="T53" fmla="*/ 135 w 135"/>
                <a:gd name="T54" fmla="*/ 76 h 7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5" h="76">
                  <a:moveTo>
                    <a:pt x="0" y="15"/>
                  </a:moveTo>
                  <a:lnTo>
                    <a:pt x="8" y="9"/>
                  </a:lnTo>
                  <a:lnTo>
                    <a:pt x="33" y="37"/>
                  </a:lnTo>
                  <a:lnTo>
                    <a:pt x="40" y="54"/>
                  </a:lnTo>
                  <a:lnTo>
                    <a:pt x="99" y="9"/>
                  </a:lnTo>
                  <a:lnTo>
                    <a:pt x="135" y="0"/>
                  </a:lnTo>
                  <a:lnTo>
                    <a:pt x="135" y="9"/>
                  </a:lnTo>
                  <a:lnTo>
                    <a:pt x="129" y="15"/>
                  </a:lnTo>
                  <a:lnTo>
                    <a:pt x="129" y="30"/>
                  </a:lnTo>
                  <a:lnTo>
                    <a:pt x="94" y="37"/>
                  </a:lnTo>
                  <a:lnTo>
                    <a:pt x="57" y="61"/>
                  </a:lnTo>
                  <a:lnTo>
                    <a:pt x="40" y="61"/>
                  </a:lnTo>
                  <a:lnTo>
                    <a:pt x="26" y="76"/>
                  </a:lnTo>
                  <a:lnTo>
                    <a:pt x="8" y="76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40" name="Freeform 161"/>
            <p:cNvSpPr>
              <a:spLocks/>
            </p:cNvSpPr>
            <p:nvPr/>
          </p:nvSpPr>
          <p:spPr bwMode="auto">
            <a:xfrm>
              <a:off x="3892" y="2357"/>
              <a:ext cx="109" cy="74"/>
            </a:xfrm>
            <a:custGeom>
              <a:avLst/>
              <a:gdLst>
                <a:gd name="T0" fmla="*/ 21 w 100"/>
                <a:gd name="T1" fmla="*/ 0 h 69"/>
                <a:gd name="T2" fmla="*/ 0 w 100"/>
                <a:gd name="T3" fmla="*/ 51 h 69"/>
                <a:gd name="T4" fmla="*/ 38 w 100"/>
                <a:gd name="T5" fmla="*/ 80 h 69"/>
                <a:gd name="T6" fmla="*/ 241 w 100"/>
                <a:gd name="T7" fmla="*/ 149 h 69"/>
                <a:gd name="T8" fmla="*/ 261 w 100"/>
                <a:gd name="T9" fmla="*/ 149 h 69"/>
                <a:gd name="T10" fmla="*/ 261 w 100"/>
                <a:gd name="T11" fmla="*/ 80 h 69"/>
                <a:gd name="T12" fmla="*/ 185 w 100"/>
                <a:gd name="T13" fmla="*/ 80 h 69"/>
                <a:gd name="T14" fmla="*/ 135 w 100"/>
                <a:gd name="T15" fmla="*/ 41 h 69"/>
                <a:gd name="T16" fmla="*/ 109 w 100"/>
                <a:gd name="T17" fmla="*/ 41 h 69"/>
                <a:gd name="T18" fmla="*/ 57 w 100"/>
                <a:gd name="T19" fmla="*/ 0 h 69"/>
                <a:gd name="T20" fmla="*/ 21 w 100"/>
                <a:gd name="T21" fmla="*/ 0 h 69"/>
                <a:gd name="T22" fmla="*/ 21 w 100"/>
                <a:gd name="T23" fmla="*/ 0 h 69"/>
                <a:gd name="T24" fmla="*/ 21 w 100"/>
                <a:gd name="T25" fmla="*/ 0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0"/>
                <a:gd name="T40" fmla="*/ 0 h 69"/>
                <a:gd name="T41" fmla="*/ 100 w 100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0" h="69">
                  <a:moveTo>
                    <a:pt x="8" y="0"/>
                  </a:moveTo>
                  <a:lnTo>
                    <a:pt x="0" y="24"/>
                  </a:lnTo>
                  <a:lnTo>
                    <a:pt x="15" y="37"/>
                  </a:lnTo>
                  <a:lnTo>
                    <a:pt x="94" y="69"/>
                  </a:lnTo>
                  <a:lnTo>
                    <a:pt x="100" y="69"/>
                  </a:lnTo>
                  <a:lnTo>
                    <a:pt x="100" y="37"/>
                  </a:lnTo>
                  <a:lnTo>
                    <a:pt x="72" y="37"/>
                  </a:lnTo>
                  <a:lnTo>
                    <a:pt x="52" y="19"/>
                  </a:lnTo>
                  <a:lnTo>
                    <a:pt x="42" y="19"/>
                  </a:lnTo>
                  <a:lnTo>
                    <a:pt x="22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41" name="Freeform 162"/>
            <p:cNvSpPr>
              <a:spLocks/>
            </p:cNvSpPr>
            <p:nvPr/>
          </p:nvSpPr>
          <p:spPr bwMode="auto">
            <a:xfrm>
              <a:off x="3878" y="2699"/>
              <a:ext cx="39" cy="61"/>
            </a:xfrm>
            <a:custGeom>
              <a:avLst/>
              <a:gdLst>
                <a:gd name="T0" fmla="*/ 0 w 36"/>
                <a:gd name="T1" fmla="*/ 52 h 57"/>
                <a:gd name="T2" fmla="*/ 35 w 36"/>
                <a:gd name="T3" fmla="*/ 120 h 57"/>
                <a:gd name="T4" fmla="*/ 72 w 36"/>
                <a:gd name="T5" fmla="*/ 120 h 57"/>
                <a:gd name="T6" fmla="*/ 86 w 36"/>
                <a:gd name="T7" fmla="*/ 83 h 57"/>
                <a:gd name="T8" fmla="*/ 55 w 36"/>
                <a:gd name="T9" fmla="*/ 21 h 57"/>
                <a:gd name="T10" fmla="*/ 35 w 36"/>
                <a:gd name="T11" fmla="*/ 0 h 57"/>
                <a:gd name="T12" fmla="*/ 0 w 36"/>
                <a:gd name="T13" fmla="*/ 52 h 57"/>
                <a:gd name="T14" fmla="*/ 0 w 36"/>
                <a:gd name="T15" fmla="*/ 52 h 57"/>
                <a:gd name="T16" fmla="*/ 0 w 36"/>
                <a:gd name="T17" fmla="*/ 52 h 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57"/>
                <a:gd name="T29" fmla="*/ 36 w 36"/>
                <a:gd name="T30" fmla="*/ 57 h 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57">
                  <a:moveTo>
                    <a:pt x="0" y="25"/>
                  </a:moveTo>
                  <a:lnTo>
                    <a:pt x="15" y="57"/>
                  </a:lnTo>
                  <a:lnTo>
                    <a:pt x="30" y="57"/>
                  </a:lnTo>
                  <a:lnTo>
                    <a:pt x="36" y="40"/>
                  </a:lnTo>
                  <a:lnTo>
                    <a:pt x="23" y="10"/>
                  </a:lnTo>
                  <a:lnTo>
                    <a:pt x="15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42" name="Freeform 163"/>
            <p:cNvSpPr>
              <a:spLocks/>
            </p:cNvSpPr>
            <p:nvPr/>
          </p:nvSpPr>
          <p:spPr bwMode="auto">
            <a:xfrm>
              <a:off x="3615" y="2231"/>
              <a:ext cx="235" cy="249"/>
            </a:xfrm>
            <a:custGeom>
              <a:avLst/>
              <a:gdLst>
                <a:gd name="T0" fmla="*/ 548 w 216"/>
                <a:gd name="T1" fmla="*/ 48 h 230"/>
                <a:gd name="T2" fmla="*/ 535 w 216"/>
                <a:gd name="T3" fmla="*/ 34 h 230"/>
                <a:gd name="T4" fmla="*/ 535 w 216"/>
                <a:gd name="T5" fmla="*/ 48 h 230"/>
                <a:gd name="T6" fmla="*/ 548 w 216"/>
                <a:gd name="T7" fmla="*/ 48 h 230"/>
                <a:gd name="T8" fmla="*/ 456 w 216"/>
                <a:gd name="T9" fmla="*/ 0 h 230"/>
                <a:gd name="T10" fmla="*/ 436 w 216"/>
                <a:gd name="T11" fmla="*/ 0 h 230"/>
                <a:gd name="T12" fmla="*/ 456 w 216"/>
                <a:gd name="T13" fmla="*/ 0 h 230"/>
                <a:gd name="T14" fmla="*/ 436 w 216"/>
                <a:gd name="T15" fmla="*/ 0 h 230"/>
                <a:gd name="T16" fmla="*/ 344 w 216"/>
                <a:gd name="T17" fmla="*/ 34 h 230"/>
                <a:gd name="T18" fmla="*/ 344 w 216"/>
                <a:gd name="T19" fmla="*/ 83 h 230"/>
                <a:gd name="T20" fmla="*/ 324 w 216"/>
                <a:gd name="T21" fmla="*/ 122 h 230"/>
                <a:gd name="T22" fmla="*/ 312 w 216"/>
                <a:gd name="T23" fmla="*/ 122 h 230"/>
                <a:gd name="T24" fmla="*/ 312 w 216"/>
                <a:gd name="T25" fmla="*/ 156 h 230"/>
                <a:gd name="T26" fmla="*/ 270 w 216"/>
                <a:gd name="T27" fmla="*/ 172 h 230"/>
                <a:gd name="T28" fmla="*/ 270 w 216"/>
                <a:gd name="T29" fmla="*/ 218 h 230"/>
                <a:gd name="T30" fmla="*/ 202 w 216"/>
                <a:gd name="T31" fmla="*/ 249 h 230"/>
                <a:gd name="T32" fmla="*/ 180 w 216"/>
                <a:gd name="T33" fmla="*/ 267 h 230"/>
                <a:gd name="T34" fmla="*/ 180 w 216"/>
                <a:gd name="T35" fmla="*/ 299 h 230"/>
                <a:gd name="T36" fmla="*/ 33 w 216"/>
                <a:gd name="T37" fmla="*/ 323 h 230"/>
                <a:gd name="T38" fmla="*/ 0 w 216"/>
                <a:gd name="T39" fmla="*/ 299 h 230"/>
                <a:gd name="T40" fmla="*/ 54 w 216"/>
                <a:gd name="T41" fmla="*/ 411 h 230"/>
                <a:gd name="T42" fmla="*/ 22 w 216"/>
                <a:gd name="T43" fmla="*/ 448 h 230"/>
                <a:gd name="T44" fmla="*/ 22 w 216"/>
                <a:gd name="T45" fmla="*/ 481 h 230"/>
                <a:gd name="T46" fmla="*/ 202 w 216"/>
                <a:gd name="T47" fmla="*/ 481 h 230"/>
                <a:gd name="T48" fmla="*/ 220 w 216"/>
                <a:gd name="T49" fmla="*/ 521 h 230"/>
                <a:gd name="T50" fmla="*/ 239 w 216"/>
                <a:gd name="T51" fmla="*/ 551 h 230"/>
                <a:gd name="T52" fmla="*/ 259 w 216"/>
                <a:gd name="T53" fmla="*/ 521 h 230"/>
                <a:gd name="T54" fmla="*/ 324 w 216"/>
                <a:gd name="T55" fmla="*/ 521 h 230"/>
                <a:gd name="T56" fmla="*/ 324 w 216"/>
                <a:gd name="T57" fmla="*/ 462 h 230"/>
                <a:gd name="T58" fmla="*/ 312 w 216"/>
                <a:gd name="T59" fmla="*/ 462 h 230"/>
                <a:gd name="T60" fmla="*/ 312 w 216"/>
                <a:gd name="T61" fmla="*/ 448 h 230"/>
                <a:gd name="T62" fmla="*/ 270 w 216"/>
                <a:gd name="T63" fmla="*/ 448 h 230"/>
                <a:gd name="T64" fmla="*/ 270 w 216"/>
                <a:gd name="T65" fmla="*/ 396 h 230"/>
                <a:gd name="T66" fmla="*/ 312 w 216"/>
                <a:gd name="T67" fmla="*/ 371 h 230"/>
                <a:gd name="T68" fmla="*/ 324 w 216"/>
                <a:gd name="T69" fmla="*/ 396 h 230"/>
                <a:gd name="T70" fmla="*/ 474 w 216"/>
                <a:gd name="T71" fmla="*/ 249 h 230"/>
                <a:gd name="T72" fmla="*/ 456 w 216"/>
                <a:gd name="T73" fmla="*/ 218 h 230"/>
                <a:gd name="T74" fmla="*/ 474 w 216"/>
                <a:gd name="T75" fmla="*/ 218 h 230"/>
                <a:gd name="T76" fmla="*/ 474 w 216"/>
                <a:gd name="T77" fmla="*/ 196 h 230"/>
                <a:gd name="T78" fmla="*/ 436 w 216"/>
                <a:gd name="T79" fmla="*/ 172 h 230"/>
                <a:gd name="T80" fmla="*/ 456 w 216"/>
                <a:gd name="T81" fmla="*/ 122 h 230"/>
                <a:gd name="T82" fmla="*/ 436 w 216"/>
                <a:gd name="T83" fmla="*/ 105 h 230"/>
                <a:gd name="T84" fmla="*/ 456 w 216"/>
                <a:gd name="T85" fmla="*/ 83 h 230"/>
                <a:gd name="T86" fmla="*/ 456 w 216"/>
                <a:gd name="T87" fmla="*/ 70 h 230"/>
                <a:gd name="T88" fmla="*/ 436 w 216"/>
                <a:gd name="T89" fmla="*/ 48 h 230"/>
                <a:gd name="T90" fmla="*/ 418 w 216"/>
                <a:gd name="T91" fmla="*/ 48 h 230"/>
                <a:gd name="T92" fmla="*/ 418 w 216"/>
                <a:gd name="T93" fmla="*/ 0 h 230"/>
                <a:gd name="T94" fmla="*/ 436 w 216"/>
                <a:gd name="T95" fmla="*/ 0 h 230"/>
                <a:gd name="T96" fmla="*/ 548 w 216"/>
                <a:gd name="T97" fmla="*/ 48 h 230"/>
                <a:gd name="T98" fmla="*/ 548 w 216"/>
                <a:gd name="T99" fmla="*/ 48 h 230"/>
                <a:gd name="T100" fmla="*/ 548 w 216"/>
                <a:gd name="T101" fmla="*/ 48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16"/>
                <a:gd name="T154" fmla="*/ 0 h 230"/>
                <a:gd name="T155" fmla="*/ 216 w 216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16" h="230">
                  <a:moveTo>
                    <a:pt x="216" y="20"/>
                  </a:moveTo>
                  <a:lnTo>
                    <a:pt x="211" y="15"/>
                  </a:lnTo>
                  <a:lnTo>
                    <a:pt x="211" y="20"/>
                  </a:lnTo>
                  <a:lnTo>
                    <a:pt x="216" y="2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73" y="0"/>
                  </a:lnTo>
                  <a:lnTo>
                    <a:pt x="136" y="15"/>
                  </a:lnTo>
                  <a:lnTo>
                    <a:pt x="136" y="35"/>
                  </a:lnTo>
                  <a:lnTo>
                    <a:pt x="129" y="51"/>
                  </a:lnTo>
                  <a:lnTo>
                    <a:pt x="123" y="51"/>
                  </a:lnTo>
                  <a:lnTo>
                    <a:pt x="123" y="66"/>
                  </a:lnTo>
                  <a:lnTo>
                    <a:pt x="108" y="72"/>
                  </a:lnTo>
                  <a:lnTo>
                    <a:pt x="108" y="91"/>
                  </a:lnTo>
                  <a:lnTo>
                    <a:pt x="79" y="103"/>
                  </a:lnTo>
                  <a:lnTo>
                    <a:pt x="72" y="111"/>
                  </a:lnTo>
                  <a:lnTo>
                    <a:pt x="72" y="126"/>
                  </a:lnTo>
                  <a:lnTo>
                    <a:pt x="14" y="135"/>
                  </a:lnTo>
                  <a:lnTo>
                    <a:pt x="0" y="126"/>
                  </a:lnTo>
                  <a:lnTo>
                    <a:pt x="22" y="172"/>
                  </a:lnTo>
                  <a:lnTo>
                    <a:pt x="9" y="187"/>
                  </a:lnTo>
                  <a:lnTo>
                    <a:pt x="9" y="200"/>
                  </a:lnTo>
                  <a:lnTo>
                    <a:pt x="79" y="200"/>
                  </a:lnTo>
                  <a:lnTo>
                    <a:pt x="86" y="217"/>
                  </a:lnTo>
                  <a:lnTo>
                    <a:pt x="94" y="230"/>
                  </a:lnTo>
                  <a:lnTo>
                    <a:pt x="101" y="217"/>
                  </a:lnTo>
                  <a:lnTo>
                    <a:pt x="129" y="217"/>
                  </a:lnTo>
                  <a:lnTo>
                    <a:pt x="129" y="192"/>
                  </a:lnTo>
                  <a:lnTo>
                    <a:pt x="123" y="192"/>
                  </a:lnTo>
                  <a:lnTo>
                    <a:pt x="123" y="187"/>
                  </a:lnTo>
                  <a:lnTo>
                    <a:pt x="108" y="187"/>
                  </a:lnTo>
                  <a:lnTo>
                    <a:pt x="108" y="165"/>
                  </a:lnTo>
                  <a:lnTo>
                    <a:pt x="123" y="155"/>
                  </a:lnTo>
                  <a:lnTo>
                    <a:pt x="129" y="165"/>
                  </a:lnTo>
                  <a:lnTo>
                    <a:pt x="188" y="103"/>
                  </a:lnTo>
                  <a:lnTo>
                    <a:pt x="181" y="91"/>
                  </a:lnTo>
                  <a:lnTo>
                    <a:pt x="188" y="91"/>
                  </a:lnTo>
                  <a:lnTo>
                    <a:pt x="188" y="81"/>
                  </a:lnTo>
                  <a:lnTo>
                    <a:pt x="173" y="72"/>
                  </a:lnTo>
                  <a:lnTo>
                    <a:pt x="181" y="51"/>
                  </a:lnTo>
                  <a:lnTo>
                    <a:pt x="173" y="44"/>
                  </a:lnTo>
                  <a:lnTo>
                    <a:pt x="181" y="35"/>
                  </a:lnTo>
                  <a:lnTo>
                    <a:pt x="181" y="29"/>
                  </a:lnTo>
                  <a:lnTo>
                    <a:pt x="173" y="20"/>
                  </a:lnTo>
                  <a:lnTo>
                    <a:pt x="165" y="20"/>
                  </a:lnTo>
                  <a:lnTo>
                    <a:pt x="165" y="0"/>
                  </a:lnTo>
                  <a:lnTo>
                    <a:pt x="173" y="0"/>
                  </a:lnTo>
                  <a:lnTo>
                    <a:pt x="216" y="2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43" name="Freeform 164"/>
            <p:cNvSpPr>
              <a:spLocks/>
            </p:cNvSpPr>
            <p:nvPr/>
          </p:nvSpPr>
          <p:spPr bwMode="auto">
            <a:xfrm>
              <a:off x="3730" y="2100"/>
              <a:ext cx="162" cy="78"/>
            </a:xfrm>
            <a:custGeom>
              <a:avLst/>
              <a:gdLst>
                <a:gd name="T0" fmla="*/ 372 w 149"/>
                <a:gd name="T1" fmla="*/ 35 h 72"/>
                <a:gd name="T2" fmla="*/ 372 w 149"/>
                <a:gd name="T3" fmla="*/ 72 h 72"/>
                <a:gd name="T4" fmla="*/ 298 w 149"/>
                <a:gd name="T5" fmla="*/ 109 h 72"/>
                <a:gd name="T6" fmla="*/ 263 w 149"/>
                <a:gd name="T7" fmla="*/ 109 h 72"/>
                <a:gd name="T8" fmla="*/ 247 w 149"/>
                <a:gd name="T9" fmla="*/ 126 h 72"/>
                <a:gd name="T10" fmla="*/ 202 w 149"/>
                <a:gd name="T11" fmla="*/ 126 h 72"/>
                <a:gd name="T12" fmla="*/ 162 w 149"/>
                <a:gd name="T13" fmla="*/ 159 h 72"/>
                <a:gd name="T14" fmla="*/ 162 w 149"/>
                <a:gd name="T15" fmla="*/ 172 h 72"/>
                <a:gd name="T16" fmla="*/ 0 w 149"/>
                <a:gd name="T17" fmla="*/ 172 h 72"/>
                <a:gd name="T18" fmla="*/ 0 w 149"/>
                <a:gd name="T19" fmla="*/ 159 h 72"/>
                <a:gd name="T20" fmla="*/ 54 w 149"/>
                <a:gd name="T21" fmla="*/ 159 h 72"/>
                <a:gd name="T22" fmla="*/ 54 w 149"/>
                <a:gd name="T23" fmla="*/ 126 h 72"/>
                <a:gd name="T24" fmla="*/ 83 w 149"/>
                <a:gd name="T25" fmla="*/ 126 h 72"/>
                <a:gd name="T26" fmla="*/ 144 w 149"/>
                <a:gd name="T27" fmla="*/ 109 h 72"/>
                <a:gd name="T28" fmla="*/ 83 w 149"/>
                <a:gd name="T29" fmla="*/ 89 h 72"/>
                <a:gd name="T30" fmla="*/ 36 w 149"/>
                <a:gd name="T31" fmla="*/ 89 h 72"/>
                <a:gd name="T32" fmla="*/ 76 w 149"/>
                <a:gd name="T33" fmla="*/ 35 h 72"/>
                <a:gd name="T34" fmla="*/ 54 w 149"/>
                <a:gd name="T35" fmla="*/ 35 h 72"/>
                <a:gd name="T36" fmla="*/ 76 w 149"/>
                <a:gd name="T37" fmla="*/ 20 h 72"/>
                <a:gd name="T38" fmla="*/ 144 w 149"/>
                <a:gd name="T39" fmla="*/ 35 h 72"/>
                <a:gd name="T40" fmla="*/ 144 w 149"/>
                <a:gd name="T41" fmla="*/ 20 h 72"/>
                <a:gd name="T42" fmla="*/ 162 w 149"/>
                <a:gd name="T43" fmla="*/ 0 h 72"/>
                <a:gd name="T44" fmla="*/ 202 w 149"/>
                <a:gd name="T45" fmla="*/ 20 h 72"/>
                <a:gd name="T46" fmla="*/ 315 w 149"/>
                <a:gd name="T47" fmla="*/ 20 h 72"/>
                <a:gd name="T48" fmla="*/ 372 w 149"/>
                <a:gd name="T49" fmla="*/ 35 h 72"/>
                <a:gd name="T50" fmla="*/ 372 w 149"/>
                <a:gd name="T51" fmla="*/ 35 h 72"/>
                <a:gd name="T52" fmla="*/ 372 w 149"/>
                <a:gd name="T53" fmla="*/ 35 h 7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49"/>
                <a:gd name="T82" fmla="*/ 0 h 72"/>
                <a:gd name="T83" fmla="*/ 149 w 149"/>
                <a:gd name="T84" fmla="*/ 72 h 7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49" h="72">
                  <a:moveTo>
                    <a:pt x="149" y="15"/>
                  </a:moveTo>
                  <a:lnTo>
                    <a:pt x="149" y="30"/>
                  </a:lnTo>
                  <a:lnTo>
                    <a:pt x="120" y="45"/>
                  </a:lnTo>
                  <a:lnTo>
                    <a:pt x="105" y="45"/>
                  </a:lnTo>
                  <a:lnTo>
                    <a:pt x="99" y="52"/>
                  </a:lnTo>
                  <a:lnTo>
                    <a:pt x="79" y="52"/>
                  </a:lnTo>
                  <a:lnTo>
                    <a:pt x="64" y="66"/>
                  </a:lnTo>
                  <a:lnTo>
                    <a:pt x="64" y="72"/>
                  </a:lnTo>
                  <a:lnTo>
                    <a:pt x="0" y="72"/>
                  </a:lnTo>
                  <a:lnTo>
                    <a:pt x="0" y="66"/>
                  </a:lnTo>
                  <a:lnTo>
                    <a:pt x="22" y="66"/>
                  </a:lnTo>
                  <a:lnTo>
                    <a:pt x="22" y="52"/>
                  </a:lnTo>
                  <a:lnTo>
                    <a:pt x="33" y="52"/>
                  </a:lnTo>
                  <a:lnTo>
                    <a:pt x="57" y="45"/>
                  </a:lnTo>
                  <a:lnTo>
                    <a:pt x="33" y="37"/>
                  </a:lnTo>
                  <a:lnTo>
                    <a:pt x="15" y="37"/>
                  </a:lnTo>
                  <a:lnTo>
                    <a:pt x="30" y="15"/>
                  </a:lnTo>
                  <a:lnTo>
                    <a:pt x="22" y="15"/>
                  </a:lnTo>
                  <a:lnTo>
                    <a:pt x="30" y="8"/>
                  </a:lnTo>
                  <a:lnTo>
                    <a:pt x="57" y="15"/>
                  </a:lnTo>
                  <a:lnTo>
                    <a:pt x="57" y="8"/>
                  </a:lnTo>
                  <a:lnTo>
                    <a:pt x="64" y="0"/>
                  </a:lnTo>
                  <a:lnTo>
                    <a:pt x="79" y="8"/>
                  </a:lnTo>
                  <a:lnTo>
                    <a:pt x="126" y="8"/>
                  </a:lnTo>
                  <a:lnTo>
                    <a:pt x="149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44" name="Freeform 165"/>
            <p:cNvSpPr>
              <a:spLocks/>
            </p:cNvSpPr>
            <p:nvPr/>
          </p:nvSpPr>
          <p:spPr bwMode="auto">
            <a:xfrm>
              <a:off x="2790" y="1234"/>
              <a:ext cx="387" cy="497"/>
            </a:xfrm>
            <a:custGeom>
              <a:avLst/>
              <a:gdLst>
                <a:gd name="T0" fmla="*/ 209 w 356"/>
                <a:gd name="T1" fmla="*/ 1036 h 459"/>
                <a:gd name="T2" fmla="*/ 196 w 356"/>
                <a:gd name="T3" fmla="*/ 1036 h 459"/>
                <a:gd name="T4" fmla="*/ 107 w 356"/>
                <a:gd name="T5" fmla="*/ 1101 h 459"/>
                <a:gd name="T6" fmla="*/ 18 w 356"/>
                <a:gd name="T7" fmla="*/ 1068 h 459"/>
                <a:gd name="T8" fmla="*/ 0 w 356"/>
                <a:gd name="T9" fmla="*/ 888 h 459"/>
                <a:gd name="T10" fmla="*/ 0 w 356"/>
                <a:gd name="T11" fmla="*/ 830 h 459"/>
                <a:gd name="T12" fmla="*/ 162 w 356"/>
                <a:gd name="T13" fmla="*/ 721 h 459"/>
                <a:gd name="T14" fmla="*/ 266 w 356"/>
                <a:gd name="T15" fmla="*/ 564 h 459"/>
                <a:gd name="T16" fmla="*/ 397 w 356"/>
                <a:gd name="T17" fmla="*/ 295 h 459"/>
                <a:gd name="T18" fmla="*/ 286 w 356"/>
                <a:gd name="T19" fmla="*/ 343 h 459"/>
                <a:gd name="T20" fmla="*/ 397 w 356"/>
                <a:gd name="T21" fmla="*/ 197 h 459"/>
                <a:gd name="T22" fmla="*/ 413 w 356"/>
                <a:gd name="T23" fmla="*/ 232 h 459"/>
                <a:gd name="T24" fmla="*/ 447 w 356"/>
                <a:gd name="T25" fmla="*/ 167 h 459"/>
                <a:gd name="T26" fmla="*/ 513 w 356"/>
                <a:gd name="T27" fmla="*/ 113 h 459"/>
                <a:gd name="T28" fmla="*/ 660 w 356"/>
                <a:gd name="T29" fmla="*/ 52 h 459"/>
                <a:gd name="T30" fmla="*/ 775 w 356"/>
                <a:gd name="T31" fmla="*/ 0 h 459"/>
                <a:gd name="T32" fmla="*/ 894 w 356"/>
                <a:gd name="T33" fmla="*/ 93 h 459"/>
                <a:gd name="T34" fmla="*/ 801 w 356"/>
                <a:gd name="T35" fmla="*/ 113 h 459"/>
                <a:gd name="T36" fmla="*/ 872 w 356"/>
                <a:gd name="T37" fmla="*/ 167 h 459"/>
                <a:gd name="T38" fmla="*/ 838 w 356"/>
                <a:gd name="T39" fmla="*/ 167 h 459"/>
                <a:gd name="T40" fmla="*/ 734 w 356"/>
                <a:gd name="T41" fmla="*/ 143 h 459"/>
                <a:gd name="T42" fmla="*/ 681 w 356"/>
                <a:gd name="T43" fmla="*/ 254 h 459"/>
                <a:gd name="T44" fmla="*/ 557 w 356"/>
                <a:gd name="T45" fmla="*/ 197 h 459"/>
                <a:gd name="T46" fmla="*/ 513 w 356"/>
                <a:gd name="T47" fmla="*/ 232 h 459"/>
                <a:gd name="T48" fmla="*/ 447 w 356"/>
                <a:gd name="T49" fmla="*/ 271 h 459"/>
                <a:gd name="T50" fmla="*/ 430 w 356"/>
                <a:gd name="T51" fmla="*/ 312 h 459"/>
                <a:gd name="T52" fmla="*/ 397 w 356"/>
                <a:gd name="T53" fmla="*/ 434 h 459"/>
                <a:gd name="T54" fmla="*/ 301 w 356"/>
                <a:gd name="T55" fmla="*/ 597 h 459"/>
                <a:gd name="T56" fmla="*/ 266 w 356"/>
                <a:gd name="T57" fmla="*/ 689 h 459"/>
                <a:gd name="T58" fmla="*/ 266 w 356"/>
                <a:gd name="T59" fmla="*/ 869 h 459"/>
                <a:gd name="T60" fmla="*/ 235 w 356"/>
                <a:gd name="T61" fmla="*/ 978 h 459"/>
                <a:gd name="T62" fmla="*/ 209 w 356"/>
                <a:gd name="T63" fmla="*/ 1047 h 459"/>
                <a:gd name="T64" fmla="*/ 209 w 356"/>
                <a:gd name="T65" fmla="*/ 1047 h 45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6"/>
                <a:gd name="T100" fmla="*/ 0 h 459"/>
                <a:gd name="T101" fmla="*/ 356 w 356"/>
                <a:gd name="T102" fmla="*/ 459 h 45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6" h="459">
                  <a:moveTo>
                    <a:pt x="84" y="437"/>
                  </a:moveTo>
                  <a:lnTo>
                    <a:pt x="84" y="432"/>
                  </a:lnTo>
                  <a:lnTo>
                    <a:pt x="79" y="424"/>
                  </a:lnTo>
                  <a:lnTo>
                    <a:pt x="79" y="432"/>
                  </a:lnTo>
                  <a:lnTo>
                    <a:pt x="72" y="432"/>
                  </a:lnTo>
                  <a:lnTo>
                    <a:pt x="42" y="459"/>
                  </a:lnTo>
                  <a:lnTo>
                    <a:pt x="29" y="459"/>
                  </a:lnTo>
                  <a:lnTo>
                    <a:pt x="7" y="445"/>
                  </a:lnTo>
                  <a:lnTo>
                    <a:pt x="7" y="392"/>
                  </a:lnTo>
                  <a:lnTo>
                    <a:pt x="0" y="370"/>
                  </a:lnTo>
                  <a:lnTo>
                    <a:pt x="7" y="356"/>
                  </a:lnTo>
                  <a:lnTo>
                    <a:pt x="0" y="346"/>
                  </a:lnTo>
                  <a:lnTo>
                    <a:pt x="42" y="309"/>
                  </a:lnTo>
                  <a:lnTo>
                    <a:pt x="64" y="301"/>
                  </a:lnTo>
                  <a:lnTo>
                    <a:pt x="84" y="249"/>
                  </a:lnTo>
                  <a:lnTo>
                    <a:pt x="106" y="235"/>
                  </a:lnTo>
                  <a:lnTo>
                    <a:pt x="136" y="143"/>
                  </a:lnTo>
                  <a:lnTo>
                    <a:pt x="158" y="123"/>
                  </a:lnTo>
                  <a:lnTo>
                    <a:pt x="128" y="129"/>
                  </a:lnTo>
                  <a:lnTo>
                    <a:pt x="114" y="143"/>
                  </a:lnTo>
                  <a:lnTo>
                    <a:pt x="128" y="106"/>
                  </a:lnTo>
                  <a:lnTo>
                    <a:pt x="158" y="82"/>
                  </a:lnTo>
                  <a:lnTo>
                    <a:pt x="158" y="106"/>
                  </a:lnTo>
                  <a:lnTo>
                    <a:pt x="165" y="97"/>
                  </a:lnTo>
                  <a:lnTo>
                    <a:pt x="165" y="76"/>
                  </a:lnTo>
                  <a:lnTo>
                    <a:pt x="178" y="69"/>
                  </a:lnTo>
                  <a:lnTo>
                    <a:pt x="186" y="47"/>
                  </a:lnTo>
                  <a:lnTo>
                    <a:pt x="205" y="47"/>
                  </a:lnTo>
                  <a:lnTo>
                    <a:pt x="250" y="15"/>
                  </a:lnTo>
                  <a:lnTo>
                    <a:pt x="263" y="22"/>
                  </a:lnTo>
                  <a:lnTo>
                    <a:pt x="287" y="0"/>
                  </a:lnTo>
                  <a:lnTo>
                    <a:pt x="309" y="0"/>
                  </a:lnTo>
                  <a:lnTo>
                    <a:pt x="320" y="15"/>
                  </a:lnTo>
                  <a:lnTo>
                    <a:pt x="356" y="39"/>
                  </a:lnTo>
                  <a:lnTo>
                    <a:pt x="342" y="47"/>
                  </a:lnTo>
                  <a:lnTo>
                    <a:pt x="320" y="47"/>
                  </a:lnTo>
                  <a:lnTo>
                    <a:pt x="342" y="60"/>
                  </a:lnTo>
                  <a:lnTo>
                    <a:pt x="349" y="69"/>
                  </a:lnTo>
                  <a:lnTo>
                    <a:pt x="320" y="97"/>
                  </a:lnTo>
                  <a:lnTo>
                    <a:pt x="335" y="69"/>
                  </a:lnTo>
                  <a:lnTo>
                    <a:pt x="309" y="47"/>
                  </a:lnTo>
                  <a:lnTo>
                    <a:pt x="292" y="60"/>
                  </a:lnTo>
                  <a:lnTo>
                    <a:pt x="287" y="97"/>
                  </a:lnTo>
                  <a:lnTo>
                    <a:pt x="272" y="106"/>
                  </a:lnTo>
                  <a:lnTo>
                    <a:pt x="243" y="106"/>
                  </a:lnTo>
                  <a:lnTo>
                    <a:pt x="222" y="82"/>
                  </a:lnTo>
                  <a:lnTo>
                    <a:pt x="213" y="97"/>
                  </a:lnTo>
                  <a:lnTo>
                    <a:pt x="205" y="97"/>
                  </a:lnTo>
                  <a:lnTo>
                    <a:pt x="205" y="113"/>
                  </a:lnTo>
                  <a:lnTo>
                    <a:pt x="178" y="113"/>
                  </a:lnTo>
                  <a:lnTo>
                    <a:pt x="178" y="129"/>
                  </a:lnTo>
                  <a:lnTo>
                    <a:pt x="171" y="129"/>
                  </a:lnTo>
                  <a:lnTo>
                    <a:pt x="158" y="158"/>
                  </a:lnTo>
                  <a:lnTo>
                    <a:pt x="158" y="181"/>
                  </a:lnTo>
                  <a:lnTo>
                    <a:pt x="136" y="205"/>
                  </a:lnTo>
                  <a:lnTo>
                    <a:pt x="121" y="249"/>
                  </a:lnTo>
                  <a:lnTo>
                    <a:pt x="128" y="272"/>
                  </a:lnTo>
                  <a:lnTo>
                    <a:pt x="106" y="287"/>
                  </a:lnTo>
                  <a:lnTo>
                    <a:pt x="94" y="323"/>
                  </a:lnTo>
                  <a:lnTo>
                    <a:pt x="106" y="363"/>
                  </a:lnTo>
                  <a:lnTo>
                    <a:pt x="106" y="402"/>
                  </a:lnTo>
                  <a:lnTo>
                    <a:pt x="94" y="407"/>
                  </a:lnTo>
                  <a:lnTo>
                    <a:pt x="94" y="437"/>
                  </a:lnTo>
                  <a:lnTo>
                    <a:pt x="84" y="4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45" name="Freeform 166"/>
            <p:cNvSpPr>
              <a:spLocks/>
            </p:cNvSpPr>
            <p:nvPr/>
          </p:nvSpPr>
          <p:spPr bwMode="auto">
            <a:xfrm>
              <a:off x="3021" y="1283"/>
              <a:ext cx="156" cy="384"/>
            </a:xfrm>
            <a:custGeom>
              <a:avLst/>
              <a:gdLst>
                <a:gd name="T0" fmla="*/ 279 w 143"/>
                <a:gd name="T1" fmla="*/ 123 h 355"/>
                <a:gd name="T2" fmla="*/ 279 w 143"/>
                <a:gd name="T3" fmla="*/ 181 h 355"/>
                <a:gd name="T4" fmla="*/ 332 w 143"/>
                <a:gd name="T5" fmla="*/ 233 h 355"/>
                <a:gd name="T6" fmla="*/ 315 w 143"/>
                <a:gd name="T7" fmla="*/ 292 h 355"/>
                <a:gd name="T8" fmla="*/ 332 w 143"/>
                <a:gd name="T9" fmla="*/ 412 h 355"/>
                <a:gd name="T10" fmla="*/ 315 w 143"/>
                <a:gd name="T11" fmla="*/ 467 h 355"/>
                <a:gd name="T12" fmla="*/ 353 w 143"/>
                <a:gd name="T13" fmla="*/ 541 h 355"/>
                <a:gd name="T14" fmla="*/ 332 w 143"/>
                <a:gd name="T15" fmla="*/ 577 h 355"/>
                <a:gd name="T16" fmla="*/ 371 w 143"/>
                <a:gd name="T17" fmla="*/ 621 h 355"/>
                <a:gd name="T18" fmla="*/ 371 w 143"/>
                <a:gd name="T19" fmla="*/ 647 h 355"/>
                <a:gd name="T20" fmla="*/ 315 w 143"/>
                <a:gd name="T21" fmla="*/ 755 h 355"/>
                <a:gd name="T22" fmla="*/ 244 w 143"/>
                <a:gd name="T23" fmla="*/ 803 h 355"/>
                <a:gd name="T24" fmla="*/ 219 w 143"/>
                <a:gd name="T25" fmla="*/ 803 h 355"/>
                <a:gd name="T26" fmla="*/ 109 w 143"/>
                <a:gd name="T27" fmla="*/ 842 h 355"/>
                <a:gd name="T28" fmla="*/ 23 w 143"/>
                <a:gd name="T29" fmla="*/ 803 h 355"/>
                <a:gd name="T30" fmla="*/ 38 w 143"/>
                <a:gd name="T31" fmla="*/ 739 h 355"/>
                <a:gd name="T32" fmla="*/ 23 w 143"/>
                <a:gd name="T33" fmla="*/ 664 h 355"/>
                <a:gd name="T34" fmla="*/ 130 w 143"/>
                <a:gd name="T35" fmla="*/ 487 h 355"/>
                <a:gd name="T36" fmla="*/ 148 w 143"/>
                <a:gd name="T37" fmla="*/ 467 h 355"/>
                <a:gd name="T38" fmla="*/ 148 w 143"/>
                <a:gd name="T39" fmla="*/ 429 h 355"/>
                <a:gd name="T40" fmla="*/ 130 w 143"/>
                <a:gd name="T41" fmla="*/ 412 h 355"/>
                <a:gd name="T42" fmla="*/ 109 w 143"/>
                <a:gd name="T43" fmla="*/ 412 h 355"/>
                <a:gd name="T44" fmla="*/ 89 w 143"/>
                <a:gd name="T45" fmla="*/ 199 h 355"/>
                <a:gd name="T46" fmla="*/ 0 w 143"/>
                <a:gd name="T47" fmla="*/ 123 h 355"/>
                <a:gd name="T48" fmla="*/ 23 w 143"/>
                <a:gd name="T49" fmla="*/ 91 h 355"/>
                <a:gd name="T50" fmla="*/ 80 w 143"/>
                <a:gd name="T51" fmla="*/ 144 h 355"/>
                <a:gd name="T52" fmla="*/ 148 w 143"/>
                <a:gd name="T53" fmla="*/ 144 h 355"/>
                <a:gd name="T54" fmla="*/ 188 w 143"/>
                <a:gd name="T55" fmla="*/ 123 h 355"/>
                <a:gd name="T56" fmla="*/ 205 w 143"/>
                <a:gd name="T57" fmla="*/ 31 h 355"/>
                <a:gd name="T58" fmla="*/ 244 w 143"/>
                <a:gd name="T59" fmla="*/ 0 h 355"/>
                <a:gd name="T60" fmla="*/ 315 w 143"/>
                <a:gd name="T61" fmla="*/ 52 h 355"/>
                <a:gd name="T62" fmla="*/ 279 w 143"/>
                <a:gd name="T63" fmla="*/ 123 h 355"/>
                <a:gd name="T64" fmla="*/ 279 w 143"/>
                <a:gd name="T65" fmla="*/ 123 h 355"/>
                <a:gd name="T66" fmla="*/ 279 w 143"/>
                <a:gd name="T67" fmla="*/ 123 h 35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3"/>
                <a:gd name="T103" fmla="*/ 0 h 355"/>
                <a:gd name="T104" fmla="*/ 143 w 143"/>
                <a:gd name="T105" fmla="*/ 355 h 35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3" h="355">
                  <a:moveTo>
                    <a:pt x="106" y="52"/>
                  </a:moveTo>
                  <a:lnTo>
                    <a:pt x="106" y="76"/>
                  </a:lnTo>
                  <a:lnTo>
                    <a:pt x="127" y="98"/>
                  </a:lnTo>
                  <a:lnTo>
                    <a:pt x="121" y="123"/>
                  </a:lnTo>
                  <a:lnTo>
                    <a:pt x="127" y="173"/>
                  </a:lnTo>
                  <a:lnTo>
                    <a:pt x="121" y="197"/>
                  </a:lnTo>
                  <a:lnTo>
                    <a:pt x="136" y="227"/>
                  </a:lnTo>
                  <a:lnTo>
                    <a:pt x="127" y="244"/>
                  </a:lnTo>
                  <a:lnTo>
                    <a:pt x="143" y="263"/>
                  </a:lnTo>
                  <a:lnTo>
                    <a:pt x="143" y="273"/>
                  </a:lnTo>
                  <a:lnTo>
                    <a:pt x="121" y="318"/>
                  </a:lnTo>
                  <a:lnTo>
                    <a:pt x="94" y="338"/>
                  </a:lnTo>
                  <a:lnTo>
                    <a:pt x="84" y="338"/>
                  </a:lnTo>
                  <a:lnTo>
                    <a:pt x="42" y="355"/>
                  </a:lnTo>
                  <a:lnTo>
                    <a:pt x="9" y="338"/>
                  </a:lnTo>
                  <a:lnTo>
                    <a:pt x="15" y="311"/>
                  </a:lnTo>
                  <a:lnTo>
                    <a:pt x="9" y="279"/>
                  </a:lnTo>
                  <a:lnTo>
                    <a:pt x="50" y="205"/>
                  </a:lnTo>
                  <a:lnTo>
                    <a:pt x="57" y="197"/>
                  </a:lnTo>
                  <a:lnTo>
                    <a:pt x="57" y="180"/>
                  </a:lnTo>
                  <a:lnTo>
                    <a:pt x="50" y="173"/>
                  </a:lnTo>
                  <a:lnTo>
                    <a:pt x="42" y="173"/>
                  </a:lnTo>
                  <a:lnTo>
                    <a:pt x="35" y="84"/>
                  </a:lnTo>
                  <a:lnTo>
                    <a:pt x="0" y="52"/>
                  </a:lnTo>
                  <a:lnTo>
                    <a:pt x="9" y="39"/>
                  </a:lnTo>
                  <a:lnTo>
                    <a:pt x="30" y="61"/>
                  </a:lnTo>
                  <a:lnTo>
                    <a:pt x="57" y="61"/>
                  </a:lnTo>
                  <a:lnTo>
                    <a:pt x="72" y="52"/>
                  </a:lnTo>
                  <a:lnTo>
                    <a:pt x="79" y="14"/>
                  </a:lnTo>
                  <a:lnTo>
                    <a:pt x="94" y="0"/>
                  </a:lnTo>
                  <a:lnTo>
                    <a:pt x="121" y="22"/>
                  </a:lnTo>
                  <a:lnTo>
                    <a:pt x="106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46" name="Freeform 167"/>
            <p:cNvSpPr>
              <a:spLocks/>
            </p:cNvSpPr>
            <p:nvPr/>
          </p:nvSpPr>
          <p:spPr bwMode="auto">
            <a:xfrm>
              <a:off x="3059" y="1782"/>
              <a:ext cx="140" cy="129"/>
            </a:xfrm>
            <a:custGeom>
              <a:avLst/>
              <a:gdLst>
                <a:gd name="T0" fmla="*/ 305 w 128"/>
                <a:gd name="T1" fmla="*/ 243 h 119"/>
                <a:gd name="T2" fmla="*/ 284 w 128"/>
                <a:gd name="T3" fmla="*/ 207 h 119"/>
                <a:gd name="T4" fmla="*/ 284 w 128"/>
                <a:gd name="T5" fmla="*/ 182 h 119"/>
                <a:gd name="T6" fmla="*/ 305 w 128"/>
                <a:gd name="T7" fmla="*/ 207 h 119"/>
                <a:gd name="T8" fmla="*/ 343 w 128"/>
                <a:gd name="T9" fmla="*/ 151 h 119"/>
                <a:gd name="T10" fmla="*/ 305 w 128"/>
                <a:gd name="T11" fmla="*/ 151 h 119"/>
                <a:gd name="T12" fmla="*/ 264 w 128"/>
                <a:gd name="T13" fmla="*/ 89 h 119"/>
                <a:gd name="T14" fmla="*/ 264 w 128"/>
                <a:gd name="T15" fmla="*/ 36 h 119"/>
                <a:gd name="T16" fmla="*/ 243 w 128"/>
                <a:gd name="T17" fmla="*/ 5 h 119"/>
                <a:gd name="T18" fmla="*/ 171 w 128"/>
                <a:gd name="T19" fmla="*/ 0 h 119"/>
                <a:gd name="T20" fmla="*/ 125 w 128"/>
                <a:gd name="T21" fmla="*/ 36 h 119"/>
                <a:gd name="T22" fmla="*/ 125 w 128"/>
                <a:gd name="T23" fmla="*/ 54 h 119"/>
                <a:gd name="T24" fmla="*/ 97 w 128"/>
                <a:gd name="T25" fmla="*/ 89 h 119"/>
                <a:gd name="T26" fmla="*/ 97 w 128"/>
                <a:gd name="T27" fmla="*/ 127 h 119"/>
                <a:gd name="T28" fmla="*/ 52 w 128"/>
                <a:gd name="T29" fmla="*/ 127 h 119"/>
                <a:gd name="T30" fmla="*/ 20 w 128"/>
                <a:gd name="T31" fmla="*/ 151 h 119"/>
                <a:gd name="T32" fmla="*/ 0 w 128"/>
                <a:gd name="T33" fmla="*/ 151 h 119"/>
                <a:gd name="T34" fmla="*/ 20 w 128"/>
                <a:gd name="T35" fmla="*/ 207 h 119"/>
                <a:gd name="T36" fmla="*/ 0 w 128"/>
                <a:gd name="T37" fmla="*/ 243 h 119"/>
                <a:gd name="T38" fmla="*/ 0 w 128"/>
                <a:gd name="T39" fmla="*/ 291 h 119"/>
                <a:gd name="T40" fmla="*/ 37 w 128"/>
                <a:gd name="T41" fmla="*/ 251 h 119"/>
                <a:gd name="T42" fmla="*/ 97 w 128"/>
                <a:gd name="T43" fmla="*/ 251 h 119"/>
                <a:gd name="T44" fmla="*/ 159 w 128"/>
                <a:gd name="T45" fmla="*/ 291 h 119"/>
                <a:gd name="T46" fmla="*/ 264 w 128"/>
                <a:gd name="T47" fmla="*/ 291 h 119"/>
                <a:gd name="T48" fmla="*/ 284 w 128"/>
                <a:gd name="T49" fmla="*/ 243 h 119"/>
                <a:gd name="T50" fmla="*/ 305 w 128"/>
                <a:gd name="T51" fmla="*/ 243 h 119"/>
                <a:gd name="T52" fmla="*/ 305 w 128"/>
                <a:gd name="T53" fmla="*/ 243 h 1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"/>
                <a:gd name="T82" fmla="*/ 0 h 119"/>
                <a:gd name="T83" fmla="*/ 128 w 128"/>
                <a:gd name="T84" fmla="*/ 119 h 11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" h="119">
                  <a:moveTo>
                    <a:pt x="113" y="99"/>
                  </a:moveTo>
                  <a:lnTo>
                    <a:pt x="106" y="84"/>
                  </a:lnTo>
                  <a:lnTo>
                    <a:pt x="106" y="76"/>
                  </a:lnTo>
                  <a:lnTo>
                    <a:pt x="113" y="84"/>
                  </a:lnTo>
                  <a:lnTo>
                    <a:pt x="128" y="62"/>
                  </a:lnTo>
                  <a:lnTo>
                    <a:pt x="113" y="62"/>
                  </a:lnTo>
                  <a:lnTo>
                    <a:pt x="99" y="37"/>
                  </a:lnTo>
                  <a:lnTo>
                    <a:pt x="99" y="15"/>
                  </a:lnTo>
                  <a:lnTo>
                    <a:pt x="91" y="5"/>
                  </a:lnTo>
                  <a:lnTo>
                    <a:pt x="64" y="0"/>
                  </a:lnTo>
                  <a:lnTo>
                    <a:pt x="47" y="15"/>
                  </a:lnTo>
                  <a:lnTo>
                    <a:pt x="47" y="22"/>
                  </a:lnTo>
                  <a:lnTo>
                    <a:pt x="37" y="37"/>
                  </a:lnTo>
                  <a:lnTo>
                    <a:pt x="37" y="52"/>
                  </a:lnTo>
                  <a:lnTo>
                    <a:pt x="20" y="52"/>
                  </a:lnTo>
                  <a:lnTo>
                    <a:pt x="7" y="62"/>
                  </a:lnTo>
                  <a:lnTo>
                    <a:pt x="0" y="62"/>
                  </a:lnTo>
                  <a:lnTo>
                    <a:pt x="7" y="84"/>
                  </a:lnTo>
                  <a:lnTo>
                    <a:pt x="0" y="99"/>
                  </a:lnTo>
                  <a:lnTo>
                    <a:pt x="0" y="119"/>
                  </a:lnTo>
                  <a:lnTo>
                    <a:pt x="14" y="104"/>
                  </a:lnTo>
                  <a:lnTo>
                    <a:pt x="37" y="104"/>
                  </a:lnTo>
                  <a:lnTo>
                    <a:pt x="59" y="119"/>
                  </a:lnTo>
                  <a:lnTo>
                    <a:pt x="99" y="119"/>
                  </a:lnTo>
                  <a:lnTo>
                    <a:pt x="106" y="99"/>
                  </a:lnTo>
                  <a:lnTo>
                    <a:pt x="113" y="9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47" name="Freeform 168"/>
            <p:cNvSpPr>
              <a:spLocks/>
            </p:cNvSpPr>
            <p:nvPr/>
          </p:nvSpPr>
          <p:spPr bwMode="auto">
            <a:xfrm>
              <a:off x="3037" y="1887"/>
              <a:ext cx="272" cy="195"/>
            </a:xfrm>
            <a:custGeom>
              <a:avLst/>
              <a:gdLst>
                <a:gd name="T0" fmla="*/ 258 w 251"/>
                <a:gd name="T1" fmla="*/ 385 h 180"/>
                <a:gd name="T2" fmla="*/ 211 w 251"/>
                <a:gd name="T3" fmla="*/ 385 h 180"/>
                <a:gd name="T4" fmla="*/ 211 w 251"/>
                <a:gd name="T5" fmla="*/ 366 h 180"/>
                <a:gd name="T6" fmla="*/ 225 w 251"/>
                <a:gd name="T7" fmla="*/ 315 h 180"/>
                <a:gd name="T8" fmla="*/ 271 w 251"/>
                <a:gd name="T9" fmla="*/ 315 h 180"/>
                <a:gd name="T10" fmla="*/ 271 w 251"/>
                <a:gd name="T11" fmla="*/ 293 h 180"/>
                <a:gd name="T12" fmla="*/ 258 w 251"/>
                <a:gd name="T13" fmla="*/ 251 h 180"/>
                <a:gd name="T14" fmla="*/ 258 w 251"/>
                <a:gd name="T15" fmla="*/ 218 h 180"/>
                <a:gd name="T16" fmla="*/ 195 w 251"/>
                <a:gd name="T17" fmla="*/ 200 h 180"/>
                <a:gd name="T18" fmla="*/ 100 w 251"/>
                <a:gd name="T19" fmla="*/ 251 h 180"/>
                <a:gd name="T20" fmla="*/ 39 w 251"/>
                <a:gd name="T21" fmla="*/ 251 h 180"/>
                <a:gd name="T22" fmla="*/ 0 w 251"/>
                <a:gd name="T23" fmla="*/ 218 h 180"/>
                <a:gd name="T24" fmla="*/ 39 w 251"/>
                <a:gd name="T25" fmla="*/ 182 h 180"/>
                <a:gd name="T26" fmla="*/ 64 w 251"/>
                <a:gd name="T27" fmla="*/ 110 h 180"/>
                <a:gd name="T28" fmla="*/ 51 w 251"/>
                <a:gd name="T29" fmla="*/ 51 h 180"/>
                <a:gd name="T30" fmla="*/ 85 w 251"/>
                <a:gd name="T31" fmla="*/ 18 h 180"/>
                <a:gd name="T32" fmla="*/ 141 w 251"/>
                <a:gd name="T33" fmla="*/ 18 h 180"/>
                <a:gd name="T34" fmla="*/ 195 w 251"/>
                <a:gd name="T35" fmla="*/ 51 h 180"/>
                <a:gd name="T36" fmla="*/ 294 w 251"/>
                <a:gd name="T37" fmla="*/ 51 h 180"/>
                <a:gd name="T38" fmla="*/ 314 w 251"/>
                <a:gd name="T39" fmla="*/ 0 h 180"/>
                <a:gd name="T40" fmla="*/ 393 w 251"/>
                <a:gd name="T41" fmla="*/ 0 h 180"/>
                <a:gd name="T42" fmla="*/ 411 w 251"/>
                <a:gd name="T43" fmla="*/ 18 h 180"/>
                <a:gd name="T44" fmla="*/ 393 w 251"/>
                <a:gd name="T45" fmla="*/ 18 h 180"/>
                <a:gd name="T46" fmla="*/ 411 w 251"/>
                <a:gd name="T47" fmla="*/ 51 h 180"/>
                <a:gd name="T48" fmla="*/ 451 w 251"/>
                <a:gd name="T49" fmla="*/ 51 h 180"/>
                <a:gd name="T50" fmla="*/ 463 w 251"/>
                <a:gd name="T51" fmla="*/ 89 h 180"/>
                <a:gd name="T52" fmla="*/ 485 w 251"/>
                <a:gd name="T53" fmla="*/ 110 h 180"/>
                <a:gd name="T54" fmla="*/ 501 w 251"/>
                <a:gd name="T55" fmla="*/ 89 h 180"/>
                <a:gd name="T56" fmla="*/ 608 w 251"/>
                <a:gd name="T57" fmla="*/ 165 h 180"/>
                <a:gd name="T58" fmla="*/ 587 w 251"/>
                <a:gd name="T59" fmla="*/ 251 h 180"/>
                <a:gd name="T60" fmla="*/ 570 w 251"/>
                <a:gd name="T61" fmla="*/ 218 h 180"/>
                <a:gd name="T62" fmla="*/ 554 w 251"/>
                <a:gd name="T63" fmla="*/ 251 h 180"/>
                <a:gd name="T64" fmla="*/ 554 w 251"/>
                <a:gd name="T65" fmla="*/ 293 h 180"/>
                <a:gd name="T66" fmla="*/ 518 w 251"/>
                <a:gd name="T67" fmla="*/ 293 h 180"/>
                <a:gd name="T68" fmla="*/ 411 w 251"/>
                <a:gd name="T69" fmla="*/ 366 h 180"/>
                <a:gd name="T70" fmla="*/ 463 w 251"/>
                <a:gd name="T71" fmla="*/ 385 h 180"/>
                <a:gd name="T72" fmla="*/ 485 w 251"/>
                <a:gd name="T73" fmla="*/ 385 h 180"/>
                <a:gd name="T74" fmla="*/ 463 w 251"/>
                <a:gd name="T75" fmla="*/ 385 h 180"/>
                <a:gd name="T76" fmla="*/ 393 w 251"/>
                <a:gd name="T77" fmla="*/ 433 h 180"/>
                <a:gd name="T78" fmla="*/ 379 w 251"/>
                <a:gd name="T79" fmla="*/ 433 h 180"/>
                <a:gd name="T80" fmla="*/ 379 w 251"/>
                <a:gd name="T81" fmla="*/ 403 h 180"/>
                <a:gd name="T82" fmla="*/ 364 w 251"/>
                <a:gd name="T83" fmla="*/ 385 h 180"/>
                <a:gd name="T84" fmla="*/ 393 w 251"/>
                <a:gd name="T85" fmla="*/ 366 h 180"/>
                <a:gd name="T86" fmla="*/ 324 w 251"/>
                <a:gd name="T87" fmla="*/ 328 h 180"/>
                <a:gd name="T88" fmla="*/ 324 w 251"/>
                <a:gd name="T89" fmla="*/ 315 h 180"/>
                <a:gd name="T90" fmla="*/ 294 w 251"/>
                <a:gd name="T91" fmla="*/ 315 h 180"/>
                <a:gd name="T92" fmla="*/ 271 w 251"/>
                <a:gd name="T93" fmla="*/ 366 h 180"/>
                <a:gd name="T94" fmla="*/ 258 w 251"/>
                <a:gd name="T95" fmla="*/ 366 h 180"/>
                <a:gd name="T96" fmla="*/ 258 w 251"/>
                <a:gd name="T97" fmla="*/ 385 h 180"/>
                <a:gd name="T98" fmla="*/ 258 w 251"/>
                <a:gd name="T99" fmla="*/ 385 h 180"/>
                <a:gd name="T100" fmla="*/ 258 w 251"/>
                <a:gd name="T101" fmla="*/ 385 h 18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51"/>
                <a:gd name="T154" fmla="*/ 0 h 180"/>
                <a:gd name="T155" fmla="*/ 251 w 251"/>
                <a:gd name="T156" fmla="*/ 180 h 18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51" h="180">
                  <a:moveTo>
                    <a:pt x="107" y="160"/>
                  </a:moveTo>
                  <a:lnTo>
                    <a:pt x="87" y="160"/>
                  </a:lnTo>
                  <a:lnTo>
                    <a:pt x="87" y="152"/>
                  </a:lnTo>
                  <a:lnTo>
                    <a:pt x="92" y="130"/>
                  </a:lnTo>
                  <a:lnTo>
                    <a:pt x="113" y="130"/>
                  </a:lnTo>
                  <a:lnTo>
                    <a:pt x="113" y="121"/>
                  </a:lnTo>
                  <a:lnTo>
                    <a:pt x="107" y="105"/>
                  </a:lnTo>
                  <a:lnTo>
                    <a:pt x="107" y="91"/>
                  </a:lnTo>
                  <a:lnTo>
                    <a:pt x="80" y="83"/>
                  </a:lnTo>
                  <a:lnTo>
                    <a:pt x="41" y="105"/>
                  </a:lnTo>
                  <a:lnTo>
                    <a:pt x="16" y="105"/>
                  </a:lnTo>
                  <a:lnTo>
                    <a:pt x="0" y="91"/>
                  </a:lnTo>
                  <a:lnTo>
                    <a:pt x="16" y="76"/>
                  </a:lnTo>
                  <a:lnTo>
                    <a:pt x="26" y="46"/>
                  </a:lnTo>
                  <a:lnTo>
                    <a:pt x="21" y="21"/>
                  </a:lnTo>
                  <a:lnTo>
                    <a:pt x="35" y="7"/>
                  </a:lnTo>
                  <a:lnTo>
                    <a:pt x="58" y="7"/>
                  </a:lnTo>
                  <a:lnTo>
                    <a:pt x="80" y="21"/>
                  </a:lnTo>
                  <a:lnTo>
                    <a:pt x="122" y="21"/>
                  </a:lnTo>
                  <a:lnTo>
                    <a:pt x="129" y="0"/>
                  </a:lnTo>
                  <a:lnTo>
                    <a:pt x="162" y="0"/>
                  </a:lnTo>
                  <a:lnTo>
                    <a:pt x="170" y="7"/>
                  </a:lnTo>
                  <a:lnTo>
                    <a:pt x="162" y="7"/>
                  </a:lnTo>
                  <a:lnTo>
                    <a:pt x="170" y="21"/>
                  </a:lnTo>
                  <a:lnTo>
                    <a:pt x="186" y="21"/>
                  </a:lnTo>
                  <a:lnTo>
                    <a:pt x="192" y="37"/>
                  </a:lnTo>
                  <a:lnTo>
                    <a:pt x="201" y="46"/>
                  </a:lnTo>
                  <a:lnTo>
                    <a:pt x="207" y="37"/>
                  </a:lnTo>
                  <a:lnTo>
                    <a:pt x="251" y="68"/>
                  </a:lnTo>
                  <a:lnTo>
                    <a:pt x="242" y="105"/>
                  </a:lnTo>
                  <a:lnTo>
                    <a:pt x="236" y="91"/>
                  </a:lnTo>
                  <a:lnTo>
                    <a:pt x="229" y="105"/>
                  </a:lnTo>
                  <a:lnTo>
                    <a:pt x="229" y="121"/>
                  </a:lnTo>
                  <a:lnTo>
                    <a:pt x="214" y="121"/>
                  </a:lnTo>
                  <a:lnTo>
                    <a:pt x="170" y="152"/>
                  </a:lnTo>
                  <a:lnTo>
                    <a:pt x="192" y="160"/>
                  </a:lnTo>
                  <a:lnTo>
                    <a:pt x="201" y="160"/>
                  </a:lnTo>
                  <a:lnTo>
                    <a:pt x="192" y="160"/>
                  </a:lnTo>
                  <a:lnTo>
                    <a:pt x="162" y="180"/>
                  </a:lnTo>
                  <a:lnTo>
                    <a:pt x="157" y="180"/>
                  </a:lnTo>
                  <a:lnTo>
                    <a:pt x="157" y="167"/>
                  </a:lnTo>
                  <a:lnTo>
                    <a:pt x="150" y="160"/>
                  </a:lnTo>
                  <a:lnTo>
                    <a:pt x="162" y="152"/>
                  </a:lnTo>
                  <a:lnTo>
                    <a:pt x="135" y="137"/>
                  </a:lnTo>
                  <a:lnTo>
                    <a:pt x="135" y="130"/>
                  </a:lnTo>
                  <a:lnTo>
                    <a:pt x="122" y="130"/>
                  </a:lnTo>
                  <a:lnTo>
                    <a:pt x="113" y="152"/>
                  </a:lnTo>
                  <a:lnTo>
                    <a:pt x="107" y="152"/>
                  </a:lnTo>
                  <a:lnTo>
                    <a:pt x="107" y="16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48" name="Freeform 169"/>
            <p:cNvSpPr>
              <a:spLocks/>
            </p:cNvSpPr>
            <p:nvPr/>
          </p:nvSpPr>
          <p:spPr bwMode="auto">
            <a:xfrm>
              <a:off x="3027" y="1727"/>
              <a:ext cx="105" cy="73"/>
            </a:xfrm>
            <a:custGeom>
              <a:avLst/>
              <a:gdLst>
                <a:gd name="T0" fmla="*/ 105 w 97"/>
                <a:gd name="T1" fmla="*/ 0 h 68"/>
                <a:gd name="T2" fmla="*/ 105 w 97"/>
                <a:gd name="T3" fmla="*/ 58 h 68"/>
                <a:gd name="T4" fmla="*/ 70 w 97"/>
                <a:gd name="T5" fmla="*/ 58 h 68"/>
                <a:gd name="T6" fmla="*/ 56 w 97"/>
                <a:gd name="T7" fmla="*/ 25 h 68"/>
                <a:gd name="T8" fmla="*/ 18 w 97"/>
                <a:gd name="T9" fmla="*/ 41 h 68"/>
                <a:gd name="T10" fmla="*/ 0 w 97"/>
                <a:gd name="T11" fmla="*/ 75 h 68"/>
                <a:gd name="T12" fmla="*/ 0 w 97"/>
                <a:gd name="T13" fmla="*/ 128 h 68"/>
                <a:gd name="T14" fmla="*/ 18 w 97"/>
                <a:gd name="T15" fmla="*/ 112 h 68"/>
                <a:gd name="T16" fmla="*/ 119 w 97"/>
                <a:gd name="T17" fmla="*/ 112 h 68"/>
                <a:gd name="T18" fmla="*/ 195 w 97"/>
                <a:gd name="T19" fmla="*/ 148 h 68"/>
                <a:gd name="T20" fmla="*/ 232 w 97"/>
                <a:gd name="T21" fmla="*/ 112 h 68"/>
                <a:gd name="T22" fmla="*/ 218 w 97"/>
                <a:gd name="T23" fmla="*/ 58 h 68"/>
                <a:gd name="T24" fmla="*/ 218 w 97"/>
                <a:gd name="T25" fmla="*/ 25 h 68"/>
                <a:gd name="T26" fmla="*/ 179 w 97"/>
                <a:gd name="T27" fmla="*/ 25 h 68"/>
                <a:gd name="T28" fmla="*/ 119 w 97"/>
                <a:gd name="T29" fmla="*/ 0 h 68"/>
                <a:gd name="T30" fmla="*/ 105 w 97"/>
                <a:gd name="T31" fmla="*/ 0 h 68"/>
                <a:gd name="T32" fmla="*/ 105 w 97"/>
                <a:gd name="T33" fmla="*/ 0 h 68"/>
                <a:gd name="T34" fmla="*/ 105 w 97"/>
                <a:gd name="T35" fmla="*/ 0 h 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68"/>
                <a:gd name="T56" fmla="*/ 97 w 97"/>
                <a:gd name="T57" fmla="*/ 68 h 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68">
                  <a:moveTo>
                    <a:pt x="44" y="0"/>
                  </a:moveTo>
                  <a:lnTo>
                    <a:pt x="44" y="27"/>
                  </a:lnTo>
                  <a:lnTo>
                    <a:pt x="29" y="27"/>
                  </a:lnTo>
                  <a:lnTo>
                    <a:pt x="24" y="12"/>
                  </a:lnTo>
                  <a:lnTo>
                    <a:pt x="7" y="19"/>
                  </a:lnTo>
                  <a:lnTo>
                    <a:pt x="0" y="34"/>
                  </a:lnTo>
                  <a:lnTo>
                    <a:pt x="0" y="58"/>
                  </a:lnTo>
                  <a:lnTo>
                    <a:pt x="7" y="51"/>
                  </a:lnTo>
                  <a:lnTo>
                    <a:pt x="50" y="51"/>
                  </a:lnTo>
                  <a:lnTo>
                    <a:pt x="81" y="68"/>
                  </a:lnTo>
                  <a:lnTo>
                    <a:pt x="97" y="51"/>
                  </a:lnTo>
                  <a:lnTo>
                    <a:pt x="91" y="27"/>
                  </a:lnTo>
                  <a:lnTo>
                    <a:pt x="91" y="12"/>
                  </a:lnTo>
                  <a:lnTo>
                    <a:pt x="74" y="12"/>
                  </a:lnTo>
                  <a:lnTo>
                    <a:pt x="50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49" name="Freeform 170"/>
            <p:cNvSpPr>
              <a:spLocks/>
            </p:cNvSpPr>
            <p:nvPr/>
          </p:nvSpPr>
          <p:spPr bwMode="auto">
            <a:xfrm>
              <a:off x="3027" y="1779"/>
              <a:ext cx="86" cy="68"/>
            </a:xfrm>
            <a:custGeom>
              <a:avLst/>
              <a:gdLst>
                <a:gd name="T0" fmla="*/ 0 w 79"/>
                <a:gd name="T1" fmla="*/ 57 h 63"/>
                <a:gd name="T2" fmla="*/ 0 w 79"/>
                <a:gd name="T3" fmla="*/ 19 h 63"/>
                <a:gd name="T4" fmla="*/ 19 w 79"/>
                <a:gd name="T5" fmla="*/ 0 h 63"/>
                <a:gd name="T6" fmla="*/ 125 w 79"/>
                <a:gd name="T7" fmla="*/ 0 h 63"/>
                <a:gd name="T8" fmla="*/ 202 w 79"/>
                <a:gd name="T9" fmla="*/ 42 h 63"/>
                <a:gd name="T10" fmla="*/ 202 w 79"/>
                <a:gd name="T11" fmla="*/ 57 h 63"/>
                <a:gd name="T12" fmla="*/ 170 w 79"/>
                <a:gd name="T13" fmla="*/ 92 h 63"/>
                <a:gd name="T14" fmla="*/ 170 w 79"/>
                <a:gd name="T15" fmla="*/ 126 h 63"/>
                <a:gd name="T16" fmla="*/ 125 w 79"/>
                <a:gd name="T17" fmla="*/ 126 h 63"/>
                <a:gd name="T18" fmla="*/ 89 w 79"/>
                <a:gd name="T19" fmla="*/ 145 h 63"/>
                <a:gd name="T20" fmla="*/ 75 w 79"/>
                <a:gd name="T21" fmla="*/ 145 h 63"/>
                <a:gd name="T22" fmla="*/ 54 w 79"/>
                <a:gd name="T23" fmla="*/ 126 h 63"/>
                <a:gd name="T24" fmla="*/ 54 w 79"/>
                <a:gd name="T25" fmla="*/ 57 h 63"/>
                <a:gd name="T26" fmla="*/ 0 w 79"/>
                <a:gd name="T27" fmla="*/ 57 h 63"/>
                <a:gd name="T28" fmla="*/ 0 w 79"/>
                <a:gd name="T29" fmla="*/ 57 h 63"/>
                <a:gd name="T30" fmla="*/ 0 w 79"/>
                <a:gd name="T31" fmla="*/ 57 h 6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9"/>
                <a:gd name="T49" fmla="*/ 0 h 63"/>
                <a:gd name="T50" fmla="*/ 79 w 79"/>
                <a:gd name="T51" fmla="*/ 63 h 6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9" h="63">
                  <a:moveTo>
                    <a:pt x="0" y="25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49" y="0"/>
                  </a:lnTo>
                  <a:lnTo>
                    <a:pt x="79" y="18"/>
                  </a:lnTo>
                  <a:lnTo>
                    <a:pt x="79" y="25"/>
                  </a:lnTo>
                  <a:lnTo>
                    <a:pt x="66" y="40"/>
                  </a:lnTo>
                  <a:lnTo>
                    <a:pt x="66" y="55"/>
                  </a:lnTo>
                  <a:lnTo>
                    <a:pt x="49" y="55"/>
                  </a:lnTo>
                  <a:lnTo>
                    <a:pt x="35" y="63"/>
                  </a:lnTo>
                  <a:lnTo>
                    <a:pt x="29" y="63"/>
                  </a:lnTo>
                  <a:lnTo>
                    <a:pt x="22" y="55"/>
                  </a:lnTo>
                  <a:lnTo>
                    <a:pt x="22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50" name="Freeform 171"/>
            <p:cNvSpPr>
              <a:spLocks/>
            </p:cNvSpPr>
            <p:nvPr/>
          </p:nvSpPr>
          <p:spPr bwMode="auto">
            <a:xfrm>
              <a:off x="3067" y="1691"/>
              <a:ext cx="65" cy="51"/>
            </a:xfrm>
            <a:custGeom>
              <a:avLst/>
              <a:gdLst>
                <a:gd name="T0" fmla="*/ 20 w 60"/>
                <a:gd name="T1" fmla="*/ 91 h 47"/>
                <a:gd name="T2" fmla="*/ 0 w 60"/>
                <a:gd name="T3" fmla="*/ 55 h 47"/>
                <a:gd name="T4" fmla="*/ 0 w 60"/>
                <a:gd name="T5" fmla="*/ 20 h 47"/>
                <a:gd name="T6" fmla="*/ 20 w 60"/>
                <a:gd name="T7" fmla="*/ 0 h 47"/>
                <a:gd name="T8" fmla="*/ 143 w 60"/>
                <a:gd name="T9" fmla="*/ 0 h 47"/>
                <a:gd name="T10" fmla="*/ 131 w 60"/>
                <a:gd name="T11" fmla="*/ 20 h 47"/>
                <a:gd name="T12" fmla="*/ 109 w 60"/>
                <a:gd name="T13" fmla="*/ 20 h 47"/>
                <a:gd name="T14" fmla="*/ 131 w 60"/>
                <a:gd name="T15" fmla="*/ 91 h 47"/>
                <a:gd name="T16" fmla="*/ 131 w 60"/>
                <a:gd name="T17" fmla="*/ 116 h 47"/>
                <a:gd name="T18" fmla="*/ 89 w 60"/>
                <a:gd name="T19" fmla="*/ 116 h 47"/>
                <a:gd name="T20" fmla="*/ 36 w 60"/>
                <a:gd name="T21" fmla="*/ 91 h 47"/>
                <a:gd name="T22" fmla="*/ 20 w 60"/>
                <a:gd name="T23" fmla="*/ 91 h 47"/>
                <a:gd name="T24" fmla="*/ 20 w 60"/>
                <a:gd name="T25" fmla="*/ 91 h 47"/>
                <a:gd name="T26" fmla="*/ 20 w 60"/>
                <a:gd name="T27" fmla="*/ 91 h 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0"/>
                <a:gd name="T43" fmla="*/ 0 h 47"/>
                <a:gd name="T44" fmla="*/ 60 w 60"/>
                <a:gd name="T45" fmla="*/ 47 h 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0" h="47">
                  <a:moveTo>
                    <a:pt x="8" y="37"/>
                  </a:moveTo>
                  <a:lnTo>
                    <a:pt x="0" y="23"/>
                  </a:lnTo>
                  <a:lnTo>
                    <a:pt x="0" y="8"/>
                  </a:lnTo>
                  <a:lnTo>
                    <a:pt x="8" y="0"/>
                  </a:lnTo>
                  <a:lnTo>
                    <a:pt x="60" y="0"/>
                  </a:lnTo>
                  <a:lnTo>
                    <a:pt x="54" y="8"/>
                  </a:lnTo>
                  <a:lnTo>
                    <a:pt x="45" y="8"/>
                  </a:lnTo>
                  <a:lnTo>
                    <a:pt x="54" y="37"/>
                  </a:lnTo>
                  <a:lnTo>
                    <a:pt x="54" y="47"/>
                  </a:lnTo>
                  <a:lnTo>
                    <a:pt x="37" y="47"/>
                  </a:lnTo>
                  <a:lnTo>
                    <a:pt x="15" y="37"/>
                  </a:lnTo>
                  <a:lnTo>
                    <a:pt x="8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51" name="Freeform 172"/>
            <p:cNvSpPr>
              <a:spLocks/>
            </p:cNvSpPr>
            <p:nvPr/>
          </p:nvSpPr>
          <p:spPr bwMode="auto">
            <a:xfrm>
              <a:off x="3005" y="1804"/>
              <a:ext cx="48" cy="32"/>
            </a:xfrm>
            <a:custGeom>
              <a:avLst/>
              <a:gdLst>
                <a:gd name="T0" fmla="*/ 115 w 44"/>
                <a:gd name="T1" fmla="*/ 0 h 30"/>
                <a:gd name="T2" fmla="*/ 115 w 44"/>
                <a:gd name="T3" fmla="*/ 61 h 30"/>
                <a:gd name="T4" fmla="*/ 57 w 44"/>
                <a:gd name="T5" fmla="*/ 61 h 30"/>
                <a:gd name="T6" fmla="*/ 0 w 44"/>
                <a:gd name="T7" fmla="*/ 50 h 30"/>
                <a:gd name="T8" fmla="*/ 32 w 44"/>
                <a:gd name="T9" fmla="*/ 33 h 30"/>
                <a:gd name="T10" fmla="*/ 57 w 44"/>
                <a:gd name="T11" fmla="*/ 0 h 30"/>
                <a:gd name="T12" fmla="*/ 115 w 44"/>
                <a:gd name="T13" fmla="*/ 0 h 30"/>
                <a:gd name="T14" fmla="*/ 115 w 44"/>
                <a:gd name="T15" fmla="*/ 0 h 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4"/>
                <a:gd name="T25" fmla="*/ 0 h 30"/>
                <a:gd name="T26" fmla="*/ 44 w 44"/>
                <a:gd name="T27" fmla="*/ 30 h 3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4" h="30">
                  <a:moveTo>
                    <a:pt x="44" y="0"/>
                  </a:moveTo>
                  <a:lnTo>
                    <a:pt x="44" y="30"/>
                  </a:lnTo>
                  <a:lnTo>
                    <a:pt x="22" y="30"/>
                  </a:lnTo>
                  <a:lnTo>
                    <a:pt x="0" y="24"/>
                  </a:lnTo>
                  <a:lnTo>
                    <a:pt x="13" y="17"/>
                  </a:lnTo>
                  <a:lnTo>
                    <a:pt x="22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52" name="Freeform 173"/>
            <p:cNvSpPr>
              <a:spLocks/>
            </p:cNvSpPr>
            <p:nvPr/>
          </p:nvSpPr>
          <p:spPr bwMode="auto">
            <a:xfrm>
              <a:off x="2879" y="1339"/>
              <a:ext cx="188" cy="462"/>
            </a:xfrm>
            <a:custGeom>
              <a:avLst/>
              <a:gdLst>
                <a:gd name="T0" fmla="*/ 0 w 173"/>
                <a:gd name="T1" fmla="*/ 803 h 427"/>
                <a:gd name="T2" fmla="*/ 26 w 173"/>
                <a:gd name="T3" fmla="*/ 803 h 427"/>
                <a:gd name="T4" fmla="*/ 26 w 173"/>
                <a:gd name="T5" fmla="*/ 731 h 427"/>
                <a:gd name="T6" fmla="*/ 54 w 173"/>
                <a:gd name="T7" fmla="*/ 721 h 427"/>
                <a:gd name="T8" fmla="*/ 54 w 173"/>
                <a:gd name="T9" fmla="*/ 629 h 427"/>
                <a:gd name="T10" fmla="*/ 26 w 173"/>
                <a:gd name="T11" fmla="*/ 530 h 427"/>
                <a:gd name="T12" fmla="*/ 54 w 173"/>
                <a:gd name="T13" fmla="*/ 449 h 427"/>
                <a:gd name="T14" fmla="*/ 110 w 173"/>
                <a:gd name="T15" fmla="*/ 414 h 427"/>
                <a:gd name="T16" fmla="*/ 90 w 173"/>
                <a:gd name="T17" fmla="*/ 360 h 427"/>
                <a:gd name="T18" fmla="*/ 130 w 173"/>
                <a:gd name="T19" fmla="*/ 256 h 427"/>
                <a:gd name="T20" fmla="*/ 187 w 173"/>
                <a:gd name="T21" fmla="*/ 198 h 427"/>
                <a:gd name="T22" fmla="*/ 187 w 173"/>
                <a:gd name="T23" fmla="*/ 144 h 427"/>
                <a:gd name="T24" fmla="*/ 223 w 173"/>
                <a:gd name="T25" fmla="*/ 77 h 427"/>
                <a:gd name="T26" fmla="*/ 233 w 173"/>
                <a:gd name="T27" fmla="*/ 77 h 427"/>
                <a:gd name="T28" fmla="*/ 233 w 173"/>
                <a:gd name="T29" fmla="*/ 40 h 427"/>
                <a:gd name="T30" fmla="*/ 311 w 173"/>
                <a:gd name="T31" fmla="*/ 40 h 427"/>
                <a:gd name="T32" fmla="*/ 311 w 173"/>
                <a:gd name="T33" fmla="*/ 0 h 427"/>
                <a:gd name="T34" fmla="*/ 325 w 173"/>
                <a:gd name="T35" fmla="*/ 0 h 427"/>
                <a:gd name="T36" fmla="*/ 414 w 173"/>
                <a:gd name="T37" fmla="*/ 77 h 427"/>
                <a:gd name="T38" fmla="*/ 433 w 173"/>
                <a:gd name="T39" fmla="*/ 289 h 427"/>
                <a:gd name="T40" fmla="*/ 400 w 173"/>
                <a:gd name="T41" fmla="*/ 289 h 427"/>
                <a:gd name="T42" fmla="*/ 350 w 173"/>
                <a:gd name="T43" fmla="*/ 325 h 427"/>
                <a:gd name="T44" fmla="*/ 350 w 173"/>
                <a:gd name="T45" fmla="*/ 360 h 427"/>
                <a:gd name="T46" fmla="*/ 366 w 173"/>
                <a:gd name="T47" fmla="*/ 398 h 427"/>
                <a:gd name="T48" fmla="*/ 261 w 173"/>
                <a:gd name="T49" fmla="*/ 503 h 427"/>
                <a:gd name="T50" fmla="*/ 223 w 173"/>
                <a:gd name="T51" fmla="*/ 572 h 427"/>
                <a:gd name="T52" fmla="*/ 223 w 173"/>
                <a:gd name="T53" fmla="*/ 676 h 427"/>
                <a:gd name="T54" fmla="*/ 261 w 173"/>
                <a:gd name="T55" fmla="*/ 731 h 427"/>
                <a:gd name="T56" fmla="*/ 233 w 173"/>
                <a:gd name="T57" fmla="*/ 768 h 427"/>
                <a:gd name="T58" fmla="*/ 233 w 173"/>
                <a:gd name="T59" fmla="*/ 788 h 427"/>
                <a:gd name="T60" fmla="*/ 204 w 173"/>
                <a:gd name="T61" fmla="*/ 824 h 427"/>
                <a:gd name="T62" fmla="*/ 187 w 173"/>
                <a:gd name="T63" fmla="*/ 982 h 427"/>
                <a:gd name="T64" fmla="*/ 130 w 173"/>
                <a:gd name="T65" fmla="*/ 982 h 427"/>
                <a:gd name="T66" fmla="*/ 110 w 173"/>
                <a:gd name="T67" fmla="*/ 1002 h 427"/>
                <a:gd name="T68" fmla="*/ 110 w 173"/>
                <a:gd name="T69" fmla="*/ 1016 h 427"/>
                <a:gd name="T70" fmla="*/ 77 w 173"/>
                <a:gd name="T71" fmla="*/ 1016 h 427"/>
                <a:gd name="T72" fmla="*/ 54 w 173"/>
                <a:gd name="T73" fmla="*/ 982 h 427"/>
                <a:gd name="T74" fmla="*/ 77 w 173"/>
                <a:gd name="T75" fmla="*/ 965 h 427"/>
                <a:gd name="T76" fmla="*/ 0 w 173"/>
                <a:gd name="T77" fmla="*/ 803 h 427"/>
                <a:gd name="T78" fmla="*/ 0 w 173"/>
                <a:gd name="T79" fmla="*/ 803 h 427"/>
                <a:gd name="T80" fmla="*/ 0 w 173"/>
                <a:gd name="T81" fmla="*/ 803 h 42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73"/>
                <a:gd name="T124" fmla="*/ 0 h 427"/>
                <a:gd name="T125" fmla="*/ 173 w 173"/>
                <a:gd name="T126" fmla="*/ 427 h 42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73" h="427">
                  <a:moveTo>
                    <a:pt x="0" y="338"/>
                  </a:moveTo>
                  <a:lnTo>
                    <a:pt x="11" y="338"/>
                  </a:lnTo>
                  <a:lnTo>
                    <a:pt x="11" y="308"/>
                  </a:lnTo>
                  <a:lnTo>
                    <a:pt x="22" y="303"/>
                  </a:lnTo>
                  <a:lnTo>
                    <a:pt x="22" y="264"/>
                  </a:lnTo>
                  <a:lnTo>
                    <a:pt x="11" y="224"/>
                  </a:lnTo>
                  <a:lnTo>
                    <a:pt x="22" y="189"/>
                  </a:lnTo>
                  <a:lnTo>
                    <a:pt x="44" y="174"/>
                  </a:lnTo>
                  <a:lnTo>
                    <a:pt x="36" y="152"/>
                  </a:lnTo>
                  <a:lnTo>
                    <a:pt x="52" y="108"/>
                  </a:lnTo>
                  <a:lnTo>
                    <a:pt x="74" y="83"/>
                  </a:lnTo>
                  <a:lnTo>
                    <a:pt x="74" y="61"/>
                  </a:lnTo>
                  <a:lnTo>
                    <a:pt x="89" y="32"/>
                  </a:lnTo>
                  <a:lnTo>
                    <a:pt x="94" y="32"/>
                  </a:lnTo>
                  <a:lnTo>
                    <a:pt x="94" y="17"/>
                  </a:lnTo>
                  <a:lnTo>
                    <a:pt x="124" y="17"/>
                  </a:lnTo>
                  <a:lnTo>
                    <a:pt x="124" y="0"/>
                  </a:lnTo>
                  <a:lnTo>
                    <a:pt x="131" y="0"/>
                  </a:lnTo>
                  <a:lnTo>
                    <a:pt x="166" y="32"/>
                  </a:lnTo>
                  <a:lnTo>
                    <a:pt x="173" y="120"/>
                  </a:lnTo>
                  <a:lnTo>
                    <a:pt x="161" y="120"/>
                  </a:lnTo>
                  <a:lnTo>
                    <a:pt x="140" y="137"/>
                  </a:lnTo>
                  <a:lnTo>
                    <a:pt x="140" y="152"/>
                  </a:lnTo>
                  <a:lnTo>
                    <a:pt x="146" y="167"/>
                  </a:lnTo>
                  <a:lnTo>
                    <a:pt x="103" y="211"/>
                  </a:lnTo>
                  <a:lnTo>
                    <a:pt x="89" y="241"/>
                  </a:lnTo>
                  <a:lnTo>
                    <a:pt x="89" y="285"/>
                  </a:lnTo>
                  <a:lnTo>
                    <a:pt x="103" y="308"/>
                  </a:lnTo>
                  <a:lnTo>
                    <a:pt x="94" y="323"/>
                  </a:lnTo>
                  <a:lnTo>
                    <a:pt x="94" y="332"/>
                  </a:lnTo>
                  <a:lnTo>
                    <a:pt x="81" y="347"/>
                  </a:lnTo>
                  <a:lnTo>
                    <a:pt x="74" y="412"/>
                  </a:lnTo>
                  <a:lnTo>
                    <a:pt x="52" y="412"/>
                  </a:lnTo>
                  <a:lnTo>
                    <a:pt x="44" y="422"/>
                  </a:lnTo>
                  <a:lnTo>
                    <a:pt x="44" y="427"/>
                  </a:lnTo>
                  <a:lnTo>
                    <a:pt x="31" y="427"/>
                  </a:lnTo>
                  <a:lnTo>
                    <a:pt x="22" y="412"/>
                  </a:lnTo>
                  <a:lnTo>
                    <a:pt x="31" y="406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53" name="Freeform 174"/>
            <p:cNvSpPr>
              <a:spLocks/>
            </p:cNvSpPr>
            <p:nvPr/>
          </p:nvSpPr>
          <p:spPr bwMode="auto">
            <a:xfrm>
              <a:off x="3215" y="2313"/>
              <a:ext cx="29" cy="65"/>
            </a:xfrm>
            <a:custGeom>
              <a:avLst/>
              <a:gdLst>
                <a:gd name="T0" fmla="*/ 49 w 27"/>
                <a:gd name="T1" fmla="*/ 20 h 60"/>
                <a:gd name="T2" fmla="*/ 49 w 27"/>
                <a:gd name="T3" fmla="*/ 92 h 60"/>
                <a:gd name="T4" fmla="*/ 19 w 27"/>
                <a:gd name="T5" fmla="*/ 143 h 60"/>
                <a:gd name="T6" fmla="*/ 0 w 27"/>
                <a:gd name="T7" fmla="*/ 75 h 60"/>
                <a:gd name="T8" fmla="*/ 49 w 27"/>
                <a:gd name="T9" fmla="*/ 0 h 60"/>
                <a:gd name="T10" fmla="*/ 58 w 27"/>
                <a:gd name="T11" fmla="*/ 0 h 60"/>
                <a:gd name="T12" fmla="*/ 49 w 27"/>
                <a:gd name="T13" fmla="*/ 20 h 60"/>
                <a:gd name="T14" fmla="*/ 49 w 27"/>
                <a:gd name="T15" fmla="*/ 20 h 60"/>
                <a:gd name="T16" fmla="*/ 49 w 27"/>
                <a:gd name="T17" fmla="*/ 2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60"/>
                <a:gd name="T29" fmla="*/ 27 w 27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60">
                  <a:moveTo>
                    <a:pt x="22" y="8"/>
                  </a:moveTo>
                  <a:lnTo>
                    <a:pt x="22" y="38"/>
                  </a:lnTo>
                  <a:lnTo>
                    <a:pt x="8" y="60"/>
                  </a:lnTo>
                  <a:lnTo>
                    <a:pt x="0" y="30"/>
                  </a:lnTo>
                  <a:lnTo>
                    <a:pt x="22" y="0"/>
                  </a:lnTo>
                  <a:lnTo>
                    <a:pt x="27" y="0"/>
                  </a:lnTo>
                  <a:lnTo>
                    <a:pt x="22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54" name="Freeform 175"/>
            <p:cNvSpPr>
              <a:spLocks/>
            </p:cNvSpPr>
            <p:nvPr/>
          </p:nvSpPr>
          <p:spPr bwMode="auto">
            <a:xfrm>
              <a:off x="3293" y="2217"/>
              <a:ext cx="136" cy="161"/>
            </a:xfrm>
            <a:custGeom>
              <a:avLst/>
              <a:gdLst>
                <a:gd name="T0" fmla="*/ 190 w 125"/>
                <a:gd name="T1" fmla="*/ 23 h 146"/>
                <a:gd name="T2" fmla="*/ 207 w 125"/>
                <a:gd name="T3" fmla="*/ 69 h 146"/>
                <a:gd name="T4" fmla="*/ 225 w 125"/>
                <a:gd name="T5" fmla="*/ 69 h 146"/>
                <a:gd name="T6" fmla="*/ 225 w 125"/>
                <a:gd name="T7" fmla="*/ 132 h 146"/>
                <a:gd name="T8" fmla="*/ 207 w 125"/>
                <a:gd name="T9" fmla="*/ 178 h 146"/>
                <a:gd name="T10" fmla="*/ 225 w 125"/>
                <a:gd name="T11" fmla="*/ 249 h 146"/>
                <a:gd name="T12" fmla="*/ 264 w 125"/>
                <a:gd name="T13" fmla="*/ 264 h 146"/>
                <a:gd name="T14" fmla="*/ 298 w 125"/>
                <a:gd name="T15" fmla="*/ 363 h 146"/>
                <a:gd name="T16" fmla="*/ 316 w 125"/>
                <a:gd name="T17" fmla="*/ 379 h 146"/>
                <a:gd name="T18" fmla="*/ 316 w 125"/>
                <a:gd name="T19" fmla="*/ 400 h 146"/>
                <a:gd name="T20" fmla="*/ 264 w 125"/>
                <a:gd name="T21" fmla="*/ 400 h 146"/>
                <a:gd name="T22" fmla="*/ 245 w 125"/>
                <a:gd name="T23" fmla="*/ 428 h 146"/>
                <a:gd name="T24" fmla="*/ 207 w 125"/>
                <a:gd name="T25" fmla="*/ 400 h 146"/>
                <a:gd name="T26" fmla="*/ 190 w 125"/>
                <a:gd name="T27" fmla="*/ 428 h 146"/>
                <a:gd name="T28" fmla="*/ 144 w 125"/>
                <a:gd name="T29" fmla="*/ 400 h 146"/>
                <a:gd name="T30" fmla="*/ 144 w 125"/>
                <a:gd name="T31" fmla="*/ 379 h 146"/>
                <a:gd name="T32" fmla="*/ 50 w 125"/>
                <a:gd name="T33" fmla="*/ 297 h 146"/>
                <a:gd name="T34" fmla="*/ 0 w 125"/>
                <a:gd name="T35" fmla="*/ 264 h 146"/>
                <a:gd name="T36" fmla="*/ 0 w 125"/>
                <a:gd name="T37" fmla="*/ 226 h 146"/>
                <a:gd name="T38" fmla="*/ 50 w 125"/>
                <a:gd name="T39" fmla="*/ 159 h 146"/>
                <a:gd name="T40" fmla="*/ 83 w 125"/>
                <a:gd name="T41" fmla="*/ 45 h 146"/>
                <a:gd name="T42" fmla="*/ 118 w 125"/>
                <a:gd name="T43" fmla="*/ 23 h 146"/>
                <a:gd name="T44" fmla="*/ 118 w 125"/>
                <a:gd name="T45" fmla="*/ 0 h 146"/>
                <a:gd name="T46" fmla="*/ 190 w 125"/>
                <a:gd name="T47" fmla="*/ 23 h 146"/>
                <a:gd name="T48" fmla="*/ 190 w 125"/>
                <a:gd name="T49" fmla="*/ 23 h 146"/>
                <a:gd name="T50" fmla="*/ 190 w 125"/>
                <a:gd name="T51" fmla="*/ 23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5"/>
                <a:gd name="T79" fmla="*/ 0 h 146"/>
                <a:gd name="T80" fmla="*/ 125 w 125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5" h="146">
                  <a:moveTo>
                    <a:pt x="75" y="8"/>
                  </a:moveTo>
                  <a:lnTo>
                    <a:pt x="82" y="24"/>
                  </a:lnTo>
                  <a:lnTo>
                    <a:pt x="89" y="24"/>
                  </a:lnTo>
                  <a:lnTo>
                    <a:pt x="89" y="45"/>
                  </a:lnTo>
                  <a:lnTo>
                    <a:pt x="82" y="61"/>
                  </a:lnTo>
                  <a:lnTo>
                    <a:pt x="89" y="84"/>
                  </a:lnTo>
                  <a:lnTo>
                    <a:pt x="104" y="91"/>
                  </a:lnTo>
                  <a:lnTo>
                    <a:pt x="119" y="123"/>
                  </a:lnTo>
                  <a:lnTo>
                    <a:pt x="125" y="129"/>
                  </a:lnTo>
                  <a:lnTo>
                    <a:pt x="125" y="136"/>
                  </a:lnTo>
                  <a:lnTo>
                    <a:pt x="104" y="136"/>
                  </a:lnTo>
                  <a:lnTo>
                    <a:pt x="97" y="146"/>
                  </a:lnTo>
                  <a:lnTo>
                    <a:pt x="82" y="136"/>
                  </a:lnTo>
                  <a:lnTo>
                    <a:pt x="75" y="146"/>
                  </a:lnTo>
                  <a:lnTo>
                    <a:pt x="57" y="136"/>
                  </a:lnTo>
                  <a:lnTo>
                    <a:pt x="57" y="129"/>
                  </a:lnTo>
                  <a:lnTo>
                    <a:pt x="20" y="101"/>
                  </a:lnTo>
                  <a:lnTo>
                    <a:pt x="0" y="91"/>
                  </a:lnTo>
                  <a:lnTo>
                    <a:pt x="0" y="76"/>
                  </a:lnTo>
                  <a:lnTo>
                    <a:pt x="20" y="54"/>
                  </a:lnTo>
                  <a:lnTo>
                    <a:pt x="33" y="15"/>
                  </a:lnTo>
                  <a:lnTo>
                    <a:pt x="47" y="8"/>
                  </a:lnTo>
                  <a:lnTo>
                    <a:pt x="47" y="0"/>
                  </a:lnTo>
                  <a:lnTo>
                    <a:pt x="75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55" name="Freeform 176"/>
            <p:cNvSpPr>
              <a:spLocks/>
            </p:cNvSpPr>
            <p:nvPr/>
          </p:nvSpPr>
          <p:spPr bwMode="auto">
            <a:xfrm>
              <a:off x="3182" y="2263"/>
              <a:ext cx="39" cy="30"/>
            </a:xfrm>
            <a:custGeom>
              <a:avLst/>
              <a:gdLst>
                <a:gd name="T0" fmla="*/ 0 w 36"/>
                <a:gd name="T1" fmla="*/ 23 h 28"/>
                <a:gd name="T2" fmla="*/ 35 w 36"/>
                <a:gd name="T3" fmla="*/ 59 h 28"/>
                <a:gd name="T4" fmla="*/ 55 w 36"/>
                <a:gd name="T5" fmla="*/ 59 h 28"/>
                <a:gd name="T6" fmla="*/ 66 w 36"/>
                <a:gd name="T7" fmla="*/ 23 h 28"/>
                <a:gd name="T8" fmla="*/ 86 w 36"/>
                <a:gd name="T9" fmla="*/ 0 h 28"/>
                <a:gd name="T10" fmla="*/ 0 w 36"/>
                <a:gd name="T11" fmla="*/ 23 h 28"/>
                <a:gd name="T12" fmla="*/ 0 w 36"/>
                <a:gd name="T13" fmla="*/ 23 h 28"/>
                <a:gd name="T14" fmla="*/ 0 w 36"/>
                <a:gd name="T15" fmla="*/ 23 h 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28"/>
                <a:gd name="T26" fmla="*/ 36 w 36"/>
                <a:gd name="T27" fmla="*/ 28 h 2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28">
                  <a:moveTo>
                    <a:pt x="0" y="11"/>
                  </a:moveTo>
                  <a:lnTo>
                    <a:pt x="15" y="28"/>
                  </a:lnTo>
                  <a:lnTo>
                    <a:pt x="23" y="28"/>
                  </a:lnTo>
                  <a:lnTo>
                    <a:pt x="28" y="11"/>
                  </a:lnTo>
                  <a:lnTo>
                    <a:pt x="36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56" name="Freeform 177"/>
            <p:cNvSpPr>
              <a:spLocks/>
            </p:cNvSpPr>
            <p:nvPr/>
          </p:nvSpPr>
          <p:spPr bwMode="auto">
            <a:xfrm>
              <a:off x="3105" y="1977"/>
              <a:ext cx="54" cy="74"/>
            </a:xfrm>
            <a:custGeom>
              <a:avLst/>
              <a:gdLst>
                <a:gd name="T0" fmla="*/ 0 w 50"/>
                <a:gd name="T1" fmla="*/ 6 h 69"/>
                <a:gd name="T2" fmla="*/ 18 w 50"/>
                <a:gd name="T3" fmla="*/ 6 h 69"/>
                <a:gd name="T4" fmla="*/ 56 w 50"/>
                <a:gd name="T5" fmla="*/ 80 h 69"/>
                <a:gd name="T6" fmla="*/ 56 w 50"/>
                <a:gd name="T7" fmla="*/ 149 h 69"/>
                <a:gd name="T8" fmla="*/ 67 w 50"/>
                <a:gd name="T9" fmla="*/ 97 h 69"/>
                <a:gd name="T10" fmla="*/ 116 w 50"/>
                <a:gd name="T11" fmla="*/ 97 h 69"/>
                <a:gd name="T12" fmla="*/ 116 w 50"/>
                <a:gd name="T13" fmla="*/ 80 h 69"/>
                <a:gd name="T14" fmla="*/ 106 w 50"/>
                <a:gd name="T15" fmla="*/ 48 h 69"/>
                <a:gd name="T16" fmla="*/ 106 w 50"/>
                <a:gd name="T17" fmla="*/ 6 h 69"/>
                <a:gd name="T18" fmla="*/ 39 w 50"/>
                <a:gd name="T19" fmla="*/ 0 h 69"/>
                <a:gd name="T20" fmla="*/ 0 w 50"/>
                <a:gd name="T21" fmla="*/ 6 h 69"/>
                <a:gd name="T22" fmla="*/ 0 w 50"/>
                <a:gd name="T23" fmla="*/ 6 h 69"/>
                <a:gd name="T24" fmla="*/ 0 w 50"/>
                <a:gd name="T25" fmla="*/ 6 h 6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69"/>
                <a:gd name="T41" fmla="*/ 50 w 50"/>
                <a:gd name="T42" fmla="*/ 69 h 6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69">
                  <a:moveTo>
                    <a:pt x="0" y="6"/>
                  </a:moveTo>
                  <a:lnTo>
                    <a:pt x="7" y="6"/>
                  </a:lnTo>
                  <a:lnTo>
                    <a:pt x="24" y="37"/>
                  </a:lnTo>
                  <a:lnTo>
                    <a:pt x="24" y="69"/>
                  </a:lnTo>
                  <a:lnTo>
                    <a:pt x="29" y="45"/>
                  </a:lnTo>
                  <a:lnTo>
                    <a:pt x="50" y="45"/>
                  </a:lnTo>
                  <a:lnTo>
                    <a:pt x="50" y="37"/>
                  </a:lnTo>
                  <a:lnTo>
                    <a:pt x="45" y="22"/>
                  </a:lnTo>
                  <a:lnTo>
                    <a:pt x="45" y="6"/>
                  </a:lnTo>
                  <a:lnTo>
                    <a:pt x="17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57" name="Freeform 178"/>
            <p:cNvSpPr>
              <a:spLocks/>
            </p:cNvSpPr>
            <p:nvPr/>
          </p:nvSpPr>
          <p:spPr bwMode="auto">
            <a:xfrm>
              <a:off x="2603" y="1804"/>
              <a:ext cx="41" cy="45"/>
            </a:xfrm>
            <a:custGeom>
              <a:avLst/>
              <a:gdLst>
                <a:gd name="T0" fmla="*/ 69 w 38"/>
                <a:gd name="T1" fmla="*/ 89 h 42"/>
                <a:gd name="T2" fmla="*/ 69 w 38"/>
                <a:gd name="T3" fmla="*/ 67 h 42"/>
                <a:gd name="T4" fmla="*/ 19 w 38"/>
                <a:gd name="T5" fmla="*/ 67 h 42"/>
                <a:gd name="T6" fmla="*/ 0 w 38"/>
                <a:gd name="T7" fmla="*/ 54 h 42"/>
                <a:gd name="T8" fmla="*/ 19 w 38"/>
                <a:gd name="T9" fmla="*/ 0 h 42"/>
                <a:gd name="T10" fmla="*/ 69 w 38"/>
                <a:gd name="T11" fmla="*/ 41 h 42"/>
                <a:gd name="T12" fmla="*/ 86 w 38"/>
                <a:gd name="T13" fmla="*/ 67 h 42"/>
                <a:gd name="T14" fmla="*/ 69 w 38"/>
                <a:gd name="T15" fmla="*/ 89 h 42"/>
                <a:gd name="T16" fmla="*/ 69 w 38"/>
                <a:gd name="T17" fmla="*/ 89 h 42"/>
                <a:gd name="T18" fmla="*/ 69 w 38"/>
                <a:gd name="T19" fmla="*/ 89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42"/>
                <a:gd name="T32" fmla="*/ 38 w 38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42">
                  <a:moveTo>
                    <a:pt x="30" y="42"/>
                  </a:moveTo>
                  <a:lnTo>
                    <a:pt x="30" y="32"/>
                  </a:lnTo>
                  <a:lnTo>
                    <a:pt x="8" y="32"/>
                  </a:lnTo>
                  <a:lnTo>
                    <a:pt x="0" y="25"/>
                  </a:lnTo>
                  <a:lnTo>
                    <a:pt x="8" y="0"/>
                  </a:lnTo>
                  <a:lnTo>
                    <a:pt x="30" y="19"/>
                  </a:lnTo>
                  <a:lnTo>
                    <a:pt x="38" y="32"/>
                  </a:lnTo>
                  <a:lnTo>
                    <a:pt x="30" y="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58" name="Freeform 179"/>
            <p:cNvSpPr>
              <a:spLocks/>
            </p:cNvSpPr>
            <p:nvPr/>
          </p:nvSpPr>
          <p:spPr bwMode="auto">
            <a:xfrm>
              <a:off x="2565" y="1804"/>
              <a:ext cx="70" cy="107"/>
            </a:xfrm>
            <a:custGeom>
              <a:avLst/>
              <a:gdLst>
                <a:gd name="T0" fmla="*/ 97 w 65"/>
                <a:gd name="T1" fmla="*/ 0 h 99"/>
                <a:gd name="T2" fmla="*/ 80 w 65"/>
                <a:gd name="T3" fmla="*/ 56 h 99"/>
                <a:gd name="T4" fmla="*/ 97 w 65"/>
                <a:gd name="T5" fmla="*/ 71 h 99"/>
                <a:gd name="T6" fmla="*/ 146 w 65"/>
                <a:gd name="T7" fmla="*/ 71 h 99"/>
                <a:gd name="T8" fmla="*/ 146 w 65"/>
                <a:gd name="T9" fmla="*/ 152 h 99"/>
                <a:gd name="T10" fmla="*/ 109 w 65"/>
                <a:gd name="T11" fmla="*/ 199 h 99"/>
                <a:gd name="T12" fmla="*/ 5 w 65"/>
                <a:gd name="T13" fmla="*/ 233 h 99"/>
                <a:gd name="T14" fmla="*/ 0 w 65"/>
                <a:gd name="T15" fmla="*/ 199 h 99"/>
                <a:gd name="T16" fmla="*/ 5 w 65"/>
                <a:gd name="T17" fmla="*/ 199 h 99"/>
                <a:gd name="T18" fmla="*/ 46 w 65"/>
                <a:gd name="T19" fmla="*/ 152 h 99"/>
                <a:gd name="T20" fmla="*/ 5 w 65"/>
                <a:gd name="T21" fmla="*/ 132 h 99"/>
                <a:gd name="T22" fmla="*/ 46 w 65"/>
                <a:gd name="T23" fmla="*/ 92 h 99"/>
                <a:gd name="T24" fmla="*/ 5 w 65"/>
                <a:gd name="T25" fmla="*/ 92 h 99"/>
                <a:gd name="T26" fmla="*/ 5 w 65"/>
                <a:gd name="T27" fmla="*/ 71 h 99"/>
                <a:gd name="T28" fmla="*/ 58 w 65"/>
                <a:gd name="T29" fmla="*/ 71 h 99"/>
                <a:gd name="T30" fmla="*/ 80 w 65"/>
                <a:gd name="T31" fmla="*/ 56 h 99"/>
                <a:gd name="T32" fmla="*/ 58 w 65"/>
                <a:gd name="T33" fmla="*/ 56 h 99"/>
                <a:gd name="T34" fmla="*/ 58 w 65"/>
                <a:gd name="T35" fmla="*/ 34 h 99"/>
                <a:gd name="T36" fmla="*/ 97 w 65"/>
                <a:gd name="T37" fmla="*/ 0 h 99"/>
                <a:gd name="T38" fmla="*/ 97 w 65"/>
                <a:gd name="T39" fmla="*/ 0 h 99"/>
                <a:gd name="T40" fmla="*/ 97 w 65"/>
                <a:gd name="T41" fmla="*/ 0 h 9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5"/>
                <a:gd name="T64" fmla="*/ 0 h 99"/>
                <a:gd name="T65" fmla="*/ 65 w 65"/>
                <a:gd name="T66" fmla="*/ 99 h 9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5" h="99">
                  <a:moveTo>
                    <a:pt x="43" y="0"/>
                  </a:moveTo>
                  <a:lnTo>
                    <a:pt x="35" y="24"/>
                  </a:lnTo>
                  <a:lnTo>
                    <a:pt x="43" y="30"/>
                  </a:lnTo>
                  <a:lnTo>
                    <a:pt x="65" y="30"/>
                  </a:lnTo>
                  <a:lnTo>
                    <a:pt x="65" y="64"/>
                  </a:lnTo>
                  <a:lnTo>
                    <a:pt x="48" y="84"/>
                  </a:lnTo>
                  <a:lnTo>
                    <a:pt x="5" y="99"/>
                  </a:lnTo>
                  <a:lnTo>
                    <a:pt x="0" y="84"/>
                  </a:lnTo>
                  <a:lnTo>
                    <a:pt x="5" y="84"/>
                  </a:lnTo>
                  <a:lnTo>
                    <a:pt x="20" y="64"/>
                  </a:lnTo>
                  <a:lnTo>
                    <a:pt x="5" y="56"/>
                  </a:lnTo>
                  <a:lnTo>
                    <a:pt x="20" y="40"/>
                  </a:lnTo>
                  <a:lnTo>
                    <a:pt x="5" y="40"/>
                  </a:lnTo>
                  <a:lnTo>
                    <a:pt x="5" y="30"/>
                  </a:lnTo>
                  <a:lnTo>
                    <a:pt x="26" y="30"/>
                  </a:lnTo>
                  <a:lnTo>
                    <a:pt x="35" y="24"/>
                  </a:lnTo>
                  <a:lnTo>
                    <a:pt x="26" y="24"/>
                  </a:lnTo>
                  <a:lnTo>
                    <a:pt x="26" y="1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59" name="Freeform 180"/>
            <p:cNvSpPr>
              <a:spLocks/>
            </p:cNvSpPr>
            <p:nvPr/>
          </p:nvSpPr>
          <p:spPr bwMode="auto">
            <a:xfrm>
              <a:off x="2835" y="1747"/>
              <a:ext cx="44" cy="75"/>
            </a:xfrm>
            <a:custGeom>
              <a:avLst/>
              <a:gdLst>
                <a:gd name="T0" fmla="*/ 26 w 40"/>
                <a:gd name="T1" fmla="*/ 174 h 69"/>
                <a:gd name="T2" fmla="*/ 85 w 40"/>
                <a:gd name="T3" fmla="*/ 174 h 69"/>
                <a:gd name="T4" fmla="*/ 101 w 40"/>
                <a:gd name="T5" fmla="*/ 91 h 69"/>
                <a:gd name="T6" fmla="*/ 112 w 40"/>
                <a:gd name="T7" fmla="*/ 91 h 69"/>
                <a:gd name="T8" fmla="*/ 112 w 40"/>
                <a:gd name="T9" fmla="*/ 76 h 69"/>
                <a:gd name="T10" fmla="*/ 101 w 40"/>
                <a:gd name="T11" fmla="*/ 76 h 69"/>
                <a:gd name="T12" fmla="*/ 101 w 40"/>
                <a:gd name="T13" fmla="*/ 0 h 69"/>
                <a:gd name="T14" fmla="*/ 26 w 40"/>
                <a:gd name="T15" fmla="*/ 5 h 69"/>
                <a:gd name="T16" fmla="*/ 0 w 40"/>
                <a:gd name="T17" fmla="*/ 76 h 69"/>
                <a:gd name="T18" fmla="*/ 0 w 40"/>
                <a:gd name="T19" fmla="*/ 117 h 69"/>
                <a:gd name="T20" fmla="*/ 26 w 40"/>
                <a:gd name="T21" fmla="*/ 137 h 69"/>
                <a:gd name="T22" fmla="*/ 26 w 40"/>
                <a:gd name="T23" fmla="*/ 174 h 69"/>
                <a:gd name="T24" fmla="*/ 26 w 40"/>
                <a:gd name="T25" fmla="*/ 174 h 69"/>
                <a:gd name="T26" fmla="*/ 26 w 40"/>
                <a:gd name="T27" fmla="*/ 174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69"/>
                <a:gd name="T44" fmla="*/ 40 w 40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69">
                  <a:moveTo>
                    <a:pt x="10" y="69"/>
                  </a:moveTo>
                  <a:lnTo>
                    <a:pt x="30" y="69"/>
                  </a:lnTo>
                  <a:lnTo>
                    <a:pt x="35" y="37"/>
                  </a:lnTo>
                  <a:lnTo>
                    <a:pt x="40" y="37"/>
                  </a:lnTo>
                  <a:lnTo>
                    <a:pt x="40" y="30"/>
                  </a:lnTo>
                  <a:lnTo>
                    <a:pt x="35" y="30"/>
                  </a:lnTo>
                  <a:lnTo>
                    <a:pt x="35" y="0"/>
                  </a:lnTo>
                  <a:lnTo>
                    <a:pt x="10" y="5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10" y="54"/>
                  </a:lnTo>
                  <a:lnTo>
                    <a:pt x="10" y="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60" name="Freeform 181"/>
            <p:cNvSpPr>
              <a:spLocks/>
            </p:cNvSpPr>
            <p:nvPr/>
          </p:nvSpPr>
          <p:spPr bwMode="auto">
            <a:xfrm>
              <a:off x="2773" y="1865"/>
              <a:ext cx="56" cy="61"/>
            </a:xfrm>
            <a:custGeom>
              <a:avLst/>
              <a:gdLst>
                <a:gd name="T0" fmla="*/ 103 w 51"/>
                <a:gd name="T1" fmla="*/ 143 h 56"/>
                <a:gd name="T2" fmla="*/ 103 w 51"/>
                <a:gd name="T3" fmla="*/ 69 h 56"/>
                <a:gd name="T4" fmla="*/ 119 w 51"/>
                <a:gd name="T5" fmla="*/ 52 h 56"/>
                <a:gd name="T6" fmla="*/ 144 w 51"/>
                <a:gd name="T7" fmla="*/ 0 h 56"/>
                <a:gd name="T8" fmla="*/ 67 w 51"/>
                <a:gd name="T9" fmla="*/ 23 h 56"/>
                <a:gd name="T10" fmla="*/ 103 w 51"/>
                <a:gd name="T11" fmla="*/ 52 h 56"/>
                <a:gd name="T12" fmla="*/ 67 w 51"/>
                <a:gd name="T13" fmla="*/ 52 h 56"/>
                <a:gd name="T14" fmla="*/ 67 w 51"/>
                <a:gd name="T15" fmla="*/ 38 h 56"/>
                <a:gd name="T16" fmla="*/ 42 w 51"/>
                <a:gd name="T17" fmla="*/ 38 h 56"/>
                <a:gd name="T18" fmla="*/ 0 w 51"/>
                <a:gd name="T19" fmla="*/ 125 h 56"/>
                <a:gd name="T20" fmla="*/ 67 w 51"/>
                <a:gd name="T21" fmla="*/ 125 h 56"/>
                <a:gd name="T22" fmla="*/ 103 w 51"/>
                <a:gd name="T23" fmla="*/ 143 h 56"/>
                <a:gd name="T24" fmla="*/ 103 w 51"/>
                <a:gd name="T25" fmla="*/ 143 h 56"/>
                <a:gd name="T26" fmla="*/ 103 w 51"/>
                <a:gd name="T27" fmla="*/ 143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1"/>
                <a:gd name="T43" fmla="*/ 0 h 56"/>
                <a:gd name="T44" fmla="*/ 51 w 51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1" h="56">
                  <a:moveTo>
                    <a:pt x="37" y="56"/>
                  </a:moveTo>
                  <a:lnTo>
                    <a:pt x="37" y="27"/>
                  </a:lnTo>
                  <a:lnTo>
                    <a:pt x="42" y="20"/>
                  </a:lnTo>
                  <a:lnTo>
                    <a:pt x="51" y="0"/>
                  </a:lnTo>
                  <a:lnTo>
                    <a:pt x="24" y="9"/>
                  </a:lnTo>
                  <a:lnTo>
                    <a:pt x="37" y="20"/>
                  </a:lnTo>
                  <a:lnTo>
                    <a:pt x="24" y="20"/>
                  </a:lnTo>
                  <a:lnTo>
                    <a:pt x="24" y="15"/>
                  </a:lnTo>
                  <a:lnTo>
                    <a:pt x="15" y="15"/>
                  </a:lnTo>
                  <a:lnTo>
                    <a:pt x="0" y="49"/>
                  </a:lnTo>
                  <a:lnTo>
                    <a:pt x="24" y="49"/>
                  </a:lnTo>
                  <a:lnTo>
                    <a:pt x="37" y="56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61" name="Freeform 182"/>
            <p:cNvSpPr>
              <a:spLocks/>
            </p:cNvSpPr>
            <p:nvPr/>
          </p:nvSpPr>
          <p:spPr bwMode="auto">
            <a:xfrm>
              <a:off x="2759" y="1918"/>
              <a:ext cx="55" cy="40"/>
            </a:xfrm>
            <a:custGeom>
              <a:avLst/>
              <a:gdLst>
                <a:gd name="T0" fmla="*/ 110 w 50"/>
                <a:gd name="T1" fmla="*/ 86 h 37"/>
                <a:gd name="T2" fmla="*/ 85 w 50"/>
                <a:gd name="T3" fmla="*/ 86 h 37"/>
                <a:gd name="T4" fmla="*/ 85 w 50"/>
                <a:gd name="T5" fmla="*/ 71 h 37"/>
                <a:gd name="T6" fmla="*/ 63 w 50"/>
                <a:gd name="T7" fmla="*/ 71 h 37"/>
                <a:gd name="T8" fmla="*/ 63 w 50"/>
                <a:gd name="T9" fmla="*/ 34 h 37"/>
                <a:gd name="T10" fmla="*/ 0 w 50"/>
                <a:gd name="T11" fmla="*/ 19 h 37"/>
                <a:gd name="T12" fmla="*/ 0 w 50"/>
                <a:gd name="T13" fmla="*/ 0 h 37"/>
                <a:gd name="T14" fmla="*/ 110 w 50"/>
                <a:gd name="T15" fmla="*/ 0 h 37"/>
                <a:gd name="T16" fmla="*/ 143 w 50"/>
                <a:gd name="T17" fmla="*/ 19 h 37"/>
                <a:gd name="T18" fmla="*/ 143 w 50"/>
                <a:gd name="T19" fmla="*/ 71 h 37"/>
                <a:gd name="T20" fmla="*/ 110 w 50"/>
                <a:gd name="T21" fmla="*/ 71 h 37"/>
                <a:gd name="T22" fmla="*/ 110 w 50"/>
                <a:gd name="T23" fmla="*/ 86 h 37"/>
                <a:gd name="T24" fmla="*/ 110 w 50"/>
                <a:gd name="T25" fmla="*/ 86 h 37"/>
                <a:gd name="T26" fmla="*/ 110 w 50"/>
                <a:gd name="T27" fmla="*/ 86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0"/>
                <a:gd name="T43" fmla="*/ 0 h 37"/>
                <a:gd name="T44" fmla="*/ 50 w 50"/>
                <a:gd name="T45" fmla="*/ 37 h 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0" h="37">
                  <a:moveTo>
                    <a:pt x="38" y="37"/>
                  </a:moveTo>
                  <a:lnTo>
                    <a:pt x="30" y="37"/>
                  </a:lnTo>
                  <a:lnTo>
                    <a:pt x="30" y="30"/>
                  </a:lnTo>
                  <a:lnTo>
                    <a:pt x="22" y="30"/>
                  </a:lnTo>
                  <a:lnTo>
                    <a:pt x="22" y="15"/>
                  </a:lnTo>
                  <a:lnTo>
                    <a:pt x="0" y="8"/>
                  </a:lnTo>
                  <a:lnTo>
                    <a:pt x="0" y="0"/>
                  </a:lnTo>
                  <a:lnTo>
                    <a:pt x="38" y="0"/>
                  </a:lnTo>
                  <a:lnTo>
                    <a:pt x="50" y="8"/>
                  </a:lnTo>
                  <a:lnTo>
                    <a:pt x="50" y="30"/>
                  </a:lnTo>
                  <a:lnTo>
                    <a:pt x="38" y="30"/>
                  </a:lnTo>
                  <a:lnTo>
                    <a:pt x="38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62" name="Freeform 183"/>
            <p:cNvSpPr>
              <a:spLocks/>
            </p:cNvSpPr>
            <p:nvPr/>
          </p:nvSpPr>
          <p:spPr bwMode="auto">
            <a:xfrm>
              <a:off x="2929" y="1822"/>
              <a:ext cx="138" cy="149"/>
            </a:xfrm>
            <a:custGeom>
              <a:avLst/>
              <a:gdLst>
                <a:gd name="T0" fmla="*/ 287 w 127"/>
                <a:gd name="T1" fmla="*/ 321 h 138"/>
                <a:gd name="T2" fmla="*/ 316 w 127"/>
                <a:gd name="T3" fmla="*/ 244 h 138"/>
                <a:gd name="T4" fmla="*/ 297 w 127"/>
                <a:gd name="T5" fmla="*/ 141 h 138"/>
                <a:gd name="T6" fmla="*/ 316 w 127"/>
                <a:gd name="T7" fmla="*/ 109 h 138"/>
                <a:gd name="T8" fmla="*/ 287 w 127"/>
                <a:gd name="T9" fmla="*/ 33 h 138"/>
                <a:gd name="T10" fmla="*/ 233 w 127"/>
                <a:gd name="T11" fmla="*/ 33 h 138"/>
                <a:gd name="T12" fmla="*/ 178 w 127"/>
                <a:gd name="T13" fmla="*/ 18 h 138"/>
                <a:gd name="T14" fmla="*/ 178 w 127"/>
                <a:gd name="T15" fmla="*/ 33 h 138"/>
                <a:gd name="T16" fmla="*/ 141 w 127"/>
                <a:gd name="T17" fmla="*/ 33 h 138"/>
                <a:gd name="T18" fmla="*/ 120 w 127"/>
                <a:gd name="T19" fmla="*/ 0 h 138"/>
                <a:gd name="T20" fmla="*/ 0 w 127"/>
                <a:gd name="T21" fmla="*/ 57 h 138"/>
                <a:gd name="T22" fmla="*/ 20 w 127"/>
                <a:gd name="T23" fmla="*/ 209 h 138"/>
                <a:gd name="T24" fmla="*/ 87 w 127"/>
                <a:gd name="T25" fmla="*/ 244 h 138"/>
                <a:gd name="T26" fmla="*/ 106 w 127"/>
                <a:gd name="T27" fmla="*/ 244 h 138"/>
                <a:gd name="T28" fmla="*/ 141 w 127"/>
                <a:gd name="T29" fmla="*/ 297 h 138"/>
                <a:gd name="T30" fmla="*/ 178 w 127"/>
                <a:gd name="T31" fmla="*/ 297 h 138"/>
                <a:gd name="T32" fmla="*/ 193 w 127"/>
                <a:gd name="T33" fmla="*/ 321 h 138"/>
                <a:gd name="T34" fmla="*/ 233 w 127"/>
                <a:gd name="T35" fmla="*/ 297 h 138"/>
                <a:gd name="T36" fmla="*/ 287 w 127"/>
                <a:gd name="T37" fmla="*/ 321 h 138"/>
                <a:gd name="T38" fmla="*/ 287 w 127"/>
                <a:gd name="T39" fmla="*/ 321 h 138"/>
                <a:gd name="T40" fmla="*/ 287 w 127"/>
                <a:gd name="T41" fmla="*/ 321 h 13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27"/>
                <a:gd name="T64" fmla="*/ 0 h 138"/>
                <a:gd name="T65" fmla="*/ 127 w 127"/>
                <a:gd name="T66" fmla="*/ 138 h 13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27" h="138">
                  <a:moveTo>
                    <a:pt x="115" y="138"/>
                  </a:moveTo>
                  <a:lnTo>
                    <a:pt x="127" y="106"/>
                  </a:lnTo>
                  <a:lnTo>
                    <a:pt x="120" y="60"/>
                  </a:lnTo>
                  <a:lnTo>
                    <a:pt x="127" y="47"/>
                  </a:lnTo>
                  <a:lnTo>
                    <a:pt x="115" y="15"/>
                  </a:lnTo>
                  <a:lnTo>
                    <a:pt x="94" y="15"/>
                  </a:lnTo>
                  <a:lnTo>
                    <a:pt x="72" y="7"/>
                  </a:lnTo>
                  <a:lnTo>
                    <a:pt x="72" y="15"/>
                  </a:lnTo>
                  <a:lnTo>
                    <a:pt x="57" y="15"/>
                  </a:lnTo>
                  <a:lnTo>
                    <a:pt x="48" y="0"/>
                  </a:lnTo>
                  <a:lnTo>
                    <a:pt x="0" y="25"/>
                  </a:lnTo>
                  <a:lnTo>
                    <a:pt x="8" y="91"/>
                  </a:lnTo>
                  <a:lnTo>
                    <a:pt x="35" y="106"/>
                  </a:lnTo>
                  <a:lnTo>
                    <a:pt x="42" y="106"/>
                  </a:lnTo>
                  <a:lnTo>
                    <a:pt x="57" y="128"/>
                  </a:lnTo>
                  <a:lnTo>
                    <a:pt x="72" y="128"/>
                  </a:lnTo>
                  <a:lnTo>
                    <a:pt x="78" y="138"/>
                  </a:lnTo>
                  <a:lnTo>
                    <a:pt x="94" y="128"/>
                  </a:lnTo>
                  <a:lnTo>
                    <a:pt x="115" y="13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63" name="Freeform 184"/>
            <p:cNvSpPr>
              <a:spLocks/>
            </p:cNvSpPr>
            <p:nvPr/>
          </p:nvSpPr>
          <p:spPr bwMode="auto">
            <a:xfrm>
              <a:off x="2812" y="1822"/>
              <a:ext cx="123" cy="189"/>
            </a:xfrm>
            <a:custGeom>
              <a:avLst/>
              <a:gdLst>
                <a:gd name="T0" fmla="*/ 147 w 114"/>
                <a:gd name="T1" fmla="*/ 57 h 175"/>
                <a:gd name="T2" fmla="*/ 235 w 114"/>
                <a:gd name="T3" fmla="*/ 18 h 175"/>
                <a:gd name="T4" fmla="*/ 235 w 114"/>
                <a:gd name="T5" fmla="*/ 33 h 175"/>
                <a:gd name="T6" fmla="*/ 217 w 114"/>
                <a:gd name="T7" fmla="*/ 33 h 175"/>
                <a:gd name="T8" fmla="*/ 244 w 114"/>
                <a:gd name="T9" fmla="*/ 57 h 175"/>
                <a:gd name="T10" fmla="*/ 263 w 114"/>
                <a:gd name="T11" fmla="*/ 211 h 175"/>
                <a:gd name="T12" fmla="*/ 244 w 114"/>
                <a:gd name="T13" fmla="*/ 211 h 175"/>
                <a:gd name="T14" fmla="*/ 168 w 114"/>
                <a:gd name="T15" fmla="*/ 252 h 175"/>
                <a:gd name="T16" fmla="*/ 194 w 114"/>
                <a:gd name="T17" fmla="*/ 300 h 175"/>
                <a:gd name="T18" fmla="*/ 235 w 114"/>
                <a:gd name="T19" fmla="*/ 343 h 175"/>
                <a:gd name="T20" fmla="*/ 217 w 114"/>
                <a:gd name="T21" fmla="*/ 351 h 175"/>
                <a:gd name="T22" fmla="*/ 217 w 114"/>
                <a:gd name="T23" fmla="*/ 391 h 175"/>
                <a:gd name="T24" fmla="*/ 36 w 114"/>
                <a:gd name="T25" fmla="*/ 408 h 175"/>
                <a:gd name="T26" fmla="*/ 49 w 114"/>
                <a:gd name="T27" fmla="*/ 343 h 175"/>
                <a:gd name="T28" fmla="*/ 0 w 114"/>
                <a:gd name="T29" fmla="*/ 300 h 175"/>
                <a:gd name="T30" fmla="*/ 0 w 114"/>
                <a:gd name="T31" fmla="*/ 156 h 175"/>
                <a:gd name="T32" fmla="*/ 21 w 114"/>
                <a:gd name="T33" fmla="*/ 141 h 175"/>
                <a:gd name="T34" fmla="*/ 36 w 114"/>
                <a:gd name="T35" fmla="*/ 91 h 175"/>
                <a:gd name="T36" fmla="*/ 72 w 114"/>
                <a:gd name="T37" fmla="*/ 91 h 175"/>
                <a:gd name="T38" fmla="*/ 98 w 114"/>
                <a:gd name="T39" fmla="*/ 33 h 175"/>
                <a:gd name="T40" fmla="*/ 72 w 114"/>
                <a:gd name="T41" fmla="*/ 33 h 175"/>
                <a:gd name="T42" fmla="*/ 98 w 114"/>
                <a:gd name="T43" fmla="*/ 18 h 175"/>
                <a:gd name="T44" fmla="*/ 72 w 114"/>
                <a:gd name="T45" fmla="*/ 0 h 175"/>
                <a:gd name="T46" fmla="*/ 117 w 114"/>
                <a:gd name="T47" fmla="*/ 0 h 175"/>
                <a:gd name="T48" fmla="*/ 117 w 114"/>
                <a:gd name="T49" fmla="*/ 18 h 175"/>
                <a:gd name="T50" fmla="*/ 147 w 114"/>
                <a:gd name="T51" fmla="*/ 33 h 175"/>
                <a:gd name="T52" fmla="*/ 133 w 114"/>
                <a:gd name="T53" fmla="*/ 57 h 175"/>
                <a:gd name="T54" fmla="*/ 147 w 114"/>
                <a:gd name="T55" fmla="*/ 57 h 175"/>
                <a:gd name="T56" fmla="*/ 147 w 114"/>
                <a:gd name="T57" fmla="*/ 57 h 17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14"/>
                <a:gd name="T88" fmla="*/ 0 h 175"/>
                <a:gd name="T89" fmla="*/ 114 w 114"/>
                <a:gd name="T90" fmla="*/ 175 h 17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14" h="175">
                  <a:moveTo>
                    <a:pt x="64" y="25"/>
                  </a:moveTo>
                  <a:lnTo>
                    <a:pt x="101" y="7"/>
                  </a:lnTo>
                  <a:lnTo>
                    <a:pt x="101" y="15"/>
                  </a:lnTo>
                  <a:lnTo>
                    <a:pt x="93" y="15"/>
                  </a:lnTo>
                  <a:lnTo>
                    <a:pt x="106" y="25"/>
                  </a:lnTo>
                  <a:lnTo>
                    <a:pt x="114" y="91"/>
                  </a:lnTo>
                  <a:lnTo>
                    <a:pt x="106" y="91"/>
                  </a:lnTo>
                  <a:lnTo>
                    <a:pt x="73" y="107"/>
                  </a:lnTo>
                  <a:lnTo>
                    <a:pt x="84" y="129"/>
                  </a:lnTo>
                  <a:lnTo>
                    <a:pt x="101" y="146"/>
                  </a:lnTo>
                  <a:lnTo>
                    <a:pt x="93" y="151"/>
                  </a:lnTo>
                  <a:lnTo>
                    <a:pt x="93" y="168"/>
                  </a:lnTo>
                  <a:lnTo>
                    <a:pt x="16" y="175"/>
                  </a:lnTo>
                  <a:lnTo>
                    <a:pt x="21" y="146"/>
                  </a:lnTo>
                  <a:lnTo>
                    <a:pt x="0" y="129"/>
                  </a:lnTo>
                  <a:lnTo>
                    <a:pt x="0" y="67"/>
                  </a:lnTo>
                  <a:lnTo>
                    <a:pt x="9" y="60"/>
                  </a:lnTo>
                  <a:lnTo>
                    <a:pt x="16" y="39"/>
                  </a:lnTo>
                  <a:lnTo>
                    <a:pt x="31" y="39"/>
                  </a:lnTo>
                  <a:lnTo>
                    <a:pt x="42" y="15"/>
                  </a:lnTo>
                  <a:lnTo>
                    <a:pt x="31" y="15"/>
                  </a:lnTo>
                  <a:lnTo>
                    <a:pt x="42" y="7"/>
                  </a:lnTo>
                  <a:lnTo>
                    <a:pt x="31" y="0"/>
                  </a:lnTo>
                  <a:lnTo>
                    <a:pt x="51" y="0"/>
                  </a:lnTo>
                  <a:lnTo>
                    <a:pt x="51" y="7"/>
                  </a:lnTo>
                  <a:lnTo>
                    <a:pt x="64" y="15"/>
                  </a:lnTo>
                  <a:lnTo>
                    <a:pt x="57" y="25"/>
                  </a:lnTo>
                  <a:lnTo>
                    <a:pt x="64" y="2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64" name="Freeform 185"/>
            <p:cNvSpPr>
              <a:spLocks/>
            </p:cNvSpPr>
            <p:nvPr/>
          </p:nvSpPr>
          <p:spPr bwMode="auto">
            <a:xfrm>
              <a:off x="2857" y="1971"/>
              <a:ext cx="110" cy="57"/>
            </a:xfrm>
            <a:custGeom>
              <a:avLst/>
              <a:gdLst>
                <a:gd name="T0" fmla="*/ 0 w 101"/>
                <a:gd name="T1" fmla="*/ 103 h 52"/>
                <a:gd name="T2" fmla="*/ 38 w 101"/>
                <a:gd name="T3" fmla="*/ 103 h 52"/>
                <a:gd name="T4" fmla="*/ 131 w 101"/>
                <a:gd name="T5" fmla="*/ 75 h 52"/>
                <a:gd name="T6" fmla="*/ 131 w 101"/>
                <a:gd name="T7" fmla="*/ 35 h 52"/>
                <a:gd name="T8" fmla="*/ 150 w 101"/>
                <a:gd name="T9" fmla="*/ 18 h 52"/>
                <a:gd name="T10" fmla="*/ 185 w 101"/>
                <a:gd name="T11" fmla="*/ 18 h 52"/>
                <a:gd name="T12" fmla="*/ 185 w 101"/>
                <a:gd name="T13" fmla="*/ 0 h 52"/>
                <a:gd name="T14" fmla="*/ 260 w 101"/>
                <a:gd name="T15" fmla="*/ 18 h 52"/>
                <a:gd name="T16" fmla="*/ 260 w 101"/>
                <a:gd name="T17" fmla="*/ 75 h 52"/>
                <a:gd name="T18" fmla="*/ 237 w 101"/>
                <a:gd name="T19" fmla="*/ 119 h 52"/>
                <a:gd name="T20" fmla="*/ 150 w 101"/>
                <a:gd name="T21" fmla="*/ 143 h 52"/>
                <a:gd name="T22" fmla="*/ 107 w 101"/>
                <a:gd name="T23" fmla="*/ 119 h 52"/>
                <a:gd name="T24" fmla="*/ 25 w 101"/>
                <a:gd name="T25" fmla="*/ 119 h 52"/>
                <a:gd name="T26" fmla="*/ 0 w 101"/>
                <a:gd name="T27" fmla="*/ 103 h 52"/>
                <a:gd name="T28" fmla="*/ 0 w 101"/>
                <a:gd name="T29" fmla="*/ 103 h 52"/>
                <a:gd name="T30" fmla="*/ 0 w 101"/>
                <a:gd name="T31" fmla="*/ 103 h 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1"/>
                <a:gd name="T49" fmla="*/ 0 h 52"/>
                <a:gd name="T50" fmla="*/ 101 w 101"/>
                <a:gd name="T51" fmla="*/ 52 h 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1" h="52">
                  <a:moveTo>
                    <a:pt x="0" y="37"/>
                  </a:moveTo>
                  <a:lnTo>
                    <a:pt x="15" y="37"/>
                  </a:lnTo>
                  <a:lnTo>
                    <a:pt x="51" y="27"/>
                  </a:lnTo>
                  <a:lnTo>
                    <a:pt x="51" y="13"/>
                  </a:lnTo>
                  <a:lnTo>
                    <a:pt x="59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101" y="6"/>
                  </a:lnTo>
                  <a:lnTo>
                    <a:pt x="101" y="27"/>
                  </a:lnTo>
                  <a:lnTo>
                    <a:pt x="92" y="43"/>
                  </a:lnTo>
                  <a:lnTo>
                    <a:pt x="59" y="52"/>
                  </a:lnTo>
                  <a:lnTo>
                    <a:pt x="42" y="43"/>
                  </a:lnTo>
                  <a:lnTo>
                    <a:pt x="10" y="43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65" name="Freeform 186"/>
            <p:cNvSpPr>
              <a:spLocks/>
            </p:cNvSpPr>
            <p:nvPr/>
          </p:nvSpPr>
          <p:spPr bwMode="auto">
            <a:xfrm>
              <a:off x="2648" y="1918"/>
              <a:ext cx="187" cy="201"/>
            </a:xfrm>
            <a:custGeom>
              <a:avLst/>
              <a:gdLst>
                <a:gd name="T0" fmla="*/ 260 w 172"/>
                <a:gd name="T1" fmla="*/ 0 h 185"/>
                <a:gd name="T2" fmla="*/ 221 w 172"/>
                <a:gd name="T3" fmla="*/ 20 h 185"/>
                <a:gd name="T4" fmla="*/ 221 w 172"/>
                <a:gd name="T5" fmla="*/ 80 h 185"/>
                <a:gd name="T6" fmla="*/ 145 w 172"/>
                <a:gd name="T7" fmla="*/ 117 h 185"/>
                <a:gd name="T8" fmla="*/ 132 w 172"/>
                <a:gd name="T9" fmla="*/ 117 h 185"/>
                <a:gd name="T10" fmla="*/ 112 w 172"/>
                <a:gd name="T11" fmla="*/ 98 h 185"/>
                <a:gd name="T12" fmla="*/ 91 w 172"/>
                <a:gd name="T13" fmla="*/ 98 h 185"/>
                <a:gd name="T14" fmla="*/ 112 w 172"/>
                <a:gd name="T15" fmla="*/ 136 h 185"/>
                <a:gd name="T16" fmla="*/ 76 w 172"/>
                <a:gd name="T17" fmla="*/ 153 h 185"/>
                <a:gd name="T18" fmla="*/ 76 w 172"/>
                <a:gd name="T19" fmla="*/ 136 h 185"/>
                <a:gd name="T20" fmla="*/ 0 w 172"/>
                <a:gd name="T21" fmla="*/ 153 h 185"/>
                <a:gd name="T22" fmla="*/ 0 w 172"/>
                <a:gd name="T23" fmla="*/ 190 h 185"/>
                <a:gd name="T24" fmla="*/ 91 w 172"/>
                <a:gd name="T25" fmla="*/ 209 h 185"/>
                <a:gd name="T26" fmla="*/ 132 w 172"/>
                <a:gd name="T27" fmla="*/ 264 h 185"/>
                <a:gd name="T28" fmla="*/ 112 w 172"/>
                <a:gd name="T29" fmla="*/ 419 h 185"/>
                <a:gd name="T30" fmla="*/ 145 w 172"/>
                <a:gd name="T31" fmla="*/ 441 h 185"/>
                <a:gd name="T32" fmla="*/ 260 w 172"/>
                <a:gd name="T33" fmla="*/ 458 h 185"/>
                <a:gd name="T34" fmla="*/ 260 w 172"/>
                <a:gd name="T35" fmla="*/ 441 h 185"/>
                <a:gd name="T36" fmla="*/ 311 w 172"/>
                <a:gd name="T37" fmla="*/ 419 h 185"/>
                <a:gd name="T38" fmla="*/ 375 w 172"/>
                <a:gd name="T39" fmla="*/ 441 h 185"/>
                <a:gd name="T40" fmla="*/ 403 w 172"/>
                <a:gd name="T41" fmla="*/ 441 h 185"/>
                <a:gd name="T42" fmla="*/ 416 w 172"/>
                <a:gd name="T43" fmla="*/ 399 h 185"/>
                <a:gd name="T44" fmla="*/ 403 w 172"/>
                <a:gd name="T45" fmla="*/ 343 h 185"/>
                <a:gd name="T46" fmla="*/ 403 w 172"/>
                <a:gd name="T47" fmla="*/ 251 h 185"/>
                <a:gd name="T48" fmla="*/ 375 w 172"/>
                <a:gd name="T49" fmla="*/ 264 h 185"/>
                <a:gd name="T50" fmla="*/ 375 w 172"/>
                <a:gd name="T51" fmla="*/ 251 h 185"/>
                <a:gd name="T52" fmla="*/ 403 w 172"/>
                <a:gd name="T53" fmla="*/ 209 h 185"/>
                <a:gd name="T54" fmla="*/ 416 w 172"/>
                <a:gd name="T55" fmla="*/ 209 h 185"/>
                <a:gd name="T56" fmla="*/ 432 w 172"/>
                <a:gd name="T57" fmla="*/ 136 h 185"/>
                <a:gd name="T58" fmla="*/ 375 w 172"/>
                <a:gd name="T59" fmla="*/ 98 h 185"/>
                <a:gd name="T60" fmla="*/ 324 w 172"/>
                <a:gd name="T61" fmla="*/ 98 h 185"/>
                <a:gd name="T62" fmla="*/ 324 w 172"/>
                <a:gd name="T63" fmla="*/ 80 h 185"/>
                <a:gd name="T64" fmla="*/ 311 w 172"/>
                <a:gd name="T65" fmla="*/ 80 h 185"/>
                <a:gd name="T66" fmla="*/ 311 w 172"/>
                <a:gd name="T67" fmla="*/ 36 h 185"/>
                <a:gd name="T68" fmla="*/ 260 w 172"/>
                <a:gd name="T69" fmla="*/ 20 h 185"/>
                <a:gd name="T70" fmla="*/ 260 w 172"/>
                <a:gd name="T71" fmla="*/ 0 h 185"/>
                <a:gd name="T72" fmla="*/ 260 w 172"/>
                <a:gd name="T73" fmla="*/ 0 h 185"/>
                <a:gd name="T74" fmla="*/ 260 w 172"/>
                <a:gd name="T75" fmla="*/ 0 h 18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72"/>
                <a:gd name="T115" fmla="*/ 0 h 185"/>
                <a:gd name="T116" fmla="*/ 172 w 172"/>
                <a:gd name="T117" fmla="*/ 185 h 18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72" h="185">
                  <a:moveTo>
                    <a:pt x="102" y="0"/>
                  </a:moveTo>
                  <a:lnTo>
                    <a:pt x="87" y="8"/>
                  </a:lnTo>
                  <a:lnTo>
                    <a:pt x="87" y="32"/>
                  </a:lnTo>
                  <a:lnTo>
                    <a:pt x="58" y="47"/>
                  </a:lnTo>
                  <a:lnTo>
                    <a:pt x="52" y="47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45" y="54"/>
                  </a:lnTo>
                  <a:lnTo>
                    <a:pt x="30" y="62"/>
                  </a:lnTo>
                  <a:lnTo>
                    <a:pt x="30" y="54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37" y="84"/>
                  </a:lnTo>
                  <a:lnTo>
                    <a:pt x="52" y="106"/>
                  </a:lnTo>
                  <a:lnTo>
                    <a:pt x="45" y="168"/>
                  </a:lnTo>
                  <a:lnTo>
                    <a:pt x="58" y="178"/>
                  </a:lnTo>
                  <a:lnTo>
                    <a:pt x="102" y="185"/>
                  </a:lnTo>
                  <a:lnTo>
                    <a:pt x="102" y="178"/>
                  </a:lnTo>
                  <a:lnTo>
                    <a:pt x="124" y="168"/>
                  </a:lnTo>
                  <a:lnTo>
                    <a:pt x="150" y="178"/>
                  </a:lnTo>
                  <a:lnTo>
                    <a:pt x="161" y="178"/>
                  </a:lnTo>
                  <a:lnTo>
                    <a:pt x="166" y="160"/>
                  </a:lnTo>
                  <a:lnTo>
                    <a:pt x="161" y="138"/>
                  </a:lnTo>
                  <a:lnTo>
                    <a:pt x="161" y="101"/>
                  </a:lnTo>
                  <a:lnTo>
                    <a:pt x="150" y="106"/>
                  </a:lnTo>
                  <a:lnTo>
                    <a:pt x="150" y="101"/>
                  </a:lnTo>
                  <a:lnTo>
                    <a:pt x="161" y="84"/>
                  </a:lnTo>
                  <a:lnTo>
                    <a:pt x="166" y="84"/>
                  </a:lnTo>
                  <a:lnTo>
                    <a:pt x="172" y="54"/>
                  </a:lnTo>
                  <a:lnTo>
                    <a:pt x="150" y="39"/>
                  </a:lnTo>
                  <a:lnTo>
                    <a:pt x="130" y="39"/>
                  </a:lnTo>
                  <a:lnTo>
                    <a:pt x="130" y="32"/>
                  </a:lnTo>
                  <a:lnTo>
                    <a:pt x="124" y="32"/>
                  </a:lnTo>
                  <a:lnTo>
                    <a:pt x="124" y="15"/>
                  </a:lnTo>
                  <a:lnTo>
                    <a:pt x="102" y="8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66" name="Freeform 187"/>
            <p:cNvSpPr>
              <a:spLocks/>
            </p:cNvSpPr>
            <p:nvPr/>
          </p:nvSpPr>
          <p:spPr bwMode="auto">
            <a:xfrm>
              <a:off x="2586" y="2086"/>
              <a:ext cx="173" cy="161"/>
            </a:xfrm>
            <a:custGeom>
              <a:avLst/>
              <a:gdLst>
                <a:gd name="T0" fmla="*/ 20 w 159"/>
                <a:gd name="T1" fmla="*/ 98 h 149"/>
                <a:gd name="T2" fmla="*/ 108 w 159"/>
                <a:gd name="T3" fmla="*/ 98 h 149"/>
                <a:gd name="T4" fmla="*/ 108 w 159"/>
                <a:gd name="T5" fmla="*/ 113 h 149"/>
                <a:gd name="T6" fmla="*/ 76 w 159"/>
                <a:gd name="T7" fmla="*/ 134 h 149"/>
                <a:gd name="T8" fmla="*/ 76 w 159"/>
                <a:gd name="T9" fmla="*/ 185 h 149"/>
                <a:gd name="T10" fmla="*/ 58 w 159"/>
                <a:gd name="T11" fmla="*/ 204 h 149"/>
                <a:gd name="T12" fmla="*/ 76 w 159"/>
                <a:gd name="T13" fmla="*/ 273 h 149"/>
                <a:gd name="T14" fmla="*/ 58 w 159"/>
                <a:gd name="T15" fmla="*/ 319 h 149"/>
                <a:gd name="T16" fmla="*/ 132 w 159"/>
                <a:gd name="T17" fmla="*/ 349 h 149"/>
                <a:gd name="T18" fmla="*/ 144 w 159"/>
                <a:gd name="T19" fmla="*/ 328 h 149"/>
                <a:gd name="T20" fmla="*/ 239 w 159"/>
                <a:gd name="T21" fmla="*/ 328 h 149"/>
                <a:gd name="T22" fmla="*/ 324 w 159"/>
                <a:gd name="T23" fmla="*/ 238 h 149"/>
                <a:gd name="T24" fmla="*/ 291 w 159"/>
                <a:gd name="T25" fmla="*/ 204 h 149"/>
                <a:gd name="T26" fmla="*/ 341 w 159"/>
                <a:gd name="T27" fmla="*/ 134 h 149"/>
                <a:gd name="T28" fmla="*/ 401 w 159"/>
                <a:gd name="T29" fmla="*/ 98 h 149"/>
                <a:gd name="T30" fmla="*/ 401 w 159"/>
                <a:gd name="T31" fmla="*/ 57 h 149"/>
                <a:gd name="T32" fmla="*/ 291 w 159"/>
                <a:gd name="T33" fmla="*/ 42 h 149"/>
                <a:gd name="T34" fmla="*/ 252 w 159"/>
                <a:gd name="T35" fmla="*/ 23 h 149"/>
                <a:gd name="T36" fmla="*/ 36 w 159"/>
                <a:gd name="T37" fmla="*/ 0 h 149"/>
                <a:gd name="T38" fmla="*/ 20 w 159"/>
                <a:gd name="T39" fmla="*/ 23 h 149"/>
                <a:gd name="T40" fmla="*/ 0 w 159"/>
                <a:gd name="T41" fmla="*/ 23 h 149"/>
                <a:gd name="T42" fmla="*/ 0 w 159"/>
                <a:gd name="T43" fmla="*/ 42 h 149"/>
                <a:gd name="T44" fmla="*/ 20 w 159"/>
                <a:gd name="T45" fmla="*/ 98 h 149"/>
                <a:gd name="T46" fmla="*/ 20 w 159"/>
                <a:gd name="T47" fmla="*/ 98 h 149"/>
                <a:gd name="T48" fmla="*/ 20 w 159"/>
                <a:gd name="T49" fmla="*/ 98 h 14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9"/>
                <a:gd name="T76" fmla="*/ 0 h 149"/>
                <a:gd name="T77" fmla="*/ 159 w 159"/>
                <a:gd name="T78" fmla="*/ 149 h 14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9" h="149">
                  <a:moveTo>
                    <a:pt x="8" y="42"/>
                  </a:moveTo>
                  <a:lnTo>
                    <a:pt x="43" y="42"/>
                  </a:lnTo>
                  <a:lnTo>
                    <a:pt x="43" y="48"/>
                  </a:lnTo>
                  <a:lnTo>
                    <a:pt x="30" y="57"/>
                  </a:lnTo>
                  <a:lnTo>
                    <a:pt x="30" y="79"/>
                  </a:lnTo>
                  <a:lnTo>
                    <a:pt x="23" y="87"/>
                  </a:lnTo>
                  <a:lnTo>
                    <a:pt x="30" y="117"/>
                  </a:lnTo>
                  <a:lnTo>
                    <a:pt x="23" y="136"/>
                  </a:lnTo>
                  <a:lnTo>
                    <a:pt x="52" y="149"/>
                  </a:lnTo>
                  <a:lnTo>
                    <a:pt x="57" y="141"/>
                  </a:lnTo>
                  <a:lnTo>
                    <a:pt x="94" y="141"/>
                  </a:lnTo>
                  <a:lnTo>
                    <a:pt x="129" y="102"/>
                  </a:lnTo>
                  <a:lnTo>
                    <a:pt x="115" y="87"/>
                  </a:lnTo>
                  <a:lnTo>
                    <a:pt x="135" y="57"/>
                  </a:lnTo>
                  <a:lnTo>
                    <a:pt x="159" y="42"/>
                  </a:lnTo>
                  <a:lnTo>
                    <a:pt x="159" y="25"/>
                  </a:lnTo>
                  <a:lnTo>
                    <a:pt x="115" y="18"/>
                  </a:lnTo>
                  <a:lnTo>
                    <a:pt x="100" y="10"/>
                  </a:lnTo>
                  <a:lnTo>
                    <a:pt x="15" y="0"/>
                  </a:lnTo>
                  <a:lnTo>
                    <a:pt x="8" y="10"/>
                  </a:lnTo>
                  <a:lnTo>
                    <a:pt x="0" y="10"/>
                  </a:lnTo>
                  <a:lnTo>
                    <a:pt x="0" y="18"/>
                  </a:lnTo>
                  <a:lnTo>
                    <a:pt x="8" y="42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67" name="Freeform 188"/>
            <p:cNvSpPr>
              <a:spLocks/>
            </p:cNvSpPr>
            <p:nvPr/>
          </p:nvSpPr>
          <p:spPr bwMode="auto">
            <a:xfrm>
              <a:off x="2586" y="2132"/>
              <a:ext cx="49" cy="101"/>
            </a:xfrm>
            <a:custGeom>
              <a:avLst/>
              <a:gdLst>
                <a:gd name="T0" fmla="*/ 58 w 45"/>
                <a:gd name="T1" fmla="*/ 208 h 94"/>
                <a:gd name="T2" fmla="*/ 70 w 45"/>
                <a:gd name="T3" fmla="*/ 171 h 94"/>
                <a:gd name="T4" fmla="*/ 58 w 45"/>
                <a:gd name="T5" fmla="*/ 104 h 94"/>
                <a:gd name="T6" fmla="*/ 70 w 45"/>
                <a:gd name="T7" fmla="*/ 88 h 94"/>
                <a:gd name="T8" fmla="*/ 70 w 45"/>
                <a:gd name="T9" fmla="*/ 38 h 94"/>
                <a:gd name="T10" fmla="*/ 115 w 45"/>
                <a:gd name="T11" fmla="*/ 19 h 94"/>
                <a:gd name="T12" fmla="*/ 115 w 45"/>
                <a:gd name="T13" fmla="*/ 0 h 94"/>
                <a:gd name="T14" fmla="*/ 21 w 45"/>
                <a:gd name="T15" fmla="*/ 0 h 94"/>
                <a:gd name="T16" fmla="*/ 0 w 45"/>
                <a:gd name="T17" fmla="*/ 141 h 94"/>
                <a:gd name="T18" fmla="*/ 21 w 45"/>
                <a:gd name="T19" fmla="*/ 141 h 94"/>
                <a:gd name="T20" fmla="*/ 0 w 45"/>
                <a:gd name="T21" fmla="*/ 208 h 94"/>
                <a:gd name="T22" fmla="*/ 58 w 45"/>
                <a:gd name="T23" fmla="*/ 208 h 94"/>
                <a:gd name="T24" fmla="*/ 58 w 45"/>
                <a:gd name="T25" fmla="*/ 208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5"/>
                <a:gd name="T40" fmla="*/ 0 h 94"/>
                <a:gd name="T41" fmla="*/ 45 w 45"/>
                <a:gd name="T42" fmla="*/ 94 h 9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5" h="94">
                  <a:moveTo>
                    <a:pt x="23" y="94"/>
                  </a:moveTo>
                  <a:lnTo>
                    <a:pt x="28" y="77"/>
                  </a:lnTo>
                  <a:lnTo>
                    <a:pt x="23" y="47"/>
                  </a:lnTo>
                  <a:lnTo>
                    <a:pt x="28" y="40"/>
                  </a:lnTo>
                  <a:lnTo>
                    <a:pt x="28" y="18"/>
                  </a:lnTo>
                  <a:lnTo>
                    <a:pt x="45" y="8"/>
                  </a:lnTo>
                  <a:lnTo>
                    <a:pt x="45" y="0"/>
                  </a:lnTo>
                  <a:lnTo>
                    <a:pt x="8" y="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0" y="94"/>
                  </a:lnTo>
                  <a:lnTo>
                    <a:pt x="23" y="9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68" name="Freeform 189"/>
            <p:cNvSpPr>
              <a:spLocks/>
            </p:cNvSpPr>
            <p:nvPr/>
          </p:nvSpPr>
          <p:spPr bwMode="auto">
            <a:xfrm>
              <a:off x="2821" y="2017"/>
              <a:ext cx="170" cy="203"/>
            </a:xfrm>
            <a:custGeom>
              <a:avLst/>
              <a:gdLst>
                <a:gd name="T0" fmla="*/ 19 w 156"/>
                <a:gd name="T1" fmla="*/ 161 h 188"/>
                <a:gd name="T2" fmla="*/ 57 w 156"/>
                <a:gd name="T3" fmla="*/ 138 h 188"/>
                <a:gd name="T4" fmla="*/ 110 w 156"/>
                <a:gd name="T5" fmla="*/ 161 h 188"/>
                <a:gd name="T6" fmla="*/ 147 w 156"/>
                <a:gd name="T7" fmla="*/ 209 h 188"/>
                <a:gd name="T8" fmla="*/ 169 w 156"/>
                <a:gd name="T9" fmla="*/ 209 h 188"/>
                <a:gd name="T10" fmla="*/ 201 w 156"/>
                <a:gd name="T11" fmla="*/ 259 h 188"/>
                <a:gd name="T12" fmla="*/ 239 w 156"/>
                <a:gd name="T13" fmla="*/ 283 h 188"/>
                <a:gd name="T14" fmla="*/ 274 w 156"/>
                <a:gd name="T15" fmla="*/ 331 h 188"/>
                <a:gd name="T16" fmla="*/ 314 w 156"/>
                <a:gd name="T17" fmla="*/ 331 h 188"/>
                <a:gd name="T18" fmla="*/ 312 w 156"/>
                <a:gd name="T19" fmla="*/ 383 h 188"/>
                <a:gd name="T20" fmla="*/ 287 w 156"/>
                <a:gd name="T21" fmla="*/ 437 h 188"/>
                <a:gd name="T22" fmla="*/ 332 w 156"/>
                <a:gd name="T23" fmla="*/ 422 h 188"/>
                <a:gd name="T24" fmla="*/ 348 w 156"/>
                <a:gd name="T25" fmla="*/ 384 h 188"/>
                <a:gd name="T26" fmla="*/ 348 w 156"/>
                <a:gd name="T27" fmla="*/ 300 h 188"/>
                <a:gd name="T28" fmla="*/ 378 w 156"/>
                <a:gd name="T29" fmla="*/ 351 h 188"/>
                <a:gd name="T30" fmla="*/ 404 w 156"/>
                <a:gd name="T31" fmla="*/ 331 h 188"/>
                <a:gd name="T32" fmla="*/ 314 w 156"/>
                <a:gd name="T33" fmla="*/ 259 h 188"/>
                <a:gd name="T34" fmla="*/ 332 w 156"/>
                <a:gd name="T35" fmla="*/ 244 h 188"/>
                <a:gd name="T36" fmla="*/ 314 w 156"/>
                <a:gd name="T37" fmla="*/ 244 h 188"/>
                <a:gd name="T38" fmla="*/ 257 w 156"/>
                <a:gd name="T39" fmla="*/ 209 h 188"/>
                <a:gd name="T40" fmla="*/ 239 w 156"/>
                <a:gd name="T41" fmla="*/ 179 h 188"/>
                <a:gd name="T42" fmla="*/ 201 w 156"/>
                <a:gd name="T43" fmla="*/ 138 h 188"/>
                <a:gd name="T44" fmla="*/ 201 w 156"/>
                <a:gd name="T45" fmla="*/ 70 h 188"/>
                <a:gd name="T46" fmla="*/ 239 w 156"/>
                <a:gd name="T47" fmla="*/ 70 h 188"/>
                <a:gd name="T48" fmla="*/ 239 w 156"/>
                <a:gd name="T49" fmla="*/ 19 h 188"/>
                <a:gd name="T50" fmla="*/ 201 w 156"/>
                <a:gd name="T51" fmla="*/ 0 h 188"/>
                <a:gd name="T52" fmla="*/ 127 w 156"/>
                <a:gd name="T53" fmla="*/ 0 h 188"/>
                <a:gd name="T54" fmla="*/ 110 w 156"/>
                <a:gd name="T55" fmla="*/ 33 h 188"/>
                <a:gd name="T56" fmla="*/ 89 w 156"/>
                <a:gd name="T57" fmla="*/ 19 h 188"/>
                <a:gd name="T58" fmla="*/ 89 w 156"/>
                <a:gd name="T59" fmla="*/ 33 h 188"/>
                <a:gd name="T60" fmla="*/ 57 w 156"/>
                <a:gd name="T61" fmla="*/ 33 h 188"/>
                <a:gd name="T62" fmla="*/ 19 w 156"/>
                <a:gd name="T63" fmla="*/ 70 h 188"/>
                <a:gd name="T64" fmla="*/ 0 w 156"/>
                <a:gd name="T65" fmla="*/ 70 h 188"/>
                <a:gd name="T66" fmla="*/ 0 w 156"/>
                <a:gd name="T67" fmla="*/ 110 h 188"/>
                <a:gd name="T68" fmla="*/ 19 w 156"/>
                <a:gd name="T69" fmla="*/ 161 h 188"/>
                <a:gd name="T70" fmla="*/ 19 w 156"/>
                <a:gd name="T71" fmla="*/ 161 h 188"/>
                <a:gd name="T72" fmla="*/ 19 w 156"/>
                <a:gd name="T73" fmla="*/ 161 h 1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188"/>
                <a:gd name="T113" fmla="*/ 156 w 156"/>
                <a:gd name="T114" fmla="*/ 188 h 1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188">
                  <a:moveTo>
                    <a:pt x="7" y="69"/>
                  </a:moveTo>
                  <a:lnTo>
                    <a:pt x="22" y="59"/>
                  </a:lnTo>
                  <a:lnTo>
                    <a:pt x="43" y="69"/>
                  </a:lnTo>
                  <a:lnTo>
                    <a:pt x="57" y="91"/>
                  </a:lnTo>
                  <a:lnTo>
                    <a:pt x="65" y="91"/>
                  </a:lnTo>
                  <a:lnTo>
                    <a:pt x="77" y="112"/>
                  </a:lnTo>
                  <a:lnTo>
                    <a:pt x="92" y="122"/>
                  </a:lnTo>
                  <a:lnTo>
                    <a:pt x="107" y="144"/>
                  </a:lnTo>
                  <a:lnTo>
                    <a:pt x="122" y="144"/>
                  </a:lnTo>
                  <a:lnTo>
                    <a:pt x="120" y="165"/>
                  </a:lnTo>
                  <a:lnTo>
                    <a:pt x="111" y="188"/>
                  </a:lnTo>
                  <a:lnTo>
                    <a:pt x="129" y="181"/>
                  </a:lnTo>
                  <a:lnTo>
                    <a:pt x="136" y="166"/>
                  </a:lnTo>
                  <a:lnTo>
                    <a:pt x="136" y="129"/>
                  </a:lnTo>
                  <a:lnTo>
                    <a:pt x="147" y="151"/>
                  </a:lnTo>
                  <a:lnTo>
                    <a:pt x="156" y="144"/>
                  </a:lnTo>
                  <a:lnTo>
                    <a:pt x="122" y="112"/>
                  </a:lnTo>
                  <a:lnTo>
                    <a:pt x="129" y="106"/>
                  </a:lnTo>
                  <a:lnTo>
                    <a:pt x="122" y="106"/>
                  </a:lnTo>
                  <a:lnTo>
                    <a:pt x="99" y="91"/>
                  </a:lnTo>
                  <a:lnTo>
                    <a:pt x="92" y="77"/>
                  </a:lnTo>
                  <a:lnTo>
                    <a:pt x="77" y="59"/>
                  </a:lnTo>
                  <a:lnTo>
                    <a:pt x="77" y="30"/>
                  </a:lnTo>
                  <a:lnTo>
                    <a:pt x="92" y="30"/>
                  </a:lnTo>
                  <a:lnTo>
                    <a:pt x="92" y="8"/>
                  </a:lnTo>
                  <a:lnTo>
                    <a:pt x="77" y="0"/>
                  </a:lnTo>
                  <a:lnTo>
                    <a:pt x="50" y="0"/>
                  </a:lnTo>
                  <a:lnTo>
                    <a:pt x="43" y="15"/>
                  </a:lnTo>
                  <a:lnTo>
                    <a:pt x="35" y="8"/>
                  </a:lnTo>
                  <a:lnTo>
                    <a:pt x="35" y="15"/>
                  </a:lnTo>
                  <a:lnTo>
                    <a:pt x="22" y="15"/>
                  </a:lnTo>
                  <a:lnTo>
                    <a:pt x="7" y="30"/>
                  </a:lnTo>
                  <a:lnTo>
                    <a:pt x="0" y="30"/>
                  </a:lnTo>
                  <a:lnTo>
                    <a:pt x="0" y="47"/>
                  </a:lnTo>
                  <a:lnTo>
                    <a:pt x="7" y="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69" name="Freeform 190"/>
            <p:cNvSpPr>
              <a:spLocks/>
            </p:cNvSpPr>
            <p:nvPr/>
          </p:nvSpPr>
          <p:spPr bwMode="auto">
            <a:xfrm>
              <a:off x="3013" y="1983"/>
              <a:ext cx="141" cy="117"/>
            </a:xfrm>
            <a:custGeom>
              <a:avLst/>
              <a:gdLst>
                <a:gd name="T0" fmla="*/ 36 w 130"/>
                <a:gd name="T1" fmla="*/ 193 h 108"/>
                <a:gd name="T2" fmla="*/ 92 w 130"/>
                <a:gd name="T3" fmla="*/ 193 h 108"/>
                <a:gd name="T4" fmla="*/ 92 w 130"/>
                <a:gd name="T5" fmla="*/ 226 h 108"/>
                <a:gd name="T6" fmla="*/ 107 w 130"/>
                <a:gd name="T7" fmla="*/ 244 h 108"/>
                <a:gd name="T8" fmla="*/ 121 w 130"/>
                <a:gd name="T9" fmla="*/ 244 h 108"/>
                <a:gd name="T10" fmla="*/ 195 w 130"/>
                <a:gd name="T11" fmla="*/ 264 h 108"/>
                <a:gd name="T12" fmla="*/ 226 w 130"/>
                <a:gd name="T13" fmla="*/ 226 h 108"/>
                <a:gd name="T14" fmla="*/ 277 w 130"/>
                <a:gd name="T15" fmla="*/ 244 h 108"/>
                <a:gd name="T16" fmla="*/ 277 w 130"/>
                <a:gd name="T17" fmla="*/ 226 h 108"/>
                <a:gd name="T18" fmla="*/ 317 w 130"/>
                <a:gd name="T19" fmla="*/ 193 h 108"/>
                <a:gd name="T20" fmla="*/ 317 w 130"/>
                <a:gd name="T21" fmla="*/ 171 h 108"/>
                <a:gd name="T22" fmla="*/ 265 w 130"/>
                <a:gd name="T23" fmla="*/ 171 h 108"/>
                <a:gd name="T24" fmla="*/ 265 w 130"/>
                <a:gd name="T25" fmla="*/ 76 h 108"/>
                <a:gd name="T26" fmla="*/ 226 w 130"/>
                <a:gd name="T27" fmla="*/ 0 h 108"/>
                <a:gd name="T28" fmla="*/ 208 w 130"/>
                <a:gd name="T29" fmla="*/ 0 h 108"/>
                <a:gd name="T30" fmla="*/ 153 w 130"/>
                <a:gd name="T31" fmla="*/ 41 h 108"/>
                <a:gd name="T32" fmla="*/ 55 w 130"/>
                <a:gd name="T33" fmla="*/ 41 h 108"/>
                <a:gd name="T34" fmla="*/ 36 w 130"/>
                <a:gd name="T35" fmla="*/ 117 h 108"/>
                <a:gd name="T36" fmla="*/ 0 w 130"/>
                <a:gd name="T37" fmla="*/ 117 h 108"/>
                <a:gd name="T38" fmla="*/ 36 w 130"/>
                <a:gd name="T39" fmla="*/ 193 h 108"/>
                <a:gd name="T40" fmla="*/ 36 w 130"/>
                <a:gd name="T41" fmla="*/ 193 h 108"/>
                <a:gd name="T42" fmla="*/ 36 w 130"/>
                <a:gd name="T43" fmla="*/ 193 h 10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30"/>
                <a:gd name="T67" fmla="*/ 0 h 108"/>
                <a:gd name="T68" fmla="*/ 130 w 130"/>
                <a:gd name="T69" fmla="*/ 108 h 10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30" h="108">
                  <a:moveTo>
                    <a:pt x="15" y="79"/>
                  </a:moveTo>
                  <a:lnTo>
                    <a:pt x="38" y="79"/>
                  </a:lnTo>
                  <a:lnTo>
                    <a:pt x="38" y="93"/>
                  </a:lnTo>
                  <a:lnTo>
                    <a:pt x="43" y="100"/>
                  </a:lnTo>
                  <a:lnTo>
                    <a:pt x="50" y="100"/>
                  </a:lnTo>
                  <a:lnTo>
                    <a:pt x="80" y="108"/>
                  </a:lnTo>
                  <a:lnTo>
                    <a:pt x="92" y="93"/>
                  </a:lnTo>
                  <a:lnTo>
                    <a:pt x="114" y="100"/>
                  </a:lnTo>
                  <a:lnTo>
                    <a:pt x="114" y="93"/>
                  </a:lnTo>
                  <a:lnTo>
                    <a:pt x="130" y="79"/>
                  </a:lnTo>
                  <a:lnTo>
                    <a:pt x="130" y="71"/>
                  </a:lnTo>
                  <a:lnTo>
                    <a:pt x="107" y="71"/>
                  </a:lnTo>
                  <a:lnTo>
                    <a:pt x="107" y="31"/>
                  </a:lnTo>
                  <a:lnTo>
                    <a:pt x="92" y="0"/>
                  </a:lnTo>
                  <a:lnTo>
                    <a:pt x="85" y="0"/>
                  </a:lnTo>
                  <a:lnTo>
                    <a:pt x="63" y="17"/>
                  </a:lnTo>
                  <a:lnTo>
                    <a:pt x="23" y="17"/>
                  </a:lnTo>
                  <a:lnTo>
                    <a:pt x="15" y="48"/>
                  </a:lnTo>
                  <a:lnTo>
                    <a:pt x="0" y="48"/>
                  </a:lnTo>
                  <a:lnTo>
                    <a:pt x="15" y="7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70" name="Freeform 191"/>
            <p:cNvSpPr>
              <a:spLocks/>
            </p:cNvSpPr>
            <p:nvPr/>
          </p:nvSpPr>
          <p:spPr bwMode="auto">
            <a:xfrm>
              <a:off x="3013" y="2138"/>
              <a:ext cx="92" cy="80"/>
            </a:xfrm>
            <a:custGeom>
              <a:avLst/>
              <a:gdLst>
                <a:gd name="T0" fmla="*/ 34 w 85"/>
                <a:gd name="T1" fmla="*/ 23 h 74"/>
                <a:gd name="T2" fmla="*/ 101 w 85"/>
                <a:gd name="T3" fmla="*/ 0 h 74"/>
                <a:gd name="T4" fmla="*/ 139 w 85"/>
                <a:gd name="T5" fmla="*/ 0 h 74"/>
                <a:gd name="T6" fmla="*/ 194 w 85"/>
                <a:gd name="T7" fmla="*/ 23 h 74"/>
                <a:gd name="T8" fmla="*/ 202 w 85"/>
                <a:gd name="T9" fmla="*/ 0 h 74"/>
                <a:gd name="T10" fmla="*/ 194 w 85"/>
                <a:gd name="T11" fmla="*/ 40 h 74"/>
                <a:gd name="T12" fmla="*/ 139 w 85"/>
                <a:gd name="T13" fmla="*/ 23 h 74"/>
                <a:gd name="T14" fmla="*/ 114 w 85"/>
                <a:gd name="T15" fmla="*/ 40 h 74"/>
                <a:gd name="T16" fmla="*/ 114 w 85"/>
                <a:gd name="T17" fmla="*/ 77 h 74"/>
                <a:gd name="T18" fmla="*/ 101 w 85"/>
                <a:gd name="T19" fmla="*/ 77 h 74"/>
                <a:gd name="T20" fmla="*/ 89 w 85"/>
                <a:gd name="T21" fmla="*/ 40 h 74"/>
                <a:gd name="T22" fmla="*/ 89 w 85"/>
                <a:gd name="T23" fmla="*/ 77 h 74"/>
                <a:gd name="T24" fmla="*/ 101 w 85"/>
                <a:gd name="T25" fmla="*/ 109 h 74"/>
                <a:gd name="T26" fmla="*/ 139 w 85"/>
                <a:gd name="T27" fmla="*/ 161 h 74"/>
                <a:gd name="T28" fmla="*/ 114 w 85"/>
                <a:gd name="T29" fmla="*/ 161 h 74"/>
                <a:gd name="T30" fmla="*/ 114 w 85"/>
                <a:gd name="T31" fmla="*/ 174 h 74"/>
                <a:gd name="T32" fmla="*/ 89 w 85"/>
                <a:gd name="T33" fmla="*/ 161 h 74"/>
                <a:gd name="T34" fmla="*/ 34 w 85"/>
                <a:gd name="T35" fmla="*/ 161 h 74"/>
                <a:gd name="T36" fmla="*/ 0 w 85"/>
                <a:gd name="T37" fmla="*/ 91 h 74"/>
                <a:gd name="T38" fmla="*/ 34 w 85"/>
                <a:gd name="T39" fmla="*/ 40 h 74"/>
                <a:gd name="T40" fmla="*/ 34 w 85"/>
                <a:gd name="T41" fmla="*/ 23 h 74"/>
                <a:gd name="T42" fmla="*/ 34 w 85"/>
                <a:gd name="T43" fmla="*/ 23 h 74"/>
                <a:gd name="T44" fmla="*/ 34 w 85"/>
                <a:gd name="T45" fmla="*/ 23 h 7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5"/>
                <a:gd name="T70" fmla="*/ 0 h 74"/>
                <a:gd name="T71" fmla="*/ 85 w 85"/>
                <a:gd name="T72" fmla="*/ 74 h 7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5" h="74">
                  <a:moveTo>
                    <a:pt x="15" y="10"/>
                  </a:moveTo>
                  <a:lnTo>
                    <a:pt x="42" y="0"/>
                  </a:lnTo>
                  <a:lnTo>
                    <a:pt x="57" y="0"/>
                  </a:lnTo>
                  <a:lnTo>
                    <a:pt x="80" y="10"/>
                  </a:lnTo>
                  <a:lnTo>
                    <a:pt x="85" y="0"/>
                  </a:lnTo>
                  <a:lnTo>
                    <a:pt x="80" y="17"/>
                  </a:lnTo>
                  <a:lnTo>
                    <a:pt x="57" y="10"/>
                  </a:lnTo>
                  <a:lnTo>
                    <a:pt x="48" y="17"/>
                  </a:lnTo>
                  <a:lnTo>
                    <a:pt x="48" y="32"/>
                  </a:lnTo>
                  <a:lnTo>
                    <a:pt x="42" y="32"/>
                  </a:lnTo>
                  <a:lnTo>
                    <a:pt x="37" y="17"/>
                  </a:lnTo>
                  <a:lnTo>
                    <a:pt x="37" y="32"/>
                  </a:lnTo>
                  <a:lnTo>
                    <a:pt x="42" y="46"/>
                  </a:lnTo>
                  <a:lnTo>
                    <a:pt x="57" y="68"/>
                  </a:lnTo>
                  <a:lnTo>
                    <a:pt x="48" y="68"/>
                  </a:lnTo>
                  <a:lnTo>
                    <a:pt x="48" y="74"/>
                  </a:lnTo>
                  <a:lnTo>
                    <a:pt x="37" y="68"/>
                  </a:lnTo>
                  <a:lnTo>
                    <a:pt x="15" y="68"/>
                  </a:lnTo>
                  <a:lnTo>
                    <a:pt x="0" y="39"/>
                  </a:lnTo>
                  <a:lnTo>
                    <a:pt x="15" y="17"/>
                  </a:lnTo>
                  <a:lnTo>
                    <a:pt x="1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71" name="Freeform 192"/>
            <p:cNvSpPr>
              <a:spLocks/>
            </p:cNvSpPr>
            <p:nvPr/>
          </p:nvSpPr>
          <p:spPr bwMode="auto">
            <a:xfrm>
              <a:off x="2879" y="1798"/>
              <a:ext cx="28" cy="26"/>
            </a:xfrm>
            <a:custGeom>
              <a:avLst/>
              <a:gdLst>
                <a:gd name="T0" fmla="*/ 0 w 26"/>
                <a:gd name="T1" fmla="*/ 30 h 24"/>
                <a:gd name="T2" fmla="*/ 0 w 26"/>
                <a:gd name="T3" fmla="*/ 56 h 24"/>
                <a:gd name="T4" fmla="*/ 58 w 26"/>
                <a:gd name="T5" fmla="*/ 56 h 24"/>
                <a:gd name="T6" fmla="*/ 58 w 26"/>
                <a:gd name="T7" fmla="*/ 0 h 24"/>
                <a:gd name="T8" fmla="*/ 0 w 26"/>
                <a:gd name="T9" fmla="*/ 30 h 24"/>
                <a:gd name="T10" fmla="*/ 0 w 26"/>
                <a:gd name="T11" fmla="*/ 30 h 24"/>
                <a:gd name="T12" fmla="*/ 0 w 26"/>
                <a:gd name="T13" fmla="*/ 3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"/>
                <a:gd name="T22" fmla="*/ 0 h 24"/>
                <a:gd name="T23" fmla="*/ 26 w 26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" h="24">
                  <a:moveTo>
                    <a:pt x="0" y="13"/>
                  </a:moveTo>
                  <a:lnTo>
                    <a:pt x="0" y="24"/>
                  </a:lnTo>
                  <a:lnTo>
                    <a:pt x="26" y="24"/>
                  </a:lnTo>
                  <a:lnTo>
                    <a:pt x="26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72" name="Freeform 193"/>
            <p:cNvSpPr>
              <a:spLocks/>
            </p:cNvSpPr>
            <p:nvPr/>
          </p:nvSpPr>
          <p:spPr bwMode="auto">
            <a:xfrm>
              <a:off x="2879" y="1824"/>
              <a:ext cx="28" cy="31"/>
            </a:xfrm>
            <a:custGeom>
              <a:avLst/>
              <a:gdLst>
                <a:gd name="T0" fmla="*/ 0 w 26"/>
                <a:gd name="T1" fmla="*/ 0 h 28"/>
                <a:gd name="T2" fmla="*/ 0 w 26"/>
                <a:gd name="T3" fmla="*/ 87 h 28"/>
                <a:gd name="T4" fmla="*/ 58 w 26"/>
                <a:gd name="T5" fmla="*/ 0 h 28"/>
                <a:gd name="T6" fmla="*/ 0 w 26"/>
                <a:gd name="T7" fmla="*/ 0 h 28"/>
                <a:gd name="T8" fmla="*/ 0 w 26"/>
                <a:gd name="T9" fmla="*/ 0 h 28"/>
                <a:gd name="T10" fmla="*/ 0 w 26"/>
                <a:gd name="T11" fmla="*/ 0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"/>
                <a:gd name="T19" fmla="*/ 0 h 28"/>
                <a:gd name="T20" fmla="*/ 26 w 26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" h="28">
                  <a:moveTo>
                    <a:pt x="0" y="0"/>
                  </a:moveTo>
                  <a:lnTo>
                    <a:pt x="0" y="28"/>
                  </a:lnTo>
                  <a:lnTo>
                    <a:pt x="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73" name="Freeform 194"/>
            <p:cNvSpPr>
              <a:spLocks/>
            </p:cNvSpPr>
            <p:nvPr/>
          </p:nvSpPr>
          <p:spPr bwMode="auto">
            <a:xfrm>
              <a:off x="2617" y="1720"/>
              <a:ext cx="124" cy="231"/>
            </a:xfrm>
            <a:custGeom>
              <a:avLst/>
              <a:gdLst>
                <a:gd name="T0" fmla="*/ 59 w 114"/>
                <a:gd name="T1" fmla="*/ 519 h 213"/>
                <a:gd name="T2" fmla="*/ 75 w 114"/>
                <a:gd name="T3" fmla="*/ 483 h 213"/>
                <a:gd name="T4" fmla="*/ 111 w 114"/>
                <a:gd name="T5" fmla="*/ 519 h 213"/>
                <a:gd name="T6" fmla="*/ 111 w 114"/>
                <a:gd name="T7" fmla="*/ 483 h 213"/>
                <a:gd name="T8" fmla="*/ 152 w 114"/>
                <a:gd name="T9" fmla="*/ 464 h 213"/>
                <a:gd name="T10" fmla="*/ 171 w 114"/>
                <a:gd name="T11" fmla="*/ 483 h 213"/>
                <a:gd name="T12" fmla="*/ 187 w 114"/>
                <a:gd name="T13" fmla="*/ 464 h 213"/>
                <a:gd name="T14" fmla="*/ 268 w 114"/>
                <a:gd name="T15" fmla="*/ 464 h 213"/>
                <a:gd name="T16" fmla="*/ 288 w 114"/>
                <a:gd name="T17" fmla="*/ 445 h 213"/>
                <a:gd name="T18" fmla="*/ 260 w 114"/>
                <a:gd name="T19" fmla="*/ 445 h 213"/>
                <a:gd name="T20" fmla="*/ 288 w 114"/>
                <a:gd name="T21" fmla="*/ 376 h 213"/>
                <a:gd name="T22" fmla="*/ 268 w 114"/>
                <a:gd name="T23" fmla="*/ 364 h 213"/>
                <a:gd name="T24" fmla="*/ 221 w 114"/>
                <a:gd name="T25" fmla="*/ 364 h 213"/>
                <a:gd name="T26" fmla="*/ 260 w 114"/>
                <a:gd name="T27" fmla="*/ 344 h 213"/>
                <a:gd name="T28" fmla="*/ 260 w 114"/>
                <a:gd name="T29" fmla="*/ 322 h 213"/>
                <a:gd name="T30" fmla="*/ 221 w 114"/>
                <a:gd name="T31" fmla="*/ 267 h 213"/>
                <a:gd name="T32" fmla="*/ 204 w 114"/>
                <a:gd name="T33" fmla="*/ 248 h 213"/>
                <a:gd name="T34" fmla="*/ 171 w 114"/>
                <a:gd name="T35" fmla="*/ 180 h 213"/>
                <a:gd name="T36" fmla="*/ 111 w 114"/>
                <a:gd name="T37" fmla="*/ 157 h 213"/>
                <a:gd name="T38" fmla="*/ 187 w 114"/>
                <a:gd name="T39" fmla="*/ 75 h 213"/>
                <a:gd name="T40" fmla="*/ 171 w 114"/>
                <a:gd name="T41" fmla="*/ 54 h 213"/>
                <a:gd name="T42" fmla="*/ 94 w 114"/>
                <a:gd name="T43" fmla="*/ 75 h 213"/>
                <a:gd name="T44" fmla="*/ 94 w 114"/>
                <a:gd name="T45" fmla="*/ 30 h 213"/>
                <a:gd name="T46" fmla="*/ 152 w 114"/>
                <a:gd name="T47" fmla="*/ 0 h 213"/>
                <a:gd name="T48" fmla="*/ 75 w 114"/>
                <a:gd name="T49" fmla="*/ 0 h 213"/>
                <a:gd name="T50" fmla="*/ 42 w 114"/>
                <a:gd name="T51" fmla="*/ 75 h 213"/>
                <a:gd name="T52" fmla="*/ 0 w 114"/>
                <a:gd name="T53" fmla="*/ 75 h 213"/>
                <a:gd name="T54" fmla="*/ 42 w 114"/>
                <a:gd name="T55" fmla="*/ 85 h 213"/>
                <a:gd name="T56" fmla="*/ 59 w 114"/>
                <a:gd name="T57" fmla="*/ 85 h 213"/>
                <a:gd name="T58" fmla="*/ 42 w 114"/>
                <a:gd name="T59" fmla="*/ 142 h 213"/>
                <a:gd name="T60" fmla="*/ 59 w 114"/>
                <a:gd name="T61" fmla="*/ 142 h 213"/>
                <a:gd name="T62" fmla="*/ 59 w 114"/>
                <a:gd name="T63" fmla="*/ 157 h 213"/>
                <a:gd name="T64" fmla="*/ 42 w 114"/>
                <a:gd name="T65" fmla="*/ 180 h 213"/>
                <a:gd name="T66" fmla="*/ 59 w 114"/>
                <a:gd name="T67" fmla="*/ 180 h 213"/>
                <a:gd name="T68" fmla="*/ 75 w 114"/>
                <a:gd name="T69" fmla="*/ 200 h 213"/>
                <a:gd name="T70" fmla="*/ 59 w 114"/>
                <a:gd name="T71" fmla="*/ 233 h 213"/>
                <a:gd name="T72" fmla="*/ 75 w 114"/>
                <a:gd name="T73" fmla="*/ 248 h 213"/>
                <a:gd name="T74" fmla="*/ 111 w 114"/>
                <a:gd name="T75" fmla="*/ 233 h 213"/>
                <a:gd name="T76" fmla="*/ 111 w 114"/>
                <a:gd name="T77" fmla="*/ 267 h 213"/>
                <a:gd name="T78" fmla="*/ 152 w 114"/>
                <a:gd name="T79" fmla="*/ 267 h 213"/>
                <a:gd name="T80" fmla="*/ 152 w 114"/>
                <a:gd name="T81" fmla="*/ 322 h 213"/>
                <a:gd name="T82" fmla="*/ 75 w 114"/>
                <a:gd name="T83" fmla="*/ 322 h 213"/>
                <a:gd name="T84" fmla="*/ 94 w 114"/>
                <a:gd name="T85" fmla="*/ 344 h 213"/>
                <a:gd name="T86" fmla="*/ 75 w 114"/>
                <a:gd name="T87" fmla="*/ 364 h 213"/>
                <a:gd name="T88" fmla="*/ 94 w 114"/>
                <a:gd name="T89" fmla="*/ 364 h 213"/>
                <a:gd name="T90" fmla="*/ 94 w 114"/>
                <a:gd name="T91" fmla="*/ 376 h 213"/>
                <a:gd name="T92" fmla="*/ 59 w 114"/>
                <a:gd name="T93" fmla="*/ 393 h 213"/>
                <a:gd name="T94" fmla="*/ 75 w 114"/>
                <a:gd name="T95" fmla="*/ 426 h 213"/>
                <a:gd name="T96" fmla="*/ 94 w 114"/>
                <a:gd name="T97" fmla="*/ 426 h 213"/>
                <a:gd name="T98" fmla="*/ 111 w 114"/>
                <a:gd name="T99" fmla="*/ 445 h 213"/>
                <a:gd name="T100" fmla="*/ 152 w 114"/>
                <a:gd name="T101" fmla="*/ 426 h 213"/>
                <a:gd name="T102" fmla="*/ 152 w 114"/>
                <a:gd name="T103" fmla="*/ 445 h 213"/>
                <a:gd name="T104" fmla="*/ 94 w 114"/>
                <a:gd name="T105" fmla="*/ 445 h 213"/>
                <a:gd name="T106" fmla="*/ 59 w 114"/>
                <a:gd name="T107" fmla="*/ 519 h 213"/>
                <a:gd name="T108" fmla="*/ 59 w 114"/>
                <a:gd name="T109" fmla="*/ 519 h 213"/>
                <a:gd name="T110" fmla="*/ 59 w 114"/>
                <a:gd name="T111" fmla="*/ 519 h 21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4"/>
                <a:gd name="T169" fmla="*/ 0 h 213"/>
                <a:gd name="T170" fmla="*/ 114 w 114"/>
                <a:gd name="T171" fmla="*/ 213 h 21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4" h="213">
                  <a:moveTo>
                    <a:pt x="24" y="213"/>
                  </a:moveTo>
                  <a:lnTo>
                    <a:pt x="29" y="198"/>
                  </a:lnTo>
                  <a:lnTo>
                    <a:pt x="44" y="213"/>
                  </a:lnTo>
                  <a:lnTo>
                    <a:pt x="44" y="198"/>
                  </a:lnTo>
                  <a:lnTo>
                    <a:pt x="61" y="191"/>
                  </a:lnTo>
                  <a:lnTo>
                    <a:pt x="67" y="198"/>
                  </a:lnTo>
                  <a:lnTo>
                    <a:pt x="74" y="191"/>
                  </a:lnTo>
                  <a:lnTo>
                    <a:pt x="107" y="191"/>
                  </a:lnTo>
                  <a:lnTo>
                    <a:pt x="114" y="183"/>
                  </a:lnTo>
                  <a:lnTo>
                    <a:pt x="102" y="183"/>
                  </a:lnTo>
                  <a:lnTo>
                    <a:pt x="114" y="154"/>
                  </a:lnTo>
                  <a:lnTo>
                    <a:pt x="107" y="149"/>
                  </a:lnTo>
                  <a:lnTo>
                    <a:pt x="87" y="149"/>
                  </a:lnTo>
                  <a:lnTo>
                    <a:pt x="102" y="141"/>
                  </a:lnTo>
                  <a:lnTo>
                    <a:pt x="102" y="133"/>
                  </a:lnTo>
                  <a:lnTo>
                    <a:pt x="87" y="109"/>
                  </a:lnTo>
                  <a:lnTo>
                    <a:pt x="81" y="102"/>
                  </a:lnTo>
                  <a:lnTo>
                    <a:pt x="67" y="74"/>
                  </a:lnTo>
                  <a:lnTo>
                    <a:pt x="44" y="65"/>
                  </a:lnTo>
                  <a:lnTo>
                    <a:pt x="74" y="30"/>
                  </a:lnTo>
                  <a:lnTo>
                    <a:pt x="67" y="22"/>
                  </a:lnTo>
                  <a:lnTo>
                    <a:pt x="37" y="30"/>
                  </a:lnTo>
                  <a:lnTo>
                    <a:pt x="37" y="13"/>
                  </a:lnTo>
                  <a:lnTo>
                    <a:pt x="61" y="0"/>
                  </a:lnTo>
                  <a:lnTo>
                    <a:pt x="29" y="0"/>
                  </a:lnTo>
                  <a:lnTo>
                    <a:pt x="17" y="30"/>
                  </a:lnTo>
                  <a:lnTo>
                    <a:pt x="0" y="30"/>
                  </a:lnTo>
                  <a:lnTo>
                    <a:pt x="17" y="35"/>
                  </a:lnTo>
                  <a:lnTo>
                    <a:pt x="24" y="35"/>
                  </a:lnTo>
                  <a:lnTo>
                    <a:pt x="17" y="59"/>
                  </a:lnTo>
                  <a:lnTo>
                    <a:pt x="24" y="59"/>
                  </a:lnTo>
                  <a:lnTo>
                    <a:pt x="24" y="65"/>
                  </a:lnTo>
                  <a:lnTo>
                    <a:pt x="17" y="74"/>
                  </a:lnTo>
                  <a:lnTo>
                    <a:pt x="24" y="74"/>
                  </a:lnTo>
                  <a:lnTo>
                    <a:pt x="29" y="82"/>
                  </a:lnTo>
                  <a:lnTo>
                    <a:pt x="24" y="96"/>
                  </a:lnTo>
                  <a:lnTo>
                    <a:pt x="29" y="102"/>
                  </a:lnTo>
                  <a:lnTo>
                    <a:pt x="44" y="96"/>
                  </a:lnTo>
                  <a:lnTo>
                    <a:pt x="44" y="109"/>
                  </a:lnTo>
                  <a:lnTo>
                    <a:pt x="61" y="109"/>
                  </a:lnTo>
                  <a:lnTo>
                    <a:pt x="61" y="133"/>
                  </a:lnTo>
                  <a:lnTo>
                    <a:pt x="29" y="133"/>
                  </a:lnTo>
                  <a:lnTo>
                    <a:pt x="37" y="141"/>
                  </a:lnTo>
                  <a:lnTo>
                    <a:pt x="29" y="149"/>
                  </a:lnTo>
                  <a:lnTo>
                    <a:pt x="37" y="149"/>
                  </a:lnTo>
                  <a:lnTo>
                    <a:pt x="37" y="154"/>
                  </a:lnTo>
                  <a:lnTo>
                    <a:pt x="24" y="161"/>
                  </a:lnTo>
                  <a:lnTo>
                    <a:pt x="29" y="175"/>
                  </a:lnTo>
                  <a:lnTo>
                    <a:pt x="37" y="175"/>
                  </a:lnTo>
                  <a:lnTo>
                    <a:pt x="44" y="183"/>
                  </a:lnTo>
                  <a:lnTo>
                    <a:pt x="61" y="175"/>
                  </a:lnTo>
                  <a:lnTo>
                    <a:pt x="61" y="183"/>
                  </a:lnTo>
                  <a:lnTo>
                    <a:pt x="37" y="183"/>
                  </a:lnTo>
                  <a:lnTo>
                    <a:pt x="24" y="2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74" name="Freeform 195"/>
            <p:cNvSpPr>
              <a:spLocks/>
            </p:cNvSpPr>
            <p:nvPr/>
          </p:nvSpPr>
          <p:spPr bwMode="auto">
            <a:xfrm>
              <a:off x="2845" y="2108"/>
              <a:ext cx="25" cy="41"/>
            </a:xfrm>
            <a:custGeom>
              <a:avLst/>
              <a:gdLst>
                <a:gd name="T0" fmla="*/ 0 w 23"/>
                <a:gd name="T1" fmla="*/ 18 h 38"/>
                <a:gd name="T2" fmla="*/ 0 w 23"/>
                <a:gd name="T3" fmla="*/ 69 h 38"/>
                <a:gd name="T4" fmla="*/ 58 w 23"/>
                <a:gd name="T5" fmla="*/ 86 h 38"/>
                <a:gd name="T6" fmla="*/ 58 w 23"/>
                <a:gd name="T7" fmla="*/ 0 h 38"/>
                <a:gd name="T8" fmla="*/ 0 w 23"/>
                <a:gd name="T9" fmla="*/ 18 h 38"/>
                <a:gd name="T10" fmla="*/ 0 w 23"/>
                <a:gd name="T11" fmla="*/ 18 h 38"/>
                <a:gd name="T12" fmla="*/ 0 w 23"/>
                <a:gd name="T13" fmla="*/ 18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38"/>
                <a:gd name="T23" fmla="*/ 23 w 2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38">
                  <a:moveTo>
                    <a:pt x="0" y="7"/>
                  </a:moveTo>
                  <a:lnTo>
                    <a:pt x="0" y="30"/>
                  </a:lnTo>
                  <a:lnTo>
                    <a:pt x="23" y="38"/>
                  </a:lnTo>
                  <a:lnTo>
                    <a:pt x="23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75" name="Freeform 196"/>
            <p:cNvSpPr>
              <a:spLocks/>
            </p:cNvSpPr>
            <p:nvPr/>
          </p:nvSpPr>
          <p:spPr bwMode="auto">
            <a:xfrm>
              <a:off x="2835" y="2149"/>
              <a:ext cx="32" cy="48"/>
            </a:xfrm>
            <a:custGeom>
              <a:avLst/>
              <a:gdLst>
                <a:gd name="T0" fmla="*/ 0 w 29"/>
                <a:gd name="T1" fmla="*/ 0 h 44"/>
                <a:gd name="T2" fmla="*/ 25 w 29"/>
                <a:gd name="T3" fmla="*/ 95 h 44"/>
                <a:gd name="T4" fmla="*/ 25 w 29"/>
                <a:gd name="T5" fmla="*/ 115 h 44"/>
                <a:gd name="T6" fmla="*/ 57 w 29"/>
                <a:gd name="T7" fmla="*/ 95 h 44"/>
                <a:gd name="T8" fmla="*/ 85 w 29"/>
                <a:gd name="T9" fmla="*/ 19 h 44"/>
                <a:gd name="T10" fmla="*/ 57 w 29"/>
                <a:gd name="T11" fmla="*/ 0 h 44"/>
                <a:gd name="T12" fmla="*/ 0 w 29"/>
                <a:gd name="T13" fmla="*/ 0 h 44"/>
                <a:gd name="T14" fmla="*/ 0 w 29"/>
                <a:gd name="T15" fmla="*/ 0 h 44"/>
                <a:gd name="T16" fmla="*/ 0 w 29"/>
                <a:gd name="T17" fmla="*/ 0 h 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"/>
                <a:gd name="T28" fmla="*/ 0 h 44"/>
                <a:gd name="T29" fmla="*/ 29 w 29"/>
                <a:gd name="T30" fmla="*/ 44 h 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" h="44">
                  <a:moveTo>
                    <a:pt x="0" y="0"/>
                  </a:moveTo>
                  <a:lnTo>
                    <a:pt x="9" y="36"/>
                  </a:lnTo>
                  <a:lnTo>
                    <a:pt x="9" y="44"/>
                  </a:lnTo>
                  <a:lnTo>
                    <a:pt x="20" y="36"/>
                  </a:lnTo>
                  <a:lnTo>
                    <a:pt x="29" y="7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76" name="Freeform 197"/>
            <p:cNvSpPr>
              <a:spLocks/>
            </p:cNvSpPr>
            <p:nvPr/>
          </p:nvSpPr>
          <p:spPr bwMode="auto">
            <a:xfrm>
              <a:off x="2902" y="2213"/>
              <a:ext cx="49" cy="31"/>
            </a:xfrm>
            <a:custGeom>
              <a:avLst/>
              <a:gdLst>
                <a:gd name="T0" fmla="*/ 0 w 45"/>
                <a:gd name="T1" fmla="*/ 0 h 29"/>
                <a:gd name="T2" fmla="*/ 0 w 45"/>
                <a:gd name="T3" fmla="*/ 20 h 29"/>
                <a:gd name="T4" fmla="*/ 81 w 45"/>
                <a:gd name="T5" fmla="*/ 60 h 29"/>
                <a:gd name="T6" fmla="*/ 115 w 45"/>
                <a:gd name="T7" fmla="*/ 0 h 29"/>
                <a:gd name="T8" fmla="*/ 0 w 45"/>
                <a:gd name="T9" fmla="*/ 0 h 29"/>
                <a:gd name="T10" fmla="*/ 0 w 45"/>
                <a:gd name="T11" fmla="*/ 0 h 29"/>
                <a:gd name="T12" fmla="*/ 0 w 45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29"/>
                <a:gd name="T23" fmla="*/ 45 w 45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29">
                  <a:moveTo>
                    <a:pt x="0" y="0"/>
                  </a:moveTo>
                  <a:lnTo>
                    <a:pt x="0" y="9"/>
                  </a:lnTo>
                  <a:lnTo>
                    <a:pt x="31" y="29"/>
                  </a:lnTo>
                  <a:lnTo>
                    <a:pt x="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77" name="Freeform 198"/>
            <p:cNvSpPr>
              <a:spLocks/>
            </p:cNvSpPr>
            <p:nvPr/>
          </p:nvSpPr>
          <p:spPr bwMode="auto">
            <a:xfrm>
              <a:off x="3027" y="2213"/>
              <a:ext cx="32" cy="31"/>
            </a:xfrm>
            <a:custGeom>
              <a:avLst/>
              <a:gdLst>
                <a:gd name="T0" fmla="*/ 0 w 30"/>
                <a:gd name="T1" fmla="*/ 20 h 29"/>
                <a:gd name="T2" fmla="*/ 7 w 30"/>
                <a:gd name="T3" fmla="*/ 20 h 29"/>
                <a:gd name="T4" fmla="*/ 7 w 30"/>
                <a:gd name="T5" fmla="*/ 60 h 29"/>
                <a:gd name="T6" fmla="*/ 61 w 30"/>
                <a:gd name="T7" fmla="*/ 60 h 29"/>
                <a:gd name="T8" fmla="*/ 50 w 30"/>
                <a:gd name="T9" fmla="*/ 20 h 29"/>
                <a:gd name="T10" fmla="*/ 61 w 30"/>
                <a:gd name="T11" fmla="*/ 41 h 29"/>
                <a:gd name="T12" fmla="*/ 61 w 30"/>
                <a:gd name="T13" fmla="*/ 20 h 29"/>
                <a:gd name="T14" fmla="*/ 7 w 30"/>
                <a:gd name="T15" fmla="*/ 0 h 29"/>
                <a:gd name="T16" fmla="*/ 0 w 30"/>
                <a:gd name="T17" fmla="*/ 20 h 29"/>
                <a:gd name="T18" fmla="*/ 0 w 30"/>
                <a:gd name="T19" fmla="*/ 20 h 29"/>
                <a:gd name="T20" fmla="*/ 0 w 30"/>
                <a:gd name="T21" fmla="*/ 20 h 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29"/>
                <a:gd name="T35" fmla="*/ 30 w 30"/>
                <a:gd name="T36" fmla="*/ 29 h 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29">
                  <a:moveTo>
                    <a:pt x="0" y="9"/>
                  </a:moveTo>
                  <a:lnTo>
                    <a:pt x="7" y="9"/>
                  </a:lnTo>
                  <a:lnTo>
                    <a:pt x="7" y="29"/>
                  </a:lnTo>
                  <a:lnTo>
                    <a:pt x="30" y="29"/>
                  </a:lnTo>
                  <a:lnTo>
                    <a:pt x="24" y="9"/>
                  </a:lnTo>
                  <a:lnTo>
                    <a:pt x="30" y="20"/>
                  </a:lnTo>
                  <a:lnTo>
                    <a:pt x="30" y="9"/>
                  </a:lnTo>
                  <a:lnTo>
                    <a:pt x="7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78" name="Freeform 199"/>
            <p:cNvSpPr>
              <a:spLocks/>
            </p:cNvSpPr>
            <p:nvPr/>
          </p:nvSpPr>
          <p:spPr bwMode="auto">
            <a:xfrm>
              <a:off x="2751" y="2173"/>
              <a:ext cx="22" cy="29"/>
            </a:xfrm>
            <a:custGeom>
              <a:avLst/>
              <a:gdLst>
                <a:gd name="T0" fmla="*/ 0 w 21"/>
                <a:gd name="T1" fmla="*/ 29 h 27"/>
                <a:gd name="T2" fmla="*/ 8 w 21"/>
                <a:gd name="T3" fmla="*/ 58 h 27"/>
                <a:gd name="T4" fmla="*/ 32 w 21"/>
                <a:gd name="T5" fmla="*/ 29 h 27"/>
                <a:gd name="T6" fmla="*/ 8 w 21"/>
                <a:gd name="T7" fmla="*/ 0 h 27"/>
                <a:gd name="T8" fmla="*/ 0 w 21"/>
                <a:gd name="T9" fmla="*/ 29 h 27"/>
                <a:gd name="T10" fmla="*/ 0 w 21"/>
                <a:gd name="T11" fmla="*/ 29 h 27"/>
                <a:gd name="T12" fmla="*/ 0 w 21"/>
                <a:gd name="T13" fmla="*/ 29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7"/>
                <a:gd name="T23" fmla="*/ 21 w 2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7">
                  <a:moveTo>
                    <a:pt x="0" y="14"/>
                  </a:moveTo>
                  <a:lnTo>
                    <a:pt x="8" y="27"/>
                  </a:lnTo>
                  <a:lnTo>
                    <a:pt x="21" y="14"/>
                  </a:lnTo>
                  <a:lnTo>
                    <a:pt x="8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79" name="Freeform 200"/>
            <p:cNvSpPr>
              <a:spLocks/>
            </p:cNvSpPr>
            <p:nvPr/>
          </p:nvSpPr>
          <p:spPr bwMode="auto">
            <a:xfrm>
              <a:off x="3005" y="2119"/>
              <a:ext cx="29" cy="61"/>
            </a:xfrm>
            <a:custGeom>
              <a:avLst/>
              <a:gdLst>
                <a:gd name="T0" fmla="*/ 0 w 27"/>
                <a:gd name="T1" fmla="*/ 0 h 57"/>
                <a:gd name="T2" fmla="*/ 19 w 27"/>
                <a:gd name="T3" fmla="*/ 0 h 57"/>
                <a:gd name="T4" fmla="*/ 35 w 27"/>
                <a:gd name="T5" fmla="*/ 26 h 57"/>
                <a:gd name="T6" fmla="*/ 35 w 27"/>
                <a:gd name="T7" fmla="*/ 48 h 57"/>
                <a:gd name="T8" fmla="*/ 58 w 27"/>
                <a:gd name="T9" fmla="*/ 63 h 57"/>
                <a:gd name="T10" fmla="*/ 58 w 27"/>
                <a:gd name="T11" fmla="*/ 73 h 57"/>
                <a:gd name="T12" fmla="*/ 19 w 27"/>
                <a:gd name="T13" fmla="*/ 120 h 57"/>
                <a:gd name="T14" fmla="*/ 0 w 27"/>
                <a:gd name="T15" fmla="*/ 107 h 57"/>
                <a:gd name="T16" fmla="*/ 0 w 27"/>
                <a:gd name="T17" fmla="*/ 0 h 57"/>
                <a:gd name="T18" fmla="*/ 0 w 27"/>
                <a:gd name="T19" fmla="*/ 0 h 57"/>
                <a:gd name="T20" fmla="*/ 0 w 27"/>
                <a:gd name="T21" fmla="*/ 0 h 5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"/>
                <a:gd name="T34" fmla="*/ 0 h 57"/>
                <a:gd name="T35" fmla="*/ 27 w 27"/>
                <a:gd name="T36" fmla="*/ 57 h 5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" h="57">
                  <a:moveTo>
                    <a:pt x="0" y="0"/>
                  </a:moveTo>
                  <a:lnTo>
                    <a:pt x="8" y="0"/>
                  </a:lnTo>
                  <a:lnTo>
                    <a:pt x="17" y="13"/>
                  </a:lnTo>
                  <a:lnTo>
                    <a:pt x="17" y="22"/>
                  </a:lnTo>
                  <a:lnTo>
                    <a:pt x="27" y="30"/>
                  </a:lnTo>
                  <a:lnTo>
                    <a:pt x="27" y="35"/>
                  </a:lnTo>
                  <a:lnTo>
                    <a:pt x="8" y="57"/>
                  </a:lnTo>
                  <a:lnTo>
                    <a:pt x="0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80" name="Freeform 201"/>
            <p:cNvSpPr>
              <a:spLocks/>
            </p:cNvSpPr>
            <p:nvPr/>
          </p:nvSpPr>
          <p:spPr bwMode="auto">
            <a:xfrm>
              <a:off x="3053" y="2082"/>
              <a:ext cx="85" cy="67"/>
            </a:xfrm>
            <a:custGeom>
              <a:avLst/>
              <a:gdLst>
                <a:gd name="T0" fmla="*/ 202 w 78"/>
                <a:gd name="T1" fmla="*/ 21 h 62"/>
                <a:gd name="T2" fmla="*/ 202 w 78"/>
                <a:gd name="T3" fmla="*/ 40 h 62"/>
                <a:gd name="T4" fmla="*/ 185 w 78"/>
                <a:gd name="T5" fmla="*/ 40 h 62"/>
                <a:gd name="T6" fmla="*/ 173 w 78"/>
                <a:gd name="T7" fmla="*/ 77 h 62"/>
                <a:gd name="T8" fmla="*/ 185 w 78"/>
                <a:gd name="T9" fmla="*/ 111 h 62"/>
                <a:gd name="T10" fmla="*/ 147 w 78"/>
                <a:gd name="T11" fmla="*/ 111 h 62"/>
                <a:gd name="T12" fmla="*/ 116 w 78"/>
                <a:gd name="T13" fmla="*/ 145 h 62"/>
                <a:gd name="T14" fmla="*/ 53 w 78"/>
                <a:gd name="T15" fmla="*/ 132 h 62"/>
                <a:gd name="T16" fmla="*/ 17 w 78"/>
                <a:gd name="T17" fmla="*/ 132 h 62"/>
                <a:gd name="T18" fmla="*/ 17 w 78"/>
                <a:gd name="T19" fmla="*/ 111 h 62"/>
                <a:gd name="T20" fmla="*/ 0 w 78"/>
                <a:gd name="T21" fmla="*/ 77 h 62"/>
                <a:gd name="T22" fmla="*/ 17 w 78"/>
                <a:gd name="T23" fmla="*/ 58 h 62"/>
                <a:gd name="T24" fmla="*/ 0 w 78"/>
                <a:gd name="T25" fmla="*/ 21 h 62"/>
                <a:gd name="T26" fmla="*/ 0 w 78"/>
                <a:gd name="T27" fmla="*/ 0 h 62"/>
                <a:gd name="T28" fmla="*/ 17 w 78"/>
                <a:gd name="T29" fmla="*/ 21 h 62"/>
                <a:gd name="T30" fmla="*/ 32 w 78"/>
                <a:gd name="T31" fmla="*/ 21 h 62"/>
                <a:gd name="T32" fmla="*/ 116 w 78"/>
                <a:gd name="T33" fmla="*/ 40 h 62"/>
                <a:gd name="T34" fmla="*/ 147 w 78"/>
                <a:gd name="T35" fmla="*/ 0 h 62"/>
                <a:gd name="T36" fmla="*/ 202 w 78"/>
                <a:gd name="T37" fmla="*/ 21 h 62"/>
                <a:gd name="T38" fmla="*/ 202 w 78"/>
                <a:gd name="T39" fmla="*/ 21 h 62"/>
                <a:gd name="T40" fmla="*/ 202 w 78"/>
                <a:gd name="T41" fmla="*/ 21 h 6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62"/>
                <a:gd name="T65" fmla="*/ 78 w 78"/>
                <a:gd name="T66" fmla="*/ 62 h 6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62">
                  <a:moveTo>
                    <a:pt x="78" y="9"/>
                  </a:moveTo>
                  <a:lnTo>
                    <a:pt x="78" y="17"/>
                  </a:lnTo>
                  <a:lnTo>
                    <a:pt x="72" y="17"/>
                  </a:lnTo>
                  <a:lnTo>
                    <a:pt x="67" y="32"/>
                  </a:lnTo>
                  <a:lnTo>
                    <a:pt x="72" y="47"/>
                  </a:lnTo>
                  <a:lnTo>
                    <a:pt x="57" y="47"/>
                  </a:lnTo>
                  <a:lnTo>
                    <a:pt x="45" y="62"/>
                  </a:lnTo>
                  <a:lnTo>
                    <a:pt x="21" y="56"/>
                  </a:lnTo>
                  <a:lnTo>
                    <a:pt x="6" y="56"/>
                  </a:lnTo>
                  <a:lnTo>
                    <a:pt x="6" y="47"/>
                  </a:lnTo>
                  <a:lnTo>
                    <a:pt x="0" y="32"/>
                  </a:lnTo>
                  <a:lnTo>
                    <a:pt x="6" y="25"/>
                  </a:lnTo>
                  <a:lnTo>
                    <a:pt x="0" y="9"/>
                  </a:lnTo>
                  <a:lnTo>
                    <a:pt x="0" y="0"/>
                  </a:lnTo>
                  <a:lnTo>
                    <a:pt x="6" y="9"/>
                  </a:lnTo>
                  <a:lnTo>
                    <a:pt x="13" y="9"/>
                  </a:lnTo>
                  <a:lnTo>
                    <a:pt x="45" y="17"/>
                  </a:lnTo>
                  <a:lnTo>
                    <a:pt x="57" y="0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81" name="Freeform 202"/>
            <p:cNvSpPr>
              <a:spLocks/>
            </p:cNvSpPr>
            <p:nvPr/>
          </p:nvSpPr>
          <p:spPr bwMode="auto">
            <a:xfrm>
              <a:off x="2959" y="1977"/>
              <a:ext cx="94" cy="74"/>
            </a:xfrm>
            <a:custGeom>
              <a:avLst/>
              <a:gdLst>
                <a:gd name="T0" fmla="*/ 79 w 86"/>
                <a:gd name="T1" fmla="*/ 149 h 69"/>
                <a:gd name="T2" fmla="*/ 131 w 86"/>
                <a:gd name="T3" fmla="*/ 113 h 69"/>
                <a:gd name="T4" fmla="*/ 171 w 86"/>
                <a:gd name="T5" fmla="*/ 113 h 69"/>
                <a:gd name="T6" fmla="*/ 188 w 86"/>
                <a:gd name="T7" fmla="*/ 48 h 69"/>
                <a:gd name="T8" fmla="*/ 233 w 86"/>
                <a:gd name="T9" fmla="*/ 48 h 69"/>
                <a:gd name="T10" fmla="*/ 188 w 86"/>
                <a:gd name="T11" fmla="*/ 6 h 69"/>
                <a:gd name="T12" fmla="*/ 149 w 86"/>
                <a:gd name="T13" fmla="*/ 0 h 69"/>
                <a:gd name="T14" fmla="*/ 52 w 86"/>
                <a:gd name="T15" fmla="*/ 48 h 69"/>
                <a:gd name="T16" fmla="*/ 19 w 86"/>
                <a:gd name="T17" fmla="*/ 48 h 69"/>
                <a:gd name="T18" fmla="*/ 0 w 86"/>
                <a:gd name="T19" fmla="*/ 80 h 69"/>
                <a:gd name="T20" fmla="*/ 0 w 86"/>
                <a:gd name="T21" fmla="*/ 97 h 69"/>
                <a:gd name="T22" fmla="*/ 52 w 86"/>
                <a:gd name="T23" fmla="*/ 149 h 69"/>
                <a:gd name="T24" fmla="*/ 79 w 86"/>
                <a:gd name="T25" fmla="*/ 149 h 69"/>
                <a:gd name="T26" fmla="*/ 79 w 86"/>
                <a:gd name="T27" fmla="*/ 149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"/>
                <a:gd name="T43" fmla="*/ 0 h 69"/>
                <a:gd name="T44" fmla="*/ 86 w 86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" h="69">
                  <a:moveTo>
                    <a:pt x="29" y="69"/>
                  </a:moveTo>
                  <a:lnTo>
                    <a:pt x="49" y="52"/>
                  </a:lnTo>
                  <a:lnTo>
                    <a:pt x="64" y="52"/>
                  </a:lnTo>
                  <a:lnTo>
                    <a:pt x="71" y="22"/>
                  </a:lnTo>
                  <a:lnTo>
                    <a:pt x="86" y="22"/>
                  </a:lnTo>
                  <a:lnTo>
                    <a:pt x="71" y="6"/>
                  </a:lnTo>
                  <a:lnTo>
                    <a:pt x="55" y="0"/>
                  </a:lnTo>
                  <a:lnTo>
                    <a:pt x="20" y="22"/>
                  </a:lnTo>
                  <a:lnTo>
                    <a:pt x="7" y="22"/>
                  </a:lnTo>
                  <a:lnTo>
                    <a:pt x="0" y="37"/>
                  </a:lnTo>
                  <a:lnTo>
                    <a:pt x="0" y="45"/>
                  </a:lnTo>
                  <a:lnTo>
                    <a:pt x="20" y="69"/>
                  </a:lnTo>
                  <a:lnTo>
                    <a:pt x="29" y="69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82" name="Freeform 203"/>
            <p:cNvSpPr>
              <a:spLocks/>
            </p:cNvSpPr>
            <p:nvPr/>
          </p:nvSpPr>
          <p:spPr bwMode="auto">
            <a:xfrm>
              <a:off x="2918" y="2028"/>
              <a:ext cx="87" cy="91"/>
            </a:xfrm>
            <a:custGeom>
              <a:avLst/>
              <a:gdLst>
                <a:gd name="T0" fmla="*/ 97 w 80"/>
                <a:gd name="T1" fmla="*/ 0 h 84"/>
                <a:gd name="T2" fmla="*/ 147 w 80"/>
                <a:gd name="T3" fmla="*/ 55 h 84"/>
                <a:gd name="T4" fmla="*/ 171 w 80"/>
                <a:gd name="T5" fmla="*/ 55 h 84"/>
                <a:gd name="T6" fmla="*/ 203 w 80"/>
                <a:gd name="T7" fmla="*/ 72 h 84"/>
                <a:gd name="T8" fmla="*/ 203 w 80"/>
                <a:gd name="T9" fmla="*/ 92 h 84"/>
                <a:gd name="T10" fmla="*/ 171 w 80"/>
                <a:gd name="T11" fmla="*/ 92 h 84"/>
                <a:gd name="T12" fmla="*/ 171 w 80"/>
                <a:gd name="T13" fmla="*/ 72 h 84"/>
                <a:gd name="T14" fmla="*/ 114 w 80"/>
                <a:gd name="T15" fmla="*/ 55 h 84"/>
                <a:gd name="T16" fmla="*/ 97 w 80"/>
                <a:gd name="T17" fmla="*/ 72 h 84"/>
                <a:gd name="T18" fmla="*/ 97 w 80"/>
                <a:gd name="T19" fmla="*/ 55 h 84"/>
                <a:gd name="T20" fmla="*/ 76 w 80"/>
                <a:gd name="T21" fmla="*/ 72 h 84"/>
                <a:gd name="T22" fmla="*/ 97 w 80"/>
                <a:gd name="T23" fmla="*/ 92 h 84"/>
                <a:gd name="T24" fmla="*/ 132 w 80"/>
                <a:gd name="T25" fmla="*/ 167 h 84"/>
                <a:gd name="T26" fmla="*/ 147 w 80"/>
                <a:gd name="T27" fmla="*/ 183 h 84"/>
                <a:gd name="T28" fmla="*/ 147 w 80"/>
                <a:gd name="T29" fmla="*/ 201 h 84"/>
                <a:gd name="T30" fmla="*/ 114 w 80"/>
                <a:gd name="T31" fmla="*/ 167 h 84"/>
                <a:gd name="T32" fmla="*/ 97 w 80"/>
                <a:gd name="T33" fmla="*/ 167 h 84"/>
                <a:gd name="T34" fmla="*/ 39 w 80"/>
                <a:gd name="T35" fmla="*/ 127 h 84"/>
                <a:gd name="T36" fmla="*/ 39 w 80"/>
                <a:gd name="T37" fmla="*/ 72 h 84"/>
                <a:gd name="T38" fmla="*/ 20 w 80"/>
                <a:gd name="T39" fmla="*/ 72 h 84"/>
                <a:gd name="T40" fmla="*/ 0 w 80"/>
                <a:gd name="T41" fmla="*/ 92 h 84"/>
                <a:gd name="T42" fmla="*/ 0 w 80"/>
                <a:gd name="T43" fmla="*/ 55 h 84"/>
                <a:gd name="T44" fmla="*/ 39 w 80"/>
                <a:gd name="T45" fmla="*/ 55 h 84"/>
                <a:gd name="T46" fmla="*/ 76 w 80"/>
                <a:gd name="T47" fmla="*/ 0 h 84"/>
                <a:gd name="T48" fmla="*/ 97 w 80"/>
                <a:gd name="T49" fmla="*/ 0 h 84"/>
                <a:gd name="T50" fmla="*/ 97 w 80"/>
                <a:gd name="T51" fmla="*/ 0 h 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0"/>
                <a:gd name="T79" fmla="*/ 0 h 84"/>
                <a:gd name="T80" fmla="*/ 80 w 80"/>
                <a:gd name="T81" fmla="*/ 84 h 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0" h="84">
                  <a:moveTo>
                    <a:pt x="38" y="0"/>
                  </a:moveTo>
                  <a:lnTo>
                    <a:pt x="58" y="23"/>
                  </a:lnTo>
                  <a:lnTo>
                    <a:pt x="67" y="23"/>
                  </a:lnTo>
                  <a:lnTo>
                    <a:pt x="80" y="3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67" y="30"/>
                  </a:lnTo>
                  <a:lnTo>
                    <a:pt x="45" y="23"/>
                  </a:lnTo>
                  <a:lnTo>
                    <a:pt x="38" y="30"/>
                  </a:lnTo>
                  <a:lnTo>
                    <a:pt x="38" y="23"/>
                  </a:lnTo>
                  <a:lnTo>
                    <a:pt x="30" y="30"/>
                  </a:lnTo>
                  <a:lnTo>
                    <a:pt x="38" y="38"/>
                  </a:lnTo>
                  <a:lnTo>
                    <a:pt x="52" y="69"/>
                  </a:lnTo>
                  <a:lnTo>
                    <a:pt x="58" y="77"/>
                  </a:lnTo>
                  <a:lnTo>
                    <a:pt x="58" y="84"/>
                  </a:lnTo>
                  <a:lnTo>
                    <a:pt x="45" y="69"/>
                  </a:lnTo>
                  <a:lnTo>
                    <a:pt x="38" y="69"/>
                  </a:lnTo>
                  <a:lnTo>
                    <a:pt x="16" y="52"/>
                  </a:lnTo>
                  <a:lnTo>
                    <a:pt x="16" y="30"/>
                  </a:lnTo>
                  <a:lnTo>
                    <a:pt x="8" y="30"/>
                  </a:lnTo>
                  <a:lnTo>
                    <a:pt x="0" y="38"/>
                  </a:lnTo>
                  <a:lnTo>
                    <a:pt x="0" y="23"/>
                  </a:lnTo>
                  <a:lnTo>
                    <a:pt x="16" y="23"/>
                  </a:lnTo>
                  <a:lnTo>
                    <a:pt x="30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83" name="Freeform 204"/>
            <p:cNvSpPr>
              <a:spLocks/>
            </p:cNvSpPr>
            <p:nvPr/>
          </p:nvSpPr>
          <p:spPr bwMode="auto">
            <a:xfrm>
              <a:off x="2991" y="2035"/>
              <a:ext cx="68" cy="98"/>
            </a:xfrm>
            <a:custGeom>
              <a:avLst/>
              <a:gdLst>
                <a:gd name="T0" fmla="*/ 29 w 63"/>
                <a:gd name="T1" fmla="*/ 81 h 90"/>
                <a:gd name="T2" fmla="*/ 29 w 63"/>
                <a:gd name="T3" fmla="*/ 53 h 90"/>
                <a:gd name="T4" fmla="*/ 0 w 63"/>
                <a:gd name="T5" fmla="*/ 38 h 90"/>
                <a:gd name="T6" fmla="*/ 47 w 63"/>
                <a:gd name="T7" fmla="*/ 0 h 90"/>
                <a:gd name="T8" fmla="*/ 80 w 63"/>
                <a:gd name="T9" fmla="*/ 81 h 90"/>
                <a:gd name="T10" fmla="*/ 133 w 63"/>
                <a:gd name="T11" fmla="*/ 81 h 90"/>
                <a:gd name="T12" fmla="*/ 133 w 63"/>
                <a:gd name="T13" fmla="*/ 135 h 90"/>
                <a:gd name="T14" fmla="*/ 145 w 63"/>
                <a:gd name="T15" fmla="*/ 171 h 90"/>
                <a:gd name="T16" fmla="*/ 133 w 63"/>
                <a:gd name="T17" fmla="*/ 191 h 90"/>
                <a:gd name="T18" fmla="*/ 80 w 63"/>
                <a:gd name="T19" fmla="*/ 191 h 90"/>
                <a:gd name="T20" fmla="*/ 59 w 63"/>
                <a:gd name="T21" fmla="*/ 229 h 90"/>
                <a:gd name="T22" fmla="*/ 47 w 63"/>
                <a:gd name="T23" fmla="*/ 191 h 90"/>
                <a:gd name="T24" fmla="*/ 47 w 63"/>
                <a:gd name="T25" fmla="*/ 171 h 90"/>
                <a:gd name="T26" fmla="*/ 29 w 63"/>
                <a:gd name="T27" fmla="*/ 151 h 90"/>
                <a:gd name="T28" fmla="*/ 29 w 63"/>
                <a:gd name="T29" fmla="*/ 81 h 90"/>
                <a:gd name="T30" fmla="*/ 29 w 63"/>
                <a:gd name="T31" fmla="*/ 81 h 90"/>
                <a:gd name="T32" fmla="*/ 29 w 63"/>
                <a:gd name="T33" fmla="*/ 81 h 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90"/>
                <a:gd name="T53" fmla="*/ 63 w 63"/>
                <a:gd name="T54" fmla="*/ 90 h 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90">
                  <a:moveTo>
                    <a:pt x="13" y="31"/>
                  </a:moveTo>
                  <a:lnTo>
                    <a:pt x="13" y="21"/>
                  </a:lnTo>
                  <a:lnTo>
                    <a:pt x="0" y="15"/>
                  </a:lnTo>
                  <a:lnTo>
                    <a:pt x="20" y="0"/>
                  </a:lnTo>
                  <a:lnTo>
                    <a:pt x="35" y="31"/>
                  </a:lnTo>
                  <a:lnTo>
                    <a:pt x="57" y="31"/>
                  </a:lnTo>
                  <a:lnTo>
                    <a:pt x="57" y="52"/>
                  </a:lnTo>
                  <a:lnTo>
                    <a:pt x="63" y="67"/>
                  </a:lnTo>
                  <a:lnTo>
                    <a:pt x="57" y="75"/>
                  </a:lnTo>
                  <a:lnTo>
                    <a:pt x="35" y="75"/>
                  </a:lnTo>
                  <a:lnTo>
                    <a:pt x="26" y="90"/>
                  </a:lnTo>
                  <a:lnTo>
                    <a:pt x="20" y="75"/>
                  </a:lnTo>
                  <a:lnTo>
                    <a:pt x="20" y="67"/>
                  </a:lnTo>
                  <a:lnTo>
                    <a:pt x="13" y="60"/>
                  </a:lnTo>
                  <a:lnTo>
                    <a:pt x="13" y="31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84" name="Freeform 205"/>
            <p:cNvSpPr>
              <a:spLocks/>
            </p:cNvSpPr>
            <p:nvPr/>
          </p:nvSpPr>
          <p:spPr bwMode="auto">
            <a:xfrm>
              <a:off x="3021" y="2119"/>
              <a:ext cx="38" cy="30"/>
            </a:xfrm>
            <a:custGeom>
              <a:avLst/>
              <a:gdLst>
                <a:gd name="T0" fmla="*/ 22 w 35"/>
                <a:gd name="T1" fmla="*/ 59 h 28"/>
                <a:gd name="T2" fmla="*/ 0 w 35"/>
                <a:gd name="T3" fmla="*/ 44 h 28"/>
                <a:gd name="T4" fmla="*/ 0 w 35"/>
                <a:gd name="T5" fmla="*/ 27 h 28"/>
                <a:gd name="T6" fmla="*/ 22 w 35"/>
                <a:gd name="T7" fmla="*/ 0 h 28"/>
                <a:gd name="T8" fmla="*/ 75 w 35"/>
                <a:gd name="T9" fmla="*/ 0 h 28"/>
                <a:gd name="T10" fmla="*/ 87 w 35"/>
                <a:gd name="T11" fmla="*/ 27 h 28"/>
                <a:gd name="T12" fmla="*/ 87 w 35"/>
                <a:gd name="T13" fmla="*/ 44 h 28"/>
                <a:gd name="T14" fmla="*/ 22 w 35"/>
                <a:gd name="T15" fmla="*/ 59 h 28"/>
                <a:gd name="T16" fmla="*/ 22 w 35"/>
                <a:gd name="T17" fmla="*/ 59 h 28"/>
                <a:gd name="T18" fmla="*/ 22 w 35"/>
                <a:gd name="T19" fmla="*/ 59 h 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"/>
                <a:gd name="T31" fmla="*/ 0 h 28"/>
                <a:gd name="T32" fmla="*/ 35 w 35"/>
                <a:gd name="T33" fmla="*/ 28 h 2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" h="28">
                  <a:moveTo>
                    <a:pt x="9" y="28"/>
                  </a:moveTo>
                  <a:lnTo>
                    <a:pt x="0" y="20"/>
                  </a:lnTo>
                  <a:lnTo>
                    <a:pt x="0" y="13"/>
                  </a:lnTo>
                  <a:lnTo>
                    <a:pt x="9" y="0"/>
                  </a:lnTo>
                  <a:lnTo>
                    <a:pt x="30" y="0"/>
                  </a:lnTo>
                  <a:lnTo>
                    <a:pt x="35" y="13"/>
                  </a:lnTo>
                  <a:lnTo>
                    <a:pt x="35" y="20"/>
                  </a:lnTo>
                  <a:lnTo>
                    <a:pt x="9" y="28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85" name="Freeform 206"/>
            <p:cNvSpPr>
              <a:spLocks/>
            </p:cNvSpPr>
            <p:nvPr/>
          </p:nvSpPr>
          <p:spPr bwMode="auto">
            <a:xfrm>
              <a:off x="2951" y="2049"/>
              <a:ext cx="54" cy="57"/>
            </a:xfrm>
            <a:custGeom>
              <a:avLst/>
              <a:gdLst>
                <a:gd name="T0" fmla="*/ 23 w 50"/>
                <a:gd name="T1" fmla="*/ 47 h 52"/>
                <a:gd name="T2" fmla="*/ 52 w 50"/>
                <a:gd name="T3" fmla="*/ 124 h 52"/>
                <a:gd name="T4" fmla="*/ 65 w 50"/>
                <a:gd name="T5" fmla="*/ 143 h 52"/>
                <a:gd name="T6" fmla="*/ 85 w 50"/>
                <a:gd name="T7" fmla="*/ 124 h 52"/>
                <a:gd name="T8" fmla="*/ 116 w 50"/>
                <a:gd name="T9" fmla="*/ 124 h 52"/>
                <a:gd name="T10" fmla="*/ 116 w 50"/>
                <a:gd name="T11" fmla="*/ 47 h 52"/>
                <a:gd name="T12" fmla="*/ 85 w 50"/>
                <a:gd name="T13" fmla="*/ 47 h 52"/>
                <a:gd name="T14" fmla="*/ 85 w 50"/>
                <a:gd name="T15" fmla="*/ 22 h 52"/>
                <a:gd name="T16" fmla="*/ 33 w 50"/>
                <a:gd name="T17" fmla="*/ 0 h 52"/>
                <a:gd name="T18" fmla="*/ 23 w 50"/>
                <a:gd name="T19" fmla="*/ 22 h 52"/>
                <a:gd name="T20" fmla="*/ 23 w 50"/>
                <a:gd name="T21" fmla="*/ 0 h 52"/>
                <a:gd name="T22" fmla="*/ 0 w 50"/>
                <a:gd name="T23" fmla="*/ 22 h 52"/>
                <a:gd name="T24" fmla="*/ 23 w 50"/>
                <a:gd name="T25" fmla="*/ 47 h 52"/>
                <a:gd name="T26" fmla="*/ 23 w 50"/>
                <a:gd name="T27" fmla="*/ 47 h 52"/>
                <a:gd name="T28" fmla="*/ 23 w 50"/>
                <a:gd name="T29" fmla="*/ 47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"/>
                <a:gd name="T46" fmla="*/ 0 h 52"/>
                <a:gd name="T47" fmla="*/ 50 w 50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" h="52">
                  <a:moveTo>
                    <a:pt x="10" y="17"/>
                  </a:moveTo>
                  <a:lnTo>
                    <a:pt x="22" y="45"/>
                  </a:lnTo>
                  <a:lnTo>
                    <a:pt x="28" y="52"/>
                  </a:lnTo>
                  <a:lnTo>
                    <a:pt x="37" y="45"/>
                  </a:lnTo>
                  <a:lnTo>
                    <a:pt x="50" y="45"/>
                  </a:lnTo>
                  <a:lnTo>
                    <a:pt x="50" y="17"/>
                  </a:lnTo>
                  <a:lnTo>
                    <a:pt x="37" y="17"/>
                  </a:lnTo>
                  <a:lnTo>
                    <a:pt x="37" y="8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86" name="Freeform 207"/>
            <p:cNvSpPr>
              <a:spLocks/>
            </p:cNvSpPr>
            <p:nvPr/>
          </p:nvSpPr>
          <p:spPr bwMode="auto">
            <a:xfrm>
              <a:off x="2894" y="1921"/>
              <a:ext cx="97" cy="56"/>
            </a:xfrm>
            <a:custGeom>
              <a:avLst/>
              <a:gdLst>
                <a:gd name="T0" fmla="*/ 229 w 89"/>
                <a:gd name="T1" fmla="*/ 84 h 52"/>
                <a:gd name="T2" fmla="*/ 193 w 89"/>
                <a:gd name="T3" fmla="*/ 32 h 52"/>
                <a:gd name="T4" fmla="*/ 177 w 89"/>
                <a:gd name="T5" fmla="*/ 32 h 52"/>
                <a:gd name="T6" fmla="*/ 107 w 89"/>
                <a:gd name="T7" fmla="*/ 0 h 52"/>
                <a:gd name="T8" fmla="*/ 82 w 89"/>
                <a:gd name="T9" fmla="*/ 0 h 52"/>
                <a:gd name="T10" fmla="*/ 52 w 89"/>
                <a:gd name="T11" fmla="*/ 19 h 52"/>
                <a:gd name="T12" fmla="*/ 0 w 89"/>
                <a:gd name="T13" fmla="*/ 32 h 52"/>
                <a:gd name="T14" fmla="*/ 29 w 89"/>
                <a:gd name="T15" fmla="*/ 84 h 52"/>
                <a:gd name="T16" fmla="*/ 69 w 89"/>
                <a:gd name="T17" fmla="*/ 117 h 52"/>
                <a:gd name="T18" fmla="*/ 107 w 89"/>
                <a:gd name="T19" fmla="*/ 117 h 52"/>
                <a:gd name="T20" fmla="*/ 107 w 89"/>
                <a:gd name="T21" fmla="*/ 101 h 52"/>
                <a:gd name="T22" fmla="*/ 177 w 89"/>
                <a:gd name="T23" fmla="*/ 117 h 52"/>
                <a:gd name="T24" fmla="*/ 229 w 89"/>
                <a:gd name="T25" fmla="*/ 84 h 52"/>
                <a:gd name="T26" fmla="*/ 229 w 89"/>
                <a:gd name="T27" fmla="*/ 84 h 52"/>
                <a:gd name="T28" fmla="*/ 229 w 89"/>
                <a:gd name="T29" fmla="*/ 84 h 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9"/>
                <a:gd name="T46" fmla="*/ 0 h 52"/>
                <a:gd name="T47" fmla="*/ 89 w 89"/>
                <a:gd name="T48" fmla="*/ 52 h 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9" h="52">
                  <a:moveTo>
                    <a:pt x="89" y="37"/>
                  </a:moveTo>
                  <a:lnTo>
                    <a:pt x="75" y="15"/>
                  </a:lnTo>
                  <a:lnTo>
                    <a:pt x="69" y="15"/>
                  </a:lnTo>
                  <a:lnTo>
                    <a:pt x="42" y="0"/>
                  </a:lnTo>
                  <a:lnTo>
                    <a:pt x="32" y="0"/>
                  </a:lnTo>
                  <a:lnTo>
                    <a:pt x="20" y="8"/>
                  </a:lnTo>
                  <a:lnTo>
                    <a:pt x="0" y="15"/>
                  </a:lnTo>
                  <a:lnTo>
                    <a:pt x="12" y="37"/>
                  </a:lnTo>
                  <a:lnTo>
                    <a:pt x="27" y="52"/>
                  </a:lnTo>
                  <a:lnTo>
                    <a:pt x="42" y="52"/>
                  </a:lnTo>
                  <a:lnTo>
                    <a:pt x="42" y="45"/>
                  </a:lnTo>
                  <a:lnTo>
                    <a:pt x="69" y="52"/>
                  </a:lnTo>
                  <a:lnTo>
                    <a:pt x="89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87" name="Freeform 208"/>
            <p:cNvSpPr>
              <a:spLocks/>
            </p:cNvSpPr>
            <p:nvPr/>
          </p:nvSpPr>
          <p:spPr bwMode="auto">
            <a:xfrm>
              <a:off x="2967" y="1958"/>
              <a:ext cx="86" cy="44"/>
            </a:xfrm>
            <a:custGeom>
              <a:avLst/>
              <a:gdLst>
                <a:gd name="T0" fmla="*/ 202 w 79"/>
                <a:gd name="T1" fmla="*/ 26 h 40"/>
                <a:gd name="T2" fmla="*/ 144 w 79"/>
                <a:gd name="T3" fmla="*/ 0 h 40"/>
                <a:gd name="T4" fmla="*/ 107 w 79"/>
                <a:gd name="T5" fmla="*/ 26 h 40"/>
                <a:gd name="T6" fmla="*/ 89 w 79"/>
                <a:gd name="T7" fmla="*/ 0 h 40"/>
                <a:gd name="T8" fmla="*/ 54 w 79"/>
                <a:gd name="T9" fmla="*/ 0 h 40"/>
                <a:gd name="T10" fmla="*/ 0 w 79"/>
                <a:gd name="T11" fmla="*/ 52 h 40"/>
                <a:gd name="T12" fmla="*/ 0 w 79"/>
                <a:gd name="T13" fmla="*/ 112 h 40"/>
                <a:gd name="T14" fmla="*/ 32 w 79"/>
                <a:gd name="T15" fmla="*/ 112 h 40"/>
                <a:gd name="T16" fmla="*/ 121 w 79"/>
                <a:gd name="T17" fmla="*/ 52 h 40"/>
                <a:gd name="T18" fmla="*/ 162 w 79"/>
                <a:gd name="T19" fmla="*/ 70 h 40"/>
                <a:gd name="T20" fmla="*/ 202 w 79"/>
                <a:gd name="T21" fmla="*/ 26 h 40"/>
                <a:gd name="T22" fmla="*/ 202 w 79"/>
                <a:gd name="T23" fmla="*/ 26 h 40"/>
                <a:gd name="T24" fmla="*/ 202 w 79"/>
                <a:gd name="T25" fmla="*/ 26 h 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9"/>
                <a:gd name="T40" fmla="*/ 0 h 40"/>
                <a:gd name="T41" fmla="*/ 79 w 79"/>
                <a:gd name="T42" fmla="*/ 40 h 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9" h="40">
                  <a:moveTo>
                    <a:pt x="79" y="10"/>
                  </a:moveTo>
                  <a:lnTo>
                    <a:pt x="57" y="0"/>
                  </a:lnTo>
                  <a:lnTo>
                    <a:pt x="42" y="10"/>
                  </a:lnTo>
                  <a:lnTo>
                    <a:pt x="35" y="0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0" y="40"/>
                  </a:lnTo>
                  <a:lnTo>
                    <a:pt x="13" y="40"/>
                  </a:lnTo>
                  <a:lnTo>
                    <a:pt x="48" y="18"/>
                  </a:lnTo>
                  <a:lnTo>
                    <a:pt x="64" y="25"/>
                  </a:lnTo>
                  <a:lnTo>
                    <a:pt x="79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88" name="Freeform 209"/>
            <p:cNvSpPr>
              <a:spLocks/>
            </p:cNvSpPr>
            <p:nvPr/>
          </p:nvSpPr>
          <p:spPr bwMode="auto">
            <a:xfrm>
              <a:off x="2814" y="2011"/>
              <a:ext cx="62" cy="40"/>
            </a:xfrm>
            <a:custGeom>
              <a:avLst/>
              <a:gdLst>
                <a:gd name="T0" fmla="*/ 33 w 57"/>
                <a:gd name="T1" fmla="*/ 86 h 37"/>
                <a:gd name="T2" fmla="*/ 75 w 57"/>
                <a:gd name="T3" fmla="*/ 48 h 37"/>
                <a:gd name="T4" fmla="*/ 107 w 57"/>
                <a:gd name="T5" fmla="*/ 48 h 37"/>
                <a:gd name="T6" fmla="*/ 107 w 57"/>
                <a:gd name="T7" fmla="*/ 34 h 37"/>
                <a:gd name="T8" fmla="*/ 126 w 57"/>
                <a:gd name="T9" fmla="*/ 48 h 37"/>
                <a:gd name="T10" fmla="*/ 144 w 57"/>
                <a:gd name="T11" fmla="*/ 6 h 37"/>
                <a:gd name="T12" fmla="*/ 126 w 57"/>
                <a:gd name="T13" fmla="*/ 6 h 37"/>
                <a:gd name="T14" fmla="*/ 107 w 57"/>
                <a:gd name="T15" fmla="*/ 0 h 37"/>
                <a:gd name="T16" fmla="*/ 22 w 57"/>
                <a:gd name="T17" fmla="*/ 0 h 37"/>
                <a:gd name="T18" fmla="*/ 0 w 57"/>
                <a:gd name="T19" fmla="*/ 34 h 37"/>
                <a:gd name="T20" fmla="*/ 0 w 57"/>
                <a:gd name="T21" fmla="*/ 48 h 37"/>
                <a:gd name="T22" fmla="*/ 22 w 57"/>
                <a:gd name="T23" fmla="*/ 34 h 37"/>
                <a:gd name="T24" fmla="*/ 22 w 57"/>
                <a:gd name="T25" fmla="*/ 86 h 37"/>
                <a:gd name="T26" fmla="*/ 33 w 57"/>
                <a:gd name="T27" fmla="*/ 86 h 37"/>
                <a:gd name="T28" fmla="*/ 33 w 57"/>
                <a:gd name="T29" fmla="*/ 86 h 3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"/>
                <a:gd name="T46" fmla="*/ 0 h 37"/>
                <a:gd name="T47" fmla="*/ 57 w 57"/>
                <a:gd name="T48" fmla="*/ 37 h 3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" h="37">
                  <a:moveTo>
                    <a:pt x="14" y="37"/>
                  </a:moveTo>
                  <a:lnTo>
                    <a:pt x="29" y="20"/>
                  </a:lnTo>
                  <a:lnTo>
                    <a:pt x="42" y="20"/>
                  </a:lnTo>
                  <a:lnTo>
                    <a:pt x="42" y="15"/>
                  </a:lnTo>
                  <a:lnTo>
                    <a:pt x="50" y="20"/>
                  </a:lnTo>
                  <a:lnTo>
                    <a:pt x="57" y="6"/>
                  </a:lnTo>
                  <a:lnTo>
                    <a:pt x="50" y="6"/>
                  </a:lnTo>
                  <a:lnTo>
                    <a:pt x="42" y="0"/>
                  </a:lnTo>
                  <a:lnTo>
                    <a:pt x="9" y="0"/>
                  </a:lnTo>
                  <a:lnTo>
                    <a:pt x="0" y="15"/>
                  </a:lnTo>
                  <a:lnTo>
                    <a:pt x="0" y="20"/>
                  </a:lnTo>
                  <a:lnTo>
                    <a:pt x="9" y="15"/>
                  </a:lnTo>
                  <a:lnTo>
                    <a:pt x="9" y="37"/>
                  </a:lnTo>
                  <a:lnTo>
                    <a:pt x="14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89" name="Freeform 210"/>
            <p:cNvSpPr>
              <a:spLocks/>
            </p:cNvSpPr>
            <p:nvPr/>
          </p:nvSpPr>
          <p:spPr bwMode="auto">
            <a:xfrm>
              <a:off x="2918" y="2015"/>
              <a:ext cx="41" cy="34"/>
            </a:xfrm>
            <a:custGeom>
              <a:avLst/>
              <a:gdLst>
                <a:gd name="T0" fmla="*/ 86 w 38"/>
                <a:gd name="T1" fmla="*/ 21 h 32"/>
                <a:gd name="T2" fmla="*/ 69 w 38"/>
                <a:gd name="T3" fmla="*/ 21 h 32"/>
                <a:gd name="T4" fmla="*/ 33 w 38"/>
                <a:gd name="T5" fmla="*/ 61 h 32"/>
                <a:gd name="T6" fmla="*/ 0 w 38"/>
                <a:gd name="T7" fmla="*/ 61 h 32"/>
                <a:gd name="T8" fmla="*/ 0 w 38"/>
                <a:gd name="T9" fmla="*/ 21 h 32"/>
                <a:gd name="T10" fmla="*/ 86 w 38"/>
                <a:gd name="T11" fmla="*/ 0 h 32"/>
                <a:gd name="T12" fmla="*/ 86 w 38"/>
                <a:gd name="T13" fmla="*/ 21 h 32"/>
                <a:gd name="T14" fmla="*/ 86 w 38"/>
                <a:gd name="T15" fmla="*/ 21 h 32"/>
                <a:gd name="T16" fmla="*/ 86 w 38"/>
                <a:gd name="T17" fmla="*/ 21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32"/>
                <a:gd name="T29" fmla="*/ 38 w 38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32">
                  <a:moveTo>
                    <a:pt x="38" y="10"/>
                  </a:moveTo>
                  <a:lnTo>
                    <a:pt x="30" y="10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10"/>
                  </a:lnTo>
                  <a:lnTo>
                    <a:pt x="38" y="0"/>
                  </a:lnTo>
                  <a:lnTo>
                    <a:pt x="38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  <p:sp>
          <p:nvSpPr>
            <p:cNvPr id="3290" name="Freeform 211"/>
            <p:cNvSpPr>
              <a:spLocks/>
            </p:cNvSpPr>
            <p:nvPr/>
          </p:nvSpPr>
          <p:spPr bwMode="auto">
            <a:xfrm>
              <a:off x="2980" y="2102"/>
              <a:ext cx="33" cy="31"/>
            </a:xfrm>
            <a:custGeom>
              <a:avLst/>
              <a:gdLst>
                <a:gd name="T0" fmla="*/ 0 w 30"/>
                <a:gd name="T1" fmla="*/ 41 h 28"/>
                <a:gd name="T2" fmla="*/ 61 w 30"/>
                <a:gd name="T3" fmla="*/ 87 h 28"/>
                <a:gd name="T4" fmla="*/ 61 w 30"/>
                <a:gd name="T5" fmla="*/ 41 h 28"/>
                <a:gd name="T6" fmla="*/ 85 w 30"/>
                <a:gd name="T7" fmla="*/ 41 h 28"/>
                <a:gd name="T8" fmla="*/ 85 w 30"/>
                <a:gd name="T9" fmla="*/ 20 h 28"/>
                <a:gd name="T10" fmla="*/ 61 w 30"/>
                <a:gd name="T11" fmla="*/ 0 h 28"/>
                <a:gd name="T12" fmla="*/ 23 w 30"/>
                <a:gd name="T13" fmla="*/ 0 h 28"/>
                <a:gd name="T14" fmla="*/ 0 w 30"/>
                <a:gd name="T15" fmla="*/ 20 h 28"/>
                <a:gd name="T16" fmla="*/ 0 w 30"/>
                <a:gd name="T17" fmla="*/ 41 h 28"/>
                <a:gd name="T18" fmla="*/ 0 w 30"/>
                <a:gd name="T19" fmla="*/ 41 h 28"/>
                <a:gd name="T20" fmla="*/ 0 w 30"/>
                <a:gd name="T21" fmla="*/ 41 h 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28"/>
                <a:gd name="T35" fmla="*/ 30 w 30"/>
                <a:gd name="T36" fmla="*/ 28 h 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28">
                  <a:moveTo>
                    <a:pt x="0" y="13"/>
                  </a:moveTo>
                  <a:lnTo>
                    <a:pt x="21" y="28"/>
                  </a:lnTo>
                  <a:lnTo>
                    <a:pt x="21" y="13"/>
                  </a:lnTo>
                  <a:lnTo>
                    <a:pt x="30" y="13"/>
                  </a:lnTo>
                  <a:lnTo>
                    <a:pt x="30" y="6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>
                <a:solidFill>
                  <a:srgbClr val="000000"/>
                </a:solidFill>
              </a:endParaRPr>
            </a:p>
          </p:txBody>
        </p:sp>
      </p:grpSp>
      <p:sp>
        <p:nvSpPr>
          <p:cNvPr id="186371" name="Rectangle 212"/>
          <p:cNvSpPr>
            <a:spLocks noGrp="1" noChangeArrowheads="1"/>
          </p:cNvSpPr>
          <p:nvPr>
            <p:ph type="body" idx="4294967295"/>
          </p:nvPr>
        </p:nvSpPr>
        <p:spPr>
          <a:xfrm>
            <a:off x="428625" y="1500188"/>
            <a:ext cx="6911975" cy="455453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nl-NL" sz="2800" smtClean="0">
              <a:latin typeface="Tahoma" pitchFamily="34" charset="0"/>
            </a:endParaRPr>
          </a:p>
          <a:p>
            <a:pPr eaLnBrk="1" hangingPunct="1">
              <a:buFontTx/>
              <a:buNone/>
            </a:pPr>
            <a:endParaRPr lang="de-DE" sz="2400" smtClean="0">
              <a:latin typeface="Tahoma" pitchFamily="34" charset="0"/>
            </a:endParaRPr>
          </a:p>
        </p:txBody>
      </p:sp>
      <p:sp>
        <p:nvSpPr>
          <p:cNvPr id="3076" name="Rectangle 213"/>
          <p:cNvSpPr>
            <a:spLocks noChangeArrowheads="1"/>
          </p:cNvSpPr>
          <p:nvPr/>
        </p:nvSpPr>
        <p:spPr bwMode="auto">
          <a:xfrm>
            <a:off x="2484438" y="44370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7" name="Rectangle 214"/>
          <p:cNvSpPr>
            <a:spLocks noChangeArrowheads="1"/>
          </p:cNvSpPr>
          <p:nvPr/>
        </p:nvSpPr>
        <p:spPr bwMode="auto">
          <a:xfrm>
            <a:off x="2268538" y="1916113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9" name="Rectangle 216"/>
          <p:cNvSpPr>
            <a:spLocks noChangeArrowheads="1"/>
          </p:cNvSpPr>
          <p:nvPr/>
        </p:nvSpPr>
        <p:spPr bwMode="auto">
          <a:xfrm>
            <a:off x="144016" y="47526"/>
            <a:ext cx="8820472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nl-NL" sz="3200" b="1" dirty="0" smtClean="0">
                <a:solidFill>
                  <a:srgbClr val="800000"/>
                </a:solidFill>
                <a:latin typeface="Calibri títulos"/>
              </a:rPr>
              <a:t>Rastreamento, prevenção e intervenção das complicações</a:t>
            </a:r>
            <a:endParaRPr lang="de-DE" sz="2800" b="1" dirty="0">
              <a:solidFill>
                <a:srgbClr val="800000"/>
              </a:solidFill>
              <a:latin typeface="Calibri títulos"/>
            </a:endParaRPr>
          </a:p>
        </p:txBody>
      </p:sp>
      <p:sp>
        <p:nvSpPr>
          <p:cNvPr id="3080" name="CaixaDeTexto 216"/>
          <p:cNvSpPr txBox="1">
            <a:spLocks noChangeArrowheads="1"/>
          </p:cNvSpPr>
          <p:nvPr/>
        </p:nvSpPr>
        <p:spPr bwMode="auto">
          <a:xfrm>
            <a:off x="2247900" y="6416675"/>
            <a:ext cx="895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0000"/>
                </a:solidFill>
                <a:latin typeface="Calibri corpo"/>
              </a:rPr>
              <a:t> SACA</a:t>
            </a:r>
          </a:p>
        </p:txBody>
      </p:sp>
      <p:sp>
        <p:nvSpPr>
          <p:cNvPr id="219" name="Colchete duplo 218"/>
          <p:cNvSpPr/>
          <p:nvPr/>
        </p:nvSpPr>
        <p:spPr>
          <a:xfrm>
            <a:off x="1785938" y="3643313"/>
            <a:ext cx="1785937" cy="2714625"/>
          </a:xfrm>
          <a:prstGeom prst="bracketPair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rgbClr val="000000"/>
              </a:solidFill>
            </a:endParaRPr>
          </a:p>
        </p:txBody>
      </p:sp>
      <p:pic>
        <p:nvPicPr>
          <p:cNvPr id="18637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6" t="2364" r="3291"/>
          <a:stretch/>
        </p:blipFill>
        <p:spPr bwMode="auto">
          <a:xfrm>
            <a:off x="4644008" y="903249"/>
            <a:ext cx="4408487" cy="570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9" name="CaixaDeTexto 225"/>
          <p:cNvSpPr txBox="1">
            <a:spLocks noChangeArrowheads="1"/>
          </p:cNvSpPr>
          <p:nvPr/>
        </p:nvSpPr>
        <p:spPr bwMode="auto">
          <a:xfrm>
            <a:off x="7667500" y="6023247"/>
            <a:ext cx="1296988" cy="646113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pt-BR" sz="1200" dirty="0" err="1">
                <a:solidFill>
                  <a:prstClr val="black"/>
                </a:solidFill>
                <a:latin typeface="Calibri corpo"/>
              </a:rPr>
              <a:t>Diabetic</a:t>
            </a:r>
            <a:r>
              <a:rPr lang="pt-BR" sz="1200" dirty="0">
                <a:solidFill>
                  <a:prstClr val="black"/>
                </a:solidFill>
                <a:latin typeface="Calibri corpo"/>
              </a:rPr>
              <a:t> </a:t>
            </a:r>
            <a:r>
              <a:rPr lang="pt-BR" sz="1200" dirty="0" err="1">
                <a:solidFill>
                  <a:prstClr val="black"/>
                </a:solidFill>
                <a:latin typeface="Calibri corpo"/>
              </a:rPr>
              <a:t>foot</a:t>
            </a:r>
            <a:endParaRPr lang="pt-BR" sz="1200" dirty="0">
              <a:solidFill>
                <a:prstClr val="black"/>
              </a:solidFill>
              <a:latin typeface="Calibri corpo"/>
            </a:endParaRPr>
          </a:p>
          <a:p>
            <a:pPr algn="ctr"/>
            <a:r>
              <a:rPr lang="pt-BR" sz="1200" dirty="0">
                <a:solidFill>
                  <a:prstClr val="black"/>
                </a:solidFill>
                <a:latin typeface="Calibri corpo"/>
              </a:rPr>
              <a:t>(</a:t>
            </a:r>
            <a:r>
              <a:rPr lang="pt-BR" sz="1200" dirty="0" err="1">
                <a:solidFill>
                  <a:prstClr val="black"/>
                </a:solidFill>
                <a:latin typeface="Calibri corpo"/>
              </a:rPr>
              <a:t>ulceration</a:t>
            </a:r>
            <a:r>
              <a:rPr lang="pt-BR" sz="1200" dirty="0">
                <a:solidFill>
                  <a:prstClr val="black"/>
                </a:solidFill>
                <a:latin typeface="Calibri corpo"/>
              </a:rPr>
              <a:t> </a:t>
            </a:r>
            <a:r>
              <a:rPr lang="pt-BR" sz="1200" dirty="0" err="1">
                <a:solidFill>
                  <a:prstClr val="black"/>
                </a:solidFill>
                <a:latin typeface="Calibri corpo"/>
              </a:rPr>
              <a:t>and</a:t>
            </a:r>
            <a:r>
              <a:rPr lang="pt-BR" sz="1200" dirty="0">
                <a:solidFill>
                  <a:prstClr val="black"/>
                </a:solidFill>
                <a:latin typeface="Calibri corpo"/>
              </a:rPr>
              <a:t> </a:t>
            </a:r>
            <a:r>
              <a:rPr lang="pt-BR" sz="1200" dirty="0" err="1">
                <a:solidFill>
                  <a:prstClr val="black"/>
                </a:solidFill>
                <a:latin typeface="Calibri corpo"/>
              </a:rPr>
              <a:t>amputation</a:t>
            </a:r>
            <a:r>
              <a:rPr lang="pt-BR" sz="1200" dirty="0">
                <a:solidFill>
                  <a:prstClr val="black"/>
                </a:solidFill>
                <a:latin typeface="Calibri corpo"/>
              </a:rPr>
              <a:t>) </a:t>
            </a:r>
          </a:p>
        </p:txBody>
      </p:sp>
      <p:sp>
        <p:nvSpPr>
          <p:cNvPr id="186380" name="TextBox 14"/>
          <p:cNvSpPr txBox="1">
            <a:spLocks noChangeArrowheads="1"/>
          </p:cNvSpPr>
          <p:nvPr/>
        </p:nvSpPr>
        <p:spPr bwMode="auto">
          <a:xfrm>
            <a:off x="-5293096" y="6537325"/>
            <a:ext cx="76311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pt-BR" altLang="pt-BR" sz="1200" dirty="0">
                <a:solidFill>
                  <a:prstClr val="black"/>
                </a:solidFill>
                <a:latin typeface="Calibri" pitchFamily="34" charset="0"/>
              </a:rPr>
              <a:t>IDF 6th </a:t>
            </a:r>
            <a:r>
              <a:rPr lang="pt-BR" altLang="pt-BR" sz="1200" dirty="0" err="1">
                <a:solidFill>
                  <a:prstClr val="black"/>
                </a:solidFill>
                <a:latin typeface="Calibri" pitchFamily="34" charset="0"/>
              </a:rPr>
              <a:t>Edition</a:t>
            </a:r>
            <a:r>
              <a:rPr lang="pt-BR" altLang="pt-BR" sz="1200" dirty="0">
                <a:solidFill>
                  <a:prstClr val="black"/>
                </a:solidFill>
                <a:latin typeface="Calibri" pitchFamily="34" charset="0"/>
              </a:rPr>
              <a:t> Diabetes Atlas, 2013</a:t>
            </a:r>
            <a:endParaRPr lang="en-US" altLang="pt-BR" sz="12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76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ixaDeTexto 2"/>
          <p:cNvSpPr txBox="1"/>
          <p:nvPr/>
        </p:nvSpPr>
        <p:spPr>
          <a:xfrm>
            <a:off x="323528" y="116636"/>
            <a:ext cx="6603090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FFFFFF"/>
                </a:solidFill>
                <a:latin typeface="Calibri titulos"/>
              </a:rPr>
              <a:t>Mecanismos envolvidos no DM2 </a:t>
            </a:r>
            <a:endParaRPr lang="pt-BR" sz="3200" b="1" dirty="0">
              <a:solidFill>
                <a:srgbClr val="FFFFFF"/>
              </a:solidFill>
              <a:latin typeface="Calibri titulo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3571776" y="980732"/>
            <a:ext cx="172675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Efeito </a:t>
            </a:r>
            <a:r>
              <a:rPr lang="pt-BR" sz="1600" b="1" dirty="0" err="1" smtClean="0">
                <a:solidFill>
                  <a:srgbClr val="FFFFFF"/>
                </a:solidFill>
                <a:latin typeface="Calibri corpo"/>
              </a:rPr>
              <a:t>incretina</a:t>
            </a:r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 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diminuído</a:t>
            </a:r>
            <a:endParaRPr lang="pt-BR" sz="1600" b="1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763689" y="1877927"/>
            <a:ext cx="1512168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Secreção de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 insulina  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diminuída</a:t>
            </a:r>
            <a:endParaRPr lang="pt-BR" sz="1600" b="1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580114" y="1988844"/>
            <a:ext cx="1656184" cy="58477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Lipólise </a:t>
            </a:r>
          </a:p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aumentada</a:t>
            </a:r>
            <a:endParaRPr lang="pt-BR" sz="1600" b="1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12162" y="3174071"/>
            <a:ext cx="16561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Reabsorção de Glucagon aumentada</a:t>
            </a:r>
            <a:endParaRPr lang="pt-BR" sz="1600" b="1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5508105" y="4437116"/>
            <a:ext cx="16561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Captação de glicose diminuída</a:t>
            </a:r>
            <a:endParaRPr lang="pt-BR" sz="1600" b="1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557436" y="5589240"/>
            <a:ext cx="1878660" cy="55399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>
                <a:solidFill>
                  <a:srgbClr val="FFFFFF"/>
                </a:solidFill>
                <a:latin typeface="Calibri corpo"/>
              </a:rPr>
              <a:t>Disfunção na </a:t>
            </a:r>
            <a:r>
              <a:rPr lang="pt-BR" sz="1500" b="1" dirty="0" err="1" smtClean="0">
                <a:solidFill>
                  <a:srgbClr val="FFFFFF"/>
                </a:solidFill>
                <a:latin typeface="Calibri corpo"/>
              </a:rPr>
              <a:t>neurotransmissão</a:t>
            </a:r>
            <a:r>
              <a:rPr lang="pt-BR" sz="1500" b="1" dirty="0" smtClean="0">
                <a:solidFill>
                  <a:srgbClr val="FFFFFF"/>
                </a:solidFill>
                <a:latin typeface="Calibri corpo"/>
              </a:rPr>
              <a:t> </a:t>
            </a:r>
            <a:endParaRPr lang="pt-BR" sz="1500" b="1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619672" y="4588386"/>
            <a:ext cx="1972814" cy="73866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rgbClr val="FFFFFF"/>
                </a:solidFill>
                <a:latin typeface="Calibri corpo"/>
              </a:rPr>
              <a:t>Produção hepática de glicose aumentada</a:t>
            </a:r>
            <a:endParaRPr lang="pt-BR" sz="1400" b="1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331640" y="3174071"/>
            <a:ext cx="1656184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FFFF"/>
                </a:solidFill>
                <a:latin typeface="Calibri corpo"/>
              </a:rPr>
              <a:t>Aumento da secreção de glucagon </a:t>
            </a:r>
            <a:endParaRPr lang="pt-BR" sz="1600" b="1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3755919" y="2060848"/>
            <a:ext cx="1212191" cy="553998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500" dirty="0" smtClean="0">
                <a:solidFill>
                  <a:srgbClr val="FFFFFF"/>
                </a:solidFill>
                <a:latin typeface="Calibri corpo"/>
              </a:rPr>
              <a:t>Agentes</a:t>
            </a:r>
          </a:p>
          <a:p>
            <a:pPr algn="ctr"/>
            <a:r>
              <a:rPr lang="pt-BR" sz="1500" dirty="0" smtClean="0">
                <a:solidFill>
                  <a:srgbClr val="FFFFFF"/>
                </a:solidFill>
                <a:latin typeface="Calibri corpo"/>
              </a:rPr>
              <a:t> </a:t>
            </a:r>
            <a:r>
              <a:rPr lang="pt-BR" sz="1500" dirty="0" err="1" smtClean="0">
                <a:solidFill>
                  <a:srgbClr val="FFFFFF"/>
                </a:solidFill>
                <a:latin typeface="Calibri corpo"/>
              </a:rPr>
              <a:t>incretínicos</a:t>
            </a:r>
            <a:endParaRPr lang="pt-BR" sz="1500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4644011" y="2817807"/>
            <a:ext cx="1936877" cy="3231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500" dirty="0" smtClean="0">
                <a:solidFill>
                  <a:srgbClr val="FFFFFF"/>
                </a:solidFill>
                <a:latin typeface="Calibri corpo"/>
              </a:rPr>
              <a:t>Inibidores de SGLT2</a:t>
            </a:r>
            <a:endParaRPr lang="pt-BR" sz="1500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2496746" y="2817807"/>
            <a:ext cx="902811" cy="3231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500" dirty="0" smtClean="0">
                <a:solidFill>
                  <a:srgbClr val="FFFFFF"/>
                </a:solidFill>
                <a:latin typeface="Calibri corpo"/>
              </a:rPr>
              <a:t>Insulina </a:t>
            </a:r>
            <a:endParaRPr lang="pt-BR" sz="1500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779914" y="4387170"/>
            <a:ext cx="1446611" cy="55399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500" dirty="0" err="1" smtClean="0">
                <a:solidFill>
                  <a:srgbClr val="FFFFFF"/>
                </a:solidFill>
                <a:latin typeface="Calibri corpo"/>
              </a:rPr>
              <a:t>Metformina</a:t>
            </a:r>
            <a:endParaRPr lang="pt-BR" sz="1500" dirty="0" smtClean="0">
              <a:solidFill>
                <a:srgbClr val="FFFFFF"/>
              </a:solidFill>
              <a:latin typeface="Calibri corpo"/>
            </a:endParaRPr>
          </a:p>
          <a:p>
            <a:pPr algn="ctr"/>
            <a:r>
              <a:rPr lang="pt-BR" sz="1500" dirty="0" err="1" smtClean="0">
                <a:solidFill>
                  <a:srgbClr val="FFFFFF"/>
                </a:solidFill>
                <a:latin typeface="Calibri corpo"/>
              </a:rPr>
              <a:t>TZDs</a:t>
            </a:r>
            <a:endParaRPr lang="pt-BR" sz="1500" dirty="0">
              <a:solidFill>
                <a:srgbClr val="FFFFFF"/>
              </a:solidFill>
              <a:latin typeface="Calibri corpo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05137" y="3284984"/>
            <a:ext cx="2366353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FFFF"/>
                </a:solidFill>
                <a:latin typeface="Calibri corpo"/>
              </a:rPr>
              <a:t>Hiperglicemia</a:t>
            </a:r>
            <a:endParaRPr lang="pt-BR" sz="2800" dirty="0">
              <a:solidFill>
                <a:srgbClr val="FFFFFF"/>
              </a:solidFill>
              <a:latin typeface="Calibri corpo"/>
            </a:endParaRPr>
          </a:p>
        </p:txBody>
      </p:sp>
    </p:spTree>
    <p:extLst>
      <p:ext uri="{BB962C8B-B14F-4D97-AF65-F5344CB8AC3E}">
        <p14:creationId xmlns:p14="http://schemas.microsoft.com/office/powerpoint/2010/main" val="37316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810" b="8903"/>
          <a:stretch/>
        </p:blipFill>
        <p:spPr bwMode="auto">
          <a:xfrm>
            <a:off x="2123728" y="2195699"/>
            <a:ext cx="4464496" cy="2745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027535" y="6536381"/>
            <a:ext cx="3152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bg1"/>
                </a:solidFill>
              </a:rPr>
              <a:t>Diretrizes SBD 2015-2016. www.diabetes.org.br</a:t>
            </a:r>
            <a:endParaRPr lang="pt-BR" sz="1200" dirty="0">
              <a:solidFill>
                <a:schemeClr val="bg1"/>
              </a:solidFill>
            </a:endParaRP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5580112" y="2348880"/>
            <a:ext cx="7200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5580112" y="3212976"/>
            <a:ext cx="7200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5580112" y="4221088"/>
            <a:ext cx="720080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83568" y="5373216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Legislação específica para redução de consumo de açúcar ?</a:t>
            </a:r>
            <a:endParaRPr lang="pt-BR" sz="2400" b="1" dirty="0">
              <a:solidFill>
                <a:schemeClr val="bg1"/>
              </a:solidFill>
            </a:endParaRPr>
          </a:p>
        </p:txBody>
      </p:sp>
      <p:cxnSp>
        <p:nvCxnSpPr>
          <p:cNvPr id="9" name="Conector reto 8"/>
          <p:cNvCxnSpPr/>
          <p:nvPr/>
        </p:nvCxnSpPr>
        <p:spPr>
          <a:xfrm flipV="1">
            <a:off x="2123728" y="2145170"/>
            <a:ext cx="4464496" cy="298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234" b="53220"/>
          <a:stretch/>
        </p:blipFill>
        <p:spPr bwMode="auto">
          <a:xfrm>
            <a:off x="2123728" y="1412776"/>
            <a:ext cx="4464496" cy="732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4286"/>
          <a:stretch/>
        </p:blipFill>
        <p:spPr bwMode="auto">
          <a:xfrm>
            <a:off x="950124" y="548680"/>
            <a:ext cx="6203425" cy="77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ector reto 16"/>
          <p:cNvCxnSpPr/>
          <p:nvPr/>
        </p:nvCxnSpPr>
        <p:spPr>
          <a:xfrm>
            <a:off x="2123728" y="3026800"/>
            <a:ext cx="44644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2123728" y="4034912"/>
            <a:ext cx="44644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2123728" y="4869160"/>
            <a:ext cx="4464496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9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4294967295"/>
          </p:nvPr>
        </p:nvSpPr>
        <p:spPr>
          <a:xfrm>
            <a:off x="457200" y="1284312"/>
            <a:ext cx="8229600" cy="4953000"/>
          </a:xfrm>
        </p:spPr>
        <p:txBody>
          <a:bodyPr/>
          <a:lstStyle/>
          <a:p>
            <a:pPr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2400" b="0" dirty="0" smtClean="0">
              <a:latin typeface="Calibri corpo"/>
            </a:endParaRPr>
          </a:p>
          <a:p>
            <a:pPr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r>
              <a:rPr lang="en-US" sz="3200" b="0" dirty="0" err="1" smtClean="0">
                <a:latin typeface="Calibri corpo"/>
              </a:rPr>
              <a:t>Cuidado</a:t>
            </a:r>
            <a:r>
              <a:rPr lang="en-US" sz="3200" b="0" dirty="0" smtClean="0">
                <a:latin typeface="Calibri corpo"/>
              </a:rPr>
              <a:t> do </a:t>
            </a:r>
            <a:r>
              <a:rPr lang="en-US" sz="3200" b="0" dirty="0" err="1" smtClean="0">
                <a:latin typeface="Calibri corpo"/>
              </a:rPr>
              <a:t>paciente</a:t>
            </a:r>
            <a:r>
              <a:rPr lang="en-US" sz="3200" b="0" dirty="0" smtClean="0">
                <a:latin typeface="Calibri corpo"/>
              </a:rPr>
              <a:t> </a:t>
            </a:r>
            <a:r>
              <a:rPr lang="en-US" sz="3200" b="0" dirty="0" err="1" smtClean="0">
                <a:latin typeface="Calibri corpo"/>
              </a:rPr>
              <a:t>crônico</a:t>
            </a:r>
            <a:r>
              <a:rPr lang="en-US" sz="3200" b="0" dirty="0" smtClean="0">
                <a:latin typeface="Calibri corpo"/>
              </a:rPr>
              <a:t>: </a:t>
            </a:r>
          </a:p>
          <a:p>
            <a:pPr marL="0" indent="0">
              <a:spcBef>
                <a:spcPts val="1200"/>
              </a:spcBef>
              <a:buClr>
                <a:schemeClr val="bg1"/>
              </a:buClr>
              <a:buNone/>
            </a:pPr>
            <a:r>
              <a:rPr lang="en-US" sz="2400" b="0" dirty="0">
                <a:latin typeface="Calibri corpo"/>
              </a:rPr>
              <a:t> </a:t>
            </a:r>
            <a:endParaRPr lang="en-US" sz="2400" b="0" dirty="0" smtClean="0">
              <a:latin typeface="Calibri corpo"/>
            </a:endParaRPr>
          </a:p>
          <a:p>
            <a:pPr marL="0" indent="0">
              <a:spcBef>
                <a:spcPts val="1200"/>
              </a:spcBef>
              <a:buClr>
                <a:schemeClr val="bg1"/>
              </a:buClr>
              <a:buNone/>
            </a:pPr>
            <a:r>
              <a:rPr lang="en-US" sz="2400" b="0" dirty="0" smtClean="0">
                <a:latin typeface="Calibri corpo"/>
              </a:rPr>
              <a:t>-  </a:t>
            </a:r>
            <a:r>
              <a:rPr lang="en-US" sz="2400" b="0" dirty="0" err="1" smtClean="0">
                <a:latin typeface="Calibri corpo"/>
              </a:rPr>
              <a:t>Equipe</a:t>
            </a:r>
            <a:r>
              <a:rPr lang="en-US" sz="2400" b="0" dirty="0" smtClean="0">
                <a:latin typeface="Calibri corpo"/>
              </a:rPr>
              <a:t> MULTIDISCIPLINAR </a:t>
            </a:r>
          </a:p>
          <a:p>
            <a:pPr>
              <a:spcBef>
                <a:spcPts val="1200"/>
              </a:spcBef>
              <a:buClr>
                <a:schemeClr val="bg1"/>
              </a:buClr>
              <a:buFontTx/>
              <a:buChar char="-"/>
            </a:pPr>
            <a:r>
              <a:rPr lang="en-US" sz="2400" b="0" dirty="0" err="1" smtClean="0">
                <a:latin typeface="Calibri corpo"/>
              </a:rPr>
              <a:t>Envolvimento</a:t>
            </a:r>
            <a:r>
              <a:rPr lang="en-US" sz="2400" b="0" dirty="0" smtClean="0">
                <a:latin typeface="Calibri corpo"/>
              </a:rPr>
              <a:t> com a </a:t>
            </a:r>
            <a:r>
              <a:rPr lang="en-US" sz="2400" b="0" dirty="0" err="1" smtClean="0">
                <a:latin typeface="Calibri corpo"/>
              </a:rPr>
              <a:t>comunidade</a:t>
            </a:r>
            <a:r>
              <a:rPr lang="en-US" sz="2400" b="0" dirty="0" smtClean="0">
                <a:latin typeface="Calibri corpo"/>
              </a:rPr>
              <a:t> </a:t>
            </a:r>
          </a:p>
          <a:p>
            <a:pPr>
              <a:spcBef>
                <a:spcPts val="1200"/>
              </a:spcBef>
              <a:buClr>
                <a:schemeClr val="bg1"/>
              </a:buClr>
              <a:buFontTx/>
              <a:buChar char="-"/>
            </a:pPr>
            <a:r>
              <a:rPr lang="en-US" sz="2400" dirty="0" err="1">
                <a:latin typeface="Calibri corpo"/>
              </a:rPr>
              <a:t>Sistema</a:t>
            </a:r>
            <a:r>
              <a:rPr lang="en-US" sz="2400" dirty="0">
                <a:latin typeface="Calibri corpo"/>
              </a:rPr>
              <a:t> de </a:t>
            </a:r>
            <a:r>
              <a:rPr lang="en-US" sz="2400" dirty="0" err="1">
                <a:latin typeface="Calibri corpo"/>
              </a:rPr>
              <a:t>saúde</a:t>
            </a:r>
            <a:r>
              <a:rPr lang="en-US" sz="2400" dirty="0">
                <a:latin typeface="Calibri corpo"/>
              </a:rPr>
              <a:t>: </a:t>
            </a:r>
            <a:r>
              <a:rPr lang="en-US" sz="2400" dirty="0" err="1">
                <a:latin typeface="Calibri corpo"/>
              </a:rPr>
              <a:t>atuação</a:t>
            </a:r>
            <a:r>
              <a:rPr lang="en-US" sz="2400" dirty="0">
                <a:latin typeface="Calibri corpo"/>
              </a:rPr>
              <a:t> </a:t>
            </a:r>
            <a:r>
              <a:rPr lang="en-US" sz="2400" dirty="0" err="1">
                <a:latin typeface="Calibri corpo"/>
              </a:rPr>
              <a:t>em</a:t>
            </a:r>
            <a:r>
              <a:rPr lang="en-US" sz="2400" dirty="0">
                <a:latin typeface="Calibri corpo"/>
              </a:rPr>
              <a:t> </a:t>
            </a:r>
            <a:r>
              <a:rPr lang="en-US" sz="2400" dirty="0" err="1">
                <a:latin typeface="Calibri corpo"/>
              </a:rPr>
              <a:t>rede</a:t>
            </a:r>
            <a:endParaRPr lang="en-US" sz="2400" dirty="0">
              <a:latin typeface="Calibri corpo"/>
            </a:endParaRPr>
          </a:p>
          <a:p>
            <a:pPr marL="0" indent="0">
              <a:spcBef>
                <a:spcPts val="1200"/>
              </a:spcBef>
              <a:buClr>
                <a:schemeClr val="bg1"/>
              </a:buClr>
              <a:buNone/>
            </a:pPr>
            <a:endParaRPr lang="en-US" sz="2400" b="0" dirty="0" smtClean="0">
              <a:solidFill>
                <a:srgbClr val="FFFF00"/>
              </a:solidFill>
              <a:latin typeface="Calibri corpo"/>
            </a:endParaRPr>
          </a:p>
          <a:p>
            <a:pPr>
              <a:spcBef>
                <a:spcPts val="1200"/>
              </a:spcBef>
              <a:buClr>
                <a:schemeClr val="bg1"/>
              </a:buClr>
              <a:buFont typeface="Wingdings" pitchFamily="2" charset="2"/>
              <a:buChar char="§"/>
            </a:pPr>
            <a:endParaRPr lang="en-US" sz="2400" b="0" dirty="0" smtClean="0">
              <a:solidFill>
                <a:srgbClr val="FFFF00"/>
              </a:solidFill>
              <a:latin typeface="Calibri corpo"/>
            </a:endParaRPr>
          </a:p>
        </p:txBody>
      </p:sp>
      <p:sp>
        <p:nvSpPr>
          <p:cNvPr id="13315" name="Tit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err="1" smtClean="0">
                <a:latin typeface="Calibri titulos"/>
              </a:rPr>
              <a:t>Recomendações</a:t>
            </a:r>
            <a:r>
              <a:rPr lang="en-US" dirty="0" smtClean="0">
                <a:latin typeface="Calibri titulos"/>
              </a:rPr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35496" y="6309320"/>
            <a:ext cx="6439583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Lei 11.347 – 27 de setembro e 2006</a:t>
            </a:r>
            <a:endParaRPr lang="pt-B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6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Iniciativas em andamento no Brasil</a:t>
            </a:r>
            <a:br>
              <a:rPr lang="pt-BR" sz="3600" b="1" dirty="0" smtClean="0">
                <a:solidFill>
                  <a:srgbClr val="FFFF00"/>
                </a:solidFill>
              </a:rPr>
            </a:br>
            <a:r>
              <a:rPr lang="pt-BR" sz="3600" b="1" dirty="0" smtClean="0">
                <a:solidFill>
                  <a:srgbClr val="FFFF00"/>
                </a:solidFill>
              </a:rPr>
              <a:t>apoio SBD – SBEM – ADJ 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95327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Educação:</a:t>
            </a:r>
          </a:p>
          <a:p>
            <a:pPr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Programa </a:t>
            </a:r>
            <a:r>
              <a:rPr lang="pt-BR" sz="2800" b="1" dirty="0" smtClean="0">
                <a:solidFill>
                  <a:schemeClr val="bg1"/>
                </a:solidFill>
              </a:rPr>
              <a:t>Educando os Educadores</a:t>
            </a:r>
            <a:r>
              <a:rPr lang="pt-BR" sz="2800" dirty="0" smtClean="0">
                <a:solidFill>
                  <a:schemeClr val="bg1"/>
                </a:solidFill>
              </a:rPr>
              <a:t>: ADJ e SBD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Diabetes nas escolas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Educação para deficientes visuais</a:t>
            </a: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Programa Passo a Passo (</a:t>
            </a:r>
            <a:r>
              <a:rPr lang="pt-BR" sz="2800" dirty="0" err="1" smtClean="0">
                <a:solidFill>
                  <a:schemeClr val="bg1"/>
                </a:solidFill>
              </a:rPr>
              <a:t>Step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by</a:t>
            </a:r>
            <a:r>
              <a:rPr lang="pt-BR" sz="2800" dirty="0" smtClean="0">
                <a:solidFill>
                  <a:schemeClr val="bg1"/>
                </a:solidFill>
              </a:rPr>
              <a:t> </a:t>
            </a:r>
            <a:r>
              <a:rPr lang="pt-BR" sz="2800" dirty="0" err="1" smtClean="0">
                <a:solidFill>
                  <a:schemeClr val="bg1"/>
                </a:solidFill>
              </a:rPr>
              <a:t>Step</a:t>
            </a:r>
            <a:r>
              <a:rPr lang="pt-BR" sz="2800" dirty="0" smtClean="0">
                <a:solidFill>
                  <a:schemeClr val="bg1"/>
                </a:solidFill>
              </a:rPr>
              <a:t>): Neuropatia e Pé Diabético</a:t>
            </a:r>
          </a:p>
          <a:p>
            <a:pPr marL="0" indent="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5577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tângulo 7"/>
          <p:cNvSpPr>
            <a:spLocks noChangeArrowheads="1"/>
          </p:cNvSpPr>
          <p:nvPr/>
        </p:nvSpPr>
        <p:spPr bwMode="auto">
          <a:xfrm>
            <a:off x="395538" y="337878"/>
            <a:ext cx="81372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200" b="1" dirty="0" err="1" smtClean="0">
                <a:solidFill>
                  <a:srgbClr val="FFFF00"/>
                </a:solidFill>
                <a:cs typeface="Arial" charset="0"/>
              </a:rPr>
              <a:t>What</a:t>
            </a:r>
            <a:r>
              <a:rPr lang="pt-BR" sz="32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pt-BR" sz="3200" b="1" dirty="0" err="1" smtClean="0">
                <a:solidFill>
                  <a:srgbClr val="FFFF00"/>
                </a:solidFill>
                <a:cs typeface="Arial" charset="0"/>
              </a:rPr>
              <a:t>about</a:t>
            </a:r>
            <a:r>
              <a:rPr lang="pt-BR" sz="32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pt-BR" sz="3200" b="1" dirty="0" err="1" smtClean="0">
                <a:solidFill>
                  <a:srgbClr val="FFFF00"/>
                </a:solidFill>
                <a:cs typeface="Arial" charset="0"/>
              </a:rPr>
              <a:t>the</a:t>
            </a:r>
            <a:r>
              <a:rPr lang="pt-BR" sz="32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pt-BR" sz="3200" b="1" dirty="0" err="1" smtClean="0">
                <a:solidFill>
                  <a:srgbClr val="FFFF00"/>
                </a:solidFill>
                <a:cs typeface="Arial" charset="0"/>
              </a:rPr>
              <a:t>Diabetic</a:t>
            </a:r>
            <a:r>
              <a:rPr lang="pt-BR" sz="32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pt-BR" sz="3200" b="1" dirty="0" err="1" smtClean="0">
                <a:solidFill>
                  <a:srgbClr val="FFFF00"/>
                </a:solidFill>
                <a:cs typeface="Arial" charset="0"/>
              </a:rPr>
              <a:t>Foot</a:t>
            </a:r>
            <a:r>
              <a:rPr lang="pt-BR" sz="3200" b="1" dirty="0" smtClean="0">
                <a:solidFill>
                  <a:srgbClr val="FFFF00"/>
                </a:solidFill>
                <a:cs typeface="Arial" charset="0"/>
              </a:rPr>
              <a:t> </a:t>
            </a:r>
            <a:r>
              <a:rPr lang="pt-BR" sz="3200" b="1" dirty="0" err="1" smtClean="0">
                <a:solidFill>
                  <a:srgbClr val="FFFF00"/>
                </a:solidFill>
                <a:cs typeface="Arial" charset="0"/>
              </a:rPr>
              <a:t>Clinics</a:t>
            </a:r>
            <a:r>
              <a:rPr lang="pt-BR" sz="3200" b="1" dirty="0" smtClean="0">
                <a:solidFill>
                  <a:srgbClr val="FFFF00"/>
                </a:solidFill>
                <a:cs typeface="Arial" charset="0"/>
              </a:rPr>
              <a:t> ?</a:t>
            </a:r>
            <a:endParaRPr lang="pt-BR" sz="3200" b="1" dirty="0">
              <a:solidFill>
                <a:srgbClr val="FFFF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sz="2400" b="1" dirty="0">
              <a:solidFill>
                <a:srgbClr val="FFC000"/>
              </a:solidFill>
              <a:cs typeface="Arial" charset="0"/>
            </a:endParaRPr>
          </a:p>
        </p:txBody>
      </p:sp>
      <p:pic>
        <p:nvPicPr>
          <p:cNvPr id="7" name="Picture 2" descr="G:\Step by Step - Implantação no Brasil\Mapa do Brasil - regiõ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086133"/>
            <a:ext cx="5472608" cy="5295195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</p:pic>
      <p:sp>
        <p:nvSpPr>
          <p:cNvPr id="3" name="Fluxograma: Ou 2"/>
          <p:cNvSpPr/>
          <p:nvPr/>
        </p:nvSpPr>
        <p:spPr>
          <a:xfrm>
            <a:off x="3527904" y="2060864"/>
            <a:ext cx="180000" cy="144000"/>
          </a:xfrm>
          <a:prstGeom prst="flowChar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Fluxograma: Ou 9"/>
          <p:cNvSpPr/>
          <p:nvPr/>
        </p:nvSpPr>
        <p:spPr>
          <a:xfrm>
            <a:off x="5076072" y="4293112"/>
            <a:ext cx="144000" cy="144000"/>
          </a:xfrm>
          <a:prstGeom prst="flowChar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Fluxograma: Ou 10"/>
          <p:cNvSpPr/>
          <p:nvPr/>
        </p:nvSpPr>
        <p:spPr>
          <a:xfrm>
            <a:off x="5202080" y="4077072"/>
            <a:ext cx="144000" cy="144000"/>
          </a:xfrm>
          <a:prstGeom prst="flowChar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Fluxograma: Ou 11"/>
          <p:cNvSpPr/>
          <p:nvPr/>
        </p:nvSpPr>
        <p:spPr>
          <a:xfrm>
            <a:off x="5148064" y="4581128"/>
            <a:ext cx="180000" cy="144000"/>
          </a:xfrm>
          <a:prstGeom prst="flowChar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Fluxograma: Ou 12"/>
          <p:cNvSpPr/>
          <p:nvPr/>
        </p:nvSpPr>
        <p:spPr>
          <a:xfrm>
            <a:off x="4788024" y="5085184"/>
            <a:ext cx="180000" cy="144000"/>
          </a:xfrm>
          <a:prstGeom prst="flowChar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Fluxograma: Ou 13"/>
          <p:cNvSpPr/>
          <p:nvPr/>
        </p:nvSpPr>
        <p:spPr>
          <a:xfrm>
            <a:off x="5904168" y="4653136"/>
            <a:ext cx="180000" cy="144000"/>
          </a:xfrm>
          <a:prstGeom prst="flowChar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Fluxograma: Ou 14"/>
          <p:cNvSpPr/>
          <p:nvPr/>
        </p:nvSpPr>
        <p:spPr>
          <a:xfrm>
            <a:off x="4499992" y="5733272"/>
            <a:ext cx="180000" cy="144000"/>
          </a:xfrm>
          <a:prstGeom prst="flowChar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Fluxograma: Ou 16"/>
          <p:cNvSpPr/>
          <p:nvPr/>
        </p:nvSpPr>
        <p:spPr>
          <a:xfrm>
            <a:off x="6156176" y="4365120"/>
            <a:ext cx="180000" cy="144000"/>
          </a:xfrm>
          <a:prstGeom prst="flowChar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Fluxograma: Ou 17"/>
          <p:cNvSpPr/>
          <p:nvPr/>
        </p:nvSpPr>
        <p:spPr>
          <a:xfrm>
            <a:off x="5220072" y="4797136"/>
            <a:ext cx="216024" cy="144048"/>
          </a:xfrm>
          <a:prstGeom prst="flowChar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107505" y="5517236"/>
            <a:ext cx="1440160" cy="830997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      IOT (</a:t>
            </a:r>
            <a:r>
              <a:rPr lang="pt-BR" sz="1200" b="1" dirty="0" err="1" smtClean="0">
                <a:solidFill>
                  <a:schemeClr val="bg1"/>
                </a:solidFill>
              </a:rPr>
              <a:t>Orthopedics</a:t>
            </a:r>
            <a:r>
              <a:rPr lang="pt-BR" sz="1200" b="1" dirty="0" smtClean="0">
                <a:solidFill>
                  <a:schemeClr val="bg1"/>
                </a:solidFill>
              </a:rPr>
              <a:t> </a:t>
            </a:r>
            <a:r>
              <a:rPr lang="pt-BR" sz="1200" b="1" dirty="0" err="1" smtClean="0">
                <a:solidFill>
                  <a:schemeClr val="bg1"/>
                </a:solidFill>
              </a:rPr>
              <a:t>and</a:t>
            </a:r>
            <a:r>
              <a:rPr lang="pt-BR" sz="1200" b="1" dirty="0" smtClean="0">
                <a:solidFill>
                  <a:schemeClr val="bg1"/>
                </a:solidFill>
              </a:rPr>
              <a:t> </a:t>
            </a:r>
            <a:r>
              <a:rPr lang="pt-BR" sz="1200" b="1" dirty="0" err="1" smtClean="0">
                <a:solidFill>
                  <a:schemeClr val="bg1"/>
                </a:solidFill>
              </a:rPr>
              <a:t>Infectology</a:t>
            </a:r>
            <a:r>
              <a:rPr lang="pt-BR" sz="1200" b="1" dirty="0" smtClean="0">
                <a:solidFill>
                  <a:schemeClr val="bg1"/>
                </a:solidFill>
              </a:rPr>
              <a:t> </a:t>
            </a:r>
            <a:r>
              <a:rPr lang="pt-BR" sz="1200" b="1" dirty="0" err="1" smtClean="0">
                <a:solidFill>
                  <a:schemeClr val="bg1"/>
                </a:solidFill>
              </a:rPr>
              <a:t>model</a:t>
            </a:r>
            <a:r>
              <a:rPr lang="pt-BR" sz="1200" b="1" dirty="0" smtClean="0">
                <a:solidFill>
                  <a:schemeClr val="bg1"/>
                </a:solidFill>
              </a:rPr>
              <a:t>) 10</a:t>
            </a:r>
          </a:p>
        </p:txBody>
      </p:sp>
      <p:sp>
        <p:nvSpPr>
          <p:cNvPr id="20" name="Fluxograma: Ou 19"/>
          <p:cNvSpPr/>
          <p:nvPr/>
        </p:nvSpPr>
        <p:spPr>
          <a:xfrm>
            <a:off x="4716016" y="148478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Fluxograma: Ou 22"/>
          <p:cNvSpPr/>
          <p:nvPr/>
        </p:nvSpPr>
        <p:spPr>
          <a:xfrm>
            <a:off x="6660232" y="321299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luxograma: Ou 23"/>
          <p:cNvSpPr/>
          <p:nvPr/>
        </p:nvSpPr>
        <p:spPr>
          <a:xfrm>
            <a:off x="6300192" y="350102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Fluxograma: Ou 24"/>
          <p:cNvSpPr/>
          <p:nvPr/>
        </p:nvSpPr>
        <p:spPr>
          <a:xfrm>
            <a:off x="5832160" y="436512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Fluxograma: Ou 25"/>
          <p:cNvSpPr/>
          <p:nvPr/>
        </p:nvSpPr>
        <p:spPr>
          <a:xfrm>
            <a:off x="5112080" y="3789056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Fluxograma: Ou 27"/>
          <p:cNvSpPr/>
          <p:nvPr/>
        </p:nvSpPr>
        <p:spPr>
          <a:xfrm>
            <a:off x="5796136" y="4797168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Fluxograma: Ou 28"/>
          <p:cNvSpPr/>
          <p:nvPr/>
        </p:nvSpPr>
        <p:spPr>
          <a:xfrm>
            <a:off x="5364088" y="494118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Fluxograma: Ou 29"/>
          <p:cNvSpPr/>
          <p:nvPr/>
        </p:nvSpPr>
        <p:spPr>
          <a:xfrm>
            <a:off x="5256096" y="4653136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Fluxograma: Ou 30"/>
          <p:cNvSpPr/>
          <p:nvPr/>
        </p:nvSpPr>
        <p:spPr>
          <a:xfrm>
            <a:off x="5148064" y="4941168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Fluxograma: Ou 31"/>
          <p:cNvSpPr/>
          <p:nvPr/>
        </p:nvSpPr>
        <p:spPr>
          <a:xfrm>
            <a:off x="4968064" y="508518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Fluxograma: Ou 32"/>
          <p:cNvSpPr/>
          <p:nvPr/>
        </p:nvSpPr>
        <p:spPr>
          <a:xfrm>
            <a:off x="5004048" y="537323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Fluxograma: Ou 34"/>
          <p:cNvSpPr/>
          <p:nvPr/>
        </p:nvSpPr>
        <p:spPr>
          <a:xfrm>
            <a:off x="4211960" y="3645040"/>
            <a:ext cx="180000" cy="144000"/>
          </a:xfrm>
          <a:prstGeom prst="flowChartOr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Fluxograma: Ou 35"/>
          <p:cNvSpPr/>
          <p:nvPr/>
        </p:nvSpPr>
        <p:spPr>
          <a:xfrm>
            <a:off x="215536" y="5589256"/>
            <a:ext cx="180000" cy="144000"/>
          </a:xfrm>
          <a:prstGeom prst="flowChartOr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37" name="Fluxograma: Ou 36"/>
          <p:cNvSpPr/>
          <p:nvPr/>
        </p:nvSpPr>
        <p:spPr>
          <a:xfrm>
            <a:off x="5292080" y="371703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Fluxograma: Ou 37"/>
          <p:cNvSpPr/>
          <p:nvPr/>
        </p:nvSpPr>
        <p:spPr>
          <a:xfrm>
            <a:off x="5220072" y="386106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Fluxograma: Ou 38"/>
          <p:cNvSpPr/>
          <p:nvPr/>
        </p:nvSpPr>
        <p:spPr>
          <a:xfrm>
            <a:off x="5148064" y="364504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763688" y="5373220"/>
            <a:ext cx="2304256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2016 DF </a:t>
            </a:r>
            <a:r>
              <a:rPr lang="pt-BR" sz="2400" b="1" dirty="0" err="1" smtClean="0"/>
              <a:t>clinics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estimates</a:t>
            </a:r>
            <a:r>
              <a:rPr lang="pt-BR" sz="2400" b="1" dirty="0" smtClean="0"/>
              <a:t>: 84 </a:t>
            </a:r>
            <a:endParaRPr lang="pt-BR" sz="2400" b="1" dirty="0"/>
          </a:p>
        </p:txBody>
      </p:sp>
      <p:sp>
        <p:nvSpPr>
          <p:cNvPr id="42" name="Fluxograma: Ou 41"/>
          <p:cNvSpPr/>
          <p:nvPr/>
        </p:nvSpPr>
        <p:spPr>
          <a:xfrm>
            <a:off x="6336216" y="234888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luxograma: Ou 42"/>
          <p:cNvSpPr/>
          <p:nvPr/>
        </p:nvSpPr>
        <p:spPr>
          <a:xfrm>
            <a:off x="6372200" y="249291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luxograma: Ou 43"/>
          <p:cNvSpPr/>
          <p:nvPr/>
        </p:nvSpPr>
        <p:spPr>
          <a:xfrm>
            <a:off x="5544128" y="220486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luxograma: Ou 44"/>
          <p:cNvSpPr/>
          <p:nvPr/>
        </p:nvSpPr>
        <p:spPr>
          <a:xfrm>
            <a:off x="5760152" y="220486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luxograma: Ou 45"/>
          <p:cNvSpPr/>
          <p:nvPr/>
        </p:nvSpPr>
        <p:spPr>
          <a:xfrm>
            <a:off x="5652120" y="234888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Fluxograma: Ou 46"/>
          <p:cNvSpPr/>
          <p:nvPr/>
        </p:nvSpPr>
        <p:spPr>
          <a:xfrm>
            <a:off x="6768264" y="292494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luxograma: Ou 47"/>
          <p:cNvSpPr/>
          <p:nvPr/>
        </p:nvSpPr>
        <p:spPr>
          <a:xfrm>
            <a:off x="5652120" y="436512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luxograma: Ou 48"/>
          <p:cNvSpPr/>
          <p:nvPr/>
        </p:nvSpPr>
        <p:spPr>
          <a:xfrm>
            <a:off x="5796136" y="4077088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luxograma: Ou 49"/>
          <p:cNvSpPr/>
          <p:nvPr/>
        </p:nvSpPr>
        <p:spPr>
          <a:xfrm>
            <a:off x="5724128" y="393307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Fluxograma: Ou 50"/>
          <p:cNvSpPr/>
          <p:nvPr/>
        </p:nvSpPr>
        <p:spPr>
          <a:xfrm>
            <a:off x="5976176" y="3933056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Fluxograma: Ou 52"/>
          <p:cNvSpPr/>
          <p:nvPr/>
        </p:nvSpPr>
        <p:spPr>
          <a:xfrm>
            <a:off x="5796136" y="378904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Fluxograma: Ou 55"/>
          <p:cNvSpPr/>
          <p:nvPr/>
        </p:nvSpPr>
        <p:spPr>
          <a:xfrm>
            <a:off x="5796136" y="4509136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8" name="Fluxograma: Ou 57"/>
          <p:cNvSpPr/>
          <p:nvPr/>
        </p:nvSpPr>
        <p:spPr>
          <a:xfrm>
            <a:off x="4932040" y="3717048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9" name="Fluxograma: Ou 58"/>
          <p:cNvSpPr/>
          <p:nvPr/>
        </p:nvSpPr>
        <p:spPr>
          <a:xfrm>
            <a:off x="5004048" y="386106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Fluxograma: Ou 59"/>
          <p:cNvSpPr/>
          <p:nvPr/>
        </p:nvSpPr>
        <p:spPr>
          <a:xfrm>
            <a:off x="4860032" y="400508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Fluxograma: Ou 60"/>
          <p:cNvSpPr/>
          <p:nvPr/>
        </p:nvSpPr>
        <p:spPr>
          <a:xfrm>
            <a:off x="4824048" y="4077088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Fluxograma: Ou 61"/>
          <p:cNvSpPr/>
          <p:nvPr/>
        </p:nvSpPr>
        <p:spPr>
          <a:xfrm>
            <a:off x="4680032" y="400508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Fluxograma: Ou 62"/>
          <p:cNvSpPr/>
          <p:nvPr/>
        </p:nvSpPr>
        <p:spPr>
          <a:xfrm>
            <a:off x="6156216" y="227687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Fluxograma: Ou 63"/>
          <p:cNvSpPr/>
          <p:nvPr/>
        </p:nvSpPr>
        <p:spPr>
          <a:xfrm>
            <a:off x="6228184" y="250131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Fluxograma: Ou 64"/>
          <p:cNvSpPr/>
          <p:nvPr/>
        </p:nvSpPr>
        <p:spPr>
          <a:xfrm>
            <a:off x="6300192" y="335699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Fluxograma: Ou 65"/>
          <p:cNvSpPr/>
          <p:nvPr/>
        </p:nvSpPr>
        <p:spPr>
          <a:xfrm>
            <a:off x="6372200" y="3212976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Fluxograma: Ou 66"/>
          <p:cNvSpPr/>
          <p:nvPr/>
        </p:nvSpPr>
        <p:spPr>
          <a:xfrm>
            <a:off x="6156176" y="3212976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Fluxograma: Ou 67"/>
          <p:cNvSpPr/>
          <p:nvPr/>
        </p:nvSpPr>
        <p:spPr>
          <a:xfrm>
            <a:off x="6084168" y="335699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2" name="Fluxograma: Ou 71"/>
          <p:cNvSpPr/>
          <p:nvPr/>
        </p:nvSpPr>
        <p:spPr>
          <a:xfrm>
            <a:off x="5868144" y="3357008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3" name="Fluxograma: Ou 72"/>
          <p:cNvSpPr/>
          <p:nvPr/>
        </p:nvSpPr>
        <p:spPr>
          <a:xfrm>
            <a:off x="5976176" y="3212976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Fluxograma: Ou 74"/>
          <p:cNvSpPr/>
          <p:nvPr/>
        </p:nvSpPr>
        <p:spPr>
          <a:xfrm>
            <a:off x="5948536" y="436512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6" name="Fluxograma: Ou 75"/>
          <p:cNvSpPr/>
          <p:nvPr/>
        </p:nvSpPr>
        <p:spPr>
          <a:xfrm>
            <a:off x="6020544" y="3509408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7" name="Fluxograma: Ou 76"/>
          <p:cNvSpPr/>
          <p:nvPr/>
        </p:nvSpPr>
        <p:spPr>
          <a:xfrm>
            <a:off x="4860032" y="494118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8" name="Fluxograma: Ou 77"/>
          <p:cNvSpPr/>
          <p:nvPr/>
        </p:nvSpPr>
        <p:spPr>
          <a:xfrm>
            <a:off x="5076056" y="472514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Fluxograma: Ou 78"/>
          <p:cNvSpPr/>
          <p:nvPr/>
        </p:nvSpPr>
        <p:spPr>
          <a:xfrm>
            <a:off x="6732240" y="2492896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Fluxograma: Ou 79"/>
          <p:cNvSpPr/>
          <p:nvPr/>
        </p:nvSpPr>
        <p:spPr>
          <a:xfrm>
            <a:off x="5652120" y="479715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Fluxograma: Ou 80"/>
          <p:cNvSpPr/>
          <p:nvPr/>
        </p:nvSpPr>
        <p:spPr>
          <a:xfrm>
            <a:off x="5724128" y="486916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CaixaDeTexto 81"/>
          <p:cNvSpPr txBox="1"/>
          <p:nvPr/>
        </p:nvSpPr>
        <p:spPr>
          <a:xfrm>
            <a:off x="107505" y="4542223"/>
            <a:ext cx="1440160" cy="646331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chemeClr val="bg1"/>
                </a:solidFill>
              </a:rPr>
              <a:t>     </a:t>
            </a:r>
            <a:r>
              <a:rPr lang="pt-BR" sz="1200" b="1" dirty="0" err="1" smtClean="0">
                <a:solidFill>
                  <a:schemeClr val="bg1"/>
                </a:solidFill>
              </a:rPr>
              <a:t>SbS</a:t>
            </a:r>
            <a:r>
              <a:rPr lang="pt-BR" sz="1200" b="1" dirty="0" smtClean="0">
                <a:solidFill>
                  <a:schemeClr val="bg1"/>
                </a:solidFill>
              </a:rPr>
              <a:t> - EGF </a:t>
            </a:r>
            <a:r>
              <a:rPr lang="pt-BR" sz="1200" b="1" dirty="0" err="1" smtClean="0">
                <a:solidFill>
                  <a:schemeClr val="bg1"/>
                </a:solidFill>
              </a:rPr>
              <a:t>Study</a:t>
            </a:r>
            <a:endParaRPr lang="pt-BR" sz="1200" b="1" dirty="0" smtClean="0">
              <a:solidFill>
                <a:schemeClr val="bg1"/>
              </a:solidFill>
            </a:endParaRPr>
          </a:p>
          <a:p>
            <a:r>
              <a:rPr lang="pt-BR" sz="1200" b="1" dirty="0" err="1" smtClean="0">
                <a:solidFill>
                  <a:schemeClr val="bg1"/>
                </a:solidFill>
              </a:rPr>
              <a:t>Outpatients</a:t>
            </a:r>
            <a:r>
              <a:rPr lang="pt-BR" sz="1200" b="1" dirty="0" smtClean="0">
                <a:solidFill>
                  <a:schemeClr val="bg1"/>
                </a:solidFill>
              </a:rPr>
              <a:t>  54</a:t>
            </a:r>
          </a:p>
          <a:p>
            <a:r>
              <a:rPr lang="pt-BR" sz="1200" b="1" dirty="0" err="1" smtClean="0">
                <a:solidFill>
                  <a:schemeClr val="bg1"/>
                </a:solidFill>
              </a:rPr>
              <a:t>Screening</a:t>
            </a:r>
            <a:r>
              <a:rPr lang="pt-BR" sz="1200" b="1" dirty="0" smtClean="0">
                <a:solidFill>
                  <a:schemeClr val="bg1"/>
                </a:solidFill>
              </a:rPr>
              <a:t> 20 </a:t>
            </a:r>
          </a:p>
        </p:txBody>
      </p:sp>
      <p:sp>
        <p:nvSpPr>
          <p:cNvPr id="83" name="Fluxograma: Ou 82"/>
          <p:cNvSpPr/>
          <p:nvPr/>
        </p:nvSpPr>
        <p:spPr>
          <a:xfrm>
            <a:off x="179512" y="4581144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00" dirty="0"/>
          </a:p>
        </p:txBody>
      </p:sp>
      <p:sp>
        <p:nvSpPr>
          <p:cNvPr id="69" name="Fluxograma: Ou 68"/>
          <p:cNvSpPr/>
          <p:nvPr/>
        </p:nvSpPr>
        <p:spPr>
          <a:xfrm>
            <a:off x="5040072" y="522920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0" name="Fluxograma: Ou 69"/>
          <p:cNvSpPr/>
          <p:nvPr/>
        </p:nvSpPr>
        <p:spPr>
          <a:xfrm>
            <a:off x="4860032" y="5373216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Fluxograma: Ou 70"/>
          <p:cNvSpPr/>
          <p:nvPr/>
        </p:nvSpPr>
        <p:spPr>
          <a:xfrm>
            <a:off x="6696256" y="306896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4" name="Fluxograma: Ou 73"/>
          <p:cNvSpPr/>
          <p:nvPr/>
        </p:nvSpPr>
        <p:spPr>
          <a:xfrm>
            <a:off x="6552240" y="3140968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Fluxograma: Ou 83"/>
          <p:cNvSpPr/>
          <p:nvPr/>
        </p:nvSpPr>
        <p:spPr>
          <a:xfrm>
            <a:off x="4788024" y="580528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5" name="Fluxograma: Ou 84"/>
          <p:cNvSpPr/>
          <p:nvPr/>
        </p:nvSpPr>
        <p:spPr>
          <a:xfrm>
            <a:off x="4932040" y="4653152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3131840" y="6453336"/>
            <a:ext cx="2699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err="1" smtClean="0">
                <a:solidFill>
                  <a:schemeClr val="bg1"/>
                </a:solidFill>
              </a:rPr>
              <a:t>Step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by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Step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and</a:t>
            </a:r>
            <a:r>
              <a:rPr lang="pt-BR" b="1" dirty="0" smtClean="0">
                <a:solidFill>
                  <a:schemeClr val="bg1"/>
                </a:solidFill>
              </a:rPr>
              <a:t> IOT (SP) 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6" name="Fluxograma: Ou 85"/>
          <p:cNvSpPr/>
          <p:nvPr/>
        </p:nvSpPr>
        <p:spPr>
          <a:xfrm>
            <a:off x="4680032" y="4869160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Fluxograma: Ou 86"/>
          <p:cNvSpPr/>
          <p:nvPr/>
        </p:nvSpPr>
        <p:spPr>
          <a:xfrm>
            <a:off x="4572000" y="5013176"/>
            <a:ext cx="180000" cy="144000"/>
          </a:xfrm>
          <a:prstGeom prst="flowChartO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1" name="Elbow Connector 20"/>
          <p:cNvCxnSpPr/>
          <p:nvPr/>
        </p:nvCxnSpPr>
        <p:spPr>
          <a:xfrm flipV="1">
            <a:off x="287544" y="2060848"/>
            <a:ext cx="2268232" cy="936096"/>
          </a:xfrm>
          <a:prstGeom prst="bentConnector3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-36512" y="2060848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Underserved regions AM, NE, CW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7308304" y="537321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800 </a:t>
            </a:r>
            <a:r>
              <a:rPr lang="pt-BR" b="1" dirty="0" err="1" smtClean="0">
                <a:solidFill>
                  <a:schemeClr val="bg1"/>
                </a:solidFill>
              </a:rPr>
              <a:t>professionals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err="1" smtClean="0">
                <a:solidFill>
                  <a:schemeClr val="bg1"/>
                </a:solidFill>
              </a:rPr>
              <a:t>trainned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18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Iniciativas em andamento no Brasil</a:t>
            </a:r>
            <a:br>
              <a:rPr lang="pt-BR" sz="3600" b="1" dirty="0" smtClean="0">
                <a:solidFill>
                  <a:srgbClr val="FFFF00"/>
                </a:solidFill>
              </a:rPr>
            </a:br>
            <a:r>
              <a:rPr lang="pt-BR" sz="3600" b="1" dirty="0" smtClean="0">
                <a:solidFill>
                  <a:srgbClr val="FFFF00"/>
                </a:solidFill>
              </a:rPr>
              <a:t>CONITEC – MINISTÉRIO DA SAÚDE  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2800" b="1" dirty="0" smtClean="0">
                <a:solidFill>
                  <a:schemeClr val="bg1"/>
                </a:solidFill>
              </a:rPr>
              <a:t>Tratamento:</a:t>
            </a:r>
          </a:p>
          <a:p>
            <a:pPr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>
                <a:solidFill>
                  <a:schemeClr val="bg1"/>
                </a:solidFill>
              </a:rPr>
              <a:t>Inclusão de insulinas e drogas melhores e menos efeitos adversos</a:t>
            </a:r>
          </a:p>
          <a:p>
            <a:pPr marL="0" indent="0">
              <a:buNone/>
            </a:pPr>
            <a:endParaRPr lang="pt-BR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800" dirty="0" smtClean="0">
                <a:solidFill>
                  <a:schemeClr val="bg1"/>
                </a:solidFill>
              </a:rPr>
              <a:t>Sem previsão: Revisão racional da lista da RENAME</a:t>
            </a:r>
          </a:p>
          <a:p>
            <a:pPr marL="0" indent="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8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bg1"/>
                </a:solidFill>
              </a:rPr>
              <a:t>*RENAME – Relação Nacional de Medicamentos</a:t>
            </a:r>
            <a:endParaRPr lang="pt-BR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pt-BR" sz="2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1334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media-cache-ak0.pinimg.com/736x/5c/c3/65/5cc365645cabf85ffef3baa3831cde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2" y="1124744"/>
            <a:ext cx="6291263" cy="41703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63" name="CaixaDeTexto 1"/>
          <p:cNvSpPr txBox="1">
            <a:spLocks noChangeArrowheads="1"/>
          </p:cNvSpPr>
          <p:nvPr/>
        </p:nvSpPr>
        <p:spPr bwMode="auto">
          <a:xfrm>
            <a:off x="1258888" y="452438"/>
            <a:ext cx="67230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b="1" dirty="0" smtClean="0">
                <a:solidFill>
                  <a:srgbClr val="FFFF00"/>
                </a:solidFill>
                <a:latin typeface="+mj-lt"/>
              </a:rPr>
              <a:t>Obrigada ! </a:t>
            </a:r>
          </a:p>
        </p:txBody>
      </p:sp>
      <p:sp>
        <p:nvSpPr>
          <p:cNvPr id="129028" name="CaixaDeTexto 2"/>
          <p:cNvSpPr txBox="1">
            <a:spLocks noChangeArrowheads="1"/>
          </p:cNvSpPr>
          <p:nvPr/>
        </p:nvSpPr>
        <p:spPr bwMode="auto">
          <a:xfrm>
            <a:off x="3276240" y="5373216"/>
            <a:ext cx="250581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chemeClr val="bg1"/>
                </a:solidFill>
                <a:latin typeface="Calibri corpo"/>
              </a:rPr>
              <a:t>Brasília </a:t>
            </a:r>
            <a:r>
              <a:rPr lang="pt-BR" altLang="pt-BR" sz="2000" b="1" dirty="0" smtClean="0">
                <a:solidFill>
                  <a:schemeClr val="bg1"/>
                </a:solidFill>
                <a:latin typeface="Calibri corpo"/>
              </a:rPr>
              <a:t>– Ponte JK</a:t>
            </a:r>
            <a:endParaRPr lang="pt-BR" altLang="pt-BR" sz="2000" b="1" dirty="0">
              <a:solidFill>
                <a:schemeClr val="bg1"/>
              </a:solidFill>
              <a:latin typeface="Calibri corpo"/>
            </a:endParaRPr>
          </a:p>
          <a:p>
            <a:pPr algn="ctr" eaLnBrk="1" hangingPunct="1"/>
            <a:endParaRPr lang="pt-BR" altLang="pt-BR" sz="2000" b="1" dirty="0">
              <a:solidFill>
                <a:schemeClr val="bg1"/>
              </a:solidFill>
              <a:latin typeface="Calibri corpo"/>
            </a:endParaRPr>
          </a:p>
          <a:p>
            <a:pPr algn="ctr" eaLnBrk="1" hangingPunct="1"/>
            <a:endParaRPr lang="pt-BR" altLang="pt-BR" sz="2000" b="1" dirty="0">
              <a:solidFill>
                <a:schemeClr val="bg1"/>
              </a:solidFill>
              <a:latin typeface="Calibri corpo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51522" y="6093300"/>
            <a:ext cx="47940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Contato: </a:t>
            </a:r>
            <a:r>
              <a:rPr lang="pt-BR" dirty="0" err="1" smtClean="0">
                <a:solidFill>
                  <a:schemeClr val="bg1"/>
                </a:solidFill>
              </a:rPr>
              <a:t>Hermelinda</a:t>
            </a:r>
            <a:r>
              <a:rPr lang="pt-BR" dirty="0" smtClean="0">
                <a:solidFill>
                  <a:schemeClr val="bg1"/>
                </a:solidFill>
              </a:rPr>
              <a:t> C. Pedrosa</a:t>
            </a:r>
          </a:p>
          <a:p>
            <a:r>
              <a:rPr lang="pt-BR" dirty="0" smtClean="0">
                <a:solidFill>
                  <a:schemeClr val="bg1"/>
                </a:solidFill>
                <a:hlinkClick r:id="rId3"/>
              </a:rPr>
              <a:t>Pedrosa.hc@globo.com</a:t>
            </a:r>
            <a:r>
              <a:rPr lang="pt-BR" dirty="0" smtClean="0">
                <a:solidFill>
                  <a:schemeClr val="bg1"/>
                </a:solidFill>
              </a:rPr>
              <a:t> | sbdbrasilia@gmail.com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96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Definição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pt-BR" sz="2400" b="1" dirty="0">
                <a:solidFill>
                  <a:srgbClr val="0070C0"/>
                </a:solidFill>
              </a:rPr>
              <a:t>Diabetes Mellitus é uma doença caracterizada pela elevação da glicose no sangue (hiperglicemia</a:t>
            </a:r>
            <a:r>
              <a:rPr lang="pt-BR" sz="2400" b="1" dirty="0" smtClean="0">
                <a:solidFill>
                  <a:srgbClr val="0070C0"/>
                </a:solidFill>
              </a:rPr>
              <a:t>)</a:t>
            </a:r>
          </a:p>
          <a:p>
            <a:pPr>
              <a:buFont typeface="Wingdings" pitchFamily="2" charset="2"/>
              <a:buChar char="§"/>
            </a:pPr>
            <a:r>
              <a:rPr lang="pt-BR" sz="2400" b="1" dirty="0" smtClean="0">
                <a:solidFill>
                  <a:srgbClr val="0070C0"/>
                </a:solidFill>
              </a:rPr>
              <a:t>Pode </a:t>
            </a:r>
            <a:r>
              <a:rPr lang="pt-BR" sz="2400" b="1" dirty="0">
                <a:solidFill>
                  <a:srgbClr val="0070C0"/>
                </a:solidFill>
              </a:rPr>
              <a:t>ocorrer devido a defeitos na secreção ou na ação do hormônio insulina, </a:t>
            </a:r>
            <a:r>
              <a:rPr lang="pt-BR" sz="2400" b="1" dirty="0" smtClean="0">
                <a:solidFill>
                  <a:srgbClr val="0070C0"/>
                </a:solidFill>
              </a:rPr>
              <a:t>hormônio produzido pelas  </a:t>
            </a:r>
            <a:r>
              <a:rPr lang="pt-BR" sz="2400" b="1" dirty="0">
                <a:solidFill>
                  <a:srgbClr val="0070C0"/>
                </a:solidFill>
              </a:rPr>
              <a:t>células beta </a:t>
            </a:r>
            <a:r>
              <a:rPr lang="pt-BR" sz="2400" b="1" dirty="0" smtClean="0">
                <a:solidFill>
                  <a:srgbClr val="0070C0"/>
                </a:solidFill>
              </a:rPr>
              <a:t>do pâncreas</a:t>
            </a:r>
          </a:p>
          <a:p>
            <a:pPr>
              <a:buFont typeface="Wingdings" pitchFamily="2" charset="2"/>
              <a:buChar char="§"/>
            </a:pPr>
            <a:r>
              <a:rPr lang="pt-BR" sz="2400" b="1" dirty="0" smtClean="0">
                <a:solidFill>
                  <a:srgbClr val="0070C0"/>
                </a:solidFill>
              </a:rPr>
              <a:t>Disfunções renais e gastrointestinais estão também envolvidas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934799" y="6536381"/>
            <a:ext cx="4173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457200"/>
            <a:r>
              <a:rPr lang="pt-BR" sz="1200" dirty="0" smtClean="0">
                <a:solidFill>
                  <a:prstClr val="black"/>
                </a:solidFill>
              </a:rPr>
              <a:t>Site SBEM. </a:t>
            </a:r>
            <a:r>
              <a:rPr lang="pt-BR" sz="1200" dirty="0" smtClean="0">
                <a:solidFill>
                  <a:prstClr val="black"/>
                </a:solidFill>
                <a:hlinkClick r:id="rId2"/>
              </a:rPr>
              <a:t>www.endocrino.org.br</a:t>
            </a:r>
            <a:r>
              <a:rPr lang="pt-BR" sz="1200" dirty="0" smtClean="0">
                <a:solidFill>
                  <a:prstClr val="black"/>
                </a:solidFill>
              </a:rPr>
              <a:t>. Acesso em 14 de novembro </a:t>
            </a:r>
            <a:endParaRPr lang="pt-BR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3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Tipos de diabetes</a:t>
            </a:r>
            <a:endParaRPr lang="pt-BR" sz="3600" b="1" dirty="0">
              <a:solidFill>
                <a:srgbClr val="FFFF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5" y="2021121"/>
            <a:ext cx="4885591" cy="3772859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940152" y="4438857"/>
            <a:ext cx="2052228" cy="646331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MODY e diversos</a:t>
            </a:r>
          </a:p>
          <a:p>
            <a:pPr algn="ctr"/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>
                <a:solidFill>
                  <a:schemeClr val="bg1"/>
                </a:solidFill>
              </a:rPr>
              <a:t>4 -13%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4860033" y="3465874"/>
            <a:ext cx="100811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940154" y="3212976"/>
            <a:ext cx="2880320" cy="52322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Lada</a:t>
            </a:r>
          </a:p>
          <a:p>
            <a:pPr algn="ctr"/>
            <a:r>
              <a:rPr lang="pt-BR" sz="1200" b="1" i="1" dirty="0">
                <a:solidFill>
                  <a:schemeClr val="bg1"/>
                </a:solidFill>
              </a:rPr>
              <a:t>(Late </a:t>
            </a:r>
            <a:r>
              <a:rPr lang="pt-BR" sz="1200" b="1" i="1" dirty="0" err="1">
                <a:solidFill>
                  <a:schemeClr val="bg1"/>
                </a:solidFill>
              </a:rPr>
              <a:t>autoimmune</a:t>
            </a:r>
            <a:r>
              <a:rPr lang="pt-BR" sz="1200" b="1" i="1" dirty="0">
                <a:solidFill>
                  <a:schemeClr val="bg1"/>
                </a:solidFill>
              </a:rPr>
              <a:t> diabetes </a:t>
            </a:r>
            <a:r>
              <a:rPr lang="pt-BR" sz="1200" b="1" i="1" dirty="0" err="1">
                <a:solidFill>
                  <a:schemeClr val="bg1"/>
                </a:solidFill>
              </a:rPr>
              <a:t>of</a:t>
            </a:r>
            <a:r>
              <a:rPr lang="pt-BR" sz="1200" b="1" i="1" dirty="0">
                <a:solidFill>
                  <a:schemeClr val="bg1"/>
                </a:solidFill>
              </a:rPr>
              <a:t> </a:t>
            </a:r>
            <a:r>
              <a:rPr lang="pt-BR" sz="1200" b="1" i="1" dirty="0" err="1">
                <a:solidFill>
                  <a:schemeClr val="bg1"/>
                </a:solidFill>
              </a:rPr>
              <a:t>adult</a:t>
            </a:r>
            <a:r>
              <a:rPr lang="pt-BR" sz="1200" b="1" i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940152" y="5158935"/>
            <a:ext cx="864096" cy="1138773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DMG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1-14%</a:t>
            </a:r>
          </a:p>
          <a:p>
            <a:pPr algn="ctr"/>
            <a:r>
              <a:rPr lang="pt-BR" b="1" dirty="0">
                <a:solidFill>
                  <a:schemeClr val="bg1"/>
                </a:solidFill>
              </a:rPr>
              <a:t>Brasil </a:t>
            </a:r>
            <a:r>
              <a:rPr lang="pt-BR" sz="1600" b="1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7020272" y="5373216"/>
            <a:ext cx="1944216" cy="923330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Risco de DM 5-16 anos pós parto: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10-63</a:t>
            </a:r>
            <a:r>
              <a:rPr lang="pt-BR" sz="1600" b="1" dirty="0" smtClean="0">
                <a:solidFill>
                  <a:schemeClr val="bg1"/>
                </a:solidFill>
              </a:rPr>
              <a:t>%</a:t>
            </a:r>
            <a:endParaRPr lang="pt-BR" sz="1200" b="1" dirty="0">
              <a:solidFill>
                <a:schemeClr val="bg1"/>
              </a:solidFill>
            </a:endParaRPr>
          </a:p>
        </p:txBody>
      </p:sp>
      <p:cxnSp>
        <p:nvCxnSpPr>
          <p:cNvPr id="7" name="Conector de seta reta 6"/>
          <p:cNvCxnSpPr/>
          <p:nvPr/>
        </p:nvCxnSpPr>
        <p:spPr>
          <a:xfrm>
            <a:off x="6228184" y="391883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/>
          <p:cNvCxnSpPr/>
          <p:nvPr/>
        </p:nvCxnSpPr>
        <p:spPr>
          <a:xfrm>
            <a:off x="4860034" y="4753241"/>
            <a:ext cx="1044116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angulado 9"/>
          <p:cNvCxnSpPr/>
          <p:nvPr/>
        </p:nvCxnSpPr>
        <p:spPr>
          <a:xfrm>
            <a:off x="4860033" y="5164617"/>
            <a:ext cx="1008112" cy="594485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5220072" y="653638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</a:rPr>
              <a:t>Diretrizes SBD 2014-2015 – www.diabetes.org.br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940152" y="2627620"/>
            <a:ext cx="864096" cy="369332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5-10%</a:t>
            </a:r>
          </a:p>
        </p:txBody>
      </p:sp>
      <p:cxnSp>
        <p:nvCxnSpPr>
          <p:cNvPr id="26" name="Conector angulado 25"/>
          <p:cNvCxnSpPr/>
          <p:nvPr/>
        </p:nvCxnSpPr>
        <p:spPr>
          <a:xfrm flipV="1">
            <a:off x="4860033" y="2816062"/>
            <a:ext cx="1008112" cy="25289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5940152" y="3923764"/>
            <a:ext cx="864096" cy="369332"/>
          </a:xfrm>
          <a:prstGeom prst="rect">
            <a:avLst/>
          </a:prstGeom>
          <a:solidFill>
            <a:srgbClr val="C00000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90%</a:t>
            </a:r>
          </a:p>
        </p:txBody>
      </p:sp>
      <p:cxnSp>
        <p:nvCxnSpPr>
          <p:cNvPr id="33" name="Conector angulado 32"/>
          <p:cNvCxnSpPr/>
          <p:nvPr/>
        </p:nvCxnSpPr>
        <p:spPr>
          <a:xfrm flipV="1">
            <a:off x="4860033" y="4112206"/>
            <a:ext cx="1008112" cy="252898"/>
          </a:xfrm>
          <a:prstGeom prst="bentConnector3">
            <a:avLst>
              <a:gd name="adj1" fmla="val 50000"/>
            </a:avLst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>
            <a:stCxn id="11" idx="3"/>
          </p:cNvCxnSpPr>
          <p:nvPr/>
        </p:nvCxnSpPr>
        <p:spPr>
          <a:xfrm>
            <a:off x="6804248" y="5728322"/>
            <a:ext cx="216024" cy="1538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41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solidFill>
                  <a:srgbClr val="FFFF00"/>
                </a:solidFill>
              </a:rPr>
              <a:t>Fatores de risco</a:t>
            </a:r>
            <a:endParaRPr lang="pt-BR" sz="3600" b="1" dirty="0">
              <a:solidFill>
                <a:srgbClr val="FFFF00"/>
              </a:solidFill>
            </a:endParaRPr>
          </a:p>
        </p:txBody>
      </p:sp>
      <p:pic>
        <p:nvPicPr>
          <p:cNvPr id="5122" name="Picture 2" descr="http://www.idf.org/sites/default/files/pictures/infographic-risk-factors-60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22417"/>
            <a:ext cx="4032448" cy="52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67544" y="1075387"/>
            <a:ext cx="2178803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 smtClean="0"/>
              <a:t>Diabetes</a:t>
            </a:r>
          </a:p>
          <a:p>
            <a:pPr algn="ctr"/>
            <a:r>
              <a:rPr lang="pt-BR" sz="2400" b="1" dirty="0" smtClean="0"/>
              <a:t>Fatores de risco</a:t>
            </a:r>
            <a:endParaRPr lang="pt-BR" sz="24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962784" y="3645028"/>
            <a:ext cx="89370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História </a:t>
            </a:r>
          </a:p>
          <a:p>
            <a:pPr algn="ctr"/>
            <a:r>
              <a:rPr lang="pt-BR" sz="1600" b="1" dirty="0" smtClean="0"/>
              <a:t>familiar</a:t>
            </a:r>
            <a:endParaRPr lang="pt-BR" sz="16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434030" y="3645028"/>
            <a:ext cx="13589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Sedentarismo</a:t>
            </a:r>
          </a:p>
          <a:p>
            <a:pPr algn="ctr"/>
            <a:endParaRPr lang="pt-BR" sz="16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47646" y="5589244"/>
            <a:ext cx="13195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Alimentação </a:t>
            </a:r>
          </a:p>
          <a:p>
            <a:pPr algn="ctr"/>
            <a:r>
              <a:rPr lang="pt-BR" sz="1600" b="1" dirty="0" smtClean="0"/>
              <a:t>não-saudável</a:t>
            </a:r>
            <a:endParaRPr lang="pt-BR" sz="16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617366" y="5580533"/>
            <a:ext cx="109356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1600" b="1" dirty="0" smtClean="0"/>
              <a:t>Sobrepeso</a:t>
            </a:r>
          </a:p>
          <a:p>
            <a:pPr algn="ctr"/>
            <a:r>
              <a:rPr lang="pt-BR" sz="1600" b="1" dirty="0" smtClean="0"/>
              <a:t>Obesidade</a:t>
            </a:r>
            <a:endParaRPr lang="pt-BR" sz="1600" b="1" dirty="0"/>
          </a:p>
        </p:txBody>
      </p:sp>
      <p:sp>
        <p:nvSpPr>
          <p:cNvPr id="10" name="Retângulo 9"/>
          <p:cNvSpPr/>
          <p:nvPr/>
        </p:nvSpPr>
        <p:spPr>
          <a:xfrm>
            <a:off x="2483769" y="6521121"/>
            <a:ext cx="6624736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</a:pPr>
            <a:r>
              <a:rPr lang="pt-BR" sz="1200" dirty="0" err="1">
                <a:solidFill>
                  <a:schemeClr val="bg1"/>
                </a:solidFill>
                <a:ea typeface="Calibri"/>
                <a:cs typeface="Times New Roman"/>
              </a:rPr>
              <a:t>International</a:t>
            </a:r>
            <a:r>
              <a:rPr lang="pt-BR" sz="1200" dirty="0">
                <a:solidFill>
                  <a:schemeClr val="bg1"/>
                </a:solidFill>
                <a:ea typeface="Calibri"/>
                <a:cs typeface="Times New Roman"/>
              </a:rPr>
              <a:t> Diabetes </a:t>
            </a:r>
            <a:r>
              <a:rPr lang="pt-BR" sz="1200" dirty="0" err="1">
                <a:solidFill>
                  <a:schemeClr val="bg1"/>
                </a:solidFill>
                <a:ea typeface="Calibri"/>
                <a:cs typeface="Times New Roman"/>
              </a:rPr>
              <a:t>Federation</a:t>
            </a:r>
            <a:r>
              <a:rPr lang="pt-BR" sz="1200" dirty="0">
                <a:solidFill>
                  <a:schemeClr val="bg1"/>
                </a:solidFill>
                <a:ea typeface="Calibri"/>
                <a:cs typeface="Times New Roman"/>
              </a:rPr>
              <a:t> </a:t>
            </a:r>
            <a:r>
              <a:rPr lang="pt-BR" sz="1200" dirty="0" smtClean="0">
                <a:solidFill>
                  <a:schemeClr val="bg1"/>
                </a:solidFill>
                <a:ea typeface="Calibri"/>
                <a:cs typeface="Times New Roman"/>
              </a:rPr>
              <a:t>. </a:t>
            </a:r>
            <a:r>
              <a:rPr lang="pt-BR" sz="1200" dirty="0" smtClean="0">
                <a:solidFill>
                  <a:schemeClr val="bg1"/>
                </a:solidFill>
                <a:ea typeface="Calibri"/>
                <a:cs typeface="Times New Roman"/>
                <a:hlinkClick r:id="rId3"/>
              </a:rPr>
              <a:t>www.idf.org</a:t>
            </a:r>
            <a:r>
              <a:rPr lang="pt-BR" sz="1200" dirty="0" smtClean="0">
                <a:solidFill>
                  <a:schemeClr val="bg1"/>
                </a:solidFill>
                <a:ea typeface="Calibri"/>
                <a:cs typeface="Times New Roman"/>
              </a:rPr>
              <a:t>. Acesso em 16/</a:t>
            </a:r>
            <a:r>
              <a:rPr lang="pt-BR" sz="1200" dirty="0" err="1" smtClean="0">
                <a:solidFill>
                  <a:schemeClr val="bg1"/>
                </a:solidFill>
                <a:ea typeface="Calibri"/>
                <a:cs typeface="Times New Roman"/>
              </a:rPr>
              <a:t>nov</a:t>
            </a:r>
            <a:r>
              <a:rPr lang="pt-BR" sz="1200" dirty="0" smtClean="0">
                <a:solidFill>
                  <a:schemeClr val="bg1"/>
                </a:solidFill>
                <a:ea typeface="Calibri"/>
                <a:cs typeface="Times New Roman"/>
              </a:rPr>
              <a:t>/2016</a:t>
            </a:r>
            <a:endParaRPr lang="pt-BR" sz="1200" dirty="0">
              <a:solidFill>
                <a:schemeClr val="bg1"/>
              </a:solidFill>
              <a:ea typeface="Calibri"/>
              <a:cs typeface="Times New Roman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392488" y="211949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Idade</a:t>
            </a:r>
            <a:r>
              <a:rPr lang="en-US" sz="2400" dirty="0" smtClean="0">
                <a:solidFill>
                  <a:schemeClr val="bg1"/>
                </a:solidFill>
              </a:rPr>
              <a:t> (&gt; 40 </a:t>
            </a:r>
            <a:r>
              <a:rPr lang="en-US" sz="2400" dirty="0" err="1" smtClean="0">
                <a:solidFill>
                  <a:schemeClr val="bg1"/>
                </a:solidFill>
              </a:rPr>
              <a:t>anos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  <a:endParaRPr lang="en-US" sz="2400" b="0" i="0" dirty="0" smtClean="0">
              <a:solidFill>
                <a:schemeClr val="bg1"/>
              </a:solidFill>
              <a:effectLst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</a:rPr>
              <a:t>Envelhecimento</a:t>
            </a:r>
            <a:endParaRPr lang="en-US" sz="2400" b="0" i="0" dirty="0" smtClean="0">
              <a:solidFill>
                <a:schemeClr val="bg1"/>
              </a:solidFill>
              <a:effectLst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</a:rPr>
              <a:t>Hipertensão</a:t>
            </a:r>
            <a:r>
              <a:rPr lang="en-US" sz="2400" b="0" i="0" dirty="0" smtClean="0">
                <a:solidFill>
                  <a:schemeClr val="bg1"/>
                </a:solidFill>
                <a:effectLst/>
              </a:rPr>
              <a:t> arterial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</a:rPr>
              <a:t>Etnia</a:t>
            </a:r>
            <a:endParaRPr lang="en-US" sz="2400" b="0" i="0" dirty="0" smtClean="0">
              <a:solidFill>
                <a:schemeClr val="bg1"/>
              </a:solidFill>
              <a:effectLst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</a:rPr>
              <a:t>Pré</a:t>
            </a:r>
            <a:r>
              <a:rPr lang="en-US" sz="2400" b="0" i="0" dirty="0" smtClean="0">
                <a:solidFill>
                  <a:schemeClr val="bg1"/>
                </a:solidFill>
                <a:effectLst/>
              </a:rPr>
              <a:t>-diabetes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 err="1" smtClean="0">
                <a:solidFill>
                  <a:schemeClr val="bg1"/>
                </a:solidFill>
                <a:effectLst/>
              </a:rPr>
              <a:t>História</a:t>
            </a:r>
            <a:r>
              <a:rPr lang="en-US" sz="2400" b="0" i="0" dirty="0" smtClean="0">
                <a:solidFill>
                  <a:schemeClr val="bg1"/>
                </a:solidFill>
                <a:effectLst/>
              </a:rPr>
              <a:t> de Diabetes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</a:rPr>
              <a:t>Gestacional</a:t>
            </a:r>
            <a:endParaRPr lang="en-US" sz="2400" b="0" i="0" dirty="0" smtClean="0">
              <a:solidFill>
                <a:schemeClr val="bg1"/>
              </a:solidFill>
              <a:effectLst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4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</a:rPr>
              <a:t>Má</a:t>
            </a:r>
            <a:r>
              <a:rPr lang="en-US" sz="24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</a:rPr>
              <a:t>nutrição</a:t>
            </a:r>
            <a:r>
              <a:rPr lang="en-US" sz="2400" b="0" i="0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</a:rPr>
              <a:t>durante</a:t>
            </a:r>
            <a:r>
              <a:rPr lang="en-US" sz="2400" b="0" i="0" dirty="0" smtClean="0">
                <a:solidFill>
                  <a:schemeClr val="bg1"/>
                </a:solidFill>
                <a:effectLst/>
              </a:rPr>
              <a:t> a </a:t>
            </a:r>
            <a:r>
              <a:rPr lang="en-US" sz="2400" b="0" i="0" dirty="0" err="1" smtClean="0">
                <a:solidFill>
                  <a:schemeClr val="bg1"/>
                </a:solidFill>
                <a:effectLst/>
              </a:rPr>
              <a:t>gestação</a:t>
            </a:r>
            <a:endParaRPr lang="en-US" sz="2400" b="0" i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374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Quando e como rastrear Diabetes* ?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4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chemeClr val="bg1"/>
                </a:solidFill>
              </a:rPr>
              <a:t>Atual – 2016 (DM Tipo 2) – Glicose plasmática</a:t>
            </a:r>
          </a:p>
          <a:p>
            <a:pPr marL="0" indent="0">
              <a:buNone/>
            </a:pPr>
            <a:endParaRPr lang="pt-BR" sz="10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</a:rPr>
              <a:t>TODOS os </a:t>
            </a:r>
            <a:r>
              <a:rPr lang="pt-BR" sz="2400" dirty="0">
                <a:solidFill>
                  <a:schemeClr val="bg1"/>
                </a:solidFill>
              </a:rPr>
              <a:t>pacientes </a:t>
            </a:r>
            <a:r>
              <a:rPr lang="pt-BR" sz="2400" dirty="0" smtClean="0">
                <a:solidFill>
                  <a:schemeClr val="bg1"/>
                </a:solidFill>
              </a:rPr>
              <a:t>≥ 45 </a:t>
            </a:r>
            <a:r>
              <a:rPr lang="pt-BR" sz="2400" dirty="0">
                <a:solidFill>
                  <a:schemeClr val="bg1"/>
                </a:solidFill>
              </a:rPr>
              <a:t>anos em </a:t>
            </a:r>
            <a:r>
              <a:rPr lang="pt-BR" sz="2400" dirty="0" smtClean="0">
                <a:solidFill>
                  <a:schemeClr val="bg1"/>
                </a:solidFill>
              </a:rPr>
              <a:t>(B)</a:t>
            </a:r>
          </a:p>
          <a:p>
            <a:pPr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bg1"/>
                </a:solidFill>
              </a:rPr>
              <a:t>Testar TODOS os adultos assintomáticos de QUALQUER IDADE com IMC </a:t>
            </a:r>
            <a:r>
              <a:rPr lang="en-US" sz="2400" dirty="0">
                <a:solidFill>
                  <a:schemeClr val="bg1"/>
                </a:solidFill>
              </a:rPr>
              <a:t>≥ 25 kg/m2 com UM </a:t>
            </a:r>
            <a:r>
              <a:rPr lang="en-US" sz="2400" dirty="0" err="1">
                <a:solidFill>
                  <a:schemeClr val="bg1"/>
                </a:solidFill>
              </a:rPr>
              <a:t>ou</a:t>
            </a:r>
            <a:r>
              <a:rPr lang="en-US" sz="2400" dirty="0">
                <a:solidFill>
                  <a:schemeClr val="bg1"/>
                </a:solidFill>
              </a:rPr>
              <a:t> MAIS </a:t>
            </a:r>
            <a:r>
              <a:rPr lang="en-US" sz="2400" dirty="0" err="1" smtClean="0">
                <a:solidFill>
                  <a:schemeClr val="bg1"/>
                </a:solidFill>
              </a:rPr>
              <a:t>fatores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de </a:t>
            </a:r>
            <a:r>
              <a:rPr lang="en-US" sz="2400" dirty="0" err="1">
                <a:solidFill>
                  <a:schemeClr val="bg1"/>
                </a:solidFill>
              </a:rPr>
              <a:t>risco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pt-BR" sz="2400" dirty="0" smtClean="0">
                <a:solidFill>
                  <a:schemeClr val="bg1"/>
                </a:solidFill>
              </a:rPr>
              <a:t>(B)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1"/>
                </a:solidFill>
              </a:rPr>
              <a:t>Testes NORMAIS: </a:t>
            </a:r>
            <a:r>
              <a:rPr lang="en-US" sz="2400" dirty="0" err="1" smtClean="0">
                <a:solidFill>
                  <a:schemeClr val="bg1"/>
                </a:solidFill>
              </a:rPr>
              <a:t>repetir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após</a:t>
            </a:r>
            <a:r>
              <a:rPr lang="en-US" sz="2400" dirty="0" smtClean="0">
                <a:solidFill>
                  <a:schemeClr val="bg1"/>
                </a:solidFill>
              </a:rPr>
              <a:t> 3 </a:t>
            </a:r>
            <a:r>
              <a:rPr lang="en-US" sz="2400" dirty="0" err="1" smtClean="0">
                <a:solidFill>
                  <a:schemeClr val="bg1"/>
                </a:solidFill>
              </a:rPr>
              <a:t>anos</a:t>
            </a:r>
            <a:r>
              <a:rPr lang="en-US" sz="2400" dirty="0" smtClean="0">
                <a:solidFill>
                  <a:schemeClr val="bg1"/>
                </a:solidFill>
              </a:rPr>
              <a:t> (C)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-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Rastreamento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para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DMG: 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específicos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 (MS-</a:t>
            </a:r>
            <a:r>
              <a:rPr lang="en-US" sz="2400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Febrasgo</a:t>
            </a:r>
            <a:r>
              <a:rPr lang="en-US" sz="2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-SBD 2016)</a:t>
            </a:r>
          </a:p>
          <a:p>
            <a:pPr>
              <a:buFont typeface="Wingdings" pitchFamily="2" charset="2"/>
              <a:buChar char="§"/>
            </a:pPr>
            <a:endParaRPr lang="en-US" sz="12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pt-B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* Não se </a:t>
            </a:r>
            <a:r>
              <a:rPr lang="pt-BR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aplica a DM Tipo </a:t>
            </a:r>
            <a:r>
              <a:rPr lang="pt-B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  <a:endParaRPr lang="pt-BR" sz="20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endParaRPr lang="pt-BR" sz="2400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744417" y="6381332"/>
            <a:ext cx="53640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 smtClean="0">
                <a:solidFill>
                  <a:prstClr val="white"/>
                </a:solidFill>
              </a:rPr>
              <a:t>Standards </a:t>
            </a:r>
            <a:r>
              <a:rPr lang="en-US" sz="1200" dirty="0">
                <a:solidFill>
                  <a:prstClr val="white"/>
                </a:solidFill>
              </a:rPr>
              <a:t>of Medical Care in </a:t>
            </a:r>
            <a:r>
              <a:rPr lang="en-US" sz="1200" dirty="0" smtClean="0">
                <a:solidFill>
                  <a:prstClr val="white"/>
                </a:solidFill>
              </a:rPr>
              <a:t>Diabetes 2016: </a:t>
            </a:r>
            <a:r>
              <a:rPr lang="pt-BR" sz="1200" dirty="0" err="1" smtClean="0">
                <a:solidFill>
                  <a:prstClr val="white"/>
                </a:solidFill>
              </a:rPr>
              <a:t>Summary</a:t>
            </a:r>
            <a:r>
              <a:rPr lang="pt-BR" sz="1200" dirty="0" smtClean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of</a:t>
            </a:r>
            <a:r>
              <a:rPr lang="pt-BR" sz="1200" dirty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Revisions</a:t>
            </a:r>
            <a:r>
              <a:rPr lang="pt-BR" sz="1200" dirty="0" err="1" smtClean="0">
                <a:solidFill>
                  <a:prstClr val="white"/>
                </a:solidFill>
              </a:rPr>
              <a:t>Diabetes</a:t>
            </a:r>
            <a:r>
              <a:rPr lang="pt-BR" sz="1200" dirty="0" smtClean="0">
                <a:solidFill>
                  <a:prstClr val="white"/>
                </a:solidFill>
              </a:rPr>
              <a:t> </a:t>
            </a:r>
            <a:r>
              <a:rPr lang="pt-BR" sz="1200" dirty="0" err="1">
                <a:solidFill>
                  <a:prstClr val="white"/>
                </a:solidFill>
              </a:rPr>
              <a:t>Care</a:t>
            </a:r>
            <a:r>
              <a:rPr lang="pt-BR" sz="1200" dirty="0">
                <a:solidFill>
                  <a:prstClr val="white"/>
                </a:solidFill>
              </a:rPr>
              <a:t> 2016;39(</a:t>
            </a:r>
            <a:r>
              <a:rPr lang="pt-BR" sz="1200" dirty="0" err="1">
                <a:solidFill>
                  <a:prstClr val="white"/>
                </a:solidFill>
              </a:rPr>
              <a:t>Suppl</a:t>
            </a:r>
            <a:r>
              <a:rPr lang="pt-BR" sz="1200" dirty="0">
                <a:solidFill>
                  <a:prstClr val="white"/>
                </a:solidFill>
              </a:rPr>
              <a:t>. 1):S4–S5 | DOI: </a:t>
            </a:r>
            <a:r>
              <a:rPr lang="pt-BR" sz="1200" dirty="0" smtClean="0">
                <a:solidFill>
                  <a:prstClr val="white"/>
                </a:solidFill>
              </a:rPr>
              <a:t>10.2337/dc16-S003.</a:t>
            </a:r>
            <a:endParaRPr lang="pt-BR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2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rgbClr val="FFFF00"/>
                </a:solidFill>
              </a:rPr>
              <a:t>Diagnóstico de Diabetes - SBD</a:t>
            </a:r>
            <a:endParaRPr lang="pt-BR" sz="3200" b="1" dirty="0">
              <a:solidFill>
                <a:srgbClr val="FFFF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20072" y="653638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200" dirty="0" smtClean="0">
                <a:solidFill>
                  <a:prstClr val="white"/>
                </a:solidFill>
              </a:rPr>
              <a:t>Diretrizes SBD 2015-2016 – www.diabetes.org.br</a:t>
            </a:r>
            <a:endParaRPr lang="pt-BR" sz="1200" dirty="0">
              <a:solidFill>
                <a:prstClr val="white"/>
              </a:solidFill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7230"/>
              </p:ext>
            </p:extLst>
          </p:nvPr>
        </p:nvGraphicFramePr>
        <p:xfrm>
          <a:off x="251519" y="1268760"/>
          <a:ext cx="864096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1"/>
                <a:gridCol w="2160241"/>
                <a:gridCol w="2326415"/>
                <a:gridCol w="199406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Categoria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Jejum*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2h Após 75 (glicose anidra)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Casual**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Glicemia normal</a:t>
                      </a:r>
                      <a:endParaRPr lang="pt-BR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&lt; 100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 &lt; 140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Tolerância diminuída</a:t>
                      </a:r>
                      <a:r>
                        <a:rPr lang="pt-BR" sz="2400" b="1" baseline="0" dirty="0" smtClean="0"/>
                        <a:t> à glicose</a:t>
                      </a:r>
                      <a:endParaRPr lang="pt-BR" sz="2400" b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&lt; 100 &lt; 126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≥ 140 &lt; 200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b="1" dirty="0" smtClean="0"/>
                        <a:t>Diabetes</a:t>
                      </a:r>
                      <a:r>
                        <a:rPr lang="pt-BR" sz="2400" b="1" i="1" dirty="0" smtClean="0"/>
                        <a:t> mellitus</a:t>
                      </a:r>
                      <a:endParaRPr lang="pt-BR" sz="2400" b="1" i="1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≥ 126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/>
                        <a:t>≥ 200</a:t>
                      </a:r>
                      <a:endParaRPr lang="pt-BR" sz="24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/>
                        <a:t>≥ 200</a:t>
                      </a:r>
                    </a:p>
                    <a:p>
                      <a:pPr algn="ctr"/>
                      <a:r>
                        <a:rPr lang="pt-BR" sz="1800" dirty="0" smtClean="0"/>
                        <a:t>(sintomas</a:t>
                      </a:r>
                      <a:r>
                        <a:rPr lang="pt-BR" sz="1800" baseline="0" dirty="0" smtClean="0"/>
                        <a:t> clássicos presentes)</a:t>
                      </a:r>
                      <a:endParaRPr lang="pt-BR" sz="1800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251522" y="5157192"/>
            <a:ext cx="87132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dirty="0" smtClean="0">
                <a:solidFill>
                  <a:schemeClr val="bg1"/>
                </a:solidFill>
              </a:rPr>
              <a:t>*Jejum – falta de ingestão alimentar &gt; 8 horas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**  Glicemia plasmática realizada a qualquer hora do dia, independente do intervalo da última refeição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*** Sintomas clássicos: poliúria, </a:t>
            </a:r>
            <a:r>
              <a:rPr lang="pt-BR" sz="1600" dirty="0" err="1" smtClean="0">
                <a:solidFill>
                  <a:schemeClr val="bg1"/>
                </a:solidFill>
              </a:rPr>
              <a:t>polidipsia</a:t>
            </a:r>
            <a:r>
              <a:rPr lang="pt-BR" sz="1600" dirty="0" smtClean="0">
                <a:solidFill>
                  <a:schemeClr val="bg1"/>
                </a:solidFill>
              </a:rPr>
              <a:t>, perda de peso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Nota: O testes deve ser repetido em outro dia para confirmar o diagnóstico, EXCETO se há glicemia </a:t>
            </a:r>
          </a:p>
          <a:p>
            <a:r>
              <a:rPr lang="pt-BR" sz="1600" dirty="0">
                <a:solidFill>
                  <a:schemeClr val="bg1"/>
                </a:solidFill>
              </a:rPr>
              <a:t>i</a:t>
            </a:r>
            <a:r>
              <a:rPr lang="pt-BR" sz="1600" dirty="0" smtClean="0">
                <a:solidFill>
                  <a:schemeClr val="bg1"/>
                </a:solidFill>
              </a:rPr>
              <a:t>nequívoca com </a:t>
            </a:r>
            <a:r>
              <a:rPr lang="pt-BR" sz="1600" dirty="0" err="1" smtClean="0">
                <a:solidFill>
                  <a:schemeClr val="bg1"/>
                </a:solidFill>
              </a:rPr>
              <a:t>descompensação</a:t>
            </a:r>
            <a:r>
              <a:rPr lang="pt-BR" sz="1600" dirty="0" smtClean="0">
                <a:solidFill>
                  <a:schemeClr val="bg1"/>
                </a:solidFill>
              </a:rPr>
              <a:t> aguda ou sintomas de diabetes</a:t>
            </a:r>
          </a:p>
          <a:p>
            <a:r>
              <a:rPr lang="pt-BR" sz="1600" dirty="0" smtClean="0">
                <a:solidFill>
                  <a:schemeClr val="bg1"/>
                </a:solidFill>
              </a:rPr>
              <a:t> </a:t>
            </a:r>
            <a:endParaRPr lang="pt-BR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7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err="1" smtClean="0">
                <a:solidFill>
                  <a:srgbClr val="FFFF00"/>
                </a:solidFill>
              </a:rPr>
              <a:t>Pré</a:t>
            </a:r>
            <a:r>
              <a:rPr lang="pt-BR" sz="3600" b="1" dirty="0" smtClean="0">
                <a:solidFill>
                  <a:srgbClr val="FFFF00"/>
                </a:solidFill>
              </a:rPr>
              <a:t>-Diabetes</a:t>
            </a:r>
            <a:br>
              <a:rPr lang="pt-BR" sz="3600" b="1" dirty="0" smtClean="0">
                <a:solidFill>
                  <a:srgbClr val="FFFF00"/>
                </a:solidFill>
              </a:rPr>
            </a:br>
            <a:r>
              <a:rPr lang="pt-BR" sz="1000" b="1" dirty="0" smtClean="0">
                <a:solidFill>
                  <a:srgbClr val="FFFF00"/>
                </a:solidFill>
              </a:rPr>
              <a:t/>
            </a:r>
            <a:br>
              <a:rPr lang="pt-BR" sz="1000" b="1" dirty="0" smtClean="0">
                <a:solidFill>
                  <a:srgbClr val="FFFF00"/>
                </a:solidFill>
              </a:rPr>
            </a:br>
            <a:r>
              <a:rPr lang="en-US" sz="3600" dirty="0" err="1" smtClean="0">
                <a:solidFill>
                  <a:schemeClr val="bg1"/>
                </a:solidFill>
              </a:rPr>
              <a:t>Associação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comum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  <a:r>
              <a:rPr lang="en-US" sz="3600" dirty="0" err="1">
                <a:solidFill>
                  <a:schemeClr val="bg1"/>
                </a:solidFill>
              </a:rPr>
              <a:t>sobrepeso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ou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obesidade</a:t>
            </a:r>
            <a:r>
              <a:rPr lang="en-US" sz="3600" dirty="0">
                <a:solidFill>
                  <a:schemeClr val="bg1"/>
                </a:solidFill>
              </a:rPr>
              <a:t/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pt-BR" sz="3600" b="1" dirty="0" smtClean="0">
                <a:solidFill>
                  <a:srgbClr val="FFFF00"/>
                </a:solidFill>
              </a:rPr>
              <a:t> </a:t>
            </a:r>
            <a:endParaRPr lang="pt-BR" sz="3600" b="1" dirty="0">
              <a:solidFill>
                <a:srgbClr val="FFFF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999381"/>
            <a:ext cx="9083352" cy="45259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800" b="1" dirty="0" err="1" smtClean="0">
                <a:solidFill>
                  <a:schemeClr val="bg1"/>
                </a:solidFill>
              </a:rPr>
              <a:t>Critérios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diagnósticos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atuais</a:t>
            </a:r>
            <a:r>
              <a:rPr lang="en-US" sz="2800" b="1" dirty="0" smtClean="0">
                <a:solidFill>
                  <a:schemeClr val="bg1"/>
                </a:solidFill>
              </a:rPr>
              <a:t>: 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Intolerância</a:t>
            </a:r>
            <a:r>
              <a:rPr lang="en-US" sz="2400" dirty="0" smtClean="0">
                <a:solidFill>
                  <a:schemeClr val="bg1"/>
                </a:solidFill>
              </a:rPr>
              <a:t> à </a:t>
            </a:r>
            <a:r>
              <a:rPr lang="en-US" sz="2400" dirty="0" err="1" smtClean="0">
                <a:solidFill>
                  <a:schemeClr val="bg1"/>
                </a:solidFill>
              </a:rPr>
              <a:t>glicose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</a:rPr>
              <a:t>IGT - Impaired glucose tolerance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     - </a:t>
            </a:r>
            <a:r>
              <a:rPr lang="en-US" sz="2400" dirty="0" err="1" smtClean="0">
                <a:solidFill>
                  <a:schemeClr val="bg1"/>
                </a:solidFill>
              </a:rPr>
              <a:t>Glicose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plasmática</a:t>
            </a:r>
            <a:r>
              <a:rPr lang="en-US" sz="2400" dirty="0" smtClean="0">
                <a:solidFill>
                  <a:schemeClr val="bg1"/>
                </a:solidFill>
              </a:rPr>
              <a:t> 2a </a:t>
            </a:r>
            <a:r>
              <a:rPr lang="en-US" sz="2400" dirty="0" err="1" smtClean="0">
                <a:solidFill>
                  <a:schemeClr val="bg1"/>
                </a:solidFill>
              </a:rPr>
              <a:t>hora</a:t>
            </a:r>
            <a:r>
              <a:rPr lang="en-US" sz="2400" dirty="0" smtClean="0">
                <a:solidFill>
                  <a:schemeClr val="bg1"/>
                </a:solidFill>
              </a:rPr>
              <a:t> – </a:t>
            </a:r>
            <a:r>
              <a:rPr lang="en-US" sz="2800" b="1" dirty="0" smtClean="0">
                <a:solidFill>
                  <a:srgbClr val="FFFF00"/>
                </a:solidFill>
              </a:rPr>
              <a:t>140 a 199 mg/</a:t>
            </a:r>
            <a:r>
              <a:rPr lang="en-US" sz="2800" b="1" dirty="0" err="1" smtClean="0">
                <a:solidFill>
                  <a:srgbClr val="FFFF00"/>
                </a:solidFill>
              </a:rPr>
              <a:t>dL</a:t>
            </a:r>
            <a:endParaRPr lang="en-US" sz="28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000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solidFill>
                  <a:schemeClr val="bg1"/>
                </a:solidFill>
              </a:rPr>
              <a:t>Tolerância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diminuída</a:t>
            </a:r>
            <a:r>
              <a:rPr lang="en-US" sz="2400" dirty="0" smtClean="0">
                <a:solidFill>
                  <a:schemeClr val="bg1"/>
                </a:solidFill>
              </a:rPr>
              <a:t> à </a:t>
            </a:r>
            <a:r>
              <a:rPr lang="en-US" sz="2400" dirty="0" err="1" smtClean="0">
                <a:solidFill>
                  <a:schemeClr val="bg1"/>
                </a:solidFill>
              </a:rPr>
              <a:t>glicose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</a:rPr>
              <a:t>IFG - Impaired fasting glucose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</a:p>
          <a:p>
            <a:pPr marL="0" indent="0">
              <a:buNone/>
            </a:pPr>
            <a:r>
              <a:rPr lang="pt-BR" sz="2400" dirty="0" smtClean="0">
                <a:solidFill>
                  <a:schemeClr val="bg1"/>
                </a:solidFill>
              </a:rPr>
              <a:t>     - Glicose plasmática em jejum – </a:t>
            </a:r>
            <a:r>
              <a:rPr lang="pt-BR" sz="2800" b="1" dirty="0" smtClean="0">
                <a:solidFill>
                  <a:srgbClr val="FFFF00"/>
                </a:solidFill>
              </a:rPr>
              <a:t>100 a 125 mg/</a:t>
            </a:r>
            <a:r>
              <a:rPr lang="pt-BR" sz="2800" b="1" dirty="0" err="1" smtClean="0">
                <a:solidFill>
                  <a:srgbClr val="FFFF00"/>
                </a:solidFill>
              </a:rPr>
              <a:t>dL</a:t>
            </a:r>
            <a:endParaRPr lang="pt-BR" sz="2800" b="1" dirty="0" smtClean="0">
              <a:solidFill>
                <a:srgbClr val="FFFF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755576" y="6213212"/>
            <a:ext cx="842493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pt-BR" sz="1100" dirty="0" err="1">
                <a:solidFill>
                  <a:schemeClr val="bg1"/>
                </a:solidFill>
              </a:rPr>
              <a:t>Garber</a:t>
            </a:r>
            <a:r>
              <a:rPr lang="pt-BR" sz="1100" dirty="0">
                <a:solidFill>
                  <a:schemeClr val="bg1"/>
                </a:solidFill>
              </a:rPr>
              <a:t> AJ, </a:t>
            </a:r>
            <a:r>
              <a:rPr lang="pt-BR" sz="1100" dirty="0" err="1">
                <a:solidFill>
                  <a:schemeClr val="bg1"/>
                </a:solidFill>
              </a:rPr>
              <a:t>Abrahamson</a:t>
            </a:r>
            <a:r>
              <a:rPr lang="pt-BR" sz="1100" dirty="0">
                <a:solidFill>
                  <a:schemeClr val="bg1"/>
                </a:solidFill>
              </a:rPr>
              <a:t> MJ, </a:t>
            </a:r>
            <a:r>
              <a:rPr lang="en-US" sz="1100" dirty="0" err="1">
                <a:solidFill>
                  <a:schemeClr val="bg1"/>
                </a:solidFill>
              </a:rPr>
              <a:t>Barzilay</a:t>
            </a:r>
            <a:r>
              <a:rPr lang="en-US" sz="1100" dirty="0">
                <a:solidFill>
                  <a:schemeClr val="bg1"/>
                </a:solidFill>
              </a:rPr>
              <a:t> JI, Blonde L, </a:t>
            </a:r>
            <a:r>
              <a:rPr lang="pt-BR" sz="1100" dirty="0" err="1">
                <a:solidFill>
                  <a:schemeClr val="bg1"/>
                </a:solidFill>
              </a:rPr>
              <a:t>Bloomgarden</a:t>
            </a:r>
            <a:r>
              <a:rPr lang="pt-BR" sz="1100" dirty="0">
                <a:solidFill>
                  <a:schemeClr val="bg1"/>
                </a:solidFill>
              </a:rPr>
              <a:t> ZT</a:t>
            </a:r>
            <a:r>
              <a:rPr lang="pt-BR" sz="1100" dirty="0" smtClean="0">
                <a:solidFill>
                  <a:schemeClr val="bg1"/>
                </a:solidFill>
              </a:rPr>
              <a:t>., et al. AACE/ACE </a:t>
            </a:r>
            <a:r>
              <a:rPr lang="pt-BR" sz="1100" dirty="0">
                <a:solidFill>
                  <a:schemeClr val="bg1"/>
                </a:solidFill>
              </a:rPr>
              <a:t>Consensus </a:t>
            </a:r>
            <a:r>
              <a:rPr lang="pt-BR" sz="1100" dirty="0" err="1" smtClean="0">
                <a:solidFill>
                  <a:schemeClr val="bg1"/>
                </a:solidFill>
              </a:rPr>
              <a:t>Statement</a:t>
            </a:r>
            <a:r>
              <a:rPr lang="pt-BR" sz="1100" dirty="0" smtClean="0">
                <a:solidFill>
                  <a:schemeClr val="bg1"/>
                </a:solidFill>
              </a:rPr>
              <a:t> </a:t>
            </a:r>
            <a:r>
              <a:rPr lang="en-US" sz="1100" dirty="0" smtClean="0">
                <a:solidFill>
                  <a:schemeClr val="bg1"/>
                </a:solidFill>
              </a:rPr>
              <a:t>AMERICAN </a:t>
            </a:r>
            <a:r>
              <a:rPr lang="en-US" sz="1100" dirty="0">
                <a:solidFill>
                  <a:schemeClr val="bg1"/>
                </a:solidFill>
              </a:rPr>
              <a:t>ASSOCIATION </a:t>
            </a:r>
            <a:r>
              <a:rPr lang="en-US" sz="1100" dirty="0" smtClean="0">
                <a:solidFill>
                  <a:schemeClr val="bg1"/>
                </a:solidFill>
              </a:rPr>
              <a:t>OF CLINICAL ENDOCRINOLOGISTS|AMERICAN </a:t>
            </a:r>
            <a:r>
              <a:rPr lang="en-US" sz="1100" dirty="0">
                <a:solidFill>
                  <a:schemeClr val="bg1"/>
                </a:solidFill>
              </a:rPr>
              <a:t>COLLEGE </a:t>
            </a:r>
            <a:r>
              <a:rPr lang="en-US" sz="1100" dirty="0" smtClean="0">
                <a:solidFill>
                  <a:schemeClr val="bg1"/>
                </a:solidFill>
              </a:rPr>
              <a:t>OF ENDOCRINOLOGY. </a:t>
            </a:r>
            <a:r>
              <a:rPr lang="en-US" sz="1100" i="1" dirty="0" smtClean="0">
                <a:solidFill>
                  <a:schemeClr val="bg1"/>
                </a:solidFill>
              </a:rPr>
              <a:t>2016 </a:t>
            </a:r>
            <a:r>
              <a:rPr lang="en-US" sz="1100" i="1" dirty="0">
                <a:solidFill>
                  <a:schemeClr val="bg1"/>
                </a:solidFill>
              </a:rPr>
              <a:t>EXECUTIVE </a:t>
            </a:r>
            <a:r>
              <a:rPr lang="en-US" sz="1100" i="1" dirty="0" smtClean="0">
                <a:solidFill>
                  <a:schemeClr val="bg1"/>
                </a:solidFill>
              </a:rPr>
              <a:t>SUMMARY . </a:t>
            </a:r>
          </a:p>
          <a:p>
            <a:pPr lvl="0" algn="r"/>
            <a:r>
              <a:rPr lang="en-US" sz="1100" dirty="0" smtClean="0">
                <a:solidFill>
                  <a:schemeClr val="bg1"/>
                </a:solidFill>
              </a:rPr>
              <a:t>ENDOCRINE </a:t>
            </a:r>
            <a:r>
              <a:rPr lang="en-US" sz="1100" dirty="0">
                <a:solidFill>
                  <a:schemeClr val="bg1"/>
                </a:solidFill>
              </a:rPr>
              <a:t>PRACTICE </a:t>
            </a:r>
            <a:r>
              <a:rPr lang="en-US" sz="1100" dirty="0" err="1">
                <a:solidFill>
                  <a:schemeClr val="bg1"/>
                </a:solidFill>
              </a:rPr>
              <a:t>Vol</a:t>
            </a:r>
            <a:r>
              <a:rPr lang="en-US" sz="1100" dirty="0">
                <a:solidFill>
                  <a:schemeClr val="bg1"/>
                </a:solidFill>
              </a:rPr>
              <a:t> 22 No. 1 January </a:t>
            </a:r>
            <a:r>
              <a:rPr lang="en-US" sz="1100" dirty="0" smtClean="0">
                <a:solidFill>
                  <a:schemeClr val="bg1"/>
                </a:solidFill>
              </a:rPr>
              <a:t>2016.</a:t>
            </a:r>
            <a:endParaRPr lang="pt-B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76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1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63169573"/>
              </p:ext>
            </p:extLst>
          </p:nvPr>
        </p:nvGraphicFramePr>
        <p:xfrm>
          <a:off x="739775" y="1127129"/>
          <a:ext cx="7620000" cy="4799275"/>
        </p:xfrm>
        <a:graphic>
          <a:graphicData uri="http://schemas.openxmlformats.org/drawingml/2006/table">
            <a:tbl>
              <a:tblPr/>
              <a:tblGrid>
                <a:gridCol w="7620000"/>
              </a:tblGrid>
              <a:tr h="3550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B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corpo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0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A1C ≥6.5% (B)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Ou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corpo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Jejum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 </a:t>
                      </a:r>
                      <a:b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</a:b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≥126 mg/</a:t>
                      </a: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dL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Ou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corpo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7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2-h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glicose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plasmática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 ≥200 mg/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dL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/>
                      </a:r>
                      <a:b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</a:b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em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 um TOTG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438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Ou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 corpo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3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Glicose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plasmática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ao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acaso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 ≥200 mg/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corpo"/>
                          <a:cs typeface="Arial" pitchFamily="34" charset="0"/>
                        </a:rPr>
                        <a:t>dL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 corpo"/>
                        <a:cs typeface="Arial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1752600" y="6400800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/>
            <a:r>
              <a:rPr lang="en-US" sz="1200" dirty="0">
                <a:solidFill>
                  <a:schemeClr val="bg1"/>
                </a:solidFill>
                <a:latin typeface="Calibri corpo"/>
              </a:rPr>
              <a:t>American Diabetes Association Standards of Medical Care in Diabetes. </a:t>
            </a:r>
            <a:br>
              <a:rPr lang="en-US" sz="1200" dirty="0">
                <a:solidFill>
                  <a:schemeClr val="bg1"/>
                </a:solidFill>
                <a:latin typeface="Calibri corpo"/>
              </a:rPr>
            </a:br>
            <a:r>
              <a:rPr lang="en-US" sz="1200" dirty="0">
                <a:solidFill>
                  <a:schemeClr val="bg1"/>
                </a:solidFill>
                <a:latin typeface="Calibri corpo"/>
              </a:rPr>
              <a:t>Classification and diagnosis of diabetes. </a:t>
            </a:r>
            <a:r>
              <a:rPr lang="en-US" sz="1200" i="1" dirty="0">
                <a:solidFill>
                  <a:schemeClr val="bg1"/>
                </a:solidFill>
                <a:latin typeface="Calibri corpo"/>
              </a:rPr>
              <a:t>Diabetes Care </a:t>
            </a:r>
            <a:r>
              <a:rPr lang="en-US" sz="1200" dirty="0">
                <a:solidFill>
                  <a:schemeClr val="bg1"/>
                </a:solidFill>
                <a:latin typeface="Calibri corpo"/>
              </a:rPr>
              <a:t>2016; 39 (Suppl. 1): </a:t>
            </a:r>
            <a:r>
              <a:rPr lang="en-US" sz="1200" dirty="0" smtClean="0">
                <a:solidFill>
                  <a:schemeClr val="bg1"/>
                </a:solidFill>
                <a:latin typeface="Calibri corpo"/>
              </a:rPr>
              <a:t>S13-S22.</a:t>
            </a:r>
            <a:endParaRPr lang="en-US" sz="1200" dirty="0">
              <a:solidFill>
                <a:schemeClr val="bg1"/>
              </a:solidFill>
              <a:latin typeface="Calibri corpo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1" y="188641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 err="1">
                <a:solidFill>
                  <a:srgbClr val="0070C0"/>
                </a:solidFill>
                <a:latin typeface="Calibri titulos"/>
                <a:ea typeface="+mj-ea"/>
                <a:cs typeface="+mj-cs"/>
              </a:rPr>
              <a:t>Associação</a:t>
            </a:r>
            <a:r>
              <a:rPr lang="en-US" sz="3200" b="1" kern="0" dirty="0">
                <a:solidFill>
                  <a:srgbClr val="0070C0"/>
                </a:solidFill>
                <a:latin typeface="Calibri titulos"/>
                <a:ea typeface="+mj-ea"/>
                <a:cs typeface="+mj-cs"/>
              </a:rPr>
              <a:t> Americana de Diabetes (ADA)</a:t>
            </a:r>
            <a:endParaRPr lang="pt-B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4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DC2B19"/>
          </a:solidFill>
          <a:prstDash val="solid"/>
          <a:round/>
          <a:headEnd type="diamond" w="med" len="med"/>
          <a:tailEnd type="diamond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175" cap="flat" cmpd="sng" algn="ctr">
          <a:solidFill>
            <a:srgbClr val="DC2B19"/>
          </a:solidFill>
          <a:prstDash val="solid"/>
          <a:round/>
          <a:headEnd type="diamond" w="med" len="med"/>
          <a:tailEnd type="diamond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000" b="1" i="1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Quadro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1597</Words>
  <Application>Microsoft Office PowerPoint</Application>
  <PresentationFormat>Apresentação na tela (4:3)</PresentationFormat>
  <Paragraphs>305</Paragraphs>
  <Slides>28</Slides>
  <Notes>7</Notes>
  <HiddenSlides>3</HiddenSlides>
  <MMClips>0</MMClips>
  <ScaleCrop>false</ScaleCrop>
  <HeadingPairs>
    <vt:vector size="6" baseType="variant">
      <vt:variant>
        <vt:lpstr>Fontes usadas</vt:lpstr>
      </vt:variant>
      <vt:variant>
        <vt:i4>14</vt:i4>
      </vt:variant>
      <vt:variant>
        <vt:lpstr>Tema</vt:lpstr>
      </vt:variant>
      <vt:variant>
        <vt:i4>12</vt:i4>
      </vt:variant>
      <vt:variant>
        <vt:lpstr>Títulos de slides</vt:lpstr>
      </vt:variant>
      <vt:variant>
        <vt:i4>28</vt:i4>
      </vt:variant>
    </vt:vector>
  </HeadingPairs>
  <TitlesOfParts>
    <vt:vector size="54" baseType="lpstr">
      <vt:lpstr>Gulim</vt:lpstr>
      <vt:lpstr>MS PGothic</vt:lpstr>
      <vt:lpstr>Arial</vt:lpstr>
      <vt:lpstr>Calibri</vt:lpstr>
      <vt:lpstr>Calibri corpo</vt:lpstr>
      <vt:lpstr>Calibri titulos</vt:lpstr>
      <vt:lpstr>Calibri títulos</vt:lpstr>
      <vt:lpstr>Corbel</vt:lpstr>
      <vt:lpstr>Courier New</vt:lpstr>
      <vt:lpstr>Tahoma</vt:lpstr>
      <vt:lpstr>Times New Roman</vt:lpstr>
      <vt:lpstr>Verdana</vt:lpstr>
      <vt:lpstr>Wingdings</vt:lpstr>
      <vt:lpstr>Wingdings 2</vt:lpstr>
      <vt:lpstr>Tema do Office</vt:lpstr>
      <vt:lpstr>1_Office Theme</vt:lpstr>
      <vt:lpstr>1_Tema do Office</vt:lpstr>
      <vt:lpstr>3_Office Theme</vt:lpstr>
      <vt:lpstr>4_Office Theme</vt:lpstr>
      <vt:lpstr>3_Tema do Office</vt:lpstr>
      <vt:lpstr>2_Tema do Office</vt:lpstr>
      <vt:lpstr>6_Tema do Office</vt:lpstr>
      <vt:lpstr>7_Tema do Office</vt:lpstr>
      <vt:lpstr>9_Tema do Office</vt:lpstr>
      <vt:lpstr>Estrutura padrão</vt:lpstr>
      <vt:lpstr>1_Quadro</vt:lpstr>
      <vt:lpstr> Hermelinda C. Pedrosa Endocrinologista  Assessora de Relações Governamentais da SBD  Presidente Eleita da SBD – 2018-2019 Diretora de Departamento de Diabetes da SBEM  </vt:lpstr>
      <vt:lpstr>O que é Diabetes ?</vt:lpstr>
      <vt:lpstr>Definição</vt:lpstr>
      <vt:lpstr>Tipos de diabetes</vt:lpstr>
      <vt:lpstr>Fatores de risco</vt:lpstr>
      <vt:lpstr>Quando e como rastrear Diabetes* ?</vt:lpstr>
      <vt:lpstr>Diagnóstico de Diabetes - SBD</vt:lpstr>
      <vt:lpstr>Pré-Diabetes  Associação comum: sobrepeso ou obesidade  </vt:lpstr>
      <vt:lpstr>Apresentação do PowerPoint</vt:lpstr>
      <vt:lpstr>Apresentação do PowerPoint</vt:lpstr>
      <vt:lpstr>Apresentação do PowerPoint</vt:lpstr>
      <vt:lpstr>Apresentação do PowerPoint</vt:lpstr>
      <vt:lpstr>Mau controle do DM Tipo 2 nas regiões do Brasil, segundo a HbA1c </vt:lpstr>
      <vt:lpstr>Apresentação do PowerPoint</vt:lpstr>
      <vt:lpstr>IDF Diabetes Atlas 2015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Recomendações </vt:lpstr>
      <vt:lpstr>Iniciativas em andamento no Brasil apoio SBD – SBEM – ADJ </vt:lpstr>
      <vt:lpstr>Apresentação do PowerPoint</vt:lpstr>
      <vt:lpstr>Iniciativas em andamento no Brasil CONITEC – MINISTÉRIO DA SAÚDE  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 Diabetes mellitus</dc:title>
  <dc:creator>Linda</dc:creator>
  <cp:lastModifiedBy>Patricia de Lurdes Motta de Oliveira e Oliveira</cp:lastModifiedBy>
  <cp:revision>88</cp:revision>
  <dcterms:created xsi:type="dcterms:W3CDTF">2016-11-16T00:09:38Z</dcterms:created>
  <dcterms:modified xsi:type="dcterms:W3CDTF">2016-11-30T11:47:03Z</dcterms:modified>
</cp:coreProperties>
</file>