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539" r:id="rId2"/>
    <p:sldId id="544" r:id="rId3"/>
    <p:sldId id="579" r:id="rId4"/>
    <p:sldId id="552" r:id="rId5"/>
    <p:sldId id="553" r:id="rId6"/>
    <p:sldId id="580" r:id="rId7"/>
    <p:sldId id="556" r:id="rId8"/>
    <p:sldId id="557" r:id="rId9"/>
    <p:sldId id="558" r:id="rId10"/>
    <p:sldId id="559" r:id="rId11"/>
    <p:sldId id="560" r:id="rId12"/>
    <p:sldId id="573" r:id="rId13"/>
    <p:sldId id="575" r:id="rId14"/>
    <p:sldId id="577" r:id="rId15"/>
    <p:sldId id="578" r:id="rId16"/>
    <p:sldId id="576" r:id="rId17"/>
    <p:sldId id="439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80584-C3BA-45F8-A538-79EF4C6E39C6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E7159-3A22-4F40-9174-983C12197B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710934-B0B9-4D88-83D8-914D1C70594D}" type="slidenum">
              <a:rPr lang="pt-BR"/>
              <a:pPr/>
              <a:t>3</a:t>
            </a:fld>
            <a:endParaRPr lang="pt-BR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4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56A7-2889-4699-A9AD-1C0883C0789F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08F1-CBDD-4507-BC3A-6C9A070C7B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687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56A7-2889-4699-A9AD-1C0883C0789F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08F1-CBDD-4507-BC3A-6C9A070C7B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640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56A7-2889-4699-A9AD-1C0883C0789F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08F1-CBDD-4507-BC3A-6C9A070C7B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124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56A7-2889-4699-A9AD-1C0883C0789F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08F1-CBDD-4507-BC3A-6C9A070C7B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806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56A7-2889-4699-A9AD-1C0883C0789F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08F1-CBDD-4507-BC3A-6C9A070C7B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49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56A7-2889-4699-A9AD-1C0883C0789F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08F1-CBDD-4507-BC3A-6C9A070C7B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521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56A7-2889-4699-A9AD-1C0883C0789F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08F1-CBDD-4507-BC3A-6C9A070C7B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5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56A7-2889-4699-A9AD-1C0883C0789F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08F1-CBDD-4507-BC3A-6C9A070C7B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02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56A7-2889-4699-A9AD-1C0883C0789F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08F1-CBDD-4507-BC3A-6C9A070C7B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13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56A7-2889-4699-A9AD-1C0883C0789F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08F1-CBDD-4507-BC3A-6C9A070C7B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916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56A7-2889-4699-A9AD-1C0883C0789F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08F1-CBDD-4507-BC3A-6C9A070C7B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67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C56A7-2889-4699-A9AD-1C0883C0789F}" type="datetimeFigureOut">
              <a:rPr lang="pt-BR" smtClean="0"/>
              <a:pPr/>
              <a:t>19/03/2018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108F1-CBDD-4507-BC3A-6C9A070C7B8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1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abelhas.ufc.br/index.html" TargetMode="Externa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6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Breno\Documents\Trabalhos-Breno\ALUNOS\MMilfont\Apis na soja roxa-Milfont XO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032" y="2636912"/>
            <a:ext cx="5558304" cy="399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6064" y="6381328"/>
            <a:ext cx="8532440" cy="504056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39552" y="0"/>
            <a:ext cx="0" cy="685800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H="1">
            <a:off x="0" y="476672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84" y="620688"/>
            <a:ext cx="236646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373315"/>
              </p:ext>
            </p:extLst>
          </p:nvPr>
        </p:nvGraphicFramePr>
        <p:xfrm>
          <a:off x="7740353" y="548680"/>
          <a:ext cx="936103" cy="902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CorelDRAW" r:id="rId5" imgW="6080760" imgH="5867400" progId="">
                  <p:embed/>
                </p:oleObj>
              </mc:Choice>
              <mc:Fallback>
                <p:oleObj name="CorelDRAW" r:id="rId5" imgW="6080760" imgH="5867400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3" y="548680"/>
                        <a:ext cx="936103" cy="90208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3635896" y="6444044"/>
            <a:ext cx="2272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Breno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Freitas</a:t>
            </a:r>
          </a:p>
        </p:txBody>
      </p:sp>
      <p:sp>
        <p:nvSpPr>
          <p:cNvPr id="13" name="CaixaDeTexto 12"/>
          <p:cNvSpPr txBox="1"/>
          <p:nvPr/>
        </p:nvSpPr>
        <p:spPr>
          <a:xfrm rot="16200000">
            <a:off x="-2898492" y="3374948"/>
            <a:ext cx="6381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Audiência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Interativa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importância dos insetos polinizadores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Brasília – DF,  20  de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março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de  2018</a:t>
            </a:r>
            <a:endParaRPr lang="pt-BR" sz="1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576064" y="1484784"/>
            <a:ext cx="8532440" cy="129614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solidFill>
                  <a:schemeClr val="bg1"/>
                </a:solidFill>
              </a:rPr>
              <a:t>A </a:t>
            </a:r>
            <a:r>
              <a:rPr lang="en-US" sz="4000" b="1" dirty="0" err="1" smtClean="0">
                <a:solidFill>
                  <a:schemeClr val="bg1"/>
                </a:solidFill>
              </a:rPr>
              <a:t>importância</a:t>
            </a:r>
            <a:r>
              <a:rPr lang="en-US" sz="4000" b="1" dirty="0" smtClean="0">
                <a:solidFill>
                  <a:schemeClr val="bg1"/>
                </a:solidFill>
              </a:rPr>
              <a:t> dos </a:t>
            </a:r>
            <a:r>
              <a:rPr lang="en-US" sz="4000" b="1" dirty="0" err="1" smtClean="0">
                <a:solidFill>
                  <a:schemeClr val="bg1"/>
                </a:solidFill>
              </a:rPr>
              <a:t>polinizadores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na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agricultura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brasileira</a:t>
            </a:r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65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46481" y="89538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dirty="0" smtClean="0"/>
              <a:t> </a:t>
            </a:r>
            <a:endParaRPr lang="pt-BR" dirty="0"/>
          </a:p>
          <a:p>
            <a:pPr marL="285750" indent="-285750" algn="just">
              <a:buFontTx/>
              <a:buChar char="-"/>
            </a:pPr>
            <a:r>
              <a:rPr lang="pt-BR" dirty="0" smtClean="0"/>
              <a:t>Encurtar o ciclo da cultura</a:t>
            </a:r>
          </a:p>
          <a:p>
            <a:pPr algn="just"/>
            <a:r>
              <a:rPr lang="pt-BR" dirty="0" smtClean="0"/>
              <a:t>     (ex. melão, melancia, abóbora); </a:t>
            </a:r>
          </a:p>
        </p:txBody>
      </p:sp>
      <p:pic>
        <p:nvPicPr>
          <p:cNvPr id="11266" name="Picture 2" descr="http://imguol.com/c/noticias/2013/09/24/melao-1380036548619_956x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44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46481" y="304800"/>
            <a:ext cx="7179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os polinizadores ajudam na polinização agrícola a nível de cultura?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59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46481" y="113751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pt-BR" dirty="0"/>
          </a:p>
          <a:p>
            <a:pPr marL="285750" indent="-285750" algn="just">
              <a:buFontTx/>
              <a:buChar char="-"/>
            </a:pPr>
            <a:r>
              <a:rPr lang="pt-BR" dirty="0" smtClean="0"/>
              <a:t>Uniformidade na altura das plantas</a:t>
            </a:r>
          </a:p>
          <a:p>
            <a:pPr algn="just"/>
            <a:r>
              <a:rPr lang="pt-BR" dirty="0" smtClean="0"/>
              <a:t>     (ex. gergelim, soja). </a:t>
            </a:r>
            <a:endParaRPr lang="pt-BR" dirty="0"/>
          </a:p>
        </p:txBody>
      </p:sp>
      <p:pic>
        <p:nvPicPr>
          <p:cNvPr id="10242" name="Picture 2" descr="http://midia.portalbei.com.br/2014/03/colheita-lavoura-soja-sao-borja-rio-grande-sul-20100429-size-5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27" y="3352844"/>
            <a:ext cx="568642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unisolbrasil.org.br/site2011wp/wp-content/uploads/2013/07/Gergel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4800"/>
            <a:ext cx="3647728" cy="273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agranja.com/revistas/agranja/img/13206866610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056" y="3352843"/>
            <a:ext cx="2400301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46481" y="304800"/>
            <a:ext cx="4578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os polinizadores ajudam na polinização 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agrícola a nível de cultura?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69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D:\Arquivos\Trabalhos-Breno\ALUNOS\MMilfont\Plantio de soj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63650"/>
            <a:ext cx="4765675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95288" y="4667250"/>
            <a:ext cx="842486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produção</a:t>
            </a:r>
            <a:r>
              <a:rPr lang="en-US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mundial</a:t>
            </a:r>
            <a:r>
              <a:rPr lang="en-US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soja</a:t>
            </a:r>
            <a:r>
              <a:rPr lang="en-US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cresceu</a:t>
            </a:r>
            <a:r>
              <a:rPr lang="en-US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36% </a:t>
            </a:r>
            <a:r>
              <a:rPr lang="en-US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década</a:t>
            </a:r>
            <a:r>
              <a:rPr lang="en-US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2000 – 2009, </a:t>
            </a:r>
            <a:r>
              <a:rPr lang="en-US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81% disso se </a:t>
            </a:r>
            <a:r>
              <a:rPr lang="en-US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</a:t>
            </a:r>
            <a:r>
              <a:rPr lang="en-US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</a:t>
            </a:r>
            <a:r>
              <a:rPr lang="en-US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</a:t>
            </a:r>
            <a:r>
              <a:rPr lang="en-US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</a:t>
            </a:r>
            <a:r>
              <a:rPr lang="en-US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plantada</a:t>
            </a:r>
            <a:r>
              <a:rPr lang="en-US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produtividade</a:t>
            </a:r>
            <a:r>
              <a:rPr lang="en-US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cresceu</a:t>
            </a:r>
            <a:r>
              <a:rPr lang="en-US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apenas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%, </a:t>
            </a:r>
            <a:r>
              <a:rPr lang="en-US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sendo</a:t>
            </a:r>
            <a:r>
              <a:rPr lang="en-US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responsável</a:t>
            </a:r>
            <a:r>
              <a:rPr lang="en-US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US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somente</a:t>
            </a:r>
            <a:r>
              <a:rPr lang="en-US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19% </a:t>
            </a:r>
            <a:r>
              <a:rPr lang="en-US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desse</a:t>
            </a:r>
            <a:r>
              <a:rPr lang="en-US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</a:t>
            </a:r>
            <a:r>
              <a:rPr lang="en-US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produção</a:t>
            </a:r>
            <a:r>
              <a:rPr lang="en-US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mundial</a:t>
            </a:r>
            <a:r>
              <a:rPr lang="en-US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(Masuda e Goldsmith 2009)</a:t>
            </a:r>
            <a:endParaRPr lang="pt-BR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46481" y="304800"/>
            <a:ext cx="634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Conservação de polinizadores e produtividade – a cultura da soja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81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tângulo 2"/>
          <p:cNvSpPr>
            <a:spLocks noChangeArrowheads="1"/>
          </p:cNvSpPr>
          <p:nvPr/>
        </p:nvSpPr>
        <p:spPr bwMode="auto">
          <a:xfrm>
            <a:off x="244475" y="5765502"/>
            <a:ext cx="8655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1600" u="none" dirty="0" err="1"/>
              <a:t>Milfont</a:t>
            </a:r>
            <a:r>
              <a:rPr lang="pt-BR" sz="1600" u="none" dirty="0"/>
              <a:t> MO, Rocha EEM, Lima AON, Freitas, BM (2013) </a:t>
            </a:r>
            <a:r>
              <a:rPr lang="en-US" sz="1600" b="1" u="none" dirty="0"/>
              <a:t>Higher soybean production using honeybee and wild pollinators, a sustainable alternative to pesticides and </a:t>
            </a:r>
            <a:r>
              <a:rPr lang="en-US" sz="1600" b="1" u="none" dirty="0" err="1"/>
              <a:t>autopollination</a:t>
            </a:r>
            <a:r>
              <a:rPr lang="en-US" sz="1600" u="none" dirty="0"/>
              <a:t>. </a:t>
            </a:r>
            <a:r>
              <a:rPr lang="pt-BR" sz="1600" i="1" u="none" dirty="0" err="1"/>
              <a:t>Environmental</a:t>
            </a:r>
            <a:r>
              <a:rPr lang="pt-BR" sz="1600" i="1" u="none" dirty="0"/>
              <a:t> </a:t>
            </a:r>
            <a:r>
              <a:rPr lang="pt-BR" sz="1600" i="1" u="none" dirty="0" err="1"/>
              <a:t>Chemistry</a:t>
            </a:r>
            <a:r>
              <a:rPr lang="pt-BR" sz="1600" i="1" u="none" dirty="0"/>
              <a:t> </a:t>
            </a:r>
            <a:r>
              <a:rPr lang="pt-BR" sz="1600" i="1" u="none" dirty="0" err="1"/>
              <a:t>Letters</a:t>
            </a:r>
            <a:r>
              <a:rPr lang="pt-BR" sz="1600" u="none" dirty="0"/>
              <a:t>, 11:335–341. DOI 10.1007/s10311-013-0412-8</a:t>
            </a:r>
            <a:endParaRPr lang="pt-BR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46481" y="304800"/>
            <a:ext cx="642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Conservação de polinizadores e produtividade – a cultura da soja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634915"/>
              </p:ext>
            </p:extLst>
          </p:nvPr>
        </p:nvGraphicFramePr>
        <p:xfrm>
          <a:off x="0" y="764704"/>
          <a:ext cx="9144002" cy="42466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1720"/>
                <a:gridCol w="1152128"/>
                <a:gridCol w="1008112"/>
                <a:gridCol w="360040"/>
                <a:gridCol w="936104"/>
                <a:gridCol w="2376264"/>
                <a:gridCol w="1259634"/>
              </a:tblGrid>
              <a:tr h="1052736">
                <a:tc gridSpan="7">
                  <a:txBody>
                    <a:bodyPr/>
                    <a:lstStyle/>
                    <a:p>
                      <a:pPr algn="just"/>
                      <a:r>
                        <a:rPr lang="pt-BR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Tabela 1</a:t>
                      </a:r>
                      <a:r>
                        <a:rPr lang="pt-B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Produtividade de sementes (kg/ha) de soja (</a:t>
                      </a:r>
                      <a:r>
                        <a:rPr lang="pt-BR" sz="16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Glycine</a:t>
                      </a:r>
                      <a:r>
                        <a:rPr lang="pt-BR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6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pt-BR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(L.) </a:t>
                      </a:r>
                      <a:r>
                        <a:rPr lang="pt-BR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Merril</a:t>
                      </a:r>
                      <a:r>
                        <a:rPr lang="pt-B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cv. BRS Carnaúba ob três  tratamentos de polinização no Nordeste do Brasil (</a:t>
                      </a:r>
                      <a:r>
                        <a:rPr lang="pt-BR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d.p.m.</a:t>
                      </a:r>
                      <a:r>
                        <a:rPr lang="pt-B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desvio padrão da média)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474185">
                <a:tc rowSpan="2">
                  <a:txBody>
                    <a:bodyPr/>
                    <a:lstStyle/>
                    <a:p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Tratamentos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Repetições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Produtividade de sementes</a:t>
                      </a:r>
                      <a:r>
                        <a:rPr lang="pt-B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± </a:t>
                      </a:r>
                      <a:r>
                        <a:rPr lang="pt-BR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d.p.m</a:t>
                      </a:r>
                      <a:r>
                        <a:rPr lang="pt-B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(Kg/ha)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pt-B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Incremento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474185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Engaiolada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Aberta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185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Área com colônias</a:t>
                      </a:r>
                      <a:r>
                        <a:rPr lang="pt-B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abelhas </a:t>
                      </a:r>
                    </a:p>
                    <a:p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t-BR" sz="16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Apis</a:t>
                      </a:r>
                      <a:r>
                        <a:rPr lang="pt-BR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6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mellifera</a:t>
                      </a:r>
                      <a:r>
                        <a:rPr lang="pt-B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3.333,2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142,7a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18,09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11,04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4185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Área</a:t>
                      </a:r>
                      <a:r>
                        <a:rPr lang="pt-B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aberta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3.001,6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97,1b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6,34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74185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Área engaiolada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2.822,4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52,6c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-5,97</a:t>
                      </a:r>
                      <a:endPara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74185">
                <a:tc gridSpan="7">
                  <a:txBody>
                    <a:bodyPr/>
                    <a:lstStyle/>
                    <a:p>
                      <a:endParaRPr lang="pt-BR" sz="16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539552" y="5013176"/>
            <a:ext cx="7488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médias seguidas por letras minúsculas distintas diferem a p &lt; 0,05. 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9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Breno\Documents\Trabalhos-Breno\ALUNOS\MMilfont\Apis na soja roxa-Milfont XO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738" y="-1755775"/>
            <a:ext cx="9515476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411238"/>
              </p:ext>
            </p:extLst>
          </p:nvPr>
        </p:nvGraphicFramePr>
        <p:xfrm>
          <a:off x="-1" y="3778433"/>
          <a:ext cx="9144001" cy="30349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2168"/>
                <a:gridCol w="795167"/>
                <a:gridCol w="1039836"/>
                <a:gridCol w="1142782"/>
                <a:gridCol w="792088"/>
                <a:gridCol w="1152128"/>
                <a:gridCol w="648072"/>
                <a:gridCol w="1219440"/>
                <a:gridCol w="541723"/>
                <a:gridCol w="650597"/>
              </a:tblGrid>
              <a:tr h="474623">
                <a:tc gridSpan="10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Tabela 2 – Número total de vagens produzidas e vagens</a:t>
                      </a:r>
                      <a:r>
                        <a:rPr lang="pt-BR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com 1, 2 ou 3 sementes de soja (</a:t>
                      </a:r>
                      <a:r>
                        <a:rPr lang="pt-BR" sz="1200" i="1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Glycine</a:t>
                      </a:r>
                      <a:r>
                        <a:rPr lang="pt-BR" sz="1200" i="1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200" i="1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pt-BR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(L.)</a:t>
                      </a:r>
                      <a:r>
                        <a:rPr lang="pt-BR" sz="1200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Merril</a:t>
                      </a:r>
                      <a:r>
                        <a:rPr lang="pt-BR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cv. BRS Carnaúba sob três tipos de tratamentos de polinização no Nordeste do Brasil (</a:t>
                      </a:r>
                      <a:r>
                        <a:rPr lang="pt-BR" sz="1200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d.p.m.</a:t>
                      </a:r>
                      <a:r>
                        <a:rPr lang="pt-BR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desvio padrão da média). </a:t>
                      </a:r>
                      <a:endParaRPr lang="pt-BR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63679">
                <a:tc rowSpan="2">
                  <a:txBody>
                    <a:bodyPr/>
                    <a:lstStyle/>
                    <a:p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Tratamentos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Número de plantas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Total de vagens 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Vagens com </a:t>
                      </a:r>
                    </a:p>
                    <a:p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semente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Vagens com </a:t>
                      </a:r>
                    </a:p>
                    <a:p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pt-B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sementes 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Vagens com </a:t>
                      </a:r>
                    </a:p>
                    <a:p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sementes 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801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X ± </a:t>
                      </a:r>
                      <a:r>
                        <a:rPr lang="pt-BR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d.p.m</a:t>
                      </a:r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X ± </a:t>
                      </a:r>
                      <a:r>
                        <a:rPr lang="pt-BR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d.p.m</a:t>
                      </a:r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X ± </a:t>
                      </a:r>
                      <a:r>
                        <a:rPr lang="pt-BR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d.p.m</a:t>
                      </a:r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X ± </a:t>
                      </a:r>
                      <a:r>
                        <a:rPr lang="pt-BR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d.p.m</a:t>
                      </a:r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2561">
                <a:tc>
                  <a:txBody>
                    <a:bodyPr/>
                    <a:lstStyle/>
                    <a:p>
                      <a:r>
                        <a:rPr lang="pt-BR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Apis</a:t>
                      </a:r>
                      <a:r>
                        <a:rPr lang="pt-BR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t-BR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mellifera</a:t>
                      </a:r>
                      <a:r>
                        <a:rPr lang="pt-BR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t-B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+ polinizadores silvestres</a:t>
                      </a:r>
                      <a:endParaRPr lang="pt-BR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59,6 ± 2,71a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5,92 ± 0,51aC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9,93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39,54 ± 1,95aA 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66,34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14,14 ± 1,10aB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23,72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0072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Polinizadores silvestres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57,16 ± 1,87ab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4,54 ± 0,47abC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7,94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40,94 ± 1,54aA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71,62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11,68 ± 0,85bB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20,43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63679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Polinização restrita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49,64 ± 2,64b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3,86 ± 0,40bC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7,78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36,52 ± 2,29aA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73,57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9,26 ± 0,51bB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18,65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801">
                <a:tc gridSpan="10">
                  <a:txBody>
                    <a:bodyPr/>
                    <a:lstStyle/>
                    <a:p>
                      <a:r>
                        <a:rPr lang="pt-B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 médias seguidas por</a:t>
                      </a:r>
                      <a:r>
                        <a:rPr lang="pt-B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diferentes</a:t>
                      </a:r>
                      <a:r>
                        <a:rPr lang="pt-B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letras minúsculas</a:t>
                      </a:r>
                      <a:r>
                        <a:rPr lang="pt-B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nas colunas e letras maiúsculas nas linhas diferem a p &lt; 0,05</a:t>
                      </a:r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http://upload.wikimedia.org/wikipedia/commons/c/c8/Wisteria_sinensis_nobackground_labe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624"/>
            <a:ext cx="2088232" cy="156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4211960" y="5157192"/>
            <a:ext cx="576064" cy="288032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-36512" y="-99392"/>
            <a:ext cx="727280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Maior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percentual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vagens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vingadas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semente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</a:t>
            </a:r>
          </a:p>
          <a:p>
            <a:pPr algn="ctr"/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180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Breno\Documents\Trabalhos-Breno\ALUNOS\MMilfont\Apis na soja roxa-Milfont XO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738" y="-1755775"/>
            <a:ext cx="9515476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411238"/>
              </p:ext>
            </p:extLst>
          </p:nvPr>
        </p:nvGraphicFramePr>
        <p:xfrm>
          <a:off x="-1" y="3778433"/>
          <a:ext cx="9144001" cy="30349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2168"/>
                <a:gridCol w="795167"/>
                <a:gridCol w="1039836"/>
                <a:gridCol w="1142782"/>
                <a:gridCol w="792088"/>
                <a:gridCol w="1152128"/>
                <a:gridCol w="648072"/>
                <a:gridCol w="1219440"/>
                <a:gridCol w="541723"/>
                <a:gridCol w="650597"/>
              </a:tblGrid>
              <a:tr h="474623">
                <a:tc gridSpan="10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2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Tabela 2 – Número total de vagens produzidas e vagens</a:t>
                      </a:r>
                      <a:r>
                        <a:rPr lang="pt-BR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com 1, 2 ou 3 sementes de soja (</a:t>
                      </a:r>
                      <a:r>
                        <a:rPr lang="pt-BR" sz="1200" i="1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Glycine</a:t>
                      </a:r>
                      <a:r>
                        <a:rPr lang="pt-BR" sz="1200" i="1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200" i="1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pt-BR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(L.)</a:t>
                      </a:r>
                      <a:r>
                        <a:rPr lang="pt-BR" sz="1200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Merril</a:t>
                      </a:r>
                      <a:r>
                        <a:rPr lang="pt-BR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cv. BRS Carnaúba sob três tipos de tratamentos de polinização no Nordeste do Brasil (</a:t>
                      </a:r>
                      <a:r>
                        <a:rPr lang="pt-BR" sz="1200" kern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d.p.m.</a:t>
                      </a:r>
                      <a:r>
                        <a:rPr lang="pt-BR" sz="1200" kern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desvio padrão da média). </a:t>
                      </a:r>
                      <a:endParaRPr lang="pt-BR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63679">
                <a:tc rowSpan="2">
                  <a:txBody>
                    <a:bodyPr/>
                    <a:lstStyle/>
                    <a:p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Tratamentos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Número de plantas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Total de vagens 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Vagens com </a:t>
                      </a:r>
                    </a:p>
                    <a:p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semente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Vagens com </a:t>
                      </a:r>
                    </a:p>
                    <a:p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pt-B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sementes 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Vagens com </a:t>
                      </a:r>
                    </a:p>
                    <a:p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sementes 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801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X ± </a:t>
                      </a:r>
                      <a:r>
                        <a:rPr lang="pt-BR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d.p.m</a:t>
                      </a:r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X ± </a:t>
                      </a:r>
                      <a:r>
                        <a:rPr lang="pt-BR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d.p.m</a:t>
                      </a:r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X ± </a:t>
                      </a:r>
                      <a:r>
                        <a:rPr lang="pt-BR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d.p.m</a:t>
                      </a:r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X ± </a:t>
                      </a:r>
                      <a:r>
                        <a:rPr lang="pt-BR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d.p.m</a:t>
                      </a:r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2561">
                <a:tc>
                  <a:txBody>
                    <a:bodyPr/>
                    <a:lstStyle/>
                    <a:p>
                      <a:r>
                        <a:rPr lang="pt-BR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Apis</a:t>
                      </a:r>
                      <a:r>
                        <a:rPr lang="pt-BR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t-BR" sz="12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mellifera</a:t>
                      </a:r>
                      <a:r>
                        <a:rPr lang="pt-BR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pt-BR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+ polinizadores silvestres</a:t>
                      </a:r>
                      <a:endParaRPr lang="pt-BR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59,6 ± 2,71a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5,92 ± 0,51aC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9,93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39,54 ± 1,95aA 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66,34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14,14 ± 1,10aB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23,72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0072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Polinizadores silvestres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57,16 ± 1,87ab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4,54 ± 0,47abC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7,94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40,94 ± 1,54aA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71,62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11,68 ± 0,85bB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20,43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63679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Polinização restrita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49,64 ± 2,64b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3,86 ± 0,40bC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7,78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36,52 ± 2,29aA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73,57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9,26 ± 0,51bB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18,65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pt-BR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801">
                <a:tc gridSpan="10">
                  <a:txBody>
                    <a:bodyPr/>
                    <a:lstStyle/>
                    <a:p>
                      <a:r>
                        <a:rPr lang="pt-B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 médias seguidas por</a:t>
                      </a:r>
                      <a:r>
                        <a:rPr lang="pt-B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diferentes</a:t>
                      </a:r>
                      <a:r>
                        <a:rPr lang="pt-BR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letras minúsculas</a:t>
                      </a:r>
                      <a:r>
                        <a:rPr lang="pt-BR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nas colunas e letras maiúsculas nas linhas diferem a p &lt; 0,05</a:t>
                      </a:r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http://upload.wikimedia.org/wikipedia/commons/c/c8/Wisteria_sinensis_nobackground_labe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624"/>
            <a:ext cx="2088232" cy="156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-324544" y="-3577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Maior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percentual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vagens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vingadas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semente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e </a:t>
            </a: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percentual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vagens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três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sementes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lipse 6"/>
          <p:cNvSpPr/>
          <p:nvPr/>
        </p:nvSpPr>
        <p:spPr>
          <a:xfrm>
            <a:off x="4211960" y="5157192"/>
            <a:ext cx="576064" cy="288032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2" name="Elipse 1"/>
          <p:cNvSpPr/>
          <p:nvPr/>
        </p:nvSpPr>
        <p:spPr>
          <a:xfrm>
            <a:off x="7884368" y="5157192"/>
            <a:ext cx="648072" cy="288032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6773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CaixaDeTexto 1"/>
          <p:cNvSpPr txBox="1">
            <a:spLocks noChangeArrowheads="1"/>
          </p:cNvSpPr>
          <p:nvPr/>
        </p:nvSpPr>
        <p:spPr bwMode="auto">
          <a:xfrm>
            <a:off x="323850" y="4509120"/>
            <a:ext cx="864076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u="none" dirty="0" err="1"/>
              <a:t>Área</a:t>
            </a:r>
            <a:r>
              <a:rPr lang="en-US" sz="1600" u="none" dirty="0"/>
              <a:t> </a:t>
            </a:r>
            <a:r>
              <a:rPr lang="en-US" sz="1600" u="none" dirty="0" err="1"/>
              <a:t>aberta</a:t>
            </a:r>
            <a:r>
              <a:rPr lang="en-US" sz="1600" u="none" dirty="0"/>
              <a:t> - extra 179,2kg /ha. </a:t>
            </a:r>
            <a:r>
              <a:rPr lang="en-US" sz="1600" u="none" dirty="0" err="1"/>
              <a:t>Renda</a:t>
            </a:r>
            <a:r>
              <a:rPr lang="en-US" sz="1600" u="none" dirty="0"/>
              <a:t> </a:t>
            </a:r>
            <a:r>
              <a:rPr lang="en-US" sz="1600" u="none" dirty="0" err="1"/>
              <a:t>adicional</a:t>
            </a:r>
            <a:r>
              <a:rPr lang="en-US" sz="1600" u="none" dirty="0"/>
              <a:t> de US$ 59,7/ha  e </a:t>
            </a:r>
            <a:r>
              <a:rPr lang="en-US" sz="1600" u="none" dirty="0" err="1"/>
              <a:t>mais</a:t>
            </a:r>
            <a:r>
              <a:rPr lang="en-US" sz="1600" u="none" dirty="0"/>
              <a:t> de US$ 6.126 </a:t>
            </a:r>
            <a:r>
              <a:rPr lang="en-US" sz="1600" u="none" dirty="0" err="1"/>
              <a:t>bilhões</a:t>
            </a:r>
            <a:r>
              <a:rPr lang="en-US" sz="1600" u="none" dirty="0"/>
              <a:t> no </a:t>
            </a:r>
            <a:r>
              <a:rPr lang="en-US" sz="1600" u="none" dirty="0" err="1"/>
              <a:t>mundo</a:t>
            </a:r>
            <a:r>
              <a:rPr lang="en-US" sz="1600" u="none" dirty="0"/>
              <a:t> (</a:t>
            </a:r>
            <a:r>
              <a:rPr lang="en-US" sz="1600" u="none" dirty="0" err="1"/>
              <a:t>área</a:t>
            </a:r>
            <a:r>
              <a:rPr lang="en-US" sz="1600" u="none" dirty="0"/>
              <a:t> </a:t>
            </a:r>
            <a:r>
              <a:rPr lang="en-US" sz="1600" u="none" dirty="0" err="1"/>
              <a:t>colhida</a:t>
            </a:r>
            <a:r>
              <a:rPr lang="en-US" sz="1600" u="none" dirty="0"/>
              <a:t> de 102.556.310 ha). </a:t>
            </a:r>
          </a:p>
          <a:p>
            <a:endParaRPr lang="en-US" sz="1600" u="none" dirty="0"/>
          </a:p>
          <a:p>
            <a:r>
              <a:rPr lang="en-US" sz="1600" u="none" dirty="0" err="1"/>
              <a:t>Área</a:t>
            </a:r>
            <a:r>
              <a:rPr lang="en-US" sz="1600" u="none" dirty="0"/>
              <a:t> com </a:t>
            </a:r>
            <a:r>
              <a:rPr lang="en-US" sz="1600" i="1" u="none" dirty="0" err="1"/>
              <a:t>Apis</a:t>
            </a:r>
            <a:r>
              <a:rPr lang="en-US" sz="1600" u="none" dirty="0"/>
              <a:t> – extras 331,6 e 510,8 kg/ha. </a:t>
            </a:r>
            <a:r>
              <a:rPr lang="en-US" sz="1600" u="none" dirty="0" err="1"/>
              <a:t>Renda</a:t>
            </a:r>
            <a:r>
              <a:rPr lang="en-US" sz="1600" u="none" dirty="0"/>
              <a:t> </a:t>
            </a:r>
            <a:r>
              <a:rPr lang="en-US" sz="1600" u="none" dirty="0" err="1"/>
              <a:t>adicional</a:t>
            </a:r>
            <a:r>
              <a:rPr lang="en-US" sz="1600" u="none" dirty="0"/>
              <a:t> de US$ 110,5 e 170,3/ha e </a:t>
            </a:r>
            <a:r>
              <a:rPr lang="en-US" sz="1600" u="none" dirty="0" err="1"/>
              <a:t>mais</a:t>
            </a:r>
            <a:r>
              <a:rPr lang="en-US" sz="1600" u="none" dirty="0"/>
              <a:t> de </a:t>
            </a:r>
          </a:p>
          <a:p>
            <a:r>
              <a:rPr lang="en-US" sz="1600" u="none" dirty="0"/>
              <a:t>US$ 11,335 e US$ 17,461 </a:t>
            </a:r>
            <a:r>
              <a:rPr lang="en-US" sz="1600" u="none" dirty="0" err="1"/>
              <a:t>billhões</a:t>
            </a:r>
            <a:r>
              <a:rPr lang="en-US" sz="1600" u="none" dirty="0"/>
              <a:t> </a:t>
            </a:r>
            <a:r>
              <a:rPr lang="en-US" sz="1600" u="none" dirty="0" err="1"/>
              <a:t>para</a:t>
            </a:r>
            <a:r>
              <a:rPr lang="en-US" sz="1600" u="none" dirty="0"/>
              <a:t> a </a:t>
            </a:r>
            <a:r>
              <a:rPr lang="en-US" sz="1600" u="none" dirty="0" err="1"/>
              <a:t>economia</a:t>
            </a:r>
            <a:r>
              <a:rPr lang="en-US" sz="1600" u="none" dirty="0"/>
              <a:t> </a:t>
            </a:r>
            <a:r>
              <a:rPr lang="en-US" sz="1600" u="none" dirty="0" err="1"/>
              <a:t>mundial</a:t>
            </a:r>
            <a:r>
              <a:rPr lang="en-US" sz="1600" u="none" dirty="0"/>
              <a:t>. </a:t>
            </a:r>
          </a:p>
          <a:p>
            <a:endParaRPr lang="en-US" sz="1600" u="none" dirty="0"/>
          </a:p>
          <a:p>
            <a:r>
              <a:rPr lang="en-US" sz="1600" u="none" dirty="0"/>
              <a:t>Para </a:t>
            </a:r>
            <a:r>
              <a:rPr lang="en-US" sz="1600" u="none" dirty="0" err="1"/>
              <a:t>atingir</a:t>
            </a:r>
            <a:r>
              <a:rPr lang="en-US" sz="1600" u="none" dirty="0"/>
              <a:t> </a:t>
            </a:r>
            <a:r>
              <a:rPr lang="en-US" sz="1600" u="none" dirty="0" err="1"/>
              <a:t>esses</a:t>
            </a:r>
            <a:r>
              <a:rPr lang="en-US" sz="1600" u="none" dirty="0"/>
              <a:t> </a:t>
            </a:r>
            <a:r>
              <a:rPr lang="en-US" sz="1600" u="none" dirty="0" err="1"/>
              <a:t>números</a:t>
            </a:r>
            <a:r>
              <a:rPr lang="en-US" sz="1600" u="none" dirty="0"/>
              <a:t> com a </a:t>
            </a:r>
            <a:r>
              <a:rPr lang="en-US" sz="1600" u="none" dirty="0" err="1"/>
              <a:t>produtividade</a:t>
            </a:r>
            <a:r>
              <a:rPr lang="en-US" sz="1600" u="none" dirty="0"/>
              <a:t> </a:t>
            </a:r>
            <a:r>
              <a:rPr lang="en-US" sz="1600" u="none" dirty="0" err="1"/>
              <a:t>atual</a:t>
            </a:r>
            <a:r>
              <a:rPr lang="en-US" sz="1600" u="none" dirty="0"/>
              <a:t>, </a:t>
            </a:r>
            <a:r>
              <a:rPr lang="en-US" sz="1600" u="none" dirty="0" err="1"/>
              <a:t>será</a:t>
            </a:r>
            <a:r>
              <a:rPr lang="en-US" sz="1600" u="none" dirty="0"/>
              <a:t> </a:t>
            </a:r>
            <a:r>
              <a:rPr lang="en-US" sz="1600" u="none" dirty="0" err="1"/>
              <a:t>preciso</a:t>
            </a:r>
            <a:r>
              <a:rPr lang="en-US" sz="1600" u="none" dirty="0"/>
              <a:t> </a:t>
            </a:r>
            <a:r>
              <a:rPr lang="en-US" sz="1600" u="none" dirty="0" err="1"/>
              <a:t>expandir</a:t>
            </a:r>
            <a:r>
              <a:rPr lang="en-US" sz="1600" u="none" dirty="0"/>
              <a:t> a </a:t>
            </a:r>
            <a:r>
              <a:rPr lang="en-US" sz="1600" u="none" dirty="0" err="1"/>
              <a:t>área</a:t>
            </a:r>
            <a:r>
              <a:rPr lang="en-US" sz="1600" u="none" dirty="0"/>
              <a:t> </a:t>
            </a:r>
            <a:r>
              <a:rPr lang="en-US" sz="1600" u="none" dirty="0" err="1"/>
              <a:t>plantada</a:t>
            </a:r>
            <a:r>
              <a:rPr lang="en-US" sz="1600" u="none" dirty="0"/>
              <a:t> </a:t>
            </a:r>
            <a:r>
              <a:rPr lang="en-US" sz="1600" u="none" dirty="0" err="1"/>
              <a:t>em</a:t>
            </a:r>
            <a:r>
              <a:rPr lang="en-US" sz="1600" u="none" dirty="0"/>
              <a:t> </a:t>
            </a:r>
            <a:r>
              <a:rPr lang="en-US" sz="1600" u="none" dirty="0" err="1"/>
              <a:t>mais</a:t>
            </a:r>
            <a:r>
              <a:rPr lang="en-US" sz="1600" u="none" dirty="0"/>
              <a:t> 12,5 e 18,7 </a:t>
            </a:r>
            <a:r>
              <a:rPr lang="en-US" sz="1600" u="none" dirty="0" err="1"/>
              <a:t>milhões</a:t>
            </a:r>
            <a:r>
              <a:rPr lang="en-US" sz="1600" u="none" dirty="0"/>
              <a:t> de  hectares.</a:t>
            </a:r>
            <a:endParaRPr lang="pt-BR" sz="1600" u="none" dirty="0"/>
          </a:p>
        </p:txBody>
      </p:sp>
      <p:sp>
        <p:nvSpPr>
          <p:cNvPr id="5" name="CaixaDeTexto 4"/>
          <p:cNvSpPr txBox="1"/>
          <p:nvPr/>
        </p:nvSpPr>
        <p:spPr>
          <a:xfrm>
            <a:off x="446481" y="304800"/>
            <a:ext cx="456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 de produtividade e sustentabilidade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Breno\Documents\Trabalhos-Breno\ALUNOS\MMilfont\Colônias de Apis mellifera dentro de plantio de so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4464496" cy="352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04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73" descr="DSC06642-Centrisshow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5"/>
            <a:ext cx="914400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27" name="Group 66"/>
          <p:cNvGrpSpPr>
            <a:grpSpLocks/>
          </p:cNvGrpSpPr>
          <p:nvPr/>
        </p:nvGrpSpPr>
        <p:grpSpPr bwMode="auto">
          <a:xfrm>
            <a:off x="250825" y="260350"/>
            <a:ext cx="881063" cy="1470025"/>
            <a:chOff x="431" y="164"/>
            <a:chExt cx="555" cy="926"/>
          </a:xfrm>
        </p:grpSpPr>
        <p:graphicFrame>
          <p:nvGraphicFramePr>
            <p:cNvPr id="52232" name="Object 67"/>
            <p:cNvGraphicFramePr>
              <a:graphicFrameLocks noChangeAspect="1"/>
            </p:cNvGraphicFramePr>
            <p:nvPr/>
          </p:nvGraphicFramePr>
          <p:xfrm>
            <a:off x="431" y="164"/>
            <a:ext cx="555" cy="7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2" name="CorelDRAW" r:id="rId4" imgW="2616840" imgH="3636360" progId="">
                    <p:embed/>
                  </p:oleObj>
                </mc:Choice>
                <mc:Fallback>
                  <p:oleObj name="CorelDRAW" r:id="rId4" imgW="2616840" imgH="3636360" progId="">
                    <p:embed/>
                    <p:pic>
                      <p:nvPicPr>
                        <p:cNvPr id="0" name="Picture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164"/>
                          <a:ext cx="555" cy="7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233" name="Text Box 68"/>
            <p:cNvSpPr txBox="1">
              <a:spLocks noChangeArrowheads="1"/>
            </p:cNvSpPr>
            <p:nvPr/>
          </p:nvSpPr>
          <p:spPr bwMode="auto">
            <a:xfrm>
              <a:off x="558" y="917"/>
              <a:ext cx="3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u="sng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200" b="1" u="none">
                  <a:latin typeface="Arial" charset="0"/>
                </a:rPr>
                <a:t>UFC</a:t>
              </a:r>
            </a:p>
          </p:txBody>
        </p:sp>
      </p:grpSp>
      <p:sp>
        <p:nvSpPr>
          <p:cNvPr id="246863" name="Rectangle 79"/>
          <p:cNvSpPr>
            <a:spLocks noChangeArrowheads="1"/>
          </p:cNvSpPr>
          <p:nvPr/>
        </p:nvSpPr>
        <p:spPr bwMode="auto">
          <a:xfrm>
            <a:off x="838200" y="5486400"/>
            <a:ext cx="74676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3200" b="1" u="none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Profº Breno Magalhães Freitas</a:t>
            </a:r>
          </a:p>
        </p:txBody>
      </p:sp>
      <p:sp>
        <p:nvSpPr>
          <p:cNvPr id="246864" name="Text Box 80"/>
          <p:cNvSpPr txBox="1">
            <a:spLocks noChangeArrowheads="1"/>
          </p:cNvSpPr>
          <p:nvPr/>
        </p:nvSpPr>
        <p:spPr bwMode="auto">
          <a:xfrm>
            <a:off x="1295400" y="6035675"/>
            <a:ext cx="73088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u="none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e-mail: freitas@ufc.br     /     www.abelhas.ufc.br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u="none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Fone: (85) 3366.9220 </a:t>
            </a:r>
            <a:endParaRPr lang="pt-BR" u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2230" name="Text Box 81"/>
          <p:cNvSpPr txBox="1">
            <a:spLocks noChangeArrowheads="1"/>
          </p:cNvSpPr>
          <p:nvPr/>
        </p:nvSpPr>
        <p:spPr bwMode="auto">
          <a:xfrm>
            <a:off x="323850" y="1412875"/>
            <a:ext cx="8080375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600" b="1" u="none">
                <a:solidFill>
                  <a:srgbClr val="FFFF00"/>
                </a:solidFill>
                <a:latin typeface="Arial" charset="0"/>
                <a:ea typeface="Times New Roman" pitchFamily="18" charset="0"/>
                <a:cs typeface="Arial" charset="0"/>
              </a:rPr>
              <a:t>Obrigado!!! </a:t>
            </a:r>
            <a:endParaRPr lang="pt-BR" sz="3600" b="1" u="none">
              <a:solidFill>
                <a:srgbClr val="FFFF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2231" name="Picture 2" descr="logabelh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73063"/>
            <a:ext cx="115252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3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epmgsenior.media.lionheartdms.com/img/croppedphotos/2014/04/01/coins-crop_t670x470.jpg?8e219340208df2a3d052e47766487e5429f45de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986" y="3352749"/>
            <a:ext cx="638175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32048" y="188640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/>
              <a:t>A polinização é um serviço ecossistêmico essencial para a reprodução e manutenção da diversidade de espécies de plantas, além de fornecer alimentos para humanos e animais</a:t>
            </a:r>
          </a:p>
          <a:p>
            <a:pPr algn="just"/>
            <a:r>
              <a:rPr lang="pt-BR" dirty="0"/>
              <a:t>(</a:t>
            </a:r>
            <a:r>
              <a:rPr lang="en-CA" dirty="0"/>
              <a:t>Millennium Ecosystem Assessment, 2005; </a:t>
            </a:r>
            <a:r>
              <a:rPr lang="en-US" dirty="0"/>
              <a:t>Smith et al. 2015).</a:t>
            </a: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A maioria das mais 308.000 espécies de plantas conhecidas atualmente necessita de polinização para vingar sementes e frutos (</a:t>
            </a:r>
            <a:r>
              <a:rPr lang="pt-BR" dirty="0" err="1"/>
              <a:t>Ollerton</a:t>
            </a:r>
            <a:r>
              <a:rPr lang="pt-BR" dirty="0"/>
              <a:t> et al. 2011). 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 err="1"/>
              <a:t>Dentre</a:t>
            </a:r>
            <a:r>
              <a:rPr lang="en-US" dirty="0"/>
              <a:t> as 115 </a:t>
            </a:r>
            <a:r>
              <a:rPr lang="en-US" dirty="0" err="1"/>
              <a:t>principais</a:t>
            </a:r>
            <a:r>
              <a:rPr lang="en-US" dirty="0"/>
              <a:t> </a:t>
            </a:r>
            <a:r>
              <a:rPr lang="en-US" dirty="0" err="1"/>
              <a:t>espécies</a:t>
            </a:r>
            <a:r>
              <a:rPr lang="en-US" dirty="0"/>
              <a:t> </a:t>
            </a:r>
            <a:r>
              <a:rPr lang="en-US" dirty="0" err="1"/>
              <a:t>vegetais</a:t>
            </a:r>
            <a:r>
              <a:rPr lang="en-US" dirty="0"/>
              <a:t> </a:t>
            </a:r>
            <a:r>
              <a:rPr lang="en-US" dirty="0" err="1"/>
              <a:t>cultivadas</a:t>
            </a:r>
            <a:r>
              <a:rPr lang="en-US" dirty="0"/>
              <a:t>, 70%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beneficiadas</a:t>
            </a:r>
            <a:r>
              <a:rPr lang="en-US" dirty="0"/>
              <a:t> </a:t>
            </a:r>
            <a:r>
              <a:rPr lang="en-US" dirty="0" err="1"/>
              <a:t>pela</a:t>
            </a:r>
            <a:r>
              <a:rPr lang="en-US" dirty="0"/>
              <a:t> </a:t>
            </a:r>
            <a:r>
              <a:rPr lang="en-US" dirty="0" err="1"/>
              <a:t>polinização</a:t>
            </a:r>
            <a:r>
              <a:rPr lang="en-US" dirty="0"/>
              <a:t> (Klein et al., 2007).</a:t>
            </a: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Segundo </a:t>
            </a:r>
            <a:r>
              <a:rPr lang="pt-BR" dirty="0" err="1"/>
              <a:t>Lautenbach</a:t>
            </a:r>
            <a:r>
              <a:rPr lang="pt-BR" dirty="0"/>
              <a:t> et al (2012),  os serviços de polinização possuem um valor global de 350 bilhões de dólares anuais.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No Brasil, esse valor atinge US$ 12 bilhões para as 85 culturas que dependem dos polinizadores (Giannini et al., 2015).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46481" y="116632"/>
            <a:ext cx="1228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http://arquivos.tribunadonorte.com.br/fotos/1404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969" y="836712"/>
            <a:ext cx="3189436" cy="212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22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266245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46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47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48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49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50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51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52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53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54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55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56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57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58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59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60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61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62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63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64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65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66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5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266268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69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70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71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72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73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74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75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76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77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78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79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80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81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82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83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84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85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86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87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88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89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90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91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92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93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94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95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6296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rgbClr val="CFDBFD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266297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rgbClr val="CFDBFD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66298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rgbClr val="6F89F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266300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rgbClr val="6F89F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66301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rgbClr val="6F89F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66302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6F89F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pic>
        <p:nvPicPr>
          <p:cNvPr id="266304" name="Picture 64" descr="POLLIN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66305" name="Rectangle 6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53148" y="2005781"/>
            <a:ext cx="3234813" cy="35691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66306" name="Text Box 66"/>
          <p:cNvSpPr txBox="1">
            <a:spLocks noChangeArrowheads="1"/>
          </p:cNvSpPr>
          <p:nvPr/>
        </p:nvSpPr>
        <p:spPr bwMode="auto">
          <a:xfrm>
            <a:off x="303213" y="136525"/>
            <a:ext cx="12538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Polinização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539552" y="62068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A grande maioria das culturas depende de polinização realizada por seres vivos para assegurarem a produção de frutos e sementes. </a:t>
            </a:r>
          </a:p>
          <a:p>
            <a:pPr algn="just"/>
            <a:endParaRPr lang="en-US" dirty="0"/>
          </a:p>
        </p:txBody>
      </p:sp>
      <p:pic>
        <p:nvPicPr>
          <p:cNvPr id="28674" name="Picture 2" descr="http://www.e-farsas.com/wp-content/uploads/graviol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4108970"/>
            <a:ext cx="4068452" cy="271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http://i2.wp.com/greenyatrablog.com/wp-content/uploads/2015/01/tumblr_mh0aj3T6Yn1qg5xklo1_r1_128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250" y="1844824"/>
            <a:ext cx="3440270" cy="22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http://iarl.com.br/site/images/pequ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2581625" cy="233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http://www.zenipolpas.com.br/Imagens/FrutasG/caca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611959"/>
            <a:ext cx="33147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 descr="http://www.oconciergepb.com.br/wp-content/uploads/2014/06/caj%C3%B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71056"/>
            <a:ext cx="3384376" cy="245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ixaDeTexto 26"/>
          <p:cNvSpPr txBox="1"/>
          <p:nvPr/>
        </p:nvSpPr>
        <p:spPr>
          <a:xfrm>
            <a:off x="7884368" y="6525343"/>
            <a:ext cx="698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Graviola</a:t>
            </a:r>
            <a:endPara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979712" y="6525342"/>
            <a:ext cx="541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cacau</a:t>
            </a:r>
            <a:endPara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4048013" y="4869160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Caju</a:t>
            </a:r>
            <a:endPara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1203199" y="4166069"/>
            <a:ext cx="534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Pequi</a:t>
            </a:r>
            <a:endPara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6660232" y="4304568"/>
            <a:ext cx="532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Pitaia</a:t>
            </a:r>
            <a:endPara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46481" y="304800"/>
            <a:ext cx="4396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dependência da agricultura na polinização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19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395536" y="980728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culturas</a:t>
            </a:r>
            <a:r>
              <a:rPr lang="en-US" dirty="0" smtClean="0"/>
              <a:t> </a:t>
            </a:r>
            <a:r>
              <a:rPr lang="en-US" dirty="0" err="1" smtClean="0"/>
              <a:t>agrícolas</a:t>
            </a:r>
            <a:r>
              <a:rPr lang="en-US" dirty="0" smtClean="0"/>
              <a:t> </a:t>
            </a:r>
            <a:r>
              <a:rPr lang="en-US" dirty="0" err="1" smtClean="0"/>
              <a:t>capazes</a:t>
            </a:r>
            <a:r>
              <a:rPr lang="en-US" dirty="0" smtClean="0"/>
              <a:t> de </a:t>
            </a:r>
            <a:r>
              <a:rPr lang="en-US" dirty="0" err="1" smtClean="0"/>
              <a:t>autopolinização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polinizadas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vento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alcançar</a:t>
            </a:r>
            <a:r>
              <a:rPr lang="en-US" dirty="0" smtClean="0"/>
              <a:t> </a:t>
            </a:r>
            <a:r>
              <a:rPr lang="en-US" dirty="0" err="1" smtClean="0"/>
              <a:t>maior</a:t>
            </a:r>
            <a:r>
              <a:rPr lang="en-US" dirty="0" smtClean="0"/>
              <a:t> </a:t>
            </a:r>
            <a:r>
              <a:rPr lang="en-US" dirty="0" err="1" smtClean="0"/>
              <a:t>produtividade</a:t>
            </a:r>
            <a:r>
              <a:rPr lang="en-US" dirty="0" smtClean="0"/>
              <a:t> de </a:t>
            </a:r>
            <a:r>
              <a:rPr lang="en-US" dirty="0" err="1" smtClean="0"/>
              <a:t>frutos</a:t>
            </a:r>
            <a:r>
              <a:rPr lang="en-US" dirty="0" smtClean="0"/>
              <a:t> e/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sementes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 </a:t>
            </a:r>
            <a:r>
              <a:rPr lang="en-US" dirty="0" err="1" smtClean="0"/>
              <a:t>polinizadas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animais</a:t>
            </a:r>
            <a:r>
              <a:rPr lang="en-US" dirty="0" smtClean="0"/>
              <a:t>. </a:t>
            </a:r>
          </a:p>
          <a:p>
            <a:pPr algn="just"/>
            <a:endParaRPr lang="en-US" dirty="0"/>
          </a:p>
        </p:txBody>
      </p:sp>
      <p:pic>
        <p:nvPicPr>
          <p:cNvPr id="23556" name="Picture 4" descr="http://thumbs.dreamstime.com/x/coconut-tree-13150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0" y="3586708"/>
            <a:ext cx="324848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www.carvalima.com.br/adm/uploads/noticias/61dc29595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38" y="2808312"/>
            <a:ext cx="247802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http://s.glbimg.com/jo/g1/f/original/2012/04/21/soja.m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68" y="3577175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/>
          <p:cNvSpPr txBox="1"/>
          <p:nvPr/>
        </p:nvSpPr>
        <p:spPr>
          <a:xfrm>
            <a:off x="1187624" y="5877272"/>
            <a:ext cx="4943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Coco</a:t>
            </a:r>
            <a:endPara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7347703" y="5832846"/>
            <a:ext cx="447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Soja</a:t>
            </a:r>
            <a:endPara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4283968" y="6525344"/>
            <a:ext cx="7489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Mamona</a:t>
            </a:r>
            <a:endPara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46481" y="304800"/>
            <a:ext cx="7910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os polinizadores ajudam na polinização agrícola a nível de espécie vegetal?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08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Resultado de imagem para tipos de mel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2690406" cy="2016377"/>
          </a:xfrm>
          <a:prstGeom prst="rect">
            <a:avLst/>
          </a:prstGeom>
          <a:noFill/>
        </p:spPr>
      </p:pic>
      <p:pic>
        <p:nvPicPr>
          <p:cNvPr id="3" name="Picture 6" descr="http://www.terceiromilenionline.com.br/wp-content/files_mf/21ma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229200"/>
            <a:ext cx="1902297" cy="142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Imagem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097" y="2924944"/>
            <a:ext cx="2164727" cy="2016224"/>
          </a:xfrm>
          <a:prstGeom prst="rect">
            <a:avLst/>
          </a:prstGeom>
          <a:noFill/>
        </p:spPr>
      </p:pic>
      <p:pic>
        <p:nvPicPr>
          <p:cNvPr id="37894" name="Picture 6" descr="F:\Trabalhos-Breno\SETOR DE ABELHAS\XYLOCOPA\The Illustrated history of a pollinator - Xylocopa frontalis\Flor de maracujazei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140968"/>
            <a:ext cx="2016224" cy="1512168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446481" y="304800"/>
            <a:ext cx="7910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os polinizadores ajudam na polinização agrícola a nível de espécie vegetal?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7" name="Picture 3" descr="F:\Trabalhos-Breno\PALESTRAS E EVENTOS 2018\AUDIÊNCIA PÚBLICA-SENADO 13 de março\Flor feminina de melã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052736"/>
            <a:ext cx="1728192" cy="1656184"/>
          </a:xfrm>
          <a:prstGeom prst="rect">
            <a:avLst/>
          </a:prstGeom>
          <a:noFill/>
        </p:spPr>
      </p:pic>
      <p:pic>
        <p:nvPicPr>
          <p:cNvPr id="31748" name="Picture 4" descr="F:\Trabalhos-Breno\PALESTRAS E EVENTOS 2018\AUDIÊNCIA PÚBLICA-SENADO 13 de março\Flor masculina de melã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1052736"/>
            <a:ext cx="1799853" cy="1624770"/>
          </a:xfrm>
          <a:prstGeom prst="rect">
            <a:avLst/>
          </a:prstGeom>
          <a:noFill/>
        </p:spPr>
      </p:pic>
      <p:pic>
        <p:nvPicPr>
          <p:cNvPr id="31751" name="Picture 7" descr="Resultado de imagem para apple orchard pollinizer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5085184"/>
            <a:ext cx="2736304" cy="1682098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2709482" y="90872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Melão</a:t>
            </a:r>
            <a:endPara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499992" y="2708920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masculina</a:t>
            </a:r>
            <a:endPara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52" name="Picture 8" descr="F:\Trabalhos-Breno\PALESTRAS E EVENTOS 2018\AUDIÊNCIA PÚBLICA-SENADO 13 de março\Mamangava macho polinizando estigma de maracujá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2734" y="3068960"/>
            <a:ext cx="2275730" cy="1584176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6876256" y="2708920"/>
            <a:ext cx="1007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feminina</a:t>
            </a:r>
            <a:endPara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641934" y="4725144"/>
            <a:ext cx="769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Maracujá</a:t>
            </a:r>
            <a:endPara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860032" y="6525344"/>
            <a:ext cx="1660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Variedade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polinizadora</a:t>
            </a:r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54" name="Picture 10" descr="Resultado de imagem para apis visiting appl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5085184"/>
            <a:ext cx="2304256" cy="1656184"/>
          </a:xfrm>
          <a:prstGeom prst="rect">
            <a:avLst/>
          </a:prstGeom>
          <a:noFill/>
        </p:spPr>
      </p:pic>
      <p:sp>
        <p:nvSpPr>
          <p:cNvPr id="21" name="CaixaDeTexto 20"/>
          <p:cNvSpPr txBox="1"/>
          <p:nvPr/>
        </p:nvSpPr>
        <p:spPr>
          <a:xfrm>
            <a:off x="4283968" y="4653136"/>
            <a:ext cx="1607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Autoincompatibilidade</a:t>
            </a:r>
            <a:endPara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489704" y="4653136"/>
            <a:ext cx="225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Polinização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cruzada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entre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plantas</a:t>
            </a:r>
            <a:endPara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568834" y="5085184"/>
            <a:ext cx="2539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Polinização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cruzada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entre </a:t>
            </a:r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variedades</a:t>
            </a:r>
            <a:endParaRPr lang="pt-B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794334" y="6536377"/>
            <a:ext cx="528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Maçã</a:t>
            </a:r>
            <a:endParaRPr lang="pt-B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46481" y="19888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dirty="0" smtClean="0"/>
              <a:t>Na agricultura, a polinização contribui para:</a:t>
            </a:r>
          </a:p>
          <a:p>
            <a:pPr algn="just"/>
            <a:endParaRPr lang="pt-BR" dirty="0"/>
          </a:p>
          <a:p>
            <a:pPr marL="285750" indent="-285750" algn="just">
              <a:buFontTx/>
              <a:buChar char="-"/>
            </a:pPr>
            <a:r>
              <a:rPr lang="pt-BR" dirty="0" smtClean="0"/>
              <a:t>Aumentar a produtividade. </a:t>
            </a:r>
          </a:p>
          <a:p>
            <a:pPr algn="just"/>
            <a:r>
              <a:rPr lang="pt-BR" dirty="0"/>
              <a:t> </a:t>
            </a:r>
            <a:r>
              <a:rPr lang="pt-BR" dirty="0" smtClean="0"/>
              <a:t>     (ex. maracujá, caju, café, tomate, etc.).</a:t>
            </a:r>
            <a:endParaRPr lang="pt-BR" dirty="0"/>
          </a:p>
        </p:txBody>
      </p:sp>
      <p:pic>
        <p:nvPicPr>
          <p:cNvPr id="9218" name="Picture 2" descr="http://www.timeagrobrasil.com.br/sites/default/files/styles/interna_prato355x446/public/receita/maracuja.jpg?itok=Wg5dgQ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105" y="1829171"/>
            <a:ext cx="3381375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encrypted-tbn3.gstatic.com/images?q=tbn:ANd9GcTcPiSa2fryN2IVcKEIRE85umXhXdYSIpefAMXbrRRv_z9mVz6q6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527111"/>
            <a:ext cx="2736305" cy="199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beneficiosnaturais.com.br/wp-content/uploads/2014/03/caj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24632"/>
            <a:ext cx="2736304" cy="200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vencerbarreiras.com/wp-content/uploads/2013/03/Toma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235" y="4527111"/>
            <a:ext cx="2686909" cy="199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46481" y="304800"/>
            <a:ext cx="7179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os polinizadores ajudam na polinização agrícola a nível de cultura?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912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0" name="Picture 18" descr="http://images.fineartamerica.com/images-medium-large/italian-sweet-pepper-fabrizio-troia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2827">
            <a:off x="2975173" y="2739943"/>
            <a:ext cx="2232362" cy="14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46480" y="895381"/>
            <a:ext cx="54216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/>
          </a:p>
          <a:p>
            <a:pPr marL="285750" indent="-285750" algn="just">
              <a:buFontTx/>
              <a:buChar char="-"/>
            </a:pPr>
            <a:r>
              <a:rPr lang="pt-BR" dirty="0" smtClean="0"/>
              <a:t>Melhorar a qualidade do fruto</a:t>
            </a:r>
          </a:p>
          <a:p>
            <a:pPr algn="just"/>
            <a:r>
              <a:rPr lang="pt-BR" dirty="0"/>
              <a:t> </a:t>
            </a:r>
            <a:r>
              <a:rPr lang="pt-BR" dirty="0" smtClean="0"/>
              <a:t>    (ex. maçã, morango, pera, pimentão).</a:t>
            </a:r>
          </a:p>
        </p:txBody>
      </p:sp>
      <p:pic>
        <p:nvPicPr>
          <p:cNvPr id="8198" name="Picture 6" descr="http://www.terceiromilenionline.com.br/wp-content/files_mf/21ma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076" y="489466"/>
            <a:ext cx="2118321" cy="158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apples.hdc.org.uk/images/files/Rosy-apple-aphid-fruit-da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371" y="2204864"/>
            <a:ext cx="2734544" cy="20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nhfruitgrowers.org/blog/wp-content/uploads/2009/06/cavendis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87413"/>
            <a:ext cx="2872367" cy="190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medicmagic.net/wp-content/uploads/2010/05/Strawberry-Allerg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7" y="4682576"/>
            <a:ext cx="2517084" cy="189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://greenlifeinsocal.files.wordpress.com/2013/11/d71_06281.jpg?w=238&amp;h=3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74" y="2454268"/>
            <a:ext cx="1618878" cy="202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http://www.honeybeesuite.com/wp-content/uploads/2012/12/Incomplete-pea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370" y="4687414"/>
            <a:ext cx="2734545" cy="19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446481" y="304800"/>
            <a:ext cx="7179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os polinizadores ajudam na polinização agrícola a nível de cultura?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926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46480" y="895381"/>
            <a:ext cx="49176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/>
          </a:p>
          <a:p>
            <a:pPr marL="285750" indent="-285750" algn="just">
              <a:buFontTx/>
              <a:buChar char="-"/>
            </a:pPr>
            <a:r>
              <a:rPr lang="pt-BR" dirty="0" smtClean="0"/>
              <a:t>Aumentar a quantidade de óleo nas sementes</a:t>
            </a:r>
          </a:p>
          <a:p>
            <a:pPr algn="just"/>
            <a:r>
              <a:rPr lang="pt-BR" dirty="0" smtClean="0"/>
              <a:t>      (ex. girassol, mamona, canola).</a:t>
            </a:r>
          </a:p>
        </p:txBody>
      </p:sp>
      <p:pic>
        <p:nvPicPr>
          <p:cNvPr id="6" name="Picture 11" descr="DSC02621 apis pól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4800"/>
            <a:ext cx="2204730" cy="261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http://www.ciaprochef.com/canola/images/layout/canola-fie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77" y="3212976"/>
            <a:ext cx="4637852" cy="27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pegasiscorp.com/wp-content/uploads/2013/01/Depositphotos_12468930_s-resized-6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2976"/>
            <a:ext cx="3554760" cy="27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46481" y="304800"/>
            <a:ext cx="538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os polinizadores ajudam na polinização agrícola </a:t>
            </a:r>
          </a:p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nível de cultura?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74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3694</TotalTime>
  <Words>1112</Words>
  <Application>Microsoft Office PowerPoint</Application>
  <PresentationFormat>Apresentação na tela (4:3)</PresentationFormat>
  <Paragraphs>220</Paragraphs>
  <Slides>17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Tema do Office</vt:lpstr>
      <vt:lpstr>CorelDRAW</vt:lpstr>
      <vt:lpstr>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Breno</dc:creator>
  <cp:lastModifiedBy>Stephany Gois Lino</cp:lastModifiedBy>
  <cp:revision>275</cp:revision>
  <dcterms:created xsi:type="dcterms:W3CDTF">2014-04-22T16:21:09Z</dcterms:created>
  <dcterms:modified xsi:type="dcterms:W3CDTF">2018-03-19T13:51:08Z</dcterms:modified>
</cp:coreProperties>
</file>