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24"/>
  </p:notesMasterIdLst>
  <p:handoutMasterIdLst>
    <p:handoutMasterId r:id="rId25"/>
  </p:handoutMasterIdLst>
  <p:sldIdLst>
    <p:sldId id="256" r:id="rId2"/>
    <p:sldId id="525" r:id="rId3"/>
    <p:sldId id="450" r:id="rId4"/>
    <p:sldId id="451" r:id="rId5"/>
    <p:sldId id="452" r:id="rId6"/>
    <p:sldId id="454" r:id="rId7"/>
    <p:sldId id="455" r:id="rId8"/>
    <p:sldId id="456" r:id="rId9"/>
    <p:sldId id="457" r:id="rId10"/>
    <p:sldId id="459" r:id="rId11"/>
    <p:sldId id="458" r:id="rId12"/>
    <p:sldId id="460" r:id="rId13"/>
    <p:sldId id="535" r:id="rId14"/>
    <p:sldId id="536" r:id="rId15"/>
    <p:sldId id="537" r:id="rId16"/>
    <p:sldId id="538" r:id="rId17"/>
    <p:sldId id="526" r:id="rId18"/>
    <p:sldId id="528" r:id="rId19"/>
    <p:sldId id="530" r:id="rId20"/>
    <p:sldId id="534" r:id="rId21"/>
    <p:sldId id="531" r:id="rId22"/>
    <p:sldId id="421" r:id="rId23"/>
  </p:sldIdLst>
  <p:sldSz cx="9144000" cy="6858000" type="screen4x3"/>
  <p:notesSz cx="6681788" cy="98123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90">
          <p15:clr>
            <a:srgbClr val="A4A3A4"/>
          </p15:clr>
        </p15:guide>
        <p15:guide id="2" pos="21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B200"/>
    <a:srgbClr val="007033"/>
    <a:srgbClr val="00A44A"/>
    <a:srgbClr val="000099"/>
    <a:srgbClr val="00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Estilo Médio 3 - Ênfas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77" autoAdjust="0"/>
    <p:restoredTop sz="86486" autoAdjust="0"/>
  </p:normalViewPr>
  <p:slideViewPr>
    <p:cSldViewPr>
      <p:cViewPr varScale="1">
        <p:scale>
          <a:sx n="74" d="100"/>
          <a:sy n="74" d="100"/>
        </p:scale>
        <p:origin x="15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9528"/>
    </p:cViewPr>
  </p:sorterViewPr>
  <p:notesViewPr>
    <p:cSldViewPr>
      <p:cViewPr varScale="1">
        <p:scale>
          <a:sx n="44" d="100"/>
          <a:sy n="44" d="100"/>
        </p:scale>
        <p:origin x="-2789" y="-62"/>
      </p:cViewPr>
      <p:guideLst>
        <p:guide orient="horz" pos="3090"/>
        <p:guide pos="21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5600" cy="490538"/>
          </a:xfrm>
          <a:prstGeom prst="rect">
            <a:avLst/>
          </a:prstGeom>
        </p:spPr>
        <p:txBody>
          <a:bodyPr vert="horz" lIns="91828" tIns="45914" rIns="91828" bIns="459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784600" y="0"/>
            <a:ext cx="2895600" cy="490538"/>
          </a:xfrm>
          <a:prstGeom prst="rect">
            <a:avLst/>
          </a:prstGeom>
        </p:spPr>
        <p:txBody>
          <a:bodyPr vert="horz" lIns="91828" tIns="45914" rIns="91828" bIns="4591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A4359A3-D924-4794-8426-81446EB39B75}" type="datetimeFigureOut">
              <a:rPr lang="pt-BR"/>
              <a:pPr>
                <a:defRPr/>
              </a:pPr>
              <a:t>15/03/2016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320213"/>
            <a:ext cx="2895600" cy="490537"/>
          </a:xfrm>
          <a:prstGeom prst="rect">
            <a:avLst/>
          </a:prstGeom>
        </p:spPr>
        <p:txBody>
          <a:bodyPr vert="horz" lIns="91828" tIns="45914" rIns="91828" bIns="459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784600" y="9320213"/>
            <a:ext cx="2895600" cy="490537"/>
          </a:xfrm>
          <a:prstGeom prst="rect">
            <a:avLst/>
          </a:prstGeom>
        </p:spPr>
        <p:txBody>
          <a:bodyPr vert="horz" lIns="91828" tIns="45914" rIns="91828" bIns="4591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10BF31F-6605-46BB-A977-1203A96284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0151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5600" cy="490538"/>
          </a:xfrm>
          <a:prstGeom prst="rect">
            <a:avLst/>
          </a:prstGeom>
        </p:spPr>
        <p:txBody>
          <a:bodyPr vert="horz" lIns="90169" tIns="45084" rIns="90169" bIns="450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784600" y="0"/>
            <a:ext cx="2895600" cy="490538"/>
          </a:xfrm>
          <a:prstGeom prst="rect">
            <a:avLst/>
          </a:prstGeom>
        </p:spPr>
        <p:txBody>
          <a:bodyPr vert="horz" lIns="90169" tIns="45084" rIns="90169" bIns="4508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EF17E04-3059-4376-8D1D-D3FF6A94189C}" type="datetimeFigureOut">
              <a:rPr lang="pt-BR"/>
              <a:pPr>
                <a:defRPr/>
              </a:pPr>
              <a:t>15/03/2016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889000" y="736600"/>
            <a:ext cx="4903788" cy="36782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69" tIns="45084" rIns="90169" bIns="45084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68338" y="4660900"/>
            <a:ext cx="5345112" cy="4414838"/>
          </a:xfrm>
          <a:prstGeom prst="rect">
            <a:avLst/>
          </a:prstGeom>
        </p:spPr>
        <p:txBody>
          <a:bodyPr vert="horz" lIns="90169" tIns="45084" rIns="90169" bIns="45084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20213"/>
            <a:ext cx="2895600" cy="490537"/>
          </a:xfrm>
          <a:prstGeom prst="rect">
            <a:avLst/>
          </a:prstGeom>
        </p:spPr>
        <p:txBody>
          <a:bodyPr vert="horz" lIns="90169" tIns="45084" rIns="90169" bIns="450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784600" y="9320213"/>
            <a:ext cx="2895600" cy="490537"/>
          </a:xfrm>
          <a:prstGeom prst="rect">
            <a:avLst/>
          </a:prstGeom>
        </p:spPr>
        <p:txBody>
          <a:bodyPr vert="horz" lIns="90169" tIns="45084" rIns="90169" bIns="4508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4CED9F-A0EB-4579-8A3F-05295D572AD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1251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smtClean="0"/>
          </a:p>
        </p:txBody>
      </p:sp>
      <p:sp>
        <p:nvSpPr>
          <p:cNvPr id="19460" name="Rectangle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052D59-810A-4AD2-BE0B-4EDF5AA41F1F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1255802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B99AC-13C1-48A1-BA31-FB3DDB344094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3489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B99AC-13C1-48A1-BA31-FB3DDB344094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3489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smtClean="0"/>
          </a:p>
        </p:txBody>
      </p:sp>
      <p:sp>
        <p:nvSpPr>
          <p:cNvPr id="19460" name="Rectangle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C51E74-60C2-4D4A-B6EC-1AD3131DE986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90274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smtClean="0"/>
          </a:p>
        </p:txBody>
      </p:sp>
      <p:sp>
        <p:nvSpPr>
          <p:cNvPr id="19460" name="Rectangle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53C9E5-B781-4212-825E-0850061221D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853097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463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F10864-B336-43CF-ACFE-B74ED044B6C1}" type="datetimeFigureOut">
              <a:rPr lang="pt-BR" smtClean="0"/>
              <a:pPr/>
              <a:t>15/03/2016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92BBFA-11F2-4EB5-AF9E-C171E33CCAE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1594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Superior: 1 Superior, 2 Inf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pt-BR" smtClean="0"/>
              <a:t>Clique para editar o estilo do título mestre</a:t>
            </a:r>
            <a:endParaRPr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228600"/>
          </a:xfrm>
          <a:prstGeom prst="rect">
            <a:avLst/>
          </a:prstGeo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pt-BR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301752" y="609600"/>
            <a:ext cx="8074152" cy="2706624"/>
          </a:xfrm>
          <a:prstGeom prst="rect">
            <a:avLst/>
          </a:prstGeom>
        </p:spPr>
        <p:txBody>
          <a:bodyPr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/>
          </p:nvPr>
        </p:nvSpPr>
        <p:spPr>
          <a:xfrm>
            <a:off x="301752" y="3319272"/>
            <a:ext cx="3965448" cy="228600"/>
          </a:xfrm>
          <a:prstGeom prst="rect">
            <a:avLst/>
          </a:prstGeo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pt-BR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  <a:prstGeom prst="rect">
            <a:avLst/>
          </a:prstGeom>
        </p:spPr>
        <p:txBody>
          <a:bodyPr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/>
          </p:nvPr>
        </p:nvSpPr>
        <p:spPr>
          <a:xfrm>
            <a:off x="4416552" y="3319272"/>
            <a:ext cx="3965448" cy="228600"/>
          </a:xfrm>
          <a:prstGeom prst="rect">
            <a:avLst/>
          </a:prstGeom>
          <a:solidFill>
            <a:schemeClr val="accent6">
              <a:shade val="75000"/>
            </a:schemeClr>
          </a:solidFill>
        </p:spPr>
        <p:txBody>
          <a:bodyPr/>
          <a:lstStyle>
            <a:lvl1pPr eaLnBrk="1" latinLnBrk="0" hangingPunct="1">
              <a:defRPr kumimoji="0" lang="pt-BR"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  <a:prstGeom prst="rect">
            <a:avLst/>
          </a:prstGeom>
        </p:spPr>
        <p:txBody>
          <a:bodyPr/>
          <a:lstStyle>
            <a:extLst/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/>
          </a:p>
        </p:txBody>
      </p:sp>
      <p:sp>
        <p:nvSpPr>
          <p:cNvPr id="9" name="Rectangle 20"/>
          <p:cNvSpPr>
            <a:spLocks noGrp="1"/>
          </p:cNvSpPr>
          <p:nvPr>
            <p:ph type="sldNum" sz="quarter" idx="22"/>
          </p:nvPr>
        </p:nvSpPr>
        <p:spPr>
          <a:xfrm>
            <a:off x="6503988" y="6473825"/>
            <a:ext cx="990600" cy="304800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6F49AD7F-0B79-41EA-93BD-7CC9B361060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 descr="loga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14313"/>
            <a:ext cx="2860675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32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65423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99910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325FCD4-3B77-424A-9D03-6C048A5F958E}" type="datetimeFigureOut">
              <a:rPr lang="pt-BR"/>
              <a:pPr>
                <a:defRPr/>
              </a:pPr>
              <a:t>15/03/2016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02FF11A-C0BC-4590-9113-BB2128F4EF4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676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3684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8" descr="0 logo anvisa horiz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6143625"/>
            <a:ext cx="322262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6624514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8" descr="0 logo anvisa horiz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6143625"/>
            <a:ext cx="322262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8596" y="100010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428596" y="2071678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801098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 rot="5400000">
            <a:off x="215106" y="-208756"/>
            <a:ext cx="1046163" cy="1476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90500" dist="50800" dir="5640000" sx="90000" sy="9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tângulo 2"/>
          <p:cNvSpPr/>
          <p:nvPr userDrawn="1"/>
        </p:nvSpPr>
        <p:spPr>
          <a:xfrm rot="5400000">
            <a:off x="211461" y="-211459"/>
            <a:ext cx="980728" cy="140365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75000">
                <a:srgbClr val="62A9BD"/>
              </a:gs>
              <a:gs pos="5000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4" name="CaixaDeTexto 3"/>
          <p:cNvSpPr txBox="1">
            <a:spLocks noChangeArrowheads="1"/>
          </p:cNvSpPr>
          <p:nvPr userDrawn="1"/>
        </p:nvSpPr>
        <p:spPr bwMode="auto">
          <a:xfrm>
            <a:off x="3924300" y="6535738"/>
            <a:ext cx="37433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pt-BR" sz="1200" smtClean="0">
                <a:solidFill>
                  <a:srgbClr val="72BFC5"/>
                </a:solidFill>
              </a:rPr>
              <a:t>Agência Nacional de Vigilância Sanitária - Anvisa</a:t>
            </a:r>
          </a:p>
        </p:txBody>
      </p:sp>
      <p:sp>
        <p:nvSpPr>
          <p:cNvPr id="5" name="Retângulo 4"/>
          <p:cNvSpPr/>
          <p:nvPr userDrawn="1"/>
        </p:nvSpPr>
        <p:spPr>
          <a:xfrm rot="16200000" flipV="1">
            <a:off x="7725308" y="6560134"/>
            <a:ext cx="144016" cy="25794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75000">
                <a:srgbClr val="62A9BD"/>
              </a:gs>
              <a:gs pos="5000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pt-BR"/>
          </a:p>
        </p:txBody>
      </p:sp>
      <p:sp>
        <p:nvSpPr>
          <p:cNvPr id="6" name="Retângulo 5"/>
          <p:cNvSpPr/>
          <p:nvPr userDrawn="1"/>
        </p:nvSpPr>
        <p:spPr>
          <a:xfrm rot="16200000" flipV="1">
            <a:off x="8047740" y="6560134"/>
            <a:ext cx="144016" cy="25794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75000">
                <a:srgbClr val="62A9BD"/>
              </a:gs>
              <a:gs pos="5000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pt-BR"/>
          </a:p>
        </p:txBody>
      </p:sp>
      <p:sp>
        <p:nvSpPr>
          <p:cNvPr id="7" name="Retângulo 6"/>
          <p:cNvSpPr/>
          <p:nvPr userDrawn="1"/>
        </p:nvSpPr>
        <p:spPr>
          <a:xfrm rot="16200000" flipV="1">
            <a:off x="8370171" y="6560134"/>
            <a:ext cx="144016" cy="25794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75000">
                <a:srgbClr val="62A9BD"/>
              </a:gs>
              <a:gs pos="5000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pt-BR"/>
          </a:p>
        </p:txBody>
      </p:sp>
      <p:sp>
        <p:nvSpPr>
          <p:cNvPr id="8" name="Retângulo 7"/>
          <p:cNvSpPr/>
          <p:nvPr userDrawn="1"/>
        </p:nvSpPr>
        <p:spPr>
          <a:xfrm rot="16200000" flipV="1">
            <a:off x="8677450" y="6560134"/>
            <a:ext cx="144016" cy="25794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75000">
                <a:srgbClr val="62A9BD"/>
              </a:gs>
              <a:gs pos="50000">
                <a:schemeClr val="accent5">
                  <a:lumMod val="7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endParaRPr lang="pt-BR"/>
          </a:p>
        </p:txBody>
      </p:sp>
      <p:sp>
        <p:nvSpPr>
          <p:cNvPr id="9" name="Triângulo retângulo 8"/>
          <p:cNvSpPr/>
          <p:nvPr userDrawn="1"/>
        </p:nvSpPr>
        <p:spPr>
          <a:xfrm rot="16200000">
            <a:off x="211137" y="-211137"/>
            <a:ext cx="981075" cy="14033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/>
          <p:cNvSpPr/>
          <p:nvPr userDrawn="1"/>
        </p:nvSpPr>
        <p:spPr>
          <a:xfrm>
            <a:off x="323850" y="1196975"/>
            <a:ext cx="8555038" cy="52562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8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sxc.hu/pic/l/d/de/designusf/1390436_51548905.jpg"/>
          <p:cNvPicPr>
            <a:picLocks noChangeAspect="1" noChangeArrowheads="1"/>
          </p:cNvPicPr>
          <p:nvPr userDrawn="1"/>
        </p:nvPicPr>
        <p:blipFill>
          <a:blip r:embed="rId14" cstate="print">
            <a:duotone>
              <a:schemeClr val="accent5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836712"/>
          </a:xfrm>
          <a:prstGeom prst="rect">
            <a:avLst/>
          </a:prstGeom>
          <a:noFill/>
          <a:extLst/>
        </p:spPr>
      </p:pic>
      <p:cxnSp>
        <p:nvCxnSpPr>
          <p:cNvPr id="8" name="Conector angulado 7"/>
          <p:cNvCxnSpPr/>
          <p:nvPr userDrawn="1"/>
        </p:nvCxnSpPr>
        <p:spPr>
          <a:xfrm>
            <a:off x="468313" y="0"/>
            <a:ext cx="1366837" cy="1004888"/>
          </a:xfrm>
          <a:prstGeom prst="bentConnector3">
            <a:avLst>
              <a:gd name="adj1" fmla="val -2079"/>
            </a:avLst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 userDrawn="1"/>
        </p:nvCxnSpPr>
        <p:spPr>
          <a:xfrm>
            <a:off x="0" y="1004888"/>
            <a:ext cx="9144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5" r:id="rId3"/>
    <p:sldLayoutId id="2147484084" r:id="rId4"/>
    <p:sldLayoutId id="2147484086" r:id="rId5"/>
    <p:sldLayoutId id="2147484087" r:id="rId6"/>
    <p:sldLayoutId id="2147484089" r:id="rId7"/>
    <p:sldLayoutId id="2147484090" r:id="rId8"/>
    <p:sldLayoutId id="2147484091" r:id="rId9"/>
    <p:sldLayoutId id="2147484092" r:id="rId10"/>
    <p:sldLayoutId id="2147484095" r:id="rId11"/>
    <p:sldLayoutId id="2147484096" r:id="rId12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portal.anvisa.gov.br/wps/portal/anvisa/ouvidoria/!ut/p/c5/04_SB8K8xLLM9MSSzPy8xBz9CP0os3hnd0cPE3MfAwN_Dz8DA09_c19vrwAXAwNDE6B8JJK8gZmTs4Gnu6mfmWmgP1C5EQHdXvpR6Tn5SUB7wkE24zcJJG-AAzga6Pt55Oem6hfkRlQGB6QrAgB0JuUc/dl3/d3/L0lDU0lKSWdra0EhIS9JTlJBQUlpQ2dBek15cUEhL1lCSlAxTkMxTktfMjd3ISEvN19DR0FINDdMMDBPSE4wMElPN01LSlBEMDBINA!!/?tax=Ouvidoria&amp;cat=Relatorios&amp;siteArea=Ouvidoria&amp;pagedesign=Ouvidoria_N2&amp;WCM_GLOBAL_CONTEXT=/wps/wcm/connect/Anvisa/Anvisa/Ouvidoria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hyperlink" Target="http://portal.anvisa.gov.br/wps/portal/anvisa/ouvidoria?tax=Ouvidoria&amp;cat=Aviso+Saude+e+Seguranca&amp;siteArea=Ouvidoria&amp;pagedesign=Ouvidoria_N2&amp;WCM_GLOBAL_CONTEXT=/wps/wcm/connect/Anvisa/Anvisa/Ouvidoria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portal.anvisa.gov.br/wps/portal/anvisa/ouvidoria?cat=Boletins&amp;cat1=com.ibm.workplace.wcm.api.WCM_Category/Boletins/28af4f004f970bbe8552ff202f607bbf/PUBLISHED&amp;con=com.ibm.workplace.wcm.api.WCM_Content/Boletins+Ouvidoria+2011/3f47e800458ec89d8934ab7a281c7538/PUBLISHED&amp;showForm=no&amp;siteArea=Ouvidoria&amp;WCM_GLOBAL_CONTEXT=/wps/wcm/connect/anvisa/Anvisa/Ouvidoria/Boletins+Ouvidoria+2011" TargetMode="External"/><Relationship Id="rId5" Type="http://schemas.openxmlformats.org/officeDocument/2006/relationships/image" Target="../media/image22.png"/><Relationship Id="rId10" Type="http://schemas.openxmlformats.org/officeDocument/2006/relationships/image" Target="../media/image25.jpeg"/><Relationship Id="rId4" Type="http://schemas.openxmlformats.org/officeDocument/2006/relationships/hyperlink" Target="http://portal.anvisa.gov.br/wps/portal/anvisa/ouvidoria?cat=Consumo+e+Saude&amp;cat1=com.ibm.workplace.wcm.api.WCM_Category/Consumo+e+Saude/974ed5804f970bdb8558ff202f607bbf/PUBLISHED&amp;con=com.ibm.workplace.wcm.api.WCM_Content/Consumo+e+Saude+-+publicacao+eletronica+mensal+de+educacao+sanitaria+e+cidada/81257900454854cabc2cfc2475bf1155/PUBLISHED&amp;showForm=no&amp;siteArea=Ouvidoria&amp;WCM_GLOBAL_CONTEXT=/wps/wcm/connect/anvisa/Anvisa/Ouvidoria/Consumo+e+Saude+-+publicacao+eletronica+mensal+de+educacao+sanitaria+e+cidada" TargetMode="Externa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1.bin"/><Relationship Id="rId10" Type="http://schemas.openxmlformats.org/officeDocument/2006/relationships/hyperlink" Target="http://www.anvisa.gov.br/medicamentoverdadeiro" TargetMode="External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87462" y="995771"/>
            <a:ext cx="6985000" cy="5044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3600" b="1" dirty="0" smtClean="0">
                <a:solidFill>
                  <a:schemeClr val="accent5">
                    <a:lumMod val="50000"/>
                  </a:schemeClr>
                </a:solidFill>
              </a:rPr>
              <a:t>Senado Federal</a:t>
            </a:r>
          </a:p>
          <a:p>
            <a:pPr algn="ctr">
              <a:defRPr/>
            </a:pPr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</a:rPr>
              <a:t>Comissão de Transparência e Governança Pública</a:t>
            </a:r>
          </a:p>
          <a:p>
            <a:pPr algn="ctr">
              <a:defRPr/>
            </a:pPr>
            <a:endParaRPr lang="pt-BR" sz="3600" b="1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71473" y="2285992"/>
            <a:ext cx="8072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Audiência Pública </a:t>
            </a:r>
          </a:p>
          <a:p>
            <a:pPr algn="ctr"/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Transparência e </a:t>
            </a:r>
            <a:r>
              <a:rPr lang="pt-BR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funcionamento das Agências </a:t>
            </a:r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Reguladoras: </a:t>
            </a:r>
          </a:p>
          <a:p>
            <a:pPr algn="ctr"/>
            <a:r>
              <a:rPr lang="pt-BR" sz="24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experiência da Agência Nacional de Vigilância Sanitária </a:t>
            </a:r>
            <a:endParaRPr lang="pt-BR" sz="24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pt-B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pt-BR" sz="2400" b="1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pt-BR" sz="2400" dirty="0" smtClean="0">
                <a:solidFill>
                  <a:srgbClr val="525252"/>
                </a:solidFill>
                <a:latin typeface="+mn-lt"/>
              </a:rPr>
              <a:t>   </a:t>
            </a:r>
            <a:endParaRPr lang="pt-BR" sz="2400" dirty="0">
              <a:solidFill>
                <a:srgbClr val="525252"/>
              </a:solidFill>
              <a:latin typeface="+mn-lt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285984" y="4143380"/>
            <a:ext cx="4572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Jarbas Barbosa da Silva Júnior</a:t>
            </a:r>
            <a:endParaRPr lang="pt-BR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pt-BR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Diretor-Presidente</a:t>
            </a:r>
            <a:endParaRPr lang="pt-BR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  <a:p>
            <a:pPr algn="ctr"/>
            <a:endParaRPr lang="pt-BR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endParaRPr lang="pt-B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Brasília,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15 </a:t>
            </a:r>
            <a:r>
              <a:rPr lang="pt-B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de março de </a:t>
            </a:r>
            <a:r>
              <a:rPr lang="pt-B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2016 </a:t>
            </a:r>
            <a:endParaRPr lang="pt-B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9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39" y="5757885"/>
            <a:ext cx="75342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357158" y="1268760"/>
            <a:ext cx="8137376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7800" indent="-177800" algn="just" eaLnBrk="1" hangingPunct="1">
              <a:spcBef>
                <a:spcPts val="0"/>
              </a:spcBef>
            </a:pPr>
            <a:r>
              <a:rPr lang="pt-BR" sz="2000" b="1" dirty="0" smtClean="0">
                <a:solidFill>
                  <a:srgbClr val="008080"/>
                </a:solidFill>
                <a:latin typeface="Calibri" pitchFamily="34" charset="0"/>
              </a:rPr>
              <a:t>Processo Decisório</a:t>
            </a:r>
          </a:p>
          <a:p>
            <a:pPr marL="177800" indent="-177800" algn="just" eaLnBrk="1" hangingPunct="1">
              <a:spcBef>
                <a:spcPts val="0"/>
              </a:spcBef>
            </a:pPr>
            <a:endParaRPr lang="pt-BR" b="1" dirty="0" smtClean="0">
              <a:solidFill>
                <a:srgbClr val="008080"/>
              </a:solidFill>
              <a:latin typeface="Calibri" pitchFamily="34" charset="0"/>
            </a:endParaRPr>
          </a:p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As propostas </a:t>
            </a:r>
            <a:r>
              <a:rPr lang="pt-BR" dirty="0">
                <a:latin typeface="+mn-lt"/>
              </a:rPr>
              <a:t>regulatórias </a:t>
            </a:r>
            <a:r>
              <a:rPr lang="pt-BR" dirty="0" smtClean="0">
                <a:latin typeface="+mn-lt"/>
              </a:rPr>
              <a:t>são </a:t>
            </a:r>
            <a:r>
              <a:rPr lang="pt-BR" dirty="0">
                <a:latin typeface="+mn-lt"/>
              </a:rPr>
              <a:t>deliberadas </a:t>
            </a:r>
            <a:r>
              <a:rPr lang="pt-BR" dirty="0" smtClean="0">
                <a:latin typeface="+mn-lt"/>
              </a:rPr>
              <a:t>pela Diretoria Colegiada em Reuniões Públicas, transmitidas via internet.</a:t>
            </a:r>
          </a:p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As pautas, atas e gravações das reuniões são divulgadas no Portal da Anvisa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571472" y="2824314"/>
            <a:ext cx="8032976" cy="3917054"/>
            <a:chOff x="1276721" y="2636912"/>
            <a:chExt cx="7543751" cy="4032000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2"/>
            <a:srcRect l="13759" r="14628" b="31918"/>
            <a:stretch/>
          </p:blipFill>
          <p:spPr bwMode="auto">
            <a:xfrm>
              <a:off x="1276721" y="2636912"/>
              <a:ext cx="7543751" cy="40320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Retângulo de cantos arredondados 6"/>
            <p:cNvSpPr/>
            <p:nvPr/>
          </p:nvSpPr>
          <p:spPr>
            <a:xfrm>
              <a:off x="2771800" y="5517232"/>
              <a:ext cx="720080" cy="64807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CaixaDeTexto 29"/>
          <p:cNvSpPr txBox="1">
            <a:spLocks noChangeArrowheads="1"/>
          </p:cNvSpPr>
          <p:nvPr/>
        </p:nvSpPr>
        <p:spPr bwMode="auto">
          <a:xfrm>
            <a:off x="643284" y="573033"/>
            <a:ext cx="83581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200"/>
              </a:spcBef>
              <a:spcAft>
                <a:spcPct val="0"/>
              </a:spcAft>
            </a:pPr>
            <a:endParaRPr lang="pt-BR" sz="2000" b="1" dirty="0">
              <a:solidFill>
                <a:srgbClr val="00808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  <p:extLst>
      <p:ext uri="{BB962C8B-B14F-4D97-AF65-F5344CB8AC3E}">
        <p14:creationId xmlns:p14="http://schemas.microsoft.com/office/powerpoint/2010/main" val="34799883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357158" y="1269200"/>
            <a:ext cx="8424936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7800" indent="-177800" algn="just" eaLnBrk="1" hangingPunct="1">
              <a:spcBef>
                <a:spcPts val="0"/>
              </a:spcBef>
            </a:pPr>
            <a:r>
              <a:rPr lang="pt-BR" sz="2000" b="1" dirty="0" smtClean="0">
                <a:solidFill>
                  <a:srgbClr val="008080"/>
                </a:solidFill>
                <a:latin typeface="Calibri" pitchFamily="34" charset="0"/>
              </a:rPr>
              <a:t>Divulgação dos atos normativos</a:t>
            </a:r>
          </a:p>
          <a:p>
            <a:pPr marL="177800" indent="-177800" algn="just" eaLnBrk="1" hangingPunct="1">
              <a:spcBef>
                <a:spcPts val="0"/>
              </a:spcBef>
            </a:pPr>
            <a:endParaRPr lang="pt-BR" b="1" dirty="0" smtClean="0">
              <a:solidFill>
                <a:srgbClr val="008080"/>
              </a:solidFill>
              <a:latin typeface="Calibri" pitchFamily="34" charset="0"/>
            </a:endParaRPr>
          </a:p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Todos os atos normativos da Anvisa estão disponíveis no Portal da Agência</a:t>
            </a:r>
          </a:p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A divulgação é organizada por assuntos de interesse do usuário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2" t="30473" r="13654"/>
          <a:stretch>
            <a:fillRect/>
          </a:stretch>
        </p:blipFill>
        <p:spPr bwMode="auto">
          <a:xfrm>
            <a:off x="1571604" y="2662665"/>
            <a:ext cx="5572164" cy="4052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  <p:extLst>
      <p:ext uri="{BB962C8B-B14F-4D97-AF65-F5344CB8AC3E}">
        <p14:creationId xmlns:p14="http://schemas.microsoft.com/office/powerpoint/2010/main" val="8415959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357158" y="1214422"/>
            <a:ext cx="824313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7800" indent="-177800" algn="just" eaLnBrk="1" hangingPunct="1">
              <a:spcBef>
                <a:spcPts val="0"/>
              </a:spcBef>
            </a:pPr>
            <a:r>
              <a:rPr lang="pt-BR" sz="2000" b="1" dirty="0" smtClean="0">
                <a:solidFill>
                  <a:srgbClr val="008080"/>
                </a:solidFill>
                <a:latin typeface="Calibri" pitchFamily="34" charset="0"/>
              </a:rPr>
              <a:t>Monitoramento da Transparência e da Participação Social </a:t>
            </a:r>
          </a:p>
          <a:p>
            <a:pPr marL="177800" indent="-177800" algn="just" eaLnBrk="1" hangingPunct="1">
              <a:spcBef>
                <a:spcPts val="0"/>
              </a:spcBef>
            </a:pPr>
            <a:endParaRPr lang="pt-BR" b="1" dirty="0" smtClean="0">
              <a:solidFill>
                <a:srgbClr val="008080"/>
              </a:solidFill>
              <a:latin typeface="Calibri" pitchFamily="34" charset="0"/>
            </a:endParaRPr>
          </a:p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O </a:t>
            </a:r>
            <a:r>
              <a:rPr lang="pt-BR" b="1" dirty="0" smtClean="0">
                <a:latin typeface="+mn-lt"/>
              </a:rPr>
              <a:t>Índice Global de Qualidade Regulatória (IGQR) da Anvisa </a:t>
            </a:r>
            <a:r>
              <a:rPr lang="pt-BR" dirty="0" smtClean="0">
                <a:latin typeface="+mn-lt"/>
              </a:rPr>
              <a:t>é um conjunto de indicadores para mensurar a qualidade do processo regulatório da Agência, possibilitando o monitoramento e a avaliação da sua atuação regulatória.</a:t>
            </a:r>
          </a:p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Dentre os </a:t>
            </a:r>
            <a:r>
              <a:rPr lang="pt-BR" b="1" dirty="0" smtClean="0">
                <a:latin typeface="+mn-lt"/>
              </a:rPr>
              <a:t>35 indicadores </a:t>
            </a:r>
            <a:r>
              <a:rPr lang="pt-BR" dirty="0" smtClean="0">
                <a:latin typeface="+mn-lt"/>
              </a:rPr>
              <a:t>componentes do modelo atual do IGQR, 12 tratam de temas relacionados a transparência, a previsibilidade e a participação social.</a:t>
            </a:r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583021" y="3288201"/>
            <a:ext cx="33930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400" b="1" dirty="0" smtClean="0">
                <a:solidFill>
                  <a:srgbClr val="0070C0"/>
                </a:solidFill>
              </a:rPr>
              <a:t>Participação Social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583021" y="4584815"/>
            <a:ext cx="3384000" cy="3443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Grau de Participação Social</a:t>
            </a:r>
            <a:endParaRPr lang="pt-BR" sz="1200" b="1" dirty="0"/>
          </a:p>
        </p:txBody>
      </p:sp>
      <p:sp>
        <p:nvSpPr>
          <p:cNvPr id="7" name="Retângulo de cantos arredondados 6"/>
          <p:cNvSpPr/>
          <p:nvPr/>
        </p:nvSpPr>
        <p:spPr>
          <a:xfrm>
            <a:off x="583021" y="4108256"/>
            <a:ext cx="3384000" cy="3443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Participação Prévia </a:t>
            </a:r>
            <a:r>
              <a:rPr lang="pt-BR" sz="1200" b="1" dirty="0"/>
              <a:t>à</a:t>
            </a:r>
            <a:r>
              <a:rPr lang="pt-BR" sz="1200" b="1" dirty="0" smtClean="0"/>
              <a:t> Consulta Pública</a:t>
            </a:r>
            <a:endParaRPr lang="pt-BR" sz="1200" b="1" dirty="0"/>
          </a:p>
        </p:txBody>
      </p:sp>
      <p:sp>
        <p:nvSpPr>
          <p:cNvPr id="8" name="Retângulo de cantos arredondados 7"/>
          <p:cNvSpPr/>
          <p:nvPr/>
        </p:nvSpPr>
        <p:spPr>
          <a:xfrm>
            <a:off x="578216" y="3643426"/>
            <a:ext cx="3384000" cy="3443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Mecanismos Institucionalizados para Participação</a:t>
            </a:r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592052" y="5017681"/>
            <a:ext cx="33701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400" b="1" dirty="0" smtClean="0">
                <a:solidFill>
                  <a:srgbClr val="0070C0"/>
                </a:solidFill>
              </a:rPr>
              <a:t>Transparência Ativa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583021" y="5357826"/>
            <a:ext cx="3384000" cy="3443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Transparência Regulatória</a:t>
            </a:r>
            <a:endParaRPr lang="pt-BR" sz="1200" b="1" dirty="0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962513" y="5361486"/>
            <a:ext cx="3384000" cy="3443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Publicidade da </a:t>
            </a:r>
            <a:r>
              <a:rPr lang="pt-BR" sz="1200" b="1" dirty="0" smtClean="0"/>
              <a:t>Intensão </a:t>
            </a:r>
            <a:r>
              <a:rPr lang="pt-BR" sz="1200" b="1" dirty="0"/>
              <a:t>de </a:t>
            </a:r>
            <a:r>
              <a:rPr lang="pt-BR" sz="1200" b="1" dirty="0" smtClean="0"/>
              <a:t>Regulamentar</a:t>
            </a:r>
            <a:endParaRPr lang="pt-BR" sz="1200" b="1" dirty="0"/>
          </a:p>
        </p:txBody>
      </p:sp>
      <p:sp>
        <p:nvSpPr>
          <p:cNvPr id="12" name="Retângulo de cantos arredondados 11"/>
          <p:cNvSpPr/>
          <p:nvPr/>
        </p:nvSpPr>
        <p:spPr>
          <a:xfrm>
            <a:off x="592052" y="5825328"/>
            <a:ext cx="3384000" cy="3443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Transparência em Consultas Públicas</a:t>
            </a:r>
            <a:endParaRPr lang="pt-BR" sz="1200" b="1" dirty="0"/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4947667" y="3289623"/>
            <a:ext cx="34105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400" b="1" dirty="0">
                <a:solidFill>
                  <a:srgbClr val="0070C0"/>
                </a:solidFill>
              </a:rPr>
              <a:t>Acesso à Informação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4974214" y="3643426"/>
            <a:ext cx="3384000" cy="3443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Eficiência </a:t>
            </a:r>
            <a:r>
              <a:rPr lang="pt-BR" sz="1200" b="1" dirty="0"/>
              <a:t>no Acesso </a:t>
            </a:r>
            <a:r>
              <a:rPr lang="pt-BR" sz="1200" b="1" dirty="0" smtClean="0"/>
              <a:t>à </a:t>
            </a:r>
            <a:r>
              <a:rPr lang="pt-BR" sz="1200" b="1" dirty="0"/>
              <a:t>informação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4966719" y="4108255"/>
            <a:ext cx="3384000" cy="3443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Canais e Instrumentos de Atendimento</a:t>
            </a:r>
            <a:endParaRPr lang="pt-BR" sz="1200" b="1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4974214" y="4584814"/>
            <a:ext cx="3384000" cy="3443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Estrutura de Ouvidoria</a:t>
            </a:r>
            <a:endParaRPr lang="pt-BR" sz="1200" b="1" dirty="0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592052" y="6277274"/>
            <a:ext cx="3384000" cy="3443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/>
              <a:t>Facilidade de Acesso a Legislação Produzida</a:t>
            </a:r>
            <a:endParaRPr lang="pt-BR" sz="1200" b="1" dirty="0"/>
          </a:p>
        </p:txBody>
      </p: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4952065" y="5026970"/>
            <a:ext cx="33944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1400" b="1" dirty="0" smtClean="0">
                <a:solidFill>
                  <a:srgbClr val="0070C0"/>
                </a:solidFill>
              </a:rPr>
              <a:t>Previsibilidade</a:t>
            </a:r>
            <a:endParaRPr lang="pt-BR" sz="1400" b="1" dirty="0">
              <a:solidFill>
                <a:srgbClr val="0070C0"/>
              </a:solidFill>
            </a:endParaRP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4962513" y="5825327"/>
            <a:ext cx="3384000" cy="3443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Previsibilidade Regulatória</a:t>
            </a: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4962513" y="6278862"/>
            <a:ext cx="3384000" cy="3443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Execução do Planejamento Regulatório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  <p:extLst>
      <p:ext uri="{BB962C8B-B14F-4D97-AF65-F5344CB8AC3E}">
        <p14:creationId xmlns:p14="http://schemas.microsoft.com/office/powerpoint/2010/main" val="1872531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0788" y="1207849"/>
            <a:ext cx="8229600" cy="5326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b="1" dirty="0">
                <a:solidFill>
                  <a:srgbClr val="008080"/>
                </a:solidFill>
                <a:latin typeface="Calibri" pitchFamily="34" charset="0"/>
              </a:rPr>
              <a:t>Canais de atendimento ao cidadão disponibilizados pela </a:t>
            </a:r>
            <a:r>
              <a:rPr lang="pt-BR" sz="2000" b="1" dirty="0" smtClean="0">
                <a:solidFill>
                  <a:srgbClr val="008080"/>
                </a:solidFill>
                <a:latin typeface="Calibri" pitchFamily="34" charset="0"/>
              </a:rPr>
              <a:t>Anvisa.</a:t>
            </a:r>
            <a:endParaRPr lang="pt-BR" sz="2000" b="1" dirty="0">
              <a:solidFill>
                <a:srgbClr val="008080"/>
              </a:solidFill>
              <a:latin typeface="Calibri" pitchFamily="34" charset="0"/>
            </a:endParaRPr>
          </a:p>
        </p:txBody>
      </p:sp>
      <p:sp>
        <p:nvSpPr>
          <p:cNvPr id="4" name="Canto dobrado 3"/>
          <p:cNvSpPr/>
          <p:nvPr/>
        </p:nvSpPr>
        <p:spPr>
          <a:xfrm>
            <a:off x="500034" y="2500306"/>
            <a:ext cx="1428750" cy="1181100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400" b="1" dirty="0">
                <a:solidFill>
                  <a:srgbClr val="C00000"/>
                </a:solidFill>
                <a:effectLst/>
                <a:ea typeface="Calibri"/>
                <a:cs typeface="Times New Roman"/>
              </a:rPr>
              <a:t>SIC</a:t>
            </a:r>
            <a:endParaRPr lang="pt-BR" sz="1400" dirty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>
                <a:effectLst/>
                <a:ea typeface="Calibri"/>
                <a:cs typeface="Times New Roman"/>
              </a:rPr>
              <a:t>Pedidos de acesso à informação</a:t>
            </a:r>
          </a:p>
        </p:txBody>
      </p:sp>
      <p:sp>
        <p:nvSpPr>
          <p:cNvPr id="5" name="Canto dobrado 4"/>
          <p:cNvSpPr/>
          <p:nvPr/>
        </p:nvSpPr>
        <p:spPr>
          <a:xfrm>
            <a:off x="2200286" y="2500306"/>
            <a:ext cx="1428750" cy="1181100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400" b="1" dirty="0">
                <a:solidFill>
                  <a:srgbClr val="C00000"/>
                </a:solidFill>
                <a:effectLst/>
                <a:ea typeface="Calibri"/>
                <a:cs typeface="Times New Roman"/>
              </a:rPr>
              <a:t>Sistema de Peticionamento</a:t>
            </a:r>
            <a:endParaRPr lang="pt-BR" sz="1400" dirty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>
                <a:effectLst/>
                <a:ea typeface="Calibri"/>
                <a:cs typeface="Times New Roman"/>
              </a:rPr>
              <a:t>Demandas à apreciação</a:t>
            </a:r>
          </a:p>
        </p:txBody>
      </p:sp>
      <p:sp>
        <p:nvSpPr>
          <p:cNvPr id="6" name="Canto dobrado 5"/>
          <p:cNvSpPr/>
          <p:nvPr/>
        </p:nvSpPr>
        <p:spPr>
          <a:xfrm>
            <a:off x="3856470" y="2500306"/>
            <a:ext cx="1428750" cy="1181100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400" b="1" dirty="0">
                <a:solidFill>
                  <a:srgbClr val="C00000"/>
                </a:solidFill>
                <a:effectLst/>
                <a:ea typeface="Calibri"/>
                <a:cs typeface="Times New Roman"/>
              </a:rPr>
              <a:t>Atendimento Presencial</a:t>
            </a:r>
            <a:endParaRPr lang="pt-BR" sz="1400" dirty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>
                <a:effectLst/>
                <a:ea typeface="Calibri"/>
                <a:cs typeface="Times New Roman"/>
              </a:rPr>
              <a:t>Protocolo de documentos</a:t>
            </a:r>
          </a:p>
        </p:txBody>
      </p:sp>
      <p:sp>
        <p:nvSpPr>
          <p:cNvPr id="7" name="Canto dobrado 6"/>
          <p:cNvSpPr/>
          <p:nvPr/>
        </p:nvSpPr>
        <p:spPr>
          <a:xfrm>
            <a:off x="5512654" y="2519355"/>
            <a:ext cx="1428750" cy="1181100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pt-BR" sz="1400" b="1" dirty="0" smtClean="0">
              <a:solidFill>
                <a:srgbClr val="C00000"/>
              </a:solidFill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b="1" dirty="0" err="1" smtClean="0">
                <a:solidFill>
                  <a:srgbClr val="C00000"/>
                </a:solidFill>
                <a:effectLst/>
                <a:ea typeface="Calibri"/>
                <a:cs typeface="Times New Roman"/>
              </a:rPr>
              <a:t>Anvis@tende</a:t>
            </a:r>
            <a:endParaRPr lang="pt-BR" sz="1400" dirty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>
                <a:effectLst/>
                <a:ea typeface="Calibri"/>
                <a:cs typeface="Times New Roman"/>
              </a:rPr>
              <a:t>Esclarecimento de dúvidas e solicitação de informações</a:t>
            </a:r>
          </a:p>
        </p:txBody>
      </p:sp>
      <p:sp>
        <p:nvSpPr>
          <p:cNvPr id="8" name="Canto dobrado 7"/>
          <p:cNvSpPr/>
          <p:nvPr/>
        </p:nvSpPr>
        <p:spPr>
          <a:xfrm>
            <a:off x="7168838" y="2528465"/>
            <a:ext cx="1428750" cy="1181100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400" b="1" dirty="0">
                <a:solidFill>
                  <a:srgbClr val="C00000"/>
                </a:solidFill>
                <a:effectLst/>
                <a:ea typeface="Calibri"/>
                <a:cs typeface="Times New Roman"/>
              </a:rPr>
              <a:t>Parlatório</a:t>
            </a:r>
            <a:endParaRPr lang="pt-BR" sz="1400" dirty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>
                <a:effectLst/>
                <a:ea typeface="Calibri"/>
                <a:cs typeface="Times New Roman"/>
              </a:rPr>
              <a:t>Atendimento em reuniões</a:t>
            </a:r>
          </a:p>
        </p:txBody>
      </p:sp>
      <p:sp>
        <p:nvSpPr>
          <p:cNvPr id="9" name="Canto dobrado 8"/>
          <p:cNvSpPr/>
          <p:nvPr/>
        </p:nvSpPr>
        <p:spPr>
          <a:xfrm>
            <a:off x="500034" y="4153368"/>
            <a:ext cx="1428750" cy="1181100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pt-BR" sz="1400" b="1" dirty="0" smtClean="0">
              <a:solidFill>
                <a:srgbClr val="C00000"/>
              </a:solidFill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b="1" dirty="0" err="1" smtClean="0">
                <a:solidFill>
                  <a:srgbClr val="C00000"/>
                </a:solidFill>
                <a:effectLst/>
                <a:ea typeface="Calibri"/>
                <a:cs typeface="Times New Roman"/>
              </a:rPr>
              <a:t>Ouvidori@tende</a:t>
            </a:r>
            <a:endParaRPr lang="pt-BR" sz="1400" dirty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>
                <a:effectLst/>
                <a:ea typeface="Calibri"/>
                <a:cs typeface="Times New Roman"/>
              </a:rPr>
              <a:t>Denúncias, </a:t>
            </a:r>
            <a:endParaRPr lang="pt-BR" sz="1400" dirty="0" smtClean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 smtClean="0">
                <a:effectLst/>
                <a:ea typeface="Calibri"/>
                <a:cs typeface="Times New Roman"/>
              </a:rPr>
              <a:t>reclamações</a:t>
            </a:r>
            <a:r>
              <a:rPr lang="pt-BR" sz="1400" dirty="0">
                <a:effectLst/>
                <a:ea typeface="Calibri"/>
                <a:cs typeface="Times New Roman"/>
              </a:rPr>
              <a:t>, </a:t>
            </a:r>
            <a:endParaRPr lang="pt-BR" sz="1400" dirty="0" smtClean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 smtClean="0">
                <a:effectLst/>
                <a:ea typeface="Calibri"/>
                <a:cs typeface="Times New Roman"/>
              </a:rPr>
              <a:t>sugestões </a:t>
            </a:r>
            <a:r>
              <a:rPr lang="pt-BR" sz="1400" dirty="0">
                <a:effectLst/>
                <a:ea typeface="Calibri"/>
                <a:cs typeface="Times New Roman"/>
              </a:rPr>
              <a:t>ou elogios.</a:t>
            </a:r>
          </a:p>
        </p:txBody>
      </p:sp>
      <p:sp>
        <p:nvSpPr>
          <p:cNvPr id="10" name="Canto dobrado 9"/>
          <p:cNvSpPr/>
          <p:nvPr/>
        </p:nvSpPr>
        <p:spPr>
          <a:xfrm>
            <a:off x="2239636" y="4153368"/>
            <a:ext cx="1428750" cy="1181100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400" b="1" dirty="0">
                <a:solidFill>
                  <a:srgbClr val="C00000"/>
                </a:solidFill>
                <a:effectLst/>
                <a:ea typeface="Calibri"/>
                <a:cs typeface="Times New Roman"/>
              </a:rPr>
              <a:t>Ouvidoria Presencial</a:t>
            </a:r>
            <a:endParaRPr lang="pt-BR" sz="1400" dirty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>
                <a:effectLst/>
                <a:ea typeface="Calibri"/>
                <a:cs typeface="Times New Roman"/>
              </a:rPr>
              <a:t>Denúncias e reclamações.</a:t>
            </a:r>
          </a:p>
        </p:txBody>
      </p:sp>
      <p:sp>
        <p:nvSpPr>
          <p:cNvPr id="11" name="Canto dobrado 10"/>
          <p:cNvSpPr/>
          <p:nvPr/>
        </p:nvSpPr>
        <p:spPr>
          <a:xfrm>
            <a:off x="3895820" y="4171539"/>
            <a:ext cx="1428750" cy="1181100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pt-BR" sz="1400" b="1" dirty="0">
                <a:solidFill>
                  <a:srgbClr val="C00000"/>
                </a:solidFill>
                <a:effectLst/>
                <a:ea typeface="Calibri"/>
                <a:cs typeface="Times New Roman"/>
              </a:rPr>
              <a:t>Ouvidoria Ativa</a:t>
            </a:r>
            <a:endParaRPr lang="pt-BR" sz="1400" dirty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>
                <a:effectLst/>
                <a:ea typeface="Calibri"/>
                <a:cs typeface="Times New Roman"/>
              </a:rPr>
              <a:t>Viabilizar a Participação </a:t>
            </a:r>
            <a:r>
              <a:rPr lang="pt-BR" sz="1400" dirty="0" smtClean="0">
                <a:effectLst/>
                <a:ea typeface="Calibri"/>
                <a:cs typeface="Times New Roman"/>
              </a:rPr>
              <a:t>Social</a:t>
            </a:r>
            <a:endParaRPr lang="pt-BR" sz="1400" dirty="0">
              <a:effectLst/>
              <a:ea typeface="Calibri"/>
              <a:cs typeface="Times New Roman"/>
            </a:endParaRPr>
          </a:p>
        </p:txBody>
      </p:sp>
      <p:sp>
        <p:nvSpPr>
          <p:cNvPr id="12" name="Canto dobrado 11"/>
          <p:cNvSpPr/>
          <p:nvPr/>
        </p:nvSpPr>
        <p:spPr>
          <a:xfrm>
            <a:off x="5552004" y="4184348"/>
            <a:ext cx="3156942" cy="1168291"/>
          </a:xfrm>
          <a:prstGeom prst="foldedCorne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endParaRPr lang="pt-BR" sz="1400" b="1" dirty="0" smtClean="0">
              <a:solidFill>
                <a:srgbClr val="C00000"/>
              </a:solidFill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endParaRPr lang="pt-BR" sz="14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b="1" dirty="0" smtClean="0">
                <a:solidFill>
                  <a:srgbClr val="C00000"/>
                </a:solidFill>
                <a:effectLst/>
                <a:ea typeface="Calibri"/>
                <a:cs typeface="Times New Roman"/>
              </a:rPr>
              <a:t>Outros canais </a:t>
            </a:r>
            <a:r>
              <a:rPr lang="pt-BR" sz="1400" b="1" dirty="0">
                <a:solidFill>
                  <a:srgbClr val="C00000"/>
                </a:solidFill>
                <a:effectLst/>
                <a:ea typeface="Calibri"/>
                <a:cs typeface="Times New Roman"/>
              </a:rPr>
              <a:t>instituídos para atendimento a </a:t>
            </a:r>
            <a:r>
              <a:rPr lang="pt-BR" sz="1400" b="1" dirty="0" smtClean="0">
                <a:solidFill>
                  <a:srgbClr val="C00000"/>
                </a:solidFill>
                <a:effectLst/>
                <a:ea typeface="Calibri"/>
                <a:cs typeface="Times New Roman"/>
              </a:rPr>
              <a:t>públicos específicos:</a:t>
            </a:r>
            <a:endParaRPr lang="pt-BR" sz="1400" dirty="0">
              <a:effectLst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pt-BR" sz="1400" dirty="0">
                <a:effectLst/>
                <a:ea typeface="Calibri"/>
                <a:cs typeface="Times New Roman"/>
              </a:rPr>
              <a:t> </a:t>
            </a:r>
            <a:r>
              <a:rPr lang="pt-BR" sz="1400" dirty="0" smtClean="0">
                <a:effectLst/>
                <a:ea typeface="Calibri"/>
                <a:cs typeface="Times New Roman"/>
              </a:rPr>
              <a:t>Atendimento </a:t>
            </a:r>
            <a:r>
              <a:rPr lang="pt-BR" sz="1400" dirty="0">
                <a:effectLst/>
                <a:ea typeface="Calibri"/>
                <a:cs typeface="Times New Roman"/>
              </a:rPr>
              <a:t>a Parlamentares, atendimento à imprensa, dentre outros</a:t>
            </a:r>
          </a:p>
          <a:p>
            <a:pPr>
              <a:spcAft>
                <a:spcPts val="0"/>
              </a:spcAft>
            </a:pPr>
            <a:r>
              <a:rPr lang="pt-BR" sz="1400" dirty="0">
                <a:effectLst/>
                <a:ea typeface="Calibri"/>
                <a:cs typeface="Times New Roman"/>
              </a:rPr>
              <a:t> 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  <p:extLst>
      <p:ext uri="{BB962C8B-B14F-4D97-AF65-F5344CB8AC3E}">
        <p14:creationId xmlns:p14="http://schemas.microsoft.com/office/powerpoint/2010/main" val="3752396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ço Reservado para Conteúdo 2"/>
          <p:cNvSpPr txBox="1">
            <a:spLocks/>
          </p:cNvSpPr>
          <p:nvPr/>
        </p:nvSpPr>
        <p:spPr>
          <a:xfrm>
            <a:off x="343822" y="1195636"/>
            <a:ext cx="8443020" cy="5448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 eaLnBrk="0" hangingPunct="0">
              <a:spcBef>
                <a:spcPts val="1200"/>
              </a:spcBef>
              <a:buNone/>
              <a:defRPr/>
            </a:pPr>
            <a:r>
              <a:rPr lang="pt-BR" sz="2000" b="1" dirty="0" smtClean="0">
                <a:solidFill>
                  <a:srgbClr val="008080"/>
                </a:solidFill>
                <a:latin typeface="Calibri" pitchFamily="34" charset="0"/>
              </a:rPr>
              <a:t>Números da Anvisa</a:t>
            </a:r>
            <a:endParaRPr lang="pt-BR" sz="2000" b="1" dirty="0" smtClean="0">
              <a:solidFill>
                <a:srgbClr val="008080"/>
              </a:solidFill>
              <a:latin typeface="Calibri" pitchFamily="34" charset="0"/>
              <a:cs typeface="Arial" charset="0"/>
            </a:endParaRPr>
          </a:p>
          <a:p>
            <a:pPr marL="177800" indent="-177800" eaLnBrk="0" hangingPunc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endParaRPr lang="pt-BR" sz="1800" kern="0" dirty="0" smtClean="0">
              <a:cs typeface="Arial" pitchFamily="34" charset="0"/>
            </a:endParaRPr>
          </a:p>
          <a:p>
            <a:pPr marL="177800" indent="-177800" eaLnBrk="0" hangingPunc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pt-BR" sz="1800" kern="0" dirty="0" smtClean="0">
                <a:cs typeface="Arial" pitchFamily="34" charset="0"/>
              </a:rPr>
              <a:t>Em 2015, a Central de Atendimento recebeu </a:t>
            </a:r>
            <a:r>
              <a:rPr lang="pt-BR" sz="1800" b="1" kern="0" dirty="0" smtClean="0">
                <a:cs typeface="Arial" pitchFamily="34" charset="0"/>
              </a:rPr>
              <a:t>372.796 protocolos</a:t>
            </a:r>
            <a:r>
              <a:rPr lang="pt-BR" sz="1800" kern="0" dirty="0" smtClean="0">
                <a:cs typeface="Arial" pitchFamily="34" charset="0"/>
              </a:rPr>
              <a:t>, com uma média de </a:t>
            </a:r>
            <a:r>
              <a:rPr lang="pt-BR" sz="1800" b="1" kern="0" dirty="0" smtClean="0">
                <a:cs typeface="Arial" pitchFamily="34" charset="0"/>
              </a:rPr>
              <a:t>31.066/mês</a:t>
            </a:r>
            <a:r>
              <a:rPr lang="pt-BR" sz="1800" kern="0" dirty="0" smtClean="0">
                <a:cs typeface="Arial" pitchFamily="34" charset="0"/>
              </a:rPr>
              <a:t>, sendo 82,44% respondidos imediatamente aos usuários; </a:t>
            </a:r>
          </a:p>
          <a:p>
            <a:pPr marL="0" indent="0" eaLnBrk="0" hangingPunc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pt-BR" sz="1800" kern="0" dirty="0" smtClean="0">
              <a:cs typeface="Arial" pitchFamily="34" charset="0"/>
            </a:endParaRPr>
          </a:p>
          <a:p>
            <a:pPr marL="177800" indent="-177800" eaLnBrk="0" hangingPunc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pt-BR" sz="1800" kern="0" dirty="0" smtClean="0">
                <a:cs typeface="Arial" pitchFamily="34" charset="0"/>
              </a:rPr>
              <a:t>Pesquisa de Satisfação do Usuário evidenciou </a:t>
            </a:r>
            <a:r>
              <a:rPr lang="pt-BR" sz="1800" b="1" kern="0" dirty="0" smtClean="0">
                <a:cs typeface="Arial" pitchFamily="34" charset="0"/>
              </a:rPr>
              <a:t>77,66% de satisfação </a:t>
            </a:r>
            <a:r>
              <a:rPr lang="pt-BR" sz="1800" kern="0" dirty="0" smtClean="0">
                <a:cs typeface="Arial" pitchFamily="34" charset="0"/>
              </a:rPr>
              <a:t>das respostas prestadas;</a:t>
            </a:r>
          </a:p>
          <a:p>
            <a:pPr marL="0" indent="0" eaLnBrk="0" hangingPunc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pt-BR" sz="1800" kern="0" dirty="0" smtClean="0">
              <a:cs typeface="Arial" pitchFamily="34" charset="0"/>
            </a:endParaRPr>
          </a:p>
          <a:p>
            <a:pPr marL="177800" indent="-177800" eaLnBrk="0" hangingPunc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pt-BR" sz="1800" kern="0" dirty="0" smtClean="0">
                <a:cs typeface="Arial" pitchFamily="34" charset="0"/>
              </a:rPr>
              <a:t>O tempo médio de resposta é de </a:t>
            </a:r>
            <a:r>
              <a:rPr lang="pt-BR" sz="1800" b="1" kern="0" dirty="0" smtClean="0">
                <a:cs typeface="Arial" pitchFamily="34" charset="0"/>
              </a:rPr>
              <a:t>16,01 dias</a:t>
            </a:r>
            <a:r>
              <a:rPr lang="pt-BR" sz="1800" kern="0" dirty="0" smtClean="0">
                <a:cs typeface="Arial" pitchFamily="34" charset="0"/>
              </a:rPr>
              <a:t>, abaixo do previsto pela LAI (20 dias);</a:t>
            </a:r>
          </a:p>
          <a:p>
            <a:pPr marL="0" indent="0" eaLnBrk="0" hangingPunct="0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pt-BR" sz="1800" kern="0" dirty="0" smtClean="0">
              <a:cs typeface="Arial" pitchFamily="34" charset="0"/>
            </a:endParaRPr>
          </a:p>
          <a:p>
            <a:pPr marL="177800" indent="-177800" eaLnBrk="0" hangingPunct="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pt-BR" sz="1800" kern="0" dirty="0" smtClean="0">
                <a:cs typeface="Arial" pitchFamily="34" charset="0"/>
              </a:rPr>
              <a:t>Do total de protocolos, 3.863 foram gerados no Sistema Eletrônico do Serviço de Informação ao Cidadão – </a:t>
            </a:r>
            <a:r>
              <a:rPr lang="pt-BR" sz="1800" kern="0" dirty="0" err="1" smtClean="0">
                <a:cs typeface="Arial" pitchFamily="34" charset="0"/>
              </a:rPr>
              <a:t>e-SIC</a:t>
            </a:r>
            <a:r>
              <a:rPr lang="pt-BR" sz="1800" kern="0" dirty="0" smtClean="0">
                <a:cs typeface="Arial" pitchFamily="34" charset="0"/>
              </a:rPr>
              <a:t>.</a:t>
            </a:r>
          </a:p>
        </p:txBody>
      </p:sp>
      <p:sp>
        <p:nvSpPr>
          <p:cNvPr id="6" name="Retângulo 5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  <p:extLst>
      <p:ext uri="{BB962C8B-B14F-4D97-AF65-F5344CB8AC3E}">
        <p14:creationId xmlns:p14="http://schemas.microsoft.com/office/powerpoint/2010/main" val="2360197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/>
          <p:cNvSpPr txBox="1">
            <a:spLocks/>
          </p:cNvSpPr>
          <p:nvPr/>
        </p:nvSpPr>
        <p:spPr>
          <a:xfrm>
            <a:off x="366773" y="1285860"/>
            <a:ext cx="8420069" cy="47525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pt-BR" sz="2000" b="1" dirty="0" smtClean="0">
                <a:solidFill>
                  <a:srgbClr val="008080"/>
                </a:solidFill>
              </a:rPr>
              <a:t>Atendimento ao Público e Acesso a Informação na Anvisa</a:t>
            </a:r>
            <a:endParaRPr lang="pt-BR" sz="1800" dirty="0" smtClean="0">
              <a:cs typeface="Arial" charset="0"/>
            </a:endParaRPr>
          </a:p>
          <a:p>
            <a:pPr marL="177800" indent="-177800" algn="just">
              <a:spcBef>
                <a:spcPts val="0"/>
              </a:spcBef>
              <a:buFont typeface="Arial" charset="0"/>
              <a:buChar char="•"/>
            </a:pPr>
            <a:r>
              <a:rPr lang="pt-BR" sz="1800" dirty="0" smtClean="0">
                <a:cs typeface="Arial" charset="0"/>
              </a:rPr>
              <a:t>Criação de área dedicada à Gestão da Transparência e Acesso à Informação;</a:t>
            </a:r>
          </a:p>
          <a:p>
            <a:pPr marL="177800" indent="-177800" algn="just">
              <a:spcBef>
                <a:spcPts val="0"/>
              </a:spcBef>
              <a:buFont typeface="Arial" charset="0"/>
              <a:buChar char="•"/>
            </a:pPr>
            <a:r>
              <a:rPr lang="pt-BR" sz="1800" dirty="0" smtClean="0">
                <a:cs typeface="Arial" charset="0"/>
              </a:rPr>
              <a:t>Exemplos de conteúdos disponíveis no Portal da Anvisa:</a:t>
            </a:r>
          </a:p>
          <a:p>
            <a:pPr marL="452438" lvl="0" indent="-271463" eaLnBrk="0" hangingPunct="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800" dirty="0" smtClean="0"/>
              <a:t>Consulta </a:t>
            </a:r>
            <a:r>
              <a:rPr lang="pt-BR" sz="1800" dirty="0"/>
              <a:t>de andamentos processuais;</a:t>
            </a:r>
          </a:p>
          <a:p>
            <a:pPr marL="452438" lvl="0" indent="-271463" eaLnBrk="0" hangingPunct="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800" dirty="0" err="1"/>
              <a:t>Bulário</a:t>
            </a:r>
            <a:r>
              <a:rPr lang="pt-BR" sz="1800" dirty="0"/>
              <a:t> Eletrônico;</a:t>
            </a:r>
          </a:p>
          <a:p>
            <a:pPr marL="452438" lvl="0" indent="-271463" eaLnBrk="0" hangingPunct="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800" dirty="0"/>
              <a:t>Consulta a produtos registrados e empresas;</a:t>
            </a:r>
          </a:p>
          <a:p>
            <a:pPr marL="452438" lvl="0" indent="-271463" eaLnBrk="0" hangingPunct="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800" dirty="0"/>
              <a:t>Consulta dos motivos de indeferimento;</a:t>
            </a:r>
          </a:p>
          <a:p>
            <a:pPr marL="452438" lvl="0" indent="-271463" eaLnBrk="0" hangingPunct="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800" dirty="0"/>
              <a:t>Transmissão ao vivo das reuniões da Diretoria Colegiada;</a:t>
            </a:r>
          </a:p>
          <a:p>
            <a:pPr marL="452438" lvl="0" indent="-271463" eaLnBrk="0" hangingPunct="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800" dirty="0"/>
              <a:t>Informativos: </a:t>
            </a:r>
            <a:r>
              <a:rPr lang="pt-BR" sz="1800" dirty="0" smtClean="0"/>
              <a:t>controle de infecção em serviços de saúde; higienização das mãos;  resistência microbiana; orientações sobre equipamentos de proteção individual; agrotóxicos em alimentos; manuais de registro e cadastramento de produtos;</a:t>
            </a:r>
            <a:endParaRPr lang="pt-BR" sz="1800" dirty="0"/>
          </a:p>
          <a:p>
            <a:pPr marL="452438" lvl="0" indent="-271463" eaLnBrk="0" hangingPunct="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800" dirty="0"/>
              <a:t>Hotsite: Segurança do Paciente, </a:t>
            </a:r>
            <a:r>
              <a:rPr lang="pt-BR" sz="1800" dirty="0" err="1"/>
              <a:t>Enaviss</a:t>
            </a:r>
            <a:r>
              <a:rPr lang="pt-BR" sz="1800" dirty="0"/>
              <a:t>;</a:t>
            </a:r>
          </a:p>
          <a:p>
            <a:pPr marL="452438" lvl="0" indent="-271463" eaLnBrk="0" hangingPunct="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800" dirty="0"/>
              <a:t>Organização e Avaliação dos Serviços de Saúde;</a:t>
            </a:r>
          </a:p>
          <a:p>
            <a:pPr marL="452438" lvl="0" indent="-271463" eaLnBrk="0" hangingPunct="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800" dirty="0" smtClean="0"/>
              <a:t>Relação </a:t>
            </a:r>
            <a:r>
              <a:rPr lang="pt-BR" sz="1800" dirty="0"/>
              <a:t>de Marcas e Produtos </a:t>
            </a:r>
            <a:r>
              <a:rPr lang="pt-BR" sz="1800" dirty="0" err="1"/>
              <a:t>Fumígemos</a:t>
            </a:r>
            <a:r>
              <a:rPr lang="pt-BR" sz="1800" dirty="0"/>
              <a:t> Derivados do Tabaco;</a:t>
            </a:r>
          </a:p>
          <a:p>
            <a:pPr marL="452438" lvl="0" indent="-271463" eaLnBrk="0" hangingPunct="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800" dirty="0"/>
              <a:t>Banco de dados de rotulagens de produtos registrados e cadastrados na Anvisa;</a:t>
            </a:r>
          </a:p>
          <a:p>
            <a:pPr marL="452438" lvl="0" indent="-271463" eaLnBrk="0" hangingPunct="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800" dirty="0"/>
              <a:t>Informações sobre importação de produtos sujeitos a Vigilância Sanitária;</a:t>
            </a:r>
          </a:p>
          <a:p>
            <a:pPr marL="452438" lvl="0" indent="-271463" eaLnBrk="0" hangingPunct="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pt-BR" sz="1800" dirty="0"/>
              <a:t>Informações sobre temporada de navios de cruzeiro.</a:t>
            </a:r>
          </a:p>
          <a:p>
            <a:pPr marL="361950" indent="-180975" eaLnBrk="0" hangingPunct="0"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ü"/>
            </a:pPr>
            <a:endParaRPr lang="pt-BR" sz="1800" dirty="0"/>
          </a:p>
        </p:txBody>
      </p:sp>
      <p:sp>
        <p:nvSpPr>
          <p:cNvPr id="5" name="Retângulo 4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  <p:extLst>
      <p:ext uri="{BB962C8B-B14F-4D97-AF65-F5344CB8AC3E}">
        <p14:creationId xmlns:p14="http://schemas.microsoft.com/office/powerpoint/2010/main" val="2704815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357158" y="1258905"/>
            <a:ext cx="8446521" cy="4741863"/>
          </a:xfrm>
        </p:spPr>
        <p:txBody>
          <a:bodyPr/>
          <a:lstStyle/>
          <a:p>
            <a:pPr marL="177800" indent="-17780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pt-BR" sz="2000" b="1" dirty="0" smtClean="0">
                <a:solidFill>
                  <a:srgbClr val="008080"/>
                </a:solidFill>
                <a:latin typeface="Calibri" pitchFamily="34" charset="0"/>
              </a:rPr>
              <a:t>Ouvidoria</a:t>
            </a:r>
            <a:endParaRPr lang="pt-BR" sz="2000" b="1" dirty="0" smtClean="0">
              <a:solidFill>
                <a:srgbClr val="008080"/>
              </a:solidFill>
              <a:latin typeface="Calibri" pitchFamily="34" charset="0"/>
              <a:cs typeface="Arial" charset="0"/>
            </a:endParaRPr>
          </a:p>
          <a:p>
            <a:pPr marL="177800" indent="-17780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pt-BR" sz="1800" kern="0" dirty="0" smtClean="0">
                <a:cs typeface="Arial" pitchFamily="34" charset="0"/>
              </a:rPr>
              <a:t>Canal </a:t>
            </a:r>
            <a:r>
              <a:rPr lang="pt-BR" sz="1800" kern="0" dirty="0">
                <a:cs typeface="Arial" pitchFamily="34" charset="0"/>
              </a:rPr>
              <a:t>de </a:t>
            </a:r>
            <a:r>
              <a:rPr lang="pt-BR" sz="1800" kern="0" dirty="0" smtClean="0">
                <a:cs typeface="Arial" pitchFamily="34" charset="0"/>
              </a:rPr>
              <a:t>interlocução da </a:t>
            </a:r>
            <a:r>
              <a:rPr lang="pt-BR" sz="1800" kern="0" dirty="0">
                <a:cs typeface="Arial" pitchFamily="34" charset="0"/>
              </a:rPr>
              <a:t>sociedade com a </a:t>
            </a:r>
            <a:r>
              <a:rPr lang="pt-BR" sz="1800" kern="0" dirty="0" smtClean="0">
                <a:cs typeface="Arial" pitchFamily="34" charset="0"/>
              </a:rPr>
              <a:t>Anvisa;</a:t>
            </a:r>
            <a:endParaRPr lang="pt-BR" sz="1800" kern="0" dirty="0">
              <a:cs typeface="Arial" pitchFamily="34" charset="0"/>
            </a:endParaRPr>
          </a:p>
          <a:p>
            <a:pPr marL="177800" indent="-17780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pt-BR" sz="1800" kern="0" dirty="0">
                <a:cs typeface="Arial" pitchFamily="34" charset="0"/>
              </a:rPr>
              <a:t>Atua de forma </a:t>
            </a:r>
            <a:r>
              <a:rPr lang="pt-BR" sz="1800" kern="0" dirty="0" smtClean="0">
                <a:cs typeface="Arial" pitchFamily="34" charset="0"/>
              </a:rPr>
              <a:t>autônoma: Ouvidor tem mandato estável de 2 anos;</a:t>
            </a:r>
          </a:p>
          <a:p>
            <a:pPr marL="177800" indent="-17780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pt-BR" sz="1800" kern="0" dirty="0" smtClean="0">
                <a:cs typeface="Arial" pitchFamily="34" charset="0"/>
              </a:rPr>
              <a:t>Assento nas reuniões da Diretoria Colegiada e acompanha a gestão da Agência;</a:t>
            </a:r>
          </a:p>
          <a:p>
            <a:pPr marL="177800" indent="-17780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pt-BR" sz="1800" kern="0" dirty="0" smtClean="0">
                <a:cs typeface="Arial" pitchFamily="34" charset="0"/>
              </a:rPr>
              <a:t>Remete denúncias e queixas à Diretoria da agência e órgãos de controle;</a:t>
            </a:r>
          </a:p>
          <a:p>
            <a:pPr marL="177800" indent="-17780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pt-BR" sz="1800" kern="0" dirty="0" smtClean="0">
                <a:cs typeface="Arial" pitchFamily="34" charset="0"/>
              </a:rPr>
              <a:t>Utiliza </a:t>
            </a:r>
            <a:r>
              <a:rPr lang="pt-BR" sz="1800" kern="0" dirty="0">
                <a:cs typeface="Arial" pitchFamily="34" charset="0"/>
              </a:rPr>
              <a:t>sistema web próprio, </a:t>
            </a:r>
            <a:r>
              <a:rPr lang="pt-BR" sz="1800" kern="0" dirty="0" smtClean="0">
                <a:cs typeface="Arial" pitchFamily="34" charset="0"/>
              </a:rPr>
              <a:t>além de ser integrado com o </a:t>
            </a:r>
            <a:r>
              <a:rPr lang="pt-BR" sz="1800" kern="0" dirty="0" err="1" smtClean="0">
                <a:cs typeface="Arial" pitchFamily="34" charset="0"/>
              </a:rPr>
              <a:t>OuvidorSUS</a:t>
            </a:r>
            <a:r>
              <a:rPr lang="pt-BR" sz="1800" kern="0" dirty="0" smtClean="0">
                <a:cs typeface="Arial" pitchFamily="34" charset="0"/>
              </a:rPr>
              <a:t>;</a:t>
            </a:r>
            <a:endParaRPr lang="pt-BR" sz="1800" kern="0" dirty="0">
              <a:cs typeface="Arial" pitchFamily="34" charset="0"/>
            </a:endParaRPr>
          </a:p>
          <a:p>
            <a:pPr marL="177800" indent="-17780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pt-BR" sz="1800" kern="0" dirty="0" smtClean="0">
                <a:cs typeface="Arial" pitchFamily="34" charset="0"/>
              </a:rPr>
              <a:t>O prazo de resposta aos cidadãos é de 15 dias úteis;</a:t>
            </a:r>
          </a:p>
          <a:p>
            <a:pPr marL="177800" indent="-17780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pt-BR" sz="1800" kern="0" dirty="0">
                <a:cs typeface="Arial" pitchFamily="34" charset="0"/>
              </a:rPr>
              <a:t>No ano de 2015, a Ouvidoria recebeu 26.573 manifestações da </a:t>
            </a:r>
            <a:r>
              <a:rPr lang="pt-BR" sz="1800" kern="0" dirty="0" smtClean="0">
                <a:cs typeface="Arial" pitchFamily="34" charset="0"/>
              </a:rPr>
              <a:t>sociedade, respondendo tempestivamente 89,71% das demandas; </a:t>
            </a:r>
          </a:p>
          <a:p>
            <a:pPr marL="177800" indent="-17780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pt-BR" sz="1800" kern="0" dirty="0">
                <a:cs typeface="Arial" pitchFamily="34" charset="0"/>
              </a:rPr>
              <a:t>Os relatórios estatísticos referentes às demandas/problemas identificados pelos usuários são publicados mensalmente no </a:t>
            </a:r>
            <a:r>
              <a:rPr lang="pt-BR" sz="1800" kern="0" dirty="0" smtClean="0">
                <a:cs typeface="Arial" pitchFamily="34" charset="0"/>
              </a:rPr>
              <a:t>Portal da </a:t>
            </a:r>
            <a:r>
              <a:rPr lang="pt-BR" sz="1800" kern="0" dirty="0">
                <a:cs typeface="Arial" pitchFamily="34" charset="0"/>
              </a:rPr>
              <a:t>Anvisa;</a:t>
            </a:r>
          </a:p>
          <a:p>
            <a:pPr marL="177800" indent="-177800">
              <a:spcBef>
                <a:spcPts val="0"/>
              </a:spcBef>
              <a:spcAft>
                <a:spcPts val="1200"/>
              </a:spcAft>
              <a:buFontTx/>
              <a:buChar char="•"/>
              <a:defRPr/>
            </a:pPr>
            <a:r>
              <a:rPr lang="pt-BR" sz="1800" kern="0" dirty="0" smtClean="0">
                <a:cs typeface="Arial" pitchFamily="34" charset="0"/>
              </a:rPr>
              <a:t>Realiza </a:t>
            </a:r>
            <a:r>
              <a:rPr lang="pt-BR" sz="1800" kern="0" dirty="0">
                <a:cs typeface="Arial" pitchFamily="34" charset="0"/>
              </a:rPr>
              <a:t>anualmente </a:t>
            </a:r>
            <a:r>
              <a:rPr lang="pt-BR" sz="1800" kern="0" dirty="0" smtClean="0">
                <a:cs typeface="Arial" pitchFamily="34" charset="0"/>
              </a:rPr>
              <a:t>pesquisa para avaliar </a:t>
            </a:r>
            <a:r>
              <a:rPr lang="pt-BR" sz="1800" kern="0" dirty="0">
                <a:cs typeface="Arial" pitchFamily="34" charset="0"/>
              </a:rPr>
              <a:t>o grau de satisfação dos </a:t>
            </a:r>
            <a:r>
              <a:rPr lang="pt-BR" sz="1800" kern="0" dirty="0" smtClean="0">
                <a:cs typeface="Arial" pitchFamily="34" charset="0"/>
              </a:rPr>
              <a:t>usuários.</a:t>
            </a:r>
            <a:endParaRPr lang="pt-BR" sz="1800" kern="0" dirty="0"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  <p:pic>
        <p:nvPicPr>
          <p:cNvPr id="8" name="Picture 4" descr="http://portal.anvisa.gov.br/wps/wcm/connect/f806e780400b6032adc5af54e035b7cb/aviso_saude_seguranca1.png?MOD=AJPERES&amp;CACHEID=f806e780400b6032adc5af54e035b7cb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5935718"/>
            <a:ext cx="1143015" cy="76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://portal.anvisa.gov.br/wps/wcm/connect/db111580400ab978a766a754e035b7cb/consumo_saude.png?MOD=AJPERES&amp;CACHEID=db111580400ab978a766a754e035b7cb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288" y="5935718"/>
            <a:ext cx="1143015" cy="76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portal.anvisa.gov.br/wps/wcm/connect/1c93c880400b61c7ae01ae54e035b7cb/BOLETIM_ouvidoria.gif?MOD=AJPERES&amp;CACHEID=1c93c880400b61c7ae01ae54e035b7cb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43808" y="5945992"/>
            <a:ext cx="1143015" cy="76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ttp://portal.anvisa.gov.br/wps/wcm/connect/a0df5d80400b6252ae2eae54e035b7cb/relatorios_ouvidoria.png?MOD=AJPERES&amp;CACHEID=a0df5d80400b6252ae2eae54e035b7cb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4048" y="5935718"/>
            <a:ext cx="1143015" cy="761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http://www10.anvisa.gov.br/ouvidoria/ouvidoria_arquivos/logo_anvisatende_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108" y="1124744"/>
            <a:ext cx="146073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222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285720" y="1214422"/>
            <a:ext cx="8429625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pt-BR" sz="2000" b="1" dirty="0">
                <a:solidFill>
                  <a:srgbClr val="008080"/>
                </a:solidFill>
                <a:latin typeface="+mj-lt"/>
                <a:cs typeface="Arial" pitchFamily="34" charset="0"/>
              </a:rPr>
              <a:t>Contrato de gestão</a:t>
            </a:r>
          </a:p>
          <a:p>
            <a:pPr algn="just">
              <a:spcBef>
                <a:spcPts val="0"/>
              </a:spcBef>
              <a:defRPr/>
            </a:pPr>
            <a:endParaRPr lang="pt-BR" sz="800" b="1" dirty="0">
              <a:solidFill>
                <a:srgbClr val="008080"/>
              </a:solidFill>
              <a:latin typeface="+mj-lt"/>
              <a:cs typeface="Arial" pitchFamily="34" charset="0"/>
            </a:endParaRPr>
          </a:p>
          <a:p>
            <a:pPr marL="177800" indent="-17780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pt-BR" kern="0" dirty="0">
                <a:latin typeface="+mn-lt"/>
                <a:cs typeface="Arial" pitchFamily="34" charset="0"/>
              </a:rPr>
              <a:t>Instrumento de </a:t>
            </a:r>
            <a:r>
              <a:rPr lang="pt-BR" kern="0" dirty="0" err="1">
                <a:latin typeface="+mn-lt"/>
                <a:cs typeface="Arial" pitchFamily="34" charset="0"/>
              </a:rPr>
              <a:t>pactuação</a:t>
            </a:r>
            <a:r>
              <a:rPr lang="pt-BR" kern="0" dirty="0">
                <a:latin typeface="+mn-lt"/>
                <a:cs typeface="Arial" pitchFamily="34" charset="0"/>
              </a:rPr>
              <a:t> das metas e indicadores para a avaliação do desempenho da agência;</a:t>
            </a:r>
          </a:p>
          <a:p>
            <a:pPr marL="177800" indent="-17780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pt-BR" kern="0" dirty="0" smtClean="0">
                <a:latin typeface="+mn-lt"/>
                <a:cs typeface="Arial" pitchFamily="34" charset="0"/>
              </a:rPr>
              <a:t>Instrumento </a:t>
            </a:r>
            <a:r>
              <a:rPr lang="pt-BR" kern="0" dirty="0">
                <a:latin typeface="+mn-lt"/>
                <a:cs typeface="Arial" pitchFamily="34" charset="0"/>
              </a:rPr>
              <a:t>de </a:t>
            </a:r>
            <a:r>
              <a:rPr lang="pt-BR" kern="0" dirty="0" err="1">
                <a:latin typeface="+mn-lt"/>
                <a:cs typeface="Arial" pitchFamily="34" charset="0"/>
              </a:rPr>
              <a:t>pactuação</a:t>
            </a:r>
            <a:r>
              <a:rPr lang="pt-BR" kern="0" dirty="0">
                <a:latin typeface="+mn-lt"/>
                <a:cs typeface="Arial" pitchFamily="34" charset="0"/>
              </a:rPr>
              <a:t> das metas e indicadores com o Ministério da Saúde para a avaliação do desempenho da agência (Plano de trabalho 2011);</a:t>
            </a:r>
          </a:p>
          <a:p>
            <a:pPr marL="177800" indent="-17780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pt-BR" kern="0" dirty="0" smtClean="0">
                <a:latin typeface="+mn-lt"/>
                <a:cs typeface="Arial" pitchFamily="34" charset="0"/>
              </a:rPr>
              <a:t>Indicador </a:t>
            </a:r>
            <a:r>
              <a:rPr lang="pt-BR" kern="0" dirty="0">
                <a:latin typeface="+mn-lt"/>
                <a:cs typeface="Arial" pitchFamily="34" charset="0"/>
              </a:rPr>
              <a:t>de Transparência e de Participação Social (</a:t>
            </a:r>
            <a:r>
              <a:rPr lang="pt-BR" kern="0" dirty="0" err="1">
                <a:latin typeface="+mn-lt"/>
                <a:cs typeface="Arial" pitchFamily="34" charset="0"/>
              </a:rPr>
              <a:t>iTA</a:t>
            </a:r>
            <a:r>
              <a:rPr lang="pt-BR" kern="0" dirty="0">
                <a:latin typeface="+mn-lt"/>
                <a:cs typeface="Arial" pitchFamily="34" charset="0"/>
              </a:rPr>
              <a:t> e </a:t>
            </a:r>
            <a:r>
              <a:rPr lang="pt-BR" kern="0" dirty="0" err="1">
                <a:latin typeface="+mn-lt"/>
                <a:cs typeface="Arial" pitchFamily="34" charset="0"/>
              </a:rPr>
              <a:t>iPA</a:t>
            </a:r>
            <a:r>
              <a:rPr lang="pt-BR" kern="0" dirty="0">
                <a:latin typeface="+mn-lt"/>
                <a:cs typeface="Arial" pitchFamily="34" charset="0"/>
              </a:rPr>
              <a:t>);</a:t>
            </a:r>
          </a:p>
          <a:p>
            <a:pPr marL="177800" indent="-177800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pt-BR" kern="0" dirty="0" smtClean="0">
                <a:latin typeface="+mn-lt"/>
                <a:cs typeface="Arial" pitchFamily="34" charset="0"/>
              </a:rPr>
              <a:t>O </a:t>
            </a:r>
            <a:r>
              <a:rPr lang="pt-BR" kern="0" dirty="0">
                <a:latin typeface="+mn-lt"/>
                <a:cs typeface="Arial" pitchFamily="34" charset="0"/>
              </a:rPr>
              <a:t>descumprimento injustificado do contrato de gestão pode ensejar a exoneração do diretor-presidente </a:t>
            </a:r>
            <a:r>
              <a:rPr lang="pt-BR" dirty="0">
                <a:latin typeface="+mn-lt"/>
                <a:cs typeface="Arial" pitchFamily="34" charset="0"/>
              </a:rPr>
              <a:t>da </a:t>
            </a:r>
            <a:r>
              <a:rPr lang="pt-BR" dirty="0" smtClean="0">
                <a:latin typeface="+mn-lt"/>
                <a:cs typeface="Arial" pitchFamily="34" charset="0"/>
              </a:rPr>
              <a:t>Agência.</a:t>
            </a:r>
            <a:endParaRPr lang="pt-BR" dirty="0">
              <a:latin typeface="+mn-lt"/>
              <a:cs typeface="Arial" pitchFamily="34" charset="0"/>
            </a:endParaRPr>
          </a:p>
        </p:txBody>
      </p:sp>
      <p:pic>
        <p:nvPicPr>
          <p:cNvPr id="33796" name="Imagem 5" descr="foto9CAP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214971" y="3892992"/>
            <a:ext cx="3857623" cy="289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tângulo 5"/>
          <p:cNvSpPr/>
          <p:nvPr/>
        </p:nvSpPr>
        <p:spPr>
          <a:xfrm>
            <a:off x="285720" y="4000504"/>
            <a:ext cx="4572000" cy="17594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563" indent="-182563" algn="just">
              <a:lnSpc>
                <a:spcPts val="2000"/>
              </a:lnSpc>
              <a:spcBef>
                <a:spcPts val="1800"/>
              </a:spcBef>
              <a:defRPr/>
            </a:pPr>
            <a:endParaRPr lang="pt-BR" dirty="0">
              <a:latin typeface="+mj-lt"/>
              <a:cs typeface="Arial" pitchFamily="34" charset="0"/>
            </a:endParaRPr>
          </a:p>
          <a:p>
            <a:pPr marL="182563" indent="-182563" algn="just">
              <a:lnSpc>
                <a:spcPts val="2000"/>
              </a:lnSpc>
              <a:spcBef>
                <a:spcPts val="1800"/>
              </a:spcBef>
              <a:defRPr/>
            </a:pPr>
            <a:r>
              <a:rPr lang="pt-BR" sz="2000" b="1" dirty="0">
                <a:solidFill>
                  <a:srgbClr val="008080"/>
                </a:solidFill>
                <a:latin typeface="+mj-lt"/>
                <a:cs typeface="Arial" pitchFamily="34" charset="0"/>
              </a:rPr>
              <a:t>Relatório de gestão</a:t>
            </a:r>
            <a:endParaRPr lang="pt-BR" sz="2000" dirty="0">
              <a:latin typeface="+mj-lt"/>
              <a:cs typeface="Arial" pitchFamily="34" charset="0"/>
            </a:endParaRPr>
          </a:p>
          <a:p>
            <a:pPr marL="177800" indent="-177800">
              <a:lnSpc>
                <a:spcPts val="2000"/>
              </a:lnSpc>
              <a:spcBef>
                <a:spcPts val="1200"/>
              </a:spcBef>
              <a:buFontTx/>
              <a:buChar char="•"/>
              <a:defRPr/>
            </a:pPr>
            <a:r>
              <a:rPr lang="pt-BR" kern="0" dirty="0">
                <a:latin typeface="+mn-lt"/>
                <a:cs typeface="Arial" pitchFamily="34" charset="0"/>
              </a:rPr>
              <a:t>Resultados alcançados pela administração da agência relacionados às metas e indicadores definidos para o período.</a:t>
            </a:r>
          </a:p>
        </p:txBody>
      </p:sp>
      <p:sp>
        <p:nvSpPr>
          <p:cNvPr id="7" name="Retângulo 6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354913" y="3357562"/>
            <a:ext cx="8429625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spcBef>
                <a:spcPts val="0"/>
              </a:spcBef>
              <a:defRPr/>
            </a:pPr>
            <a:r>
              <a:rPr lang="pt-BR" sz="2000" b="1" dirty="0">
                <a:solidFill>
                  <a:srgbClr val="008080"/>
                </a:solidFill>
                <a:latin typeface="+mj-lt"/>
                <a:cs typeface="Arial" pitchFamily="34" charset="0"/>
              </a:rPr>
              <a:t>Conselho Consultivo da </a:t>
            </a:r>
            <a:r>
              <a:rPr lang="pt-BR" sz="2000" b="1" dirty="0" smtClean="0">
                <a:solidFill>
                  <a:srgbClr val="008080"/>
                </a:solidFill>
                <a:latin typeface="+mj-lt"/>
                <a:cs typeface="Arial" pitchFamily="34" charset="0"/>
              </a:rPr>
              <a:t>Anvisa - Composição</a:t>
            </a:r>
          </a:p>
          <a:p>
            <a:pPr>
              <a:spcAft>
                <a:spcPts val="600"/>
              </a:spcAft>
            </a:pPr>
            <a:r>
              <a:rPr lang="pt-BR" sz="1200" dirty="0"/>
              <a:t>I – Ministro de Estado da Saúde ou seu representante legal, que o presidirá; </a:t>
            </a:r>
          </a:p>
          <a:p>
            <a:pPr>
              <a:spcAft>
                <a:spcPts val="600"/>
              </a:spcAft>
            </a:pPr>
            <a:r>
              <a:rPr lang="pt-BR" sz="1200" dirty="0"/>
              <a:t>II – Ministro de Estado da Agricultura e do Abastecimento ou seu representante legal; </a:t>
            </a:r>
          </a:p>
          <a:p>
            <a:pPr>
              <a:spcAft>
                <a:spcPts val="600"/>
              </a:spcAft>
            </a:pPr>
            <a:r>
              <a:rPr lang="pt-BR" sz="1200" dirty="0"/>
              <a:t>III – Ministro de Estado da Ciência, Tecnologia e Inovação ou seu representante legal; </a:t>
            </a:r>
          </a:p>
          <a:p>
            <a:pPr>
              <a:spcAft>
                <a:spcPts val="600"/>
              </a:spcAft>
            </a:pPr>
            <a:r>
              <a:rPr lang="pt-BR" sz="1200" dirty="0"/>
              <a:t>IV – Conselho Nacional dos Secretários Estaduais de </a:t>
            </a:r>
            <a:r>
              <a:rPr lang="pt-BR" sz="1200" dirty="0" smtClean="0"/>
              <a:t>Saúde;</a:t>
            </a:r>
            <a:endParaRPr lang="pt-BR" sz="1200" dirty="0"/>
          </a:p>
          <a:p>
            <a:pPr>
              <a:spcAft>
                <a:spcPts val="600"/>
              </a:spcAft>
            </a:pPr>
            <a:r>
              <a:rPr lang="pt-BR" sz="1200" dirty="0"/>
              <a:t>V – Conselho Nacional dos Secretários Municipais de </a:t>
            </a:r>
            <a:r>
              <a:rPr lang="pt-BR" sz="1200" dirty="0" smtClean="0"/>
              <a:t>Saúde;</a:t>
            </a:r>
          </a:p>
          <a:p>
            <a:pPr>
              <a:spcAft>
                <a:spcPts val="600"/>
              </a:spcAft>
            </a:pPr>
            <a:r>
              <a:rPr lang="pt-BR" sz="1200" dirty="0" smtClean="0"/>
              <a:t>VI </a:t>
            </a:r>
            <a:r>
              <a:rPr lang="pt-BR" sz="1200" dirty="0"/>
              <a:t>– Confederação Nacional das </a:t>
            </a:r>
            <a:r>
              <a:rPr lang="pt-BR" sz="1200" dirty="0" smtClean="0"/>
              <a:t>Indústrias; </a:t>
            </a:r>
            <a:endParaRPr lang="pt-BR" sz="1200" dirty="0"/>
          </a:p>
          <a:p>
            <a:pPr>
              <a:spcAft>
                <a:spcPts val="600"/>
              </a:spcAft>
            </a:pPr>
            <a:r>
              <a:rPr lang="pt-BR" sz="1200" dirty="0"/>
              <a:t>VII – Confederação Nacional do </a:t>
            </a:r>
            <a:r>
              <a:rPr lang="pt-BR" sz="1200" dirty="0" smtClean="0"/>
              <a:t>Comércio; </a:t>
            </a:r>
            <a:endParaRPr lang="pt-BR" sz="1200" dirty="0"/>
          </a:p>
          <a:p>
            <a:pPr>
              <a:spcAft>
                <a:spcPts val="600"/>
              </a:spcAft>
            </a:pPr>
            <a:r>
              <a:rPr lang="pt-BR" sz="1200" dirty="0"/>
              <a:t>VIII – Comunidade Científica – dois representantes convidados pelo Ministro de Estado da Saúde; </a:t>
            </a:r>
          </a:p>
          <a:p>
            <a:pPr>
              <a:spcAft>
                <a:spcPts val="600"/>
              </a:spcAft>
            </a:pPr>
            <a:r>
              <a:rPr lang="pt-BR" sz="1200" dirty="0"/>
              <a:t>IX – Defesa do Consumidor – dois representantes de órgãos legalmente constituídos; </a:t>
            </a:r>
          </a:p>
          <a:p>
            <a:pPr>
              <a:spcAft>
                <a:spcPts val="600"/>
              </a:spcAft>
            </a:pPr>
            <a:r>
              <a:rPr lang="pt-BR" sz="1200" dirty="0"/>
              <a:t>X – Conselho Nacional de </a:t>
            </a:r>
            <a:r>
              <a:rPr lang="pt-BR" sz="1200" dirty="0" smtClean="0"/>
              <a:t>Saúde; </a:t>
            </a:r>
            <a:r>
              <a:rPr lang="pt-BR" sz="1200" dirty="0"/>
              <a:t>e </a:t>
            </a:r>
          </a:p>
          <a:p>
            <a:pPr>
              <a:spcAft>
                <a:spcPts val="600"/>
              </a:spcAft>
            </a:pPr>
            <a:r>
              <a:rPr lang="pt-BR" sz="1200" dirty="0"/>
              <a:t>XI – Confederação Nacional de </a:t>
            </a:r>
            <a:r>
              <a:rPr lang="pt-BR" sz="1200" dirty="0" smtClean="0"/>
              <a:t>Saúde. </a:t>
            </a:r>
            <a:endParaRPr lang="pt-BR" sz="1200" b="1" dirty="0">
              <a:solidFill>
                <a:srgbClr val="008080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" name="Grupo 7"/>
          <p:cNvGrpSpPr>
            <a:grpSpLocks noChangeAspect="1"/>
          </p:cNvGrpSpPr>
          <p:nvPr/>
        </p:nvGrpSpPr>
        <p:grpSpPr bwMode="auto">
          <a:xfrm>
            <a:off x="-35" y="1007216"/>
            <a:ext cx="9139523" cy="2350346"/>
            <a:chOff x="785813" y="1997075"/>
            <a:chExt cx="7429500" cy="1503363"/>
          </a:xfrm>
        </p:grpSpPr>
        <p:pic>
          <p:nvPicPr>
            <p:cNvPr id="23558" name="Imagem 6" descr="foto4INICIO.jpg"/>
            <p:cNvPicPr>
              <a:picLocks noChangeAspect="1"/>
            </p:cNvPicPr>
            <p:nvPr/>
          </p:nvPicPr>
          <p:blipFill>
            <a:blip r:embed="rId2"/>
            <a:srcRect l="1845" t="2692" r="2213" b="40805"/>
            <a:stretch>
              <a:fillRect/>
            </a:stretch>
          </p:blipFill>
          <p:spPr bwMode="auto">
            <a:xfrm>
              <a:off x="785813" y="2000250"/>
              <a:ext cx="3714750" cy="1500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9" name="Imagem 7" descr="foto4INICIO.jpg"/>
            <p:cNvPicPr>
              <a:picLocks noChangeAspect="1"/>
            </p:cNvPicPr>
            <p:nvPr/>
          </p:nvPicPr>
          <p:blipFill>
            <a:blip r:embed="rId2"/>
            <a:srcRect l="1845" t="40359" r="2213" b="3136"/>
            <a:stretch>
              <a:fillRect/>
            </a:stretch>
          </p:blipFill>
          <p:spPr bwMode="auto">
            <a:xfrm>
              <a:off x="4500563" y="1997075"/>
              <a:ext cx="3714750" cy="1500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0" name="Imagem 8" descr="foto4INICIO.jpg"/>
            <p:cNvPicPr>
              <a:picLocks noChangeAspect="1"/>
            </p:cNvPicPr>
            <p:nvPr/>
          </p:nvPicPr>
          <p:blipFill>
            <a:blip r:embed="rId2"/>
            <a:srcRect l="1845" t="21526" r="2213" b="59641"/>
            <a:stretch>
              <a:fillRect/>
            </a:stretch>
          </p:blipFill>
          <p:spPr bwMode="auto">
            <a:xfrm>
              <a:off x="4500563" y="2011363"/>
              <a:ext cx="3714750" cy="500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tângulo 6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285751" y="2214554"/>
            <a:ext cx="5357819" cy="3757612"/>
          </a:xfrm>
          <a:prstGeom prst="rect">
            <a:avLst/>
          </a:prstGeom>
        </p:spPr>
        <p:txBody>
          <a:bodyPr/>
          <a:lstStyle/>
          <a:p>
            <a:pPr marL="177800" indent="-177800">
              <a:spcBef>
                <a:spcPts val="600"/>
              </a:spcBef>
              <a:defRPr/>
            </a:pPr>
            <a:r>
              <a:rPr lang="pt-BR" sz="2000" b="1" dirty="0" smtClean="0">
                <a:solidFill>
                  <a:srgbClr val="008080"/>
                </a:solidFill>
                <a:latin typeface="+mn-lt"/>
                <a:cs typeface="Arial" pitchFamily="34" charset="0"/>
              </a:rPr>
              <a:t>Audiências </a:t>
            </a:r>
            <a:r>
              <a:rPr lang="pt-BR" sz="2000" b="1" dirty="0">
                <a:solidFill>
                  <a:srgbClr val="008080"/>
                </a:solidFill>
                <a:latin typeface="+mn-lt"/>
                <a:cs typeface="Arial" pitchFamily="34" charset="0"/>
              </a:rPr>
              <a:t>públicas do Congresso Nacional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kern="0" dirty="0">
                <a:latin typeface="+mj-lt"/>
                <a:cs typeface="Arial" pitchFamily="34" charset="0"/>
              </a:rPr>
              <a:t>Participação em audiências públicas sobre diversos temas da vigilância sanitária nas comissões da Câmara dos Deputados e do Senado Federal</a:t>
            </a:r>
          </a:p>
          <a:p>
            <a:pPr marL="177800" indent="-177800">
              <a:spcBef>
                <a:spcPts val="600"/>
              </a:spcBef>
              <a:buFontTx/>
              <a:buChar char="•"/>
              <a:defRPr/>
            </a:pPr>
            <a:endParaRPr lang="pt-BR" kern="0" dirty="0">
              <a:latin typeface="+mj-lt"/>
              <a:cs typeface="Arial" pitchFamily="34" charset="0"/>
            </a:endParaRPr>
          </a:p>
          <a:p>
            <a:pPr marL="177800" indent="-177800">
              <a:spcBef>
                <a:spcPts val="600"/>
              </a:spcBef>
              <a:defRPr/>
            </a:pPr>
            <a:r>
              <a:rPr lang="pt-BR" sz="2000" b="1" dirty="0">
                <a:solidFill>
                  <a:srgbClr val="008080"/>
                </a:solidFill>
                <a:latin typeface="+mn-lt"/>
                <a:cs typeface="Arial" pitchFamily="34" charset="0"/>
              </a:rPr>
              <a:t>Relatório de Atividades no Congresso Nacional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kern="0" dirty="0">
                <a:latin typeface="+mj-lt"/>
                <a:cs typeface="Arial" pitchFamily="34" charset="0"/>
              </a:rPr>
              <a:t>Por iniciativa própria, a Anvisa apresenta </a:t>
            </a:r>
            <a:r>
              <a:rPr lang="pt-BR" kern="0" dirty="0" smtClean="0">
                <a:latin typeface="+mj-lt"/>
                <a:cs typeface="Arial" pitchFamily="34" charset="0"/>
              </a:rPr>
              <a:t>anualmente, desde 2006, o </a:t>
            </a:r>
            <a:r>
              <a:rPr lang="pt-BR" kern="0" dirty="0">
                <a:latin typeface="+mj-lt"/>
                <a:cs typeface="Arial" pitchFamily="34" charset="0"/>
              </a:rPr>
              <a:t>seu Relatório de Atividades nas Comissões da Câmara dos Deputados e do Senado </a:t>
            </a:r>
            <a:r>
              <a:rPr lang="pt-BR" kern="0" dirty="0" smtClean="0">
                <a:latin typeface="+mj-lt"/>
                <a:cs typeface="Arial" pitchFamily="34" charset="0"/>
              </a:rPr>
              <a:t>Federal</a:t>
            </a:r>
            <a:endParaRPr lang="pt-BR" kern="0" dirty="0">
              <a:latin typeface="+mj-lt"/>
              <a:cs typeface="Arial" pitchFamily="34" charset="0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2214554"/>
            <a:ext cx="2825750" cy="359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tângulo 9"/>
          <p:cNvSpPr/>
          <p:nvPr/>
        </p:nvSpPr>
        <p:spPr>
          <a:xfrm>
            <a:off x="2071686" y="1428736"/>
            <a:ext cx="5072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sz="2000" b="1" dirty="0" smtClean="0">
                <a:solidFill>
                  <a:srgbClr val="008080"/>
                </a:solidFill>
                <a:latin typeface="+mn-lt"/>
                <a:cs typeface="Arial" pitchFamily="34" charset="0"/>
              </a:rPr>
              <a:t>APROXIMAÇÃO COM O PODER LEGISLATIVO</a:t>
            </a:r>
          </a:p>
        </p:txBody>
      </p:sp>
      <p:sp>
        <p:nvSpPr>
          <p:cNvPr id="6" name="Retângulo 5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0" y="1214422"/>
            <a:ext cx="91440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lvl="1" indent="-341313" algn="ctr" defTabSz="449263">
              <a:lnSpc>
                <a:spcPct val="123000"/>
              </a:lnSpc>
              <a:buClr>
                <a:srgbClr val="000000"/>
              </a:buClr>
              <a:buSzPct val="100000"/>
              <a:defRPr/>
            </a:pPr>
            <a:r>
              <a:rPr lang="pt-BR" sz="2000" b="1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A Transparência é compromisso </a:t>
            </a:r>
            <a:r>
              <a:rPr lang="pt-BR" sz="2000" b="1" dirty="0">
                <a:solidFill>
                  <a:srgbClr val="0070C0"/>
                </a:solidFill>
                <a:latin typeface="+mn-lt"/>
                <a:cs typeface="Arial" pitchFamily="34" charset="0"/>
              </a:rPr>
              <a:t>institucional e estratégia de fortalecimento da capacidade institucional para gestão em </a:t>
            </a:r>
            <a:r>
              <a:rPr lang="pt-BR" sz="2000" b="1" dirty="0" smtClean="0">
                <a:solidFill>
                  <a:srgbClr val="0070C0"/>
                </a:solidFill>
                <a:latin typeface="+mn-lt"/>
                <a:cs typeface="Arial" pitchFamily="34" charset="0"/>
              </a:rPr>
              <a:t>regulação da Anvisa</a:t>
            </a:r>
            <a:endParaRPr lang="pt-BR" sz="2000" b="1" dirty="0">
              <a:solidFill>
                <a:srgbClr val="0070C0"/>
              </a:solidFill>
              <a:latin typeface="+mn-lt"/>
              <a:cs typeface="Arial" pitchFamily="34" charset="0"/>
            </a:endParaRP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endParaRPr lang="pt-BR" sz="2000" kern="0" dirty="0">
              <a:latin typeface="+mn-lt"/>
              <a:cs typeface="Arial" pitchFamily="34" charset="0"/>
            </a:endParaRPr>
          </a:p>
        </p:txBody>
      </p:sp>
      <p:pic>
        <p:nvPicPr>
          <p:cNvPr id="18437" name="Picture 10" descr="http://portal.anvisa.gov.br/wps/wcm/connect/6bdee50045c01aa9a9f3ffd7a095f735/destaque_p_1102.jpg?MOD=AJPERES&amp;CACHEID=6bdee50045c01aa9a9f3ffd7a095f7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357444"/>
            <a:ext cx="2535238" cy="1928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142844" y="2571744"/>
            <a:ext cx="4714875" cy="2828925"/>
          </a:xfrm>
          <a:prstGeom prst="rect">
            <a:avLst/>
          </a:prstGeom>
        </p:spPr>
        <p:txBody>
          <a:bodyPr/>
          <a:lstStyle/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 smtClean="0">
                <a:latin typeface="+mn-lt"/>
                <a:cs typeface="Arial" pitchFamily="34" charset="0"/>
              </a:rPr>
              <a:t>Contrato </a:t>
            </a:r>
            <a:r>
              <a:rPr lang="pt-BR" sz="1900" kern="0" dirty="0">
                <a:latin typeface="+mn-lt"/>
                <a:cs typeface="Arial" pitchFamily="34" charset="0"/>
              </a:rPr>
              <a:t>de gestão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  <a:cs typeface="Arial" pitchFamily="34" charset="0"/>
              </a:rPr>
              <a:t>Relatório de gestão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  <a:cs typeface="Arial" pitchFamily="34" charset="0"/>
              </a:rPr>
              <a:t>Ouvidoria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  <a:cs typeface="Arial" pitchFamily="34" charset="0"/>
              </a:rPr>
              <a:t>Controle Social do SUS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  <a:cs typeface="Arial" pitchFamily="34" charset="0"/>
              </a:rPr>
              <a:t>Conselho Consultivo da Anvisa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  <a:cs typeface="Arial" pitchFamily="34" charset="0"/>
              </a:rPr>
              <a:t>Audiências públicas do Congresso Nacional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  <a:cs typeface="Arial" pitchFamily="34" charset="0"/>
              </a:rPr>
              <a:t>Rel. de Atividades no Congresso Nacional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  <a:cs typeface="Arial" pitchFamily="34" charset="0"/>
              </a:rPr>
              <a:t>Parcerias com Defesa do </a:t>
            </a:r>
            <a:r>
              <a:rPr lang="pt-BR" sz="1900" kern="0" dirty="0" smtClean="0">
                <a:latin typeface="+mn-lt"/>
                <a:cs typeface="Arial" pitchFamily="34" charset="0"/>
              </a:rPr>
              <a:t>Consumidor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 smtClean="0">
                <a:latin typeface="+mn-lt"/>
                <a:cs typeface="Arial" pitchFamily="34" charset="0"/>
              </a:rPr>
              <a:t>Programa de Boas Práticas Regulatórias</a:t>
            </a:r>
            <a:endParaRPr lang="pt-BR" sz="1900" kern="0" dirty="0">
              <a:latin typeface="+mn-lt"/>
              <a:cs typeface="Arial" pitchFamily="34" charset="0"/>
            </a:endParaRPr>
          </a:p>
        </p:txBody>
      </p:sp>
      <p:sp>
        <p:nvSpPr>
          <p:cNvPr id="12" name="Espaço Reservado para Conteúdo 3"/>
          <p:cNvSpPr txBox="1">
            <a:spLocks/>
          </p:cNvSpPr>
          <p:nvPr/>
        </p:nvSpPr>
        <p:spPr>
          <a:xfrm>
            <a:off x="4695288" y="2570003"/>
            <a:ext cx="4071938" cy="3757613"/>
          </a:xfrm>
          <a:prstGeom prst="rect">
            <a:avLst/>
          </a:prstGeom>
        </p:spPr>
        <p:txBody>
          <a:bodyPr/>
          <a:lstStyle/>
          <a:p>
            <a:pPr marL="177800" indent="-177800" algn="r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 smtClean="0">
                <a:latin typeface="+mn-lt"/>
                <a:cs typeface="Arial" pitchFamily="34" charset="0"/>
              </a:rPr>
              <a:t>Câmaras </a:t>
            </a:r>
            <a:r>
              <a:rPr lang="pt-BR" sz="1900" kern="0" dirty="0">
                <a:latin typeface="+mn-lt"/>
                <a:cs typeface="Arial" pitchFamily="34" charset="0"/>
              </a:rPr>
              <a:t>Setoriais </a:t>
            </a:r>
          </a:p>
          <a:p>
            <a:pPr marL="177800" indent="-177800" algn="r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  <a:cs typeface="Arial" pitchFamily="34" charset="0"/>
              </a:rPr>
              <a:t>Consultas Públicas</a:t>
            </a:r>
          </a:p>
          <a:p>
            <a:pPr marL="177800" indent="-177800" algn="r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  <a:cs typeface="Arial" pitchFamily="34" charset="0"/>
              </a:rPr>
              <a:t>Audiências Públicas</a:t>
            </a:r>
          </a:p>
          <a:p>
            <a:pPr marL="177800" indent="-177800" algn="r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 smtClean="0">
                <a:latin typeface="+mn-lt"/>
                <a:cs typeface="Arial" pitchFamily="34" charset="0"/>
              </a:rPr>
              <a:t>Agenda regulatória e AIR</a:t>
            </a:r>
          </a:p>
          <a:p>
            <a:pPr marL="177800" indent="-177800" algn="r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 smtClean="0">
                <a:latin typeface="+mn-lt"/>
                <a:cs typeface="Arial" pitchFamily="34" charset="0"/>
              </a:rPr>
              <a:t>Fóruns </a:t>
            </a:r>
            <a:r>
              <a:rPr lang="pt-BR" sz="1900" kern="0" dirty="0">
                <a:latin typeface="+mn-lt"/>
                <a:cs typeface="Arial" pitchFamily="34" charset="0"/>
              </a:rPr>
              <a:t>de Vigilância Sanitária</a:t>
            </a:r>
          </a:p>
          <a:p>
            <a:pPr marL="177800" indent="-177800" algn="r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  <a:cs typeface="Arial" pitchFamily="34" charset="0"/>
              </a:rPr>
              <a:t>Carta de Serviços ao Cidadão</a:t>
            </a:r>
          </a:p>
          <a:p>
            <a:pPr marL="177800" indent="-177800" algn="r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  <a:cs typeface="Arial" pitchFamily="34" charset="0"/>
              </a:rPr>
              <a:t>Acesso a informações na internet</a:t>
            </a:r>
          </a:p>
          <a:p>
            <a:pPr marL="177800" indent="-177800" algn="r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  <a:cs typeface="Arial" pitchFamily="34" charset="0"/>
              </a:rPr>
              <a:t>Central de Atendimento 0800</a:t>
            </a:r>
          </a:p>
          <a:p>
            <a:pPr marL="177800" indent="-177800" algn="r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  <a:cs typeface="Arial" pitchFamily="34" charset="0"/>
              </a:rPr>
              <a:t>Reuniões </a:t>
            </a:r>
            <a:r>
              <a:rPr lang="pt-BR" sz="1900" kern="0" dirty="0" smtClean="0">
                <a:latin typeface="+mn-lt"/>
                <a:cs typeface="Arial" pitchFamily="34" charset="0"/>
              </a:rPr>
              <a:t>públicas da Diretoria</a:t>
            </a:r>
            <a:endParaRPr lang="pt-BR" sz="1900" kern="0" dirty="0">
              <a:latin typeface="+mn-lt"/>
              <a:cs typeface="Arial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sz="quarter" idx="15"/>
          </p:nvPr>
        </p:nvSpPr>
        <p:spPr>
          <a:xfrm>
            <a:off x="230186" y="1571612"/>
            <a:ext cx="5413384" cy="4605338"/>
          </a:xfrm>
        </p:spPr>
        <p:txBody>
          <a:bodyPr/>
          <a:lstStyle/>
          <a:p>
            <a:pPr marL="0" indent="0" defTabSz="449263">
              <a:lnSpc>
                <a:spcPts val="2000"/>
              </a:lnSpc>
              <a:spcBef>
                <a:spcPts val="600"/>
              </a:spcBef>
              <a:buClr>
                <a:srgbClr val="000000"/>
              </a:buClr>
              <a:buFontTx/>
              <a:buNone/>
              <a:defRPr/>
            </a:pPr>
            <a:r>
              <a:rPr lang="pt-BR" sz="2000" b="1" dirty="0" smtClean="0">
                <a:solidFill>
                  <a:srgbClr val="008080"/>
                </a:solidFill>
                <a:cs typeface="Arial" pitchFamily="34" charset="0"/>
              </a:rPr>
              <a:t>Informação e educação para a cidadania</a:t>
            </a:r>
          </a:p>
          <a:p>
            <a:pPr marL="341313" indent="-341313" defTabSz="449263">
              <a:lnSpc>
                <a:spcPts val="2000"/>
              </a:lnSpc>
              <a:spcBef>
                <a:spcPts val="600"/>
              </a:spcBef>
              <a:buClr>
                <a:srgbClr val="000000"/>
              </a:buClr>
              <a:buFontTx/>
              <a:buNone/>
              <a:defRPr/>
            </a:pPr>
            <a:endParaRPr sz="1600" b="1" i="1" dirty="0" smtClean="0"/>
          </a:p>
          <a:p>
            <a:pPr marL="177800" indent="-177800" defTabSz="449263">
              <a:lnSpc>
                <a:spcPct val="123000"/>
              </a:lnSpc>
              <a:spcBef>
                <a:spcPts val="0"/>
              </a:spcBef>
              <a:buClr>
                <a:srgbClr val="000000"/>
              </a:buClr>
              <a:buSzPct val="100000"/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1800" kern="0" dirty="0" smtClean="0">
                <a:cs typeface="Arial" pitchFamily="34" charset="0"/>
              </a:rPr>
              <a:t>Acesso a informação no portal (site)</a:t>
            </a:r>
          </a:p>
          <a:p>
            <a:pPr marL="177800" indent="-177800" defTabSz="449263">
              <a:lnSpc>
                <a:spcPct val="123000"/>
              </a:lnSpc>
              <a:spcBef>
                <a:spcPts val="0"/>
              </a:spcBef>
              <a:buClr>
                <a:srgbClr val="000000"/>
              </a:buClr>
              <a:buSzPct val="100000"/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1800" kern="0" dirty="0" smtClean="0">
                <a:cs typeface="Arial" pitchFamily="34" charset="0"/>
              </a:rPr>
              <a:t>Materiais didáticos, informativos e campanhas</a:t>
            </a:r>
          </a:p>
          <a:p>
            <a:pPr marL="177800" indent="-177800" defTabSz="449263">
              <a:lnSpc>
                <a:spcPct val="123000"/>
              </a:lnSpc>
              <a:spcBef>
                <a:spcPts val="0"/>
              </a:spcBef>
              <a:buClr>
                <a:srgbClr val="000000"/>
              </a:buClr>
              <a:buSzPct val="100000"/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1800" kern="0" dirty="0" smtClean="0">
                <a:cs typeface="Arial" pitchFamily="34" charset="0"/>
              </a:rPr>
              <a:t>Educação e capacitação para a cidadania (Projeto </a:t>
            </a:r>
            <a:r>
              <a:rPr lang="pt-BR" sz="1800" kern="0" dirty="0" err="1" smtClean="0">
                <a:cs typeface="Arial" pitchFamily="34" charset="0"/>
              </a:rPr>
              <a:t>VisaMobiliza</a:t>
            </a:r>
            <a:r>
              <a:rPr lang="pt-BR" sz="1800" kern="0" dirty="0" smtClean="0">
                <a:cs typeface="Arial" pitchFamily="34" charset="0"/>
              </a:rPr>
              <a:t>)</a:t>
            </a:r>
          </a:p>
          <a:p>
            <a:pPr marL="177800" indent="-177800" defTabSz="449263">
              <a:lnSpc>
                <a:spcPct val="123000"/>
              </a:lnSpc>
              <a:spcBef>
                <a:spcPts val="0"/>
              </a:spcBef>
              <a:buClr>
                <a:srgbClr val="000000"/>
              </a:buClr>
              <a:buSzPct val="100000"/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1800" kern="0" dirty="0" smtClean="0">
                <a:cs typeface="Arial" pitchFamily="34" charset="0"/>
              </a:rPr>
              <a:t>Qualificação de profissionais de educação para ensino em vigilância sanitária (Projeto </a:t>
            </a:r>
            <a:r>
              <a:rPr lang="pt-BR" sz="1800" kern="0" dirty="0" err="1" smtClean="0">
                <a:cs typeface="Arial" pitchFamily="34" charset="0"/>
              </a:rPr>
              <a:t>Educanvisa</a:t>
            </a:r>
            <a:r>
              <a:rPr lang="pt-BR" sz="1800" kern="0" dirty="0" smtClean="0">
                <a:cs typeface="Arial" pitchFamily="34" charset="0"/>
              </a:rPr>
              <a:t>)</a:t>
            </a:r>
          </a:p>
          <a:p>
            <a:pPr marL="177800" indent="-177800" defTabSz="449263">
              <a:lnSpc>
                <a:spcPct val="123000"/>
              </a:lnSpc>
              <a:spcBef>
                <a:spcPts val="0"/>
              </a:spcBef>
              <a:buClr>
                <a:srgbClr val="000000"/>
              </a:buClr>
              <a:buSzPct val="100000"/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1800" kern="0" dirty="0" smtClean="0">
                <a:cs typeface="Arial" pitchFamily="34" charset="0"/>
              </a:rPr>
              <a:t>Fortalecimento da participação social (consumidores, profissionais de saúde, trabalhadores etc.)</a:t>
            </a:r>
          </a:p>
          <a:p>
            <a:pPr marL="177800" indent="-177800" defTabSz="449263">
              <a:lnSpc>
                <a:spcPct val="123000"/>
              </a:lnSpc>
              <a:spcBef>
                <a:spcPts val="0"/>
              </a:spcBef>
              <a:buClr>
                <a:srgbClr val="000000"/>
              </a:buClr>
              <a:buSzPct val="100000"/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1800" kern="0" dirty="0" smtClean="0">
                <a:cs typeface="Arial" pitchFamily="34" charset="0"/>
              </a:rPr>
              <a:t>Aproximação com Rede de Educação Cidadã (RECID)</a:t>
            </a:r>
          </a:p>
          <a:p>
            <a:pPr marL="177800" indent="-177800" defTabSz="449263">
              <a:lnSpc>
                <a:spcPct val="123000"/>
              </a:lnSpc>
              <a:spcBef>
                <a:spcPts val="0"/>
              </a:spcBef>
              <a:buClr>
                <a:srgbClr val="000000"/>
              </a:buClr>
              <a:buSzPct val="100000"/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1800" kern="0" dirty="0" smtClean="0">
                <a:cs typeface="Arial" pitchFamily="34" charset="0"/>
              </a:rPr>
              <a:t>Rede Consumo Seguro e Saúde (OPAS, OEA)</a:t>
            </a:r>
          </a:p>
          <a:p>
            <a:pPr marL="177800" indent="-177800" defTabSz="449263">
              <a:lnSpc>
                <a:spcPct val="123000"/>
              </a:lnSpc>
              <a:spcBef>
                <a:spcPts val="0"/>
              </a:spcBef>
              <a:buClr>
                <a:srgbClr val="000000"/>
              </a:buClr>
              <a:buSzPct val="100000"/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sz="1800" kern="0" dirty="0" smtClean="0">
                <a:cs typeface="Arial" pitchFamily="34" charset="0"/>
              </a:rPr>
              <a:t>Campanhas educativas e de mobilização social </a:t>
            </a:r>
          </a:p>
          <a:p>
            <a:pPr marL="341313" indent="-341313" defTabSz="449263">
              <a:defRPr/>
            </a:pPr>
            <a:endParaRPr sz="1600" dirty="0" smtClean="0"/>
          </a:p>
        </p:txBody>
      </p:sp>
      <p:pic>
        <p:nvPicPr>
          <p:cNvPr id="1029" name="Picture 9"/>
          <p:cNvPicPr>
            <a:picLocks noChangeAspect="1" noChangeArrowheads="1"/>
          </p:cNvPicPr>
          <p:nvPr/>
        </p:nvPicPr>
        <p:blipFill>
          <a:blip r:embed="rId4"/>
          <a:srcRect b="5664"/>
          <a:stretch>
            <a:fillRect/>
          </a:stretch>
        </p:blipFill>
        <p:spPr bwMode="auto">
          <a:xfrm>
            <a:off x="5786468" y="1500174"/>
            <a:ext cx="1462088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7358093" y="1544624"/>
          <a:ext cx="1522413" cy="202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Acrobat Document" r:id="rId5" imgW="3780000" imgH="5355000" progId="AcroExch.Document.7">
                  <p:embed/>
                </p:oleObj>
              </mc:Choice>
              <mc:Fallback>
                <p:oleObj name="Acrobat Document" r:id="rId5" imgW="3780000" imgH="5355000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93" y="1544624"/>
                        <a:ext cx="1522413" cy="2027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0" name="Picture 12" descr="http://portal.anvisa.gov.br/wps/wcm/connect/640ca80041f0d281bec5ff255d42da10/visamobilizanovo.png?MOD=AJPERES&amp;CACHEID=640ca80041f0d281bec5ff255d42da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56" y="3643299"/>
            <a:ext cx="16144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14" descr="http://portal.anvisa.gov.br/wps/wcm/connect/aed7710045a1642f9930d93de4fc28bf/destaqueggpro.jpg?MOD=AJPERES&amp;CACHEID=aed7710045a1642f9930d93de4fc28b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68" y="3714736"/>
            <a:ext cx="141605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6" descr="http://portal.anvisa.gov.br/wps/wcm/connect/f670810044d420c3bd46fde57b577406/consumo_seguro.png?MOD=AJPERES&amp;CACHEID=f670810044d420c3bd46fde57b57740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68" y="4929174"/>
            <a:ext cx="1427163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8" descr="http://portal.anvisa.gov.br/wps/wcm/connect/570c4900421864a78e07dede10276bfb/ba_medicamento_verdadeiro.gif?MOD=AJPERES&amp;CACHEID=570c4900421864a78e07dede10276bfb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86656" y="5029186"/>
            <a:ext cx="1643062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3"/>
          <p:cNvSpPr txBox="1">
            <a:spLocks/>
          </p:cNvSpPr>
          <p:nvPr/>
        </p:nvSpPr>
        <p:spPr>
          <a:xfrm>
            <a:off x="285720" y="1214422"/>
            <a:ext cx="4214812" cy="3757613"/>
          </a:xfrm>
          <a:prstGeom prst="rect">
            <a:avLst/>
          </a:prstGeom>
        </p:spPr>
        <p:txBody>
          <a:bodyPr/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sz="2000" b="1" dirty="0" smtClean="0">
                <a:solidFill>
                  <a:srgbClr val="008080"/>
                </a:solidFill>
                <a:latin typeface="+mn-lt"/>
              </a:rPr>
              <a:t>Atendimento individual ao cidadão:</a:t>
            </a:r>
          </a:p>
          <a:p>
            <a:pPr marL="177800" indent="-177800">
              <a:spcBef>
                <a:spcPts val="1200"/>
              </a:spcBef>
              <a:defRPr/>
            </a:pPr>
            <a:r>
              <a:rPr lang="pt-BR" sz="2000" b="1" dirty="0" smtClean="0">
                <a:solidFill>
                  <a:srgbClr val="008080"/>
                </a:solidFill>
                <a:latin typeface="+mn-lt"/>
              </a:rPr>
              <a:t>Central </a:t>
            </a:r>
            <a:r>
              <a:rPr lang="pt-BR" sz="2000" b="1" dirty="0">
                <a:solidFill>
                  <a:srgbClr val="008080"/>
                </a:solidFill>
                <a:latin typeface="+mn-lt"/>
              </a:rPr>
              <a:t>de Atendimento 0800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</a:rPr>
              <a:t>Dúvidas, denúncias, reclamações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</a:rPr>
              <a:t>Informações sobre produtos  (cosméticos, alimentos, medicamentos etc.) 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</a:rPr>
              <a:t>Orientações aos viajantes </a:t>
            </a:r>
          </a:p>
          <a:p>
            <a:pPr marL="177800" indent="-177800">
              <a:spcBef>
                <a:spcPts val="1200"/>
              </a:spcBef>
              <a:buFontTx/>
              <a:buChar char="•"/>
              <a:defRPr/>
            </a:pPr>
            <a:r>
              <a:rPr lang="pt-BR" sz="1900" kern="0" dirty="0">
                <a:latin typeface="+mn-lt"/>
              </a:rPr>
              <a:t>Andamento de processos etc.</a:t>
            </a:r>
          </a:p>
        </p:txBody>
      </p:sp>
      <p:grpSp>
        <p:nvGrpSpPr>
          <p:cNvPr id="2" name="Grupo 8"/>
          <p:cNvGrpSpPr>
            <a:grpSpLocks/>
          </p:cNvGrpSpPr>
          <p:nvPr/>
        </p:nvGrpSpPr>
        <p:grpSpPr bwMode="auto">
          <a:xfrm>
            <a:off x="1071538" y="4929188"/>
            <a:ext cx="2143125" cy="1214437"/>
            <a:chOff x="5627378" y="2214554"/>
            <a:chExt cx="2302208" cy="1665934"/>
          </a:xfrm>
        </p:grpSpPr>
        <p:pic>
          <p:nvPicPr>
            <p:cNvPr id="2663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15008" y="2214554"/>
              <a:ext cx="2214578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3" name="Picture 2"/>
            <p:cNvPicPr>
              <a:picLocks noChangeAspect="1" noChangeArrowheads="1"/>
            </p:cNvPicPr>
            <p:nvPr/>
          </p:nvPicPr>
          <p:blipFill>
            <a:blip r:embed="rId4">
              <a:lum bright="-10000" contrast="30000"/>
            </a:blip>
            <a:srcRect/>
            <a:stretch>
              <a:fillRect/>
            </a:stretch>
          </p:blipFill>
          <p:spPr bwMode="auto">
            <a:xfrm>
              <a:off x="5627378" y="3451860"/>
              <a:ext cx="2243153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30" name="Imagem 9" descr="foto2INICI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2532" y="1030930"/>
            <a:ext cx="4381500" cy="583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143372" y="5929330"/>
            <a:ext cx="5000628" cy="928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818" name="Espaço Reservado para Conteúdo 2"/>
          <p:cNvSpPr txBox="1">
            <a:spLocks/>
          </p:cNvSpPr>
          <p:nvPr/>
        </p:nvSpPr>
        <p:spPr bwMode="auto">
          <a:xfrm>
            <a:off x="684213" y="1546244"/>
            <a:ext cx="77755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pt-BR" sz="4800" dirty="0" smtClean="0">
                <a:solidFill>
                  <a:srgbClr val="007474"/>
                </a:solidFill>
              </a:rPr>
              <a:t>Obrigado! </a:t>
            </a:r>
            <a:r>
              <a:rPr lang="pt-BR" dirty="0">
                <a:solidFill>
                  <a:srgbClr val="007474"/>
                </a:solidFill>
              </a:rPr>
              <a:t/>
            </a:r>
            <a:br>
              <a:rPr lang="pt-BR" dirty="0">
                <a:solidFill>
                  <a:srgbClr val="007474"/>
                </a:solidFill>
              </a:rPr>
            </a:br>
            <a:endParaRPr lang="pt-BR" dirty="0">
              <a:solidFill>
                <a:srgbClr val="007474"/>
              </a:solidFill>
            </a:endParaRP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pt-BR" baseline="30000" dirty="0" smtClean="0"/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pt-BR" baseline="30000" dirty="0" smtClean="0"/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pt-BR" baseline="30000" dirty="0" smtClean="0"/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pt-BR" baseline="30000" dirty="0" smtClean="0"/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pt-BR" baseline="30000" dirty="0" smtClean="0"/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pt-BR" baseline="30000" dirty="0" smtClean="0"/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pt-BR" baseline="30000" dirty="0" smtClean="0"/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endParaRPr lang="pt-BR" baseline="30000" dirty="0"/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pt-BR" baseline="30000" dirty="0" smtClean="0"/>
              <a:t>Agência </a:t>
            </a:r>
            <a:r>
              <a:rPr lang="pt-BR" baseline="30000" dirty="0"/>
              <a:t>Nacional de Vigilância Sanitária </a:t>
            </a:r>
            <a:r>
              <a:rPr lang="pt-BR" baseline="30000" dirty="0" smtClean="0"/>
              <a:t>– </a:t>
            </a:r>
            <a:r>
              <a:rPr lang="pt-BR" baseline="30000" dirty="0"/>
              <a:t>Anvisa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pt-BR" baseline="30000" dirty="0" smtClean="0"/>
              <a:t>www.anvisa.gov.br</a:t>
            </a:r>
            <a:endParaRPr lang="pt-BR" baseline="30000" dirty="0"/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pt-BR" baseline="30000" dirty="0"/>
              <a:t>www.twitter.com/anvisa_oficial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pt-BR" baseline="30000" dirty="0"/>
              <a:t>Anvisa Atende: 0800-642-9782</a:t>
            </a:r>
          </a:p>
          <a:p>
            <a:pPr algn="ctr" eaLnBrk="1" hangingPunct="1">
              <a:spcBef>
                <a:spcPct val="20000"/>
              </a:spcBef>
              <a:buFont typeface="Arial" charset="0"/>
              <a:buNone/>
            </a:pPr>
            <a:r>
              <a:rPr lang="pt-BR" baseline="30000" dirty="0"/>
              <a:t>ouvidoria@anvisa.gov.br</a:t>
            </a:r>
            <a:endParaRPr lang="pt-BR" dirty="0">
              <a:solidFill>
                <a:srgbClr val="007474"/>
              </a:solidFill>
            </a:endParaRPr>
          </a:p>
        </p:txBody>
      </p:sp>
      <p:pic>
        <p:nvPicPr>
          <p:cNvPr id="34819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76" y="5543571"/>
            <a:ext cx="75342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5078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9"/>
          <p:cNvSpPr txBox="1">
            <a:spLocks noChangeArrowheads="1"/>
          </p:cNvSpPr>
          <p:nvPr/>
        </p:nvSpPr>
        <p:spPr bwMode="auto">
          <a:xfrm>
            <a:off x="428596" y="1361249"/>
            <a:ext cx="8358187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spcBef>
                <a:spcPts val="0"/>
              </a:spcBef>
              <a:defRPr/>
            </a:pPr>
            <a:r>
              <a:rPr lang="pt-BR" sz="2000" b="1" dirty="0" smtClean="0">
                <a:solidFill>
                  <a:srgbClr val="008080"/>
                </a:solidFill>
                <a:latin typeface="+mn-lt"/>
                <a:cs typeface="Arial" pitchFamily="34" charset="0"/>
              </a:rPr>
              <a:t>Programa de Boas Práticas Regulatórias da Anvisa</a:t>
            </a:r>
          </a:p>
          <a:p>
            <a:pPr algn="just" eaLnBrk="1" fontAlgn="base" hangingPunct="1">
              <a:spcBef>
                <a:spcPts val="0"/>
              </a:spcBef>
              <a:spcAft>
                <a:spcPct val="0"/>
              </a:spcAft>
              <a:defRPr/>
            </a:pPr>
            <a:endParaRPr lang="pt-BR" dirty="0" smtClean="0">
              <a:latin typeface="+mn-lt"/>
              <a:cs typeface="Arial" charset="0"/>
            </a:endParaRPr>
          </a:p>
          <a:p>
            <a:pPr algn="just" eaLnBrk="1" hangingPunct="1">
              <a:spcBef>
                <a:spcPts val="0"/>
              </a:spcBef>
              <a:buFont typeface="Arial" charset="0"/>
              <a:buChar char="•"/>
              <a:defRPr/>
            </a:pPr>
            <a:r>
              <a:rPr lang="pt-BR" b="1" dirty="0" smtClean="0">
                <a:latin typeface="+mn-lt"/>
              </a:rPr>
              <a:t>Objetivo geral: </a:t>
            </a:r>
            <a:r>
              <a:rPr lang="pt-BR" dirty="0" smtClean="0">
                <a:latin typeface="+mn-lt"/>
              </a:rPr>
              <a:t>modernizar </a:t>
            </a:r>
            <a:r>
              <a:rPr lang="pt-BR" dirty="0">
                <a:latin typeface="+mn-lt"/>
                <a:cs typeface="Arial" charset="0"/>
              </a:rPr>
              <a:t>e qualificar a gestão da produção normativa da Anvisa para fortalecer a legitimidade da ação de regulação sanitária na perspectiva do conhecimento, </a:t>
            </a:r>
            <a:r>
              <a:rPr lang="pt-BR" b="1" dirty="0">
                <a:latin typeface="+mn-lt"/>
                <a:cs typeface="Arial" charset="0"/>
              </a:rPr>
              <a:t>da transparência</a:t>
            </a:r>
            <a:r>
              <a:rPr lang="pt-BR" dirty="0">
                <a:latin typeface="+mn-lt"/>
                <a:cs typeface="Arial" charset="0"/>
              </a:rPr>
              <a:t>, da cooperação, da responsabilização, da </a:t>
            </a:r>
            <a:r>
              <a:rPr lang="pt-BR" b="1" dirty="0">
                <a:latin typeface="+mn-lt"/>
                <a:cs typeface="Arial" charset="0"/>
              </a:rPr>
              <a:t>participação</a:t>
            </a:r>
            <a:r>
              <a:rPr lang="pt-BR" dirty="0">
                <a:latin typeface="+mn-lt"/>
                <a:cs typeface="Arial" charset="0"/>
              </a:rPr>
              <a:t>, da agilização, da efetividade, da descentralização e da </a:t>
            </a:r>
            <a:r>
              <a:rPr lang="pt-BR" dirty="0" smtClean="0">
                <a:latin typeface="+mn-lt"/>
                <a:cs typeface="Arial" charset="0"/>
              </a:rPr>
              <a:t>excelência</a:t>
            </a:r>
          </a:p>
          <a:p>
            <a:pPr algn="just" eaLnBrk="1" fontAlgn="base" hangingPunct="1">
              <a:spcBef>
                <a:spcPts val="0"/>
              </a:spcBef>
              <a:spcAft>
                <a:spcPct val="0"/>
              </a:spcAft>
            </a:pPr>
            <a:endParaRPr lang="pt-BR" b="1" dirty="0" smtClean="0">
              <a:latin typeface="+mn-lt"/>
              <a:cs typeface="Arial" charset="0"/>
            </a:endParaRPr>
          </a:p>
          <a:p>
            <a:pPr algn="just" eaLnBrk="1" fontAlgn="base" hangingPunct="1">
              <a:spcBef>
                <a:spcPts val="0"/>
              </a:spcBef>
              <a:spcAft>
                <a:spcPct val="0"/>
              </a:spcAft>
            </a:pPr>
            <a:r>
              <a:rPr lang="pt-BR" b="1" dirty="0" smtClean="0">
                <a:latin typeface="+mn-lt"/>
                <a:cs typeface="Arial" charset="0"/>
              </a:rPr>
              <a:t>Diretrizes:</a:t>
            </a:r>
            <a:endParaRPr lang="pt-BR" b="1" dirty="0">
              <a:latin typeface="+mn-lt"/>
              <a:cs typeface="Arial" charset="0"/>
            </a:endParaRPr>
          </a:p>
          <a:p>
            <a:pPr algn="just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dirty="0">
                <a:latin typeface="+mn-lt"/>
                <a:cs typeface="Arial" charset="0"/>
              </a:rPr>
              <a:t>Fortalecimento </a:t>
            </a:r>
            <a:r>
              <a:rPr lang="pt-BR" dirty="0">
                <a:solidFill>
                  <a:prstClr val="black"/>
                </a:solidFill>
                <a:latin typeface="+mn-lt"/>
                <a:cs typeface="Arial" charset="0"/>
              </a:rPr>
              <a:t>da capacidade institucional para gestão em regulação</a:t>
            </a:r>
          </a:p>
          <a:p>
            <a:pPr algn="just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dirty="0">
                <a:solidFill>
                  <a:prstClr val="black"/>
                </a:solidFill>
                <a:latin typeface="+mn-lt"/>
                <a:cs typeface="Arial" charset="0"/>
              </a:rPr>
              <a:t>Melhoria da coordenação, da qualidade e da efetividade da regulamentação</a:t>
            </a:r>
          </a:p>
          <a:p>
            <a:pPr algn="just" eaLnBrk="1" fontAlgn="base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dirty="0">
                <a:solidFill>
                  <a:prstClr val="black"/>
                </a:solidFill>
                <a:latin typeface="+mn-lt"/>
                <a:cs typeface="Arial" charset="0"/>
              </a:rPr>
              <a:t>Fortalecimento da transparência e do controle social no processo de </a:t>
            </a:r>
            <a:r>
              <a:rPr lang="pt-BR" dirty="0" smtClean="0">
                <a:solidFill>
                  <a:prstClr val="black"/>
                </a:solidFill>
                <a:latin typeface="+mn-lt"/>
                <a:cs typeface="Arial" charset="0"/>
              </a:rPr>
              <a:t>regulamentação</a:t>
            </a:r>
            <a:endParaRPr lang="pt-BR" dirty="0">
              <a:solidFill>
                <a:prstClr val="black"/>
              </a:solidFill>
              <a:latin typeface="+mn-lt"/>
              <a:cs typeface="Arial" charset="0"/>
            </a:endParaRPr>
          </a:p>
        </p:txBody>
      </p:sp>
      <p:pic>
        <p:nvPicPr>
          <p:cNvPr id="7" name="Imagem 6" descr="logo progr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2322" y="4809958"/>
            <a:ext cx="3208123" cy="1548000"/>
          </a:xfrm>
          <a:prstGeom prst="rect">
            <a:avLst/>
          </a:prstGeom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96865">
            <a:off x="4772583" y="4755042"/>
            <a:ext cx="971720" cy="1353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5857884" y="5121184"/>
            <a:ext cx="285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latin typeface="Century Gothic" panose="020B0502020202020204" pitchFamily="34" charset="0"/>
              </a:rPr>
              <a:t>Guia de Boas Práticas </a:t>
            </a:r>
            <a:r>
              <a:rPr lang="pt-BR" sz="1200" b="1" dirty="0">
                <a:latin typeface="Century Gothic" panose="020B0502020202020204" pitchFamily="34" charset="0"/>
              </a:rPr>
              <a:t>Regulatórias </a:t>
            </a:r>
            <a:endParaRPr lang="pt-BR" sz="1200" b="1" dirty="0" smtClean="0">
              <a:latin typeface="Century Gothic" panose="020B0502020202020204" pitchFamily="34" charset="0"/>
            </a:endParaRPr>
          </a:p>
          <a:p>
            <a:r>
              <a:rPr lang="pt-BR" sz="1200" dirty="0" smtClean="0">
                <a:latin typeface="Century Gothic" panose="020B0502020202020204" pitchFamily="34" charset="0"/>
              </a:rPr>
              <a:t>1ª edição: 2008</a:t>
            </a:r>
            <a:endParaRPr lang="pt-BR" sz="1200" dirty="0">
              <a:latin typeface="Century Gothic" panose="020B0502020202020204" pitchFamily="34" charset="0"/>
            </a:endParaRPr>
          </a:p>
        </p:txBody>
      </p:sp>
      <p:pic>
        <p:nvPicPr>
          <p:cNvPr id="10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6323037"/>
            <a:ext cx="454342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  <p:extLst>
      <p:ext uri="{BB962C8B-B14F-4D97-AF65-F5344CB8AC3E}">
        <p14:creationId xmlns:p14="http://schemas.microsoft.com/office/powerpoint/2010/main" val="3190744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357159" y="1196752"/>
            <a:ext cx="8540102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spcBef>
                <a:spcPts val="0"/>
              </a:spcBef>
              <a:defRPr/>
            </a:pPr>
            <a:r>
              <a:rPr lang="pt-BR" sz="2000" b="1" dirty="0" smtClean="0">
                <a:solidFill>
                  <a:srgbClr val="008080"/>
                </a:solidFill>
                <a:latin typeface="+mn-lt"/>
                <a:cs typeface="Arial" pitchFamily="34" charset="0"/>
              </a:rPr>
              <a:t>Agenda Regulatória</a:t>
            </a:r>
          </a:p>
          <a:p>
            <a:pPr marL="177800" indent="-177800" algn="just" eaLnBrk="1" hangingPunct="1">
              <a:spcBef>
                <a:spcPts val="0"/>
              </a:spcBef>
            </a:pPr>
            <a:endParaRPr lang="pt-BR" dirty="0" smtClean="0">
              <a:latin typeface="+mn-lt"/>
            </a:endParaRPr>
          </a:p>
          <a:p>
            <a:pPr marL="177800" indent="-177800" algn="just" eaLnBrk="1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dirty="0" smtClean="0">
                <a:latin typeface="+mn-lt"/>
              </a:rPr>
              <a:t>Criada </a:t>
            </a:r>
            <a:r>
              <a:rPr lang="pt-BR" dirty="0">
                <a:latin typeface="+mn-lt"/>
              </a:rPr>
              <a:t>em </a:t>
            </a:r>
            <a:r>
              <a:rPr lang="pt-BR" dirty="0" smtClean="0">
                <a:latin typeface="+mn-lt"/>
              </a:rPr>
              <a:t>2009, </a:t>
            </a:r>
            <a:r>
              <a:rPr lang="pt-BR" dirty="0">
                <a:latin typeface="+mn-lt"/>
              </a:rPr>
              <a:t>é </a:t>
            </a:r>
            <a:r>
              <a:rPr lang="pt-BR" dirty="0" smtClean="0">
                <a:latin typeface="+mn-lt"/>
              </a:rPr>
              <a:t>instrumento que </a:t>
            </a:r>
            <a:r>
              <a:rPr lang="pt-BR" dirty="0">
                <a:latin typeface="+mn-lt"/>
              </a:rPr>
              <a:t>confere maior </a:t>
            </a:r>
            <a:r>
              <a:rPr lang="pt-BR" b="1" dirty="0">
                <a:latin typeface="+mn-lt"/>
              </a:rPr>
              <a:t>transparência, previsibilidade e </a:t>
            </a:r>
            <a:r>
              <a:rPr lang="pt-BR" b="1" dirty="0" smtClean="0">
                <a:latin typeface="+mn-lt"/>
              </a:rPr>
              <a:t>eficiência</a:t>
            </a:r>
            <a:r>
              <a:rPr lang="pt-BR" dirty="0" smtClean="0">
                <a:latin typeface="+mn-lt"/>
              </a:rPr>
              <a:t>, </a:t>
            </a:r>
            <a:r>
              <a:rPr lang="pt-BR" dirty="0">
                <a:latin typeface="+mn-lt"/>
              </a:rPr>
              <a:t>além de ampliar a participação da </a:t>
            </a:r>
            <a:r>
              <a:rPr lang="pt-BR" dirty="0" smtClean="0">
                <a:latin typeface="+mn-lt"/>
              </a:rPr>
              <a:t>sociedade;</a:t>
            </a:r>
            <a:endParaRPr lang="pt-BR" dirty="0">
              <a:latin typeface="+mn-lt"/>
            </a:endParaRPr>
          </a:p>
          <a:p>
            <a:pPr marL="177800" indent="-177800" algn="just" eaLnBrk="1" hangingPunct="1">
              <a:spcBef>
                <a:spcPts val="0"/>
              </a:spcBef>
              <a:spcAft>
                <a:spcPts val="600"/>
              </a:spcAft>
              <a:buFont typeface="Arial" charset="0"/>
              <a:buChar char="•"/>
            </a:pPr>
            <a:r>
              <a:rPr lang="pt-BR" dirty="0" smtClean="0">
                <a:latin typeface="+mn-lt"/>
              </a:rPr>
              <a:t>A construção da Agenda Regulatória </a:t>
            </a:r>
            <a:r>
              <a:rPr lang="pt-BR" b="1" dirty="0" smtClean="0">
                <a:latin typeface="+mn-lt"/>
              </a:rPr>
              <a:t>Biênio 2015-2016 </a:t>
            </a:r>
            <a:r>
              <a:rPr lang="pt-BR" dirty="0" smtClean="0">
                <a:latin typeface="+mn-lt"/>
              </a:rPr>
              <a:t>(etapa Diálogos Setoriais) contou com mais de </a:t>
            </a:r>
            <a:r>
              <a:rPr lang="pt-BR" b="1" dirty="0" smtClean="0">
                <a:latin typeface="+mn-lt"/>
              </a:rPr>
              <a:t>6.000 pessoas </a:t>
            </a:r>
            <a:r>
              <a:rPr lang="pt-BR" dirty="0">
                <a:latin typeface="+mn-lt"/>
              </a:rPr>
              <a:t>entre cidadãos, órgãos e entidades públicas e </a:t>
            </a:r>
            <a:r>
              <a:rPr lang="pt-BR" dirty="0" smtClean="0">
                <a:latin typeface="+mn-lt"/>
              </a:rPr>
              <a:t>privadas.</a:t>
            </a:r>
            <a:endParaRPr lang="pt-BR" dirty="0"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920" y="4796848"/>
            <a:ext cx="1528365" cy="148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193030" y="5764429"/>
            <a:ext cx="1742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007033"/>
                </a:solidFill>
              </a:rPr>
              <a:t>PREVISIBILIDADE</a:t>
            </a:r>
            <a:endParaRPr lang="pt-BR" sz="1400" b="1" dirty="0">
              <a:solidFill>
                <a:srgbClr val="007033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826785" y="6121619"/>
            <a:ext cx="184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chemeClr val="accent1">
                    <a:lumMod val="75000"/>
                  </a:schemeClr>
                </a:solidFill>
              </a:rPr>
              <a:t>PARTICIPAÇÃO SOCIAL</a:t>
            </a:r>
            <a:endParaRPr lang="pt-BR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142047" y="4572008"/>
            <a:ext cx="1729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rgbClr val="EAB200"/>
                </a:solidFill>
              </a:rPr>
              <a:t>TRANSPARÊNCIA</a:t>
            </a:r>
            <a:endParaRPr lang="pt-BR" sz="1400" b="1" dirty="0">
              <a:solidFill>
                <a:srgbClr val="EAB2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9" y="3000373"/>
            <a:ext cx="3714771" cy="37768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375756" y="3211407"/>
            <a:ext cx="4533419" cy="167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O Relatório da AR 2015-2016, assim como os objetivos de atuação regulatória e o acompanhamento da evolução dos temas estão disponíveis na página de regulação, no portal da Anvisa. </a:t>
            </a:r>
            <a:endParaRPr lang="pt-BR" dirty="0">
              <a:latin typeface="+mn-lt"/>
            </a:endParaRPr>
          </a:p>
          <a:p>
            <a:pPr marL="0" indent="0" algn="just" eaLnBrk="1" hangingPunct="1"/>
            <a:endParaRPr lang="pt-BR" sz="1300" dirty="0" smtClean="0"/>
          </a:p>
        </p:txBody>
      </p:sp>
      <p:sp>
        <p:nvSpPr>
          <p:cNvPr id="16" name="Retângulo 15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  <p:extLst>
      <p:ext uri="{BB962C8B-B14F-4D97-AF65-F5344CB8AC3E}">
        <p14:creationId xmlns:p14="http://schemas.microsoft.com/office/powerpoint/2010/main" val="718843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357158" y="1184265"/>
            <a:ext cx="8353525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7800" indent="-177800" algn="just" eaLnBrk="1" hangingPunct="1">
              <a:spcBef>
                <a:spcPts val="0"/>
              </a:spcBef>
            </a:pPr>
            <a:r>
              <a:rPr lang="pt-BR" sz="2000" b="1" dirty="0" smtClean="0">
                <a:solidFill>
                  <a:srgbClr val="008080"/>
                </a:solidFill>
                <a:latin typeface="+mn-lt"/>
                <a:cs typeface="Arial" pitchFamily="34" charset="0"/>
              </a:rPr>
              <a:t>Etapa de Iniciativa</a:t>
            </a:r>
          </a:p>
          <a:p>
            <a:pPr marL="177800" indent="-177800" algn="just" eaLnBrk="1" hangingPunct="1">
              <a:spcBef>
                <a:spcPts val="0"/>
              </a:spcBef>
            </a:pPr>
            <a:endParaRPr lang="pt-BR" b="1" dirty="0" smtClean="0">
              <a:solidFill>
                <a:srgbClr val="008080"/>
              </a:solidFill>
              <a:latin typeface="+mn-lt"/>
              <a:cs typeface="Arial" pitchFamily="34" charset="0"/>
            </a:endParaRPr>
          </a:p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Desde 2012, todas as </a:t>
            </a:r>
            <a:r>
              <a:rPr lang="pt-BR" dirty="0">
                <a:latin typeface="+mn-lt"/>
              </a:rPr>
              <a:t>Propostas de elaboração de Atos Normativos </a:t>
            </a:r>
            <a:r>
              <a:rPr lang="pt-BR" dirty="0" smtClean="0">
                <a:latin typeface="+mn-lt"/>
              </a:rPr>
              <a:t>são previamente </a:t>
            </a:r>
            <a:r>
              <a:rPr lang="pt-BR" dirty="0">
                <a:latin typeface="+mn-lt"/>
              </a:rPr>
              <a:t>aprovadas pela </a:t>
            </a:r>
            <a:r>
              <a:rPr lang="pt-BR" dirty="0" smtClean="0">
                <a:latin typeface="+mn-lt"/>
              </a:rPr>
              <a:t>Diretoria Colegiada e </a:t>
            </a:r>
            <a:r>
              <a:rPr lang="pt-BR" dirty="0">
                <a:latin typeface="+mn-lt"/>
              </a:rPr>
              <a:t>publicadas no </a:t>
            </a:r>
            <a:r>
              <a:rPr lang="pt-BR" dirty="0" smtClean="0">
                <a:latin typeface="+mn-lt"/>
              </a:rPr>
              <a:t>Diário Oficial da União.</a:t>
            </a:r>
          </a:p>
          <a:p>
            <a:pPr marL="177800" indent="-177800" algn="just" eaLnBrk="1" hangingPunct="1">
              <a:lnSpc>
                <a:spcPct val="150000"/>
              </a:lnSpc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Previsibilidade e transparência ativa no Portal da Anvisa.</a:t>
            </a:r>
            <a:endParaRPr lang="pt-BR" dirty="0">
              <a:latin typeface="+mn-lt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642910" y="2786058"/>
            <a:ext cx="8105279" cy="4071966"/>
            <a:chOff x="2195736" y="2276872"/>
            <a:chExt cx="6593111" cy="4428000"/>
          </a:xfrm>
        </p:grpSpPr>
        <p:grpSp>
          <p:nvGrpSpPr>
            <p:cNvPr id="9" name="Grupo 8"/>
            <p:cNvGrpSpPr>
              <a:grpSpLocks noChangeAspect="1"/>
            </p:cNvGrpSpPr>
            <p:nvPr/>
          </p:nvGrpSpPr>
          <p:grpSpPr>
            <a:xfrm>
              <a:off x="2195736" y="2276872"/>
              <a:ext cx="6593111" cy="4428000"/>
              <a:chOff x="603448" y="2447925"/>
              <a:chExt cx="8001000" cy="5373563"/>
            </a:xfrm>
          </p:grpSpPr>
          <p:pic>
            <p:nvPicPr>
              <p:cNvPr id="11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938" y="2447925"/>
                <a:ext cx="7858125" cy="1962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3448" y="4459163"/>
                <a:ext cx="8001000" cy="3362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Seta para a direita 9"/>
            <p:cNvSpPr/>
            <p:nvPr/>
          </p:nvSpPr>
          <p:spPr>
            <a:xfrm>
              <a:off x="3167896" y="6165304"/>
              <a:ext cx="468000" cy="252000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Elipse 13"/>
          <p:cNvSpPr/>
          <p:nvPr/>
        </p:nvSpPr>
        <p:spPr>
          <a:xfrm>
            <a:off x="2000232" y="4143380"/>
            <a:ext cx="4786346" cy="5000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  <p:extLst>
      <p:ext uri="{BB962C8B-B14F-4D97-AF65-F5344CB8AC3E}">
        <p14:creationId xmlns:p14="http://schemas.microsoft.com/office/powerpoint/2010/main" val="3000840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357158" y="1229270"/>
            <a:ext cx="757829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7800" indent="-177800" algn="just" eaLnBrk="1" hangingPunct="1">
              <a:spcBef>
                <a:spcPts val="0"/>
              </a:spcBef>
            </a:pPr>
            <a:r>
              <a:rPr lang="pt-BR" sz="2000" b="1" dirty="0" smtClean="0">
                <a:solidFill>
                  <a:srgbClr val="008080"/>
                </a:solidFill>
                <a:latin typeface="+mn-lt"/>
                <a:cs typeface="Arial" pitchFamily="34" charset="0"/>
              </a:rPr>
              <a:t>Consultas Públicas</a:t>
            </a:r>
          </a:p>
          <a:p>
            <a:pPr marL="177800" indent="-177800" algn="just" eaLnBrk="1" hangingPunct="1">
              <a:spcBef>
                <a:spcPts val="0"/>
              </a:spcBef>
            </a:pPr>
            <a:endParaRPr lang="pt-BR" b="1" dirty="0" smtClean="0">
              <a:solidFill>
                <a:srgbClr val="008080"/>
              </a:solidFill>
              <a:latin typeface="+mn-lt"/>
              <a:cs typeface="Arial" pitchFamily="34" charset="0"/>
            </a:endParaRPr>
          </a:p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Sistema Informatizado: melhoria do acesso e maior transparência</a:t>
            </a:r>
          </a:p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 Acompanhamento dos resultados em tempo real via sistema eletrônico</a:t>
            </a:r>
          </a:p>
        </p:txBody>
      </p:sp>
      <p:grpSp>
        <p:nvGrpSpPr>
          <p:cNvPr id="9" name="Grupo 8"/>
          <p:cNvGrpSpPr>
            <a:grpSpLocks noChangeAspect="1"/>
          </p:cNvGrpSpPr>
          <p:nvPr/>
        </p:nvGrpSpPr>
        <p:grpSpPr>
          <a:xfrm>
            <a:off x="1000100" y="2571744"/>
            <a:ext cx="7033011" cy="4311930"/>
            <a:chOff x="1820813" y="2780928"/>
            <a:chExt cx="5847531" cy="39960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2273" y="2780928"/>
              <a:ext cx="5836071" cy="1916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0813" y="5738354"/>
              <a:ext cx="5847531" cy="1038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110" y="4620000"/>
              <a:ext cx="5843234" cy="1040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CaixaDeTexto 29"/>
          <p:cNvSpPr txBox="1">
            <a:spLocks noChangeArrowheads="1"/>
          </p:cNvSpPr>
          <p:nvPr/>
        </p:nvSpPr>
        <p:spPr bwMode="auto">
          <a:xfrm>
            <a:off x="614684" y="573033"/>
            <a:ext cx="83581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200"/>
              </a:spcBef>
              <a:spcAft>
                <a:spcPct val="0"/>
              </a:spcAft>
            </a:pPr>
            <a:endParaRPr lang="pt-BR" sz="2000" b="1" dirty="0">
              <a:solidFill>
                <a:srgbClr val="00808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  <p:extLst>
      <p:ext uri="{BB962C8B-B14F-4D97-AF65-F5344CB8AC3E}">
        <p14:creationId xmlns:p14="http://schemas.microsoft.com/office/powerpoint/2010/main" val="4138808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6"/>
          <p:cNvGrpSpPr>
            <a:grpSpLocks/>
          </p:cNvGrpSpPr>
          <p:nvPr/>
        </p:nvGrpSpPr>
        <p:grpSpPr bwMode="auto">
          <a:xfrm>
            <a:off x="468313" y="1124526"/>
            <a:ext cx="8280151" cy="5256584"/>
            <a:chOff x="395536" y="1124744"/>
            <a:chExt cx="3744416" cy="2640164"/>
          </a:xfrm>
        </p:grpSpPr>
        <p:sp>
          <p:nvSpPr>
            <p:cNvPr id="5" name="Retângulo de cantos arredondados 4"/>
            <p:cNvSpPr/>
            <p:nvPr/>
          </p:nvSpPr>
          <p:spPr>
            <a:xfrm>
              <a:off x="395536" y="1124744"/>
              <a:ext cx="3744416" cy="2640164"/>
            </a:xfrm>
            <a:prstGeom prst="roundRect">
              <a:avLst>
                <a:gd name="adj" fmla="val 806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" name="Retângulo 18"/>
            <p:cNvSpPr>
              <a:spLocks noChangeArrowheads="1"/>
            </p:cNvSpPr>
            <p:nvPr/>
          </p:nvSpPr>
          <p:spPr bwMode="auto">
            <a:xfrm>
              <a:off x="395536" y="1196968"/>
              <a:ext cx="3744416" cy="88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/>
                <a:t>Consulta Pública n° 29, de 05 de junho de </a:t>
              </a:r>
              <a:r>
                <a:rPr lang="pt-BR" b="1" dirty="0" smtClean="0"/>
                <a:t>2014 </a:t>
              </a:r>
            </a:p>
            <a:p>
              <a:pPr algn="ctr"/>
              <a:r>
                <a:rPr lang="pt-BR" dirty="0"/>
                <a:t>Proposta de Resolução de Diretoria Colegiada que dispõe sobre Rotulagem de Alergênicos em Alimentos.</a:t>
              </a:r>
            </a:p>
            <a:p>
              <a:pPr algn="ctr"/>
              <a:endParaRPr lang="pt-BR" b="1" dirty="0" smtClean="0"/>
            </a:p>
            <a:p>
              <a:pPr marL="177800" indent="-177800" algn="just">
                <a:spcBef>
                  <a:spcPts val="0"/>
                </a:spcBef>
                <a:buFont typeface="Arial" charset="0"/>
                <a:buChar char="•"/>
              </a:pPr>
              <a:r>
                <a:rPr lang="pt-BR" dirty="0" smtClean="0">
                  <a:solidFill>
                    <a:srgbClr val="FF0000"/>
                  </a:solidFill>
                  <a:latin typeface="+mn-lt"/>
                </a:rPr>
                <a:t>3.531</a:t>
              </a:r>
              <a:r>
                <a:rPr lang="pt-BR" dirty="0" smtClean="0">
                  <a:latin typeface="+mn-lt"/>
                </a:rPr>
                <a:t> Participantes</a:t>
              </a:r>
            </a:p>
            <a:p>
              <a:pPr marL="177800" indent="-177800" algn="just">
                <a:spcBef>
                  <a:spcPts val="0"/>
                </a:spcBef>
                <a:buFont typeface="Arial" charset="0"/>
                <a:buChar char="•"/>
              </a:pPr>
              <a:r>
                <a:rPr lang="pt-BR" dirty="0" smtClean="0">
                  <a:latin typeface="+mn-lt"/>
                </a:rPr>
                <a:t>87,79% - Cidadãos</a:t>
              </a:r>
              <a:endParaRPr lang="pt-BR" dirty="0">
                <a:latin typeface="+mn-lt"/>
              </a:endParaRPr>
            </a:p>
          </p:txBody>
        </p:sp>
      </p:grpSp>
      <p:sp>
        <p:nvSpPr>
          <p:cNvPr id="7" name="Retângulo 6"/>
          <p:cNvSpPr/>
          <p:nvPr/>
        </p:nvSpPr>
        <p:spPr>
          <a:xfrm>
            <a:off x="539552" y="5313764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b="1" dirty="0"/>
              <a:t>Resultado Final: </a:t>
            </a:r>
            <a:r>
              <a:rPr lang="pt-BR" dirty="0" smtClean="0"/>
              <a:t>RDC Nº </a:t>
            </a:r>
            <a:r>
              <a:rPr lang="pt-BR" dirty="0"/>
              <a:t>26, DE 2 DE JULHO DE </a:t>
            </a:r>
            <a:r>
              <a:rPr lang="pt-BR" dirty="0" smtClean="0"/>
              <a:t>2015, que “Dispõe </a:t>
            </a:r>
            <a:r>
              <a:rPr lang="pt-BR" dirty="0"/>
              <a:t>sobre os requisitos para </a:t>
            </a:r>
            <a:r>
              <a:rPr lang="pt-BR" dirty="0" smtClean="0"/>
              <a:t>rotulagem obrigatória </a:t>
            </a:r>
            <a:r>
              <a:rPr lang="pt-BR" dirty="0"/>
              <a:t>dos principais alimentos </a:t>
            </a:r>
            <a:r>
              <a:rPr lang="pt-BR" dirty="0" smtClean="0"/>
              <a:t>que causam </a:t>
            </a:r>
            <a:r>
              <a:rPr lang="pt-BR" dirty="0"/>
              <a:t>alergias </a:t>
            </a:r>
            <a:r>
              <a:rPr lang="pt-BR" dirty="0" smtClean="0"/>
              <a:t>alimentares”</a:t>
            </a:r>
            <a:endParaRPr lang="pt-BR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14686"/>
            <a:ext cx="6652920" cy="18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  <p:extLst>
      <p:ext uri="{BB962C8B-B14F-4D97-AF65-F5344CB8AC3E}">
        <p14:creationId xmlns:p14="http://schemas.microsoft.com/office/powerpoint/2010/main" val="3415654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6"/>
          <p:cNvGrpSpPr>
            <a:grpSpLocks/>
          </p:cNvGrpSpPr>
          <p:nvPr/>
        </p:nvGrpSpPr>
        <p:grpSpPr bwMode="auto">
          <a:xfrm>
            <a:off x="540321" y="1124744"/>
            <a:ext cx="8280151" cy="5256584"/>
            <a:chOff x="395536" y="1124744"/>
            <a:chExt cx="3744416" cy="2640164"/>
          </a:xfrm>
        </p:grpSpPr>
        <p:sp>
          <p:nvSpPr>
            <p:cNvPr id="5" name="Retângulo de cantos arredondados 4"/>
            <p:cNvSpPr/>
            <p:nvPr/>
          </p:nvSpPr>
          <p:spPr>
            <a:xfrm>
              <a:off x="395536" y="1124744"/>
              <a:ext cx="3744416" cy="2640164"/>
            </a:xfrm>
            <a:prstGeom prst="roundRect">
              <a:avLst>
                <a:gd name="adj" fmla="val 806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" name="Retângulo 18"/>
            <p:cNvSpPr>
              <a:spLocks noChangeArrowheads="1"/>
            </p:cNvSpPr>
            <p:nvPr/>
          </p:nvSpPr>
          <p:spPr bwMode="auto">
            <a:xfrm>
              <a:off x="395536" y="1124744"/>
              <a:ext cx="3744416" cy="74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/>
                <a:t>Consulta Pública nº 114, de 18 de dezembro de 2015</a:t>
              </a:r>
            </a:p>
            <a:p>
              <a:pPr algn="ctr"/>
              <a:r>
                <a:rPr lang="pt-BR" dirty="0"/>
                <a:t>Proposta de Reavaliação Toxicológica do Ingrediente Ativo CARBOFURANO</a:t>
              </a:r>
            </a:p>
            <a:p>
              <a:pPr algn="ctr"/>
              <a:endParaRPr lang="pt-BR" b="1" dirty="0" smtClean="0"/>
            </a:p>
            <a:p>
              <a:pPr marL="177800" indent="-177800" algn="just">
                <a:spcBef>
                  <a:spcPts val="0"/>
                </a:spcBef>
                <a:buFont typeface="Arial" charset="0"/>
                <a:buChar char="•"/>
              </a:pPr>
              <a:r>
                <a:rPr lang="pt-BR" b="1" dirty="0" smtClean="0">
                  <a:solidFill>
                    <a:srgbClr val="FF0000"/>
                  </a:solidFill>
                  <a:latin typeface="+mn-lt"/>
                </a:rPr>
                <a:t>13.075</a:t>
              </a:r>
              <a:r>
                <a:rPr lang="pt-BR" dirty="0" smtClean="0">
                  <a:latin typeface="+mn-lt"/>
                </a:rPr>
                <a:t> Participantes</a:t>
              </a:r>
            </a:p>
            <a:p>
              <a:pPr marL="177800" indent="-177800" algn="just">
                <a:spcBef>
                  <a:spcPts val="0"/>
                </a:spcBef>
                <a:buFont typeface="Arial" charset="0"/>
                <a:buChar char="•"/>
              </a:pPr>
              <a:r>
                <a:rPr lang="pt-BR" dirty="0" smtClean="0">
                  <a:latin typeface="+mn-lt"/>
                </a:rPr>
                <a:t>99,73%% - Cidadãos</a:t>
              </a:r>
              <a:endParaRPr lang="pt-BR" dirty="0">
                <a:latin typeface="+mn-lt"/>
              </a:endParaRPr>
            </a:p>
          </p:txBody>
        </p:sp>
      </p:grpSp>
      <p:sp>
        <p:nvSpPr>
          <p:cNvPr id="7" name="Retângulo 6"/>
          <p:cNvSpPr/>
          <p:nvPr/>
        </p:nvSpPr>
        <p:spPr>
          <a:xfrm>
            <a:off x="539552" y="4988494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spcBef>
                <a:spcPts val="0"/>
              </a:spcBef>
              <a:buFont typeface="Arial" charset="0"/>
              <a:buChar char="•"/>
            </a:pPr>
            <a:r>
              <a:rPr lang="pt-BR" b="1" dirty="0" smtClean="0">
                <a:latin typeface="+mn-lt"/>
              </a:rPr>
              <a:t>Fase atual</a:t>
            </a:r>
            <a:r>
              <a:rPr lang="pt-BR" dirty="0" smtClean="0">
                <a:latin typeface="+mn-lt"/>
              </a:rPr>
              <a:t>: Consolidação e análise das contribuições recebidas</a:t>
            </a:r>
            <a:endParaRPr lang="pt-BR" dirty="0">
              <a:latin typeface="+mn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69760"/>
            <a:ext cx="7482000" cy="20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ângulo 8"/>
          <p:cNvSpPr/>
          <p:nvPr/>
        </p:nvSpPr>
        <p:spPr>
          <a:xfrm>
            <a:off x="428596" y="5568751"/>
            <a:ext cx="8399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Os participantes das Consultas Públicas recebem e-mails informativos sobre o andamento do processo de regulamentação na Anvisa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  <p:extLst>
      <p:ext uri="{BB962C8B-B14F-4D97-AF65-F5344CB8AC3E}">
        <p14:creationId xmlns:p14="http://schemas.microsoft.com/office/powerpoint/2010/main" val="665955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395536" y="1183361"/>
            <a:ext cx="856907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177800" indent="-177800" algn="just" eaLnBrk="1" hangingPunct="1">
              <a:spcBef>
                <a:spcPts val="0"/>
              </a:spcBef>
            </a:pPr>
            <a:r>
              <a:rPr lang="pt-BR" sz="2000" b="1" dirty="0" smtClean="0">
                <a:solidFill>
                  <a:srgbClr val="008080"/>
                </a:solidFill>
                <a:latin typeface="+mn-lt"/>
                <a:cs typeface="Arial" pitchFamily="34" charset="0"/>
              </a:rPr>
              <a:t>Análise de Impacto Regulatório (AIR) </a:t>
            </a:r>
          </a:p>
          <a:p>
            <a:pPr marL="177800" indent="-177800" algn="just" eaLnBrk="1" hangingPunct="1">
              <a:spcBef>
                <a:spcPts val="0"/>
              </a:spcBef>
            </a:pPr>
            <a:endParaRPr lang="pt-BR" dirty="0" smtClean="0">
              <a:latin typeface="+mn-lt"/>
            </a:endParaRPr>
          </a:p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Procedimentos de AIR formalizados na Anvisa desde 2012;</a:t>
            </a:r>
          </a:p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AIR </a:t>
            </a:r>
            <a:r>
              <a:rPr lang="pt-BR" dirty="0">
                <a:latin typeface="+mn-lt"/>
              </a:rPr>
              <a:t>nível 1 </a:t>
            </a:r>
            <a:r>
              <a:rPr lang="pt-BR" dirty="0" smtClean="0">
                <a:latin typeface="+mn-lt"/>
              </a:rPr>
              <a:t>é obrigatório </a:t>
            </a:r>
            <a:r>
              <a:rPr lang="pt-BR" dirty="0">
                <a:latin typeface="+mn-lt"/>
              </a:rPr>
              <a:t>para todas as propostas </a:t>
            </a:r>
            <a:r>
              <a:rPr lang="pt-BR" dirty="0" smtClean="0">
                <a:latin typeface="+mn-lt"/>
              </a:rPr>
              <a:t>de Regime </a:t>
            </a:r>
            <a:r>
              <a:rPr lang="pt-BR" dirty="0">
                <a:latin typeface="+mn-lt"/>
              </a:rPr>
              <a:t>Comum de </a:t>
            </a:r>
            <a:r>
              <a:rPr lang="pt-BR" dirty="0" smtClean="0">
                <a:latin typeface="+mn-lt"/>
              </a:rPr>
              <a:t>tramitação;</a:t>
            </a:r>
          </a:p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Consulta aos agentes </a:t>
            </a:r>
            <a:r>
              <a:rPr lang="pt-BR" dirty="0">
                <a:latin typeface="+mn-lt"/>
              </a:rPr>
              <a:t>afetados </a:t>
            </a:r>
            <a:r>
              <a:rPr lang="pt-BR" dirty="0" smtClean="0">
                <a:latin typeface="+mn-lt"/>
              </a:rPr>
              <a:t>sobre </a:t>
            </a:r>
            <a:r>
              <a:rPr lang="pt-BR" dirty="0">
                <a:latin typeface="+mn-lt"/>
              </a:rPr>
              <a:t>os possíveis impactos das </a:t>
            </a:r>
            <a:r>
              <a:rPr lang="pt-BR" dirty="0" smtClean="0">
                <a:latin typeface="+mn-lt"/>
              </a:rPr>
              <a:t>propostas;</a:t>
            </a:r>
          </a:p>
          <a:p>
            <a:pPr marL="177800" indent="-177800" algn="just" eaLnBrk="1" hangingPunct="1">
              <a:spcBef>
                <a:spcPts val="0"/>
              </a:spcBef>
              <a:buFont typeface="Arial" charset="0"/>
              <a:buChar char="•"/>
            </a:pPr>
            <a:r>
              <a:rPr lang="pt-BR" dirty="0" smtClean="0">
                <a:latin typeface="+mn-lt"/>
              </a:rPr>
              <a:t>O </a:t>
            </a:r>
            <a:r>
              <a:rPr lang="pt-BR" dirty="0">
                <a:latin typeface="+mn-lt"/>
              </a:rPr>
              <a:t>Planejamento Estratégico 2016-2019 prevê avanços significativos nos mecanismos de monitoramento, avaliação e revisão das medidas regulatórias da agência</a:t>
            </a:r>
            <a:r>
              <a:rPr lang="pt-BR" dirty="0" smtClean="0">
                <a:latin typeface="+mn-lt"/>
              </a:rPr>
              <a:t>.</a:t>
            </a:r>
            <a:endParaRPr lang="pt-BR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88" y="3448703"/>
            <a:ext cx="5272202" cy="312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08" y="3429000"/>
            <a:ext cx="2304255" cy="323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57190" y="639529"/>
            <a:ext cx="6929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Bef>
                <a:spcPts val="1200"/>
              </a:spcBef>
              <a:defRPr/>
            </a:pP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Transparência, Participação Social e </a:t>
            </a:r>
            <a:r>
              <a:rPr lang="pt-BR" b="1" dirty="0" err="1" smtClean="0">
                <a:solidFill>
                  <a:srgbClr val="008080"/>
                </a:solidFill>
                <a:cs typeface="Arial" pitchFamily="34" charset="0"/>
              </a:rPr>
              <a:t>Accountability</a:t>
            </a:r>
            <a:r>
              <a:rPr lang="pt-BR" b="1" dirty="0" smtClean="0">
                <a:solidFill>
                  <a:srgbClr val="008080"/>
                </a:solidFill>
                <a:cs typeface="Arial" pitchFamily="34" charset="0"/>
              </a:rPr>
              <a:t> na Anvisa</a:t>
            </a:r>
          </a:p>
        </p:txBody>
      </p:sp>
    </p:spTree>
    <p:extLst>
      <p:ext uri="{BB962C8B-B14F-4D97-AF65-F5344CB8AC3E}">
        <p14:creationId xmlns:p14="http://schemas.microsoft.com/office/powerpoint/2010/main" val="27195419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7678</TotalTime>
  <Words>1726</Words>
  <Application>Microsoft Office PowerPoint</Application>
  <PresentationFormat>Apresentação na tela (4:3)</PresentationFormat>
  <Paragraphs>246</Paragraphs>
  <Slides>22</Slides>
  <Notes>5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Times New Roman</vt:lpstr>
      <vt:lpstr>Wingdings</vt:lpstr>
      <vt:lpstr>Tema do Office</vt:lpstr>
      <vt:lpstr>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ANVISA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  TV CORREDOR</dc:title>
  <dc:creator>kobausk.felix</dc:creator>
  <cp:lastModifiedBy>Cintia Gonzaga da Silva</cp:lastModifiedBy>
  <cp:revision>533</cp:revision>
  <cp:lastPrinted>2016-03-14T21:29:54Z</cp:lastPrinted>
  <dcterms:created xsi:type="dcterms:W3CDTF">2011-11-23T19:30:01Z</dcterms:created>
  <dcterms:modified xsi:type="dcterms:W3CDTF">2016-03-15T17:03:34Z</dcterms:modified>
</cp:coreProperties>
</file>