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86" r:id="rId6"/>
    <p:sldId id="287" r:id="rId7"/>
    <p:sldId id="288" r:id="rId8"/>
    <p:sldId id="261" r:id="rId9"/>
    <p:sldId id="262" r:id="rId10"/>
    <p:sldId id="264" r:id="rId11"/>
    <p:sldId id="263" r:id="rId12"/>
    <p:sldId id="289" r:id="rId13"/>
    <p:sldId id="285" r:id="rId14"/>
    <p:sldId id="265" r:id="rId15"/>
    <p:sldId id="266" r:id="rId16"/>
    <p:sldId id="267" r:id="rId17"/>
    <p:sldId id="268" r:id="rId18"/>
    <p:sldId id="275" r:id="rId19"/>
    <p:sldId id="269" r:id="rId20"/>
    <p:sldId id="270" r:id="rId21"/>
    <p:sldId id="271" r:id="rId22"/>
    <p:sldId id="272" r:id="rId23"/>
    <p:sldId id="273" r:id="rId24"/>
    <p:sldId id="274" r:id="rId25"/>
    <p:sldId id="276" r:id="rId26"/>
    <p:sldId id="277" r:id="rId27"/>
    <p:sldId id="278" r:id="rId28"/>
    <p:sldId id="279" r:id="rId29"/>
    <p:sldId id="280" r:id="rId30"/>
    <p:sldId id="281" r:id="rId31"/>
    <p:sldId id="282" r:id="rId32"/>
    <p:sldId id="284" r:id="rId33"/>
    <p:sldId id="283" r:id="rId34"/>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C0FE688-A947-4063-BEEC-3F4DBBF7F651}" type="datetimeFigureOut">
              <a:rPr lang="pt-BR" smtClean="0"/>
              <a:t>11/11/2013</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E1680B6-95F9-45D2-AC1F-5B04CB591F14}" type="slidenum">
              <a:rPr lang="pt-BR" smtClean="0"/>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18F73A3-7F10-4025-BD7E-ED3234D06588}" type="datetime1">
              <a:rPr lang="pt-BR" smtClean="0"/>
              <a:t>11/11/2013</a:t>
            </a:fld>
            <a:endParaRPr lang="pt-BR"/>
          </a:p>
        </p:txBody>
      </p:sp>
      <p:sp>
        <p:nvSpPr>
          <p:cNvPr id="5" name="Espaço Reservado para Rodapé 4"/>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6" name="Espaço Reservado para Número de Slide 5"/>
          <p:cNvSpPr>
            <a:spLocks noGrp="1"/>
          </p:cNvSpPr>
          <p:nvPr>
            <p:ph type="sldNum" sz="quarter" idx="12"/>
          </p:nvPr>
        </p:nvSpPr>
        <p:spPr/>
        <p:txBody>
          <a:bodyPr/>
          <a:lstStyle/>
          <a:p>
            <a:fld id="{8708FDF3-F80C-4E85-A545-DD5AF5D2772A}"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D3D1E3B-66A4-43B0-9530-BF6212493357}" type="datetime1">
              <a:rPr lang="pt-BR" smtClean="0"/>
              <a:t>11/11/2013</a:t>
            </a:fld>
            <a:endParaRPr lang="pt-BR"/>
          </a:p>
        </p:txBody>
      </p:sp>
      <p:sp>
        <p:nvSpPr>
          <p:cNvPr id="5" name="Espaço Reservado para Rodapé 4"/>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6" name="Espaço Reservado para Número de Slide 5"/>
          <p:cNvSpPr>
            <a:spLocks noGrp="1"/>
          </p:cNvSpPr>
          <p:nvPr>
            <p:ph type="sldNum" sz="quarter" idx="12"/>
          </p:nvPr>
        </p:nvSpPr>
        <p:spPr/>
        <p:txBody>
          <a:bodyPr/>
          <a:lstStyle/>
          <a:p>
            <a:fld id="{8708FDF3-F80C-4E85-A545-DD5AF5D2772A}"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21E3999-A264-405D-A4B8-340E7340BC29}" type="datetime1">
              <a:rPr lang="pt-BR" smtClean="0"/>
              <a:t>11/11/2013</a:t>
            </a:fld>
            <a:endParaRPr lang="pt-BR"/>
          </a:p>
        </p:txBody>
      </p:sp>
      <p:sp>
        <p:nvSpPr>
          <p:cNvPr id="5" name="Espaço Reservado para Rodapé 4"/>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6" name="Espaço Reservado para Número de Slide 5"/>
          <p:cNvSpPr>
            <a:spLocks noGrp="1"/>
          </p:cNvSpPr>
          <p:nvPr>
            <p:ph type="sldNum" sz="quarter" idx="12"/>
          </p:nvPr>
        </p:nvSpPr>
        <p:spPr/>
        <p:txBody>
          <a:bodyPr/>
          <a:lstStyle/>
          <a:p>
            <a:fld id="{8708FDF3-F80C-4E85-A545-DD5AF5D2772A}"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D25ABD-DB7C-404C-B6AC-20CDD89A6ED8}" type="datetime1">
              <a:rPr lang="pt-BR" smtClean="0"/>
              <a:t>11/11/2013</a:t>
            </a:fld>
            <a:endParaRPr lang="pt-BR"/>
          </a:p>
        </p:txBody>
      </p:sp>
      <p:sp>
        <p:nvSpPr>
          <p:cNvPr id="5" name="Espaço Reservado para Rodapé 4"/>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6" name="Espaço Reservado para Número de Slide 5"/>
          <p:cNvSpPr>
            <a:spLocks noGrp="1"/>
          </p:cNvSpPr>
          <p:nvPr>
            <p:ph type="sldNum" sz="quarter" idx="12"/>
          </p:nvPr>
        </p:nvSpPr>
        <p:spPr/>
        <p:txBody>
          <a:bodyPr/>
          <a:lstStyle/>
          <a:p>
            <a:fld id="{8708FDF3-F80C-4E85-A545-DD5AF5D2772A}"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AB72CF8F-F1CF-46B5-8072-054C34E05224}" type="datetime1">
              <a:rPr lang="pt-BR" smtClean="0"/>
              <a:t>11/11/2013</a:t>
            </a:fld>
            <a:endParaRPr lang="pt-BR"/>
          </a:p>
        </p:txBody>
      </p:sp>
      <p:sp>
        <p:nvSpPr>
          <p:cNvPr id="5" name="Espaço Reservado para Rodapé 4"/>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6" name="Espaço Reservado para Número de Slide 5"/>
          <p:cNvSpPr>
            <a:spLocks noGrp="1"/>
          </p:cNvSpPr>
          <p:nvPr>
            <p:ph type="sldNum" sz="quarter" idx="12"/>
          </p:nvPr>
        </p:nvSpPr>
        <p:spPr/>
        <p:txBody>
          <a:bodyPr/>
          <a:lstStyle/>
          <a:p>
            <a:fld id="{8708FDF3-F80C-4E85-A545-DD5AF5D2772A}"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B6615BC-D890-4919-98EE-FD57985E0172}" type="datetime1">
              <a:rPr lang="pt-BR" smtClean="0"/>
              <a:t>11/11/2013</a:t>
            </a:fld>
            <a:endParaRPr lang="pt-BR"/>
          </a:p>
        </p:txBody>
      </p:sp>
      <p:sp>
        <p:nvSpPr>
          <p:cNvPr id="6" name="Espaço Reservado para Rodapé 5"/>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7" name="Espaço Reservado para Número de Slide 6"/>
          <p:cNvSpPr>
            <a:spLocks noGrp="1"/>
          </p:cNvSpPr>
          <p:nvPr>
            <p:ph type="sldNum" sz="quarter" idx="12"/>
          </p:nvPr>
        </p:nvSpPr>
        <p:spPr/>
        <p:txBody>
          <a:bodyPr/>
          <a:lstStyle/>
          <a:p>
            <a:fld id="{8708FDF3-F80C-4E85-A545-DD5AF5D2772A}"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1A401FC-C7AD-4527-A4F6-5D1571B2095A}" type="datetime1">
              <a:rPr lang="pt-BR" smtClean="0"/>
              <a:t>11/11/2013</a:t>
            </a:fld>
            <a:endParaRPr lang="pt-BR"/>
          </a:p>
        </p:txBody>
      </p:sp>
      <p:sp>
        <p:nvSpPr>
          <p:cNvPr id="8" name="Espaço Reservado para Rodapé 7"/>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9" name="Espaço Reservado para Número de Slide 8"/>
          <p:cNvSpPr>
            <a:spLocks noGrp="1"/>
          </p:cNvSpPr>
          <p:nvPr>
            <p:ph type="sldNum" sz="quarter" idx="12"/>
          </p:nvPr>
        </p:nvSpPr>
        <p:spPr/>
        <p:txBody>
          <a:bodyPr/>
          <a:lstStyle/>
          <a:p>
            <a:fld id="{8708FDF3-F80C-4E85-A545-DD5AF5D2772A}"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50EFF4BA-0687-42F1-A5AA-2BA2E2F444C1}" type="datetime1">
              <a:rPr lang="pt-BR" smtClean="0"/>
              <a:t>11/11/2013</a:t>
            </a:fld>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E9FFF07-4247-44E8-A4FD-22204AC8C3C5}" type="datetime1">
              <a:rPr lang="pt-BR" smtClean="0"/>
              <a:t>11/11/2013</a:t>
            </a:fld>
            <a:endParaRPr lang="pt-BR"/>
          </a:p>
        </p:txBody>
      </p:sp>
      <p:sp>
        <p:nvSpPr>
          <p:cNvPr id="3" name="Espaço Reservado para Rodapé 2"/>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4" name="Espaço Reservado para Número de Slide 3"/>
          <p:cNvSpPr>
            <a:spLocks noGrp="1"/>
          </p:cNvSpPr>
          <p:nvPr>
            <p:ph type="sldNum" sz="quarter" idx="12"/>
          </p:nvPr>
        </p:nvSpPr>
        <p:spPr/>
        <p:txBody>
          <a:bodyPr/>
          <a:lstStyle/>
          <a:p>
            <a:fld id="{8708FDF3-F80C-4E85-A545-DD5AF5D2772A}"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1990AAE-6893-40AE-BA86-532C958C6795}" type="datetime1">
              <a:rPr lang="pt-BR" smtClean="0"/>
              <a:t>11/11/2013</a:t>
            </a:fld>
            <a:endParaRPr lang="pt-BR"/>
          </a:p>
        </p:txBody>
      </p:sp>
      <p:sp>
        <p:nvSpPr>
          <p:cNvPr id="6" name="Espaço Reservado para Rodapé 5"/>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7" name="Espaço Reservado para Número de Slide 6"/>
          <p:cNvSpPr>
            <a:spLocks noGrp="1"/>
          </p:cNvSpPr>
          <p:nvPr>
            <p:ph type="sldNum" sz="quarter" idx="12"/>
          </p:nvPr>
        </p:nvSpPr>
        <p:spPr/>
        <p:txBody>
          <a:bodyPr/>
          <a:lstStyle/>
          <a:p>
            <a:fld id="{8708FDF3-F80C-4E85-A545-DD5AF5D2772A}"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DDDD9BB-BF58-406B-9143-9CC1C647F2EF}" type="datetime1">
              <a:rPr lang="pt-BR" smtClean="0"/>
              <a:t>11/11/2013</a:t>
            </a:fld>
            <a:endParaRPr lang="pt-BR"/>
          </a:p>
        </p:txBody>
      </p:sp>
      <p:sp>
        <p:nvSpPr>
          <p:cNvPr id="6" name="Espaço Reservado para Rodapé 5"/>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7" name="Espaço Reservado para Número de Slide 6"/>
          <p:cNvSpPr>
            <a:spLocks noGrp="1"/>
          </p:cNvSpPr>
          <p:nvPr>
            <p:ph type="sldNum" sz="quarter" idx="12"/>
          </p:nvPr>
        </p:nvSpPr>
        <p:spPr/>
        <p:txBody>
          <a:bodyPr/>
          <a:lstStyle/>
          <a:p>
            <a:fld id="{8708FDF3-F80C-4E85-A545-DD5AF5D2772A}"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D93F7-FC0E-4F16-AD23-9F216D8D7AC9}" type="datetime1">
              <a:rPr lang="pt-BR" smtClean="0"/>
              <a:t>11/11/2013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t>Dívida dos Estados/Municípios com a União - CAE - Waldery Rodrigues Jr.</a:t>
            </a: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8FDF3-F80C-4E85-A545-DD5AF5D2772A}"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aldery.rodrigues@senado.gov.b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waldery.rodrigues@senado.gov.b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980729"/>
            <a:ext cx="7772400" cy="2619722"/>
          </a:xfrm>
        </p:spPr>
        <p:txBody>
          <a:bodyPr>
            <a:normAutofit fontScale="90000"/>
          </a:bodyPr>
          <a:lstStyle/>
          <a:p>
            <a:r>
              <a:rPr lang="pt-BR" sz="4800" b="1" dirty="0" smtClean="0"/>
              <a:t>Dívida de Estados e Municípios com a União</a:t>
            </a:r>
            <a:r>
              <a:rPr lang="pt-BR" dirty="0" smtClean="0"/>
              <a:t/>
            </a:r>
            <a:br>
              <a:rPr lang="pt-BR" dirty="0" smtClean="0"/>
            </a:br>
            <a:r>
              <a:rPr lang="pt-BR" dirty="0" smtClean="0"/>
              <a:t/>
            </a:r>
            <a:br>
              <a:rPr lang="pt-BR" dirty="0" smtClean="0"/>
            </a:br>
            <a:r>
              <a:rPr lang="pt-BR" sz="4000" dirty="0" smtClean="0"/>
              <a:t>CAE – </a:t>
            </a:r>
            <a:r>
              <a:rPr lang="pt-BR" sz="4000" dirty="0" smtClean="0"/>
              <a:t>Senado Federal</a:t>
            </a:r>
            <a:endParaRPr lang="pt-BR" sz="4000" dirty="0"/>
          </a:p>
        </p:txBody>
      </p:sp>
      <p:sp>
        <p:nvSpPr>
          <p:cNvPr id="3" name="Subtítulo 2"/>
          <p:cNvSpPr>
            <a:spLocks noGrp="1"/>
          </p:cNvSpPr>
          <p:nvPr>
            <p:ph type="subTitle" idx="1"/>
          </p:nvPr>
        </p:nvSpPr>
        <p:spPr/>
        <p:txBody>
          <a:bodyPr>
            <a:normAutofit/>
          </a:bodyPr>
          <a:lstStyle/>
          <a:p>
            <a:r>
              <a:rPr lang="pt-BR" dirty="0" smtClean="0">
                <a:solidFill>
                  <a:schemeClr val="tx1"/>
                </a:solidFill>
              </a:rPr>
              <a:t>Waldery Rodrigues Júnior</a:t>
            </a:r>
          </a:p>
          <a:p>
            <a:r>
              <a:rPr lang="pt-BR" sz="2400" dirty="0" err="1" smtClean="0">
                <a:solidFill>
                  <a:schemeClr val="tx1"/>
                </a:solidFill>
              </a:rPr>
              <a:t>Ipea</a:t>
            </a:r>
            <a:r>
              <a:rPr lang="pt-BR" sz="2400" dirty="0" smtClean="0">
                <a:solidFill>
                  <a:schemeClr val="tx1"/>
                </a:solidFill>
              </a:rPr>
              <a:t> e Senado Federal*</a:t>
            </a:r>
          </a:p>
          <a:p>
            <a:endParaRPr lang="pt-BR" sz="2400" dirty="0" smtClean="0">
              <a:solidFill>
                <a:schemeClr val="tx1"/>
              </a:solidFill>
            </a:endParaRPr>
          </a:p>
          <a:p>
            <a:r>
              <a:rPr lang="pt-BR" sz="1600" dirty="0" smtClean="0">
                <a:solidFill>
                  <a:schemeClr val="tx1"/>
                </a:solidFill>
              </a:rPr>
              <a:t>Email: </a:t>
            </a:r>
            <a:r>
              <a:rPr lang="pt-BR" sz="1600" dirty="0" smtClean="0">
                <a:solidFill>
                  <a:schemeClr val="tx1"/>
                </a:solidFill>
                <a:hlinkClick r:id="rId2"/>
              </a:rPr>
              <a:t>waldery.rodrigues@senado.gov.br</a:t>
            </a:r>
            <a:r>
              <a:rPr lang="pt-BR" sz="1600" dirty="0" smtClean="0">
                <a:solidFill>
                  <a:schemeClr val="tx1"/>
                </a:solidFill>
              </a:rPr>
              <a:t> </a:t>
            </a:r>
            <a:endParaRPr lang="pt-BR" sz="1600" dirty="0">
              <a:solidFill>
                <a:schemeClr val="tx1"/>
              </a:solidFill>
            </a:endParaRPr>
          </a:p>
        </p:txBody>
      </p:sp>
      <p:sp>
        <p:nvSpPr>
          <p:cNvPr id="4" name="CaixaDeTexto 3"/>
          <p:cNvSpPr txBox="1"/>
          <p:nvPr/>
        </p:nvSpPr>
        <p:spPr>
          <a:xfrm>
            <a:off x="323528" y="6135107"/>
            <a:ext cx="8568952" cy="246221"/>
          </a:xfrm>
          <a:prstGeom prst="rect">
            <a:avLst/>
          </a:prstGeom>
          <a:noFill/>
        </p:spPr>
        <p:txBody>
          <a:bodyPr wrap="square" rtlCol="0">
            <a:spAutoFit/>
          </a:bodyPr>
          <a:lstStyle/>
          <a:p>
            <a:pPr>
              <a:buFont typeface="Arial" charset="0"/>
              <a:buChar char="•"/>
            </a:pPr>
            <a:r>
              <a:rPr lang="pt-BR" sz="1000" dirty="0" smtClean="0"/>
              <a:t> As opiniões expressas são de inteira responsabilidade do palestrante,  eximindo de eventuais erros os órgãos aos quais ele se vincula direta ou indiretamente.</a:t>
            </a:r>
            <a:endParaRPr lang="pt-BR" sz="1000" dirty="0"/>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1</a:t>
            </a:fld>
            <a:endParaRPr lang="pt-BR"/>
          </a:p>
        </p:txBody>
      </p:sp>
      <p:sp>
        <p:nvSpPr>
          <p:cNvPr id="6" name="Espaço Reservado para Rodapé 5"/>
          <p:cNvSpPr>
            <a:spLocks noGrp="1"/>
          </p:cNvSpPr>
          <p:nvPr>
            <p:ph type="ftr" sz="quarter" idx="11"/>
          </p:nvPr>
        </p:nvSpPr>
        <p:spPr/>
        <p:txBody>
          <a:bodyPr/>
          <a:lstStyle/>
          <a:p>
            <a:r>
              <a:rPr lang="pt-BR" smtClean="0"/>
              <a:t>Dívida dos Estados/Municípios com a União - CAE - Waldery Rodrigues Jr.</a:t>
            </a:r>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10</a:t>
            </a:fld>
            <a:endParaRPr lang="pt-BR"/>
          </a:p>
        </p:txBody>
      </p:sp>
      <p:pic>
        <p:nvPicPr>
          <p:cNvPr id="4098" name="Picture 2"/>
          <p:cNvPicPr>
            <a:picLocks noChangeAspect="1" noChangeArrowheads="1"/>
          </p:cNvPicPr>
          <p:nvPr/>
        </p:nvPicPr>
        <p:blipFill>
          <a:blip r:embed="rId2" cstate="print"/>
          <a:srcRect/>
          <a:stretch>
            <a:fillRect/>
          </a:stretch>
        </p:blipFill>
        <p:spPr bwMode="auto">
          <a:xfrm>
            <a:off x="0" y="0"/>
            <a:ext cx="9144000"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11</a:t>
            </a:fld>
            <a:endParaRPr lang="pt-BR"/>
          </a:p>
        </p:txBody>
      </p:sp>
      <p:pic>
        <p:nvPicPr>
          <p:cNvPr id="3074" name="Picture 2"/>
          <p:cNvPicPr>
            <a:picLocks noChangeAspect="1" noChangeArrowheads="1"/>
          </p:cNvPicPr>
          <p:nvPr/>
        </p:nvPicPr>
        <p:blipFill>
          <a:blip r:embed="rId2" cstate="print"/>
          <a:srcRect/>
          <a:stretch>
            <a:fillRect/>
          </a:stretch>
        </p:blipFill>
        <p:spPr bwMode="auto">
          <a:xfrm>
            <a:off x="0" y="0"/>
            <a:ext cx="9144000" cy="616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Um Pouco de Teoria...</a:t>
            </a:r>
            <a:endParaRPr lang="pt-BR" dirty="0"/>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12</a:t>
            </a:fld>
            <a:endParaRPr lang="pt-B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30016"/>
            <a:ext cx="8229600" cy="1143000"/>
          </a:xfrm>
        </p:spPr>
        <p:txBody>
          <a:bodyPr/>
          <a:lstStyle/>
          <a:p>
            <a:r>
              <a:rPr lang="pt-BR" dirty="0" smtClean="0"/>
              <a:t>Política Fiscal e Seus Indicadores:</a:t>
            </a:r>
            <a:endParaRPr lang="pt-BR" dirty="0"/>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13</a:t>
            </a:fld>
            <a:endParaRPr lang="pt-B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14</a:t>
            </a:fld>
            <a:endParaRPr lang="pt-BR"/>
          </a:p>
        </p:txBody>
      </p:sp>
      <p:pic>
        <p:nvPicPr>
          <p:cNvPr id="5122" name="Picture 2"/>
          <p:cNvPicPr>
            <a:picLocks noChangeAspect="1" noChangeArrowheads="1"/>
          </p:cNvPicPr>
          <p:nvPr/>
        </p:nvPicPr>
        <p:blipFill>
          <a:blip r:embed="rId2" cstate="print"/>
          <a:srcRect/>
          <a:stretch>
            <a:fillRect/>
          </a:stretch>
        </p:blipFill>
        <p:spPr bwMode="auto">
          <a:xfrm>
            <a:off x="0" y="0"/>
            <a:ext cx="9144000" cy="6012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15</a:t>
            </a:fld>
            <a:endParaRPr lang="pt-BR"/>
          </a:p>
        </p:txBody>
      </p:sp>
      <p:pic>
        <p:nvPicPr>
          <p:cNvPr id="6146" name="Picture 2"/>
          <p:cNvPicPr>
            <a:picLocks noChangeAspect="1" noChangeArrowheads="1"/>
          </p:cNvPicPr>
          <p:nvPr/>
        </p:nvPicPr>
        <p:blipFill>
          <a:blip r:embed="rId2" cstate="print"/>
          <a:srcRect/>
          <a:stretch>
            <a:fillRect/>
          </a:stretch>
        </p:blipFill>
        <p:spPr bwMode="auto">
          <a:xfrm>
            <a:off x="0" y="1"/>
            <a:ext cx="9144000" cy="6093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16</a:t>
            </a:fld>
            <a:endParaRPr lang="pt-BR"/>
          </a:p>
        </p:txBody>
      </p:sp>
      <p:pic>
        <p:nvPicPr>
          <p:cNvPr id="7170" name="Picture 2"/>
          <p:cNvPicPr>
            <a:picLocks noChangeAspect="1" noChangeArrowheads="1"/>
          </p:cNvPicPr>
          <p:nvPr/>
        </p:nvPicPr>
        <p:blipFill>
          <a:blip r:embed="rId2" cstate="print"/>
          <a:srcRect/>
          <a:stretch>
            <a:fillRect/>
          </a:stretch>
        </p:blipFill>
        <p:spPr bwMode="auto">
          <a:xfrm>
            <a:off x="1" y="44624"/>
            <a:ext cx="9144000"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17</a:t>
            </a:fld>
            <a:endParaRPr lang="pt-BR"/>
          </a:p>
        </p:txBody>
      </p:sp>
      <p:pic>
        <p:nvPicPr>
          <p:cNvPr id="8194" name="Picture 2"/>
          <p:cNvPicPr>
            <a:picLocks noChangeAspect="1" noChangeArrowheads="1"/>
          </p:cNvPicPr>
          <p:nvPr/>
        </p:nvPicPr>
        <p:blipFill>
          <a:blip r:embed="rId2" cstate="print"/>
          <a:srcRect/>
          <a:stretch>
            <a:fillRect/>
          </a:stretch>
        </p:blipFill>
        <p:spPr bwMode="auto">
          <a:xfrm>
            <a:off x="0" y="1"/>
            <a:ext cx="9143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18</a:t>
            </a:fld>
            <a:endParaRPr lang="pt-BR"/>
          </a:p>
        </p:txBody>
      </p:sp>
      <p:pic>
        <p:nvPicPr>
          <p:cNvPr id="9218" name="Picture 2"/>
          <p:cNvPicPr>
            <a:picLocks noChangeAspect="1" noChangeArrowheads="1"/>
          </p:cNvPicPr>
          <p:nvPr/>
        </p:nvPicPr>
        <p:blipFill>
          <a:blip r:embed="rId2" cstate="print"/>
          <a:srcRect/>
          <a:stretch>
            <a:fillRect/>
          </a:stretch>
        </p:blipFill>
        <p:spPr bwMode="auto">
          <a:xfrm>
            <a:off x="0" y="0"/>
            <a:ext cx="9144000"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BCB - NOTA </a:t>
            </a:r>
            <a:r>
              <a:rPr lang="pt-BR" b="1" dirty="0"/>
              <a:t>PARA A IMPRENSA - 31.10.2013</a:t>
            </a:r>
            <a:endParaRPr lang="pt-BR" dirty="0"/>
          </a:p>
        </p:txBody>
      </p:sp>
      <p:sp>
        <p:nvSpPr>
          <p:cNvPr id="3" name="Espaço Reservado para Conteúdo 2"/>
          <p:cNvSpPr>
            <a:spLocks noGrp="1"/>
          </p:cNvSpPr>
          <p:nvPr>
            <p:ph idx="1"/>
          </p:nvPr>
        </p:nvSpPr>
        <p:spPr>
          <a:xfrm>
            <a:off x="0" y="1340768"/>
            <a:ext cx="9144000" cy="5184576"/>
          </a:xfrm>
        </p:spPr>
        <p:txBody>
          <a:bodyPr>
            <a:normAutofit fontScale="85000" lnSpcReduction="10000"/>
          </a:bodyPr>
          <a:lstStyle/>
          <a:p>
            <a:r>
              <a:rPr lang="pt-BR" b="1" dirty="0"/>
              <a:t>I - Resultados fiscais</a:t>
            </a:r>
            <a:br>
              <a:rPr lang="pt-BR" b="1" dirty="0"/>
            </a:br>
            <a:r>
              <a:rPr lang="pt-BR" dirty="0" smtClean="0"/>
              <a:t>O </a:t>
            </a:r>
            <a:r>
              <a:rPr lang="pt-BR" dirty="0"/>
              <a:t>setor público consolidado registrou </a:t>
            </a:r>
            <a:r>
              <a:rPr lang="pt-BR" i="1" dirty="0" err="1"/>
              <a:t>deficit</a:t>
            </a:r>
            <a:r>
              <a:rPr lang="pt-BR" dirty="0"/>
              <a:t> primário de R$9 bilhões em setembro. O Governo Central apresentou </a:t>
            </a:r>
            <a:r>
              <a:rPr lang="pt-BR" i="1" dirty="0" err="1"/>
              <a:t>deficit</a:t>
            </a:r>
            <a:r>
              <a:rPr lang="pt-BR" dirty="0"/>
              <a:t> primário de R$10,8 bilhões; os governos regionais, </a:t>
            </a:r>
            <a:r>
              <a:rPr lang="pt-BR" i="1" dirty="0" err="1"/>
              <a:t>superavit</a:t>
            </a:r>
            <a:r>
              <a:rPr lang="pt-BR" dirty="0"/>
              <a:t> primário de R$1,8 bilhão; e as empresas estatais, </a:t>
            </a:r>
            <a:r>
              <a:rPr lang="pt-BR" i="1" dirty="0" err="1"/>
              <a:t>deficit</a:t>
            </a:r>
            <a:r>
              <a:rPr lang="pt-BR" dirty="0"/>
              <a:t> primário de R$38 milhões.</a:t>
            </a:r>
            <a:br>
              <a:rPr lang="pt-BR" dirty="0"/>
            </a:br>
            <a:r>
              <a:rPr lang="pt-BR" dirty="0" smtClean="0"/>
              <a:t>No </a:t>
            </a:r>
            <a:r>
              <a:rPr lang="pt-BR" dirty="0"/>
              <a:t>ano, o </a:t>
            </a:r>
            <a:r>
              <a:rPr lang="pt-BR" i="1" dirty="0" err="1"/>
              <a:t>superavit</a:t>
            </a:r>
            <a:r>
              <a:rPr lang="pt-BR" dirty="0"/>
              <a:t> primário acumulado alcançou R$45 bilhões, comparativamente a R$75,8 bilhões no mesmo período do ano anterior. O </a:t>
            </a:r>
            <a:r>
              <a:rPr lang="pt-BR" i="1" dirty="0" err="1"/>
              <a:t>superavit</a:t>
            </a:r>
            <a:r>
              <a:rPr lang="pt-BR" dirty="0"/>
              <a:t> primário acumulado em doze meses alcançou R$74,1 bilhões, 1,58% do PIB, comparativamente aos R$84,7 bilhões, 1,82% do PIB, observados em agosto.</a:t>
            </a:r>
            <a:br>
              <a:rPr lang="pt-BR" dirty="0"/>
            </a:br>
            <a:endParaRPr lang="pt-BR" dirty="0"/>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19</a:t>
            </a:fld>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Considerações Iniciais:</a:t>
            </a:r>
            <a:endParaRPr lang="pt-BR" dirty="0"/>
          </a:p>
        </p:txBody>
      </p:sp>
      <p:sp>
        <p:nvSpPr>
          <p:cNvPr id="3" name="Espaço Reservado para Conteúdo 2"/>
          <p:cNvSpPr>
            <a:spLocks noGrp="1"/>
          </p:cNvSpPr>
          <p:nvPr>
            <p:ph idx="1"/>
          </p:nvPr>
        </p:nvSpPr>
        <p:spPr/>
        <p:txBody>
          <a:bodyPr/>
          <a:lstStyle/>
          <a:p>
            <a:r>
              <a:rPr lang="pt-BR" dirty="0" smtClean="0"/>
              <a:t>Contribuição em </a:t>
            </a:r>
            <a:r>
              <a:rPr lang="pt-BR" u="sng" dirty="0" smtClean="0"/>
              <a:t>alguns</a:t>
            </a:r>
            <a:r>
              <a:rPr lang="pt-BR" dirty="0" smtClean="0"/>
              <a:t> dos aspectos do tema </a:t>
            </a:r>
            <a:r>
              <a:rPr lang="pt-BR" dirty="0" smtClean="0"/>
              <a:t>“</a:t>
            </a:r>
            <a:r>
              <a:rPr lang="pt-BR" b="1" dirty="0" smtClean="0"/>
              <a:t>Dívida de Estados e Municípios com a União”</a:t>
            </a:r>
            <a:endParaRPr lang="pt-BR" dirty="0" smtClean="0"/>
          </a:p>
          <a:p>
            <a:pPr lvl="1"/>
            <a:r>
              <a:rPr lang="pt-BR" dirty="0" smtClean="0"/>
              <a:t>... </a:t>
            </a:r>
            <a:r>
              <a:rPr lang="pt-BR" dirty="0" err="1" smtClean="0"/>
              <a:t>Complementariedade</a:t>
            </a:r>
            <a:endParaRPr lang="pt-BR" dirty="0" smtClean="0"/>
          </a:p>
          <a:p>
            <a:pPr lvl="2"/>
            <a:r>
              <a:rPr lang="pt-BR" dirty="0" smtClean="0"/>
              <a:t>Aspectos econômicos</a:t>
            </a:r>
          </a:p>
          <a:p>
            <a:pPr lvl="1"/>
            <a:r>
              <a:rPr lang="pt-BR" dirty="0" smtClean="0"/>
              <a:t>Não exaustão.</a:t>
            </a:r>
          </a:p>
          <a:p>
            <a:r>
              <a:rPr lang="pt-BR" dirty="0" smtClean="0"/>
              <a:t>Dúvidas/Pontos em 	Aberto: </a:t>
            </a:r>
          </a:p>
          <a:p>
            <a:r>
              <a:rPr lang="pt-BR" dirty="0" smtClean="0"/>
              <a:t>Email: </a:t>
            </a:r>
            <a:r>
              <a:rPr lang="pt-BR" sz="2400" dirty="0" smtClean="0">
                <a:hlinkClick r:id="rId2"/>
              </a:rPr>
              <a:t>waldery.rodrigues@senado.gov.br</a:t>
            </a:r>
            <a:r>
              <a:rPr lang="pt-BR" sz="2400" dirty="0" smtClean="0"/>
              <a:t> </a:t>
            </a:r>
          </a:p>
          <a:p>
            <a:endParaRPr lang="pt-BR" dirty="0"/>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1F1A1542-94E6-4F00-BC6A-EAE2E20127E8}" type="slidenum">
              <a:rPr lang="pt-BR" smtClean="0"/>
              <a:pPr/>
              <a:t>2</a:t>
            </a:fld>
            <a:endParaRPr lang="pt-B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179512" y="260648"/>
            <a:ext cx="8784976" cy="6192688"/>
          </a:xfrm>
        </p:spPr>
        <p:txBody>
          <a:bodyPr>
            <a:normAutofit fontScale="77500" lnSpcReduction="20000"/>
          </a:bodyPr>
          <a:lstStyle/>
          <a:p>
            <a:r>
              <a:rPr lang="pt-BR" dirty="0"/>
              <a:t>Os juros nominais, apropriados por competência, alcançaram R$13,8 bilhões em setembro, comparativamente a R$21,9 bilhões em agosto. O menor número de dias úteis no mês e o resultado favorável das operações de </a:t>
            </a:r>
            <a:r>
              <a:rPr lang="pt-BR" i="1" dirty="0"/>
              <a:t>swap</a:t>
            </a:r>
            <a:r>
              <a:rPr lang="pt-BR" dirty="0"/>
              <a:t> cambial contribuíram para essa redução. No ano, os juros nominais totalizaram R$177,2 bilhões, comparativamente a R$161,4 bilhões no mesmo período de 2012. No acumulado em doze meses, os juros nominais alcançaram R$229,6 bilhões, 4,91% do PIB, reduzindo-se 0,03 </a:t>
            </a:r>
            <a:r>
              <a:rPr lang="pt-BR" dirty="0" err="1"/>
              <a:t>p.p.</a:t>
            </a:r>
            <a:r>
              <a:rPr lang="pt-BR" dirty="0"/>
              <a:t> do PIB em relação ao observado em agosto.</a:t>
            </a:r>
            <a:br>
              <a:rPr lang="pt-BR" dirty="0"/>
            </a:br>
            <a:r>
              <a:rPr lang="pt-BR" dirty="0"/>
              <a:t/>
            </a:r>
            <a:br>
              <a:rPr lang="pt-BR" dirty="0"/>
            </a:br>
            <a:r>
              <a:rPr lang="pt-BR" dirty="0"/>
              <a:t>O resultado nominal, que inclui o </a:t>
            </a:r>
            <a:r>
              <a:rPr lang="pt-BR" i="1" dirty="0" err="1"/>
              <a:t>superavit</a:t>
            </a:r>
            <a:r>
              <a:rPr lang="pt-BR" dirty="0"/>
              <a:t> primário e os juros nominais apropriados, foi deficitário em R$22,9 bilhões em setembro. No ano, o </a:t>
            </a:r>
            <a:r>
              <a:rPr lang="pt-BR" i="1" dirty="0" err="1"/>
              <a:t>deficit</a:t>
            </a:r>
            <a:r>
              <a:rPr lang="pt-BR" dirty="0"/>
              <a:t> nominal alcançou R$132,2 bilhões, elevando-se R$46,6 bilhões em relação ao mesmo período de 2012. Em doze meses, o </a:t>
            </a:r>
            <a:r>
              <a:rPr lang="pt-BR" i="1" dirty="0" err="1"/>
              <a:t>deficit</a:t>
            </a:r>
            <a:r>
              <a:rPr lang="pt-BR" dirty="0"/>
              <a:t> nominal atingiu R$155,5 bilhões, 3,33% do PIB, elevando-se 0,21 </a:t>
            </a:r>
            <a:r>
              <a:rPr lang="pt-BR" dirty="0" err="1"/>
              <a:t>p.p.</a:t>
            </a:r>
            <a:r>
              <a:rPr lang="pt-BR" dirty="0"/>
              <a:t> do PIB em relação ao observado em agosto.</a:t>
            </a:r>
            <a:br>
              <a:rPr lang="pt-BR" dirty="0"/>
            </a:br>
            <a:endParaRPr lang="pt-BR" dirty="0"/>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20</a:t>
            </a:fld>
            <a:endParaRPr lang="pt-B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90066"/>
          </a:xfrm>
        </p:spPr>
        <p:txBody>
          <a:bodyPr>
            <a:normAutofit fontScale="90000"/>
          </a:bodyPr>
          <a:lstStyle/>
          <a:p>
            <a:r>
              <a:rPr lang="pt-BR" b="1" dirty="0" smtClean="0"/>
              <a:t>III - Dívida líquida do setor público</a:t>
            </a:r>
            <a:endParaRPr lang="pt-BR" dirty="0"/>
          </a:p>
        </p:txBody>
      </p:sp>
      <p:sp>
        <p:nvSpPr>
          <p:cNvPr id="3" name="Espaço Reservado para Conteúdo 2"/>
          <p:cNvSpPr>
            <a:spLocks noGrp="1"/>
          </p:cNvSpPr>
          <p:nvPr>
            <p:ph idx="1"/>
          </p:nvPr>
        </p:nvSpPr>
        <p:spPr>
          <a:xfrm>
            <a:off x="179512" y="836712"/>
            <a:ext cx="8784976" cy="5616624"/>
          </a:xfrm>
        </p:spPr>
        <p:txBody>
          <a:bodyPr>
            <a:normAutofit fontScale="77500" lnSpcReduction="20000"/>
          </a:bodyPr>
          <a:lstStyle/>
          <a:p>
            <a:r>
              <a:rPr lang="pt-BR" dirty="0" smtClean="0"/>
              <a:t>A </a:t>
            </a:r>
            <a:r>
              <a:rPr lang="pt-BR" dirty="0"/>
              <a:t>dívida líquida do setor público alcançou R$1.635,6 bilhões em setembro, 35% do PIB, elevando-se 1,1 </a:t>
            </a:r>
            <a:r>
              <a:rPr lang="pt-BR" dirty="0" err="1"/>
              <a:t>p.p.</a:t>
            </a:r>
            <a:r>
              <a:rPr lang="pt-BR" dirty="0"/>
              <a:t> em relação ao mês anterior. O principal fator determinante dessa elevação foi a apreciação cambial de 6% no período, que respondeu por elevação de R$45,5 bilhões no estoque da DLSP.</a:t>
            </a:r>
            <a:br>
              <a:rPr lang="pt-BR" dirty="0"/>
            </a:br>
            <a:r>
              <a:rPr lang="pt-BR" dirty="0"/>
              <a:t/>
            </a:r>
            <a:br>
              <a:rPr lang="pt-BR" dirty="0"/>
            </a:br>
            <a:r>
              <a:rPr lang="pt-BR" dirty="0"/>
              <a:t>No ano, a relação DLSP/PIB registrou redução de 0,2 </a:t>
            </a:r>
            <a:r>
              <a:rPr lang="pt-BR" dirty="0" err="1"/>
              <a:t>p.p.</a:t>
            </a:r>
            <a:r>
              <a:rPr lang="pt-BR" dirty="0"/>
              <a:t> Contribuíram para essa queda o crescimento do PIB corrente, com 2,1 </a:t>
            </a:r>
            <a:r>
              <a:rPr lang="pt-BR" dirty="0" err="1"/>
              <a:t>p.p.</a:t>
            </a:r>
            <a:r>
              <a:rPr lang="pt-BR" dirty="0"/>
              <a:t>; a desvalorização cambial de 9,1% acumulada no ano, com 1,3 p.p; e o </a:t>
            </a:r>
            <a:r>
              <a:rPr lang="pt-BR" i="1" dirty="0" err="1"/>
              <a:t>superavit</a:t>
            </a:r>
            <a:r>
              <a:rPr lang="pt-BR" dirty="0"/>
              <a:t> primário, com 1 </a:t>
            </a:r>
            <a:r>
              <a:rPr lang="pt-BR" dirty="0" err="1"/>
              <a:t>p.p.</a:t>
            </a:r>
            <a:r>
              <a:rPr lang="pt-BR" dirty="0"/>
              <a:t> Em sentido contrário, os juros nominais apropriados contribuíram para elevar a relação em 3,8 </a:t>
            </a:r>
            <a:r>
              <a:rPr lang="pt-BR" dirty="0" err="1"/>
              <a:t>p.p.</a:t>
            </a:r>
            <a:r>
              <a:rPr lang="pt-BR" dirty="0"/>
              <a:t>; e o ajuste de paridade da cesta de moedas que compõe a dívida externa líquida, em 0,3 </a:t>
            </a:r>
            <a:r>
              <a:rPr lang="pt-BR" dirty="0" err="1"/>
              <a:t>p.p.</a:t>
            </a:r>
            <a:r>
              <a:rPr lang="pt-BR" dirty="0"/>
              <a:t/>
            </a:r>
            <a:br>
              <a:rPr lang="pt-BR" dirty="0"/>
            </a:br>
            <a:r>
              <a:rPr lang="pt-BR" b="1" dirty="0"/>
              <a:t/>
            </a:r>
            <a:br>
              <a:rPr lang="pt-BR" b="1" dirty="0"/>
            </a:br>
            <a:r>
              <a:rPr lang="pt-BR" dirty="0"/>
              <a:t>A Dívida Bruta do Governo Geral (Governo Federal, INSS, governos estaduais e governos municipais) alcançou R$2.747,9 bilhões em setembro, 58,8% do PIB, reduzindo-se 0,3 </a:t>
            </a:r>
            <a:r>
              <a:rPr lang="pt-BR" dirty="0" err="1"/>
              <a:t>p.p.</a:t>
            </a:r>
            <a:r>
              <a:rPr lang="pt-BR" dirty="0"/>
              <a:t> do PIB em relação ao mês anterior.</a:t>
            </a:r>
          </a:p>
          <a:p>
            <a:endParaRPr lang="pt-BR" dirty="0"/>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21</a:t>
            </a:fld>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22</a:t>
            </a:fld>
            <a:endParaRPr lang="pt-BR"/>
          </a:p>
        </p:txBody>
      </p:sp>
      <p:pic>
        <p:nvPicPr>
          <p:cNvPr id="10242" name="Picture 2"/>
          <p:cNvPicPr>
            <a:picLocks noChangeAspect="1" noChangeArrowheads="1"/>
          </p:cNvPicPr>
          <p:nvPr/>
        </p:nvPicPr>
        <p:blipFill>
          <a:blip r:embed="rId2" cstate="print"/>
          <a:srcRect/>
          <a:stretch>
            <a:fillRect/>
          </a:stretch>
        </p:blipFill>
        <p:spPr bwMode="auto">
          <a:xfrm>
            <a:off x="0" y="1"/>
            <a:ext cx="9143999" cy="6237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23</a:t>
            </a:fld>
            <a:endParaRPr lang="pt-BR"/>
          </a:p>
        </p:txBody>
      </p:sp>
      <p:pic>
        <p:nvPicPr>
          <p:cNvPr id="11266" name="Picture 2"/>
          <p:cNvPicPr>
            <a:picLocks noChangeAspect="1" noChangeArrowheads="1"/>
          </p:cNvPicPr>
          <p:nvPr/>
        </p:nvPicPr>
        <p:blipFill>
          <a:blip r:embed="rId2" cstate="print"/>
          <a:srcRect/>
          <a:stretch>
            <a:fillRect/>
          </a:stretch>
        </p:blipFill>
        <p:spPr bwMode="auto">
          <a:xfrm>
            <a:off x="0" y="14288"/>
            <a:ext cx="9144000" cy="6079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24</a:t>
            </a:fld>
            <a:endParaRPr lang="pt-BR"/>
          </a:p>
        </p:txBody>
      </p:sp>
      <p:pic>
        <p:nvPicPr>
          <p:cNvPr id="12290" name="Picture 2"/>
          <p:cNvPicPr>
            <a:picLocks noChangeAspect="1" noChangeArrowheads="1"/>
          </p:cNvPicPr>
          <p:nvPr/>
        </p:nvPicPr>
        <p:blipFill>
          <a:blip r:embed="rId2" cstate="print"/>
          <a:srcRect/>
          <a:stretch>
            <a:fillRect/>
          </a:stretch>
        </p:blipFill>
        <p:spPr bwMode="auto">
          <a:xfrm>
            <a:off x="0" y="0"/>
            <a:ext cx="9144000"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25</a:t>
            </a:fld>
            <a:endParaRPr lang="pt-BR"/>
          </a:p>
        </p:txBody>
      </p:sp>
      <p:pic>
        <p:nvPicPr>
          <p:cNvPr id="13314" name="Picture 2"/>
          <p:cNvPicPr>
            <a:picLocks noChangeAspect="1" noChangeArrowheads="1"/>
          </p:cNvPicPr>
          <p:nvPr/>
        </p:nvPicPr>
        <p:blipFill>
          <a:blip r:embed="rId2" cstate="print"/>
          <a:srcRect/>
          <a:stretch>
            <a:fillRect/>
          </a:stretch>
        </p:blipFill>
        <p:spPr bwMode="auto">
          <a:xfrm>
            <a:off x="1" y="0"/>
            <a:ext cx="9143999" cy="6237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26</a:t>
            </a:fld>
            <a:endParaRPr lang="pt-BR"/>
          </a:p>
        </p:txBody>
      </p:sp>
      <p:pic>
        <p:nvPicPr>
          <p:cNvPr id="143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Taxa Implícita </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smtClean="0"/>
              <a:t>A </a:t>
            </a:r>
            <a:r>
              <a:rPr lang="pt-BR" dirty="0"/>
              <a:t>DLSP é composta de passivos e ativos com diferentes taxas de remuneração. Por exemplo, a base monetária tem custo zero, a dívida mobiliária doméstica é remunerada por diferentes indexadores e a dívida externa tem remuneração atrelada à variação cambial e ao custo de captação no exterior. Assim, a taxa </a:t>
            </a:r>
            <a:r>
              <a:rPr lang="pt-BR" dirty="0" smtClean="0"/>
              <a:t>implícita </a:t>
            </a:r>
            <a:r>
              <a:rPr lang="pt-BR" dirty="0"/>
              <a:t>representa a média das taxas de juros incidentes sobre passivos e ativos da DLSP. </a:t>
            </a:r>
            <a:endParaRPr lang="pt-BR" dirty="0" smtClean="0"/>
          </a:p>
          <a:p>
            <a:r>
              <a:rPr lang="pt-BR" dirty="0" smtClean="0"/>
              <a:t>Em </a:t>
            </a:r>
            <a:r>
              <a:rPr lang="pt-BR" dirty="0"/>
              <a:t>2012, a taxa </a:t>
            </a:r>
            <a:r>
              <a:rPr lang="pt-BR" dirty="0" smtClean="0"/>
              <a:t>implícita </a:t>
            </a:r>
            <a:r>
              <a:rPr lang="pt-BR" dirty="0"/>
              <a:t>sobre a DLSP correspondeu a 15,0%. </a:t>
            </a: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27</a:t>
            </a:fld>
            <a:endParaRPr lang="pt-B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418058"/>
          </a:xfrm>
        </p:spPr>
        <p:txBody>
          <a:bodyPr>
            <a:normAutofit fontScale="90000"/>
          </a:bodyPr>
          <a:lstStyle/>
          <a:p>
            <a:r>
              <a:rPr lang="pt-BR" dirty="0" smtClean="0"/>
              <a:t>Riscos em Potencial?</a:t>
            </a:r>
            <a:endParaRPr lang="pt-BR" dirty="0"/>
          </a:p>
        </p:txBody>
      </p:sp>
      <p:sp>
        <p:nvSpPr>
          <p:cNvPr id="3" name="Espaço Reservado para Conteúdo 2"/>
          <p:cNvSpPr>
            <a:spLocks noGrp="1"/>
          </p:cNvSpPr>
          <p:nvPr>
            <p:ph idx="1"/>
          </p:nvPr>
        </p:nvSpPr>
        <p:spPr>
          <a:xfrm>
            <a:off x="179512" y="548680"/>
            <a:ext cx="8784976" cy="5904656"/>
          </a:xfrm>
        </p:spPr>
        <p:txBody>
          <a:bodyPr>
            <a:normAutofit fontScale="70000" lnSpcReduction="20000"/>
          </a:bodyPr>
          <a:lstStyle/>
          <a:p>
            <a:pPr lvl="1"/>
            <a:r>
              <a:rPr lang="pt-BR" b="1" dirty="0"/>
              <a:t>Aplicação da retroatividade</a:t>
            </a:r>
            <a:r>
              <a:rPr lang="pt-BR" dirty="0"/>
              <a:t> das dívidas pagas com indexadores acima do que pode ser considerado “justo”? </a:t>
            </a:r>
            <a:endParaRPr lang="pt-BR" sz="2000" dirty="0"/>
          </a:p>
          <a:p>
            <a:pPr lvl="2"/>
            <a:r>
              <a:rPr lang="pt-BR" dirty="0"/>
              <a:t>Há estimativa para o tamanho total da renegociação se houver aplicação retroativa dos novos indexadores das dívidas contratadas no passado?</a:t>
            </a:r>
            <a:endParaRPr lang="pt-BR" sz="1800" dirty="0"/>
          </a:p>
          <a:p>
            <a:pPr lvl="2"/>
            <a:r>
              <a:rPr lang="pt-BR" dirty="0"/>
              <a:t>Seria justo devolver os recursos para os Estados/Municípios que já quitaram as dívidas com a União (de forma a que todos se beneficiem com a mudança dos indexadores)?</a:t>
            </a:r>
            <a:endParaRPr lang="pt-BR" sz="1800" dirty="0"/>
          </a:p>
          <a:p>
            <a:pPr lvl="1"/>
            <a:r>
              <a:rPr lang="pt-BR" dirty="0"/>
              <a:t>Não atendimento à </a:t>
            </a:r>
            <a:r>
              <a:rPr lang="pt-BR" b="1" dirty="0"/>
              <a:t>LRF</a:t>
            </a:r>
            <a:r>
              <a:rPr lang="pt-BR" dirty="0"/>
              <a:t> (em especial ao Art. 35 desta Lei)?</a:t>
            </a:r>
            <a:endParaRPr lang="pt-BR" sz="2000" dirty="0"/>
          </a:p>
          <a:p>
            <a:pPr lvl="1"/>
            <a:r>
              <a:rPr lang="pt-BR" dirty="0"/>
              <a:t>Deterioração da </a:t>
            </a:r>
            <a:r>
              <a:rPr lang="pt-BR" b="1" dirty="0"/>
              <a:t>Política Fiscal</a:t>
            </a:r>
            <a:r>
              <a:rPr lang="pt-BR" dirty="0"/>
              <a:t>? </a:t>
            </a:r>
            <a:endParaRPr lang="pt-BR" sz="2000" dirty="0"/>
          </a:p>
          <a:p>
            <a:pPr lvl="1"/>
            <a:r>
              <a:rPr lang="pt-BR" dirty="0"/>
              <a:t>Haverá aumento da Carga Tributário ou diminuição do Superávit Primário para compensar o subsídio (transferência) da União para os entes subnacionais?</a:t>
            </a:r>
            <a:endParaRPr lang="pt-BR" sz="2000" dirty="0"/>
          </a:p>
          <a:p>
            <a:pPr lvl="1"/>
            <a:r>
              <a:rPr lang="pt-BR" dirty="0"/>
              <a:t>Afastamento de potenciais </a:t>
            </a:r>
            <a:r>
              <a:rPr lang="pt-BR" b="1" dirty="0"/>
              <a:t>investidores</a:t>
            </a:r>
            <a:r>
              <a:rPr lang="pt-BR" dirty="0"/>
              <a:t> estrangeiros (e nacionais)?</a:t>
            </a:r>
            <a:endParaRPr lang="pt-BR" sz="2000" dirty="0"/>
          </a:p>
          <a:p>
            <a:pPr lvl="1"/>
            <a:r>
              <a:rPr lang="pt-BR" dirty="0"/>
              <a:t>Riscos jurídicos e “</a:t>
            </a:r>
            <a:r>
              <a:rPr lang="pt-BR" dirty="0" err="1"/>
              <a:t>judicialização</a:t>
            </a:r>
            <a:r>
              <a:rPr lang="pt-BR" dirty="0"/>
              <a:t>” com </a:t>
            </a:r>
            <a:r>
              <a:rPr lang="pt-BR" b="1" dirty="0"/>
              <a:t>recursos ao STF</a:t>
            </a:r>
            <a:r>
              <a:rPr lang="pt-BR" dirty="0"/>
              <a:t> pelos não beneficiados com as medidas?</a:t>
            </a:r>
            <a:endParaRPr lang="pt-BR" sz="2000" dirty="0"/>
          </a:p>
          <a:p>
            <a:pPr lvl="1"/>
            <a:r>
              <a:rPr lang="pt-BR" dirty="0"/>
              <a:t>Benefícios de curto prazo (recebidos por uma parcela dos brasileiros) senso superados por custos de longo prazo (arcados por toda a sociedade brasileira)? [velho dilema: </a:t>
            </a:r>
            <a:r>
              <a:rPr lang="pt-BR" b="1" dirty="0"/>
              <a:t>Benefícios Específicos x Custos Difusos</a:t>
            </a:r>
            <a:r>
              <a:rPr lang="pt-BR" dirty="0"/>
              <a:t>]</a:t>
            </a:r>
            <a:endParaRPr lang="pt-BR" sz="2000" dirty="0"/>
          </a:p>
          <a:p>
            <a:pPr lvl="1"/>
            <a:r>
              <a:rPr lang="pt-BR" dirty="0"/>
              <a:t>Tratar a renegociação das Dívidas dos Estados/Municípios sem levar em consideração as outras “fraturas” do nosso Federalismo Fiscal (royalties do petróleo, royalties da mineração, FPE, </a:t>
            </a:r>
            <a:r>
              <a:rPr lang="pt-BR" dirty="0" err="1"/>
              <a:t>etc</a:t>
            </a:r>
            <a:r>
              <a:rPr lang="pt-BR" dirty="0"/>
              <a:t>) de forma a compensar perdas e ganhos dos entes subnacionais com as alterações propostas?</a:t>
            </a:r>
            <a:endParaRPr lang="pt-BR" sz="2000" dirty="0"/>
          </a:p>
          <a:p>
            <a:endParaRPr lang="pt-BR" dirty="0"/>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28</a:t>
            </a:fld>
            <a:endParaRPr lang="pt-B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Quais Estados e Municípios serão os </a:t>
            </a:r>
            <a:r>
              <a:rPr lang="pt-BR" b="1" u="sng" dirty="0"/>
              <a:t>grandes ganhadores</a:t>
            </a:r>
            <a:r>
              <a:rPr lang="pt-BR" dirty="0"/>
              <a:t> e os </a:t>
            </a:r>
            <a:r>
              <a:rPr lang="pt-BR" b="1" u="sng" dirty="0"/>
              <a:t>grandes perdedores</a:t>
            </a:r>
            <a:r>
              <a:rPr lang="pt-BR" dirty="0"/>
              <a:t> se a dívida for negociada nos termos do que está sendo discutido no Congresso Nacional? </a:t>
            </a:r>
            <a:endParaRPr lang="pt-BR" dirty="0" smtClean="0"/>
          </a:p>
          <a:p>
            <a:pPr marL="342900" lvl="1" indent="-342900">
              <a:buFont typeface="Arial" pitchFamily="34" charset="0"/>
              <a:buChar char="•"/>
            </a:pPr>
            <a:r>
              <a:rPr lang="pt-BR" dirty="0"/>
              <a:t>O </a:t>
            </a:r>
            <a:r>
              <a:rPr lang="pt-BR" b="1" u="sng" dirty="0"/>
              <a:t>ônus</a:t>
            </a:r>
            <a:r>
              <a:rPr lang="pt-BR" dirty="0"/>
              <a:t> desta medida será </a:t>
            </a:r>
            <a:r>
              <a:rPr lang="pt-BR" b="1" u="sng" dirty="0"/>
              <a:t>distribuído proporcionalmente</a:t>
            </a:r>
            <a:r>
              <a:rPr lang="pt-BR" dirty="0"/>
              <a:t> à capacidade econômica dos Estados/Municípios ou haverá desequilíbrio com alguns sendo mais beneficiados ou mais onerados do que outros?</a:t>
            </a:r>
            <a:endParaRPr lang="pt-BR" sz="2000" dirty="0"/>
          </a:p>
          <a:p>
            <a:endParaRPr lang="pt-BR" dirty="0"/>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29</a:t>
            </a:fld>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fontScale="90000"/>
          </a:bodyPr>
          <a:lstStyle/>
          <a:p>
            <a:r>
              <a:rPr lang="pt-BR" dirty="0" smtClean="0"/>
              <a:t>Conteúdo da Apresentação:</a:t>
            </a:r>
            <a:endParaRPr lang="pt-BR" dirty="0"/>
          </a:p>
        </p:txBody>
      </p:sp>
      <p:sp>
        <p:nvSpPr>
          <p:cNvPr id="3" name="Espaço Reservado para Conteúdo 2"/>
          <p:cNvSpPr>
            <a:spLocks noGrp="1"/>
          </p:cNvSpPr>
          <p:nvPr>
            <p:ph idx="1"/>
          </p:nvPr>
        </p:nvSpPr>
        <p:spPr>
          <a:xfrm>
            <a:off x="251520" y="980728"/>
            <a:ext cx="8892480" cy="5544616"/>
          </a:xfrm>
        </p:spPr>
        <p:txBody>
          <a:bodyPr>
            <a:normAutofit/>
          </a:bodyPr>
          <a:lstStyle/>
          <a:p>
            <a:pPr marL="514350" indent="-514350">
              <a:buFont typeface="+mj-lt"/>
              <a:buAutoNum type="arabicPeriod"/>
            </a:pPr>
            <a:r>
              <a:rPr lang="pt-BR" dirty="0" smtClean="0"/>
              <a:t>Motivações</a:t>
            </a:r>
          </a:p>
          <a:p>
            <a:pPr marL="514350" indent="-514350">
              <a:buFont typeface="+mj-lt"/>
              <a:buAutoNum type="arabicPeriod"/>
            </a:pPr>
            <a:r>
              <a:rPr lang="pt-BR" dirty="0" smtClean="0"/>
              <a:t>Status Atual</a:t>
            </a:r>
          </a:p>
          <a:p>
            <a:pPr marL="914400" lvl="1" indent="-514350">
              <a:buFont typeface="+mj-lt"/>
              <a:buAutoNum type="arabicPeriod"/>
            </a:pPr>
            <a:r>
              <a:rPr lang="pt-BR" dirty="0" smtClean="0"/>
              <a:t>Política Fiscal e Seus Indicadores</a:t>
            </a:r>
            <a:endParaRPr lang="pt-BR" dirty="0" smtClean="0"/>
          </a:p>
          <a:p>
            <a:pPr marL="514350" indent="-514350">
              <a:buFont typeface="+mj-lt"/>
              <a:buAutoNum type="arabicPeriod"/>
            </a:pPr>
            <a:r>
              <a:rPr lang="pt-BR" dirty="0" smtClean="0"/>
              <a:t>Um Pouco de Teoria...</a:t>
            </a:r>
          </a:p>
          <a:p>
            <a:pPr marL="514350" indent="-514350">
              <a:buFont typeface="+mj-lt"/>
              <a:buAutoNum type="arabicPeriod"/>
            </a:pPr>
            <a:r>
              <a:rPr lang="pt-BR" dirty="0" smtClean="0"/>
              <a:t>Riscos Potenciais</a:t>
            </a:r>
          </a:p>
          <a:p>
            <a:pPr marL="514350" indent="-514350">
              <a:buFont typeface="+mj-lt"/>
              <a:buAutoNum type="arabicPeriod"/>
            </a:pPr>
            <a:r>
              <a:rPr lang="pt-BR" dirty="0" smtClean="0"/>
              <a:t>Dívida (Conceito Amplo)</a:t>
            </a:r>
          </a:p>
          <a:p>
            <a:pPr marL="514350" indent="-514350">
              <a:buFont typeface="+mj-lt"/>
              <a:buAutoNum type="arabicPeriod"/>
            </a:pPr>
            <a:r>
              <a:rPr lang="pt-BR" dirty="0" smtClean="0"/>
              <a:t>Conclusões</a:t>
            </a:r>
            <a:endParaRPr lang="pt-BR" dirty="0" smtClean="0"/>
          </a:p>
          <a:p>
            <a:pPr marL="514350" indent="-514350">
              <a:buFont typeface="+mj-lt"/>
              <a:buAutoNum type="arabicPeriod"/>
            </a:pPr>
            <a:endParaRPr lang="pt-BR" dirty="0" smtClean="0"/>
          </a:p>
          <a:p>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5FFB08C9-7FA9-4AF5-B9A7-296737CD5DEF}" type="slidenum">
              <a:rPr lang="pt-BR" smtClean="0"/>
              <a:pPr/>
              <a:t>3</a:t>
            </a:fld>
            <a:endParaRPr lang="pt-BR"/>
          </a:p>
        </p:txBody>
      </p:sp>
      <p:sp>
        <p:nvSpPr>
          <p:cNvPr id="5" name="Espaço Reservado para Rodapé 4"/>
          <p:cNvSpPr>
            <a:spLocks noGrp="1"/>
          </p:cNvSpPr>
          <p:nvPr>
            <p:ph type="ftr" sz="quarter" idx="11"/>
          </p:nvPr>
        </p:nvSpPr>
        <p:spPr/>
        <p:txBody>
          <a:bodyPr/>
          <a:lstStyle/>
          <a:p>
            <a:r>
              <a:rPr lang="pt-BR" smtClean="0"/>
              <a:t>Dívida dos Estados/Municípios com a União - CAE - Waldery Rodrigues Jr.</a:t>
            </a:r>
            <a:endParaRPr lang="pt-B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686800" cy="634082"/>
          </a:xfrm>
        </p:spPr>
        <p:txBody>
          <a:bodyPr>
            <a:normAutofit fontScale="90000"/>
          </a:bodyPr>
          <a:lstStyle/>
          <a:p>
            <a:r>
              <a:rPr lang="pt-BR" b="1" dirty="0" smtClean="0"/>
              <a:t>Federalização das Dívidas Subnacionais:</a:t>
            </a:r>
            <a:r>
              <a:rPr lang="pt-BR" dirty="0" smtClean="0"/>
              <a:t> </a:t>
            </a:r>
            <a:endParaRPr lang="pt-BR" dirty="0"/>
          </a:p>
        </p:txBody>
      </p:sp>
      <p:sp>
        <p:nvSpPr>
          <p:cNvPr id="3" name="Espaço Reservado para Conteúdo 2"/>
          <p:cNvSpPr>
            <a:spLocks noGrp="1"/>
          </p:cNvSpPr>
          <p:nvPr>
            <p:ph idx="1"/>
          </p:nvPr>
        </p:nvSpPr>
        <p:spPr>
          <a:xfrm>
            <a:off x="323528" y="1268760"/>
            <a:ext cx="8640960" cy="5184576"/>
          </a:xfrm>
        </p:spPr>
        <p:txBody>
          <a:bodyPr>
            <a:normAutofit fontScale="77500" lnSpcReduction="20000"/>
          </a:bodyPr>
          <a:lstStyle/>
          <a:p>
            <a:pPr lvl="0"/>
            <a:r>
              <a:rPr lang="pt-BR" dirty="0" smtClean="0"/>
              <a:t>Implicará </a:t>
            </a:r>
            <a:r>
              <a:rPr lang="pt-BR" dirty="0"/>
              <a:t>subsídios da União para os entes subnacionais. Haverá necessariamente maior endividamento da União.</a:t>
            </a:r>
            <a:endParaRPr lang="pt-BR" sz="2400" dirty="0"/>
          </a:p>
          <a:p>
            <a:pPr lvl="1"/>
            <a:r>
              <a:rPr lang="pt-BR" dirty="0"/>
              <a:t>Quem serão os beneficiados diretos desta Federalização (desta transferência de renda)?</a:t>
            </a:r>
            <a:endParaRPr lang="pt-BR" sz="2000" dirty="0"/>
          </a:p>
          <a:p>
            <a:pPr lvl="1"/>
            <a:r>
              <a:rPr lang="pt-BR" dirty="0"/>
              <a:t>Os </a:t>
            </a:r>
            <a:r>
              <a:rPr lang="pt-BR" b="1" u="sng" dirty="0"/>
              <a:t>Estados mais pobres</a:t>
            </a:r>
            <a:r>
              <a:rPr lang="pt-BR" dirty="0"/>
              <a:t> do Brasil (como Bahia, Paraíba, Ceará, Pará, Alagoas, Piauí e Maranhão) ganharão mais com esta renegociação do que os Estados mais ricos?</a:t>
            </a:r>
            <a:endParaRPr lang="pt-BR" sz="2000" dirty="0"/>
          </a:p>
          <a:p>
            <a:pPr lvl="2"/>
            <a:r>
              <a:rPr lang="pt-BR" b="1" u="sng" dirty="0"/>
              <a:t>São Paulo, Minas Gerais, Rio de Janeiro e Rio Grande do Sul </a:t>
            </a:r>
            <a:r>
              <a:rPr lang="pt-BR" dirty="0"/>
              <a:t>concentram cerca de 76,8% do total devido à União pelos Estados, um contencioso financeiro de aproximadamente R$ 416,6 bilhões.</a:t>
            </a:r>
            <a:endParaRPr lang="pt-BR" sz="1800" dirty="0"/>
          </a:p>
          <a:p>
            <a:pPr lvl="1"/>
            <a:r>
              <a:rPr lang="pt-BR" dirty="0"/>
              <a:t>Os </a:t>
            </a:r>
            <a:r>
              <a:rPr lang="pt-BR" b="1" u="sng" dirty="0"/>
              <a:t>municípios mais pobres</a:t>
            </a:r>
            <a:r>
              <a:rPr lang="pt-BR" dirty="0"/>
              <a:t> (como os localizados nos estados do Maranhão, Piauí) ganharão mais com esta renegociação do que os municípios mais ricos?</a:t>
            </a:r>
            <a:endParaRPr lang="pt-BR" sz="2000" dirty="0"/>
          </a:p>
          <a:p>
            <a:pPr lvl="2"/>
            <a:r>
              <a:rPr lang="pt-BR" dirty="0"/>
              <a:t>Somente o </a:t>
            </a:r>
            <a:r>
              <a:rPr lang="pt-BR" b="1" u="sng" dirty="0"/>
              <a:t>município de São Paulo</a:t>
            </a:r>
            <a:r>
              <a:rPr lang="pt-BR" dirty="0"/>
              <a:t> (3º maior devedor individual do Tesouro Nacional) tem uma dívida da ordem de R$ 58,3 bilhões (valor em ago/2013, segundo o Banco Central).  </a:t>
            </a:r>
            <a:endParaRPr lang="pt-BR" sz="1800" dirty="0"/>
          </a:p>
          <a:p>
            <a:pPr lvl="1"/>
            <a:r>
              <a:rPr lang="pt-BR" dirty="0"/>
              <a:t>A sociedade brasileira e o cidadão comum ganharão liquidamente com estas medidas?</a:t>
            </a:r>
            <a:endParaRPr lang="pt-BR" sz="2000" dirty="0"/>
          </a:p>
          <a:p>
            <a:endParaRPr lang="pt-BR" dirty="0"/>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30</a:t>
            </a:fld>
            <a:endParaRPr lang="pt-B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lvl="0"/>
            <a:r>
              <a:rPr lang="pt-BR" dirty="0"/>
              <a:t>Como estes recursos (que são públicos pois haverá aumento da Dívida da União) serão gastos? Serão usados para investimentos ou gasto com pessoal? Quem fará o controle?</a:t>
            </a:r>
            <a:endParaRPr lang="pt-BR" sz="2400" dirty="0"/>
          </a:p>
          <a:p>
            <a:pPr lvl="1"/>
            <a:r>
              <a:rPr lang="pt-BR" dirty="0"/>
              <a:t>Vale notar que o custo médio de endividamento da União é maior do que a taxa SELIC.</a:t>
            </a:r>
            <a:endParaRPr lang="pt-BR" sz="2000" dirty="0"/>
          </a:p>
          <a:p>
            <a:endParaRPr lang="pt-BR" dirty="0"/>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31</a:t>
            </a:fld>
            <a:endParaRPr lang="pt-B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Custo de Oportunidade e Empréstimos Subsidiados pelo BNDES:</a:t>
            </a:r>
            <a:endParaRPr lang="pt-BR" dirty="0"/>
          </a:p>
        </p:txBody>
      </p:sp>
      <p:sp>
        <p:nvSpPr>
          <p:cNvPr id="3" name="Espaço Reservado para Conteúdo 2"/>
          <p:cNvSpPr>
            <a:spLocks noGrp="1"/>
          </p:cNvSpPr>
          <p:nvPr>
            <p:ph idx="1"/>
          </p:nvPr>
        </p:nvSpPr>
        <p:spPr/>
        <p:txBody>
          <a:bodyPr/>
          <a:lstStyle/>
          <a:p>
            <a:pPr lvl="0"/>
            <a:r>
              <a:rPr lang="pt-BR" dirty="0"/>
              <a:t>Como podem ser comparados os benefícios que as empresas privadas recebem dos empréstimos subsidiados do BNDES (abaixo da taxa de inflação, ou seja, com juros reais negativos) com os juros pagos nas dívidas dos Estados/Municípios com a União? </a:t>
            </a:r>
            <a:endParaRPr lang="pt-BR" dirty="0" smtClean="0"/>
          </a:p>
          <a:p>
            <a:pPr lvl="0"/>
            <a:r>
              <a:rPr lang="pt-BR" dirty="0" smtClean="0"/>
              <a:t>Como </a:t>
            </a:r>
            <a:r>
              <a:rPr lang="pt-BR" dirty="0"/>
              <a:t>alterar este quadro?</a:t>
            </a:r>
          </a:p>
          <a:p>
            <a:endParaRPr lang="pt-BR" dirty="0"/>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32</a:t>
            </a:fld>
            <a:endParaRPr lang="pt-B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Conclusões:</a:t>
            </a:r>
            <a:endParaRPr lang="pt-BR" dirty="0"/>
          </a:p>
        </p:txBody>
      </p:sp>
      <p:sp>
        <p:nvSpPr>
          <p:cNvPr id="3" name="Espaço Reservado para Conteúdo 2"/>
          <p:cNvSpPr>
            <a:spLocks noGrp="1"/>
          </p:cNvSpPr>
          <p:nvPr>
            <p:ph idx="1"/>
          </p:nvPr>
        </p:nvSpPr>
        <p:spPr/>
        <p:txBody>
          <a:bodyPr/>
          <a:lstStyle/>
          <a:p>
            <a:pPr lvl="0"/>
            <a:r>
              <a:rPr lang="pt-BR" b="1" u="sng" dirty="0" smtClean="0"/>
              <a:t>Necessário renegociar!</a:t>
            </a:r>
          </a:p>
          <a:p>
            <a:pPr lvl="0"/>
            <a:r>
              <a:rPr lang="pt-BR" b="1" u="sng" dirty="0" smtClean="0"/>
              <a:t>Ônus </a:t>
            </a:r>
            <a:r>
              <a:rPr lang="pt-BR" b="1" u="sng" dirty="0"/>
              <a:t>da dívida é sempre intertemporal</a:t>
            </a:r>
            <a:r>
              <a:rPr lang="pt-BR" dirty="0"/>
              <a:t> (uma geração contrai as dívidas, gerações futuras é que as pagam) qual seria o melhor uso </a:t>
            </a:r>
            <a:r>
              <a:rPr lang="pt-BR" dirty="0" smtClean="0"/>
              <a:t>dos </a:t>
            </a:r>
            <a:r>
              <a:rPr lang="pt-BR" dirty="0"/>
              <a:t>recursos novos disponíveis com a renegociação da dívida?</a:t>
            </a:r>
          </a:p>
          <a:p>
            <a:endParaRPr lang="pt-BR" dirty="0"/>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33</a:t>
            </a:fld>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Motivações:</a:t>
            </a:r>
            <a:endParaRPr lang="pt-BR" dirty="0"/>
          </a:p>
        </p:txBody>
      </p:sp>
      <p:sp>
        <p:nvSpPr>
          <p:cNvPr id="3" name="Espaço Reservado para Conteúdo 2"/>
          <p:cNvSpPr>
            <a:spLocks noGrp="1"/>
          </p:cNvSpPr>
          <p:nvPr>
            <p:ph idx="1"/>
          </p:nvPr>
        </p:nvSpPr>
        <p:spPr/>
        <p:txBody>
          <a:bodyPr>
            <a:normAutofit fontScale="92500"/>
          </a:bodyPr>
          <a:lstStyle/>
          <a:p>
            <a:r>
              <a:rPr lang="pt-BR" dirty="0"/>
              <a:t>A defesa </a:t>
            </a:r>
            <a:r>
              <a:rPr lang="pt-BR" dirty="0" smtClean="0"/>
              <a:t>da renegociação da dívidas dos entes subnacionais pode </a:t>
            </a:r>
            <a:r>
              <a:rPr lang="pt-BR" dirty="0"/>
              <a:t>ser feita sob alguns aspectos como a necessidade de reanalisar a dívida em uma situação substancialmente diferente de quando ela foi contratada (as taxas de juros de mercado tiveram forte queda). </a:t>
            </a:r>
            <a:endParaRPr lang="pt-BR" dirty="0" smtClean="0"/>
          </a:p>
          <a:p>
            <a:r>
              <a:rPr lang="pt-BR" dirty="0" smtClean="0"/>
              <a:t>Em </a:t>
            </a:r>
            <a:r>
              <a:rPr lang="pt-BR" dirty="0"/>
              <a:t>alguns </a:t>
            </a:r>
            <a:r>
              <a:rPr lang="pt-BR" dirty="0" smtClean="0"/>
              <a:t>casos </a:t>
            </a:r>
            <a:r>
              <a:rPr lang="pt-BR" dirty="0"/>
              <a:t>a renegociação é uma medida de prevenção que evitaria crises fiscais em alguns entes subnacionais</a:t>
            </a:r>
          </a:p>
        </p:txBody>
      </p:sp>
      <p:sp>
        <p:nvSpPr>
          <p:cNvPr id="4" name="Espaço Reservado para Número de Slide 3"/>
          <p:cNvSpPr>
            <a:spLocks noGrp="1"/>
          </p:cNvSpPr>
          <p:nvPr>
            <p:ph type="sldNum" sz="quarter" idx="12"/>
          </p:nvPr>
        </p:nvSpPr>
        <p:spPr/>
        <p:txBody>
          <a:bodyPr/>
          <a:lstStyle/>
          <a:p>
            <a:fld id="{8708FDF3-F80C-4E85-A545-DD5AF5D2772A}" type="slidenum">
              <a:rPr lang="pt-BR" smtClean="0"/>
              <a:t>4</a:t>
            </a:fld>
            <a:endParaRPr lang="pt-BR"/>
          </a:p>
        </p:txBody>
      </p:sp>
      <p:sp>
        <p:nvSpPr>
          <p:cNvPr id="5" name="Espaço Reservado para Rodapé 4"/>
          <p:cNvSpPr>
            <a:spLocks noGrp="1"/>
          </p:cNvSpPr>
          <p:nvPr>
            <p:ph type="ftr" sz="quarter" idx="11"/>
          </p:nvPr>
        </p:nvSpPr>
        <p:spPr/>
        <p:txBody>
          <a:bodyPr/>
          <a:lstStyle/>
          <a:p>
            <a:r>
              <a:rPr lang="pt-BR" smtClean="0"/>
              <a:t>Dívida dos Estados/Municípios com a União - CAE - Waldery Rodrigues Jr.</a:t>
            </a:r>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Exemplos:</a:t>
            </a:r>
            <a:endParaRPr lang="pt-BR" dirty="0"/>
          </a:p>
        </p:txBody>
      </p:sp>
      <p:sp>
        <p:nvSpPr>
          <p:cNvPr id="3" name="Espaço Reservado para Conteúdo 2"/>
          <p:cNvSpPr>
            <a:spLocks noGrp="1"/>
          </p:cNvSpPr>
          <p:nvPr>
            <p:ph idx="1"/>
          </p:nvPr>
        </p:nvSpPr>
        <p:spPr/>
        <p:txBody>
          <a:bodyPr/>
          <a:lstStyle/>
          <a:p>
            <a:r>
              <a:rPr lang="pt-BR" dirty="0"/>
              <a:t>Dívida contratual interna junto ao Tesouro Nacional e ao Sistema Financeiro Nacional - Saldo devedor</a:t>
            </a:r>
          </a:p>
          <a:p>
            <a:r>
              <a:rPr lang="pt-BR" dirty="0"/>
              <a:t>UF: </a:t>
            </a:r>
            <a:r>
              <a:rPr lang="pt-BR" b="1" dirty="0"/>
              <a:t>RS - Rio Grande do Sul</a:t>
            </a:r>
            <a:endParaRPr lang="pt-BR" dirty="0"/>
          </a:p>
          <a:p>
            <a:r>
              <a:rPr lang="pt-BR" dirty="0"/>
              <a:t>Posição: </a:t>
            </a:r>
            <a:r>
              <a:rPr lang="pt-BR" b="1" dirty="0"/>
              <a:t>08 / 2013</a:t>
            </a:r>
            <a:endParaRPr lang="pt-BR" dirty="0"/>
          </a:p>
          <a:p>
            <a:r>
              <a:rPr lang="pt-BR" dirty="0"/>
              <a:t>Em R$ 1,00</a:t>
            </a:r>
          </a:p>
          <a:p>
            <a:endParaRPr lang="pt-BR" dirty="0"/>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5</a:t>
            </a:fld>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346050"/>
          </a:xfrm>
        </p:spPr>
        <p:txBody>
          <a:bodyPr>
            <a:normAutofit fontScale="90000"/>
          </a:bodyPr>
          <a:lstStyle/>
          <a:p>
            <a:r>
              <a:rPr lang="pt-BR" dirty="0" smtClean="0"/>
              <a:t>UF: Rio Grande do Sul</a:t>
            </a:r>
            <a:endParaRPr lang="pt-BR" dirty="0"/>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6</a:t>
            </a:fld>
            <a:endParaRPr lang="pt-BR"/>
          </a:p>
        </p:txBody>
      </p:sp>
      <p:pic>
        <p:nvPicPr>
          <p:cNvPr id="15362" name="Picture 2"/>
          <p:cNvPicPr>
            <a:picLocks noChangeAspect="1" noChangeArrowheads="1"/>
          </p:cNvPicPr>
          <p:nvPr/>
        </p:nvPicPr>
        <p:blipFill>
          <a:blip r:embed="rId2" cstate="print"/>
          <a:srcRect/>
          <a:stretch>
            <a:fillRect/>
          </a:stretch>
        </p:blipFill>
        <p:spPr bwMode="auto">
          <a:xfrm>
            <a:off x="0" y="792088"/>
            <a:ext cx="9144000" cy="5373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r>
              <a:rPr lang="pt-BR" dirty="0"/>
              <a:t>UF: </a:t>
            </a:r>
            <a:r>
              <a:rPr lang="pt-BR" dirty="0" smtClean="0"/>
              <a:t>SP, Município</a:t>
            </a:r>
            <a:r>
              <a:rPr lang="pt-BR" dirty="0"/>
              <a:t>: SAO </a:t>
            </a:r>
            <a:r>
              <a:rPr lang="pt-BR" dirty="0" smtClean="0"/>
              <a:t>PAULO</a:t>
            </a:r>
            <a:endParaRPr lang="pt-BR" dirty="0"/>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7</a:t>
            </a:fld>
            <a:endParaRPr lang="pt-BR"/>
          </a:p>
        </p:txBody>
      </p:sp>
      <p:pic>
        <p:nvPicPr>
          <p:cNvPr id="46082" name="Picture 2"/>
          <p:cNvPicPr>
            <a:picLocks noChangeAspect="1" noChangeArrowheads="1"/>
          </p:cNvPicPr>
          <p:nvPr/>
        </p:nvPicPr>
        <p:blipFill>
          <a:blip r:embed="rId2" cstate="print"/>
          <a:srcRect/>
          <a:stretch>
            <a:fillRect/>
          </a:stretch>
        </p:blipFill>
        <p:spPr bwMode="auto">
          <a:xfrm>
            <a:off x="0" y="1124744"/>
            <a:ext cx="9144000" cy="4968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708FDF3-F80C-4E85-A545-DD5AF5D2772A}" type="slidenum">
              <a:rPr lang="pt-BR" smtClean="0"/>
              <a:t>8</a:t>
            </a:fld>
            <a:endParaRPr lang="pt-BR"/>
          </a:p>
        </p:txBody>
      </p:sp>
      <p:sp>
        <p:nvSpPr>
          <p:cNvPr id="5" name="Espaço Reservado para Rodapé 4"/>
          <p:cNvSpPr>
            <a:spLocks noGrp="1"/>
          </p:cNvSpPr>
          <p:nvPr>
            <p:ph type="ftr" sz="quarter" idx="11"/>
          </p:nvPr>
        </p:nvSpPr>
        <p:spPr/>
        <p:txBody>
          <a:bodyPr/>
          <a:lstStyle/>
          <a:p>
            <a:r>
              <a:rPr lang="pt-BR" smtClean="0"/>
              <a:t>Dívida dos Estados/Municípios com a União - CAE - Waldery Rodrigues Jr.</a:t>
            </a:r>
            <a:endParaRPr lang="pt-BR"/>
          </a:p>
        </p:txBody>
      </p:sp>
      <p:pic>
        <p:nvPicPr>
          <p:cNvPr id="1026" name="Picture 2"/>
          <p:cNvPicPr>
            <a:picLocks noChangeAspect="1" noChangeArrowheads="1"/>
          </p:cNvPicPr>
          <p:nvPr/>
        </p:nvPicPr>
        <p:blipFill>
          <a:blip r:embed="rId2" cstate="print"/>
          <a:srcRect/>
          <a:stretch>
            <a:fillRect/>
          </a:stretch>
        </p:blipFill>
        <p:spPr bwMode="auto">
          <a:xfrm>
            <a:off x="0" y="0"/>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Rodapé 3"/>
          <p:cNvSpPr>
            <a:spLocks noGrp="1"/>
          </p:cNvSpPr>
          <p:nvPr>
            <p:ph type="ftr" sz="quarter" idx="11"/>
          </p:nvPr>
        </p:nvSpPr>
        <p:spPr/>
        <p:txBody>
          <a:bodyPr/>
          <a:lstStyle/>
          <a:p>
            <a:r>
              <a:rPr lang="pt-BR" smtClean="0"/>
              <a:t>Dívida dos Estados/Municípios com a União - CAE - Waldery Rodrigues Jr.</a:t>
            </a:r>
            <a:endParaRPr lang="pt-BR"/>
          </a:p>
        </p:txBody>
      </p:sp>
      <p:sp>
        <p:nvSpPr>
          <p:cNvPr id="5" name="Espaço Reservado para Número de Slide 4"/>
          <p:cNvSpPr>
            <a:spLocks noGrp="1"/>
          </p:cNvSpPr>
          <p:nvPr>
            <p:ph type="sldNum" sz="quarter" idx="12"/>
          </p:nvPr>
        </p:nvSpPr>
        <p:spPr/>
        <p:txBody>
          <a:bodyPr/>
          <a:lstStyle/>
          <a:p>
            <a:fld id="{8708FDF3-F80C-4E85-A545-DD5AF5D2772A}" type="slidenum">
              <a:rPr lang="pt-BR" smtClean="0"/>
              <a:t>9</a:t>
            </a:fld>
            <a:endParaRPr lang="pt-BR"/>
          </a:p>
        </p:txBody>
      </p:sp>
      <p:pic>
        <p:nvPicPr>
          <p:cNvPr id="2050" name="Picture 2"/>
          <p:cNvPicPr>
            <a:picLocks noChangeAspect="1" noChangeArrowheads="1"/>
          </p:cNvPicPr>
          <p:nvPr/>
        </p:nvPicPr>
        <p:blipFill>
          <a:blip r:embed="rId2" cstate="print"/>
          <a:srcRect/>
          <a:stretch>
            <a:fillRect/>
          </a:stretch>
        </p:blipFill>
        <p:spPr bwMode="auto">
          <a:xfrm>
            <a:off x="0" y="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1488</Words>
  <Application>Microsoft Office PowerPoint</Application>
  <PresentationFormat>Apresentação na tela (4:3)</PresentationFormat>
  <Paragraphs>137</Paragraphs>
  <Slides>33</Slides>
  <Notes>0</Notes>
  <HiddenSlides>0</HiddenSlides>
  <MMClips>0</MMClips>
  <ScaleCrop>false</ScaleCrop>
  <HeadingPairs>
    <vt:vector size="4" baseType="variant">
      <vt:variant>
        <vt:lpstr>Tema</vt:lpstr>
      </vt:variant>
      <vt:variant>
        <vt:i4>1</vt:i4>
      </vt:variant>
      <vt:variant>
        <vt:lpstr>Títulos de slides</vt:lpstr>
      </vt:variant>
      <vt:variant>
        <vt:i4>33</vt:i4>
      </vt:variant>
    </vt:vector>
  </HeadingPairs>
  <TitlesOfParts>
    <vt:vector size="34" baseType="lpstr">
      <vt:lpstr>Tema do Office</vt:lpstr>
      <vt:lpstr>Dívida de Estados e Municípios com a União  CAE – Senado Federal</vt:lpstr>
      <vt:lpstr>... Considerações Iniciais:</vt:lpstr>
      <vt:lpstr>Conteúdo da Apresentação:</vt:lpstr>
      <vt:lpstr>Motivações:</vt:lpstr>
      <vt:lpstr>Exemplos:</vt:lpstr>
      <vt:lpstr>UF: Rio Grande do Sul</vt:lpstr>
      <vt:lpstr>UF: SP, Município: SAO PAULO</vt:lpstr>
      <vt:lpstr>Slide 8</vt:lpstr>
      <vt:lpstr>Slide 9</vt:lpstr>
      <vt:lpstr>Slide 10</vt:lpstr>
      <vt:lpstr>Slide 11</vt:lpstr>
      <vt:lpstr>Um Pouco de Teoria...</vt:lpstr>
      <vt:lpstr>Política Fiscal e Seus Indicadores:</vt:lpstr>
      <vt:lpstr>Slide 14</vt:lpstr>
      <vt:lpstr>Slide 15</vt:lpstr>
      <vt:lpstr>Slide 16</vt:lpstr>
      <vt:lpstr>Slide 17</vt:lpstr>
      <vt:lpstr>Slide 18</vt:lpstr>
      <vt:lpstr>BCB - NOTA PARA A IMPRENSA - 31.10.2013</vt:lpstr>
      <vt:lpstr>Slide 20</vt:lpstr>
      <vt:lpstr>III - Dívida líquida do setor público</vt:lpstr>
      <vt:lpstr>Slide 22</vt:lpstr>
      <vt:lpstr>Slide 23</vt:lpstr>
      <vt:lpstr>Slide 24</vt:lpstr>
      <vt:lpstr>Slide 25</vt:lpstr>
      <vt:lpstr>Slide 26</vt:lpstr>
      <vt:lpstr>Taxa Implícita </vt:lpstr>
      <vt:lpstr>Riscos em Potencial?</vt:lpstr>
      <vt:lpstr>Slide 29</vt:lpstr>
      <vt:lpstr>Federalização das Dívidas Subnacionais: </vt:lpstr>
      <vt:lpstr>Slide 31</vt:lpstr>
      <vt:lpstr>Custo de Oportunidade e Empréstimos Subsidiados pelo BNDES:</vt:lpstr>
      <vt:lpstr>Conclusões:</vt:lpstr>
    </vt:vector>
  </TitlesOfParts>
  <Company>Senado Federal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Dívida de Estados e Municípios com a União  CAE – Senado Federal</dc:title>
  <dc:creator>WALDERY</dc:creator>
  <cp:lastModifiedBy>WALDERY</cp:lastModifiedBy>
  <cp:revision>14</cp:revision>
  <dcterms:created xsi:type="dcterms:W3CDTF">2013-11-11T19:40:59Z</dcterms:created>
  <dcterms:modified xsi:type="dcterms:W3CDTF">2013-11-11T20:32:25Z</dcterms:modified>
</cp:coreProperties>
</file>