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9" r:id="rId3"/>
    <p:sldId id="281" r:id="rId4"/>
    <p:sldId id="277" r:id="rId5"/>
    <p:sldId id="278" r:id="rId6"/>
    <p:sldId id="258" r:id="rId7"/>
    <p:sldId id="259" r:id="rId8"/>
    <p:sldId id="260" r:id="rId9"/>
    <p:sldId id="261" r:id="rId10"/>
    <p:sldId id="265" r:id="rId11"/>
    <p:sldId id="267" r:id="rId12"/>
    <p:sldId id="268" r:id="rId13"/>
    <p:sldId id="269" r:id="rId14"/>
    <p:sldId id="276" r:id="rId15"/>
    <p:sldId id="272" r:id="rId16"/>
    <p:sldId id="275" r:id="rId17"/>
    <p:sldId id="274" r:id="rId18"/>
  </p:sldIdLst>
  <p:sldSz cx="9144000" cy="6858000" type="screen4x3"/>
  <p:notesSz cx="6784975" cy="9906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Planilha_do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20"/>
      <c:rotY val="40"/>
      <c:rAngAx val="1"/>
    </c:view3D>
    <c:floor>
      <c:thickness val="0"/>
    </c:floor>
    <c:sideWall>
      <c:thickness val="0"/>
      <c:spPr>
        <a:gradFill>
          <a:gsLst>
            <a:gs pos="26050">
              <a:schemeClr val="accent1">
                <a:lumMod val="5000"/>
                <a:lumOff val="95000"/>
              </a:schemeClr>
            </a:gs>
            <a:gs pos="39000">
              <a:schemeClr val="accent1">
                <a:lumMod val="5000"/>
                <a:lumOff val="95000"/>
              </a:schemeClr>
            </a:gs>
            <a:gs pos="0">
              <a:schemeClr val="bg1">
                <a:lumMod val="8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c:spPr>
    </c:sideWall>
    <c:backWall>
      <c:thickness val="0"/>
      <c:spPr>
        <a:gradFill>
          <a:gsLst>
            <a:gs pos="26050">
              <a:schemeClr val="accent1">
                <a:lumMod val="5000"/>
                <a:lumOff val="95000"/>
              </a:schemeClr>
            </a:gs>
            <a:gs pos="39000">
              <a:schemeClr val="accent1">
                <a:lumMod val="5000"/>
                <a:lumOff val="95000"/>
              </a:schemeClr>
            </a:gs>
            <a:gs pos="0">
              <a:schemeClr val="bg1">
                <a:lumMod val="8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/>
            </a:sp3d>
          </c:spPr>
          <c:invertIfNegative val="0"/>
          <c:dLbls>
            <c:dLbl>
              <c:idx val="0"/>
              <c:layout>
                <c:manualLayout>
                  <c:x val="8.8006032085890563E-3"/>
                  <c:y val="-1.02850430854222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0404825668712451E-3"/>
                  <c:y val="-2.468410340501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9205428877301177E-3"/>
                  <c:y val="-2.6741112022097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8.8006032085890563E-3"/>
                  <c:y val="-2.2627094787928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320090481288352E-2"/>
                  <c:y val="-2.8798120639182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6721146096319077E-2"/>
                  <c:y val="-3.496914649043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1440784171165643E-2"/>
                  <c:y val="-2.468410340501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7.0404825668711158E-3"/>
                  <c:y val="-3.2912137873351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1.0560723850306868E-2"/>
                  <c:y val="-1.4399060319591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7.9081607854573736E-3"/>
                  <c:y val="-2.9057731238072867E-2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 b="1" baseline="0"/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498541848935556E-2"/>
                      <c:h val="5.3147931872590856E-2"/>
                    </c:manualLayout>
                  </c15:layout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baseline="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Sheet1!$B$2:$M$2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Sheet1!$B$7:$M$7</c:f>
              <c:numCache>
                <c:formatCode>_-* #,##0_-;\-* #,##0_-;_-* "-"??_-;_-@_-</c:formatCode>
                <c:ptCount val="11"/>
                <c:pt idx="0">
                  <c:v>1408370000</c:v>
                </c:pt>
                <c:pt idx="1">
                  <c:v>1616830191.0100002</c:v>
                </c:pt>
                <c:pt idx="2">
                  <c:v>2016068668</c:v>
                </c:pt>
                <c:pt idx="3">
                  <c:v>2510186000</c:v>
                </c:pt>
                <c:pt idx="4">
                  <c:v>2639351069</c:v>
                </c:pt>
                <c:pt idx="5">
                  <c:v>2789069846.4699998</c:v>
                </c:pt>
                <c:pt idx="6">
                  <c:v>3536978132.5900002</c:v>
                </c:pt>
                <c:pt idx="7">
                  <c:v>4215832076.6500001</c:v>
                </c:pt>
                <c:pt idx="8">
                  <c:v>4551355438.999999</c:v>
                </c:pt>
                <c:pt idx="9">
                  <c:v>4772857179.7999992</c:v>
                </c:pt>
                <c:pt idx="10">
                  <c:v>4458485092.9800005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9368392"/>
        <c:axId val="66037456"/>
        <c:axId val="0"/>
      </c:bar3DChart>
      <c:catAx>
        <c:axId val="149368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i="0"/>
            </a:pPr>
            <a:endParaRPr lang="pt-BR"/>
          </a:p>
        </c:txPr>
        <c:crossAx val="66037456"/>
        <c:crosses val="autoZero"/>
        <c:auto val="1"/>
        <c:lblAlgn val="ctr"/>
        <c:lblOffset val="100"/>
        <c:noMultiLvlLbl val="0"/>
      </c:catAx>
      <c:valAx>
        <c:axId val="66037456"/>
        <c:scaling>
          <c:orientation val="minMax"/>
        </c:scaling>
        <c:delete val="0"/>
        <c:axPos val="l"/>
        <c:majorGridlines>
          <c:spPr>
            <a:ln w="12700"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c:spPr>
        </c:majorGridlines>
        <c:numFmt formatCode="#,##0" sourceLinked="0"/>
        <c:majorTickMark val="out"/>
        <c:minorTickMark val="none"/>
        <c:tickLblPos val="nextTo"/>
        <c:crossAx val="149368392"/>
        <c:crosses val="autoZero"/>
        <c:crossBetween val="between"/>
        <c:dispUnits>
          <c:builtInUnit val="millions"/>
          <c:dispUnitsLbl>
            <c:layout/>
            <c:tx>
              <c:rich>
                <a:bodyPr/>
                <a:lstStyle/>
                <a:p>
                  <a:pPr>
                    <a:defRPr b="1" i="0"/>
                  </a:pPr>
                  <a:r>
                    <a:rPr lang="en-US" b="1" i="0"/>
                    <a:t>R$ Milhões</a:t>
                  </a:r>
                </a:p>
              </c:rich>
            </c:tx>
          </c:dispUnitsLbl>
        </c:dispUnits>
      </c:valAx>
    </c:plotArea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0"/>
      <c:rotY val="5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v>UO 24901</c:v>
          </c:tx>
          <c:invertIfNegative val="0"/>
          <c:dPt>
            <c:idx val="11"/>
            <c:invertIfNegative val="0"/>
            <c:bubble3D val="0"/>
            <c:spPr>
              <a:scene3d>
                <a:camera prst="orthographicFront"/>
                <a:lightRig rig="threePt" dir="t"/>
              </a:scene3d>
              <a:sp3d prstMaterial="metal"/>
            </c:spPr>
          </c:dPt>
          <c:dLbls>
            <c:dLbl>
              <c:idx val="0"/>
              <c:layout>
                <c:manualLayout>
                  <c:x val="5.8823529411764696E-3"/>
                  <c:y val="-0.14956011730205299"/>
                </c:manualLayout>
              </c:layout>
              <c:tx>
                <c:rich>
                  <a:bodyPr/>
                  <a:lstStyle/>
                  <a:p>
                    <a:r>
                      <a:rPr lang="en-US" b="1" i="0"/>
                      <a:t> 1.450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94117647058823E-3"/>
                  <c:y val="-0.164222873900293"/>
                </c:manualLayout>
              </c:layout>
              <c:tx>
                <c:rich>
                  <a:bodyPr/>
                  <a:lstStyle/>
                  <a:p>
                    <a:r>
                      <a:rPr lang="en-US" b="1" i="0"/>
                      <a:t> 1.668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8216560509554101E-3"/>
                  <c:y val="-0.19354838709677399"/>
                </c:manualLayout>
              </c:layout>
              <c:tx>
                <c:rich>
                  <a:bodyPr/>
                  <a:lstStyle/>
                  <a:p>
                    <a:r>
                      <a:rPr lang="en-US" b="1" i="0"/>
                      <a:t> 2.008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7388535031847E-3"/>
                  <c:y val="-0.205278592375367"/>
                </c:manualLayout>
              </c:layout>
              <c:tx>
                <c:rich>
                  <a:bodyPr/>
                  <a:lstStyle/>
                  <a:p>
                    <a:r>
                      <a:rPr lang="en-US" b="1" i="0"/>
                      <a:t> 2.260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5477707006370401E-3"/>
                  <c:y val="-0.28152492668621698"/>
                </c:manualLayout>
              </c:layout>
              <c:tx>
                <c:rich>
                  <a:bodyPr/>
                  <a:lstStyle/>
                  <a:p>
                    <a:r>
                      <a:rPr lang="en-US" b="1" i="0"/>
                      <a:t> 3.001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6.3694267515922599E-3"/>
                  <c:y val="-0.310850439882698"/>
                </c:manualLayout>
              </c:layout>
              <c:tx>
                <c:rich>
                  <a:bodyPr/>
                  <a:lstStyle/>
                  <a:p>
                    <a:r>
                      <a:rPr lang="en-US" b="1" i="0"/>
                      <a:t> 2.933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3.8216560509554101E-3"/>
                  <c:y val="-0.29618768328445699"/>
                </c:manualLayout>
              </c:layout>
              <c:tx>
                <c:rich>
                  <a:bodyPr/>
                  <a:lstStyle/>
                  <a:p>
                    <a:r>
                      <a:rPr lang="en-US" b="1" i="0"/>
                      <a:t> 3.150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8216560509554101E-3"/>
                  <c:y val="-0.33431085043988301"/>
                </c:manualLayout>
              </c:layout>
              <c:tx>
                <c:rich>
                  <a:bodyPr/>
                  <a:lstStyle/>
                  <a:p>
                    <a:r>
                      <a:rPr lang="en-US" b="1" i="0"/>
                      <a:t> 3.284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7.6433121019108298E-3"/>
                  <c:y val="-0.45161313413535897"/>
                </c:manualLayout>
              </c:layout>
              <c:tx>
                <c:rich>
                  <a:bodyPr/>
                  <a:lstStyle/>
                  <a:p>
                    <a:r>
                      <a:rPr lang="en-US" b="1" i="0"/>
                      <a:t> 4.468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7.6433121019107301E-3"/>
                  <c:y val="-0.58583106267030005"/>
                </c:manualLayout>
              </c:layout>
              <c:tx>
                <c:rich>
                  <a:bodyPr/>
                  <a:lstStyle/>
                  <a:p>
                    <a:r>
                      <a:rPr lang="en-US" b="1" i="0"/>
                      <a:t> 5.818 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4.92610837438424E-3"/>
                  <c:y val="-0.30517711171662099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3.640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1.1103630288530611E-2"/>
                  <c:y val="-0.4050904595726371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4.010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Consolidado!$B$2:$M$2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Consolidado!$B$3:$M$3</c:f>
              <c:numCache>
                <c:formatCode>_(* #,##0_);_(* \(#,##0\);_(* "-"??_);_(@_)</c:formatCode>
                <c:ptCount val="12"/>
                <c:pt idx="0">
                  <c:v>1450339991</c:v>
                </c:pt>
                <c:pt idx="1">
                  <c:v>1667667382</c:v>
                </c:pt>
                <c:pt idx="2">
                  <c:v>1969008002</c:v>
                </c:pt>
                <c:pt idx="3">
                  <c:v>2221852400</c:v>
                </c:pt>
                <c:pt idx="4">
                  <c:v>2776537655</c:v>
                </c:pt>
                <c:pt idx="5">
                  <c:v>2313998161</c:v>
                </c:pt>
                <c:pt idx="6">
                  <c:v>2743672452</c:v>
                </c:pt>
                <c:pt idx="7">
                  <c:v>2489453317</c:v>
                </c:pt>
                <c:pt idx="8">
                  <c:v>3182256036</c:v>
                </c:pt>
                <c:pt idx="9">
                  <c:v>3758912948</c:v>
                </c:pt>
                <c:pt idx="10" formatCode="#,##0.00">
                  <c:v>3640306046</c:v>
                </c:pt>
                <c:pt idx="11" formatCode="_(* #,##0.00_);_(* \(#,##0.00\);_(* &quot;-&quot;??_);_(@_)">
                  <c:v>3010210000</c:v>
                </c:pt>
              </c:numCache>
            </c:numRef>
          </c:val>
        </c:ser>
        <c:ser>
          <c:idx val="1"/>
          <c:order val="1"/>
          <c:tx>
            <c:v>UO 74910</c:v>
          </c:tx>
          <c:spPr>
            <a:scene3d>
              <a:camera prst="orthographicFront"/>
              <a:lightRig rig="threePt" dir="t"/>
            </a:scene3d>
            <a:sp3d prstMaterial="metal"/>
          </c:spPr>
          <c:invertIfNegative val="0"/>
          <c:dLbls>
            <c:delete val="1"/>
          </c:dLbls>
          <c:cat>
            <c:numRef>
              <c:f>Consolidado!$B$2:$M$2</c:f>
              <c:numCache>
                <c:formatCode>General</c:formatCode>
                <c:ptCount val="12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</c:numCache>
            </c:numRef>
          </c:cat>
          <c:val>
            <c:numRef>
              <c:f>Consolidado!$B$4:$M$4</c:f>
              <c:numCache>
                <c:formatCode>_(* #,##0_);_(* \(#,##0\);_(* "-"??_);_(@_)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38904000</c:v>
                </c:pt>
                <c:pt idx="3">
                  <c:v>38000000</c:v>
                </c:pt>
                <c:pt idx="4">
                  <c:v>225000000</c:v>
                </c:pt>
                <c:pt idx="5">
                  <c:v>619200686</c:v>
                </c:pt>
                <c:pt idx="6">
                  <c:v>406500000</c:v>
                </c:pt>
                <c:pt idx="7">
                  <c:v>794700000</c:v>
                </c:pt>
                <c:pt idx="8">
                  <c:v>1286042811</c:v>
                </c:pt>
                <c:pt idx="9">
                  <c:v>2058938848</c:v>
                </c:pt>
                <c:pt idx="10">
                  <c:v>0</c:v>
                </c:pt>
                <c:pt idx="11">
                  <c:v>1000000000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9058320"/>
        <c:axId val="9058712"/>
        <c:axId val="0"/>
      </c:bar3DChart>
      <c:catAx>
        <c:axId val="9058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i="0"/>
            </a:pPr>
            <a:endParaRPr lang="pt-BR"/>
          </a:p>
        </c:txPr>
        <c:crossAx val="9058712"/>
        <c:crosses val="autoZero"/>
        <c:auto val="1"/>
        <c:lblAlgn val="ctr"/>
        <c:lblOffset val="100"/>
        <c:noMultiLvlLbl val="0"/>
      </c:catAx>
      <c:valAx>
        <c:axId val="9058712"/>
        <c:scaling>
          <c:orientation val="minMax"/>
        </c:scaling>
        <c:delete val="0"/>
        <c:axPos val="l"/>
        <c:majorGridlines>
          <c:spPr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c:spPr>
        </c:majorGridlines>
        <c:numFmt formatCode="_(* #,##0_);_(* \(#,##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b="1" i="0"/>
            </a:pPr>
            <a:endParaRPr lang="pt-BR"/>
          </a:p>
        </c:txPr>
        <c:crossAx val="9058320"/>
        <c:crosses val="autoZero"/>
        <c:crossBetween val="between"/>
        <c:dispUnits>
          <c:builtInUnit val="millions"/>
          <c:dispUnitsLbl>
            <c:layout/>
            <c:tx>
              <c:rich>
                <a:bodyPr/>
                <a:lstStyle/>
                <a:p>
                  <a:pPr>
                    <a:defRPr/>
                  </a:pPr>
                  <a:r>
                    <a:rPr lang="en-US"/>
                    <a:t>Em</a:t>
                  </a:r>
                  <a:r>
                    <a:rPr lang="en-US" baseline="0"/>
                    <a:t> Milhões</a:t>
                  </a:r>
                  <a:endParaRPr lang="en-US"/>
                </a:p>
              </c:rich>
            </c:tx>
          </c:dispUnitsLbl>
        </c:dispUnits>
      </c:valAx>
      <c:spPr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17000">
          <a:schemeClr val="accent1">
            <a:lumMod val="5000"/>
            <a:lumOff val="95000"/>
          </a:schemeClr>
        </a:gs>
        <a:gs pos="100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>
      <a:gradFill>
        <a:gsLst>
          <a:gs pos="0">
            <a:schemeClr val="accent1">
              <a:lumMod val="5000"/>
              <a:lumOff val="95000"/>
            </a:schemeClr>
          </a:gs>
          <a:gs pos="74000">
            <a:schemeClr val="accent1">
              <a:lumMod val="45000"/>
              <a:lumOff val="55000"/>
            </a:schemeClr>
          </a:gs>
          <a:gs pos="83000">
            <a:schemeClr val="accent1">
              <a:lumMod val="45000"/>
              <a:lumOff val="55000"/>
            </a:schemeClr>
          </a:gs>
          <a:gs pos="100000">
            <a:schemeClr val="accent1">
              <a:lumMod val="30000"/>
              <a:lumOff val="70000"/>
            </a:schemeClr>
          </a:gs>
        </a:gsLst>
        <a:lin ang="5400000" scaled="1"/>
      </a:gradFill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Arrecadação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12700">
              <a:solidFill>
                <a:schemeClr val="accent1">
                  <a:shade val="9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/>
            </a:sp3d>
          </c:spPr>
          <c:invertIfNegative val="0"/>
          <c:cat>
            <c:strRef>
              <c:f>Plan2!$A$4:$A$19</c:f>
              <c:strCache>
                <c:ptCount val="16"/>
                <c:pt idx="0">
                  <c:v>CT-AERONÁUTICO</c:v>
                </c:pt>
                <c:pt idx="1">
                  <c:v>CT-AGRONEGÓCIO</c:v>
                </c:pt>
                <c:pt idx="2">
                  <c:v>CT-AMAZÔNIA</c:v>
                </c:pt>
                <c:pt idx="3">
                  <c:v>CT-BIOTECNOLOGIA</c:v>
                </c:pt>
                <c:pt idx="4">
                  <c:v>CT-ENERGIA</c:v>
                </c:pt>
                <c:pt idx="5">
                  <c:v>CT-ESPACIAL</c:v>
                </c:pt>
                <c:pt idx="6">
                  <c:v>CT-HIDRO</c:v>
                </c:pt>
                <c:pt idx="7">
                  <c:v>CT-INFO</c:v>
                </c:pt>
                <c:pt idx="8">
                  <c:v>CT-INFRA</c:v>
                </c:pt>
                <c:pt idx="9">
                  <c:v>CT-INOVA-AUTO</c:v>
                </c:pt>
                <c:pt idx="10">
                  <c:v>CT-MINERAL</c:v>
                </c:pt>
                <c:pt idx="11">
                  <c:v>CT-PETRO</c:v>
                </c:pt>
                <c:pt idx="12">
                  <c:v>CT-SAÚDE</c:v>
                </c:pt>
                <c:pt idx="13">
                  <c:v>CT-TRANSP. AQUAVIÁRIO</c:v>
                </c:pt>
                <c:pt idx="14">
                  <c:v>CT-TRANSPORTE</c:v>
                </c:pt>
                <c:pt idx="15">
                  <c:v>CT-VERDE AMARELO</c:v>
                </c:pt>
              </c:strCache>
            </c:strRef>
          </c:cat>
          <c:val>
            <c:numRef>
              <c:f>Plan2!$B$4:$B$19</c:f>
              <c:numCache>
                <c:formatCode>_(* #,##0.00_);_(* \(#,##0.00\);_(* "-"??_);_(@_)</c:formatCode>
                <c:ptCount val="16"/>
                <c:pt idx="0">
                  <c:v>546.25695905999999</c:v>
                </c:pt>
                <c:pt idx="1">
                  <c:v>1269.3798142999999</c:v>
                </c:pt>
                <c:pt idx="2">
                  <c:v>205.36440548999997</c:v>
                </c:pt>
                <c:pt idx="3">
                  <c:v>542.83348406999994</c:v>
                </c:pt>
                <c:pt idx="4">
                  <c:v>1570.7246775900001</c:v>
                </c:pt>
                <c:pt idx="5">
                  <c:v>118.09017214000001</c:v>
                </c:pt>
                <c:pt idx="6">
                  <c:v>337.62991672999999</c:v>
                </c:pt>
                <c:pt idx="7">
                  <c:v>497.21278228000006</c:v>
                </c:pt>
                <c:pt idx="8">
                  <c:v>4595.5200638800006</c:v>
                </c:pt>
                <c:pt idx="9">
                  <c:v>62.123291769999994</c:v>
                </c:pt>
                <c:pt idx="10">
                  <c:v>149.23673752000002</c:v>
                </c:pt>
                <c:pt idx="11">
                  <c:v>6368.7361062900009</c:v>
                </c:pt>
                <c:pt idx="12">
                  <c:v>1273.5343412899999</c:v>
                </c:pt>
                <c:pt idx="13">
                  <c:v>176.93882830999999</c:v>
                </c:pt>
                <c:pt idx="14">
                  <c:v>147.17958675</c:v>
                </c:pt>
                <c:pt idx="15">
                  <c:v>3674.74675355</c:v>
                </c:pt>
              </c:numCache>
            </c:numRef>
          </c:val>
        </c:ser>
        <c:ser>
          <c:idx val="1"/>
          <c:order val="1"/>
          <c:tx>
            <c:v>Dotação Autorizada</c:v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12700">
              <a:solidFill>
                <a:schemeClr val="accent1">
                  <a:shade val="9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/>
            </a:sp3d>
          </c:spPr>
          <c:invertIfNegative val="0"/>
          <c:cat>
            <c:strRef>
              <c:f>Plan2!$A$4:$A$19</c:f>
              <c:strCache>
                <c:ptCount val="16"/>
                <c:pt idx="0">
                  <c:v>CT-AERONÁUTICO</c:v>
                </c:pt>
                <c:pt idx="1">
                  <c:v>CT-AGRONEGÓCIO</c:v>
                </c:pt>
                <c:pt idx="2">
                  <c:v>CT-AMAZÔNIA</c:v>
                </c:pt>
                <c:pt idx="3">
                  <c:v>CT-BIOTECNOLOGIA</c:v>
                </c:pt>
                <c:pt idx="4">
                  <c:v>CT-ENERGIA</c:v>
                </c:pt>
                <c:pt idx="5">
                  <c:v>CT-ESPACIAL</c:v>
                </c:pt>
                <c:pt idx="6">
                  <c:v>CT-HIDRO</c:v>
                </c:pt>
                <c:pt idx="7">
                  <c:v>CT-INFO</c:v>
                </c:pt>
                <c:pt idx="8">
                  <c:v>CT-INFRA</c:v>
                </c:pt>
                <c:pt idx="9">
                  <c:v>CT-INOVA-AUTO</c:v>
                </c:pt>
                <c:pt idx="10">
                  <c:v>CT-MINERAL</c:v>
                </c:pt>
                <c:pt idx="11">
                  <c:v>CT-PETRO</c:v>
                </c:pt>
                <c:pt idx="12">
                  <c:v>CT-SAÚDE</c:v>
                </c:pt>
                <c:pt idx="13">
                  <c:v>CT-TRANSP. AQUAVIÁRIO</c:v>
                </c:pt>
                <c:pt idx="14">
                  <c:v>CT-TRANSPORTE</c:v>
                </c:pt>
                <c:pt idx="15">
                  <c:v>CT-VERDE AMARELO</c:v>
                </c:pt>
              </c:strCache>
            </c:strRef>
          </c:cat>
          <c:val>
            <c:numRef>
              <c:f>Plan2!$G$4:$G$19</c:f>
              <c:numCache>
                <c:formatCode>_(* #,##0.00_);_(* \(#,##0.00\);_(* "-"??_);_(@_)</c:formatCode>
                <c:ptCount val="16"/>
                <c:pt idx="0">
                  <c:v>153.70827899999998</c:v>
                </c:pt>
                <c:pt idx="1">
                  <c:v>305.469131</c:v>
                </c:pt>
                <c:pt idx="2">
                  <c:v>66.848200000000006</c:v>
                </c:pt>
                <c:pt idx="3">
                  <c:v>143.090878</c:v>
                </c:pt>
                <c:pt idx="4">
                  <c:v>277.90964400000007</c:v>
                </c:pt>
                <c:pt idx="5">
                  <c:v>14.396274999999999</c:v>
                </c:pt>
                <c:pt idx="6">
                  <c:v>143.80263399999998</c:v>
                </c:pt>
                <c:pt idx="7">
                  <c:v>149.44483799999998</c:v>
                </c:pt>
                <c:pt idx="8">
                  <c:v>1718.2202830000001</c:v>
                </c:pt>
                <c:pt idx="9">
                  <c:v>42.395780000000002</c:v>
                </c:pt>
                <c:pt idx="10">
                  <c:v>34.524321999999998</c:v>
                </c:pt>
                <c:pt idx="11">
                  <c:v>539.80041800000004</c:v>
                </c:pt>
                <c:pt idx="12">
                  <c:v>372.30524299999996</c:v>
                </c:pt>
                <c:pt idx="13">
                  <c:v>115.17644200000001</c:v>
                </c:pt>
                <c:pt idx="14">
                  <c:v>2.4717789999999997</c:v>
                </c:pt>
                <c:pt idx="15">
                  <c:v>486.16921900000006</c:v>
                </c:pt>
              </c:numCache>
            </c:numRef>
          </c:val>
        </c:ser>
        <c:ser>
          <c:idx val="2"/>
          <c:order val="2"/>
          <c:tx>
            <c:v>Executado</c:v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15875">
              <a:solidFill>
                <a:schemeClr val="accent1">
                  <a:shade val="9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/>
              <a:bevelB/>
            </a:sp3d>
          </c:spPr>
          <c:invertIfNegative val="0"/>
          <c:val>
            <c:numRef>
              <c:f>Plan2!$I$4:$I$19</c:f>
              <c:numCache>
                <c:formatCode>_(* #,##0.00_);_(* \(#,##0.00\);_(* "-"??_);_(@_)</c:formatCode>
                <c:ptCount val="16"/>
                <c:pt idx="0">
                  <c:v>94.32431326999999</c:v>
                </c:pt>
                <c:pt idx="1">
                  <c:v>132.09110504</c:v>
                </c:pt>
                <c:pt idx="2">
                  <c:v>35.28275842</c:v>
                </c:pt>
                <c:pt idx="3">
                  <c:v>65.978048999999999</c:v>
                </c:pt>
                <c:pt idx="4">
                  <c:v>153.62201448999997</c:v>
                </c:pt>
                <c:pt idx="5">
                  <c:v>11.248593189999999</c:v>
                </c:pt>
                <c:pt idx="6">
                  <c:v>78.661522779999999</c:v>
                </c:pt>
                <c:pt idx="7">
                  <c:v>94.59445426381599</c:v>
                </c:pt>
                <c:pt idx="8">
                  <c:v>1398.52385052</c:v>
                </c:pt>
                <c:pt idx="9">
                  <c:v>0.84791000000000005</c:v>
                </c:pt>
                <c:pt idx="10">
                  <c:v>22.230500169999999</c:v>
                </c:pt>
                <c:pt idx="11">
                  <c:v>248.74457589000002</c:v>
                </c:pt>
                <c:pt idx="12">
                  <c:v>193.37527923000005</c:v>
                </c:pt>
                <c:pt idx="13">
                  <c:v>69.957809059999988</c:v>
                </c:pt>
                <c:pt idx="14">
                  <c:v>1.0281911800000001</c:v>
                </c:pt>
                <c:pt idx="15">
                  <c:v>255.76782857000001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9059888"/>
        <c:axId val="9060280"/>
      </c:barChart>
      <c:catAx>
        <c:axId val="9059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060280"/>
        <c:crosses val="autoZero"/>
        <c:auto val="1"/>
        <c:lblAlgn val="ctr"/>
        <c:lblOffset val="100"/>
        <c:noMultiLvlLbl val="0"/>
      </c:catAx>
      <c:valAx>
        <c:axId val="9060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059888"/>
        <c:crosses val="autoZero"/>
        <c:crossBetween val="between"/>
      </c:valAx>
      <c:spPr>
        <a:noFill/>
        <a:ln>
          <a:noFill/>
        </a:ln>
        <a:effectLst>
          <a:glow rad="38100">
            <a:schemeClr val="accent1">
              <a:alpha val="40000"/>
            </a:schemeClr>
          </a:glow>
        </a:effectLst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gradFill>
      <a:gsLst>
        <a:gs pos="16000">
          <a:schemeClr val="accent1">
            <a:lumMod val="5000"/>
            <a:lumOff val="95000"/>
          </a:schemeClr>
        </a:gs>
        <a:gs pos="90000">
          <a:schemeClr val="bg1">
            <a:lumMod val="85000"/>
          </a:schemeClr>
        </a:gs>
        <a:gs pos="80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2">
          <a:lumMod val="15000"/>
          <a:lumOff val="85000"/>
        </a:schemeClr>
      </a:solidFill>
      <a:round/>
    </a:ln>
    <a:effectLst>
      <a:outerShdw blurRad="50800" dist="38100" dir="5400000" algn="t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BB6E246-9FC8-4E8A-9B64-357DDBFF2742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CDC93E4-29FC-40D3-B17D-6EC797C215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43671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D3CAA4-1655-4E17-A50B-D5724488FDA7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7345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6D5AB-CFF4-414B-8790-083B7A9EF939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0AA54-3650-49BD-AA41-2C38541DFD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90D51-EC5A-4227-9EB8-D32C0D080C56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D454A-B7DB-41A6-B5DD-70E182DD27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E26AE-69A8-465E-BDFC-2ECD1DA64773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E77E4-539E-44FE-AEAC-BA8829AE2B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45239-55D0-4310-862D-FA7EBFFB319D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99A01-8936-456F-9870-E1FB9000B4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28B9B-5825-4FA5-9C9B-6A55E98213C2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9CA0E-737C-4D17-AAE2-630831C9881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6ECE6-7BE7-4ABA-A7C9-71E35E70A45B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90010-6439-41D3-94B2-9E421952D18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56010-31FC-466B-B6A9-FE6A85E28A5D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6CA46-C5CD-4FBF-8FD3-4D26F681C5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CD615-E80D-4A4A-A416-85334DDB8CB1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A7D4B-C707-44F1-867E-6FD4D00EDC4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06349-F207-4AE8-962C-32CAAA813CC6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B59D6-2A8A-4C55-A1FD-7EB086D4606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2BC8A-CCEA-4A0E-823C-635F7461906E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4FB9B-C4A4-45F7-A06E-E8217F343D3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BDF36-ED7A-411F-949C-5195D5FB2809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BEDA3-FDD5-40DF-9A86-BB6EF580E97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228EB30-D9A1-4CC1-BD9F-736CA15C36B1}" type="datetimeFigureOut">
              <a:rPr lang="pt-BR"/>
              <a:pPr>
                <a:defRPr/>
              </a:pPr>
              <a:t>26/04/2016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3607B8-332F-41DE-8E3D-E446A90602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lexandregf@tcu.gov.br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475656" y="2132856"/>
            <a:ext cx="6553200" cy="38625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rgbClr val="002060"/>
                </a:solidFill>
                <a:latin typeface="+mj-lt"/>
              </a:rPr>
              <a:t>Fundos de Incentivo ao Desenvolvimento Científico e </a:t>
            </a:r>
            <a:r>
              <a:rPr lang="pt-BR" sz="3600" b="1" dirty="0" smtClean="0">
                <a:solidFill>
                  <a:srgbClr val="002060"/>
                </a:solidFill>
                <a:latin typeface="+mj-lt"/>
              </a:rPr>
              <a:t>Tecnológico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3600" b="1" dirty="0">
              <a:solidFill>
                <a:srgbClr val="002060"/>
              </a:solidFill>
              <a:latin typeface="+mj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3600" b="1" dirty="0" smtClean="0">
              <a:solidFill>
                <a:srgbClr val="002060"/>
              </a:solidFill>
              <a:latin typeface="+mj-lt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500" b="1" dirty="0" smtClean="0">
                <a:solidFill>
                  <a:srgbClr val="002060"/>
                </a:solidFill>
                <a:latin typeface="+mj-lt"/>
              </a:rPr>
              <a:t>Alexandre Giovanini Fuscaldi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latin typeface="+mj-lt"/>
              </a:rPr>
              <a:t>Diretor 1ª DT - Secex Desenvolvimento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latin typeface="+mj-lt"/>
                <a:hlinkClick r:id="rId4"/>
              </a:rPr>
              <a:t>alexandregf@tcu.gov.br</a:t>
            </a:r>
            <a:endParaRPr lang="pt-BR" sz="2000" b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>
                <a:solidFill>
                  <a:srgbClr val="002060"/>
                </a:solidFill>
              </a:rPr>
              <a:t>Auditoria </a:t>
            </a:r>
            <a:r>
              <a:rPr lang="pt-BR" sz="3600" b="1" dirty="0" smtClean="0">
                <a:solidFill>
                  <a:srgbClr val="002060"/>
                </a:solidFill>
              </a:rPr>
              <a:t>de Conformidade 2014</a:t>
            </a:r>
            <a:endParaRPr lang="pt-BR" sz="3600" b="1" dirty="0">
              <a:solidFill>
                <a:srgbClr val="00206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Objetivo: </a:t>
            </a:r>
          </a:p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dirty="0"/>
              <a:t>V</a:t>
            </a:r>
            <a:r>
              <a:rPr lang="pt-BR" dirty="0" smtClean="0"/>
              <a:t>erificar </a:t>
            </a:r>
            <a:r>
              <a:rPr lang="pt-BR" dirty="0"/>
              <a:t>eventual utilização de recursos do FNDCT para custear ações típicas de outros órgãos e programas da área de C,T&amp;I que originalmente deveriam ser financiadas com verbas de orçamentos próprios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6971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>
                <a:solidFill>
                  <a:srgbClr val="002060"/>
                </a:solidFill>
              </a:rPr>
              <a:t>Principais Constatações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500" dirty="0"/>
              <a:t>Redução da participação percentual do orçamento do MCTI no OGU de 0,9% para 0,8%, no período de 2004 a 2013 (critério: dotação autorizada, GND 3, 4 e 5);</a:t>
            </a:r>
          </a:p>
          <a:p>
            <a:r>
              <a:rPr lang="pt-BR" sz="2500" dirty="0" smtClean="0"/>
              <a:t>Ausência </a:t>
            </a:r>
            <a:r>
              <a:rPr lang="pt-BR" sz="2500" dirty="0"/>
              <a:t>de critérios para o financiamento parcial de ações do Programa Ciência Sem Fronteiras com recursos do FNDCT</a:t>
            </a:r>
            <a:r>
              <a:rPr lang="pt-BR" sz="2500" dirty="0" smtClean="0"/>
              <a:t>; e</a:t>
            </a:r>
            <a:endParaRPr lang="pt-BR" sz="2500" dirty="0"/>
          </a:p>
          <a:p>
            <a:r>
              <a:rPr lang="pt-BR" sz="2500" dirty="0"/>
              <a:t>Inclusão de ações no orçamento do FNDCT para custear gastos com contratos de gestão, que permitem a realização de despesas estranhas à finalidade do </a:t>
            </a:r>
            <a:r>
              <a:rPr lang="pt-BR" sz="2500" dirty="0" smtClean="0"/>
              <a:t>fundo.</a:t>
            </a:r>
            <a:endParaRPr lang="pt-BR" sz="2500" dirty="0"/>
          </a:p>
          <a:p>
            <a:endParaRPr lang="pt-BR" sz="2500" dirty="0" smtClean="0"/>
          </a:p>
          <a:p>
            <a:endParaRPr lang="pt-BR" sz="2500" dirty="0" smtClean="0"/>
          </a:p>
          <a:p>
            <a:endParaRPr lang="pt-BR" sz="2500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0147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rgbClr val="002060"/>
                </a:solidFill>
              </a:rPr>
              <a:t>Determinações - Acórdão 500/2015</a:t>
            </a:r>
            <a:endParaRPr lang="pt-BR" sz="3600" b="1" dirty="0">
              <a:solidFill>
                <a:srgbClr val="00206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/>
          <a:lstStyle/>
          <a:p>
            <a:r>
              <a:rPr lang="pt-BR" sz="2200" dirty="0" smtClean="0"/>
              <a:t>Seja </a:t>
            </a:r>
            <a:r>
              <a:rPr lang="pt-BR" sz="2200" dirty="0"/>
              <a:t>avaliada a possibilidade de que as estimativas de arrecadação das receitas dos fundos setoriais e suas respectivas fontes de recursos sejam utilizadas exclusiva e integralmente para a elaboração das futuras propostas orçamentárias do FNDCT (MCTI, MF e MPOG</a:t>
            </a:r>
            <a:r>
              <a:rPr lang="pt-BR" sz="2200" dirty="0" smtClean="0"/>
              <a:t>); </a:t>
            </a:r>
            <a:endParaRPr lang="pt-BR" sz="2200" dirty="0"/>
          </a:p>
          <a:p>
            <a:r>
              <a:rPr lang="pt-BR" sz="2200" dirty="0"/>
              <a:t>S</a:t>
            </a:r>
            <a:r>
              <a:rPr lang="pt-BR" sz="2200" dirty="0" smtClean="0"/>
              <a:t>ejam definidas </a:t>
            </a:r>
            <a:r>
              <a:rPr lang="pt-BR" sz="2200" dirty="0"/>
              <a:t>as modalidades de bolsas de estudo que poderão ser financiadas com recursos do </a:t>
            </a:r>
            <a:r>
              <a:rPr lang="pt-BR" sz="2200" dirty="0" smtClean="0"/>
              <a:t>FNDCT (CDFNDCT); e</a:t>
            </a:r>
          </a:p>
          <a:p>
            <a:r>
              <a:rPr lang="pt-BR" sz="2200" dirty="0"/>
              <a:t>S</a:t>
            </a:r>
            <a:r>
              <a:rPr lang="pt-BR" sz="2200" dirty="0" smtClean="0"/>
              <a:t>omente </a:t>
            </a:r>
            <a:r>
              <a:rPr lang="pt-BR" sz="2200" dirty="0"/>
              <a:t>sejam incluídas ações para custear despesas vinculadas a contratos de gestão quando estas se referirem a projetos ou programas específicos de desenvolvimento científico e tecnológico</a:t>
            </a:r>
            <a:r>
              <a:rPr lang="pt-BR" sz="2200" dirty="0" smtClean="0"/>
              <a:t>, </a:t>
            </a:r>
            <a:r>
              <a:rPr lang="pt-BR" sz="2200" dirty="0"/>
              <a:t>estiverem previamente aprovadas pelo Conselho Diretor do FNDCT e puderem ser direta e inequivocamente enquadradas nas modalidades de investimento previstas no art. 12 da Lei nº 11.540, de </a:t>
            </a:r>
            <a:r>
              <a:rPr lang="pt-BR" sz="2200" dirty="0" smtClean="0"/>
              <a:t>2007 (MCTI); e</a:t>
            </a:r>
          </a:p>
        </p:txBody>
      </p:sp>
    </p:spTree>
    <p:extLst>
      <p:ext uri="{BB962C8B-B14F-4D97-AF65-F5344CB8AC3E}">
        <p14:creationId xmlns:p14="http://schemas.microsoft.com/office/powerpoint/2010/main" val="445435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45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14576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/>
          <a:lstStyle/>
          <a:p>
            <a:r>
              <a:rPr lang="pt-BR" sz="3600" b="1" dirty="0" smtClean="0">
                <a:solidFill>
                  <a:srgbClr val="002060"/>
                </a:solidFill>
              </a:rPr>
              <a:t>Projetos por Fundo Setorial: 2011-2014</a:t>
            </a:r>
            <a:endParaRPr lang="pt-BR" sz="3600" b="1" dirty="0">
              <a:solidFill>
                <a:srgbClr val="002060"/>
              </a:solidFill>
            </a:endParaRPr>
          </a:p>
        </p:txBody>
      </p:sp>
      <p:pic>
        <p:nvPicPr>
          <p:cNvPr id="13" name="Espaço Reservado para Conteúdo 1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124744"/>
            <a:ext cx="8229600" cy="5102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92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/>
          <a:lstStyle/>
          <a:p>
            <a:r>
              <a:rPr lang="pt-BR" sz="3600" b="1" dirty="0" smtClean="0">
                <a:solidFill>
                  <a:srgbClr val="002060"/>
                </a:solidFill>
              </a:rPr>
              <a:t>Execução - Acumulado 2011 - 2015</a:t>
            </a:r>
            <a:endParaRPr lang="pt-BR" sz="3600" b="1" dirty="0">
              <a:solidFill>
                <a:srgbClr val="002060"/>
              </a:solidFill>
            </a:endParaRPr>
          </a:p>
        </p:txBody>
      </p:sp>
      <p:pic>
        <p:nvPicPr>
          <p:cNvPr id="27" name="Espaço Reservado para Conteúdo 2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52" y="1052736"/>
            <a:ext cx="8945895" cy="5145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91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/>
          <a:lstStyle/>
          <a:p>
            <a:r>
              <a:rPr lang="pt-BR" sz="3600" b="1" dirty="0" smtClean="0">
                <a:solidFill>
                  <a:srgbClr val="002060"/>
                </a:solidFill>
              </a:rPr>
              <a:t>Arrecadação 2011-2015 (</a:t>
            </a:r>
            <a:r>
              <a:rPr lang="pt-BR" sz="3600" b="1" dirty="0" err="1" smtClean="0">
                <a:solidFill>
                  <a:srgbClr val="002060"/>
                </a:solidFill>
              </a:rPr>
              <a:t>Petro</a:t>
            </a:r>
            <a:r>
              <a:rPr lang="pt-BR" sz="3600" b="1" dirty="0" smtClean="0">
                <a:solidFill>
                  <a:srgbClr val="002060"/>
                </a:solidFill>
              </a:rPr>
              <a:t>, Infra, FVA)</a:t>
            </a:r>
            <a:endParaRPr lang="pt-BR" sz="3600" b="1" dirty="0">
              <a:solidFill>
                <a:srgbClr val="002060"/>
              </a:solidFill>
            </a:endParaRPr>
          </a:p>
        </p:txBody>
      </p:sp>
      <p:pic>
        <p:nvPicPr>
          <p:cNvPr id="8" name="Espaço Reservado para Conteúdo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900" y="1273136"/>
            <a:ext cx="8803595" cy="474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23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6328" y="0"/>
            <a:ext cx="8229600" cy="1152128"/>
          </a:xfrm>
        </p:spPr>
        <p:txBody>
          <a:bodyPr/>
          <a:lstStyle/>
          <a:p>
            <a:r>
              <a:rPr lang="pt-BR" sz="2800" b="1" dirty="0" smtClean="0">
                <a:solidFill>
                  <a:srgbClr val="002060"/>
                </a:solidFill>
              </a:rPr>
              <a:t>Arrecadação x Dotação Autorizada x Executado</a:t>
            </a:r>
            <a:endParaRPr lang="pt-BR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13" name="Espaço Reservado para Conteúdo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3620309"/>
              </p:ext>
            </p:extLst>
          </p:nvPr>
        </p:nvGraphicFramePr>
        <p:xfrm>
          <a:off x="107504" y="1340768"/>
          <a:ext cx="885698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839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4525962"/>
          </a:xfrm>
        </p:spPr>
        <p:txBody>
          <a:bodyPr/>
          <a:lstStyle/>
          <a:p>
            <a:r>
              <a:rPr lang="pt-BR" sz="2800" dirty="0" smtClean="0"/>
              <a:t>Os Fundos Setoriais não </a:t>
            </a:r>
            <a:r>
              <a:rPr lang="pt-BR" sz="2800" dirty="0"/>
              <a:t>se constituem em fundos propriamente ditos, mas apenas fontes de recursos, cujas receitas são contabilizadas individualmente no </a:t>
            </a:r>
            <a:r>
              <a:rPr lang="pt-BR" sz="2800" dirty="0" err="1"/>
              <a:t>Siafi</a:t>
            </a:r>
            <a:r>
              <a:rPr lang="pt-BR" sz="2800" dirty="0"/>
              <a:t>;</a:t>
            </a:r>
          </a:p>
          <a:p>
            <a:r>
              <a:rPr lang="pt-BR" sz="2800" dirty="0"/>
              <a:t>As </a:t>
            </a:r>
            <a:r>
              <a:rPr lang="pt-BR" sz="2800" dirty="0" smtClean="0"/>
              <a:t>receitas arrecadadas pelos </a:t>
            </a:r>
            <a:r>
              <a:rPr lang="pt-BR" sz="2800" dirty="0"/>
              <a:t>Fundos Setoriais constituem fontes de recursos do FNDCT, este sim devidamente caracterizado como fundo </a:t>
            </a:r>
            <a:r>
              <a:rPr lang="pt-BR" sz="2800" dirty="0" smtClean="0"/>
              <a:t>público;</a:t>
            </a:r>
          </a:p>
          <a:p>
            <a:r>
              <a:rPr lang="pt-BR" sz="2800" dirty="0" smtClean="0"/>
              <a:t>Os investimentos dos Fundos Setoriais são realizados por meio de ações inseridas no orçamento do FNDCT;</a:t>
            </a:r>
            <a:endParaRPr lang="pt-BR" sz="2800" dirty="0"/>
          </a:p>
          <a:p>
            <a:pPr>
              <a:buFont typeface="Arial" charset="0"/>
              <a:buNone/>
            </a:pPr>
            <a:endParaRPr lang="pt-BR" dirty="0" smtClean="0"/>
          </a:p>
        </p:txBody>
      </p:sp>
      <p:sp>
        <p:nvSpPr>
          <p:cNvPr id="307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>
                <a:solidFill>
                  <a:srgbClr val="002060"/>
                </a:solidFill>
              </a:rPr>
              <a:t>O FNDCT E OS FUNDOS SETORIAIS</a:t>
            </a:r>
            <a:endParaRPr lang="pt-BR" sz="36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1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>
                <a:solidFill>
                  <a:srgbClr val="002060"/>
                </a:solidFill>
              </a:rPr>
              <a:t>O FNDCT E OS FUNDOS SETORIAIS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/>
              <a:t>Originalmente, as receitas dos Fundos Setoriais deveriam ser aplicadas exclusivamente em projetos de interesse dos setores específicos aos quais se </a:t>
            </a:r>
            <a:r>
              <a:rPr lang="pt-BR" sz="2800" dirty="0" smtClean="0"/>
              <a:t>vinculam (ações verticais);</a:t>
            </a:r>
            <a:endParaRPr lang="pt-BR" sz="2800" dirty="0"/>
          </a:p>
          <a:p>
            <a:r>
              <a:rPr lang="pt-BR" sz="2800" dirty="0"/>
              <a:t>Atualmente, </a:t>
            </a:r>
            <a:r>
              <a:rPr lang="pt-BR" sz="2800" dirty="0" smtClean="0"/>
              <a:t>em decorrência de desvinculações legalmente autorizadas, apenas </a:t>
            </a:r>
            <a:r>
              <a:rPr lang="pt-BR" sz="2800" dirty="0"/>
              <a:t>uma parte dos valores arrecadados são aplicadas </a:t>
            </a:r>
            <a:r>
              <a:rPr lang="pt-BR" sz="2800" dirty="0" smtClean="0"/>
              <a:t>em projetos específicos das áreas </a:t>
            </a:r>
            <a:r>
              <a:rPr lang="pt-BR" sz="2800" dirty="0"/>
              <a:t>às quais os fundos se </a:t>
            </a:r>
            <a:r>
              <a:rPr lang="pt-BR" sz="2800" dirty="0" smtClean="0"/>
              <a:t>vinculam.</a:t>
            </a:r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963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>
                <a:solidFill>
                  <a:srgbClr val="002060"/>
                </a:solidFill>
              </a:rPr>
              <a:t>Arrecadação FS 2004-2015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7333844"/>
              </p:ext>
            </p:extLst>
          </p:nvPr>
        </p:nvGraphicFramePr>
        <p:xfrm>
          <a:off x="457200" y="1196752"/>
          <a:ext cx="8229600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1791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>
                <a:solidFill>
                  <a:srgbClr val="002060"/>
                </a:solidFill>
              </a:rPr>
              <a:t>Orçamento FNDCT 2004 - 2015</a:t>
            </a:r>
            <a:endParaRPr lang="pt-BR" dirty="0"/>
          </a:p>
        </p:txBody>
      </p:sp>
      <p:graphicFrame>
        <p:nvGraphicFramePr>
          <p:cNvPr id="4" name="Chart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31398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017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err="1">
                <a:solidFill>
                  <a:srgbClr val="002060"/>
                </a:solidFill>
              </a:rPr>
              <a:t>Atuação</a:t>
            </a:r>
            <a:r>
              <a:rPr lang="en-US" sz="3600" b="1" dirty="0">
                <a:solidFill>
                  <a:srgbClr val="002060"/>
                </a:solidFill>
              </a:rPr>
              <a:t> do TCU</a:t>
            </a:r>
            <a:endParaRPr lang="pt-BR" sz="3600" b="1" dirty="0">
              <a:solidFill>
                <a:srgbClr val="00206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500" b="1" dirty="0"/>
              <a:t>2004</a:t>
            </a:r>
            <a:r>
              <a:rPr lang="pt-BR" sz="2500" dirty="0"/>
              <a:t>: Levantamento, TC </a:t>
            </a:r>
            <a:r>
              <a:rPr lang="pt-BR" sz="2500" dirty="0" smtClean="0"/>
              <a:t>018.139/2004-3, </a:t>
            </a:r>
            <a:r>
              <a:rPr lang="pt-BR" sz="2500" dirty="0" smtClean="0">
                <a:solidFill>
                  <a:srgbClr val="C00000"/>
                </a:solidFill>
              </a:rPr>
              <a:t>Acórdão 86/2005-TCU-Plenário</a:t>
            </a:r>
            <a:r>
              <a:rPr lang="pt-BR" sz="2500" dirty="0"/>
              <a:t>;</a:t>
            </a:r>
          </a:p>
          <a:p>
            <a:pPr algn="just"/>
            <a:r>
              <a:rPr lang="pt-BR" sz="2500" b="1" dirty="0"/>
              <a:t>2006</a:t>
            </a:r>
            <a:r>
              <a:rPr lang="pt-BR" sz="2500" dirty="0"/>
              <a:t>: Auditoria de Conformidade, TC 008.848/2006-3, </a:t>
            </a:r>
            <a:r>
              <a:rPr lang="pt-BR" sz="2500" dirty="0">
                <a:solidFill>
                  <a:srgbClr val="C00000"/>
                </a:solidFill>
              </a:rPr>
              <a:t>Acórdão 3.081/2008-TCU-Plenário</a:t>
            </a:r>
            <a:r>
              <a:rPr lang="pt-BR" sz="2500" dirty="0"/>
              <a:t>;</a:t>
            </a:r>
          </a:p>
          <a:p>
            <a:pPr algn="just"/>
            <a:r>
              <a:rPr lang="pt-BR" sz="2500" b="1" dirty="0"/>
              <a:t>2012</a:t>
            </a:r>
            <a:r>
              <a:rPr lang="pt-BR" sz="2500" dirty="0"/>
              <a:t>: Levantamento, TC 002.105/2012-8, </a:t>
            </a:r>
            <a:r>
              <a:rPr lang="pt-BR" sz="2500" dirty="0">
                <a:solidFill>
                  <a:srgbClr val="C00000"/>
                </a:solidFill>
              </a:rPr>
              <a:t>Acórdão 2.000/2012-TCU-Plenário</a:t>
            </a:r>
            <a:r>
              <a:rPr lang="pt-BR" sz="2500" dirty="0" smtClean="0"/>
              <a:t>;</a:t>
            </a:r>
            <a:endParaRPr lang="pt-BR" sz="2500" dirty="0"/>
          </a:p>
          <a:p>
            <a:pPr algn="just"/>
            <a:r>
              <a:rPr lang="en-US" sz="2500" b="1" dirty="0" smtClean="0"/>
              <a:t>2013</a:t>
            </a:r>
            <a:r>
              <a:rPr lang="en-US" sz="2500" dirty="0" smtClean="0"/>
              <a:t>: </a:t>
            </a:r>
            <a:r>
              <a:rPr lang="en-US" sz="2500" dirty="0"/>
              <a:t>Auditoria </a:t>
            </a:r>
            <a:r>
              <a:rPr lang="en-US" sz="2500" dirty="0" err="1"/>
              <a:t>Operacional</a:t>
            </a:r>
            <a:r>
              <a:rPr lang="en-US" sz="2500" dirty="0"/>
              <a:t>, </a:t>
            </a:r>
            <a:r>
              <a:rPr lang="pt-BR" sz="2500" dirty="0"/>
              <a:t>TC </a:t>
            </a:r>
            <a:r>
              <a:rPr lang="pt-BR" sz="2500" dirty="0" smtClean="0"/>
              <a:t>015.995/2012-7, </a:t>
            </a:r>
            <a:r>
              <a:rPr lang="pt-BR" sz="2500" dirty="0">
                <a:solidFill>
                  <a:srgbClr val="C00000"/>
                </a:solidFill>
              </a:rPr>
              <a:t>Acórdão 3.440/2013-TCU-Plenário</a:t>
            </a:r>
            <a:r>
              <a:rPr lang="pt-BR" sz="2500" dirty="0" smtClean="0"/>
              <a:t>; e</a:t>
            </a:r>
          </a:p>
          <a:p>
            <a:pPr algn="just"/>
            <a:r>
              <a:rPr lang="pt-BR" sz="2500" b="1" dirty="0" smtClean="0"/>
              <a:t>2014</a:t>
            </a:r>
            <a:r>
              <a:rPr lang="pt-BR" sz="2500" dirty="0" smtClean="0"/>
              <a:t>: Auditoria de Conformidade, </a:t>
            </a:r>
            <a:r>
              <a:rPr lang="pt-BR" sz="2500" dirty="0"/>
              <a:t>TC 012.779/2014-8, </a:t>
            </a:r>
            <a:r>
              <a:rPr lang="pt-BR" sz="2500" dirty="0">
                <a:solidFill>
                  <a:srgbClr val="C00000"/>
                </a:solidFill>
              </a:rPr>
              <a:t>Acórdão 500/2015-TCU-Plenário</a:t>
            </a:r>
            <a:r>
              <a:rPr lang="pt-BR" sz="2500" dirty="0" smtClean="0"/>
              <a:t>.</a:t>
            </a:r>
            <a:endParaRPr lang="pt-BR" sz="25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1501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>
                <a:solidFill>
                  <a:srgbClr val="002060"/>
                </a:solidFill>
              </a:rPr>
              <a:t>Auditoria Operacional 2012/2013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Objetivo: </a:t>
            </a:r>
          </a:p>
          <a:p>
            <a:pPr marL="0" indent="0" algn="ctr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dirty="0" smtClean="0"/>
              <a:t>Identificar </a:t>
            </a:r>
            <a:r>
              <a:rPr lang="pt-BR" dirty="0"/>
              <a:t>como são realizadas a </a:t>
            </a:r>
            <a:r>
              <a:rPr lang="pt-BR"/>
              <a:t>avaliação </a:t>
            </a:r>
            <a:r>
              <a:rPr lang="pt-BR" smtClean="0"/>
              <a:t>anual de </a:t>
            </a:r>
            <a:r>
              <a:rPr lang="pt-BR" dirty="0" smtClean="0"/>
              <a:t>resultados </a:t>
            </a:r>
            <a:r>
              <a:rPr lang="pt-BR" dirty="0"/>
              <a:t>e a avaliação periódica de impacto e efetividade do </a:t>
            </a:r>
            <a:r>
              <a:rPr lang="pt-BR" dirty="0" smtClean="0"/>
              <a:t>FNDCT, previstas na Lei 11.540/2007.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51410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>
                <a:solidFill>
                  <a:srgbClr val="002060"/>
                </a:solidFill>
              </a:rPr>
              <a:t>Principais Constatações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Dispersão das informações relativas aos investimentos realizados com recursos do FNDCT (MCTI, Finep, CNPq);</a:t>
            </a:r>
          </a:p>
          <a:p>
            <a:r>
              <a:rPr lang="pt-BR" dirty="0" smtClean="0"/>
              <a:t>Inexistência de políticas e diretrizes específicas </a:t>
            </a:r>
            <a:r>
              <a:rPr lang="pt-BR" dirty="0"/>
              <a:t>para a utilização dos recursos do </a:t>
            </a:r>
            <a:r>
              <a:rPr lang="pt-BR" dirty="0" smtClean="0"/>
              <a:t>FNDCT (CDFNDCT);</a:t>
            </a:r>
            <a:endParaRPr lang="pt-BR" dirty="0"/>
          </a:p>
          <a:p>
            <a:r>
              <a:rPr lang="pt-BR" dirty="0"/>
              <a:t>Ausência de avaliações de resultados e de impacto dos investimentos do FNDCT como um </a:t>
            </a:r>
            <a:r>
              <a:rPr lang="pt-BR" dirty="0" smtClean="0"/>
              <a:t>todo (Finep).</a:t>
            </a:r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82657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>
                <a:solidFill>
                  <a:srgbClr val="002060"/>
                </a:solidFill>
              </a:rPr>
              <a:t>Determinações - Acórdão 3.440/2013</a:t>
            </a:r>
            <a:endParaRPr lang="pt-BR" sz="3600" b="1" dirty="0">
              <a:solidFill>
                <a:srgbClr val="00206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500" dirty="0"/>
              <a:t>Sejam publicadas as políticas e diretrizes para a aplicação dos recursos do </a:t>
            </a:r>
            <a:r>
              <a:rPr lang="pt-BR" sz="2500" dirty="0" smtClean="0"/>
              <a:t>fundo (CDFNDCT);</a:t>
            </a:r>
          </a:p>
          <a:p>
            <a:pPr lvl="0"/>
            <a:r>
              <a:rPr lang="pt-BR" sz="2500" dirty="0" smtClean="0">
                <a:solidFill>
                  <a:prstClr val="black"/>
                </a:solidFill>
              </a:rPr>
              <a:t>Seja desenvolvido </a:t>
            </a:r>
            <a:r>
              <a:rPr lang="pt-BR" sz="2500" dirty="0">
                <a:solidFill>
                  <a:prstClr val="black"/>
                </a:solidFill>
              </a:rPr>
              <a:t>modelo de avaliação global do </a:t>
            </a:r>
            <a:r>
              <a:rPr lang="pt-BR" sz="2500" dirty="0" smtClean="0">
                <a:solidFill>
                  <a:prstClr val="black"/>
                </a:solidFill>
              </a:rPr>
              <a:t>FNDCT, </a:t>
            </a:r>
            <a:r>
              <a:rPr lang="pt-BR" sz="2500" dirty="0">
                <a:solidFill>
                  <a:prstClr val="black"/>
                </a:solidFill>
              </a:rPr>
              <a:t>que contemple os métodos, os indicadores e as informações para avaliar os resultados de cada modalidade de </a:t>
            </a:r>
            <a:r>
              <a:rPr lang="pt-BR" sz="2500" dirty="0" smtClean="0">
                <a:solidFill>
                  <a:prstClr val="black"/>
                </a:solidFill>
              </a:rPr>
              <a:t>investimento do fundo (MCTI, Finep e CDFNDCT);</a:t>
            </a:r>
          </a:p>
          <a:p>
            <a:pPr lvl="0"/>
            <a:r>
              <a:rPr lang="pt-BR" sz="2500" dirty="0" smtClean="0">
                <a:solidFill>
                  <a:prstClr val="black"/>
                </a:solidFill>
              </a:rPr>
              <a:t>S</a:t>
            </a:r>
            <a:r>
              <a:rPr lang="pt-BR" sz="2500" dirty="0" smtClean="0"/>
              <a:t>ejam elaborados os relatórios </a:t>
            </a:r>
            <a:r>
              <a:rPr lang="pt-BR" sz="2500" dirty="0"/>
              <a:t>de resultados </a:t>
            </a:r>
            <a:r>
              <a:rPr lang="pt-BR" sz="2500" dirty="0" smtClean="0"/>
              <a:t>anuais do FNDCT (Finep); e</a:t>
            </a:r>
          </a:p>
          <a:p>
            <a:pPr lvl="0"/>
            <a:r>
              <a:rPr lang="pt-BR" sz="2500" dirty="0" smtClean="0"/>
              <a:t>Seja criado um portal específico para agrupar todas as informações relativas ao FNDCT (MCTI e Finep).</a:t>
            </a:r>
          </a:p>
          <a:p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999227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698</Words>
  <Application>Microsoft Office PowerPoint</Application>
  <PresentationFormat>Apresentação na tela (4:3)</PresentationFormat>
  <Paragraphs>79</Paragraphs>
  <Slides>17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Arial</vt:lpstr>
      <vt:lpstr>Calibri</vt:lpstr>
      <vt:lpstr>Tema do Office</vt:lpstr>
      <vt:lpstr>Apresentação do PowerPoint</vt:lpstr>
      <vt:lpstr>O FNDCT E OS FUNDOS SETORIAIS</vt:lpstr>
      <vt:lpstr>O FNDCT E OS FUNDOS SETORIAIS</vt:lpstr>
      <vt:lpstr>Arrecadação FS 2004-2015</vt:lpstr>
      <vt:lpstr>Orçamento FNDCT 2004 - 2015</vt:lpstr>
      <vt:lpstr>Atuação do TCU</vt:lpstr>
      <vt:lpstr>Auditoria Operacional 2012/2013</vt:lpstr>
      <vt:lpstr>Principais Constatações</vt:lpstr>
      <vt:lpstr>Determinações - Acórdão 3.440/2013</vt:lpstr>
      <vt:lpstr>Auditoria de Conformidade 2014</vt:lpstr>
      <vt:lpstr>Principais Constatações</vt:lpstr>
      <vt:lpstr>Determinações - Acórdão 500/2015</vt:lpstr>
      <vt:lpstr>Apresentação do PowerPoint</vt:lpstr>
      <vt:lpstr>Projetos por Fundo Setorial: 2011-2014</vt:lpstr>
      <vt:lpstr>Execução - Acumulado 2011 - 2015</vt:lpstr>
      <vt:lpstr>Arrecadação 2011-2015 (Petro, Infra, FVA)</vt:lpstr>
      <vt:lpstr>Arrecadação x Dotação Autorizada x Executado</vt:lpstr>
    </vt:vector>
  </TitlesOfParts>
  <Company>TCU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malvim</dc:creator>
  <cp:lastModifiedBy>Alexandre Giovanini Fuscaldi</cp:lastModifiedBy>
  <cp:revision>62</cp:revision>
  <cp:lastPrinted>2016-04-25T22:26:26Z</cp:lastPrinted>
  <dcterms:created xsi:type="dcterms:W3CDTF">2012-01-19T13:05:04Z</dcterms:created>
  <dcterms:modified xsi:type="dcterms:W3CDTF">2016-04-26T10:14:08Z</dcterms:modified>
</cp:coreProperties>
</file>