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7" r:id="rId4"/>
    <p:sldId id="257" r:id="rId5"/>
    <p:sldId id="258" r:id="rId6"/>
    <p:sldId id="259" r:id="rId7"/>
    <p:sldId id="261" r:id="rId8"/>
    <p:sldId id="260" r:id="rId9"/>
    <p:sldId id="267" r:id="rId10"/>
    <p:sldId id="268" r:id="rId11"/>
    <p:sldId id="269" r:id="rId12"/>
    <p:sldId id="270" r:id="rId13"/>
    <p:sldId id="276" r:id="rId14"/>
    <p:sldId id="274" r:id="rId15"/>
    <p:sldId id="275" r:id="rId16"/>
    <p:sldId id="272" r:id="rId17"/>
    <p:sldId id="271" r:id="rId18"/>
    <p:sldId id="273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03CD-338B-F54E-86E7-413D661E54CD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1E8FE-2BB1-1147-BA12-BF9BC5E5B9F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015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3E16596-9EF7-41A2-A92F-955944A665F1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7277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72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85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15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4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208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832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218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828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6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74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3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6FC7E-44F3-C545-A051-B82B6DFBF06B}" type="datetimeFigureOut">
              <a:rPr lang="en-US" smtClean="0"/>
              <a:t>16/08/17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3C53-E164-0545-8F08-1D87B0A7C1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420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733"/>
            <a:ext cx="7772400" cy="287231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</a:t>
            </a:r>
            <a:r>
              <a:rPr lang="pt-BR" b="1" dirty="0" smtClean="0"/>
              <a:t>limentos ultraprocessados e seu </a:t>
            </a:r>
            <a:r>
              <a:rPr lang="pt-BR" b="1" dirty="0" smtClean="0">
                <a:effectLst/>
              </a:rPr>
              <a:t/>
            </a:r>
            <a:br>
              <a:rPr lang="pt-BR" b="1" dirty="0" smtClean="0">
                <a:effectLst/>
              </a:rPr>
            </a:br>
            <a:r>
              <a:rPr lang="pt-BR" b="1" dirty="0" smtClean="0"/>
              <a:t>impacto na qualidade da dieta e na ocorrência da obesidade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4216400"/>
            <a:ext cx="6637867" cy="2032000"/>
          </a:xfrm>
        </p:spPr>
        <p:txBody>
          <a:bodyPr>
            <a:normAutofit fontScale="62500" lnSpcReduction="20000"/>
          </a:bodyPr>
          <a:lstStyle/>
          <a:p>
            <a:r>
              <a:rPr lang="pt-PT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Isabela Sattamini</a:t>
            </a:r>
          </a:p>
          <a:p>
            <a:r>
              <a:rPr lang="pt-PT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isabelasattamini@usp.br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NUPENS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/USP</a:t>
            </a:r>
            <a:b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Núcleo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Pesquisas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Epidemiológicas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Nutrição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Saúde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Faculdade 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Saúde Pública,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Universidade 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Paulo 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7-08-16 às 21.0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17"/>
            <a:ext cx="9144000" cy="51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7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104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Características dos alimentos ultraprocessados que comprometem a regulação do balanço energético levando ao consumo excessivo passivo de calorias: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9467"/>
            <a:ext cx="8229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/>
                <a:latin typeface="Wingdings"/>
              </a:rPr>
              <a:t></a:t>
            </a:r>
            <a:r>
              <a:rPr lang="pt-BR" dirty="0" smtClean="0"/>
              <a:t>Alta densidade energética, muito açúcar e pouca fibra </a:t>
            </a:r>
          </a:p>
          <a:p>
            <a:pPr marL="0" indent="0">
              <a:buNone/>
            </a:pPr>
            <a:r>
              <a:rPr lang="pt-BR" dirty="0" smtClean="0">
                <a:effectLst/>
                <a:latin typeface="Wingdings"/>
              </a:rPr>
              <a:t></a:t>
            </a:r>
            <a:r>
              <a:rPr lang="pt-BR" dirty="0" smtClean="0"/>
              <a:t>Híper-palatabilidade, habituação, adição</a:t>
            </a:r>
            <a:br>
              <a:rPr lang="pt-BR" dirty="0" smtClean="0"/>
            </a:br>
            <a:r>
              <a:rPr lang="pt-BR" dirty="0" smtClean="0">
                <a:effectLst/>
                <a:latin typeface="Wingdings"/>
              </a:rPr>
              <a:t></a:t>
            </a:r>
            <a:r>
              <a:rPr lang="pt-BR" dirty="0" smtClean="0"/>
              <a:t>Indução ao comer sem atenção (mindless eating) </a:t>
            </a:r>
          </a:p>
          <a:p>
            <a:pPr marL="0" indent="0">
              <a:buNone/>
            </a:pPr>
            <a:r>
              <a:rPr lang="pt-BR" dirty="0" smtClean="0">
                <a:effectLst/>
                <a:latin typeface="Wingdings"/>
              </a:rPr>
              <a:t></a:t>
            </a:r>
            <a:r>
              <a:rPr lang="pt-BR" dirty="0" smtClean="0"/>
              <a:t>Marketing sofisticado e agressivo </a:t>
            </a:r>
            <a:endParaRPr lang="pt-BR" dirty="0" smtClean="0">
              <a:effectLst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485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Teor de energia na alimentação segundo quintos da participação de ultraprocessados Brasil 2008-9 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endParaRPr lang="pt-BR" sz="2800" dirty="0"/>
          </a:p>
        </p:txBody>
      </p:sp>
      <p:pic>
        <p:nvPicPr>
          <p:cNvPr id="5" name="Picture 4" descr="Captura de Tela 2017-08-16 às 21.0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8852"/>
            <a:ext cx="7823200" cy="481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28600"/>
            <a:ext cx="423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aseline="30000" dirty="0"/>
              <a:t>Fonte: Louzada ML 2015 </a:t>
            </a:r>
            <a:r>
              <a:rPr lang="pt-PT" baseline="30000" dirty="0" err="1"/>
              <a:t>et</a:t>
            </a:r>
            <a:r>
              <a:rPr lang="pt-PT" baseline="30000" dirty="0"/>
              <a:t> </a:t>
            </a:r>
            <a:r>
              <a:rPr lang="pt-PT" baseline="30000" dirty="0" err="1"/>
              <a:t>al</a:t>
            </a:r>
            <a:r>
              <a:rPr lang="pt-PT" baseline="30000" dirty="0"/>
              <a:t> </a:t>
            </a:r>
            <a:r>
              <a:rPr lang="pt-PT" baseline="30000" dirty="0" err="1"/>
              <a:t>Rev</a:t>
            </a:r>
            <a:r>
              <a:rPr lang="pt-PT" baseline="30000" dirty="0"/>
              <a:t> </a:t>
            </a:r>
            <a:r>
              <a:rPr lang="pt-PT" baseline="30000" dirty="0" err="1"/>
              <a:t>Saude</a:t>
            </a:r>
            <a:r>
              <a:rPr lang="pt-PT" baseline="30000" dirty="0"/>
              <a:t> Pub 49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595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Teor de açúcar livre na alimentação segundo quintos da participação de ultraprocessados Brasil 2008-9 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endParaRPr lang="pt-BR" sz="2800" dirty="0"/>
          </a:p>
        </p:txBody>
      </p:sp>
      <p:pic>
        <p:nvPicPr>
          <p:cNvPr id="4" name="Picture 3" descr="Captura de Tela 2017-08-16 às 21.30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"/>
          <a:stretch/>
        </p:blipFill>
        <p:spPr>
          <a:xfrm>
            <a:off x="321734" y="1417638"/>
            <a:ext cx="8077200" cy="5118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581001"/>
            <a:ext cx="423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aseline="30000" dirty="0"/>
              <a:t>Fonte: Louzada ML 2015 </a:t>
            </a:r>
            <a:r>
              <a:rPr lang="pt-PT" baseline="30000" dirty="0" err="1"/>
              <a:t>et</a:t>
            </a:r>
            <a:r>
              <a:rPr lang="pt-PT" baseline="30000" dirty="0"/>
              <a:t> </a:t>
            </a:r>
            <a:r>
              <a:rPr lang="pt-PT" baseline="30000" dirty="0" err="1"/>
              <a:t>al</a:t>
            </a:r>
            <a:r>
              <a:rPr lang="pt-PT" baseline="30000" dirty="0"/>
              <a:t> </a:t>
            </a:r>
            <a:r>
              <a:rPr lang="pt-PT" baseline="30000" dirty="0" err="1"/>
              <a:t>Rev</a:t>
            </a:r>
            <a:r>
              <a:rPr lang="pt-PT" baseline="30000" dirty="0"/>
              <a:t> </a:t>
            </a:r>
            <a:r>
              <a:rPr lang="pt-PT" baseline="30000" dirty="0" err="1"/>
              <a:t>Saude</a:t>
            </a:r>
            <a:r>
              <a:rPr lang="pt-PT" baseline="30000" dirty="0"/>
              <a:t> Pub 49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128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Teor de fibra na alimentação segundo quintos da participação de ultraprocessados Brasil 2008-9 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endParaRPr lang="pt-BR" sz="2800" dirty="0"/>
          </a:p>
        </p:txBody>
      </p:sp>
      <p:pic>
        <p:nvPicPr>
          <p:cNvPr id="4" name="Picture 3" descr="Captura de Tela 2017-08-16 às 21.32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/>
          <a:stretch/>
        </p:blipFill>
        <p:spPr>
          <a:xfrm>
            <a:off x="237067" y="1117599"/>
            <a:ext cx="8686800" cy="5401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25734"/>
            <a:ext cx="423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aseline="30000" dirty="0"/>
              <a:t>Fonte: Louzada ML 2015 </a:t>
            </a:r>
            <a:r>
              <a:rPr lang="pt-PT" baseline="30000" dirty="0" err="1"/>
              <a:t>et</a:t>
            </a:r>
            <a:r>
              <a:rPr lang="pt-PT" baseline="30000" dirty="0"/>
              <a:t> </a:t>
            </a:r>
            <a:r>
              <a:rPr lang="pt-PT" baseline="30000" dirty="0" err="1"/>
              <a:t>al</a:t>
            </a:r>
            <a:r>
              <a:rPr lang="pt-PT" baseline="30000" dirty="0"/>
              <a:t> </a:t>
            </a:r>
            <a:r>
              <a:rPr lang="pt-PT" baseline="30000" dirty="0" err="1"/>
              <a:t>Rev</a:t>
            </a:r>
            <a:r>
              <a:rPr lang="pt-PT" baseline="30000" dirty="0"/>
              <a:t> </a:t>
            </a:r>
            <a:r>
              <a:rPr lang="pt-PT" baseline="30000" dirty="0" err="1"/>
              <a:t>Saude</a:t>
            </a:r>
            <a:r>
              <a:rPr lang="pt-PT" baseline="30000" dirty="0"/>
              <a:t> Pub 49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136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Teor de prote</a:t>
            </a:r>
            <a:r>
              <a:rPr lang="pt-BR" sz="2800" dirty="0" smtClean="0"/>
              <a:t>ína</a:t>
            </a:r>
            <a:r>
              <a:rPr lang="pt-BR" sz="2800" dirty="0" smtClean="0"/>
              <a:t> na alimentação segundo quintos da participação de ultraprocessados Brasil 2008-9 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endParaRPr lang="pt-BR" sz="2800" dirty="0"/>
          </a:p>
        </p:txBody>
      </p:sp>
      <p:pic>
        <p:nvPicPr>
          <p:cNvPr id="4" name="Picture 3" descr="Captura de Tela 2017-08-16 às 21.3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070398"/>
            <a:ext cx="8398933" cy="5417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91868"/>
            <a:ext cx="423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aseline="30000" dirty="0"/>
              <a:t>Fonte: Louzada ML 2015 </a:t>
            </a:r>
            <a:r>
              <a:rPr lang="pt-PT" baseline="30000" dirty="0" err="1"/>
              <a:t>et</a:t>
            </a:r>
            <a:r>
              <a:rPr lang="pt-PT" baseline="30000" dirty="0"/>
              <a:t> </a:t>
            </a:r>
            <a:r>
              <a:rPr lang="pt-PT" baseline="30000" dirty="0" err="1"/>
              <a:t>al</a:t>
            </a:r>
            <a:r>
              <a:rPr lang="pt-PT" baseline="30000" dirty="0"/>
              <a:t> </a:t>
            </a:r>
            <a:r>
              <a:rPr lang="pt-PT" baseline="30000" dirty="0" err="1"/>
              <a:t>Rev</a:t>
            </a:r>
            <a:r>
              <a:rPr lang="pt-PT" baseline="30000" dirty="0"/>
              <a:t> </a:t>
            </a:r>
            <a:r>
              <a:rPr lang="pt-PT" baseline="30000" dirty="0" err="1"/>
              <a:t>Saude</a:t>
            </a:r>
            <a:r>
              <a:rPr lang="pt-PT" baseline="30000" dirty="0"/>
              <a:t> Pub 49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321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143000"/>
          </a:xfrm>
        </p:spPr>
        <p:txBody>
          <a:bodyPr>
            <a:noAutofit/>
          </a:bodyPr>
          <a:lstStyle/>
          <a:p>
            <a:r>
              <a:rPr lang="pt-PT" sz="3600" dirty="0" smtClean="0"/>
              <a:t>Incidência de sobrepeso e obesidade de acordo com o consumo de alimentos </a:t>
            </a:r>
            <a:r>
              <a:rPr lang="pt-PT" sz="3600" dirty="0" err="1" smtClean="0"/>
              <a:t>ultraprocessados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 Coorte da Universidade de Navarra</a:t>
            </a:r>
            <a:endParaRPr lang="pt-P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733"/>
            <a:ext cx="8229600" cy="346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Ajustado </a:t>
            </a:r>
            <a:r>
              <a:rPr lang="pt-BR" sz="2400" dirty="0"/>
              <a:t>para sexo, idade, estado civil, nível de educação, atividade física, horas de exibição de TV, sono / sesta, status de tabagismo, lanche entre as refeições, seguindo uma dieta especial no início, índice de massa corporal e consumo de frutas e vegetais</a:t>
            </a:r>
            <a:r>
              <a:rPr lang="pt-BR" sz="2400" dirty="0" smtClean="0">
                <a:effectLst/>
              </a:rPr>
              <a:t>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52835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Tela 2017-08-16 às 21.1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66"/>
            <a:ext cx="9237772" cy="58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2962"/>
          </a:xfrm>
        </p:spPr>
        <p:txBody>
          <a:bodyPr>
            <a:normAutofit/>
          </a:bodyPr>
          <a:lstStyle/>
          <a:p>
            <a:r>
              <a:rPr lang="pt-PT" sz="6000" dirty="0" smtClean="0"/>
              <a:t>Implica</a:t>
            </a:r>
            <a:r>
              <a:rPr lang="pt-PT" sz="6000" dirty="0" smtClean="0"/>
              <a:t>ções para as políticas públicas?</a:t>
            </a:r>
            <a:endParaRPr lang="pt-PT" sz="6000" dirty="0"/>
          </a:p>
        </p:txBody>
      </p:sp>
    </p:spTree>
    <p:extLst>
      <p:ext uri="{BB962C8B-B14F-4D97-AF65-F5344CB8AC3E}">
        <p14:creationId xmlns:p14="http://schemas.microsoft.com/office/powerpoint/2010/main" val="38039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Posicionamento do Instituto Nacional do C</a:t>
            </a:r>
            <a:r>
              <a:rPr lang="pt-PT" sz="3600" dirty="0" smtClean="0"/>
              <a:t>âncer</a:t>
            </a:r>
            <a:r>
              <a:rPr lang="pt-PT" sz="3600" dirty="0" smtClean="0"/>
              <a:t> acerca do sobrepeso e obesidade </a:t>
            </a:r>
            <a:br>
              <a:rPr lang="pt-PT" sz="3600" dirty="0" smtClean="0"/>
            </a:br>
            <a:r>
              <a:rPr lang="pt-PT" sz="2400" dirty="0" smtClean="0"/>
              <a:t>4 de Agosto de 2017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267"/>
            <a:ext cx="8229600" cy="502073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Rela</a:t>
            </a:r>
            <a:r>
              <a:rPr lang="pt-PT" dirty="0" smtClean="0"/>
              <a:t>ção evidenciada do excesso de peso como fator de risco para mais de 13 tipos de câncer</a:t>
            </a:r>
          </a:p>
          <a:p>
            <a:r>
              <a:rPr lang="pt-PT" dirty="0" smtClean="0"/>
              <a:t>Necessidade de medidas regulatórias que incidam na prevenção do ganho de peso, e consequentemente na prevenção e controle do câncer:</a:t>
            </a:r>
          </a:p>
          <a:p>
            <a:pPr lvl="1"/>
            <a:r>
              <a:rPr lang="pt-PT" dirty="0" smtClean="0"/>
              <a:t>Taxação de bebidas </a:t>
            </a:r>
            <a:r>
              <a:rPr lang="pt-PT" dirty="0" err="1" smtClean="0"/>
              <a:t>ultraprocessadas</a:t>
            </a:r>
            <a:r>
              <a:rPr lang="pt-PT" dirty="0" smtClean="0"/>
              <a:t>; </a:t>
            </a:r>
          </a:p>
          <a:p>
            <a:pPr lvl="1"/>
            <a:r>
              <a:rPr lang="pt-PT" dirty="0"/>
              <a:t>R</a:t>
            </a:r>
            <a:r>
              <a:rPr lang="pt-PT" dirty="0" smtClean="0"/>
              <a:t>estrição de marketing infantil;  </a:t>
            </a:r>
          </a:p>
          <a:p>
            <a:pPr lvl="1"/>
            <a:r>
              <a:rPr lang="pt-PT" dirty="0"/>
              <a:t>R</a:t>
            </a:r>
            <a:r>
              <a:rPr lang="pt-PT" dirty="0" smtClean="0"/>
              <a:t>egulação de cantinas escolares; </a:t>
            </a:r>
          </a:p>
          <a:p>
            <a:pPr lvl="1"/>
            <a:r>
              <a:rPr lang="pt-PT" dirty="0" smtClean="0"/>
              <a:t>Advertências nas embalagens de alimentos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584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76375" y="3716338"/>
          <a:ext cx="5688013" cy="1252537"/>
        </p:xfrm>
        <a:graphic>
          <a:graphicData uri="http://schemas.openxmlformats.org/drawingml/2006/table">
            <a:tbl>
              <a:tblPr firstCol="1"/>
              <a:tblGrid>
                <a:gridCol w="5688013"/>
              </a:tblGrid>
              <a:tr h="1252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Coordenação-Geral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Alimentação </a:t>
                      </a: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 Nutrição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Departamento de Atenção</a:t>
                      </a:r>
                      <a:r>
                        <a:rPr lang="pt-B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Básica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Secretaria de Atenção à Saúde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 </a:t>
                      </a: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Saúde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tângulo 6"/>
          <p:cNvSpPr>
            <a:spLocks noChangeArrowheads="1"/>
          </p:cNvSpPr>
          <p:nvPr/>
        </p:nvSpPr>
        <p:spPr bwMode="auto">
          <a:xfrm>
            <a:off x="395288" y="2019300"/>
            <a:ext cx="846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3600" b="1" i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Guia Alimentar para a População Brasileira</a:t>
            </a:r>
            <a:endParaRPr lang="pt-BR" altLang="pt-BR" sz="36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4" t="81105" r="6631" b="13231"/>
          <a:stretch>
            <a:fillRect/>
          </a:stretch>
        </p:blipFill>
        <p:spPr bwMode="auto">
          <a:xfrm>
            <a:off x="4470400" y="6165850"/>
            <a:ext cx="4495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3" t="25024" r="2184" b="34665"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2" name="Grupo 1"/>
          <p:cNvGrpSpPr>
            <a:grpSpLocks/>
          </p:cNvGrpSpPr>
          <p:nvPr/>
        </p:nvGrpSpPr>
        <p:grpSpPr bwMode="auto">
          <a:xfrm>
            <a:off x="4530725" y="9525"/>
            <a:ext cx="4505325" cy="6137275"/>
            <a:chOff x="4531171" y="9550"/>
            <a:chExt cx="4505325" cy="6136704"/>
          </a:xfrm>
        </p:grpSpPr>
        <p:pic>
          <p:nvPicPr>
            <p:cNvPr id="3585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03" t="41263" r="3618" b="8983"/>
            <a:stretch>
              <a:fillRect/>
            </a:stretch>
          </p:blipFill>
          <p:spPr bwMode="auto">
            <a:xfrm>
              <a:off x="4531171" y="1528762"/>
              <a:ext cx="4505325" cy="315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5" t="41263" r="10181" b="42970"/>
            <a:stretch>
              <a:fillRect/>
            </a:stretch>
          </p:blipFill>
          <p:spPr bwMode="auto">
            <a:xfrm>
              <a:off x="8004001" y="548779"/>
              <a:ext cx="519894" cy="99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5" t="41263" r="10181" b="42970"/>
            <a:stretch>
              <a:fillRect/>
            </a:stretch>
          </p:blipFill>
          <p:spPr bwMode="auto">
            <a:xfrm>
              <a:off x="8004001" y="9550"/>
              <a:ext cx="519894" cy="99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5" t="41263" r="10181" b="42970"/>
            <a:stretch>
              <a:fillRect/>
            </a:stretch>
          </p:blipFill>
          <p:spPr bwMode="auto">
            <a:xfrm>
              <a:off x="7994476" y="5147221"/>
              <a:ext cx="519894" cy="99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5" t="41263" r="10181" b="42970"/>
            <a:stretch>
              <a:fillRect/>
            </a:stretch>
          </p:blipFill>
          <p:spPr bwMode="auto">
            <a:xfrm>
              <a:off x="7994476" y="4167238"/>
              <a:ext cx="519894" cy="99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5" t="41263" r="10181" b="42970"/>
            <a:stretch>
              <a:fillRect/>
            </a:stretch>
          </p:blipFill>
          <p:spPr bwMode="auto">
            <a:xfrm>
              <a:off x="7994476" y="3385542"/>
              <a:ext cx="519894" cy="99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://www.infoescola.com/wp-content/uploads/2010/06/s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3" y="373328"/>
            <a:ext cx="2440031" cy="9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1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0503"/>
            <a:ext cx="8229600" cy="3857097"/>
          </a:xfrm>
        </p:spPr>
        <p:txBody>
          <a:bodyPr>
            <a:normAutofit/>
          </a:bodyPr>
          <a:lstStyle/>
          <a:p>
            <a:r>
              <a:rPr lang="pt-PT" sz="5400" dirty="0" smtClean="0"/>
              <a:t>Obrigada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sz="2800" dirty="0" smtClean="0"/>
              <a:t>Isabela Sattamini</a:t>
            </a:r>
            <a:br>
              <a:rPr lang="pt-PT" sz="2800" dirty="0" smtClean="0"/>
            </a:br>
            <a:r>
              <a:rPr lang="pt-PT" sz="2800" dirty="0" smtClean="0"/>
              <a:t>isabelasattamini@usp.br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36574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8-16 às 21.43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40"/>
            <a:ext cx="9144000" cy="51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4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000" dirty="0" smtClean="0"/>
              <a:t>NOVA: uma classificação de alimentos baseada na extensão e função do processamento a que o alimento foi submetido antes de seu consumo ou preparo </a:t>
            </a:r>
            <a:r>
              <a:rPr lang="pt-BR" sz="2000" dirty="0" smtClean="0">
                <a:effectLst/>
              </a:rPr>
              <a:t/>
            </a:r>
            <a:br>
              <a:rPr lang="pt-BR" sz="2000" dirty="0" smtClean="0">
                <a:effectLst/>
              </a:rPr>
            </a:br>
            <a:endParaRPr lang="pt-BR" sz="2000" dirty="0"/>
          </a:p>
        </p:txBody>
      </p:sp>
      <p:pic>
        <p:nvPicPr>
          <p:cNvPr id="4" name="Picture 3" descr="Captura de Tela 2017-08-16 às 20.4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473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7634"/>
            <a:ext cx="5781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en-US" dirty="0"/>
              <a:t>FAO 2015, </a:t>
            </a:r>
            <a:r>
              <a:rPr lang="en-US" dirty="0" err="1"/>
              <a:t>Monteiro</a:t>
            </a:r>
            <a:r>
              <a:rPr lang="en-US" dirty="0"/>
              <a:t> et al 2015, </a:t>
            </a:r>
            <a:r>
              <a:rPr lang="en-US" dirty="0" err="1"/>
              <a:t>Moubarac</a:t>
            </a:r>
            <a:r>
              <a:rPr lang="en-US" dirty="0"/>
              <a:t> et al 2014 </a:t>
            </a:r>
            <a:endParaRPr lang="en-US" dirty="0" smtClean="0">
              <a:effectLst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64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3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processamento de alimentos como aliado da alimentação saudável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4775200"/>
            <a:ext cx="8805333" cy="1350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Padrões tradicionais de alimentação </a:t>
            </a:r>
            <a:r>
              <a:rPr lang="pt-BR" dirty="0" smtClean="0"/>
              <a:t>são baseados em alimentos do </a:t>
            </a:r>
          </a:p>
          <a:p>
            <a:pPr marL="0" indent="0">
              <a:buNone/>
            </a:pPr>
            <a:r>
              <a:rPr lang="pt-BR" b="1" dirty="0" smtClean="0"/>
              <a:t>Grupo 1 </a:t>
            </a:r>
            <a:r>
              <a:rPr lang="pt-BR" dirty="0" smtClean="0"/>
              <a:t>preparados, cozidos e temperados com ingredientes do </a:t>
            </a:r>
            <a:r>
              <a:rPr lang="pt-BR" b="1" dirty="0" smtClean="0"/>
              <a:t>Grupo 2 </a:t>
            </a:r>
          </a:p>
          <a:p>
            <a:pPr marL="0" indent="0">
              <a:buNone/>
            </a:pPr>
            <a:r>
              <a:rPr lang="pt-BR" dirty="0" smtClean="0"/>
              <a:t>e complementados com alimentos do </a:t>
            </a:r>
            <a:r>
              <a:rPr lang="pt-BR" b="1" dirty="0" smtClean="0"/>
              <a:t>Grupo 3</a:t>
            </a:r>
            <a:r>
              <a:rPr lang="pt-BR" dirty="0" smtClean="0"/>
              <a:t>. </a:t>
            </a:r>
            <a:endParaRPr lang="pt-BR" dirty="0" smtClean="0">
              <a:effectLst/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3" descr="Captura de Tela 2017-08-16 às 20.4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766"/>
            <a:ext cx="9144000" cy="2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6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7-08-16 às 20.48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3299"/>
          <a:stretch/>
        </p:blipFill>
        <p:spPr>
          <a:xfrm>
            <a:off x="0" y="1006469"/>
            <a:ext cx="9144000" cy="4476227"/>
          </a:xfrm>
        </p:spPr>
      </p:pic>
    </p:spTree>
    <p:extLst>
      <p:ext uri="{BB962C8B-B14F-4D97-AF65-F5344CB8AC3E}">
        <p14:creationId xmlns:p14="http://schemas.microsoft.com/office/powerpoint/2010/main" val="35851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i="1" dirty="0" smtClean="0"/>
              <a:t>“Alimentos ultraprocessados são formulações industriais feitas inteiramente ou majoritariamente de fontes de energia e nutrientes de baixo custo (óleos, gorduras, açúcar, amido, isolados proteicos, vitaminas e minerais) e numerosos aditivos visando à criação de produtos extremamente lucrativos, hiper-palatáveis, de longa duração e consumíveis em qualquer hora e lugar.” </a:t>
            </a:r>
            <a:endParaRPr lang="pt-BR" sz="3600" dirty="0" smtClean="0">
              <a:effectLst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444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604962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Alimentos ultraprocessados </a:t>
            </a:r>
            <a:r>
              <a:rPr lang="pt-BR" sz="3200" dirty="0" smtClean="0"/>
              <a:t>são fabricados e propagandeados visando à substituição de alimentos não ou minimamente processados e suas preparações culinárias </a:t>
            </a:r>
            <a:r>
              <a:rPr lang="pt-BR" sz="3200" dirty="0" smtClean="0">
                <a:effectLst/>
              </a:rPr>
              <a:t/>
            </a:r>
            <a:br>
              <a:rPr lang="pt-BR" sz="3200" dirty="0" smtClean="0">
                <a:effectLst/>
              </a:rPr>
            </a:br>
            <a:endParaRPr lang="pt-BR" sz="3200" dirty="0"/>
          </a:p>
        </p:txBody>
      </p:sp>
      <p:pic>
        <p:nvPicPr>
          <p:cNvPr id="4" name="Picture 3" descr="Captura de Tela 2017-08-16 às 20.5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268"/>
            <a:ext cx="9144000" cy="261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7-08-16 às 21.0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33"/>
            <a:ext cx="9144000" cy="48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3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480</Words>
  <Application>Microsoft Macintosh PowerPoint</Application>
  <PresentationFormat>On-screen Show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Alimentos ultraprocessados e seu  impacto na qualidade da dieta e na ocorrência da obesidade  </vt:lpstr>
      <vt:lpstr>PowerPoint Presentation</vt:lpstr>
      <vt:lpstr>PowerPoint Presentation</vt:lpstr>
      <vt:lpstr>NOVA: uma classificação de alimentos baseada na extensão e função do processamento a que o alimento foi submetido antes de seu consumo ou preparo  </vt:lpstr>
      <vt:lpstr>O processamento de alimentos como aliado da alimentação saudável  </vt:lpstr>
      <vt:lpstr>PowerPoint Presentation</vt:lpstr>
      <vt:lpstr>PowerPoint Presentation</vt:lpstr>
      <vt:lpstr>Alimentos ultraprocessados são fabricados e propagandeados visando à substituição de alimentos não ou minimamente processados e suas preparações culinárias  </vt:lpstr>
      <vt:lpstr>PowerPoint Presentation</vt:lpstr>
      <vt:lpstr>PowerPoint Presentation</vt:lpstr>
      <vt:lpstr>Características dos alimentos ultraprocessados que comprometem a regulação do balanço energético levando ao consumo excessivo passivo de calorias:  </vt:lpstr>
      <vt:lpstr>Teor de energia na alimentação segundo quintos da participação de ultraprocessados Brasil 2008-9  </vt:lpstr>
      <vt:lpstr>Teor de açúcar livre na alimentação segundo quintos da participação de ultraprocessados Brasil 2008-9  </vt:lpstr>
      <vt:lpstr>Teor de fibra na alimentação segundo quintos da participação de ultraprocessados Brasil 2008-9  </vt:lpstr>
      <vt:lpstr>Teor de proteína na alimentação segundo quintos da participação de ultraprocessados Brasil 2008-9  </vt:lpstr>
      <vt:lpstr>Incidência de sobrepeso e obesidade de acordo com o consumo de alimentos ultraprocessados  Coorte da Universidade de Navarra</vt:lpstr>
      <vt:lpstr>PowerPoint Presentation</vt:lpstr>
      <vt:lpstr>Implicações para as políticas públicas?</vt:lpstr>
      <vt:lpstr>Posicionamento do Instituto Nacional do Câncer acerca do sobrepeso e obesidade  4 de Agosto de 2017</vt:lpstr>
      <vt:lpstr>Obrigada  Isabela Sattamini isabelasattamini@usp.br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Alimentos Ultraprocessados</dc:title>
  <dc:creator>Isabela Sattamini</dc:creator>
  <cp:lastModifiedBy>Isabela Sattamini</cp:lastModifiedBy>
  <cp:revision>45</cp:revision>
  <dcterms:created xsi:type="dcterms:W3CDTF">2017-08-16T23:35:44Z</dcterms:created>
  <dcterms:modified xsi:type="dcterms:W3CDTF">2017-08-17T10:43:09Z</dcterms:modified>
</cp:coreProperties>
</file>