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76" r:id="rId5"/>
    <p:sldId id="277" r:id="rId6"/>
    <p:sldId id="274" r:id="rId7"/>
    <p:sldId id="278" r:id="rId8"/>
    <p:sldId id="281" r:id="rId9"/>
    <p:sldId id="290" r:id="rId10"/>
    <p:sldId id="284" r:id="rId11"/>
    <p:sldId id="289" r:id="rId12"/>
    <p:sldId id="283" r:id="rId13"/>
    <p:sldId id="282" r:id="rId14"/>
    <p:sldId id="280" r:id="rId15"/>
    <p:sldId id="286" r:id="rId16"/>
    <p:sldId id="287" r:id="rId17"/>
    <p:sldId id="285" r:id="rId18"/>
    <p:sldId id="291" r:id="rId19"/>
    <p:sldId id="259" r:id="rId20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937" userDrawn="1">
          <p15:clr>
            <a:srgbClr val="A4A3A4"/>
          </p15:clr>
        </p15:guide>
        <p15:guide id="4" pos="44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2CA7"/>
    <a:srgbClr val="FFD000"/>
    <a:srgbClr val="00D000"/>
    <a:srgbClr val="F78229"/>
    <a:srgbClr val="F9F9F9"/>
    <a:srgbClr val="183EFF"/>
    <a:srgbClr val="FFF200"/>
    <a:srgbClr val="FF0000"/>
    <a:srgbClr val="18BEFF"/>
    <a:srgbClr val="6BB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édio 2 - Ênfas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2833802-FEF1-4C79-8D5D-14CF1EAF98D9}" styleName="Estilo Claro 2 - Ênfas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1E4AEA4-8DFA-4A89-87EB-49C32662AFE0}" styleName="Estilo Médio 2 - Ênfas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Estilo Médio 1 - Ênfas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6"/>
    <p:restoredTop sz="96327"/>
  </p:normalViewPr>
  <p:slideViewPr>
    <p:cSldViewPr snapToGrid="0" showGuides="1">
      <p:cViewPr varScale="1">
        <p:scale>
          <a:sx n="66" d="100"/>
          <a:sy n="66" d="100"/>
        </p:scale>
        <p:origin x="632" y="32"/>
      </p:cViewPr>
      <p:guideLst>
        <p:guide orient="horz" pos="2160"/>
        <p:guide pos="3840"/>
        <p:guide pos="937"/>
        <p:guide pos="449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OVANI BATISTA SPIECKER" userId="e582ae60-9cc1-489d-9370-57dc9ca2955e" providerId="ADAL" clId="{3E164DB5-CF85-4855-ADF6-B868D5E9AB8D}"/>
    <pc:docChg chg="modSld">
      <pc:chgData name="GEOVANI BATISTA SPIECKER" userId="e582ae60-9cc1-489d-9370-57dc9ca2955e" providerId="ADAL" clId="{3E164DB5-CF85-4855-ADF6-B868D5E9AB8D}" dt="2023-11-27T16:29:41.201" v="2" actId="729"/>
      <pc:docMkLst>
        <pc:docMk/>
      </pc:docMkLst>
      <pc:sldChg chg="mod modShow">
        <pc:chgData name="GEOVANI BATISTA SPIECKER" userId="e582ae60-9cc1-489d-9370-57dc9ca2955e" providerId="ADAL" clId="{3E164DB5-CF85-4855-ADF6-B868D5E9AB8D}" dt="2023-11-27T16:29:41.201" v="2" actId="729"/>
        <pc:sldMkLst>
          <pc:docMk/>
          <pc:sldMk cId="2483659197" sldId="276"/>
        </pc:sldMkLst>
      </pc:sldChg>
      <pc:sldChg chg="mod modShow">
        <pc:chgData name="GEOVANI BATISTA SPIECKER" userId="e582ae60-9cc1-489d-9370-57dc9ca2955e" providerId="ADAL" clId="{3E164DB5-CF85-4855-ADF6-B868D5E9AB8D}" dt="2023-11-27T16:29:36.599" v="0" actId="729"/>
        <pc:sldMkLst>
          <pc:docMk/>
          <pc:sldMk cId="1340533078" sldId="278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C49694-9AAA-4C4C-81CE-7D42D1A2003B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pt-BR"/>
        </a:p>
      </dgm:t>
    </dgm:pt>
    <dgm:pt modelId="{41E26A35-BE73-4CC2-A925-A12095AD9B20}">
      <dgm:prSet phldrT="[Texto]"/>
      <dgm:spPr/>
      <dgm:t>
        <a:bodyPr/>
        <a:lstStyle/>
        <a:p>
          <a:r>
            <a:rPr lang="pt-BR" b="1" i="0" dirty="0"/>
            <a:t>1. Custo-benefício da solução</a:t>
          </a:r>
          <a:endParaRPr lang="pt-BR" dirty="0"/>
        </a:p>
      </dgm:t>
    </dgm:pt>
    <dgm:pt modelId="{1063D6E1-B27C-4493-9A2F-D50D9024E623}" type="parTrans" cxnId="{5680FEF8-704C-4565-8D54-8A5511A6A54B}">
      <dgm:prSet/>
      <dgm:spPr/>
      <dgm:t>
        <a:bodyPr/>
        <a:lstStyle/>
        <a:p>
          <a:endParaRPr lang="pt-BR"/>
        </a:p>
      </dgm:t>
    </dgm:pt>
    <dgm:pt modelId="{9D2AC555-DC66-4D25-B6C9-AC6BCA591F63}" type="sibTrans" cxnId="{5680FEF8-704C-4565-8D54-8A5511A6A54B}">
      <dgm:prSet/>
      <dgm:spPr/>
      <dgm:t>
        <a:bodyPr/>
        <a:lstStyle/>
        <a:p>
          <a:endParaRPr lang="pt-BR"/>
        </a:p>
      </dgm:t>
    </dgm:pt>
    <dgm:pt modelId="{7F678A01-CE96-46CB-963B-A5040FFBFD90}">
      <dgm:prSet/>
      <dgm:spPr/>
      <dgm:t>
        <a:bodyPr/>
        <a:lstStyle/>
        <a:p>
          <a:r>
            <a:rPr lang="pt-BR" b="1" i="0" dirty="0"/>
            <a:t>2. Baixa curva de aprendizagem</a:t>
          </a:r>
          <a:endParaRPr lang="pt-BR" dirty="0"/>
        </a:p>
      </dgm:t>
    </dgm:pt>
    <dgm:pt modelId="{972E0388-43B0-4D20-A744-260A163FF8D2}" type="parTrans" cxnId="{3E7F2B68-BA7B-4F69-8D9C-8CE98100E49E}">
      <dgm:prSet/>
      <dgm:spPr/>
      <dgm:t>
        <a:bodyPr/>
        <a:lstStyle/>
        <a:p>
          <a:endParaRPr lang="pt-BR"/>
        </a:p>
      </dgm:t>
    </dgm:pt>
    <dgm:pt modelId="{90FED9F6-5D6A-41AD-90F0-18E087DD52C0}" type="sibTrans" cxnId="{3E7F2B68-BA7B-4F69-8D9C-8CE98100E49E}">
      <dgm:prSet/>
      <dgm:spPr/>
      <dgm:t>
        <a:bodyPr/>
        <a:lstStyle/>
        <a:p>
          <a:endParaRPr lang="pt-BR"/>
        </a:p>
      </dgm:t>
    </dgm:pt>
    <dgm:pt modelId="{3D843933-BDED-4F6E-8511-5EF7943449BD}">
      <dgm:prSet/>
      <dgm:spPr/>
      <dgm:t>
        <a:bodyPr/>
        <a:lstStyle/>
        <a:p>
          <a:r>
            <a:rPr lang="pt-BR" b="1" i="0" dirty="0"/>
            <a:t>3. Performance aprimorada</a:t>
          </a:r>
          <a:endParaRPr lang="pt-BR" dirty="0"/>
        </a:p>
      </dgm:t>
    </dgm:pt>
    <dgm:pt modelId="{88CFE49E-5899-4115-B970-67897F5B15F5}" type="parTrans" cxnId="{F9BB008C-34C7-437F-99EE-1ECC344D59A9}">
      <dgm:prSet/>
      <dgm:spPr/>
      <dgm:t>
        <a:bodyPr/>
        <a:lstStyle/>
        <a:p>
          <a:endParaRPr lang="pt-BR"/>
        </a:p>
      </dgm:t>
    </dgm:pt>
    <dgm:pt modelId="{E9B2F5EC-5561-4A02-B9D6-7EB3096534FA}" type="sibTrans" cxnId="{F9BB008C-34C7-437F-99EE-1ECC344D59A9}">
      <dgm:prSet/>
      <dgm:spPr/>
      <dgm:t>
        <a:bodyPr/>
        <a:lstStyle/>
        <a:p>
          <a:endParaRPr lang="pt-BR"/>
        </a:p>
      </dgm:t>
    </dgm:pt>
    <dgm:pt modelId="{98EAD7EB-939A-40CB-A145-CCCA3A646D38}">
      <dgm:prSet/>
      <dgm:spPr/>
      <dgm:t>
        <a:bodyPr/>
        <a:lstStyle/>
        <a:p>
          <a:r>
            <a:rPr lang="pt-BR" b="1" i="0" dirty="0"/>
            <a:t>4. Insights associativos</a:t>
          </a:r>
          <a:endParaRPr lang="pt-BR" dirty="0"/>
        </a:p>
      </dgm:t>
    </dgm:pt>
    <dgm:pt modelId="{8B8B9962-A591-4E41-AF55-8437F936CA54}" type="parTrans" cxnId="{6D21A827-1AC0-4CB4-BC4B-2EF7FD42385E}">
      <dgm:prSet/>
      <dgm:spPr/>
      <dgm:t>
        <a:bodyPr/>
        <a:lstStyle/>
        <a:p>
          <a:endParaRPr lang="pt-BR"/>
        </a:p>
      </dgm:t>
    </dgm:pt>
    <dgm:pt modelId="{30A79B77-761E-4320-802B-F70FC828D0C1}" type="sibTrans" cxnId="{6D21A827-1AC0-4CB4-BC4B-2EF7FD42385E}">
      <dgm:prSet/>
      <dgm:spPr/>
      <dgm:t>
        <a:bodyPr/>
        <a:lstStyle/>
        <a:p>
          <a:endParaRPr lang="pt-BR"/>
        </a:p>
      </dgm:t>
    </dgm:pt>
    <dgm:pt modelId="{FD312588-533F-4B71-846C-28F8779F75C7}">
      <dgm:prSet/>
      <dgm:spPr/>
      <dgm:t>
        <a:bodyPr/>
        <a:lstStyle/>
        <a:p>
          <a:r>
            <a:rPr lang="pt-BR" b="1" i="0" dirty="0"/>
            <a:t>5. Implementação ágil</a:t>
          </a:r>
          <a:endParaRPr lang="pt-BR" dirty="0"/>
        </a:p>
      </dgm:t>
    </dgm:pt>
    <dgm:pt modelId="{79568125-F8DA-47FC-8482-E070FE14A7DC}" type="parTrans" cxnId="{2648156F-938D-46CB-9500-711DB9BAEAAE}">
      <dgm:prSet/>
      <dgm:spPr/>
      <dgm:t>
        <a:bodyPr/>
        <a:lstStyle/>
        <a:p>
          <a:endParaRPr lang="pt-BR"/>
        </a:p>
      </dgm:t>
    </dgm:pt>
    <dgm:pt modelId="{AD9664E3-27E5-4DD7-8325-CCB9C0C4E2B7}" type="sibTrans" cxnId="{2648156F-938D-46CB-9500-711DB9BAEAAE}">
      <dgm:prSet/>
      <dgm:spPr/>
      <dgm:t>
        <a:bodyPr/>
        <a:lstStyle/>
        <a:p>
          <a:endParaRPr lang="pt-BR"/>
        </a:p>
      </dgm:t>
    </dgm:pt>
    <dgm:pt modelId="{D31EC77C-323F-4305-857F-BBA0E6C8C1C0}">
      <dgm:prSet phldrT="[Texto]"/>
      <dgm:spPr/>
      <dgm:t>
        <a:bodyPr/>
        <a:lstStyle/>
        <a:p>
          <a:r>
            <a:rPr lang="pt-BR" dirty="0"/>
            <a:t>Solução já contratada pelo INSS</a:t>
          </a:r>
        </a:p>
      </dgm:t>
    </dgm:pt>
    <dgm:pt modelId="{AF4A5BAE-F1AE-4D8B-98F2-AE44EF23A21D}" type="parTrans" cxnId="{1FC277D3-A966-46F5-950A-1258E08387CA}">
      <dgm:prSet/>
      <dgm:spPr/>
      <dgm:t>
        <a:bodyPr/>
        <a:lstStyle/>
        <a:p>
          <a:endParaRPr lang="pt-BR"/>
        </a:p>
      </dgm:t>
    </dgm:pt>
    <dgm:pt modelId="{D498F565-BE82-4A11-80BA-18E49DB17001}" type="sibTrans" cxnId="{1FC277D3-A966-46F5-950A-1258E08387CA}">
      <dgm:prSet/>
      <dgm:spPr/>
      <dgm:t>
        <a:bodyPr/>
        <a:lstStyle/>
        <a:p>
          <a:endParaRPr lang="pt-BR"/>
        </a:p>
      </dgm:t>
    </dgm:pt>
    <dgm:pt modelId="{34D12AE2-316A-40D4-B0FA-BD52ED6653C7}">
      <dgm:prSet/>
      <dgm:spPr/>
      <dgm:t>
        <a:bodyPr/>
        <a:lstStyle/>
        <a:p>
          <a:r>
            <a:rPr lang="pt-BR" dirty="0"/>
            <a:t>Em uso por diversos usuários</a:t>
          </a:r>
        </a:p>
      </dgm:t>
    </dgm:pt>
    <dgm:pt modelId="{3D3C659F-9641-48D2-95B8-26A8E090E8A6}" type="parTrans" cxnId="{02D1DB62-FA26-4304-A75D-860D2E25F947}">
      <dgm:prSet/>
      <dgm:spPr/>
      <dgm:t>
        <a:bodyPr/>
        <a:lstStyle/>
        <a:p>
          <a:endParaRPr lang="pt-BR"/>
        </a:p>
      </dgm:t>
    </dgm:pt>
    <dgm:pt modelId="{6397726C-BF53-4F81-A153-ADBF1E5E6FFC}" type="sibTrans" cxnId="{02D1DB62-FA26-4304-A75D-860D2E25F947}">
      <dgm:prSet/>
      <dgm:spPr/>
      <dgm:t>
        <a:bodyPr/>
        <a:lstStyle/>
        <a:p>
          <a:endParaRPr lang="pt-BR"/>
        </a:p>
      </dgm:t>
    </dgm:pt>
    <dgm:pt modelId="{BE24E439-6C84-4A83-96C7-DBA3FE0BE1C1}">
      <dgm:prSet/>
      <dgm:spPr/>
      <dgm:t>
        <a:bodyPr/>
        <a:lstStyle/>
        <a:p>
          <a:r>
            <a:rPr lang="pt-BR" dirty="0"/>
            <a:t>Cruzamento de vários bancos de dados</a:t>
          </a:r>
        </a:p>
      </dgm:t>
    </dgm:pt>
    <dgm:pt modelId="{ACEA9167-B093-415C-9114-475BEA881D1E}" type="parTrans" cxnId="{8E9C9A32-F104-46E9-877A-537B7C64D7A1}">
      <dgm:prSet/>
      <dgm:spPr/>
      <dgm:t>
        <a:bodyPr/>
        <a:lstStyle/>
        <a:p>
          <a:endParaRPr lang="pt-BR"/>
        </a:p>
      </dgm:t>
    </dgm:pt>
    <dgm:pt modelId="{4DACAD4E-8BA3-436E-BCC9-772DFABA2214}" type="sibTrans" cxnId="{8E9C9A32-F104-46E9-877A-537B7C64D7A1}">
      <dgm:prSet/>
      <dgm:spPr/>
      <dgm:t>
        <a:bodyPr/>
        <a:lstStyle/>
        <a:p>
          <a:endParaRPr lang="pt-BR"/>
        </a:p>
      </dgm:t>
    </dgm:pt>
    <dgm:pt modelId="{75BAF9A0-1FFF-4968-A2B7-68D97AFC0F26}">
      <dgm:prSet/>
      <dgm:spPr/>
      <dgm:t>
        <a:bodyPr/>
        <a:lstStyle/>
        <a:p>
          <a:r>
            <a:rPr lang="pt-BR" dirty="0"/>
            <a:t>Visões detalhadas, dados que estão associados à atual seleção e lista de dados excluídos</a:t>
          </a:r>
        </a:p>
      </dgm:t>
    </dgm:pt>
    <dgm:pt modelId="{F9FD767C-8FEF-4ACD-81BA-F3618FCC40EF}" type="parTrans" cxnId="{72C57020-9EBE-4C85-9764-F23654A57790}">
      <dgm:prSet/>
      <dgm:spPr/>
      <dgm:t>
        <a:bodyPr/>
        <a:lstStyle/>
        <a:p>
          <a:endParaRPr lang="pt-BR"/>
        </a:p>
      </dgm:t>
    </dgm:pt>
    <dgm:pt modelId="{1048E17B-9042-4B0C-BF26-142D8E0C7D72}" type="sibTrans" cxnId="{72C57020-9EBE-4C85-9764-F23654A57790}">
      <dgm:prSet/>
      <dgm:spPr/>
      <dgm:t>
        <a:bodyPr/>
        <a:lstStyle/>
        <a:p>
          <a:endParaRPr lang="pt-BR"/>
        </a:p>
      </dgm:t>
    </dgm:pt>
    <dgm:pt modelId="{7FBEBAE8-485F-4957-A7C5-21F5655B0572}">
      <dgm:prSet/>
      <dgm:spPr/>
      <dgm:t>
        <a:bodyPr/>
        <a:lstStyle/>
        <a:p>
          <a:r>
            <a:rPr lang="pt-BR" dirty="0"/>
            <a:t>Estrutura simples e robusta</a:t>
          </a:r>
        </a:p>
      </dgm:t>
    </dgm:pt>
    <dgm:pt modelId="{61364611-5B0D-40D0-83C8-4FFBCEFEF0D2}" type="parTrans" cxnId="{2F469DE5-16C9-430B-AA64-B0672E80FDBA}">
      <dgm:prSet/>
      <dgm:spPr/>
      <dgm:t>
        <a:bodyPr/>
        <a:lstStyle/>
        <a:p>
          <a:endParaRPr lang="pt-BR"/>
        </a:p>
      </dgm:t>
    </dgm:pt>
    <dgm:pt modelId="{6AEEC17A-EA6D-453D-91C1-A00CA066A323}" type="sibTrans" cxnId="{2F469DE5-16C9-430B-AA64-B0672E80FDBA}">
      <dgm:prSet/>
      <dgm:spPr/>
      <dgm:t>
        <a:bodyPr/>
        <a:lstStyle/>
        <a:p>
          <a:endParaRPr lang="pt-BR"/>
        </a:p>
      </dgm:t>
    </dgm:pt>
    <dgm:pt modelId="{10F15773-55ED-488F-AF63-F78A3528A5DB}" type="pres">
      <dgm:prSet presAssocID="{57C49694-9AAA-4C4C-81CE-7D42D1A2003B}" presName="linear" presStyleCnt="0">
        <dgm:presLayoutVars>
          <dgm:animLvl val="lvl"/>
          <dgm:resizeHandles val="exact"/>
        </dgm:presLayoutVars>
      </dgm:prSet>
      <dgm:spPr/>
    </dgm:pt>
    <dgm:pt modelId="{28708E65-72CB-4870-9138-E5DEDD6A40A6}" type="pres">
      <dgm:prSet presAssocID="{41E26A35-BE73-4CC2-A925-A12095AD9B20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B6A40368-A93E-4D13-8172-D90A8A2DE243}" type="pres">
      <dgm:prSet presAssocID="{41E26A35-BE73-4CC2-A925-A12095AD9B20}" presName="childText" presStyleLbl="revTx" presStyleIdx="0" presStyleCnt="5">
        <dgm:presLayoutVars>
          <dgm:bulletEnabled val="1"/>
        </dgm:presLayoutVars>
      </dgm:prSet>
      <dgm:spPr/>
    </dgm:pt>
    <dgm:pt modelId="{F5EEE3DB-80C3-49B5-9A39-F01B5BD17F2D}" type="pres">
      <dgm:prSet presAssocID="{7F678A01-CE96-46CB-963B-A5040FFBFD90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29680188-5FEC-4DDD-BB45-558779F7A638}" type="pres">
      <dgm:prSet presAssocID="{7F678A01-CE96-46CB-963B-A5040FFBFD90}" presName="childText" presStyleLbl="revTx" presStyleIdx="1" presStyleCnt="5">
        <dgm:presLayoutVars>
          <dgm:bulletEnabled val="1"/>
        </dgm:presLayoutVars>
      </dgm:prSet>
      <dgm:spPr/>
    </dgm:pt>
    <dgm:pt modelId="{103DBB62-1502-4D8C-8F6F-3744A34E67D0}" type="pres">
      <dgm:prSet presAssocID="{3D843933-BDED-4F6E-8511-5EF7943449BD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920C5F85-0868-4CB5-832E-D7041175A1B8}" type="pres">
      <dgm:prSet presAssocID="{3D843933-BDED-4F6E-8511-5EF7943449BD}" presName="childText" presStyleLbl="revTx" presStyleIdx="2" presStyleCnt="5">
        <dgm:presLayoutVars>
          <dgm:bulletEnabled val="1"/>
        </dgm:presLayoutVars>
      </dgm:prSet>
      <dgm:spPr/>
    </dgm:pt>
    <dgm:pt modelId="{8923BB95-B962-4198-847B-584B01EC6A61}" type="pres">
      <dgm:prSet presAssocID="{98EAD7EB-939A-40CB-A145-CCCA3A646D38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0378B871-01A3-40A7-9BF6-ADD161C8AB0C}" type="pres">
      <dgm:prSet presAssocID="{98EAD7EB-939A-40CB-A145-CCCA3A646D38}" presName="childText" presStyleLbl="revTx" presStyleIdx="3" presStyleCnt="5">
        <dgm:presLayoutVars>
          <dgm:bulletEnabled val="1"/>
        </dgm:presLayoutVars>
      </dgm:prSet>
      <dgm:spPr/>
    </dgm:pt>
    <dgm:pt modelId="{C6B43107-E47C-46DC-AC64-C615167E05B9}" type="pres">
      <dgm:prSet presAssocID="{FD312588-533F-4B71-846C-28F8779F75C7}" presName="parentText" presStyleLbl="node1" presStyleIdx="4" presStyleCnt="5">
        <dgm:presLayoutVars>
          <dgm:chMax val="0"/>
          <dgm:bulletEnabled val="1"/>
        </dgm:presLayoutVars>
      </dgm:prSet>
      <dgm:spPr/>
    </dgm:pt>
    <dgm:pt modelId="{1E8F46BD-A82C-4F66-A0D4-CD5F633C945F}" type="pres">
      <dgm:prSet presAssocID="{FD312588-533F-4B71-846C-28F8779F75C7}" presName="childText" presStyleLbl="revTx" presStyleIdx="4" presStyleCnt="5">
        <dgm:presLayoutVars>
          <dgm:bulletEnabled val="1"/>
        </dgm:presLayoutVars>
      </dgm:prSet>
      <dgm:spPr/>
    </dgm:pt>
  </dgm:ptLst>
  <dgm:cxnLst>
    <dgm:cxn modelId="{72C57020-9EBE-4C85-9764-F23654A57790}" srcId="{98EAD7EB-939A-40CB-A145-CCCA3A646D38}" destId="{75BAF9A0-1FFF-4968-A2B7-68D97AFC0F26}" srcOrd="0" destOrd="0" parTransId="{F9FD767C-8FEF-4ACD-81BA-F3618FCC40EF}" sibTransId="{1048E17B-9042-4B0C-BF26-142D8E0C7D72}"/>
    <dgm:cxn modelId="{6D21A827-1AC0-4CB4-BC4B-2EF7FD42385E}" srcId="{57C49694-9AAA-4C4C-81CE-7D42D1A2003B}" destId="{98EAD7EB-939A-40CB-A145-CCCA3A646D38}" srcOrd="3" destOrd="0" parTransId="{8B8B9962-A591-4E41-AF55-8437F936CA54}" sibTransId="{30A79B77-761E-4320-802B-F70FC828D0C1}"/>
    <dgm:cxn modelId="{A965C227-9FCB-45A4-9F95-1388C1CD79FC}" type="presOf" srcId="{41E26A35-BE73-4CC2-A925-A12095AD9B20}" destId="{28708E65-72CB-4870-9138-E5DEDD6A40A6}" srcOrd="0" destOrd="0" presId="urn:microsoft.com/office/officeart/2005/8/layout/vList2"/>
    <dgm:cxn modelId="{9AA31731-E1D0-4000-A507-399ACEB37A96}" type="presOf" srcId="{7FBEBAE8-485F-4957-A7C5-21F5655B0572}" destId="{1E8F46BD-A82C-4F66-A0D4-CD5F633C945F}" srcOrd="0" destOrd="0" presId="urn:microsoft.com/office/officeart/2005/8/layout/vList2"/>
    <dgm:cxn modelId="{8E9C9A32-F104-46E9-877A-537B7C64D7A1}" srcId="{3D843933-BDED-4F6E-8511-5EF7943449BD}" destId="{BE24E439-6C84-4A83-96C7-DBA3FE0BE1C1}" srcOrd="0" destOrd="0" parTransId="{ACEA9167-B093-415C-9114-475BEA881D1E}" sibTransId="{4DACAD4E-8BA3-436E-BCC9-772DFABA2214}"/>
    <dgm:cxn modelId="{02D1DB62-FA26-4304-A75D-860D2E25F947}" srcId="{7F678A01-CE96-46CB-963B-A5040FFBFD90}" destId="{34D12AE2-316A-40D4-B0FA-BD52ED6653C7}" srcOrd="0" destOrd="0" parTransId="{3D3C659F-9641-48D2-95B8-26A8E090E8A6}" sibTransId="{6397726C-BF53-4F81-A153-ADBF1E5E6FFC}"/>
    <dgm:cxn modelId="{3E7F2B68-BA7B-4F69-8D9C-8CE98100E49E}" srcId="{57C49694-9AAA-4C4C-81CE-7D42D1A2003B}" destId="{7F678A01-CE96-46CB-963B-A5040FFBFD90}" srcOrd="1" destOrd="0" parTransId="{972E0388-43B0-4D20-A744-260A163FF8D2}" sibTransId="{90FED9F6-5D6A-41AD-90F0-18E087DD52C0}"/>
    <dgm:cxn modelId="{AE7B8469-C1A6-439B-9877-F395E07D11ED}" type="presOf" srcId="{7F678A01-CE96-46CB-963B-A5040FFBFD90}" destId="{F5EEE3DB-80C3-49B5-9A39-F01B5BD17F2D}" srcOrd="0" destOrd="0" presId="urn:microsoft.com/office/officeart/2005/8/layout/vList2"/>
    <dgm:cxn modelId="{2648156F-938D-46CB-9500-711DB9BAEAAE}" srcId="{57C49694-9AAA-4C4C-81CE-7D42D1A2003B}" destId="{FD312588-533F-4B71-846C-28F8779F75C7}" srcOrd="4" destOrd="0" parTransId="{79568125-F8DA-47FC-8482-E070FE14A7DC}" sibTransId="{AD9664E3-27E5-4DD7-8325-CCB9C0C4E2B7}"/>
    <dgm:cxn modelId="{4425CC72-2875-4169-9DE5-1F5456F56775}" type="presOf" srcId="{57C49694-9AAA-4C4C-81CE-7D42D1A2003B}" destId="{10F15773-55ED-488F-AF63-F78A3528A5DB}" srcOrd="0" destOrd="0" presId="urn:microsoft.com/office/officeart/2005/8/layout/vList2"/>
    <dgm:cxn modelId="{6BA2C180-E885-4BB8-9180-D3A69B61FF7B}" type="presOf" srcId="{98EAD7EB-939A-40CB-A145-CCCA3A646D38}" destId="{8923BB95-B962-4198-847B-584B01EC6A61}" srcOrd="0" destOrd="0" presId="urn:microsoft.com/office/officeart/2005/8/layout/vList2"/>
    <dgm:cxn modelId="{F9BB008C-34C7-437F-99EE-1ECC344D59A9}" srcId="{57C49694-9AAA-4C4C-81CE-7D42D1A2003B}" destId="{3D843933-BDED-4F6E-8511-5EF7943449BD}" srcOrd="2" destOrd="0" parTransId="{88CFE49E-5899-4115-B970-67897F5B15F5}" sibTransId="{E9B2F5EC-5561-4A02-B9D6-7EB3096534FA}"/>
    <dgm:cxn modelId="{9766B49F-BDD9-4902-A96C-EC5D57D94718}" type="presOf" srcId="{75BAF9A0-1FFF-4968-A2B7-68D97AFC0F26}" destId="{0378B871-01A3-40A7-9BF6-ADD161C8AB0C}" srcOrd="0" destOrd="0" presId="urn:microsoft.com/office/officeart/2005/8/layout/vList2"/>
    <dgm:cxn modelId="{62F2AFAA-8075-4844-A432-9441F7D3D532}" type="presOf" srcId="{BE24E439-6C84-4A83-96C7-DBA3FE0BE1C1}" destId="{920C5F85-0868-4CB5-832E-D7041175A1B8}" srcOrd="0" destOrd="0" presId="urn:microsoft.com/office/officeart/2005/8/layout/vList2"/>
    <dgm:cxn modelId="{C09B74C0-274B-49F3-8037-54D52F569FEE}" type="presOf" srcId="{D31EC77C-323F-4305-857F-BBA0E6C8C1C0}" destId="{B6A40368-A93E-4D13-8172-D90A8A2DE243}" srcOrd="0" destOrd="0" presId="urn:microsoft.com/office/officeart/2005/8/layout/vList2"/>
    <dgm:cxn modelId="{1FC277D3-A966-46F5-950A-1258E08387CA}" srcId="{41E26A35-BE73-4CC2-A925-A12095AD9B20}" destId="{D31EC77C-323F-4305-857F-BBA0E6C8C1C0}" srcOrd="0" destOrd="0" parTransId="{AF4A5BAE-F1AE-4D8B-98F2-AE44EF23A21D}" sibTransId="{D498F565-BE82-4A11-80BA-18E49DB17001}"/>
    <dgm:cxn modelId="{7E9742D9-E1C2-4A8B-A739-CE93A6A3E3D4}" type="presOf" srcId="{34D12AE2-316A-40D4-B0FA-BD52ED6653C7}" destId="{29680188-5FEC-4DDD-BB45-558779F7A638}" srcOrd="0" destOrd="0" presId="urn:microsoft.com/office/officeart/2005/8/layout/vList2"/>
    <dgm:cxn modelId="{015DA3DC-7E28-4286-9BF0-CE3AB569E1B5}" type="presOf" srcId="{3D843933-BDED-4F6E-8511-5EF7943449BD}" destId="{103DBB62-1502-4D8C-8F6F-3744A34E67D0}" srcOrd="0" destOrd="0" presId="urn:microsoft.com/office/officeart/2005/8/layout/vList2"/>
    <dgm:cxn modelId="{2F469DE5-16C9-430B-AA64-B0672E80FDBA}" srcId="{FD312588-533F-4B71-846C-28F8779F75C7}" destId="{7FBEBAE8-485F-4957-A7C5-21F5655B0572}" srcOrd="0" destOrd="0" parTransId="{61364611-5B0D-40D0-83C8-4FFBCEFEF0D2}" sibTransId="{6AEEC17A-EA6D-453D-91C1-A00CA066A323}"/>
    <dgm:cxn modelId="{5680FEF8-704C-4565-8D54-8A5511A6A54B}" srcId="{57C49694-9AAA-4C4C-81CE-7D42D1A2003B}" destId="{41E26A35-BE73-4CC2-A925-A12095AD9B20}" srcOrd="0" destOrd="0" parTransId="{1063D6E1-B27C-4493-9A2F-D50D9024E623}" sibTransId="{9D2AC555-DC66-4D25-B6C9-AC6BCA591F63}"/>
    <dgm:cxn modelId="{778172FC-B155-4484-B8CC-F65549F33DCE}" type="presOf" srcId="{FD312588-533F-4B71-846C-28F8779F75C7}" destId="{C6B43107-E47C-46DC-AC64-C615167E05B9}" srcOrd="0" destOrd="0" presId="urn:microsoft.com/office/officeart/2005/8/layout/vList2"/>
    <dgm:cxn modelId="{35D9A945-AD27-4B9E-99A1-A92B70ED2DE4}" type="presParOf" srcId="{10F15773-55ED-488F-AF63-F78A3528A5DB}" destId="{28708E65-72CB-4870-9138-E5DEDD6A40A6}" srcOrd="0" destOrd="0" presId="urn:microsoft.com/office/officeart/2005/8/layout/vList2"/>
    <dgm:cxn modelId="{DE7CA87D-EAB9-4F76-BBA0-6F307069AEEA}" type="presParOf" srcId="{10F15773-55ED-488F-AF63-F78A3528A5DB}" destId="{B6A40368-A93E-4D13-8172-D90A8A2DE243}" srcOrd="1" destOrd="0" presId="urn:microsoft.com/office/officeart/2005/8/layout/vList2"/>
    <dgm:cxn modelId="{5492D55E-50D2-4D02-99E9-3856E0F74519}" type="presParOf" srcId="{10F15773-55ED-488F-AF63-F78A3528A5DB}" destId="{F5EEE3DB-80C3-49B5-9A39-F01B5BD17F2D}" srcOrd="2" destOrd="0" presId="urn:microsoft.com/office/officeart/2005/8/layout/vList2"/>
    <dgm:cxn modelId="{58778BF9-EE83-407C-A453-1EFD465DBC75}" type="presParOf" srcId="{10F15773-55ED-488F-AF63-F78A3528A5DB}" destId="{29680188-5FEC-4DDD-BB45-558779F7A638}" srcOrd="3" destOrd="0" presId="urn:microsoft.com/office/officeart/2005/8/layout/vList2"/>
    <dgm:cxn modelId="{8D8CFBDA-EF92-421F-A558-F2D4ED94AF74}" type="presParOf" srcId="{10F15773-55ED-488F-AF63-F78A3528A5DB}" destId="{103DBB62-1502-4D8C-8F6F-3744A34E67D0}" srcOrd="4" destOrd="0" presId="urn:microsoft.com/office/officeart/2005/8/layout/vList2"/>
    <dgm:cxn modelId="{E4DB9826-4641-46BA-B530-1C035570F74F}" type="presParOf" srcId="{10F15773-55ED-488F-AF63-F78A3528A5DB}" destId="{920C5F85-0868-4CB5-832E-D7041175A1B8}" srcOrd="5" destOrd="0" presId="urn:microsoft.com/office/officeart/2005/8/layout/vList2"/>
    <dgm:cxn modelId="{22701C57-10F4-416F-BDCC-F484BA531C51}" type="presParOf" srcId="{10F15773-55ED-488F-AF63-F78A3528A5DB}" destId="{8923BB95-B962-4198-847B-584B01EC6A61}" srcOrd="6" destOrd="0" presId="urn:microsoft.com/office/officeart/2005/8/layout/vList2"/>
    <dgm:cxn modelId="{E223EC78-EB45-416C-B5BE-32B90883EA45}" type="presParOf" srcId="{10F15773-55ED-488F-AF63-F78A3528A5DB}" destId="{0378B871-01A3-40A7-9BF6-ADD161C8AB0C}" srcOrd="7" destOrd="0" presId="urn:microsoft.com/office/officeart/2005/8/layout/vList2"/>
    <dgm:cxn modelId="{070AED15-99F8-4C4F-BDFE-E31573DF7D2C}" type="presParOf" srcId="{10F15773-55ED-488F-AF63-F78A3528A5DB}" destId="{C6B43107-E47C-46DC-AC64-C615167E05B9}" srcOrd="8" destOrd="0" presId="urn:microsoft.com/office/officeart/2005/8/layout/vList2"/>
    <dgm:cxn modelId="{7CC0C596-F51D-4F2A-9C14-8E4FD3AFA548}" type="presParOf" srcId="{10F15773-55ED-488F-AF63-F78A3528A5DB}" destId="{1E8F46BD-A82C-4F66-A0D4-CD5F633C945F}" srcOrd="9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708E65-72CB-4870-9138-E5DEDD6A40A6}">
      <dsp:nvSpPr>
        <dsp:cNvPr id="0" name=""/>
        <dsp:cNvSpPr/>
      </dsp:nvSpPr>
      <dsp:spPr>
        <a:xfrm>
          <a:off x="0" y="31301"/>
          <a:ext cx="9483306" cy="59962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500" b="1" i="0" kern="1200" dirty="0"/>
            <a:t>1. Custo-benefício da solução</a:t>
          </a:r>
          <a:endParaRPr lang="pt-BR" sz="2500" kern="1200" dirty="0"/>
        </a:p>
      </dsp:txBody>
      <dsp:txXfrm>
        <a:off x="29271" y="60572"/>
        <a:ext cx="9424764" cy="541083"/>
      </dsp:txXfrm>
    </dsp:sp>
    <dsp:sp modelId="{B6A40368-A93E-4D13-8172-D90A8A2DE243}">
      <dsp:nvSpPr>
        <dsp:cNvPr id="0" name=""/>
        <dsp:cNvSpPr/>
      </dsp:nvSpPr>
      <dsp:spPr>
        <a:xfrm>
          <a:off x="0" y="630926"/>
          <a:ext cx="9483306" cy="41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1095" tIns="31750" rIns="177800" bIns="3175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pt-BR" sz="2000" kern="1200" dirty="0"/>
            <a:t>Solução já contratada pelo INSS</a:t>
          </a:r>
        </a:p>
      </dsp:txBody>
      <dsp:txXfrm>
        <a:off x="0" y="630926"/>
        <a:ext cx="9483306" cy="414000"/>
      </dsp:txXfrm>
    </dsp:sp>
    <dsp:sp modelId="{F5EEE3DB-80C3-49B5-9A39-F01B5BD17F2D}">
      <dsp:nvSpPr>
        <dsp:cNvPr id="0" name=""/>
        <dsp:cNvSpPr/>
      </dsp:nvSpPr>
      <dsp:spPr>
        <a:xfrm>
          <a:off x="0" y="1044926"/>
          <a:ext cx="9483306" cy="59962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500" b="1" i="0" kern="1200" dirty="0"/>
            <a:t>2. Baixa curva de aprendizagem</a:t>
          </a:r>
          <a:endParaRPr lang="pt-BR" sz="2500" kern="1200" dirty="0"/>
        </a:p>
      </dsp:txBody>
      <dsp:txXfrm>
        <a:off x="29271" y="1074197"/>
        <a:ext cx="9424764" cy="541083"/>
      </dsp:txXfrm>
    </dsp:sp>
    <dsp:sp modelId="{29680188-5FEC-4DDD-BB45-558779F7A638}">
      <dsp:nvSpPr>
        <dsp:cNvPr id="0" name=""/>
        <dsp:cNvSpPr/>
      </dsp:nvSpPr>
      <dsp:spPr>
        <a:xfrm>
          <a:off x="0" y="1644551"/>
          <a:ext cx="9483306" cy="41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1095" tIns="31750" rIns="177800" bIns="3175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pt-BR" sz="2000" kern="1200" dirty="0"/>
            <a:t>Em uso por diversos usuários</a:t>
          </a:r>
        </a:p>
      </dsp:txBody>
      <dsp:txXfrm>
        <a:off x="0" y="1644551"/>
        <a:ext cx="9483306" cy="414000"/>
      </dsp:txXfrm>
    </dsp:sp>
    <dsp:sp modelId="{103DBB62-1502-4D8C-8F6F-3744A34E67D0}">
      <dsp:nvSpPr>
        <dsp:cNvPr id="0" name=""/>
        <dsp:cNvSpPr/>
      </dsp:nvSpPr>
      <dsp:spPr>
        <a:xfrm>
          <a:off x="0" y="2058551"/>
          <a:ext cx="9483306" cy="59962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500" b="1" i="0" kern="1200" dirty="0"/>
            <a:t>3. Performance aprimorada</a:t>
          </a:r>
          <a:endParaRPr lang="pt-BR" sz="2500" kern="1200" dirty="0"/>
        </a:p>
      </dsp:txBody>
      <dsp:txXfrm>
        <a:off x="29271" y="2087822"/>
        <a:ext cx="9424764" cy="541083"/>
      </dsp:txXfrm>
    </dsp:sp>
    <dsp:sp modelId="{920C5F85-0868-4CB5-832E-D7041175A1B8}">
      <dsp:nvSpPr>
        <dsp:cNvPr id="0" name=""/>
        <dsp:cNvSpPr/>
      </dsp:nvSpPr>
      <dsp:spPr>
        <a:xfrm>
          <a:off x="0" y="2658176"/>
          <a:ext cx="9483306" cy="41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1095" tIns="31750" rIns="177800" bIns="3175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pt-BR" sz="2000" kern="1200" dirty="0"/>
            <a:t>Cruzamento de vários bancos de dados</a:t>
          </a:r>
        </a:p>
      </dsp:txBody>
      <dsp:txXfrm>
        <a:off x="0" y="2658176"/>
        <a:ext cx="9483306" cy="414000"/>
      </dsp:txXfrm>
    </dsp:sp>
    <dsp:sp modelId="{8923BB95-B962-4198-847B-584B01EC6A61}">
      <dsp:nvSpPr>
        <dsp:cNvPr id="0" name=""/>
        <dsp:cNvSpPr/>
      </dsp:nvSpPr>
      <dsp:spPr>
        <a:xfrm>
          <a:off x="0" y="3072176"/>
          <a:ext cx="9483306" cy="59962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500" b="1" i="0" kern="1200" dirty="0"/>
            <a:t>4. Insights associativos</a:t>
          </a:r>
          <a:endParaRPr lang="pt-BR" sz="2500" kern="1200" dirty="0"/>
        </a:p>
      </dsp:txBody>
      <dsp:txXfrm>
        <a:off x="29271" y="3101447"/>
        <a:ext cx="9424764" cy="541083"/>
      </dsp:txXfrm>
    </dsp:sp>
    <dsp:sp modelId="{0378B871-01A3-40A7-9BF6-ADD161C8AB0C}">
      <dsp:nvSpPr>
        <dsp:cNvPr id="0" name=""/>
        <dsp:cNvSpPr/>
      </dsp:nvSpPr>
      <dsp:spPr>
        <a:xfrm>
          <a:off x="0" y="3671801"/>
          <a:ext cx="9483306" cy="6339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1095" tIns="31750" rIns="177800" bIns="3175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pt-BR" sz="2000" kern="1200" dirty="0"/>
            <a:t>Visões detalhadas, dados que estão associados à atual seleção e lista de dados excluídos</a:t>
          </a:r>
        </a:p>
      </dsp:txBody>
      <dsp:txXfrm>
        <a:off x="0" y="3671801"/>
        <a:ext cx="9483306" cy="633937"/>
      </dsp:txXfrm>
    </dsp:sp>
    <dsp:sp modelId="{C6B43107-E47C-46DC-AC64-C615167E05B9}">
      <dsp:nvSpPr>
        <dsp:cNvPr id="0" name=""/>
        <dsp:cNvSpPr/>
      </dsp:nvSpPr>
      <dsp:spPr>
        <a:xfrm>
          <a:off x="0" y="4305739"/>
          <a:ext cx="9483306" cy="599625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500" b="1" i="0" kern="1200" dirty="0"/>
            <a:t>5. Implementação ágil</a:t>
          </a:r>
          <a:endParaRPr lang="pt-BR" sz="2500" kern="1200" dirty="0"/>
        </a:p>
      </dsp:txBody>
      <dsp:txXfrm>
        <a:off x="29271" y="4335010"/>
        <a:ext cx="9424764" cy="541083"/>
      </dsp:txXfrm>
    </dsp:sp>
    <dsp:sp modelId="{1E8F46BD-A82C-4F66-A0D4-CD5F633C945F}">
      <dsp:nvSpPr>
        <dsp:cNvPr id="0" name=""/>
        <dsp:cNvSpPr/>
      </dsp:nvSpPr>
      <dsp:spPr>
        <a:xfrm>
          <a:off x="0" y="4905364"/>
          <a:ext cx="9483306" cy="41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1095" tIns="31750" rIns="177800" bIns="3175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pt-BR" sz="2000" kern="1200" dirty="0"/>
            <a:t>Estrutura simples e robusta</a:t>
          </a:r>
        </a:p>
      </dsp:txBody>
      <dsp:txXfrm>
        <a:off x="0" y="4905364"/>
        <a:ext cx="9483306" cy="414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7F2C9CA-8CA4-3B07-35C1-247EB972271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94A25AA-CF74-2FB4-C87A-39DDBB9872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D4F3240-D5B0-703D-502D-D1D1FCEEEB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0FC5E-2EDB-2040-BC6F-2C131F309DDF}" type="datetimeFigureOut">
              <a:rPr lang="pt-BR" smtClean="0"/>
              <a:t>27/11/2023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2C4E612-B431-DB77-2FA5-2571410EC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03BBE82-57BF-87AC-FB27-93DA422B1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48A79-B1D9-574A-B32E-5420CC0CE6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35288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10FC0FD-492D-5752-ADA6-0FBD61E341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2544B32-3F42-B264-899D-87C7892872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3756A72-1CB5-C82B-38F2-72D8D788E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0FC5E-2EDB-2040-BC6F-2C131F309DDF}" type="datetimeFigureOut">
              <a:rPr lang="pt-BR" smtClean="0"/>
              <a:t>27/11/2023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9365156-3871-B1EA-DC15-18BB17760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FD348EB-1243-18BC-60F0-DA2EE5144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48A79-B1D9-574A-B32E-5420CC0CE6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17727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4C5E614-A78E-53C9-B15B-5E4A34460E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A2ED5AD7-7A3D-55FA-6F25-DC9A2784A6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068D9D4-9673-22B2-9A51-7BA5F4D28C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0FC5E-2EDB-2040-BC6F-2C131F309DDF}" type="datetimeFigureOut">
              <a:rPr lang="pt-BR" smtClean="0"/>
              <a:t>27/11/2023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FFE8D10-222F-CEB9-A783-10227A949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B0C60D1-5E53-55B0-8B5B-97A00623B7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48A79-B1D9-574A-B32E-5420CC0CE6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69693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56D11F-F8C1-3024-401B-04E4E6D06A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7711" y="520022"/>
            <a:ext cx="11297588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B4239CC-8D11-AF5F-59DC-8B90ECA6B8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lnSpc>
                <a:spcPct val="150000"/>
              </a:lnSpc>
              <a:buNone/>
              <a:defRPr/>
            </a:lvl1pPr>
            <a:lvl2pPr marL="457200" indent="0">
              <a:lnSpc>
                <a:spcPct val="150000"/>
              </a:lnSpc>
              <a:buNone/>
              <a:defRPr/>
            </a:lvl2pPr>
            <a:lvl3pPr marL="914400" indent="0">
              <a:lnSpc>
                <a:spcPct val="150000"/>
              </a:lnSpc>
              <a:buNone/>
              <a:defRPr/>
            </a:lvl3pPr>
            <a:lvl4pPr marL="1371600" indent="0">
              <a:lnSpc>
                <a:spcPct val="150000"/>
              </a:lnSpc>
              <a:buNone/>
              <a:defRPr/>
            </a:lvl4pPr>
            <a:lvl5pPr marL="1828800" indent="0">
              <a:lnSpc>
                <a:spcPct val="150000"/>
              </a:lnSpc>
              <a:buNone/>
              <a:defRPr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E5B7FBD-6092-F690-A3B7-2746375B94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0FC5E-2EDB-2040-BC6F-2C131F309DDF}" type="datetimeFigureOut">
              <a:rPr lang="pt-BR" smtClean="0"/>
              <a:t>27/11/2023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1EE1EAE-12EB-89D1-6BE9-B682DC9BB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B28084C-8D9A-1777-A389-4D47048D4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48A79-B1D9-574A-B32E-5420CC0CE692}" type="slidenum">
              <a:rPr lang="pt-BR" smtClean="0"/>
              <a:t>‹nº›</a:t>
            </a:fld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5221A7F3-01B8-2EC0-F7B1-3759FE19B6D8}"/>
              </a:ext>
            </a:extLst>
          </p:cNvPr>
          <p:cNvSpPr/>
          <p:nvPr userDrawn="1"/>
        </p:nvSpPr>
        <p:spPr>
          <a:xfrm>
            <a:off x="0" y="6800124"/>
            <a:ext cx="12192000" cy="57876"/>
          </a:xfrm>
          <a:prstGeom prst="rect">
            <a:avLst/>
          </a:prstGeom>
          <a:solidFill>
            <a:srgbClr val="183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6CA3C4AA-265A-A10C-01CD-04F7F4178409}"/>
              </a:ext>
            </a:extLst>
          </p:cNvPr>
          <p:cNvSpPr/>
          <p:nvPr userDrawn="1"/>
        </p:nvSpPr>
        <p:spPr>
          <a:xfrm>
            <a:off x="6096000" y="6800128"/>
            <a:ext cx="6096000" cy="57872"/>
          </a:xfrm>
          <a:prstGeom prst="rect">
            <a:avLst/>
          </a:prstGeom>
          <a:solidFill>
            <a:srgbClr val="00D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43C281A5-DF54-B3DC-5BEB-FA1A6D002FB6}"/>
              </a:ext>
            </a:extLst>
          </p:cNvPr>
          <p:cNvSpPr/>
          <p:nvPr userDrawn="1"/>
        </p:nvSpPr>
        <p:spPr>
          <a:xfrm>
            <a:off x="9122736" y="6800125"/>
            <a:ext cx="2050090" cy="64379"/>
          </a:xfrm>
          <a:prstGeom prst="rect">
            <a:avLst/>
          </a:prstGeom>
          <a:solidFill>
            <a:srgbClr val="FFD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BCF711B9-F1C1-6699-548E-581C27E8A04D}"/>
              </a:ext>
            </a:extLst>
          </p:cNvPr>
          <p:cNvSpPr/>
          <p:nvPr userDrawn="1"/>
        </p:nvSpPr>
        <p:spPr>
          <a:xfrm>
            <a:off x="10596563" y="6800126"/>
            <a:ext cx="576262" cy="5787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6379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BB629D-47AC-FECF-F5E1-A22B829FC2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9CDAA00-3239-9F16-E989-07529B4E7D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4D71F03-FA20-06E5-67B9-2677930C3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0FC5E-2EDB-2040-BC6F-2C131F309DDF}" type="datetimeFigureOut">
              <a:rPr lang="pt-BR" smtClean="0"/>
              <a:t>27/11/2023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78435AD-03DC-8BC9-7560-8EC2A27F5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83D1826-DDB5-30E1-2878-61F3CF4AA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48A79-B1D9-574A-B32E-5420CC0CE6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6107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12572C6-1DDC-B329-5D5A-168777CE88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EBBFCAD-61F4-E8F5-FE57-0CC9B0B584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3B5A518-29D8-8013-C293-8C0BD812F2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3272C42-4D09-A4D0-1CBF-2EAFB002C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0FC5E-2EDB-2040-BC6F-2C131F309DDF}" type="datetimeFigureOut">
              <a:rPr lang="pt-BR" smtClean="0"/>
              <a:t>27/11/2023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78BE821-7F22-3E7A-CB7A-08E1870B2D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BE1850C-4A6F-6433-2E33-08A899E47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48A79-B1D9-574A-B32E-5420CC0CE6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69398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D8BE84-74D8-E4BB-A9A9-FDB5C26AF7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F90BBFF-B6BB-DF53-08BB-8E82967A32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64B0532-514A-9E90-8BC6-4BB9CEB3A5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EFFF524C-13DC-A9E4-742E-36067DB5E2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8ABA651A-3239-3F4C-55A4-7A7864759A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611950E0-2358-E9C2-B3D3-EEE3F64CBA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0FC5E-2EDB-2040-BC6F-2C131F309DDF}" type="datetimeFigureOut">
              <a:rPr lang="pt-BR" smtClean="0"/>
              <a:t>27/11/2023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D7EDC051-7FBF-35DA-2809-EB5E56F637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5C27DCAF-D014-2F14-1E79-E17B60757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48A79-B1D9-574A-B32E-5420CC0CE6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86290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664C8F1-E131-BEFF-AE7B-37B6CCD46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7F9CE681-6A38-9C33-C0A8-4F3F229193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0FC5E-2EDB-2040-BC6F-2C131F309DDF}" type="datetimeFigureOut">
              <a:rPr lang="pt-BR" smtClean="0"/>
              <a:t>27/11/2023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D6D05CE8-8345-FC31-07D6-18EBB73CA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A487E0CA-CB75-9FD2-1094-3C9A3BCAA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48A79-B1D9-574A-B32E-5420CC0CE6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8043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676A3BC8-63B2-6B87-AB14-C2F0DA423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0FC5E-2EDB-2040-BC6F-2C131F309DDF}" type="datetimeFigureOut">
              <a:rPr lang="pt-BR" smtClean="0"/>
              <a:t>27/11/2023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CDE34720-5902-F222-6ADC-A472A46E48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D7DD211-BA8C-9999-D29F-800EF6291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48A79-B1D9-574A-B32E-5420CC0CE6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96179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149A69-E9E5-C6BC-5AC8-867E7026F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EB976C7-907F-7130-8794-8257054D06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7AE303A-D876-EBB5-9AE9-D40627680B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78D5C5B-5DD4-FDBD-F7E8-493A404D49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0FC5E-2EDB-2040-BC6F-2C131F309DDF}" type="datetimeFigureOut">
              <a:rPr lang="pt-BR" smtClean="0"/>
              <a:t>27/11/2023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020F6C2-132F-E095-9AF3-7477E87E2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B1F3B92-105A-1B4C-88BA-401601FA9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48A79-B1D9-574A-B32E-5420CC0CE6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13900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D1035F-68DA-886A-2152-9E843E5AB2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ECD23DFD-6637-96B1-51E6-CE220E09EB4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955157B-6A2D-2ED9-4195-780693A926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955DD1A-390C-B674-A9F0-F08EB1D7B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0FC5E-2EDB-2040-BC6F-2C131F309DDF}" type="datetimeFigureOut">
              <a:rPr lang="pt-BR" smtClean="0"/>
              <a:t>27/11/2023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BE6962F-1F65-A1D4-F0B8-7F39821231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22E0B1FD-8422-05D2-E4C8-DBED9C308E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C48A79-B1D9-574A-B32E-5420CC0CE6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90281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98A5E47E-2D53-7D7C-59E8-1D9873BD14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9823" y="520022"/>
            <a:ext cx="1129758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6635C56-3F25-669F-8D02-E695B27444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09823" y="1825625"/>
            <a:ext cx="10459387" cy="40163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8B9C454-9863-B85E-EB65-1E72ACE25E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E0FC5E-2EDB-2040-BC6F-2C131F309DDF}" type="datetimeFigureOut">
              <a:rPr lang="pt-BR" smtClean="0"/>
              <a:t>27/11/2023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3BB6CEA-BA8E-29D6-172C-E846CF2E8E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DE8233C-485C-FA6E-D91B-9FDC5FB698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C48A79-B1D9-574A-B32E-5420CC0CE6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36304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 spc="600" baseline="0">
          <a:solidFill>
            <a:srgbClr val="3C3C3C"/>
          </a:solidFill>
          <a:latin typeface="Segoe UI" panose="020B050204020402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 baseline="0">
          <a:solidFill>
            <a:schemeClr val="tx1">
              <a:lumMod val="65000"/>
              <a:lumOff val="35000"/>
            </a:schemeClr>
          </a:solidFill>
          <a:latin typeface="Segoe UI Light" panose="020B0502040204020203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>
              <a:lumMod val="65000"/>
              <a:lumOff val="35000"/>
            </a:schemeClr>
          </a:solidFill>
          <a:latin typeface="Segoe UI Light" panose="020B0502040204020203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>
              <a:lumMod val="65000"/>
              <a:lumOff val="35000"/>
            </a:schemeClr>
          </a:solidFill>
          <a:latin typeface="Segoe UI Light" panose="020B0502040204020203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>
              <a:lumMod val="65000"/>
              <a:lumOff val="35000"/>
            </a:schemeClr>
          </a:solidFill>
          <a:latin typeface="Segoe UI Light" panose="020B0502040204020203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>
              <a:lumMod val="65000"/>
              <a:lumOff val="35000"/>
            </a:schemeClr>
          </a:solidFill>
          <a:latin typeface="Segoe UI Light" panose="020B050204020402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005" userDrawn="1">
          <p15:clr>
            <a:srgbClr val="F26B43"/>
          </p15:clr>
        </p15:guide>
        <p15:guide id="2" pos="6675" userDrawn="1">
          <p15:clr>
            <a:srgbClr val="F26B43"/>
          </p15:clr>
        </p15:guide>
        <p15:guide id="3" orient="horz" pos="1003" userDrawn="1">
          <p15:clr>
            <a:srgbClr val="F26B43"/>
          </p15:clr>
        </p15:guide>
        <p15:guide id="5" pos="642" userDrawn="1">
          <p15:clr>
            <a:srgbClr val="F26B43"/>
          </p15:clr>
        </p15:guide>
        <p15:guide id="6" orient="horz" pos="640" userDrawn="1">
          <p15:clr>
            <a:srgbClr val="F26B43"/>
          </p15:clr>
        </p15:guide>
        <p15:guide id="7" orient="horz" pos="3680" userDrawn="1">
          <p15:clr>
            <a:srgbClr val="F26B43"/>
          </p15:clr>
        </p15:guide>
        <p15:guide id="9" pos="7038" userDrawn="1">
          <p15:clr>
            <a:srgbClr val="F26B43"/>
          </p15:clr>
        </p15:guide>
        <p15:guide id="10" orient="horz" pos="331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dados.inss.gov.br/inss/sense/app/2ba3ee43-499c-4f4a-bdcf-036573121ecf/sheet/458fb635-48c6-4638-bd4b-df44a1db006d/state/analysis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Ícone&#10;&#10;Descrição gerada automaticamente com confiança média">
            <a:extLst>
              <a:ext uri="{FF2B5EF4-FFF2-40B4-BE49-F238E27FC236}">
                <a16:creationId xmlns:a16="http://schemas.microsoft.com/office/drawing/2014/main" id="{39DEFE7F-04B5-926E-BF2D-722AF89AA9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 flipV="1">
            <a:off x="0" y="-2"/>
            <a:ext cx="12192000" cy="6858001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5BB5C66B-7413-5A49-8051-7CACBEFD8193}"/>
              </a:ext>
            </a:extLst>
          </p:cNvPr>
          <p:cNvSpPr/>
          <p:nvPr/>
        </p:nvSpPr>
        <p:spPr>
          <a:xfrm>
            <a:off x="11921215" y="0"/>
            <a:ext cx="270785" cy="6858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Imagem 8" descr="Logotipo&#10;&#10;Descrição gerada automaticamente">
            <a:extLst>
              <a:ext uri="{FF2B5EF4-FFF2-40B4-BE49-F238E27FC236}">
                <a16:creationId xmlns:a16="http://schemas.microsoft.com/office/drawing/2014/main" id="{7FE77E42-98FB-D32E-69DD-AE74719C4C6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7" r="75464" b="-1124"/>
          <a:stretch/>
        </p:blipFill>
        <p:spPr>
          <a:xfrm>
            <a:off x="625832" y="5449249"/>
            <a:ext cx="1102394" cy="83962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2A35248-1CB3-E2C3-E003-3A29AA0C05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2926" y="472060"/>
            <a:ext cx="9144000" cy="2387600"/>
          </a:xfrm>
        </p:spPr>
        <p:txBody>
          <a:bodyPr>
            <a:normAutofit/>
          </a:bodyPr>
          <a:lstStyle/>
          <a:p>
            <a:pPr algn="l"/>
            <a:r>
              <a:rPr lang="pt-BR" sz="4800" spc="100" dirty="0">
                <a:solidFill>
                  <a:schemeClr val="bg1"/>
                </a:solidFill>
              </a:rPr>
              <a:t>Painel taxas de juros  Consignado INSS</a:t>
            </a:r>
          </a:p>
        </p:txBody>
      </p:sp>
    </p:spTree>
    <p:extLst>
      <p:ext uri="{BB962C8B-B14F-4D97-AF65-F5344CB8AC3E}">
        <p14:creationId xmlns:p14="http://schemas.microsoft.com/office/powerpoint/2010/main" val="24836591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4C3E1D8-C761-3B7B-0408-EC411BC2E9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5440688"/>
          </a:xfrm>
          <a:prstGeom prst="rect">
            <a:avLst/>
          </a:prstGeom>
        </p:spPr>
      </p:pic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44728BA3-9963-93A6-983B-2B259229BB2B}"/>
              </a:ext>
            </a:extLst>
          </p:cNvPr>
          <p:cNvSpPr/>
          <p:nvPr/>
        </p:nvSpPr>
        <p:spPr>
          <a:xfrm>
            <a:off x="67574" y="3669518"/>
            <a:ext cx="12035286" cy="2041169"/>
          </a:xfrm>
          <a:prstGeom prst="round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438785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4C3E1D8-C761-3B7B-0408-EC411BC2E9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5440688"/>
          </a:xfrm>
          <a:prstGeom prst="rect">
            <a:avLst/>
          </a:prstGeom>
        </p:spPr>
      </p:pic>
      <p:grpSp>
        <p:nvGrpSpPr>
          <p:cNvPr id="7" name="Agrupar 6">
            <a:extLst>
              <a:ext uri="{FF2B5EF4-FFF2-40B4-BE49-F238E27FC236}">
                <a16:creationId xmlns:a16="http://schemas.microsoft.com/office/drawing/2014/main" id="{6029FD68-018B-B01C-4F2C-563EAB7C396E}"/>
              </a:ext>
            </a:extLst>
          </p:cNvPr>
          <p:cNvGrpSpPr/>
          <p:nvPr/>
        </p:nvGrpSpPr>
        <p:grpSpPr>
          <a:xfrm>
            <a:off x="1623527" y="167951"/>
            <a:ext cx="6278269" cy="1633950"/>
            <a:chOff x="1623527" y="167951"/>
            <a:chExt cx="6278269" cy="1633950"/>
          </a:xfrm>
        </p:grpSpPr>
        <p:sp>
          <p:nvSpPr>
            <p:cNvPr id="4" name="Elipse 3">
              <a:extLst>
                <a:ext uri="{FF2B5EF4-FFF2-40B4-BE49-F238E27FC236}">
                  <a16:creationId xmlns:a16="http://schemas.microsoft.com/office/drawing/2014/main" id="{D3F80EBB-74A5-67F8-A127-FE423541DBC6}"/>
                </a:ext>
              </a:extLst>
            </p:cNvPr>
            <p:cNvSpPr/>
            <p:nvPr/>
          </p:nvSpPr>
          <p:spPr>
            <a:xfrm>
              <a:off x="1623527" y="167951"/>
              <a:ext cx="2397967" cy="690465"/>
            </a:xfrm>
            <a:prstGeom prst="ellipse">
              <a:avLst/>
            </a:prstGeom>
            <a:noFill/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5" name="CaixaDeTexto 4">
              <a:extLst>
                <a:ext uri="{FF2B5EF4-FFF2-40B4-BE49-F238E27FC236}">
                  <a16:creationId xmlns:a16="http://schemas.microsoft.com/office/drawing/2014/main" id="{1059A867-41CE-32B9-1AB7-2E0416E5CC69}"/>
                </a:ext>
              </a:extLst>
            </p:cNvPr>
            <p:cNvSpPr txBox="1"/>
            <p:nvPr/>
          </p:nvSpPr>
          <p:spPr>
            <a:xfrm>
              <a:off x="4537494" y="473878"/>
              <a:ext cx="3364302" cy="1328023"/>
            </a:xfrm>
            <a:prstGeom prst="wedgeRoundRectCallout">
              <a:avLst>
                <a:gd name="adj1" fmla="val -65191"/>
                <a:gd name="adj2" fmla="val -40132"/>
                <a:gd name="adj3" fmla="val 16667"/>
              </a:avLst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r>
                <a:rPr lang="pt-BR" dirty="0">
                  <a:solidFill>
                    <a:schemeClr val="bg1"/>
                  </a:solidFill>
                </a:rPr>
                <a:t>Entrada padronizada com indicados de taxa do dia e modalidade empréstimo consignado</a:t>
              </a:r>
            </a:p>
          </p:txBody>
        </p:sp>
      </p:grpSp>
      <p:sp>
        <p:nvSpPr>
          <p:cNvPr id="10" name="Elipse 9">
            <a:extLst>
              <a:ext uri="{FF2B5EF4-FFF2-40B4-BE49-F238E27FC236}">
                <a16:creationId xmlns:a16="http://schemas.microsoft.com/office/drawing/2014/main" id="{A9531837-39A3-0394-3287-CF4538240BD0}"/>
              </a:ext>
            </a:extLst>
          </p:cNvPr>
          <p:cNvSpPr/>
          <p:nvPr/>
        </p:nvSpPr>
        <p:spPr>
          <a:xfrm>
            <a:off x="405442" y="2294626"/>
            <a:ext cx="2462179" cy="1134374"/>
          </a:xfrm>
          <a:prstGeom prst="ellipse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2CF5BF67-5827-AAFC-ADD6-665D8F0EDC7F}"/>
              </a:ext>
            </a:extLst>
          </p:cNvPr>
          <p:cNvSpPr txBox="1"/>
          <p:nvPr/>
        </p:nvSpPr>
        <p:spPr>
          <a:xfrm>
            <a:off x="1083103" y="1755586"/>
            <a:ext cx="3454391" cy="408623"/>
          </a:xfrm>
          <a:prstGeom prst="wedgeRoundRectCallout">
            <a:avLst>
              <a:gd name="adj1" fmla="val -50984"/>
              <a:gd name="adj2" fmla="val -140652"/>
              <a:gd name="adj3" fmla="val 16667"/>
            </a:avLst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solidFill>
                  <a:schemeClr val="bg1"/>
                </a:solidFill>
              </a:rPr>
              <a:t>Período e taxa teto CNPS</a:t>
            </a:r>
          </a:p>
        </p:txBody>
      </p:sp>
      <p:sp>
        <p:nvSpPr>
          <p:cNvPr id="13" name="Elipse 12">
            <a:extLst>
              <a:ext uri="{FF2B5EF4-FFF2-40B4-BE49-F238E27FC236}">
                <a16:creationId xmlns:a16="http://schemas.microsoft.com/office/drawing/2014/main" id="{C76C5606-6BF9-6903-D850-8E95BE002C18}"/>
              </a:ext>
            </a:extLst>
          </p:cNvPr>
          <p:cNvSpPr/>
          <p:nvPr/>
        </p:nvSpPr>
        <p:spPr>
          <a:xfrm>
            <a:off x="-123562" y="729886"/>
            <a:ext cx="1231090" cy="840122"/>
          </a:xfrm>
          <a:prstGeom prst="ellipse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C5BAEFC8-907F-2947-E45C-F6CCA6583492}"/>
              </a:ext>
            </a:extLst>
          </p:cNvPr>
          <p:cNvSpPr/>
          <p:nvPr/>
        </p:nvSpPr>
        <p:spPr>
          <a:xfrm>
            <a:off x="3623094" y="2294626"/>
            <a:ext cx="7435970" cy="1475117"/>
          </a:xfrm>
          <a:prstGeom prst="round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6" name="Retângulo: Cantos Arredondados 15">
            <a:extLst>
              <a:ext uri="{FF2B5EF4-FFF2-40B4-BE49-F238E27FC236}">
                <a16:creationId xmlns:a16="http://schemas.microsoft.com/office/drawing/2014/main" id="{44728BA3-9963-93A6-983B-2B259229BB2B}"/>
              </a:ext>
            </a:extLst>
          </p:cNvPr>
          <p:cNvSpPr/>
          <p:nvPr/>
        </p:nvSpPr>
        <p:spPr>
          <a:xfrm>
            <a:off x="67573" y="3669519"/>
            <a:ext cx="3296729" cy="1134374"/>
          </a:xfrm>
          <a:prstGeom prst="round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154566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accent5">
                <a:lumMod val="45000"/>
                <a:lumOff val="55000"/>
              </a:schemeClr>
            </a:gs>
            <a:gs pos="50000">
              <a:schemeClr val="bg1"/>
            </a:gs>
            <a:gs pos="100000">
              <a:schemeClr val="accent5">
                <a:lumMod val="45000"/>
                <a:lumOff val="55000"/>
              </a:schemeClr>
            </a:gs>
            <a:gs pos="100000">
              <a:schemeClr val="bg1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8A20F9D5-0AC7-DB52-A9C9-C35ADD4688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8" name="Título 7">
            <a:extLst>
              <a:ext uri="{FF2B5EF4-FFF2-40B4-BE49-F238E27FC236}">
                <a16:creationId xmlns:a16="http://schemas.microsoft.com/office/drawing/2014/main" id="{B8F2238E-71E1-8D73-28C2-D3568B4FB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F292D9AC-4896-3ABE-A73E-4864F3148F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41" y="0"/>
            <a:ext cx="12114317" cy="6727371"/>
          </a:xfrm>
          <a:prstGeom prst="rect">
            <a:avLst/>
          </a:prstGeom>
        </p:spPr>
      </p:pic>
      <p:sp>
        <p:nvSpPr>
          <p:cNvPr id="4" name="Balão de Fala: Retângulo com Cantos Arredondados 3">
            <a:extLst>
              <a:ext uri="{FF2B5EF4-FFF2-40B4-BE49-F238E27FC236}">
                <a16:creationId xmlns:a16="http://schemas.microsoft.com/office/drawing/2014/main" id="{1D60F20E-30A3-0864-0758-293727CC449E}"/>
              </a:ext>
            </a:extLst>
          </p:cNvPr>
          <p:cNvSpPr/>
          <p:nvPr/>
        </p:nvSpPr>
        <p:spPr>
          <a:xfrm>
            <a:off x="67574" y="3429000"/>
            <a:ext cx="2546230" cy="754811"/>
          </a:xfrm>
          <a:prstGeom prst="wedgeRoundRectCallout">
            <a:avLst>
              <a:gd name="adj1" fmla="val -1522"/>
              <a:gd name="adj2" fmla="val 142500"/>
              <a:gd name="adj3" fmla="val 16667"/>
            </a:avLst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82401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accent5">
                <a:lumMod val="45000"/>
                <a:lumOff val="55000"/>
              </a:schemeClr>
            </a:gs>
            <a:gs pos="50000">
              <a:schemeClr val="bg1"/>
            </a:gs>
            <a:gs pos="100000">
              <a:schemeClr val="accent5">
                <a:lumMod val="45000"/>
                <a:lumOff val="55000"/>
              </a:schemeClr>
            </a:gs>
            <a:gs pos="100000">
              <a:schemeClr val="bg1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8A20F9D5-0AC7-DB52-A9C9-C35ADD4688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8" name="Título 7">
            <a:extLst>
              <a:ext uri="{FF2B5EF4-FFF2-40B4-BE49-F238E27FC236}">
                <a16:creationId xmlns:a16="http://schemas.microsoft.com/office/drawing/2014/main" id="{B8F2238E-71E1-8D73-28C2-D3568B4FB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F292D9AC-4896-3ABE-A73E-4864F3148F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41" y="0"/>
            <a:ext cx="12114317" cy="6727371"/>
          </a:xfrm>
          <a:prstGeom prst="rect">
            <a:avLst/>
          </a:prstGeom>
        </p:spPr>
      </p:pic>
      <p:sp>
        <p:nvSpPr>
          <p:cNvPr id="5" name="Balão de Fala: Retângulo com Cantos Arredondados 4">
            <a:extLst>
              <a:ext uri="{FF2B5EF4-FFF2-40B4-BE49-F238E27FC236}">
                <a16:creationId xmlns:a16="http://schemas.microsoft.com/office/drawing/2014/main" id="{609B0D00-7206-224E-45F6-FE0DC91E44B8}"/>
              </a:ext>
            </a:extLst>
          </p:cNvPr>
          <p:cNvSpPr/>
          <p:nvPr/>
        </p:nvSpPr>
        <p:spPr>
          <a:xfrm>
            <a:off x="6095999" y="3429000"/>
            <a:ext cx="2546230" cy="754811"/>
          </a:xfrm>
          <a:prstGeom prst="wedgeRoundRectCallout">
            <a:avLst>
              <a:gd name="adj1" fmla="val -12025"/>
              <a:gd name="adj2" fmla="val 101357"/>
              <a:gd name="adj3" fmla="val 16667"/>
            </a:avLst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953038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accent5">
                <a:lumMod val="45000"/>
                <a:lumOff val="55000"/>
              </a:schemeClr>
            </a:gs>
            <a:gs pos="50000">
              <a:schemeClr val="bg1"/>
            </a:gs>
            <a:gs pos="100000">
              <a:schemeClr val="accent5">
                <a:lumMod val="45000"/>
                <a:lumOff val="55000"/>
              </a:schemeClr>
            </a:gs>
            <a:gs pos="100000">
              <a:schemeClr val="bg1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8A20F9D5-0AC7-DB52-A9C9-C35ADD4688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8" name="Título 7">
            <a:extLst>
              <a:ext uri="{FF2B5EF4-FFF2-40B4-BE49-F238E27FC236}">
                <a16:creationId xmlns:a16="http://schemas.microsoft.com/office/drawing/2014/main" id="{B8F2238E-71E1-8D73-28C2-D3568B4FB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F292D9AC-4896-3ABE-A73E-4864F3148F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41" y="0"/>
            <a:ext cx="12114317" cy="6727371"/>
          </a:xfrm>
          <a:prstGeom prst="rect">
            <a:avLst/>
          </a:prstGeom>
        </p:spPr>
      </p:pic>
      <p:sp>
        <p:nvSpPr>
          <p:cNvPr id="4" name="Balão de Fala: Retângulo com Cantos Arredondados 3">
            <a:extLst>
              <a:ext uri="{FF2B5EF4-FFF2-40B4-BE49-F238E27FC236}">
                <a16:creationId xmlns:a16="http://schemas.microsoft.com/office/drawing/2014/main" id="{1D60F20E-30A3-0864-0758-293727CC449E}"/>
              </a:ext>
            </a:extLst>
          </p:cNvPr>
          <p:cNvSpPr/>
          <p:nvPr/>
        </p:nvSpPr>
        <p:spPr>
          <a:xfrm>
            <a:off x="67574" y="3429000"/>
            <a:ext cx="2546230" cy="754811"/>
          </a:xfrm>
          <a:prstGeom prst="wedgeRoundRectCallout">
            <a:avLst>
              <a:gd name="adj1" fmla="val -1522"/>
              <a:gd name="adj2" fmla="val 142500"/>
              <a:gd name="adj3" fmla="val 16667"/>
            </a:avLst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Balão de Fala: Retângulo com Cantos Arredondados 4">
            <a:extLst>
              <a:ext uri="{FF2B5EF4-FFF2-40B4-BE49-F238E27FC236}">
                <a16:creationId xmlns:a16="http://schemas.microsoft.com/office/drawing/2014/main" id="{609B0D00-7206-224E-45F6-FE0DC91E44B8}"/>
              </a:ext>
            </a:extLst>
          </p:cNvPr>
          <p:cNvSpPr/>
          <p:nvPr/>
        </p:nvSpPr>
        <p:spPr>
          <a:xfrm>
            <a:off x="6095999" y="3429000"/>
            <a:ext cx="2546230" cy="754811"/>
          </a:xfrm>
          <a:prstGeom prst="wedgeRoundRectCallout">
            <a:avLst>
              <a:gd name="adj1" fmla="val -12025"/>
              <a:gd name="adj2" fmla="val 101357"/>
              <a:gd name="adj3" fmla="val 16667"/>
            </a:avLst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053556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100000">
              <a:schemeClr val="accent5">
                <a:lumMod val="45000"/>
                <a:lumOff val="55000"/>
              </a:schemeClr>
            </a:gs>
            <a:gs pos="50000">
              <a:schemeClr val="bg1"/>
            </a:gs>
            <a:gs pos="100000">
              <a:schemeClr val="accent5">
                <a:lumMod val="45000"/>
                <a:lumOff val="55000"/>
              </a:schemeClr>
            </a:gs>
            <a:gs pos="100000">
              <a:schemeClr val="bg1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8A20F9D5-0AC7-DB52-A9C9-C35ADD4688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>
                <a:hlinkClick r:id="rId2"/>
              </a:rPr>
              <a:t>Painel Taxas de Juros Consignados - EM HOMOLOGAÇÃO - Acompanhamento de Taxas | Pasta - </a:t>
            </a:r>
            <a:r>
              <a:rPr lang="pt-BR" dirty="0" err="1">
                <a:hlinkClick r:id="rId2"/>
              </a:rPr>
              <a:t>Qlik</a:t>
            </a:r>
            <a:r>
              <a:rPr lang="pt-BR" dirty="0">
                <a:hlinkClick r:id="rId2"/>
              </a:rPr>
              <a:t> Sense (inss.gov.br)</a:t>
            </a:r>
            <a:endParaRPr lang="pt-BR" dirty="0"/>
          </a:p>
        </p:txBody>
      </p:sp>
      <p:sp>
        <p:nvSpPr>
          <p:cNvPr id="8" name="Título 7">
            <a:extLst>
              <a:ext uri="{FF2B5EF4-FFF2-40B4-BE49-F238E27FC236}">
                <a16:creationId xmlns:a16="http://schemas.microsoft.com/office/drawing/2014/main" id="{B8F2238E-71E1-8D73-28C2-D3568B4FB9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cap="none" dirty="0">
                <a:cs typeface="Segoe UI" panose="020B0502040204020203" pitchFamily="34" charset="0"/>
              </a:rPr>
              <a:t>Painel de Taxas de Juros Consignado – EM HOMOLOGAÇÃO</a:t>
            </a:r>
          </a:p>
        </p:txBody>
      </p:sp>
    </p:spTree>
    <p:extLst>
      <p:ext uri="{BB962C8B-B14F-4D97-AF65-F5344CB8AC3E}">
        <p14:creationId xmlns:p14="http://schemas.microsoft.com/office/powerpoint/2010/main" val="3753239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2" descr="Interface gráfica do usuário, Texto&#10;&#10;Descrição gerada automaticamente">
            <a:extLst>
              <a:ext uri="{FF2B5EF4-FFF2-40B4-BE49-F238E27FC236}">
                <a16:creationId xmlns:a16="http://schemas.microsoft.com/office/drawing/2014/main" id="{D5A112FC-6BF5-5ACB-9CB6-2C84B165D8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1258" y="4487006"/>
            <a:ext cx="8415126" cy="1736321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61368E08-7A35-FCA9-56D9-112587A7E0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3556" y="2099585"/>
            <a:ext cx="9764136" cy="1325563"/>
          </a:xfrm>
        </p:spPr>
        <p:txBody>
          <a:bodyPr anchor="t"/>
          <a:lstStyle/>
          <a:p>
            <a:pPr algn="ctr"/>
            <a:r>
              <a:rPr lang="pt-BR" dirty="0">
                <a:latin typeface="Segoe UI"/>
                <a:cs typeface="Segoe UI"/>
              </a:rPr>
              <a:t>Agradecemos a atenção!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945360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08313" y="120718"/>
            <a:ext cx="9617528" cy="1449837"/>
          </a:xfrm>
        </p:spPr>
        <p:txBody>
          <a:bodyPr/>
          <a:lstStyle/>
          <a:p>
            <a:pPr algn="ctr"/>
            <a:r>
              <a:rPr lang="pt-BR" dirty="0"/>
              <a:t>Evolução das Taxas de Juros</a:t>
            </a:r>
          </a:p>
        </p:txBody>
      </p:sp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830092BC-F863-445F-3C9A-A80158746D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7977582"/>
              </p:ext>
            </p:extLst>
          </p:nvPr>
        </p:nvGraphicFramePr>
        <p:xfrm>
          <a:off x="853479" y="1815860"/>
          <a:ext cx="10327196" cy="36017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581799">
                  <a:extLst>
                    <a:ext uri="{9D8B030D-6E8A-4147-A177-3AD203B41FA5}">
                      <a16:colId xmlns:a16="http://schemas.microsoft.com/office/drawing/2014/main" val="481231848"/>
                    </a:ext>
                  </a:extLst>
                </a:gridCol>
                <a:gridCol w="2581799">
                  <a:extLst>
                    <a:ext uri="{9D8B030D-6E8A-4147-A177-3AD203B41FA5}">
                      <a16:colId xmlns:a16="http://schemas.microsoft.com/office/drawing/2014/main" val="453151272"/>
                    </a:ext>
                  </a:extLst>
                </a:gridCol>
                <a:gridCol w="2581799">
                  <a:extLst>
                    <a:ext uri="{9D8B030D-6E8A-4147-A177-3AD203B41FA5}">
                      <a16:colId xmlns:a16="http://schemas.microsoft.com/office/drawing/2014/main" val="3595466"/>
                    </a:ext>
                  </a:extLst>
                </a:gridCol>
                <a:gridCol w="2581799">
                  <a:extLst>
                    <a:ext uri="{9D8B030D-6E8A-4147-A177-3AD203B41FA5}">
                      <a16:colId xmlns:a16="http://schemas.microsoft.com/office/drawing/2014/main" val="1643264801"/>
                    </a:ext>
                  </a:extLst>
                </a:gridCol>
              </a:tblGrid>
              <a:tr h="18542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b="1" dirty="0"/>
                        <a:t>Resolução CNPS</a:t>
                      </a:r>
                      <a:endParaRPr lang="pt-BR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pt-BR" sz="1800" b="1" kern="1200" dirty="0">
                          <a:solidFill>
                            <a:schemeClr val="lt1"/>
                          </a:solidFill>
                        </a:rPr>
                        <a:t>Teto da Taxa de Juros</a:t>
                      </a:r>
                      <a:endParaRPr lang="pt-BR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pt-BR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pt-BR" sz="1800" b="1" kern="1200" dirty="0">
                          <a:solidFill>
                            <a:schemeClr val="lt1"/>
                          </a:solidFill>
                        </a:rPr>
                        <a:t>Vigência</a:t>
                      </a:r>
                      <a:endParaRPr lang="pt-BR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02362092"/>
                  </a:ext>
                </a:extLst>
              </a:tr>
              <a:tr h="18542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Empréstimo Pessoal</a:t>
                      </a:r>
                      <a:endParaRPr lang="pt-BR" sz="18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b="1" dirty="0">
                          <a:solidFill>
                            <a:schemeClr val="bg1"/>
                          </a:solidFill>
                        </a:rPr>
                        <a:t>Cartão de Crédito e Cartão Benefício</a:t>
                      </a:r>
                      <a:endParaRPr lang="pt-BR" sz="18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823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sz="1800" b="1" dirty="0"/>
                        <a:t>28/09/2017</a:t>
                      </a:r>
                      <a:endParaRPr lang="pt-BR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2,08%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3,06%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29/12/2017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08661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b="1" dirty="0"/>
                        <a:t>17/03/2020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1,80%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2,07%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19/03/2020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8154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b="1" dirty="0"/>
                        <a:t>28/09/2021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2,14%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3,06%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10/12/2021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19243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b="1" dirty="0"/>
                        <a:t>13/03/2023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1,70%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2,62%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16/03/2023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40519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b="1" dirty="0"/>
                        <a:t>28/03/2023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1,97%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2,89%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31/03/2023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63139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b="1" dirty="0"/>
                        <a:t>17/08/2023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1,91%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2,83%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/>
                        <a:t>25/08/2023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99393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b="1" dirty="0"/>
                        <a:t>16/10/2023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/>
                        <a:t>1,84%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/>
                        <a:t>2,73%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/>
                        <a:t>23/10/2023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28296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01522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>
            <a:extLst>
              <a:ext uri="{FF2B5EF4-FFF2-40B4-BE49-F238E27FC236}">
                <a16:creationId xmlns:a16="http://schemas.microsoft.com/office/drawing/2014/main" id="{624E0359-5902-C4C7-FA3D-C992179D0B9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812" b="7812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3915BEAD-4ADD-8F22-A1FC-5897571701E3}"/>
              </a:ext>
            </a:extLst>
          </p:cNvPr>
          <p:cNvSpPr/>
          <p:nvPr/>
        </p:nvSpPr>
        <p:spPr>
          <a:xfrm>
            <a:off x="1019175" y="2920999"/>
            <a:ext cx="4367291" cy="1016000"/>
          </a:xfrm>
          <a:prstGeom prst="rect">
            <a:avLst/>
          </a:prstGeom>
          <a:solidFill>
            <a:srgbClr val="00D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pt-BR" sz="3400" b="1" spc="600" dirty="0">
                <a:solidFill>
                  <a:schemeClr val="bg1"/>
                </a:solidFill>
                <a:latin typeface="Segoe UI"/>
                <a:cs typeface="Segoe UI"/>
              </a:rPr>
              <a:t>Painel das taxas no </a:t>
            </a:r>
            <a:r>
              <a:rPr lang="pt-BR" sz="3400" b="1" spc="600" dirty="0" err="1">
                <a:solidFill>
                  <a:schemeClr val="bg1"/>
                </a:solidFill>
                <a:latin typeface="Segoe UI"/>
                <a:cs typeface="Segoe UI"/>
              </a:rPr>
              <a:t>Qlik</a:t>
            </a:r>
            <a:endParaRPr lang="pt-B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6348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>
            <a:extLst>
              <a:ext uri="{FF2B5EF4-FFF2-40B4-BE49-F238E27FC236}">
                <a16:creationId xmlns:a16="http://schemas.microsoft.com/office/drawing/2014/main" id="{B8F2238E-71E1-8D73-28C2-D3568B4FB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044" y="97795"/>
            <a:ext cx="11021543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dirty="0"/>
              <a:t>Vantagens </a:t>
            </a:r>
            <a:r>
              <a:rPr lang="pt-BR" dirty="0" err="1"/>
              <a:t>Qlik</a:t>
            </a:r>
            <a:r>
              <a:rPr lang="pt-BR" dirty="0"/>
              <a:t> </a:t>
            </a:r>
            <a:r>
              <a:rPr lang="pt-BR" dirty="0" err="1"/>
              <a:t>sense</a:t>
            </a:r>
            <a:endParaRPr lang="pt-BR" dirty="0"/>
          </a:p>
        </p:txBody>
      </p:sp>
      <p:graphicFrame>
        <p:nvGraphicFramePr>
          <p:cNvPr id="19" name="Diagrama 18">
            <a:extLst>
              <a:ext uri="{FF2B5EF4-FFF2-40B4-BE49-F238E27FC236}">
                <a16:creationId xmlns:a16="http://schemas.microsoft.com/office/drawing/2014/main" id="{801B4CAA-ABCC-07F7-9C1F-6E1A551D72E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19171860"/>
              </p:ext>
            </p:extLst>
          </p:nvPr>
        </p:nvGraphicFramePr>
        <p:xfrm>
          <a:off x="2708694" y="1423358"/>
          <a:ext cx="9483306" cy="53506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405330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4C3E1D8-C761-3B7B-0408-EC411BC2E9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5440688"/>
          </a:xfrm>
          <a:prstGeom prst="rect">
            <a:avLst/>
          </a:prstGeom>
        </p:spPr>
      </p:pic>
      <p:grpSp>
        <p:nvGrpSpPr>
          <p:cNvPr id="7" name="Agrupar 6">
            <a:extLst>
              <a:ext uri="{FF2B5EF4-FFF2-40B4-BE49-F238E27FC236}">
                <a16:creationId xmlns:a16="http://schemas.microsoft.com/office/drawing/2014/main" id="{6029FD68-018B-B01C-4F2C-563EAB7C396E}"/>
              </a:ext>
            </a:extLst>
          </p:cNvPr>
          <p:cNvGrpSpPr/>
          <p:nvPr/>
        </p:nvGrpSpPr>
        <p:grpSpPr>
          <a:xfrm>
            <a:off x="1623527" y="167951"/>
            <a:ext cx="6278269" cy="1327483"/>
            <a:chOff x="1623527" y="167951"/>
            <a:chExt cx="6278269" cy="1327483"/>
          </a:xfrm>
        </p:grpSpPr>
        <p:sp>
          <p:nvSpPr>
            <p:cNvPr id="4" name="Elipse 3">
              <a:extLst>
                <a:ext uri="{FF2B5EF4-FFF2-40B4-BE49-F238E27FC236}">
                  <a16:creationId xmlns:a16="http://schemas.microsoft.com/office/drawing/2014/main" id="{D3F80EBB-74A5-67F8-A127-FE423541DBC6}"/>
                </a:ext>
              </a:extLst>
            </p:cNvPr>
            <p:cNvSpPr/>
            <p:nvPr/>
          </p:nvSpPr>
          <p:spPr>
            <a:xfrm>
              <a:off x="1623527" y="167951"/>
              <a:ext cx="2397967" cy="690465"/>
            </a:xfrm>
            <a:prstGeom prst="ellipse">
              <a:avLst/>
            </a:prstGeom>
            <a:noFill/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5" name="CaixaDeTexto 4">
              <a:extLst>
                <a:ext uri="{FF2B5EF4-FFF2-40B4-BE49-F238E27FC236}">
                  <a16:creationId xmlns:a16="http://schemas.microsoft.com/office/drawing/2014/main" id="{1059A867-41CE-32B9-1AB7-2E0416E5CC69}"/>
                </a:ext>
              </a:extLst>
            </p:cNvPr>
            <p:cNvSpPr txBox="1"/>
            <p:nvPr/>
          </p:nvSpPr>
          <p:spPr>
            <a:xfrm>
              <a:off x="4537494" y="473878"/>
              <a:ext cx="3364302" cy="1021556"/>
            </a:xfrm>
            <a:prstGeom prst="wedgeRoundRectCallout">
              <a:avLst>
                <a:gd name="adj1" fmla="val -65191"/>
                <a:gd name="adj2" fmla="val -40132"/>
                <a:gd name="adj3" fmla="val 16667"/>
              </a:avLst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r>
                <a:rPr lang="pt-BR" dirty="0">
                  <a:solidFill>
                    <a:schemeClr val="bg1"/>
                  </a:solidFill>
                </a:rPr>
                <a:t>Entrada padronizada com filtro de taxa do dia e modalidade empréstimo consignado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693062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6" name="Imagem 35">
            <a:extLst>
              <a:ext uri="{FF2B5EF4-FFF2-40B4-BE49-F238E27FC236}">
                <a16:creationId xmlns:a16="http://schemas.microsoft.com/office/drawing/2014/main" id="{7EE20FBF-BFFD-15EC-4DB4-DA80DDE23D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0814" y="-77905"/>
            <a:ext cx="7229475" cy="4857750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37" name="Imagem 36">
            <a:extLst>
              <a:ext uri="{FF2B5EF4-FFF2-40B4-BE49-F238E27FC236}">
                <a16:creationId xmlns:a16="http://schemas.microsoft.com/office/drawing/2014/main" id="{9812D754-43FB-03AE-5B99-697C3AFF74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5212" y="1253289"/>
            <a:ext cx="6629400" cy="6419850"/>
          </a:xfrm>
          <a:prstGeom prst="ellipse">
            <a:avLst/>
          </a:prstGeom>
          <a:ln>
            <a:noFill/>
          </a:ln>
          <a:effectLst>
            <a:softEdge rad="1270000"/>
          </a:effectLst>
        </p:spPr>
      </p:pic>
    </p:spTree>
    <p:extLst>
      <p:ext uri="{BB962C8B-B14F-4D97-AF65-F5344CB8AC3E}">
        <p14:creationId xmlns:p14="http://schemas.microsoft.com/office/powerpoint/2010/main" val="31452465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4C3E1D8-C761-3B7B-0408-EC411BC2E9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5440688"/>
          </a:xfrm>
          <a:prstGeom prst="rect">
            <a:avLst/>
          </a:prstGeom>
        </p:spPr>
      </p:pic>
      <p:sp>
        <p:nvSpPr>
          <p:cNvPr id="10" name="Elipse 9">
            <a:extLst>
              <a:ext uri="{FF2B5EF4-FFF2-40B4-BE49-F238E27FC236}">
                <a16:creationId xmlns:a16="http://schemas.microsoft.com/office/drawing/2014/main" id="{A9531837-39A3-0394-3287-CF4538240BD0}"/>
              </a:ext>
            </a:extLst>
          </p:cNvPr>
          <p:cNvSpPr/>
          <p:nvPr/>
        </p:nvSpPr>
        <p:spPr>
          <a:xfrm>
            <a:off x="405442" y="2294626"/>
            <a:ext cx="2462179" cy="1134374"/>
          </a:xfrm>
          <a:prstGeom prst="ellipse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2CF5BF67-5827-AAFC-ADD6-665D8F0EDC7F}"/>
              </a:ext>
            </a:extLst>
          </p:cNvPr>
          <p:cNvSpPr txBox="1"/>
          <p:nvPr/>
        </p:nvSpPr>
        <p:spPr>
          <a:xfrm>
            <a:off x="1083103" y="1755586"/>
            <a:ext cx="3454391" cy="408623"/>
          </a:xfrm>
          <a:prstGeom prst="wedgeRoundRectCallout">
            <a:avLst>
              <a:gd name="adj1" fmla="val -50984"/>
              <a:gd name="adj2" fmla="val -140652"/>
              <a:gd name="adj3" fmla="val 16667"/>
            </a:avLst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dirty="0">
                <a:solidFill>
                  <a:schemeClr val="bg1"/>
                </a:solidFill>
              </a:rPr>
              <a:t>Taxa teto vigente no período</a:t>
            </a:r>
          </a:p>
        </p:txBody>
      </p:sp>
      <p:sp>
        <p:nvSpPr>
          <p:cNvPr id="13" name="Elipse 12">
            <a:extLst>
              <a:ext uri="{FF2B5EF4-FFF2-40B4-BE49-F238E27FC236}">
                <a16:creationId xmlns:a16="http://schemas.microsoft.com/office/drawing/2014/main" id="{C76C5606-6BF9-6903-D850-8E95BE002C18}"/>
              </a:ext>
            </a:extLst>
          </p:cNvPr>
          <p:cNvSpPr/>
          <p:nvPr/>
        </p:nvSpPr>
        <p:spPr>
          <a:xfrm>
            <a:off x="-123562" y="729886"/>
            <a:ext cx="1231090" cy="840122"/>
          </a:xfrm>
          <a:prstGeom prst="ellipse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800488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BCB0B15B-7F74-A91F-8F4D-4A288D07A6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712" y="670409"/>
            <a:ext cx="8972550" cy="5305425"/>
          </a:xfrm>
          <a:prstGeom prst="rect">
            <a:avLst/>
          </a:prstGeom>
          <a:ln>
            <a:noFill/>
          </a:ln>
          <a:effectLst>
            <a:softEdge rad="1270000"/>
          </a:effectLst>
        </p:spPr>
      </p:pic>
    </p:spTree>
    <p:extLst>
      <p:ext uri="{BB962C8B-B14F-4D97-AF65-F5344CB8AC3E}">
        <p14:creationId xmlns:p14="http://schemas.microsoft.com/office/powerpoint/2010/main" val="39320200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4C3E1D8-C761-3B7B-0408-EC411BC2E9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5440688"/>
          </a:xfrm>
          <a:prstGeom prst="rect">
            <a:avLst/>
          </a:prstGeom>
        </p:spPr>
      </p:pic>
      <p:sp>
        <p:nvSpPr>
          <p:cNvPr id="15" name="Retângulo: Cantos Arredondados 14">
            <a:extLst>
              <a:ext uri="{FF2B5EF4-FFF2-40B4-BE49-F238E27FC236}">
                <a16:creationId xmlns:a16="http://schemas.microsoft.com/office/drawing/2014/main" id="{C5BAEFC8-907F-2947-E45C-F6CCA6583492}"/>
              </a:ext>
            </a:extLst>
          </p:cNvPr>
          <p:cNvSpPr/>
          <p:nvPr/>
        </p:nvSpPr>
        <p:spPr>
          <a:xfrm>
            <a:off x="3623094" y="2294627"/>
            <a:ext cx="7280695" cy="1328468"/>
          </a:xfrm>
          <a:prstGeom prst="roundRect">
            <a:avLst/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2554910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3daeb68-ee4a-4fef-ab94-779009af24c2">
      <Terms xmlns="http://schemas.microsoft.com/office/infopath/2007/PartnerControls"/>
    </lcf76f155ced4ddcb4097134ff3c332f>
    <Miniatura xmlns="c3daeb68-ee4a-4fef-ab94-779009af24c2" xsi:nil="true"/>
    <TaxCatchAll xmlns="a1fdbba4-714c-4189-ada0-32d20d17b81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2802779F605D534DA1B3FC3D1B1B4DA1" ma:contentTypeVersion="17" ma:contentTypeDescription="Crie um novo documento." ma:contentTypeScope="" ma:versionID="7ec997fb20f717dc4f33f4724d911a61">
  <xsd:schema xmlns:xsd="http://www.w3.org/2001/XMLSchema" xmlns:xs="http://www.w3.org/2001/XMLSchema" xmlns:p="http://schemas.microsoft.com/office/2006/metadata/properties" xmlns:ns2="c3daeb68-ee4a-4fef-ab94-779009af24c2" xmlns:ns3="a1fdbba4-714c-4189-ada0-32d20d17b811" targetNamespace="http://schemas.microsoft.com/office/2006/metadata/properties" ma:root="true" ma:fieldsID="53517f7ca99ab983852e9d22c547eb81" ns2:_="" ns3:_="">
    <xsd:import namespace="c3daeb68-ee4a-4fef-ab94-779009af24c2"/>
    <xsd:import namespace="a1fdbba4-714c-4189-ada0-32d20d17b81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iniatur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daeb68-ee4a-4fef-ab94-779009af24c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iniatura" ma:index="14" nillable="true" ma:displayName="Miniatura" ma:format="Thumbnail" ma:internalName="Miniatura">
      <xsd:simpleType>
        <xsd:restriction base="dms:Unknown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Marcações de imagem" ma:readOnly="false" ma:fieldId="{5cf76f15-5ced-4ddc-b409-7134ff3c332f}" ma:taxonomyMulti="true" ma:sspId="7d2b257a-edbe-488f-835c-3573813fd51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fdbba4-714c-4189-ada0-32d20d17b81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f402a26-d238-4bea-9c6f-6aabcf1358d6}" ma:internalName="TaxCatchAll" ma:showField="CatchAllData" ma:web="a1fdbba4-714c-4189-ada0-32d20d17b81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26765E8-D205-4F36-A24B-BB91FC142E24}">
  <ds:schemaRefs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purl.org/dc/dcmitype/"/>
    <ds:schemaRef ds:uri="http://schemas.openxmlformats.org/package/2006/metadata/core-properties"/>
    <ds:schemaRef ds:uri="http://schemas.microsoft.com/office/2006/metadata/properties"/>
    <ds:schemaRef ds:uri="a1fdbba4-714c-4189-ada0-32d20d17b811"/>
    <ds:schemaRef ds:uri="c3daeb68-ee4a-4fef-ab94-779009af24c2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90923267-943D-404C-B05A-683D1B11486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3daeb68-ee4a-4fef-ab94-779009af24c2"/>
    <ds:schemaRef ds:uri="a1fdbba4-714c-4189-ada0-32d20d17b81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A1C0B2D-473B-4A0B-9555-8AAC07BB957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1800</TotalTime>
  <Words>206</Words>
  <Application>Microsoft Office PowerPoint</Application>
  <PresentationFormat>Widescreen</PresentationFormat>
  <Paragraphs>54</Paragraphs>
  <Slides>16</Slides>
  <Notes>0</Notes>
  <HiddenSlides>1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21" baseType="lpstr">
      <vt:lpstr>Arial</vt:lpstr>
      <vt:lpstr>Calibri</vt:lpstr>
      <vt:lpstr>Segoe UI</vt:lpstr>
      <vt:lpstr>Segoe UI Light</vt:lpstr>
      <vt:lpstr>Tema do Office</vt:lpstr>
      <vt:lpstr>Painel taxas de juros  Consignado INSS</vt:lpstr>
      <vt:lpstr>Evolução das Taxas de Juros</vt:lpstr>
      <vt:lpstr>Apresentação do PowerPoint</vt:lpstr>
      <vt:lpstr>Vantagens Qlik sense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Painel de Taxas de Juros Consignado – EM HOMOLOGAÇÃO</vt:lpstr>
      <vt:lpstr>Agradecemos a atenção!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</dc:title>
  <dc:creator>GEOVANI BATISTA SPIECKER</dc:creator>
  <cp:lastModifiedBy>GEOVANI BATISTA SPIECKER</cp:lastModifiedBy>
  <cp:revision>218</cp:revision>
  <dcterms:created xsi:type="dcterms:W3CDTF">2023-02-23T16:19:13Z</dcterms:created>
  <dcterms:modified xsi:type="dcterms:W3CDTF">2023-11-27T16:29:45Z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0x0101002802779F605D534DA1B3FC3D1B1B4DA1</vt:lpwstr>
  </property>
  <property fmtid="{D5CDD505-2E9C-101B-9397-08002B2CF9AE}" pid="3" name="MediaServiceImageTags">
    <vt:lpwstr/>
  </property>
</Properties>
</file>