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58" r:id="rId3"/>
    <p:sldId id="259" r:id="rId4"/>
    <p:sldId id="261" r:id="rId5"/>
    <p:sldId id="264" r:id="rId6"/>
    <p:sldId id="265" r:id="rId7"/>
    <p:sldId id="266" r:id="rId8"/>
    <p:sldId id="267" r:id="rId9"/>
    <p:sldId id="272" r:id="rId10"/>
    <p:sldId id="273" r:id="rId11"/>
    <p:sldId id="274" r:id="rId12"/>
    <p:sldId id="278" r:id="rId13"/>
    <p:sldId id="269" r:id="rId14"/>
    <p:sldId id="277" r:id="rId15"/>
    <p:sldId id="280" r:id="rId16"/>
    <p:sldId id="281" r:id="rId17"/>
    <p:sldId id="282" r:id="rId18"/>
    <p:sldId id="279" r:id="rId19"/>
  </p:sldIdLst>
  <p:sldSz cx="9144000" cy="6858000" type="screen4x3"/>
  <p:notesSz cx="6761163" cy="99425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93841-5B40-480E-8D7C-2F3B04E77781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532BF-B3A6-4A05-9EF0-0E0C27B797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653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0840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40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93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71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79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6637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048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922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24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13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14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23C22-D5AC-487E-A320-D3C81553F1B0}" type="datetimeFigureOut">
              <a:rPr lang="pt-BR" smtClean="0"/>
              <a:t>31/08/2017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42661-AF62-4101-B685-DCDD41534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26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lattes.cnpq.br/8775811491722523" TargetMode="External"/><Relationship Id="rId2" Type="http://schemas.openxmlformats.org/officeDocument/2006/relationships/hyperlink" Target="mailto:landrsm@hot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722511"/>
          </a:xfrm>
        </p:spPr>
        <p:txBody>
          <a:bodyPr>
            <a:normAutofit fontScale="90000"/>
          </a:bodyPr>
          <a:lstStyle/>
          <a:p>
            <a:r>
              <a:rPr lang="pt-BR" b="1" dirty="0" err="1" smtClean="0">
                <a:solidFill>
                  <a:schemeClr val="accent1"/>
                </a:solidFill>
              </a:rPr>
              <a:t>Profa.Landejaine</a:t>
            </a:r>
            <a:r>
              <a:rPr lang="pt-BR" b="1" dirty="0" smtClean="0">
                <a:solidFill>
                  <a:schemeClr val="accent1"/>
                </a:solidFill>
              </a:rPr>
              <a:t> </a:t>
            </a:r>
            <a:r>
              <a:rPr lang="pt-BR" b="1" dirty="0" err="1" smtClean="0">
                <a:solidFill>
                  <a:schemeClr val="accent1"/>
                </a:solidFill>
              </a:rPr>
              <a:t>Maccori</a:t>
            </a:r>
            <a:endParaRPr lang="pt-BR" dirty="0">
              <a:solidFill>
                <a:schemeClr val="accent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2852936"/>
            <a:ext cx="8280920" cy="3528392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tx1"/>
                </a:solidFill>
              </a:rPr>
              <a:t>Mestre em Psicologia, reconhecida no DF por sua atuação como pesquisadora de aspectos da violência urbana, sendo a primeira Coordenadora de Curso Superior de Tecnologia em Gestão Condominial no Brasil. Ligada a entidades representativas de síndicos e condomínios, no Brasil e no DF.</a:t>
            </a:r>
          </a:p>
          <a:p>
            <a:endParaRPr lang="pt-BR" dirty="0"/>
          </a:p>
        </p:txBody>
      </p:sp>
      <p:pic>
        <p:nvPicPr>
          <p:cNvPr id="4" name="Picture 2" descr="https://attachment.outlook.office.net/owa/landrsm@hotmail.com/service.svc/s/GetFileAttachment?id=AQMkADAwATY3ZmYAZS05YmFmLTVmZgBkLTAwAi0wMAoARgAAA3CFbzKP9%2F1Bqpz7dasPXtwHAJDoJla%2FZNVBvf%2BB4dADnF8AAAIBDAAAAJDoJla%2FZNVBvf%2BB4dADnF8AAACzL6gZAAAAARIAEAAr3IgKDAssT7ydvRBy3FCU&amp;X-OWA-CANARY=z8N5eNEuKk2aCQcgky-znxD-nAn-aNQYDcFwWzLGoXpocPm-BW8Sph7mUPPuzUoGP-zkIcjriaA.&amp;token=e2cc21bc-e692-4123-9bb0-87b9d7a73e6a&amp;owa=outlook.live.com&amp;isc=1&amp;isImagePreview=True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57" t="10997" r="-3878" b="-10997"/>
          <a:stretch/>
        </p:blipFill>
        <p:spPr bwMode="auto">
          <a:xfrm>
            <a:off x="1043608" y="-6626"/>
            <a:ext cx="2664296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28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/>
          </a:bodyPr>
          <a:lstStyle/>
          <a:p>
            <a:r>
              <a:rPr lang="pt-BR" dirty="0" smtClean="0"/>
              <a:t> </a:t>
            </a:r>
            <a:r>
              <a:rPr lang="pt-BR" dirty="0"/>
              <a:t>O</a:t>
            </a:r>
            <a:r>
              <a:rPr lang="pt-BR" dirty="0" smtClean="0"/>
              <a:t> Síndico  é o protagonista, papel que já lhe é garantido em sua valorosa </a:t>
            </a:r>
            <a:r>
              <a:rPr lang="pt-BR" b="1" dirty="0" smtClean="0"/>
              <a:t>“LEGITIMIDADE”.</a:t>
            </a:r>
          </a:p>
          <a:p>
            <a:pPr marL="0" indent="0">
              <a:buNone/>
            </a:pPr>
            <a:r>
              <a:rPr lang="pt-BR" b="1" dirty="0" smtClean="0"/>
              <a:t> </a:t>
            </a:r>
          </a:p>
          <a:p>
            <a:r>
              <a:rPr lang="pt-BR" dirty="0" smtClean="0"/>
              <a:t>Obtida por força de </a:t>
            </a:r>
            <a:r>
              <a:rPr lang="pt-BR" b="1" dirty="0" smtClean="0"/>
              <a:t>Lei - Lei 4.591/64 –artigo22 </a:t>
            </a:r>
            <a:r>
              <a:rPr lang="pt-BR" dirty="0" smtClean="0"/>
              <a:t>- a qual determina que em </a:t>
            </a:r>
            <a:r>
              <a:rPr lang="pt-BR" b="1" dirty="0" smtClean="0"/>
              <a:t>TODO CONDOMÍNIO </a:t>
            </a:r>
            <a:r>
              <a:rPr lang="pt-BR" dirty="0" smtClean="0"/>
              <a:t>deva existir a </a:t>
            </a:r>
            <a:r>
              <a:rPr lang="pt-BR" b="1" dirty="0" smtClean="0"/>
              <a:t>figura de um (a) síndico (a) que o administre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3521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Síndico deve optar </a:t>
            </a:r>
            <a:r>
              <a:rPr lang="pt-BR" dirty="0"/>
              <a:t>por trabalhar </a:t>
            </a:r>
            <a:r>
              <a:rPr lang="pt-BR" b="1" i="1" dirty="0"/>
              <a:t>representando a si próprio</a:t>
            </a:r>
            <a:r>
              <a:rPr lang="pt-BR" dirty="0"/>
              <a:t>, ou seja, atuando na qualidade de legitimo representante do </a:t>
            </a:r>
            <a:r>
              <a:rPr lang="pt-BR" dirty="0" smtClean="0"/>
              <a:t>condomínio.</a:t>
            </a:r>
          </a:p>
          <a:p>
            <a:r>
              <a:rPr lang="pt-BR" dirty="0"/>
              <a:t>O Síndico </a:t>
            </a:r>
            <a:r>
              <a:rPr lang="pt-BR" dirty="0" smtClean="0"/>
              <a:t>deve buscar </a:t>
            </a:r>
            <a:r>
              <a:rPr lang="pt-BR" dirty="0"/>
              <a:t>adquirir conhecimentos científicos nas diversas áreas que compõem a gestão condominial. </a:t>
            </a:r>
          </a:p>
        </p:txBody>
      </p:sp>
    </p:spTree>
    <p:extLst>
      <p:ext uri="{BB962C8B-B14F-4D97-AF65-F5344CB8AC3E}">
        <p14:creationId xmlns:p14="http://schemas.microsoft.com/office/powerpoint/2010/main" val="2940746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A LEGITIMIDADE </a:t>
            </a:r>
            <a:r>
              <a:rPr lang="pt-BR" dirty="0"/>
              <a:t>E VALORIZAÇÃO DE QUALQUER OFICIO em nosso país, assim como em qualquer outro país, perpassa </a:t>
            </a:r>
            <a:r>
              <a:rPr lang="pt-BR" b="1" i="1" dirty="0"/>
              <a:t>pela FORMAÇÃO reconhecida por seus órgãos competentes, </a:t>
            </a:r>
            <a:r>
              <a:rPr lang="pt-BR" dirty="0"/>
              <a:t>e</a:t>
            </a:r>
            <a:r>
              <a:rPr lang="pt-BR" b="1" i="1" dirty="0"/>
              <a:t> </a:t>
            </a:r>
            <a:r>
              <a:rPr lang="pt-BR" dirty="0"/>
              <a:t>que, no</a:t>
            </a:r>
            <a:r>
              <a:rPr lang="pt-BR" b="1" i="1" dirty="0"/>
              <a:t> </a:t>
            </a:r>
            <a:r>
              <a:rPr lang="pt-BR" dirty="0"/>
              <a:t>caso do Brasil, esse órgão regulador é o</a:t>
            </a:r>
            <a:r>
              <a:rPr lang="pt-BR" b="1" i="1" dirty="0"/>
              <a:t> MEC - Ministério da Educação. </a:t>
            </a:r>
            <a:endParaRPr lang="pt-BR" b="1" i="1" dirty="0" smtClean="0"/>
          </a:p>
          <a:p>
            <a:r>
              <a:rPr lang="pt-BR" dirty="0"/>
              <a:t>A</a:t>
            </a:r>
            <a:r>
              <a:rPr lang="pt-BR" dirty="0" smtClean="0"/>
              <a:t>inda </a:t>
            </a:r>
            <a:r>
              <a:rPr lang="pt-BR" dirty="0"/>
              <a:t>necessita perpassar pelo </a:t>
            </a:r>
            <a:r>
              <a:rPr lang="pt-BR" b="1" i="1" dirty="0"/>
              <a:t>registro em Conselhos de Orientação e Fiscalização da Profissão.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5455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772816"/>
            <a:ext cx="8775700" cy="4234284"/>
          </a:xfrm>
        </p:spPr>
        <p:txBody>
          <a:bodyPr>
            <a:normAutofit fontScale="62500" lnSpcReduction="20000"/>
          </a:bodyPr>
          <a:lstStyle/>
          <a:p>
            <a:endParaRPr lang="pt-BR" dirty="0" smtClean="0"/>
          </a:p>
          <a:p>
            <a:endParaRPr lang="pt-BR" sz="2800" b="1" dirty="0" smtClean="0"/>
          </a:p>
          <a:p>
            <a:endParaRPr lang="pt-BR" sz="2800" b="1" dirty="0" smtClean="0"/>
          </a:p>
          <a:p>
            <a:r>
              <a:rPr lang="pt-BR" sz="5100" b="1" dirty="0" smtClean="0"/>
              <a:t>O </a:t>
            </a:r>
            <a:r>
              <a:rPr lang="pt-BR" sz="5100" b="1" dirty="0" err="1" smtClean="0"/>
              <a:t>Sindicondomínio</a:t>
            </a:r>
            <a:r>
              <a:rPr lang="pt-BR" sz="5100" b="1" dirty="0" smtClean="0"/>
              <a:t>, </a:t>
            </a:r>
            <a:r>
              <a:rPr lang="pt-BR" sz="5100" b="1" dirty="0"/>
              <a:t>em </a:t>
            </a:r>
            <a:r>
              <a:rPr lang="pt-BR" sz="5100" b="1" dirty="0" smtClean="0"/>
              <a:t>parceria com o Centro Universitário do DF ( UDF) - já formou  03 turmas  em </a:t>
            </a:r>
            <a:r>
              <a:rPr lang="pt-BR" sz="5100" b="1" i="1" dirty="0" smtClean="0">
                <a:solidFill>
                  <a:srgbClr val="0070C0"/>
                </a:solidFill>
              </a:rPr>
              <a:t>Curso Superior de Gestão de Condomínios, </a:t>
            </a:r>
            <a:r>
              <a:rPr lang="pt-BR" sz="5100" b="1" dirty="0" smtClean="0"/>
              <a:t>e vem negociando, juntamente com os parceiros, convênios  com a Faculdade SENAC/DF e IFB- Instituto Federal de Brasília para continuar a oferta em nível de graduação e pós-graduação.</a:t>
            </a:r>
            <a:endParaRPr lang="pt-BR" sz="5100" b="1" dirty="0"/>
          </a:p>
        </p:txBody>
      </p:sp>
      <p:pic>
        <p:nvPicPr>
          <p:cNvPr id="4098" name="Picture 2" descr="http://admconserv.com.br/wp-content/themes/admconserv/imagens/Banner2-Adiministracao-condominio-ADMConserv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0"/>
            <a:ext cx="8620125" cy="27089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O</a:t>
            </a:r>
            <a:r>
              <a:rPr lang="pt-BR" dirty="0" smtClean="0"/>
              <a:t>btivemos </a:t>
            </a:r>
            <a:r>
              <a:rPr lang="pt-BR" dirty="0"/>
              <a:t>através do MEC- Ministério da Educação, conforme </a:t>
            </a:r>
            <a:r>
              <a:rPr lang="pt-BR" b="1" dirty="0"/>
              <a:t>RELATÓRIO DE AVALIAÇÃO Nº 201112996, CÓDIGO MEC Nº 643476, o Reconhecimento desse Curso, com a NOTA Nº 04 (Entre 01 a 05).</a:t>
            </a:r>
            <a:r>
              <a:rPr lang="pt-BR" dirty="0"/>
              <a:t> </a:t>
            </a:r>
            <a:endParaRPr lang="pt-BR" dirty="0" smtClean="0"/>
          </a:p>
          <a:p>
            <a:r>
              <a:rPr lang="pt-BR" dirty="0" smtClean="0"/>
              <a:t>Bem </a:t>
            </a:r>
            <a:r>
              <a:rPr lang="pt-BR" dirty="0"/>
              <a:t>como obtivemos o logro de </a:t>
            </a:r>
            <a:r>
              <a:rPr lang="pt-BR" b="1" dirty="0"/>
              <a:t>Reconhecimento do Registro Profissional do TECNÓLOGO EM GESTÃO CONDOMINIAL, </a:t>
            </a:r>
            <a:r>
              <a:rPr lang="pt-BR" dirty="0"/>
              <a:t>que hoje, por direito, obtém também seu registro profissional no CRA (Conselho Regional de </a:t>
            </a:r>
            <a:r>
              <a:rPr lang="pt-BR" dirty="0" smtClean="0"/>
              <a:t>Administração)</a:t>
            </a:r>
            <a:r>
              <a:rPr lang="pt-BR" b="1" dirty="0" smtClean="0"/>
              <a:t> .</a:t>
            </a:r>
          </a:p>
          <a:p>
            <a:r>
              <a:rPr lang="pt-BR" b="1" dirty="0" smtClean="0"/>
              <a:t>Resolução Normativa CFA -Nº374/2009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9005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</a:t>
            </a:r>
            <a:r>
              <a:rPr lang="pt-BR" u="sng" dirty="0" smtClean="0"/>
              <a:t> </a:t>
            </a:r>
            <a:r>
              <a:rPr lang="pt-BR" b="1" u="sng" dirty="0" smtClean="0">
                <a:solidFill>
                  <a:schemeClr val="accent1"/>
                </a:solidFill>
              </a:rPr>
              <a:t>NÃO</a:t>
            </a:r>
            <a:r>
              <a:rPr lang="pt-BR" u="sng" dirty="0" smtClean="0"/>
              <a:t> </a:t>
            </a:r>
            <a:r>
              <a:rPr lang="pt-BR" dirty="0" smtClean="0"/>
              <a:t>Queremos!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EMPRESAS GESTORAS </a:t>
            </a:r>
          </a:p>
          <a:p>
            <a:endParaRPr lang="pt-BR" dirty="0"/>
          </a:p>
          <a:p>
            <a:r>
              <a:rPr lang="pt-BR" dirty="0" smtClean="0"/>
              <a:t> </a:t>
            </a:r>
          </a:p>
          <a:p>
            <a:r>
              <a:rPr lang="pt-BR" dirty="0" smtClean="0"/>
              <a:t> Terceirizando                              SINDICOS</a:t>
            </a:r>
          </a:p>
          <a:p>
            <a:endParaRPr lang="pt-BR" dirty="0"/>
          </a:p>
          <a:p>
            <a:r>
              <a:rPr lang="pt-BR" b="1" i="1" dirty="0" smtClean="0">
                <a:solidFill>
                  <a:schemeClr val="accent1"/>
                </a:solidFill>
              </a:rPr>
              <a:t>Para representá-las </a:t>
            </a:r>
            <a:r>
              <a:rPr lang="pt-BR" dirty="0" smtClean="0"/>
              <a:t>no desenvolvimento de suas Atividades de Gestão.</a:t>
            </a:r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>
            <a:off x="1907704" y="2636912"/>
            <a:ext cx="3240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6737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</a:t>
            </a:r>
            <a:r>
              <a:rPr lang="pt-BR" u="sng" dirty="0"/>
              <a:t> </a:t>
            </a:r>
            <a:r>
              <a:rPr lang="pt-BR" u="sng" dirty="0" smtClean="0"/>
              <a:t>Realmente </a:t>
            </a:r>
            <a:r>
              <a:rPr lang="pt-BR" dirty="0" smtClean="0"/>
              <a:t>Queremos!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SÍNDICOS GESTORES </a:t>
            </a:r>
          </a:p>
          <a:p>
            <a:endParaRPr lang="pt-BR" dirty="0"/>
          </a:p>
          <a:p>
            <a:r>
              <a:rPr lang="pt-BR" dirty="0" smtClean="0"/>
              <a:t> </a:t>
            </a:r>
          </a:p>
          <a:p>
            <a:r>
              <a:rPr lang="pt-BR" dirty="0" smtClean="0"/>
              <a:t> Terceirizando                              EMPRESAS</a:t>
            </a:r>
          </a:p>
          <a:p>
            <a:endParaRPr lang="pt-BR" dirty="0"/>
          </a:p>
          <a:p>
            <a:r>
              <a:rPr lang="pt-BR" b="1" i="1" dirty="0" smtClean="0">
                <a:solidFill>
                  <a:schemeClr val="accent1"/>
                </a:solidFill>
              </a:rPr>
              <a:t>Para representá-los </a:t>
            </a:r>
            <a:r>
              <a:rPr lang="pt-BR" dirty="0" smtClean="0"/>
              <a:t>no desenvolvimento de suas Atividades de Gestão.</a:t>
            </a:r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>
            <a:off x="1907704" y="2636912"/>
            <a:ext cx="3240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6317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</a:t>
            </a:r>
            <a:r>
              <a:rPr lang="pt-BR" u="sng" dirty="0"/>
              <a:t> Realmente </a:t>
            </a:r>
            <a:r>
              <a:rPr lang="pt-BR" dirty="0"/>
              <a:t>Queremos!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Fortalecimento da </a:t>
            </a:r>
            <a:r>
              <a:rPr lang="pt-BR" b="1" dirty="0" smtClean="0"/>
              <a:t>PROFISSÃO</a:t>
            </a:r>
            <a:r>
              <a:rPr lang="pt-BR" dirty="0" smtClean="0"/>
              <a:t> de </a:t>
            </a:r>
            <a:r>
              <a:rPr lang="pt-BR" b="1" dirty="0" smtClean="0"/>
              <a:t>TECNÓLOGO EM GESTÃO CONDOMINIAL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Porém </a:t>
            </a:r>
            <a:r>
              <a:rPr lang="pt-BR" b="1" i="1" dirty="0" smtClean="0"/>
              <a:t>sem reserva de Mercado para o  exercício da função de Síndico.</a:t>
            </a:r>
          </a:p>
          <a:p>
            <a:r>
              <a:rPr lang="pt-BR" dirty="0" smtClean="0"/>
              <a:t> ( pelo menos nos próximos 15 anos, devido a amplitude do Mercado)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3871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OBRIGADA!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t"/>
            <a:r>
              <a:rPr lang="pt-BR" dirty="0"/>
              <a:t>Professora- </a:t>
            </a:r>
          </a:p>
          <a:p>
            <a:pPr fontAlgn="t"/>
            <a:r>
              <a:rPr lang="pt-BR" b="1" i="1" dirty="0" err="1"/>
              <a:t>Landejaine</a:t>
            </a:r>
            <a:r>
              <a:rPr lang="pt-BR" b="1" i="1" dirty="0"/>
              <a:t> Rodrigues da Silva </a:t>
            </a:r>
            <a:r>
              <a:rPr lang="pt-BR" b="1" i="1" dirty="0" err="1"/>
              <a:t>Maccori</a:t>
            </a:r>
            <a:endParaRPr lang="pt-BR" dirty="0"/>
          </a:p>
          <a:p>
            <a:r>
              <a:rPr lang="pt-BR" b="1" i="1" dirty="0"/>
              <a:t>E-MAIL: </a:t>
            </a:r>
            <a:r>
              <a:rPr lang="pt-BR" b="1" i="1" u="sng" dirty="0">
                <a:hlinkClick r:id="rId2"/>
              </a:rPr>
              <a:t>landrsm@hotmail.com</a:t>
            </a:r>
            <a:endParaRPr lang="pt-BR" dirty="0"/>
          </a:p>
          <a:p>
            <a:r>
              <a:rPr lang="pt-BR" b="1" i="1" dirty="0"/>
              <a:t>Fone:  (61) 9 9966-0223</a:t>
            </a:r>
            <a:endParaRPr lang="pt-BR" dirty="0"/>
          </a:p>
          <a:p>
            <a:r>
              <a:rPr lang="pt-BR" dirty="0"/>
              <a:t/>
            </a:r>
            <a:br>
              <a:rPr lang="pt-BR" dirty="0"/>
            </a:br>
            <a:r>
              <a:rPr lang="pt-BR" b="1" u="sng" dirty="0">
                <a:hlinkClick r:id="rId3"/>
              </a:rPr>
              <a:t>http://lattes.cnpq.br/8775811491722523</a:t>
            </a:r>
            <a:endParaRPr lang="pt-BR" dirty="0"/>
          </a:p>
          <a:p>
            <a:r>
              <a:rPr lang="pt-BR" b="1" dirty="0"/>
              <a:t>1ª Coordenadora de Curso Superior de Gestão Condominial no Brasil.</a:t>
            </a:r>
            <a:endParaRPr lang="pt-BR" dirty="0"/>
          </a:p>
          <a:p>
            <a:r>
              <a:rPr lang="pt-BR" b="1" dirty="0"/>
              <a:t>Diretora de Educação das Instituições: ABRASPP/ ASSOSINDICOS-DF/ SINDICONDOMÍNIO-DF.</a:t>
            </a:r>
            <a:endParaRPr lang="pt-BR" dirty="0"/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0285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Tema de Pesquisa: Violência Urbana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4800" dirty="0" smtClean="0"/>
          </a:p>
          <a:p>
            <a:r>
              <a:rPr lang="pt-BR" sz="4800" dirty="0" smtClean="0"/>
              <a:t>Vista de acordo com o olhar de quem vive em condomínios fechados!</a:t>
            </a:r>
            <a:endParaRPr lang="pt-BR" sz="4800" dirty="0"/>
          </a:p>
        </p:txBody>
      </p:sp>
      <p:pic>
        <p:nvPicPr>
          <p:cNvPr id="4" name="Picture 4" descr="Resultado de imagem para condomin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221088"/>
            <a:ext cx="3744416" cy="237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8803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/>
              <a:t>1 – NÚMERO DE CONDOMÍNIOS NO DF</a:t>
            </a:r>
            <a:br>
              <a:rPr lang="pt-BR" sz="2400" dirty="0"/>
            </a:br>
            <a:r>
              <a:rPr lang="pt-BR" sz="2400" dirty="0"/>
              <a:t>      APROXIMADAMENTE 17.000 (DEZESSETE </a:t>
            </a:r>
            <a:r>
              <a:rPr lang="pt-BR" sz="2400" dirty="0" smtClean="0"/>
              <a:t>MIL)</a:t>
            </a:r>
            <a:r>
              <a:rPr lang="pt-BR" sz="2400" dirty="0"/>
              <a:t/>
            </a:r>
            <a:br>
              <a:rPr lang="pt-BR" sz="2400" dirty="0"/>
            </a:br>
            <a:endParaRPr lang="pt-BR" sz="24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189077"/>
              </p:ext>
            </p:extLst>
          </p:nvPr>
        </p:nvGraphicFramePr>
        <p:xfrm>
          <a:off x="1763688" y="1484784"/>
          <a:ext cx="5976664" cy="3855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7720"/>
                <a:gridCol w="3284220"/>
                <a:gridCol w="1884724"/>
              </a:tblGrid>
              <a:tr h="356793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SINDICONDOMÍNIO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64557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>
                          <a:effectLst/>
                        </a:rPr>
                        <a:t>Levantamento das empresas do cadastro por Atividade Econômica Representadas pelo sindicato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92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83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effectLst/>
                        </a:rPr>
                        <a:t>A</a:t>
                      </a:r>
                      <a:r>
                        <a:rPr lang="pt-BR" sz="1500" dirty="0" smtClean="0">
                          <a:effectLst/>
                        </a:rPr>
                        <a:t>TIVIDADES </a:t>
                      </a:r>
                      <a:r>
                        <a:rPr lang="pt-BR" sz="1500" dirty="0">
                          <a:effectLst/>
                        </a:rPr>
                        <a:t>ECONÔMICAS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effectLst/>
                        </a:rPr>
                        <a:t>Nº CONDOMÍNIOS/17.000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Condomínios de prédios comerciais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1.433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</a:rPr>
                        <a:t>Condomínios </a:t>
                      </a:r>
                      <a:r>
                        <a:rPr lang="pt-BR" sz="1400" b="1" dirty="0">
                          <a:effectLst/>
                        </a:rPr>
                        <a:t>Ed de consultórios e clínicas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83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</a:rPr>
                        <a:t>Condominios residenciais de apartamentos</a:t>
                      </a:r>
                      <a:endParaRPr lang="pt-BR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11.679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</a:rPr>
                        <a:t>Condomínios de shopping centers</a:t>
                      </a:r>
                      <a:endParaRPr lang="pt-BR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34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</a:rPr>
                        <a:t>Condomínios residenciais de casas</a:t>
                      </a:r>
                      <a:endParaRPr lang="pt-BR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3.771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18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</a:rPr>
                        <a:t>TOTAL</a:t>
                      </a:r>
                      <a:endParaRPr lang="pt-BR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17.000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341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pt-BR" dirty="0" smtClean="0"/>
          </a:p>
          <a:p>
            <a:r>
              <a:rPr lang="pt-BR" b="1" dirty="0" smtClean="0"/>
              <a:t>Com a crescente </a:t>
            </a:r>
            <a:r>
              <a:rPr lang="pt-BR" b="1" dirty="0"/>
              <a:t>urbanização do Brasil, viver em condomínio horizontais e verticais passou a ser uma tendência natural para otimizar os espaços da malha urbana. </a:t>
            </a:r>
          </a:p>
          <a:p>
            <a:endParaRPr lang="pt-BR" dirty="0"/>
          </a:p>
        </p:txBody>
      </p:sp>
      <p:pic>
        <p:nvPicPr>
          <p:cNvPr id="43012" name="Picture 4" descr="Resultado de imagem para condomin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221088"/>
            <a:ext cx="3744416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586663" cy="4525963"/>
          </a:xfrm>
        </p:spPr>
        <p:txBody>
          <a:bodyPr/>
          <a:lstStyle/>
          <a:p>
            <a:endParaRPr lang="pt-BR" dirty="0" smtClean="0"/>
          </a:p>
          <a:p>
            <a:pPr>
              <a:buNone/>
            </a:pPr>
            <a:r>
              <a:rPr lang="pt-BR" dirty="0" smtClean="0"/>
              <a:t>   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</a:t>
            </a:r>
            <a:r>
              <a:rPr lang="pt-BR" sz="3200" b="1" dirty="0" smtClean="0"/>
              <a:t>Tornou-se </a:t>
            </a:r>
            <a:r>
              <a:rPr lang="pt-BR" sz="3200" b="1" dirty="0"/>
              <a:t>complexo administrar esses condomínios e a amplitude de problemas que fazem parte da sua rotina diária.</a:t>
            </a:r>
          </a:p>
          <a:p>
            <a:pPr>
              <a:buNone/>
            </a:pPr>
            <a:r>
              <a:rPr lang="pt-BR" dirty="0"/>
              <a:t> </a:t>
            </a:r>
          </a:p>
          <a:p>
            <a:endParaRPr lang="pt-BR" dirty="0"/>
          </a:p>
        </p:txBody>
      </p:sp>
      <p:pic>
        <p:nvPicPr>
          <p:cNvPr id="5" name="Picture 2" descr="Resultado de imagem para condomin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0"/>
            <a:ext cx="2124075" cy="1700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481138"/>
            <a:ext cx="8229600" cy="4525962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sz="3200" dirty="0" smtClean="0"/>
              <a:t>Daí a necessidade de se dar importância para a </a:t>
            </a:r>
            <a:r>
              <a:rPr lang="pt-BR" sz="3200" b="1" i="1" dirty="0" smtClean="0">
                <a:solidFill>
                  <a:srgbClr val="0070C0"/>
                </a:solidFill>
              </a:rPr>
              <a:t>qualificação da gestão desses espaços </a:t>
            </a:r>
            <a:r>
              <a:rPr lang="pt-BR" sz="3200" dirty="0" smtClean="0"/>
              <a:t>coletivos, sob a ótica do conforto, da eficiência, da saúde, da funcionalidade, da perspectiva econômica.</a:t>
            </a:r>
            <a:endParaRPr lang="pt-BR" sz="3200" dirty="0"/>
          </a:p>
        </p:txBody>
      </p:sp>
      <p:pic>
        <p:nvPicPr>
          <p:cNvPr id="5" name="Picture 2" descr="Resultado de imagem para condomin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5157192"/>
            <a:ext cx="2124075" cy="1700808"/>
          </a:xfrm>
          <a:prstGeom prst="rect">
            <a:avLst/>
          </a:prstGeom>
          <a:noFill/>
        </p:spPr>
      </p:pic>
      <p:pic>
        <p:nvPicPr>
          <p:cNvPr id="6" name="Imagem 5" descr="http://condominioemfoco.com.br/wp-content/uploads/2013/03/imagem200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0"/>
            <a:ext cx="7000924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872413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 </a:t>
            </a:r>
            <a:endParaRPr lang="pt-BR" dirty="0"/>
          </a:p>
          <a:p>
            <a:pPr>
              <a:buNone/>
            </a:pPr>
            <a:r>
              <a:rPr lang="pt-BR" dirty="0" smtClean="0">
                <a:solidFill>
                  <a:srgbClr val="0070C0"/>
                </a:solidFill>
              </a:rPr>
              <a:t>    </a:t>
            </a:r>
            <a:r>
              <a:rPr lang="pt-BR" sz="3200" b="1" dirty="0">
                <a:solidFill>
                  <a:srgbClr val="0070C0"/>
                </a:solidFill>
              </a:rPr>
              <a:t>A terceirização </a:t>
            </a:r>
            <a:r>
              <a:rPr lang="pt-BR" sz="3200" b="1" dirty="0"/>
              <a:t>desses serviços, bem como </a:t>
            </a:r>
            <a:r>
              <a:rPr lang="pt-BR" sz="3200" b="1" dirty="0">
                <a:solidFill>
                  <a:srgbClr val="0070C0"/>
                </a:solidFill>
              </a:rPr>
              <a:t>a qualificação do </a:t>
            </a:r>
            <a:r>
              <a:rPr lang="pt-BR" sz="3200" b="1" dirty="0" smtClean="0">
                <a:solidFill>
                  <a:srgbClr val="0070C0"/>
                </a:solidFill>
              </a:rPr>
              <a:t>gestor</a:t>
            </a:r>
          </a:p>
          <a:p>
            <a:pPr>
              <a:buNone/>
            </a:pPr>
            <a:r>
              <a:rPr lang="pt-BR" sz="3200" b="1" dirty="0" smtClean="0">
                <a:solidFill>
                  <a:srgbClr val="0070C0"/>
                </a:solidFill>
              </a:rPr>
              <a:t> </a:t>
            </a:r>
            <a:r>
              <a:rPr lang="pt-BR" sz="3200" b="1" dirty="0">
                <a:solidFill>
                  <a:srgbClr val="0070C0"/>
                </a:solidFill>
              </a:rPr>
              <a:t>( Síndico) </a:t>
            </a:r>
            <a:r>
              <a:rPr lang="pt-BR" sz="3200" b="1" dirty="0"/>
              <a:t>passou a ser uma realidade para minimizar a quantidade de </a:t>
            </a:r>
            <a:r>
              <a:rPr lang="pt-BR" sz="3200" b="1" dirty="0" smtClean="0"/>
              <a:t>problemas.</a:t>
            </a:r>
            <a:endParaRPr lang="pt-BR" sz="3200" b="1" dirty="0"/>
          </a:p>
          <a:p>
            <a:pPr>
              <a:buNone/>
            </a:pPr>
            <a:r>
              <a:rPr lang="pt-BR" sz="3200" b="1" dirty="0"/>
              <a:t> </a:t>
            </a:r>
          </a:p>
          <a:p>
            <a:endParaRPr lang="pt-BR" dirty="0"/>
          </a:p>
        </p:txBody>
      </p:sp>
      <p:pic>
        <p:nvPicPr>
          <p:cNvPr id="16388" name="Picture 4" descr="Resultado de imagem para condomini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4365104"/>
            <a:ext cx="4857784" cy="24928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429625" cy="4525963"/>
          </a:xfrm>
        </p:spPr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sz="3200" dirty="0" smtClean="0"/>
              <a:t>As </a:t>
            </a:r>
            <a:r>
              <a:rPr lang="pt-BR" sz="3200" dirty="0"/>
              <a:t>tarefas são bastante diversificadas e exigem competências de gestão em várias áreas do conhecimento, tais como: </a:t>
            </a:r>
            <a:r>
              <a:rPr lang="pt-BR" sz="3200" b="1" dirty="0"/>
              <a:t>Direito</a:t>
            </a:r>
            <a:r>
              <a:rPr lang="pt-BR" sz="3200" dirty="0"/>
              <a:t>; </a:t>
            </a:r>
            <a:r>
              <a:rPr lang="pt-BR" sz="3200" b="1" dirty="0"/>
              <a:t>Engenharia; Psicologia</a:t>
            </a:r>
            <a:r>
              <a:rPr lang="pt-BR" sz="3200" dirty="0"/>
              <a:t>; </a:t>
            </a:r>
            <a:r>
              <a:rPr lang="pt-BR" sz="3200" b="1" dirty="0"/>
              <a:t>Administração</a:t>
            </a:r>
            <a:r>
              <a:rPr lang="pt-BR" sz="3200" dirty="0"/>
              <a:t>; </a:t>
            </a:r>
            <a:r>
              <a:rPr lang="pt-BR" sz="3200" b="1" dirty="0" smtClean="0"/>
              <a:t>Contabilidade e Gestão Ambiental.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endParaRPr lang="pt-BR" dirty="0"/>
          </a:p>
        </p:txBody>
      </p:sp>
      <p:pic>
        <p:nvPicPr>
          <p:cNvPr id="12290" name="Picture 2" descr="http://www.vivoseudinheiro.com.br/libs/uploads/2015/11/Condominio-atrasado-seudinheiro-shutterstock-635x4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285728"/>
            <a:ext cx="3929091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Síndico Qualificado?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decisão aprovada por um condomínio de </a:t>
            </a:r>
            <a:r>
              <a:rPr lang="pt-BR" b="1" dirty="0"/>
              <a:t>terceirizar parte de suas atividades </a:t>
            </a:r>
            <a:r>
              <a:rPr lang="pt-BR" dirty="0"/>
              <a:t>a terceiros, como limpeza, portaria e segurança, com os quais se estabelece uma relação de parceria, não exime o síndico ou a síndica da responsabilidade de conferir os </a:t>
            </a:r>
            <a:r>
              <a:rPr lang="pt-BR" dirty="0" smtClean="0"/>
              <a:t>documentos e acompanhar a Gestão do Condomínio.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97314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732</Words>
  <Application>Microsoft Office PowerPoint</Application>
  <PresentationFormat>Apresentação na tela (4:3)</PresentationFormat>
  <Paragraphs>90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Tema do Office</vt:lpstr>
      <vt:lpstr>Profa.Landejaine Maccori</vt:lpstr>
      <vt:lpstr>Tema de Pesquisa: Violência Urbana</vt:lpstr>
      <vt:lpstr>1 – NÚMERO DE CONDOMÍNIOS NO DF       APROXIMADAMENTE 17.000 (DEZESSETE MIL)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Por que Síndico Qualificado?</vt:lpstr>
      <vt:lpstr>Por que Síndico Qualificado?</vt:lpstr>
      <vt:lpstr>Por que Síndico Qualificado?</vt:lpstr>
      <vt:lpstr>Por que Síndico Qualificado?</vt:lpstr>
      <vt:lpstr>Apresentação do PowerPoint</vt:lpstr>
      <vt:lpstr>Por que Síndico Qualificado?</vt:lpstr>
      <vt:lpstr>O Que NÃO Queremos!</vt:lpstr>
      <vt:lpstr>O Que Realmente Queremos!</vt:lpstr>
      <vt:lpstr>O Que Realmente Queremos!</vt:lpstr>
      <vt:lpstr>OBRIGADA!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</dc:creator>
  <cp:lastModifiedBy>Ivonio Barros Nunes</cp:lastModifiedBy>
  <cp:revision>23</cp:revision>
  <cp:lastPrinted>2017-08-31T01:18:27Z</cp:lastPrinted>
  <dcterms:created xsi:type="dcterms:W3CDTF">2017-08-30T01:18:26Z</dcterms:created>
  <dcterms:modified xsi:type="dcterms:W3CDTF">2017-08-31T12:26:42Z</dcterms:modified>
</cp:coreProperties>
</file>