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701" r:id="rId7"/>
  </p:sldMasterIdLst>
  <p:notesMasterIdLst>
    <p:notesMasterId r:id="rId18"/>
  </p:notesMasterIdLst>
  <p:sldIdLst>
    <p:sldId id="2147471070" r:id="rId8"/>
    <p:sldId id="2147471076" r:id="rId9"/>
    <p:sldId id="2147471078" r:id="rId10"/>
    <p:sldId id="2147471077" r:id="rId11"/>
    <p:sldId id="2147471073" r:id="rId12"/>
    <p:sldId id="2147471072" r:id="rId13"/>
    <p:sldId id="4482" r:id="rId14"/>
    <p:sldId id="2147471071" r:id="rId15"/>
    <p:sldId id="2147471074" r:id="rId16"/>
    <p:sldId id="2147471075" r:id="rId17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41B92E-7050-3B77-4E33-5A5FCA7C4CDC}" name="Giovanna Meneses" initials="GM" userId="S::giovanna.meneses@conexis.org.br::9ae95888-12d0-4373-ade2-a7cd2ed1108c" providerId="AD"/>
  <p188:author id="{0A9F896A-05D7-C64C-5401-9AEA10BBA9A9}" name="Cibelle Moreira" initials="CM" userId="S::cibelle.moreira@conexis.org.br::3fe7178d-29f9-4ebc-a428-ed1b42c3f1ce" providerId="AD"/>
  <p188:author id="{178A147D-BF51-1D83-1797-AA5E058917C8}" name="Rebeca Gontijo" initials="RG" userId="S::rebeca.gontijo@conexis.org.br::8e2cf430-e793-4cba-b166-7d591b42facf" providerId="AD"/>
  <p188:author id="{A5111FB7-E773-7B77-0C65-00ADB15F837A}" name="Walysson Barros da Silva" initials="WBdS" userId="S::Walysson.barros@conexis.org.br::d953f154-7ec9-4fb1-a589-90e0756276b5" providerId="AD"/>
  <p188:author id="{C26BA0C1-3989-8275-2501-6C8FAA31BFD0}" name="Mariana Abreu" initials="MA" userId="S::mariana@conexis.org.br::258ab72e-196f-4079-825b-84548f656a06" providerId="AD"/>
  <p188:author id="{DB1C0CF7-A65C-5761-E574-1081678901CF}" name="Laís Lis" initials="LL" userId="S::lais@conexis.org.br::c530e511-e0ff-4d77-b053-1b5dbd8273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BB"/>
    <a:srgbClr val="FFC10E"/>
    <a:srgbClr val="C1E0FF"/>
    <a:srgbClr val="4A2BE1"/>
    <a:srgbClr val="0050F3"/>
    <a:srgbClr val="EC602D"/>
    <a:srgbClr val="0082FF"/>
    <a:srgbClr val="D1E8FF"/>
    <a:srgbClr val="3DA3CB"/>
    <a:srgbClr val="A53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89150" autoAdjust="0"/>
  </p:normalViewPr>
  <p:slideViewPr>
    <p:cSldViewPr snapToGrid="0">
      <p:cViewPr varScale="1">
        <p:scale>
          <a:sx n="98" d="100"/>
          <a:sy n="98" d="100"/>
        </p:scale>
        <p:origin x="13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2E6E68C8-B2A3-4910-97A7-64C6BEA09F5A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4A0DDD7-C50E-4D33-A107-ECDE0A301A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1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0DDD7-C50E-4D33-A107-ECDE0A301A7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3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A6D3F-14AB-716E-BFC3-5E26E72DC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67711F-1681-132B-1F4A-AD8D3A4D8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279184-0FA8-3FC1-2276-FCAA9A083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223CFE-66ED-782A-C8E2-F9580C6BF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0DDD7-C50E-4D33-A107-ECDE0A301A7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57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698B2-6D2C-27E2-9BAC-7AD2C7D8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353752-CEE8-6875-2616-F9FB59D44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2AAE16F-0488-9D72-F16A-8714AB22D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55204C-3A7E-046D-999B-D580C30F6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64A0DDD7-C50E-4D33-A107-ECDE0A301A73}" type="slidenum">
              <a:rPr lang="pt-BR">
                <a:solidFill>
                  <a:prstClr val="black"/>
                </a:solidFill>
                <a:latin typeface="Calibri" panose="020F0502020204030204"/>
              </a:rPr>
              <a:pPr defTabSz="914217">
                <a:defRPr/>
              </a:pPr>
              <a:t>5</a:t>
            </a:fld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472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A9C05-68F0-7931-3D81-3C83DD9A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EDF13EC-AAF9-539E-BB8C-731A5C5B7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E08EE4-23AE-5950-E73A-35CA983A7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8F07D0-D09C-3420-C06D-7CA671AA7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64A0DDD7-C50E-4D33-A107-ECDE0A301A73}" type="slidenum">
              <a:rPr lang="pt-BR">
                <a:solidFill>
                  <a:prstClr val="black"/>
                </a:solidFill>
                <a:latin typeface="Calibri" panose="020F0502020204030204"/>
              </a:rPr>
              <a:pPr defTabSz="914217">
                <a:defRPr/>
              </a:pPr>
              <a:t>6</a:t>
            </a:fld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135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/>
            <a:fld id="{64A0DDD7-C50E-4D33-A107-ECDE0A301A73}" type="slidenum">
              <a:rPr lang="pt-BR">
                <a:solidFill>
                  <a:prstClr val="black"/>
                </a:solidFill>
                <a:latin typeface="Calibri" panose="020F0502020204030204"/>
              </a:rPr>
              <a:pPr defTabSz="914217"/>
              <a:t>7</a:t>
            </a:fld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32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28817-2B64-30CE-DE8F-F3C5B8538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C95B6F8-7D5B-E00A-DCF3-A3CF57F92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11C0143-A806-4888-7AB2-C463F02E7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EA3A05D-7E20-9398-4503-75B21E76E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64A0DDD7-C50E-4D33-A107-ECDE0A301A73}" type="slidenum">
              <a:rPr lang="pt-BR">
                <a:solidFill>
                  <a:prstClr val="black"/>
                </a:solidFill>
                <a:latin typeface="Calibri" panose="020F0502020204030204"/>
              </a:rPr>
              <a:pPr defTabSz="914217">
                <a:defRPr/>
              </a:pPr>
              <a:t>8</a:t>
            </a:fld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9564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98181-0D3E-09F9-D610-9CC99753F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1DB3028-BFCD-6173-11F6-FDD3A0FEB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3F1480C-EB2C-B8E7-2EEA-DCBF1B9FF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B02A91-8B30-2DF8-E288-26CD491E0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17">
              <a:defRPr/>
            </a:pPr>
            <a:fld id="{64A0DDD7-C50E-4D33-A107-ECDE0A301A73}" type="slidenum">
              <a:rPr lang="pt-BR">
                <a:solidFill>
                  <a:prstClr val="black"/>
                </a:solidFill>
                <a:latin typeface="Calibri" panose="020F0502020204030204"/>
              </a:rPr>
              <a:pPr defTabSz="914217">
                <a:defRPr/>
              </a:pPr>
              <a:t>9</a:t>
            </a:fld>
            <a:endParaRPr lang="pt-B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085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7C66F-A274-4A0C-BC2E-851E883E3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DC6CF-ED11-41CF-9E7C-CB41DDD66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CAAFB8-872D-4E14-B215-1A73EEAB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E296B7-6AC5-4F45-BBBD-05CF11AD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92B19F-2D4D-4773-AD7F-2CDD8D0A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4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D08DD-F690-4FAA-A40E-034DFB89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6963CC-32A8-4A6E-94A3-1C166F915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0E93D2-2032-4DEF-88B7-2B06AA36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F08B24-E8B9-44C8-800B-9D8D1BE5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D7DC81-D1AD-42CE-8F83-F538D39C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21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59D8EE-7278-4245-BEEE-C11D9FD7B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0E79A0-B731-47F7-8F6C-13A230484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DA7A91-DDDE-41AC-95AC-FC7E0DA2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E6C52F-C455-4FCE-BB8C-D5FE1A93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14660F-4642-4235-87F6-86947F79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59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36024" y="1122363"/>
            <a:ext cx="5631976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6024" y="3602038"/>
            <a:ext cx="563197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</a:lstStyle>
          <a:p>
            <a:fld id="{C63B6CED-F4E6-45E2-87E1-44B1E6BC03D9}" type="datetime1">
              <a:rPr lang="pt-BR" smtClean="0"/>
              <a:pPr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</a:lstStyle>
          <a:p>
            <a:r>
              <a:rPr lang="pt-BR"/>
              <a:t>SINDITELEBRASIL REDIR xx xxx 201x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</a:lstStyle>
          <a:p>
            <a:fld id="{B72B19E7-F055-43A4-B3E1-3D7635004D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9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863" y="25552"/>
            <a:ext cx="11630966" cy="56779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72" y="806931"/>
            <a:ext cx="11917657" cy="5604634"/>
          </a:xfrm>
        </p:spPr>
        <p:txBody>
          <a:bodyPr>
            <a:normAutofit/>
          </a:bodyPr>
          <a:lstStyle>
            <a:lvl1pPr marL="352425" indent="-352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1pPr>
            <a:lvl2pPr marL="719138" indent="-3667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2pPr>
            <a:lvl3pPr marL="1071563" indent="-3524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3pPr>
            <a:lvl4pPr marL="1436688" indent="-3651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>
                <a:solidFill>
                  <a:schemeClr val="bg2">
                    <a:lumMod val="1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defRPr>
            </a:lvl4pPr>
            <a:lvl5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pt-BR"/>
              <a:t>CONEXIS REDIR xx xxx 201x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9315993" y="6486980"/>
            <a:ext cx="2743200" cy="365125"/>
          </a:xfrm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72B19E7-F055-43A4-B3E1-3D7635004DB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961E9DF-B2A9-440F-900C-007C104CE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" y="155186"/>
            <a:ext cx="328810" cy="3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80A3-E7AF-4AD9-8502-32A3C7104936}" type="datetime1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90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6754" y="790576"/>
            <a:ext cx="5863046" cy="567027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790576"/>
            <a:ext cx="5845629" cy="567027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8142" y="25552"/>
            <a:ext cx="12208285" cy="567790"/>
          </a:xfrm>
        </p:spPr>
        <p:txBody>
          <a:bodyPr>
            <a:normAutofit/>
          </a:bodyPr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cxnSp>
        <p:nvCxnSpPr>
          <p:cNvPr id="9" name="Conector reto 8"/>
          <p:cNvCxnSpPr/>
          <p:nvPr userDrawn="1"/>
        </p:nvCxnSpPr>
        <p:spPr bwMode="auto">
          <a:xfrm>
            <a:off x="0" y="611188"/>
            <a:ext cx="121920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9315993" y="6460854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B72B19E7-F055-43A4-B3E1-3D7635004D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4038600" y="651310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</p:spTree>
    <p:extLst>
      <p:ext uri="{BB962C8B-B14F-4D97-AF65-F5344CB8AC3E}">
        <p14:creationId xmlns:p14="http://schemas.microsoft.com/office/powerpoint/2010/main" val="15263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271E-8E85-474F-9A09-1D648A83C72C}" type="datetime1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3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9165-E5F1-421F-8435-98813964C82F}" type="datetime1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95B5-9180-4E1A-A861-572FF3A0A8F6}" type="datetime1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8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5DD9-0720-420F-AAA8-5C247A05DEAA}" type="datetime1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6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ED5DA-4325-4571-98F1-830F9B8B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FB8177-4CBE-4E98-AAE0-6C8A92D78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D5C572-B67B-4354-A930-37843910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592A2E-58D9-4F83-A9F0-B6DFBDC5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83EB4D-E5CD-4106-A3E8-7945F442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78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6118-FC1C-4AAB-A855-AF4C0E02AEE5}" type="datetime1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216E-AD26-42CC-85C2-116068789111}" type="datetime1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5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46C8-8EDD-4CFC-B0B8-104B0AE66058}" type="datetime1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2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DBB601F-60AB-5715-83F3-A4DDC473CA87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2515915" y="-1713490"/>
            <a:ext cx="6393857" cy="3891120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C3EB832-8D11-11E3-AB8E-B342F92631E5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-2515915" y="3882284"/>
            <a:ext cx="6393857" cy="3891120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5749E31-3A91-C78A-AD4A-420B24A35674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-1810436" y="962266"/>
            <a:ext cx="6393857" cy="3891120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983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A091CD8-3B6F-1A3E-44C3-EC9C362789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7893005" y="-1302010"/>
            <a:ext cx="6393857" cy="3891120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744E8B-DB3D-CE35-F420-03A1665CE8EF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7893005" y="4293764"/>
            <a:ext cx="6393857" cy="3891120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598484" y="1373746"/>
            <a:ext cx="6393857" cy="3891120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83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A091CD8-3B6F-1A3E-44C3-EC9C362789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-1804583" y="152043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744E8B-DB3D-CE35-F420-03A1665CE8EF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-1804583" y="4744926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-1434384" y="304086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4DB2206B-D021-6515-5D14-2756134DA18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-1556304" y="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66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A091CD8-3B6F-1A3E-44C3-EC9C362789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006417" y="141375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744E8B-DB3D-CE35-F420-03A1665CE8EF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10006417" y="4638246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376616" y="293418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4DB2206B-D021-6515-5D14-2756134DA18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254696" y="-10668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0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A091CD8-3B6F-1A3E-44C3-EC9C362789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034181" y="547461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744E8B-DB3D-CE35-F420-03A1665CE8EF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6425017" y="5474611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229599" y="547461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4DB2206B-D021-6515-5D14-2756134DA18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-1804583" y="-71628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740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A091CD8-3B6F-1A3E-44C3-EC9C362789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505621" y="552033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744E8B-DB3D-CE35-F420-03A1665CE8EF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-1103543" y="5520331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701039" y="552033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4DB2206B-D021-6515-5D14-2756134DA180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0204537" y="-65532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05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A091CD8-3B6F-1A3E-44C3-EC9C362789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10034181" y="547461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744E8B-DB3D-CE35-F420-03A1665CE8EF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6425017" y="5474611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229599" y="547461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07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E7381-0249-429A-BD49-29FAF6AA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2987F7-C050-4E35-8D78-6AAEF2D5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FD1F43-0705-4556-A909-7F2AF8A4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38E512-47EB-4112-8F6A-2BC6A081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8D4E6-3C00-44AC-B82B-F28AC374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26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734308" y="5312565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768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 flipH="1">
            <a:off x="-1096252" y="5373525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446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931077" y="-521076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11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A091CD8-3B6F-1A3E-44C3-EC9C362789FD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2139861" y="555081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C744E8B-DB3D-CE35-F420-03A1665CE8EF}"/>
              </a:ext>
            </a:extLst>
          </p:cNvPr>
          <p:cNvSpPr>
            <a:spLocks noChangeAspect="1"/>
          </p:cNvSpPr>
          <p:nvPr userDrawn="1"/>
        </p:nvSpPr>
        <p:spPr>
          <a:xfrm rot="16200000" flipV="1">
            <a:off x="-1469303" y="5550811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81CC02-6235-F305-1A61-F4C3185F4F7C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335279" y="5550810"/>
            <a:ext cx="3609165" cy="2196435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177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0A29FE-318D-4EC3-A781-1EA96467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F0ECC7-D930-4B94-9731-EF249176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D1CB0B-361F-4408-BC56-939A24D7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571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6754" y="790576"/>
            <a:ext cx="5863046" cy="567027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790576"/>
            <a:ext cx="5845629" cy="567027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8142" y="25552"/>
            <a:ext cx="12208285" cy="567790"/>
          </a:xfrm>
        </p:spPr>
        <p:txBody>
          <a:bodyPr>
            <a:normAutofit/>
          </a:bodyPr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cxnSp>
        <p:nvCxnSpPr>
          <p:cNvPr id="9" name="Conector reto 8"/>
          <p:cNvCxnSpPr/>
          <p:nvPr userDrawn="1"/>
        </p:nvCxnSpPr>
        <p:spPr bwMode="auto">
          <a:xfrm>
            <a:off x="0" y="611188"/>
            <a:ext cx="121920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9315993" y="6460854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B72B19E7-F055-43A4-B3E1-3D7635004D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>
          <a:xfrm>
            <a:off x="4038600" y="651310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SINDITELEBRASIL REDIR </a:t>
            </a:r>
            <a:r>
              <a:rPr lang="pt-BR" dirty="0" err="1"/>
              <a:t>xx</a:t>
            </a:r>
            <a:r>
              <a:rPr lang="pt-BR" dirty="0"/>
              <a:t> xxx 201x</a:t>
            </a:r>
          </a:p>
        </p:txBody>
      </p:sp>
    </p:spTree>
    <p:extLst>
      <p:ext uri="{BB962C8B-B14F-4D97-AF65-F5344CB8AC3E}">
        <p14:creationId xmlns:p14="http://schemas.microsoft.com/office/powerpoint/2010/main" val="1944332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63F48C6C-12F1-4CA4-A03C-9AA8E430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16671" r="15592" b="23813"/>
          <a:stretch/>
        </p:blipFill>
        <p:spPr>
          <a:xfrm>
            <a:off x="11303304" y="6050095"/>
            <a:ext cx="888696" cy="807905"/>
          </a:xfrm>
          <a:prstGeom prst="rect">
            <a:avLst/>
          </a:prstGeom>
        </p:spPr>
      </p:pic>
      <p:pic>
        <p:nvPicPr>
          <p:cNvPr id="2" name="Imagem 1" descr="Forma&#10;&#10;Descrição gerada automaticamente">
            <a:extLst>
              <a:ext uri="{FF2B5EF4-FFF2-40B4-BE49-F238E27FC236}">
                <a16:creationId xmlns:a16="http://schemas.microsoft.com/office/drawing/2014/main" id="{80DAB2A6-3F68-4191-96A3-748CAF64C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11570" b="8521"/>
          <a:stretch/>
        </p:blipFill>
        <p:spPr>
          <a:xfrm>
            <a:off x="0" y="0"/>
            <a:ext cx="7378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63F48C6C-12F1-4CA4-A03C-9AA8E430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16671" r="15592" b="23813"/>
          <a:stretch/>
        </p:blipFill>
        <p:spPr>
          <a:xfrm>
            <a:off x="11303304" y="6050095"/>
            <a:ext cx="888696" cy="807905"/>
          </a:xfrm>
          <a:prstGeom prst="rect">
            <a:avLst/>
          </a:prstGeom>
        </p:spPr>
      </p:pic>
      <p:pic>
        <p:nvPicPr>
          <p:cNvPr id="2" name="Imagem 1" descr="Forma&#10;&#10;Descrição gerada automaticamente">
            <a:extLst>
              <a:ext uri="{FF2B5EF4-FFF2-40B4-BE49-F238E27FC236}">
                <a16:creationId xmlns:a16="http://schemas.microsoft.com/office/drawing/2014/main" id="{80DAB2A6-3F68-4191-96A3-748CAF64C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11570" b="8521"/>
          <a:stretch/>
        </p:blipFill>
        <p:spPr>
          <a:xfrm>
            <a:off x="0" y="0"/>
            <a:ext cx="7378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03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09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9147B-AA27-419C-B589-366C7DE3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6D3ABF-9EB1-4788-853D-C4CB86527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FCFD0E-5480-4EC8-A1E0-35E1D9CC5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CC82DD-9E85-45D8-9EAA-57613BD4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B50DE1-41CD-4216-A186-8E3C9D9B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F11FD9-FBFB-48D8-8151-186088F0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429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19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842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960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348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8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615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32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358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87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CA01C-2CE6-4D9C-9F82-A26BC045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EBF6DA-DDBE-4A67-8076-88E5CCF3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6BCE2E-A3D1-439E-8616-EC6CFF484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EFB65-1F89-418B-AED3-DCEC81E72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4CB926-4E9A-4B9D-BB1D-B4CA9DC39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6360DF3-5E69-4E46-A480-D16BB602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5371B1F-AE74-48A3-92A4-26BF8C00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EDE74F-56E8-4E57-AD46-C469666F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79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6E24C-F84C-49F7-A540-D96DC37D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692A76-8F42-4114-93E0-2EDD24B1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2D383BF-358E-45A2-848A-0F43A2E00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F0AE4E-1BD8-4187-9B14-E5028111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65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0A29FE-318D-4EC3-A781-1EA96467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2F0ECC7-D930-4B94-9731-EF249176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D1CB0B-361F-4408-BC56-939A24D7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16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2F48C-45CB-4BAE-B701-F71E7753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EC647A-857B-4474-A300-CFB38FCA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C79088-88BD-405C-B3D9-2DFF84D5D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25EED3-CB6E-47C0-A7D5-B1EE18FA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E80DC1-2D34-4CA4-842E-477D9EE8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4EC656-CA84-432D-943C-9158900E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8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2D672-DF46-4030-A30B-88CD8B8D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A823C0-6A25-4DF2-BB9C-BADCB6177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C7EE72-1095-4D16-B1C0-1EEE16EF0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04F318-9F1F-48FB-A561-D90520CF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D7726D-AE6A-44B6-A18D-D68CFD44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0027B9-A8B8-4EF8-AB48-66A4D87F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30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7FAFEE-2DF6-46B4-94C1-866DCE8B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ED2046-8DC3-4789-AD57-967E131BC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9332A-46DA-4ED8-B285-5FCE46A5C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97383-D739-49C7-A889-01596B726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7883AE-EC10-4963-866D-6D772247E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0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00FAD-1B08-4968-93AE-4682176E7CD2}" type="datetime1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SINDITELEBRASIL REDIR </a:t>
            </a:r>
            <a:r>
              <a:rPr lang="pt-BR" err="1"/>
              <a:t>xx</a:t>
            </a:r>
            <a:r>
              <a:rPr lang="pt-BR"/>
              <a:t> xxx 201x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19E7-F055-43A4-B3E1-3D7635004D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7FAFEE-2DF6-46B4-94C1-866DCE8B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ED2046-8DC3-4789-AD57-967E131BC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39332A-46DA-4ED8-B285-5FCE46A5C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97383-D739-49C7-A889-01596B726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7883AE-EC10-4963-866D-6D772247E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3192-DDC2-4A0B-8C14-718A31BA1C5E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9E036-2D53-4066-B208-8A329449E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57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69D492D-9472-1912-8326-728AED5AE7A9}"/>
              </a:ext>
            </a:extLst>
          </p:cNvPr>
          <p:cNvSpPr/>
          <p:nvPr/>
        </p:nvSpPr>
        <p:spPr>
          <a:xfrm rot="1546722">
            <a:off x="8415113" y="4745063"/>
            <a:ext cx="3619004" cy="3619004"/>
          </a:xfrm>
          <a:prstGeom prst="roundRect">
            <a:avLst>
              <a:gd name="adj" fmla="val 9167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BD96B25-E0AC-CE58-8485-5A56EA8A8D7D}"/>
              </a:ext>
            </a:extLst>
          </p:cNvPr>
          <p:cNvSpPr/>
          <p:nvPr/>
        </p:nvSpPr>
        <p:spPr>
          <a:xfrm rot="1380808">
            <a:off x="9471489" y="3496446"/>
            <a:ext cx="4572000" cy="4572000"/>
          </a:xfrm>
          <a:prstGeom prst="roundRect">
            <a:avLst>
              <a:gd name="adj" fmla="val 9167"/>
            </a:avLst>
          </a:prstGeom>
          <a:noFill/>
          <a:ln w="38100">
            <a:solidFill>
              <a:srgbClr val="EC60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4ABA008-863C-E6E7-0C8C-4AEB36AE81B2}"/>
              </a:ext>
            </a:extLst>
          </p:cNvPr>
          <p:cNvSpPr txBox="1"/>
          <p:nvPr/>
        </p:nvSpPr>
        <p:spPr>
          <a:xfrm>
            <a:off x="1224303" y="1229997"/>
            <a:ext cx="881674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evento preparatório da </a:t>
            </a:r>
            <a:r>
              <a:rPr lang="pt-BR" sz="6000" b="1" cap="small" dirty="0">
                <a:solidFill>
                  <a:srgbClr val="005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delegação brasileira</a:t>
            </a:r>
            <a:r>
              <a:rPr lang="pt-BR" sz="6000" cap="small" dirty="0">
                <a:solidFill>
                  <a:srgbClr val="005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60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MWC 2025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CCDD - </a:t>
            </a:r>
            <a:r>
              <a:rPr kumimoji="0" lang="pt-BR" sz="1600" i="1" u="none" strike="noStrike" kern="1200" cap="sm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NOVEMBRO/2024</a:t>
            </a:r>
          </a:p>
        </p:txBody>
      </p:sp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9F13357-842B-081E-032C-BA56B819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99" y="4673699"/>
            <a:ext cx="2985013" cy="829445"/>
          </a:xfrm>
          <a:prstGeom prst="rect">
            <a:avLst/>
          </a:prstGeom>
        </p:spPr>
      </p:pic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825E1EFE-B712-EAAA-8275-B9D2F5CBF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/>
          <a:stretch/>
        </p:blipFill>
        <p:spPr bwMode="auto">
          <a:xfrm>
            <a:off x="4918841" y="4683637"/>
            <a:ext cx="2680138" cy="82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1AA1C65-4A1F-F251-ABE1-DAB181742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00" t="26258" r="6690" b="7924"/>
          <a:stretch/>
        </p:blipFill>
        <p:spPr>
          <a:xfrm>
            <a:off x="12437744" y="861808"/>
            <a:ext cx="4260592" cy="3467100"/>
          </a:xfrm>
          <a:prstGeom prst="rect">
            <a:avLst/>
          </a:prstGeom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A402C3F-F28B-BE19-5C39-A9ECD8C207EA}"/>
              </a:ext>
            </a:extLst>
          </p:cNvPr>
          <p:cNvSpPr/>
          <p:nvPr/>
        </p:nvSpPr>
        <p:spPr>
          <a:xfrm>
            <a:off x="8759718" y="4683637"/>
            <a:ext cx="1669188" cy="829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Capacitação IA – SOFTEX – ENGENHARIA ELÉTRICA">
            <a:extLst>
              <a:ext uri="{FF2B5EF4-FFF2-40B4-BE49-F238E27FC236}">
                <a16:creationId xmlns:a16="http://schemas.microsoft.com/office/drawing/2014/main" id="{B64C262B-AA0F-C16C-13E5-D9F33980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808" y="4603456"/>
            <a:ext cx="2901708" cy="9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11D94778-D578-1F01-3473-FC88A8D48E63}"/>
              </a:ext>
            </a:extLst>
          </p:cNvPr>
          <p:cNvSpPr/>
          <p:nvPr/>
        </p:nvSpPr>
        <p:spPr>
          <a:xfrm>
            <a:off x="12543183" y="4454199"/>
            <a:ext cx="914400" cy="914400"/>
          </a:xfrm>
          <a:prstGeom prst="ellipse">
            <a:avLst/>
          </a:prstGeom>
          <a:solidFill>
            <a:srgbClr val="EC6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F26D700-BF38-B877-D01C-66B170727DBF}"/>
              </a:ext>
            </a:extLst>
          </p:cNvPr>
          <p:cNvSpPr/>
          <p:nvPr/>
        </p:nvSpPr>
        <p:spPr>
          <a:xfrm>
            <a:off x="13813912" y="4454199"/>
            <a:ext cx="914400" cy="914400"/>
          </a:xfrm>
          <a:prstGeom prst="ellipse">
            <a:avLst/>
          </a:prstGeom>
          <a:solidFill>
            <a:srgbClr val="0050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31E0F2E-AB56-CC90-AAF0-97A3190268DA}"/>
              </a:ext>
            </a:extLst>
          </p:cNvPr>
          <p:cNvSpPr/>
          <p:nvPr/>
        </p:nvSpPr>
        <p:spPr>
          <a:xfrm>
            <a:off x="12504224" y="5573386"/>
            <a:ext cx="914400" cy="914400"/>
          </a:xfrm>
          <a:prstGeom prst="ellipse">
            <a:avLst/>
          </a:prstGeom>
          <a:solidFill>
            <a:srgbClr val="A53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C6CB456-304A-659D-DC69-43BA8727FEFF}"/>
              </a:ext>
            </a:extLst>
          </p:cNvPr>
          <p:cNvSpPr/>
          <p:nvPr/>
        </p:nvSpPr>
        <p:spPr>
          <a:xfrm>
            <a:off x="13813912" y="5573386"/>
            <a:ext cx="914400" cy="914400"/>
          </a:xfrm>
          <a:prstGeom prst="ellipse">
            <a:avLst/>
          </a:prstGeom>
          <a:solidFill>
            <a:srgbClr val="008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445F25F-4E19-6BCF-8944-D5BFB0E1BCC7}"/>
              </a:ext>
            </a:extLst>
          </p:cNvPr>
          <p:cNvSpPr/>
          <p:nvPr/>
        </p:nvSpPr>
        <p:spPr>
          <a:xfrm>
            <a:off x="15084641" y="4454199"/>
            <a:ext cx="914400" cy="914400"/>
          </a:xfrm>
          <a:prstGeom prst="ellipse">
            <a:avLst/>
          </a:prstGeom>
          <a:solidFill>
            <a:srgbClr val="4A2B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73DB995-76E6-F622-32EF-B44ED4EAB97D}"/>
              </a:ext>
            </a:extLst>
          </p:cNvPr>
          <p:cNvCxnSpPr/>
          <p:nvPr/>
        </p:nvCxnSpPr>
        <p:spPr>
          <a:xfrm>
            <a:off x="1300503" y="4072651"/>
            <a:ext cx="2899997" cy="0"/>
          </a:xfrm>
          <a:prstGeom prst="line">
            <a:avLst/>
          </a:prstGeom>
          <a:ln w="57150">
            <a:solidFill>
              <a:srgbClr val="FFD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5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AB2A7-0623-AB40-F9B8-C2E0BA237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E0E9C09-D20C-B138-1C9C-4A431F31C81B}"/>
              </a:ext>
            </a:extLst>
          </p:cNvPr>
          <p:cNvSpPr/>
          <p:nvPr/>
        </p:nvSpPr>
        <p:spPr>
          <a:xfrm>
            <a:off x="216554" y="1358900"/>
            <a:ext cx="3735456" cy="4356100"/>
          </a:xfrm>
          <a:prstGeom prst="roundRect">
            <a:avLst>
              <a:gd name="adj" fmla="val 4088"/>
            </a:avLst>
          </a:prstGeom>
          <a:solidFill>
            <a:srgbClr val="FFC10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0BD3A4D-B272-601D-C0E8-D8DACE4FEEB0}"/>
              </a:ext>
            </a:extLst>
          </p:cNvPr>
          <p:cNvSpPr/>
          <p:nvPr/>
        </p:nvSpPr>
        <p:spPr>
          <a:xfrm>
            <a:off x="4228271" y="1358900"/>
            <a:ext cx="3735456" cy="4356100"/>
          </a:xfrm>
          <a:prstGeom prst="roundRect">
            <a:avLst>
              <a:gd name="adj" fmla="val 4088"/>
            </a:avLst>
          </a:prstGeom>
          <a:solidFill>
            <a:srgbClr val="EC602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322A53A-6721-6D67-7D55-0DC985F1D3F1}"/>
              </a:ext>
            </a:extLst>
          </p:cNvPr>
          <p:cNvSpPr/>
          <p:nvPr/>
        </p:nvSpPr>
        <p:spPr>
          <a:xfrm>
            <a:off x="8239989" y="1358900"/>
            <a:ext cx="3735456" cy="4356100"/>
          </a:xfrm>
          <a:prstGeom prst="roundRect">
            <a:avLst>
              <a:gd name="adj" fmla="val 4088"/>
            </a:avLst>
          </a:prstGeom>
          <a:solidFill>
            <a:srgbClr val="0050F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95B35AD3-637D-211C-808B-124CBA7C5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854" y="3674796"/>
            <a:ext cx="3291068" cy="1393562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13114950-073B-BBBF-4513-B8811ADCBBA9}"/>
              </a:ext>
            </a:extLst>
          </p:cNvPr>
          <p:cNvSpPr>
            <a:spLocks noChangeAspect="1"/>
          </p:cNvSpPr>
          <p:nvPr/>
        </p:nvSpPr>
        <p:spPr>
          <a:xfrm rot="10800000">
            <a:off x="13853159" y="1486528"/>
            <a:ext cx="4048245" cy="2463646"/>
          </a:xfrm>
          <a:custGeom>
            <a:avLst/>
            <a:gdLst/>
            <a:ahLst/>
            <a:cxnLst/>
            <a:rect l="l" t="t" r="r" b="b"/>
            <a:pathLst>
              <a:path w="10593479" h="6446888">
                <a:moveTo>
                  <a:pt x="0" y="0"/>
                </a:moveTo>
                <a:lnTo>
                  <a:pt x="10593478" y="0"/>
                </a:lnTo>
                <a:lnTo>
                  <a:pt x="10593478" y="6446888"/>
                </a:lnTo>
                <a:lnTo>
                  <a:pt x="0" y="64468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5" name="Picture 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D5BBD5F8-D997-3701-C512-A014595BD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3" y="4598337"/>
            <a:ext cx="2488079" cy="691362"/>
          </a:xfrm>
          <a:prstGeom prst="rect">
            <a:avLst/>
          </a:prstGeom>
        </p:spPr>
      </p:pic>
      <p:pic>
        <p:nvPicPr>
          <p:cNvPr id="2" name="Imagem 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7E78855C-CCA1-333E-EC67-76EA3F4CC6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33" y="4461641"/>
            <a:ext cx="2171733" cy="828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67A947-8F5F-FF06-7A30-72119DBE6CF1}"/>
              </a:ext>
            </a:extLst>
          </p:cNvPr>
          <p:cNvSpPr txBox="1"/>
          <p:nvPr/>
        </p:nvSpPr>
        <p:spPr>
          <a:xfrm>
            <a:off x="397951" y="2159171"/>
            <a:ext cx="3372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MARCOS FERRARI</a:t>
            </a:r>
          </a:p>
          <a:p>
            <a:pPr algn="ctr"/>
            <a:r>
              <a:rPr lang="pt-BR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PRESIDENTE EXECUTIVO</a:t>
            </a:r>
          </a:p>
          <a:p>
            <a:pPr algn="ctr"/>
            <a:r>
              <a:rPr lang="pt-BR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TELEBRASIL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59DC15-A41F-F5FA-C8F4-301F71F3342C}"/>
              </a:ext>
            </a:extLst>
          </p:cNvPr>
          <p:cNvSpPr txBox="1"/>
          <p:nvPr/>
        </p:nvSpPr>
        <p:spPr>
          <a:xfrm>
            <a:off x="4228271" y="2159171"/>
            <a:ext cx="373545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AMANDA FERREIRA</a:t>
            </a:r>
          </a:p>
          <a:p>
            <a:pPr algn="ctr"/>
            <a:r>
              <a:rPr lang="pt-BR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GERENTE </a:t>
            </a:r>
          </a:p>
          <a:p>
            <a:pPr algn="ctr"/>
            <a:r>
              <a:rPr lang="pt-BR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REGULATÓRIO E JURÍDICO</a:t>
            </a:r>
            <a:br>
              <a:rPr lang="pt-BR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i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TELCOMP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03D6F2-5A60-601B-5AAD-25785DD6F702}"/>
              </a:ext>
            </a:extLst>
          </p:cNvPr>
          <p:cNvSpPr txBox="1"/>
          <p:nvPr/>
        </p:nvSpPr>
        <p:spPr>
          <a:xfrm>
            <a:off x="8355697" y="2159171"/>
            <a:ext cx="3504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RUBEN DELGADO</a:t>
            </a:r>
          </a:p>
          <a:p>
            <a:pPr algn="ctr"/>
            <a:r>
              <a:rPr lang="pt-BR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PRESIDENTE </a:t>
            </a:r>
            <a:br>
              <a:rPr lang="pt-BR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SOFTEX</a:t>
            </a:r>
          </a:p>
        </p:txBody>
      </p:sp>
      <p:pic>
        <p:nvPicPr>
          <p:cNvPr id="9" name="Picture 4" descr="Capacitação IA – SOFTEX – ENGENHARIA ELÉTRICA">
            <a:extLst>
              <a:ext uri="{FF2B5EF4-FFF2-40B4-BE49-F238E27FC236}">
                <a16:creationId xmlns:a16="http://schemas.microsoft.com/office/drawing/2014/main" id="{C8D1BEFD-6CAB-17B7-2FE6-5EBDB60D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863" y="4461641"/>
            <a:ext cx="2901708" cy="96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94E46C-687F-18F9-F1AE-A7378938495C}"/>
              </a:ext>
            </a:extLst>
          </p:cNvPr>
          <p:cNvSpPr txBox="1"/>
          <p:nvPr/>
        </p:nvSpPr>
        <p:spPr>
          <a:xfrm>
            <a:off x="531248" y="826616"/>
            <a:ext cx="10554501" cy="1840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12800" b="1" dirty="0">
                <a:solidFill>
                  <a:srgbClr val="4A2BE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WOLD CONGRESS 2025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7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Reconhecido como o maior e mais influente encontro do setor de tecnologias e comunicações,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7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reunindo as maiores empresas globais do setor, especialistas, autoridades e tomadores de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7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decisão de todo o mundo para discutir os avanços, desafios e oportunidades emergentes na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72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esfera da conectividade.</a:t>
            </a:r>
            <a:endParaRPr lang="en-US" sz="2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B04A46D-EE9C-EE1B-0D5C-FF97356C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256" y="6375806"/>
            <a:ext cx="1021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2B19E7-F055-43A4-B3E1-3D7635004DB2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6DA7F14-64FD-81E7-C7F8-2DE687B004B8}"/>
              </a:ext>
            </a:extLst>
          </p:cNvPr>
          <p:cNvSpPr/>
          <p:nvPr/>
        </p:nvSpPr>
        <p:spPr>
          <a:xfrm>
            <a:off x="573940" y="4158382"/>
            <a:ext cx="10554499" cy="1223750"/>
          </a:xfrm>
          <a:prstGeom prst="rect">
            <a:avLst/>
          </a:prstGeom>
          <a:solidFill>
            <a:srgbClr val="C1E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46EA89E-2C99-0F35-AEF7-7FA55287339A}"/>
              </a:ext>
            </a:extLst>
          </p:cNvPr>
          <p:cNvSpPr txBox="1"/>
          <p:nvPr/>
        </p:nvSpPr>
        <p:spPr>
          <a:xfrm>
            <a:off x="573940" y="4368432"/>
            <a:ext cx="104864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dirty="0">
                <a:solidFill>
                  <a:srgbClr val="0050F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MISSÃO BRASILEIRA MWC </a:t>
            </a:r>
          </a:p>
          <a:p>
            <a:pPr algn="just"/>
            <a:r>
              <a:rPr lang="pt-B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Delegação brasileira se propõe a realização de reuniões e visitas ao MWC que é o maior evento</a:t>
            </a:r>
          </a:p>
          <a:p>
            <a:pPr algn="just"/>
            <a:r>
              <a:rPr lang="pt-BR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realizado pela GSMA, em Barcelona, Espanha.</a:t>
            </a:r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A7CEA14D-72DB-092A-7586-A4995C16827C}"/>
              </a:ext>
            </a:extLst>
          </p:cNvPr>
          <p:cNvCxnSpPr>
            <a:cxnSpLocks/>
          </p:cNvCxnSpPr>
          <p:nvPr/>
        </p:nvCxnSpPr>
        <p:spPr>
          <a:xfrm flipV="1">
            <a:off x="650140" y="3144113"/>
            <a:ext cx="1" cy="601719"/>
          </a:xfrm>
          <a:prstGeom prst="line">
            <a:avLst/>
          </a:prstGeom>
          <a:ln w="57150">
            <a:solidFill>
              <a:srgbClr val="FFD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FB34970-28EE-C863-B0B8-5DE654331809}"/>
              </a:ext>
            </a:extLst>
          </p:cNvPr>
          <p:cNvSpPr txBox="1"/>
          <p:nvPr/>
        </p:nvSpPr>
        <p:spPr>
          <a:xfrm>
            <a:off x="680133" y="3206279"/>
            <a:ext cx="9192627" cy="601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BARCELONA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 – 06 de </a:t>
            </a:r>
            <a:r>
              <a:rPr lang="en-US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Março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2025</a:t>
            </a:r>
          </a:p>
        </p:txBody>
      </p:sp>
    </p:spTree>
    <p:extLst>
      <p:ext uri="{BB962C8B-B14F-4D97-AF65-F5344CB8AC3E}">
        <p14:creationId xmlns:p14="http://schemas.microsoft.com/office/powerpoint/2010/main" val="260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E12991-E403-4FB0-0487-CFCA98515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2">
            <a:extLst>
              <a:ext uri="{FF2B5EF4-FFF2-40B4-BE49-F238E27FC236}">
                <a16:creationId xmlns:a16="http://schemas.microsoft.com/office/drawing/2014/main" id="{AB902CB9-C7DC-4673-B7D5-F22DCF0EC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69332D8-404E-3A7A-AB57-832A34C9FADF}"/>
              </a:ext>
            </a:extLst>
          </p:cNvPr>
          <p:cNvSpPr/>
          <p:nvPr/>
        </p:nvSpPr>
        <p:spPr>
          <a:xfrm>
            <a:off x="0" y="0"/>
            <a:ext cx="7136588" cy="6858000"/>
          </a:xfrm>
          <a:prstGeom prst="rect">
            <a:avLst/>
          </a:prstGeom>
          <a:gradFill flip="none" rotWithShape="1">
            <a:gsLst>
              <a:gs pos="0">
                <a:srgbClr val="0082FF"/>
              </a:gs>
              <a:gs pos="50000">
                <a:srgbClr val="0050F3">
                  <a:alpha val="70000"/>
                </a:srgbClr>
              </a:gs>
              <a:gs pos="100000">
                <a:srgbClr val="4A2B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28BB5E65-A4B5-46FA-43C5-C6C85C22D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r="11130" b="3"/>
          <a:stretch/>
        </p:blipFill>
        <p:spPr>
          <a:xfrm>
            <a:off x="218195" y="176288"/>
            <a:ext cx="3244662" cy="2989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Imagem 36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1A7CD043-5DA9-A96A-A4B9-78AC5A77C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3" r="10491" b="2"/>
          <a:stretch/>
        </p:blipFill>
        <p:spPr>
          <a:xfrm>
            <a:off x="3712416" y="176288"/>
            <a:ext cx="3249688" cy="2989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Imagem 30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7FF31BF5-86DC-E47E-3923-48B9B49CF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r="13083" b="3"/>
          <a:stretch/>
        </p:blipFill>
        <p:spPr>
          <a:xfrm>
            <a:off x="220231" y="3337589"/>
            <a:ext cx="3240590" cy="296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Imagem 32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FC6CAB70-0007-F2A8-9AB4-71E34E7CB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r="2" b="2"/>
          <a:stretch/>
        </p:blipFill>
        <p:spPr>
          <a:xfrm>
            <a:off x="3714449" y="3337589"/>
            <a:ext cx="3245621" cy="296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5E446AE-82D7-DF79-D0D0-F6BBF4624711}"/>
              </a:ext>
            </a:extLst>
          </p:cNvPr>
          <p:cNvSpPr txBox="1"/>
          <p:nvPr/>
        </p:nvSpPr>
        <p:spPr>
          <a:xfrm>
            <a:off x="7574525" y="370391"/>
            <a:ext cx="4176488" cy="6059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EC60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WOLD CONGRESS </a:t>
            </a:r>
            <a:r>
              <a:rPr lang="en-US" sz="2400" b="1" i="1" dirty="0">
                <a:solidFill>
                  <a:srgbClr val="EC60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delegação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contou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participantes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entre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Comunicações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Juscelino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Filho; o Presidente da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Anatel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Carlos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Baigorri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 13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parlamentares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destaque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 o 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Presidente da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Comissão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Comunicação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Direito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Digital (CCDD) do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Senado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enador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Eduardo Gomes; e a Presidente da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Comissão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Ciência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Tecnologia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Inovação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Câmara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dos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Deputados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Deputada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Luísa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Canziani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ambém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Deputado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Danilo Forte, Presidente da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Comissão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Desenvolvimento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Econômico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lém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 a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presença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inédita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Embaixador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Brasil junto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Reino da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Espanha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Principado</a:t>
            </a: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Andorra, Orlando Ribeiro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outros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membros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Poder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Executivo</a:t>
            </a:r>
            <a:r>
              <a:rPr lang="en-US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8EE044D-6739-F9CF-6EB4-1A050FA3A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2B19E7-F055-43A4-B3E1-3D7635004DB2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F8684D1-A92C-AF78-79AF-96A93CF22EB0}"/>
              </a:ext>
            </a:extLst>
          </p:cNvPr>
          <p:cNvCxnSpPr>
            <a:cxnSpLocks/>
          </p:cNvCxnSpPr>
          <p:nvPr/>
        </p:nvCxnSpPr>
        <p:spPr>
          <a:xfrm>
            <a:off x="7663203" y="1215151"/>
            <a:ext cx="2166597" cy="0"/>
          </a:xfrm>
          <a:prstGeom prst="line">
            <a:avLst/>
          </a:prstGeom>
          <a:ln w="57150">
            <a:solidFill>
              <a:srgbClr val="FFD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B675665-BB32-CFE0-A03D-8404B570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19E7-F055-43A4-B3E1-3D7635004DB2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DA6EAF-9A86-DD4B-FA7E-C4E4E3B99554}"/>
              </a:ext>
            </a:extLst>
          </p:cNvPr>
          <p:cNvSpPr txBox="1"/>
          <p:nvPr/>
        </p:nvSpPr>
        <p:spPr>
          <a:xfrm>
            <a:off x="1282383" y="1934171"/>
            <a:ext cx="87760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cap="small" dirty="0">
                <a:solidFill>
                  <a:srgbClr val="005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TEMAS ESTRUTURANTES DO SETOR DE TELECOMUNICAÇÕES </a:t>
            </a:r>
          </a:p>
          <a:p>
            <a:r>
              <a:rPr lang="pt-BR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oportunidades e desafios no brasil para ser parte </a:t>
            </a:r>
            <a:br>
              <a:rPr lang="pt-BR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novidades e tendências mundiais lançadas no </a:t>
            </a:r>
            <a:r>
              <a:rPr lang="pt-BR" sz="2400" cap="smal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mwc</a:t>
            </a:r>
            <a:r>
              <a:rPr lang="pt-BR" sz="2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pt-BR" dirty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DD092803-DC5C-A74C-9AE4-5BAC441D6E85}"/>
              </a:ext>
            </a:extLst>
          </p:cNvPr>
          <p:cNvCxnSpPr/>
          <p:nvPr/>
        </p:nvCxnSpPr>
        <p:spPr>
          <a:xfrm>
            <a:off x="1389403" y="4077573"/>
            <a:ext cx="2899997" cy="0"/>
          </a:xfrm>
          <a:prstGeom prst="line">
            <a:avLst/>
          </a:prstGeom>
          <a:ln w="57150">
            <a:solidFill>
              <a:srgbClr val="FFC1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C21128C-B585-E8B0-2537-C35CC3D068CD}"/>
              </a:ext>
            </a:extLst>
          </p:cNvPr>
          <p:cNvSpPr/>
          <p:nvPr/>
        </p:nvSpPr>
        <p:spPr>
          <a:xfrm rot="1546722">
            <a:off x="8758014" y="5389387"/>
            <a:ext cx="3619004" cy="3619004"/>
          </a:xfrm>
          <a:prstGeom prst="roundRect">
            <a:avLst>
              <a:gd name="adj" fmla="val 9167"/>
            </a:avLst>
          </a:prstGeom>
          <a:noFill/>
          <a:ln w="38100">
            <a:solidFill>
              <a:srgbClr val="4A2B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6D6F6E3-173D-7A89-BFDC-0229179C3DFE}"/>
              </a:ext>
            </a:extLst>
          </p:cNvPr>
          <p:cNvSpPr/>
          <p:nvPr/>
        </p:nvSpPr>
        <p:spPr>
          <a:xfrm rot="1622656">
            <a:off x="10169990" y="4763070"/>
            <a:ext cx="4572000" cy="4572000"/>
          </a:xfrm>
          <a:prstGeom prst="roundRect">
            <a:avLst>
              <a:gd name="adj" fmla="val 9167"/>
            </a:avLst>
          </a:prstGeom>
          <a:noFill/>
          <a:ln w="38100">
            <a:solidFill>
              <a:srgbClr val="EC60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7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19D0F-8691-37AA-38A3-052F047D2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AB49123-A772-6779-92F1-0055097C4541}"/>
              </a:ext>
            </a:extLst>
          </p:cNvPr>
          <p:cNvSpPr/>
          <p:nvPr/>
        </p:nvSpPr>
        <p:spPr>
          <a:xfrm>
            <a:off x="706968" y="5166552"/>
            <a:ext cx="3584924" cy="283887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73125" tIns="36563" rIns="73125" bIns="36563" numCol="1" anchor="t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FFC10E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EABB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 3780/2023 (CCJ/SF)</a:t>
            </a:r>
            <a:endParaRPr kumimoji="0" lang="pt-BR" sz="1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highlight>
                <a:srgbClr val="FFEABB"/>
              </a:highligh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05E65436-E034-38F1-15A4-910ACBF4D263}"/>
              </a:ext>
            </a:extLst>
          </p:cNvPr>
          <p:cNvSpPr/>
          <p:nvPr/>
        </p:nvSpPr>
        <p:spPr>
          <a:xfrm>
            <a:off x="706968" y="5450439"/>
            <a:ext cx="5410548" cy="263437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73125" tIns="36563" rIns="73125" bIns="36563" numCol="1" anchor="t">
            <a:noAutofit/>
          </a:bodyPr>
          <a:lstStyle/>
          <a:p>
            <a:pPr marL="285750" indent="-285750">
              <a:spcBef>
                <a:spcPts val="488"/>
              </a:spcBef>
              <a:buClr>
                <a:srgbClr val="FFC10E"/>
              </a:buClr>
              <a:buFont typeface="Open Sans" panose="020B0606030504020204" pitchFamily="34" charset="0"/>
              <a:buChar char="—"/>
            </a:pPr>
            <a:r>
              <a:rPr lang="pt-BR" sz="1400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 5845/2016 (CCJC/CD)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0FDAE93D-423B-C813-F80D-3DC627092EF2}"/>
              </a:ext>
            </a:extLst>
          </p:cNvPr>
          <p:cNvSpPr/>
          <p:nvPr/>
        </p:nvSpPr>
        <p:spPr>
          <a:xfrm>
            <a:off x="706968" y="5735514"/>
            <a:ext cx="5410548" cy="308909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73125" tIns="36563" rIns="73125" bIns="36563" numCol="1" anchor="t">
            <a:noAutofit/>
          </a:bodyPr>
          <a:lstStyle/>
          <a:p>
            <a:pPr marL="285750" indent="-285750">
              <a:spcBef>
                <a:spcPts val="488"/>
              </a:spcBef>
              <a:buClr>
                <a:srgbClr val="FFC10E"/>
              </a:buClr>
              <a:buFont typeface="Open Sans" panose="020B0606030504020204" pitchFamily="34" charset="0"/>
              <a:buChar char="—"/>
            </a:pPr>
            <a:r>
              <a:rPr lang="pt-BR" sz="1400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 5846/2016 (PLEN/CD)</a:t>
            </a:r>
            <a:r>
              <a:rPr lang="pt-BR" sz="14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43B464E-F868-C8B6-0139-BCE16872262A}"/>
              </a:ext>
            </a:extLst>
          </p:cNvPr>
          <p:cNvSpPr txBox="1">
            <a:spLocks/>
          </p:cNvSpPr>
          <p:nvPr/>
        </p:nvSpPr>
        <p:spPr bwMode="auto">
          <a:xfrm>
            <a:off x="7652329" y="1400410"/>
            <a:ext cx="4436733" cy="19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091" tIns="45547" rIns="91091" bIns="45547" anchor="t" anchorCtr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R="0" lvl="0" algn="l" defTabSz="1219018" rtl="0" eaLnBrk="0" fontAlgn="auto" latin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ct val="140000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2023, +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EABB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5,4 milhões de metros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EABB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cabos de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telecom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foram subtraídos</a:t>
            </a:r>
          </a:p>
          <a:p>
            <a:pPr marL="263525" marR="0" lvl="1" indent="0" algn="l" defTabSz="1219018" rtl="0" eaLnBrk="0" fontAlgn="auto" latin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ct val="140000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EABB"/>
                </a:highligh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+15% em 1 ano</a:t>
            </a:r>
          </a:p>
          <a:p>
            <a:pPr marL="0" marR="0" lvl="0" indent="0" algn="l" defTabSz="1219018" rtl="0" eaLnBrk="0" fontAlgn="auto" latin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ct val="140000"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aixaDeTexto 9">
            <a:extLst>
              <a:ext uri="{FF2B5EF4-FFF2-40B4-BE49-F238E27FC236}">
                <a16:creationId xmlns:a16="http://schemas.microsoft.com/office/drawing/2014/main" id="{6CF8E41F-0E9D-EB6C-B2F7-2E93C07AFBCD}"/>
              </a:ext>
            </a:extLst>
          </p:cNvPr>
          <p:cNvSpPr txBox="1"/>
          <p:nvPr/>
        </p:nvSpPr>
        <p:spPr>
          <a:xfrm>
            <a:off x="560924" y="355701"/>
            <a:ext cx="115832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small" spc="0" normalizeH="0" baseline="0" noProof="0" dirty="0">
                <a:ln>
                  <a:noFill/>
                </a:ln>
                <a:solidFill>
                  <a:srgbClr val="4A2BE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ROUBOS E FURTOS DE CABOS DE TELECOMUNICAÇÕES</a:t>
            </a:r>
          </a:p>
        </p:txBody>
      </p:sp>
      <p:grpSp>
        <p:nvGrpSpPr>
          <p:cNvPr id="4" name="Agrupar 7">
            <a:extLst>
              <a:ext uri="{FF2B5EF4-FFF2-40B4-BE49-F238E27FC236}">
                <a16:creationId xmlns:a16="http://schemas.microsoft.com/office/drawing/2014/main" id="{FBF9F4B6-0286-2463-D47F-3A474C24C4D3}"/>
              </a:ext>
            </a:extLst>
          </p:cNvPr>
          <p:cNvGrpSpPr/>
          <p:nvPr/>
        </p:nvGrpSpPr>
        <p:grpSpPr>
          <a:xfrm>
            <a:off x="7958880" y="2695419"/>
            <a:ext cx="3499976" cy="3390781"/>
            <a:chOff x="7086269" y="2956754"/>
            <a:chExt cx="3597610" cy="3597610"/>
          </a:xfrm>
        </p:grpSpPr>
        <p:pic>
          <p:nvPicPr>
            <p:cNvPr id="5" name="Imagem 12">
              <a:extLst>
                <a:ext uri="{FF2B5EF4-FFF2-40B4-BE49-F238E27FC236}">
                  <a16:creationId xmlns:a16="http://schemas.microsoft.com/office/drawing/2014/main" id="{BED9BBBF-534B-FADE-0ED6-8FB39ED09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6269" y="2956754"/>
              <a:ext cx="3597610" cy="3597610"/>
            </a:xfrm>
            <a:prstGeom prst="flowChartConnector">
              <a:avLst/>
            </a:prstGeom>
            <a:ln w="28575">
              <a:solidFill>
                <a:srgbClr val="EC602D"/>
              </a:solidFill>
            </a:ln>
          </p:spPr>
        </p:pic>
        <p:sp>
          <p:nvSpPr>
            <p:cNvPr id="6" name="CaixaDeTexto 14">
              <a:extLst>
                <a:ext uri="{FF2B5EF4-FFF2-40B4-BE49-F238E27FC236}">
                  <a16:creationId xmlns:a16="http://schemas.microsoft.com/office/drawing/2014/main" id="{77314DE1-242B-99F1-709C-11B0BAB91ED2}"/>
                </a:ext>
              </a:extLst>
            </p:cNvPr>
            <p:cNvSpPr txBox="1"/>
            <p:nvPr/>
          </p:nvSpPr>
          <p:spPr>
            <a:xfrm>
              <a:off x="8263580" y="5482305"/>
              <a:ext cx="2092961" cy="738664"/>
            </a:xfrm>
            <a:prstGeom prst="rect">
              <a:avLst/>
            </a:prstGeom>
            <a:noFill/>
            <a:ln>
              <a:solidFill>
                <a:srgbClr val="EC602D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ctr" defTabSz="1219018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C000"/>
                </a:buClr>
                <a:buSzPct val="140000"/>
                <a:buFontTx/>
                <a:buNone/>
                <a:tabLst/>
                <a:defRPr/>
              </a:pPr>
              <a:r>
                <a:rPr kumimoji="0" lang="pt-BR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Equivale a distância entre Fortaleza e Lisboa</a:t>
              </a:r>
            </a:p>
          </p:txBody>
        </p:sp>
        <p:sp>
          <p:nvSpPr>
            <p:cNvPr id="7" name="Forma Livre: Forma 18">
              <a:extLst>
                <a:ext uri="{FF2B5EF4-FFF2-40B4-BE49-F238E27FC236}">
                  <a16:creationId xmlns:a16="http://schemas.microsoft.com/office/drawing/2014/main" id="{C5438F3F-DFF3-E8F7-EABB-79DD82C972F6}"/>
                </a:ext>
              </a:extLst>
            </p:cNvPr>
            <p:cNvSpPr/>
            <p:nvPr/>
          </p:nvSpPr>
          <p:spPr>
            <a:xfrm>
              <a:off x="8381643" y="3582558"/>
              <a:ext cx="1121136" cy="1711010"/>
            </a:xfrm>
            <a:custGeom>
              <a:avLst/>
              <a:gdLst>
                <a:gd name="connsiteX0" fmla="*/ 0 w 746760"/>
                <a:gd name="connsiteY0" fmla="*/ 1173480 h 1173480"/>
                <a:gd name="connsiteX1" fmla="*/ 208280 w 746760"/>
                <a:gd name="connsiteY1" fmla="*/ 424180 h 1173480"/>
                <a:gd name="connsiteX2" fmla="*/ 208280 w 746760"/>
                <a:gd name="connsiteY2" fmla="*/ 424180 h 1173480"/>
                <a:gd name="connsiteX3" fmla="*/ 746760 w 746760"/>
                <a:gd name="connsiteY3" fmla="*/ 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0" h="1173480">
                  <a:moveTo>
                    <a:pt x="0" y="1173480"/>
                  </a:moveTo>
                  <a:lnTo>
                    <a:pt x="208280" y="424180"/>
                  </a:lnTo>
                  <a:lnTo>
                    <a:pt x="208280" y="424180"/>
                  </a:lnTo>
                  <a:lnTo>
                    <a:pt x="746760" y="0"/>
                  </a:lnTo>
                </a:path>
              </a:pathLst>
            </a:custGeom>
            <a:noFill/>
            <a:ln w="28575">
              <a:solidFill>
                <a:srgbClr val="EC602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C0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Gráfico 20">
            <a:extLst>
              <a:ext uri="{FF2B5EF4-FFF2-40B4-BE49-F238E27FC236}">
                <a16:creationId xmlns:a16="http://schemas.microsoft.com/office/drawing/2014/main" id="{7512CA56-3488-786B-4813-70174020D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5440"/>
          <a:stretch/>
        </p:blipFill>
        <p:spPr>
          <a:xfrm>
            <a:off x="624687" y="1047027"/>
            <a:ext cx="952500" cy="1006793"/>
          </a:xfrm>
          <a:prstGeom prst="rect">
            <a:avLst/>
          </a:prstGeom>
        </p:spPr>
      </p:pic>
      <p:sp>
        <p:nvSpPr>
          <p:cNvPr id="9" name="CaixaDeTexto 22">
            <a:extLst>
              <a:ext uri="{FF2B5EF4-FFF2-40B4-BE49-F238E27FC236}">
                <a16:creationId xmlns:a16="http://schemas.microsoft.com/office/drawing/2014/main" id="{CB40780D-FB55-1282-38AC-5ACDED674F08}"/>
              </a:ext>
            </a:extLst>
          </p:cNvPr>
          <p:cNvSpPr txBox="1"/>
          <p:nvPr/>
        </p:nvSpPr>
        <p:spPr>
          <a:xfrm>
            <a:off x="1625141" y="1347926"/>
            <a:ext cx="4340230" cy="663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de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73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7,6 milhões de clientes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tiveram seus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serviços interrompidos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2023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BEB6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85D5078B-2BF3-B6F5-A77B-FD0DE3FBDAB4}"/>
              </a:ext>
            </a:extLst>
          </p:cNvPr>
          <p:cNvSpPr/>
          <p:nvPr/>
        </p:nvSpPr>
        <p:spPr>
          <a:xfrm>
            <a:off x="615162" y="2215398"/>
            <a:ext cx="6680518" cy="20760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0F3"/>
              </a:buClr>
              <a:buSzTx/>
              <a:buFontTx/>
              <a:buChar char="—"/>
              <a:tabLst/>
              <a:defRPr/>
            </a:pP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Interrompem os serviços de telecom e prejudicam a sociedade: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empresas, instituições, comércios, hospitais, órgãos e repartições públicas </a:t>
            </a:r>
            <a:endParaRPr kumimoji="0" lang="pt-BR" sz="1400" b="0" i="0" u="none" strike="noStrike" kern="1200" cap="none" spc="-1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0F3"/>
              </a:buClr>
              <a:buSzTx/>
              <a:buFontTx/>
              <a:buChar char="—"/>
              <a:tabLst/>
              <a:defRPr/>
            </a:pP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Comprometem serviços de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utilidade pública: 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polícia, bombeiros e emergências médicas</a:t>
            </a:r>
            <a:endParaRPr kumimoji="0" lang="pt-BR" sz="1400" b="0" i="0" u="none" strike="noStrike" kern="1200" cap="none" spc="-1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0F3"/>
              </a:buClr>
              <a:buSzTx/>
              <a:buFontTx/>
              <a:buChar char="—"/>
              <a:tabLst/>
              <a:defRPr/>
            </a:pP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Roubos e furtos de cabos de energia 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elétrica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também impactam nos serviços de telecom</a:t>
            </a:r>
            <a:endParaRPr kumimoji="0" lang="pt-BR" sz="1400" b="0" i="0" u="none" strike="noStrike" kern="1200" cap="none" spc="-1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50F3"/>
              </a:buClr>
              <a:buSzTx/>
              <a:buFontTx/>
              <a:buChar char="—"/>
              <a:tabLst/>
              <a:defRPr/>
            </a:pP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A interrupção dos serviços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pode gerar para as empresas penalidades pelo órgãos reguladores 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(Anatel, Procon e Ministério Público)</a:t>
            </a:r>
            <a:endParaRPr kumimoji="0" lang="pt-BR" sz="1400" b="0" i="0" u="none" strike="noStrike" kern="1200" cap="none" spc="-1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áfico 8">
            <a:extLst>
              <a:ext uri="{FF2B5EF4-FFF2-40B4-BE49-F238E27FC236}">
                <a16:creationId xmlns:a16="http://schemas.microsoft.com/office/drawing/2014/main" id="{1BE2B3BD-C1F6-B55A-2BD6-2D5DCA5A44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4336"/>
          <a:stretch/>
        </p:blipFill>
        <p:spPr>
          <a:xfrm rot="19460095">
            <a:off x="10532820" y="1619531"/>
            <a:ext cx="1671659" cy="1581051"/>
          </a:xfrm>
          <a:prstGeom prst="rect">
            <a:avLst/>
          </a:prstGeom>
        </p:spPr>
      </p:pic>
      <p:sp>
        <p:nvSpPr>
          <p:cNvPr id="15" name="Retângulo: Cantos Arredondados 55">
            <a:extLst>
              <a:ext uri="{FF2B5EF4-FFF2-40B4-BE49-F238E27FC236}">
                <a16:creationId xmlns:a16="http://schemas.microsoft.com/office/drawing/2014/main" id="{6E3195B1-02F3-EC18-F6B6-9CD987097DF4}"/>
              </a:ext>
            </a:extLst>
          </p:cNvPr>
          <p:cNvSpPr/>
          <p:nvPr/>
        </p:nvSpPr>
        <p:spPr>
          <a:xfrm>
            <a:off x="733144" y="4671977"/>
            <a:ext cx="3757000" cy="1364608"/>
          </a:xfrm>
          <a:prstGeom prst="roundRect">
            <a:avLst>
              <a:gd name="adj" fmla="val 5908"/>
            </a:avLst>
          </a:prstGeom>
          <a:noFill/>
          <a:ln w="28575" cap="flat" cmpd="sng" algn="ctr">
            <a:solidFill>
              <a:srgbClr val="FFC10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6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C0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57">
            <a:extLst>
              <a:ext uri="{FF2B5EF4-FFF2-40B4-BE49-F238E27FC236}">
                <a16:creationId xmlns:a16="http://schemas.microsoft.com/office/drawing/2014/main" id="{C974FF98-79A3-4A2A-01D1-766624F2EAC7}"/>
              </a:ext>
            </a:extLst>
          </p:cNvPr>
          <p:cNvSpPr txBox="1"/>
          <p:nvPr/>
        </p:nvSpPr>
        <p:spPr>
          <a:xfrm>
            <a:off x="182869" y="4672478"/>
            <a:ext cx="48590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88"/>
              </a:spcBef>
              <a:buClr>
                <a:srgbClr val="FFC20E"/>
              </a:buClr>
            </a:pPr>
            <a:r>
              <a:rPr lang="pt-BR" sz="1400" b="1" spc="-1" dirty="0">
                <a:solidFill>
                  <a:srgbClr val="EC602D"/>
                </a:solidFill>
                <a:latin typeface="Open Sans"/>
                <a:ea typeface="Open Sans"/>
              </a:rPr>
              <a:t>Iniciativas Legislativas importantes que </a:t>
            </a:r>
            <a:br>
              <a:rPr lang="pt-BR" sz="1400" b="1" spc="-1" dirty="0">
                <a:solidFill>
                  <a:srgbClr val="EC602D"/>
                </a:solidFill>
                <a:latin typeface="Open Sans"/>
                <a:ea typeface="Open Sans"/>
              </a:rPr>
            </a:br>
            <a:r>
              <a:rPr lang="pt-BR" sz="1400" b="1" spc="-1" dirty="0">
                <a:solidFill>
                  <a:srgbClr val="EC602D"/>
                </a:solidFill>
                <a:latin typeface="Open Sans"/>
                <a:ea typeface="Open Sans"/>
              </a:rPr>
              <a:t>endereçam o tema estão em tramitação: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D497E2B8-618B-6524-7B58-AAF78A464DB7}"/>
              </a:ext>
            </a:extLst>
          </p:cNvPr>
          <p:cNvSpPr/>
          <p:nvPr/>
        </p:nvSpPr>
        <p:spPr>
          <a:xfrm>
            <a:off x="4976285" y="5207522"/>
            <a:ext cx="3048185" cy="44255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73125" tIns="36563" rIns="73125" bIns="36563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488"/>
              </a:spcBef>
              <a:spcAft>
                <a:spcPts val="0"/>
              </a:spcAft>
              <a:buClr>
                <a:srgbClr val="891731"/>
              </a:buClr>
              <a:buSzTx/>
              <a:buFontTx/>
              <a:buNone/>
              <a:tabLst/>
              <a:defRPr/>
            </a:pPr>
            <a:r>
              <a:rPr kumimoji="0" lang="pt-BR" sz="1400" b="0" i="0" strike="noStrike" kern="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O setor apoia a aprovação do PL 5845/2016 e do seu apensado PL 4997/2019*.</a:t>
            </a:r>
            <a:endParaRPr kumimoji="0" lang="pt-BR" sz="1400" b="0" i="0" strike="noStrike" kern="0" cap="none" spc="-1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Gráfico 61" descr="Setas de Divisão com preenchimento sólido">
            <a:extLst>
              <a:ext uri="{FF2B5EF4-FFF2-40B4-BE49-F238E27FC236}">
                <a16:creationId xmlns:a16="http://schemas.microsoft.com/office/drawing/2014/main" id="{AE20FB73-3D39-F4BE-0280-BDFEC4DD46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09000" y="5341256"/>
            <a:ext cx="314017" cy="314017"/>
          </a:xfrm>
          <a:prstGeom prst="rect">
            <a:avLst/>
          </a:prstGeom>
        </p:spPr>
      </p:pic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D7F7AC6E-6889-4BA5-741A-8E1BC96CAD6C}"/>
              </a:ext>
            </a:extLst>
          </p:cNvPr>
          <p:cNvSpPr/>
          <p:nvPr/>
        </p:nvSpPr>
        <p:spPr>
          <a:xfrm>
            <a:off x="733144" y="6112493"/>
            <a:ext cx="5410547" cy="442558"/>
          </a:xfrm>
          <a:prstGeom prst="rect">
            <a:avLst/>
          </a:prstGeom>
          <a:noFill/>
          <a:ln w="0">
            <a:noFill/>
          </a:ln>
          <a:effectLst/>
        </p:spPr>
        <p:txBody>
          <a:bodyPr lIns="73125" tIns="36563" rIns="73125" bIns="36563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488"/>
              </a:spcBef>
              <a:spcAft>
                <a:spcPts val="0"/>
              </a:spcAft>
              <a:buClr>
                <a:srgbClr val="891731"/>
              </a:buClr>
              <a:buSzTx/>
              <a:buFontTx/>
              <a:buNone/>
              <a:tabLst/>
              <a:defRPr/>
            </a:pPr>
            <a:r>
              <a:rPr kumimoji="0" lang="pt-BR" sz="1200" b="0" i="1" u="none" strike="noStrike" kern="0" cap="none" spc="-1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*caso aprovado, seguirá para sanção presidencial.</a:t>
            </a:r>
            <a:endParaRPr kumimoji="0" lang="pt-BR" sz="1200" b="0" i="1" u="none" strike="noStrike" kern="0" cap="none" spc="-1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0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11FCD-258A-23E6-49F2-43EE8F4C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C2CAF6-0CF3-49F2-8AEA-D74BC4219732}"/>
              </a:ext>
            </a:extLst>
          </p:cNvPr>
          <p:cNvSpPr txBox="1"/>
          <p:nvPr/>
        </p:nvSpPr>
        <p:spPr>
          <a:xfrm>
            <a:off x="476055" y="344501"/>
            <a:ext cx="115832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small" spc="0" normalizeH="0" baseline="0" noProof="0" dirty="0">
                <a:ln>
                  <a:noFill/>
                </a:ln>
                <a:solidFill>
                  <a:srgbClr val="4A2BE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REFORMA TRIBUTÁRIA</a:t>
            </a:r>
          </a:p>
        </p:txBody>
      </p:sp>
      <p:sp>
        <p:nvSpPr>
          <p:cNvPr id="3" name="Retângulo: Cantos Arredondados 34">
            <a:extLst>
              <a:ext uri="{FF2B5EF4-FFF2-40B4-BE49-F238E27FC236}">
                <a16:creationId xmlns:a16="http://schemas.microsoft.com/office/drawing/2014/main" id="{B5255D88-06DF-9988-77D6-91911A565D52}"/>
              </a:ext>
            </a:extLst>
          </p:cNvPr>
          <p:cNvSpPr/>
          <p:nvPr/>
        </p:nvSpPr>
        <p:spPr>
          <a:xfrm>
            <a:off x="7137543" y="3327354"/>
            <a:ext cx="5050085" cy="3054976"/>
          </a:xfrm>
          <a:prstGeom prst="roundRect">
            <a:avLst>
              <a:gd name="adj" fmla="val 4114"/>
            </a:avLst>
          </a:prstGeom>
          <a:solidFill>
            <a:sysClr val="window" lastClr="FFFFFF">
              <a:lumMod val="95000"/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ângulo: Cantos Arredondados 33">
            <a:extLst>
              <a:ext uri="{FF2B5EF4-FFF2-40B4-BE49-F238E27FC236}">
                <a16:creationId xmlns:a16="http://schemas.microsoft.com/office/drawing/2014/main" id="{53D6B10D-D9B1-C117-AFC5-B2222317312F}"/>
              </a:ext>
            </a:extLst>
          </p:cNvPr>
          <p:cNvSpPr/>
          <p:nvPr/>
        </p:nvSpPr>
        <p:spPr>
          <a:xfrm>
            <a:off x="433593" y="3327354"/>
            <a:ext cx="6552255" cy="3054976"/>
          </a:xfrm>
          <a:prstGeom prst="roundRect">
            <a:avLst>
              <a:gd name="adj" fmla="val 4114"/>
            </a:avLst>
          </a:prstGeom>
          <a:solidFill>
            <a:sysClr val="window" lastClr="FFFFFF">
              <a:lumMod val="95000"/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AFFE836F-20E6-DAA8-44F9-51CFEF31EF20}"/>
              </a:ext>
            </a:extLst>
          </p:cNvPr>
          <p:cNvSpPr txBox="1">
            <a:spLocks/>
          </p:cNvSpPr>
          <p:nvPr/>
        </p:nvSpPr>
        <p:spPr bwMode="auto">
          <a:xfrm>
            <a:off x="441302" y="1984016"/>
            <a:ext cx="11168861" cy="156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47" rIns="91091" bIns="45547" anchor="t" anchorCtr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kumimoji="0" lang="pt-BR" sz="1600" b="1" i="0" strike="noStrike" kern="1200" cap="none" spc="-1" normalizeH="0" baseline="0" noProof="0" dirty="0">
                <a:ln>
                  <a:noFill/>
                </a:ln>
                <a:solidFill>
                  <a:srgbClr val="0082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Proposta</a:t>
            </a:r>
            <a:r>
              <a:rPr kumimoji="0" lang="pt-BR" sz="1600" b="0" i="0" strike="noStrike" kern="1200" cap="none" spc="-1" normalizeH="0" baseline="0" noProof="0" dirty="0">
                <a:ln>
                  <a:noFill/>
                </a:ln>
                <a:solidFill>
                  <a:srgbClr val="0082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pt-BR" sz="1600" b="1" i="0" strike="noStrike" kern="1200" cap="none" spc="-1" normalizeH="0" baseline="0" noProof="0" dirty="0">
                <a:ln>
                  <a:noFill/>
                </a:ln>
                <a:solidFill>
                  <a:srgbClr val="0082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Inclusão dos serviços de telecomunicações no piso mínimo de </a:t>
            </a:r>
            <a:r>
              <a:rPr kumimoji="0" lang="pt-BR" sz="1600" b="1" i="1" strike="noStrike" kern="1200" cap="none" spc="-1" normalizeH="0" baseline="0" noProof="0" dirty="0" err="1">
                <a:ln>
                  <a:noFill/>
                </a:ln>
                <a:solidFill>
                  <a:srgbClr val="0082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cashback</a:t>
            </a:r>
            <a:r>
              <a:rPr kumimoji="0" lang="pt-BR" sz="1600" b="1" i="0" strike="noStrike" kern="1200" cap="none" spc="-1" normalizeH="0" baseline="0" noProof="0" dirty="0">
                <a:ln>
                  <a:noFill/>
                </a:ln>
                <a:solidFill>
                  <a:srgbClr val="0082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100%  </a:t>
            </a:r>
          </a:p>
          <a:p>
            <a:pPr marL="0" marR="0" lvl="0" indent="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kumimoji="0" lang="pt-BR" sz="1600" b="1" i="0" strike="noStrike" kern="1200" cap="none" spc="-1" normalizeH="0" baseline="0" noProof="0" dirty="0">
                <a:ln>
                  <a:noFill/>
                </a:ln>
                <a:solidFill>
                  <a:srgbClr val="0082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a CBS e 20% para o IBS.</a:t>
            </a:r>
            <a:b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3EA3CB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pt-BR" sz="1400" b="1" i="0" u="none" strike="noStrike" kern="1200" cap="none" spc="-1" normalizeH="0" baseline="0" noProof="0" dirty="0">
              <a:ln>
                <a:noFill/>
              </a:ln>
              <a:solidFill>
                <a:srgbClr val="3EA3CB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kumimoji="0" lang="pt-BR" sz="1400" b="1" i="1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Emendas nº 65 e 582, Sen. Eduardo Gomes (PL/TO); e Emenda nº 886, Sen. </a:t>
            </a:r>
            <a:r>
              <a:rPr kumimoji="0" lang="pt-BR" sz="1400" b="1" i="1" u="none" strike="noStrike" kern="1200" cap="none" spc="-1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Izalci</a:t>
            </a:r>
            <a:r>
              <a:rPr kumimoji="0" lang="pt-BR" sz="1400" b="1" i="1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Lucas (PL/DF)</a:t>
            </a:r>
          </a:p>
          <a:p>
            <a:pPr marL="571500" marR="0" lvl="0" indent="-28575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―"/>
              <a:tabLst/>
              <a:defRPr/>
            </a:pP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Progressividade na tributação dos bens e serviços</a:t>
            </a:r>
          </a:p>
          <a:p>
            <a:pPr marL="571500" marR="0" lvl="0" indent="-28575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―"/>
              <a:tabLst/>
              <a:defRPr/>
            </a:pP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rgbClr val="4D4D4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Serviços essenciais – LC 194/2022</a:t>
            </a:r>
          </a:p>
        </p:txBody>
      </p:sp>
      <p:grpSp>
        <p:nvGrpSpPr>
          <p:cNvPr id="6" name="Agrupar 32">
            <a:extLst>
              <a:ext uri="{FF2B5EF4-FFF2-40B4-BE49-F238E27FC236}">
                <a16:creationId xmlns:a16="http://schemas.microsoft.com/office/drawing/2014/main" id="{B08E72EF-1159-65A7-188A-E7AC25093E2A}"/>
              </a:ext>
            </a:extLst>
          </p:cNvPr>
          <p:cNvGrpSpPr/>
          <p:nvPr/>
        </p:nvGrpSpPr>
        <p:grpSpPr>
          <a:xfrm>
            <a:off x="481670" y="4328740"/>
            <a:ext cx="6459152" cy="2169336"/>
            <a:chOff x="368063" y="3508744"/>
            <a:chExt cx="6459152" cy="2169336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25E3E4F-219F-7B1B-65E1-B76AF347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063" y="3508744"/>
              <a:ext cx="6459152" cy="2169336"/>
            </a:xfrm>
            <a:prstGeom prst="rect">
              <a:avLst/>
            </a:prstGeom>
          </p:spPr>
        </p:pic>
        <p:sp>
          <p:nvSpPr>
            <p:cNvPr id="8" name="Retângulo 9">
              <a:extLst>
                <a:ext uri="{FF2B5EF4-FFF2-40B4-BE49-F238E27FC236}">
                  <a16:creationId xmlns:a16="http://schemas.microsoft.com/office/drawing/2014/main" id="{3707D2AC-C8AE-955D-3CAB-5C80905D44D9}"/>
                </a:ext>
              </a:extLst>
            </p:cNvPr>
            <p:cNvSpPr/>
            <p:nvPr/>
          </p:nvSpPr>
          <p:spPr>
            <a:xfrm>
              <a:off x="5697996" y="5009755"/>
              <a:ext cx="457200" cy="221225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tângulo 11">
            <a:extLst>
              <a:ext uri="{FF2B5EF4-FFF2-40B4-BE49-F238E27FC236}">
                <a16:creationId xmlns:a16="http://schemas.microsoft.com/office/drawing/2014/main" id="{71789837-24B4-F167-DCA6-D5BA9CF51069}"/>
              </a:ext>
            </a:extLst>
          </p:cNvPr>
          <p:cNvSpPr/>
          <p:nvPr/>
        </p:nvSpPr>
        <p:spPr>
          <a:xfrm>
            <a:off x="10632160" y="5712201"/>
            <a:ext cx="457200" cy="22122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29">
            <a:extLst>
              <a:ext uri="{FF2B5EF4-FFF2-40B4-BE49-F238E27FC236}">
                <a16:creationId xmlns:a16="http://schemas.microsoft.com/office/drawing/2014/main" id="{F0B53EA8-65A5-92D3-4704-C578D95C4506}"/>
              </a:ext>
            </a:extLst>
          </p:cNvPr>
          <p:cNvSpPr txBox="1"/>
          <p:nvPr/>
        </p:nvSpPr>
        <p:spPr>
          <a:xfrm>
            <a:off x="481670" y="3694106"/>
            <a:ext cx="6610849" cy="6193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consumo de telecomunicações pelas famílias elegíveis </a:t>
            </a:r>
            <a:b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 </a:t>
            </a:r>
            <a:r>
              <a:rPr kumimoji="0" lang="pt-BR" sz="1600" b="1" i="1" u="none" strike="noStrike" kern="1200" cap="none" spc="-1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cashback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representa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apenas 0,1% do PIB: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3EA3CB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  <p:pic>
        <p:nvPicPr>
          <p:cNvPr id="12" name="table">
            <a:extLst>
              <a:ext uri="{FF2B5EF4-FFF2-40B4-BE49-F238E27FC236}">
                <a16:creationId xmlns:a16="http://schemas.microsoft.com/office/drawing/2014/main" id="{7138AF4F-4302-2401-3CBA-649841C9F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122" y="5133559"/>
            <a:ext cx="4324849" cy="1136799"/>
          </a:xfrm>
          <a:prstGeom prst="rect">
            <a:avLst/>
          </a:prstGeom>
        </p:spPr>
      </p:pic>
      <p:sp>
        <p:nvSpPr>
          <p:cNvPr id="13" name="CaixaDeTexto 36">
            <a:extLst>
              <a:ext uri="{FF2B5EF4-FFF2-40B4-BE49-F238E27FC236}">
                <a16:creationId xmlns:a16="http://schemas.microsoft.com/office/drawing/2014/main" id="{744A4895-D96C-EF0E-9308-35722316E52E}"/>
              </a:ext>
            </a:extLst>
          </p:cNvPr>
          <p:cNvSpPr txBox="1"/>
          <p:nvPr/>
        </p:nvSpPr>
        <p:spPr>
          <a:xfrm>
            <a:off x="7131470" y="3725278"/>
            <a:ext cx="4750737" cy="11610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inclusão dos serviços de telecomunicações no piso mínimo de </a:t>
            </a:r>
            <a:r>
              <a:rPr kumimoji="0" lang="pt-BR" sz="1600" b="1" i="1" u="none" strike="noStrike" kern="1200" cap="none" spc="-1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cashback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100% para a CBS e 20% para o IBS impacta a alíquota de referência do IVA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apenas 0,01 </a:t>
            </a:r>
            <a:r>
              <a:rPr kumimoji="0" lang="pt-BR" sz="1600" b="1" i="0" u="none" strike="noStrike" kern="1200" cap="none" spc="-1" normalizeH="0" baseline="0" noProof="0" dirty="0" err="1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p.p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DD3B02A5-B464-EBA3-A8FC-B0AFC5B1FB49}"/>
              </a:ext>
            </a:extLst>
          </p:cNvPr>
          <p:cNvSpPr txBox="1">
            <a:spLocks/>
          </p:cNvSpPr>
          <p:nvPr/>
        </p:nvSpPr>
        <p:spPr bwMode="auto">
          <a:xfrm>
            <a:off x="7122510" y="4879219"/>
            <a:ext cx="3685131" cy="2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47" rIns="91091" bIns="45547" anchor="t" anchorCtr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-1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IMPACTO DA ALÍQUOTA NEUTRA</a:t>
            </a:r>
          </a:p>
        </p:txBody>
      </p:sp>
      <p:sp>
        <p:nvSpPr>
          <p:cNvPr id="15" name="Retângulo 41">
            <a:extLst>
              <a:ext uri="{FF2B5EF4-FFF2-40B4-BE49-F238E27FC236}">
                <a16:creationId xmlns:a16="http://schemas.microsoft.com/office/drawing/2014/main" id="{0096A4CA-F6B3-A452-BB8C-32B47CF24B7F}"/>
              </a:ext>
            </a:extLst>
          </p:cNvPr>
          <p:cNvSpPr/>
          <p:nvPr/>
        </p:nvSpPr>
        <p:spPr>
          <a:xfrm>
            <a:off x="10517970" y="5730390"/>
            <a:ext cx="457200" cy="22122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32">
            <a:extLst>
              <a:ext uri="{FF2B5EF4-FFF2-40B4-BE49-F238E27FC236}">
                <a16:creationId xmlns:a16="http://schemas.microsoft.com/office/drawing/2014/main" id="{7C60DFCA-EB86-5B0C-2F33-9F12EBCB232E}"/>
              </a:ext>
            </a:extLst>
          </p:cNvPr>
          <p:cNvSpPr/>
          <p:nvPr/>
        </p:nvSpPr>
        <p:spPr>
          <a:xfrm>
            <a:off x="3011393" y="984962"/>
            <a:ext cx="4915705" cy="660937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defTabSz="609585">
              <a:lnSpc>
                <a:spcPct val="120000"/>
              </a:lnSpc>
              <a:buClr>
                <a:srgbClr val="FFC20E"/>
              </a:buClr>
              <a:defRPr/>
            </a:pPr>
            <a:r>
              <a:rPr lang="pt-BR" sz="2000" b="1" i="1" kern="0" dirty="0" err="1">
                <a:solidFill>
                  <a:srgbClr val="0082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Cashback</a:t>
            </a:r>
            <a:r>
              <a:rPr lang="pt-BR" sz="2000" b="1" i="1" kern="0" dirty="0">
                <a:solidFill>
                  <a:srgbClr val="0073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2000" i="1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um instrumento </a:t>
            </a:r>
            <a:br>
              <a:rPr lang="pt-BR" sz="2000" i="1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2000" i="1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pt-BR" sz="2000" b="1" i="1" kern="0" dirty="0">
                <a:solidFill>
                  <a:srgbClr val="0082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inclusão digital</a:t>
            </a:r>
            <a:endParaRPr lang="pt-BR" sz="2000" i="1" kern="0" dirty="0">
              <a:solidFill>
                <a:srgbClr val="0082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7E6F7-ED7E-62FB-74CB-C1A712E76E37}"/>
              </a:ext>
            </a:extLst>
          </p:cNvPr>
          <p:cNvGrpSpPr>
            <a:grpSpLocks noChangeAspect="1"/>
          </p:cNvGrpSpPr>
          <p:nvPr/>
        </p:nvGrpSpPr>
        <p:grpSpPr>
          <a:xfrm>
            <a:off x="2273300" y="1035877"/>
            <a:ext cx="824695" cy="698793"/>
            <a:chOff x="9646462" y="4400550"/>
            <a:chExt cx="2772952" cy="2349618"/>
          </a:xfrm>
          <a:solidFill>
            <a:srgbClr val="FFC10E"/>
          </a:solidFill>
        </p:grpSpPr>
        <p:pic>
          <p:nvPicPr>
            <p:cNvPr id="17" name="Gráfico 13">
              <a:extLst>
                <a:ext uri="{FF2B5EF4-FFF2-40B4-BE49-F238E27FC236}">
                  <a16:creationId xmlns:a16="http://schemas.microsoft.com/office/drawing/2014/main" id="{00533079-338F-C24D-7560-B570FBE51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15267"/>
            <a:stretch/>
          </p:blipFill>
          <p:spPr>
            <a:xfrm>
              <a:off x="9646462" y="4400550"/>
              <a:ext cx="2772952" cy="2349618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53B62C8D-E3F1-AD6A-14EF-C19F53CAE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15266"/>
            <a:stretch/>
          </p:blipFill>
          <p:spPr>
            <a:xfrm>
              <a:off x="10382836" y="4992968"/>
              <a:ext cx="1300203" cy="1101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38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6F6A498B-4CE5-F9E0-724F-8F2957AAABB4}"/>
              </a:ext>
            </a:extLst>
          </p:cNvPr>
          <p:cNvSpPr/>
          <p:nvPr/>
        </p:nvSpPr>
        <p:spPr>
          <a:xfrm>
            <a:off x="6226126" y="1838926"/>
            <a:ext cx="8188137" cy="3841152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D1E8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B938E9A-59B6-1B4F-2E30-52FBB87F9907}"/>
              </a:ext>
            </a:extLst>
          </p:cNvPr>
          <p:cNvSpPr txBox="1"/>
          <p:nvPr/>
        </p:nvSpPr>
        <p:spPr>
          <a:xfrm>
            <a:off x="368063" y="353914"/>
            <a:ext cx="930145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>
                <a:ln>
                  <a:noFill/>
                </a:ln>
                <a:solidFill>
                  <a:srgbClr val="4A2BE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INTELIGÊNCIA ARTIFICIAL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27A4470-6B5D-C93B-1BE5-E4577B0A5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00" t="26258" r="6690" b="7924"/>
          <a:stretch/>
        </p:blipFill>
        <p:spPr>
          <a:xfrm>
            <a:off x="12447683" y="2025952"/>
            <a:ext cx="4260592" cy="34671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F13F7A8-7F5B-2378-1141-8B283D0881B0}"/>
              </a:ext>
            </a:extLst>
          </p:cNvPr>
          <p:cNvSpPr txBox="1"/>
          <p:nvPr/>
        </p:nvSpPr>
        <p:spPr>
          <a:xfrm>
            <a:off x="374470" y="850910"/>
            <a:ext cx="901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PROPOSTA PARA REGULAMENTAÇÃO EM TRAMITAÇÃO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ADB34698-C588-83CB-BADE-83D10CA6F06A}"/>
              </a:ext>
            </a:extLst>
          </p:cNvPr>
          <p:cNvSpPr/>
          <p:nvPr/>
        </p:nvSpPr>
        <p:spPr>
          <a:xfrm>
            <a:off x="344903" y="1611735"/>
            <a:ext cx="7099506" cy="429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 anchor="t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Garantia de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proteção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ao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cidadão 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com atuação responsável das empresas, </a:t>
            </a:r>
            <a:b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</a:b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de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forma ética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e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transparente;</a:t>
            </a:r>
            <a:endParaRPr kumimoji="0" lang="pt-BR" sz="1400" b="0" i="0" u="none" strike="noStrike" kern="1200" cap="none" spc="-1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en Sans"/>
              <a:ea typeface="Open Sans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Regras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não devem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inibir inovação;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Regulação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responsiva</a:t>
            </a:r>
            <a:r>
              <a:rPr kumimoji="0" lang="pt-BR" sz="1400" b="0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baseada em </a:t>
            </a:r>
            <a:r>
              <a: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risco</a:t>
            </a:r>
            <a:r>
              <a:rPr lang="pt-BR" sz="1400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 </a:t>
            </a:r>
            <a:r>
              <a:rPr lang="pt-BR" sz="14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e</a:t>
            </a:r>
            <a:r>
              <a:rPr lang="pt-BR" sz="1400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 </a:t>
            </a:r>
            <a:r>
              <a:rPr lang="pt-BR" sz="14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r</a:t>
            </a:r>
            <a:r>
              <a:rPr kumimoji="0" lang="pt-BR" sz="1400" b="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espeito ao </a:t>
            </a: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segredo </a:t>
            </a:r>
            <a:b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</a:b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de negócio;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pt-BR" sz="1400" b="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Valorização da </a:t>
            </a:r>
            <a:r>
              <a:rPr kumimoji="0" lang="pt-BR" sz="1400" b="0" i="1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expertise</a:t>
            </a:r>
            <a:r>
              <a:rPr kumimoji="0" lang="pt-BR" sz="1400" b="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das </a:t>
            </a: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D1E8FF"/>
                </a:highlight>
                <a:uLnTx/>
                <a:uFillTx/>
                <a:latin typeface="Open Sans"/>
                <a:ea typeface="Open Sans"/>
                <a:cs typeface="+mn-cs"/>
              </a:rPr>
              <a:t>regulações setoriais </a:t>
            </a:r>
            <a:r>
              <a:rPr kumimoji="0" lang="pt-BR" sz="1400" b="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quando </a:t>
            </a:r>
            <a:br>
              <a:rPr kumimoji="0" lang="pt-BR" sz="1400" b="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</a:br>
            <a:r>
              <a:rPr kumimoji="0" lang="pt-BR" sz="1400" b="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existentes e buscando</a:t>
            </a: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</a:t>
            </a: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D1E8FF"/>
                </a:highlight>
                <a:uLnTx/>
                <a:uFillTx/>
                <a:latin typeface="Open Sans"/>
                <a:ea typeface="Open Sans"/>
                <a:cs typeface="+mn-cs"/>
              </a:rPr>
              <a:t>não aprofundar assimetrias entre </a:t>
            </a:r>
            <a:b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D1E8FF"/>
                </a:highlight>
                <a:uLnTx/>
                <a:uFillTx/>
                <a:latin typeface="Open Sans"/>
                <a:ea typeface="Open Sans"/>
                <a:cs typeface="+mn-cs"/>
              </a:rPr>
            </a:b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D1E8FF"/>
                </a:highlight>
                <a:uLnTx/>
                <a:uFillTx/>
                <a:latin typeface="Open Sans"/>
                <a:ea typeface="Open Sans"/>
                <a:cs typeface="+mn-cs"/>
              </a:rPr>
              <a:t>setores produtivos regulados e não regulados;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pt-BR" sz="140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Harmonização </a:t>
            </a:r>
            <a:r>
              <a:rPr lang="pt-BR" sz="1400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com normas internacionais;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D1E8FF"/>
                </a:highlight>
                <a:uLnTx/>
                <a:uFillTx/>
                <a:latin typeface="Open Sans"/>
                <a:ea typeface="Open Sans"/>
                <a:cs typeface="+mn-cs"/>
              </a:rPr>
              <a:t>Responsabilização adequada</a:t>
            </a: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 </a:t>
            </a:r>
            <a:r>
              <a:rPr kumimoji="0" lang="pt-BR" sz="1400" b="0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de cada membro </a:t>
            </a: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na cadeia </a:t>
            </a:r>
            <a:b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</a:br>
            <a: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produtiva e finalidade do uso da IA, conforme seu papel </a:t>
            </a:r>
            <a:br>
              <a:rPr kumimoji="0" lang="pt-BR" sz="1400" b="1" i="0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</a:br>
            <a:r>
              <a:rPr kumimoji="0" lang="pt-BR" sz="1400" i="1" u="none" strike="noStrike" kern="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Open Sans"/>
                <a:ea typeface="Open Sans"/>
                <a:cs typeface="+mn-cs"/>
              </a:rPr>
              <a:t>(desenvolvedores x operadores)</a:t>
            </a:r>
            <a:r>
              <a:rPr lang="pt-BR" sz="1400" b="1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r>
              <a:rPr lang="pt-BR" sz="1400" b="1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Governança de IA: </a:t>
            </a:r>
            <a:r>
              <a:rPr lang="pt-BR" sz="1400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Estabelecer uma governança institucional clara, </a:t>
            </a:r>
            <a:br>
              <a:rPr lang="pt-BR" sz="1400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</a:br>
            <a:r>
              <a:rPr lang="pt-BR" sz="1400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com reguladores setoriais responsáveis pela aplicação de casos de uso </a:t>
            </a:r>
            <a:br>
              <a:rPr lang="pt-BR" sz="1400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</a:br>
            <a:r>
              <a:rPr lang="pt-BR" sz="1400" kern="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de alto risco;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Font typeface="Open Sans" panose="020B0606030504020204" pitchFamily="34" charset="0"/>
              <a:buChar char="—"/>
              <a:defRPr/>
            </a:pPr>
            <a:r>
              <a:rPr lang="pt-BR" sz="1400" b="1" spc="-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D1E8FF"/>
                </a:highlight>
                <a:latin typeface="Open Sans"/>
                <a:ea typeface="Open Sans"/>
              </a:rPr>
              <a:t>Autorregulação:</a:t>
            </a:r>
            <a:r>
              <a:rPr lang="pt-BR" sz="14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 Espaço para </a:t>
            </a:r>
            <a:r>
              <a:rPr lang="pt-BR" sz="1400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autorregulação </a:t>
            </a:r>
            <a:r>
              <a:rPr lang="pt-BR" sz="14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</a:rPr>
              <a:t>como solução de problemas em contexto inovador e de mudanças constantes, de forma a aproveitar o potencial de IA, fornecer respostas ágeis e, ao mesmo tempo, proteger os usuários.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 typeface="Open Sans" panose="020B0606030504020204" pitchFamily="34" charset="0"/>
              <a:buChar char="—"/>
              <a:tabLst/>
              <a:defRPr/>
            </a:pPr>
            <a:endParaRPr kumimoji="0" lang="pt-BR" sz="1400" b="1" i="0" u="none" strike="noStrike" kern="0" cap="none" spc="-1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en Sans"/>
              <a:ea typeface="Open Sans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Aft>
                <a:spcPts val="600"/>
              </a:spcAft>
              <a:buClr>
                <a:srgbClr val="0050F3"/>
              </a:buClr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-1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Open Sans"/>
              <a:ea typeface="Open Sans"/>
              <a:cs typeface="+mn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FB72FFE-DE91-175F-2737-9CAA913AFFC3}"/>
              </a:ext>
            </a:extLst>
          </p:cNvPr>
          <p:cNvGrpSpPr/>
          <p:nvPr/>
        </p:nvGrpSpPr>
        <p:grpSpPr>
          <a:xfrm>
            <a:off x="6781065" y="2229288"/>
            <a:ext cx="5452013" cy="2800460"/>
            <a:chOff x="5903301" y="1922952"/>
            <a:chExt cx="6548612" cy="3363735"/>
          </a:xfrm>
        </p:grpSpPr>
        <p:sp>
          <p:nvSpPr>
            <p:cNvPr id="6" name="Espaço Reservado para Conteúdo 2">
              <a:extLst>
                <a:ext uri="{FF2B5EF4-FFF2-40B4-BE49-F238E27FC236}">
                  <a16:creationId xmlns:a16="http://schemas.microsoft.com/office/drawing/2014/main" id="{5C91E2AB-B7F0-746A-EE3D-B68253F844CD}"/>
                </a:ext>
              </a:extLst>
            </p:cNvPr>
            <p:cNvSpPr/>
            <p:nvPr/>
          </p:nvSpPr>
          <p:spPr>
            <a:xfrm>
              <a:off x="10022166" y="2960219"/>
              <a:ext cx="2429747" cy="59079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3125" tIns="36563" rIns="73125" bIns="36563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975"/>
                </a:spcBef>
                <a:spcAft>
                  <a:spcPts val="600"/>
                </a:spcAft>
                <a:buClr>
                  <a:srgbClr val="FFC20E"/>
                </a:buClr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050F3"/>
                  </a:solidFill>
                  <a:effectLst/>
                  <a:highlight>
                    <a:srgbClr val="D1E8FF"/>
                  </a:highlight>
                  <a:uLnTx/>
                  <a:uFillTx/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ADOÇÃO DAS INOVAÇÕES</a:t>
              </a: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8EAC3291-2F40-8D65-86F3-E6439A7F166B}"/>
                </a:ext>
              </a:extLst>
            </p:cNvPr>
            <p:cNvGrpSpPr/>
            <p:nvPr/>
          </p:nvGrpSpPr>
          <p:grpSpPr>
            <a:xfrm>
              <a:off x="5903301" y="1922952"/>
              <a:ext cx="5597734" cy="3363735"/>
              <a:chOff x="5903301" y="1922952"/>
              <a:chExt cx="5597734" cy="3363735"/>
            </a:xfrm>
          </p:grpSpPr>
          <p:sp>
            <p:nvSpPr>
              <p:cNvPr id="5" name="Espaço Reservado para Conteúdo 2">
                <a:extLst>
                  <a:ext uri="{FF2B5EF4-FFF2-40B4-BE49-F238E27FC236}">
                    <a16:creationId xmlns:a16="http://schemas.microsoft.com/office/drawing/2014/main" id="{8C820306-4402-37ED-3BBC-5830B667EB64}"/>
                  </a:ext>
                </a:extLst>
              </p:cNvPr>
              <p:cNvSpPr/>
              <p:nvPr/>
            </p:nvSpPr>
            <p:spPr>
              <a:xfrm>
                <a:off x="5903301" y="2960219"/>
                <a:ext cx="3630422" cy="590798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3125" tIns="36563" rIns="73125" bIns="36563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75"/>
                  </a:spcBef>
                  <a:spcAft>
                    <a:spcPts val="600"/>
                  </a:spcAft>
                  <a:buClr>
                    <a:srgbClr val="FFC20E"/>
                  </a:buClr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50F3"/>
                    </a:solidFill>
                    <a:effectLst/>
                    <a:highlight>
                      <a:srgbClr val="D1E8FF"/>
                    </a:highlight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PRINCÍPIOS FLEXÍVEIS </a:t>
                </a:r>
                <a:br>
                  <a:rPr kumimoji="0" lang="pt-BR" sz="16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50F3"/>
                    </a:solidFill>
                    <a:effectLst/>
                    <a:highlight>
                      <a:srgbClr val="D1E8FF"/>
                    </a:highlight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</a:br>
                <a:r>
                  <a:rPr kumimoji="0" lang="pt-BR" sz="16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50F3"/>
                    </a:solidFill>
                    <a:effectLst/>
                    <a:highlight>
                      <a:srgbClr val="D1E8FF"/>
                    </a:highlight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E DINÂMICOS</a:t>
                </a:r>
              </a:p>
            </p:txBody>
          </p:sp>
          <p:sp>
            <p:nvSpPr>
              <p:cNvPr id="7" name="Espaço Reservado para Conteúdo 2">
                <a:extLst>
                  <a:ext uri="{FF2B5EF4-FFF2-40B4-BE49-F238E27FC236}">
                    <a16:creationId xmlns:a16="http://schemas.microsoft.com/office/drawing/2014/main" id="{CB4FBD9C-6ED0-8E69-69CD-55F03937FC10}"/>
                  </a:ext>
                </a:extLst>
              </p:cNvPr>
              <p:cNvSpPr/>
              <p:nvPr/>
            </p:nvSpPr>
            <p:spPr>
              <a:xfrm>
                <a:off x="8790985" y="4917355"/>
                <a:ext cx="1748910" cy="369332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3125" tIns="36563" rIns="73125" bIns="36563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975"/>
                  </a:spcBef>
                  <a:spcAft>
                    <a:spcPts val="600"/>
                  </a:spcAft>
                  <a:buClr>
                    <a:srgbClr val="FFC20E"/>
                  </a:buClr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-1" normalizeH="0" baseline="0" noProof="0" dirty="0">
                    <a:ln>
                      <a:noFill/>
                    </a:ln>
                    <a:solidFill>
                      <a:srgbClr val="0050F3"/>
                    </a:solidFill>
                    <a:effectLst/>
                    <a:highlight>
                      <a:srgbClr val="D1E8FF"/>
                    </a:highlight>
                    <a:uLnTx/>
                    <a:uFillTx/>
                    <a:latin typeface="Open Sans ExtraBold" panose="020B0906030804020204" pitchFamily="34" charset="0"/>
                    <a:ea typeface="Open Sans ExtraBold" panose="020B0906030804020204" pitchFamily="34" charset="0"/>
                    <a:cs typeface="Open Sans ExtraBold" panose="020B0906030804020204" pitchFamily="34" charset="0"/>
                  </a:rPr>
                  <a:t>INOVAÇÃO</a:t>
                </a:r>
              </a:p>
            </p:txBody>
          </p:sp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F3F48022-1B52-3FB1-7758-50D5DD9848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24336"/>
              <a:stretch/>
            </p:blipFill>
            <p:spPr>
              <a:xfrm rot="1505609" flipH="1">
                <a:off x="7863354" y="3833446"/>
                <a:ext cx="1168931" cy="1041241"/>
              </a:xfrm>
              <a:prstGeom prst="rect">
                <a:avLst/>
              </a:prstGeom>
            </p:spPr>
          </p:pic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D256942D-FC7A-7271-3355-B8B1237DB2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24336"/>
              <a:stretch/>
            </p:blipFill>
            <p:spPr>
              <a:xfrm rot="16200000" flipH="1">
                <a:off x="10395949" y="3947093"/>
                <a:ext cx="1168931" cy="1041241"/>
              </a:xfrm>
              <a:prstGeom prst="rect">
                <a:avLst/>
              </a:prstGeom>
            </p:spPr>
          </p:pic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3FCBF96D-47BE-CBF2-9DBC-7574E78BB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b="24336"/>
              <a:stretch/>
            </p:blipFill>
            <p:spPr>
              <a:xfrm rot="8702957" flipH="1">
                <a:off x="9070766" y="1922952"/>
                <a:ext cx="1297252" cy="1155545"/>
              </a:xfrm>
              <a:prstGeom prst="rect">
                <a:avLst/>
              </a:prstGeom>
            </p:spPr>
          </p:pic>
        </p:grpSp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D5FF0B25-1749-B077-486E-6A1B72C34C64}"/>
              </a:ext>
            </a:extLst>
          </p:cNvPr>
          <p:cNvSpPr/>
          <p:nvPr/>
        </p:nvSpPr>
        <p:spPr>
          <a:xfrm>
            <a:off x="13813912" y="5573386"/>
            <a:ext cx="914400" cy="914400"/>
          </a:xfrm>
          <a:prstGeom prst="ellipse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1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C4E23-0621-C20B-BA0D-D812C8F74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0B28587A-51A2-757A-6EEE-F23A192C07D5}"/>
              </a:ext>
            </a:extLst>
          </p:cNvPr>
          <p:cNvSpPr txBox="1"/>
          <p:nvPr/>
        </p:nvSpPr>
        <p:spPr>
          <a:xfrm>
            <a:off x="700510" y="401791"/>
            <a:ext cx="115832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small" spc="0" normalizeH="0" baseline="0" noProof="0" dirty="0">
                <a:ln>
                  <a:noFill/>
                </a:ln>
                <a:solidFill>
                  <a:srgbClr val="4A2BE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POSTES</a:t>
            </a:r>
          </a:p>
        </p:txBody>
      </p:sp>
      <p:sp>
        <p:nvSpPr>
          <p:cNvPr id="44" name="CaixaDeTexto 65">
            <a:extLst>
              <a:ext uri="{FF2B5EF4-FFF2-40B4-BE49-F238E27FC236}">
                <a16:creationId xmlns:a16="http://schemas.microsoft.com/office/drawing/2014/main" id="{A2954DAF-4D90-9A84-6439-9BBDD71F97A0}"/>
              </a:ext>
            </a:extLst>
          </p:cNvPr>
          <p:cNvSpPr txBox="1"/>
          <p:nvPr/>
        </p:nvSpPr>
        <p:spPr>
          <a:xfrm flipH="1">
            <a:off x="696652" y="2148764"/>
            <a:ext cx="6382573" cy="337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800"/>
              </a:spcBef>
              <a:buClr>
                <a:srgbClr val="0050F3"/>
              </a:buClr>
              <a:buFont typeface="Open Sans" panose="020B0606030504020204" pitchFamily="34" charset="0"/>
              <a:buChar char="—"/>
              <a:defRPr/>
            </a:pP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atual desordenamento dos postes é uma prova indiscutível que o mercado falhou: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momento agora é de discussão e definição de um modelo eficiente e justo</a:t>
            </a:r>
          </a:p>
          <a:p>
            <a:pPr marL="285750" indent="-285750">
              <a:lnSpc>
                <a:spcPct val="110000"/>
              </a:lnSpc>
              <a:spcBef>
                <a:spcPts val="1800"/>
              </a:spcBef>
              <a:buClr>
                <a:srgbClr val="0050F3"/>
              </a:buClr>
              <a:buFont typeface="Open Sans" panose="020B0606030504020204" pitchFamily="34" charset="0"/>
              <a:buChar char="—"/>
              <a:defRPr/>
            </a:pP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preciso que haja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responsabilização compartilhada </a:t>
            </a: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agentes</a:t>
            </a: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envolvidos na devida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proporção da sua ocupação</a:t>
            </a:r>
          </a:p>
          <a:p>
            <a:pPr marL="285750" indent="-285750">
              <a:lnSpc>
                <a:spcPct val="110000"/>
              </a:lnSpc>
              <a:spcBef>
                <a:spcPts val="1800"/>
              </a:spcBef>
              <a:buClr>
                <a:srgbClr val="0050F3"/>
              </a:buClr>
              <a:buFont typeface="Open Sans" panose="020B0606030504020204" pitchFamily="34" charset="0"/>
              <a:buChar char="—"/>
              <a:defRPr/>
            </a:pP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fundamental definir a correta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precificação do uso dos postes </a:t>
            </a: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pelo modelo de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custos incrementais </a:t>
            </a: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que o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consumidor final não seja penalizado</a:t>
            </a:r>
          </a:p>
          <a:p>
            <a:pPr marL="285750" indent="-285750">
              <a:lnSpc>
                <a:spcPct val="110000"/>
              </a:lnSpc>
              <a:spcBef>
                <a:spcPts val="1800"/>
              </a:spcBef>
              <a:buClr>
                <a:srgbClr val="0050F3"/>
              </a:buClr>
              <a:buFont typeface="Open Sans" panose="020B0606030504020204" pitchFamily="34" charset="0"/>
              <a:buChar char="—"/>
              <a:defRPr/>
            </a:pP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prevalência da Anatel </a:t>
            </a: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40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condução do tema, conforme previsão legal, é imperiosa para garantir a simetria de informação e proteger o </a:t>
            </a:r>
            <a:r>
              <a:rPr lang="pt-BR" sz="1400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consumidor dos serviços de telecomunicações</a:t>
            </a:r>
          </a:p>
        </p:txBody>
      </p:sp>
      <p:pic>
        <p:nvPicPr>
          <p:cNvPr id="45" name="Picture 2" descr="Operadoras propõem entidade nacional para ordenar postes">
            <a:extLst>
              <a:ext uri="{FF2B5EF4-FFF2-40B4-BE49-F238E27FC236}">
                <a16:creationId xmlns:a16="http://schemas.microsoft.com/office/drawing/2014/main" id="{F5E23686-F9F8-05F8-EF3A-9A0A8C916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34094"/>
          <a:stretch/>
        </p:blipFill>
        <p:spPr bwMode="auto">
          <a:xfrm>
            <a:off x="7608216" y="1578894"/>
            <a:ext cx="4130386" cy="4130386"/>
          </a:xfrm>
          <a:prstGeom prst="flowChartConnector">
            <a:avLst/>
          </a:prstGeom>
          <a:solidFill>
            <a:srgbClr val="DB5417"/>
          </a:solidFill>
          <a:ln w="57150">
            <a:solidFill>
              <a:srgbClr val="EC602D"/>
            </a:solidFill>
          </a:ln>
        </p:spPr>
      </p:pic>
      <p:sp>
        <p:nvSpPr>
          <p:cNvPr id="46" name="Retângulo 32">
            <a:extLst>
              <a:ext uri="{FF2B5EF4-FFF2-40B4-BE49-F238E27FC236}">
                <a16:creationId xmlns:a16="http://schemas.microsoft.com/office/drawing/2014/main" id="{AEBFE871-96E2-ADE5-8F83-19B4ABC5F701}"/>
              </a:ext>
            </a:extLst>
          </p:cNvPr>
          <p:cNvSpPr/>
          <p:nvPr/>
        </p:nvSpPr>
        <p:spPr>
          <a:xfrm>
            <a:off x="766310" y="1062514"/>
            <a:ext cx="6728646" cy="65157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defTabSz="609585">
              <a:lnSpc>
                <a:spcPct val="120000"/>
              </a:lnSpc>
              <a:buClr>
                <a:srgbClr val="FFC20E"/>
              </a:buClr>
              <a:defRPr/>
            </a:pPr>
            <a:r>
              <a:rPr lang="pt-BR" sz="1600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compartilhamento de infraestrutura requer um diálogo amplo com </a:t>
            </a:r>
            <a:r>
              <a:rPr lang="pt-BR" sz="1600" b="1" kern="0" dirty="0">
                <a:solidFill>
                  <a:srgbClr val="0082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todos os envolvidos</a:t>
            </a:r>
            <a:r>
              <a:rPr lang="pt-BR" sz="1600" b="1" kern="0" dirty="0">
                <a:solidFill>
                  <a:srgbClr val="0073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encontrar uma solução </a:t>
            </a:r>
            <a:r>
              <a:rPr lang="pt-BR" sz="1600" b="1" kern="0" dirty="0">
                <a:solidFill>
                  <a:srgbClr val="0082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justa</a:t>
            </a:r>
            <a:r>
              <a:rPr lang="pt-BR" sz="1600" b="1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todos</a:t>
            </a:r>
          </a:p>
        </p:txBody>
      </p:sp>
    </p:spTree>
    <p:extLst>
      <p:ext uri="{BB962C8B-B14F-4D97-AF65-F5344CB8AC3E}">
        <p14:creationId xmlns:p14="http://schemas.microsoft.com/office/powerpoint/2010/main" val="12010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22FCD-E93A-18B6-1B6A-5A20C868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2FE1B556-52D0-B85B-BB19-135281AE253F}"/>
              </a:ext>
            </a:extLst>
          </p:cNvPr>
          <p:cNvSpPr txBox="1"/>
          <p:nvPr/>
        </p:nvSpPr>
        <p:spPr>
          <a:xfrm>
            <a:off x="628205" y="332035"/>
            <a:ext cx="115832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small" spc="0" normalizeH="0" baseline="0" noProof="0" dirty="0">
                <a:ln>
                  <a:noFill/>
                </a:ln>
                <a:solidFill>
                  <a:srgbClr val="4A2BE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DESONERAÇÃO D</a:t>
            </a:r>
            <a:r>
              <a:rPr lang="pt-BR" sz="2800" b="1" cap="small" dirty="0">
                <a:solidFill>
                  <a:srgbClr val="4A2BE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kumimoji="0" lang="pt-BR" sz="2800" b="1" i="0" u="none" strike="noStrike" kern="1200" cap="small" spc="0" normalizeH="0" baseline="0" noProof="0" dirty="0">
                <a:ln>
                  <a:noFill/>
                </a:ln>
                <a:solidFill>
                  <a:srgbClr val="4A2BE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INTERNET DAS COISAS (IOT)</a:t>
            </a:r>
          </a:p>
        </p:txBody>
      </p:sp>
      <p:sp>
        <p:nvSpPr>
          <p:cNvPr id="32" name="Retângulo 32">
            <a:extLst>
              <a:ext uri="{FF2B5EF4-FFF2-40B4-BE49-F238E27FC236}">
                <a16:creationId xmlns:a16="http://schemas.microsoft.com/office/drawing/2014/main" id="{9FB94112-17D0-AD4E-97DC-ACB4E5ED5C7D}"/>
              </a:ext>
            </a:extLst>
          </p:cNvPr>
          <p:cNvSpPr/>
          <p:nvPr/>
        </p:nvSpPr>
        <p:spPr>
          <a:xfrm>
            <a:off x="791034" y="931839"/>
            <a:ext cx="9141242" cy="1028632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defTabSz="609585">
              <a:buClr>
                <a:srgbClr val="FFC20E"/>
              </a:buClr>
              <a:defRPr/>
            </a:pPr>
            <a:r>
              <a:rPr lang="pt-BR" sz="1600" b="1" kern="0" dirty="0">
                <a:solidFill>
                  <a:srgbClr val="4D4D4F"/>
                </a:solidFill>
                <a:highlight>
                  <a:srgbClr val="FFEABB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LEI Nº 14.108/2020 </a:t>
            </a:r>
          </a:p>
          <a:p>
            <a:pPr defTabSz="609585">
              <a:buClr>
                <a:srgbClr val="FFC20E"/>
              </a:buClr>
              <a:defRPr/>
            </a:pPr>
            <a:r>
              <a:rPr lang="pt-BR" sz="1300" i="1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Deputado Vitor Lippi (PSDB/SP)</a:t>
            </a:r>
          </a:p>
          <a:p>
            <a:pPr defTabSz="609585">
              <a:lnSpc>
                <a:spcPct val="150000"/>
              </a:lnSpc>
              <a:spcBef>
                <a:spcPts val="150"/>
              </a:spcBef>
              <a:buClr>
                <a:srgbClr val="FFC20E"/>
              </a:buClr>
              <a:defRPr/>
            </a:pPr>
            <a:r>
              <a:rPr lang="pt-BR" sz="1400" kern="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Alíquotas do Fistel, Condecine e CFRP foram desoneradas por 5 anos para dispositivos IoT/m2m e V-SAT.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133D3167-1AE8-862B-D6D3-933609CDF36B}"/>
              </a:ext>
            </a:extLst>
          </p:cNvPr>
          <p:cNvSpPr txBox="1">
            <a:spLocks/>
          </p:cNvSpPr>
          <p:nvPr/>
        </p:nvSpPr>
        <p:spPr bwMode="auto">
          <a:xfrm>
            <a:off x="2834145" y="1935264"/>
            <a:ext cx="6523709" cy="6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47" rIns="91091" bIns="45547" anchor="t" anchorCtr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lang="pt-BR" sz="1600" spc="-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renúncia fiscal provoca um </a:t>
            </a:r>
            <a:r>
              <a:rPr lang="pt-BR" sz="1600" b="1" spc="-1" dirty="0">
                <a:solidFill>
                  <a:srgbClr val="005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efeito multiplicador</a:t>
            </a:r>
            <a:r>
              <a:rPr lang="pt-BR" sz="1600" b="1" spc="-1" dirty="0">
                <a:solidFill>
                  <a:srgbClr val="0073B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BR" sz="1600" spc="-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 meio do </a:t>
            </a:r>
            <a:r>
              <a:rPr lang="pt-BR" sz="1600" b="1" spc="-1" dirty="0">
                <a:solidFill>
                  <a:srgbClr val="005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pt-BR" sz="1600" b="1" i="0" strike="noStrike" kern="1200" cap="none" spc="-1" normalizeH="0" baseline="0" noProof="0" dirty="0" err="1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mpacto</a:t>
            </a:r>
            <a:r>
              <a:rPr kumimoji="0" lang="pt-BR" sz="1600" b="1" i="0" strike="noStrike" kern="1200" cap="none" spc="-1" normalizeH="0" baseline="0" noProof="0" dirty="0">
                <a:ln>
                  <a:noFill/>
                </a:ln>
                <a:solidFill>
                  <a:srgbClr val="0050F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Internet das Coisas na atividade econômica</a:t>
            </a:r>
            <a:r>
              <a:rPr lang="pt-BR" sz="1600" b="1" spc="-1" dirty="0">
                <a:solidFill>
                  <a:srgbClr val="0050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pt-BR" sz="1400" b="1" i="0" u="none" strike="noStrike" kern="1200" cap="none" spc="-1" normalizeH="0" baseline="0" noProof="0" dirty="0">
              <a:ln>
                <a:noFill/>
              </a:ln>
              <a:solidFill>
                <a:srgbClr val="0050F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9D0E454-850B-A266-0EBA-BAA964D68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059" b="17830"/>
          <a:stretch/>
        </p:blipFill>
        <p:spPr>
          <a:xfrm>
            <a:off x="13300981" y="2763200"/>
            <a:ext cx="923012" cy="805543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DD3FDCA3-431D-1E17-85B2-18CBCE800005}"/>
              </a:ext>
            </a:extLst>
          </p:cNvPr>
          <p:cNvSpPr txBox="1">
            <a:spLocks/>
          </p:cNvSpPr>
          <p:nvPr/>
        </p:nvSpPr>
        <p:spPr bwMode="auto">
          <a:xfrm>
            <a:off x="7241724" y="2892207"/>
            <a:ext cx="3590925" cy="8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47" rIns="91091" bIns="45547" anchor="t" anchorCtr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lang="pt-BR" sz="1600" spc="-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Impulsionar a produtividade e a competitividade da economia</a:t>
            </a:r>
            <a:endParaRPr kumimoji="0" lang="pt-BR" sz="1400" b="1" i="0" u="none" strike="noStrike" kern="1200" cap="none" spc="-1" normalizeH="0" baseline="0" noProof="0" dirty="0">
              <a:ln>
                <a:noFill/>
              </a:ln>
              <a:solidFill>
                <a:srgbClr val="0073B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CA8F706-9214-C7D9-E09C-279B62DB6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8601" b="19442"/>
          <a:stretch/>
        </p:blipFill>
        <p:spPr>
          <a:xfrm>
            <a:off x="6403085" y="3725155"/>
            <a:ext cx="694402" cy="613238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B17565C9-FF25-909A-064F-2F6E39DED8A2}"/>
              </a:ext>
            </a:extLst>
          </p:cNvPr>
          <p:cNvSpPr txBox="1">
            <a:spLocks/>
          </p:cNvSpPr>
          <p:nvPr/>
        </p:nvSpPr>
        <p:spPr bwMode="auto">
          <a:xfrm>
            <a:off x="7345831" y="3827149"/>
            <a:ext cx="2818041" cy="8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47" rIns="91091" bIns="45547" anchor="t" anchorCtr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lang="pt-BR" sz="1600" spc="-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0,21 </a:t>
            </a:r>
            <a:r>
              <a:rPr lang="pt-BR" sz="1600" spc="-1" dirty="0" err="1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p.p</a:t>
            </a:r>
            <a:r>
              <a:rPr lang="pt-BR" sz="1600" spc="-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 mais na taxa de crescimento do PIB por ano</a:t>
            </a:r>
            <a:endParaRPr kumimoji="0" lang="pt-BR" sz="1400" b="1" i="0" u="none" strike="noStrike" kern="1200" cap="none" spc="-1" normalizeH="0" baseline="0" noProof="0" dirty="0">
              <a:ln>
                <a:noFill/>
              </a:ln>
              <a:solidFill>
                <a:srgbClr val="0073B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D641EB9-F737-3531-EEEA-37AE0BC32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7831"/>
          <a:stretch/>
        </p:blipFill>
        <p:spPr>
          <a:xfrm>
            <a:off x="6353184" y="2747737"/>
            <a:ext cx="699160" cy="70505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481A6C9-7B5E-0B26-C9B7-8BF98453DD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7180"/>
          <a:stretch/>
        </p:blipFill>
        <p:spPr>
          <a:xfrm>
            <a:off x="6430739" y="4731588"/>
            <a:ext cx="694402" cy="705811"/>
          </a:xfrm>
          <a:prstGeom prst="rect">
            <a:avLst/>
          </a:prstGeom>
        </p:spPr>
      </p:pic>
      <p:sp>
        <p:nvSpPr>
          <p:cNvPr id="14" name="Título 3">
            <a:extLst>
              <a:ext uri="{FF2B5EF4-FFF2-40B4-BE49-F238E27FC236}">
                <a16:creationId xmlns:a16="http://schemas.microsoft.com/office/drawing/2014/main" id="{2ABB1012-07AC-CA7B-57A9-AB571921B009}"/>
              </a:ext>
            </a:extLst>
          </p:cNvPr>
          <p:cNvSpPr txBox="1">
            <a:spLocks/>
          </p:cNvSpPr>
          <p:nvPr/>
        </p:nvSpPr>
        <p:spPr bwMode="auto">
          <a:xfrm>
            <a:off x="7331878" y="4765874"/>
            <a:ext cx="3475932" cy="7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47" rIns="91091" bIns="45547" anchor="t" anchorCtr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-1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Maior atividade econômica gera mais arrecadação de tributos</a:t>
            </a:r>
            <a:endParaRPr kumimoji="0" lang="pt-BR" sz="1400" i="0" u="none" strike="noStrike" kern="1200" cap="none" spc="-1" normalizeH="0" baseline="0" noProof="0" dirty="0">
              <a:ln>
                <a:noFill/>
              </a:ln>
              <a:solidFill>
                <a:srgbClr val="0073B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aixaDeTexto 12">
            <a:extLst>
              <a:ext uri="{FF2B5EF4-FFF2-40B4-BE49-F238E27FC236}">
                <a16:creationId xmlns:a16="http://schemas.microsoft.com/office/drawing/2014/main" id="{0339F05A-0269-BAC4-860A-B13022D2DB6E}"/>
              </a:ext>
            </a:extLst>
          </p:cNvPr>
          <p:cNvSpPr txBox="1"/>
          <p:nvPr/>
        </p:nvSpPr>
        <p:spPr>
          <a:xfrm>
            <a:off x="285596" y="6365275"/>
            <a:ext cx="2372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50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Fonte: LCA Consultores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11EEF6-3910-2355-E996-8DBA1C88C814}"/>
              </a:ext>
            </a:extLst>
          </p:cNvPr>
          <p:cNvGrpSpPr/>
          <p:nvPr/>
        </p:nvGrpSpPr>
        <p:grpSpPr>
          <a:xfrm>
            <a:off x="1471871" y="2967521"/>
            <a:ext cx="3697048" cy="2318957"/>
            <a:chOff x="820775" y="3666448"/>
            <a:chExt cx="3697048" cy="2318957"/>
          </a:xfrm>
        </p:grpSpPr>
        <p:sp>
          <p:nvSpPr>
            <p:cNvPr id="16" name="Título 3">
              <a:extLst>
                <a:ext uri="{FF2B5EF4-FFF2-40B4-BE49-F238E27FC236}">
                  <a16:creationId xmlns:a16="http://schemas.microsoft.com/office/drawing/2014/main" id="{C427436C-C599-F436-7209-613CDE8C73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6980" y="3666448"/>
              <a:ext cx="3364638" cy="64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1" tIns="45547" rIns="91091" bIns="45547" anchor="t" anchorCtr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018" rtl="0" eaLnBrk="1" fontAlgn="auto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C20E"/>
                </a:buClr>
                <a:buSzTx/>
                <a:buFontTx/>
                <a:buNone/>
                <a:tabLst/>
                <a:defRPr/>
              </a:pPr>
              <a:r>
                <a:rPr lang="pt-BR" sz="1600" spc="-1" dirty="0">
                  <a:solidFill>
                    <a:srgbClr val="4D4D4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Renúncia de Taxas Regulatórias</a:t>
              </a:r>
            </a:p>
            <a:p>
              <a:pPr marL="0" marR="0" lvl="0" indent="0" algn="ctr" defTabSz="1219018" rtl="0" eaLnBrk="1" fontAlgn="auto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C20E"/>
                </a:buClr>
                <a:buSzTx/>
                <a:buFontTx/>
                <a:buNone/>
                <a:tabLst/>
                <a:defRPr/>
              </a:pPr>
              <a:r>
                <a:rPr lang="pt-BR" sz="1600" b="1" spc="-1" dirty="0">
                  <a:solidFill>
                    <a:srgbClr val="4D4D4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R$ 1,8 bilhões</a:t>
              </a:r>
              <a:endPara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0073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ítulo 3">
              <a:extLst>
                <a:ext uri="{FF2B5EF4-FFF2-40B4-BE49-F238E27FC236}">
                  <a16:creationId xmlns:a16="http://schemas.microsoft.com/office/drawing/2014/main" id="{4B9FA969-112E-498F-FB10-0C94953A9D0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0775" y="5028789"/>
              <a:ext cx="3697048" cy="956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91" tIns="45547" rIns="91091" bIns="45547" anchor="t" anchorCtr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018" rtl="0" eaLnBrk="1" fontAlgn="auto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C20E"/>
                </a:buClr>
                <a:buSzTx/>
                <a:buFontTx/>
                <a:buNone/>
                <a:tabLst/>
                <a:defRPr/>
              </a:pPr>
              <a:r>
                <a:rPr lang="pt-BR" sz="1600" spc="-1" dirty="0">
                  <a:solidFill>
                    <a:srgbClr val="4D4D4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Arrecadação adicional promovida pela desoneração de dispositivos</a:t>
              </a:r>
            </a:p>
            <a:p>
              <a:pPr marL="0" marR="0" lvl="0" indent="0" algn="ctr" defTabSz="1219018" rtl="0" eaLnBrk="1" fontAlgn="auto" latinLnBrk="0" hangingPunct="1">
                <a:lnSpc>
                  <a:spcPct val="11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C20E"/>
                </a:buClr>
                <a:buSzTx/>
                <a:buFontTx/>
                <a:buNone/>
                <a:tabLst/>
                <a:defRPr/>
              </a:pPr>
              <a:r>
                <a:rPr lang="pt-BR" sz="1600" b="1" spc="-1" dirty="0">
                  <a:solidFill>
                    <a:srgbClr val="4D4D4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R$ 17,1 bilhões</a:t>
              </a:r>
              <a:endParaRPr kumimoji="0" lang="pt-BR" sz="1400" b="1" i="0" u="none" strike="noStrike" kern="1200" cap="none" spc="-1" normalizeH="0" baseline="0" noProof="0" dirty="0">
                <a:ln>
                  <a:noFill/>
                </a:ln>
                <a:solidFill>
                  <a:srgbClr val="0073B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8" name="Gráfico 61" descr="Setas de Divisão com preenchimento sólido">
              <a:extLst>
                <a:ext uri="{FF2B5EF4-FFF2-40B4-BE49-F238E27FC236}">
                  <a16:creationId xmlns:a16="http://schemas.microsoft.com/office/drawing/2014/main" id="{D7F88E83-458D-F98A-2B3A-1DBF5DF7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5400000">
              <a:off x="2361714" y="4440362"/>
              <a:ext cx="453655" cy="453655"/>
            </a:xfrm>
            <a:prstGeom prst="rect">
              <a:avLst/>
            </a:prstGeom>
          </p:spPr>
        </p:pic>
      </p:grpSp>
      <p:sp>
        <p:nvSpPr>
          <p:cNvPr id="20" name="Título 3">
            <a:extLst>
              <a:ext uri="{FF2B5EF4-FFF2-40B4-BE49-F238E27FC236}">
                <a16:creationId xmlns:a16="http://schemas.microsoft.com/office/drawing/2014/main" id="{F9117762-405D-6B4A-2902-E33DF14AC627}"/>
              </a:ext>
            </a:extLst>
          </p:cNvPr>
          <p:cNvSpPr txBox="1">
            <a:spLocks/>
          </p:cNvSpPr>
          <p:nvPr/>
        </p:nvSpPr>
        <p:spPr bwMode="auto">
          <a:xfrm>
            <a:off x="781383" y="2578749"/>
            <a:ext cx="2294703" cy="3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1" tIns="45547" rIns="91091" bIns="45547" anchor="t" anchorCtr="0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018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rgbClr val="FFC20E"/>
              </a:buClr>
              <a:buSzTx/>
              <a:buFontTx/>
              <a:buNone/>
              <a:tabLst/>
              <a:defRPr/>
            </a:pPr>
            <a:r>
              <a:rPr lang="pt-BR" sz="1400" spc="-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período de 3 anos:</a:t>
            </a:r>
            <a:endParaRPr kumimoji="0" lang="pt-BR" sz="1400" b="1" i="0" u="none" strike="noStrike" kern="1200" cap="none" spc="-1" normalizeH="0" baseline="0" noProof="0" dirty="0">
              <a:ln>
                <a:noFill/>
              </a:ln>
              <a:solidFill>
                <a:srgbClr val="0073B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7E7872A-2F88-4749-FC3E-FDEDAD86CFE4}"/>
              </a:ext>
            </a:extLst>
          </p:cNvPr>
          <p:cNvSpPr txBox="1"/>
          <p:nvPr/>
        </p:nvSpPr>
        <p:spPr>
          <a:xfrm>
            <a:off x="1928734" y="5579955"/>
            <a:ext cx="7904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spc="-1" dirty="0">
                <a:solidFill>
                  <a:srgbClr val="0050F3"/>
                </a:solidFill>
                <a:highlight>
                  <a:srgbClr val="C1E0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medida deve ser </a:t>
            </a:r>
            <a:r>
              <a:rPr lang="pt-BR" sz="1800" b="1" spc="-1" dirty="0">
                <a:solidFill>
                  <a:srgbClr val="0050F3"/>
                </a:solidFill>
                <a:highlight>
                  <a:srgbClr val="C1E0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continuada em 2025 para incentivar o avanço de soluções de </a:t>
            </a:r>
            <a:r>
              <a:rPr lang="pt-BR" b="1" spc="-1" dirty="0">
                <a:solidFill>
                  <a:srgbClr val="0050F3"/>
                </a:solidFill>
                <a:highlight>
                  <a:srgbClr val="C1E0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 das Coisas e </a:t>
            </a:r>
            <a:r>
              <a:rPr lang="pt-BR" sz="1800" b="1" spc="-1" dirty="0">
                <a:solidFill>
                  <a:srgbClr val="0050F3"/>
                </a:solidFill>
                <a:highlight>
                  <a:srgbClr val="C1E0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expansão da conectividade. </a:t>
            </a:r>
            <a:endParaRPr lang="pt-BR" dirty="0">
              <a:solidFill>
                <a:srgbClr val="0050F3"/>
              </a:solidFill>
              <a:highlight>
                <a:srgbClr val="C1E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887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CONEXIS">
      <a:dk1>
        <a:srgbClr val="000000"/>
      </a:dk1>
      <a:lt1>
        <a:srgbClr val="FFFFFF"/>
      </a:lt1>
      <a:dk2>
        <a:srgbClr val="6F1C57"/>
      </a:dk2>
      <a:lt2>
        <a:srgbClr val="4D4D4F"/>
      </a:lt2>
      <a:accent1>
        <a:srgbClr val="0074BC"/>
      </a:accent1>
      <a:accent2>
        <a:srgbClr val="FFC20E"/>
      </a:accent2>
      <a:accent3>
        <a:srgbClr val="006D38"/>
      </a:accent3>
      <a:accent4>
        <a:srgbClr val="BEB632"/>
      </a:accent4>
      <a:accent5>
        <a:srgbClr val="63C29D"/>
      </a:accent5>
      <a:accent6>
        <a:srgbClr val="3EA3CB"/>
      </a:accent6>
      <a:hlink>
        <a:srgbClr val="6F1C57"/>
      </a:hlink>
      <a:folHlink>
        <a:srgbClr val="89173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CONEXIS">
      <a:dk1>
        <a:srgbClr val="000000"/>
      </a:dk1>
      <a:lt1>
        <a:srgbClr val="FFFFFF"/>
      </a:lt1>
      <a:dk2>
        <a:srgbClr val="6F1C57"/>
      </a:dk2>
      <a:lt2>
        <a:srgbClr val="4D4D4F"/>
      </a:lt2>
      <a:accent1>
        <a:srgbClr val="0074BC"/>
      </a:accent1>
      <a:accent2>
        <a:srgbClr val="FFC20E"/>
      </a:accent2>
      <a:accent3>
        <a:srgbClr val="006D38"/>
      </a:accent3>
      <a:accent4>
        <a:srgbClr val="BEB632"/>
      </a:accent4>
      <a:accent5>
        <a:srgbClr val="63C29D"/>
      </a:accent5>
      <a:accent6>
        <a:srgbClr val="3EA3CB"/>
      </a:accent6>
      <a:hlink>
        <a:srgbClr val="6F1C57"/>
      </a:hlink>
      <a:folHlink>
        <a:srgbClr val="89173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Conexis">
      <a:dk1>
        <a:srgbClr val="BEB632"/>
      </a:dk1>
      <a:lt1>
        <a:sysClr val="window" lastClr="FFFFFF"/>
      </a:lt1>
      <a:dk2>
        <a:srgbClr val="4D4D4F"/>
      </a:dk2>
      <a:lt2>
        <a:srgbClr val="B4DCFA"/>
      </a:lt2>
      <a:accent1>
        <a:srgbClr val="0074BC"/>
      </a:accent1>
      <a:accent2>
        <a:srgbClr val="FFC20E"/>
      </a:accent2>
      <a:accent3>
        <a:srgbClr val="006D38"/>
      </a:accent3>
      <a:accent4>
        <a:srgbClr val="4D4D4F"/>
      </a:accent4>
      <a:accent5>
        <a:srgbClr val="891731"/>
      </a:accent5>
      <a:accent6>
        <a:srgbClr val="6F1C57"/>
      </a:accent6>
      <a:hlink>
        <a:srgbClr val="3EA3CB"/>
      </a:hlink>
      <a:folHlink>
        <a:srgbClr val="63C2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CD95D0D06CC4E8A8822BD5CE6EACA" ma:contentTypeVersion="18" ma:contentTypeDescription="Create a new document." ma:contentTypeScope="" ma:versionID="f80dd7e54e548203902e8a4bd0384779">
  <xsd:schema xmlns:xsd="http://www.w3.org/2001/XMLSchema" xmlns:xs="http://www.w3.org/2001/XMLSchema" xmlns:p="http://schemas.microsoft.com/office/2006/metadata/properties" xmlns:ns2="dcd72952-8f73-4525-a977-4d675056a67e" xmlns:ns3="f8a40a82-4a91-43ac-9b92-0c366d5dcaa3" targetNamespace="http://schemas.microsoft.com/office/2006/metadata/properties" ma:root="true" ma:fieldsID="632ed069c1f647b838e2433b3138542f" ns2:_="" ns3:_="">
    <xsd:import namespace="dcd72952-8f73-4525-a977-4d675056a67e"/>
    <xsd:import namespace="f8a40a82-4a91-43ac-9b92-0c366d5dcaa3"/>
    <xsd:element name="properties">
      <xsd:complexType>
        <xsd:sequence>
          <xsd:element name="documentManagement">
            <xsd:complexType>
              <xsd:all>
                <xsd:element ref="ns2:MediaServiceKeyPoints" minOccurs="0"/>
                <xsd:element ref="ns2:MediaServiceAutoTags" minOccurs="0"/>
                <xsd:element ref="ns2:MediaServiceOC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Seto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72952-8f73-4525-a977-4d675056a67e" elementFormDefault="qualified">
    <xsd:import namespace="http://schemas.microsoft.com/office/2006/documentManagement/types"/>
    <xsd:import namespace="http://schemas.microsoft.com/office/infopath/2007/PartnerControls"/>
    <xsd:element name="MediaServiceKeyPoints" ma:index="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213dc2b-4156-4e98-a189-51f37ad45a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Setor" ma:index="22" nillable="true" ma:displayName="Setor" ma:description="Selecione o setor." ma:format="Dropdown" ma:internalName="Setor">
      <xsd:simpleType>
        <xsd:restriction base="dms:Choice">
          <xsd:enumeration value="Administrativo"/>
          <xsd:enumeration value="Recursos Humanos"/>
          <xsd:enumeration value="Departamento Pessoal"/>
          <xsd:enumeration value="Financeiro"/>
          <xsd:enumeration value="Tecnologia da Informação"/>
          <xsd:enumeration value="Jurídico"/>
          <xsd:enumeration value="Regulatório"/>
          <xsd:enumeration value="Institucional"/>
          <xsd:enumeration value="Presidência"/>
          <xsd:enumeration value="Eventos"/>
          <xsd:enumeration value="Secretaria Geral"/>
          <xsd:enumeration value="Comunicação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40a82-4a91-43ac-9b92-0c366d5dcaa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e1c7c2-762d-47fb-b54a-8fd75c0bcd78}" ma:internalName="TaxCatchAll" ma:showField="CatchAllData" ma:web="f8a40a82-4a91-43ac-9b92-0c366d5dca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a40a82-4a91-43ac-9b92-0c366d5dcaa3" xsi:nil="true"/>
    <lcf76f155ced4ddcb4097134ff3c332f xmlns="dcd72952-8f73-4525-a977-4d675056a67e">
      <Terms xmlns="http://schemas.microsoft.com/office/infopath/2007/PartnerControls"/>
    </lcf76f155ced4ddcb4097134ff3c332f>
    <Setor xmlns="dcd72952-8f73-4525-a977-4d675056a67e" xsi:nil="true"/>
    <SharedWithUsers xmlns="f8a40a82-4a91-43ac-9b92-0c366d5dcaa3">
      <UserInfo>
        <DisplayName/>
        <AccountId xsi:nil="true"/>
        <AccountType/>
      </UserInfo>
    </SharedWithUsers>
    <MediaLengthInSeconds xmlns="dcd72952-8f73-4525-a977-4d675056a67e" xsi:nil="true"/>
  </documentManagement>
</p:properties>
</file>

<file path=customXml/itemProps1.xml><?xml version="1.0" encoding="utf-8"?>
<ds:datastoreItem xmlns:ds="http://schemas.openxmlformats.org/officeDocument/2006/customXml" ds:itemID="{53D98202-C9BE-485F-94AA-368BAD5C66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26B1A4-E96D-4631-9B94-799716D1B3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72952-8f73-4525-a977-4d675056a67e"/>
    <ds:schemaRef ds:uri="f8a40a82-4a91-43ac-9b92-0c366d5dca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3B4A39-9ACA-4F49-AA92-5F3BCA56BC26}">
  <ds:schemaRefs>
    <ds:schemaRef ds:uri="http://schemas.microsoft.com/office/2006/metadata/properties"/>
    <ds:schemaRef ds:uri="dcd72952-8f73-4525-a977-4d675056a67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f8a40a82-4a91-43ac-9b92-0c366d5dcaa3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1011</Words>
  <Application>Microsoft Office PowerPoint</Application>
  <PresentationFormat>Widescreen</PresentationFormat>
  <Paragraphs>94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10</vt:i4>
      </vt:variant>
    </vt:vector>
  </HeadingPairs>
  <TitlesOfParts>
    <vt:vector size="22" baseType="lpstr">
      <vt:lpstr>Malgun Gothic</vt:lpstr>
      <vt:lpstr>Arial</vt:lpstr>
      <vt:lpstr>Calibri</vt:lpstr>
      <vt:lpstr>Calibri Light</vt:lpstr>
      <vt:lpstr>Courier New</vt:lpstr>
      <vt:lpstr>Open Sans</vt:lpstr>
      <vt:lpstr>Open Sans ExtraBold</vt:lpstr>
      <vt:lpstr>Wingdings</vt:lpstr>
      <vt:lpstr>1_Tema do Office</vt:lpstr>
      <vt:lpstr>2_Tema do Office</vt:lpstr>
      <vt:lpstr>3_Tema do Office</vt:lpstr>
      <vt:lpstr>Tema do Office 2013 - 2022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Tarsila de Sousa Anacleto</cp:lastModifiedBy>
  <cp:revision>40</cp:revision>
  <cp:lastPrinted>2024-11-26T16:35:00Z</cp:lastPrinted>
  <dcterms:created xsi:type="dcterms:W3CDTF">2020-04-07T17:43:45Z</dcterms:created>
  <dcterms:modified xsi:type="dcterms:W3CDTF">2024-11-26T18:42:15Z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0x010100886CD95D0D06CC4E8A8822BD5CE6EACA</vt:lpwstr>
  </property>
  <property fmtid="{D5CDD505-2E9C-101B-9397-08002B2CF9AE}" pid="3" name="MediaServiceImageTags">
    <vt:lpwstr/>
  </property>
  <property fmtid="{D5CDD505-2E9C-101B-9397-08002B2CF9AE}" pid="4" name="Order">
    <vt:r8>55333000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ColorHex">
    <vt:lpwstr/>
  </property>
  <property fmtid="{D5CDD505-2E9C-101B-9397-08002B2CF9AE}" pid="8" name="_Emoji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_ColorTag">
    <vt:lpwstr/>
  </property>
  <property fmtid="{D5CDD505-2E9C-101B-9397-08002B2CF9AE}" pid="13" name="TriggerFlowInfo">
    <vt:lpwstr/>
  </property>
</Properties>
</file>