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1" r:id="rId3"/>
    <p:sldId id="282" r:id="rId4"/>
    <p:sldId id="283" r:id="rId5"/>
    <p:sldId id="288" r:id="rId6"/>
    <p:sldId id="289" r:id="rId7"/>
    <p:sldId id="290" r:id="rId8"/>
    <p:sldId id="291" r:id="rId9"/>
    <p:sldId id="274" r:id="rId10"/>
    <p:sldId id="293" r:id="rId11"/>
    <p:sldId id="280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FD5EFAAD-0ECE-453E-9831-46B23BE46B34}">
      <p15:chartTrackingRefBased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1"/>
    <p:restoredTop sz="94674"/>
  </p:normalViewPr>
  <p:slideViewPr>
    <p:cSldViewPr snapToGrid="0" snapToObjects="1">
      <p:cViewPr varScale="1">
        <p:scale>
          <a:sx n="95" d="100"/>
          <a:sy n="95" d="100"/>
        </p:scale>
        <p:origin x="-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BD831E-E8A8-A342-8EC4-E609C74A1067}" type="datetimeFigureOut">
              <a:rPr lang="fr-FR" smtClean="0"/>
              <a:pPr/>
              <a:t>25/04/18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A50093-3154-6B4E-AFD5-F6A3D4FE4AEC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9EF0C1-895A-AC4C-BC76-B8204D2ED0AC}" type="datetimeFigureOut">
              <a:rPr lang="fr-FR" smtClean="0"/>
              <a:pPr/>
              <a:t>25/04/18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/>
              <a:t>Cliquez pour modifier les styles du texte du masque</a:t>
            </a:r>
          </a:p>
          <a:p>
            <a:pPr lvl="1"/>
            <a:r>
              <a:rPr lang="x-none"/>
              <a:t>Deuxième niveau</a:t>
            </a:r>
          </a:p>
          <a:p>
            <a:pPr lvl="2"/>
            <a:r>
              <a:rPr lang="x-none"/>
              <a:t>Troisième niveau</a:t>
            </a:r>
          </a:p>
          <a:p>
            <a:pPr lvl="3"/>
            <a:r>
              <a:rPr lang="x-none"/>
              <a:t>Quatrième niveau</a:t>
            </a:r>
          </a:p>
          <a:p>
            <a:pPr lvl="4"/>
            <a:r>
              <a:rPr lang="x-none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6B632-31D0-404C-8D4B-5916AAFF7933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6B632-31D0-404C-8D4B-5916AAFF7933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526BB-9AD4-DB4B-A12B-4A11947BBF51}" type="datetime1">
              <a:rPr lang="fr-FR" smtClean="0"/>
              <a:pPr/>
              <a:t>25/04/18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B6D26-A76A-4F4D-B816-2617375804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62077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1F3-FA09-4E47-850D-431D6587394A}" type="datetime1">
              <a:rPr lang="fr-FR" smtClean="0"/>
              <a:pPr/>
              <a:t>25/04/18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B6D26-A76A-4F4D-B816-2617375804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57213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76CA4-73F1-2744-8EF8-DF669EE66190}" type="datetime1">
              <a:rPr lang="fr-FR" smtClean="0"/>
              <a:pPr/>
              <a:t>25/04/18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B6D26-A76A-4F4D-B816-2617375804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11127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0096-28B3-C94A-B5F6-3DEA79D794E7}" type="datetime1">
              <a:rPr lang="fr-FR" smtClean="0"/>
              <a:pPr/>
              <a:t>25/04/18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B6D26-A76A-4F4D-B816-2617375804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2942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0B99-7D73-544E-BCEC-B485A0EB28CE}" type="datetime1">
              <a:rPr lang="fr-FR" smtClean="0"/>
              <a:pPr/>
              <a:t>25/04/18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B6D26-A76A-4F4D-B816-2617375804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09273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66CB-552A-E94A-8988-F66558B5AA0B}" type="datetime1">
              <a:rPr lang="fr-FR" smtClean="0"/>
              <a:pPr/>
              <a:t>25/04/18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B6D26-A76A-4F4D-B816-2617375804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64305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BE92-F077-D846-A9F8-D0FFBB4E830F}" type="datetime1">
              <a:rPr lang="fr-FR" smtClean="0"/>
              <a:pPr/>
              <a:t>25/04/18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B6D26-A76A-4F4D-B816-2617375804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00540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E4523-C7EB-E841-BCE9-483E45DE3CEE}" type="datetime1">
              <a:rPr lang="fr-FR" smtClean="0"/>
              <a:pPr/>
              <a:t>25/04/18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B6D26-A76A-4F4D-B816-2617375804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80738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50EB5-047D-2641-9F62-E1F6BFFB8F78}" type="datetime1">
              <a:rPr lang="fr-FR" smtClean="0"/>
              <a:pPr/>
              <a:t>25/04/18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B6D26-A76A-4F4D-B816-2617375804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95491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90A4C-49EB-9746-9A14-1EEE244B4CAE}" type="datetime1">
              <a:rPr lang="fr-FR" smtClean="0"/>
              <a:pPr/>
              <a:t>25/04/18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B6D26-A76A-4F4D-B816-2617375804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73312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9B323-E8F6-FD48-95E2-5C06F34E13A2}" type="datetime1">
              <a:rPr lang="fr-FR" smtClean="0"/>
              <a:pPr/>
              <a:t>25/04/18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B6D26-A76A-4F4D-B816-2617375804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7305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DDA9B-A0AB-9745-AB66-68F386A468B2}" type="datetime1">
              <a:rPr lang="fr-FR" smtClean="0"/>
              <a:pPr/>
              <a:t>25/04/18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B6D26-A76A-4F4D-B816-2617375804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40590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336287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pt-BR" altLang="pt-BR" sz="3600" i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A Diretriz da UNCITRAL</a:t>
            </a:r>
            <a:br>
              <a:rPr lang="pt-BR" altLang="pt-BR" sz="3600" i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</a:br>
            <a:r>
              <a:rPr lang="pt-BR" altLang="pt-BR" sz="3600" i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sobre</a:t>
            </a:r>
            <a:r>
              <a:rPr lang="pt-BR" altLang="pt-BR" sz="3600" i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 Insolv</a:t>
            </a:r>
            <a:r>
              <a:rPr lang="pt-BR" altLang="pt-BR" sz="3600" i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ência </a:t>
            </a:r>
            <a:r>
              <a:rPr lang="pt-BR" altLang="pt-BR" sz="3600" i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Transnacional</a:t>
            </a:r>
            <a:r>
              <a:rPr lang="pt-BR" altLang="pt-BR" sz="3600" i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/>
            </a:r>
            <a:br>
              <a:rPr lang="pt-BR" altLang="pt-BR" sz="3600" i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</a:br>
            <a:r>
              <a:rPr lang="pt-BR" altLang="pt-BR" sz="3600" i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/>
            </a:r>
            <a:br>
              <a:rPr lang="pt-BR" altLang="pt-BR" sz="3600" i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</a:br>
            <a:r>
              <a:rPr lang="pt-BR" altLang="pt-BR" sz="2667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Audiência Pública Senado Federal</a:t>
            </a:r>
            <a:br>
              <a:rPr lang="pt-BR" altLang="pt-BR" sz="2667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</a:br>
            <a:r>
              <a:rPr lang="pt-BR" altLang="pt-BR" sz="2667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Projeto Código Comercial</a:t>
            </a:r>
            <a:endParaRPr lang="pt-BR" altLang="pt-BR" sz="2667" dirty="0">
              <a:solidFill>
                <a:srgbClr val="33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058871"/>
            <a:ext cx="9144000" cy="571498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Prof.  </a:t>
            </a:r>
            <a:r>
              <a:rPr lang="en-US" sz="2400" dirty="0" err="1">
                <a:solidFill>
                  <a:srgbClr val="0000FF"/>
                </a:solidFill>
              </a:rPr>
              <a:t>Márcio</a:t>
            </a:r>
            <a:r>
              <a:rPr lang="en-US" sz="2400" dirty="0">
                <a:solidFill>
                  <a:srgbClr val="0000FF"/>
                </a:solidFill>
              </a:rPr>
              <a:t> Souza </a:t>
            </a:r>
            <a:r>
              <a:rPr lang="en-US" sz="2400" dirty="0" err="1">
                <a:solidFill>
                  <a:srgbClr val="0000FF"/>
                </a:solidFill>
              </a:rPr>
              <a:t>Guimarães</a:t>
            </a:r>
            <a:endParaRPr lang="en-US" sz="2400" dirty="0">
              <a:solidFill>
                <a:srgbClr val="0000FF"/>
              </a:solidFill>
            </a:endParaRPr>
          </a:p>
          <a:p>
            <a:r>
              <a:rPr lang="pt-BR" sz="2400" dirty="0">
                <a:solidFill>
                  <a:srgbClr val="0000FF"/>
                </a:solidFill>
              </a:rPr>
              <a:t>FGV – Escola de Direito RIO</a:t>
            </a:r>
            <a:endParaRPr lang="en-US" sz="2400" dirty="0">
              <a:solidFill>
                <a:srgbClr val="0000FF"/>
              </a:solidFill>
            </a:endParaRPr>
          </a:p>
        </p:txBody>
      </p:sp>
      <p:pic>
        <p:nvPicPr>
          <p:cNvPr id="4" name="Picture 3" descr="MarcaFGV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6952866" y="171475"/>
            <a:ext cx="1846649" cy="508156"/>
          </a:xfrm>
          <a:prstGeom prst="rect">
            <a:avLst/>
          </a:prstGeom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0" y="6252588"/>
            <a:ext cx="9144000" cy="531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600" dirty="0"/>
              <a:t>Rio de Janeiro, </a:t>
            </a:r>
            <a:r>
              <a:rPr lang="pt-BR" sz="1600" dirty="0" smtClean="0"/>
              <a:t>25 </a:t>
            </a:r>
            <a:r>
              <a:rPr lang="pt-BR" sz="1600" dirty="0"/>
              <a:t>de abril de 2017</a:t>
            </a:r>
            <a:endParaRPr lang="en-US" sz="16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735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Brasil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12278"/>
            <a:ext cx="8229600" cy="3469213"/>
          </a:xfrm>
        </p:spPr>
        <p:txBody>
          <a:bodyPr>
            <a:noAutofit/>
          </a:bodyPr>
          <a:lstStyle/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fr-FR" sz="2400" dirty="0" err="1" smtClean="0"/>
              <a:t>Ausência</a:t>
            </a:r>
            <a:r>
              <a:rPr lang="fr-FR" sz="2400" dirty="0" smtClean="0"/>
              <a:t> de </a:t>
            </a:r>
            <a:r>
              <a:rPr lang="fr-FR" sz="2400" dirty="0" err="1" smtClean="0"/>
              <a:t>legislação</a:t>
            </a:r>
            <a:r>
              <a:rPr lang="fr-FR" sz="2400" dirty="0" smtClean="0"/>
              <a:t>.</a:t>
            </a:r>
          </a:p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endParaRPr lang="fr-FR" sz="2400" dirty="0" smtClean="0"/>
          </a:p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fr-FR" sz="2400" dirty="0" err="1" smtClean="0"/>
              <a:t>Casos</a:t>
            </a:r>
            <a:r>
              <a:rPr lang="fr-FR" sz="2400" dirty="0" smtClean="0"/>
              <a:t> importantes: OGX, OSX, Banco Santos, OI....</a:t>
            </a:r>
          </a:p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endParaRPr lang="fr-FR" sz="2400" dirty="0" smtClean="0"/>
          </a:p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fr-FR" sz="2400" dirty="0" smtClean="0"/>
              <a:t>BRASIL </a:t>
            </a:r>
            <a:r>
              <a:rPr lang="fr-FR" sz="2400" dirty="0" err="1" smtClean="0"/>
              <a:t>está</a:t>
            </a:r>
            <a:r>
              <a:rPr lang="fr-FR" sz="2400" dirty="0" smtClean="0"/>
              <a:t> na lanterna!  </a:t>
            </a:r>
            <a:r>
              <a:rPr lang="fr-FR" sz="2400" dirty="0" err="1" smtClean="0"/>
              <a:t>Esperamos</a:t>
            </a:r>
            <a:r>
              <a:rPr lang="fr-FR" sz="2400" dirty="0" smtClean="0"/>
              <a:t> que </a:t>
            </a:r>
            <a:r>
              <a:rPr lang="fr-FR" sz="2400" dirty="0" err="1" smtClean="0"/>
              <a:t>em</a:t>
            </a:r>
            <a:r>
              <a:rPr lang="fr-FR" sz="2400" dirty="0" smtClean="0"/>
              <a:t> </a:t>
            </a:r>
            <a:r>
              <a:rPr lang="fr-FR" sz="2400" dirty="0" err="1" smtClean="0"/>
              <a:t>breve</a:t>
            </a:r>
            <a:r>
              <a:rPr lang="fr-FR" sz="2400" dirty="0" smtClean="0"/>
              <a:t> </a:t>
            </a:r>
            <a:r>
              <a:rPr lang="fr-FR" sz="2400" dirty="0" err="1" smtClean="0"/>
              <a:t>seja</a:t>
            </a:r>
            <a:r>
              <a:rPr lang="fr-FR" sz="2400" dirty="0" smtClean="0"/>
              <a:t> « </a:t>
            </a:r>
            <a:r>
              <a:rPr lang="fr-FR" sz="2400" dirty="0" err="1" smtClean="0"/>
              <a:t>como</a:t>
            </a:r>
            <a:r>
              <a:rPr lang="fr-FR" sz="2400" dirty="0" smtClean="0"/>
              <a:t> </a:t>
            </a:r>
            <a:r>
              <a:rPr lang="fr-FR" sz="2400" dirty="0" err="1" smtClean="0"/>
              <a:t>uma</a:t>
            </a:r>
            <a:r>
              <a:rPr lang="fr-FR" sz="2400" dirty="0" smtClean="0"/>
              <a:t> </a:t>
            </a:r>
            <a:r>
              <a:rPr lang="fr-FR" sz="2400" i="1" dirty="0" err="1" smtClean="0"/>
              <a:t>Laterna</a:t>
            </a:r>
            <a:r>
              <a:rPr lang="fr-FR" sz="2400" i="1" dirty="0" smtClean="0"/>
              <a:t> na </a:t>
            </a:r>
            <a:r>
              <a:rPr lang="fr-FR" sz="2400" i="1" dirty="0" err="1" smtClean="0"/>
              <a:t>Popa</a:t>
            </a:r>
            <a:r>
              <a:rPr lang="fr-FR" sz="2400" dirty="0" smtClean="0"/>
              <a:t> (Roberto Campos) »</a:t>
            </a:r>
            <a:endParaRPr lang="en-US" sz="2400" i="1" u="sng" dirty="0">
              <a:solidFill>
                <a:srgbClr val="0070C0"/>
              </a:solidFill>
            </a:endParaRPr>
          </a:p>
        </p:txBody>
      </p:sp>
      <p:pic>
        <p:nvPicPr>
          <p:cNvPr id="4" name="Picture 3" descr="MarcaFGV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6952866" y="171475"/>
            <a:ext cx="1846649" cy="50815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63502" y="6297082"/>
            <a:ext cx="9027583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 txBox="1">
            <a:spLocks/>
          </p:cNvSpPr>
          <p:nvPr/>
        </p:nvSpPr>
        <p:spPr>
          <a:xfrm>
            <a:off x="0" y="6297082"/>
            <a:ext cx="9144000" cy="5291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Prof. </a:t>
            </a:r>
            <a:r>
              <a:rPr lang="en-US" sz="1200" dirty="0" err="1">
                <a:solidFill>
                  <a:schemeClr val="tx1">
                    <a:tint val="75000"/>
                  </a:schemeClr>
                </a:solidFill>
              </a:rPr>
              <a:t>Márcio</a:t>
            </a: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 Souza </a:t>
            </a:r>
            <a:r>
              <a:rPr lang="en-US" sz="1200" dirty="0" err="1">
                <a:solidFill>
                  <a:schemeClr val="tx1">
                    <a:tint val="75000"/>
                  </a:schemeClr>
                </a:solidFill>
              </a:rPr>
              <a:t>Guimarães</a:t>
            </a:r>
            <a:endParaRPr lang="en-US" sz="1200" dirty="0">
              <a:solidFill>
                <a:schemeClr val="tx1">
                  <a:tint val="75000"/>
                </a:schemeClr>
              </a:solidFill>
            </a:endParaRPr>
          </a:p>
          <a:p>
            <a:pPr marL="0" indent="0" algn="ctr">
              <a:buNone/>
            </a:pPr>
            <a:r>
              <a:rPr lang="pt-BR" sz="1200" dirty="0">
                <a:solidFill>
                  <a:schemeClr val="tx1">
                    <a:tint val="75000"/>
                  </a:schemeClr>
                </a:solidFill>
              </a:rPr>
              <a:t>FGV – Escola de Direito RIO</a:t>
            </a:r>
            <a:endParaRPr lang="en-US" sz="1200" dirty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069" y="980207"/>
            <a:ext cx="2636731" cy="1518631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34299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31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485" y="1093264"/>
            <a:ext cx="8229600" cy="3469213"/>
          </a:xfrm>
        </p:spPr>
        <p:txBody>
          <a:bodyPr>
            <a:noAutofit/>
          </a:bodyPr>
          <a:lstStyle/>
          <a:p>
            <a:pPr algn="r">
              <a:spcBef>
                <a:spcPts val="3000"/>
              </a:spcBef>
              <a:buClr>
                <a:schemeClr val="accent1"/>
              </a:buClr>
              <a:buNone/>
            </a:pPr>
            <a:r>
              <a:rPr lang="en-US" sz="3400" i="1" dirty="0" smtClean="0">
                <a:solidFill>
                  <a:srgbClr val="0000FF"/>
                </a:solidFill>
              </a:rPr>
              <a:t>	</a:t>
            </a:r>
            <a:endParaRPr lang="en-US" sz="3400" dirty="0" smtClean="0">
              <a:solidFill>
                <a:srgbClr val="0000FF"/>
              </a:solidFill>
            </a:endParaRPr>
          </a:p>
          <a:p>
            <a:pPr algn="r">
              <a:spcBef>
                <a:spcPts val="3000"/>
              </a:spcBef>
              <a:buClr>
                <a:schemeClr val="accent1"/>
              </a:buClr>
              <a:buNone/>
            </a:pPr>
            <a:endParaRPr lang="en-US" sz="3400" i="1" dirty="0">
              <a:solidFill>
                <a:schemeClr val="accent6"/>
              </a:solidFill>
            </a:endParaRPr>
          </a:p>
          <a:p>
            <a:pPr marL="0" indent="0" algn="ctr">
              <a:spcBef>
                <a:spcPts val="3000"/>
              </a:spcBef>
              <a:buClr>
                <a:schemeClr val="accent1"/>
              </a:buClr>
              <a:buNone/>
            </a:pPr>
            <a:r>
              <a:rPr lang="en-US" sz="3600" i="1" dirty="0" err="1">
                <a:solidFill>
                  <a:srgbClr val="0000FF"/>
                </a:solidFill>
              </a:rPr>
              <a:t>Muito</a:t>
            </a:r>
            <a:r>
              <a:rPr lang="en-US" sz="3600" i="1" dirty="0">
                <a:solidFill>
                  <a:srgbClr val="0000FF"/>
                </a:solidFill>
              </a:rPr>
              <a:t> </a:t>
            </a:r>
            <a:r>
              <a:rPr lang="en-US" sz="3600" i="1" dirty="0" err="1">
                <a:solidFill>
                  <a:srgbClr val="0000FF"/>
                </a:solidFill>
              </a:rPr>
              <a:t>Obrigado</a:t>
            </a:r>
            <a:endParaRPr lang="en-US" sz="3600" i="1" dirty="0">
              <a:solidFill>
                <a:srgbClr val="0000FF"/>
              </a:solidFill>
            </a:endParaRPr>
          </a:p>
          <a:p>
            <a:pPr marL="0" indent="0" algn="ctr">
              <a:spcBef>
                <a:spcPts val="3000"/>
              </a:spcBef>
              <a:buClr>
                <a:schemeClr val="accent1"/>
              </a:buClr>
              <a:buNone/>
            </a:pPr>
            <a:r>
              <a:rPr lang="en-US" sz="2200" i="1" dirty="0" err="1">
                <a:solidFill>
                  <a:srgbClr val="0000FF"/>
                </a:solidFill>
              </a:rPr>
              <a:t>marcio.guimaraes@fgv.br</a:t>
            </a:r>
            <a:endParaRPr lang="en-US" sz="2200" i="1" dirty="0">
              <a:solidFill>
                <a:srgbClr val="0000FF"/>
              </a:solidFill>
            </a:endParaRPr>
          </a:p>
        </p:txBody>
      </p:sp>
      <p:pic>
        <p:nvPicPr>
          <p:cNvPr id="4" name="Picture 3" descr="MarcaFGV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6952866" y="171475"/>
            <a:ext cx="1846649" cy="50815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63502" y="6297082"/>
            <a:ext cx="9027583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 txBox="1">
            <a:spLocks/>
          </p:cNvSpPr>
          <p:nvPr/>
        </p:nvSpPr>
        <p:spPr>
          <a:xfrm>
            <a:off x="0" y="6297082"/>
            <a:ext cx="9144000" cy="5291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Prof. </a:t>
            </a:r>
            <a:r>
              <a:rPr lang="en-US" sz="1200" dirty="0" err="1">
                <a:solidFill>
                  <a:schemeClr val="tx1">
                    <a:tint val="75000"/>
                  </a:schemeClr>
                </a:solidFill>
              </a:rPr>
              <a:t>Márcio</a:t>
            </a: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 Souza </a:t>
            </a:r>
            <a:r>
              <a:rPr lang="en-US" sz="1200" dirty="0" err="1">
                <a:solidFill>
                  <a:schemeClr val="tx1">
                    <a:tint val="75000"/>
                  </a:schemeClr>
                </a:solidFill>
              </a:rPr>
              <a:t>Guimarães</a:t>
            </a:r>
            <a:endParaRPr lang="en-US" sz="1200" dirty="0">
              <a:solidFill>
                <a:schemeClr val="tx1">
                  <a:tint val="75000"/>
                </a:schemeClr>
              </a:solidFill>
            </a:endParaRPr>
          </a:p>
          <a:p>
            <a:pPr marL="0" indent="0" algn="ctr">
              <a:buNone/>
            </a:pPr>
            <a:r>
              <a:rPr lang="pt-BR" sz="1200" dirty="0">
                <a:solidFill>
                  <a:schemeClr val="tx1">
                    <a:tint val="75000"/>
                  </a:schemeClr>
                </a:solidFill>
              </a:rPr>
              <a:t>FGV – Escola de Direito RIO</a:t>
            </a:r>
            <a:endParaRPr lang="en-US" sz="1200" dirty="0">
              <a:solidFill>
                <a:schemeClr val="tx1">
                  <a:tint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32046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5553"/>
            <a:ext cx="8229600" cy="1143000"/>
          </a:xfrm>
        </p:spPr>
        <p:txBody>
          <a:bodyPr>
            <a:normAutofit/>
          </a:bodyPr>
          <a:lstStyle/>
          <a:p>
            <a:r>
              <a:rPr lang="ro-RO" sz="3600" b="1" dirty="0" smtClean="0"/>
              <a:t>Insolvência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9915" y="1722469"/>
            <a:ext cx="8229600" cy="3469213"/>
          </a:xfrm>
        </p:spPr>
        <p:txBody>
          <a:bodyPr>
            <a:noAutofit/>
          </a:bodyPr>
          <a:lstStyle/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endParaRPr lang="en-US" dirty="0" smtClean="0">
              <a:solidFill>
                <a:srgbClr val="7F7F7F"/>
              </a:solidFill>
            </a:endParaRPr>
          </a:p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en-US" dirty="0" err="1" smtClean="0">
                <a:solidFill>
                  <a:srgbClr val="7F7F7F"/>
                </a:solidFill>
              </a:rPr>
              <a:t>Crise</a:t>
            </a:r>
            <a:endParaRPr lang="en-US" dirty="0" smtClean="0">
              <a:solidFill>
                <a:srgbClr val="7F7F7F"/>
              </a:solidFill>
            </a:endParaRPr>
          </a:p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endParaRPr lang="en-US" dirty="0" smtClean="0">
              <a:solidFill>
                <a:srgbClr val="7F7F7F"/>
              </a:solidFill>
            </a:endParaRPr>
          </a:p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en-US" dirty="0" err="1" smtClean="0">
                <a:solidFill>
                  <a:srgbClr val="7F7F7F"/>
                </a:solidFill>
              </a:rPr>
              <a:t>Crescimento</a:t>
            </a:r>
            <a:endParaRPr lang="en-US" dirty="0" smtClean="0">
              <a:solidFill>
                <a:srgbClr val="7F7F7F"/>
              </a:solidFill>
            </a:endParaRPr>
          </a:p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endParaRPr lang="en-US" dirty="0">
              <a:solidFill>
                <a:srgbClr val="7F7F7F"/>
              </a:solidFill>
            </a:endParaRPr>
          </a:p>
        </p:txBody>
      </p:sp>
      <p:pic>
        <p:nvPicPr>
          <p:cNvPr id="4" name="Picture 3" descr="MarcaFGV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6952866" y="171475"/>
            <a:ext cx="1846649" cy="50815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63502" y="6297082"/>
            <a:ext cx="9027583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 txBox="1">
            <a:spLocks/>
          </p:cNvSpPr>
          <p:nvPr/>
        </p:nvSpPr>
        <p:spPr>
          <a:xfrm>
            <a:off x="0" y="6297082"/>
            <a:ext cx="9144000" cy="5291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Prof. </a:t>
            </a:r>
            <a:r>
              <a:rPr lang="en-US" sz="1200" dirty="0" err="1">
                <a:solidFill>
                  <a:schemeClr val="tx1">
                    <a:tint val="75000"/>
                  </a:schemeClr>
                </a:solidFill>
              </a:rPr>
              <a:t>Márcio</a:t>
            </a: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 Souza </a:t>
            </a:r>
            <a:r>
              <a:rPr lang="en-US" sz="1200" dirty="0" err="1">
                <a:solidFill>
                  <a:schemeClr val="tx1">
                    <a:tint val="75000"/>
                  </a:schemeClr>
                </a:solidFill>
              </a:rPr>
              <a:t>Guimarães</a:t>
            </a:r>
            <a:endParaRPr lang="en-US" sz="1200" dirty="0">
              <a:solidFill>
                <a:schemeClr val="tx1">
                  <a:tint val="75000"/>
                </a:schemeClr>
              </a:solidFill>
            </a:endParaRPr>
          </a:p>
          <a:p>
            <a:pPr marL="0" indent="0" algn="ctr">
              <a:buNone/>
            </a:pPr>
            <a:r>
              <a:rPr lang="pt-BR" sz="1200" dirty="0">
                <a:solidFill>
                  <a:schemeClr val="tx1">
                    <a:tint val="75000"/>
                  </a:schemeClr>
                </a:solidFill>
              </a:rPr>
              <a:t>FGV – Escola de Direito RIO</a:t>
            </a:r>
            <a:endParaRPr lang="en-US" sz="1200" dirty="0">
              <a:solidFill>
                <a:schemeClr val="tx1">
                  <a:tint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91119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75"/>
            <a:ext cx="8229600" cy="1143000"/>
          </a:xfrm>
        </p:spPr>
        <p:txBody>
          <a:bodyPr/>
          <a:lstStyle/>
          <a:p>
            <a:r>
              <a:rPr lang="ro-RO" b="1" dirty="0" smtClean="0"/>
              <a:t>Empresa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75"/>
            <a:ext cx="8229600" cy="3469213"/>
          </a:xfrm>
        </p:spPr>
        <p:txBody>
          <a:bodyPr>
            <a:noAutofit/>
          </a:bodyPr>
          <a:lstStyle/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fr-FR" dirty="0" smtClean="0"/>
              <a:t>TRANSNACIONAL</a:t>
            </a:r>
          </a:p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fr-FR" dirty="0" smtClean="0"/>
              <a:t> SOCIEDADE NACIONAL (193  </a:t>
            </a:r>
            <a:r>
              <a:rPr lang="fr-FR" dirty="0" err="1" smtClean="0"/>
              <a:t>países</a:t>
            </a:r>
            <a:r>
              <a:rPr lang="fr-FR" dirty="0" smtClean="0"/>
              <a:t>)</a:t>
            </a:r>
            <a:endParaRPr lang="en-US" dirty="0">
              <a:solidFill>
                <a:srgbClr val="7F7F7F"/>
              </a:solidFill>
            </a:endParaRPr>
          </a:p>
        </p:txBody>
      </p:sp>
      <p:pic>
        <p:nvPicPr>
          <p:cNvPr id="4" name="Picture 3" descr="MarcaFGV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6952866" y="171475"/>
            <a:ext cx="1846649" cy="50815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63502" y="6297082"/>
            <a:ext cx="9027583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 txBox="1">
            <a:spLocks/>
          </p:cNvSpPr>
          <p:nvPr/>
        </p:nvSpPr>
        <p:spPr>
          <a:xfrm>
            <a:off x="0" y="6297082"/>
            <a:ext cx="9144000" cy="5291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Prof. </a:t>
            </a:r>
            <a:r>
              <a:rPr lang="en-US" sz="1200" dirty="0" err="1">
                <a:solidFill>
                  <a:schemeClr val="tx1">
                    <a:tint val="75000"/>
                  </a:schemeClr>
                </a:solidFill>
              </a:rPr>
              <a:t>Márcio</a:t>
            </a: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 Souza </a:t>
            </a:r>
            <a:r>
              <a:rPr lang="en-US" sz="1200" dirty="0" err="1">
                <a:solidFill>
                  <a:schemeClr val="tx1">
                    <a:tint val="75000"/>
                  </a:schemeClr>
                </a:solidFill>
              </a:rPr>
              <a:t>Guimarães</a:t>
            </a:r>
            <a:endParaRPr lang="en-US" sz="1200" dirty="0">
              <a:solidFill>
                <a:schemeClr val="tx1">
                  <a:tint val="75000"/>
                </a:schemeClr>
              </a:solidFill>
            </a:endParaRPr>
          </a:p>
          <a:p>
            <a:pPr marL="0" indent="0" algn="ctr">
              <a:buNone/>
            </a:pPr>
            <a:r>
              <a:rPr lang="pt-BR" sz="1200" dirty="0">
                <a:solidFill>
                  <a:schemeClr val="tx1">
                    <a:tint val="75000"/>
                  </a:schemeClr>
                </a:solidFill>
              </a:rPr>
              <a:t>FGV – Escola de Direito RIO</a:t>
            </a:r>
            <a:endParaRPr lang="en-US" sz="1200" dirty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117" y="2918154"/>
            <a:ext cx="7665883" cy="3330246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91119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281" y="537216"/>
            <a:ext cx="8229600" cy="1143000"/>
          </a:xfrm>
        </p:spPr>
        <p:txBody>
          <a:bodyPr>
            <a:normAutofit/>
          </a:bodyPr>
          <a:lstStyle/>
          <a:p>
            <a:r>
              <a:rPr lang="fr-FR" sz="4000" dirty="0" smtClean="0"/>
              <a:t>193 JURISDIÇÕES</a:t>
            </a:r>
            <a:endParaRPr lang="en-US" sz="39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69700"/>
            <a:ext cx="8229600" cy="3469213"/>
          </a:xfrm>
        </p:spPr>
        <p:txBody>
          <a:bodyPr>
            <a:noAutofit/>
          </a:bodyPr>
          <a:lstStyle/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fr-FR" i="1" dirty="0" smtClean="0"/>
              <a:t>Common </a:t>
            </a:r>
            <a:r>
              <a:rPr lang="fr-FR" i="1" dirty="0" err="1" smtClean="0"/>
              <a:t>law</a:t>
            </a:r>
            <a:r>
              <a:rPr lang="fr-FR" dirty="0" smtClean="0"/>
              <a:t> X </a:t>
            </a:r>
            <a:r>
              <a:rPr lang="fr-FR" i="1" dirty="0" smtClean="0"/>
              <a:t>Civil Law</a:t>
            </a:r>
            <a:endParaRPr lang="en-US" i="1" dirty="0">
              <a:solidFill>
                <a:srgbClr val="7F7F7F"/>
              </a:solidFill>
            </a:endParaRPr>
          </a:p>
        </p:txBody>
      </p:sp>
      <p:pic>
        <p:nvPicPr>
          <p:cNvPr id="4" name="Picture 3" descr="MarcaFGV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6952866" y="171475"/>
            <a:ext cx="1846649" cy="50815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63502" y="6297082"/>
            <a:ext cx="9027583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 txBox="1">
            <a:spLocks/>
          </p:cNvSpPr>
          <p:nvPr/>
        </p:nvSpPr>
        <p:spPr>
          <a:xfrm>
            <a:off x="0" y="6297082"/>
            <a:ext cx="9144000" cy="5291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Prof. </a:t>
            </a:r>
            <a:r>
              <a:rPr lang="en-US" sz="1200" dirty="0" err="1">
                <a:solidFill>
                  <a:schemeClr val="tx1">
                    <a:tint val="75000"/>
                  </a:schemeClr>
                </a:solidFill>
              </a:rPr>
              <a:t>Márcio</a:t>
            </a: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 Souza </a:t>
            </a:r>
            <a:r>
              <a:rPr lang="en-US" sz="1200" dirty="0" err="1">
                <a:solidFill>
                  <a:schemeClr val="tx1">
                    <a:tint val="75000"/>
                  </a:schemeClr>
                </a:solidFill>
              </a:rPr>
              <a:t>Guimarães</a:t>
            </a:r>
            <a:endParaRPr lang="en-US" sz="1200" dirty="0">
              <a:solidFill>
                <a:schemeClr val="tx1">
                  <a:tint val="75000"/>
                </a:schemeClr>
              </a:solidFill>
            </a:endParaRPr>
          </a:p>
          <a:p>
            <a:pPr marL="0" indent="0" algn="ctr">
              <a:buNone/>
            </a:pPr>
            <a:r>
              <a:rPr lang="pt-BR" sz="1200" dirty="0">
                <a:solidFill>
                  <a:schemeClr val="tx1">
                    <a:tint val="75000"/>
                  </a:schemeClr>
                </a:solidFill>
              </a:rPr>
              <a:t>FGV – Escola de Direito RIO</a:t>
            </a:r>
            <a:endParaRPr lang="en-US" sz="1200" dirty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3000513"/>
            <a:ext cx="2628900" cy="243840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7200" y="3188354"/>
            <a:ext cx="4038600" cy="2019300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91119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9631"/>
            <a:ext cx="8229600" cy="1143000"/>
          </a:xfrm>
        </p:spPr>
        <p:txBody>
          <a:bodyPr/>
          <a:lstStyle/>
          <a:p>
            <a:r>
              <a:rPr lang="ro-RO" b="1" dirty="0" smtClean="0"/>
              <a:t>Teoria Universalista?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53001"/>
            <a:ext cx="8229600" cy="3469213"/>
          </a:xfrm>
        </p:spPr>
        <p:txBody>
          <a:bodyPr>
            <a:noAutofit/>
          </a:bodyPr>
          <a:lstStyle/>
          <a:p>
            <a:pPr>
              <a:spcBef>
                <a:spcPts val="3000"/>
              </a:spcBef>
              <a:buClr>
                <a:schemeClr val="accent1"/>
              </a:buClr>
              <a:buNone/>
            </a:pPr>
            <a:endParaRPr lang="en-US" dirty="0" smtClean="0">
              <a:solidFill>
                <a:srgbClr val="7F7F7F"/>
              </a:solidFill>
            </a:endParaRPr>
          </a:p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endParaRPr lang="en-US" dirty="0">
              <a:solidFill>
                <a:srgbClr val="7F7F7F"/>
              </a:solidFill>
            </a:endParaRPr>
          </a:p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endParaRPr lang="en-US" dirty="0">
              <a:solidFill>
                <a:srgbClr val="7F7F7F"/>
              </a:solidFill>
            </a:endParaRPr>
          </a:p>
        </p:txBody>
      </p:sp>
      <p:pic>
        <p:nvPicPr>
          <p:cNvPr id="4" name="Picture 3" descr="MarcaFGV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6952866" y="171475"/>
            <a:ext cx="1846649" cy="50815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63502" y="6297082"/>
            <a:ext cx="9027583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 txBox="1">
            <a:spLocks/>
          </p:cNvSpPr>
          <p:nvPr/>
        </p:nvSpPr>
        <p:spPr>
          <a:xfrm>
            <a:off x="0" y="6297082"/>
            <a:ext cx="9144000" cy="5291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Prof. </a:t>
            </a:r>
            <a:r>
              <a:rPr lang="en-US" sz="1200" dirty="0" err="1">
                <a:solidFill>
                  <a:schemeClr val="tx1">
                    <a:tint val="75000"/>
                  </a:schemeClr>
                </a:solidFill>
              </a:rPr>
              <a:t>Márcio</a:t>
            </a: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 Souza </a:t>
            </a:r>
            <a:r>
              <a:rPr lang="en-US" sz="1200" dirty="0" err="1">
                <a:solidFill>
                  <a:schemeClr val="tx1">
                    <a:tint val="75000"/>
                  </a:schemeClr>
                </a:solidFill>
              </a:rPr>
              <a:t>Guimarães</a:t>
            </a:r>
            <a:endParaRPr lang="en-US" sz="1200" dirty="0">
              <a:solidFill>
                <a:schemeClr val="tx1">
                  <a:tint val="75000"/>
                </a:schemeClr>
              </a:solidFill>
            </a:endParaRPr>
          </a:p>
          <a:p>
            <a:pPr marL="0" indent="0" algn="ctr">
              <a:buNone/>
            </a:pPr>
            <a:r>
              <a:rPr lang="pt-BR" sz="1200" dirty="0">
                <a:solidFill>
                  <a:schemeClr val="tx1">
                    <a:tint val="75000"/>
                  </a:schemeClr>
                </a:solidFill>
              </a:rPr>
              <a:t>FGV – Escola de Direito RIO</a:t>
            </a:r>
            <a:endParaRPr lang="en-US" sz="1200" dirty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885" y="2253001"/>
            <a:ext cx="6877422" cy="3029398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94477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5553"/>
            <a:ext cx="8229600" cy="1143000"/>
          </a:xfrm>
        </p:spPr>
        <p:txBody>
          <a:bodyPr>
            <a:normAutofit fontScale="90000"/>
          </a:bodyPr>
          <a:lstStyle/>
          <a:p>
            <a:pPr lvl="2" algn="ctr" defTabSz="457200" rtl="0">
              <a:spcBef>
                <a:spcPct val="0"/>
              </a:spcBef>
            </a:pPr>
            <a:r>
              <a:rPr lang="fr-FR" dirty="0" smtClean="0">
                <a:solidFill>
                  <a:srgbClr val="0000FF"/>
                </a:solidFill>
              </a:rPr>
              <a:t>	        </a:t>
            </a:r>
            <a:br>
              <a:rPr lang="fr-FR" dirty="0" smtClean="0">
                <a:solidFill>
                  <a:srgbClr val="0000FF"/>
                </a:solidFill>
              </a:rPr>
            </a:b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sz="2000" dirty="0" smtClean="0">
                <a:solidFill>
                  <a:srgbClr val="0000FF"/>
                </a:solidFill>
              </a:rPr>
              <a:t>United Nations Commission on International Trade Law</a:t>
            </a:r>
            <a:br>
              <a:rPr lang="fr-FR" sz="2000" dirty="0" smtClean="0">
                <a:solidFill>
                  <a:srgbClr val="0000FF"/>
                </a:solidFill>
              </a:rPr>
            </a:b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3750"/>
            <a:ext cx="8229600" cy="3469213"/>
          </a:xfrm>
        </p:spPr>
        <p:txBody>
          <a:bodyPr>
            <a:noAutofit/>
          </a:bodyPr>
          <a:lstStyle/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en-US" dirty="0" err="1" smtClean="0">
                <a:solidFill>
                  <a:srgbClr val="7F7F7F"/>
                </a:solidFill>
              </a:rPr>
              <a:t>Uncitral</a:t>
            </a:r>
            <a:r>
              <a:rPr lang="en-US" dirty="0" smtClean="0">
                <a:solidFill>
                  <a:srgbClr val="7F7F7F"/>
                </a:solidFill>
              </a:rPr>
              <a:t> </a:t>
            </a:r>
          </a:p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endParaRPr lang="en-US" dirty="0" smtClean="0">
              <a:solidFill>
                <a:srgbClr val="7F7F7F"/>
              </a:solidFill>
            </a:endParaRPr>
          </a:p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en-US" dirty="0" smtClean="0">
                <a:solidFill>
                  <a:srgbClr val="7F7F7F"/>
                </a:solidFill>
              </a:rPr>
              <a:t>1993</a:t>
            </a:r>
          </a:p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endParaRPr lang="en-US" dirty="0" smtClean="0">
              <a:solidFill>
                <a:srgbClr val="7F7F7F"/>
              </a:solidFill>
            </a:endParaRPr>
          </a:p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en-US" dirty="0" smtClean="0">
                <a:solidFill>
                  <a:srgbClr val="7F7F7F"/>
                </a:solidFill>
              </a:rPr>
              <a:t>1997 – LEI MODELO</a:t>
            </a:r>
          </a:p>
        </p:txBody>
      </p:sp>
      <p:pic>
        <p:nvPicPr>
          <p:cNvPr id="4" name="Picture 3" descr="MarcaFGV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6952866" y="171475"/>
            <a:ext cx="1846649" cy="50815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63502" y="6297082"/>
            <a:ext cx="9027583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 txBox="1">
            <a:spLocks/>
          </p:cNvSpPr>
          <p:nvPr/>
        </p:nvSpPr>
        <p:spPr>
          <a:xfrm>
            <a:off x="0" y="6297082"/>
            <a:ext cx="9144000" cy="5291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Prof. </a:t>
            </a:r>
            <a:r>
              <a:rPr lang="en-US" sz="1200" dirty="0" err="1">
                <a:solidFill>
                  <a:schemeClr val="tx1">
                    <a:tint val="75000"/>
                  </a:schemeClr>
                </a:solidFill>
              </a:rPr>
              <a:t>Márcio</a:t>
            </a: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 Souza </a:t>
            </a:r>
            <a:r>
              <a:rPr lang="en-US" sz="1200" dirty="0" err="1">
                <a:solidFill>
                  <a:schemeClr val="tx1">
                    <a:tint val="75000"/>
                  </a:schemeClr>
                </a:solidFill>
              </a:rPr>
              <a:t>Guimarães</a:t>
            </a:r>
            <a:endParaRPr lang="en-US" sz="1200" dirty="0">
              <a:solidFill>
                <a:schemeClr val="tx1">
                  <a:tint val="75000"/>
                </a:schemeClr>
              </a:solidFill>
            </a:endParaRPr>
          </a:p>
          <a:p>
            <a:pPr marL="0" indent="0" algn="ctr">
              <a:buNone/>
            </a:pPr>
            <a:r>
              <a:rPr lang="pt-BR" sz="1200" dirty="0">
                <a:solidFill>
                  <a:schemeClr val="tx1">
                    <a:tint val="75000"/>
                  </a:schemeClr>
                </a:solidFill>
              </a:rPr>
              <a:t>FGV – Escola de Direito RIO</a:t>
            </a:r>
            <a:endParaRPr lang="en-US" sz="1200" dirty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679631"/>
            <a:ext cx="838200" cy="698500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085240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5553"/>
            <a:ext cx="8229600" cy="1143000"/>
          </a:xfrm>
        </p:spPr>
        <p:txBody>
          <a:bodyPr>
            <a:normAutofit/>
          </a:bodyPr>
          <a:lstStyle/>
          <a:p>
            <a:endParaRPr lang="en-US" sz="39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8947"/>
            <a:ext cx="8229600" cy="3469213"/>
          </a:xfrm>
        </p:spPr>
        <p:txBody>
          <a:bodyPr>
            <a:noAutofit/>
          </a:bodyPr>
          <a:lstStyle/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en-US" i="1" dirty="0" smtClean="0"/>
              <a:t>Doing Business </a:t>
            </a:r>
            <a:r>
              <a:rPr lang="en-US" i="1" dirty="0" err="1" smtClean="0"/>
              <a:t>Raport</a:t>
            </a:r>
            <a:endParaRPr lang="en-US" i="1" dirty="0" smtClean="0"/>
          </a:p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fr-FR" i="1" dirty="0" err="1" smtClean="0"/>
              <a:t>Resolving</a:t>
            </a:r>
            <a:r>
              <a:rPr lang="fr-FR" i="1" dirty="0" smtClean="0"/>
              <a:t> </a:t>
            </a:r>
            <a:r>
              <a:rPr lang="fr-FR" i="1" dirty="0" err="1" smtClean="0"/>
              <a:t>Insolvency</a:t>
            </a:r>
            <a:endParaRPr lang="fr-FR" i="1" dirty="0" smtClean="0"/>
          </a:p>
          <a:p>
            <a:pPr lvl="1"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fr-FR" dirty="0" smtClean="0"/>
              <a:t> </a:t>
            </a:r>
            <a:r>
              <a:rPr lang="fr-FR" dirty="0" err="1" smtClean="0"/>
              <a:t>Brasil</a:t>
            </a:r>
            <a:endParaRPr lang="fr-FR" dirty="0" smtClean="0"/>
          </a:p>
          <a:p>
            <a:pPr lvl="3"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fr-FR" dirty="0" smtClean="0"/>
              <a:t>2015     -  55o - 25,8 cents</a:t>
            </a:r>
          </a:p>
          <a:p>
            <a:pPr lvl="3"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fr-FR" dirty="0" smtClean="0"/>
              <a:t>2016      - 62o - 22,4 cents   </a:t>
            </a:r>
          </a:p>
          <a:p>
            <a:pPr lvl="3"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fr-FR" dirty="0" smtClean="0"/>
              <a:t>2017     - 80o - 12,7 cents</a:t>
            </a:r>
            <a:endParaRPr lang="en-US" dirty="0" smtClean="0">
              <a:solidFill>
                <a:srgbClr val="7F7F7F"/>
              </a:solidFill>
            </a:endParaRPr>
          </a:p>
        </p:txBody>
      </p:sp>
      <p:pic>
        <p:nvPicPr>
          <p:cNvPr id="4" name="Picture 3" descr="MarcaFGV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6952866" y="171475"/>
            <a:ext cx="1846649" cy="50815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63502" y="6297082"/>
            <a:ext cx="9027583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 txBox="1">
            <a:spLocks/>
          </p:cNvSpPr>
          <p:nvPr/>
        </p:nvSpPr>
        <p:spPr>
          <a:xfrm>
            <a:off x="0" y="6297082"/>
            <a:ext cx="9144000" cy="5291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Prof. </a:t>
            </a:r>
            <a:r>
              <a:rPr lang="en-US" sz="1200" dirty="0" err="1">
                <a:solidFill>
                  <a:schemeClr val="tx1">
                    <a:tint val="75000"/>
                  </a:schemeClr>
                </a:solidFill>
              </a:rPr>
              <a:t>Márcio</a:t>
            </a: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 Souza </a:t>
            </a:r>
            <a:r>
              <a:rPr lang="en-US" sz="1200" dirty="0" err="1">
                <a:solidFill>
                  <a:schemeClr val="tx1">
                    <a:tint val="75000"/>
                  </a:schemeClr>
                </a:solidFill>
              </a:rPr>
              <a:t>Guimarães</a:t>
            </a:r>
            <a:endParaRPr lang="en-US" sz="1200" dirty="0">
              <a:solidFill>
                <a:schemeClr val="tx1">
                  <a:tint val="75000"/>
                </a:schemeClr>
              </a:solidFill>
            </a:endParaRPr>
          </a:p>
          <a:p>
            <a:pPr marL="0" indent="0" algn="ctr">
              <a:buNone/>
            </a:pPr>
            <a:r>
              <a:rPr lang="pt-BR" sz="1200" dirty="0">
                <a:solidFill>
                  <a:schemeClr val="tx1">
                    <a:tint val="75000"/>
                  </a:schemeClr>
                </a:solidFill>
              </a:rPr>
              <a:t>FGV – Escola de Direito RIO</a:t>
            </a:r>
            <a:endParaRPr lang="en-US" sz="1200" dirty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8639" y="679631"/>
            <a:ext cx="3810000" cy="749300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05473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75"/>
            <a:ext cx="8229600" cy="1143000"/>
          </a:xfrm>
        </p:spPr>
        <p:txBody>
          <a:bodyPr>
            <a:normAutofit/>
          </a:bodyPr>
          <a:lstStyle/>
          <a:p>
            <a:r>
              <a:rPr lang="ro-RO" sz="3200" b="1" dirty="0" smtClean="0"/>
              <a:t>Insolvência Transnacional</a:t>
            </a:r>
            <a:endParaRPr lang="en-US" sz="32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75"/>
            <a:ext cx="8229600" cy="3469213"/>
          </a:xfrm>
        </p:spPr>
        <p:txBody>
          <a:bodyPr>
            <a:noAutofit/>
          </a:bodyPr>
          <a:lstStyle/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fr-FR" sz="2200" dirty="0" err="1" smtClean="0"/>
              <a:t>Teoria</a:t>
            </a:r>
            <a:r>
              <a:rPr lang="fr-FR" sz="2200" dirty="0" smtClean="0"/>
              <a:t> da </a:t>
            </a:r>
            <a:r>
              <a:rPr lang="fr-FR" sz="2200" dirty="0" err="1" smtClean="0"/>
              <a:t>Segunda</a:t>
            </a:r>
            <a:r>
              <a:rPr lang="fr-FR" sz="2200" dirty="0" smtClean="0"/>
              <a:t> Chance</a:t>
            </a:r>
          </a:p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fr-FR" sz="2200" dirty="0" smtClean="0"/>
              <a:t>COMI</a:t>
            </a:r>
          </a:p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fr-FR" sz="2200" dirty="0" smtClean="0"/>
              <a:t> </a:t>
            </a:r>
            <a:r>
              <a:rPr lang="fr-FR" sz="2200" dirty="0" err="1" smtClean="0"/>
              <a:t>Respeito</a:t>
            </a:r>
            <a:r>
              <a:rPr lang="fr-FR" sz="2200" dirty="0" smtClean="0"/>
              <a:t> à JURISDIÇÃO (</a:t>
            </a:r>
            <a:r>
              <a:rPr lang="fr-FR" sz="2200" dirty="0" err="1" smtClean="0"/>
              <a:t>Teoria</a:t>
            </a:r>
            <a:r>
              <a:rPr lang="fr-FR" sz="2200" dirty="0" smtClean="0"/>
              <a:t> </a:t>
            </a:r>
            <a:r>
              <a:rPr lang="fr-FR" sz="2200" dirty="0" err="1" smtClean="0"/>
              <a:t>Universalista</a:t>
            </a:r>
            <a:r>
              <a:rPr lang="fr-FR" sz="2200" dirty="0" smtClean="0"/>
              <a:t> </a:t>
            </a:r>
            <a:r>
              <a:rPr lang="fr-FR" sz="2200" dirty="0" err="1" smtClean="0"/>
              <a:t>Modificada</a:t>
            </a:r>
            <a:r>
              <a:rPr lang="fr-FR" sz="2200" dirty="0" smtClean="0"/>
              <a:t>) </a:t>
            </a:r>
          </a:p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fr-FR" sz="2200" dirty="0" smtClean="0"/>
              <a:t>CCC (</a:t>
            </a:r>
            <a:r>
              <a:rPr lang="fr-FR" sz="2200" i="1" dirty="0" smtClean="0"/>
              <a:t>principe de la courtoisie, </a:t>
            </a:r>
            <a:r>
              <a:rPr lang="fr-FR" sz="2200" i="1" dirty="0" err="1" smtClean="0"/>
              <a:t>comity</a:t>
            </a:r>
            <a:r>
              <a:rPr lang="fr-FR" sz="2200" i="1" dirty="0" smtClean="0"/>
              <a:t> </a:t>
            </a:r>
            <a:r>
              <a:rPr lang="fr-FR" sz="2200" i="1" dirty="0" err="1" smtClean="0"/>
              <a:t>principle</a:t>
            </a:r>
            <a:r>
              <a:rPr lang="fr-FR" sz="2200" dirty="0" smtClean="0"/>
              <a:t>)</a:t>
            </a:r>
          </a:p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fr-FR" sz="2200" dirty="0" smtClean="0"/>
              <a:t> CCC (</a:t>
            </a:r>
            <a:r>
              <a:rPr lang="fr-FR" sz="2200" dirty="0" err="1" smtClean="0"/>
              <a:t>coordenação</a:t>
            </a:r>
            <a:r>
              <a:rPr lang="fr-FR" sz="2200" dirty="0" smtClean="0"/>
              <a:t>, </a:t>
            </a:r>
            <a:r>
              <a:rPr lang="fr-FR" sz="2200" dirty="0" err="1" smtClean="0"/>
              <a:t>cooperação</a:t>
            </a:r>
            <a:r>
              <a:rPr lang="fr-FR" sz="2200" dirty="0" smtClean="0"/>
              <a:t> e </a:t>
            </a:r>
            <a:r>
              <a:rPr lang="fr-FR" sz="2200" dirty="0" err="1" smtClean="0"/>
              <a:t>comunicação</a:t>
            </a:r>
            <a:r>
              <a:rPr lang="fr-FR" sz="2200" dirty="0" smtClean="0"/>
              <a:t>)</a:t>
            </a:r>
          </a:p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fr-FR" sz="2200" dirty="0" err="1" smtClean="0"/>
              <a:t>Processo</a:t>
            </a:r>
            <a:r>
              <a:rPr lang="fr-FR" sz="2200" dirty="0" smtClean="0"/>
              <a:t> principal e </a:t>
            </a:r>
            <a:r>
              <a:rPr lang="fr-FR" sz="2200" dirty="0" err="1" smtClean="0"/>
              <a:t>subsidiário</a:t>
            </a:r>
            <a:endParaRPr lang="fr-FR" sz="2200" dirty="0" smtClean="0"/>
          </a:p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fr-FR" sz="2200" dirty="0" err="1" smtClean="0"/>
              <a:t>Cooperação</a:t>
            </a:r>
            <a:r>
              <a:rPr lang="fr-FR" sz="2200" dirty="0" smtClean="0"/>
              <a:t> &gt; </a:t>
            </a:r>
            <a:r>
              <a:rPr lang="fr-FR" sz="2200" dirty="0" err="1" smtClean="0"/>
              <a:t>Comunicação</a:t>
            </a:r>
            <a:r>
              <a:rPr lang="fr-FR" sz="2200" dirty="0" smtClean="0"/>
              <a:t> </a:t>
            </a:r>
            <a:r>
              <a:rPr lang="fr-FR" sz="2200" dirty="0" err="1" smtClean="0"/>
              <a:t>direta</a:t>
            </a:r>
            <a:r>
              <a:rPr lang="fr-FR" sz="2200" dirty="0" smtClean="0"/>
              <a:t>&gt; </a:t>
            </a:r>
            <a:r>
              <a:rPr lang="fr-FR" sz="2200" dirty="0" err="1" smtClean="0"/>
              <a:t>Língua</a:t>
            </a:r>
            <a:endParaRPr lang="en-US" sz="2200" dirty="0">
              <a:solidFill>
                <a:srgbClr val="7F7F7F"/>
              </a:solidFill>
            </a:endParaRPr>
          </a:p>
        </p:txBody>
      </p:sp>
      <p:pic>
        <p:nvPicPr>
          <p:cNvPr id="4" name="Picture 3" descr="MarcaFGV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6952866" y="171475"/>
            <a:ext cx="1846649" cy="50815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63502" y="6297082"/>
            <a:ext cx="9027583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 txBox="1">
            <a:spLocks/>
          </p:cNvSpPr>
          <p:nvPr/>
        </p:nvSpPr>
        <p:spPr>
          <a:xfrm>
            <a:off x="0" y="6297082"/>
            <a:ext cx="9144000" cy="5291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Prof. </a:t>
            </a:r>
            <a:r>
              <a:rPr lang="en-US" sz="1200" dirty="0" err="1">
                <a:solidFill>
                  <a:schemeClr val="tx1">
                    <a:tint val="75000"/>
                  </a:schemeClr>
                </a:solidFill>
              </a:rPr>
              <a:t>Márcio</a:t>
            </a: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 Souza </a:t>
            </a:r>
            <a:r>
              <a:rPr lang="en-US" sz="1200" dirty="0" err="1">
                <a:solidFill>
                  <a:schemeClr val="tx1">
                    <a:tint val="75000"/>
                  </a:schemeClr>
                </a:solidFill>
              </a:rPr>
              <a:t>Guimarães</a:t>
            </a:r>
            <a:endParaRPr lang="en-US" sz="1200" dirty="0">
              <a:solidFill>
                <a:schemeClr val="tx1">
                  <a:tint val="75000"/>
                </a:schemeClr>
              </a:solidFill>
            </a:endParaRPr>
          </a:p>
          <a:p>
            <a:pPr marL="0" indent="0" algn="ctr">
              <a:buNone/>
            </a:pPr>
            <a:r>
              <a:rPr lang="pt-BR" sz="1200" dirty="0">
                <a:solidFill>
                  <a:schemeClr val="tx1">
                    <a:tint val="75000"/>
                  </a:schemeClr>
                </a:solidFill>
              </a:rPr>
              <a:t>FGV – Escola de Direito RIO</a:t>
            </a:r>
            <a:endParaRPr lang="en-US" sz="1200" dirty="0">
              <a:solidFill>
                <a:schemeClr val="tx1">
                  <a:tint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62529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9915" y="171475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err="1" smtClean="0"/>
              <a:t>Adoção</a:t>
            </a:r>
            <a:r>
              <a:rPr lang="en-US" sz="3200" b="1" dirty="0" smtClean="0"/>
              <a:t> Lei </a:t>
            </a:r>
            <a:r>
              <a:rPr lang="en-US" sz="3200" b="1" dirty="0" err="1" smtClean="0"/>
              <a:t>Modelo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9915" y="1580667"/>
            <a:ext cx="8229600" cy="3469213"/>
          </a:xfrm>
        </p:spPr>
        <p:txBody>
          <a:bodyPr>
            <a:noAutofit/>
          </a:bodyPr>
          <a:lstStyle/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fr-FR" sz="2000" dirty="0" smtClean="0"/>
              <a:t>EUA  - </a:t>
            </a:r>
            <a:r>
              <a:rPr lang="fr-FR" sz="2000" dirty="0" err="1" smtClean="0"/>
              <a:t>Capítulo</a:t>
            </a:r>
            <a:r>
              <a:rPr lang="fr-FR" sz="2000" dirty="0" smtClean="0"/>
              <a:t> 15.</a:t>
            </a:r>
          </a:p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fr-FR" sz="2000" dirty="0" err="1" smtClean="0"/>
              <a:t>Adoção</a:t>
            </a:r>
            <a:r>
              <a:rPr lang="fr-FR" sz="2000" dirty="0" smtClean="0"/>
              <a:t> </a:t>
            </a:r>
            <a:r>
              <a:rPr lang="fr-FR" sz="2000" dirty="0" err="1" smtClean="0"/>
              <a:t>por</a:t>
            </a:r>
            <a:r>
              <a:rPr lang="fr-FR" sz="2000" dirty="0" smtClean="0"/>
              <a:t> mais de 43 </a:t>
            </a:r>
            <a:r>
              <a:rPr lang="fr-FR" sz="2000" dirty="0" err="1" smtClean="0"/>
              <a:t>países</a:t>
            </a:r>
            <a:r>
              <a:rPr lang="fr-FR" sz="2000" dirty="0" smtClean="0"/>
              <a:t>.</a:t>
            </a:r>
          </a:p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fr-FR" sz="2000" dirty="0" err="1" smtClean="0"/>
              <a:t>Regulamento</a:t>
            </a:r>
            <a:r>
              <a:rPr lang="fr-FR" sz="2000" dirty="0" smtClean="0"/>
              <a:t> </a:t>
            </a:r>
            <a:r>
              <a:rPr lang="fr-FR" sz="2000" dirty="0" err="1" smtClean="0"/>
              <a:t>Europeu</a:t>
            </a:r>
            <a:r>
              <a:rPr lang="fr-FR" sz="2000" dirty="0" smtClean="0"/>
              <a:t> 1.346/2000 e 848/2015 (28 </a:t>
            </a:r>
            <a:r>
              <a:rPr lang="fr-FR" sz="2000" dirty="0" err="1" smtClean="0"/>
              <a:t>países</a:t>
            </a:r>
            <a:r>
              <a:rPr lang="fr-FR" sz="2000" dirty="0" smtClean="0"/>
              <a:t> UE), </a:t>
            </a:r>
            <a:r>
              <a:rPr lang="fr-FR" sz="2000" dirty="0" err="1" smtClean="0"/>
              <a:t>em</a:t>
            </a:r>
            <a:r>
              <a:rPr lang="fr-FR" sz="2000" dirty="0" smtClean="0"/>
              <a:t> </a:t>
            </a:r>
            <a:r>
              <a:rPr lang="fr-FR" sz="2000" dirty="0" err="1" smtClean="0"/>
              <a:t>vigor</a:t>
            </a:r>
            <a:r>
              <a:rPr lang="fr-FR" sz="2000" dirty="0" smtClean="0"/>
              <a:t> </a:t>
            </a:r>
            <a:r>
              <a:rPr lang="fr-FR" sz="2000" dirty="0" err="1" smtClean="0"/>
              <a:t>desde</a:t>
            </a:r>
            <a:r>
              <a:rPr lang="fr-FR" sz="2000" dirty="0" smtClean="0"/>
              <a:t> 2017.</a:t>
            </a:r>
          </a:p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fr-FR" sz="2000" dirty="0" smtClean="0"/>
              <a:t> FRANÇA </a:t>
            </a:r>
            <a:r>
              <a:rPr lang="fr-FR" sz="2000" dirty="0" err="1" smtClean="0"/>
              <a:t>inseriu</a:t>
            </a:r>
            <a:r>
              <a:rPr lang="fr-FR" sz="2000" dirty="0" smtClean="0"/>
              <a:t> </a:t>
            </a:r>
            <a:r>
              <a:rPr lang="fr-FR" sz="2000" dirty="0" err="1" smtClean="0"/>
              <a:t>Título</a:t>
            </a:r>
            <a:r>
              <a:rPr lang="fr-FR" sz="2000" dirty="0" smtClean="0"/>
              <a:t> IX </a:t>
            </a:r>
            <a:r>
              <a:rPr lang="fr-FR" sz="2000" dirty="0" err="1" smtClean="0"/>
              <a:t>ao</a:t>
            </a:r>
            <a:r>
              <a:rPr lang="fr-FR" sz="2000" dirty="0" smtClean="0"/>
              <a:t> </a:t>
            </a:r>
            <a:r>
              <a:rPr lang="fr-FR" sz="2000" dirty="0" err="1" smtClean="0"/>
              <a:t>Livro</a:t>
            </a:r>
            <a:r>
              <a:rPr lang="fr-FR" sz="2000" dirty="0" smtClean="0"/>
              <a:t> VI </a:t>
            </a:r>
            <a:r>
              <a:rPr lang="fr-FR" sz="2000" dirty="0" err="1" smtClean="0"/>
              <a:t>Código</a:t>
            </a:r>
            <a:r>
              <a:rPr lang="fr-FR" sz="2000" dirty="0" smtClean="0"/>
              <a:t> </a:t>
            </a:r>
            <a:r>
              <a:rPr lang="fr-FR" sz="2000" dirty="0" err="1" smtClean="0"/>
              <a:t>Comercial</a:t>
            </a:r>
            <a:r>
              <a:rPr lang="fr-FR" sz="2000" dirty="0" smtClean="0"/>
              <a:t> - </a:t>
            </a:r>
            <a:r>
              <a:rPr lang="fr-FR" sz="2000" dirty="0" err="1" smtClean="0"/>
              <a:t>nov</a:t>
            </a:r>
            <a:r>
              <a:rPr lang="fr-FR" sz="2000" dirty="0" smtClean="0"/>
              <a:t> 2017</a:t>
            </a:r>
          </a:p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fr-FR" sz="2000" dirty="0" smtClean="0"/>
              <a:t>SUÍÇA </a:t>
            </a:r>
            <a:r>
              <a:rPr lang="fr-FR" sz="2000" dirty="0" err="1" smtClean="0"/>
              <a:t>alterou</a:t>
            </a:r>
            <a:r>
              <a:rPr lang="fr-FR" sz="2000" dirty="0" smtClean="0"/>
              <a:t> </a:t>
            </a:r>
            <a:r>
              <a:rPr lang="fr-FR" sz="2000" dirty="0" err="1" smtClean="0"/>
              <a:t>seu</a:t>
            </a:r>
            <a:r>
              <a:rPr lang="fr-FR" sz="2000" dirty="0" smtClean="0"/>
              <a:t> </a:t>
            </a:r>
            <a:r>
              <a:rPr lang="fr-FR" sz="2000" dirty="0" err="1" smtClean="0"/>
              <a:t>Código</a:t>
            </a:r>
            <a:r>
              <a:rPr lang="fr-FR" sz="2000" dirty="0" smtClean="0"/>
              <a:t> de </a:t>
            </a:r>
            <a:r>
              <a:rPr lang="fr-FR" sz="2000" dirty="0" err="1" smtClean="0"/>
              <a:t>Direito</a:t>
            </a:r>
            <a:r>
              <a:rPr lang="fr-FR" sz="2000" dirty="0" smtClean="0"/>
              <a:t> </a:t>
            </a:r>
            <a:r>
              <a:rPr lang="fr-FR" sz="2000" dirty="0" err="1" smtClean="0"/>
              <a:t>Internacional</a:t>
            </a:r>
            <a:r>
              <a:rPr lang="fr-FR" sz="2000" dirty="0" smtClean="0"/>
              <a:t> </a:t>
            </a:r>
            <a:r>
              <a:rPr lang="fr-FR" sz="2000" dirty="0" err="1" smtClean="0"/>
              <a:t>Privado</a:t>
            </a:r>
            <a:r>
              <a:rPr lang="fr-FR" sz="2000" dirty="0" smtClean="0"/>
              <a:t> - </a:t>
            </a:r>
            <a:r>
              <a:rPr lang="fr-FR" sz="2000" dirty="0" err="1" smtClean="0"/>
              <a:t>março</a:t>
            </a:r>
            <a:r>
              <a:rPr lang="fr-FR" sz="2000" dirty="0" smtClean="0"/>
              <a:t> 17</a:t>
            </a:r>
          </a:p>
          <a:p>
            <a:pPr>
              <a:spcBef>
                <a:spcPts val="3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fr-FR" sz="2000" dirty="0" smtClean="0"/>
              <a:t>INGLATERRA </a:t>
            </a:r>
            <a:r>
              <a:rPr lang="fr-FR" sz="2000" dirty="0" err="1" smtClean="0"/>
              <a:t>proferiu</a:t>
            </a:r>
            <a:r>
              <a:rPr lang="fr-FR" sz="2000" dirty="0" smtClean="0"/>
              <a:t> </a:t>
            </a:r>
            <a:r>
              <a:rPr lang="fr-FR" sz="2000" dirty="0" err="1" smtClean="0"/>
              <a:t>decisão</a:t>
            </a:r>
            <a:r>
              <a:rPr lang="fr-FR" sz="2000" dirty="0" smtClean="0"/>
              <a:t> </a:t>
            </a:r>
            <a:r>
              <a:rPr lang="fr-FR" sz="2000" dirty="0" err="1" smtClean="0"/>
              <a:t>histórica</a:t>
            </a:r>
            <a:r>
              <a:rPr lang="fr-FR" sz="2000" dirty="0" smtClean="0"/>
              <a:t> no </a:t>
            </a:r>
            <a:r>
              <a:rPr lang="fr-FR" sz="2000" dirty="0" err="1" smtClean="0"/>
              <a:t>caso</a:t>
            </a:r>
            <a:r>
              <a:rPr lang="fr-FR" sz="2000" dirty="0" smtClean="0"/>
              <a:t> </a:t>
            </a:r>
            <a:r>
              <a:rPr lang="fr-FR" sz="2000" dirty="0" err="1" smtClean="0"/>
              <a:t>Agrokor</a:t>
            </a:r>
            <a:r>
              <a:rPr lang="fr-FR" sz="2000" dirty="0" smtClean="0"/>
              <a:t> (</a:t>
            </a:r>
            <a:r>
              <a:rPr lang="fr-FR" sz="2000" dirty="0" err="1" smtClean="0"/>
              <a:t>nov</a:t>
            </a:r>
            <a:r>
              <a:rPr lang="fr-FR" sz="2000" dirty="0" smtClean="0"/>
              <a:t> 2017), </a:t>
            </a:r>
            <a:r>
              <a:rPr lang="fr-FR" sz="2000" dirty="0" err="1" smtClean="0"/>
              <a:t>reconhecendo</a:t>
            </a:r>
            <a:r>
              <a:rPr lang="fr-FR" sz="2000" dirty="0" smtClean="0"/>
              <a:t> novo </a:t>
            </a:r>
            <a:r>
              <a:rPr lang="fr-FR" sz="2000" dirty="0" err="1" smtClean="0"/>
              <a:t>modelo</a:t>
            </a:r>
            <a:r>
              <a:rPr lang="fr-FR" sz="2000" dirty="0" smtClean="0"/>
              <a:t> de </a:t>
            </a:r>
            <a:r>
              <a:rPr lang="fr-FR" sz="2000" dirty="0" err="1" smtClean="0"/>
              <a:t>insolvência</a:t>
            </a:r>
            <a:r>
              <a:rPr lang="fr-FR" sz="2000" dirty="0" smtClean="0"/>
              <a:t> da </a:t>
            </a:r>
            <a:r>
              <a:rPr lang="fr-FR" sz="2000" dirty="0" err="1" smtClean="0"/>
              <a:t>Croácia</a:t>
            </a:r>
            <a:r>
              <a:rPr lang="fr-FR" sz="2000" dirty="0" smtClean="0"/>
              <a:t> (EA - </a:t>
            </a:r>
            <a:r>
              <a:rPr lang="fr-FR" sz="2000" i="1" dirty="0" err="1" smtClean="0"/>
              <a:t>Extraordinary</a:t>
            </a:r>
            <a:r>
              <a:rPr lang="fr-FR" sz="2000" i="1" dirty="0" smtClean="0"/>
              <a:t> Administration</a:t>
            </a:r>
            <a:r>
              <a:rPr lang="fr-FR" sz="2000" dirty="0" smtClean="0"/>
              <a:t>).</a:t>
            </a:r>
          </a:p>
        </p:txBody>
      </p:sp>
      <p:pic>
        <p:nvPicPr>
          <p:cNvPr id="4" name="Picture 3" descr="MarcaFGV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6952866" y="171475"/>
            <a:ext cx="1846649" cy="50815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63502" y="6297082"/>
            <a:ext cx="9027583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 txBox="1">
            <a:spLocks/>
          </p:cNvSpPr>
          <p:nvPr/>
        </p:nvSpPr>
        <p:spPr>
          <a:xfrm>
            <a:off x="0" y="6297082"/>
            <a:ext cx="9144000" cy="5291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Prof. </a:t>
            </a:r>
            <a:r>
              <a:rPr lang="en-US" sz="1200" dirty="0" err="1">
                <a:solidFill>
                  <a:schemeClr val="tx1">
                    <a:tint val="75000"/>
                  </a:schemeClr>
                </a:solidFill>
              </a:rPr>
              <a:t>Márcio</a:t>
            </a: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 Souza </a:t>
            </a:r>
            <a:r>
              <a:rPr lang="en-US" sz="1200" dirty="0" err="1">
                <a:solidFill>
                  <a:schemeClr val="tx1">
                    <a:tint val="75000"/>
                  </a:schemeClr>
                </a:solidFill>
              </a:rPr>
              <a:t>Guimarães</a:t>
            </a:r>
            <a:endParaRPr lang="en-US" sz="1200" dirty="0">
              <a:solidFill>
                <a:schemeClr val="tx1">
                  <a:tint val="75000"/>
                </a:schemeClr>
              </a:solidFill>
            </a:endParaRPr>
          </a:p>
          <a:p>
            <a:pPr marL="0" indent="0" algn="ctr">
              <a:buNone/>
            </a:pPr>
            <a:r>
              <a:rPr lang="pt-BR" sz="1200" dirty="0">
                <a:solidFill>
                  <a:schemeClr val="tx1">
                    <a:tint val="75000"/>
                  </a:schemeClr>
                </a:solidFill>
              </a:rPr>
              <a:t>FGV – Escola de Direito RIO</a:t>
            </a:r>
            <a:endParaRPr lang="en-US" sz="1200" dirty="0">
              <a:solidFill>
                <a:schemeClr val="tx1">
                  <a:tint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01741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393</Words>
  <Application>Microsoft Macintosh PowerPoint</Application>
  <PresentationFormat>Présentation à l'écran (4:3)</PresentationFormat>
  <Paragraphs>74</Paragraphs>
  <Slides>11</Slides>
  <Notes>1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Office Theme</vt:lpstr>
      <vt:lpstr>A Diretriz da UNCITRAL sobre Insolvência Transnacional  Audiência Pública Senado Federal Projeto Código Comercial</vt:lpstr>
      <vt:lpstr>Insolvência</vt:lpstr>
      <vt:lpstr>Empresa</vt:lpstr>
      <vt:lpstr>193 JURISDIÇÕES</vt:lpstr>
      <vt:lpstr>Teoria Universalista?</vt:lpstr>
      <vt:lpstr>           United Nations Commission on International Trade Law </vt:lpstr>
      <vt:lpstr>Diapositive 7</vt:lpstr>
      <vt:lpstr>Insolvência Transnacional</vt:lpstr>
      <vt:lpstr>Adoção Lei Modelo</vt:lpstr>
      <vt:lpstr>Brasil </vt:lpstr>
      <vt:lpstr>Diapositive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Subcomissão de Crise da Empresa  Senado Federal (EMBLEMA SENADO)  </dc:title>
  <dc:creator>Carlos Xavier</dc:creator>
  <cp:lastModifiedBy>Marcio Guimaraes</cp:lastModifiedBy>
  <cp:revision>47</cp:revision>
  <dcterms:created xsi:type="dcterms:W3CDTF">2018-04-25T17:48:07Z</dcterms:created>
  <dcterms:modified xsi:type="dcterms:W3CDTF">2018-04-25T17:48:36Z</dcterms:modified>
</cp:coreProperties>
</file>