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1" r:id="rId3"/>
    <p:sldId id="282" r:id="rId4"/>
    <p:sldId id="283" r:id="rId5"/>
    <p:sldId id="288" r:id="rId6"/>
    <p:sldId id="289" r:id="rId7"/>
    <p:sldId id="290" r:id="rId8"/>
    <p:sldId id="291" r:id="rId9"/>
    <p:sldId id="274" r:id="rId10"/>
    <p:sldId id="293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1"/>
    <p:restoredTop sz="94674"/>
  </p:normalViewPr>
  <p:slideViewPr>
    <p:cSldViewPr snapToGrid="0" snapToObjects="1">
      <p:cViewPr varScale="1">
        <p:scale>
          <a:sx n="95" d="100"/>
          <a:sy n="95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D831E-E8A8-A342-8EC4-E609C74A1067}" type="datetimeFigureOut">
              <a:rPr lang="fr-FR" smtClean="0"/>
              <a:pPr/>
              <a:t>25/04/18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50093-3154-6B4E-AFD5-F6A3D4FE4AE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EF0C1-895A-AC4C-BC76-B8204D2ED0AC}" type="datetimeFigureOut">
              <a:rPr lang="fr-FR" smtClean="0"/>
              <a:pPr/>
              <a:t>25/04/18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6B632-31D0-404C-8D4B-5916AAFF793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6B632-31D0-404C-8D4B-5916AAFF7933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26BB-9AD4-DB4B-A12B-4A11947BBF51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207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261F3-FA09-4E47-850D-431D6587394A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5721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76CA4-73F1-2744-8EF8-DF669EE66190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1112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0096-28B3-C94A-B5F6-3DEA79D794E7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294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0B99-7D73-544E-BCEC-B485A0EB28CE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0927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F66CB-552A-E94A-8988-F66558B5AA0B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430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BE92-F077-D846-A9F8-D0FFBB4E830F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0054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4523-C7EB-E841-BCE9-483E45DE3CEE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8073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50EB5-047D-2641-9F62-E1F6BFFB8F78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9549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0A4C-49EB-9746-9A14-1EEE244B4CAE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7331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323-E8F6-FD48-95E2-5C06F34E13A2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730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DDA9B-A0AB-9745-AB66-68F386A468B2}" type="datetime1">
              <a:rPr lang="fr-FR" smtClean="0"/>
              <a:pPr/>
              <a:t>25/04/18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B6D26-A76A-4F4D-B816-2617375804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4059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36287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 Diretriz da UNCITRAL</a:t>
            </a:r>
            <a:b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</a:b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sobre</a:t>
            </a: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Insolv</a:t>
            </a: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ência </a:t>
            </a: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Transnacional</a:t>
            </a: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/>
            </a:r>
            <a:b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</a:br>
            <a: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/>
            </a:r>
            <a:br>
              <a:rPr lang="pt-BR" altLang="pt-BR" sz="3600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</a:br>
            <a:r>
              <a:rPr lang="pt-BR" altLang="pt-BR" sz="2667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Audiência Pública Senado Federal</a:t>
            </a:r>
            <a:br>
              <a:rPr lang="pt-BR" altLang="pt-BR" sz="2667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</a:br>
            <a:r>
              <a:rPr lang="pt-BR" altLang="pt-BR" sz="2667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Projeto Código Comercial</a:t>
            </a:r>
            <a:endParaRPr lang="pt-BR" altLang="pt-BR" sz="2667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58871"/>
            <a:ext cx="9144000" cy="57149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Prof.  </a:t>
            </a:r>
            <a:r>
              <a:rPr lang="en-US" sz="2400" dirty="0" err="1">
                <a:solidFill>
                  <a:srgbClr val="0000FF"/>
                </a:solidFill>
              </a:rPr>
              <a:t>Márcio</a:t>
            </a:r>
            <a:r>
              <a:rPr lang="en-US" sz="2400" dirty="0">
                <a:solidFill>
                  <a:srgbClr val="0000FF"/>
                </a:solidFill>
              </a:rPr>
              <a:t> Souza </a:t>
            </a:r>
            <a:r>
              <a:rPr lang="en-US" sz="2400" dirty="0" err="1">
                <a:solidFill>
                  <a:srgbClr val="0000FF"/>
                </a:solidFill>
              </a:rPr>
              <a:t>Guimarães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pt-BR" sz="2400" dirty="0">
                <a:solidFill>
                  <a:srgbClr val="0000FF"/>
                </a:solidFill>
              </a:rPr>
              <a:t>FGV – Escola de Direito RIO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0" y="6252588"/>
            <a:ext cx="9144000" cy="531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/>
              <a:t>Rio de Janeiro, </a:t>
            </a:r>
            <a:r>
              <a:rPr lang="pt-BR" sz="1600" dirty="0" smtClean="0"/>
              <a:t>25 </a:t>
            </a:r>
            <a:r>
              <a:rPr lang="pt-BR" sz="1600" dirty="0"/>
              <a:t>de abril de 2017</a:t>
            </a:r>
            <a:endParaRPr lang="en-US" sz="16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73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Brasil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12278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400" dirty="0" err="1" smtClean="0"/>
              <a:t>Ausência</a:t>
            </a:r>
            <a:r>
              <a:rPr lang="fr-FR" sz="2400" dirty="0" smtClean="0"/>
              <a:t> de </a:t>
            </a:r>
            <a:r>
              <a:rPr lang="fr-FR" sz="2400" dirty="0" err="1" smtClean="0"/>
              <a:t>legislação</a:t>
            </a:r>
            <a:r>
              <a:rPr lang="fr-FR" sz="2400" dirty="0" smtClean="0"/>
              <a:t>.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fr-FR" sz="2400" dirty="0" smtClean="0"/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400" dirty="0" err="1" smtClean="0"/>
              <a:t>Casos</a:t>
            </a:r>
            <a:r>
              <a:rPr lang="fr-FR" sz="2400" dirty="0" smtClean="0"/>
              <a:t> importantes: OGX, OSX, Banco Santos, OI....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fr-FR" sz="2400" dirty="0" smtClean="0"/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400" dirty="0" smtClean="0"/>
              <a:t>BRASIL </a:t>
            </a:r>
            <a:r>
              <a:rPr lang="fr-FR" sz="2400" dirty="0" err="1" smtClean="0"/>
              <a:t>está</a:t>
            </a:r>
            <a:r>
              <a:rPr lang="fr-FR" sz="2400" dirty="0" smtClean="0"/>
              <a:t> na lanterna!  </a:t>
            </a:r>
            <a:r>
              <a:rPr lang="fr-FR" sz="2400" dirty="0" err="1" smtClean="0"/>
              <a:t>Esperamos</a:t>
            </a:r>
            <a:r>
              <a:rPr lang="fr-FR" sz="2400" dirty="0" smtClean="0"/>
              <a:t> que </a:t>
            </a:r>
            <a:r>
              <a:rPr lang="fr-FR" sz="2400" dirty="0" err="1" smtClean="0"/>
              <a:t>em</a:t>
            </a:r>
            <a:r>
              <a:rPr lang="fr-FR" sz="2400" dirty="0" smtClean="0"/>
              <a:t> </a:t>
            </a:r>
            <a:r>
              <a:rPr lang="fr-FR" sz="2400" dirty="0" err="1" smtClean="0"/>
              <a:t>breve</a:t>
            </a:r>
            <a:r>
              <a:rPr lang="fr-FR" sz="2400" dirty="0" smtClean="0"/>
              <a:t> </a:t>
            </a:r>
            <a:r>
              <a:rPr lang="fr-FR" sz="2400" dirty="0" err="1" smtClean="0"/>
              <a:t>seja</a:t>
            </a:r>
            <a:r>
              <a:rPr lang="fr-FR" sz="2400" dirty="0" smtClean="0"/>
              <a:t> « </a:t>
            </a:r>
            <a:r>
              <a:rPr lang="fr-FR" sz="2400" dirty="0" err="1" smtClean="0"/>
              <a:t>como</a:t>
            </a:r>
            <a:r>
              <a:rPr lang="fr-FR" sz="2400" dirty="0" smtClean="0"/>
              <a:t> </a:t>
            </a:r>
            <a:r>
              <a:rPr lang="fr-FR" sz="2400" dirty="0" err="1" smtClean="0"/>
              <a:t>uma</a:t>
            </a:r>
            <a:r>
              <a:rPr lang="fr-FR" sz="2400" dirty="0" smtClean="0"/>
              <a:t> </a:t>
            </a:r>
            <a:r>
              <a:rPr lang="fr-FR" sz="2400" i="1" dirty="0" err="1" smtClean="0"/>
              <a:t>Laterna</a:t>
            </a:r>
            <a:r>
              <a:rPr lang="fr-FR" sz="2400" i="1" dirty="0" smtClean="0"/>
              <a:t> na </a:t>
            </a:r>
            <a:r>
              <a:rPr lang="fr-FR" sz="2400" i="1" dirty="0" err="1" smtClean="0"/>
              <a:t>Popa</a:t>
            </a:r>
            <a:r>
              <a:rPr lang="fr-FR" sz="2400" dirty="0" smtClean="0"/>
              <a:t> (Roberto Campos) »</a:t>
            </a:r>
            <a:endParaRPr lang="en-US" sz="2400" i="1" u="sng" dirty="0">
              <a:solidFill>
                <a:srgbClr val="0070C0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069" y="980207"/>
            <a:ext cx="2636731" cy="151863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3429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5" y="1093264"/>
            <a:ext cx="8229600" cy="3469213"/>
          </a:xfrm>
        </p:spPr>
        <p:txBody>
          <a:bodyPr>
            <a:noAutofit/>
          </a:bodyPr>
          <a:lstStyle/>
          <a:p>
            <a:pPr algn="r">
              <a:spcBef>
                <a:spcPts val="3000"/>
              </a:spcBef>
              <a:buClr>
                <a:schemeClr val="accent1"/>
              </a:buClr>
              <a:buNone/>
            </a:pPr>
            <a:r>
              <a:rPr lang="en-US" sz="3400" i="1" dirty="0" smtClean="0">
                <a:solidFill>
                  <a:srgbClr val="0000FF"/>
                </a:solidFill>
              </a:rPr>
              <a:t>	</a:t>
            </a:r>
            <a:endParaRPr lang="en-US" sz="3400" dirty="0" smtClean="0">
              <a:solidFill>
                <a:srgbClr val="0000FF"/>
              </a:solidFill>
            </a:endParaRPr>
          </a:p>
          <a:p>
            <a:pPr algn="r">
              <a:spcBef>
                <a:spcPts val="3000"/>
              </a:spcBef>
              <a:buClr>
                <a:schemeClr val="accent1"/>
              </a:buClr>
              <a:buNone/>
            </a:pPr>
            <a:endParaRPr lang="en-US" sz="3400" i="1" dirty="0">
              <a:solidFill>
                <a:schemeClr val="accent6"/>
              </a:solidFill>
            </a:endParaRPr>
          </a:p>
          <a:p>
            <a:pPr marL="0" indent="0" algn="ctr">
              <a:spcBef>
                <a:spcPts val="3000"/>
              </a:spcBef>
              <a:buClr>
                <a:schemeClr val="accent1"/>
              </a:buClr>
              <a:buNone/>
            </a:pPr>
            <a:r>
              <a:rPr lang="en-US" sz="3600" i="1" dirty="0" err="1">
                <a:solidFill>
                  <a:srgbClr val="0000FF"/>
                </a:solidFill>
              </a:rPr>
              <a:t>Muito</a:t>
            </a:r>
            <a:r>
              <a:rPr lang="en-US" sz="3600" i="1" dirty="0">
                <a:solidFill>
                  <a:srgbClr val="0000FF"/>
                </a:solidFill>
              </a:rPr>
              <a:t> </a:t>
            </a:r>
            <a:r>
              <a:rPr lang="en-US" sz="3600" i="1" dirty="0" err="1">
                <a:solidFill>
                  <a:srgbClr val="0000FF"/>
                </a:solidFill>
              </a:rPr>
              <a:t>Obrigado</a:t>
            </a:r>
            <a:endParaRPr lang="en-US" sz="3600" i="1" dirty="0">
              <a:solidFill>
                <a:srgbClr val="0000FF"/>
              </a:solidFill>
            </a:endParaRPr>
          </a:p>
          <a:p>
            <a:pPr marL="0" indent="0" algn="ctr">
              <a:spcBef>
                <a:spcPts val="3000"/>
              </a:spcBef>
              <a:buClr>
                <a:schemeClr val="accent1"/>
              </a:buClr>
              <a:buNone/>
            </a:pPr>
            <a:r>
              <a:rPr lang="en-US" sz="2200" i="1" dirty="0" err="1">
                <a:solidFill>
                  <a:srgbClr val="0000FF"/>
                </a:solidFill>
              </a:rPr>
              <a:t>marcio.guimaraes@fgv.br</a:t>
            </a:r>
            <a:endParaRPr lang="en-US" sz="2200" i="1" dirty="0">
              <a:solidFill>
                <a:srgbClr val="0000F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320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5553"/>
            <a:ext cx="8229600" cy="1143000"/>
          </a:xfrm>
        </p:spPr>
        <p:txBody>
          <a:bodyPr>
            <a:normAutofit/>
          </a:bodyPr>
          <a:lstStyle/>
          <a:p>
            <a:r>
              <a:rPr lang="ro-RO" sz="3600" b="1" dirty="0" smtClean="0"/>
              <a:t>Insolvência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915" y="1722469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dirty="0" err="1" smtClean="0">
                <a:solidFill>
                  <a:srgbClr val="7F7F7F"/>
                </a:solidFill>
              </a:rPr>
              <a:t>Crise</a:t>
            </a: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dirty="0" err="1" smtClean="0">
                <a:solidFill>
                  <a:srgbClr val="7F7F7F"/>
                </a:solidFill>
              </a:rPr>
              <a:t>Crescimento</a:t>
            </a: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9111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75"/>
            <a:ext cx="8229600" cy="1143000"/>
          </a:xfrm>
        </p:spPr>
        <p:txBody>
          <a:bodyPr/>
          <a:lstStyle/>
          <a:p>
            <a:r>
              <a:rPr lang="ro-RO" b="1" dirty="0" smtClean="0"/>
              <a:t>Empresa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75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TRANSNACIONAL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 SOCIEDADE NACIONAL (193  </a:t>
            </a:r>
            <a:r>
              <a:rPr lang="fr-FR" dirty="0" err="1" smtClean="0"/>
              <a:t>países</a:t>
            </a:r>
            <a:r>
              <a:rPr lang="fr-FR" dirty="0" smtClean="0"/>
              <a:t>)</a:t>
            </a: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7" y="2918154"/>
            <a:ext cx="7665883" cy="333024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9111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281" y="537216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193 JURISDIÇÕES</a:t>
            </a:r>
            <a:endParaRPr lang="en-US" sz="3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700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i="1" dirty="0" smtClean="0"/>
              <a:t>Common </a:t>
            </a:r>
            <a:r>
              <a:rPr lang="fr-FR" i="1" dirty="0" err="1" smtClean="0"/>
              <a:t>law</a:t>
            </a:r>
            <a:r>
              <a:rPr lang="fr-FR" dirty="0" smtClean="0"/>
              <a:t> X </a:t>
            </a:r>
            <a:r>
              <a:rPr lang="fr-FR" i="1" dirty="0" smtClean="0"/>
              <a:t>Civil Law</a:t>
            </a:r>
            <a:endParaRPr lang="en-US" i="1" dirty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000513"/>
            <a:ext cx="2628900" cy="2438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3188354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9111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9631"/>
            <a:ext cx="8229600" cy="1143000"/>
          </a:xfrm>
        </p:spPr>
        <p:txBody>
          <a:bodyPr/>
          <a:lstStyle/>
          <a:p>
            <a:r>
              <a:rPr lang="ro-RO" b="1" dirty="0" smtClean="0"/>
              <a:t>Teoria Universalista?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3001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85" y="2253001"/>
            <a:ext cx="6877422" cy="302939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447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5553"/>
            <a:ext cx="8229600" cy="1143000"/>
          </a:xfrm>
        </p:spPr>
        <p:txBody>
          <a:bodyPr>
            <a:normAutofit fontScale="90000"/>
          </a:bodyPr>
          <a:lstStyle/>
          <a:p>
            <a:pPr lvl="2" algn="ctr" defTabSz="457200" rtl="0">
              <a:spcBef>
                <a:spcPct val="0"/>
              </a:spcBef>
            </a:pPr>
            <a:r>
              <a:rPr lang="fr-FR" dirty="0" smtClean="0">
                <a:solidFill>
                  <a:srgbClr val="0000FF"/>
                </a:solidFill>
              </a:rPr>
              <a:t>	       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000" dirty="0" smtClean="0">
                <a:solidFill>
                  <a:srgbClr val="0000FF"/>
                </a:solidFill>
              </a:rPr>
              <a:t>United Nations Commission on International Trade Law</a:t>
            </a:r>
            <a:br>
              <a:rPr lang="fr-FR" sz="2000" dirty="0" smtClean="0">
                <a:solidFill>
                  <a:srgbClr val="0000FF"/>
                </a:solidFill>
              </a:rPr>
            </a:b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3750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dirty="0" err="1" smtClean="0">
                <a:solidFill>
                  <a:srgbClr val="7F7F7F"/>
                </a:solidFill>
              </a:rPr>
              <a:t>Uncitral</a:t>
            </a:r>
            <a:r>
              <a:rPr lang="en-US" dirty="0" smtClean="0">
                <a:solidFill>
                  <a:srgbClr val="7F7F7F"/>
                </a:solidFill>
              </a:rPr>
              <a:t> 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dirty="0" smtClean="0">
                <a:solidFill>
                  <a:srgbClr val="7F7F7F"/>
                </a:solidFill>
              </a:rPr>
              <a:t>1993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dirty="0" smtClean="0">
                <a:solidFill>
                  <a:srgbClr val="7F7F7F"/>
                </a:solidFill>
              </a:rPr>
              <a:t>1997 – LEI MODELO</a:t>
            </a: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79631"/>
            <a:ext cx="838200" cy="698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8524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5553"/>
            <a:ext cx="8229600" cy="1143000"/>
          </a:xfrm>
        </p:spPr>
        <p:txBody>
          <a:bodyPr>
            <a:normAutofit/>
          </a:bodyPr>
          <a:lstStyle/>
          <a:p>
            <a:endParaRPr lang="en-US" sz="3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8947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en-US" i="1" dirty="0" smtClean="0"/>
              <a:t>Doing Business </a:t>
            </a:r>
            <a:r>
              <a:rPr lang="en-US" i="1" dirty="0" err="1" smtClean="0"/>
              <a:t>Raport</a:t>
            </a:r>
            <a:endParaRPr lang="en-US" i="1" dirty="0" smtClean="0"/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i="1" dirty="0" err="1" smtClean="0"/>
              <a:t>Resolving</a:t>
            </a:r>
            <a:r>
              <a:rPr lang="fr-FR" i="1" dirty="0" smtClean="0"/>
              <a:t> </a:t>
            </a:r>
            <a:r>
              <a:rPr lang="fr-FR" i="1" dirty="0" err="1" smtClean="0"/>
              <a:t>Insolvency</a:t>
            </a:r>
            <a:endParaRPr lang="fr-FR" i="1" dirty="0" smtClean="0"/>
          </a:p>
          <a:p>
            <a:pPr lvl="1"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 </a:t>
            </a:r>
            <a:r>
              <a:rPr lang="fr-FR" dirty="0" err="1" smtClean="0"/>
              <a:t>Brasil</a:t>
            </a:r>
            <a:endParaRPr lang="fr-FR" dirty="0" smtClean="0"/>
          </a:p>
          <a:p>
            <a:pPr lvl="3"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2015     -  55o - 25,8 cents</a:t>
            </a:r>
          </a:p>
          <a:p>
            <a:pPr lvl="3"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2016      - 62o - 22,4 cents   </a:t>
            </a:r>
          </a:p>
          <a:p>
            <a:pPr lvl="3"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dirty="0" smtClean="0"/>
              <a:t>2017     - 80o - 12,7 cents</a:t>
            </a:r>
            <a:endParaRPr lang="en-US" dirty="0" smtClean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639" y="679631"/>
            <a:ext cx="3810000" cy="7493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547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75"/>
            <a:ext cx="8229600" cy="1143000"/>
          </a:xfrm>
        </p:spPr>
        <p:txBody>
          <a:bodyPr>
            <a:normAutofit/>
          </a:bodyPr>
          <a:lstStyle/>
          <a:p>
            <a:r>
              <a:rPr lang="ro-RO" sz="3200" b="1" dirty="0" smtClean="0"/>
              <a:t>Insolvência Transnacional</a:t>
            </a:r>
            <a:endParaRPr lang="en-US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75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err="1" smtClean="0"/>
              <a:t>Teoria</a:t>
            </a:r>
            <a:r>
              <a:rPr lang="fr-FR" sz="2200" dirty="0" smtClean="0"/>
              <a:t> da </a:t>
            </a:r>
            <a:r>
              <a:rPr lang="fr-FR" sz="2200" dirty="0" err="1" smtClean="0"/>
              <a:t>Segunda</a:t>
            </a:r>
            <a:r>
              <a:rPr lang="fr-FR" sz="2200" dirty="0" smtClean="0"/>
              <a:t> Chance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smtClean="0"/>
              <a:t>COMI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smtClean="0"/>
              <a:t> </a:t>
            </a:r>
            <a:r>
              <a:rPr lang="fr-FR" sz="2200" dirty="0" err="1" smtClean="0"/>
              <a:t>Respeito</a:t>
            </a:r>
            <a:r>
              <a:rPr lang="fr-FR" sz="2200" dirty="0" smtClean="0"/>
              <a:t> à JURISDIÇÃO (</a:t>
            </a:r>
            <a:r>
              <a:rPr lang="fr-FR" sz="2200" dirty="0" err="1" smtClean="0"/>
              <a:t>Teoria</a:t>
            </a:r>
            <a:r>
              <a:rPr lang="fr-FR" sz="2200" dirty="0" smtClean="0"/>
              <a:t> </a:t>
            </a:r>
            <a:r>
              <a:rPr lang="fr-FR" sz="2200" dirty="0" err="1" smtClean="0"/>
              <a:t>Universalista</a:t>
            </a:r>
            <a:r>
              <a:rPr lang="fr-FR" sz="2200" dirty="0" smtClean="0"/>
              <a:t> </a:t>
            </a:r>
            <a:r>
              <a:rPr lang="fr-FR" sz="2200" dirty="0" err="1" smtClean="0"/>
              <a:t>Modificada</a:t>
            </a:r>
            <a:r>
              <a:rPr lang="fr-FR" sz="2200" dirty="0" smtClean="0"/>
              <a:t>) 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smtClean="0"/>
              <a:t>CCC (</a:t>
            </a:r>
            <a:r>
              <a:rPr lang="fr-FR" sz="2200" i="1" dirty="0" smtClean="0"/>
              <a:t>principe de la courtoisie, </a:t>
            </a:r>
            <a:r>
              <a:rPr lang="fr-FR" sz="2200" i="1" dirty="0" err="1" smtClean="0"/>
              <a:t>comity</a:t>
            </a:r>
            <a:r>
              <a:rPr lang="fr-FR" sz="2200" i="1" dirty="0" smtClean="0"/>
              <a:t> </a:t>
            </a:r>
            <a:r>
              <a:rPr lang="fr-FR" sz="2200" i="1" dirty="0" err="1" smtClean="0"/>
              <a:t>principle</a:t>
            </a:r>
            <a:r>
              <a:rPr lang="fr-FR" sz="2200" dirty="0" smtClean="0"/>
              <a:t>)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smtClean="0"/>
              <a:t> CCC (</a:t>
            </a:r>
            <a:r>
              <a:rPr lang="fr-FR" sz="2200" dirty="0" err="1" smtClean="0"/>
              <a:t>coordenação</a:t>
            </a:r>
            <a:r>
              <a:rPr lang="fr-FR" sz="2200" dirty="0" smtClean="0"/>
              <a:t>, </a:t>
            </a:r>
            <a:r>
              <a:rPr lang="fr-FR" sz="2200" dirty="0" err="1" smtClean="0"/>
              <a:t>cooperação</a:t>
            </a:r>
            <a:r>
              <a:rPr lang="fr-FR" sz="2200" dirty="0" smtClean="0"/>
              <a:t> e </a:t>
            </a:r>
            <a:r>
              <a:rPr lang="fr-FR" sz="2200" dirty="0" err="1" smtClean="0"/>
              <a:t>comunicação</a:t>
            </a:r>
            <a:r>
              <a:rPr lang="fr-FR" sz="2200" dirty="0" smtClean="0"/>
              <a:t>)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err="1" smtClean="0"/>
              <a:t>Processo</a:t>
            </a:r>
            <a:r>
              <a:rPr lang="fr-FR" sz="2200" dirty="0" smtClean="0"/>
              <a:t> principal e </a:t>
            </a:r>
            <a:r>
              <a:rPr lang="fr-FR" sz="2200" dirty="0" err="1" smtClean="0"/>
              <a:t>subsidiário</a:t>
            </a:r>
            <a:endParaRPr lang="fr-FR" sz="2200" dirty="0" smtClean="0"/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200" dirty="0" err="1" smtClean="0"/>
              <a:t>Cooperação</a:t>
            </a:r>
            <a:r>
              <a:rPr lang="fr-FR" sz="2200" dirty="0" smtClean="0"/>
              <a:t> &gt; </a:t>
            </a:r>
            <a:r>
              <a:rPr lang="fr-FR" sz="2200" dirty="0" err="1" smtClean="0"/>
              <a:t>Comunicação</a:t>
            </a:r>
            <a:r>
              <a:rPr lang="fr-FR" sz="2200" dirty="0" smtClean="0"/>
              <a:t> </a:t>
            </a:r>
            <a:r>
              <a:rPr lang="fr-FR" sz="2200" dirty="0" err="1" smtClean="0"/>
              <a:t>direta</a:t>
            </a:r>
            <a:r>
              <a:rPr lang="fr-FR" sz="2200" dirty="0" smtClean="0"/>
              <a:t>&gt; </a:t>
            </a:r>
            <a:r>
              <a:rPr lang="fr-FR" sz="2200" dirty="0" err="1" smtClean="0"/>
              <a:t>Língua</a:t>
            </a:r>
            <a:endParaRPr lang="en-US" sz="2200" dirty="0">
              <a:solidFill>
                <a:srgbClr val="7F7F7F"/>
              </a:solidFill>
            </a:endParaRP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252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915" y="171475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 smtClean="0"/>
              <a:t>Adoção</a:t>
            </a:r>
            <a:r>
              <a:rPr lang="en-US" sz="3200" b="1" dirty="0" smtClean="0"/>
              <a:t> Lei </a:t>
            </a:r>
            <a:r>
              <a:rPr lang="en-US" sz="3200" b="1" dirty="0" err="1" smtClean="0"/>
              <a:t>Modelo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915" y="1580667"/>
            <a:ext cx="8229600" cy="3469213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smtClean="0"/>
              <a:t>EUA  - </a:t>
            </a:r>
            <a:r>
              <a:rPr lang="fr-FR" sz="2000" dirty="0" err="1" smtClean="0"/>
              <a:t>Capítulo</a:t>
            </a:r>
            <a:r>
              <a:rPr lang="fr-FR" sz="2000" dirty="0" smtClean="0"/>
              <a:t> 15.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err="1" smtClean="0"/>
              <a:t>Adoção</a:t>
            </a:r>
            <a:r>
              <a:rPr lang="fr-FR" sz="2000" dirty="0" smtClean="0"/>
              <a:t> </a:t>
            </a:r>
            <a:r>
              <a:rPr lang="fr-FR" sz="2000" dirty="0" err="1" smtClean="0"/>
              <a:t>por</a:t>
            </a:r>
            <a:r>
              <a:rPr lang="fr-FR" sz="2000" dirty="0" smtClean="0"/>
              <a:t> mais de 43 </a:t>
            </a:r>
            <a:r>
              <a:rPr lang="fr-FR" sz="2000" dirty="0" err="1" smtClean="0"/>
              <a:t>países</a:t>
            </a:r>
            <a:r>
              <a:rPr lang="fr-FR" sz="2000" dirty="0" smtClean="0"/>
              <a:t>.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err="1" smtClean="0"/>
              <a:t>Regulamento</a:t>
            </a:r>
            <a:r>
              <a:rPr lang="fr-FR" sz="2000" dirty="0" smtClean="0"/>
              <a:t> </a:t>
            </a:r>
            <a:r>
              <a:rPr lang="fr-FR" sz="2000" dirty="0" err="1" smtClean="0"/>
              <a:t>Europeu</a:t>
            </a:r>
            <a:r>
              <a:rPr lang="fr-FR" sz="2000" dirty="0" smtClean="0"/>
              <a:t> 1.346/2000 e 848/2015 (28 </a:t>
            </a:r>
            <a:r>
              <a:rPr lang="fr-FR" sz="2000" dirty="0" err="1" smtClean="0"/>
              <a:t>países</a:t>
            </a:r>
            <a:r>
              <a:rPr lang="fr-FR" sz="2000" dirty="0" smtClean="0"/>
              <a:t> UE), </a:t>
            </a:r>
            <a:r>
              <a:rPr lang="fr-FR" sz="2000" dirty="0" err="1" smtClean="0"/>
              <a:t>em</a:t>
            </a:r>
            <a:r>
              <a:rPr lang="fr-FR" sz="2000" dirty="0" smtClean="0"/>
              <a:t> </a:t>
            </a:r>
            <a:r>
              <a:rPr lang="fr-FR" sz="2000" dirty="0" err="1" smtClean="0"/>
              <a:t>vigor</a:t>
            </a:r>
            <a:r>
              <a:rPr lang="fr-FR" sz="2000" dirty="0" smtClean="0"/>
              <a:t> </a:t>
            </a:r>
            <a:r>
              <a:rPr lang="fr-FR" sz="2000" dirty="0" err="1" smtClean="0"/>
              <a:t>desde</a:t>
            </a:r>
            <a:r>
              <a:rPr lang="fr-FR" sz="2000" dirty="0" smtClean="0"/>
              <a:t> 2017.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smtClean="0"/>
              <a:t> FRANÇA </a:t>
            </a:r>
            <a:r>
              <a:rPr lang="fr-FR" sz="2000" dirty="0" err="1" smtClean="0"/>
              <a:t>inseriu</a:t>
            </a:r>
            <a:r>
              <a:rPr lang="fr-FR" sz="2000" dirty="0" smtClean="0"/>
              <a:t> </a:t>
            </a:r>
            <a:r>
              <a:rPr lang="fr-FR" sz="2000" dirty="0" err="1" smtClean="0"/>
              <a:t>Título</a:t>
            </a:r>
            <a:r>
              <a:rPr lang="fr-FR" sz="2000" dirty="0" smtClean="0"/>
              <a:t> IX </a:t>
            </a:r>
            <a:r>
              <a:rPr lang="fr-FR" sz="2000" dirty="0" err="1" smtClean="0"/>
              <a:t>ao</a:t>
            </a:r>
            <a:r>
              <a:rPr lang="fr-FR" sz="2000" dirty="0" smtClean="0"/>
              <a:t> </a:t>
            </a:r>
            <a:r>
              <a:rPr lang="fr-FR" sz="2000" dirty="0" err="1" smtClean="0"/>
              <a:t>Livro</a:t>
            </a:r>
            <a:r>
              <a:rPr lang="fr-FR" sz="2000" dirty="0" smtClean="0"/>
              <a:t> VI </a:t>
            </a:r>
            <a:r>
              <a:rPr lang="fr-FR" sz="2000" dirty="0" err="1" smtClean="0"/>
              <a:t>Código</a:t>
            </a:r>
            <a:r>
              <a:rPr lang="fr-FR" sz="2000" dirty="0" smtClean="0"/>
              <a:t> </a:t>
            </a:r>
            <a:r>
              <a:rPr lang="fr-FR" sz="2000" dirty="0" err="1" smtClean="0"/>
              <a:t>Comercial</a:t>
            </a:r>
            <a:r>
              <a:rPr lang="fr-FR" sz="2000" dirty="0" smtClean="0"/>
              <a:t> - </a:t>
            </a:r>
            <a:r>
              <a:rPr lang="fr-FR" sz="2000" dirty="0" err="1" smtClean="0"/>
              <a:t>nov</a:t>
            </a:r>
            <a:r>
              <a:rPr lang="fr-FR" sz="2000" dirty="0" smtClean="0"/>
              <a:t> 2017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smtClean="0"/>
              <a:t>SUÍÇA </a:t>
            </a:r>
            <a:r>
              <a:rPr lang="fr-FR" sz="2000" dirty="0" err="1" smtClean="0"/>
              <a:t>alterou</a:t>
            </a:r>
            <a:r>
              <a:rPr lang="fr-FR" sz="2000" dirty="0" smtClean="0"/>
              <a:t> </a:t>
            </a:r>
            <a:r>
              <a:rPr lang="fr-FR" sz="2000" dirty="0" err="1" smtClean="0"/>
              <a:t>seu</a:t>
            </a:r>
            <a:r>
              <a:rPr lang="fr-FR" sz="2000" dirty="0" smtClean="0"/>
              <a:t> </a:t>
            </a:r>
            <a:r>
              <a:rPr lang="fr-FR" sz="2000" dirty="0" err="1" smtClean="0"/>
              <a:t>Código</a:t>
            </a:r>
            <a:r>
              <a:rPr lang="fr-FR" sz="2000" dirty="0" smtClean="0"/>
              <a:t> de </a:t>
            </a:r>
            <a:r>
              <a:rPr lang="fr-FR" sz="2000" dirty="0" err="1" smtClean="0"/>
              <a:t>Direito</a:t>
            </a:r>
            <a:r>
              <a:rPr lang="fr-FR" sz="2000" dirty="0" smtClean="0"/>
              <a:t> </a:t>
            </a:r>
            <a:r>
              <a:rPr lang="fr-FR" sz="2000" dirty="0" err="1" smtClean="0"/>
              <a:t>Internacional</a:t>
            </a:r>
            <a:r>
              <a:rPr lang="fr-FR" sz="2000" dirty="0" smtClean="0"/>
              <a:t> </a:t>
            </a:r>
            <a:r>
              <a:rPr lang="fr-FR" sz="2000" dirty="0" err="1" smtClean="0"/>
              <a:t>Privado</a:t>
            </a:r>
            <a:r>
              <a:rPr lang="fr-FR" sz="2000" dirty="0" smtClean="0"/>
              <a:t> - </a:t>
            </a:r>
            <a:r>
              <a:rPr lang="fr-FR" sz="2000" dirty="0" err="1" smtClean="0"/>
              <a:t>março</a:t>
            </a:r>
            <a:r>
              <a:rPr lang="fr-FR" sz="2000" dirty="0" smtClean="0"/>
              <a:t> 17</a:t>
            </a:r>
          </a:p>
          <a:p>
            <a:pPr>
              <a:spcBef>
                <a:spcPts val="3000"/>
              </a:spcBef>
              <a:buClr>
                <a:schemeClr val="accent1"/>
              </a:buClr>
              <a:buFont typeface="Wingdings" charset="2"/>
              <a:buChar char="§"/>
            </a:pPr>
            <a:r>
              <a:rPr lang="fr-FR" sz="2000" dirty="0" smtClean="0"/>
              <a:t>INGLATERRA </a:t>
            </a:r>
            <a:r>
              <a:rPr lang="fr-FR" sz="2000" dirty="0" err="1" smtClean="0"/>
              <a:t>proferiu</a:t>
            </a:r>
            <a:r>
              <a:rPr lang="fr-FR" sz="2000" dirty="0" smtClean="0"/>
              <a:t> </a:t>
            </a:r>
            <a:r>
              <a:rPr lang="fr-FR" sz="2000" dirty="0" err="1" smtClean="0"/>
              <a:t>decisão</a:t>
            </a:r>
            <a:r>
              <a:rPr lang="fr-FR" sz="2000" dirty="0" smtClean="0"/>
              <a:t> </a:t>
            </a:r>
            <a:r>
              <a:rPr lang="fr-FR" sz="2000" dirty="0" err="1" smtClean="0"/>
              <a:t>histórica</a:t>
            </a:r>
            <a:r>
              <a:rPr lang="fr-FR" sz="2000" dirty="0" smtClean="0"/>
              <a:t> no </a:t>
            </a:r>
            <a:r>
              <a:rPr lang="fr-FR" sz="2000" dirty="0" err="1" smtClean="0"/>
              <a:t>caso</a:t>
            </a:r>
            <a:r>
              <a:rPr lang="fr-FR" sz="2000" dirty="0" smtClean="0"/>
              <a:t> </a:t>
            </a:r>
            <a:r>
              <a:rPr lang="fr-FR" sz="2000" dirty="0" err="1" smtClean="0"/>
              <a:t>Agrokor</a:t>
            </a:r>
            <a:r>
              <a:rPr lang="fr-FR" sz="2000" dirty="0" smtClean="0"/>
              <a:t> (</a:t>
            </a:r>
            <a:r>
              <a:rPr lang="fr-FR" sz="2000" dirty="0" err="1" smtClean="0"/>
              <a:t>nov</a:t>
            </a:r>
            <a:r>
              <a:rPr lang="fr-FR" sz="2000" dirty="0" smtClean="0"/>
              <a:t> 2017), </a:t>
            </a:r>
            <a:r>
              <a:rPr lang="fr-FR" sz="2000" dirty="0" err="1" smtClean="0"/>
              <a:t>reconhecendo</a:t>
            </a:r>
            <a:r>
              <a:rPr lang="fr-FR" sz="2000" dirty="0" smtClean="0"/>
              <a:t> novo </a:t>
            </a:r>
            <a:r>
              <a:rPr lang="fr-FR" sz="2000" dirty="0" err="1" smtClean="0"/>
              <a:t>modelo</a:t>
            </a:r>
            <a:r>
              <a:rPr lang="fr-FR" sz="2000" dirty="0" smtClean="0"/>
              <a:t> de </a:t>
            </a:r>
            <a:r>
              <a:rPr lang="fr-FR" sz="2000" dirty="0" err="1" smtClean="0"/>
              <a:t>insolvência</a:t>
            </a:r>
            <a:r>
              <a:rPr lang="fr-FR" sz="2000" dirty="0" smtClean="0"/>
              <a:t> da </a:t>
            </a:r>
            <a:r>
              <a:rPr lang="fr-FR" sz="2000" dirty="0" err="1" smtClean="0"/>
              <a:t>Croácia</a:t>
            </a:r>
            <a:r>
              <a:rPr lang="fr-FR" sz="2000" dirty="0" smtClean="0"/>
              <a:t> (EA - </a:t>
            </a:r>
            <a:r>
              <a:rPr lang="fr-FR" sz="2000" i="1" dirty="0" err="1" smtClean="0"/>
              <a:t>Extraordinary</a:t>
            </a:r>
            <a:r>
              <a:rPr lang="fr-FR" sz="2000" i="1" dirty="0" smtClean="0"/>
              <a:t> Administration</a:t>
            </a:r>
            <a:r>
              <a:rPr lang="fr-FR" sz="2000" dirty="0" smtClean="0"/>
              <a:t>).</a:t>
            </a:r>
          </a:p>
        </p:txBody>
      </p:sp>
      <p:pic>
        <p:nvPicPr>
          <p:cNvPr id="4" name="Picture 3" descr="MarcaFG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52866" y="171475"/>
            <a:ext cx="1846649" cy="50815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502" y="6297082"/>
            <a:ext cx="902758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0" y="6297082"/>
            <a:ext cx="9144000" cy="52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Prof.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Márcio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 Souza </a:t>
            </a:r>
            <a:r>
              <a:rPr lang="en-US" sz="1200" dirty="0" err="1">
                <a:solidFill>
                  <a:schemeClr val="tx1">
                    <a:tint val="75000"/>
                  </a:schemeClr>
                </a:solidFill>
              </a:rPr>
              <a:t>Guimarães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1200" dirty="0">
                <a:solidFill>
                  <a:schemeClr val="tx1">
                    <a:tint val="75000"/>
                  </a:schemeClr>
                </a:solidFill>
              </a:rPr>
              <a:t>FGV – Escola de Direito RIO</a:t>
            </a:r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0174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393</Words>
  <Application>Microsoft Macintosh PowerPoint</Application>
  <PresentationFormat>Présentation à l'écran (4:3)</PresentationFormat>
  <Paragraphs>74</Paragraphs>
  <Slides>11</Slides>
  <Notes>1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Office Theme</vt:lpstr>
      <vt:lpstr>A Diretriz da UNCITRAL sobre Insolvência Transnacional  Audiência Pública Senado Federal Projeto Código Comercial</vt:lpstr>
      <vt:lpstr>Insolvência</vt:lpstr>
      <vt:lpstr>Empresa</vt:lpstr>
      <vt:lpstr>193 JURISDIÇÕES</vt:lpstr>
      <vt:lpstr>Teoria Universalista?</vt:lpstr>
      <vt:lpstr>           United Nations Commission on International Trade Law </vt:lpstr>
      <vt:lpstr>Diapositive 7</vt:lpstr>
      <vt:lpstr>Insolvência Transnacional</vt:lpstr>
      <vt:lpstr>Adoção Lei Modelo</vt:lpstr>
      <vt:lpstr>Brasil </vt:lpstr>
      <vt:lpstr>Diapositive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Subcomissão de Crise da Empresa  Senado Federal (EMBLEMA SENADO)  </dc:title>
  <dc:creator>Carlos Xavier</dc:creator>
  <cp:lastModifiedBy>Marcio Guimaraes</cp:lastModifiedBy>
  <cp:revision>47</cp:revision>
  <dcterms:created xsi:type="dcterms:W3CDTF">2018-04-25T17:48:07Z</dcterms:created>
  <dcterms:modified xsi:type="dcterms:W3CDTF">2018-04-25T17:48:36Z</dcterms:modified>
</cp:coreProperties>
</file>