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9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notesSlides/notesSlide24.xml" ContentType="application/vnd.openxmlformats-officedocument.presentationml.notesSlide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8" r:id="rId3"/>
    <p:sldId id="272" r:id="rId4"/>
    <p:sldId id="293" r:id="rId5"/>
    <p:sldId id="257" r:id="rId6"/>
    <p:sldId id="260" r:id="rId7"/>
    <p:sldId id="263" r:id="rId8"/>
    <p:sldId id="265" r:id="rId9"/>
    <p:sldId id="268" r:id="rId10"/>
    <p:sldId id="261" r:id="rId11"/>
    <p:sldId id="262" r:id="rId12"/>
    <p:sldId id="266" r:id="rId13"/>
    <p:sldId id="267" r:id="rId14"/>
    <p:sldId id="270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5" r:id="rId27"/>
    <p:sldId id="287" r:id="rId28"/>
    <p:sldId id="294" r:id="rId29"/>
    <p:sldId id="288" r:id="rId30"/>
    <p:sldId id="296" r:id="rId31"/>
    <p:sldId id="297" r:id="rId32"/>
    <p:sldId id="295" r:id="rId33"/>
  </p:sldIdLst>
  <p:sldSz cx="9144000" cy="5143500" type="screen16x9"/>
  <p:notesSz cx="6858000" cy="9144000"/>
  <p:embeddedFontLst>
    <p:embeddedFont>
      <p:font typeface="Lato" panose="020F0502020204030203" pitchFamily="34" charset="0"/>
      <p:regular r:id="rId35"/>
      <p:bold r:id="rId36"/>
      <p:italic r:id="rId37"/>
      <p:boldItalic r:id="rId38"/>
    </p:embeddedFont>
    <p:embeddedFont>
      <p:font typeface="Raleway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795B"/>
    <a:srgbClr val="00388B"/>
    <a:srgbClr val="FFC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33:45.5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41,'236'-20,"-156"10,93 0,2640 14,-1454-7,-1226 3,-117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38:06.45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0,'595'20,"-4"-1,-135-21,405 3,-620 9,83 1,2051-12,-2359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38:09.66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0,'2059'0,"-1824"14,-158-8,-53-3,1 0,35 11,-42-8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38:12.35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1,'2390'0,"-2282"5,122 21,-3 0,259-7,-468-19,-2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38:15.38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0,'153'0,"1422"0,-1552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38:23.13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1,'479'19,"94"-5,17 2,1643 30,-2104-46,3828 0,-3930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38:25.79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41,'65'0,"164"1,264-34,-393 24,182 10,-222 1,137 4,335 6,367-12,-878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38:28.12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0,'322'16,"-111"-2,1058-3,-806-13,-23-8,15 1,1600 9,-2037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38:32.79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0,'5469'0,"-5453"0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38:37.97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0,'1026'19,"-218"-1,1100-15,-1014-5,-875 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38:39.12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38,'261'-9,"-98"1,1257-12,-411 20,-984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33:51.7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0,'728'45,"-489"-20,165 13,260-29,-396-12,2152 3,-2118-19,-194 18,56 1,229-31,-318 24,0 2,91 8,-37 0,-65-3,7 1,123-14,-18-5,331 8,-311 12,-164-2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38:46.62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1 117,'1164'-55,"-681"22,-235 21,869-4,-721 18,2425-2,-2591 19,-15 0,-161-16,68 13,-69-8,74 3,-111-11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38:49.71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0,'2136'0,"-1933"11,3-1,3650-11,-3789 11,-59-8,8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38:52.02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0,'2627'0,"-1755"20,-586-1,-175-1,-96-18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38:59.46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0,'1728'20,"-1013"-19,-69 15,535 5,-1059-21,2284 0,-1738 37,-480-22,327-7,-151-7,365 29,-36-23,-389-10,154 3,-435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39:02.64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1,'8147'0,"-8072"0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39:05.48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1 133,'45'-2,"80"-15,-32 3,472-37,519 21,-830 21,21-1,146 11,-401-1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35:43.7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0,'6742'0,"-6726"0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35:47.9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1,'260'17,"-59"0,746 34,194 17,-619-49,3139-19,-3636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35:54.1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1,'955'0,"-939"0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35:59.2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3,'1789'0,"-1127"-2,654 5,-777 15,221 2,6626-20,-7270-10,-2 0,1259 8,-668 4,606 40,-1172-35,953 4,-666-13,138 2,-545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33:53.8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1,'937'0,"-921"0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36:01.9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2,'121'-2,"130"4,-158 7,36 1,-113-10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36:06.4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1,'6051'0,"-6032"0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36:14.5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0,'2242'0,"-2227"0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36:17.5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1,'6097'0,"-6087"0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1:44.07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1,'1684'0,"-1355"9,22 1,1141-10,-1472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1:49.93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59,'430'-29,"17"0,2404 32,-1471-6,-1356 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1:54.16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1,'2178'0,"-2162"0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1:56.63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0,'2195'0,"-1944"10,14-1,2522-10,-1442 2,-1327-1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1:57.38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2:03.61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0,'1487'0,"-1474"0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34:00.6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2,'409'-1,"442"3,-468 16,99 2,3848-24,-2241 7,747-3,-2817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2:05.72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22,'2377'0,"-2080"-10,-23 0,2876 9,-1537 3,-1592-2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2:08.13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0,'239'17,"242"0,547 8,1017-26,-2020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3:56.43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40,'420'2,"443"-4,-654-7,83-1,179-4,171 8,-373 8,691-2,-943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3:58.88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41,'199'1,"211"-2,-262-9,38-1,1651 12,-1380-19,541 16,-515 3,-467-1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4:01.65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20,'109'-12,"202"4,-191 9,1970-1,-2095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4:12.01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0,'2139'0,"-1288"20,2572-21,-3403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4:15.13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2,'500'-2,"531"5,-771 5,150 2,1502-10,-1552 10,-46 0,82-8,398 8,1032 0,-1095-13,-314 0,426 7,-561 19,-132-8,-77-6,33 1,-79-9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4:18.29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1,'9412'0,"-9393"0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4:24.86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0,'7446'0,"-7433"0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4:31.33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43,'2011'0,"-1676"-20,-10 0,-98 18,286 6,-295 15,-198-18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34:04.3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1,'2078'0,"-1867"9,7 1,270 9,-257-6,396 20,-441-19,166 3,418-2,143-8,-509-10,5793 3,-6177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4:33.31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1,'3684'0,"-3684"0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6:42.62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0,'3725'0,"-3708"0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6:47.03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0,'3632'0,"-3617"0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6:49.72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0,'1988'24,"-996"-3,-446-12,1308-3,-1039-8,4348 2,-5124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6:54.69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19,'3424'0,"-3232"-10,-60 2,-106 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6:58.77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1,'500'0,"-107"0,3213 0,-2868 19,41 0,1977-20,-2713 3,-1 2,47 11,-48-8,-1-1,56 1,24-8,-102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7:02.77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0,'2171'0,"-1850"10,17-1,177-9,-474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7:03.15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7:09.53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0,'515'10,"-47"-1,2369-8,-1368-2,-1188 10,35 1,1143 8,-739-29,-538 4,-52 7,-66 1,118-14,-121 7,120 4,-111 3,-50-1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7:09.87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34:09.2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1,'197'13,"-79"-3,766 24,5-32,-461-3,14 10,26 1,3996-12,-2339 3,-1253-1,-723 11,-53-2,-61-5,48 11,16 3,-65-16,-18-2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7:14.96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0 117,'638'-21,"-320"-2,428-38,-589 49,184 12,-148 3,941-3,-1114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7:16.62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0,'3976'0,"-3949"0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7:23.06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0,'1378'29,"113"1,-1227-33,448 5,-553 7,70 1,-104-10,-108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7:27.04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1,'978'19,"1208"40,1463-62,-2057 4,-524-1,-1052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7:28.68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0,'3'0,"24"0,16 0,12 0,16 0,-2 0,-2 0,-10 0,-10 0,-11 0,-8 0,-2 0,-3 0,-1 0,-2 0,-1 0,0 0,-3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7:35.30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59,'976'-11,"68"1,-780 1,-65 2,232-3,240-1,1227 11,399 0,-2277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7:44.95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41,'174'-12,"971"-12,-255 19,-465 8,753-3,-1152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7:46.86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0,'3957'0,"-3933"0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7:51.20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20,'829'2,"888"-5,-1409-6,55-1,1397 11,-1740-1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7:55.17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1,'1'1,"0"-1,0 1,0 0,0-1,0 1,0 0,0-1,0 1,0-1,0 0,0 1,0-1,0 0,0 0,1 0,-1 1,0-1,2-1,1 2,65 5,74-2,-86-4,2614 5,-1434-8,2898 3,-3899 11,-133-4,119-6,-222-1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34:16.8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1,'15142'0,"-15081"7,-44-3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7:57.75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61,'1076'-34,"-797"26,-19 0,563-2,-499 13,8125-3,-8455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7:59.92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2,'461'-2,"487"4,-605 7,191 1,2203-10,-2720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8:03.10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2047 156,'663'0,"928"0,-3937 0,1813-40,75 1,-46-8,307 22,138 21,-59 4,69 1,12-1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8:03.48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8:07.89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0,'0'1,"1"0,0 0,0 0,-1-1,1 1,0 0,0-1,0 1,0 0,-1-1,1 1,0-1,0 1,0-1,0 0,1 1,-1-1,0 0,0 0,0 0,0 0,0 0,1 0,35 3,-31-2,660 6,-376-10,939 3,-1231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8:12.28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12,'25'0,"1845"31,-870-20,-594-14,2 5,440-4,-364-17,233-2,2598 23,-1816-3,-1472 1,46-7,-51 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8:20.07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19,'565'3,"671"-9,-1019 0,250-4,2538 11,-2981-1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8:22.27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0,'1413'20,"3596"-21,-4993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8:24.20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40,'128'-15,"1090"-9,834 24,-2023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8:24.58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37:51.7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1,'1908'0,"-1736"19,479-19,-634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8:28.04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0 117,'199'-8,"-52"0,405-15,602-16,-923 21,-42 1,578 13,-412 7,1323-3,-1660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8:29.93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0,'2141'0,"-1965"11,6-1,191-10,-357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8:30.26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8:35.19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20,'1073'2,"1145"-5,-1111-16,-1084 19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8:37.21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0,'5049'0,"-4502"0,-529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48:40.82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1,'4993'0,"-4970"0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16:38:00.71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1,'34'1,"-1"2,35 7,7 2,1073 58,-600-52,-56-15,-257-5,-216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3a53fcce61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3a53fcce61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3a53fcce61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3a53fcce61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3a53fcce61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3a53fcce61_0_4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3a53fcce61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3a53fcce61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3a53fcce61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3a53fcce61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3a53fcce61_0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3a53fcce61_0_5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3a53fcce61_0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3a53fcce61_0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3a53fcce61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3a53fcce61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3a53fcce61_0_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3a53fcce61_0_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3a53fcce61_0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3a53fcce61_0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3a53fcce61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3a53fcce61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3a53fcce61_0_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3a53fcce61_0_5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3a53fcce61_0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3a53fcce61_0_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3a53fcce61_0_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3a53fcce61_0_5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3a53fcce61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3a53fcce61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3a53fcce61_0_5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3a53fcce61_0_5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3a53fcce61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3a53fcce61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3a53fcce61_0_6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3a53fcce61_0_6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3a53fcce61_0_6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3a53fcce61_0_6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3a53fcce61_0_6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3a53fcce61_0_6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24488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3a53fcce61_0_6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3a53fcce61_0_6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3a53fcce61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3a53fcce61_0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3a53fcce61_0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3a53fcce61_0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68003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3a53fcce61_0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3a53fcce61_0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70106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3a53fcce61_0_6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3a53fcce61_0_6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6069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6043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3a53fcce61_0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3a53fcce61_0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3a53fcce61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3a53fcce61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3a53fcce61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3a53fcce61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3a53fcce61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3a53fcce61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3a53fcce61_0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3a53fcce61_0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13" Type="http://schemas.openxmlformats.org/officeDocument/2006/relationships/image" Target="../media/image39.png"/><Relationship Id="rId18" Type="http://schemas.openxmlformats.org/officeDocument/2006/relationships/customXml" Target="../ink/ink33.xml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12" Type="http://schemas.openxmlformats.org/officeDocument/2006/relationships/customXml" Target="../ink/ink30.xml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.xml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5" Type="http://schemas.openxmlformats.org/officeDocument/2006/relationships/image" Target="../media/image40.png"/><Relationship Id="rId10" Type="http://schemas.openxmlformats.org/officeDocument/2006/relationships/customXml" Target="../ink/ink29.xml"/><Relationship Id="rId19" Type="http://schemas.openxmlformats.org/officeDocument/2006/relationships/image" Target="../media/image42.png"/><Relationship Id="rId4" Type="http://schemas.openxmlformats.org/officeDocument/2006/relationships/customXml" Target="../ink/ink26.xml"/><Relationship Id="rId9" Type="http://schemas.openxmlformats.org/officeDocument/2006/relationships/image" Target="../media/image37.png"/><Relationship Id="rId14" Type="http://schemas.openxmlformats.org/officeDocument/2006/relationships/customXml" Target="../ink/ink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13" Type="http://schemas.openxmlformats.org/officeDocument/2006/relationships/image" Target="../media/image49.png"/><Relationship Id="rId18" Type="http://schemas.openxmlformats.org/officeDocument/2006/relationships/customXml" Target="../ink/ink41.xml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12" Type="http://schemas.openxmlformats.org/officeDocument/2006/relationships/customXml" Target="../ink/ink38.xml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6" Type="http://schemas.openxmlformats.org/officeDocument/2006/relationships/customXml" Target="../ink/ink40.xml"/><Relationship Id="rId1" Type="http://schemas.openxmlformats.org/officeDocument/2006/relationships/slideLayout" Target="../slideLayouts/slideLayout9.xml"/><Relationship Id="rId6" Type="http://schemas.openxmlformats.org/officeDocument/2006/relationships/customXml" Target="../ink/ink35.xml"/><Relationship Id="rId11" Type="http://schemas.openxmlformats.org/officeDocument/2006/relationships/image" Target="../media/image48.png"/><Relationship Id="rId5" Type="http://schemas.openxmlformats.org/officeDocument/2006/relationships/image" Target="../media/image45.png"/><Relationship Id="rId15" Type="http://schemas.openxmlformats.org/officeDocument/2006/relationships/image" Target="../media/image50.png"/><Relationship Id="rId10" Type="http://schemas.openxmlformats.org/officeDocument/2006/relationships/customXml" Target="../ink/ink37.xml"/><Relationship Id="rId19" Type="http://schemas.openxmlformats.org/officeDocument/2006/relationships/image" Target="../media/image52.png"/><Relationship Id="rId4" Type="http://schemas.openxmlformats.org/officeDocument/2006/relationships/customXml" Target="../ink/ink34.xml"/><Relationship Id="rId9" Type="http://schemas.openxmlformats.org/officeDocument/2006/relationships/image" Target="../media/image47.png"/><Relationship Id="rId14" Type="http://schemas.openxmlformats.org/officeDocument/2006/relationships/customXml" Target="../ink/ink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4.xml"/><Relationship Id="rId13" Type="http://schemas.openxmlformats.org/officeDocument/2006/relationships/image" Target="../media/image59.png"/><Relationship Id="rId18" Type="http://schemas.openxmlformats.org/officeDocument/2006/relationships/customXml" Target="../ink/ink49.xml"/><Relationship Id="rId3" Type="http://schemas.openxmlformats.org/officeDocument/2006/relationships/image" Target="../media/image54.png"/><Relationship Id="rId21" Type="http://schemas.openxmlformats.org/officeDocument/2006/relationships/image" Target="../media/image63.png"/><Relationship Id="rId7" Type="http://schemas.openxmlformats.org/officeDocument/2006/relationships/image" Target="../media/image56.png"/><Relationship Id="rId12" Type="http://schemas.openxmlformats.org/officeDocument/2006/relationships/customXml" Target="../ink/ink46.xml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6" Type="http://schemas.openxmlformats.org/officeDocument/2006/relationships/customXml" Target="../ink/ink48.xml"/><Relationship Id="rId20" Type="http://schemas.openxmlformats.org/officeDocument/2006/relationships/customXml" Target="../ink/ink5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3.xml"/><Relationship Id="rId11" Type="http://schemas.openxmlformats.org/officeDocument/2006/relationships/image" Target="../media/image58.png"/><Relationship Id="rId5" Type="http://schemas.openxmlformats.org/officeDocument/2006/relationships/image" Target="../media/image55.png"/><Relationship Id="rId15" Type="http://schemas.openxmlformats.org/officeDocument/2006/relationships/image" Target="../media/image60.png"/><Relationship Id="rId10" Type="http://schemas.openxmlformats.org/officeDocument/2006/relationships/customXml" Target="../ink/ink45.xml"/><Relationship Id="rId19" Type="http://schemas.openxmlformats.org/officeDocument/2006/relationships/image" Target="../media/image62.png"/><Relationship Id="rId4" Type="http://schemas.openxmlformats.org/officeDocument/2006/relationships/customXml" Target="../ink/ink42.xml"/><Relationship Id="rId9" Type="http://schemas.openxmlformats.org/officeDocument/2006/relationships/image" Target="../media/image57.png"/><Relationship Id="rId14" Type="http://schemas.openxmlformats.org/officeDocument/2006/relationships/customXml" Target="../ink/ink4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5.xml"/><Relationship Id="rId18" Type="http://schemas.openxmlformats.org/officeDocument/2006/relationships/image" Target="../media/image49.png"/><Relationship Id="rId26" Type="http://schemas.openxmlformats.org/officeDocument/2006/relationships/customXml" Target="../ink/ink62.xml"/><Relationship Id="rId3" Type="http://schemas.openxmlformats.org/officeDocument/2006/relationships/image" Target="../media/image65.png"/><Relationship Id="rId21" Type="http://schemas.openxmlformats.org/officeDocument/2006/relationships/customXml" Target="../ink/ink59.xml"/><Relationship Id="rId7" Type="http://schemas.openxmlformats.org/officeDocument/2006/relationships/customXml" Target="../ink/ink52.xml"/><Relationship Id="rId12" Type="http://schemas.openxmlformats.org/officeDocument/2006/relationships/image" Target="../media/image70.png"/><Relationship Id="rId17" Type="http://schemas.openxmlformats.org/officeDocument/2006/relationships/customXml" Target="../ink/ink57.xml"/><Relationship Id="rId25" Type="http://schemas.openxmlformats.org/officeDocument/2006/relationships/image" Target="../media/image75.png"/><Relationship Id="rId33" Type="http://schemas.openxmlformats.org/officeDocument/2006/relationships/image" Target="../media/image79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72.png"/><Relationship Id="rId20" Type="http://schemas.openxmlformats.org/officeDocument/2006/relationships/image" Target="../media/image73.png"/><Relationship Id="rId29" Type="http://schemas.openxmlformats.org/officeDocument/2006/relationships/image" Target="../media/image7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7.png"/><Relationship Id="rId11" Type="http://schemas.openxmlformats.org/officeDocument/2006/relationships/customXml" Target="../ink/ink54.xml"/><Relationship Id="rId24" Type="http://schemas.openxmlformats.org/officeDocument/2006/relationships/customXml" Target="../ink/ink61.xml"/><Relationship Id="rId32" Type="http://schemas.openxmlformats.org/officeDocument/2006/relationships/customXml" Target="../ink/ink65.xml"/><Relationship Id="rId5" Type="http://schemas.openxmlformats.org/officeDocument/2006/relationships/customXml" Target="../ink/ink51.xml"/><Relationship Id="rId15" Type="http://schemas.openxmlformats.org/officeDocument/2006/relationships/customXml" Target="../ink/ink56.xml"/><Relationship Id="rId23" Type="http://schemas.openxmlformats.org/officeDocument/2006/relationships/image" Target="../media/image74.png"/><Relationship Id="rId28" Type="http://schemas.openxmlformats.org/officeDocument/2006/relationships/customXml" Target="../ink/ink63.xml"/><Relationship Id="rId10" Type="http://schemas.openxmlformats.org/officeDocument/2006/relationships/image" Target="../media/image69.png"/><Relationship Id="rId19" Type="http://schemas.openxmlformats.org/officeDocument/2006/relationships/customXml" Target="../ink/ink58.xml"/><Relationship Id="rId31" Type="http://schemas.openxmlformats.org/officeDocument/2006/relationships/image" Target="../media/image78.png"/><Relationship Id="rId4" Type="http://schemas.openxmlformats.org/officeDocument/2006/relationships/image" Target="../media/image66.png"/><Relationship Id="rId9" Type="http://schemas.openxmlformats.org/officeDocument/2006/relationships/customXml" Target="../ink/ink53.xml"/><Relationship Id="rId14" Type="http://schemas.openxmlformats.org/officeDocument/2006/relationships/image" Target="../media/image71.png"/><Relationship Id="rId22" Type="http://schemas.openxmlformats.org/officeDocument/2006/relationships/customXml" Target="../ink/ink60.xml"/><Relationship Id="rId27" Type="http://schemas.openxmlformats.org/officeDocument/2006/relationships/image" Target="../media/image76.png"/><Relationship Id="rId30" Type="http://schemas.openxmlformats.org/officeDocument/2006/relationships/customXml" Target="../ink/ink64.xml"/><Relationship Id="rId8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5.png"/><Relationship Id="rId18" Type="http://schemas.openxmlformats.org/officeDocument/2006/relationships/customXml" Target="../ink/ink73.xml"/><Relationship Id="rId26" Type="http://schemas.openxmlformats.org/officeDocument/2006/relationships/customXml" Target="../ink/ink77.xml"/><Relationship Id="rId39" Type="http://schemas.openxmlformats.org/officeDocument/2006/relationships/image" Target="../media/image96.png"/><Relationship Id="rId21" Type="http://schemas.openxmlformats.org/officeDocument/2006/relationships/image" Target="../media/image88.png"/><Relationship Id="rId34" Type="http://schemas.openxmlformats.org/officeDocument/2006/relationships/image" Target="../media/image94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24.xml"/><Relationship Id="rId16" Type="http://schemas.openxmlformats.org/officeDocument/2006/relationships/customXml" Target="../ink/ink72.xml"/><Relationship Id="rId20" Type="http://schemas.openxmlformats.org/officeDocument/2006/relationships/customXml" Target="../ink/ink74.xml"/><Relationship Id="rId29" Type="http://schemas.openxmlformats.org/officeDocument/2006/relationships/image" Target="../media/image92.png"/><Relationship Id="rId41" Type="http://schemas.openxmlformats.org/officeDocument/2006/relationships/image" Target="../media/image97.png"/><Relationship Id="rId1" Type="http://schemas.openxmlformats.org/officeDocument/2006/relationships/slideLayout" Target="../slideLayouts/slideLayout9.xml"/><Relationship Id="rId6" Type="http://schemas.openxmlformats.org/officeDocument/2006/relationships/customXml" Target="../ink/ink67.xml"/><Relationship Id="rId11" Type="http://schemas.openxmlformats.org/officeDocument/2006/relationships/image" Target="../media/image84.png"/><Relationship Id="rId24" Type="http://schemas.openxmlformats.org/officeDocument/2006/relationships/customXml" Target="../ink/ink76.xml"/><Relationship Id="rId32" Type="http://schemas.openxmlformats.org/officeDocument/2006/relationships/image" Target="../media/image93.png"/><Relationship Id="rId37" Type="http://schemas.openxmlformats.org/officeDocument/2006/relationships/image" Target="../media/image95.png"/><Relationship Id="rId40" Type="http://schemas.openxmlformats.org/officeDocument/2006/relationships/customXml" Target="../ink/ink85.xml"/><Relationship Id="rId5" Type="http://schemas.openxmlformats.org/officeDocument/2006/relationships/image" Target="../media/image81.png"/><Relationship Id="rId15" Type="http://schemas.openxmlformats.org/officeDocument/2006/relationships/image" Target="../media/image86.png"/><Relationship Id="rId23" Type="http://schemas.openxmlformats.org/officeDocument/2006/relationships/image" Target="../media/image89.png"/><Relationship Id="rId28" Type="http://schemas.openxmlformats.org/officeDocument/2006/relationships/customXml" Target="../ink/ink78.xml"/><Relationship Id="rId36" Type="http://schemas.openxmlformats.org/officeDocument/2006/relationships/customXml" Target="../ink/ink83.xml"/><Relationship Id="rId10" Type="http://schemas.openxmlformats.org/officeDocument/2006/relationships/customXml" Target="../ink/ink69.xml"/><Relationship Id="rId19" Type="http://schemas.openxmlformats.org/officeDocument/2006/relationships/image" Target="../media/image49.png"/><Relationship Id="rId31" Type="http://schemas.openxmlformats.org/officeDocument/2006/relationships/customXml" Target="../ink/ink80.xml"/><Relationship Id="rId4" Type="http://schemas.openxmlformats.org/officeDocument/2006/relationships/customXml" Target="../ink/ink66.xml"/><Relationship Id="rId9" Type="http://schemas.openxmlformats.org/officeDocument/2006/relationships/image" Target="../media/image83.png"/><Relationship Id="rId14" Type="http://schemas.openxmlformats.org/officeDocument/2006/relationships/customXml" Target="../ink/ink71.xml"/><Relationship Id="rId22" Type="http://schemas.openxmlformats.org/officeDocument/2006/relationships/customXml" Target="../ink/ink75.xml"/><Relationship Id="rId27" Type="http://schemas.openxmlformats.org/officeDocument/2006/relationships/image" Target="../media/image91.png"/><Relationship Id="rId30" Type="http://schemas.openxmlformats.org/officeDocument/2006/relationships/customXml" Target="../ink/ink79.xml"/><Relationship Id="rId35" Type="http://schemas.openxmlformats.org/officeDocument/2006/relationships/customXml" Target="../ink/ink82.xml"/><Relationship Id="rId8" Type="http://schemas.openxmlformats.org/officeDocument/2006/relationships/customXml" Target="../ink/ink68.xml"/><Relationship Id="rId3" Type="http://schemas.openxmlformats.org/officeDocument/2006/relationships/image" Target="../media/image80.png"/><Relationship Id="rId12" Type="http://schemas.openxmlformats.org/officeDocument/2006/relationships/customXml" Target="../ink/ink70.xml"/><Relationship Id="rId17" Type="http://schemas.openxmlformats.org/officeDocument/2006/relationships/image" Target="../media/image87.png"/><Relationship Id="rId25" Type="http://schemas.openxmlformats.org/officeDocument/2006/relationships/image" Target="../media/image90.png"/><Relationship Id="rId33" Type="http://schemas.openxmlformats.org/officeDocument/2006/relationships/customXml" Target="../ink/ink81.xml"/><Relationship Id="rId38" Type="http://schemas.openxmlformats.org/officeDocument/2006/relationships/customXml" Target="../ink/ink8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customXml" Target="../ink/ink5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0.png"/><Relationship Id="rId14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customXml" Target="../ink/ink15.xml"/><Relationship Id="rId26" Type="http://schemas.openxmlformats.org/officeDocument/2006/relationships/customXml" Target="../ink/ink19.xml"/><Relationship Id="rId39" Type="http://schemas.openxmlformats.org/officeDocument/2006/relationships/image" Target="../media/image33.png"/><Relationship Id="rId21" Type="http://schemas.openxmlformats.org/officeDocument/2006/relationships/image" Target="../media/image24.png"/><Relationship Id="rId34" Type="http://schemas.openxmlformats.org/officeDocument/2006/relationships/customXml" Target="../ink/ink23.xml"/><Relationship Id="rId7" Type="http://schemas.openxmlformats.org/officeDocument/2006/relationships/image" Target="../media/image17.png"/><Relationship Id="rId12" Type="http://schemas.openxmlformats.org/officeDocument/2006/relationships/customXml" Target="../ink/ink12.xml"/><Relationship Id="rId17" Type="http://schemas.openxmlformats.org/officeDocument/2006/relationships/image" Target="../media/image22.png"/><Relationship Id="rId25" Type="http://schemas.openxmlformats.org/officeDocument/2006/relationships/image" Target="../media/image26.png"/><Relationship Id="rId33" Type="http://schemas.openxmlformats.org/officeDocument/2006/relationships/image" Target="../media/image30.png"/><Relationship Id="rId38" Type="http://schemas.openxmlformats.org/officeDocument/2006/relationships/customXml" Target="../ink/ink25.xml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14.xml"/><Relationship Id="rId20" Type="http://schemas.openxmlformats.org/officeDocument/2006/relationships/customXml" Target="../ink/ink16.xml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9.xml"/><Relationship Id="rId11" Type="http://schemas.openxmlformats.org/officeDocument/2006/relationships/image" Target="../media/image19.png"/><Relationship Id="rId24" Type="http://schemas.openxmlformats.org/officeDocument/2006/relationships/customXml" Target="../ink/ink18.xml"/><Relationship Id="rId32" Type="http://schemas.openxmlformats.org/officeDocument/2006/relationships/customXml" Target="../ink/ink22.xml"/><Relationship Id="rId37" Type="http://schemas.openxmlformats.org/officeDocument/2006/relationships/image" Target="../media/image32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23" Type="http://schemas.openxmlformats.org/officeDocument/2006/relationships/image" Target="../media/image25.png"/><Relationship Id="rId28" Type="http://schemas.openxmlformats.org/officeDocument/2006/relationships/customXml" Target="../ink/ink20.xml"/><Relationship Id="rId36" Type="http://schemas.openxmlformats.org/officeDocument/2006/relationships/customXml" Target="../ink/ink24.xml"/><Relationship Id="rId10" Type="http://schemas.openxmlformats.org/officeDocument/2006/relationships/customXml" Target="../ink/ink11.xml"/><Relationship Id="rId19" Type="http://schemas.openxmlformats.org/officeDocument/2006/relationships/image" Target="../media/image23.png"/><Relationship Id="rId31" Type="http://schemas.openxmlformats.org/officeDocument/2006/relationships/image" Target="../media/image29.png"/><Relationship Id="rId4" Type="http://schemas.openxmlformats.org/officeDocument/2006/relationships/customXml" Target="../ink/ink8.xml"/><Relationship Id="rId9" Type="http://schemas.openxmlformats.org/officeDocument/2006/relationships/image" Target="../media/image18.png"/><Relationship Id="rId14" Type="http://schemas.openxmlformats.org/officeDocument/2006/relationships/customXml" Target="../ink/ink13.xml"/><Relationship Id="rId22" Type="http://schemas.openxmlformats.org/officeDocument/2006/relationships/customXml" Target="../ink/ink17.xml"/><Relationship Id="rId27" Type="http://schemas.openxmlformats.org/officeDocument/2006/relationships/image" Target="../media/image27.png"/><Relationship Id="rId30" Type="http://schemas.openxmlformats.org/officeDocument/2006/relationships/customXml" Target="../ink/ink21.xml"/><Relationship Id="rId35" Type="http://schemas.openxmlformats.org/officeDocument/2006/relationships/image" Target="../media/image31.png"/><Relationship Id="rId8" Type="http://schemas.openxmlformats.org/officeDocument/2006/relationships/customXml" Target="../ink/ink10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5209" y="3160867"/>
            <a:ext cx="3129341" cy="71578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6287975" y="3876650"/>
            <a:ext cx="110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Google Shape;99;p15">
            <a:extLst>
              <a:ext uri="{FF2B5EF4-FFF2-40B4-BE49-F238E27FC236}">
                <a16:creationId xmlns:a16="http://schemas.microsoft.com/office/drawing/2014/main" id="{E5ACC1DF-3CC7-630E-36AB-5CE46DD8103E}"/>
              </a:ext>
            </a:extLst>
          </p:cNvPr>
          <p:cNvSpPr txBox="1">
            <a:spLocks/>
          </p:cNvSpPr>
          <p:nvPr/>
        </p:nvSpPr>
        <p:spPr>
          <a:xfrm>
            <a:off x="729450" y="1318650"/>
            <a:ext cx="5334466" cy="29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  <a:defRPr sz="4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  <a:defRPr sz="4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  <a:defRPr sz="4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  <a:defRPr sz="4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  <a:defRPr sz="4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  <a:defRPr sz="4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  <a:defRPr sz="4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  <a:defRPr sz="4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  <a:defRPr sz="4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pt-BR" sz="2800" b="0" dirty="0"/>
              <a:t>Proteção e segurança</a:t>
            </a:r>
          </a:p>
          <a:p>
            <a:r>
              <a:rPr lang="pt-BR" sz="2800" b="0" dirty="0"/>
              <a:t>nas instituições educacionais:</a:t>
            </a:r>
          </a:p>
          <a:p>
            <a:r>
              <a:rPr lang="pt-BR" sz="2100" b="0" dirty="0"/>
              <a:t>prevenção, intervenção, </a:t>
            </a:r>
            <a:r>
              <a:rPr lang="pt-BR" sz="2100" b="0" dirty="0" err="1"/>
              <a:t>posvenção</a:t>
            </a:r>
            <a:r>
              <a:rPr lang="pt-BR" sz="2100" b="0" dirty="0"/>
              <a:t>, </a:t>
            </a:r>
          </a:p>
          <a:p>
            <a:r>
              <a:rPr lang="pt-BR" sz="2100" b="0" dirty="0"/>
              <a:t>e propostas legislativas</a:t>
            </a:r>
          </a:p>
          <a:p>
            <a:endParaRPr lang="pt-BR" sz="2800" b="0" dirty="0"/>
          </a:p>
          <a:p>
            <a:r>
              <a:rPr lang="pt-BR" sz="2600" b="0" dirty="0"/>
              <a:t>Andressa Pellanda</a:t>
            </a:r>
          </a:p>
          <a:p>
            <a:r>
              <a:rPr lang="pt-BR" sz="1800" b="0" dirty="0"/>
              <a:t>Coordenadora Geral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Reformas de Estado</a:t>
            </a:r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Qual a relação com a violência às escolas?</a:t>
            </a:r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2"/>
          </p:nvPr>
        </p:nvSpPr>
        <p:spPr>
          <a:xfrm>
            <a:off x="4820200" y="202475"/>
            <a:ext cx="3918900" cy="47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É importante compreender ainda o contexto político atual e também seu impacto através de diferentes </a:t>
            </a:r>
            <a:r>
              <a:rPr lang="pt-BR" dirty="0">
                <a:highlight>
                  <a:srgbClr val="FFFF00"/>
                </a:highlight>
              </a:rPr>
              <a:t>reformas de Estado que têm implicado um processo de redução de direitos , </a:t>
            </a:r>
            <a:r>
              <a:rPr lang="pt-BR" dirty="0"/>
              <a:t>focando em uma educação </a:t>
            </a:r>
            <a:r>
              <a:rPr lang="pt-BR" dirty="0">
                <a:highlight>
                  <a:srgbClr val="FFFF00"/>
                </a:highlight>
              </a:rPr>
              <a:t>tecnicista, esvaziada, produtora de mão-de-obra barata</a:t>
            </a:r>
            <a:r>
              <a:rPr lang="pt-BR" dirty="0"/>
              <a:t>, não superadora de desigualdades, e que desconsidera outras dimensões da vida social e individual, como os sentimentos, os sonhos e ideais e também o papel dos cidadãos para manutenção do sistema democrático de direitos.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dirty="0"/>
              <a:t>As reformas recentes da educação, como </a:t>
            </a:r>
            <a:r>
              <a:rPr lang="pt-BR" b="1" dirty="0"/>
              <a:t>a </a:t>
            </a:r>
            <a:r>
              <a:rPr lang="pt-BR" b="1" dirty="0">
                <a:highlight>
                  <a:srgbClr val="FFFF00"/>
                </a:highlight>
              </a:rPr>
              <a:t>Reforma do Ensino Médio</a:t>
            </a:r>
            <a:r>
              <a:rPr lang="pt-BR" b="1" dirty="0"/>
              <a:t>, </a:t>
            </a:r>
            <a:r>
              <a:rPr lang="pt-BR" dirty="0"/>
              <a:t>implicam redução da autonomia dos professores, esvaziamento da educação em nome do tecnicismo e da formação para mão-de-obra barata e precarizada.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dirty="0"/>
              <a:t>Importante falar </a:t>
            </a:r>
            <a:r>
              <a:rPr lang="pt-BR" dirty="0">
                <a:highlight>
                  <a:srgbClr val="FFFF00"/>
                </a:highlight>
              </a:rPr>
              <a:t>da exclusão da discussão plena sobre diversidades dos currículos </a:t>
            </a:r>
            <a:r>
              <a:rPr lang="pt-BR" dirty="0"/>
              <a:t>no processo de construção da </a:t>
            </a:r>
            <a:r>
              <a:rPr lang="pt-BR" b="1" dirty="0">
                <a:highlight>
                  <a:srgbClr val="FFFF00"/>
                </a:highlight>
              </a:rPr>
              <a:t>BNCC.</a:t>
            </a:r>
            <a:r>
              <a:rPr lang="pt-BR" b="1" dirty="0"/>
              <a:t> Isso precisa ser revertido.</a:t>
            </a:r>
            <a:endParaRPr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729450" y="496400"/>
            <a:ext cx="7021200" cy="35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100" b="0" dirty="0"/>
              <a:t>Guia sobre Prevenção e Resposta à Violências às Escolas é um convite para que a sociedade brasileira repactue seu entendimento sobre </a:t>
            </a:r>
            <a:r>
              <a:rPr lang="pt-BR" sz="2100" dirty="0"/>
              <a:t>o que é democracia </a:t>
            </a:r>
            <a:r>
              <a:rPr lang="pt-BR" sz="2100" b="0" dirty="0"/>
              <a:t>e se una para </a:t>
            </a:r>
            <a:r>
              <a:rPr lang="pt-BR" sz="2100" dirty="0"/>
              <a:t>garantir direitos </a:t>
            </a:r>
            <a:r>
              <a:rPr lang="pt-BR" sz="2100" b="0" dirty="0"/>
              <a:t>a todas e todos, indiscriminadamente. </a:t>
            </a:r>
            <a:br>
              <a:rPr lang="pt-BR" sz="2100" b="0" dirty="0"/>
            </a:br>
            <a:br>
              <a:rPr lang="pt-BR" sz="2100" b="0" dirty="0"/>
            </a:br>
            <a:r>
              <a:rPr lang="pt-BR" sz="2100" b="0" dirty="0"/>
              <a:t>Para isto é fundamental um debate profundo sobre </a:t>
            </a:r>
            <a:r>
              <a:rPr lang="pt-BR" sz="2100" dirty="0"/>
              <a:t>Segurança Pública, Educação, integração de políticas públicas para combater racismo, misoginia, capacitismo e todas as outras formas de preconceito e ódio contra grupos e populações </a:t>
            </a:r>
            <a:r>
              <a:rPr lang="pt-BR" sz="2100" dirty="0" err="1"/>
              <a:t>minorizadas</a:t>
            </a:r>
            <a:r>
              <a:rPr lang="pt-BR" sz="2100" dirty="0"/>
              <a:t>. </a:t>
            </a:r>
            <a:endParaRPr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Para a prevenção funcionar a comunidade escolar e a sociedade precisam se unir</a:t>
            </a:r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body" idx="1"/>
          </p:nvPr>
        </p:nvSpPr>
        <p:spPr>
          <a:xfrm>
            <a:off x="729450" y="2284500"/>
            <a:ext cx="7688700" cy="27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Para qualquer conjunto de políticas alcançar efetividade real, deve ser estabelecido e implementado com a plena participação e apoio de membros do </a:t>
            </a:r>
            <a:r>
              <a:rPr lang="pt-BR" dirty="0">
                <a:highlight>
                  <a:srgbClr val="FFFF00"/>
                </a:highlight>
              </a:rPr>
              <a:t>conselho escolar, gestores, famílias e responsáveis, estudantes, membros da comunidade, serviços de assistência, segurança e de emergência e a aplicação da lei</a:t>
            </a:r>
            <a:r>
              <a:rPr lang="pt-BR" dirty="0"/>
              <a:t>.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dirty="0"/>
              <a:t>Sem essa responsabilidade compartilhada, as chances de as políticas de segurança escolar ou protocolos de segurança na escola serem implementadas de forma bem sucedida e aceitas são baixas. O reconhecimento da excepcionalidade da raridade dos tiroteios escolares e a complexidade e imprevisibilidade destas ações deve basear as iniciativas comunitárias assim como suas expectativas.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dirty="0"/>
              <a:t>A maioria das intervenções apresentadas neste documento, no entanto, têm o potencial de gerar resultados positivos e produzir benefícios para além da mera redução dos perigos associados aos ataques às escolas e aos tiroteios escolares.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55CC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l="12686" t="28710" r="17873" b="28096"/>
          <a:stretch/>
        </p:blipFill>
        <p:spPr>
          <a:xfrm>
            <a:off x="533363" y="1525100"/>
            <a:ext cx="8077274" cy="282482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80E7778F-FC35-C2E7-1FFB-0675253463E9}"/>
                  </a:ext>
                </a:extLst>
              </p14:cNvPr>
              <p14:cNvContentPartPr/>
              <p14:nvPr/>
            </p14:nvContentPartPr>
            <p14:xfrm>
              <a:off x="1546525" y="1704581"/>
              <a:ext cx="2433240" cy="36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80E7778F-FC35-C2E7-1FFB-0675253463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2885" y="1596581"/>
                <a:ext cx="25408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E5A8C604-081B-047A-76D8-733FEC613EDD}"/>
                  </a:ext>
                </a:extLst>
              </p14:cNvPr>
              <p14:cNvContentPartPr/>
              <p14:nvPr/>
            </p14:nvContentPartPr>
            <p14:xfrm>
              <a:off x="2096605" y="2000141"/>
              <a:ext cx="2432880" cy="62280"/>
            </p14:xfrm>
          </p:contentPart>
        </mc:Choice>
        <mc:Fallback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E5A8C604-081B-047A-76D8-733FEC613ED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42605" y="1892501"/>
                <a:ext cx="254052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8C9211C3-45C9-D11C-13AD-9C3818AB149B}"/>
                  </a:ext>
                </a:extLst>
              </p14:cNvPr>
              <p14:cNvContentPartPr/>
              <p14:nvPr/>
            </p14:nvContentPartPr>
            <p14:xfrm>
              <a:off x="8084845" y="2536541"/>
              <a:ext cx="349920" cy="36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8C9211C3-45C9-D11C-13AD-9C3818AB149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31205" y="2428901"/>
                <a:ext cx="4575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1BB4E7E0-864A-09C4-7E5E-69B7CE584737}"/>
                  </a:ext>
                </a:extLst>
              </p14:cNvPr>
              <p14:cNvContentPartPr/>
              <p14:nvPr/>
            </p14:nvContentPartPr>
            <p14:xfrm>
              <a:off x="1821565" y="2755421"/>
              <a:ext cx="6592320" cy="29880"/>
            </p14:xfrm>
          </p:contentPart>
        </mc:Choice>
        <mc:Fallback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1BB4E7E0-864A-09C4-7E5E-69B7CE58473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67925" y="2647781"/>
                <a:ext cx="669996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8EF358E3-18D7-24DC-05B9-874FBE37FF56}"/>
                  </a:ext>
                </a:extLst>
              </p14:cNvPr>
              <p14:cNvContentPartPr/>
              <p14:nvPr/>
            </p14:nvContentPartPr>
            <p14:xfrm>
              <a:off x="1683685" y="2955581"/>
              <a:ext cx="219960" cy="7920"/>
            </p14:xfrm>
          </p:contentPart>
        </mc:Choice>
        <mc:Fallback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8EF358E3-18D7-24DC-05B9-874FBE37FF5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30045" y="2847581"/>
                <a:ext cx="3276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D83D2F03-D909-564E-65FC-163C8AAED553}"/>
                  </a:ext>
                </a:extLst>
              </p14:cNvPr>
              <p14:cNvContentPartPr/>
              <p14:nvPr/>
            </p14:nvContentPartPr>
            <p14:xfrm>
              <a:off x="2722285" y="3299381"/>
              <a:ext cx="2185560" cy="360"/>
            </p14:xfrm>
          </p:contentPart>
        </mc:Choice>
        <mc:Fallback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D83D2F03-D909-564E-65FC-163C8AAED55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68285" y="3191741"/>
                <a:ext cx="22932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34C4ABF5-9AE4-888B-96CF-6672974A8021}"/>
                  </a:ext>
                </a:extLst>
              </p14:cNvPr>
              <p14:cNvContentPartPr/>
              <p14:nvPr/>
            </p14:nvContentPartPr>
            <p14:xfrm>
              <a:off x="4330765" y="3822461"/>
              <a:ext cx="812880" cy="360"/>
            </p14:xfrm>
          </p:contentPart>
        </mc:Choice>
        <mc:Fallback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34C4ABF5-9AE4-888B-96CF-6672974A802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76765" y="3714461"/>
                <a:ext cx="9205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62F9CBEC-D6F0-80BB-CBF6-A3F4D33F0DB7}"/>
                  </a:ext>
                </a:extLst>
              </p14:cNvPr>
              <p14:cNvContentPartPr/>
              <p14:nvPr/>
            </p14:nvContentPartPr>
            <p14:xfrm>
              <a:off x="2399005" y="4042061"/>
              <a:ext cx="2198880" cy="360"/>
            </p14:xfrm>
          </p:contentPart>
        </mc:Choice>
        <mc:Fallback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62F9CBEC-D6F0-80BB-CBF6-A3F4D33F0DB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45005" y="3934421"/>
                <a:ext cx="2306520" cy="216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7"/>
          <p:cNvPicPr preferRelativeResize="0"/>
          <p:nvPr/>
        </p:nvPicPr>
        <p:blipFill rotWithShape="1">
          <a:blip r:embed="rId3">
            <a:alphaModFix/>
          </a:blip>
          <a:srcRect l="34886" t="34442" r="36653" b="7180"/>
          <a:stretch/>
        </p:blipFill>
        <p:spPr>
          <a:xfrm>
            <a:off x="4881382" y="96253"/>
            <a:ext cx="4262617" cy="504724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7"/>
          <p:cNvSpPr txBox="1"/>
          <p:nvPr/>
        </p:nvSpPr>
        <p:spPr>
          <a:xfrm>
            <a:off x="981982" y="1628359"/>
            <a:ext cx="3899400" cy="2770500"/>
          </a:xfrm>
          <a:prstGeom prst="rect">
            <a:avLst/>
          </a:prstGeom>
          <a:solidFill>
            <a:srgbClr val="24795B"/>
          </a:solidFill>
          <a:ln>
            <a:solidFill>
              <a:srgbClr val="24795B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Para prevenir e produzir resposta aos ataques violentos direcionados às escolas é fundamental a participação de todas as pessoas envolvidas com a escola, desde estudantes e profissionais da educação, passando pela família, até a comunidade escolar e o Estado. </a:t>
            </a:r>
            <a:endParaRPr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Embora não exista uma fórmula pronta para evitar ataques violentos às escolas, </a:t>
            </a:r>
            <a:r>
              <a:rPr lang="pt-BR" dirty="0">
                <a:solidFill>
                  <a:schemeClr val="bg2"/>
                </a:solidFill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é notória na literatura sobre o tema, a relevância da participação social e do envolvimento de todas e todos</a:t>
            </a:r>
            <a:endParaRPr dirty="0">
              <a:solidFill>
                <a:schemeClr val="bg2"/>
              </a:solidFill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94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0"/>
          <p:cNvPicPr preferRelativeResize="0"/>
          <p:nvPr/>
        </p:nvPicPr>
        <p:blipFill rotWithShape="1">
          <a:blip r:embed="rId3">
            <a:alphaModFix/>
          </a:blip>
          <a:srcRect l="36288" t="51994" r="37225" b="7508"/>
          <a:stretch/>
        </p:blipFill>
        <p:spPr>
          <a:xfrm>
            <a:off x="4052750" y="657150"/>
            <a:ext cx="4664774" cy="400974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0"/>
          <p:cNvSpPr txBox="1"/>
          <p:nvPr/>
        </p:nvSpPr>
        <p:spPr>
          <a:xfrm>
            <a:off x="297150" y="414725"/>
            <a:ext cx="3233100" cy="4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 partir das orientações do Ministério da Educação e das redes de ensino, os </a:t>
            </a:r>
            <a:r>
              <a:rPr lang="pt-BR" dirty="0">
                <a:solidFill>
                  <a:schemeClr val="bg2"/>
                </a:solidFill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conselhos escolares </a:t>
            </a:r>
            <a:r>
              <a:rPr lang="pt-BR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devem iniciar uma pesquisa abrangente de avaliação de segurança da infraestrutura física de sua escola, políticas de segurança e procedimentos de emergência. A avaliação deve ser realizada em cooperação com órgãos de segurança, com o pessoal de segurança escolar, pessoal das instalações físicas, bombeiros e outros funcionários do serviço de emergência, profissionais da educação, estudantes e outros membros da comunidade escolar. Usando as conclusões dessa pesquisa, o conselho pode desenvolver um plano de segurança local abrangente. Para que este plano seja efetivo, sugere-se os seguintes passos:</a:t>
            </a:r>
            <a:endParaRPr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F9A55343-6C55-F649-4F46-721E2F3A5774}"/>
                  </a:ext>
                </a:extLst>
              </p14:cNvPr>
              <p14:cNvContentPartPr/>
              <p14:nvPr/>
            </p14:nvContentPartPr>
            <p14:xfrm>
              <a:off x="5822605" y="1044341"/>
              <a:ext cx="1395720" cy="720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F9A55343-6C55-F649-4F46-721E2F3A57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86965" y="972701"/>
                <a:ext cx="146736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EE46FC5E-D8CE-D160-1449-7C6EBA7F17C8}"/>
                  </a:ext>
                </a:extLst>
              </p14:cNvPr>
              <p14:cNvContentPartPr/>
              <p14:nvPr/>
            </p14:nvContentPartPr>
            <p14:xfrm>
              <a:off x="6482845" y="2219741"/>
              <a:ext cx="1847880" cy="21240"/>
            </p14:xfrm>
          </p:contentPart>
        </mc:Choice>
        <mc:Fallback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EE46FC5E-D8CE-D160-1449-7C6EBA7F17C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46845" y="2148101"/>
                <a:ext cx="19195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21F96DC3-9652-30E7-7D8B-8F256DEF8FBB}"/>
                  </a:ext>
                </a:extLst>
              </p14:cNvPr>
              <p14:cNvContentPartPr/>
              <p14:nvPr/>
            </p14:nvContentPartPr>
            <p14:xfrm>
              <a:off x="7500205" y="2440421"/>
              <a:ext cx="790200" cy="36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21F96DC3-9652-30E7-7D8B-8F256DEF8FB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64565" y="2368781"/>
                <a:ext cx="8618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120A1C48-EC5B-040E-C41F-6B5AC64A2812}"/>
                  </a:ext>
                </a:extLst>
              </p14:cNvPr>
              <p14:cNvContentPartPr/>
              <p14:nvPr/>
            </p14:nvContentPartPr>
            <p14:xfrm>
              <a:off x="5678245" y="2619341"/>
              <a:ext cx="2470320" cy="7200"/>
            </p14:xfrm>
          </p:contentPart>
        </mc:Choice>
        <mc:Fallback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120A1C48-EC5B-040E-C41F-6B5AC64A281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42605" y="2547341"/>
                <a:ext cx="254196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90FC2E2D-53FA-2D49-789D-EDEEB258B5F2}"/>
                  </a:ext>
                </a:extLst>
              </p14:cNvPr>
              <p14:cNvContentPartPr/>
              <p14:nvPr/>
            </p14:nvContentPartPr>
            <p14:xfrm>
              <a:off x="5650885" y="2639501"/>
              <a:ext cx="360" cy="360"/>
            </p14:xfrm>
          </p:contentPart>
        </mc:Choice>
        <mc:Fallback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90FC2E2D-53FA-2D49-789D-EDEEB258B5F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14885" y="2567501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B97A7AB3-E09B-DE6C-F814-1B183E5D57F9}"/>
                  </a:ext>
                </a:extLst>
              </p14:cNvPr>
              <p14:cNvContentPartPr/>
              <p14:nvPr/>
            </p14:nvContentPartPr>
            <p14:xfrm>
              <a:off x="7700005" y="3966821"/>
              <a:ext cx="540360" cy="360"/>
            </p14:xfrm>
          </p:contentPart>
        </mc:Choice>
        <mc:Fallback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B97A7AB3-E09B-DE6C-F814-1B183E5D57F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64005" y="3894821"/>
                <a:ext cx="61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FCB72BAD-B063-48AB-7199-4A88E172252D}"/>
                  </a:ext>
                </a:extLst>
              </p14:cNvPr>
              <p14:cNvContentPartPr/>
              <p14:nvPr/>
            </p14:nvContentPartPr>
            <p14:xfrm>
              <a:off x="5582125" y="4151501"/>
              <a:ext cx="2783520" cy="7920"/>
            </p14:xfrm>
          </p:contentPart>
        </mc:Choice>
        <mc:Fallback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FCB72BAD-B063-48AB-7199-4A88E172252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46125" y="4079861"/>
                <a:ext cx="28551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9D73EFDF-4076-D14B-DDB4-8FB2E3987108}"/>
                  </a:ext>
                </a:extLst>
              </p14:cNvPr>
              <p14:cNvContentPartPr/>
              <p14:nvPr/>
            </p14:nvContentPartPr>
            <p14:xfrm>
              <a:off x="5623525" y="4317101"/>
              <a:ext cx="1374840" cy="21240"/>
            </p14:xfrm>
          </p:contentPart>
        </mc:Choice>
        <mc:Fallback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9D73EFDF-4076-D14B-DDB4-8FB2E398710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87885" y="4245101"/>
                <a:ext cx="1446480" cy="164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Para o plano de segurança dar certo		</a:t>
            </a:r>
            <a:endParaRPr/>
          </a:p>
        </p:txBody>
      </p:sp>
      <p:sp>
        <p:nvSpPr>
          <p:cNvPr id="193" name="Google Shape;193;p3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dirty="0"/>
              <a:t>As </a:t>
            </a:r>
            <a:r>
              <a:rPr lang="pt-BR" dirty="0">
                <a:highlight>
                  <a:srgbClr val="FFFF00"/>
                </a:highlight>
              </a:rPr>
              <a:t>normas devem ser elaboradas em conjunto</a:t>
            </a:r>
            <a:r>
              <a:rPr lang="pt-BR" dirty="0"/>
              <a:t>, comunicadas, compreendidas e aplicadas consistentemente. 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dirty="0"/>
              <a:t>Elas também devem estar </a:t>
            </a:r>
            <a:r>
              <a:rPr lang="pt-BR" dirty="0">
                <a:highlight>
                  <a:srgbClr val="FFFF00"/>
                </a:highlight>
              </a:rPr>
              <a:t>em conformidade com o devido processo legal </a:t>
            </a:r>
            <a:r>
              <a:rPr lang="pt-BR" dirty="0"/>
              <a:t>garantido pela Constituição e pelas demais leis que garantem os direitos de crianças e adolescentes. Para que o ambiente escolar seja saudável e acolhedor, a infraestrutura das escolas também deve ser analisada, pois o nível de segurança dos espaços físicos escolares pode ser modificado para diminuir a vulnerabilidade das escolas diante de possíveis ataques. 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dirty="0">
                <a:highlight>
                  <a:srgbClr val="FFFF00"/>
                </a:highlight>
              </a:rPr>
              <a:t>Diferentes estratégias serão necessárias para atender às necessidades específicas dos diferentes sujeitos </a:t>
            </a:r>
            <a:r>
              <a:rPr lang="pt-BR" dirty="0"/>
              <a:t>presentes nas escolas nas diferentes etapas de ensino, desde o ensino infantil, ensino fundamental, ensino médio e superior.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2"/>
          <p:cNvPicPr preferRelativeResize="0"/>
          <p:nvPr/>
        </p:nvPicPr>
        <p:blipFill rotWithShape="1">
          <a:blip r:embed="rId3">
            <a:alphaModFix/>
          </a:blip>
          <a:srcRect l="33555" t="26048" r="34948" b="6972"/>
          <a:stretch/>
        </p:blipFill>
        <p:spPr>
          <a:xfrm>
            <a:off x="4771380" y="61358"/>
            <a:ext cx="4269491" cy="508901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Estratégias de prevenção</a:t>
            </a:r>
            <a:endParaRPr dirty="0"/>
          </a:p>
        </p:txBody>
      </p:sp>
      <p:sp>
        <p:nvSpPr>
          <p:cNvPr id="200" name="Google Shape;200;p32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Infraestrutura 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Custo Aluno Qualidade - CAQ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3"/>
          <p:cNvPicPr preferRelativeResize="0"/>
          <p:nvPr/>
        </p:nvPicPr>
        <p:blipFill rotWithShape="1">
          <a:blip r:embed="rId3">
            <a:alphaModFix/>
          </a:blip>
          <a:srcRect l="33368" t="26682" r="34758" b="11566"/>
          <a:stretch/>
        </p:blipFill>
        <p:spPr>
          <a:xfrm>
            <a:off x="4643915" y="97971"/>
            <a:ext cx="4500085" cy="4947557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3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Estratégias de prevenção</a:t>
            </a:r>
            <a:endParaRPr dirty="0"/>
          </a:p>
        </p:txBody>
      </p:sp>
      <p:sp>
        <p:nvSpPr>
          <p:cNvPr id="207" name="Google Shape;207;p33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Educação Integral</a:t>
            </a:r>
            <a:endParaRPr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8842A778-5871-3897-AC75-DAB9DF2A9FBE}"/>
                  </a:ext>
                </a:extLst>
              </p14:cNvPr>
              <p14:cNvContentPartPr/>
              <p14:nvPr/>
            </p14:nvContentPartPr>
            <p14:xfrm>
              <a:off x="7142725" y="1697021"/>
              <a:ext cx="1491840" cy="1548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8842A778-5871-3897-AC75-DAB9DF2A9FB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07085" y="1625381"/>
                <a:ext cx="15634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E3C96B91-03A3-EC6A-5B0A-AB92D9A09BE9}"/>
                  </a:ext>
                </a:extLst>
              </p14:cNvPr>
              <p14:cNvContentPartPr/>
              <p14:nvPr/>
            </p14:nvContentPartPr>
            <p14:xfrm>
              <a:off x="4983805" y="1820861"/>
              <a:ext cx="1704600" cy="15480"/>
            </p14:xfrm>
          </p:contentPart>
        </mc:Choice>
        <mc:Fallback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E3C96B91-03A3-EC6A-5B0A-AB92D9A09BE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48165" y="1749221"/>
                <a:ext cx="17762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F0F8BE54-9FEA-9917-2F24-3441C1E08740}"/>
                  </a:ext>
                </a:extLst>
              </p14:cNvPr>
              <p14:cNvContentPartPr/>
              <p14:nvPr/>
            </p14:nvContentPartPr>
            <p14:xfrm>
              <a:off x="5520205" y="1931381"/>
              <a:ext cx="947160" cy="756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F0F8BE54-9FEA-9917-2F24-3441C1E0874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84565" y="1859381"/>
                <a:ext cx="10188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D50322B5-4B70-67C0-7D62-3012C3D949FB}"/>
                  </a:ext>
                </a:extLst>
              </p14:cNvPr>
              <p14:cNvContentPartPr/>
              <p14:nvPr/>
            </p14:nvContentPartPr>
            <p14:xfrm>
              <a:off x="6283765" y="2804741"/>
              <a:ext cx="2315880" cy="7560"/>
            </p14:xfrm>
          </p:contentPart>
        </mc:Choice>
        <mc:Fallback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D50322B5-4B70-67C0-7D62-3012C3D949F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47765" y="2732741"/>
                <a:ext cx="23875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1C13FC3D-8FC6-3C1E-D848-289ADBB9D0E9}"/>
                  </a:ext>
                </a:extLst>
              </p14:cNvPr>
              <p14:cNvContentPartPr/>
              <p14:nvPr/>
            </p14:nvContentPartPr>
            <p14:xfrm>
              <a:off x="5045725" y="2906981"/>
              <a:ext cx="3755880" cy="43200"/>
            </p14:xfrm>
          </p:contentPart>
        </mc:Choice>
        <mc:Fallback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1C13FC3D-8FC6-3C1E-D848-289ADBB9D0E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10085" y="2834981"/>
                <a:ext cx="382752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CF1FF940-4D40-A911-E9E8-1F9FBCBA172F}"/>
                  </a:ext>
                </a:extLst>
              </p14:cNvPr>
              <p14:cNvContentPartPr/>
              <p14:nvPr/>
            </p14:nvContentPartPr>
            <p14:xfrm>
              <a:off x="5025565" y="3052061"/>
              <a:ext cx="3395160" cy="360"/>
            </p14:xfrm>
          </p:contentPart>
        </mc:Choice>
        <mc:Fallback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CF1FF940-4D40-A911-E9E8-1F9FBCBA172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89565" y="2980421"/>
                <a:ext cx="34668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2F8EAA4B-2A62-2B6B-7728-A96F69311605}"/>
                  </a:ext>
                </a:extLst>
              </p14:cNvPr>
              <p14:cNvContentPartPr/>
              <p14:nvPr/>
            </p14:nvContentPartPr>
            <p14:xfrm>
              <a:off x="5843485" y="3609341"/>
              <a:ext cx="2685960" cy="360"/>
            </p14:xfrm>
          </p:contentPart>
        </mc:Choice>
        <mc:Fallback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2F8EAA4B-2A62-2B6B-7728-A96F6931160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07845" y="3537341"/>
                <a:ext cx="27576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962724AA-232F-0839-492E-E913ADAC9000}"/>
                  </a:ext>
                </a:extLst>
              </p14:cNvPr>
              <p14:cNvContentPartPr/>
              <p14:nvPr/>
            </p14:nvContentPartPr>
            <p14:xfrm>
              <a:off x="7410925" y="4171301"/>
              <a:ext cx="1314360" cy="15480"/>
            </p14:xfrm>
          </p:contentPart>
        </mc:Choice>
        <mc:Fallback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962724AA-232F-0839-492E-E913ADAC900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75285" y="4099661"/>
                <a:ext cx="138600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E9AF6F9E-3E4D-1C86-B69D-343B67039623}"/>
                  </a:ext>
                </a:extLst>
              </p14:cNvPr>
              <p14:cNvContentPartPr/>
              <p14:nvPr/>
            </p14:nvContentPartPr>
            <p14:xfrm>
              <a:off x="5857165" y="4289381"/>
              <a:ext cx="1326600" cy="360"/>
            </p14:xfrm>
          </p:contentPart>
        </mc:Choice>
        <mc:Fallback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E9AF6F9E-3E4D-1C86-B69D-343B6703962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21165" y="4217741"/>
                <a:ext cx="1398240" cy="144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709683" y="39125"/>
            <a:ext cx="85158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dirty="0"/>
              <a:t>Estratégias de prevenção: gestão democrática</a:t>
            </a:r>
            <a:endParaRPr sz="3100" dirty="0"/>
          </a:p>
        </p:txBody>
      </p:sp>
      <p:sp>
        <p:nvSpPr>
          <p:cNvPr id="214" name="Google Shape;214;p34"/>
          <p:cNvSpPr txBox="1"/>
          <p:nvPr/>
        </p:nvSpPr>
        <p:spPr>
          <a:xfrm>
            <a:off x="803350" y="1557725"/>
            <a:ext cx="80991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pt-BR" sz="16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 escola é um espaço físico e social capaz de </a:t>
            </a:r>
            <a:r>
              <a:rPr lang="pt-BR" sz="1600" dirty="0">
                <a:solidFill>
                  <a:schemeClr val="bg2"/>
                </a:solidFill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promover mudanças de atitudes e comportamentos </a:t>
            </a:r>
            <a:endParaRPr sz="1600" dirty="0">
              <a:solidFill>
                <a:schemeClr val="bg2"/>
              </a:solidFill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pt-BR" sz="16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Para que a gestão democrática funcione como medida de prevenção e proteção, depende da participação coletiva da instituição. As atividades que consolidam esse tipo de gestão devem ser </a:t>
            </a:r>
            <a:r>
              <a:rPr lang="pt-BR" sz="1600" dirty="0">
                <a:solidFill>
                  <a:schemeClr val="bg2"/>
                </a:solidFill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incorporadas às práticas educativas </a:t>
            </a:r>
            <a:r>
              <a:rPr lang="pt-BR" sz="16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 podem utilizar as instalações e equipamentos da escola.</a:t>
            </a:r>
            <a:endParaRPr sz="16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</a:pPr>
            <a:r>
              <a:rPr lang="pt-BR" sz="16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Os </a:t>
            </a:r>
            <a:r>
              <a:rPr lang="pt-BR" sz="1600" dirty="0">
                <a:solidFill>
                  <a:schemeClr val="bg2"/>
                </a:solidFill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Conselhos Escolares </a:t>
            </a:r>
            <a:r>
              <a:rPr lang="pt-BR" sz="16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devem reunir tais atores, debater o assunto, levando especialistas para a explicitar o problema estrutural e social que envolve a violência em andamento e buscar coletivamente medidas preventivas que tenham aderência com a comunidade escolar. </a:t>
            </a:r>
            <a:r>
              <a:rPr lang="pt-BR" sz="1600" dirty="0">
                <a:solidFill>
                  <a:schemeClr val="bg2"/>
                </a:solidFill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A escola não pode ficar isolada neste momento e precisa do apoio da comunidade</a:t>
            </a:r>
            <a:r>
              <a:rPr lang="pt-BR" sz="16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6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Como chegamos até aqui </a:t>
            </a:r>
            <a:endParaRPr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729450" y="1801299"/>
            <a:ext cx="7688700" cy="31488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11150" algn="l" rtl="0">
              <a:spcBef>
                <a:spcPts val="600"/>
              </a:spcBef>
              <a:spcAft>
                <a:spcPts val="600"/>
              </a:spcAft>
              <a:buSzPts val="1300"/>
              <a:buChar char="●"/>
            </a:pPr>
            <a:r>
              <a:rPr lang="pt-BR" sz="1100" dirty="0"/>
              <a:t>Nos últimos anos, temos observado um </a:t>
            </a:r>
            <a:r>
              <a:rPr lang="pt-BR" sz="1100" dirty="0">
                <a:highlight>
                  <a:srgbClr val="FFFF00"/>
                </a:highlight>
              </a:rPr>
              <a:t>aumento do fenômeno mundial de grupos que disseminam o discurso do ódio </a:t>
            </a:r>
            <a:r>
              <a:rPr lang="pt-BR" sz="1100" dirty="0"/>
              <a:t>(</a:t>
            </a:r>
            <a:r>
              <a:rPr lang="pt-BR" sz="1100" i="1" dirty="0" err="1"/>
              <a:t>chan</a:t>
            </a:r>
            <a:r>
              <a:rPr lang="pt-BR" sz="1100" i="1" dirty="0"/>
              <a:t>, </a:t>
            </a:r>
            <a:r>
              <a:rPr lang="pt-BR" sz="1100" i="1" dirty="0" err="1"/>
              <a:t>incel</a:t>
            </a:r>
            <a:r>
              <a:rPr lang="pt-BR" sz="1100" i="1" dirty="0"/>
              <a:t>, troll, </a:t>
            </a:r>
            <a:r>
              <a:rPr lang="pt-BR" sz="1100" i="1" dirty="0" err="1"/>
              <a:t>anon</a:t>
            </a:r>
            <a:r>
              <a:rPr lang="pt-BR" sz="1100" i="1" dirty="0"/>
              <a:t>, sanctus, misóginos, racistas, homofóbicos, transfóbicos, neonazistas, extremistas de direita e supremacistas, por exemplo</a:t>
            </a:r>
            <a:r>
              <a:rPr lang="pt-BR" sz="1100" dirty="0"/>
              <a:t>) </a:t>
            </a:r>
            <a:r>
              <a:rPr lang="pt-BR" sz="1100" dirty="0">
                <a:highlight>
                  <a:srgbClr val="FFFF00"/>
                </a:highlight>
              </a:rPr>
              <a:t>em diversas mídias</a:t>
            </a:r>
            <a:r>
              <a:rPr lang="pt-BR" sz="1100" dirty="0"/>
              <a:t>, incluindo a </a:t>
            </a:r>
            <a:r>
              <a:rPr lang="pt-BR" sz="1100" dirty="0" err="1"/>
              <a:t>deep</a:t>
            </a:r>
            <a:r>
              <a:rPr lang="pt-BR" sz="1100" dirty="0"/>
              <a:t> web e a </a:t>
            </a:r>
            <a:r>
              <a:rPr lang="pt-BR" sz="1100" dirty="0" err="1"/>
              <a:t>dark</a:t>
            </a:r>
            <a:r>
              <a:rPr lang="pt-BR" sz="1100" dirty="0"/>
              <a:t> web, mas também em ambientes de mais fácil acesso virtual. </a:t>
            </a:r>
            <a:endParaRPr sz="1100" dirty="0"/>
          </a:p>
          <a:p>
            <a:pPr marL="457200" lvl="0" indent="-311150" algn="l" rtl="0">
              <a:spcBef>
                <a:spcPts val="600"/>
              </a:spcBef>
              <a:spcAft>
                <a:spcPts val="600"/>
              </a:spcAft>
              <a:buSzPts val="1300"/>
              <a:buChar char="●"/>
            </a:pPr>
            <a:r>
              <a:rPr lang="pt-BR" sz="1100" dirty="0"/>
              <a:t>Esses grupos </a:t>
            </a:r>
            <a:r>
              <a:rPr lang="pt-BR" sz="1100" dirty="0">
                <a:highlight>
                  <a:srgbClr val="FFFF00"/>
                </a:highlight>
              </a:rPr>
              <a:t>conquistam o apoio de jovens e os desafiam a agir por meio de ataques orquestrados</a:t>
            </a:r>
            <a:r>
              <a:rPr lang="pt-BR" sz="1100" dirty="0"/>
              <a:t>. É importante destacar que há também ações individuais promovidas por “lobos solitários”, que são influenciados por esse discurso.</a:t>
            </a:r>
          </a:p>
          <a:p>
            <a:pPr marL="457200" lvl="0" indent="-311150" algn="l" rtl="0">
              <a:spcBef>
                <a:spcPts val="600"/>
              </a:spcBef>
              <a:spcAft>
                <a:spcPts val="600"/>
              </a:spcAft>
              <a:buSzPts val="1300"/>
              <a:buChar char="●"/>
            </a:pPr>
            <a:r>
              <a:rPr lang="pt-BR" sz="1100" dirty="0"/>
              <a:t>É fundamental compreender que a</a:t>
            </a:r>
            <a:r>
              <a:rPr lang="pt-BR" sz="1100" b="1" dirty="0"/>
              <a:t> violência presente nas escolas não é apenas uma questão de indisciplina ou comportamento inadequado dos alunos, mas sim um </a:t>
            </a:r>
            <a:r>
              <a:rPr lang="pt-BR" sz="1100" b="1" dirty="0">
                <a:highlight>
                  <a:srgbClr val="FFFF00"/>
                </a:highlight>
              </a:rPr>
              <a:t>reflexo da violência que permeia toda a sociedade</a:t>
            </a:r>
            <a:r>
              <a:rPr lang="pt-BR" sz="1100" b="1" dirty="0"/>
              <a:t>. </a:t>
            </a:r>
          </a:p>
          <a:p>
            <a:pPr marL="457200" lvl="0" indent="-311150" algn="l" rtl="0">
              <a:spcBef>
                <a:spcPts val="600"/>
              </a:spcBef>
              <a:spcAft>
                <a:spcPts val="600"/>
              </a:spcAft>
              <a:buSzPts val="1300"/>
              <a:buChar char="●"/>
            </a:pPr>
            <a:r>
              <a:rPr lang="pt-BR" sz="1100" dirty="0"/>
              <a:t>Ademais, essa violência não se limita a um único tipo, mas também engloba violações de direitos. </a:t>
            </a:r>
            <a:r>
              <a:rPr lang="pt-BR" sz="1100" b="1" dirty="0"/>
              <a:t>Trata-se de um </a:t>
            </a:r>
            <a:r>
              <a:rPr lang="pt-BR" sz="1100" b="1" dirty="0">
                <a:highlight>
                  <a:srgbClr val="FFFF00"/>
                </a:highlight>
              </a:rPr>
              <a:t>fenômeno complexo e multifacetado</a:t>
            </a:r>
            <a:r>
              <a:rPr lang="pt-BR" sz="1100" dirty="0"/>
              <a:t> que demanda uma política pública intersetorial coordenada, capaz de levar em conta a diversidade do país e suas particularidades regionais. </a:t>
            </a:r>
          </a:p>
          <a:p>
            <a:pPr marL="457200" lvl="0" indent="-311150" algn="l" rtl="0">
              <a:spcBef>
                <a:spcPts val="600"/>
              </a:spcBef>
              <a:spcAft>
                <a:spcPts val="600"/>
              </a:spcAft>
              <a:buSzPts val="1300"/>
              <a:buChar char="●"/>
            </a:pPr>
            <a:r>
              <a:rPr lang="pt-BR" sz="1100" dirty="0"/>
              <a:t>Nesse sentido, é essencial </a:t>
            </a:r>
            <a:r>
              <a:rPr lang="pt-BR" sz="1100" b="1" dirty="0">
                <a:highlight>
                  <a:srgbClr val="FFFF00"/>
                </a:highlight>
              </a:rPr>
              <a:t>promover ações que visem à prevenção e à redução de riscos</a:t>
            </a:r>
            <a:r>
              <a:rPr lang="pt-BR" sz="1100" b="1" dirty="0"/>
              <a:t>, além de fomentar </a:t>
            </a:r>
            <a:r>
              <a:rPr lang="pt-BR" sz="1100" b="1" dirty="0">
                <a:highlight>
                  <a:srgbClr val="FFFF00"/>
                </a:highlight>
              </a:rPr>
              <a:t>uma cultura de paz e convivência</a:t>
            </a:r>
            <a:r>
              <a:rPr lang="pt-BR" sz="1100" b="1" dirty="0"/>
              <a:t> harmoniosa entre os membros da comunidade escolar.</a:t>
            </a:r>
            <a:endParaRPr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>
            <a:spLocks noGrp="1"/>
          </p:cNvSpPr>
          <p:nvPr>
            <p:ph type="title"/>
          </p:nvPr>
        </p:nvSpPr>
        <p:spPr>
          <a:xfrm>
            <a:off x="386550" y="-81650"/>
            <a:ext cx="85158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Como fortalecer a gestão democrática</a:t>
            </a:r>
            <a:endParaRPr/>
          </a:p>
        </p:txBody>
      </p:sp>
      <p:sp>
        <p:nvSpPr>
          <p:cNvPr id="220" name="Google Shape;220;p35"/>
          <p:cNvSpPr txBox="1"/>
          <p:nvPr/>
        </p:nvSpPr>
        <p:spPr>
          <a:xfrm>
            <a:off x="525750" y="1436950"/>
            <a:ext cx="83766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</a:pPr>
            <a:r>
              <a:rPr lang="pt-BR" sz="1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Todos têm a responsabilidade de promover ações humanizadoras e cidadãs para a construção de uma sociedade mais justa e igualitária. No que se refere à segurança pública é importante a construção e fortalecimento de espaços de gestão democrática, como os </a:t>
            </a:r>
            <a:r>
              <a:rPr lang="pt-BR" sz="1500" dirty="0">
                <a:solidFill>
                  <a:schemeClr val="bg2"/>
                </a:solidFill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conselhos comunitários de segurança pública</a:t>
            </a:r>
            <a:r>
              <a:rPr lang="pt-BR" sz="1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5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</a:pPr>
            <a:r>
              <a:rPr lang="pt-BR" sz="1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Em artigo sobre o tema, João Trajano Sento Sé et al.(2014) apresentam as potencialidades desse espaço e sua importância para a </a:t>
            </a:r>
            <a:r>
              <a:rPr lang="pt-BR" sz="1500" dirty="0">
                <a:solidFill>
                  <a:schemeClr val="bg2"/>
                </a:solidFill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integração de políticas sociais com a Segurança Pública</a:t>
            </a:r>
            <a:r>
              <a:rPr lang="pt-BR" sz="1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tornando esta área mais participativa e ampliando as possibilidades de participação social relacionadas a este tema. </a:t>
            </a:r>
            <a:endParaRPr sz="15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</a:pPr>
            <a:r>
              <a:rPr lang="pt-BR" sz="1500" dirty="0">
                <a:solidFill>
                  <a:schemeClr val="bg2"/>
                </a:solidFill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As escolas podem se conectar com a comunidade oferecendo suas instalações para atividades e eventos comunitários fora do horário escolar</a:t>
            </a:r>
            <a:r>
              <a:rPr lang="pt-BR" sz="1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 Isso poderia incluir educação para adultos, sessões de esportes e recreação ou reuniões comunitárias e pode ajudar a dar à comunidade uma visão mais positiva da escola. As parcerias bem-sucedidas entre escola e comunidade planejam quais relacionamentos comunitários incentivar e têm uma ideia clara do que a parceria deseja alcançar</a:t>
            </a:r>
            <a:endParaRPr sz="15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6"/>
          <p:cNvPicPr preferRelativeResize="0"/>
          <p:nvPr/>
        </p:nvPicPr>
        <p:blipFill rotWithShape="1">
          <a:blip r:embed="rId3">
            <a:alphaModFix/>
          </a:blip>
          <a:srcRect l="30681" t="46253" r="32458" b="17300"/>
          <a:stretch/>
        </p:blipFill>
        <p:spPr>
          <a:xfrm>
            <a:off x="1152725" y="774000"/>
            <a:ext cx="6182075" cy="34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dirty="0"/>
              <a:t>Alguns aparatos de segurança NÃO produzem proteção efetiva!</a:t>
            </a:r>
            <a:endParaRPr sz="4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8"/>
          <p:cNvPicPr preferRelativeResize="0"/>
          <p:nvPr/>
        </p:nvPicPr>
        <p:blipFill rotWithShape="1">
          <a:blip r:embed="rId3">
            <a:alphaModFix/>
          </a:blip>
          <a:srcRect l="32989" t="40855" r="34948" b="45144"/>
          <a:stretch/>
        </p:blipFill>
        <p:spPr>
          <a:xfrm>
            <a:off x="0" y="457200"/>
            <a:ext cx="6146276" cy="150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8"/>
          <p:cNvPicPr preferRelativeResize="0"/>
          <p:nvPr/>
        </p:nvPicPr>
        <p:blipFill rotWithShape="1">
          <a:blip r:embed="rId4">
            <a:alphaModFix/>
          </a:blip>
          <a:srcRect l="31394" t="36613" r="33593" b="36416"/>
          <a:stretch/>
        </p:blipFill>
        <p:spPr>
          <a:xfrm>
            <a:off x="2877100" y="2292500"/>
            <a:ext cx="6074250" cy="2347724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8"/>
          <p:cNvSpPr/>
          <p:nvPr/>
        </p:nvSpPr>
        <p:spPr>
          <a:xfrm>
            <a:off x="3383275" y="4362550"/>
            <a:ext cx="767400" cy="408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8FA9C3C0-C299-26D2-6ABD-005603FEFF46}"/>
                  </a:ext>
                </a:extLst>
              </p14:cNvPr>
              <p14:cNvContentPartPr/>
              <p14:nvPr/>
            </p14:nvContentPartPr>
            <p14:xfrm>
              <a:off x="3464965" y="790541"/>
              <a:ext cx="1347480" cy="36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8FA9C3C0-C299-26D2-6ABD-005603FEFF4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28965" y="718541"/>
                <a:ext cx="14191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25A0037F-4251-A7E3-8E36-47ED147AE331}"/>
                  </a:ext>
                </a:extLst>
              </p14:cNvPr>
              <p14:cNvContentPartPr/>
              <p14:nvPr/>
            </p14:nvContentPartPr>
            <p14:xfrm>
              <a:off x="4592125" y="975941"/>
              <a:ext cx="1313280" cy="360"/>
            </p14:xfrm>
          </p:contentPart>
        </mc:Choice>
        <mc:Fallback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25A0037F-4251-A7E3-8E36-47ED147AE33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56125" y="903941"/>
                <a:ext cx="13849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D884288E-1B18-C168-80B3-2635E44CB82E}"/>
                  </a:ext>
                </a:extLst>
              </p14:cNvPr>
              <p14:cNvContentPartPr/>
              <p14:nvPr/>
            </p14:nvContentPartPr>
            <p14:xfrm>
              <a:off x="1546525" y="1154861"/>
              <a:ext cx="4103280" cy="2196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D884288E-1B18-C168-80B3-2635E44CB82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10885" y="1082861"/>
                <a:ext cx="41749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ECABC213-21E9-36E9-C590-083619B7FBCA}"/>
                  </a:ext>
                </a:extLst>
              </p14:cNvPr>
              <p14:cNvContentPartPr/>
              <p14:nvPr/>
            </p14:nvContentPartPr>
            <p14:xfrm>
              <a:off x="1718245" y="1656701"/>
              <a:ext cx="1359000" cy="7200"/>
            </p14:xfrm>
          </p:contentPart>
        </mc:Choice>
        <mc:Fallback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ECABC213-21E9-36E9-C590-083619B7FBC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82245" y="1584701"/>
                <a:ext cx="143064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364C484B-0DF2-6354-402E-1DAF7866A4BD}"/>
                  </a:ext>
                </a:extLst>
              </p14:cNvPr>
              <p14:cNvContentPartPr/>
              <p14:nvPr/>
            </p14:nvContentPartPr>
            <p14:xfrm>
              <a:off x="2680525" y="1842101"/>
              <a:ext cx="3334680" cy="28440"/>
            </p14:xfrm>
          </p:contentPart>
        </mc:Choice>
        <mc:Fallback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364C484B-0DF2-6354-402E-1DAF7866A4B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44885" y="1770461"/>
                <a:ext cx="340632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1753C812-6C3B-2C47-03DB-C0F07D923B1A}"/>
                  </a:ext>
                </a:extLst>
              </p14:cNvPr>
              <p14:cNvContentPartPr/>
              <p14:nvPr/>
            </p14:nvContentPartPr>
            <p14:xfrm>
              <a:off x="5472325" y="2749661"/>
              <a:ext cx="1219320" cy="7200"/>
            </p14:xfrm>
          </p:contentPart>
        </mc:Choice>
        <mc:Fallback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1753C812-6C3B-2C47-03DB-C0F07D923B1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36685" y="2677661"/>
                <a:ext cx="129096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AC8F6AD5-7891-5DC8-CA24-8E7CDFBDE7D0}"/>
                  </a:ext>
                </a:extLst>
              </p14:cNvPr>
              <p14:cNvContentPartPr/>
              <p14:nvPr/>
            </p14:nvContentPartPr>
            <p14:xfrm>
              <a:off x="6703165" y="2756501"/>
              <a:ext cx="360" cy="360"/>
            </p14:xfrm>
          </p:contentPart>
        </mc:Choice>
        <mc:Fallback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AC8F6AD5-7891-5DC8-CA24-8E7CDFBDE7D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67165" y="2684501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B341DE3C-745C-7A7E-041A-46980FE735FE}"/>
                  </a:ext>
                </a:extLst>
              </p14:cNvPr>
              <p14:cNvContentPartPr/>
              <p14:nvPr/>
            </p14:nvContentPartPr>
            <p14:xfrm>
              <a:off x="4757365" y="3189941"/>
              <a:ext cx="3224160" cy="20520"/>
            </p14:xfrm>
          </p:contentPart>
        </mc:Choice>
        <mc:Fallback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B341DE3C-745C-7A7E-041A-46980FE735F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721365" y="3117941"/>
                <a:ext cx="329580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5B113929-E811-8C2A-3994-AAF5F7CED538}"/>
                  </a:ext>
                </a:extLst>
              </p14:cNvPr>
              <p14:cNvContentPartPr/>
              <p14:nvPr/>
            </p14:nvContentPartPr>
            <p14:xfrm>
              <a:off x="7988365" y="3196421"/>
              <a:ext cx="360" cy="360"/>
            </p14:xfrm>
          </p:contentPart>
        </mc:Choice>
        <mc:Fallback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5B113929-E811-8C2A-3994-AAF5F7CED53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952365" y="3124781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318C9976-1B28-2262-59F4-6C46ED2AFB11}"/>
                  </a:ext>
                </a:extLst>
              </p14:cNvPr>
              <p14:cNvContentPartPr/>
              <p14:nvPr/>
            </p14:nvContentPartPr>
            <p14:xfrm>
              <a:off x="7321645" y="3284981"/>
              <a:ext cx="1276920" cy="42480"/>
            </p14:xfrm>
          </p:contentPart>
        </mc:Choice>
        <mc:Fallback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318C9976-1B28-2262-59F4-6C46ED2AFB1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285645" y="3212981"/>
                <a:ext cx="134856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" name="Tinta 11">
                <a:extLst>
                  <a:ext uri="{FF2B5EF4-FFF2-40B4-BE49-F238E27FC236}">
                    <a16:creationId xmlns:a16="http://schemas.microsoft.com/office/drawing/2014/main" id="{D9440095-EBE7-4108-D1A3-EEB39CADE1D3}"/>
                  </a:ext>
                </a:extLst>
              </p14:cNvPr>
              <p14:cNvContentPartPr/>
              <p14:nvPr/>
            </p14:nvContentPartPr>
            <p14:xfrm>
              <a:off x="4482325" y="3478301"/>
              <a:ext cx="1441440" cy="360"/>
            </p14:xfrm>
          </p:contentPart>
        </mc:Choice>
        <mc:Fallback>
          <p:pic>
            <p:nvPicPr>
              <p:cNvPr id="12" name="Tinta 11">
                <a:extLst>
                  <a:ext uri="{FF2B5EF4-FFF2-40B4-BE49-F238E27FC236}">
                    <a16:creationId xmlns:a16="http://schemas.microsoft.com/office/drawing/2014/main" id="{D9440095-EBE7-4108-D1A3-EEB39CADE1D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446685" y="3406301"/>
                <a:ext cx="15130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FA2A91F1-89D5-5CE0-7D25-F47AA302C462}"/>
                  </a:ext>
                </a:extLst>
              </p14:cNvPr>
              <p14:cNvContentPartPr/>
              <p14:nvPr/>
            </p14:nvContentPartPr>
            <p14:xfrm>
              <a:off x="5740165" y="3767381"/>
              <a:ext cx="1575360" cy="28080"/>
            </p14:xfrm>
          </p:contentPart>
        </mc:Choice>
        <mc:Fallback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FA2A91F1-89D5-5CE0-7D25-F47AA302C46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704165" y="3695381"/>
                <a:ext cx="16470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7F2811BD-E20A-13ED-6B9E-11285D731BF0}"/>
                  </a:ext>
                </a:extLst>
              </p14:cNvPr>
              <p14:cNvContentPartPr/>
              <p14:nvPr/>
            </p14:nvContentPartPr>
            <p14:xfrm>
              <a:off x="5093965" y="3945941"/>
              <a:ext cx="3416760" cy="28440"/>
            </p14:xfrm>
          </p:contentPart>
        </mc:Choice>
        <mc:Fallback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7F2811BD-E20A-13ED-6B9E-11285D731BF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058325" y="3874301"/>
                <a:ext cx="348840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0603C988-6B89-F792-0AB7-1EC105DBFEB8}"/>
                  </a:ext>
                </a:extLst>
              </p14:cNvPr>
              <p14:cNvContentPartPr/>
              <p14:nvPr/>
            </p14:nvContentPartPr>
            <p14:xfrm>
              <a:off x="4544245" y="4048901"/>
              <a:ext cx="233640" cy="360"/>
            </p14:xfrm>
          </p:contentPart>
        </mc:Choice>
        <mc:Fallback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0603C988-6B89-F792-0AB7-1EC105DBFEB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508605" y="3976901"/>
                <a:ext cx="3052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735919E4-9174-15B1-3245-238257311839}"/>
                  </a:ext>
                </a:extLst>
              </p14:cNvPr>
              <p14:cNvContentPartPr/>
              <p14:nvPr/>
            </p14:nvContentPartPr>
            <p14:xfrm>
              <a:off x="4805245" y="4186421"/>
              <a:ext cx="2808360" cy="21240"/>
            </p14:xfrm>
          </p:contentPart>
        </mc:Choice>
        <mc:Fallback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735919E4-9174-15B1-3245-23825731183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69245" y="4114781"/>
                <a:ext cx="2880000" cy="164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9"/>
          <p:cNvPicPr preferRelativeResize="0"/>
          <p:nvPr/>
        </p:nvPicPr>
        <p:blipFill rotWithShape="1">
          <a:blip r:embed="rId3">
            <a:alphaModFix/>
          </a:blip>
          <a:srcRect l="31280" t="34108" r="33429" b="22022"/>
          <a:stretch/>
        </p:blipFill>
        <p:spPr>
          <a:xfrm>
            <a:off x="1666300" y="218825"/>
            <a:ext cx="6321824" cy="441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9"/>
          <p:cNvSpPr/>
          <p:nvPr/>
        </p:nvSpPr>
        <p:spPr>
          <a:xfrm>
            <a:off x="3399600" y="218825"/>
            <a:ext cx="4359600" cy="293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B0401F0C-5884-D57D-E123-C47C78B2498A}"/>
                  </a:ext>
                </a:extLst>
              </p14:cNvPr>
              <p14:cNvContentPartPr/>
              <p14:nvPr/>
            </p14:nvContentPartPr>
            <p14:xfrm>
              <a:off x="3437245" y="995741"/>
              <a:ext cx="1382040" cy="1476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B0401F0C-5884-D57D-E123-C47C78B2498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01605" y="923741"/>
                <a:ext cx="14536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F0D6136C-1959-408C-7BA0-CCB557717B7B}"/>
                  </a:ext>
                </a:extLst>
              </p14:cNvPr>
              <p14:cNvContentPartPr/>
              <p14:nvPr/>
            </p14:nvContentPartPr>
            <p14:xfrm>
              <a:off x="4117645" y="1209941"/>
              <a:ext cx="1433520" cy="360"/>
            </p14:xfrm>
          </p:contentPart>
        </mc:Choice>
        <mc:Fallback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F0D6136C-1959-408C-7BA0-CCB557717B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81645" y="1137941"/>
                <a:ext cx="15051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C14EE81C-4D63-A027-FBC0-8FB22B5939AD}"/>
                  </a:ext>
                </a:extLst>
              </p14:cNvPr>
              <p14:cNvContentPartPr/>
              <p14:nvPr/>
            </p14:nvContentPartPr>
            <p14:xfrm>
              <a:off x="5465125" y="1415861"/>
              <a:ext cx="1799280" cy="792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C14EE81C-4D63-A027-FBC0-8FB22B5939A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29485" y="1343861"/>
                <a:ext cx="18709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B65BFE51-1344-CB62-4FFC-709F645BDE4F}"/>
                  </a:ext>
                </a:extLst>
              </p14:cNvPr>
              <p14:cNvContentPartPr/>
              <p14:nvPr/>
            </p14:nvContentPartPr>
            <p14:xfrm>
              <a:off x="4393045" y="1772981"/>
              <a:ext cx="3204000" cy="14400"/>
            </p14:xfrm>
          </p:contentPart>
        </mc:Choice>
        <mc:Fallback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B65BFE51-1344-CB62-4FFC-709F645BDE4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57045" y="1701341"/>
                <a:ext cx="327564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1E86684B-964F-32DD-B89E-937E81870772}"/>
                  </a:ext>
                </a:extLst>
              </p14:cNvPr>
              <p14:cNvContentPartPr/>
              <p14:nvPr/>
            </p14:nvContentPartPr>
            <p14:xfrm>
              <a:off x="3444085" y="1950821"/>
              <a:ext cx="4036320" cy="21960"/>
            </p14:xfrm>
          </p:contentPart>
        </mc:Choice>
        <mc:Fallback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1E86684B-964F-32DD-B89E-937E8187077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08085" y="1879181"/>
                <a:ext cx="41079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97C41B94-53B3-4323-0C4C-876065F5211F}"/>
                  </a:ext>
                </a:extLst>
              </p14:cNvPr>
              <p14:cNvContentPartPr/>
              <p14:nvPr/>
            </p14:nvContentPartPr>
            <p14:xfrm>
              <a:off x="3478285" y="2095901"/>
              <a:ext cx="1814760" cy="7920"/>
            </p14:xfrm>
          </p:contentPart>
        </mc:Choice>
        <mc:Fallback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97C41B94-53B3-4323-0C4C-876065F5211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42645" y="2023901"/>
                <a:ext cx="188640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9B80F409-2268-37AF-B0D3-F9DD05490A5B}"/>
                  </a:ext>
                </a:extLst>
              </p14:cNvPr>
              <p14:cNvContentPartPr/>
              <p14:nvPr/>
            </p14:nvContentPartPr>
            <p14:xfrm>
              <a:off x="3704005" y="2212541"/>
              <a:ext cx="1548360" cy="56160"/>
            </p14:xfrm>
          </p:contentPart>
        </mc:Choice>
        <mc:Fallback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9B80F409-2268-37AF-B0D3-F9DD05490A5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68005" y="2140901"/>
                <a:ext cx="162000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5256994B-C5C9-0768-4902-F2265586DB03}"/>
                  </a:ext>
                </a:extLst>
              </p14:cNvPr>
              <p14:cNvContentPartPr/>
              <p14:nvPr/>
            </p14:nvContentPartPr>
            <p14:xfrm>
              <a:off x="3691405" y="2213261"/>
              <a:ext cx="360" cy="360"/>
            </p14:xfrm>
          </p:contentPart>
        </mc:Choice>
        <mc:Fallback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5256994B-C5C9-0768-4902-F2265586DB0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55765" y="2141621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D2772F53-66B0-C73A-A2E8-E6F0187CD430}"/>
                  </a:ext>
                </a:extLst>
              </p14:cNvPr>
              <p14:cNvContentPartPr/>
              <p14:nvPr/>
            </p14:nvContentPartPr>
            <p14:xfrm>
              <a:off x="6661405" y="2509181"/>
              <a:ext cx="810720" cy="8280"/>
            </p14:xfrm>
          </p:contentPart>
        </mc:Choice>
        <mc:Fallback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D2772F53-66B0-C73A-A2E8-E6F0187CD43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25765" y="2437181"/>
                <a:ext cx="8823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5A599087-5E9D-50E3-4960-6BCC6DE4A2F4}"/>
                  </a:ext>
                </a:extLst>
              </p14:cNvPr>
              <p14:cNvContentPartPr/>
              <p14:nvPr/>
            </p14:nvContentPartPr>
            <p14:xfrm>
              <a:off x="3464965" y="2697101"/>
              <a:ext cx="3850200" cy="19440"/>
            </p14:xfrm>
          </p:contentPart>
        </mc:Choice>
        <mc:Fallback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5A599087-5E9D-50E3-4960-6BCC6DE4A2F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28965" y="2625461"/>
                <a:ext cx="39218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" name="Tinta 11">
                <a:extLst>
                  <a:ext uri="{FF2B5EF4-FFF2-40B4-BE49-F238E27FC236}">
                    <a16:creationId xmlns:a16="http://schemas.microsoft.com/office/drawing/2014/main" id="{471D0187-85AA-5735-1BA9-71DAF9F78FB5}"/>
                  </a:ext>
                </a:extLst>
              </p14:cNvPr>
              <p14:cNvContentPartPr/>
              <p14:nvPr/>
            </p14:nvContentPartPr>
            <p14:xfrm>
              <a:off x="5472325" y="3217301"/>
              <a:ext cx="1985400" cy="7920"/>
            </p14:xfrm>
          </p:contentPart>
        </mc:Choice>
        <mc:Fallback>
          <p:pic>
            <p:nvPicPr>
              <p:cNvPr id="12" name="Tinta 11">
                <a:extLst>
                  <a:ext uri="{FF2B5EF4-FFF2-40B4-BE49-F238E27FC236}">
                    <a16:creationId xmlns:a16="http://schemas.microsoft.com/office/drawing/2014/main" id="{471D0187-85AA-5735-1BA9-71DAF9F78FB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36685" y="3145301"/>
                <a:ext cx="205704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52EE111D-0EE0-7328-DB2E-1036B2F77719}"/>
                  </a:ext>
                </a:extLst>
              </p14:cNvPr>
              <p14:cNvContentPartPr/>
              <p14:nvPr/>
            </p14:nvContentPartPr>
            <p14:xfrm>
              <a:off x="3471445" y="3382181"/>
              <a:ext cx="2318040" cy="7560"/>
            </p14:xfrm>
          </p:contentPart>
        </mc:Choice>
        <mc:Fallback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52EE111D-0EE0-7328-DB2E-1036B2F7771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35805" y="3310181"/>
                <a:ext cx="238968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66DD35D6-E1EB-782F-0723-D7BFFFAAEC3E}"/>
                  </a:ext>
                </a:extLst>
              </p14:cNvPr>
              <p14:cNvContentPartPr/>
              <p14:nvPr/>
            </p14:nvContentPartPr>
            <p14:xfrm>
              <a:off x="6420925" y="3388661"/>
              <a:ext cx="1234080" cy="14400"/>
            </p14:xfrm>
          </p:contentPart>
        </mc:Choice>
        <mc:Fallback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66DD35D6-E1EB-782F-0723-D7BFFFAAEC3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84925" y="3317021"/>
                <a:ext cx="13057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7998E84F-4BD9-0D31-D862-8EC96B89F83E}"/>
                  </a:ext>
                </a:extLst>
              </p14:cNvPr>
              <p14:cNvContentPartPr/>
              <p14:nvPr/>
            </p14:nvContentPartPr>
            <p14:xfrm>
              <a:off x="7665445" y="3389021"/>
              <a:ext cx="360" cy="360"/>
            </p14:xfrm>
          </p:contentPart>
        </mc:Choice>
        <mc:Fallback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7998E84F-4BD9-0D31-D862-8EC96B89F83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29805" y="3317021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4F50A0CF-49D8-AEC0-B43C-1B16EC1954A9}"/>
                  </a:ext>
                </a:extLst>
              </p14:cNvPr>
              <p14:cNvContentPartPr/>
              <p14:nvPr/>
            </p14:nvContentPartPr>
            <p14:xfrm>
              <a:off x="5658085" y="3787181"/>
              <a:ext cx="1904760" cy="42480"/>
            </p14:xfrm>
          </p:contentPart>
        </mc:Choice>
        <mc:Fallback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4F50A0CF-49D8-AEC0-B43C-1B16EC1954A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622085" y="3715181"/>
                <a:ext cx="197640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7" name="Tinta 16">
                <a:extLst>
                  <a:ext uri="{FF2B5EF4-FFF2-40B4-BE49-F238E27FC236}">
                    <a16:creationId xmlns:a16="http://schemas.microsoft.com/office/drawing/2014/main" id="{73F956CA-46CB-AAE1-4184-03206162E5C1}"/>
                  </a:ext>
                </a:extLst>
              </p14:cNvPr>
              <p14:cNvContentPartPr/>
              <p14:nvPr/>
            </p14:nvContentPartPr>
            <p14:xfrm>
              <a:off x="3395845" y="3993821"/>
              <a:ext cx="1040040" cy="7920"/>
            </p14:xfrm>
          </p:contentPart>
        </mc:Choice>
        <mc:Fallback>
          <p:pic>
            <p:nvPicPr>
              <p:cNvPr id="17" name="Tinta 16">
                <a:extLst>
                  <a:ext uri="{FF2B5EF4-FFF2-40B4-BE49-F238E27FC236}">
                    <a16:creationId xmlns:a16="http://schemas.microsoft.com/office/drawing/2014/main" id="{73F956CA-46CB-AAE1-4184-03206162E5C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359845" y="3921821"/>
                <a:ext cx="11116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8" name="Tinta 17">
                <a:extLst>
                  <a:ext uri="{FF2B5EF4-FFF2-40B4-BE49-F238E27FC236}">
                    <a16:creationId xmlns:a16="http://schemas.microsoft.com/office/drawing/2014/main" id="{2859E888-417D-4074-D547-9AF5D241DF0A}"/>
                  </a:ext>
                </a:extLst>
              </p14:cNvPr>
              <p14:cNvContentPartPr/>
              <p14:nvPr/>
            </p14:nvContentPartPr>
            <p14:xfrm>
              <a:off x="4440925" y="4001021"/>
              <a:ext cx="360" cy="360"/>
            </p14:xfrm>
          </p:contentPart>
        </mc:Choice>
        <mc:Fallback>
          <p:pic>
            <p:nvPicPr>
              <p:cNvPr id="18" name="Tinta 17">
                <a:extLst>
                  <a:ext uri="{FF2B5EF4-FFF2-40B4-BE49-F238E27FC236}">
                    <a16:creationId xmlns:a16="http://schemas.microsoft.com/office/drawing/2014/main" id="{2859E888-417D-4074-D547-9AF5D241DF0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04925" y="3929381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9" name="Tinta 18">
                <a:extLst>
                  <a:ext uri="{FF2B5EF4-FFF2-40B4-BE49-F238E27FC236}">
                    <a16:creationId xmlns:a16="http://schemas.microsoft.com/office/drawing/2014/main" id="{C703A9EF-9A56-17F8-46B9-4C48C7C6720A}"/>
                  </a:ext>
                </a:extLst>
              </p14:cNvPr>
              <p14:cNvContentPartPr/>
              <p14:nvPr/>
            </p14:nvContentPartPr>
            <p14:xfrm>
              <a:off x="6077485" y="4124501"/>
              <a:ext cx="1591920" cy="7920"/>
            </p14:xfrm>
          </p:contentPart>
        </mc:Choice>
        <mc:Fallback>
          <p:pic>
            <p:nvPicPr>
              <p:cNvPr id="19" name="Tinta 18">
                <a:extLst>
                  <a:ext uri="{FF2B5EF4-FFF2-40B4-BE49-F238E27FC236}">
                    <a16:creationId xmlns:a16="http://schemas.microsoft.com/office/drawing/2014/main" id="{C703A9EF-9A56-17F8-46B9-4C48C7C6720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041485" y="4052501"/>
                <a:ext cx="16635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0" name="Tinta 19">
                <a:extLst>
                  <a:ext uri="{FF2B5EF4-FFF2-40B4-BE49-F238E27FC236}">
                    <a16:creationId xmlns:a16="http://schemas.microsoft.com/office/drawing/2014/main" id="{8409650B-0072-14E2-2345-5AC0035A42E4}"/>
                  </a:ext>
                </a:extLst>
              </p14:cNvPr>
              <p14:cNvContentPartPr/>
              <p14:nvPr/>
            </p14:nvContentPartPr>
            <p14:xfrm>
              <a:off x="3430045" y="4379021"/>
              <a:ext cx="2021400" cy="360"/>
            </p14:xfrm>
          </p:contentPart>
        </mc:Choice>
        <mc:Fallback>
          <p:pic>
            <p:nvPicPr>
              <p:cNvPr id="20" name="Tinta 19">
                <a:extLst>
                  <a:ext uri="{FF2B5EF4-FFF2-40B4-BE49-F238E27FC236}">
                    <a16:creationId xmlns:a16="http://schemas.microsoft.com/office/drawing/2014/main" id="{8409650B-0072-14E2-2345-5AC0035A42E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394045" y="4307021"/>
                <a:ext cx="20930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1" name="Tinta 20">
                <a:extLst>
                  <a:ext uri="{FF2B5EF4-FFF2-40B4-BE49-F238E27FC236}">
                    <a16:creationId xmlns:a16="http://schemas.microsoft.com/office/drawing/2014/main" id="{63EC64E4-6846-B68D-ABE2-8BAFAE451568}"/>
                  </a:ext>
                </a:extLst>
              </p14:cNvPr>
              <p14:cNvContentPartPr/>
              <p14:nvPr/>
            </p14:nvContentPartPr>
            <p14:xfrm>
              <a:off x="3691405" y="4461461"/>
              <a:ext cx="1806480" cy="360"/>
            </p14:xfrm>
          </p:contentPart>
        </mc:Choice>
        <mc:Fallback>
          <p:pic>
            <p:nvPicPr>
              <p:cNvPr id="21" name="Tinta 20">
                <a:extLst>
                  <a:ext uri="{FF2B5EF4-FFF2-40B4-BE49-F238E27FC236}">
                    <a16:creationId xmlns:a16="http://schemas.microsoft.com/office/drawing/2014/main" id="{63EC64E4-6846-B68D-ABE2-8BAFAE45156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655765" y="4389821"/>
                <a:ext cx="1878120" cy="144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40"/>
          <p:cNvPicPr preferRelativeResize="0"/>
          <p:nvPr/>
        </p:nvPicPr>
        <p:blipFill rotWithShape="1">
          <a:blip r:embed="rId3">
            <a:alphaModFix/>
          </a:blip>
          <a:srcRect l="35832" t="21959" r="36845" b="22360"/>
          <a:stretch/>
        </p:blipFill>
        <p:spPr>
          <a:xfrm>
            <a:off x="0" y="0"/>
            <a:ext cx="44888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0"/>
          <p:cNvSpPr txBox="1"/>
          <p:nvPr/>
        </p:nvSpPr>
        <p:spPr>
          <a:xfrm>
            <a:off x="4667225" y="1294200"/>
            <a:ext cx="3949500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Lato"/>
                <a:ea typeface="Lato"/>
                <a:cs typeface="Lato"/>
                <a:sym typeface="Lato"/>
              </a:rPr>
              <a:t>Como é difícil diferenciar notícias falsas de informações verdadeiras, é importante ter cautela antes de compartilhar qualquer conteúdo. É crucial ressaltar que </a:t>
            </a:r>
            <a:r>
              <a:rPr lang="pt-BR" dirty="0"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as Fake News propagam o ódio e geram um ambiente de medo constante, </a:t>
            </a:r>
            <a:r>
              <a:rPr lang="pt-BR" dirty="0">
                <a:latin typeface="Lato"/>
                <a:ea typeface="Lato"/>
                <a:cs typeface="Lato"/>
                <a:sym typeface="Lato"/>
              </a:rPr>
              <a:t>o que favorece as ações de indivíduos ou grupos mal-intencionados.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Lato"/>
                <a:ea typeface="Lato"/>
                <a:cs typeface="Lato"/>
                <a:sym typeface="Lato"/>
              </a:rPr>
              <a:t>É essencial verificar a veracidade das informações em outras fontes confiáveis e, em caso de ameaças, denunciá-las aos canais responsáveis em cada localidade.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2"/>
          <p:cNvSpPr txBox="1">
            <a:spLocks noGrp="1"/>
          </p:cNvSpPr>
          <p:nvPr>
            <p:ph type="title" idx="4294967295"/>
          </p:nvPr>
        </p:nvSpPr>
        <p:spPr>
          <a:xfrm>
            <a:off x="597150" y="3263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Sugestões de ação rápida em caso de ataque para serem avaliadas pelo Conselho Escolar na elaboração do Plano de Resposta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1" name="Google Shape;261;p42"/>
          <p:cNvPicPr preferRelativeResize="0"/>
          <p:nvPr/>
        </p:nvPicPr>
        <p:blipFill rotWithShape="1">
          <a:blip r:embed="rId3">
            <a:alphaModFix/>
          </a:blip>
          <a:srcRect l="25715" t="41207" r="25422" b="9725"/>
          <a:stretch/>
        </p:blipFill>
        <p:spPr>
          <a:xfrm>
            <a:off x="1477775" y="1693575"/>
            <a:ext cx="5752899" cy="3248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66;p43">
            <a:extLst>
              <a:ext uri="{FF2B5EF4-FFF2-40B4-BE49-F238E27FC236}">
                <a16:creationId xmlns:a16="http://schemas.microsoft.com/office/drawing/2014/main" id="{CF55B597-8BF7-1BB3-3880-2810DA2D04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5356" t="28435" r="36203" b="5251"/>
          <a:stretch/>
        </p:blipFill>
        <p:spPr>
          <a:xfrm>
            <a:off x="5220083" y="0"/>
            <a:ext cx="392391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67;p43">
            <a:extLst>
              <a:ext uri="{FF2B5EF4-FFF2-40B4-BE49-F238E27FC236}">
                <a16:creationId xmlns:a16="http://schemas.microsoft.com/office/drawing/2014/main" id="{C45B36F7-4935-EDDC-5893-036D6311AB2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6335" t="31999" r="37419" b="21212"/>
          <a:stretch/>
        </p:blipFill>
        <p:spPr>
          <a:xfrm>
            <a:off x="780634" y="412512"/>
            <a:ext cx="4439449" cy="4207614"/>
          </a:xfrm>
          <a:prstGeom prst="rect">
            <a:avLst/>
          </a:prstGeom>
          <a:noFill/>
          <a:ln>
            <a:solidFill>
              <a:srgbClr val="FFCF00"/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4"/>
          <p:cNvPicPr preferRelativeResize="0"/>
          <p:nvPr/>
        </p:nvPicPr>
        <p:blipFill rotWithShape="1">
          <a:blip r:embed="rId3">
            <a:alphaModFix/>
          </a:blip>
          <a:srcRect l="35165" t="31167" r="36586" b="8674"/>
          <a:stretch/>
        </p:blipFill>
        <p:spPr>
          <a:xfrm>
            <a:off x="0" y="0"/>
            <a:ext cx="454812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4"/>
          <p:cNvSpPr txBox="1"/>
          <p:nvPr/>
        </p:nvSpPr>
        <p:spPr>
          <a:xfrm>
            <a:off x="4355618" y="1391427"/>
            <a:ext cx="4395600" cy="2723792"/>
          </a:xfrm>
          <a:prstGeom prst="rect">
            <a:avLst/>
          </a:prstGeom>
          <a:solidFill>
            <a:srgbClr val="24795B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Portaria n.º 351/2023, que estabelece diretrizes administrativas a serem implementadas no âmbito da mencionada pasta com vistas à prevenção da propagação desses conteúdos violentos e prejudiciais.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Em uma ação conjunta entre o Ministério da Justiça, a Polícia Federal e as polícias civis, perfis que propagam conteúdos que ameaçam ou fazem apologia a atentados em escolas estão sendo monitorados. </a:t>
            </a:r>
            <a:endParaRPr sz="1500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304491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45"/>
          <p:cNvPicPr preferRelativeResize="0"/>
          <p:nvPr/>
        </p:nvPicPr>
        <p:blipFill rotWithShape="1">
          <a:blip r:embed="rId3">
            <a:alphaModFix/>
          </a:blip>
          <a:srcRect l="35546" t="32533" r="36972" b="5943"/>
          <a:stretch/>
        </p:blipFill>
        <p:spPr>
          <a:xfrm>
            <a:off x="5057807" y="0"/>
            <a:ext cx="408619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5"/>
          <p:cNvSpPr txBox="1"/>
          <p:nvPr/>
        </p:nvSpPr>
        <p:spPr>
          <a:xfrm>
            <a:off x="1121507" y="1747962"/>
            <a:ext cx="3936300" cy="2769959"/>
          </a:xfrm>
          <a:prstGeom prst="rect">
            <a:avLst/>
          </a:prstGeom>
          <a:solidFill>
            <a:srgbClr val="00388B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Durante o webinário "</a:t>
            </a:r>
            <a:r>
              <a:rPr lang="pt-BR" i="1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A cobertura jornalística de ataques a escolas</a:t>
            </a:r>
            <a:r>
              <a:rPr lang="pt-BR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" organizado pela </a:t>
            </a:r>
            <a:r>
              <a:rPr lang="pt-BR" b="1" dirty="0" err="1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Jeduca</a:t>
            </a:r>
            <a:r>
              <a:rPr lang="pt-BR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 foram discutidos os resultados de pesquisas que mostram como a mídia pode influenciar negativamente jovens e adolescentes a cometerem ataques similares aos que são divulgados pela imprensa.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Coberturas extensivas, que incluem repetição de imagens do ataque, detalhes da história do agressor, e outros elementos podem inspirar outros jovens a imitarem o comportamento.</a:t>
            </a:r>
            <a:endParaRPr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9"/>
          <p:cNvPicPr preferRelativeResize="0"/>
          <p:nvPr/>
        </p:nvPicPr>
        <p:blipFill rotWithShape="1">
          <a:blip r:embed="rId3">
            <a:alphaModFix/>
          </a:blip>
          <a:srcRect l="27671" t="27016" r="31914" b="5493"/>
          <a:stretch/>
        </p:blipFill>
        <p:spPr>
          <a:xfrm>
            <a:off x="1485300" y="0"/>
            <a:ext cx="539232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Recomendações ao Congresso Nacional		</a:t>
            </a:r>
            <a:endParaRPr dirty="0"/>
          </a:p>
        </p:txBody>
      </p:sp>
      <p:sp>
        <p:nvSpPr>
          <p:cNvPr id="193" name="Google Shape;193;p31"/>
          <p:cNvSpPr txBox="1">
            <a:spLocks noGrp="1"/>
          </p:cNvSpPr>
          <p:nvPr>
            <p:ph type="body" idx="1"/>
          </p:nvPr>
        </p:nvSpPr>
        <p:spPr>
          <a:xfrm>
            <a:off x="729450" y="1853850"/>
            <a:ext cx="7688700" cy="3144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600"/>
              </a:spcBef>
              <a:spcAft>
                <a:spcPts val="0"/>
              </a:spcAft>
              <a:buSzPts val="1300"/>
              <a:buChar char="●"/>
            </a:pPr>
            <a:r>
              <a:rPr lang="pt-BR" dirty="0"/>
              <a:t>Regulamentação do Custo Aluno-Qualidade, com maior aprofundamento, no Sistema Nacional de Educação</a:t>
            </a:r>
          </a:p>
          <a:p>
            <a:pPr marL="457200" lvl="0" indent="-311150" algn="l" rtl="0">
              <a:spcBef>
                <a:spcPts val="600"/>
              </a:spcBef>
              <a:spcAft>
                <a:spcPts val="0"/>
              </a:spcAft>
              <a:buSzPts val="1300"/>
              <a:buChar char="●"/>
            </a:pPr>
            <a:r>
              <a:rPr lang="pt-BR" dirty="0"/>
              <a:t>Revogação e reelaboração do Ensino Médio</a:t>
            </a:r>
          </a:p>
          <a:p>
            <a:pPr marL="457200" lvl="0" indent="-311150" algn="l" rtl="0">
              <a:spcBef>
                <a:spcPts val="600"/>
              </a:spcBef>
              <a:spcAft>
                <a:spcPts val="0"/>
              </a:spcAft>
              <a:buSzPts val="1300"/>
              <a:buChar char="●"/>
            </a:pPr>
            <a:r>
              <a:rPr lang="pt-BR" dirty="0"/>
              <a:t>Melhor definição normativa dos crimes de ódio a fim de possibilitar o monitoramento e a produção de dados estatísticos com maior regularidade, uniformidade e abrangência nacional. Nesse sentido, cabe citar a experiência da lei estadunidense dos “</a:t>
            </a:r>
            <a:r>
              <a:rPr lang="pt-BR" dirty="0" err="1"/>
              <a:t>hate</a:t>
            </a:r>
            <a:r>
              <a:rPr lang="pt-BR" dirty="0"/>
              <a:t> crimes” (“</a:t>
            </a:r>
            <a:r>
              <a:rPr lang="pt-BR" dirty="0" err="1"/>
              <a:t>Hate</a:t>
            </a:r>
            <a:r>
              <a:rPr lang="pt-BR" dirty="0"/>
              <a:t> Crimes </a:t>
            </a:r>
            <a:r>
              <a:rPr lang="pt-BR" dirty="0" err="1"/>
              <a:t>Statistics</a:t>
            </a:r>
            <a:r>
              <a:rPr lang="pt-BR" dirty="0"/>
              <a:t> </a:t>
            </a:r>
            <a:r>
              <a:rPr lang="pt-BR" dirty="0" err="1"/>
              <a:t>Act</a:t>
            </a:r>
            <a:r>
              <a:rPr lang="pt-BR" dirty="0"/>
              <a:t>” - HCSA).</a:t>
            </a:r>
          </a:p>
          <a:p>
            <a:pPr marL="457200" lvl="0" indent="-311150" algn="l" rtl="0">
              <a:spcBef>
                <a:spcPts val="600"/>
              </a:spcBef>
              <a:spcAft>
                <a:spcPts val="0"/>
              </a:spcAft>
              <a:buSzPts val="1300"/>
              <a:buChar char="●"/>
            </a:pPr>
            <a:r>
              <a:rPr lang="pt-BR" dirty="0"/>
              <a:t>Modificação da lei nº 7.716/1989 a fim de definir como crime qualificado, a conduta de recrutar crianças e adolescentes para comunidades e células nazistas, neonazistas e outros grupos extremistas de direita, bem como a conduta de aliciar, autorizar, admitir, permitir a permanência de crianças e adolescentes em clubes de tiro, de “</a:t>
            </a:r>
            <a:r>
              <a:rPr lang="pt-BR" dirty="0" err="1"/>
              <a:t>air</a:t>
            </a:r>
            <a:r>
              <a:rPr lang="pt-BR" dirty="0"/>
              <a:t>-soft” e paintball.</a:t>
            </a:r>
          </a:p>
        </p:txBody>
      </p:sp>
    </p:spTree>
    <p:extLst>
      <p:ext uri="{BB962C8B-B14F-4D97-AF65-F5344CB8AC3E}">
        <p14:creationId xmlns:p14="http://schemas.microsoft.com/office/powerpoint/2010/main" val="762153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Recomendações ao Congresso Nacional		</a:t>
            </a:r>
            <a:endParaRPr dirty="0"/>
          </a:p>
        </p:txBody>
      </p:sp>
      <p:sp>
        <p:nvSpPr>
          <p:cNvPr id="193" name="Google Shape;193;p31"/>
          <p:cNvSpPr txBox="1">
            <a:spLocks noGrp="1"/>
          </p:cNvSpPr>
          <p:nvPr>
            <p:ph type="body" idx="1"/>
          </p:nvPr>
        </p:nvSpPr>
        <p:spPr>
          <a:xfrm>
            <a:off x="729450" y="1853850"/>
            <a:ext cx="7688700" cy="3144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11150" algn="l" rtl="0">
              <a:spcBef>
                <a:spcPts val="600"/>
              </a:spcBef>
              <a:spcAft>
                <a:spcPts val="0"/>
              </a:spcAft>
              <a:buSzPts val="1300"/>
              <a:buChar char="●"/>
            </a:pPr>
            <a:r>
              <a:rPr lang="pt-BR" dirty="0"/>
              <a:t>Estabelecimento de causas de aumento de pena para crimes cuja motivação ou o critério de escolha da vítima apresentar elementos supremacistas e uma agravante genérica, de caráter subsidiário, para os crimes em geral, nos quais se identifica a supremacia, a misoginia, o capacitismo e o racismo como motivação do crime ou como critério de seleção da vítima. </a:t>
            </a:r>
          </a:p>
          <a:p>
            <a:pPr marL="457200" lvl="0" indent="-311150" algn="l" rtl="0">
              <a:spcBef>
                <a:spcPts val="600"/>
              </a:spcBef>
              <a:spcAft>
                <a:spcPts val="0"/>
              </a:spcAft>
              <a:buSzPts val="1300"/>
              <a:buChar char="●"/>
            </a:pPr>
            <a:r>
              <a:rPr lang="pt-BR" dirty="0"/>
              <a:t>Penas de multa e de prestação pecuniária eventualmente impostas nas ações penais que tratam dos crimes de ódio e de discriminação sejam revertidas para um Fundo específico, criado por lei, destinado ao financiamento de programas educacionais, ações culturais e programas de justiça restaurativa no âmbito das comunidades atingidas.</a:t>
            </a:r>
          </a:p>
          <a:p>
            <a:pPr marL="457200" lvl="0" indent="-311150" algn="l" rtl="0">
              <a:spcBef>
                <a:spcPts val="600"/>
              </a:spcBef>
              <a:spcAft>
                <a:spcPts val="0"/>
              </a:spcAft>
              <a:buSzPts val="1300"/>
              <a:buChar char="●"/>
            </a:pPr>
            <a:r>
              <a:rPr lang="pt-BR" dirty="0"/>
              <a:t>Sobre o PL das Fake News: </a:t>
            </a:r>
            <a:r>
              <a:rPr lang="pt-BR" dirty="0" err="1"/>
              <a:t>Art</a:t>
            </a:r>
            <a:r>
              <a:rPr lang="pt-BR" dirty="0"/>
              <a:t> 12 e 13 ajudam, no entanto, não é uma lei que, sozinha, resolverá o problema, já que há brecha sobre casos de jogos virtuais e não especifica questões de cooptação de jovens por adultos nesse tipo de plataforma ou em redes sociais. Ou seja, é preciso ir além e trazer detalhamento maior de previsão legal para esse tipo de crime.</a:t>
            </a:r>
          </a:p>
          <a:p>
            <a:pPr marL="457200" lvl="0" indent="-311150" algn="l" rtl="0">
              <a:spcBef>
                <a:spcPts val="600"/>
              </a:spcBef>
              <a:spcAft>
                <a:spcPts val="0"/>
              </a:spcAft>
              <a:buSzPts val="1300"/>
              <a:buChar char="●"/>
            </a:pPr>
            <a:r>
              <a:rPr lang="pt-BR" dirty="0"/>
              <a:t>Projeto de Lei n° 2256, de 2019, de autoria do Senador Wellington Fagundes (PL/MT): foca na agenda negativa de "delinquência”, não tipifica o que é “sinais de comportamento que recomendem acompanhamento”, pode abrir a porteira de mais abusos das forças policiais, e vai colocar mais funções inadequadas às escolas.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04691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795B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03;p49">
            <a:extLst>
              <a:ext uri="{FF2B5EF4-FFF2-40B4-BE49-F238E27FC236}">
                <a16:creationId xmlns:a16="http://schemas.microsoft.com/office/drawing/2014/main" id="{9757B36B-4DE6-857A-D578-7ED6BA3FCF8D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5335271" y="1258550"/>
            <a:ext cx="2291207" cy="20981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FD1DA10E-D864-FD16-7D45-DBE033AECDE4}"/>
              </a:ext>
            </a:extLst>
          </p:cNvPr>
          <p:cNvGrpSpPr/>
          <p:nvPr/>
        </p:nvGrpSpPr>
        <p:grpSpPr>
          <a:xfrm>
            <a:off x="1269784" y="2307606"/>
            <a:ext cx="2690916" cy="1014995"/>
            <a:chOff x="355384" y="2371375"/>
            <a:chExt cx="2690916" cy="1014995"/>
          </a:xfrm>
        </p:grpSpPr>
        <p:sp>
          <p:nvSpPr>
            <p:cNvPr id="3" name="Google Shape;304;p49">
              <a:extLst>
                <a:ext uri="{FF2B5EF4-FFF2-40B4-BE49-F238E27FC236}">
                  <a16:creationId xmlns:a16="http://schemas.microsoft.com/office/drawing/2014/main" id="{EDE60999-A85C-89E8-C87B-A4569FBBCCCA}"/>
                </a:ext>
              </a:extLst>
            </p:cNvPr>
            <p:cNvSpPr txBox="1"/>
            <p:nvPr/>
          </p:nvSpPr>
          <p:spPr>
            <a:xfrm>
              <a:off x="785284" y="2371375"/>
              <a:ext cx="2183100" cy="66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700" dirty="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Andressa Pellanda</a:t>
              </a:r>
              <a:endParaRPr sz="17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4" name="Google Shape;305;p49">
              <a:extLst>
                <a:ext uri="{FF2B5EF4-FFF2-40B4-BE49-F238E27FC236}">
                  <a16:creationId xmlns:a16="http://schemas.microsoft.com/office/drawing/2014/main" id="{E121213D-F5B5-1934-3E68-0CB40469540D}"/>
                </a:ext>
              </a:extLst>
            </p:cNvPr>
            <p:cNvCxnSpPr/>
            <p:nvPr/>
          </p:nvCxnSpPr>
          <p:spPr>
            <a:xfrm>
              <a:off x="433300" y="2801625"/>
              <a:ext cx="2613000" cy="16800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" name="Google Shape;306;p49">
              <a:extLst>
                <a:ext uri="{FF2B5EF4-FFF2-40B4-BE49-F238E27FC236}">
                  <a16:creationId xmlns:a16="http://schemas.microsoft.com/office/drawing/2014/main" id="{7760EE11-4155-83CA-B49B-C47A6E734294}"/>
                </a:ext>
              </a:extLst>
            </p:cNvPr>
            <p:cNvSpPr txBox="1"/>
            <p:nvPr/>
          </p:nvSpPr>
          <p:spPr>
            <a:xfrm>
              <a:off x="355384" y="2801625"/>
              <a:ext cx="2613000" cy="5847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>
                  <a:solidFill>
                    <a:schemeClr val="bg1"/>
                  </a:solidFill>
                  <a:latin typeface="Lato"/>
                  <a:ea typeface="Lato"/>
                  <a:cs typeface="Lato"/>
                  <a:sym typeface="Lato"/>
                </a:rPr>
                <a:t>Coordenadora Geral</a:t>
              </a:r>
              <a:endParaRPr sz="120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9115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86862" y="506000"/>
            <a:ext cx="4645775" cy="4637500"/>
          </a:xfrm>
          <a:prstGeom prst="rect">
            <a:avLst/>
          </a:prstGeom>
        </p:spPr>
      </p:pic>
      <p:pic>
        <p:nvPicPr>
          <p:cNvPr id="87" name="Google Shape;8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5340" y="2164400"/>
            <a:ext cx="3561798" cy="8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6287975" y="3876650"/>
            <a:ext cx="110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949525" y="4703600"/>
            <a:ext cx="1273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624517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 l="25590" t="22969" r="27168" b="10550"/>
          <a:stretch/>
        </p:blipFill>
        <p:spPr>
          <a:xfrm>
            <a:off x="1477737" y="123688"/>
            <a:ext cx="6188526" cy="489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33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990"/>
            </a:pPr>
            <a:r>
              <a:rPr lang="pt-BR" sz="1900" b="0" dirty="0"/>
              <a:t>O Guia sobre Prevenção e Reposta à Violência às Escolas orienta-se em defesa de:</a:t>
            </a:r>
            <a:br>
              <a:rPr lang="pt-BR" sz="1900" b="0" dirty="0"/>
            </a:br>
            <a:r>
              <a:rPr lang="pt-BR" sz="1900" b="0" dirty="0"/>
              <a:t>- uma educação cidadã, libertadora, plural, antirracista e inclusiva, </a:t>
            </a:r>
            <a:br>
              <a:rPr lang="pt-BR" sz="1900" b="0" dirty="0"/>
            </a:br>
            <a:r>
              <a:rPr lang="pt-BR" sz="1900" b="0" dirty="0"/>
              <a:t>- valorização dos profissionais da educação, </a:t>
            </a:r>
            <a:br>
              <a:rPr lang="pt-BR" sz="1900" b="0" dirty="0"/>
            </a:br>
            <a:r>
              <a:rPr lang="pt-BR" sz="1900" b="0" dirty="0"/>
              <a:t>- garantia do padrão de qualidade na oferta, e</a:t>
            </a:r>
            <a:br>
              <a:rPr lang="pt-BR" sz="1900" b="0" dirty="0"/>
            </a:br>
            <a:r>
              <a:rPr lang="pt-BR" sz="1900" b="0" dirty="0"/>
              <a:t>- gestão democrática nos espaços escolares, </a:t>
            </a:r>
            <a:br>
              <a:rPr lang="pt-BR" sz="1900" b="0" dirty="0"/>
            </a:br>
            <a:r>
              <a:rPr lang="pt-BR" sz="1900" b="0" dirty="0"/>
              <a:t>pressupostos éticos sem os quais não é possível estabelecer parâmetros de combate ao nível de violência direcionado às escolas nos últimos anos. </a:t>
            </a:r>
            <a:endParaRPr sz="1900" b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5;p21">
            <a:extLst>
              <a:ext uri="{FF2B5EF4-FFF2-40B4-BE49-F238E27FC236}">
                <a16:creationId xmlns:a16="http://schemas.microsoft.com/office/drawing/2014/main" id="{617ECF9B-7412-F5D8-B5A2-0E899092D61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0960" t="36555" r="22843" b="9255"/>
          <a:stretch/>
        </p:blipFill>
        <p:spPr>
          <a:xfrm>
            <a:off x="3916565" y="1220810"/>
            <a:ext cx="4983474" cy="2701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 rotWithShape="1">
          <a:blip r:embed="rId4">
            <a:alphaModFix/>
          </a:blip>
          <a:srcRect l="35206" t="28705" r="37324" b="12241"/>
          <a:stretch/>
        </p:blipFill>
        <p:spPr>
          <a:xfrm>
            <a:off x="0" y="0"/>
            <a:ext cx="425547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727650" y="5675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Por que violência às escolas?	</a:t>
            </a:r>
            <a:endParaRPr/>
          </a:p>
        </p:txBody>
      </p:sp>
      <p:pic>
        <p:nvPicPr>
          <p:cNvPr id="141" name="Google Shape;141;p22"/>
          <p:cNvPicPr preferRelativeResize="0"/>
          <p:nvPr/>
        </p:nvPicPr>
        <p:blipFill rotWithShape="1">
          <a:blip r:embed="rId3">
            <a:alphaModFix/>
          </a:blip>
          <a:srcRect l="15919" t="25626" r="17105" b="24939"/>
          <a:stretch/>
        </p:blipFill>
        <p:spPr>
          <a:xfrm>
            <a:off x="586200" y="1499200"/>
            <a:ext cx="7971600" cy="330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/>
          <p:nvPr/>
        </p:nvSpPr>
        <p:spPr>
          <a:xfrm>
            <a:off x="6159125" y="4464225"/>
            <a:ext cx="2398800" cy="24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3D05C7EF-1EF2-DDAD-63C3-8D7FAD72D754}"/>
                  </a:ext>
                </a:extLst>
              </p14:cNvPr>
              <p14:cNvContentPartPr/>
              <p14:nvPr/>
            </p14:nvContentPartPr>
            <p14:xfrm>
              <a:off x="3058885" y="2040821"/>
              <a:ext cx="1732320" cy="1476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3D05C7EF-1EF2-DDAD-63C3-8D7FAD72D7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05245" y="1933181"/>
                <a:ext cx="183996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9296F959-3322-3674-2273-9E3316493D3A}"/>
                  </a:ext>
                </a:extLst>
              </p14:cNvPr>
              <p14:cNvContentPartPr/>
              <p14:nvPr/>
            </p14:nvContentPartPr>
            <p14:xfrm>
              <a:off x="5726485" y="2825621"/>
              <a:ext cx="2655360" cy="42120"/>
            </p14:xfrm>
          </p:contentPart>
        </mc:Choice>
        <mc:Fallback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9296F959-3322-3674-2273-9E3316493D3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72845" y="2717621"/>
                <a:ext cx="276300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F6B503F1-1701-4640-2974-211A7E6A215A}"/>
                  </a:ext>
                </a:extLst>
              </p14:cNvPr>
              <p14:cNvContentPartPr/>
              <p14:nvPr/>
            </p14:nvContentPartPr>
            <p14:xfrm>
              <a:off x="570205" y="3045221"/>
              <a:ext cx="343440" cy="36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F6B503F1-1701-4640-2974-211A7E6A215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6205" y="2937581"/>
                <a:ext cx="4510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A746D550-1612-2213-3497-B18CAB5556A2}"/>
                  </a:ext>
                </a:extLst>
              </p14:cNvPr>
              <p14:cNvContentPartPr/>
              <p14:nvPr/>
            </p14:nvContentPartPr>
            <p14:xfrm>
              <a:off x="4358125" y="3917861"/>
              <a:ext cx="4104000" cy="14760"/>
            </p14:xfrm>
          </p:contentPart>
        </mc:Choice>
        <mc:Fallback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A746D550-1612-2213-3497-B18CAB5556A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04485" y="3810221"/>
                <a:ext cx="421164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24EE1B43-7399-3700-8829-2231866D25C1}"/>
                  </a:ext>
                </a:extLst>
              </p14:cNvPr>
              <p14:cNvContentPartPr/>
              <p14:nvPr/>
            </p14:nvContentPartPr>
            <p14:xfrm>
              <a:off x="618445" y="4103981"/>
              <a:ext cx="4570560" cy="49680"/>
            </p14:xfrm>
          </p:contentPart>
        </mc:Choice>
        <mc:Fallback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24EE1B43-7399-3700-8829-2231866D25C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4805" y="3996341"/>
                <a:ext cx="467820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CB94682C-6960-5D81-FB56-5CB2A7B2F0EB}"/>
                  </a:ext>
                </a:extLst>
              </p14:cNvPr>
              <p14:cNvContentPartPr/>
              <p14:nvPr/>
            </p14:nvContentPartPr>
            <p14:xfrm>
              <a:off x="4097485" y="4344461"/>
              <a:ext cx="4104000" cy="48960"/>
            </p14:xfrm>
          </p:contentPart>
        </mc:Choice>
        <mc:Fallback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CB94682C-6960-5D81-FB56-5CB2A7B2F0E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43485" y="4236821"/>
                <a:ext cx="421164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596728FC-4D48-0ABF-86E7-573A7EB03204}"/>
                  </a:ext>
                </a:extLst>
              </p14:cNvPr>
              <p14:cNvContentPartPr/>
              <p14:nvPr/>
            </p14:nvContentPartPr>
            <p14:xfrm>
              <a:off x="536005" y="4571621"/>
              <a:ext cx="5479560" cy="4320"/>
            </p14:xfrm>
          </p:contentPart>
        </mc:Choice>
        <mc:Fallback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596728FC-4D48-0ABF-86E7-573A7EB0320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2005" y="4463981"/>
                <a:ext cx="5587200" cy="219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>
            <a:off x="549850" y="6165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Causas da violência escolar </a:t>
            </a:r>
            <a:endParaRPr/>
          </a:p>
        </p:txBody>
      </p:sp>
      <p:pic>
        <p:nvPicPr>
          <p:cNvPr id="159" name="Google Shape;159;p25"/>
          <p:cNvPicPr preferRelativeResize="0"/>
          <p:nvPr/>
        </p:nvPicPr>
        <p:blipFill rotWithShape="1">
          <a:blip r:embed="rId3">
            <a:alphaModFix/>
          </a:blip>
          <a:srcRect l="26491" t="26932" r="25404" b="6155"/>
          <a:stretch/>
        </p:blipFill>
        <p:spPr>
          <a:xfrm>
            <a:off x="1928588" y="1373800"/>
            <a:ext cx="4931226" cy="365540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F532852A-303C-6F37-3014-D0C839CB12EA}"/>
                  </a:ext>
                </a:extLst>
              </p14:cNvPr>
              <p14:cNvContentPartPr/>
              <p14:nvPr/>
            </p14:nvContentPartPr>
            <p14:xfrm>
              <a:off x="2502325" y="1883141"/>
              <a:ext cx="990000" cy="720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F532852A-303C-6F37-3014-D0C839CB12E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48685" y="1775501"/>
                <a:ext cx="10976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287393FC-BA7B-7F6D-117C-0339B7FD43EC}"/>
                  </a:ext>
                </a:extLst>
              </p14:cNvPr>
              <p14:cNvContentPartPr/>
              <p14:nvPr/>
            </p14:nvContentPartPr>
            <p14:xfrm>
              <a:off x="2495125" y="2006981"/>
              <a:ext cx="955080" cy="42840"/>
            </p14:xfrm>
          </p:contentPart>
        </mc:Choice>
        <mc:Fallback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287393FC-BA7B-7F6D-117C-0339B7FD43E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59125" y="1935341"/>
                <a:ext cx="102672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CB62A4CD-B6DD-1EB3-3C29-0F206BDDD4E4}"/>
                  </a:ext>
                </a:extLst>
              </p14:cNvPr>
              <p14:cNvContentPartPr/>
              <p14:nvPr/>
            </p14:nvContentPartPr>
            <p14:xfrm>
              <a:off x="4103965" y="2179061"/>
              <a:ext cx="1965960" cy="2124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CB62A4CD-B6DD-1EB3-3C29-0F206BDDD4E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68325" y="2107061"/>
                <a:ext cx="203760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2A12000B-5C46-91C6-C316-503DD5030493}"/>
                  </a:ext>
                </a:extLst>
              </p14:cNvPr>
              <p14:cNvContentPartPr/>
              <p14:nvPr/>
            </p14:nvContentPartPr>
            <p14:xfrm>
              <a:off x="2509165" y="2447261"/>
              <a:ext cx="899640" cy="16560"/>
            </p14:xfrm>
          </p:contentPart>
        </mc:Choice>
        <mc:Fallback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2A12000B-5C46-91C6-C316-503DD503049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73165" y="2375261"/>
                <a:ext cx="97128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E5050EA6-C60C-CC54-66B9-6C11FA9A8E3C}"/>
                  </a:ext>
                </a:extLst>
              </p14:cNvPr>
              <p14:cNvContentPartPr/>
              <p14:nvPr/>
            </p14:nvContentPartPr>
            <p14:xfrm>
              <a:off x="2536525" y="2783861"/>
              <a:ext cx="1251360" cy="28080"/>
            </p14:xfrm>
          </p:contentPart>
        </mc:Choice>
        <mc:Fallback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E5050EA6-C60C-CC54-66B9-6C11FA9A8E3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00885" y="2712221"/>
                <a:ext cx="13230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96D37B1A-AB50-077D-1B57-FBB45E99EDDB}"/>
                  </a:ext>
                </a:extLst>
              </p14:cNvPr>
              <p14:cNvContentPartPr/>
              <p14:nvPr/>
            </p14:nvContentPartPr>
            <p14:xfrm>
              <a:off x="2516005" y="2928581"/>
              <a:ext cx="630720" cy="360"/>
            </p14:xfrm>
          </p:contentPart>
        </mc:Choice>
        <mc:Fallback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96D37B1A-AB50-077D-1B57-FBB45E99EDD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80005" y="2856581"/>
                <a:ext cx="7023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6ADED041-DC28-D53F-C83B-5E5F28967040}"/>
                  </a:ext>
                </a:extLst>
              </p14:cNvPr>
              <p14:cNvContentPartPr/>
              <p14:nvPr/>
            </p14:nvContentPartPr>
            <p14:xfrm>
              <a:off x="2502325" y="3217301"/>
              <a:ext cx="2876040" cy="34560"/>
            </p14:xfrm>
          </p:contentPart>
        </mc:Choice>
        <mc:Fallback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6ADED041-DC28-D53F-C83B-5E5F2896704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66685" y="3145661"/>
                <a:ext cx="294768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8A8E50B8-8E8E-4B2A-1DD1-0937C24E7FCD}"/>
                  </a:ext>
                </a:extLst>
              </p14:cNvPr>
              <p14:cNvContentPartPr/>
              <p14:nvPr/>
            </p14:nvContentPartPr>
            <p14:xfrm>
              <a:off x="5389885" y="3237101"/>
              <a:ext cx="1036440" cy="15120"/>
            </p14:xfrm>
          </p:contentPart>
        </mc:Choice>
        <mc:Fallback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8A8E50B8-8E8E-4B2A-1DD1-0937C24E7FC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53885" y="3165101"/>
                <a:ext cx="110808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0024ECBA-6213-4137-E550-FEBFE32911A0}"/>
                  </a:ext>
                </a:extLst>
              </p14:cNvPr>
              <p14:cNvContentPartPr/>
              <p14:nvPr/>
            </p14:nvContentPartPr>
            <p14:xfrm>
              <a:off x="2502325" y="3333941"/>
              <a:ext cx="1884240" cy="15120"/>
            </p14:xfrm>
          </p:contentPart>
        </mc:Choice>
        <mc:Fallback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0024ECBA-6213-4137-E550-FEBFE32911A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66685" y="3261941"/>
                <a:ext cx="195588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A9B3F330-B9FF-DE02-8B04-579E71A8FFB3}"/>
                  </a:ext>
                </a:extLst>
              </p14:cNvPr>
              <p14:cNvContentPartPr/>
              <p14:nvPr/>
            </p14:nvContentPartPr>
            <p14:xfrm>
              <a:off x="3595285" y="3478301"/>
              <a:ext cx="1975320" cy="360"/>
            </p14:xfrm>
          </p:contentPart>
        </mc:Choice>
        <mc:Fallback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A9B3F330-B9FF-DE02-8B04-579E71A8FFB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59645" y="3406301"/>
                <a:ext cx="20469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" name="Tinta 11">
                <a:extLst>
                  <a:ext uri="{FF2B5EF4-FFF2-40B4-BE49-F238E27FC236}">
                    <a16:creationId xmlns:a16="http://schemas.microsoft.com/office/drawing/2014/main" id="{BFC7D22C-AB4C-963E-97A9-540EAE7C414F}"/>
                  </a:ext>
                </a:extLst>
              </p14:cNvPr>
              <p14:cNvContentPartPr/>
              <p14:nvPr/>
            </p14:nvContentPartPr>
            <p14:xfrm>
              <a:off x="3403045" y="3643541"/>
              <a:ext cx="1676160" cy="14400"/>
            </p14:xfrm>
          </p:contentPart>
        </mc:Choice>
        <mc:Fallback>
          <p:pic>
            <p:nvPicPr>
              <p:cNvPr id="12" name="Tinta 11">
                <a:extLst>
                  <a:ext uri="{FF2B5EF4-FFF2-40B4-BE49-F238E27FC236}">
                    <a16:creationId xmlns:a16="http://schemas.microsoft.com/office/drawing/2014/main" id="{BFC7D22C-AB4C-963E-97A9-540EAE7C414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67045" y="3571541"/>
                <a:ext cx="17478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4DD037E1-AB21-FC59-6D60-FD08D25E6ED5}"/>
                  </a:ext>
                </a:extLst>
              </p14:cNvPr>
              <p14:cNvContentPartPr/>
              <p14:nvPr/>
            </p14:nvContentPartPr>
            <p14:xfrm>
              <a:off x="2529325" y="3677741"/>
              <a:ext cx="1036800" cy="14040"/>
            </p14:xfrm>
          </p:contentPart>
        </mc:Choice>
        <mc:Fallback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4DD037E1-AB21-FC59-6D60-FD08D25E6ED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493685" y="3606101"/>
                <a:ext cx="11084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E3EAFD36-C221-3BF3-DF4A-1A54A90708B5}"/>
                  </a:ext>
                </a:extLst>
              </p14:cNvPr>
              <p14:cNvContentPartPr/>
              <p14:nvPr/>
            </p14:nvContentPartPr>
            <p14:xfrm>
              <a:off x="2536525" y="3725261"/>
              <a:ext cx="2536920" cy="42120"/>
            </p14:xfrm>
          </p:contentPart>
        </mc:Choice>
        <mc:Fallback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E3EAFD36-C221-3BF3-DF4A-1A54A90708B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00885" y="3653621"/>
                <a:ext cx="26085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C7BE6875-B543-AED1-38E7-BB1874A2CE61}"/>
                  </a:ext>
                </a:extLst>
              </p14:cNvPr>
              <p14:cNvContentPartPr/>
              <p14:nvPr/>
            </p14:nvContentPartPr>
            <p14:xfrm>
              <a:off x="2784205" y="3753341"/>
              <a:ext cx="2337480" cy="12960"/>
            </p14:xfrm>
          </p:contentPart>
        </mc:Choice>
        <mc:Fallback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C7BE6875-B543-AED1-38E7-BB1874A2CE6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48205" y="3681341"/>
                <a:ext cx="240912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AC4EC751-B0B0-CD76-E129-AE5E9FAC72D5}"/>
                  </a:ext>
                </a:extLst>
              </p14:cNvPr>
              <p14:cNvContentPartPr/>
              <p14:nvPr/>
            </p14:nvContentPartPr>
            <p14:xfrm>
              <a:off x="3643525" y="3547421"/>
              <a:ext cx="1408680" cy="20880"/>
            </p14:xfrm>
          </p:contentPart>
        </mc:Choice>
        <mc:Fallback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AC4EC751-B0B0-CD76-E129-AE5E9FAC72D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07885" y="3475421"/>
                <a:ext cx="14803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7" name="Tinta 16">
                <a:extLst>
                  <a:ext uri="{FF2B5EF4-FFF2-40B4-BE49-F238E27FC236}">
                    <a16:creationId xmlns:a16="http://schemas.microsoft.com/office/drawing/2014/main" id="{1389FDFF-A6C7-0E1F-EE11-B72F69E5D529}"/>
                  </a:ext>
                </a:extLst>
              </p14:cNvPr>
              <p14:cNvContentPartPr/>
              <p14:nvPr/>
            </p14:nvContentPartPr>
            <p14:xfrm>
              <a:off x="2495125" y="4592141"/>
              <a:ext cx="3866400" cy="56520"/>
            </p14:xfrm>
          </p:contentPart>
        </mc:Choice>
        <mc:Fallback>
          <p:pic>
            <p:nvPicPr>
              <p:cNvPr id="17" name="Tinta 16">
                <a:extLst>
                  <a:ext uri="{FF2B5EF4-FFF2-40B4-BE49-F238E27FC236}">
                    <a16:creationId xmlns:a16="http://schemas.microsoft.com/office/drawing/2014/main" id="{1389FDFF-A6C7-0E1F-EE11-B72F69E5D52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459125" y="4520141"/>
                <a:ext cx="393804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8" name="Tinta 17">
                <a:extLst>
                  <a:ext uri="{FF2B5EF4-FFF2-40B4-BE49-F238E27FC236}">
                    <a16:creationId xmlns:a16="http://schemas.microsoft.com/office/drawing/2014/main" id="{21A1ACFF-2E54-E5BA-644F-5BE9EA927E35}"/>
                  </a:ext>
                </a:extLst>
              </p14:cNvPr>
              <p14:cNvContentPartPr/>
              <p14:nvPr/>
            </p14:nvContentPartPr>
            <p14:xfrm>
              <a:off x="2467405" y="4729661"/>
              <a:ext cx="2960280" cy="360"/>
            </p14:xfrm>
          </p:contentPart>
        </mc:Choice>
        <mc:Fallback>
          <p:pic>
            <p:nvPicPr>
              <p:cNvPr id="18" name="Tinta 17">
                <a:extLst>
                  <a:ext uri="{FF2B5EF4-FFF2-40B4-BE49-F238E27FC236}">
                    <a16:creationId xmlns:a16="http://schemas.microsoft.com/office/drawing/2014/main" id="{21A1ACFF-2E54-E5BA-644F-5BE9EA927E3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431765" y="4658021"/>
                <a:ext cx="30319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9" name="Tinta 18">
                <a:extLst>
                  <a:ext uri="{FF2B5EF4-FFF2-40B4-BE49-F238E27FC236}">
                    <a16:creationId xmlns:a16="http://schemas.microsoft.com/office/drawing/2014/main" id="{DEA38778-3C6A-F872-B9A2-4CC356AB7577}"/>
                  </a:ext>
                </a:extLst>
              </p14:cNvPr>
              <p14:cNvContentPartPr/>
              <p14:nvPr/>
            </p14:nvContentPartPr>
            <p14:xfrm>
              <a:off x="2522485" y="4839821"/>
              <a:ext cx="1037880" cy="48240"/>
            </p14:xfrm>
          </p:contentPart>
        </mc:Choice>
        <mc:Fallback>
          <p:pic>
            <p:nvPicPr>
              <p:cNvPr id="19" name="Tinta 18">
                <a:extLst>
                  <a:ext uri="{FF2B5EF4-FFF2-40B4-BE49-F238E27FC236}">
                    <a16:creationId xmlns:a16="http://schemas.microsoft.com/office/drawing/2014/main" id="{DEA38778-3C6A-F872-B9A2-4CC356AB757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86845" y="4767821"/>
                <a:ext cx="1109520" cy="191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2008</Words>
  <Application>Microsoft Office PowerPoint</Application>
  <PresentationFormat>Apresentação na tela (16:9)</PresentationFormat>
  <Paragraphs>73</Paragraphs>
  <Slides>32</Slides>
  <Notes>32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6" baseType="lpstr">
      <vt:lpstr>Lato</vt:lpstr>
      <vt:lpstr>Raleway</vt:lpstr>
      <vt:lpstr>Arial</vt:lpstr>
      <vt:lpstr>Streamline</vt:lpstr>
      <vt:lpstr>Apresentação do PowerPoint</vt:lpstr>
      <vt:lpstr>Como chegamos até aqui </vt:lpstr>
      <vt:lpstr>Apresentação do PowerPoint</vt:lpstr>
      <vt:lpstr>Apresentação do PowerPoint</vt:lpstr>
      <vt:lpstr>Apresentação do PowerPoint</vt:lpstr>
      <vt:lpstr>O Guia sobre Prevenção e Reposta à Violência às Escolas orienta-se em defesa de: - uma educação cidadã, libertadora, plural, antirracista e inclusiva,  - valorização dos profissionais da educação,  - garantia do padrão de qualidade na oferta, e - gestão democrática nos espaços escolares,  pressupostos éticos sem os quais não é possível estabelecer parâmetros de combate ao nível de violência direcionado às escolas nos últimos anos. </vt:lpstr>
      <vt:lpstr>Apresentação do PowerPoint</vt:lpstr>
      <vt:lpstr>Por que violência às escolas? </vt:lpstr>
      <vt:lpstr>Causas da violência escolar </vt:lpstr>
      <vt:lpstr>Reformas de Estado</vt:lpstr>
      <vt:lpstr>Guia sobre Prevenção e Resposta à Violências às Escolas é um convite para que a sociedade brasileira repactue seu entendimento sobre o que é democracia e se una para garantir direitos a todas e todos, indiscriminadamente.   Para isto é fundamental um debate profundo sobre Segurança Pública, Educação, integração de políticas públicas para combater racismo, misoginia, capacitismo e todas as outras formas de preconceito e ódio contra grupos e populações minorizadas. </vt:lpstr>
      <vt:lpstr>Para a prevenção funcionar a comunidade escolar e a sociedade precisam se unir</vt:lpstr>
      <vt:lpstr>Apresentação do PowerPoint</vt:lpstr>
      <vt:lpstr>Apresentação do PowerPoint</vt:lpstr>
      <vt:lpstr>Apresentação do PowerPoint</vt:lpstr>
      <vt:lpstr>Para o plano de segurança dar certo  </vt:lpstr>
      <vt:lpstr>Estratégias de prevenção</vt:lpstr>
      <vt:lpstr>Estratégias de prevenção</vt:lpstr>
      <vt:lpstr> Estratégias de prevenção: gestão democrática</vt:lpstr>
      <vt:lpstr> Como fortalecer a gestão democrática</vt:lpstr>
      <vt:lpstr>Apresentação do PowerPoint</vt:lpstr>
      <vt:lpstr>Alguns aparatos de segurança NÃO produzem proteção efetiva!</vt:lpstr>
      <vt:lpstr>Apresentação do PowerPoint</vt:lpstr>
      <vt:lpstr>Apresentação do PowerPoint</vt:lpstr>
      <vt:lpstr>Apresentação do PowerPoint</vt:lpstr>
      <vt:lpstr>Sugestões de ação rápida em caso de ataque para serem avaliadas pelo Conselho Escolar na elaboração do Plano de Resposta   </vt:lpstr>
      <vt:lpstr>Apresentação do PowerPoint</vt:lpstr>
      <vt:lpstr>Apresentação do PowerPoint</vt:lpstr>
      <vt:lpstr>Apresentação do PowerPoint</vt:lpstr>
      <vt:lpstr>Recomendações ao Congresso Nacional  </vt:lpstr>
      <vt:lpstr>Recomendações ao Congresso Nacional 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Andressa Pellanda</cp:lastModifiedBy>
  <cp:revision>6</cp:revision>
  <dcterms:modified xsi:type="dcterms:W3CDTF">2023-04-26T17:01:13Z</dcterms:modified>
</cp:coreProperties>
</file>