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94" r:id="rId3"/>
    <p:sldId id="293" r:id="rId4"/>
    <p:sldId id="298" r:id="rId5"/>
    <p:sldId id="299" r:id="rId6"/>
    <p:sldId id="292" r:id="rId7"/>
    <p:sldId id="310" r:id="rId8"/>
    <p:sldId id="313" r:id="rId9"/>
    <p:sldId id="311" r:id="rId10"/>
    <p:sldId id="312" r:id="rId11"/>
    <p:sldId id="314" r:id="rId12"/>
    <p:sldId id="315" r:id="rId13"/>
    <p:sldId id="316" r:id="rId14"/>
    <p:sldId id="291" r:id="rId15"/>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édio 2 - Ênfas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95055" autoAdjust="0"/>
  </p:normalViewPr>
  <p:slideViewPr>
    <p:cSldViewPr snapToGrid="0">
      <p:cViewPr varScale="1">
        <p:scale>
          <a:sx n="88" d="100"/>
          <a:sy n="88" d="100"/>
        </p:scale>
        <p:origin x="510" y="78"/>
      </p:cViewPr>
      <p:guideLst/>
    </p:cSldViewPr>
  </p:slideViewPr>
  <p:notesTextViewPr>
    <p:cViewPr>
      <p:scale>
        <a:sx n="3" d="2"/>
        <a:sy n="3" d="2"/>
      </p:scale>
      <p:origin x="0" y="0"/>
    </p:cViewPr>
  </p:notesTextViewPr>
  <p:notesViewPr>
    <p:cSldViewPr snapToGrid="0">
      <p:cViewPr varScale="1">
        <p:scale>
          <a:sx n="88" d="100"/>
          <a:sy n="88" d="100"/>
        </p:scale>
        <p:origin x="382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5C6A63-AE9B-43CF-95BA-40E8EE4D7D44}" type="datetimeFigureOut">
              <a:rPr lang="pt-BR" smtClean="0"/>
              <a:t>24/04/2018</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539EA4-2D98-4D65-A0DE-0A2AC8AB1E61}" type="slidenum">
              <a:rPr lang="pt-BR" smtClean="0"/>
              <a:t>‹nº›</a:t>
            </a:fld>
            <a:endParaRPr lang="pt-BR"/>
          </a:p>
        </p:txBody>
      </p:sp>
    </p:spTree>
    <p:extLst>
      <p:ext uri="{BB962C8B-B14F-4D97-AF65-F5344CB8AC3E}">
        <p14:creationId xmlns:p14="http://schemas.microsoft.com/office/powerpoint/2010/main" val="2798918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1EE79-1EA8-465A-A78F-0CCA989177E1}" type="datetimeFigureOut">
              <a:rPr lang="pt-BR" smtClean="0"/>
              <a:t>24/04/2018</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CFE94-55DD-4087-8E72-71BD06CF99A0}" type="slidenum">
              <a:rPr lang="pt-BR" smtClean="0"/>
              <a:t>‹nº›</a:t>
            </a:fld>
            <a:endParaRPr lang="pt-BR"/>
          </a:p>
        </p:txBody>
      </p:sp>
    </p:spTree>
    <p:extLst>
      <p:ext uri="{BB962C8B-B14F-4D97-AF65-F5344CB8AC3E}">
        <p14:creationId xmlns:p14="http://schemas.microsoft.com/office/powerpoint/2010/main" val="36376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
        <p:nvSpPr>
          <p:cNvPr id="4" name="Espaço Reservado para Data 3"/>
          <p:cNvSpPr>
            <a:spLocks noGrp="1"/>
          </p:cNvSpPr>
          <p:nvPr>
            <p:ph type="dt" sz="half" idx="10"/>
          </p:nvPr>
        </p:nvSpPr>
        <p:spPr>
          <a:xfrm>
            <a:off x="1050471" y="6356350"/>
            <a:ext cx="1692729" cy="365125"/>
          </a:xfrm>
        </p:spPr>
        <p:txBody>
          <a:bodyPr/>
          <a:lstStyle/>
          <a:p>
            <a:fld id="{E35E6B5A-F611-4089-9E75-3B2EB06473CD}" type="datetimeFigureOut">
              <a:rPr lang="pt-BR" smtClean="0"/>
              <a:t>24/04/2018</a:t>
            </a:fld>
            <a:endParaRPr lang="pt-BR"/>
          </a:p>
        </p:txBody>
      </p:sp>
      <p:sp>
        <p:nvSpPr>
          <p:cNvPr id="5" name="Espaço Reservado para Rodapé 4"/>
          <p:cNvSpPr>
            <a:spLocks noGrp="1"/>
          </p:cNvSpPr>
          <p:nvPr>
            <p:ph type="ftr" sz="quarter" idx="11"/>
          </p:nvPr>
        </p:nvSpPr>
        <p:spPr>
          <a:xfrm>
            <a:off x="2875190" y="6356350"/>
            <a:ext cx="3248024" cy="365125"/>
          </a:xfrm>
        </p:spPr>
        <p:txBody>
          <a:bodyPr/>
          <a:lstStyle/>
          <a:p>
            <a:endParaRPr lang="pt-BR" dirty="0"/>
          </a:p>
        </p:txBody>
      </p:sp>
      <p:sp>
        <p:nvSpPr>
          <p:cNvPr id="6" name="Espaço Reservado para Número de Slide 5"/>
          <p:cNvSpPr>
            <a:spLocks noGrp="1"/>
          </p:cNvSpPr>
          <p:nvPr>
            <p:ph type="sldNum" sz="quarter" idx="12"/>
          </p:nvPr>
        </p:nvSpPr>
        <p:spPr>
          <a:xfrm>
            <a:off x="6204857" y="6378122"/>
            <a:ext cx="2405744" cy="365125"/>
          </a:xfrm>
          <a:prstGeom prst="rect">
            <a:avLst/>
          </a:prstGeom>
        </p:spPr>
        <p:txBody>
          <a:bodyPr/>
          <a:lstStyle/>
          <a:p>
            <a:fld id="{C944F360-B4DF-4567-AE27-A2C93988433D}" type="slidenum">
              <a:rPr lang="pt-BR" smtClean="0"/>
              <a:t>‹nº›</a:t>
            </a:fld>
            <a:endParaRPr lang="pt-BR"/>
          </a:p>
        </p:txBody>
      </p:sp>
      <p:pic>
        <p:nvPicPr>
          <p:cNvPr id="8" name="Imagem 7"/>
          <p:cNvPicPr>
            <a:picLocks noChangeAspect="1"/>
          </p:cNvPicPr>
          <p:nvPr userDrawn="1"/>
        </p:nvPicPr>
        <p:blipFill rotWithShape="1">
          <a:blip r:embed="rId2"/>
          <a:srcRect l="286" t="-973" r="-286" b="51998"/>
          <a:stretch/>
        </p:blipFill>
        <p:spPr>
          <a:xfrm>
            <a:off x="8827747" y="4916089"/>
            <a:ext cx="3802463" cy="1644595"/>
          </a:xfrm>
          <a:prstGeom prst="rect">
            <a:avLst/>
          </a:prstGeom>
        </p:spPr>
      </p:pic>
      <p:pic>
        <p:nvPicPr>
          <p:cNvPr id="9" name="Imagem 8"/>
          <p:cNvPicPr>
            <a:picLocks noChangeAspect="1"/>
          </p:cNvPicPr>
          <p:nvPr userDrawn="1"/>
        </p:nvPicPr>
        <p:blipFill>
          <a:blip r:embed="rId3"/>
          <a:stretch>
            <a:fillRect/>
          </a:stretch>
        </p:blipFill>
        <p:spPr>
          <a:xfrm rot="10800000">
            <a:off x="-86971" y="0"/>
            <a:ext cx="8153400" cy="7063808"/>
          </a:xfrm>
          <a:prstGeom prst="rect">
            <a:avLst/>
          </a:prstGeom>
        </p:spPr>
      </p:pic>
      <p:sp>
        <p:nvSpPr>
          <p:cNvPr id="10" name="Título 1"/>
          <p:cNvSpPr>
            <a:spLocks noGrp="1"/>
          </p:cNvSpPr>
          <p:nvPr>
            <p:ph type="ctrTitle"/>
          </p:nvPr>
        </p:nvSpPr>
        <p:spPr>
          <a:xfrm>
            <a:off x="130629" y="106136"/>
            <a:ext cx="11887199" cy="2240642"/>
          </a:xfrm>
        </p:spPr>
        <p:txBody>
          <a:bodyPr anchor="b">
            <a:normAutofit/>
          </a:bodyPr>
          <a:lstStyle>
            <a:lvl1pPr algn="ctr">
              <a:defRPr sz="5500" b="1">
                <a:latin typeface="+mn-lt"/>
                <a:ea typeface="Kozuka Gothic Pro B" panose="020B0800000000000000" pitchFamily="34" charset="-128"/>
              </a:defRPr>
            </a:lvl1pPr>
          </a:lstStyle>
          <a:p>
            <a:r>
              <a:rPr lang="pt-BR" dirty="0" smtClean="0"/>
              <a:t>Clique para editar o título mestre</a:t>
            </a:r>
            <a:endParaRPr lang="pt-BR" dirty="0"/>
          </a:p>
        </p:txBody>
      </p:sp>
      <p:sp>
        <p:nvSpPr>
          <p:cNvPr id="11" name="Subtítulo 2"/>
          <p:cNvSpPr>
            <a:spLocks noGrp="1"/>
          </p:cNvSpPr>
          <p:nvPr>
            <p:ph type="subTitle" idx="1"/>
          </p:nvPr>
        </p:nvSpPr>
        <p:spPr>
          <a:xfrm>
            <a:off x="130629" y="2452914"/>
            <a:ext cx="9895114" cy="3903436"/>
          </a:xfrm>
        </p:spPr>
        <p:txBody>
          <a:bodyPr/>
          <a:lstStyle>
            <a:lvl1pPr marL="0" indent="0" algn="ctr">
              <a:buNone/>
              <a:defRPr sz="2400">
                <a:latin typeface="+mj-lt"/>
                <a:ea typeface="Kozuka Gothic Pr6N L" panose="020B0200000000000000" pitchFamily="34"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dirty="0" smtClean="0"/>
              <a:t>Clique para editar o estilo do subtítulo mestre</a:t>
            </a:r>
            <a:endParaRPr lang="pt-BR" dirty="0"/>
          </a:p>
        </p:txBody>
      </p:sp>
    </p:spTree>
    <p:extLst>
      <p:ext uri="{BB962C8B-B14F-4D97-AF65-F5344CB8AC3E}">
        <p14:creationId xmlns:p14="http://schemas.microsoft.com/office/powerpoint/2010/main" val="40164025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57151" y="1244656"/>
            <a:ext cx="11993336" cy="1472520"/>
          </a:xfrm>
        </p:spPr>
        <p:txBody>
          <a:bodyPr/>
          <a:lstStyle>
            <a:lvl1pPr>
              <a:defRPr b="1">
                <a:latin typeface="+mn-lt"/>
              </a:defRPr>
            </a:lvl1pPr>
          </a:lstStyle>
          <a:p>
            <a:r>
              <a:rPr lang="pt-BR" dirty="0" smtClean="0"/>
              <a:t>Clique para editar o título mestre</a:t>
            </a:r>
            <a:endParaRPr lang="pt-BR" dirty="0"/>
          </a:p>
        </p:txBody>
      </p:sp>
      <p:pic>
        <p:nvPicPr>
          <p:cNvPr id="7" name="Imagem 6"/>
          <p:cNvPicPr>
            <a:picLocks noChangeAspect="1"/>
          </p:cNvPicPr>
          <p:nvPr userDrawn="1"/>
        </p:nvPicPr>
        <p:blipFill rotWithShape="1">
          <a:blip r:embed="rId2"/>
          <a:srcRect l="73201"/>
          <a:stretch/>
        </p:blipFill>
        <p:spPr>
          <a:xfrm>
            <a:off x="10787743" y="-1347107"/>
            <a:ext cx="1266846" cy="3045279"/>
          </a:xfrm>
          <a:prstGeom prst="rect">
            <a:avLst/>
          </a:prstGeom>
        </p:spPr>
      </p:pic>
      <p:pic>
        <p:nvPicPr>
          <p:cNvPr id="8" name="Imagem 7"/>
          <p:cNvPicPr>
            <a:picLocks noChangeAspect="1"/>
          </p:cNvPicPr>
          <p:nvPr userDrawn="1"/>
        </p:nvPicPr>
        <p:blipFill>
          <a:blip r:embed="rId3"/>
          <a:stretch>
            <a:fillRect/>
          </a:stretch>
        </p:blipFill>
        <p:spPr>
          <a:xfrm rot="5400000">
            <a:off x="5872069" y="430493"/>
            <a:ext cx="447862" cy="12192000"/>
          </a:xfrm>
          <a:prstGeom prst="rect">
            <a:avLst/>
          </a:prstGeom>
        </p:spPr>
      </p:pic>
      <p:sp>
        <p:nvSpPr>
          <p:cNvPr id="9" name="Espaço Reservado para Conteúdo 2"/>
          <p:cNvSpPr>
            <a:spLocks noGrp="1"/>
          </p:cNvSpPr>
          <p:nvPr>
            <p:ph idx="1"/>
          </p:nvPr>
        </p:nvSpPr>
        <p:spPr>
          <a:xfrm>
            <a:off x="57151" y="2717176"/>
            <a:ext cx="11993335" cy="3512174"/>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10" name="Espaço Reservado para Data 3"/>
          <p:cNvSpPr>
            <a:spLocks noGrp="1"/>
          </p:cNvSpPr>
          <p:nvPr>
            <p:ph type="dt" sz="half" idx="10"/>
          </p:nvPr>
        </p:nvSpPr>
        <p:spPr>
          <a:xfrm>
            <a:off x="1099100" y="6378122"/>
            <a:ext cx="2215601" cy="365125"/>
          </a:xfrm>
        </p:spPr>
        <p:txBody>
          <a:bodyPr/>
          <a:lstStyle>
            <a:lvl1pPr>
              <a:defRPr b="1"/>
            </a:lvl1pPr>
          </a:lstStyle>
          <a:p>
            <a:fld id="{E35E6B5A-F611-4089-9E75-3B2EB06473CD}" type="datetimeFigureOut">
              <a:rPr lang="pt-BR" smtClean="0"/>
              <a:pPr/>
              <a:t>24/04/2018</a:t>
            </a:fld>
            <a:endParaRPr lang="pt-BR" dirty="0"/>
          </a:p>
        </p:txBody>
      </p:sp>
      <p:sp>
        <p:nvSpPr>
          <p:cNvPr id="11" name="Espaço Reservado para Rodapé 4"/>
          <p:cNvSpPr>
            <a:spLocks noGrp="1"/>
          </p:cNvSpPr>
          <p:nvPr>
            <p:ph type="ftr" sz="quarter" idx="11"/>
          </p:nvPr>
        </p:nvSpPr>
        <p:spPr>
          <a:xfrm>
            <a:off x="3360338" y="6378122"/>
            <a:ext cx="3225518" cy="365125"/>
          </a:xfrm>
        </p:spPr>
        <p:txBody>
          <a:bodyPr/>
          <a:lstStyle>
            <a:lvl1pPr>
              <a:defRPr b="1"/>
            </a:lvl1pPr>
          </a:lstStyle>
          <a:p>
            <a:endParaRPr lang="pt-BR" dirty="0"/>
          </a:p>
        </p:txBody>
      </p:sp>
      <p:sp>
        <p:nvSpPr>
          <p:cNvPr id="12" name="Espaço Reservado para Número de Slide 5"/>
          <p:cNvSpPr>
            <a:spLocks noGrp="1"/>
          </p:cNvSpPr>
          <p:nvPr>
            <p:ph type="sldNum" sz="quarter" idx="12"/>
          </p:nvPr>
        </p:nvSpPr>
        <p:spPr>
          <a:xfrm>
            <a:off x="6585857" y="6382658"/>
            <a:ext cx="3105149" cy="365125"/>
          </a:xfrm>
          <a:prstGeom prst="rect">
            <a:avLst/>
          </a:prstGeom>
        </p:spPr>
        <p:txBody>
          <a:bodyPr/>
          <a:lstStyle>
            <a:lvl1pPr>
              <a:defRPr b="1"/>
            </a:lvl1pPr>
          </a:lstStyle>
          <a:p>
            <a:fld id="{C944F360-B4DF-4567-AE27-A2C93988433D}" type="slidenum">
              <a:rPr lang="pt-BR" smtClean="0"/>
              <a:pPr/>
              <a:t>‹nº›</a:t>
            </a:fld>
            <a:endParaRPr lang="pt-BR" dirty="0"/>
          </a:p>
        </p:txBody>
      </p:sp>
    </p:spTree>
    <p:extLst>
      <p:ext uri="{BB962C8B-B14F-4D97-AF65-F5344CB8AC3E}">
        <p14:creationId xmlns:p14="http://schemas.microsoft.com/office/powerpoint/2010/main" val="147742906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099100" y="365125"/>
            <a:ext cx="10951386" cy="1325563"/>
          </a:xfrm>
          <a:prstGeom prst="rect">
            <a:avLst/>
          </a:prstGeom>
        </p:spPr>
        <p:txBody>
          <a:bodyPr vert="horz" lIns="91440" tIns="45720" rIns="91440" bIns="45720" rtlCol="0" anchor="ctr">
            <a:normAutofit/>
          </a:bodyPr>
          <a:lstStyle/>
          <a:p>
            <a:r>
              <a:rPr lang="pt-BR" dirty="0" smtClean="0"/>
              <a:t>Clique para editar o título mestre</a:t>
            </a:r>
            <a:endParaRPr lang="pt-BR" dirty="0"/>
          </a:p>
        </p:txBody>
      </p:sp>
      <p:sp>
        <p:nvSpPr>
          <p:cNvPr id="3" name="Espaço Reservado para Texto 2"/>
          <p:cNvSpPr>
            <a:spLocks noGrp="1"/>
          </p:cNvSpPr>
          <p:nvPr>
            <p:ph type="body" idx="1"/>
          </p:nvPr>
        </p:nvSpPr>
        <p:spPr>
          <a:xfrm>
            <a:off x="1099100" y="1825625"/>
            <a:ext cx="8591907" cy="3789381"/>
          </a:xfrm>
          <a:prstGeom prst="rect">
            <a:avLst/>
          </a:prstGeom>
        </p:spPr>
        <p:txBody>
          <a:bodyPr vert="horz" lIns="91440" tIns="45720" rIns="91440" bIns="45720" rtlCol="0">
            <a:normAutofit/>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4" name="Espaço Reservado para Data 3"/>
          <p:cNvSpPr>
            <a:spLocks noGrp="1"/>
          </p:cNvSpPr>
          <p:nvPr>
            <p:ph type="dt" sz="half" idx="2"/>
          </p:nvPr>
        </p:nvSpPr>
        <p:spPr>
          <a:xfrm>
            <a:off x="1099100" y="6356350"/>
            <a:ext cx="218294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E6B5A-F611-4089-9E75-3B2EB06473CD}" type="datetimeFigureOut">
              <a:rPr lang="pt-BR" smtClean="0"/>
              <a:t>24/04/2018</a:t>
            </a:fld>
            <a:endParaRPr lang="pt-BR" dirty="0"/>
          </a:p>
        </p:txBody>
      </p:sp>
      <p:sp>
        <p:nvSpPr>
          <p:cNvPr id="5" name="Espaço Reservado para Rodapé 4"/>
          <p:cNvSpPr>
            <a:spLocks noGrp="1"/>
          </p:cNvSpPr>
          <p:nvPr>
            <p:ph type="ftr" sz="quarter" idx="3"/>
          </p:nvPr>
        </p:nvSpPr>
        <p:spPr>
          <a:xfrm>
            <a:off x="3360338" y="6356350"/>
            <a:ext cx="292616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9" name="Espaço Reservado para Número de Slide 5"/>
          <p:cNvSpPr>
            <a:spLocks noGrp="1"/>
          </p:cNvSpPr>
          <p:nvPr>
            <p:ph type="sldNum" sz="quarter" idx="4"/>
          </p:nvPr>
        </p:nvSpPr>
        <p:spPr>
          <a:xfrm>
            <a:off x="6365423"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4F360-B4DF-4567-AE27-A2C93988433D}" type="slidenum">
              <a:rPr lang="pt-BR" smtClean="0"/>
              <a:t>‹nº›</a:t>
            </a:fld>
            <a:endParaRPr lang="pt-BR"/>
          </a:p>
        </p:txBody>
      </p:sp>
    </p:spTree>
    <p:extLst>
      <p:ext uri="{BB962C8B-B14F-4D97-AF65-F5344CB8AC3E}">
        <p14:creationId xmlns:p14="http://schemas.microsoft.com/office/powerpoint/2010/main" val="1815143998"/>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0" kern="1200">
          <a:solidFill>
            <a:schemeClr val="tx1"/>
          </a:solidFill>
          <a:latin typeface="Kozuka Gothic Pro B" panose="020B0800000000000000" pitchFamily="34" charset="-128"/>
          <a:ea typeface="Kozuka Gothic Pro B" panose="020B08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296886" y="1"/>
            <a:ext cx="9895114" cy="3548418"/>
          </a:xfrm>
        </p:spPr>
        <p:txBody>
          <a:bodyPr>
            <a:normAutofit/>
          </a:bodyPr>
          <a:lstStyle/>
          <a:p>
            <a:pPr algn="r"/>
            <a:r>
              <a:rPr lang="pt-BR" sz="5400" b="1" dirty="0" smtClean="0"/>
              <a:t>Desafios da política de formação </a:t>
            </a:r>
            <a:r>
              <a:rPr lang="pt-BR" sz="5400" b="1" dirty="0"/>
              <a:t>de </a:t>
            </a:r>
            <a:r>
              <a:rPr lang="pt-BR" sz="5400" b="1" dirty="0" smtClean="0"/>
              <a:t>professores </a:t>
            </a:r>
            <a:r>
              <a:rPr lang="pt-BR" sz="5400" b="1" dirty="0"/>
              <a:t>da </a:t>
            </a:r>
            <a:r>
              <a:rPr lang="pt-BR" sz="5400" b="1" dirty="0" smtClean="0"/>
              <a:t>educação </a:t>
            </a:r>
            <a:r>
              <a:rPr lang="pt-BR" sz="5400" b="1" dirty="0"/>
              <a:t>b</a:t>
            </a:r>
            <a:r>
              <a:rPr lang="pt-BR" sz="5400" b="1" dirty="0" smtClean="0"/>
              <a:t>ásica</a:t>
            </a:r>
            <a:endParaRPr lang="pt-BR" sz="5400" b="1" dirty="0"/>
          </a:p>
          <a:p>
            <a:pPr algn="r"/>
            <a:endParaRPr lang="pt-BR" dirty="0"/>
          </a:p>
          <a:p>
            <a:pPr algn="r">
              <a:lnSpc>
                <a:spcPct val="100000"/>
              </a:lnSpc>
              <a:spcBef>
                <a:spcPts val="0"/>
              </a:spcBef>
            </a:pPr>
            <a:r>
              <a:rPr lang="pt-BR" sz="2000" dirty="0" smtClean="0"/>
              <a:t>Iolanda Barbosa da Silva</a:t>
            </a:r>
          </a:p>
          <a:p>
            <a:pPr algn="r">
              <a:lnSpc>
                <a:spcPct val="100000"/>
              </a:lnSpc>
              <a:spcBef>
                <a:spcPts val="0"/>
              </a:spcBef>
            </a:pPr>
            <a:r>
              <a:rPr lang="pt-BR" sz="2000" dirty="0"/>
              <a:t>Dirigente Municipal de Educação de </a:t>
            </a:r>
            <a:r>
              <a:rPr lang="pt-BR" sz="2000" dirty="0" smtClean="0"/>
              <a:t>Campina Grande/ PB</a:t>
            </a:r>
          </a:p>
          <a:p>
            <a:pPr algn="r">
              <a:lnSpc>
                <a:spcPct val="100000"/>
              </a:lnSpc>
              <a:spcBef>
                <a:spcPts val="0"/>
              </a:spcBef>
            </a:pPr>
            <a:r>
              <a:rPr lang="pt-BR" sz="2000" dirty="0" smtClean="0"/>
              <a:t>Presidente da Undime/ PB</a:t>
            </a:r>
            <a:endParaRPr lang="pt-BR" sz="2000" dirty="0"/>
          </a:p>
          <a:p>
            <a:pPr algn="r">
              <a:lnSpc>
                <a:spcPct val="100000"/>
              </a:lnSpc>
              <a:spcBef>
                <a:spcPts val="0"/>
              </a:spcBef>
            </a:pPr>
            <a:endParaRPr lang="pt-BR" sz="3200" dirty="0"/>
          </a:p>
        </p:txBody>
      </p:sp>
    </p:spTree>
    <p:extLst>
      <p:ext uri="{BB962C8B-B14F-4D97-AF65-F5344CB8AC3E}">
        <p14:creationId xmlns:p14="http://schemas.microsoft.com/office/powerpoint/2010/main" val="3272512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90"/>
            <a:ext cx="6445179" cy="1003074"/>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b="1" dirty="0" smtClean="0">
                <a:solidFill>
                  <a:schemeClr val="accent1">
                    <a:lumMod val="75000"/>
                  </a:schemeClr>
                </a:solidFill>
                <a:latin typeface="Arial" charset="0"/>
                <a:cs typeface="Arial" charset="0"/>
              </a:rPr>
              <a:t>Meta 15 - Formação de professores</a:t>
            </a:r>
            <a:endParaRPr lang="pt-BR" sz="2400" dirty="0">
              <a:solidFill>
                <a:schemeClr val="accent1">
                  <a:lumMod val="75000"/>
                </a:schemeClr>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9" name="CaixaDeTexto 8">
            <a:extLst>
              <a:ext uri="{FF2B5EF4-FFF2-40B4-BE49-F238E27FC236}">
                <a16:creationId xmlns="" xmlns:a16="http://schemas.microsoft.com/office/drawing/2014/main" id="{31191203-59CA-44E7-AB43-AEE36DC511B0}"/>
              </a:ext>
            </a:extLst>
          </p:cNvPr>
          <p:cNvSpPr txBox="1"/>
          <p:nvPr/>
        </p:nvSpPr>
        <p:spPr>
          <a:xfrm rot="16200000">
            <a:off x="9486798" y="3659629"/>
            <a:ext cx="4896544" cy="230832"/>
          </a:xfrm>
          <a:prstGeom prst="rect">
            <a:avLst/>
          </a:prstGeom>
          <a:noFill/>
        </p:spPr>
        <p:txBody>
          <a:bodyPr wrap="square" rtlCol="0">
            <a:spAutoFit/>
          </a:bodyPr>
          <a:lstStyle/>
          <a:p>
            <a:r>
              <a:rPr lang="pt-BR" sz="900" b="1" dirty="0"/>
              <a:t>Fonte: MEC / INEP – Elaboração: </a:t>
            </a:r>
            <a:r>
              <a:rPr lang="pt-BR" sz="900" b="1" dirty="0" smtClean="0"/>
              <a:t>DEED/ INEP – Notas Estatísticas – Censo Escolar 2017</a:t>
            </a:r>
            <a:endParaRPr lang="pt-BR" sz="900" b="1" dirty="0"/>
          </a:p>
        </p:txBody>
      </p:sp>
      <p:pic>
        <p:nvPicPr>
          <p:cNvPr id="4" name="Imagem 3"/>
          <p:cNvPicPr>
            <a:picLocks noChangeAspect="1"/>
          </p:cNvPicPr>
          <p:nvPr/>
        </p:nvPicPr>
        <p:blipFill>
          <a:blip r:embed="rId2"/>
          <a:stretch>
            <a:fillRect/>
          </a:stretch>
        </p:blipFill>
        <p:spPr>
          <a:xfrm>
            <a:off x="1310186" y="1132764"/>
            <a:ext cx="8514852" cy="5165459"/>
          </a:xfrm>
          <a:prstGeom prst="rect">
            <a:avLst/>
          </a:prstGeom>
        </p:spPr>
      </p:pic>
    </p:spTree>
    <p:extLst>
      <p:ext uri="{BB962C8B-B14F-4D97-AF65-F5344CB8AC3E}">
        <p14:creationId xmlns:p14="http://schemas.microsoft.com/office/powerpoint/2010/main" val="1482003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89"/>
            <a:ext cx="10321144" cy="1535337"/>
          </a:xfrm>
        </p:spPr>
        <p:txBody>
          <a:bodyPr anchor="ctr">
            <a:noAutofit/>
          </a:bodyPr>
          <a:lstStyle/>
          <a:p>
            <a:pPr>
              <a:defRPr/>
            </a:pPr>
            <a:r>
              <a:rPr lang="pt-BR" sz="2800" dirty="0" smtClean="0">
                <a:solidFill>
                  <a:schemeClr val="accent1">
                    <a:lumMod val="75000"/>
                  </a:schemeClr>
                </a:solidFill>
                <a:latin typeface="Arial" panose="020B0604020202020204" pitchFamily="34" charset="0"/>
                <a:cs typeface="Arial" panose="020B0604020202020204" pitchFamily="34" charset="0"/>
              </a:rPr>
              <a:t>Formação de professores</a:t>
            </a:r>
            <a:r>
              <a:rPr lang="pt-BR" sz="2800" b="1" dirty="0" smtClean="0">
                <a:solidFill>
                  <a:schemeClr val="accent1">
                    <a:lumMod val="75000"/>
                  </a:schemeClr>
                </a:solidFill>
                <a:latin typeface="Arial" panose="020B0604020202020204" pitchFamily="34" charset="0"/>
                <a:cs typeface="Arial" panose="020B0604020202020204" pitchFamily="34" charset="0"/>
              </a:rPr>
              <a:t/>
            </a:r>
            <a:br>
              <a:rPr lang="pt-BR" sz="2800" b="1" dirty="0" smtClean="0">
                <a:solidFill>
                  <a:schemeClr val="accent1">
                    <a:lumMod val="75000"/>
                  </a:schemeClr>
                </a:solidFill>
                <a:latin typeface="Arial" panose="020B0604020202020204" pitchFamily="34" charset="0"/>
                <a:cs typeface="Arial" panose="020B0604020202020204" pitchFamily="34" charset="0"/>
              </a:rPr>
            </a:br>
            <a:r>
              <a:rPr lang="pt-BR" sz="2800" b="1" dirty="0" smtClean="0">
                <a:solidFill>
                  <a:schemeClr val="accent1">
                    <a:lumMod val="75000"/>
                  </a:schemeClr>
                </a:solidFill>
                <a:latin typeface="Arial" panose="020B0604020202020204" pitchFamily="34" charset="0"/>
                <a:cs typeface="Arial" panose="020B0604020202020204" pitchFamily="34" charset="0"/>
              </a:rPr>
              <a:t>	</a:t>
            </a:r>
            <a:r>
              <a:rPr lang="pt-BR" sz="2400" b="1" dirty="0" err="1" smtClean="0">
                <a:solidFill>
                  <a:srgbClr val="0070C0"/>
                </a:solidFill>
                <a:latin typeface="Arial" panose="020B0604020202020204" pitchFamily="34" charset="0"/>
                <a:cs typeface="Arial" panose="020B0604020202020204" pitchFamily="34" charset="0"/>
              </a:rPr>
              <a:t>Parfor</a:t>
            </a:r>
            <a:r>
              <a:rPr lang="pt-BR" sz="2400" dirty="0" smtClean="0">
                <a:solidFill>
                  <a:srgbClr val="0070C0"/>
                </a:solidFill>
                <a:latin typeface="Arial" panose="020B0604020202020204" pitchFamily="34" charset="0"/>
                <a:cs typeface="Arial" panose="020B0604020202020204" pitchFamily="34" charset="0"/>
              </a:rPr>
              <a:t> - </a:t>
            </a:r>
            <a:r>
              <a:rPr lang="pt-B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Plano Nacional de Formação de Professores</a:t>
            </a:r>
            <a:r>
              <a:rPr lang="pt-BR" sz="2400" b="1" dirty="0" smtClean="0">
                <a:solidFill>
                  <a:srgbClr val="0070C0"/>
                </a:solidFill>
                <a:latin typeface="Arial" panose="020B0604020202020204" pitchFamily="34" charset="0"/>
                <a:cs typeface="Arial" panose="020B0604020202020204" pitchFamily="34" charset="0"/>
              </a:rPr>
              <a:t/>
            </a:r>
            <a:br>
              <a:rPr lang="pt-BR" sz="2400" b="1" dirty="0" smtClean="0">
                <a:solidFill>
                  <a:srgbClr val="0070C0"/>
                </a:solidFill>
                <a:latin typeface="Arial" panose="020B0604020202020204" pitchFamily="34" charset="0"/>
                <a:cs typeface="Arial" panose="020B0604020202020204" pitchFamily="34" charset="0"/>
              </a:rPr>
            </a:br>
            <a:r>
              <a:rPr lang="pt-BR" sz="2400" b="1" dirty="0" smtClean="0">
                <a:solidFill>
                  <a:srgbClr val="0070C0"/>
                </a:solidFill>
                <a:latin typeface="Arial" panose="020B0604020202020204" pitchFamily="34" charset="0"/>
                <a:cs typeface="Arial" panose="020B0604020202020204" pitchFamily="34" charset="0"/>
              </a:rPr>
              <a:t>	</a:t>
            </a:r>
            <a:r>
              <a:rPr lang="pt-BR" sz="2400" b="1" dirty="0" err="1" smtClean="0">
                <a:solidFill>
                  <a:srgbClr val="0070C0"/>
                </a:solidFill>
                <a:latin typeface="Arial" panose="020B0604020202020204" pitchFamily="34" charset="0"/>
                <a:cs typeface="Arial" panose="020B0604020202020204" pitchFamily="34" charset="0"/>
              </a:rPr>
              <a:t>Profic</a:t>
            </a:r>
            <a:r>
              <a:rPr lang="pt-BR" sz="2400" dirty="0" smtClean="0">
                <a:solidFill>
                  <a:srgbClr val="0070C0"/>
                </a:solidFill>
                <a:latin typeface="Arial" panose="020B0604020202020204" pitchFamily="34" charset="0"/>
                <a:ea typeface="Calibri" panose="020F0502020204030204" pitchFamily="34" charset="0"/>
                <a:cs typeface="Arial" panose="020B0604020202020204" pitchFamily="34" charset="0"/>
              </a:rPr>
              <a:t> - </a:t>
            </a:r>
            <a:r>
              <a:rPr lang="pt-B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Programa de Formação Inicial Continuada para Professores da Educação Básica</a:t>
            </a:r>
            <a:endParaRPr lang="pt-BR" sz="2000" dirty="0">
              <a:solidFill>
                <a:srgbClr val="0070C0"/>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3" name="Retângulo 2"/>
          <p:cNvSpPr/>
          <p:nvPr/>
        </p:nvSpPr>
        <p:spPr>
          <a:xfrm>
            <a:off x="242223" y="1937981"/>
            <a:ext cx="10785168" cy="4011226"/>
          </a:xfrm>
          <a:prstGeom prst="rect">
            <a:avLst/>
          </a:prstGeom>
        </p:spPr>
        <p:txBody>
          <a:bodyPr wrap="square">
            <a:spAutoFit/>
          </a:bodyPr>
          <a:lstStyle/>
          <a:p>
            <a:pPr marL="342900" indent="-342900" algn="just">
              <a:lnSpc>
                <a:spcPct val="107000"/>
              </a:lnSpc>
              <a:spcAft>
                <a:spcPts val="0"/>
              </a:spcAft>
              <a:buFont typeface="Arial" panose="020B0604020202020204" pitchFamily="34" charset="0"/>
              <a:buChar char="•"/>
            </a:pPr>
            <a:r>
              <a:rPr lang="pt-BR" sz="2000" dirty="0" smtClean="0">
                <a:latin typeface="Calibri" panose="020F0502020204030204" pitchFamily="34" charset="0"/>
                <a:ea typeface="Calibri" panose="020F0502020204030204" pitchFamily="34" charset="0"/>
                <a:cs typeface="Times New Roman" panose="02020603050405020304" pitchFamily="18" charset="0"/>
              </a:rPr>
              <a:t>A </a:t>
            </a:r>
            <a:r>
              <a:rPr lang="pt-BR" sz="2000" dirty="0">
                <a:latin typeface="Calibri" panose="020F0502020204030204" pitchFamily="34" charset="0"/>
                <a:ea typeface="Calibri" panose="020F0502020204030204" pitchFamily="34" charset="0"/>
                <a:cs typeface="Times New Roman" panose="02020603050405020304" pitchFamily="18" charset="0"/>
              </a:rPr>
              <a:t>Undime </a:t>
            </a:r>
            <a:r>
              <a:rPr lang="pt-BR" sz="2000" dirty="0" smtClean="0">
                <a:latin typeface="Calibri" panose="020F0502020204030204" pitchFamily="34" charset="0"/>
                <a:ea typeface="Calibri" panose="020F0502020204030204" pitchFamily="34" charset="0"/>
                <a:cs typeface="Times New Roman" panose="02020603050405020304" pitchFamily="18" charset="0"/>
              </a:rPr>
              <a:t>defende </a:t>
            </a:r>
            <a:r>
              <a:rPr lang="pt-BR" sz="2000" dirty="0">
                <a:latin typeface="Calibri" panose="020F0502020204030204" pitchFamily="34" charset="0"/>
                <a:ea typeface="Calibri" panose="020F0502020204030204" pitchFamily="34" charset="0"/>
                <a:cs typeface="Times New Roman" panose="02020603050405020304" pitchFamily="18" charset="0"/>
              </a:rPr>
              <a:t>a </a:t>
            </a:r>
            <a:r>
              <a:rPr lang="pt-BR" sz="2000" b="1" dirty="0">
                <a:latin typeface="Calibri" panose="020F0502020204030204" pitchFamily="34" charset="0"/>
                <a:ea typeface="Calibri" panose="020F0502020204030204" pitchFamily="34" charset="0"/>
                <a:cs typeface="Times New Roman" panose="02020603050405020304" pitchFamily="18" charset="0"/>
              </a:rPr>
              <a:t>ampliação do </a:t>
            </a:r>
            <a:r>
              <a:rPr lang="pt-BR" sz="2000" b="1" dirty="0" err="1" smtClean="0">
                <a:latin typeface="Calibri" panose="020F0502020204030204" pitchFamily="34" charset="0"/>
                <a:ea typeface="Calibri" panose="020F0502020204030204" pitchFamily="34" charset="0"/>
                <a:cs typeface="Times New Roman" panose="02020603050405020304" pitchFamily="18" charset="0"/>
              </a:rPr>
              <a:t>Profic</a:t>
            </a:r>
            <a:r>
              <a:rPr lang="pt-BR" sz="2000" b="1" dirty="0">
                <a:latin typeface="Calibri" panose="020F0502020204030204" pitchFamily="34" charset="0"/>
                <a:ea typeface="Calibri" panose="020F0502020204030204" pitchFamily="34" charset="0"/>
                <a:cs typeface="Times New Roman" panose="02020603050405020304" pitchFamily="18" charset="0"/>
              </a:rPr>
              <a:t> </a:t>
            </a:r>
            <a:r>
              <a:rPr lang="pt-BR" sz="2000" dirty="0" smtClean="0">
                <a:latin typeface="Calibri" panose="020F0502020204030204" pitchFamily="34" charset="0"/>
                <a:ea typeface="Calibri" panose="020F0502020204030204" pitchFamily="34" charset="0"/>
                <a:cs typeface="Times New Roman" panose="02020603050405020304" pitchFamily="18" charset="0"/>
              </a:rPr>
              <a:t>(antigo </a:t>
            </a:r>
            <a:r>
              <a:rPr lang="pt-BR" sz="2000" dirty="0" err="1" smtClean="0">
                <a:latin typeface="Calibri" panose="020F0502020204030204" pitchFamily="34" charset="0"/>
                <a:ea typeface="Calibri" panose="020F0502020204030204" pitchFamily="34" charset="0"/>
                <a:cs typeface="Times New Roman" panose="02020603050405020304" pitchFamily="18" charset="0"/>
              </a:rPr>
              <a:t>Parfor</a:t>
            </a:r>
            <a:r>
              <a:rPr lang="pt-BR" sz="2000" dirty="0" smtClean="0">
                <a:latin typeface="Calibri" panose="020F0502020204030204" pitchFamily="34" charset="0"/>
                <a:ea typeface="Calibri" panose="020F0502020204030204" pitchFamily="34" charset="0"/>
                <a:cs typeface="Times New Roman" panose="02020603050405020304" pitchFamily="18" charset="0"/>
              </a:rPr>
              <a:t>).</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0"/>
              </a:spcAft>
              <a:buFont typeface="Arial" panose="020B0604020202020204" pitchFamily="34" charset="0"/>
              <a:buChar char="•"/>
            </a:pPr>
            <a:r>
              <a:rPr lang="pt-BR" sz="2000" dirty="0">
                <a:latin typeface="Calibri" panose="020F0502020204030204" pitchFamily="34" charset="0"/>
                <a:ea typeface="Calibri" panose="020F0502020204030204" pitchFamily="34" charset="0"/>
                <a:cs typeface="Times New Roman" panose="02020603050405020304" pitchFamily="18" charset="0"/>
              </a:rPr>
              <a:t>No </a:t>
            </a:r>
            <a:r>
              <a:rPr lang="pt-BR" sz="2000" b="1" dirty="0" err="1">
                <a:latin typeface="Calibri" panose="020F0502020204030204" pitchFamily="34" charset="0"/>
                <a:ea typeface="Calibri" panose="020F0502020204030204" pitchFamily="34" charset="0"/>
                <a:cs typeface="Times New Roman" panose="02020603050405020304" pitchFamily="18" charset="0"/>
              </a:rPr>
              <a:t>Profic</a:t>
            </a:r>
            <a:r>
              <a:rPr lang="pt-BR" sz="2000" dirty="0">
                <a:latin typeface="Calibri" panose="020F0502020204030204" pitchFamily="34" charset="0"/>
                <a:ea typeface="Calibri" panose="020F0502020204030204" pitchFamily="34" charset="0"/>
                <a:cs typeface="Times New Roman" panose="02020603050405020304" pitchFamily="18" charset="0"/>
              </a:rPr>
              <a:t>, os professores em exercício na rede pública de educação básica têm acesso, após cadastro e seleção, aos seguintes cursos:</a:t>
            </a:r>
          </a:p>
          <a:p>
            <a:pPr marL="800100" lvl="1" indent="-342900" algn="just">
              <a:lnSpc>
                <a:spcPct val="107000"/>
              </a:lnSpc>
              <a:buFont typeface="Arial" panose="020B0604020202020204" pitchFamily="34" charset="0"/>
              <a:buChar char="•"/>
            </a:pPr>
            <a:r>
              <a:rPr lang="pt-BR" sz="2000" b="1" dirty="0" smtClean="0">
                <a:latin typeface="Calibri" panose="020F0502020204030204" pitchFamily="34" charset="0"/>
                <a:ea typeface="Calibri" panose="020F0502020204030204" pitchFamily="34" charset="0"/>
                <a:cs typeface="Times New Roman" panose="02020603050405020304" pitchFamily="18" charset="0"/>
              </a:rPr>
              <a:t>Licenciatura </a:t>
            </a:r>
            <a:r>
              <a:rPr lang="pt-BR" sz="2000" b="1" dirty="0">
                <a:latin typeface="Calibri" panose="020F0502020204030204" pitchFamily="34" charset="0"/>
                <a:ea typeface="Calibri" panose="020F0502020204030204" pitchFamily="34" charset="0"/>
                <a:cs typeface="Times New Roman" panose="02020603050405020304" pitchFamily="18" charset="0"/>
              </a:rPr>
              <a:t>em diferentes </a:t>
            </a:r>
            <a:r>
              <a:rPr lang="pt-BR" sz="2000" b="1" dirty="0" smtClean="0">
                <a:latin typeface="Calibri" panose="020F0502020204030204" pitchFamily="34" charset="0"/>
                <a:ea typeface="Calibri" panose="020F0502020204030204" pitchFamily="34" charset="0"/>
                <a:cs typeface="Times New Roman" panose="02020603050405020304" pitchFamily="18" charset="0"/>
              </a:rPr>
              <a:t>áreas </a:t>
            </a:r>
            <a:r>
              <a:rPr lang="pt-BR" sz="2000" dirty="0">
                <a:latin typeface="Calibri" panose="020F0502020204030204" pitchFamily="34" charset="0"/>
                <a:ea typeface="Calibri" panose="020F0502020204030204" pitchFamily="34" charset="0"/>
                <a:cs typeface="Times New Roman" panose="02020603050405020304" pitchFamily="18" charset="0"/>
              </a:rPr>
              <a:t>- </a:t>
            </a:r>
            <a:r>
              <a:rPr lang="pt-BR" dirty="0">
                <a:latin typeface="Calibri" panose="020F0502020204030204" pitchFamily="34" charset="0"/>
                <a:ea typeface="Calibri" panose="020F0502020204030204" pitchFamily="34" charset="0"/>
                <a:cs typeface="Times New Roman" panose="02020603050405020304" pitchFamily="18" charset="0"/>
              </a:rPr>
              <a:t>professores sem graduação em licenciatura na área</a:t>
            </a:r>
            <a:r>
              <a:rPr lang="pt-BR" dirty="0" smtClean="0">
                <a:latin typeface="Calibri" panose="020F0502020204030204" pitchFamily="34" charset="0"/>
                <a:ea typeface="Calibri" panose="020F0502020204030204" pitchFamily="34" charset="0"/>
                <a:cs typeface="Times New Roman" panose="02020603050405020304" pitchFamily="18" charset="0"/>
              </a:rPr>
              <a:t>/ disciplina </a:t>
            </a:r>
            <a:r>
              <a:rPr lang="pt-BR" dirty="0">
                <a:latin typeface="Calibri" panose="020F0502020204030204" pitchFamily="34" charset="0"/>
                <a:ea typeface="Calibri" panose="020F0502020204030204" pitchFamily="34" charset="0"/>
                <a:cs typeface="Times New Roman" panose="02020603050405020304" pitchFamily="18" charset="0"/>
              </a:rPr>
              <a:t>em que atuam;</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pt-BR" sz="2000" b="1" dirty="0" smtClean="0">
                <a:latin typeface="Calibri" panose="020F0502020204030204" pitchFamily="34" charset="0"/>
                <a:ea typeface="Calibri" panose="020F0502020204030204" pitchFamily="34" charset="0"/>
                <a:cs typeface="Times New Roman" panose="02020603050405020304" pitchFamily="18" charset="0"/>
              </a:rPr>
              <a:t>Especialização </a:t>
            </a:r>
            <a:r>
              <a:rPr lang="pt-BR" sz="2000" b="1" dirty="0">
                <a:latin typeface="Calibri" panose="020F0502020204030204" pitchFamily="34" charset="0"/>
                <a:ea typeface="Calibri" panose="020F0502020204030204" pitchFamily="34" charset="0"/>
                <a:cs typeface="Times New Roman" panose="02020603050405020304" pitchFamily="18" charset="0"/>
              </a:rPr>
              <a:t>em Educação </a:t>
            </a:r>
            <a:r>
              <a:rPr lang="pt-BR" sz="2000" b="1" dirty="0" smtClean="0">
                <a:latin typeface="Calibri" panose="020F0502020204030204" pitchFamily="34" charset="0"/>
                <a:ea typeface="Calibri" panose="020F0502020204030204" pitchFamily="34" charset="0"/>
                <a:cs typeface="Times New Roman" panose="02020603050405020304" pitchFamily="18" charset="0"/>
              </a:rPr>
              <a:t>infantil </a:t>
            </a:r>
            <a:r>
              <a:rPr lang="pt-BR" sz="2000" dirty="0">
                <a:latin typeface="Calibri" panose="020F0502020204030204" pitchFamily="34" charset="0"/>
                <a:ea typeface="Calibri" panose="020F0502020204030204" pitchFamily="34" charset="0"/>
                <a:cs typeface="Times New Roman" panose="02020603050405020304" pitchFamily="18" charset="0"/>
              </a:rPr>
              <a:t>- </a:t>
            </a:r>
            <a:r>
              <a:rPr lang="pt-BR" dirty="0">
                <a:latin typeface="Calibri" panose="020F0502020204030204" pitchFamily="34" charset="0"/>
                <a:ea typeface="Calibri" panose="020F0502020204030204" pitchFamily="34" charset="0"/>
                <a:cs typeface="Times New Roman" panose="02020603050405020304" pitchFamily="18" charset="0"/>
              </a:rPr>
              <a:t>professores com formação superior que atuam nessa etapa;</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pt-BR" sz="2000" b="1" dirty="0" smtClean="0">
                <a:latin typeface="Calibri" panose="020F0502020204030204" pitchFamily="34" charset="0"/>
                <a:ea typeface="Calibri" panose="020F0502020204030204" pitchFamily="34" charset="0"/>
                <a:cs typeface="Times New Roman" panose="02020603050405020304" pitchFamily="18" charset="0"/>
              </a:rPr>
              <a:t>Especialização </a:t>
            </a:r>
            <a:r>
              <a:rPr lang="pt-BR" sz="2000" b="1" dirty="0">
                <a:latin typeface="Calibri" panose="020F0502020204030204" pitchFamily="34" charset="0"/>
                <a:ea typeface="Calibri" panose="020F0502020204030204" pitchFamily="34" charset="0"/>
                <a:cs typeface="Times New Roman" panose="02020603050405020304" pitchFamily="18" charset="0"/>
              </a:rPr>
              <a:t>em </a:t>
            </a:r>
            <a:r>
              <a:rPr lang="pt-BR" sz="2000" b="1" dirty="0" smtClean="0">
                <a:latin typeface="Calibri" panose="020F0502020204030204" pitchFamily="34" charset="0"/>
                <a:ea typeface="Calibri" panose="020F0502020204030204" pitchFamily="34" charset="0"/>
                <a:cs typeface="Times New Roman" panose="02020603050405020304" pitchFamily="18" charset="0"/>
              </a:rPr>
              <a:t>Alfabetização </a:t>
            </a:r>
            <a:r>
              <a:rPr lang="pt-BR" sz="2000" dirty="0">
                <a:latin typeface="Calibri" panose="020F0502020204030204" pitchFamily="34" charset="0"/>
                <a:ea typeface="Calibri" panose="020F0502020204030204" pitchFamily="34" charset="0"/>
                <a:cs typeface="Times New Roman" panose="02020603050405020304" pitchFamily="18" charset="0"/>
              </a:rPr>
              <a:t>- </a:t>
            </a:r>
            <a:r>
              <a:rPr lang="pt-BR" dirty="0">
                <a:latin typeface="Calibri" panose="020F0502020204030204" pitchFamily="34" charset="0"/>
                <a:ea typeface="Calibri" panose="020F0502020204030204" pitchFamily="34" charset="0"/>
                <a:cs typeface="Times New Roman" panose="02020603050405020304" pitchFamily="18" charset="0"/>
              </a:rPr>
              <a:t>professores com formação superior que atuam nas séries iniciais;</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pt-BR" sz="2000" b="1" dirty="0" smtClean="0">
                <a:latin typeface="Calibri" panose="020F0502020204030204" pitchFamily="34" charset="0"/>
                <a:ea typeface="Calibri" panose="020F0502020204030204" pitchFamily="34" charset="0"/>
                <a:cs typeface="Times New Roman" panose="02020603050405020304" pitchFamily="18" charset="0"/>
              </a:rPr>
              <a:t>Especialização </a:t>
            </a:r>
            <a:r>
              <a:rPr lang="pt-BR" sz="2000" b="1" dirty="0">
                <a:latin typeface="Calibri" panose="020F0502020204030204" pitchFamily="34" charset="0"/>
                <a:ea typeface="Calibri" panose="020F0502020204030204" pitchFamily="34" charset="0"/>
                <a:cs typeface="Times New Roman" panose="02020603050405020304" pitchFamily="18" charset="0"/>
              </a:rPr>
              <a:t>em Matemática e Língua </a:t>
            </a:r>
            <a:r>
              <a:rPr lang="pt-BR" sz="2000" b="1" dirty="0" smtClean="0">
                <a:latin typeface="Calibri" panose="020F0502020204030204" pitchFamily="34" charset="0"/>
                <a:ea typeface="Calibri" panose="020F0502020204030204" pitchFamily="34" charset="0"/>
                <a:cs typeface="Times New Roman" panose="02020603050405020304" pitchFamily="18" charset="0"/>
              </a:rPr>
              <a:t>Portuguesa </a:t>
            </a:r>
            <a:r>
              <a:rPr lang="pt-BR" sz="2000" dirty="0">
                <a:latin typeface="Calibri" panose="020F0502020204030204" pitchFamily="34" charset="0"/>
                <a:ea typeface="Calibri" panose="020F0502020204030204" pitchFamily="34" charset="0"/>
                <a:cs typeface="Times New Roman" panose="02020603050405020304" pitchFamily="18" charset="0"/>
              </a:rPr>
              <a:t>- </a:t>
            </a:r>
            <a:r>
              <a:rPr lang="pt-BR" dirty="0">
                <a:latin typeface="Calibri" panose="020F0502020204030204" pitchFamily="34" charset="0"/>
                <a:ea typeface="Calibri" panose="020F0502020204030204" pitchFamily="34" charset="0"/>
                <a:cs typeface="Times New Roman" panose="02020603050405020304" pitchFamily="18" charset="0"/>
              </a:rPr>
              <a:t>professores que atuam nas séries iniciais;</a:t>
            </a:r>
          </a:p>
          <a:p>
            <a:pPr marL="800100" lvl="1" indent="-342900" algn="just">
              <a:lnSpc>
                <a:spcPct val="107000"/>
              </a:lnSpc>
              <a:buFont typeface="Arial" panose="020B0604020202020204" pitchFamily="34" charset="0"/>
              <a:buChar char="•"/>
            </a:pPr>
            <a:r>
              <a:rPr lang="pt-BR" sz="2000" b="1" dirty="0" smtClean="0">
                <a:latin typeface="Calibri" panose="020F0502020204030204" pitchFamily="34" charset="0"/>
                <a:ea typeface="Calibri" panose="020F0502020204030204" pitchFamily="34" charset="0"/>
                <a:cs typeface="Times New Roman" panose="02020603050405020304" pitchFamily="18" charset="0"/>
              </a:rPr>
              <a:t>Especialização </a:t>
            </a:r>
            <a:r>
              <a:rPr lang="pt-BR" sz="2000" b="1" dirty="0">
                <a:latin typeface="Calibri" panose="020F0502020204030204" pitchFamily="34" charset="0"/>
                <a:ea typeface="Calibri" panose="020F0502020204030204" pitchFamily="34" charset="0"/>
                <a:cs typeface="Times New Roman" panose="02020603050405020304" pitchFamily="18" charset="0"/>
              </a:rPr>
              <a:t>em </a:t>
            </a:r>
            <a:r>
              <a:rPr lang="pt-BR" sz="2000" b="1" dirty="0" smtClean="0">
                <a:latin typeface="Calibri" panose="020F0502020204030204" pitchFamily="34" charset="0"/>
                <a:ea typeface="Calibri" panose="020F0502020204030204" pitchFamily="34" charset="0"/>
                <a:cs typeface="Times New Roman" panose="02020603050405020304" pitchFamily="18" charset="0"/>
              </a:rPr>
              <a:t>Matemática </a:t>
            </a:r>
            <a:r>
              <a:rPr lang="pt-BR" sz="2000" dirty="0">
                <a:latin typeface="Calibri" panose="020F0502020204030204" pitchFamily="34" charset="0"/>
                <a:ea typeface="Calibri" panose="020F0502020204030204" pitchFamily="34" charset="0"/>
                <a:cs typeface="Times New Roman" panose="02020603050405020304" pitchFamily="18" charset="0"/>
              </a:rPr>
              <a:t>- </a:t>
            </a:r>
            <a:r>
              <a:rPr lang="pt-BR" dirty="0">
                <a:latin typeface="Calibri" panose="020F0502020204030204" pitchFamily="34" charset="0"/>
                <a:ea typeface="Calibri" panose="020F0502020204030204" pitchFamily="34" charset="0"/>
                <a:cs typeface="Times New Roman" panose="02020603050405020304" pitchFamily="18" charset="0"/>
              </a:rPr>
              <a:t>professores, com formação superior, que lecionam Matemática nos anos finais;</a:t>
            </a:r>
            <a:endParaRPr lang="pt-BR" sz="20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buFont typeface="Arial" panose="020B0604020202020204" pitchFamily="34" charset="0"/>
              <a:buChar char="•"/>
            </a:pPr>
            <a:r>
              <a:rPr lang="pt-BR" sz="2000" b="1" dirty="0" smtClean="0">
                <a:latin typeface="Calibri" panose="020F0502020204030204" pitchFamily="34" charset="0"/>
                <a:ea typeface="Calibri" panose="020F0502020204030204" pitchFamily="34" charset="0"/>
                <a:cs typeface="Times New Roman" panose="02020603050405020304" pitchFamily="18" charset="0"/>
              </a:rPr>
              <a:t>Especialização </a:t>
            </a:r>
            <a:r>
              <a:rPr lang="pt-BR" sz="2000" b="1" dirty="0">
                <a:latin typeface="Calibri" panose="020F0502020204030204" pitchFamily="34" charset="0"/>
                <a:ea typeface="Calibri" panose="020F0502020204030204" pitchFamily="34" charset="0"/>
                <a:cs typeface="Times New Roman" panose="02020603050405020304" pitchFamily="18" charset="0"/>
              </a:rPr>
              <a:t>em Língua </a:t>
            </a:r>
            <a:r>
              <a:rPr lang="pt-BR" sz="2000" b="1" dirty="0" smtClean="0">
                <a:latin typeface="Calibri" panose="020F0502020204030204" pitchFamily="34" charset="0"/>
                <a:ea typeface="Calibri" panose="020F0502020204030204" pitchFamily="34" charset="0"/>
                <a:cs typeface="Times New Roman" panose="02020603050405020304" pitchFamily="18" charset="0"/>
              </a:rPr>
              <a:t>Portuguesa </a:t>
            </a:r>
            <a:r>
              <a:rPr lang="pt-BR" sz="2000" dirty="0">
                <a:latin typeface="Calibri" panose="020F0502020204030204" pitchFamily="34" charset="0"/>
                <a:ea typeface="Calibri" panose="020F0502020204030204" pitchFamily="34" charset="0"/>
                <a:cs typeface="Times New Roman" panose="02020603050405020304" pitchFamily="18" charset="0"/>
              </a:rPr>
              <a:t>- </a:t>
            </a:r>
            <a:r>
              <a:rPr lang="pt-BR" dirty="0">
                <a:latin typeface="Calibri" panose="020F0502020204030204" pitchFamily="34" charset="0"/>
                <a:ea typeface="Calibri" panose="020F0502020204030204" pitchFamily="34" charset="0"/>
                <a:cs typeface="Times New Roman" panose="02020603050405020304" pitchFamily="18" charset="0"/>
              </a:rPr>
              <a:t>professores com formação superior, que lecionam Língua Portuguesa nos anos </a:t>
            </a:r>
            <a:r>
              <a:rPr lang="pt-BR" dirty="0" smtClean="0">
                <a:latin typeface="Calibri" panose="020F0502020204030204" pitchFamily="34" charset="0"/>
                <a:ea typeface="Calibri" panose="020F0502020204030204" pitchFamily="34" charset="0"/>
                <a:cs typeface="Times New Roman" panose="02020603050405020304" pitchFamily="18" charset="0"/>
              </a:rPr>
              <a:t>finais.</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8656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89"/>
            <a:ext cx="10321144" cy="1535337"/>
          </a:xfrm>
        </p:spPr>
        <p:txBody>
          <a:bodyPr anchor="ctr">
            <a:noAutofit/>
          </a:bodyPr>
          <a:lstStyle/>
          <a:p>
            <a:pPr>
              <a:defRPr/>
            </a:pPr>
            <a:r>
              <a:rPr lang="pt-BR" sz="2800" dirty="0" smtClean="0">
                <a:solidFill>
                  <a:schemeClr val="accent1">
                    <a:lumMod val="75000"/>
                  </a:schemeClr>
                </a:solidFill>
                <a:latin typeface="Arial" panose="020B0604020202020204" pitchFamily="34" charset="0"/>
                <a:cs typeface="Arial" panose="020B0604020202020204" pitchFamily="34" charset="0"/>
              </a:rPr>
              <a:t>Formação de professores</a:t>
            </a:r>
            <a:r>
              <a:rPr lang="pt-BR" sz="2800" b="1" dirty="0" smtClean="0">
                <a:solidFill>
                  <a:schemeClr val="accent1">
                    <a:lumMod val="75000"/>
                  </a:schemeClr>
                </a:solidFill>
                <a:latin typeface="Arial" panose="020B0604020202020204" pitchFamily="34" charset="0"/>
                <a:cs typeface="Arial" panose="020B0604020202020204" pitchFamily="34" charset="0"/>
              </a:rPr>
              <a:t/>
            </a:r>
            <a:br>
              <a:rPr lang="pt-BR" sz="2800" b="1" dirty="0" smtClean="0">
                <a:solidFill>
                  <a:schemeClr val="accent1">
                    <a:lumMod val="75000"/>
                  </a:schemeClr>
                </a:solidFill>
                <a:latin typeface="Arial" panose="020B0604020202020204" pitchFamily="34" charset="0"/>
                <a:cs typeface="Arial" panose="020B0604020202020204" pitchFamily="34" charset="0"/>
              </a:rPr>
            </a:br>
            <a:r>
              <a:rPr lang="pt-BR" sz="2800" b="1" dirty="0" smtClean="0">
                <a:solidFill>
                  <a:schemeClr val="accent1">
                    <a:lumMod val="75000"/>
                  </a:schemeClr>
                </a:solidFill>
                <a:latin typeface="Arial" panose="020B0604020202020204" pitchFamily="34" charset="0"/>
                <a:cs typeface="Arial" panose="020B0604020202020204" pitchFamily="34" charset="0"/>
              </a:rPr>
              <a:t>	</a:t>
            </a:r>
            <a:r>
              <a:rPr lang="pt-BR" sz="2400" b="1" dirty="0" err="1" smtClean="0">
                <a:solidFill>
                  <a:srgbClr val="0070C0"/>
                </a:solidFill>
                <a:latin typeface="Arial" panose="020B0604020202020204" pitchFamily="34" charset="0"/>
                <a:cs typeface="Arial" panose="020B0604020202020204" pitchFamily="34" charset="0"/>
              </a:rPr>
              <a:t>Parfor</a:t>
            </a:r>
            <a:r>
              <a:rPr lang="pt-BR" sz="2400" dirty="0" smtClean="0">
                <a:solidFill>
                  <a:srgbClr val="0070C0"/>
                </a:solidFill>
                <a:latin typeface="Arial" panose="020B0604020202020204" pitchFamily="34" charset="0"/>
                <a:cs typeface="Arial" panose="020B0604020202020204" pitchFamily="34" charset="0"/>
              </a:rPr>
              <a:t> - </a:t>
            </a:r>
            <a:r>
              <a:rPr lang="pt-B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Plano Nacional de Formação de Professores</a:t>
            </a:r>
            <a:r>
              <a:rPr lang="pt-BR" sz="2400" b="1" dirty="0" smtClean="0">
                <a:solidFill>
                  <a:srgbClr val="0070C0"/>
                </a:solidFill>
                <a:latin typeface="Arial" panose="020B0604020202020204" pitchFamily="34" charset="0"/>
                <a:cs typeface="Arial" panose="020B0604020202020204" pitchFamily="34" charset="0"/>
              </a:rPr>
              <a:t/>
            </a:r>
            <a:br>
              <a:rPr lang="pt-BR" sz="2400" b="1" dirty="0" smtClean="0">
                <a:solidFill>
                  <a:srgbClr val="0070C0"/>
                </a:solidFill>
                <a:latin typeface="Arial" panose="020B0604020202020204" pitchFamily="34" charset="0"/>
                <a:cs typeface="Arial" panose="020B0604020202020204" pitchFamily="34" charset="0"/>
              </a:rPr>
            </a:br>
            <a:r>
              <a:rPr lang="pt-BR" sz="2400" b="1" dirty="0" smtClean="0">
                <a:solidFill>
                  <a:srgbClr val="0070C0"/>
                </a:solidFill>
                <a:latin typeface="Arial" panose="020B0604020202020204" pitchFamily="34" charset="0"/>
                <a:cs typeface="Arial" panose="020B0604020202020204" pitchFamily="34" charset="0"/>
              </a:rPr>
              <a:t>	</a:t>
            </a:r>
            <a:r>
              <a:rPr lang="pt-BR" sz="2400" b="1" dirty="0" err="1" smtClean="0">
                <a:solidFill>
                  <a:srgbClr val="0070C0"/>
                </a:solidFill>
                <a:latin typeface="Arial" panose="020B0604020202020204" pitchFamily="34" charset="0"/>
                <a:cs typeface="Arial" panose="020B0604020202020204" pitchFamily="34" charset="0"/>
              </a:rPr>
              <a:t>Profic</a:t>
            </a:r>
            <a:r>
              <a:rPr lang="pt-BR" sz="2400" dirty="0" smtClean="0">
                <a:solidFill>
                  <a:srgbClr val="0070C0"/>
                </a:solidFill>
                <a:latin typeface="Arial" panose="020B0604020202020204" pitchFamily="34" charset="0"/>
                <a:ea typeface="Calibri" panose="020F0502020204030204" pitchFamily="34" charset="0"/>
                <a:cs typeface="Arial" panose="020B0604020202020204" pitchFamily="34" charset="0"/>
              </a:rPr>
              <a:t> - </a:t>
            </a:r>
            <a:r>
              <a:rPr lang="pt-BR" sz="2000" dirty="0" smtClean="0">
                <a:solidFill>
                  <a:srgbClr val="0070C0"/>
                </a:solidFill>
                <a:latin typeface="Arial" panose="020B0604020202020204" pitchFamily="34" charset="0"/>
                <a:ea typeface="Calibri" panose="020F0502020204030204" pitchFamily="34" charset="0"/>
                <a:cs typeface="Arial" panose="020B0604020202020204" pitchFamily="34" charset="0"/>
              </a:rPr>
              <a:t>Programa de Formação Inicial Continuada para Professores da Educação Básica</a:t>
            </a:r>
            <a:endParaRPr lang="pt-BR" sz="2000" dirty="0">
              <a:solidFill>
                <a:srgbClr val="0070C0"/>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3" name="Retângulo 2"/>
          <p:cNvSpPr/>
          <p:nvPr/>
        </p:nvSpPr>
        <p:spPr>
          <a:xfrm>
            <a:off x="242223" y="1937981"/>
            <a:ext cx="10785168" cy="4044184"/>
          </a:xfrm>
          <a:prstGeom prst="rect">
            <a:avLst/>
          </a:prstGeom>
        </p:spPr>
        <p:txBody>
          <a:bodyPr wrap="square">
            <a:spAutoFit/>
          </a:bodyPr>
          <a:lstStyle/>
          <a:p>
            <a:pPr marL="342900" indent="-342900" algn="just">
              <a:lnSpc>
                <a:spcPct val="107000"/>
              </a:lnSpc>
              <a:spcAft>
                <a:spcPts val="0"/>
              </a:spcAft>
              <a:buFont typeface="Arial" panose="020B0604020202020204" pitchFamily="34" charset="0"/>
              <a:buChar char="•"/>
            </a:pPr>
            <a:r>
              <a:rPr lang="pt-BR" sz="2000" dirty="0" smtClean="0">
                <a:latin typeface="Calibri" panose="020F0502020204030204" pitchFamily="34" charset="0"/>
                <a:ea typeface="Calibri" panose="020F0502020204030204" pitchFamily="34" charset="0"/>
                <a:cs typeface="Times New Roman" panose="02020603050405020304" pitchFamily="18" charset="0"/>
              </a:rPr>
              <a:t>No </a:t>
            </a:r>
            <a:r>
              <a:rPr lang="pt-BR" sz="2000" dirty="0">
                <a:latin typeface="Calibri" panose="020F0502020204030204" pitchFamily="34" charset="0"/>
                <a:ea typeface="Calibri" panose="020F0502020204030204" pitchFamily="34" charset="0"/>
                <a:cs typeface="Times New Roman" panose="02020603050405020304" pitchFamily="18" charset="0"/>
              </a:rPr>
              <a:t>final de outubro de 2017, a Capes lançou a nova </a:t>
            </a:r>
            <a:r>
              <a:rPr lang="pt-BR" sz="2000" b="1" dirty="0">
                <a:latin typeface="Calibri" panose="020F0502020204030204" pitchFamily="34" charset="0"/>
                <a:ea typeface="Calibri" panose="020F0502020204030204" pitchFamily="34" charset="0"/>
                <a:cs typeface="Times New Roman" panose="02020603050405020304" pitchFamily="18" charset="0"/>
              </a:rPr>
              <a:t>Plataforma Freire </a:t>
            </a:r>
            <a:r>
              <a:rPr lang="pt-BR" sz="2000" dirty="0">
                <a:latin typeface="Calibri" panose="020F0502020204030204" pitchFamily="34" charset="0"/>
                <a:ea typeface="Calibri" panose="020F0502020204030204" pitchFamily="34" charset="0"/>
                <a:cs typeface="Times New Roman" panose="02020603050405020304" pitchFamily="18" charset="0"/>
              </a:rPr>
              <a:t>com um sistema para cadastro de currículos de professores da educação básica, docentes e estudantes de licenciatura, pesquisadores e estudantes de programas de pós-graduação que atuam com educação básica e com a formação de professores para esse nível de ensino, gestores e outros profissionais que atuam na escola básica, secretários de educação das redes de ensino, entre outros profissionais. </a:t>
            </a:r>
            <a:endParaRPr lang="pt-BR" sz="20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0"/>
              </a:spcAft>
              <a:buFont typeface="Arial" panose="020B0604020202020204" pitchFamily="34" charset="0"/>
              <a:buChar char="•"/>
            </a:pPr>
            <a:r>
              <a:rPr lang="pt-BR" sz="2000" dirty="0" smtClean="0">
                <a:latin typeface="Calibri" panose="020F0502020204030204" pitchFamily="34" charset="0"/>
                <a:ea typeface="Calibri" panose="020F0502020204030204" pitchFamily="34" charset="0"/>
                <a:cs typeface="Times New Roman" panose="02020603050405020304" pitchFamily="18" charset="0"/>
              </a:rPr>
              <a:t>O </a:t>
            </a:r>
            <a:r>
              <a:rPr lang="pt-BR" sz="2000" dirty="0">
                <a:latin typeface="Calibri" panose="020F0502020204030204" pitchFamily="34" charset="0"/>
                <a:ea typeface="Calibri" panose="020F0502020204030204" pitchFamily="34" charset="0"/>
                <a:cs typeface="Times New Roman" panose="02020603050405020304" pitchFamily="18" charset="0"/>
              </a:rPr>
              <a:t>objetivo desse sistema era levantar uma </a:t>
            </a:r>
            <a:r>
              <a:rPr lang="pt-BR" sz="2000" b="1" dirty="0">
                <a:latin typeface="Calibri" panose="020F0502020204030204" pitchFamily="34" charset="0"/>
                <a:ea typeface="Calibri" panose="020F0502020204030204" pitchFamily="34" charset="0"/>
                <a:cs typeface="Times New Roman" panose="02020603050405020304" pitchFamily="18" charset="0"/>
              </a:rPr>
              <a:t>demanda mais precisa sobre a formação inicial e continuada</a:t>
            </a:r>
            <a:r>
              <a:rPr lang="pt-BR" sz="2000" dirty="0">
                <a:latin typeface="Calibri" panose="020F0502020204030204" pitchFamily="34" charset="0"/>
                <a:ea typeface="Calibri" panose="020F0502020204030204" pitchFamily="34" charset="0"/>
                <a:cs typeface="Times New Roman" panose="02020603050405020304" pitchFamily="18" charset="0"/>
              </a:rPr>
              <a:t> dos profissionais da educação básica</a:t>
            </a:r>
            <a:r>
              <a:rPr lang="pt-BR" sz="2000" dirty="0" smtClean="0">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0"/>
              </a:spcAft>
              <a:buFont typeface="Arial" panose="020B0604020202020204" pitchFamily="34" charset="0"/>
              <a:buChar char="•"/>
            </a:pPr>
            <a:r>
              <a:rPr lang="pt-BR" sz="2000" dirty="0">
                <a:latin typeface="Calibri" panose="020F0502020204030204" pitchFamily="34" charset="0"/>
                <a:ea typeface="Calibri" panose="020F0502020204030204" pitchFamily="34" charset="0"/>
                <a:cs typeface="Times New Roman" panose="02020603050405020304" pitchFamily="18" charset="0"/>
              </a:rPr>
              <a:t>Até final de novembro, antes da validação por parte das secretarias, mais de </a:t>
            </a:r>
            <a:r>
              <a:rPr lang="pt-BR" sz="2000" b="1" dirty="0">
                <a:latin typeface="Calibri" panose="020F0502020204030204" pitchFamily="34" charset="0"/>
                <a:ea typeface="Calibri" panose="020F0502020204030204" pitchFamily="34" charset="0"/>
                <a:cs typeface="Times New Roman" panose="02020603050405020304" pitchFamily="18" charset="0"/>
              </a:rPr>
              <a:t>80 mil currículos </a:t>
            </a:r>
            <a:r>
              <a:rPr lang="pt-BR" sz="2000" dirty="0">
                <a:latin typeface="Calibri" panose="020F0502020204030204" pitchFamily="34" charset="0"/>
                <a:ea typeface="Calibri" panose="020F0502020204030204" pitchFamily="34" charset="0"/>
                <a:cs typeface="Times New Roman" panose="02020603050405020304" pitchFamily="18" charset="0"/>
              </a:rPr>
              <a:t>haviam sido cadastrados no sistema da Plataforma Freire</a:t>
            </a:r>
            <a:r>
              <a:rPr lang="pt-BR" sz="2000" dirty="0" smtClean="0">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0"/>
              </a:spcAft>
              <a:buFont typeface="Arial" panose="020B0604020202020204" pitchFamily="34" charset="0"/>
              <a:buChar char="•"/>
            </a:pPr>
            <a:r>
              <a:rPr lang="pt-BR" sz="2000" dirty="0" smtClean="0">
                <a:latin typeface="Calibri" panose="020F0502020204030204" pitchFamily="34" charset="0"/>
                <a:ea typeface="Calibri" panose="020F0502020204030204" pitchFamily="34" charset="0"/>
                <a:cs typeface="Times New Roman" panose="02020603050405020304" pitchFamily="18" charset="0"/>
              </a:rPr>
              <a:t>A </a:t>
            </a:r>
            <a:r>
              <a:rPr lang="pt-BR" sz="2000" dirty="0">
                <a:latin typeface="Calibri" panose="020F0502020204030204" pitchFamily="34" charset="0"/>
                <a:ea typeface="Calibri" panose="020F0502020204030204" pitchFamily="34" charset="0"/>
                <a:cs typeface="Times New Roman" panose="02020603050405020304" pitchFamily="18" charset="0"/>
              </a:rPr>
              <a:t>Undime </a:t>
            </a:r>
            <a:r>
              <a:rPr lang="pt-BR" sz="2000" dirty="0" smtClean="0">
                <a:latin typeface="Calibri" panose="020F0502020204030204" pitchFamily="34" charset="0"/>
                <a:ea typeface="Calibri" panose="020F0502020204030204" pitchFamily="34" charset="0"/>
                <a:cs typeface="Times New Roman" panose="02020603050405020304" pitchFamily="18" charset="0"/>
              </a:rPr>
              <a:t>sugere que </a:t>
            </a:r>
            <a:r>
              <a:rPr lang="pt-BR" sz="2000" dirty="0">
                <a:latin typeface="Calibri" panose="020F0502020204030204" pitchFamily="34" charset="0"/>
                <a:ea typeface="Calibri" panose="020F0502020204030204" pitchFamily="34" charset="0"/>
                <a:cs typeface="Times New Roman" panose="02020603050405020304" pitchFamily="18" charset="0"/>
              </a:rPr>
              <a:t>esse cadastro </a:t>
            </a:r>
            <a:r>
              <a:rPr lang="pt-BR" sz="2000" dirty="0" smtClean="0">
                <a:latin typeface="Calibri" panose="020F0502020204030204" pitchFamily="34" charset="0"/>
                <a:ea typeface="Calibri" panose="020F0502020204030204" pitchFamily="34" charset="0"/>
                <a:cs typeface="Times New Roman" panose="02020603050405020304" pitchFamily="18" charset="0"/>
              </a:rPr>
              <a:t>seja </a:t>
            </a:r>
            <a:r>
              <a:rPr lang="pt-BR" sz="2000" dirty="0">
                <a:latin typeface="Calibri" panose="020F0502020204030204" pitchFamily="34" charset="0"/>
                <a:ea typeface="Calibri" panose="020F0502020204030204" pitchFamily="34" charset="0"/>
                <a:cs typeface="Times New Roman" panose="02020603050405020304" pitchFamily="18" charset="0"/>
              </a:rPr>
              <a:t>validado por meio de outros </a:t>
            </a:r>
            <a:r>
              <a:rPr lang="pt-BR" sz="2000" dirty="0" smtClean="0">
                <a:latin typeface="Calibri" panose="020F0502020204030204" pitchFamily="34" charset="0"/>
                <a:ea typeface="Calibri" panose="020F0502020204030204" pitchFamily="34" charset="0"/>
                <a:cs typeface="Times New Roman" panose="02020603050405020304" pitchFamily="18" charset="0"/>
              </a:rPr>
              <a:t>mecanismos, também,  </a:t>
            </a:r>
            <a:r>
              <a:rPr lang="pt-BR" sz="2000" dirty="0">
                <a:latin typeface="Calibri" panose="020F0502020204030204" pitchFamily="34" charset="0"/>
                <a:ea typeface="Calibri" panose="020F0502020204030204" pitchFamily="34" charset="0"/>
                <a:cs typeface="Times New Roman" panose="02020603050405020304" pitchFamily="18" charset="0"/>
              </a:rPr>
              <a:t>e que haja uma maior oferta de cursos para poder atender à real demanda dos municípios</a:t>
            </a:r>
            <a:r>
              <a:rPr lang="pt-BR" sz="2000" dirty="0" smtClean="0">
                <a:latin typeface="Calibri" panose="020F0502020204030204" pitchFamily="34" charset="0"/>
                <a:ea typeface="Calibri" panose="020F0502020204030204" pitchFamily="34" charset="0"/>
                <a:cs typeface="Times New Roman" panose="02020603050405020304" pitchFamily="18" charset="0"/>
              </a:rPr>
              <a:t>. Além disso, a </a:t>
            </a:r>
            <a:r>
              <a:rPr lang="pt-BR" sz="2000" b="1" dirty="0" smtClean="0">
                <a:latin typeface="Calibri" panose="020F0502020204030204" pitchFamily="34" charset="0"/>
                <a:ea typeface="Calibri" panose="020F0502020204030204" pitchFamily="34" charset="0"/>
                <a:cs typeface="Times New Roman" panose="02020603050405020304" pitchFamily="18" charset="0"/>
              </a:rPr>
              <a:t>formação inicial e continuada também deve ocorrer de maneira presencial</a:t>
            </a:r>
            <a:r>
              <a:rPr lang="pt-BR" sz="2000" dirty="0" smtClean="0">
                <a:latin typeface="Calibri" panose="020F0502020204030204" pitchFamily="34" charset="0"/>
                <a:ea typeface="Calibri" panose="020F0502020204030204" pitchFamily="34" charset="0"/>
                <a:cs typeface="Times New Roman" panose="02020603050405020304" pitchFamily="18" charset="0"/>
              </a:rPr>
              <a:t>.</a:t>
            </a: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0737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89"/>
            <a:ext cx="10321144" cy="1535337"/>
          </a:xfrm>
        </p:spPr>
        <p:txBody>
          <a:bodyPr anchor="ctr">
            <a:noAutofit/>
          </a:bodyPr>
          <a:lstStyle/>
          <a:p>
            <a:pPr>
              <a:defRPr/>
            </a:pPr>
            <a:r>
              <a:rPr lang="pt-BR" sz="2800" dirty="0" smtClean="0">
                <a:solidFill>
                  <a:schemeClr val="accent1">
                    <a:lumMod val="75000"/>
                  </a:schemeClr>
                </a:solidFill>
                <a:latin typeface="Arial" panose="020B0604020202020204" pitchFamily="34" charset="0"/>
                <a:cs typeface="Arial" panose="020B0604020202020204" pitchFamily="34" charset="0"/>
              </a:rPr>
              <a:t>Formação de professores</a:t>
            </a:r>
            <a:r>
              <a:rPr lang="pt-BR" sz="2800" b="1" dirty="0" smtClean="0">
                <a:solidFill>
                  <a:schemeClr val="accent1">
                    <a:lumMod val="75000"/>
                  </a:schemeClr>
                </a:solidFill>
                <a:latin typeface="Arial" panose="020B0604020202020204" pitchFamily="34" charset="0"/>
                <a:cs typeface="Arial" panose="020B0604020202020204" pitchFamily="34" charset="0"/>
              </a:rPr>
              <a:t/>
            </a:r>
            <a:br>
              <a:rPr lang="pt-BR" sz="2800" b="1" dirty="0" smtClean="0">
                <a:solidFill>
                  <a:schemeClr val="accent1">
                    <a:lumMod val="75000"/>
                  </a:schemeClr>
                </a:solidFill>
                <a:latin typeface="Arial" panose="020B0604020202020204" pitchFamily="34" charset="0"/>
                <a:cs typeface="Arial" panose="020B0604020202020204" pitchFamily="34" charset="0"/>
              </a:rPr>
            </a:br>
            <a:r>
              <a:rPr lang="pt-BR" sz="2800" b="1" dirty="0" smtClean="0">
                <a:solidFill>
                  <a:schemeClr val="accent1">
                    <a:lumMod val="75000"/>
                  </a:schemeClr>
                </a:solidFill>
                <a:latin typeface="Arial" panose="020B0604020202020204" pitchFamily="34" charset="0"/>
                <a:cs typeface="Arial" panose="020B0604020202020204" pitchFamily="34" charset="0"/>
              </a:rPr>
              <a:t>	</a:t>
            </a:r>
            <a:r>
              <a:rPr lang="pt-BR" sz="2400" b="1" dirty="0" err="1" smtClean="0">
                <a:solidFill>
                  <a:srgbClr val="0070C0"/>
                </a:solidFill>
                <a:latin typeface="Arial" panose="020B0604020202020204" pitchFamily="34" charset="0"/>
                <a:cs typeface="Arial" panose="020B0604020202020204" pitchFamily="34" charset="0"/>
              </a:rPr>
              <a:t>Pibid</a:t>
            </a:r>
            <a:r>
              <a:rPr lang="pt-BR" sz="2400" dirty="0">
                <a:solidFill>
                  <a:srgbClr val="0070C0"/>
                </a:solidFill>
                <a:latin typeface="Arial" panose="020B0604020202020204" pitchFamily="34" charset="0"/>
                <a:cs typeface="Arial" panose="020B0604020202020204" pitchFamily="34" charset="0"/>
              </a:rPr>
              <a:t> - Programa Institucional de Bolsas de Iniciação à Docência</a:t>
            </a:r>
            <a:r>
              <a:rPr lang="pt-BR" sz="2400" b="1" dirty="0" smtClean="0">
                <a:solidFill>
                  <a:srgbClr val="0070C0"/>
                </a:solidFill>
                <a:latin typeface="Arial" panose="020B0604020202020204" pitchFamily="34" charset="0"/>
                <a:cs typeface="Arial" panose="020B0604020202020204" pitchFamily="34" charset="0"/>
              </a:rPr>
              <a:t/>
            </a:r>
            <a:br>
              <a:rPr lang="pt-BR" sz="2400" b="1" dirty="0" smtClean="0">
                <a:solidFill>
                  <a:srgbClr val="0070C0"/>
                </a:solidFill>
                <a:latin typeface="Arial" panose="020B0604020202020204" pitchFamily="34" charset="0"/>
                <a:cs typeface="Arial" panose="020B0604020202020204" pitchFamily="34" charset="0"/>
              </a:rPr>
            </a:br>
            <a:r>
              <a:rPr lang="pt-BR" sz="2400" dirty="0">
                <a:solidFill>
                  <a:srgbClr val="0070C0"/>
                </a:solidFill>
                <a:latin typeface="Arial" panose="020B0604020202020204" pitchFamily="34" charset="0"/>
                <a:cs typeface="Arial" panose="020B0604020202020204" pitchFamily="34" charset="0"/>
              </a:rPr>
              <a:t>	</a:t>
            </a:r>
            <a:r>
              <a:rPr lang="pt-BR" sz="2400" dirty="0" smtClean="0">
                <a:solidFill>
                  <a:srgbClr val="0070C0"/>
                </a:solidFill>
                <a:latin typeface="Arial" panose="020B0604020202020204" pitchFamily="34" charset="0"/>
                <a:cs typeface="Arial" panose="020B0604020202020204" pitchFamily="34" charset="0"/>
              </a:rPr>
              <a:t>Programa de Residência Pedagógica</a:t>
            </a:r>
            <a:endParaRPr lang="pt-BR" sz="2000" dirty="0">
              <a:solidFill>
                <a:srgbClr val="0070C0"/>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3" name="Retângulo 2"/>
          <p:cNvSpPr/>
          <p:nvPr/>
        </p:nvSpPr>
        <p:spPr>
          <a:xfrm>
            <a:off x="242223" y="1937981"/>
            <a:ext cx="10785168" cy="3688767"/>
          </a:xfrm>
          <a:prstGeom prst="rect">
            <a:avLst/>
          </a:prstGeom>
        </p:spPr>
        <p:txBody>
          <a:bodyPr wrap="square">
            <a:spAutoFit/>
          </a:bodyPr>
          <a:lstStyle/>
          <a:p>
            <a:pPr marL="342900" indent="-342900" algn="just">
              <a:lnSpc>
                <a:spcPct val="107000"/>
              </a:lnSpc>
              <a:spcAft>
                <a:spcPts val="0"/>
              </a:spcAft>
              <a:buFont typeface="Arial" panose="020B0604020202020204" pitchFamily="34" charset="0"/>
              <a:buChar char="•"/>
            </a:pPr>
            <a:r>
              <a:rPr lang="pt-BR" sz="2200" dirty="0" smtClean="0">
                <a:latin typeface="Arial" panose="020B0604020202020204" pitchFamily="34" charset="0"/>
                <a:ea typeface="Calibri" panose="020F0502020204030204" pitchFamily="34" charset="0"/>
                <a:cs typeface="Arial" panose="020B0604020202020204" pitchFamily="34" charset="0"/>
              </a:rPr>
              <a:t>A </a:t>
            </a:r>
            <a:r>
              <a:rPr lang="pt-BR" sz="2200" dirty="0">
                <a:latin typeface="Arial" panose="020B0604020202020204" pitchFamily="34" charset="0"/>
                <a:ea typeface="Calibri" panose="020F0502020204030204" pitchFamily="34" charset="0"/>
                <a:cs typeface="Arial" panose="020B0604020202020204" pitchFamily="34" charset="0"/>
              </a:rPr>
              <a:t>Undime vem participando do processo de discussão desses dois programas.</a:t>
            </a:r>
          </a:p>
          <a:p>
            <a:pPr marL="342900" indent="-342900" algn="just">
              <a:lnSpc>
                <a:spcPct val="107000"/>
              </a:lnSpc>
              <a:spcAft>
                <a:spcPts val="0"/>
              </a:spcAft>
              <a:buFont typeface="Arial" panose="020B0604020202020204" pitchFamily="34" charset="0"/>
              <a:buChar char="•"/>
            </a:pPr>
            <a:r>
              <a:rPr lang="pt-BR" sz="2200" dirty="0">
                <a:latin typeface="Arial" panose="020B0604020202020204" pitchFamily="34" charset="0"/>
                <a:ea typeface="Calibri" panose="020F0502020204030204" pitchFamily="34" charset="0"/>
                <a:cs typeface="Arial" panose="020B0604020202020204" pitchFamily="34" charset="0"/>
              </a:rPr>
              <a:t>Atualmente, as IES devem se candidatar aos editais dos dois programas.</a:t>
            </a:r>
          </a:p>
          <a:p>
            <a:pPr marL="342900" indent="-342900" algn="just">
              <a:lnSpc>
                <a:spcPct val="107000"/>
              </a:lnSpc>
              <a:spcAft>
                <a:spcPts val="0"/>
              </a:spcAft>
              <a:buFont typeface="Arial" panose="020B0604020202020204" pitchFamily="34" charset="0"/>
              <a:buChar char="•"/>
            </a:pPr>
            <a:r>
              <a:rPr lang="pt-BR" sz="2200" dirty="0">
                <a:latin typeface="Arial" panose="020B0604020202020204" pitchFamily="34" charset="0"/>
                <a:ea typeface="Calibri" panose="020F0502020204030204" pitchFamily="34" charset="0"/>
                <a:cs typeface="Arial" panose="020B0604020202020204" pitchFamily="34" charset="0"/>
              </a:rPr>
              <a:t>Será assinado um </a:t>
            </a:r>
            <a:r>
              <a:rPr lang="pt-BR" sz="2200" b="1" dirty="0" smtClean="0">
                <a:latin typeface="Arial" panose="020B0604020202020204" pitchFamily="34" charset="0"/>
                <a:ea typeface="Calibri" panose="020F0502020204030204" pitchFamily="34" charset="0"/>
                <a:cs typeface="Arial" panose="020B0604020202020204" pitchFamily="34" charset="0"/>
              </a:rPr>
              <a:t>Acordo </a:t>
            </a:r>
            <a:r>
              <a:rPr lang="pt-BR" sz="2200" b="1" dirty="0">
                <a:latin typeface="Arial" panose="020B0604020202020204" pitchFamily="34" charset="0"/>
                <a:ea typeface="Calibri" panose="020F0502020204030204" pitchFamily="34" charset="0"/>
                <a:cs typeface="Arial" panose="020B0604020202020204" pitchFamily="34" charset="0"/>
              </a:rPr>
              <a:t>de Cooperação Técnica</a:t>
            </a:r>
            <a:r>
              <a:rPr lang="pt-BR" sz="2200" dirty="0">
                <a:latin typeface="Arial" panose="020B0604020202020204" pitchFamily="34" charset="0"/>
                <a:ea typeface="Calibri" panose="020F0502020204030204" pitchFamily="34" charset="0"/>
                <a:cs typeface="Arial" panose="020B0604020202020204" pitchFamily="34" charset="0"/>
              </a:rPr>
              <a:t> entre Capes, </a:t>
            </a:r>
            <a:r>
              <a:rPr lang="pt-BR" sz="2200" dirty="0" err="1">
                <a:latin typeface="Arial" panose="020B0604020202020204" pitchFamily="34" charset="0"/>
                <a:ea typeface="Calibri" panose="020F0502020204030204" pitchFamily="34" charset="0"/>
                <a:cs typeface="Arial" panose="020B0604020202020204" pitchFamily="34" charset="0"/>
              </a:rPr>
              <a:t>Consed</a:t>
            </a:r>
            <a:r>
              <a:rPr lang="pt-BR" sz="2200" dirty="0">
                <a:latin typeface="Arial" panose="020B0604020202020204" pitchFamily="34" charset="0"/>
                <a:ea typeface="Calibri" panose="020F0502020204030204" pitchFamily="34" charset="0"/>
                <a:cs typeface="Arial" panose="020B0604020202020204" pitchFamily="34" charset="0"/>
              </a:rPr>
              <a:t> e </a:t>
            </a:r>
            <a:r>
              <a:rPr lang="pt-BR" sz="2200" dirty="0" smtClean="0">
                <a:latin typeface="Arial" panose="020B0604020202020204" pitchFamily="34" charset="0"/>
                <a:ea typeface="Calibri" panose="020F0502020204030204" pitchFamily="34" charset="0"/>
                <a:cs typeface="Arial" panose="020B0604020202020204" pitchFamily="34" charset="0"/>
              </a:rPr>
              <a:t>Undime, </a:t>
            </a:r>
            <a:r>
              <a:rPr lang="pt-BR" sz="2200" dirty="0">
                <a:latin typeface="Arial" panose="020B0604020202020204" pitchFamily="34" charset="0"/>
                <a:ea typeface="Calibri" panose="020F0502020204030204" pitchFamily="34" charset="0"/>
                <a:cs typeface="Arial" panose="020B0604020202020204" pitchFamily="34" charset="0"/>
              </a:rPr>
              <a:t>visando </a:t>
            </a:r>
            <a:r>
              <a:rPr lang="pt-BR" sz="2200" dirty="0" smtClean="0">
                <a:latin typeface="Arial" panose="020B0604020202020204" pitchFamily="34" charset="0"/>
                <a:ea typeface="Calibri" panose="020F0502020204030204" pitchFamily="34" charset="0"/>
                <a:cs typeface="Arial" panose="020B0604020202020204" pitchFamily="34" charset="0"/>
              </a:rPr>
              <a:t>à </a:t>
            </a:r>
            <a:r>
              <a:rPr lang="pt-BR" sz="2200" dirty="0">
                <a:latin typeface="Arial" panose="020B0604020202020204" pitchFamily="34" charset="0"/>
                <a:ea typeface="Calibri" panose="020F0502020204030204" pitchFamily="34" charset="0"/>
                <a:cs typeface="Arial" panose="020B0604020202020204" pitchFamily="34" charset="0"/>
              </a:rPr>
              <a:t>implementação dos programas de maneira articulada. </a:t>
            </a:r>
          </a:p>
          <a:p>
            <a:pPr marL="342900" indent="-342900" algn="just">
              <a:lnSpc>
                <a:spcPct val="107000"/>
              </a:lnSpc>
              <a:spcAft>
                <a:spcPts val="0"/>
              </a:spcAft>
              <a:buFont typeface="Arial" panose="020B0604020202020204" pitchFamily="34" charset="0"/>
              <a:buChar char="•"/>
            </a:pPr>
            <a:r>
              <a:rPr lang="pt-BR" sz="2200" dirty="0">
                <a:latin typeface="Arial" panose="020B0604020202020204" pitchFamily="34" charset="0"/>
                <a:ea typeface="Calibri" panose="020F0502020204030204" pitchFamily="34" charset="0"/>
                <a:cs typeface="Arial" panose="020B0604020202020204" pitchFamily="34" charset="0"/>
              </a:rPr>
              <a:t>Cada Secretaria Estadual e Prefeitura deverão assinar um </a:t>
            </a:r>
            <a:r>
              <a:rPr lang="pt-BR" sz="2200" b="1" dirty="0" smtClean="0">
                <a:latin typeface="Arial" panose="020B0604020202020204" pitchFamily="34" charset="0"/>
                <a:ea typeface="Calibri" panose="020F0502020204030204" pitchFamily="34" charset="0"/>
                <a:cs typeface="Arial" panose="020B0604020202020204" pitchFamily="34" charset="0"/>
              </a:rPr>
              <a:t>Termo </a:t>
            </a:r>
            <a:r>
              <a:rPr lang="pt-BR" sz="2200" b="1" dirty="0">
                <a:latin typeface="Arial" panose="020B0604020202020204" pitchFamily="34" charset="0"/>
                <a:ea typeface="Calibri" panose="020F0502020204030204" pitchFamily="34" charset="0"/>
                <a:cs typeface="Arial" panose="020B0604020202020204" pitchFamily="34" charset="0"/>
              </a:rPr>
              <a:t>de </a:t>
            </a:r>
            <a:r>
              <a:rPr lang="pt-BR" sz="2200" b="1" dirty="0" smtClean="0">
                <a:latin typeface="Arial" panose="020B0604020202020204" pitchFamily="34" charset="0"/>
                <a:ea typeface="Calibri" panose="020F0502020204030204" pitchFamily="34" charset="0"/>
                <a:cs typeface="Arial" panose="020B0604020202020204" pitchFamily="34" charset="0"/>
              </a:rPr>
              <a:t>Adesão</a:t>
            </a:r>
            <a:r>
              <a:rPr lang="pt-BR" sz="2200" dirty="0" smtClean="0">
                <a:latin typeface="Arial" panose="020B0604020202020204" pitchFamily="34" charset="0"/>
                <a:ea typeface="Calibri" panose="020F0502020204030204" pitchFamily="34" charset="0"/>
                <a:cs typeface="Arial" panose="020B0604020202020204" pitchFamily="34" charset="0"/>
              </a:rPr>
              <a:t> </a:t>
            </a:r>
            <a:r>
              <a:rPr lang="pt-BR" sz="2200" dirty="0">
                <a:latin typeface="Arial" panose="020B0604020202020204" pitchFamily="34" charset="0"/>
                <a:ea typeface="Calibri" panose="020F0502020204030204" pitchFamily="34" charset="0"/>
                <a:cs typeface="Arial" panose="020B0604020202020204" pitchFamily="34" charset="0"/>
              </a:rPr>
              <a:t>se comprometendo a desenvolver as ações dos programas. </a:t>
            </a:r>
          </a:p>
          <a:p>
            <a:pPr marL="342900" indent="-342900" algn="just">
              <a:lnSpc>
                <a:spcPct val="107000"/>
              </a:lnSpc>
              <a:spcAft>
                <a:spcPts val="0"/>
              </a:spcAft>
              <a:buFont typeface="Arial" panose="020B0604020202020204" pitchFamily="34" charset="0"/>
              <a:buChar char="•"/>
            </a:pPr>
            <a:r>
              <a:rPr lang="pt-BR" sz="2200" dirty="0">
                <a:latin typeface="Arial" panose="020B0604020202020204" pitchFamily="34" charset="0"/>
                <a:ea typeface="Calibri" panose="020F0502020204030204" pitchFamily="34" charset="0"/>
                <a:cs typeface="Arial" panose="020B0604020202020204" pitchFamily="34" charset="0"/>
              </a:rPr>
              <a:t>No âmbito de cada estado, deverá ser instituído um </a:t>
            </a:r>
            <a:r>
              <a:rPr lang="pt-BR" sz="2200" b="1" dirty="0" smtClean="0">
                <a:latin typeface="Arial" panose="020B0604020202020204" pitchFamily="34" charset="0"/>
                <a:ea typeface="Calibri" panose="020F0502020204030204" pitchFamily="34" charset="0"/>
                <a:cs typeface="Arial" panose="020B0604020202020204" pitchFamily="34" charset="0"/>
              </a:rPr>
              <a:t>Comitê </a:t>
            </a:r>
            <a:r>
              <a:rPr lang="pt-BR" sz="2200" b="1" dirty="0">
                <a:latin typeface="Arial" panose="020B0604020202020204" pitchFamily="34" charset="0"/>
                <a:ea typeface="Calibri" panose="020F0502020204030204" pitchFamily="34" charset="0"/>
                <a:cs typeface="Arial" panose="020B0604020202020204" pitchFamily="34" charset="0"/>
              </a:rPr>
              <a:t>de Articulação da Formação </a:t>
            </a:r>
            <a:r>
              <a:rPr lang="pt-BR" sz="2200" b="1" dirty="0" smtClean="0">
                <a:latin typeface="Arial" panose="020B0604020202020204" pitchFamily="34" charset="0"/>
                <a:ea typeface="Calibri" panose="020F0502020204030204" pitchFamily="34" charset="0"/>
                <a:cs typeface="Arial" panose="020B0604020202020204" pitchFamily="34" charset="0"/>
              </a:rPr>
              <a:t>Docente</a:t>
            </a:r>
            <a:r>
              <a:rPr lang="pt-BR" sz="2200" dirty="0" smtClean="0">
                <a:latin typeface="Arial" panose="020B0604020202020204" pitchFamily="34" charset="0"/>
                <a:ea typeface="Calibri" panose="020F0502020204030204" pitchFamily="34" charset="0"/>
                <a:cs typeface="Arial" panose="020B0604020202020204" pitchFamily="34" charset="0"/>
              </a:rPr>
              <a:t>. </a:t>
            </a:r>
            <a:r>
              <a:rPr lang="pt-BR" sz="2200" dirty="0">
                <a:latin typeface="Arial" panose="020B0604020202020204" pitchFamily="34" charset="0"/>
                <a:ea typeface="Calibri" panose="020F0502020204030204" pitchFamily="34" charset="0"/>
                <a:cs typeface="Arial" panose="020B0604020202020204" pitchFamily="34" charset="0"/>
              </a:rPr>
              <a:t>A Undime sugeriu </a:t>
            </a:r>
            <a:r>
              <a:rPr lang="pt-BR" sz="2200" dirty="0" smtClean="0">
                <a:latin typeface="Arial" panose="020B0604020202020204" pitchFamily="34" charset="0"/>
                <a:ea typeface="Calibri" panose="020F0502020204030204" pitchFamily="34" charset="0"/>
                <a:cs typeface="Arial" panose="020B0604020202020204" pitchFamily="34" charset="0"/>
              </a:rPr>
              <a:t>que </a:t>
            </a:r>
            <a:r>
              <a:rPr lang="pt-BR" sz="2200" dirty="0">
                <a:latin typeface="Arial" panose="020B0604020202020204" pitchFamily="34" charset="0"/>
                <a:ea typeface="Calibri" panose="020F0502020204030204" pitchFamily="34" charset="0"/>
                <a:cs typeface="Arial" panose="020B0604020202020204" pitchFamily="34" charset="0"/>
              </a:rPr>
              <a:t>esse Comitê se articule com os Fóruns do </a:t>
            </a:r>
            <a:r>
              <a:rPr lang="pt-BR" sz="2200" dirty="0" err="1">
                <a:latin typeface="Arial" panose="020B0604020202020204" pitchFamily="34" charset="0"/>
                <a:ea typeface="Calibri" panose="020F0502020204030204" pitchFamily="34" charset="0"/>
                <a:cs typeface="Arial" panose="020B0604020202020204" pitchFamily="34" charset="0"/>
              </a:rPr>
              <a:t>Parfor</a:t>
            </a:r>
            <a:r>
              <a:rPr lang="pt-BR" sz="2200" dirty="0">
                <a:latin typeface="Arial" panose="020B0604020202020204" pitchFamily="34" charset="0"/>
                <a:ea typeface="Calibri" panose="020F0502020204030204" pitchFamily="34" charset="0"/>
                <a:cs typeface="Arial" panose="020B0604020202020204" pitchFamily="34" charset="0"/>
              </a:rPr>
              <a:t>, principalmente naqueles estados em que essa instância </a:t>
            </a:r>
            <a:r>
              <a:rPr lang="pt-BR" sz="2200" dirty="0" smtClean="0">
                <a:latin typeface="Arial" panose="020B0604020202020204" pitchFamily="34" charset="0"/>
                <a:ea typeface="Calibri" panose="020F0502020204030204" pitchFamily="34" charset="0"/>
                <a:cs typeface="Arial" panose="020B0604020202020204" pitchFamily="34" charset="0"/>
              </a:rPr>
              <a:t>esteja mais </a:t>
            </a:r>
            <a:r>
              <a:rPr lang="pt-BR" sz="2200" dirty="0">
                <a:latin typeface="Arial" panose="020B0604020202020204" pitchFamily="34" charset="0"/>
                <a:ea typeface="Calibri" panose="020F0502020204030204" pitchFamily="34" charset="0"/>
                <a:cs typeface="Arial" panose="020B0604020202020204" pitchFamily="34" charset="0"/>
              </a:rPr>
              <a:t>atuante. </a:t>
            </a:r>
          </a:p>
        </p:txBody>
      </p:sp>
    </p:spTree>
    <p:extLst>
      <p:ext uri="{BB962C8B-B14F-4D97-AF65-F5344CB8AC3E}">
        <p14:creationId xmlns:p14="http://schemas.microsoft.com/office/powerpoint/2010/main" val="3831263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6280" y="0"/>
            <a:ext cx="5724104" cy="6259754"/>
          </a:xfrm>
          <a:prstGeom prst="rect">
            <a:avLst/>
          </a:prstGeom>
        </p:spPr>
      </p:pic>
    </p:spTree>
    <p:extLst>
      <p:ext uri="{BB962C8B-B14F-4D97-AF65-F5344CB8AC3E}">
        <p14:creationId xmlns:p14="http://schemas.microsoft.com/office/powerpoint/2010/main" val="3600128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1281" y="116043"/>
            <a:ext cx="6609386" cy="876868"/>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endParaRPr lang="pt-BR" sz="2400" dirty="0">
              <a:solidFill>
                <a:schemeClr val="accent1">
                  <a:lumMod val="75000"/>
                </a:schemeClr>
              </a:solidFill>
              <a:latin typeface="Arial" pitchFamily="34" charset="0"/>
              <a:cs typeface="Arial" pitchFamily="34" charset="0"/>
            </a:endParaRPr>
          </a:p>
        </p:txBody>
      </p:sp>
      <p:sp>
        <p:nvSpPr>
          <p:cNvPr id="13315" name="Espaço Reservado para Conteúdo 2"/>
          <p:cNvSpPr>
            <a:spLocks noGrp="1"/>
          </p:cNvSpPr>
          <p:nvPr>
            <p:ph sz="quarter" idx="1"/>
          </p:nvPr>
        </p:nvSpPr>
        <p:spPr>
          <a:xfrm>
            <a:off x="324110" y="1945119"/>
            <a:ext cx="11535793" cy="3650463"/>
          </a:xfrm>
        </p:spPr>
        <p:txBody>
          <a:bodyPr>
            <a:normAutofit/>
          </a:bodyPr>
          <a:lstStyle/>
          <a:p>
            <a:pPr marL="0" indent="0" algn="just">
              <a:buNone/>
            </a:pPr>
            <a:r>
              <a:rPr lang="pt-BR" sz="2400" b="1" dirty="0" smtClean="0">
                <a:latin typeface="Arial" pitchFamily="34" charset="0"/>
                <a:cs typeface="Arial" pitchFamily="34" charset="0"/>
              </a:rPr>
              <a:t>Meta 15 </a:t>
            </a:r>
            <a:r>
              <a:rPr lang="pt-BR" sz="2400" b="1" dirty="0">
                <a:latin typeface="Arial" pitchFamily="34" charset="0"/>
                <a:cs typeface="Arial" pitchFamily="34" charset="0"/>
              </a:rPr>
              <a:t>- Formação de professores</a:t>
            </a:r>
          </a:p>
          <a:p>
            <a:pPr algn="just">
              <a:buFont typeface="Wingdings" panose="05000000000000000000" pitchFamily="2" charset="2"/>
              <a:buChar char="§"/>
            </a:pPr>
            <a:endParaRPr lang="pt-BR" sz="2400" dirty="0">
              <a:latin typeface="Arial" pitchFamily="34" charset="0"/>
              <a:cs typeface="Arial" pitchFamily="34" charset="0"/>
            </a:endParaRPr>
          </a:p>
          <a:p>
            <a:pPr marL="0" indent="0" algn="just">
              <a:buNone/>
            </a:pPr>
            <a:r>
              <a:rPr lang="pt-BR" sz="2400" b="1" dirty="0">
                <a:solidFill>
                  <a:schemeClr val="accent1">
                    <a:lumMod val="75000"/>
                  </a:schemeClr>
                </a:solidFill>
                <a:latin typeface="Arial" pitchFamily="34" charset="0"/>
                <a:cs typeface="Arial" pitchFamily="34" charset="0"/>
              </a:rPr>
              <a:t>Garantir, em regime de colaboração</a:t>
            </a:r>
            <a:r>
              <a:rPr lang="pt-BR" sz="2400" dirty="0">
                <a:latin typeface="Arial" pitchFamily="34" charset="0"/>
                <a:cs typeface="Arial" pitchFamily="34" charset="0"/>
              </a:rPr>
              <a:t> entre a União, os Estados, o Distrito Federal e os Municípios, no prazo de </a:t>
            </a:r>
            <a:r>
              <a:rPr lang="pt-BR" sz="2400" b="1" dirty="0">
                <a:solidFill>
                  <a:schemeClr val="accent1">
                    <a:lumMod val="75000"/>
                  </a:schemeClr>
                </a:solidFill>
                <a:latin typeface="Arial" pitchFamily="34" charset="0"/>
                <a:cs typeface="Arial" pitchFamily="34" charset="0"/>
              </a:rPr>
              <a:t>1 ano</a:t>
            </a:r>
            <a:r>
              <a:rPr lang="pt-BR" sz="2400" dirty="0">
                <a:latin typeface="Arial" pitchFamily="34" charset="0"/>
                <a:cs typeface="Arial" pitchFamily="34" charset="0"/>
              </a:rPr>
              <a:t> de vigência deste PNE, </a:t>
            </a:r>
            <a:r>
              <a:rPr lang="pt-BR" sz="2400" b="1" dirty="0">
                <a:solidFill>
                  <a:schemeClr val="accent1">
                    <a:lumMod val="75000"/>
                  </a:schemeClr>
                </a:solidFill>
                <a:latin typeface="Arial" pitchFamily="34" charset="0"/>
                <a:cs typeface="Arial" pitchFamily="34" charset="0"/>
              </a:rPr>
              <a:t>política nacional de formação dos </a:t>
            </a:r>
            <a:r>
              <a:rPr lang="pt-BR" sz="2400" b="1" u="sng" dirty="0">
                <a:solidFill>
                  <a:schemeClr val="accent1">
                    <a:lumMod val="75000"/>
                  </a:schemeClr>
                </a:solidFill>
                <a:latin typeface="Arial" pitchFamily="34" charset="0"/>
                <a:cs typeface="Arial" pitchFamily="34" charset="0"/>
              </a:rPr>
              <a:t>profissionais da educação</a:t>
            </a:r>
            <a:r>
              <a:rPr lang="pt-BR" sz="2400" dirty="0">
                <a:latin typeface="Arial" pitchFamily="34" charset="0"/>
                <a:cs typeface="Arial" pitchFamily="34" charset="0"/>
              </a:rPr>
              <a:t> de que tratam os incisos I, II e III do caput do art. 61 da Lei nº 9.394, de 20 de dezembro de 1996, assegurado que </a:t>
            </a:r>
            <a:r>
              <a:rPr lang="pt-BR" sz="2400" b="1" dirty="0">
                <a:solidFill>
                  <a:schemeClr val="accent1">
                    <a:lumMod val="75000"/>
                  </a:schemeClr>
                </a:solidFill>
                <a:latin typeface="Arial" pitchFamily="34" charset="0"/>
                <a:cs typeface="Arial" pitchFamily="34" charset="0"/>
              </a:rPr>
              <a:t>todos os professores e as professoras da educação básica possuam formação específica de nível superior</a:t>
            </a:r>
            <a:r>
              <a:rPr lang="pt-BR" sz="2400" dirty="0">
                <a:latin typeface="Arial" pitchFamily="34" charset="0"/>
                <a:cs typeface="Arial" pitchFamily="34" charset="0"/>
              </a:rPr>
              <a:t>, obtida em curso de licenciatura na área de conhecimento em que </a:t>
            </a:r>
            <a:r>
              <a:rPr lang="pt-BR" sz="2400" dirty="0" smtClean="0">
                <a:latin typeface="Arial" pitchFamily="34" charset="0"/>
                <a:cs typeface="Arial" pitchFamily="34" charset="0"/>
              </a:rPr>
              <a:t>atuam.</a:t>
            </a:r>
            <a:endParaRPr lang="pt-BR" sz="2400" dirty="0">
              <a:latin typeface="Arial" pitchFamily="34" charset="0"/>
              <a:cs typeface="Arial" pitchFamily="34" charset="0"/>
            </a:endParaRPr>
          </a:p>
          <a:p>
            <a:pPr algn="just">
              <a:buFont typeface="Wingdings" panose="05000000000000000000" pitchFamily="2" charset="2"/>
              <a:buChar char="§"/>
            </a:pPr>
            <a:endParaRPr lang="pt-BR" sz="2400" dirty="0">
              <a:latin typeface="Arial" pitchFamily="34" charset="0"/>
              <a:cs typeface="Arial" pitchFamily="34" charset="0"/>
            </a:endParaRPr>
          </a:p>
          <a:p>
            <a:pPr algn="just">
              <a:buFont typeface="Wingdings" panose="05000000000000000000" pitchFamily="2" charset="2"/>
              <a:buChar char="§"/>
            </a:pPr>
            <a:endParaRPr lang="pt-BR" sz="2400" dirty="0">
              <a:latin typeface="Arial" charset="0"/>
              <a:cs typeface="Arial" charset="0"/>
            </a:endParaRPr>
          </a:p>
          <a:p>
            <a:pPr marL="0" indent="0" algn="just">
              <a:buNone/>
            </a:pPr>
            <a:endParaRPr lang="pt-BR" sz="2400" dirty="0">
              <a:latin typeface="Arial" charset="0"/>
              <a:cs typeface="Arial" charset="0"/>
            </a:endParaRPr>
          </a:p>
          <a:p>
            <a:pPr algn="just" eaLnBrk="1" hangingPunct="1"/>
            <a:endParaRPr lang="pt-BR" sz="2400" dirty="0">
              <a:latin typeface="Arial" charset="0"/>
              <a:cs typeface="Arial" charset="0"/>
            </a:endParaRPr>
          </a:p>
          <a:p>
            <a:pPr algn="just" eaLnBrk="1" hangingPunct="1"/>
            <a:endParaRPr lang="pt-BR" sz="2400" dirty="0">
              <a:latin typeface="Arial" charset="0"/>
              <a:cs typeface="Arial"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Tree>
    <p:extLst>
      <p:ext uri="{BB962C8B-B14F-4D97-AF65-F5344CB8AC3E}">
        <p14:creationId xmlns:p14="http://schemas.microsoft.com/office/powerpoint/2010/main" val="23571978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4929" y="0"/>
            <a:ext cx="6609386" cy="876868"/>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b="1" dirty="0" smtClean="0">
                <a:solidFill>
                  <a:schemeClr val="accent1">
                    <a:lumMod val="75000"/>
                  </a:schemeClr>
                </a:solidFill>
                <a:latin typeface="Arial" charset="0"/>
                <a:cs typeface="Arial" charset="0"/>
              </a:rPr>
              <a:t>Estratégias Meta 15</a:t>
            </a:r>
            <a:endParaRPr lang="pt-BR" sz="2400" dirty="0">
              <a:solidFill>
                <a:schemeClr val="accent1">
                  <a:lumMod val="75000"/>
                </a:schemeClr>
              </a:solidFill>
              <a:latin typeface="Arial" pitchFamily="34" charset="0"/>
              <a:cs typeface="Arial" pitchFamily="34" charset="0"/>
            </a:endParaRPr>
          </a:p>
        </p:txBody>
      </p:sp>
      <p:sp>
        <p:nvSpPr>
          <p:cNvPr id="13315" name="Espaço Reservado para Conteúdo 2"/>
          <p:cNvSpPr>
            <a:spLocks noGrp="1"/>
          </p:cNvSpPr>
          <p:nvPr>
            <p:ph sz="quarter" idx="1"/>
          </p:nvPr>
        </p:nvSpPr>
        <p:spPr>
          <a:xfrm>
            <a:off x="324110" y="1473958"/>
            <a:ext cx="11535793" cy="4558351"/>
          </a:xfrm>
        </p:spPr>
        <p:txBody>
          <a:bodyPr>
            <a:normAutofit fontScale="85000" lnSpcReduction="20000"/>
          </a:bodyPr>
          <a:lstStyle/>
          <a:p>
            <a:pPr marL="0" indent="0" algn="just">
              <a:buNone/>
            </a:pPr>
            <a:r>
              <a:rPr lang="pt-BR" sz="2400" b="1" dirty="0" smtClean="0">
                <a:latin typeface="Arial" pitchFamily="34" charset="0"/>
                <a:cs typeface="Arial" pitchFamily="34" charset="0"/>
              </a:rPr>
              <a:t>15.1 </a:t>
            </a:r>
            <a:r>
              <a:rPr lang="pt-BR" sz="2400" b="1" dirty="0">
                <a:latin typeface="Arial" pitchFamily="34" charset="0"/>
                <a:cs typeface="Arial" pitchFamily="34" charset="0"/>
              </a:rPr>
              <a:t>- Regime de colaboração</a:t>
            </a:r>
          </a:p>
          <a:p>
            <a:pPr marL="0" indent="0" algn="just">
              <a:buNone/>
            </a:pPr>
            <a:r>
              <a:rPr lang="pt-BR" sz="2400" dirty="0" smtClean="0">
                <a:latin typeface="Arial" pitchFamily="34" charset="0"/>
                <a:cs typeface="Arial" pitchFamily="34" charset="0"/>
              </a:rPr>
              <a:t>Atuar</a:t>
            </a:r>
            <a:r>
              <a:rPr lang="pt-BR" sz="2400" dirty="0">
                <a:latin typeface="Arial" pitchFamily="34" charset="0"/>
                <a:cs typeface="Arial" pitchFamily="34" charset="0"/>
              </a:rPr>
              <a:t>, conjuntamente, com base em plano estratégico que apresente diagnóstico das necessidades de formação de profissionais da Educação e da capacidade de atendimento, por parte de instituições públicas e comunitárias de Educação Superior existentes nos Estados, Distrito Federal e Municípios, e defina obrigações recíprocas entre os partícipes</a:t>
            </a:r>
            <a:r>
              <a:rPr lang="pt-BR" sz="2400" dirty="0" smtClean="0">
                <a:latin typeface="Arial" pitchFamily="34" charset="0"/>
                <a:cs typeface="Arial" pitchFamily="34" charset="0"/>
              </a:rPr>
              <a:t>.</a:t>
            </a:r>
          </a:p>
          <a:p>
            <a:pPr marL="0" indent="0" algn="just">
              <a:buNone/>
            </a:pPr>
            <a:endParaRPr lang="pt-BR" sz="2400" b="1" dirty="0" smtClean="0">
              <a:latin typeface="Arial" pitchFamily="34" charset="0"/>
              <a:cs typeface="Arial" pitchFamily="34" charset="0"/>
            </a:endParaRPr>
          </a:p>
          <a:p>
            <a:pPr marL="0" indent="0" algn="just">
              <a:buNone/>
            </a:pPr>
            <a:r>
              <a:rPr lang="pt-BR" sz="2400" b="1" dirty="0" smtClean="0">
                <a:latin typeface="Arial" pitchFamily="34" charset="0"/>
                <a:cs typeface="Arial" pitchFamily="34" charset="0"/>
              </a:rPr>
              <a:t>15.3 </a:t>
            </a:r>
            <a:r>
              <a:rPr lang="pt-BR" sz="2400" b="1" dirty="0">
                <a:latin typeface="Arial" pitchFamily="34" charset="0"/>
                <a:cs typeface="Arial" pitchFamily="34" charset="0"/>
              </a:rPr>
              <a:t>- Iniciação à docência</a:t>
            </a:r>
          </a:p>
          <a:p>
            <a:pPr marL="0" indent="0" algn="just">
              <a:buNone/>
            </a:pPr>
            <a:r>
              <a:rPr lang="pt-BR" sz="2400" dirty="0">
                <a:latin typeface="Arial" pitchFamily="34" charset="0"/>
                <a:cs typeface="Arial" pitchFamily="34" charset="0"/>
              </a:rPr>
              <a:t>Ampliar programa permanente de iniciação à docência a estudantes matriculados em cursos de licenciatura, a fim de aprimorar a formação de profissionais para atuar no magistério da Educação Básica. </a:t>
            </a:r>
            <a:endParaRPr lang="pt-BR" sz="2400" dirty="0" smtClean="0">
              <a:latin typeface="Arial" pitchFamily="34" charset="0"/>
              <a:cs typeface="Arial" pitchFamily="34" charset="0"/>
            </a:endParaRPr>
          </a:p>
          <a:p>
            <a:pPr marL="0" indent="0" algn="just">
              <a:buNone/>
            </a:pPr>
            <a:endParaRPr lang="pt-BR" sz="2400" dirty="0">
              <a:latin typeface="Arial" pitchFamily="34" charset="0"/>
              <a:cs typeface="Arial" pitchFamily="34" charset="0"/>
            </a:endParaRPr>
          </a:p>
          <a:p>
            <a:pPr marL="0" indent="0" algn="just">
              <a:buNone/>
            </a:pPr>
            <a:r>
              <a:rPr lang="pt-BR" sz="2400" b="1" dirty="0" smtClean="0">
                <a:latin typeface="Arial" pitchFamily="34" charset="0"/>
                <a:cs typeface="Arial" pitchFamily="34" charset="0"/>
              </a:rPr>
              <a:t>15.4 - Plataforma Eletrônica</a:t>
            </a:r>
          </a:p>
          <a:p>
            <a:pPr marL="0" indent="0" algn="just">
              <a:buNone/>
            </a:pPr>
            <a:r>
              <a:rPr lang="pt-BR" sz="2400" dirty="0" smtClean="0">
                <a:latin typeface="Arial" pitchFamily="34" charset="0"/>
                <a:cs typeface="Arial" pitchFamily="34" charset="0"/>
              </a:rPr>
              <a:t>Consolidar </a:t>
            </a:r>
            <a:r>
              <a:rPr lang="pt-BR" sz="2400" dirty="0">
                <a:latin typeface="Arial" pitchFamily="34" charset="0"/>
                <a:cs typeface="Arial" pitchFamily="34" charset="0"/>
              </a:rPr>
              <a:t>e ampliar plataforma eletrônica para organizar a oferta e as matrículas em cursos de formação inicial e continuada de profissionais da educação, bem como para divulgar e atualizar seus currículos eletrônicos</a:t>
            </a:r>
            <a:r>
              <a:rPr lang="pt-BR" sz="2400" dirty="0" smtClean="0">
                <a:latin typeface="Arial" pitchFamily="34" charset="0"/>
                <a:cs typeface="Arial" pitchFamily="34" charset="0"/>
              </a:rPr>
              <a:t>;</a:t>
            </a:r>
          </a:p>
          <a:p>
            <a:pPr marL="0" indent="0" algn="just">
              <a:buNone/>
            </a:pPr>
            <a:endParaRPr lang="pt-BR" sz="2400" b="1" dirty="0">
              <a:latin typeface="Arial" pitchFamily="34" charset="0"/>
              <a:cs typeface="Arial" pitchFamily="34" charset="0"/>
            </a:endParaRPr>
          </a:p>
          <a:p>
            <a:pPr marL="0" indent="0" algn="just">
              <a:buNone/>
            </a:pPr>
            <a:endParaRPr lang="pt-BR" sz="2400" dirty="0">
              <a:latin typeface="Arial" charset="0"/>
              <a:cs typeface="Arial" charset="0"/>
            </a:endParaRPr>
          </a:p>
          <a:p>
            <a:pPr algn="just" eaLnBrk="1" hangingPunct="1"/>
            <a:endParaRPr lang="pt-BR" sz="2400" dirty="0">
              <a:latin typeface="Arial" charset="0"/>
              <a:cs typeface="Arial" charset="0"/>
            </a:endParaRPr>
          </a:p>
          <a:p>
            <a:pPr algn="just" eaLnBrk="1" hangingPunct="1"/>
            <a:endParaRPr lang="pt-BR" sz="2400" dirty="0">
              <a:latin typeface="Arial" charset="0"/>
              <a:cs typeface="Arial"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Tree>
    <p:extLst>
      <p:ext uri="{BB962C8B-B14F-4D97-AF65-F5344CB8AC3E}">
        <p14:creationId xmlns:p14="http://schemas.microsoft.com/office/powerpoint/2010/main" val="4094997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4929" y="184281"/>
            <a:ext cx="6609386" cy="876868"/>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dirty="0" smtClean="0">
                <a:solidFill>
                  <a:schemeClr val="accent1">
                    <a:lumMod val="75000"/>
                  </a:schemeClr>
                </a:solidFill>
                <a:latin typeface="Arial" charset="0"/>
                <a:cs typeface="Arial" charset="0"/>
              </a:rPr>
              <a:t>Estratégias Meta 15</a:t>
            </a:r>
            <a:endParaRPr lang="pt-BR" sz="2400" dirty="0">
              <a:solidFill>
                <a:schemeClr val="accent1">
                  <a:lumMod val="75000"/>
                </a:schemeClr>
              </a:solidFill>
              <a:latin typeface="Arial" pitchFamily="34" charset="0"/>
              <a:cs typeface="Arial" pitchFamily="34" charset="0"/>
            </a:endParaRPr>
          </a:p>
        </p:txBody>
      </p:sp>
      <p:sp>
        <p:nvSpPr>
          <p:cNvPr id="13315" name="Espaço Reservado para Conteúdo 2"/>
          <p:cNvSpPr>
            <a:spLocks noGrp="1"/>
          </p:cNvSpPr>
          <p:nvPr>
            <p:ph sz="quarter" idx="1"/>
          </p:nvPr>
        </p:nvSpPr>
        <p:spPr>
          <a:xfrm>
            <a:off x="324110" y="1678675"/>
            <a:ext cx="11535793" cy="4299044"/>
          </a:xfrm>
        </p:spPr>
        <p:txBody>
          <a:bodyPr>
            <a:normAutofit fontScale="85000" lnSpcReduction="20000"/>
          </a:bodyPr>
          <a:lstStyle/>
          <a:p>
            <a:pPr marL="0" indent="0" algn="just">
              <a:buNone/>
            </a:pPr>
            <a:r>
              <a:rPr lang="pt-BR" sz="2400" b="1" dirty="0">
                <a:latin typeface="Arial" pitchFamily="34" charset="0"/>
                <a:cs typeface="Arial" pitchFamily="34" charset="0"/>
              </a:rPr>
              <a:t>15.5 - Programas específicos de formação</a:t>
            </a:r>
          </a:p>
          <a:p>
            <a:pPr marL="0" indent="0" algn="just">
              <a:buNone/>
            </a:pPr>
            <a:r>
              <a:rPr lang="pt-BR" sz="2400" dirty="0">
                <a:latin typeface="Arial" pitchFamily="34" charset="0"/>
                <a:cs typeface="Arial" pitchFamily="34" charset="0"/>
              </a:rPr>
              <a:t>Implementar programas específicos para formação de profissionais da Educação para as escolas do campo, de comunidades indígenas e quilombolas e para a Educação especial.</a:t>
            </a:r>
            <a:endParaRPr lang="pt-BR" sz="2400" dirty="0">
              <a:latin typeface="Arial" charset="0"/>
              <a:cs typeface="Arial" charset="0"/>
            </a:endParaRPr>
          </a:p>
          <a:p>
            <a:pPr marL="0" indent="0" algn="just">
              <a:buNone/>
            </a:pPr>
            <a:endParaRPr lang="pt-BR" sz="2400" b="1" dirty="0" smtClean="0">
              <a:latin typeface="Arial" pitchFamily="34" charset="0"/>
              <a:cs typeface="Arial" pitchFamily="34" charset="0"/>
            </a:endParaRPr>
          </a:p>
          <a:p>
            <a:pPr marL="0" indent="0" algn="just">
              <a:buNone/>
            </a:pPr>
            <a:r>
              <a:rPr lang="pt-BR" sz="2400" b="1" dirty="0" smtClean="0">
                <a:latin typeface="Arial" pitchFamily="34" charset="0"/>
                <a:cs typeface="Arial" pitchFamily="34" charset="0"/>
              </a:rPr>
              <a:t>15.6 </a:t>
            </a:r>
            <a:r>
              <a:rPr lang="pt-BR" sz="2400" b="1" dirty="0">
                <a:latin typeface="Arial" pitchFamily="34" charset="0"/>
                <a:cs typeface="Arial" pitchFamily="34" charset="0"/>
              </a:rPr>
              <a:t>- Reforma curricular das licenciaturas</a:t>
            </a:r>
          </a:p>
          <a:p>
            <a:pPr marL="0" indent="0" algn="just">
              <a:buNone/>
            </a:pPr>
            <a:r>
              <a:rPr lang="pt-BR" sz="2400" dirty="0" smtClean="0">
                <a:latin typeface="Arial" pitchFamily="34" charset="0"/>
                <a:cs typeface="Arial" pitchFamily="34" charset="0"/>
              </a:rPr>
              <a:t>Promover </a:t>
            </a:r>
            <a:r>
              <a:rPr lang="pt-BR" sz="2400" dirty="0">
                <a:latin typeface="Arial" pitchFamily="34" charset="0"/>
                <a:cs typeface="Arial" pitchFamily="34" charset="0"/>
              </a:rPr>
              <a:t>a reforma curricular dos cursos de licenciatura e estimular a renovação pedagógica, de forma a assegurar o foco no aprendizado do(a) aluno(a), dividindo a carga horária em formação geral, formação na área do saber e didática específica e incorporando as modernas tecnologias de informação e comunicação, em articulação com a base nacional comum dos currículos da educação básica, de que tratam as estratégias 2.1, 2.2, 3.2 e 3.3 deste PNE </a:t>
            </a:r>
          </a:p>
          <a:p>
            <a:pPr marL="0" indent="0" algn="just">
              <a:buNone/>
            </a:pPr>
            <a:endParaRPr lang="pt-BR" sz="2400" b="1" dirty="0" smtClean="0">
              <a:latin typeface="Arial" pitchFamily="34" charset="0"/>
              <a:cs typeface="Arial" pitchFamily="34" charset="0"/>
            </a:endParaRPr>
          </a:p>
          <a:p>
            <a:pPr marL="0" indent="0" algn="just">
              <a:buNone/>
            </a:pPr>
            <a:r>
              <a:rPr lang="pt-BR" sz="2400" b="1" dirty="0" smtClean="0">
                <a:latin typeface="Arial" pitchFamily="34" charset="0"/>
                <a:cs typeface="Arial" pitchFamily="34" charset="0"/>
              </a:rPr>
              <a:t>15.8 </a:t>
            </a:r>
            <a:r>
              <a:rPr lang="pt-BR" sz="2400" b="1" dirty="0">
                <a:latin typeface="Arial" pitchFamily="34" charset="0"/>
                <a:cs typeface="Arial" pitchFamily="34" charset="0"/>
              </a:rPr>
              <a:t>- Estágio</a:t>
            </a:r>
          </a:p>
          <a:p>
            <a:pPr marL="0" indent="0" algn="just">
              <a:buNone/>
            </a:pPr>
            <a:r>
              <a:rPr lang="pt-BR" sz="2400" dirty="0" smtClean="0">
                <a:latin typeface="Arial" pitchFamily="34" charset="0"/>
                <a:cs typeface="Arial" pitchFamily="34" charset="0"/>
              </a:rPr>
              <a:t>Valorizar </a:t>
            </a:r>
            <a:r>
              <a:rPr lang="pt-BR" sz="2400" dirty="0">
                <a:latin typeface="Arial" pitchFamily="34" charset="0"/>
                <a:cs typeface="Arial" pitchFamily="34" charset="0"/>
              </a:rPr>
              <a:t>as práticas de ensino e os estágios nos cursos de formação de nível médio e superior dos profissionais da educação, visando ao trabalho sistemático de articulação entre a formação acadêmica e as demandas da educação básica </a:t>
            </a:r>
          </a:p>
          <a:p>
            <a:pPr marL="0" indent="0" algn="just">
              <a:buNone/>
            </a:pPr>
            <a:endParaRPr lang="pt-BR" sz="2400" b="1" dirty="0" smtClean="0">
              <a:latin typeface="Arial" pitchFamily="34" charset="0"/>
              <a:cs typeface="Arial" pitchFamily="34" charset="0"/>
            </a:endParaRPr>
          </a:p>
          <a:p>
            <a:pPr marL="0" indent="0" algn="just">
              <a:buNone/>
            </a:pPr>
            <a:endParaRPr lang="pt-BR" sz="2400" b="1" dirty="0" smtClean="0">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Tree>
    <p:extLst>
      <p:ext uri="{BB962C8B-B14F-4D97-AF65-F5344CB8AC3E}">
        <p14:creationId xmlns:p14="http://schemas.microsoft.com/office/powerpoint/2010/main" val="4007608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1282" y="143339"/>
            <a:ext cx="6609386" cy="876868"/>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dirty="0" smtClean="0">
                <a:solidFill>
                  <a:schemeClr val="accent1">
                    <a:lumMod val="75000"/>
                  </a:schemeClr>
                </a:solidFill>
                <a:latin typeface="Arial" charset="0"/>
                <a:cs typeface="Arial" charset="0"/>
              </a:rPr>
              <a:t>Estratégias Meta 15</a:t>
            </a:r>
            <a:endParaRPr lang="pt-BR" sz="2400" dirty="0">
              <a:solidFill>
                <a:schemeClr val="accent1">
                  <a:lumMod val="75000"/>
                </a:schemeClr>
              </a:solidFill>
              <a:latin typeface="Arial" pitchFamily="34" charset="0"/>
              <a:cs typeface="Arial" pitchFamily="34" charset="0"/>
            </a:endParaRPr>
          </a:p>
        </p:txBody>
      </p:sp>
      <p:sp>
        <p:nvSpPr>
          <p:cNvPr id="13315" name="Espaço Reservado para Conteúdo 2"/>
          <p:cNvSpPr>
            <a:spLocks noGrp="1"/>
          </p:cNvSpPr>
          <p:nvPr>
            <p:ph sz="quarter" idx="1"/>
          </p:nvPr>
        </p:nvSpPr>
        <p:spPr>
          <a:xfrm>
            <a:off x="324110" y="1323833"/>
            <a:ext cx="11535793" cy="4653886"/>
          </a:xfrm>
        </p:spPr>
        <p:txBody>
          <a:bodyPr>
            <a:noAutofit/>
          </a:bodyPr>
          <a:lstStyle/>
          <a:p>
            <a:pPr marL="0" indent="0" algn="just">
              <a:lnSpc>
                <a:spcPct val="100000"/>
              </a:lnSpc>
              <a:spcBef>
                <a:spcPts val="0"/>
              </a:spcBef>
              <a:buNone/>
            </a:pPr>
            <a:r>
              <a:rPr lang="pt-BR" sz="2000" b="1" dirty="0">
                <a:latin typeface="Arial" pitchFamily="34" charset="0"/>
                <a:cs typeface="Arial" pitchFamily="34" charset="0"/>
              </a:rPr>
              <a:t>15.9 - Qualificação</a:t>
            </a:r>
          </a:p>
          <a:p>
            <a:pPr marL="0" indent="0" algn="just">
              <a:lnSpc>
                <a:spcPct val="100000"/>
              </a:lnSpc>
              <a:spcBef>
                <a:spcPts val="0"/>
              </a:spcBef>
              <a:buNone/>
            </a:pPr>
            <a:r>
              <a:rPr lang="pt-BR" sz="2000" dirty="0">
                <a:latin typeface="Arial" pitchFamily="34" charset="0"/>
                <a:cs typeface="Arial" pitchFamily="34" charset="0"/>
              </a:rPr>
              <a:t>Implementar cursos e programas especiais para assegurar formação específica na Educação superior, nas respectivas áreas de atuação, aos docentes, com formação de nível médio na modalidade normal, não licenciados ou licenciados em área diversa da de atuação docente, em efetivo exercício. </a:t>
            </a:r>
          </a:p>
          <a:p>
            <a:pPr marL="0" indent="0" algn="just">
              <a:lnSpc>
                <a:spcPct val="100000"/>
              </a:lnSpc>
              <a:spcBef>
                <a:spcPts val="0"/>
              </a:spcBef>
              <a:buNone/>
            </a:pPr>
            <a:endParaRPr lang="pt-BR" sz="2000" b="1" dirty="0" smtClean="0">
              <a:latin typeface="Arial" pitchFamily="34" charset="0"/>
              <a:cs typeface="Arial" pitchFamily="34" charset="0"/>
            </a:endParaRPr>
          </a:p>
          <a:p>
            <a:pPr marL="0" indent="0" algn="just">
              <a:lnSpc>
                <a:spcPct val="100000"/>
              </a:lnSpc>
              <a:spcBef>
                <a:spcPts val="0"/>
              </a:spcBef>
              <a:buNone/>
            </a:pPr>
            <a:r>
              <a:rPr lang="pt-BR" sz="2000" b="1" dirty="0" smtClean="0">
                <a:latin typeface="Arial" pitchFamily="34" charset="0"/>
                <a:cs typeface="Arial" pitchFamily="34" charset="0"/>
              </a:rPr>
              <a:t>15.10 </a:t>
            </a:r>
            <a:r>
              <a:rPr lang="pt-BR" sz="2000" b="1" dirty="0">
                <a:latin typeface="Arial" pitchFamily="34" charset="0"/>
                <a:cs typeface="Arial" pitchFamily="34" charset="0"/>
              </a:rPr>
              <a:t>- Formação inicial</a:t>
            </a:r>
          </a:p>
          <a:p>
            <a:pPr marL="0" indent="0" algn="just">
              <a:lnSpc>
                <a:spcPct val="100000"/>
              </a:lnSpc>
              <a:spcBef>
                <a:spcPts val="0"/>
              </a:spcBef>
              <a:buNone/>
            </a:pPr>
            <a:r>
              <a:rPr lang="pt-BR" sz="2000" dirty="0" smtClean="0">
                <a:latin typeface="Arial" pitchFamily="34" charset="0"/>
                <a:cs typeface="Arial" pitchFamily="34" charset="0"/>
              </a:rPr>
              <a:t>Fomentar </a:t>
            </a:r>
            <a:r>
              <a:rPr lang="pt-BR" sz="2000" dirty="0">
                <a:latin typeface="Arial" pitchFamily="34" charset="0"/>
                <a:cs typeface="Arial" pitchFamily="34" charset="0"/>
              </a:rPr>
              <a:t>a oferta de cursos técnicos de nível médio e tecnológicos de nível superior destinados à formação, nas respectivas áreas de atuação, dos(as) profissionais da educação de outros segmentos que não os do magistério </a:t>
            </a:r>
            <a:r>
              <a:rPr lang="pt-BR" sz="2000" dirty="0" smtClean="0">
                <a:latin typeface="Arial" pitchFamily="34" charset="0"/>
                <a:cs typeface="Arial" pitchFamily="34" charset="0"/>
              </a:rPr>
              <a:t>.</a:t>
            </a:r>
          </a:p>
          <a:p>
            <a:pPr marL="0" indent="0" algn="just">
              <a:lnSpc>
                <a:spcPct val="100000"/>
              </a:lnSpc>
              <a:spcBef>
                <a:spcPts val="0"/>
              </a:spcBef>
              <a:buNone/>
            </a:pPr>
            <a:endParaRPr lang="pt-BR" sz="2000" b="1" dirty="0">
              <a:latin typeface="Arial" pitchFamily="34" charset="0"/>
              <a:cs typeface="Arial" pitchFamily="34" charset="0"/>
            </a:endParaRPr>
          </a:p>
          <a:p>
            <a:pPr marL="0" indent="0" algn="just">
              <a:lnSpc>
                <a:spcPct val="100000"/>
              </a:lnSpc>
              <a:spcBef>
                <a:spcPts val="0"/>
              </a:spcBef>
              <a:buNone/>
            </a:pPr>
            <a:r>
              <a:rPr lang="pt-BR" sz="2000" b="1" dirty="0" smtClean="0">
                <a:latin typeface="Arial" pitchFamily="34" charset="0"/>
                <a:cs typeface="Arial" pitchFamily="34" charset="0"/>
              </a:rPr>
              <a:t>15.11 </a:t>
            </a:r>
            <a:r>
              <a:rPr lang="pt-BR" sz="2000" b="1" dirty="0">
                <a:latin typeface="Arial" pitchFamily="34" charset="0"/>
                <a:cs typeface="Arial" pitchFamily="34" charset="0"/>
              </a:rPr>
              <a:t>- Formação continuada</a:t>
            </a:r>
          </a:p>
          <a:p>
            <a:pPr marL="0" indent="0" algn="just">
              <a:lnSpc>
                <a:spcPct val="100000"/>
              </a:lnSpc>
              <a:spcBef>
                <a:spcPts val="0"/>
              </a:spcBef>
              <a:buNone/>
            </a:pPr>
            <a:r>
              <a:rPr lang="pt-BR" sz="2000" dirty="0" smtClean="0">
                <a:latin typeface="Arial" pitchFamily="34" charset="0"/>
                <a:cs typeface="Arial" pitchFamily="34" charset="0"/>
              </a:rPr>
              <a:t>Implantar</a:t>
            </a:r>
            <a:r>
              <a:rPr lang="pt-BR" sz="2000" dirty="0">
                <a:latin typeface="Arial" pitchFamily="34" charset="0"/>
                <a:cs typeface="Arial" pitchFamily="34" charset="0"/>
              </a:rPr>
              <a:t>, no prazo de um ano de vigência desta Lei, política nacional de formação continuada para os profissionais da Educação de outros segmentos que não os do magistério, construída em regime de colaboração entre os entes federados. </a:t>
            </a: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Tree>
    <p:extLst>
      <p:ext uri="{BB962C8B-B14F-4D97-AF65-F5344CB8AC3E}">
        <p14:creationId xmlns:p14="http://schemas.microsoft.com/office/powerpoint/2010/main" val="731366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90"/>
            <a:ext cx="6445179" cy="1003074"/>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b="1" dirty="0" smtClean="0">
                <a:solidFill>
                  <a:schemeClr val="accent1">
                    <a:lumMod val="75000"/>
                  </a:schemeClr>
                </a:solidFill>
                <a:latin typeface="Arial" charset="0"/>
                <a:cs typeface="Arial" charset="0"/>
              </a:rPr>
              <a:t>Meta 15 - Formação de professores</a:t>
            </a:r>
            <a:endParaRPr lang="pt-BR" sz="2400" dirty="0">
              <a:solidFill>
                <a:schemeClr val="accent1">
                  <a:lumMod val="75000"/>
                </a:schemeClr>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9" name="CaixaDeTexto 8">
            <a:extLst>
              <a:ext uri="{FF2B5EF4-FFF2-40B4-BE49-F238E27FC236}">
                <a16:creationId xmlns="" xmlns:a16="http://schemas.microsoft.com/office/drawing/2014/main" id="{31191203-59CA-44E7-AB43-AEE36DC511B0}"/>
              </a:ext>
            </a:extLst>
          </p:cNvPr>
          <p:cNvSpPr txBox="1"/>
          <p:nvPr/>
        </p:nvSpPr>
        <p:spPr>
          <a:xfrm rot="16200000">
            <a:off x="9486798" y="3659629"/>
            <a:ext cx="4896544" cy="230832"/>
          </a:xfrm>
          <a:prstGeom prst="rect">
            <a:avLst/>
          </a:prstGeom>
          <a:noFill/>
        </p:spPr>
        <p:txBody>
          <a:bodyPr wrap="square" rtlCol="0">
            <a:spAutoFit/>
          </a:bodyPr>
          <a:lstStyle/>
          <a:p>
            <a:r>
              <a:rPr lang="pt-BR" sz="900" b="1" dirty="0"/>
              <a:t>Fonte: MEC / INEP – Elaboração: </a:t>
            </a:r>
            <a:r>
              <a:rPr lang="pt-BR" sz="900" b="1" dirty="0" smtClean="0"/>
              <a:t>DEED/ INEP – Notas Estatísticas – Censo Escolar 2017</a:t>
            </a:r>
            <a:endParaRPr lang="pt-BR" sz="900" b="1" dirty="0"/>
          </a:p>
        </p:txBody>
      </p:sp>
      <p:pic>
        <p:nvPicPr>
          <p:cNvPr id="3" name="Imagem 2"/>
          <p:cNvPicPr>
            <a:picLocks noChangeAspect="1"/>
          </p:cNvPicPr>
          <p:nvPr/>
        </p:nvPicPr>
        <p:blipFill>
          <a:blip r:embed="rId2"/>
          <a:stretch>
            <a:fillRect/>
          </a:stretch>
        </p:blipFill>
        <p:spPr>
          <a:xfrm>
            <a:off x="1255594" y="1572907"/>
            <a:ext cx="9087845" cy="4404275"/>
          </a:xfrm>
          <a:prstGeom prst="rect">
            <a:avLst/>
          </a:prstGeom>
        </p:spPr>
      </p:pic>
    </p:spTree>
    <p:extLst>
      <p:ext uri="{BB962C8B-B14F-4D97-AF65-F5344CB8AC3E}">
        <p14:creationId xmlns:p14="http://schemas.microsoft.com/office/powerpoint/2010/main" val="388328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90"/>
            <a:ext cx="6445179" cy="1003074"/>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b="1" dirty="0" smtClean="0">
                <a:solidFill>
                  <a:schemeClr val="accent1">
                    <a:lumMod val="75000"/>
                  </a:schemeClr>
                </a:solidFill>
                <a:latin typeface="Arial" charset="0"/>
                <a:cs typeface="Arial" charset="0"/>
              </a:rPr>
              <a:t>Meta 15 - Formação de professores</a:t>
            </a:r>
            <a:endParaRPr lang="pt-BR" sz="2400" dirty="0">
              <a:solidFill>
                <a:schemeClr val="accent1">
                  <a:lumMod val="75000"/>
                </a:schemeClr>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9" name="CaixaDeTexto 8">
            <a:extLst>
              <a:ext uri="{FF2B5EF4-FFF2-40B4-BE49-F238E27FC236}">
                <a16:creationId xmlns="" xmlns:a16="http://schemas.microsoft.com/office/drawing/2014/main" id="{31191203-59CA-44E7-AB43-AEE36DC511B0}"/>
              </a:ext>
            </a:extLst>
          </p:cNvPr>
          <p:cNvSpPr txBox="1"/>
          <p:nvPr/>
        </p:nvSpPr>
        <p:spPr>
          <a:xfrm rot="16200000">
            <a:off x="9486798" y="3659629"/>
            <a:ext cx="4896544" cy="230832"/>
          </a:xfrm>
          <a:prstGeom prst="rect">
            <a:avLst/>
          </a:prstGeom>
          <a:noFill/>
        </p:spPr>
        <p:txBody>
          <a:bodyPr wrap="square" rtlCol="0">
            <a:spAutoFit/>
          </a:bodyPr>
          <a:lstStyle/>
          <a:p>
            <a:r>
              <a:rPr lang="pt-BR" sz="900" b="1" dirty="0"/>
              <a:t>Fonte: MEC / INEP – Elaboração: </a:t>
            </a:r>
            <a:r>
              <a:rPr lang="pt-BR" sz="900" b="1" dirty="0" smtClean="0"/>
              <a:t>DEED/ INEP – Notas Estatísticas – Censo Escolar 2017</a:t>
            </a:r>
            <a:endParaRPr lang="pt-BR" sz="900" b="1" dirty="0"/>
          </a:p>
        </p:txBody>
      </p:sp>
      <p:pic>
        <p:nvPicPr>
          <p:cNvPr id="6" name="Imagem 5"/>
          <p:cNvPicPr>
            <a:picLocks noChangeAspect="1"/>
          </p:cNvPicPr>
          <p:nvPr/>
        </p:nvPicPr>
        <p:blipFill>
          <a:blip r:embed="rId2"/>
          <a:stretch>
            <a:fillRect/>
          </a:stretch>
        </p:blipFill>
        <p:spPr>
          <a:xfrm>
            <a:off x="1471490" y="1975086"/>
            <a:ext cx="8999186" cy="3866155"/>
          </a:xfrm>
          <a:prstGeom prst="rect">
            <a:avLst/>
          </a:prstGeom>
        </p:spPr>
      </p:pic>
    </p:spTree>
    <p:extLst>
      <p:ext uri="{BB962C8B-B14F-4D97-AF65-F5344CB8AC3E}">
        <p14:creationId xmlns:p14="http://schemas.microsoft.com/office/powerpoint/2010/main" val="2702801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90"/>
            <a:ext cx="6445179" cy="1003074"/>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b="1" dirty="0" smtClean="0">
                <a:solidFill>
                  <a:schemeClr val="accent1">
                    <a:lumMod val="75000"/>
                  </a:schemeClr>
                </a:solidFill>
                <a:latin typeface="Arial" charset="0"/>
                <a:cs typeface="Arial" charset="0"/>
              </a:rPr>
              <a:t>Meta 15 - Formação de professores</a:t>
            </a:r>
            <a:endParaRPr lang="pt-BR" sz="2400" dirty="0">
              <a:solidFill>
                <a:schemeClr val="accent1">
                  <a:lumMod val="75000"/>
                </a:schemeClr>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9" name="CaixaDeTexto 8">
            <a:extLst>
              <a:ext uri="{FF2B5EF4-FFF2-40B4-BE49-F238E27FC236}">
                <a16:creationId xmlns="" xmlns:a16="http://schemas.microsoft.com/office/drawing/2014/main" id="{31191203-59CA-44E7-AB43-AEE36DC511B0}"/>
              </a:ext>
            </a:extLst>
          </p:cNvPr>
          <p:cNvSpPr txBox="1"/>
          <p:nvPr/>
        </p:nvSpPr>
        <p:spPr>
          <a:xfrm rot="16200000">
            <a:off x="9486798" y="3659629"/>
            <a:ext cx="4896544" cy="230832"/>
          </a:xfrm>
          <a:prstGeom prst="rect">
            <a:avLst/>
          </a:prstGeom>
          <a:noFill/>
        </p:spPr>
        <p:txBody>
          <a:bodyPr wrap="square" rtlCol="0">
            <a:spAutoFit/>
          </a:bodyPr>
          <a:lstStyle/>
          <a:p>
            <a:r>
              <a:rPr lang="pt-BR" sz="900" b="1" dirty="0"/>
              <a:t>Fonte: MEC / INEP – Elaboração: </a:t>
            </a:r>
            <a:r>
              <a:rPr lang="pt-BR" sz="900" b="1" dirty="0" smtClean="0"/>
              <a:t>DEED/ INEP – Notas Estatísticas – Censo Escolar 2017</a:t>
            </a:r>
            <a:endParaRPr lang="pt-BR" sz="900" b="1" dirty="0"/>
          </a:p>
        </p:txBody>
      </p:sp>
      <p:pic>
        <p:nvPicPr>
          <p:cNvPr id="4" name="Imagem 3"/>
          <p:cNvPicPr>
            <a:picLocks noChangeAspect="1"/>
          </p:cNvPicPr>
          <p:nvPr/>
        </p:nvPicPr>
        <p:blipFill>
          <a:blip r:embed="rId2"/>
          <a:stretch>
            <a:fillRect/>
          </a:stretch>
        </p:blipFill>
        <p:spPr>
          <a:xfrm>
            <a:off x="1419367" y="1166812"/>
            <a:ext cx="8410433" cy="5095607"/>
          </a:xfrm>
          <a:prstGeom prst="rect">
            <a:avLst/>
          </a:prstGeom>
        </p:spPr>
      </p:pic>
    </p:spTree>
    <p:extLst>
      <p:ext uri="{BB962C8B-B14F-4D97-AF65-F5344CB8AC3E}">
        <p14:creationId xmlns:p14="http://schemas.microsoft.com/office/powerpoint/2010/main" val="2275093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2223" y="129690"/>
            <a:ext cx="6445179" cy="1003074"/>
          </a:xfrm>
        </p:spPr>
        <p:txBody>
          <a:bodyPr anchor="ctr">
            <a:noAutofit/>
          </a:bodyPr>
          <a:lstStyle/>
          <a:p>
            <a:pPr>
              <a:defRPr/>
            </a:pPr>
            <a:r>
              <a:rPr lang="pt-BR" sz="2800" b="1" dirty="0" smtClean="0">
                <a:solidFill>
                  <a:schemeClr val="accent1">
                    <a:lumMod val="75000"/>
                  </a:schemeClr>
                </a:solidFill>
                <a:latin typeface="Arial" charset="0"/>
                <a:cs typeface="Arial" charset="0"/>
              </a:rPr>
              <a:t>Plano Nacional de Educação</a:t>
            </a:r>
            <a:br>
              <a:rPr lang="pt-BR" sz="2800" b="1" dirty="0" smtClean="0">
                <a:solidFill>
                  <a:schemeClr val="accent1">
                    <a:lumMod val="75000"/>
                  </a:schemeClr>
                </a:solidFill>
                <a:latin typeface="Arial" charset="0"/>
                <a:cs typeface="Arial" charset="0"/>
              </a:rPr>
            </a:br>
            <a:r>
              <a:rPr lang="pt-BR" sz="2800" b="1" dirty="0" smtClean="0">
                <a:solidFill>
                  <a:schemeClr val="accent1">
                    <a:lumMod val="75000"/>
                  </a:schemeClr>
                </a:solidFill>
                <a:latin typeface="Arial" charset="0"/>
                <a:cs typeface="Arial" charset="0"/>
              </a:rPr>
              <a:t>Meta 15 - Formação de professores</a:t>
            </a:r>
            <a:endParaRPr lang="pt-BR" sz="2400" dirty="0">
              <a:solidFill>
                <a:schemeClr val="accent1">
                  <a:lumMod val="75000"/>
                </a:schemeClr>
              </a:solidFill>
              <a:latin typeface="Arial" pitchFamily="34" charset="0"/>
              <a:cs typeface="Arial" pitchFamily="34" charset="0"/>
            </a:endParaRPr>
          </a:p>
        </p:txBody>
      </p:sp>
      <p:sp>
        <p:nvSpPr>
          <p:cNvPr id="5" name="Espaço Reservado para Conteúdo 2"/>
          <p:cNvSpPr txBox="1">
            <a:spLocks/>
          </p:cNvSpPr>
          <p:nvPr/>
        </p:nvSpPr>
        <p:spPr>
          <a:xfrm>
            <a:off x="1880269" y="3284984"/>
            <a:ext cx="3507904" cy="165618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just">
              <a:buClr>
                <a:srgbClr val="727CA3"/>
              </a:buClr>
              <a:buFont typeface="Wingdings" panose="05000000000000000000" pitchFamily="2" charset="2"/>
              <a:buChar char="§"/>
            </a:pPr>
            <a:endParaRPr lang="pt-BR" sz="2400" dirty="0">
              <a:solidFill>
                <a:prstClr val="black"/>
              </a:solidFill>
              <a:latin typeface="Arial" pitchFamily="34" charset="0"/>
              <a:cs typeface="Arial" pitchFamily="34" charset="0"/>
            </a:endParaRPr>
          </a:p>
          <a:p>
            <a:pPr algn="just">
              <a:buClr>
                <a:srgbClr val="727CA3"/>
              </a:buClr>
              <a:buFont typeface="Wingdings" panose="05000000000000000000" pitchFamily="2" charset="2"/>
              <a:buChar char="§"/>
            </a:pPr>
            <a:endParaRPr lang="pt-BR" sz="2400" dirty="0">
              <a:solidFill>
                <a:prstClr val="black"/>
              </a:solidFill>
              <a:latin typeface="Arial" charset="0"/>
              <a:cs typeface="Arial" charset="0"/>
            </a:endParaRPr>
          </a:p>
          <a:p>
            <a:pPr marL="0" indent="0" algn="just">
              <a:buClr>
                <a:srgbClr val="727CA3"/>
              </a:buClr>
              <a:buNone/>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a:p>
            <a:pPr algn="just">
              <a:buClr>
                <a:srgbClr val="727CA3"/>
              </a:buClr>
            </a:pPr>
            <a:endParaRPr lang="pt-BR" sz="2400" dirty="0">
              <a:solidFill>
                <a:prstClr val="black"/>
              </a:solidFill>
              <a:latin typeface="Arial" charset="0"/>
              <a:cs typeface="Arial" charset="0"/>
            </a:endParaRPr>
          </a:p>
        </p:txBody>
      </p:sp>
      <p:sp>
        <p:nvSpPr>
          <p:cNvPr id="9" name="CaixaDeTexto 8">
            <a:extLst>
              <a:ext uri="{FF2B5EF4-FFF2-40B4-BE49-F238E27FC236}">
                <a16:creationId xmlns="" xmlns:a16="http://schemas.microsoft.com/office/drawing/2014/main" id="{31191203-59CA-44E7-AB43-AEE36DC511B0}"/>
              </a:ext>
            </a:extLst>
          </p:cNvPr>
          <p:cNvSpPr txBox="1"/>
          <p:nvPr/>
        </p:nvSpPr>
        <p:spPr>
          <a:xfrm rot="16200000">
            <a:off x="9486798" y="3659629"/>
            <a:ext cx="4896544" cy="230832"/>
          </a:xfrm>
          <a:prstGeom prst="rect">
            <a:avLst/>
          </a:prstGeom>
          <a:noFill/>
        </p:spPr>
        <p:txBody>
          <a:bodyPr wrap="square" rtlCol="0">
            <a:spAutoFit/>
          </a:bodyPr>
          <a:lstStyle/>
          <a:p>
            <a:r>
              <a:rPr lang="pt-BR" sz="900" b="1" dirty="0"/>
              <a:t>Fonte: MEC / INEP – Elaboração: </a:t>
            </a:r>
            <a:r>
              <a:rPr lang="pt-BR" sz="900" b="1" dirty="0" smtClean="0"/>
              <a:t>DEED/ INEP – Notas Estatísticas – Censo Escolar 2017</a:t>
            </a:r>
            <a:endParaRPr lang="pt-BR" sz="900" b="1" dirty="0"/>
          </a:p>
        </p:txBody>
      </p:sp>
      <p:pic>
        <p:nvPicPr>
          <p:cNvPr id="3" name="Imagem 2"/>
          <p:cNvPicPr>
            <a:picLocks noChangeAspect="1"/>
          </p:cNvPicPr>
          <p:nvPr/>
        </p:nvPicPr>
        <p:blipFill>
          <a:blip r:embed="rId2"/>
          <a:stretch>
            <a:fillRect/>
          </a:stretch>
        </p:blipFill>
        <p:spPr>
          <a:xfrm>
            <a:off x="1514902" y="1166812"/>
            <a:ext cx="8252986" cy="5084524"/>
          </a:xfrm>
          <a:prstGeom prst="rect">
            <a:avLst/>
          </a:prstGeom>
        </p:spPr>
      </p:pic>
    </p:spTree>
    <p:extLst>
      <p:ext uri="{BB962C8B-B14F-4D97-AF65-F5344CB8AC3E}">
        <p14:creationId xmlns:p14="http://schemas.microsoft.com/office/powerpoint/2010/main" val="2156302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presentação3" id="{C20F96A5-BBF1-42AE-AD67-DA62D782910F}" vid="{C97BABD0-537C-4E86-A253-B64139E5620E}"/>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modelo 01</Template>
  <TotalTime>694</TotalTime>
  <Words>1110</Words>
  <Application>Microsoft Office PowerPoint</Application>
  <PresentationFormat>Widescreen</PresentationFormat>
  <Paragraphs>107</Paragraphs>
  <Slides>14</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14</vt:i4>
      </vt:variant>
    </vt:vector>
  </HeadingPairs>
  <TitlesOfParts>
    <vt:vector size="23" baseType="lpstr">
      <vt:lpstr>Arial</vt:lpstr>
      <vt:lpstr>Calibri</vt:lpstr>
      <vt:lpstr>Calibri Light</vt:lpstr>
      <vt:lpstr>Kozuka Gothic Pr6N L</vt:lpstr>
      <vt:lpstr>Kozuka Gothic Pro B</vt:lpstr>
      <vt:lpstr>Times New Roman</vt:lpstr>
      <vt:lpstr>Wingdings</vt:lpstr>
      <vt:lpstr>Wingdings 3</vt:lpstr>
      <vt:lpstr>Tema do Office</vt:lpstr>
      <vt:lpstr>Apresentação do PowerPoint</vt:lpstr>
      <vt:lpstr>Plano Nacional de Educação</vt:lpstr>
      <vt:lpstr>Plano Nacional de Educação Estratégias Meta 15</vt:lpstr>
      <vt:lpstr>Plano Nacional de Educação Estratégias Meta 15</vt:lpstr>
      <vt:lpstr>Plano Nacional de Educação Estratégias Meta 15</vt:lpstr>
      <vt:lpstr>Plano Nacional de Educação Meta 15 - Formação de professores</vt:lpstr>
      <vt:lpstr>Plano Nacional de Educação Meta 15 - Formação de professores</vt:lpstr>
      <vt:lpstr>Plano Nacional de Educação Meta 15 - Formação de professores</vt:lpstr>
      <vt:lpstr>Plano Nacional de Educação Meta 15 - Formação de professores</vt:lpstr>
      <vt:lpstr>Plano Nacional de Educação Meta 15 - Formação de professores</vt:lpstr>
      <vt:lpstr>Formação de professores  Parfor - Plano Nacional de Formação de Professores  Profic - Programa de Formação Inicial Continuada para Professores da Educação Básica</vt:lpstr>
      <vt:lpstr>Formação de professores  Parfor - Plano Nacional de Formação de Professores  Profic - Programa de Formação Inicial Continuada para Professores da Educação Básica</vt:lpstr>
      <vt:lpstr>Formação de professores  Pibid - Programa Institucional de Bolsas de Iniciação à Docência  Programa de Residência Pedagógica</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Lucas Silva</dc:creator>
  <cp:lastModifiedBy>Ivan Cerqueira Filho</cp:lastModifiedBy>
  <cp:revision>55</cp:revision>
  <cp:lastPrinted>2017-03-28T15:05:46Z</cp:lastPrinted>
  <dcterms:created xsi:type="dcterms:W3CDTF">2017-03-27T20:51:53Z</dcterms:created>
  <dcterms:modified xsi:type="dcterms:W3CDTF">2018-04-24T12:57:44Z</dcterms:modified>
</cp:coreProperties>
</file>